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1446-C41D-412F-9D16-CE019E20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278CF-77D3-4045-99ED-FC5DCB0E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395A-8BEC-4658-9398-DC13E92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F9A7-1753-4061-AF52-BED8734A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8B20-4372-4C46-9609-7534978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9E7AC-A1A4-422D-B4D5-AE835EB6CD96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3767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20AA-3A7B-4906-9F2E-C630F915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B59D-F33D-449C-8DBA-3154C2F8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ECF-7B23-4F19-B71D-AE9F08E7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BD5A-6386-41E3-9E7D-A251A57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4333-858C-49DE-A875-D799F874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AC431-AABB-421D-B4A8-01CC377FC905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69711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6D76C-6F7A-4991-B34D-CC3F15F14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A34D7-FF2C-4918-A420-5C121EA4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46A3-650D-4B67-8C84-7717F63F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06DF-698C-4947-ADAF-BF61B35D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3C23-6415-4559-A355-23CCB340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992BB-E0A8-42E8-A9C4-1E5544F9B99C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0816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BD7-ABF2-4AFA-99FC-ABBB9D2F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3B42-BEA7-438F-A955-637ED4FA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B3C8-39E8-468A-83D6-DA720925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41D0-BFAD-40BA-9136-A5F76D88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1B70-41AF-4187-BB84-5714B518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90E50-B65E-44FA-9B86-233D3C96C994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9901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8858-1791-4BD7-918D-DD74308F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12CC-CC32-45B9-A2CE-DC64FBD0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4480-0A12-4FFB-8C27-381DDA20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3E39-1A3A-42C2-B643-A4C089C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3EF3-1CD4-40DD-9E30-4BEFDE5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E6E9F-BFD2-474F-85D1-07F6698D007A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9928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5D03-BBCF-4CC9-920E-D6A70408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5A85-E156-4A9C-8BD8-4CF1635AC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33FDC-89EE-46E7-8C22-47167F04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EA30-67B4-4A6E-B42A-B6CCB4F1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347-3CE0-41ED-8FE5-DA82E1FC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E8CC0-A36D-458E-B29F-EB4DD5A8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29812-0D94-46F7-9C55-D77C4017391D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40976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8AB-6230-441B-A9AF-1E97F80E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79553-94F5-4933-B1ED-61193835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CFD6-233D-4782-9E70-E0EB2C723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95FA-1935-4A0F-9FBD-1EA6FD11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FEADA-9DBA-475F-B394-367959E0B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153B-372A-4A8B-A5BD-E2028003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6C8B3-86E8-4948-9C91-7AEE8478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7CAA-6F17-4AEE-905E-3ADFE3B1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2552-560E-44C4-B11C-8FAD3E2964E4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01565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E68-8DEC-42B4-8B65-53A412FC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AB0E9-F2BF-4A37-B3F1-FA55F663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562F4-5247-4817-9916-571A27AF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50BE7-FCC6-425C-8D71-169165AF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E5FFB-03E3-4A2C-8AA0-511E9A6F5119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272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2759B-04AE-4FDA-A3D1-C84F2E0F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E504-A8D9-468B-BB87-CAB58932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A68D-A7D4-4969-A893-808DB7A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B9FB1-81D0-46A6-ABE6-A76306988066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14020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A4C7-E148-4587-A896-CDB62DC5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32C9-3484-4F4B-BCB6-E8A4BA11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DFC6D-46F9-45C4-904C-1F768196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8F061-E992-4850-9350-8697576E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59EB-FCF5-40B8-A655-BC3867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A970-A21F-45A1-99C9-96D53A6F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D65EF-1364-4B11-A07D-B1DCE03CFFC4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564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1154-69AC-45EA-9223-26B20F3F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45838-8F5E-4C55-8994-3AB5D6E21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D5286-1347-4FCB-BA6D-F7FE8320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3A9C-E550-4A70-947C-B306CB1E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8DB7-11AD-40F7-9140-0A33A263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5323-E53C-4959-9809-9BA9186E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B0E98-51D4-4591-8C1D-816B480CAD4C}" type="slidenum">
              <a:rPr lang="uk-UA" altLang="en-US"/>
              <a:pPr/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73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E41F65-CF42-48A4-AB3E-B8DE42B1D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796D9E-9D3C-4CDB-A798-9F435239C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Образец текста</a:t>
            </a:r>
          </a:p>
          <a:p>
            <a:pPr lvl="1"/>
            <a:r>
              <a:rPr lang="uk-UA" altLang="en-US"/>
              <a:t>Второй уровень</a:t>
            </a:r>
          </a:p>
          <a:p>
            <a:pPr lvl="2"/>
            <a:r>
              <a:rPr lang="uk-UA" altLang="en-US"/>
              <a:t>Третий уровень</a:t>
            </a:r>
          </a:p>
          <a:p>
            <a:pPr lvl="3"/>
            <a:r>
              <a:rPr lang="uk-UA" altLang="en-US"/>
              <a:t>Четвертый уровень</a:t>
            </a:r>
          </a:p>
          <a:p>
            <a:pPr lvl="4"/>
            <a:r>
              <a:rPr lang="uk-UA" altLang="en-US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D1FB73-56CF-4FC3-B31F-7CD06587D0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uk-U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3FA02D-C245-47C3-95BA-E70331099B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uk-U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530DA4-83ED-4A64-8321-1AE0AB8D0F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A6AA5C-BDDC-4BB2-AB1B-44E09FE4B1BF}" type="slidenum">
              <a:rPr lang="uk-UA" altLang="en-US"/>
              <a:pPr/>
              <a:t>‹#›</a:t>
            </a:fld>
            <a:endParaRPr lang="uk-U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6CED24E-1742-42E2-9132-26D72524D1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anchor="ctr"/>
          <a:lstStyle/>
          <a:p>
            <a:r>
              <a:rPr lang="en-US" altLang="en-US" sz="4400"/>
              <a:t>QA Documentation. Test Cases. Checklists</a:t>
            </a:r>
            <a:endParaRPr lang="uk-UA" altLang="en-US" sz="4400"/>
          </a:p>
        </p:txBody>
      </p:sp>
      <p:pic>
        <p:nvPicPr>
          <p:cNvPr id="2052" name="Picture 4" descr="photodune-2657929-important-documentation-xs">
            <a:extLst>
              <a:ext uri="{FF2B5EF4-FFF2-40B4-BE49-F238E27FC236}">
                <a16:creationId xmlns:a16="http://schemas.microsoft.com/office/drawing/2014/main" id="{836319E4-30E5-4954-A6F1-461C11F1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552825"/>
            <a:ext cx="3779837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9959963-DCB7-4F09-A82E-D82EE788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Practice. Test “Open File” function</a:t>
            </a:r>
            <a:endParaRPr lang="uk-UA" altLang="en-US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D137F4A-A73F-49F3-A131-391BEF2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464343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Sample of Tests:</a:t>
            </a:r>
          </a:p>
          <a:p>
            <a:pPr>
              <a:buFontTx/>
              <a:buChar char="•"/>
            </a:pPr>
            <a:r>
              <a:rPr lang="en-US" altLang="en-US" sz="2000"/>
              <a:t> Valid file</a:t>
            </a:r>
          </a:p>
          <a:p>
            <a:pPr>
              <a:buFontTx/>
              <a:buChar char="•"/>
            </a:pPr>
            <a:r>
              <a:rPr lang="en-US" altLang="en-US" sz="2000"/>
              <a:t> Locked file </a:t>
            </a:r>
          </a:p>
          <a:p>
            <a:pPr>
              <a:buFontTx/>
              <a:buChar char="•"/>
            </a:pPr>
            <a:r>
              <a:rPr lang="en-US" altLang="en-US" sz="2000"/>
              <a:t> Very big file </a:t>
            </a:r>
          </a:p>
          <a:p>
            <a:pPr>
              <a:buFontTx/>
              <a:buChar char="•"/>
            </a:pPr>
            <a:r>
              <a:rPr lang="en-US" altLang="en-US" sz="2000"/>
              <a:t> Not existing file </a:t>
            </a:r>
          </a:p>
          <a:p>
            <a:pPr>
              <a:buFontTx/>
              <a:buChar char="•"/>
            </a:pPr>
            <a:r>
              <a:rPr lang="en-US" altLang="en-US" sz="2000"/>
              <a:t> File over network </a:t>
            </a:r>
          </a:p>
          <a:p>
            <a:pPr>
              <a:buFontTx/>
              <a:buChar char="•"/>
            </a:pPr>
            <a:r>
              <a:rPr lang="en-US" altLang="en-US" sz="2000"/>
              <a:t> Already opened file </a:t>
            </a:r>
          </a:p>
          <a:p>
            <a:pPr>
              <a:buFontTx/>
              <a:buChar char="•"/>
            </a:pPr>
            <a:r>
              <a:rPr lang="en-US" altLang="en-US" sz="2000"/>
              <a:t> Wrong format file </a:t>
            </a:r>
          </a:p>
          <a:p>
            <a:pPr>
              <a:buFontTx/>
              <a:buChar char="•"/>
            </a:pPr>
            <a:r>
              <a:rPr lang="en-US" altLang="en-US" sz="2000"/>
              <a:t> Empty file </a:t>
            </a:r>
          </a:p>
          <a:p>
            <a:pPr>
              <a:buFontTx/>
              <a:buChar char="•"/>
            </a:pPr>
            <a:r>
              <a:rPr lang="en-US" altLang="en-US" sz="2000"/>
              <a:t> Corrupted file </a:t>
            </a:r>
          </a:p>
          <a:p>
            <a:pPr>
              <a:buFontTx/>
              <a:buChar char="•"/>
            </a:pPr>
            <a:r>
              <a:rPr lang="en-US" altLang="en-US" sz="2000"/>
              <a:t> Cancel operation </a:t>
            </a:r>
            <a:endParaRPr lang="uk-UA" altLang="en-US" sz="20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9173A704-54C9-43E1-8225-A65CFDE8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341438"/>
            <a:ext cx="40671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Conclusions:</a:t>
            </a:r>
          </a:p>
          <a:p>
            <a:pPr>
              <a:buFontTx/>
              <a:buChar char="•"/>
            </a:pPr>
            <a:r>
              <a:rPr lang="en-US" altLang="en-US" sz="2000"/>
              <a:t> Equivalence classes not evident</a:t>
            </a:r>
          </a:p>
          <a:p>
            <a:pPr>
              <a:buFontTx/>
              <a:buChar char="•"/>
            </a:pPr>
            <a:r>
              <a:rPr lang="en-US" altLang="en-US" sz="2000"/>
              <a:t> Many negative tests </a:t>
            </a:r>
          </a:p>
          <a:p>
            <a:pPr>
              <a:buFontTx/>
              <a:buChar char="•"/>
            </a:pPr>
            <a:r>
              <a:rPr lang="en-US" altLang="en-US" sz="2000"/>
              <a:t> One requirement – lots of tests</a:t>
            </a:r>
            <a:endParaRPr lang="uk-UA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0C9F7C8-FAD7-44FA-9D3F-17558E7A8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Shape a testing mind</a:t>
            </a:r>
            <a:endParaRPr lang="uk-UA" altLang="en-US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DE81530-EAF7-4863-8A2B-27C16E9C6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400"/>
              <a:t> Start with obvious and simple tests. Test the program with easy-to-pass values that will be taken as serious issues if the program fails</a:t>
            </a:r>
          </a:p>
          <a:p>
            <a:pPr algn="just">
              <a:buFontTx/>
              <a:buChar char="•"/>
            </a:pPr>
            <a:r>
              <a:rPr lang="en-US" altLang="en-US" sz="2400"/>
              <a:t> Look for more powerful tests. Once the program can survive the easy tests, look for challenges</a:t>
            </a:r>
          </a:p>
          <a:p>
            <a:pPr algn="just">
              <a:buFontTx/>
              <a:buChar char="•"/>
            </a:pPr>
            <a:r>
              <a:rPr lang="en-US" altLang="en-US" sz="2400"/>
              <a:t> Pick boundary conditions. There will be too many good cases. </a:t>
            </a:r>
          </a:p>
          <a:p>
            <a:pPr algn="just">
              <a:buFontTx/>
              <a:buChar char="•"/>
            </a:pPr>
            <a:r>
              <a:rPr lang="en-US" altLang="en-US" sz="2400"/>
              <a:t> Do some exploratory testing</a:t>
            </a:r>
          </a:p>
          <a:p>
            <a:pPr algn="just">
              <a:buFontTx/>
              <a:buChar char="•"/>
            </a:pPr>
            <a:r>
              <a:rPr lang="en-US" altLang="en-US" sz="2400"/>
              <a:t> Learn from experience </a:t>
            </a:r>
            <a:endParaRPr lang="uk-UA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AF2FDE-836D-4203-949A-0AE539BCB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Why do we need test cases?</a:t>
            </a:r>
            <a:endParaRPr lang="uk-UA" alt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74CFCA0-3673-4820-A48B-D8592ACAA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b="1"/>
              <a:t>A normal thing to ask: Why should we spend time writing our tests down?</a:t>
            </a:r>
          </a:p>
          <a:p>
            <a:pPr algn="just"/>
            <a:r>
              <a:rPr lang="en-US" altLang="en-US" sz="2400" b="1"/>
              <a:t>We could run so many tests instead!</a:t>
            </a:r>
          </a:p>
          <a:p>
            <a:pPr algn="just"/>
            <a:endParaRPr lang="en-US" altLang="en-US" sz="2400" b="1"/>
          </a:p>
          <a:p>
            <a:pPr algn="just"/>
            <a:r>
              <a:rPr lang="en-US" altLang="en-US" sz="2400"/>
              <a:t>With test cases we can:</a:t>
            </a:r>
          </a:p>
          <a:p>
            <a:pPr algn="just">
              <a:buFontTx/>
              <a:buChar char="•"/>
            </a:pPr>
            <a:r>
              <a:rPr lang="en-US" altLang="en-US" sz="2400"/>
              <a:t> Plan, only then run -&gt; structured and systematic approach -&gt; less bugs missed</a:t>
            </a:r>
          </a:p>
          <a:p>
            <a:pPr algn="just">
              <a:buFontTx/>
              <a:buChar char="•"/>
            </a:pPr>
            <a:r>
              <a:rPr lang="en-US" altLang="en-US" sz="2400"/>
              <a:t> Store information </a:t>
            </a:r>
          </a:p>
          <a:p>
            <a:pPr algn="just">
              <a:buFontTx/>
              <a:buChar char="•"/>
            </a:pPr>
            <a:r>
              <a:rPr lang="en-US" altLang="en-US" sz="2400"/>
              <a:t> Test the requirements documentation before application is available </a:t>
            </a:r>
          </a:p>
          <a:p>
            <a:pPr algn="just">
              <a:buFontTx/>
              <a:buChar char="•"/>
            </a:pPr>
            <a:r>
              <a:rPr lang="en-US" altLang="en-US" sz="2400"/>
              <a:t> Accelerate information to new members of the team </a:t>
            </a:r>
          </a:p>
          <a:p>
            <a:pPr algn="just">
              <a:buFontTx/>
              <a:buChar char="•"/>
            </a:pPr>
            <a:r>
              <a:rPr lang="en-US" altLang="en-US" sz="2400"/>
              <a:t> Track testing progress (X% tests executed, Y% tests passed (failed), Z% requirements covered)</a:t>
            </a:r>
            <a:endParaRPr lang="uk-UA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3042BA1-02CA-4392-BA2A-C4987A0A6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When do we create test cases?</a:t>
            </a:r>
            <a:endParaRPr lang="uk-UA" altLang="en-US"/>
          </a:p>
        </p:txBody>
      </p:sp>
      <p:pic>
        <p:nvPicPr>
          <p:cNvPr id="14340" name="Picture 4" descr="Quality-Assurance-and-Testing">
            <a:extLst>
              <a:ext uri="{FF2B5EF4-FFF2-40B4-BE49-F238E27FC236}">
                <a16:creationId xmlns:a16="http://schemas.microsoft.com/office/drawing/2014/main" id="{2CF60D62-B5D5-4A30-A897-62D7B327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05038"/>
            <a:ext cx="50419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3210BC-57C3-4055-82ED-2DFD20BD2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Test case anatomy</a:t>
            </a:r>
            <a:endParaRPr lang="uk-UA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72C6AEEF-AFFC-4909-B0B8-821C219E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We want to document a test. What information should we record?</a:t>
            </a:r>
          </a:p>
          <a:p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 Test Area </a:t>
            </a:r>
          </a:p>
          <a:p>
            <a:pPr>
              <a:buFontTx/>
              <a:buChar char="•"/>
            </a:pPr>
            <a:r>
              <a:rPr lang="en-US" altLang="en-US" sz="2400"/>
              <a:t> Test Object / Component </a:t>
            </a:r>
          </a:p>
          <a:p>
            <a:pPr>
              <a:buFontTx/>
              <a:buChar char="•"/>
            </a:pPr>
            <a:r>
              <a:rPr lang="en-US" altLang="en-US" sz="2400"/>
              <a:t> Precondition </a:t>
            </a:r>
          </a:p>
          <a:p>
            <a:pPr>
              <a:buFontTx/>
              <a:buChar char="•"/>
            </a:pPr>
            <a:r>
              <a:rPr lang="en-US" altLang="en-US" sz="2400"/>
              <a:t> Steps </a:t>
            </a:r>
          </a:p>
          <a:p>
            <a:pPr>
              <a:buFontTx/>
              <a:buChar char="•"/>
            </a:pPr>
            <a:r>
              <a:rPr lang="en-US" altLang="en-US" sz="2400"/>
              <a:t> Expected results </a:t>
            </a:r>
          </a:p>
          <a:p>
            <a:pPr>
              <a:buFontTx/>
              <a:buChar char="•"/>
            </a:pPr>
            <a:r>
              <a:rPr lang="en-US" altLang="en-US" sz="2400"/>
              <a:t> Status (Passed / Failed / Not Tested / Blocked)</a:t>
            </a:r>
          </a:p>
          <a:p>
            <a:pPr>
              <a:buFontTx/>
              <a:buChar char="•"/>
            </a:pPr>
            <a:r>
              <a:rPr lang="en-US" altLang="en-US" sz="2400"/>
              <a:t> Title </a:t>
            </a:r>
          </a:p>
          <a:p>
            <a:pPr>
              <a:buFontTx/>
              <a:buChar char="•"/>
            </a:pPr>
            <a:r>
              <a:rPr lang="en-US" altLang="en-US" sz="2400"/>
              <a:t> ID</a:t>
            </a:r>
          </a:p>
          <a:p>
            <a:pPr>
              <a:buFontTx/>
              <a:buChar char="•"/>
            </a:pPr>
            <a:r>
              <a:rPr lang="en-US" altLang="en-US" sz="2400"/>
              <a:t> Related requirements </a:t>
            </a:r>
          </a:p>
          <a:p>
            <a:pPr>
              <a:buFontTx/>
              <a:buChar char="•"/>
            </a:pPr>
            <a:r>
              <a:rPr lang="en-US" altLang="en-US" sz="2400"/>
              <a:t> Priority (Smoke, Critical, Extended; or A, B, C, D or any other) </a:t>
            </a:r>
          </a:p>
          <a:p>
            <a:pPr>
              <a:buFontTx/>
              <a:buChar char="•"/>
            </a:pPr>
            <a:r>
              <a:rPr lang="en-US" altLang="en-US" sz="2400"/>
              <a:t> Author, last time run, actual result, related bug</a:t>
            </a:r>
          </a:p>
          <a:p>
            <a:pPr>
              <a:buFontTx/>
              <a:buChar char="•"/>
            </a:pPr>
            <a:r>
              <a:rPr lang="en-US" altLang="en-US" sz="2400"/>
              <a:t> Estimate </a:t>
            </a:r>
            <a:endParaRPr lang="uk-UA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7F4822E-8D53-4302-8B98-5B0332A5A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Test case sample</a:t>
            </a:r>
            <a:endParaRPr lang="uk-UA" altLang="en-US"/>
          </a:p>
        </p:txBody>
      </p:sp>
      <p:pic>
        <p:nvPicPr>
          <p:cNvPr id="16388" name="Picture 4" descr="Test-Case-Template-Copy-2">
            <a:extLst>
              <a:ext uri="{FF2B5EF4-FFF2-40B4-BE49-F238E27FC236}">
                <a16:creationId xmlns:a16="http://schemas.microsoft.com/office/drawing/2014/main" id="{78C1309D-96EB-45E3-B851-681D5486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144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BEF7834-AE17-4375-AA0A-79AE77D25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/>
              <a:t>Practice. Write a test case for fb login</a:t>
            </a:r>
            <a:endParaRPr lang="uk-UA" altLang="en-US" sz="4000"/>
          </a:p>
        </p:txBody>
      </p:sp>
      <p:pic>
        <p:nvPicPr>
          <p:cNvPr id="17412" name="Picture 4" descr="e247554d6944e1eef620be0178a29cf5">
            <a:extLst>
              <a:ext uri="{FF2B5EF4-FFF2-40B4-BE49-F238E27FC236}">
                <a16:creationId xmlns:a16="http://schemas.microsoft.com/office/drawing/2014/main" id="{EE94FA0E-5B0A-4D39-85E7-99E7ECA2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00213"/>
            <a:ext cx="43053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1D1EED3-93A5-493F-9B0B-D8F0056F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Bad Test Case</a:t>
            </a:r>
            <a:endParaRPr lang="uk-UA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093AE66-3B6A-407F-889E-B2C4D9F2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400"/>
              <a:t> Has ambiguous steps like “Open file” (except when it’s ok)</a:t>
            </a:r>
          </a:p>
          <a:p>
            <a:pPr algn="just">
              <a:buFontTx/>
              <a:buChar char="•"/>
            </a:pPr>
            <a:r>
              <a:rPr lang="en-US" altLang="en-US" sz="2400"/>
              <a:t> Has ambiguous expected result (says “Correctly”)</a:t>
            </a:r>
          </a:p>
          <a:p>
            <a:pPr algn="just">
              <a:buFontTx/>
              <a:buChar char="•"/>
            </a:pPr>
            <a:r>
              <a:rPr lang="en-US" altLang="en-US" sz="2400"/>
              <a:t> Depends on other test cases </a:t>
            </a:r>
          </a:p>
          <a:p>
            <a:pPr algn="just">
              <a:buFontTx/>
              <a:buChar char="•"/>
            </a:pPr>
            <a:r>
              <a:rPr lang="en-US" altLang="en-US" sz="2400"/>
              <a:t> Duplicate other test cases</a:t>
            </a:r>
            <a:endParaRPr lang="uk-UA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91AE32-8931-4E17-8203-354AB2D8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Writing Test cases on a large scale </a:t>
            </a:r>
            <a:endParaRPr lang="uk-UA" altLang="en-U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506EB61-8785-4585-B1ED-51BBB298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/>
              <a:t> Start early – before the first build </a:t>
            </a:r>
          </a:p>
          <a:p>
            <a:pPr>
              <a:buFontTx/>
              <a:buChar char="•"/>
            </a:pPr>
            <a:r>
              <a:rPr lang="en-US" altLang="en-US" sz="2400"/>
              <a:t> Break application into functions/modules to be tested </a:t>
            </a:r>
          </a:p>
          <a:p>
            <a:pPr>
              <a:buFontTx/>
              <a:buChar char="•"/>
            </a:pPr>
            <a:r>
              <a:rPr lang="en-US" altLang="en-US" sz="2400"/>
              <a:t> Write checklists for each function/area </a:t>
            </a:r>
          </a:p>
          <a:p>
            <a:pPr>
              <a:buFontTx/>
              <a:buChar char="•"/>
            </a:pPr>
            <a:r>
              <a:rPr lang="en-US" altLang="en-US" sz="2400"/>
              <a:t> Add any questions, as you go </a:t>
            </a:r>
          </a:p>
          <a:p>
            <a:pPr>
              <a:buFontTx/>
              <a:buChar char="•"/>
            </a:pPr>
            <a:r>
              <a:rPr lang="en-US" altLang="en-US" sz="2400"/>
              <a:t> Fill in details, resolve questions </a:t>
            </a:r>
          </a:p>
          <a:p>
            <a:pPr>
              <a:buFontTx/>
              <a:buChar char="•"/>
            </a:pPr>
            <a:r>
              <a:rPr lang="en-US" altLang="en-US" sz="2400"/>
              <a:t> Add cosmetics – for better reading </a:t>
            </a:r>
          </a:p>
          <a:p>
            <a:pPr>
              <a:buFontTx/>
              <a:buChar char="•"/>
            </a:pPr>
            <a:r>
              <a:rPr lang="en-US" altLang="en-US" sz="2400"/>
              <a:t> Get review from other QA Engineers, Developers, Customers </a:t>
            </a:r>
          </a:p>
          <a:p>
            <a:pPr>
              <a:buFontTx/>
              <a:buChar char="•"/>
            </a:pPr>
            <a:r>
              <a:rPr lang="en-US" altLang="en-US" sz="2400"/>
              <a:t> Update as soon as mistake is found </a:t>
            </a:r>
          </a:p>
          <a:p>
            <a:pPr>
              <a:buFontTx/>
              <a:buChar char="•"/>
            </a:pPr>
            <a:r>
              <a:rPr lang="en-US" altLang="en-US" sz="2400"/>
              <a:t> Update as functionality changes </a:t>
            </a:r>
            <a:endParaRPr lang="uk-UA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BE05F7C-0877-4462-A018-50A7A26E8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Why start early?</a:t>
            </a:r>
            <a:endParaRPr lang="uk-UA" altLang="en-U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566AD67B-E6C6-480F-A04D-452DB5C1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400"/>
              <a:t> We have more time </a:t>
            </a:r>
          </a:p>
          <a:p>
            <a:pPr algn="just">
              <a:buFontTx/>
              <a:buChar char="•"/>
            </a:pPr>
            <a:r>
              <a:rPr lang="en-US" altLang="en-US" sz="2400"/>
              <a:t> What sources of information do we have (not) at this time?</a:t>
            </a:r>
          </a:p>
          <a:p>
            <a:pPr algn="just">
              <a:buFontTx/>
              <a:buChar char="•"/>
            </a:pPr>
            <a:r>
              <a:rPr lang="en-US" altLang="en-US" sz="2400"/>
              <a:t> Early find is a lower cost </a:t>
            </a:r>
          </a:p>
          <a:p>
            <a:pPr algn="just">
              <a:buFontTx/>
              <a:buChar char="•"/>
            </a:pPr>
            <a:r>
              <a:rPr lang="en-US" altLang="en-US" sz="2400"/>
              <a:t> You cannot see working application </a:t>
            </a:r>
          </a:p>
          <a:p>
            <a:pPr algn="just">
              <a:buFontTx/>
              <a:buChar char="•"/>
            </a:pPr>
            <a:r>
              <a:rPr lang="en-US" altLang="en-US" sz="2400"/>
              <a:t> Your questions may find and correct serious holes in design </a:t>
            </a:r>
          </a:p>
          <a:p>
            <a:pPr algn="just">
              <a:buFontTx/>
              <a:buChar char="•"/>
            </a:pPr>
            <a:r>
              <a:rPr lang="en-US" altLang="en-US" sz="2400"/>
              <a:t> Test cases creation goes in parallel with requirements review </a:t>
            </a:r>
          </a:p>
          <a:p>
            <a:pPr algn="just">
              <a:buFontTx/>
              <a:buChar char="•"/>
            </a:pPr>
            <a:r>
              <a:rPr lang="en-US" altLang="en-US" sz="2400"/>
              <a:t> You cannot predict all bugs </a:t>
            </a:r>
            <a:endParaRPr lang="uk-UA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8FCB1DB-CE5C-4FD2-A957-D848A776F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How was your self-study?</a:t>
            </a:r>
            <a:endParaRPr lang="uk-UA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DF9DD-8776-4A22-888D-9B09B66D3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3024187"/>
          </a:xfrm>
        </p:spPr>
        <p:txBody>
          <a:bodyPr/>
          <a:lstStyle/>
          <a:p>
            <a:r>
              <a:rPr lang="en-US" altLang="en-US"/>
              <a:t>Requirements (characteristics)?</a:t>
            </a:r>
          </a:p>
          <a:p>
            <a:r>
              <a:rPr lang="en-US" altLang="en-US"/>
              <a:t>Types of requirements?</a:t>
            </a:r>
          </a:p>
          <a:p>
            <a:r>
              <a:rPr lang="en-US" altLang="en-US"/>
              <a:t>Difference between Business and System requirements?</a:t>
            </a:r>
          </a:p>
          <a:p>
            <a:r>
              <a:rPr lang="en-US" altLang="en-US"/>
              <a:t>Questions? </a:t>
            </a:r>
            <a:endParaRPr lang="uk-UA" altLang="en-US"/>
          </a:p>
        </p:txBody>
      </p:sp>
      <p:pic>
        <p:nvPicPr>
          <p:cNvPr id="3076" name="Picture 4" descr="Product-Self-Study1">
            <a:extLst>
              <a:ext uri="{FF2B5EF4-FFF2-40B4-BE49-F238E27FC236}">
                <a16:creationId xmlns:a16="http://schemas.microsoft.com/office/drawing/2014/main" id="{185A2AC6-3A68-4666-9CA5-D4D57B1F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823397C-8D95-4049-AE42-26BF484B0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How to break it down?</a:t>
            </a:r>
            <a:endParaRPr lang="uk-UA" alt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95476BF-3109-4D79-B2EF-F7F40798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400"/>
              <a:t> Start with understanding the general picture </a:t>
            </a:r>
          </a:p>
          <a:p>
            <a:pPr algn="just">
              <a:buFontTx/>
              <a:buChar char="•"/>
            </a:pPr>
            <a:r>
              <a:rPr lang="en-US" altLang="en-US" sz="2400"/>
              <a:t> Divide the whole product into smaller pieces </a:t>
            </a:r>
          </a:p>
          <a:p>
            <a:pPr algn="just">
              <a:buFontTx/>
              <a:buChar char="•"/>
            </a:pPr>
            <a:r>
              <a:rPr lang="en-US" altLang="en-US" sz="2400"/>
              <a:t> Split until you can see no more than 10 (numbers may vary) tests </a:t>
            </a:r>
          </a:p>
          <a:p>
            <a:pPr>
              <a:buFontTx/>
              <a:buChar char="•"/>
            </a:pPr>
            <a:r>
              <a:rPr lang="en-US" altLang="en-US" sz="2400"/>
              <a:t> Some areas may remain complicated – just pay more attention </a:t>
            </a:r>
            <a:endParaRPr lang="uk-UA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9168DC2-60C1-4F89-96C4-06760C453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Review QA Documentation</a:t>
            </a:r>
            <a:endParaRPr lang="uk-UA" altLang="en-U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3FEC503C-78FC-4B22-96C1-1AC28041F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400"/>
              <a:t> Get review from other QA Engineers, Team Lead, Business Analyst </a:t>
            </a:r>
          </a:p>
          <a:p>
            <a:pPr algn="just">
              <a:buFontTx/>
              <a:buChar char="•"/>
            </a:pPr>
            <a:r>
              <a:rPr lang="en-US" altLang="en-US" sz="2400"/>
              <a:t> Are some interesting tests missed/unnecessary?</a:t>
            </a:r>
          </a:p>
          <a:p>
            <a:pPr algn="just">
              <a:buFontTx/>
              <a:buChar char="•"/>
            </a:pPr>
            <a:r>
              <a:rPr lang="en-US" altLang="en-US" sz="2400"/>
              <a:t> Are test cases easy to understand by other person?</a:t>
            </a:r>
          </a:p>
          <a:p>
            <a:pPr algn="just">
              <a:buFontTx/>
              <a:buChar char="•"/>
            </a:pPr>
            <a:r>
              <a:rPr lang="en-US" altLang="en-US" sz="2400"/>
              <a:t> Is it what customer expect? </a:t>
            </a:r>
          </a:p>
          <a:p>
            <a:pPr algn="just">
              <a:buFontTx/>
              <a:buChar char="•"/>
            </a:pPr>
            <a:r>
              <a:rPr lang="en-US" altLang="en-US" sz="2400"/>
              <a:t> Are there any errors? It’s hard to notice your own mistakes</a:t>
            </a:r>
          </a:p>
          <a:p>
            <a:pPr algn="just">
              <a:buFontTx/>
              <a:buChar char="•"/>
            </a:pPr>
            <a:r>
              <a:rPr lang="en-US" altLang="en-US" sz="2400"/>
              <a:t> Developer can have another opinion; we can clarify before the code is created </a:t>
            </a:r>
          </a:p>
          <a:p>
            <a:pPr algn="just">
              <a:buFontTx/>
              <a:buChar char="•"/>
            </a:pPr>
            <a:r>
              <a:rPr lang="en-US" altLang="en-US" sz="2400"/>
              <a:t> Raises standard for test cases </a:t>
            </a:r>
            <a:endParaRPr lang="uk-UA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C7ADD0F-82CD-4CB1-8066-02153AB9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Update QA Documentation</a:t>
            </a:r>
            <a:endParaRPr lang="uk-UA" altLang="en-US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CDF94A58-0090-4FD8-B2CB-41EF8032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/>
              <a:t> Update as soon as mistake is found </a:t>
            </a:r>
          </a:p>
          <a:p>
            <a:pPr>
              <a:buFontTx/>
              <a:buChar char="•"/>
            </a:pPr>
            <a:r>
              <a:rPr lang="en-US" altLang="en-US" sz="2400"/>
              <a:t> Update as functionality changes </a:t>
            </a:r>
          </a:p>
          <a:p>
            <a:pPr>
              <a:buFontTx/>
              <a:buChar char="•"/>
            </a:pPr>
            <a:r>
              <a:rPr lang="en-US" altLang="en-US" sz="2400"/>
              <a:t> Small corrections: do right now, until your forget </a:t>
            </a:r>
          </a:p>
          <a:p>
            <a:pPr>
              <a:buFontTx/>
              <a:buChar char="•"/>
            </a:pPr>
            <a:r>
              <a:rPr lang="en-US" altLang="en-US" sz="2400"/>
              <a:t> Big changes – you can find time for them:</a:t>
            </a:r>
          </a:p>
          <a:p>
            <a:pPr>
              <a:buFontTx/>
              <a:buChar char="-"/>
            </a:pPr>
            <a:r>
              <a:rPr lang="en-US" altLang="en-US" sz="2400"/>
              <a:t> At the beginning new phase </a:t>
            </a:r>
          </a:p>
          <a:p>
            <a:pPr>
              <a:buFontTx/>
              <a:buChar char="-"/>
            </a:pPr>
            <a:r>
              <a:rPr lang="en-US" altLang="en-US" sz="2400"/>
              <a:t> At the end of a build cycle </a:t>
            </a:r>
          </a:p>
          <a:p>
            <a:pPr>
              <a:buFontTx/>
              <a:buChar char="-"/>
            </a:pPr>
            <a:r>
              <a:rPr lang="en-US" altLang="en-US" sz="2400"/>
              <a:t> Sudden free time due to build delay, etc.</a:t>
            </a:r>
          </a:p>
          <a:p>
            <a:endParaRPr lang="en-US" altLang="en-US" sz="2400"/>
          </a:p>
          <a:p>
            <a:r>
              <a:rPr lang="en-US" altLang="en-US" sz="2400" b="1"/>
              <a:t>Track changes (color code) in order to prioritize tests</a:t>
            </a:r>
            <a:endParaRPr lang="uk-UA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712B686-8D47-492C-91EB-A31D1725A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/>
              <a:t>Test Management System and Tools</a:t>
            </a:r>
            <a:endParaRPr lang="uk-UA" altLang="en-US" sz="4000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631C1CE-FA6B-41E7-91F2-DDC2535B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46434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Professional:</a:t>
            </a:r>
          </a:p>
          <a:p>
            <a:pPr>
              <a:buFontTx/>
              <a:buChar char="•"/>
            </a:pPr>
            <a:r>
              <a:rPr lang="en-US" altLang="en-US" sz="2400"/>
              <a:t> TestRail</a:t>
            </a:r>
          </a:p>
          <a:p>
            <a:pPr>
              <a:buFontTx/>
              <a:buChar char="•"/>
            </a:pPr>
            <a:r>
              <a:rPr lang="en-US" altLang="en-US" sz="2400"/>
              <a:t> TestLink</a:t>
            </a:r>
          </a:p>
          <a:p>
            <a:pPr>
              <a:buFontTx/>
              <a:buChar char="•"/>
            </a:pPr>
            <a:r>
              <a:rPr lang="en-US" altLang="en-US" sz="2400"/>
              <a:t> HP Quality Center </a:t>
            </a:r>
          </a:p>
          <a:p>
            <a:pPr>
              <a:buFontTx/>
              <a:buChar char="•"/>
            </a:pPr>
            <a:r>
              <a:rPr lang="en-US" altLang="en-US" sz="2400"/>
              <a:t> Jira (Zephyr)</a:t>
            </a:r>
          </a:p>
          <a:p>
            <a:pPr>
              <a:buFontTx/>
              <a:buChar char="•"/>
            </a:pPr>
            <a:r>
              <a:rPr lang="en-US" altLang="en-US" sz="2400"/>
              <a:t> IBM Retional 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r>
              <a:rPr lang="en-US" altLang="en-US" sz="2400"/>
              <a:t>Can be used:</a:t>
            </a:r>
          </a:p>
          <a:p>
            <a:pPr>
              <a:buFontTx/>
              <a:buChar char="•"/>
            </a:pPr>
            <a:r>
              <a:rPr lang="en-US" altLang="en-US" sz="2400"/>
              <a:t> Moztrap </a:t>
            </a:r>
          </a:p>
          <a:p>
            <a:pPr>
              <a:buFontTx/>
              <a:buChar char="•"/>
            </a:pPr>
            <a:r>
              <a:rPr lang="en-US" altLang="en-US" sz="2400"/>
              <a:t> MS Excel </a:t>
            </a:r>
          </a:p>
          <a:p>
            <a:pPr>
              <a:buFontTx/>
              <a:buChar char="•"/>
            </a:pPr>
            <a:r>
              <a:rPr lang="en-US" altLang="en-US" sz="2400"/>
              <a:t> Google Docs</a:t>
            </a:r>
            <a:endParaRPr lang="uk-UA" altLang="en-US" sz="2400"/>
          </a:p>
        </p:txBody>
      </p:sp>
      <p:pic>
        <p:nvPicPr>
          <p:cNvPr id="24581" name="Picture 5" descr="Top-15-Best-Test-Management-Tools">
            <a:extLst>
              <a:ext uri="{FF2B5EF4-FFF2-40B4-BE49-F238E27FC236}">
                <a16:creationId xmlns:a16="http://schemas.microsoft.com/office/drawing/2014/main" id="{5EFA4A83-1494-4EDF-96A5-C193EEB9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484313"/>
            <a:ext cx="51530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DDFF764-BEB5-4BB0-8AB0-923B0893C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TestRail UI</a:t>
            </a:r>
            <a:endParaRPr lang="uk-UA" altLang="en-US"/>
          </a:p>
        </p:txBody>
      </p:sp>
      <p:pic>
        <p:nvPicPr>
          <p:cNvPr id="25604" name="Picture 4" descr="carousel2">
            <a:extLst>
              <a:ext uri="{FF2B5EF4-FFF2-40B4-BE49-F238E27FC236}">
                <a16:creationId xmlns:a16="http://schemas.microsoft.com/office/drawing/2014/main" id="{36A8BCFE-712A-4AE6-8F78-29790EBA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7BDEEA-EC2D-4615-A0E9-202F51395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Definition</a:t>
            </a:r>
            <a:endParaRPr lang="uk-UA" altLang="en-US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11D20EAD-2666-44EF-B9A6-CFEFC0462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b="1"/>
              <a:t>Test Case</a:t>
            </a:r>
            <a:r>
              <a:rPr lang="en-US" altLang="en-US" sz="2400"/>
              <a:t> – a set of test inputs, execution conditions and expected results developed for a particular objective, such as to exercise a particular program path or to verify compliance with a specific requirements.</a:t>
            </a:r>
          </a:p>
          <a:p>
            <a:pPr algn="just"/>
            <a:endParaRPr lang="en-US" altLang="en-US" sz="2400"/>
          </a:p>
          <a:p>
            <a:pPr algn="just"/>
            <a:r>
              <a:rPr lang="en-US" altLang="en-US" sz="2400" b="1"/>
              <a:t>Software Testing Checklist</a:t>
            </a:r>
            <a:r>
              <a:rPr lang="en-US" altLang="en-US" sz="2400"/>
              <a:t> – a check list is a catalog of items/tasks that are recorded for tracking. This list could be either ordered in a sequence or could be haphazard. </a:t>
            </a:r>
            <a:endParaRPr lang="uk-UA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64B372B-EDB8-4C47-A704-1D893F535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Types of checklists</a:t>
            </a:r>
            <a:endParaRPr lang="uk-UA" alt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9749161D-2ECC-42B9-ADC3-A753C55D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/>
              <a:t> </a:t>
            </a:r>
            <a:r>
              <a:rPr lang="uk-UA" altLang="en-US" sz="2400"/>
              <a:t>Testing Checklist</a:t>
            </a:r>
          </a:p>
          <a:p>
            <a:pPr>
              <a:buFontTx/>
              <a:buChar char="•"/>
            </a:pPr>
            <a:r>
              <a:rPr lang="en-US" altLang="en-US" sz="2400"/>
              <a:t> </a:t>
            </a:r>
            <a:r>
              <a:rPr lang="uk-UA" altLang="en-US" sz="2400"/>
              <a:t>Exit Criteria Checklist</a:t>
            </a:r>
          </a:p>
          <a:p>
            <a:pPr>
              <a:buFontTx/>
              <a:buChar char="•"/>
            </a:pPr>
            <a:r>
              <a:rPr lang="en-US" altLang="en-US" sz="2400"/>
              <a:t> </a:t>
            </a:r>
            <a:r>
              <a:rPr lang="uk-UA" altLang="en-US" sz="2400"/>
              <a:t>Test Readiness Review</a:t>
            </a: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 </a:t>
            </a:r>
            <a:r>
              <a:rPr lang="uk-UA" altLang="en-US" sz="2400"/>
              <a:t>Automation Checklist</a:t>
            </a:r>
          </a:p>
        </p:txBody>
      </p:sp>
      <p:pic>
        <p:nvPicPr>
          <p:cNvPr id="5125" name="Picture 5" descr="checklist">
            <a:extLst>
              <a:ext uri="{FF2B5EF4-FFF2-40B4-BE49-F238E27FC236}">
                <a16:creationId xmlns:a16="http://schemas.microsoft.com/office/drawing/2014/main" id="{55561B9D-33C2-4EBA-BED9-79B1A9C4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89388"/>
            <a:ext cx="3348037" cy="28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C7A7CA-E408-4A92-9502-DCBB7B23F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Exit Criteria Checklist Example</a:t>
            </a:r>
            <a:endParaRPr lang="uk-UA" altLang="en-US">
              <a:solidFill>
                <a:schemeClr val="tx1"/>
              </a:solidFill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FE8C079-F36E-488B-81ED-56917BAF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557213"/>
            <a:ext cx="3314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276" name="Rectangle 132">
            <a:extLst>
              <a:ext uri="{FF2B5EF4-FFF2-40B4-BE49-F238E27FC236}">
                <a16:creationId xmlns:a16="http://schemas.microsoft.com/office/drawing/2014/main" id="{12339471-555D-47B8-8B8C-BD7B2FB8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5797550"/>
            <a:ext cx="184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br>
              <a:rPr lang="uk-UA" altLang="en-US" sz="900"/>
            </a:br>
            <a:endParaRPr lang="uk-UA" altLang="en-US"/>
          </a:p>
        </p:txBody>
      </p:sp>
      <p:sp>
        <p:nvSpPr>
          <p:cNvPr id="6277" name="Rectangle 133">
            <a:extLst>
              <a:ext uri="{FF2B5EF4-FFF2-40B4-BE49-F238E27FC236}">
                <a16:creationId xmlns:a16="http://schemas.microsoft.com/office/drawing/2014/main" id="{C5BBB95E-3DB9-4667-8C69-24423A74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719138"/>
            <a:ext cx="3314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6400" name="Group 256">
            <a:extLst>
              <a:ext uri="{FF2B5EF4-FFF2-40B4-BE49-F238E27FC236}">
                <a16:creationId xmlns:a16="http://schemas.microsoft.com/office/drawing/2014/main" id="{53B8225F-41FA-41D9-9977-3681F2B3CBD8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1052513"/>
          <a:ext cx="5399088" cy="5616576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141875284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3020332143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Exit Criteria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Status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895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100% Test Scripts executed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 Done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6086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95% pass rate of Test Scripts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26785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No open Critical and High severity defects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3756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95% of Medium severity defects have been closed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506977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All remaining defects are either cancelled or documented as Change Requests for a future release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81515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All expected and actual results are captured and documented with the test script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Done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84607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All test metrics collected based on reports from </a:t>
                      </a: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HP ALM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7033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All defects logged in HP ALM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Done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3367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3A3A3A"/>
                          </a:solidFill>
                          <a:effectLst/>
                          <a:latin typeface="Work Sans"/>
                          <a:cs typeface="Arial" panose="020B0604020202020204" pitchFamily="34" charset="0"/>
                        </a:rPr>
                        <a:t> Test Closure Memo completed and signed off</a:t>
                      </a:r>
                      <a:endParaRPr kumimoji="0" lang="uk-UA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50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0BC6E21-E90A-4A48-925A-5CE2F32AA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What tests can we run?</a:t>
            </a:r>
            <a:endParaRPr lang="uk-UA" altLang="en-US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58BE066-65C5-4CDE-B59E-C8AC0503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The variety of tests is awesome</a:t>
            </a:r>
          </a:p>
          <a:p>
            <a:endParaRPr lang="en-US" altLang="en-US" sz="2400" b="1"/>
          </a:p>
          <a:p>
            <a:r>
              <a:rPr lang="en-US" altLang="en-US" sz="2400"/>
              <a:t>Our goal is to decide:</a:t>
            </a:r>
          </a:p>
          <a:p>
            <a:pPr>
              <a:buFontTx/>
              <a:buChar char="•"/>
            </a:pPr>
            <a:r>
              <a:rPr lang="en-US" altLang="en-US" sz="2400"/>
              <a:t> what tests we need</a:t>
            </a:r>
          </a:p>
          <a:p>
            <a:pPr>
              <a:buFontTx/>
              <a:buChar char="•"/>
            </a:pPr>
            <a:r>
              <a:rPr lang="en-US" altLang="en-US" sz="2400"/>
              <a:t> and document them right </a:t>
            </a:r>
            <a:endParaRPr lang="uk-UA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0EF981-690C-4B1C-81A2-76531B728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Practice. Trigonometry at test</a:t>
            </a:r>
            <a:endParaRPr lang="uk-UA" altLang="en-US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98226F4C-D578-42B5-A370-680CDF3B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The program reads three integer values from a card. The three values are interpreted as representing the lengths of the sides of a triangle. The program prints a message that states whether the triangle is scalene, isosceles, or equilateral.</a:t>
            </a:r>
            <a:endParaRPr lang="uk-UA" altLang="en-US" sz="2000"/>
          </a:p>
        </p:txBody>
      </p:sp>
      <p:pic>
        <p:nvPicPr>
          <p:cNvPr id="8197" name="Picture 5" descr="Triangle_ABC_with_Sides_a_b_c_2">
            <a:extLst>
              <a:ext uri="{FF2B5EF4-FFF2-40B4-BE49-F238E27FC236}">
                <a16:creationId xmlns:a16="http://schemas.microsoft.com/office/drawing/2014/main" id="{4D6127BE-C7DD-4B29-BF02-C3D974F9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924175"/>
            <a:ext cx="3960812" cy="33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Text Box 6">
            <a:extLst>
              <a:ext uri="{FF2B5EF4-FFF2-40B4-BE49-F238E27FC236}">
                <a16:creationId xmlns:a16="http://schemas.microsoft.com/office/drawing/2014/main" id="{9AEB4B01-74EE-44F3-8D48-875498F37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3463"/>
            <a:ext cx="43561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Input: integer a, b, c</a:t>
            </a:r>
          </a:p>
          <a:p>
            <a:endParaRPr lang="en-US" altLang="en-US" sz="2000"/>
          </a:p>
          <a:p>
            <a:r>
              <a:rPr lang="en-US" altLang="en-US" sz="2000"/>
              <a:t>Processing: Unknown </a:t>
            </a:r>
          </a:p>
          <a:p>
            <a:endParaRPr lang="en-US" altLang="en-US" sz="2000"/>
          </a:p>
          <a:p>
            <a:r>
              <a:rPr lang="en-US" altLang="en-US" sz="2000"/>
              <a:t>Output: a message </a:t>
            </a:r>
            <a:endParaRPr lang="uk-UA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3B7EF5-5081-4389-8BA4-5D570149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Practice. Trigonometry at test</a:t>
            </a:r>
            <a:endParaRPr lang="uk-UA" alt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DD7F544E-4FB9-43EA-9EE7-EE61D265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000"/>
              <a:t> Test case for a valid scalene triangle (a!=b!=c)</a:t>
            </a:r>
          </a:p>
          <a:p>
            <a:pPr algn="just">
              <a:buFontTx/>
              <a:buChar char="•"/>
            </a:pPr>
            <a:r>
              <a:rPr lang="en-US" altLang="en-US" sz="2000"/>
              <a:t> Test case for a valid equilateral triangle (a=b=c)</a:t>
            </a:r>
          </a:p>
          <a:p>
            <a:pPr algn="just">
              <a:buFontTx/>
              <a:buChar char="•"/>
            </a:pPr>
            <a:r>
              <a:rPr lang="en-US" altLang="en-US" sz="2000"/>
              <a:t> Three test cases for valid isosceles triangles (a=b, b=c, a=c)</a:t>
            </a:r>
          </a:p>
          <a:p>
            <a:pPr algn="just"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/>
              <a:t>Positive tests before negative!</a:t>
            </a:r>
          </a:p>
          <a:p>
            <a:pPr algn="just">
              <a:buFontTx/>
              <a:buChar char="•"/>
            </a:pPr>
            <a:r>
              <a:rPr lang="en-US" altLang="en-US" sz="2000" b="1"/>
              <a:t> </a:t>
            </a:r>
            <a:r>
              <a:rPr lang="en-US" altLang="en-US" sz="2000"/>
              <a:t>One, two or three sides has zero values (5 cases, not 1)</a:t>
            </a:r>
          </a:p>
          <a:p>
            <a:pPr algn="just">
              <a:buFontTx/>
              <a:buChar char="•"/>
            </a:pPr>
            <a:r>
              <a:rPr lang="en-US" altLang="en-US" sz="2000"/>
              <a:t> One side has a negative value </a:t>
            </a:r>
          </a:p>
          <a:p>
            <a:pPr algn="just">
              <a:buFontTx/>
              <a:buChar char="•"/>
            </a:pPr>
            <a:r>
              <a:rPr lang="en-US" altLang="en-US" sz="2000"/>
              <a:t> Sum of two sides equals the third (e.g. 1, 2, 3) – it’s not a triangle (test with 3 permutations a+b=c, a+c=b, b+c=a)</a:t>
            </a:r>
          </a:p>
          <a:p>
            <a:pPr algn="just">
              <a:buFontTx/>
              <a:buChar char="•"/>
            </a:pPr>
            <a:r>
              <a:rPr lang="en-US" altLang="en-US" sz="2000"/>
              <a:t> Sum of two numbers is less than the third (e.g. 1, 2, 4) – same rule (3 permutations)</a:t>
            </a:r>
          </a:p>
          <a:p>
            <a:pPr algn="just">
              <a:buFontTx/>
              <a:buChar char="•"/>
            </a:pPr>
            <a:r>
              <a:rPr lang="en-US" altLang="en-US" sz="2000"/>
              <a:t> Non-integer input</a:t>
            </a:r>
          </a:p>
          <a:p>
            <a:pPr algn="just">
              <a:buFontTx/>
              <a:buChar char="•"/>
            </a:pPr>
            <a:r>
              <a:rPr lang="en-US" altLang="en-US" sz="2000"/>
              <a:t> MaxInt value test </a:t>
            </a:r>
          </a:p>
          <a:p>
            <a:pPr algn="just">
              <a:buFontTx/>
              <a:buChar char="•"/>
            </a:pPr>
            <a:r>
              <a:rPr lang="en-US" altLang="en-US" sz="2000"/>
              <a:t> Wrong number of values (too many, too few)</a:t>
            </a:r>
            <a:endParaRPr lang="uk-UA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CE946A-0828-4DA1-B29C-03CDC68E2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Practice. Test “Open File” function</a:t>
            </a:r>
            <a:endParaRPr lang="uk-UA" altLang="en-US"/>
          </a:p>
        </p:txBody>
      </p:sp>
      <p:pic>
        <p:nvPicPr>
          <p:cNvPr id="10245" name="Picture 5" descr="Working_With_Nonword_File_Formats___Click_Open">
            <a:extLst>
              <a:ext uri="{FF2B5EF4-FFF2-40B4-BE49-F238E27FC236}">
                <a16:creationId xmlns:a16="http://schemas.microsoft.com/office/drawing/2014/main" id="{79E3FF2D-743C-4D98-ABCB-A85B7A41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57338"/>
            <a:ext cx="41433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1253</Words>
  <Application>Microsoft Macintosh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Work Sans</vt:lpstr>
      <vt:lpstr>Оформление по умолчанию</vt:lpstr>
      <vt:lpstr>QA Documentation. Test Cases. Checklists</vt:lpstr>
      <vt:lpstr>How was your self-study?</vt:lpstr>
      <vt:lpstr>Definition</vt:lpstr>
      <vt:lpstr>Types of checklists</vt:lpstr>
      <vt:lpstr>Exit Criteria Checklist Example</vt:lpstr>
      <vt:lpstr>What tests can we run?</vt:lpstr>
      <vt:lpstr>Practice. Trigonometry at test</vt:lpstr>
      <vt:lpstr>Practice. Trigonometry at test</vt:lpstr>
      <vt:lpstr>Practice. Test “Open File” function</vt:lpstr>
      <vt:lpstr>Practice. Test “Open File” function</vt:lpstr>
      <vt:lpstr>Shape a testing mind</vt:lpstr>
      <vt:lpstr>Why do we need test cases?</vt:lpstr>
      <vt:lpstr>When do we create test cases?</vt:lpstr>
      <vt:lpstr>Test case anatomy</vt:lpstr>
      <vt:lpstr>Test case sample</vt:lpstr>
      <vt:lpstr>Practice. Write a test case for fb login</vt:lpstr>
      <vt:lpstr>Bad Test Case</vt:lpstr>
      <vt:lpstr>Writing Test cases on a large scale </vt:lpstr>
      <vt:lpstr>Why start early?</vt:lpstr>
      <vt:lpstr>How to break it down?</vt:lpstr>
      <vt:lpstr>Review QA Documentation</vt:lpstr>
      <vt:lpstr>Update QA Documentation</vt:lpstr>
      <vt:lpstr>Test Management System and Tools</vt:lpstr>
      <vt:lpstr>TestRail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Documentation. Test Cases. Checklists</dc:title>
  <dc:creator>ABC</dc:creator>
  <cp:lastModifiedBy>Microsoft Office User</cp:lastModifiedBy>
  <cp:revision>15</cp:revision>
  <dcterms:created xsi:type="dcterms:W3CDTF">2018-08-21T19:35:56Z</dcterms:created>
  <dcterms:modified xsi:type="dcterms:W3CDTF">2020-05-07T18:13:33Z</dcterms:modified>
</cp:coreProperties>
</file>