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60" r:id="rId6"/>
    <p:sldId id="261" r:id="rId7"/>
    <p:sldId id="262" r:id="rId8"/>
    <p:sldId id="264"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32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0F72E-061E-D77B-C501-CD1AB90437A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023302-AE52-B1F2-C9E3-1881F455D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03BDAF-4C80-0B48-FCAB-806EC3C28DAF}"/>
              </a:ext>
            </a:extLst>
          </p:cNvPr>
          <p:cNvSpPr>
            <a:spLocks noGrp="1"/>
          </p:cNvSpPr>
          <p:nvPr>
            <p:ph type="dt" sz="half" idx="10"/>
          </p:nvPr>
        </p:nvSpPr>
        <p:spPr/>
        <p:txBody>
          <a:bodyPr/>
          <a:lstStyle/>
          <a:p>
            <a:fld id="{06FFECDA-C278-440D-A216-17730073B75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C2A2237D-2509-6C08-AD51-6ADC54A1C2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3582B3-DF1D-6B49-1686-25F2B828DCE4}"/>
              </a:ext>
            </a:extLst>
          </p:cNvPr>
          <p:cNvSpPr>
            <a:spLocks noGrp="1"/>
          </p:cNvSpPr>
          <p:nvPr>
            <p:ph type="sldNum" sz="quarter" idx="12"/>
          </p:nvPr>
        </p:nvSpPr>
        <p:spPr/>
        <p:txBody>
          <a:body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67538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BFD3A-39D5-990F-990B-6DCA39BE80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79BF48-1EE1-FDF8-3CD8-EC0CC458AC3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1DA840-13EA-BB44-4BCE-EA41F9E1C95C}"/>
              </a:ext>
            </a:extLst>
          </p:cNvPr>
          <p:cNvSpPr>
            <a:spLocks noGrp="1"/>
          </p:cNvSpPr>
          <p:nvPr>
            <p:ph type="dt" sz="half" idx="10"/>
          </p:nvPr>
        </p:nvSpPr>
        <p:spPr/>
        <p:txBody>
          <a:bodyPr/>
          <a:lstStyle/>
          <a:p>
            <a:fld id="{06FFECDA-C278-440D-A216-17730073B75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7983886D-4E53-BF30-D13A-0528389166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027D8F-5931-9D2A-C288-29698D678919}"/>
              </a:ext>
            </a:extLst>
          </p:cNvPr>
          <p:cNvSpPr>
            <a:spLocks noGrp="1"/>
          </p:cNvSpPr>
          <p:nvPr>
            <p:ph type="sldNum" sz="quarter" idx="12"/>
          </p:nvPr>
        </p:nvSpPr>
        <p:spPr/>
        <p:txBody>
          <a:body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104510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F279AFC-87D8-F912-DB5B-8697FD43DC1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F0DC28-F472-1B6B-BE2E-9C6DA9BBF95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2FBB6F-C6F8-DBAB-8478-581248DC5044}"/>
              </a:ext>
            </a:extLst>
          </p:cNvPr>
          <p:cNvSpPr>
            <a:spLocks noGrp="1"/>
          </p:cNvSpPr>
          <p:nvPr>
            <p:ph type="dt" sz="half" idx="10"/>
          </p:nvPr>
        </p:nvSpPr>
        <p:spPr/>
        <p:txBody>
          <a:bodyPr/>
          <a:lstStyle/>
          <a:p>
            <a:fld id="{06FFECDA-C278-440D-A216-17730073B75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E55D8596-2E59-0AFD-7731-C8C0F6FB8C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E798F2-7C5C-9991-9BA7-5ACEBE38C522}"/>
              </a:ext>
            </a:extLst>
          </p:cNvPr>
          <p:cNvSpPr>
            <a:spLocks noGrp="1"/>
          </p:cNvSpPr>
          <p:nvPr>
            <p:ph type="sldNum" sz="quarter" idx="12"/>
          </p:nvPr>
        </p:nvSpPr>
        <p:spPr/>
        <p:txBody>
          <a:body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159297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998A1-7D32-09CE-2D66-86817891F3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5C3546-F4BF-C4F7-AF58-06D6582E7A6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A9F560-5AC7-396E-2FF8-85BA5408B703}"/>
              </a:ext>
            </a:extLst>
          </p:cNvPr>
          <p:cNvSpPr>
            <a:spLocks noGrp="1"/>
          </p:cNvSpPr>
          <p:nvPr>
            <p:ph type="dt" sz="half" idx="10"/>
          </p:nvPr>
        </p:nvSpPr>
        <p:spPr/>
        <p:txBody>
          <a:bodyPr/>
          <a:lstStyle/>
          <a:p>
            <a:fld id="{06FFECDA-C278-440D-A216-17730073B75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91F269E0-8CB0-70D2-B493-8CE08F721A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F3B99A-89BA-F307-4C87-2D1D3272DC6D}"/>
              </a:ext>
            </a:extLst>
          </p:cNvPr>
          <p:cNvSpPr>
            <a:spLocks noGrp="1"/>
          </p:cNvSpPr>
          <p:nvPr>
            <p:ph type="sldNum" sz="quarter" idx="12"/>
          </p:nvPr>
        </p:nvSpPr>
        <p:spPr/>
        <p:txBody>
          <a:body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454643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6F465-51FF-1BBD-B6CF-264623D454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6346064-C488-6D37-B1DE-FBA7848420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6A3141F-0AA2-5177-2A82-972C491AD769}"/>
              </a:ext>
            </a:extLst>
          </p:cNvPr>
          <p:cNvSpPr>
            <a:spLocks noGrp="1"/>
          </p:cNvSpPr>
          <p:nvPr>
            <p:ph type="dt" sz="half" idx="10"/>
          </p:nvPr>
        </p:nvSpPr>
        <p:spPr/>
        <p:txBody>
          <a:bodyPr/>
          <a:lstStyle/>
          <a:p>
            <a:fld id="{06FFECDA-C278-440D-A216-17730073B75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E257A118-55E0-583D-4556-E64A41228E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83E1E2-08EE-1208-25BB-C0A6F713BC5F}"/>
              </a:ext>
            </a:extLst>
          </p:cNvPr>
          <p:cNvSpPr>
            <a:spLocks noGrp="1"/>
          </p:cNvSpPr>
          <p:nvPr>
            <p:ph type="sldNum" sz="quarter" idx="12"/>
          </p:nvPr>
        </p:nvSpPr>
        <p:spPr/>
        <p:txBody>
          <a:body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295449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D7B06-DD06-F151-185D-5DEAC1E982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A02578-6465-2FC7-ADAE-211A40DAA0D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9F74F0A-4B16-8190-D8BF-6AEFD6CBF4D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AF29C6-1818-9B84-9A22-AD5992B3C2A4}"/>
              </a:ext>
            </a:extLst>
          </p:cNvPr>
          <p:cNvSpPr>
            <a:spLocks noGrp="1"/>
          </p:cNvSpPr>
          <p:nvPr>
            <p:ph type="dt" sz="half" idx="10"/>
          </p:nvPr>
        </p:nvSpPr>
        <p:spPr/>
        <p:txBody>
          <a:bodyPr/>
          <a:lstStyle/>
          <a:p>
            <a:fld id="{06FFECDA-C278-440D-A216-17730073B75A}"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589F31DE-07DD-0854-551D-57C52CE185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FADBC2-DE69-A859-B3AB-D95672433DD5}"/>
              </a:ext>
            </a:extLst>
          </p:cNvPr>
          <p:cNvSpPr>
            <a:spLocks noGrp="1"/>
          </p:cNvSpPr>
          <p:nvPr>
            <p:ph type="sldNum" sz="quarter" idx="12"/>
          </p:nvPr>
        </p:nvSpPr>
        <p:spPr/>
        <p:txBody>
          <a:body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5222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28CAE-3DFF-5955-0908-995C73A5A02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DBD0A02-DE50-C4F7-8321-A873DE8FE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D382E1E-F7E0-3908-D778-982FA932E2B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3162ECC-3E25-8CCF-2B11-1FF303F7E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93B11B6-786A-7152-7116-1F78D7D0782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9764C2-62D0-12EF-4364-A63F557B51B4}"/>
              </a:ext>
            </a:extLst>
          </p:cNvPr>
          <p:cNvSpPr>
            <a:spLocks noGrp="1"/>
          </p:cNvSpPr>
          <p:nvPr>
            <p:ph type="dt" sz="half" idx="10"/>
          </p:nvPr>
        </p:nvSpPr>
        <p:spPr/>
        <p:txBody>
          <a:bodyPr/>
          <a:lstStyle/>
          <a:p>
            <a:fld id="{06FFECDA-C278-440D-A216-17730073B75A}" type="datetimeFigureOut">
              <a:rPr lang="zh-CN" altLang="en-US" smtClean="0"/>
              <a:t>2024/11/11</a:t>
            </a:fld>
            <a:endParaRPr lang="zh-CN" altLang="en-US"/>
          </a:p>
        </p:txBody>
      </p:sp>
      <p:sp>
        <p:nvSpPr>
          <p:cNvPr id="8" name="页脚占位符 7">
            <a:extLst>
              <a:ext uri="{FF2B5EF4-FFF2-40B4-BE49-F238E27FC236}">
                <a16:creationId xmlns:a16="http://schemas.microsoft.com/office/drawing/2014/main" id="{3E3F1F1F-31CB-530E-4C27-631779CA00F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E57B4B-A123-3958-BE9B-86F2FE801E18}"/>
              </a:ext>
            </a:extLst>
          </p:cNvPr>
          <p:cNvSpPr>
            <a:spLocks noGrp="1"/>
          </p:cNvSpPr>
          <p:nvPr>
            <p:ph type="sldNum" sz="quarter" idx="12"/>
          </p:nvPr>
        </p:nvSpPr>
        <p:spPr/>
        <p:txBody>
          <a:body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113143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EABF2-DF00-865E-B056-0B89BA1C38B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6D1CC89-4B85-BFF7-A89C-850CB41AE9A2}"/>
              </a:ext>
            </a:extLst>
          </p:cNvPr>
          <p:cNvSpPr>
            <a:spLocks noGrp="1"/>
          </p:cNvSpPr>
          <p:nvPr>
            <p:ph type="dt" sz="half" idx="10"/>
          </p:nvPr>
        </p:nvSpPr>
        <p:spPr/>
        <p:txBody>
          <a:bodyPr/>
          <a:lstStyle/>
          <a:p>
            <a:fld id="{06FFECDA-C278-440D-A216-17730073B75A}" type="datetimeFigureOut">
              <a:rPr lang="zh-CN" altLang="en-US" smtClean="0"/>
              <a:t>2024/11/11</a:t>
            </a:fld>
            <a:endParaRPr lang="zh-CN" altLang="en-US"/>
          </a:p>
        </p:txBody>
      </p:sp>
      <p:sp>
        <p:nvSpPr>
          <p:cNvPr id="4" name="页脚占位符 3">
            <a:extLst>
              <a:ext uri="{FF2B5EF4-FFF2-40B4-BE49-F238E27FC236}">
                <a16:creationId xmlns:a16="http://schemas.microsoft.com/office/drawing/2014/main" id="{B38F8AA5-19CE-D734-66EB-F6D3C8C1380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F14329-A738-6861-E561-9FFC893C4F01}"/>
              </a:ext>
            </a:extLst>
          </p:cNvPr>
          <p:cNvSpPr>
            <a:spLocks noGrp="1"/>
          </p:cNvSpPr>
          <p:nvPr>
            <p:ph type="sldNum" sz="quarter" idx="12"/>
          </p:nvPr>
        </p:nvSpPr>
        <p:spPr/>
        <p:txBody>
          <a:body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91114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61FCE8-B854-BC5A-01D5-C9906CB3DC21}"/>
              </a:ext>
            </a:extLst>
          </p:cNvPr>
          <p:cNvSpPr>
            <a:spLocks noGrp="1"/>
          </p:cNvSpPr>
          <p:nvPr>
            <p:ph type="dt" sz="half" idx="10"/>
          </p:nvPr>
        </p:nvSpPr>
        <p:spPr/>
        <p:txBody>
          <a:bodyPr/>
          <a:lstStyle/>
          <a:p>
            <a:fld id="{06FFECDA-C278-440D-A216-17730073B75A}" type="datetimeFigureOut">
              <a:rPr lang="zh-CN" altLang="en-US" smtClean="0"/>
              <a:t>2024/11/11</a:t>
            </a:fld>
            <a:endParaRPr lang="zh-CN" altLang="en-US"/>
          </a:p>
        </p:txBody>
      </p:sp>
      <p:sp>
        <p:nvSpPr>
          <p:cNvPr id="3" name="页脚占位符 2">
            <a:extLst>
              <a:ext uri="{FF2B5EF4-FFF2-40B4-BE49-F238E27FC236}">
                <a16:creationId xmlns:a16="http://schemas.microsoft.com/office/drawing/2014/main" id="{E3E99008-EBBF-9D97-C87A-63D70C4C8C2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B62171-6DB0-E840-6989-9243FBCFE93D}"/>
              </a:ext>
            </a:extLst>
          </p:cNvPr>
          <p:cNvSpPr>
            <a:spLocks noGrp="1"/>
          </p:cNvSpPr>
          <p:nvPr>
            <p:ph type="sldNum" sz="quarter" idx="12"/>
          </p:nvPr>
        </p:nvSpPr>
        <p:spPr/>
        <p:txBody>
          <a:body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387015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5D878-D52F-E9BD-603D-F00008FC9D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65F8F5-91CD-1EF0-17B2-D2D518D52B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962E8E3-4C5D-6A21-895F-4C300CD00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D1E839-F466-EC16-F4F6-CFBF5F2D58AE}"/>
              </a:ext>
            </a:extLst>
          </p:cNvPr>
          <p:cNvSpPr>
            <a:spLocks noGrp="1"/>
          </p:cNvSpPr>
          <p:nvPr>
            <p:ph type="dt" sz="half" idx="10"/>
          </p:nvPr>
        </p:nvSpPr>
        <p:spPr/>
        <p:txBody>
          <a:bodyPr/>
          <a:lstStyle/>
          <a:p>
            <a:fld id="{06FFECDA-C278-440D-A216-17730073B75A}"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12407FCE-9549-1B9E-D790-0BC7594487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17585F-2DC5-6DF4-2C79-F288A23E19AD}"/>
              </a:ext>
            </a:extLst>
          </p:cNvPr>
          <p:cNvSpPr>
            <a:spLocks noGrp="1"/>
          </p:cNvSpPr>
          <p:nvPr>
            <p:ph type="sldNum" sz="quarter" idx="12"/>
          </p:nvPr>
        </p:nvSpPr>
        <p:spPr/>
        <p:txBody>
          <a:body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209546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C6A10-4DFE-0457-81B7-593C4CD9D5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E22BF5-7443-4B3A-0B84-3DBD6EA4D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C6E209-51B9-7074-9C18-AF43784DD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BAF335-4278-11E6-3C90-72AF40054629}"/>
              </a:ext>
            </a:extLst>
          </p:cNvPr>
          <p:cNvSpPr>
            <a:spLocks noGrp="1"/>
          </p:cNvSpPr>
          <p:nvPr>
            <p:ph type="dt" sz="half" idx="10"/>
          </p:nvPr>
        </p:nvSpPr>
        <p:spPr/>
        <p:txBody>
          <a:bodyPr/>
          <a:lstStyle/>
          <a:p>
            <a:fld id="{06FFECDA-C278-440D-A216-17730073B75A}" type="datetimeFigureOut">
              <a:rPr lang="zh-CN" altLang="en-US" smtClean="0"/>
              <a:t>2024/11/11</a:t>
            </a:fld>
            <a:endParaRPr lang="zh-CN" altLang="en-US"/>
          </a:p>
        </p:txBody>
      </p:sp>
      <p:sp>
        <p:nvSpPr>
          <p:cNvPr id="6" name="页脚占位符 5">
            <a:extLst>
              <a:ext uri="{FF2B5EF4-FFF2-40B4-BE49-F238E27FC236}">
                <a16:creationId xmlns:a16="http://schemas.microsoft.com/office/drawing/2014/main" id="{8FAA9D82-3514-36BB-E24A-C14AB67E5A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89A4DB-0BCD-5550-02A1-5E47607271C5}"/>
              </a:ext>
            </a:extLst>
          </p:cNvPr>
          <p:cNvSpPr>
            <a:spLocks noGrp="1"/>
          </p:cNvSpPr>
          <p:nvPr>
            <p:ph type="sldNum" sz="quarter" idx="12"/>
          </p:nvPr>
        </p:nvSpPr>
        <p:spPr/>
        <p:txBody>
          <a:body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84823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040281-33B8-B96F-6AD1-DB8781886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71906A-0A18-6067-03E8-9C7604A48F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33B7F5-5524-4EC2-60E9-F9702CD4CB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FFECDA-C278-440D-A216-17730073B75A}" type="datetimeFigureOut">
              <a:rPr lang="zh-CN" altLang="en-US" smtClean="0"/>
              <a:t>2024/11/11</a:t>
            </a:fld>
            <a:endParaRPr lang="zh-CN" altLang="en-US"/>
          </a:p>
        </p:txBody>
      </p:sp>
      <p:sp>
        <p:nvSpPr>
          <p:cNvPr id="5" name="页脚占位符 4">
            <a:extLst>
              <a:ext uri="{FF2B5EF4-FFF2-40B4-BE49-F238E27FC236}">
                <a16:creationId xmlns:a16="http://schemas.microsoft.com/office/drawing/2014/main" id="{092BAD12-349B-A0A0-F0B2-81FC339CEC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42837563-4000-8F7E-49FD-39AD9ED948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5919E9-204C-4DEE-ACBA-8691DA715E92}" type="slidenum">
              <a:rPr lang="zh-CN" altLang="en-US" smtClean="0"/>
              <a:t>‹#›</a:t>
            </a:fld>
            <a:endParaRPr lang="zh-CN" altLang="en-US"/>
          </a:p>
        </p:txBody>
      </p:sp>
    </p:spTree>
    <p:extLst>
      <p:ext uri="{BB962C8B-B14F-4D97-AF65-F5344CB8AC3E}">
        <p14:creationId xmlns:p14="http://schemas.microsoft.com/office/powerpoint/2010/main" val="1460730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1" descr="Stock numbers on a digital display">
            <a:extLst>
              <a:ext uri="{FF2B5EF4-FFF2-40B4-BE49-F238E27FC236}">
                <a16:creationId xmlns:a16="http://schemas.microsoft.com/office/drawing/2014/main" id="{4CE6D598-1051-27FC-A574-58E310A6E4BC}"/>
              </a:ext>
            </a:extLst>
          </p:cNvPr>
          <p:cNvPicPr>
            <a:picLocks noChangeAspect="1"/>
          </p:cNvPicPr>
          <p:nvPr/>
        </p:nvPicPr>
        <p:blipFill>
          <a:blip r:embed="rId2">
            <a:alphaModFix amt="96000"/>
          </a:blip>
          <a:srcRect b="3434"/>
          <a:stretch/>
        </p:blipFill>
        <p:spPr>
          <a:xfrm>
            <a:off x="20" y="10"/>
            <a:ext cx="12191980" cy="6857990"/>
          </a:xfrm>
          <a:prstGeom prst="rect">
            <a:avLst/>
          </a:prstGeom>
        </p:spPr>
      </p:pic>
      <p:sp>
        <p:nvSpPr>
          <p:cNvPr id="26" name="矩形 25">
            <a:extLst>
              <a:ext uri="{FF2B5EF4-FFF2-40B4-BE49-F238E27FC236}">
                <a16:creationId xmlns:a16="http://schemas.microsoft.com/office/drawing/2014/main" id="{036EAFC9-CECF-64ED-3C8D-DFC6BB4C1238}"/>
              </a:ext>
            </a:extLst>
          </p:cNvPr>
          <p:cNvSpPr/>
          <p:nvPr/>
        </p:nvSpPr>
        <p:spPr>
          <a:xfrm>
            <a:off x="0" y="4523233"/>
            <a:ext cx="12191980" cy="1085088"/>
          </a:xfrm>
          <a:prstGeom prst="rect">
            <a:avLst/>
          </a:prstGeom>
          <a:solidFill>
            <a:srgbClr val="40BAD2"/>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endParaRPr>
          </a:p>
        </p:txBody>
      </p:sp>
      <p:sp>
        <p:nvSpPr>
          <p:cNvPr id="17" name="标题 1">
            <a:extLst>
              <a:ext uri="{FF2B5EF4-FFF2-40B4-BE49-F238E27FC236}">
                <a16:creationId xmlns:a16="http://schemas.microsoft.com/office/drawing/2014/main" id="{DD2001FC-54BC-BFDD-CD18-14755AA80C24}"/>
              </a:ext>
            </a:extLst>
          </p:cNvPr>
          <p:cNvSpPr txBox="1">
            <a:spLocks/>
          </p:cNvSpPr>
          <p:nvPr/>
        </p:nvSpPr>
        <p:spPr>
          <a:xfrm>
            <a:off x="192199" y="4694484"/>
            <a:ext cx="10219769" cy="520874"/>
          </a:xfrm>
          <a:prstGeom prst="rect">
            <a:avLst/>
          </a:prstGeom>
        </p:spPr>
        <p:txBody>
          <a:bodyP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altLang="zh-CN" sz="2400" b="1" dirty="0">
                <a:effectLst/>
              </a:rPr>
              <a:t>TECH REVIEW - URBAN HEALTH ENVIRONMENT CONSULTANT TOOL</a:t>
            </a:r>
            <a:endParaRPr lang="zh-CN" altLang="en-US" sz="4400" b="1" dirty="0"/>
          </a:p>
        </p:txBody>
      </p:sp>
      <p:sp>
        <p:nvSpPr>
          <p:cNvPr id="18" name="文本框 17">
            <a:extLst>
              <a:ext uri="{FF2B5EF4-FFF2-40B4-BE49-F238E27FC236}">
                <a16:creationId xmlns:a16="http://schemas.microsoft.com/office/drawing/2014/main" id="{24E94D44-0333-F3F9-1BDB-BBA175C9097B}"/>
              </a:ext>
            </a:extLst>
          </p:cNvPr>
          <p:cNvSpPr txBox="1"/>
          <p:nvPr/>
        </p:nvSpPr>
        <p:spPr>
          <a:xfrm>
            <a:off x="192199" y="5171485"/>
            <a:ext cx="5218095" cy="253916"/>
          </a:xfrm>
          <a:prstGeom prst="rect">
            <a:avLst/>
          </a:prstGeom>
          <a:noFill/>
        </p:spPr>
        <p:txBody>
          <a:bodyPr wrap="none" rtlCol="0">
            <a:spAutoFit/>
          </a:bodyPr>
          <a:lstStyle/>
          <a:p>
            <a:r>
              <a:rPr lang="en-US" altLang="zh-CN" sz="1050" dirty="0">
                <a:solidFill>
                  <a:schemeClr val="bg1"/>
                </a:solidFill>
              </a:rPr>
              <a:t>CSE583 Team Project	Aishwarya | </a:t>
            </a:r>
            <a:r>
              <a:rPr lang="en-US" altLang="zh-CN" sz="1050" dirty="0" err="1">
                <a:solidFill>
                  <a:schemeClr val="bg1"/>
                </a:solidFill>
              </a:rPr>
              <a:t>Jingheng</a:t>
            </a:r>
            <a:r>
              <a:rPr lang="en-US" altLang="zh-CN" sz="1050" dirty="0">
                <a:solidFill>
                  <a:schemeClr val="bg1"/>
                </a:solidFill>
              </a:rPr>
              <a:t> Chen | Sam Wang | </a:t>
            </a:r>
            <a:r>
              <a:rPr lang="en-US" altLang="zh-CN" sz="1050" dirty="0" err="1">
                <a:solidFill>
                  <a:schemeClr val="bg1"/>
                </a:solidFill>
              </a:rPr>
              <a:t>Jiafei</a:t>
            </a:r>
            <a:r>
              <a:rPr lang="en-US" altLang="zh-CN" sz="1050" dirty="0">
                <a:solidFill>
                  <a:schemeClr val="bg1"/>
                </a:solidFill>
              </a:rPr>
              <a:t> Zhang </a:t>
            </a:r>
            <a:endParaRPr lang="zh-CN" altLang="en-US" sz="1050" dirty="0">
              <a:solidFill>
                <a:schemeClr val="bg1"/>
              </a:solidFill>
            </a:endParaRPr>
          </a:p>
        </p:txBody>
      </p:sp>
    </p:spTree>
    <p:extLst>
      <p:ext uri="{BB962C8B-B14F-4D97-AF65-F5344CB8AC3E}">
        <p14:creationId xmlns:p14="http://schemas.microsoft.com/office/powerpoint/2010/main" val="3348619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FBEA3DC-1F9F-D7D4-49C0-ABEF1D15B19F}"/>
              </a:ext>
            </a:extLst>
          </p:cNvPr>
          <p:cNvGrpSpPr/>
          <p:nvPr/>
        </p:nvGrpSpPr>
        <p:grpSpPr>
          <a:xfrm>
            <a:off x="10753386" y="397401"/>
            <a:ext cx="1123193" cy="1099064"/>
            <a:chOff x="10420935" y="99251"/>
            <a:chExt cx="1123193" cy="1099064"/>
          </a:xfrm>
        </p:grpSpPr>
        <p:pic>
          <p:nvPicPr>
            <p:cNvPr id="5" name="图片 4" descr="卡通人物&#10;&#10;低可信度描述已自动生成">
              <a:extLst>
                <a:ext uri="{FF2B5EF4-FFF2-40B4-BE49-F238E27FC236}">
                  <a16:creationId xmlns:a16="http://schemas.microsoft.com/office/drawing/2014/main" id="{176F1E6F-631A-59E7-1A57-5622BBC2CB26}"/>
                </a:ext>
              </a:extLst>
            </p:cNvPr>
            <p:cNvPicPr>
              <a:picLocks noChangeAspect="1"/>
            </p:cNvPicPr>
            <p:nvPr/>
          </p:nvPicPr>
          <p:blipFill>
            <a:blip r:embed="rId2">
              <a:duotone>
                <a:prstClr val="black"/>
                <a:srgbClr val="40BAD2">
                  <a:tint val="45000"/>
                  <a:satMod val="400000"/>
                </a:srgbClr>
              </a:duotone>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504174" y="99251"/>
              <a:ext cx="958208" cy="958208"/>
            </a:xfrm>
            <a:prstGeom prst="rect">
              <a:avLst/>
            </a:prstGeom>
          </p:spPr>
        </p:pic>
        <p:sp>
          <p:nvSpPr>
            <p:cNvPr id="6" name="文本框 5">
              <a:extLst>
                <a:ext uri="{FF2B5EF4-FFF2-40B4-BE49-F238E27FC236}">
                  <a16:creationId xmlns:a16="http://schemas.microsoft.com/office/drawing/2014/main" id="{CECC5CBD-CB0B-760B-B0E9-FC03BD83C0F9}"/>
                </a:ext>
              </a:extLst>
            </p:cNvPr>
            <p:cNvSpPr txBox="1"/>
            <p:nvPr/>
          </p:nvSpPr>
          <p:spPr>
            <a:xfrm>
              <a:off x="10420935" y="936705"/>
              <a:ext cx="1123193" cy="261610"/>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7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URBAN HEALTH INDEX</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UW CSE 583 COURSE PROJECT</a:t>
              </a:r>
              <a:endParaRPr kumimoji="0" lang="zh-CN" altLang="en-US"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endParaRPr>
            </a:p>
          </p:txBody>
        </p:sp>
        <p:cxnSp>
          <p:nvCxnSpPr>
            <p:cNvPr id="7" name="直接连接符 6">
              <a:extLst>
                <a:ext uri="{FF2B5EF4-FFF2-40B4-BE49-F238E27FC236}">
                  <a16:creationId xmlns:a16="http://schemas.microsoft.com/office/drawing/2014/main" id="{4A74BE5D-8B38-FE3B-0723-F6387EE8EEA5}"/>
                </a:ext>
              </a:extLst>
            </p:cNvPr>
            <p:cNvCxnSpPr>
              <a:cxnSpLocks/>
            </p:cNvCxnSpPr>
            <p:nvPr/>
          </p:nvCxnSpPr>
          <p:spPr>
            <a:xfrm>
              <a:off x="10504174" y="967185"/>
              <a:ext cx="958208" cy="0"/>
            </a:xfrm>
            <a:prstGeom prst="line">
              <a:avLst/>
            </a:prstGeom>
            <a:noFill/>
            <a:ln w="9525" cap="flat" cmpd="sng" algn="ctr">
              <a:solidFill>
                <a:srgbClr val="40BAD2"/>
              </a:solidFill>
              <a:prstDash val="solid"/>
            </a:ln>
            <a:effectLst/>
          </p:spPr>
        </p:cxnSp>
      </p:grpSp>
      <p:sp>
        <p:nvSpPr>
          <p:cNvPr id="8" name="文本框 7">
            <a:extLst>
              <a:ext uri="{FF2B5EF4-FFF2-40B4-BE49-F238E27FC236}">
                <a16:creationId xmlns:a16="http://schemas.microsoft.com/office/drawing/2014/main" id="{D06274F6-1DAD-D8BA-C7DD-14FBA4140605}"/>
              </a:ext>
            </a:extLst>
          </p:cNvPr>
          <p:cNvSpPr txBox="1"/>
          <p:nvPr/>
        </p:nvSpPr>
        <p:spPr>
          <a:xfrm>
            <a:off x="519536" y="873220"/>
            <a:ext cx="3551678" cy="461665"/>
          </a:xfrm>
          <a:prstGeom prst="rect">
            <a:avLst/>
          </a:prstGeom>
          <a:noFill/>
        </p:spPr>
        <p:txBody>
          <a:bodyPr wrap="none" rtlCol="0">
            <a:spAutoFit/>
          </a:bodyPr>
          <a:lstStyle/>
          <a:p>
            <a:pPr defTabSz="457200"/>
            <a:r>
              <a:rPr lang="en-US" altLang="zh-CN" sz="2400" b="1" dirty="0">
                <a:solidFill>
                  <a:srgbClr val="002060"/>
                </a:solidFill>
                <a:latin typeface="Microsoft JhengHei" panose="020B0604030504040204" pitchFamily="34" charset="-120"/>
                <a:ea typeface="Microsoft JhengHei" panose="020B0604030504040204" pitchFamily="34" charset="-120"/>
              </a:rPr>
              <a:t>Presentation Overview</a:t>
            </a:r>
            <a:endParaRPr lang="zh-CN" altLang="en-US" sz="2400" b="1" dirty="0">
              <a:solidFill>
                <a:srgbClr val="002060"/>
              </a:solidFill>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AE7D2D5D-409E-E330-659C-11F0C76A10C8}"/>
              </a:ext>
            </a:extLst>
          </p:cNvPr>
          <p:cNvSpPr/>
          <p:nvPr/>
        </p:nvSpPr>
        <p:spPr>
          <a:xfrm>
            <a:off x="0" y="6077717"/>
            <a:ext cx="12192000" cy="780284"/>
          </a:xfrm>
          <a:prstGeom prst="rect">
            <a:avLst/>
          </a:prstGeom>
          <a:solidFill>
            <a:srgbClr val="40BAD2"/>
          </a:solidFill>
          <a:ln w="1714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endParaRPr>
          </a:p>
        </p:txBody>
      </p:sp>
      <p:sp>
        <p:nvSpPr>
          <p:cNvPr id="11" name="文本框 10">
            <a:extLst>
              <a:ext uri="{FF2B5EF4-FFF2-40B4-BE49-F238E27FC236}">
                <a16:creationId xmlns:a16="http://schemas.microsoft.com/office/drawing/2014/main" id="{86DBD25F-3398-9840-85BC-F98EC61E3261}"/>
              </a:ext>
            </a:extLst>
          </p:cNvPr>
          <p:cNvSpPr txBox="1"/>
          <p:nvPr/>
        </p:nvSpPr>
        <p:spPr>
          <a:xfrm>
            <a:off x="315420" y="6218738"/>
            <a:ext cx="2611005"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effectLst/>
              </a:rPr>
              <a:t>URBAN HEALTH ENVIRONMENT CONSULTANT TOOL</a:t>
            </a:r>
            <a:endParaRPr kumimoji="0" lang="en-US" altLang="zh-CN" sz="1100" b="1"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12" name="文本框 11">
            <a:extLst>
              <a:ext uri="{FF2B5EF4-FFF2-40B4-BE49-F238E27FC236}">
                <a16:creationId xmlns:a16="http://schemas.microsoft.com/office/drawing/2014/main" id="{6EF0CAB7-C8CA-81A3-41F4-C42DDAC34979}"/>
              </a:ext>
            </a:extLst>
          </p:cNvPr>
          <p:cNvSpPr txBox="1"/>
          <p:nvPr/>
        </p:nvSpPr>
        <p:spPr>
          <a:xfrm>
            <a:off x="2795611" y="6425189"/>
            <a:ext cx="999316"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Slide 02/08</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18" name="文本框 17">
            <a:extLst>
              <a:ext uri="{FF2B5EF4-FFF2-40B4-BE49-F238E27FC236}">
                <a16:creationId xmlns:a16="http://schemas.microsoft.com/office/drawing/2014/main" id="{A7D78FA8-32D2-C96C-AE22-AFAAF536B4F3}"/>
              </a:ext>
            </a:extLst>
          </p:cNvPr>
          <p:cNvSpPr txBox="1"/>
          <p:nvPr/>
        </p:nvSpPr>
        <p:spPr>
          <a:xfrm>
            <a:off x="4604250" y="6237026"/>
            <a:ext cx="999316"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Idea and Background</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19" name="文本框 18">
            <a:extLst>
              <a:ext uri="{FF2B5EF4-FFF2-40B4-BE49-F238E27FC236}">
                <a16:creationId xmlns:a16="http://schemas.microsoft.com/office/drawing/2014/main" id="{C5B09601-291D-8512-B2D3-AEF21CB4D33F}"/>
              </a:ext>
            </a:extLst>
          </p:cNvPr>
          <p:cNvSpPr txBox="1"/>
          <p:nvPr/>
        </p:nvSpPr>
        <p:spPr>
          <a:xfrm>
            <a:off x="6129062" y="6346835"/>
            <a:ext cx="1391955"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User Investigation</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0" name="文本框 19">
            <a:extLst>
              <a:ext uri="{FF2B5EF4-FFF2-40B4-BE49-F238E27FC236}">
                <a16:creationId xmlns:a16="http://schemas.microsoft.com/office/drawing/2014/main" id="{01E6A46A-8703-775E-97F4-7126833009E4}"/>
              </a:ext>
            </a:extLst>
          </p:cNvPr>
          <p:cNvSpPr txBox="1"/>
          <p:nvPr/>
        </p:nvSpPr>
        <p:spPr>
          <a:xfrm>
            <a:off x="9311627" y="6340739"/>
            <a:ext cx="1196917"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Components</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1" name="文本框 20">
            <a:extLst>
              <a:ext uri="{FF2B5EF4-FFF2-40B4-BE49-F238E27FC236}">
                <a16:creationId xmlns:a16="http://schemas.microsoft.com/office/drawing/2014/main" id="{630C3A22-4BB5-7D87-7355-1F156F2D4072}"/>
              </a:ext>
            </a:extLst>
          </p:cNvPr>
          <p:cNvSpPr txBox="1"/>
          <p:nvPr/>
        </p:nvSpPr>
        <p:spPr>
          <a:xfrm>
            <a:off x="10829983" y="6340739"/>
            <a:ext cx="1044910"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Tech Review</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2" name="文本框 21">
            <a:extLst>
              <a:ext uri="{FF2B5EF4-FFF2-40B4-BE49-F238E27FC236}">
                <a16:creationId xmlns:a16="http://schemas.microsoft.com/office/drawing/2014/main" id="{E161A17A-EF3D-C133-1BE6-1D53E7FF52F3}"/>
              </a:ext>
            </a:extLst>
          </p:cNvPr>
          <p:cNvSpPr txBox="1"/>
          <p:nvPr/>
        </p:nvSpPr>
        <p:spPr>
          <a:xfrm>
            <a:off x="7880377" y="6362311"/>
            <a:ext cx="1142524"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Design Demo</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39" name="矩形: 圆角 38">
            <a:extLst>
              <a:ext uri="{FF2B5EF4-FFF2-40B4-BE49-F238E27FC236}">
                <a16:creationId xmlns:a16="http://schemas.microsoft.com/office/drawing/2014/main" id="{148B1003-82F4-8385-B9B9-A162BD509153}"/>
              </a:ext>
            </a:extLst>
          </p:cNvPr>
          <p:cNvSpPr/>
          <p:nvPr/>
        </p:nvSpPr>
        <p:spPr>
          <a:xfrm>
            <a:off x="588076" y="1800554"/>
            <a:ext cx="1800689" cy="3725527"/>
          </a:xfrm>
          <a:prstGeom prst="roundRect">
            <a:avLst>
              <a:gd name="adj" fmla="val 9219"/>
            </a:avLst>
          </a:prstGeom>
          <a:solidFill>
            <a:srgbClr val="40BAD2">
              <a:lumMod val="20000"/>
              <a:lumOff val="80000"/>
            </a:srgbClr>
          </a:solidFill>
          <a:ln w="19050" cap="flat" cmpd="sng" algn="ctr">
            <a:solidFill>
              <a:srgbClr val="40BAD2">
                <a:alpha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40" name="矩形: 圆角 39">
            <a:extLst>
              <a:ext uri="{FF2B5EF4-FFF2-40B4-BE49-F238E27FC236}">
                <a16:creationId xmlns:a16="http://schemas.microsoft.com/office/drawing/2014/main" id="{00EB2A61-2A0A-9D22-9AAC-71505BD1327B}"/>
              </a:ext>
            </a:extLst>
          </p:cNvPr>
          <p:cNvSpPr/>
          <p:nvPr/>
        </p:nvSpPr>
        <p:spPr>
          <a:xfrm>
            <a:off x="2834939" y="1796545"/>
            <a:ext cx="1800689" cy="3725527"/>
          </a:xfrm>
          <a:prstGeom prst="roundRect">
            <a:avLst>
              <a:gd name="adj" fmla="val 9219"/>
            </a:avLst>
          </a:prstGeom>
          <a:solidFill>
            <a:srgbClr val="40BAD2">
              <a:lumMod val="20000"/>
              <a:lumOff val="80000"/>
            </a:srgbClr>
          </a:solidFill>
          <a:ln w="19050" cap="flat" cmpd="sng" algn="ctr">
            <a:solidFill>
              <a:srgbClr val="40BAD2">
                <a:alpha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41" name="矩形: 圆角 40">
            <a:extLst>
              <a:ext uri="{FF2B5EF4-FFF2-40B4-BE49-F238E27FC236}">
                <a16:creationId xmlns:a16="http://schemas.microsoft.com/office/drawing/2014/main" id="{FA0EE11E-9B1B-8A4D-348D-AF2276B41D3E}"/>
              </a:ext>
            </a:extLst>
          </p:cNvPr>
          <p:cNvSpPr/>
          <p:nvPr/>
        </p:nvSpPr>
        <p:spPr>
          <a:xfrm>
            <a:off x="7341125" y="1796545"/>
            <a:ext cx="1800689" cy="3725527"/>
          </a:xfrm>
          <a:prstGeom prst="roundRect">
            <a:avLst>
              <a:gd name="adj" fmla="val 9219"/>
            </a:avLst>
          </a:prstGeom>
          <a:solidFill>
            <a:srgbClr val="40BAD2">
              <a:lumMod val="20000"/>
              <a:lumOff val="80000"/>
            </a:srgbClr>
          </a:solidFill>
          <a:ln w="19050" cap="flat" cmpd="sng" algn="ctr">
            <a:solidFill>
              <a:srgbClr val="40BAD2">
                <a:alpha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42" name="矩形: 圆角 41">
            <a:extLst>
              <a:ext uri="{FF2B5EF4-FFF2-40B4-BE49-F238E27FC236}">
                <a16:creationId xmlns:a16="http://schemas.microsoft.com/office/drawing/2014/main" id="{19C26253-08D4-C65F-F9BC-562E585A877A}"/>
              </a:ext>
            </a:extLst>
          </p:cNvPr>
          <p:cNvSpPr/>
          <p:nvPr/>
        </p:nvSpPr>
        <p:spPr>
          <a:xfrm>
            <a:off x="9594218" y="1796545"/>
            <a:ext cx="1800689" cy="3725527"/>
          </a:xfrm>
          <a:prstGeom prst="roundRect">
            <a:avLst>
              <a:gd name="adj" fmla="val 9219"/>
            </a:avLst>
          </a:prstGeom>
          <a:solidFill>
            <a:srgbClr val="40BAD2">
              <a:lumMod val="20000"/>
              <a:lumOff val="80000"/>
            </a:srgbClr>
          </a:solidFill>
          <a:ln w="19050" cap="flat" cmpd="sng" algn="ctr">
            <a:solidFill>
              <a:srgbClr val="40BAD2">
                <a:alpha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44" name="矩形: 圆角 43">
            <a:extLst>
              <a:ext uri="{FF2B5EF4-FFF2-40B4-BE49-F238E27FC236}">
                <a16:creationId xmlns:a16="http://schemas.microsoft.com/office/drawing/2014/main" id="{1B8CD3FC-C425-57CC-7B8C-1BFC42690573}"/>
              </a:ext>
            </a:extLst>
          </p:cNvPr>
          <p:cNvSpPr/>
          <p:nvPr/>
        </p:nvSpPr>
        <p:spPr>
          <a:xfrm>
            <a:off x="692127" y="1951555"/>
            <a:ext cx="1603248" cy="1990070"/>
          </a:xfrm>
          <a:prstGeom prst="roundRect">
            <a:avLst>
              <a:gd name="adj" fmla="val 7408"/>
            </a:avLst>
          </a:prstGeom>
          <a:solidFill>
            <a:srgbClr val="F2FAFC"/>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endParaRPr>
          </a:p>
        </p:txBody>
      </p:sp>
      <p:sp>
        <p:nvSpPr>
          <p:cNvPr id="48" name="文本框 47">
            <a:extLst>
              <a:ext uri="{FF2B5EF4-FFF2-40B4-BE49-F238E27FC236}">
                <a16:creationId xmlns:a16="http://schemas.microsoft.com/office/drawing/2014/main" id="{39EE7A11-8458-A25C-09AE-E5FD5F1A7003}"/>
              </a:ext>
            </a:extLst>
          </p:cNvPr>
          <p:cNvSpPr txBox="1"/>
          <p:nvPr/>
        </p:nvSpPr>
        <p:spPr>
          <a:xfrm>
            <a:off x="797093" y="4930143"/>
            <a:ext cx="1326068" cy="338554"/>
          </a:xfrm>
          <a:prstGeom prst="rect">
            <a:avLst/>
          </a:prstGeom>
          <a:noFill/>
        </p:spPr>
        <p:txBody>
          <a:bodyPr wrap="square" rtlCol="0">
            <a:spAutoFit/>
          </a:bodyPr>
          <a:lstStyle/>
          <a:p>
            <a:pPr algn="ctr" defTabSz="457200"/>
            <a:r>
              <a:rPr lang="en-US" altLang="zh-CN" sz="1600" dirty="0">
                <a:solidFill>
                  <a:srgbClr val="7030A0"/>
                </a:solidFill>
                <a:latin typeface="Segoe UI" panose="020B0502040204020203" pitchFamily="34" charset="0"/>
                <a:ea typeface="幼圆" panose="02010509060101010101" pitchFamily="49" charset="-122"/>
              </a:rPr>
              <a:t>Project Idea</a:t>
            </a:r>
          </a:p>
        </p:txBody>
      </p:sp>
      <p:sp>
        <p:nvSpPr>
          <p:cNvPr id="57" name="文本框 56">
            <a:extLst>
              <a:ext uri="{FF2B5EF4-FFF2-40B4-BE49-F238E27FC236}">
                <a16:creationId xmlns:a16="http://schemas.microsoft.com/office/drawing/2014/main" id="{BF8218D5-E33D-E5BB-8719-C0C61457D179}"/>
              </a:ext>
            </a:extLst>
          </p:cNvPr>
          <p:cNvSpPr txBox="1"/>
          <p:nvPr/>
        </p:nvSpPr>
        <p:spPr>
          <a:xfrm>
            <a:off x="2858868" y="4830437"/>
            <a:ext cx="1834370" cy="535531"/>
          </a:xfrm>
          <a:prstGeom prst="rect">
            <a:avLst/>
          </a:prstGeom>
          <a:noFill/>
        </p:spPr>
        <p:txBody>
          <a:bodyPr wrap="square" rtlCol="0">
            <a:spAutoFit/>
          </a:bodyPr>
          <a:lstStyle/>
          <a:p>
            <a:pPr algn="ctr" defTabSz="457200">
              <a:lnSpc>
                <a:spcPct val="80000"/>
              </a:lnSpc>
            </a:pPr>
            <a:r>
              <a:rPr lang="en-US" altLang="zh-CN" dirty="0">
                <a:solidFill>
                  <a:srgbClr val="7030A0"/>
                </a:solidFill>
                <a:latin typeface="Segoe UI" panose="020B0502040204020203" pitchFamily="34" charset="0"/>
                <a:ea typeface="幼圆" panose="02010509060101010101" pitchFamily="49" charset="-122"/>
              </a:rPr>
              <a:t>User Investigation</a:t>
            </a:r>
            <a:endParaRPr lang="en-US" altLang="zh-CN" sz="1600" dirty="0">
              <a:solidFill>
                <a:srgbClr val="7030A0"/>
              </a:solidFill>
              <a:latin typeface="Segoe UI" panose="020B0502040204020203" pitchFamily="34" charset="0"/>
              <a:ea typeface="幼圆" panose="02010509060101010101" pitchFamily="49" charset="-122"/>
            </a:endParaRPr>
          </a:p>
        </p:txBody>
      </p:sp>
      <p:sp>
        <p:nvSpPr>
          <p:cNvPr id="62" name="文本框 61">
            <a:extLst>
              <a:ext uri="{FF2B5EF4-FFF2-40B4-BE49-F238E27FC236}">
                <a16:creationId xmlns:a16="http://schemas.microsoft.com/office/drawing/2014/main" id="{8D2CED7C-D301-365C-24CB-7BDFBCF7930D}"/>
              </a:ext>
            </a:extLst>
          </p:cNvPr>
          <p:cNvSpPr txBox="1"/>
          <p:nvPr/>
        </p:nvSpPr>
        <p:spPr>
          <a:xfrm>
            <a:off x="7420294" y="4982265"/>
            <a:ext cx="1602607" cy="313932"/>
          </a:xfrm>
          <a:prstGeom prst="rect">
            <a:avLst/>
          </a:prstGeom>
          <a:noFill/>
        </p:spPr>
        <p:txBody>
          <a:bodyPr wrap="square" rtlCol="0">
            <a:spAutoFit/>
          </a:bodyPr>
          <a:lstStyle/>
          <a:p>
            <a:pPr algn="ctr" defTabSz="457200">
              <a:lnSpc>
                <a:spcPct val="80000"/>
              </a:lnSpc>
            </a:pPr>
            <a:r>
              <a:rPr lang="en-US" altLang="zh-CN" dirty="0">
                <a:solidFill>
                  <a:srgbClr val="7030A0"/>
                </a:solidFill>
                <a:latin typeface="Segoe UI" panose="020B0502040204020203" pitchFamily="34" charset="0"/>
                <a:ea typeface="幼圆" panose="02010509060101010101" pitchFamily="49" charset="-122"/>
              </a:rPr>
              <a:t>Components</a:t>
            </a:r>
            <a:endParaRPr lang="en-US" altLang="zh-CN" sz="1600" dirty="0">
              <a:solidFill>
                <a:srgbClr val="7030A0"/>
              </a:solidFill>
              <a:latin typeface="Segoe UI" panose="020B0502040204020203" pitchFamily="34" charset="0"/>
              <a:ea typeface="幼圆" panose="02010509060101010101" pitchFamily="49" charset="-122"/>
            </a:endParaRPr>
          </a:p>
        </p:txBody>
      </p:sp>
      <p:sp>
        <p:nvSpPr>
          <p:cNvPr id="71" name="矩形: 圆角 70">
            <a:extLst>
              <a:ext uri="{FF2B5EF4-FFF2-40B4-BE49-F238E27FC236}">
                <a16:creationId xmlns:a16="http://schemas.microsoft.com/office/drawing/2014/main" id="{3D95F761-103E-D80B-9E6D-24BEADD265D0}"/>
              </a:ext>
            </a:extLst>
          </p:cNvPr>
          <p:cNvSpPr/>
          <p:nvPr/>
        </p:nvSpPr>
        <p:spPr>
          <a:xfrm>
            <a:off x="2926426" y="1951555"/>
            <a:ext cx="1603248" cy="1990070"/>
          </a:xfrm>
          <a:prstGeom prst="roundRect">
            <a:avLst>
              <a:gd name="adj" fmla="val 7408"/>
            </a:avLst>
          </a:prstGeom>
          <a:solidFill>
            <a:srgbClr val="F2FAFC"/>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72" name="矩形: 圆角 71">
            <a:extLst>
              <a:ext uri="{FF2B5EF4-FFF2-40B4-BE49-F238E27FC236}">
                <a16:creationId xmlns:a16="http://schemas.microsoft.com/office/drawing/2014/main" id="{9DC5598B-6CBA-07F9-5974-B709447F3E3D}"/>
              </a:ext>
            </a:extLst>
          </p:cNvPr>
          <p:cNvSpPr/>
          <p:nvPr/>
        </p:nvSpPr>
        <p:spPr>
          <a:xfrm>
            <a:off x="7454776" y="1951555"/>
            <a:ext cx="1603248" cy="1990070"/>
          </a:xfrm>
          <a:prstGeom prst="roundRect">
            <a:avLst>
              <a:gd name="adj" fmla="val 7408"/>
            </a:avLst>
          </a:prstGeom>
          <a:solidFill>
            <a:srgbClr val="F2FAFC"/>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73" name="矩形: 圆角 72">
            <a:extLst>
              <a:ext uri="{FF2B5EF4-FFF2-40B4-BE49-F238E27FC236}">
                <a16:creationId xmlns:a16="http://schemas.microsoft.com/office/drawing/2014/main" id="{41342270-B637-5ED7-1FBE-7F77B1002AA0}"/>
              </a:ext>
            </a:extLst>
          </p:cNvPr>
          <p:cNvSpPr/>
          <p:nvPr/>
        </p:nvSpPr>
        <p:spPr>
          <a:xfrm>
            <a:off x="9683369" y="1951555"/>
            <a:ext cx="1603248" cy="1990070"/>
          </a:xfrm>
          <a:prstGeom prst="roundRect">
            <a:avLst>
              <a:gd name="adj" fmla="val 7408"/>
            </a:avLst>
          </a:prstGeom>
          <a:solidFill>
            <a:srgbClr val="F2FAFC"/>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75" name="箭头: 右 74">
            <a:extLst>
              <a:ext uri="{FF2B5EF4-FFF2-40B4-BE49-F238E27FC236}">
                <a16:creationId xmlns:a16="http://schemas.microsoft.com/office/drawing/2014/main" id="{C6287685-FA17-7EEA-4BDA-D948818F120A}"/>
              </a:ext>
            </a:extLst>
          </p:cNvPr>
          <p:cNvSpPr/>
          <p:nvPr/>
        </p:nvSpPr>
        <p:spPr>
          <a:xfrm>
            <a:off x="2556495" y="2933442"/>
            <a:ext cx="100940" cy="124691"/>
          </a:xfrm>
          <a:prstGeom prst="rightArrow">
            <a:avLst/>
          </a:prstGeom>
          <a:solidFill>
            <a:srgbClr val="7030A0"/>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76" name="箭头: 右 75">
            <a:extLst>
              <a:ext uri="{FF2B5EF4-FFF2-40B4-BE49-F238E27FC236}">
                <a16:creationId xmlns:a16="http://schemas.microsoft.com/office/drawing/2014/main" id="{5D9AE819-50BE-4C08-7B75-9F9D19B08A36}"/>
              </a:ext>
            </a:extLst>
          </p:cNvPr>
          <p:cNvSpPr/>
          <p:nvPr/>
        </p:nvSpPr>
        <p:spPr>
          <a:xfrm>
            <a:off x="4806869" y="2933442"/>
            <a:ext cx="100940" cy="124691"/>
          </a:xfrm>
          <a:prstGeom prst="rightArrow">
            <a:avLst/>
          </a:prstGeom>
          <a:solidFill>
            <a:srgbClr val="7030A0"/>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77" name="箭头: 右 76">
            <a:extLst>
              <a:ext uri="{FF2B5EF4-FFF2-40B4-BE49-F238E27FC236}">
                <a16:creationId xmlns:a16="http://schemas.microsoft.com/office/drawing/2014/main" id="{AA6320CD-EDCE-6D56-58D3-8243F2775E5B}"/>
              </a:ext>
            </a:extLst>
          </p:cNvPr>
          <p:cNvSpPr/>
          <p:nvPr/>
        </p:nvSpPr>
        <p:spPr>
          <a:xfrm>
            <a:off x="7057243" y="2933442"/>
            <a:ext cx="100940" cy="124691"/>
          </a:xfrm>
          <a:prstGeom prst="rightArrow">
            <a:avLst/>
          </a:prstGeom>
          <a:solidFill>
            <a:srgbClr val="7030A0"/>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78" name="箭头: 右 77">
            <a:extLst>
              <a:ext uri="{FF2B5EF4-FFF2-40B4-BE49-F238E27FC236}">
                <a16:creationId xmlns:a16="http://schemas.microsoft.com/office/drawing/2014/main" id="{4EFE1EE7-15CD-6515-28D8-A63330018341}"/>
              </a:ext>
            </a:extLst>
          </p:cNvPr>
          <p:cNvSpPr/>
          <p:nvPr/>
        </p:nvSpPr>
        <p:spPr>
          <a:xfrm>
            <a:off x="9331367" y="2933442"/>
            <a:ext cx="100940" cy="124691"/>
          </a:xfrm>
          <a:prstGeom prst="rightArrow">
            <a:avLst/>
          </a:prstGeom>
          <a:solidFill>
            <a:srgbClr val="7030A0"/>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80" name="文本框 79">
            <a:extLst>
              <a:ext uri="{FF2B5EF4-FFF2-40B4-BE49-F238E27FC236}">
                <a16:creationId xmlns:a16="http://schemas.microsoft.com/office/drawing/2014/main" id="{D35D6C02-FE88-66F0-758B-F0DC948F0665}"/>
              </a:ext>
            </a:extLst>
          </p:cNvPr>
          <p:cNvSpPr txBox="1"/>
          <p:nvPr/>
        </p:nvSpPr>
        <p:spPr>
          <a:xfrm>
            <a:off x="9712390" y="4978981"/>
            <a:ext cx="1602607" cy="313932"/>
          </a:xfrm>
          <a:prstGeom prst="rect">
            <a:avLst/>
          </a:prstGeom>
          <a:noFill/>
        </p:spPr>
        <p:txBody>
          <a:bodyPr wrap="square" rtlCol="0">
            <a:spAutoFit/>
          </a:bodyPr>
          <a:lstStyle/>
          <a:p>
            <a:pPr algn="ctr" defTabSz="457200">
              <a:lnSpc>
                <a:spcPct val="80000"/>
              </a:lnSpc>
            </a:pPr>
            <a:r>
              <a:rPr lang="en-US" altLang="zh-CN" dirty="0">
                <a:solidFill>
                  <a:srgbClr val="7030A0"/>
                </a:solidFill>
                <a:latin typeface="Segoe UI" panose="020B0502040204020203" pitchFamily="34" charset="0"/>
                <a:ea typeface="幼圆" panose="02010509060101010101" pitchFamily="49" charset="-122"/>
              </a:rPr>
              <a:t>Tech Review</a:t>
            </a:r>
            <a:endParaRPr lang="en-US" altLang="zh-CN" sz="1600" dirty="0">
              <a:solidFill>
                <a:srgbClr val="7030A0"/>
              </a:solidFill>
              <a:latin typeface="Segoe UI" panose="020B0502040204020203" pitchFamily="34" charset="0"/>
              <a:ea typeface="幼圆" panose="02010509060101010101" pitchFamily="49" charset="-122"/>
            </a:endParaRPr>
          </a:p>
        </p:txBody>
      </p:sp>
      <p:grpSp>
        <p:nvGrpSpPr>
          <p:cNvPr id="81" name="Google Shape;8334;p92">
            <a:extLst>
              <a:ext uri="{FF2B5EF4-FFF2-40B4-BE49-F238E27FC236}">
                <a16:creationId xmlns:a16="http://schemas.microsoft.com/office/drawing/2014/main" id="{B9DA96E0-925F-6810-0539-AF3E000D68ED}"/>
              </a:ext>
            </a:extLst>
          </p:cNvPr>
          <p:cNvGrpSpPr/>
          <p:nvPr/>
        </p:nvGrpSpPr>
        <p:grpSpPr>
          <a:xfrm>
            <a:off x="4291389" y="6323539"/>
            <a:ext cx="310375" cy="304481"/>
            <a:chOff x="-1183550" y="3586525"/>
            <a:chExt cx="296175" cy="290550"/>
          </a:xfrm>
          <a:solidFill>
            <a:schemeClr val="bg1"/>
          </a:solidFill>
        </p:grpSpPr>
        <p:sp>
          <p:nvSpPr>
            <p:cNvPr id="82" name="Google Shape;8335;p92">
              <a:extLst>
                <a:ext uri="{FF2B5EF4-FFF2-40B4-BE49-F238E27FC236}">
                  <a16:creationId xmlns:a16="http://schemas.microsoft.com/office/drawing/2014/main" id="{604FD819-AD3B-4C01-33F9-3FA44D2ADF08}"/>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36;p92">
              <a:extLst>
                <a:ext uri="{FF2B5EF4-FFF2-40B4-BE49-F238E27FC236}">
                  <a16:creationId xmlns:a16="http://schemas.microsoft.com/office/drawing/2014/main" id="{2312F113-0744-66CB-2999-CA3804B9BEBF}"/>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337;p92">
              <a:extLst>
                <a:ext uri="{FF2B5EF4-FFF2-40B4-BE49-F238E27FC236}">
                  <a16:creationId xmlns:a16="http://schemas.microsoft.com/office/drawing/2014/main" id="{E4751D79-C7FA-3F33-6E46-A04F564E0C10}"/>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338;p92">
              <a:extLst>
                <a:ext uri="{FF2B5EF4-FFF2-40B4-BE49-F238E27FC236}">
                  <a16:creationId xmlns:a16="http://schemas.microsoft.com/office/drawing/2014/main" id="{8FBE8510-5CE1-8607-465B-E8645F3E1927}"/>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339;p92">
              <a:extLst>
                <a:ext uri="{FF2B5EF4-FFF2-40B4-BE49-F238E27FC236}">
                  <a16:creationId xmlns:a16="http://schemas.microsoft.com/office/drawing/2014/main" id="{F8FA524A-BA00-84F9-222D-DA1BFB1B7CF8}"/>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340;p92">
              <a:extLst>
                <a:ext uri="{FF2B5EF4-FFF2-40B4-BE49-F238E27FC236}">
                  <a16:creationId xmlns:a16="http://schemas.microsoft.com/office/drawing/2014/main" id="{E6EC9918-08EE-5F4F-8925-46EACDD38F4A}"/>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341;p92">
              <a:extLst>
                <a:ext uri="{FF2B5EF4-FFF2-40B4-BE49-F238E27FC236}">
                  <a16:creationId xmlns:a16="http://schemas.microsoft.com/office/drawing/2014/main" id="{6E49CD6C-4AE8-F35C-8F4B-9843D33D5283}"/>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342;p92">
              <a:extLst>
                <a:ext uri="{FF2B5EF4-FFF2-40B4-BE49-F238E27FC236}">
                  <a16:creationId xmlns:a16="http://schemas.microsoft.com/office/drawing/2014/main" id="{C7515035-DB4A-A9B4-5238-A9164E6EBA90}"/>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343;p92">
              <a:extLst>
                <a:ext uri="{FF2B5EF4-FFF2-40B4-BE49-F238E27FC236}">
                  <a16:creationId xmlns:a16="http://schemas.microsoft.com/office/drawing/2014/main" id="{954CEA5C-2BEF-9D95-2423-009A0CA33EBC}"/>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8334;p92">
            <a:extLst>
              <a:ext uri="{FF2B5EF4-FFF2-40B4-BE49-F238E27FC236}">
                <a16:creationId xmlns:a16="http://schemas.microsoft.com/office/drawing/2014/main" id="{FA0F4AEB-0763-3ED0-93D8-D760B576F7A8}"/>
              </a:ext>
            </a:extLst>
          </p:cNvPr>
          <p:cNvGrpSpPr/>
          <p:nvPr/>
        </p:nvGrpSpPr>
        <p:grpSpPr>
          <a:xfrm>
            <a:off x="1185032" y="4238927"/>
            <a:ext cx="550402" cy="539949"/>
            <a:chOff x="-1183550" y="3586525"/>
            <a:chExt cx="296175" cy="290550"/>
          </a:xfrm>
          <a:solidFill>
            <a:srgbClr val="7030A0"/>
          </a:solidFill>
        </p:grpSpPr>
        <p:sp>
          <p:nvSpPr>
            <p:cNvPr id="92" name="Google Shape;8335;p92">
              <a:extLst>
                <a:ext uri="{FF2B5EF4-FFF2-40B4-BE49-F238E27FC236}">
                  <a16:creationId xmlns:a16="http://schemas.microsoft.com/office/drawing/2014/main" id="{F5426E14-D5D4-6A53-956E-A9D1481E7B90}"/>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336;p92">
              <a:extLst>
                <a:ext uri="{FF2B5EF4-FFF2-40B4-BE49-F238E27FC236}">
                  <a16:creationId xmlns:a16="http://schemas.microsoft.com/office/drawing/2014/main" id="{D5F05FFD-59FA-7EA5-07EA-0F391FAE8384}"/>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337;p92">
              <a:extLst>
                <a:ext uri="{FF2B5EF4-FFF2-40B4-BE49-F238E27FC236}">
                  <a16:creationId xmlns:a16="http://schemas.microsoft.com/office/drawing/2014/main" id="{216C0A99-C2A8-FCA1-13DA-DB3BD6102B80}"/>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338;p92">
              <a:extLst>
                <a:ext uri="{FF2B5EF4-FFF2-40B4-BE49-F238E27FC236}">
                  <a16:creationId xmlns:a16="http://schemas.microsoft.com/office/drawing/2014/main" id="{D677D3B1-0541-41C3-0DDA-DFAF5E992927}"/>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339;p92">
              <a:extLst>
                <a:ext uri="{FF2B5EF4-FFF2-40B4-BE49-F238E27FC236}">
                  <a16:creationId xmlns:a16="http://schemas.microsoft.com/office/drawing/2014/main" id="{1859D4F1-3BD7-CADF-AB68-B45DAFE8537B}"/>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340;p92">
              <a:extLst>
                <a:ext uri="{FF2B5EF4-FFF2-40B4-BE49-F238E27FC236}">
                  <a16:creationId xmlns:a16="http://schemas.microsoft.com/office/drawing/2014/main" id="{C6927680-D7AB-2471-A739-F1BBD9D0483B}"/>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341;p92">
              <a:extLst>
                <a:ext uri="{FF2B5EF4-FFF2-40B4-BE49-F238E27FC236}">
                  <a16:creationId xmlns:a16="http://schemas.microsoft.com/office/drawing/2014/main" id="{473A33C3-7802-4C6B-E80E-4848D3DB1020}"/>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342;p92">
              <a:extLst>
                <a:ext uri="{FF2B5EF4-FFF2-40B4-BE49-F238E27FC236}">
                  <a16:creationId xmlns:a16="http://schemas.microsoft.com/office/drawing/2014/main" id="{69A4A017-7267-3D8A-6590-56E2B77AC90E}"/>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343;p92">
              <a:extLst>
                <a:ext uri="{FF2B5EF4-FFF2-40B4-BE49-F238E27FC236}">
                  <a16:creationId xmlns:a16="http://schemas.microsoft.com/office/drawing/2014/main" id="{601C0B40-8BF9-9A19-EF00-B1F09B564D19}"/>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8406;p92">
            <a:extLst>
              <a:ext uri="{FF2B5EF4-FFF2-40B4-BE49-F238E27FC236}">
                <a16:creationId xmlns:a16="http://schemas.microsoft.com/office/drawing/2014/main" id="{2FBE085C-2BE9-D68A-1AF6-1F89D7A87B56}"/>
              </a:ext>
            </a:extLst>
          </p:cNvPr>
          <p:cNvGrpSpPr/>
          <p:nvPr/>
        </p:nvGrpSpPr>
        <p:grpSpPr>
          <a:xfrm>
            <a:off x="3496872" y="4241647"/>
            <a:ext cx="560949" cy="541065"/>
            <a:chOff x="-3768700" y="3253275"/>
            <a:chExt cx="301850" cy="291150"/>
          </a:xfrm>
          <a:solidFill>
            <a:srgbClr val="7030A0"/>
          </a:solidFill>
        </p:grpSpPr>
        <p:sp>
          <p:nvSpPr>
            <p:cNvPr id="102" name="Google Shape;8407;p92">
              <a:extLst>
                <a:ext uri="{FF2B5EF4-FFF2-40B4-BE49-F238E27FC236}">
                  <a16:creationId xmlns:a16="http://schemas.microsoft.com/office/drawing/2014/main" id="{60E47A04-DF74-CA41-D83A-EAF36741A6D3}"/>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408;p92">
              <a:extLst>
                <a:ext uri="{FF2B5EF4-FFF2-40B4-BE49-F238E27FC236}">
                  <a16:creationId xmlns:a16="http://schemas.microsoft.com/office/drawing/2014/main" id="{39AB866C-7080-3E35-3DC1-BB7248A72FE8}"/>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409;p92">
              <a:extLst>
                <a:ext uri="{FF2B5EF4-FFF2-40B4-BE49-F238E27FC236}">
                  <a16:creationId xmlns:a16="http://schemas.microsoft.com/office/drawing/2014/main" id="{FF7978DF-9633-8202-F1F7-448D2F42CCA1}"/>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8406;p92">
            <a:extLst>
              <a:ext uri="{FF2B5EF4-FFF2-40B4-BE49-F238E27FC236}">
                <a16:creationId xmlns:a16="http://schemas.microsoft.com/office/drawing/2014/main" id="{3F80076E-5FDB-BCD0-FD49-A8500F38FC06}"/>
              </a:ext>
            </a:extLst>
          </p:cNvPr>
          <p:cNvGrpSpPr/>
          <p:nvPr/>
        </p:nvGrpSpPr>
        <p:grpSpPr>
          <a:xfrm>
            <a:off x="5812086" y="6329533"/>
            <a:ext cx="316323" cy="305110"/>
            <a:chOff x="-3768700" y="3253275"/>
            <a:chExt cx="301850" cy="291150"/>
          </a:xfrm>
          <a:solidFill>
            <a:schemeClr val="bg1"/>
          </a:solidFill>
        </p:grpSpPr>
        <p:sp>
          <p:nvSpPr>
            <p:cNvPr id="106" name="Google Shape;8407;p92">
              <a:extLst>
                <a:ext uri="{FF2B5EF4-FFF2-40B4-BE49-F238E27FC236}">
                  <a16:creationId xmlns:a16="http://schemas.microsoft.com/office/drawing/2014/main" id="{E16EC76F-E6FA-D277-B79A-7D7B02D1849F}"/>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408;p92">
              <a:extLst>
                <a:ext uri="{FF2B5EF4-FFF2-40B4-BE49-F238E27FC236}">
                  <a16:creationId xmlns:a16="http://schemas.microsoft.com/office/drawing/2014/main" id="{04356276-78E2-0AF7-D881-B1A665384F48}"/>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409;p92">
              <a:extLst>
                <a:ext uri="{FF2B5EF4-FFF2-40B4-BE49-F238E27FC236}">
                  <a16:creationId xmlns:a16="http://schemas.microsoft.com/office/drawing/2014/main" id="{02354931-479D-9D92-68A3-7E9FC387BD91}"/>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7594;p90">
            <a:extLst>
              <a:ext uri="{FF2B5EF4-FFF2-40B4-BE49-F238E27FC236}">
                <a16:creationId xmlns:a16="http://schemas.microsoft.com/office/drawing/2014/main" id="{C948CC74-1522-53A6-395D-C34F3A3D478C}"/>
              </a:ext>
            </a:extLst>
          </p:cNvPr>
          <p:cNvGrpSpPr/>
          <p:nvPr/>
        </p:nvGrpSpPr>
        <p:grpSpPr>
          <a:xfrm>
            <a:off x="7957649" y="4303635"/>
            <a:ext cx="490982" cy="490982"/>
            <a:chOff x="-49027775" y="3183175"/>
            <a:chExt cx="299325" cy="299325"/>
          </a:xfrm>
          <a:solidFill>
            <a:srgbClr val="7030A0"/>
          </a:solidFill>
        </p:grpSpPr>
        <p:sp>
          <p:nvSpPr>
            <p:cNvPr id="110" name="Google Shape;7595;p90">
              <a:extLst>
                <a:ext uri="{FF2B5EF4-FFF2-40B4-BE49-F238E27FC236}">
                  <a16:creationId xmlns:a16="http://schemas.microsoft.com/office/drawing/2014/main" id="{D53F4669-183A-A8C1-05E2-0C88D00EB64A}"/>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596;p90">
              <a:extLst>
                <a:ext uri="{FF2B5EF4-FFF2-40B4-BE49-F238E27FC236}">
                  <a16:creationId xmlns:a16="http://schemas.microsoft.com/office/drawing/2014/main" id="{8382488B-0107-79DD-7F55-0ED4CCAD6D5C}"/>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7597;p90">
              <a:extLst>
                <a:ext uri="{FF2B5EF4-FFF2-40B4-BE49-F238E27FC236}">
                  <a16:creationId xmlns:a16="http://schemas.microsoft.com/office/drawing/2014/main" id="{FDB39D22-207B-7BC6-EF39-E6BC2F5FF54A}"/>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7598;p90">
              <a:extLst>
                <a:ext uri="{FF2B5EF4-FFF2-40B4-BE49-F238E27FC236}">
                  <a16:creationId xmlns:a16="http://schemas.microsoft.com/office/drawing/2014/main" id="{83671A95-2CF4-2E43-7A0E-1A08354A3908}"/>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7594;p90">
            <a:extLst>
              <a:ext uri="{FF2B5EF4-FFF2-40B4-BE49-F238E27FC236}">
                <a16:creationId xmlns:a16="http://schemas.microsoft.com/office/drawing/2014/main" id="{326FA9D5-35EC-D63C-76D6-2D93F8A54660}"/>
              </a:ext>
            </a:extLst>
          </p:cNvPr>
          <p:cNvGrpSpPr/>
          <p:nvPr/>
        </p:nvGrpSpPr>
        <p:grpSpPr>
          <a:xfrm>
            <a:off x="9012871" y="6361751"/>
            <a:ext cx="257886" cy="257886"/>
            <a:chOff x="-49027775" y="3183175"/>
            <a:chExt cx="299325" cy="299325"/>
          </a:xfrm>
          <a:solidFill>
            <a:schemeClr val="bg1"/>
          </a:solidFill>
        </p:grpSpPr>
        <p:sp>
          <p:nvSpPr>
            <p:cNvPr id="115" name="Google Shape;7595;p90">
              <a:extLst>
                <a:ext uri="{FF2B5EF4-FFF2-40B4-BE49-F238E27FC236}">
                  <a16:creationId xmlns:a16="http://schemas.microsoft.com/office/drawing/2014/main" id="{2459E9F6-0738-4734-1BA1-E77EF15AF0B8}"/>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596;p90">
              <a:extLst>
                <a:ext uri="{FF2B5EF4-FFF2-40B4-BE49-F238E27FC236}">
                  <a16:creationId xmlns:a16="http://schemas.microsoft.com/office/drawing/2014/main" id="{320F37FB-4EF9-CF11-D78A-C40E88997C42}"/>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597;p90">
              <a:extLst>
                <a:ext uri="{FF2B5EF4-FFF2-40B4-BE49-F238E27FC236}">
                  <a16:creationId xmlns:a16="http://schemas.microsoft.com/office/drawing/2014/main" id="{6D882876-587B-0B00-30FC-27280134592B}"/>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598;p90">
              <a:extLst>
                <a:ext uri="{FF2B5EF4-FFF2-40B4-BE49-F238E27FC236}">
                  <a16:creationId xmlns:a16="http://schemas.microsoft.com/office/drawing/2014/main" id="{8F44E96B-6FF3-D563-5C15-A44A58D1E25C}"/>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矩形: 圆角 42">
            <a:extLst>
              <a:ext uri="{FF2B5EF4-FFF2-40B4-BE49-F238E27FC236}">
                <a16:creationId xmlns:a16="http://schemas.microsoft.com/office/drawing/2014/main" id="{1407DE4F-B924-46A0-E5FC-73B16D70E8B6}"/>
              </a:ext>
            </a:extLst>
          </p:cNvPr>
          <p:cNvSpPr/>
          <p:nvPr/>
        </p:nvSpPr>
        <p:spPr>
          <a:xfrm>
            <a:off x="5060775" y="1796544"/>
            <a:ext cx="1800689" cy="3725527"/>
          </a:xfrm>
          <a:prstGeom prst="roundRect">
            <a:avLst>
              <a:gd name="adj" fmla="val 9219"/>
            </a:avLst>
          </a:prstGeom>
          <a:solidFill>
            <a:srgbClr val="40BAD2">
              <a:lumMod val="20000"/>
              <a:lumOff val="80000"/>
            </a:srgbClr>
          </a:solidFill>
          <a:ln w="19050" cap="flat" cmpd="sng" algn="ctr">
            <a:solidFill>
              <a:srgbClr val="40BAD2">
                <a:alpha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70" name="文本框 69">
            <a:extLst>
              <a:ext uri="{FF2B5EF4-FFF2-40B4-BE49-F238E27FC236}">
                <a16:creationId xmlns:a16="http://schemas.microsoft.com/office/drawing/2014/main" id="{41C66FF2-4F07-A577-E0CF-20988FD05544}"/>
              </a:ext>
            </a:extLst>
          </p:cNvPr>
          <p:cNvSpPr txBox="1"/>
          <p:nvPr/>
        </p:nvSpPr>
        <p:spPr>
          <a:xfrm>
            <a:off x="5254752" y="4930142"/>
            <a:ext cx="1507992" cy="369332"/>
          </a:xfrm>
          <a:prstGeom prst="rect">
            <a:avLst/>
          </a:prstGeom>
          <a:noFill/>
        </p:spPr>
        <p:txBody>
          <a:bodyPr wrap="square" rtlCol="0">
            <a:spAutoFit/>
          </a:bodyPr>
          <a:lstStyle/>
          <a:p>
            <a:pPr defTabSz="457200"/>
            <a:r>
              <a:rPr lang="en-US" altLang="zh-CN" dirty="0">
                <a:solidFill>
                  <a:srgbClr val="7030A0"/>
                </a:solidFill>
                <a:latin typeface="Segoe UI" panose="020B0502040204020203" pitchFamily="34" charset="0"/>
                <a:ea typeface="幼圆" panose="02010509060101010101" pitchFamily="49" charset="-122"/>
              </a:rPr>
              <a:t>Design Draft</a:t>
            </a:r>
            <a:endParaRPr lang="en-US" altLang="zh-CN" sz="1600" dirty="0">
              <a:solidFill>
                <a:srgbClr val="7030A0"/>
              </a:solidFill>
              <a:latin typeface="Segoe UI" panose="020B0502040204020203" pitchFamily="34" charset="0"/>
              <a:ea typeface="幼圆" panose="02010509060101010101" pitchFamily="49" charset="-122"/>
            </a:endParaRPr>
          </a:p>
        </p:txBody>
      </p:sp>
      <p:sp>
        <p:nvSpPr>
          <p:cNvPr id="74" name="矩形: 圆角 73">
            <a:extLst>
              <a:ext uri="{FF2B5EF4-FFF2-40B4-BE49-F238E27FC236}">
                <a16:creationId xmlns:a16="http://schemas.microsoft.com/office/drawing/2014/main" id="{E736EB24-7FBA-B94A-5787-F7A068AD3752}"/>
              </a:ext>
            </a:extLst>
          </p:cNvPr>
          <p:cNvSpPr/>
          <p:nvPr/>
        </p:nvSpPr>
        <p:spPr>
          <a:xfrm>
            <a:off x="5159495" y="1951554"/>
            <a:ext cx="1603248" cy="1990070"/>
          </a:xfrm>
          <a:prstGeom prst="roundRect">
            <a:avLst>
              <a:gd name="adj" fmla="val 7408"/>
            </a:avLst>
          </a:prstGeom>
          <a:solidFill>
            <a:srgbClr val="F2FAFC"/>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grpSp>
        <p:nvGrpSpPr>
          <p:cNvPr id="130" name="Google Shape;8309;p92">
            <a:extLst>
              <a:ext uri="{FF2B5EF4-FFF2-40B4-BE49-F238E27FC236}">
                <a16:creationId xmlns:a16="http://schemas.microsoft.com/office/drawing/2014/main" id="{715C65B4-B898-5FF2-CBF9-04CA3B82809A}"/>
              </a:ext>
            </a:extLst>
          </p:cNvPr>
          <p:cNvGrpSpPr/>
          <p:nvPr/>
        </p:nvGrpSpPr>
        <p:grpSpPr>
          <a:xfrm>
            <a:off x="10251916" y="4299302"/>
            <a:ext cx="546036" cy="545989"/>
            <a:chOff x="-4478975" y="3251700"/>
            <a:chExt cx="293825" cy="293800"/>
          </a:xfrm>
          <a:solidFill>
            <a:srgbClr val="7030A0"/>
          </a:solidFill>
        </p:grpSpPr>
        <p:sp>
          <p:nvSpPr>
            <p:cNvPr id="131" name="Google Shape;8310;p92">
              <a:extLst>
                <a:ext uri="{FF2B5EF4-FFF2-40B4-BE49-F238E27FC236}">
                  <a16:creationId xmlns:a16="http://schemas.microsoft.com/office/drawing/2014/main" id="{4D448EF7-C30D-73DC-684A-9E3318899C2F}"/>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311;p92">
              <a:extLst>
                <a:ext uri="{FF2B5EF4-FFF2-40B4-BE49-F238E27FC236}">
                  <a16:creationId xmlns:a16="http://schemas.microsoft.com/office/drawing/2014/main" id="{396818DA-F96C-8FF8-7052-EE6C2B0161A4}"/>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312;p92">
              <a:extLst>
                <a:ext uri="{FF2B5EF4-FFF2-40B4-BE49-F238E27FC236}">
                  <a16:creationId xmlns:a16="http://schemas.microsoft.com/office/drawing/2014/main" id="{6B76AEF2-D378-6E73-DFEC-B641752893BB}"/>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8309;p92">
            <a:extLst>
              <a:ext uri="{FF2B5EF4-FFF2-40B4-BE49-F238E27FC236}">
                <a16:creationId xmlns:a16="http://schemas.microsoft.com/office/drawing/2014/main" id="{7AC4BBC5-9384-D2BC-DB7F-0DAB09AB46C1}"/>
              </a:ext>
            </a:extLst>
          </p:cNvPr>
          <p:cNvGrpSpPr/>
          <p:nvPr/>
        </p:nvGrpSpPr>
        <p:grpSpPr>
          <a:xfrm>
            <a:off x="10513379" y="6342100"/>
            <a:ext cx="307913" cy="307887"/>
            <a:chOff x="-4478975" y="3251700"/>
            <a:chExt cx="293825" cy="293800"/>
          </a:xfrm>
          <a:solidFill>
            <a:schemeClr val="bg1"/>
          </a:solidFill>
        </p:grpSpPr>
        <p:sp>
          <p:nvSpPr>
            <p:cNvPr id="135" name="Google Shape;8310;p92">
              <a:extLst>
                <a:ext uri="{FF2B5EF4-FFF2-40B4-BE49-F238E27FC236}">
                  <a16:creationId xmlns:a16="http://schemas.microsoft.com/office/drawing/2014/main" id="{38BEBA38-E296-783B-7B14-F3C400D80653}"/>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11;p92">
              <a:extLst>
                <a:ext uri="{FF2B5EF4-FFF2-40B4-BE49-F238E27FC236}">
                  <a16:creationId xmlns:a16="http://schemas.microsoft.com/office/drawing/2014/main" id="{D7A8252C-BA52-C48A-056A-5CD7C7E84DF7}"/>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12;p92">
              <a:extLst>
                <a:ext uri="{FF2B5EF4-FFF2-40B4-BE49-F238E27FC236}">
                  <a16:creationId xmlns:a16="http://schemas.microsoft.com/office/drawing/2014/main" id="{410E19A5-23A2-ED82-97F8-B0806764A150}"/>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文本框 137">
            <a:extLst>
              <a:ext uri="{FF2B5EF4-FFF2-40B4-BE49-F238E27FC236}">
                <a16:creationId xmlns:a16="http://schemas.microsoft.com/office/drawing/2014/main" id="{EA9B54FD-C3B3-95B2-9031-CC6A9E586058}"/>
              </a:ext>
            </a:extLst>
          </p:cNvPr>
          <p:cNvSpPr txBox="1"/>
          <p:nvPr/>
        </p:nvSpPr>
        <p:spPr>
          <a:xfrm>
            <a:off x="763814" y="2161953"/>
            <a:ext cx="1504108" cy="1569660"/>
          </a:xfrm>
          <a:prstGeom prst="rect">
            <a:avLst/>
          </a:prstGeom>
          <a:noFill/>
        </p:spPr>
        <p:txBody>
          <a:bodyPr wrap="square" rtlCol="0">
            <a:spAutoFit/>
          </a:bodyPr>
          <a:lstStyle/>
          <a:p>
            <a:r>
              <a:rPr lang="en-US" altLang="zh-CN" sz="1200" b="1" dirty="0"/>
              <a:t>Examine and Visualize the aggregated effect of 8 specific urban indicators on life expectancy at census tract level for policy makers</a:t>
            </a:r>
            <a:endParaRPr lang="zh-CN" altLang="en-US" sz="1200" b="1" dirty="0"/>
          </a:p>
        </p:txBody>
      </p:sp>
      <p:sp>
        <p:nvSpPr>
          <p:cNvPr id="139" name="文本框 138">
            <a:extLst>
              <a:ext uri="{FF2B5EF4-FFF2-40B4-BE49-F238E27FC236}">
                <a16:creationId xmlns:a16="http://schemas.microsoft.com/office/drawing/2014/main" id="{D0D3F555-9EB4-8CF8-2B19-94893A1268D8}"/>
              </a:ext>
            </a:extLst>
          </p:cNvPr>
          <p:cNvSpPr txBox="1"/>
          <p:nvPr/>
        </p:nvSpPr>
        <p:spPr>
          <a:xfrm>
            <a:off x="3279230" y="2397569"/>
            <a:ext cx="967450" cy="276999"/>
          </a:xfrm>
          <a:prstGeom prst="rect">
            <a:avLst/>
          </a:prstGeom>
          <a:noFill/>
        </p:spPr>
        <p:txBody>
          <a:bodyPr wrap="square" rtlCol="0">
            <a:spAutoFit/>
          </a:bodyPr>
          <a:lstStyle/>
          <a:p>
            <a:r>
              <a:rPr lang="en-US" altLang="zh-CN" sz="1200" b="1" dirty="0"/>
              <a:t>User Story</a:t>
            </a:r>
            <a:endParaRPr lang="zh-CN" altLang="en-US" sz="1200" b="1" dirty="0"/>
          </a:p>
        </p:txBody>
      </p:sp>
      <p:grpSp>
        <p:nvGrpSpPr>
          <p:cNvPr id="141" name="Google Shape;7402;p90">
            <a:extLst>
              <a:ext uri="{FF2B5EF4-FFF2-40B4-BE49-F238E27FC236}">
                <a16:creationId xmlns:a16="http://schemas.microsoft.com/office/drawing/2014/main" id="{32803DE4-B61C-DF0A-0D35-D701EE2D79AB}"/>
              </a:ext>
            </a:extLst>
          </p:cNvPr>
          <p:cNvGrpSpPr/>
          <p:nvPr/>
        </p:nvGrpSpPr>
        <p:grpSpPr>
          <a:xfrm>
            <a:off x="5744247" y="4289323"/>
            <a:ext cx="481030" cy="478518"/>
            <a:chOff x="-48262200" y="3200500"/>
            <a:chExt cx="301675" cy="300100"/>
          </a:xfrm>
          <a:solidFill>
            <a:srgbClr val="7030A0"/>
          </a:solidFill>
        </p:grpSpPr>
        <p:sp>
          <p:nvSpPr>
            <p:cNvPr id="142" name="Google Shape;7403;p90">
              <a:extLst>
                <a:ext uri="{FF2B5EF4-FFF2-40B4-BE49-F238E27FC236}">
                  <a16:creationId xmlns:a16="http://schemas.microsoft.com/office/drawing/2014/main" id="{2562C623-AAF1-2A05-2109-69AB09D3A96B}"/>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404;p90">
              <a:extLst>
                <a:ext uri="{FF2B5EF4-FFF2-40B4-BE49-F238E27FC236}">
                  <a16:creationId xmlns:a16="http://schemas.microsoft.com/office/drawing/2014/main" id="{8CF21A71-DF94-CA38-01D0-1C1FE817DA2C}"/>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405;p90">
              <a:extLst>
                <a:ext uri="{FF2B5EF4-FFF2-40B4-BE49-F238E27FC236}">
                  <a16:creationId xmlns:a16="http://schemas.microsoft.com/office/drawing/2014/main" id="{E2975C98-B1DC-CC1E-2FD9-69ACC273CF16}"/>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406;p90">
              <a:extLst>
                <a:ext uri="{FF2B5EF4-FFF2-40B4-BE49-F238E27FC236}">
                  <a16:creationId xmlns:a16="http://schemas.microsoft.com/office/drawing/2014/main" id="{BC5F512E-5B8A-17B8-C224-90C018AEE062}"/>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407;p90">
              <a:extLst>
                <a:ext uri="{FF2B5EF4-FFF2-40B4-BE49-F238E27FC236}">
                  <a16:creationId xmlns:a16="http://schemas.microsoft.com/office/drawing/2014/main" id="{5E8A7EE3-B0B3-ADCF-B76F-F1D7B4D56328}"/>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408;p90">
              <a:extLst>
                <a:ext uri="{FF2B5EF4-FFF2-40B4-BE49-F238E27FC236}">
                  <a16:creationId xmlns:a16="http://schemas.microsoft.com/office/drawing/2014/main" id="{B8CABFAD-CC99-8D46-F497-1D4CEC04C083}"/>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409;p90">
              <a:extLst>
                <a:ext uri="{FF2B5EF4-FFF2-40B4-BE49-F238E27FC236}">
                  <a16:creationId xmlns:a16="http://schemas.microsoft.com/office/drawing/2014/main" id="{999E2765-20D6-4D0B-2692-9A1DD400B763}"/>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410;p90">
              <a:extLst>
                <a:ext uri="{FF2B5EF4-FFF2-40B4-BE49-F238E27FC236}">
                  <a16:creationId xmlns:a16="http://schemas.microsoft.com/office/drawing/2014/main" id="{3E170E59-6B3E-69C3-2969-7BD65FF610CC}"/>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411;p90">
              <a:extLst>
                <a:ext uri="{FF2B5EF4-FFF2-40B4-BE49-F238E27FC236}">
                  <a16:creationId xmlns:a16="http://schemas.microsoft.com/office/drawing/2014/main" id="{FB65AD52-7132-89BC-33E3-D5F97E28E503}"/>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7402;p90">
            <a:extLst>
              <a:ext uri="{FF2B5EF4-FFF2-40B4-BE49-F238E27FC236}">
                <a16:creationId xmlns:a16="http://schemas.microsoft.com/office/drawing/2014/main" id="{8F1B40F7-A898-05C5-2D8D-DF2C2F2B5410}"/>
              </a:ext>
            </a:extLst>
          </p:cNvPr>
          <p:cNvGrpSpPr/>
          <p:nvPr/>
        </p:nvGrpSpPr>
        <p:grpSpPr>
          <a:xfrm>
            <a:off x="7599198" y="6338027"/>
            <a:ext cx="281179" cy="279711"/>
            <a:chOff x="-48262200" y="3200500"/>
            <a:chExt cx="301675" cy="300100"/>
          </a:xfrm>
          <a:solidFill>
            <a:schemeClr val="bg1"/>
          </a:solidFill>
        </p:grpSpPr>
        <p:sp>
          <p:nvSpPr>
            <p:cNvPr id="152" name="Google Shape;7403;p90">
              <a:extLst>
                <a:ext uri="{FF2B5EF4-FFF2-40B4-BE49-F238E27FC236}">
                  <a16:creationId xmlns:a16="http://schemas.microsoft.com/office/drawing/2014/main" id="{7DC3C286-0040-93D8-9C65-80E2F40B3E3A}"/>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404;p90">
              <a:extLst>
                <a:ext uri="{FF2B5EF4-FFF2-40B4-BE49-F238E27FC236}">
                  <a16:creationId xmlns:a16="http://schemas.microsoft.com/office/drawing/2014/main" id="{CFBF2FF4-FBFE-22B7-2E03-54D166E2AEBE}"/>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405;p90">
              <a:extLst>
                <a:ext uri="{FF2B5EF4-FFF2-40B4-BE49-F238E27FC236}">
                  <a16:creationId xmlns:a16="http://schemas.microsoft.com/office/drawing/2014/main" id="{37088248-3FA4-6FD5-FA92-77366B265E09}"/>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406;p90">
              <a:extLst>
                <a:ext uri="{FF2B5EF4-FFF2-40B4-BE49-F238E27FC236}">
                  <a16:creationId xmlns:a16="http://schemas.microsoft.com/office/drawing/2014/main" id="{2FA3135E-6A5D-29A1-CBFB-850E4D0AA398}"/>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407;p90">
              <a:extLst>
                <a:ext uri="{FF2B5EF4-FFF2-40B4-BE49-F238E27FC236}">
                  <a16:creationId xmlns:a16="http://schemas.microsoft.com/office/drawing/2014/main" id="{14127C6E-954B-011D-1ADB-1256511AEE59}"/>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408;p90">
              <a:extLst>
                <a:ext uri="{FF2B5EF4-FFF2-40B4-BE49-F238E27FC236}">
                  <a16:creationId xmlns:a16="http://schemas.microsoft.com/office/drawing/2014/main" id="{69CEFBDE-538F-78CE-ED19-1AE65287B0E2}"/>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409;p90">
              <a:extLst>
                <a:ext uri="{FF2B5EF4-FFF2-40B4-BE49-F238E27FC236}">
                  <a16:creationId xmlns:a16="http://schemas.microsoft.com/office/drawing/2014/main" id="{4A0C82DB-CE65-B86B-5F96-FF609FF65713}"/>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410;p90">
              <a:extLst>
                <a:ext uri="{FF2B5EF4-FFF2-40B4-BE49-F238E27FC236}">
                  <a16:creationId xmlns:a16="http://schemas.microsoft.com/office/drawing/2014/main" id="{E8DFB055-29CA-9B04-528F-285E09EE004F}"/>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411;p90">
              <a:extLst>
                <a:ext uri="{FF2B5EF4-FFF2-40B4-BE49-F238E27FC236}">
                  <a16:creationId xmlns:a16="http://schemas.microsoft.com/office/drawing/2014/main" id="{C74B2E84-01E3-19DE-8FCD-EFCEC06E7ACF}"/>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文本框 160">
            <a:extLst>
              <a:ext uri="{FF2B5EF4-FFF2-40B4-BE49-F238E27FC236}">
                <a16:creationId xmlns:a16="http://schemas.microsoft.com/office/drawing/2014/main" id="{5D3CF324-BF7E-43B4-E729-458C52D650B0}"/>
              </a:ext>
            </a:extLst>
          </p:cNvPr>
          <p:cNvSpPr txBox="1"/>
          <p:nvPr/>
        </p:nvSpPr>
        <p:spPr>
          <a:xfrm>
            <a:off x="3279230" y="2727851"/>
            <a:ext cx="967450" cy="276999"/>
          </a:xfrm>
          <a:prstGeom prst="rect">
            <a:avLst/>
          </a:prstGeom>
          <a:noFill/>
        </p:spPr>
        <p:txBody>
          <a:bodyPr wrap="square" rtlCol="0">
            <a:spAutoFit/>
          </a:bodyPr>
          <a:lstStyle/>
          <a:p>
            <a:r>
              <a:rPr lang="en-US" altLang="zh-CN" sz="1200" b="1" dirty="0"/>
              <a:t>Use Cases</a:t>
            </a:r>
            <a:endParaRPr lang="zh-CN" altLang="en-US" sz="1200" b="1" dirty="0"/>
          </a:p>
        </p:txBody>
      </p:sp>
      <p:sp>
        <p:nvSpPr>
          <p:cNvPr id="162" name="文本框 161">
            <a:extLst>
              <a:ext uri="{FF2B5EF4-FFF2-40B4-BE49-F238E27FC236}">
                <a16:creationId xmlns:a16="http://schemas.microsoft.com/office/drawing/2014/main" id="{4EBCB1E6-0C61-63BD-C4A7-FCA3A1477111}"/>
              </a:ext>
            </a:extLst>
          </p:cNvPr>
          <p:cNvSpPr txBox="1"/>
          <p:nvPr/>
        </p:nvSpPr>
        <p:spPr>
          <a:xfrm>
            <a:off x="3272953" y="3058133"/>
            <a:ext cx="967450" cy="461665"/>
          </a:xfrm>
          <a:prstGeom prst="rect">
            <a:avLst/>
          </a:prstGeom>
          <a:noFill/>
        </p:spPr>
        <p:txBody>
          <a:bodyPr wrap="square" rtlCol="0">
            <a:spAutoFit/>
          </a:bodyPr>
          <a:lstStyle/>
          <a:p>
            <a:r>
              <a:rPr lang="en-US" altLang="zh-CN" sz="1200" b="1" dirty="0"/>
              <a:t>Preliminary Solution</a:t>
            </a:r>
            <a:endParaRPr lang="zh-CN" altLang="en-US" sz="1200" b="1" dirty="0"/>
          </a:p>
        </p:txBody>
      </p:sp>
      <p:sp>
        <p:nvSpPr>
          <p:cNvPr id="163" name="文本框 162">
            <a:extLst>
              <a:ext uri="{FF2B5EF4-FFF2-40B4-BE49-F238E27FC236}">
                <a16:creationId xmlns:a16="http://schemas.microsoft.com/office/drawing/2014/main" id="{CC68647B-761E-74BB-D45F-BA52DE5022BF}"/>
              </a:ext>
            </a:extLst>
          </p:cNvPr>
          <p:cNvSpPr txBox="1"/>
          <p:nvPr/>
        </p:nvSpPr>
        <p:spPr>
          <a:xfrm>
            <a:off x="5401863" y="2857287"/>
            <a:ext cx="1200283" cy="276999"/>
          </a:xfrm>
          <a:prstGeom prst="rect">
            <a:avLst/>
          </a:prstGeom>
          <a:noFill/>
        </p:spPr>
        <p:txBody>
          <a:bodyPr wrap="square" rtlCol="0">
            <a:spAutoFit/>
          </a:bodyPr>
          <a:lstStyle/>
          <a:p>
            <a:r>
              <a:rPr lang="en-US" altLang="zh-CN" sz="1200" b="1" dirty="0"/>
              <a:t>Design</a:t>
            </a:r>
            <a:r>
              <a:rPr lang="zh-CN" altLang="en-US" sz="1200" b="1" dirty="0"/>
              <a:t> </a:t>
            </a:r>
            <a:r>
              <a:rPr lang="en-US" altLang="zh-CN" sz="1200" b="1" dirty="0"/>
              <a:t>Demo</a:t>
            </a:r>
          </a:p>
        </p:txBody>
      </p:sp>
      <p:sp>
        <p:nvSpPr>
          <p:cNvPr id="164" name="文本框 163">
            <a:extLst>
              <a:ext uri="{FF2B5EF4-FFF2-40B4-BE49-F238E27FC236}">
                <a16:creationId xmlns:a16="http://schemas.microsoft.com/office/drawing/2014/main" id="{6D1523AD-BBD1-0369-2055-3AA0D179B1FC}"/>
              </a:ext>
            </a:extLst>
          </p:cNvPr>
          <p:cNvSpPr txBox="1"/>
          <p:nvPr/>
        </p:nvSpPr>
        <p:spPr>
          <a:xfrm>
            <a:off x="7686424" y="2161953"/>
            <a:ext cx="1139952" cy="1569660"/>
          </a:xfrm>
          <a:prstGeom prst="rect">
            <a:avLst/>
          </a:prstGeom>
          <a:noFill/>
        </p:spPr>
        <p:txBody>
          <a:bodyPr wrap="square" rtlCol="0">
            <a:spAutoFit/>
          </a:bodyPr>
          <a:lstStyle/>
          <a:p>
            <a:r>
              <a:rPr lang="en-US" altLang="zh-CN" sz="1200" b="1" dirty="0"/>
              <a:t>Mapping</a:t>
            </a:r>
          </a:p>
          <a:p>
            <a:endParaRPr lang="en-US" altLang="zh-CN" sz="1200" b="1" dirty="0"/>
          </a:p>
          <a:p>
            <a:r>
              <a:rPr lang="en-US" altLang="zh-CN" sz="1200" b="1" dirty="0"/>
              <a:t>Data Analysis Visualization</a:t>
            </a:r>
          </a:p>
          <a:p>
            <a:endParaRPr lang="en-US" altLang="zh-CN" sz="1200" b="1" dirty="0"/>
          </a:p>
          <a:p>
            <a:r>
              <a:rPr lang="en-US" altLang="zh-CN" sz="1200" b="1" dirty="0"/>
              <a:t>UI Design</a:t>
            </a:r>
          </a:p>
          <a:p>
            <a:endParaRPr lang="en-US" altLang="zh-CN" sz="1200" b="1" dirty="0"/>
          </a:p>
          <a:p>
            <a:r>
              <a:rPr lang="en-US" altLang="zh-CN" sz="1200" b="1" dirty="0"/>
              <a:t>Backend ML</a:t>
            </a:r>
          </a:p>
        </p:txBody>
      </p:sp>
      <p:sp>
        <p:nvSpPr>
          <p:cNvPr id="165" name="文本框 164">
            <a:extLst>
              <a:ext uri="{FF2B5EF4-FFF2-40B4-BE49-F238E27FC236}">
                <a16:creationId xmlns:a16="http://schemas.microsoft.com/office/drawing/2014/main" id="{28636FB9-946C-B18A-ED63-FCB7534CB370}"/>
              </a:ext>
            </a:extLst>
          </p:cNvPr>
          <p:cNvSpPr txBox="1"/>
          <p:nvPr/>
        </p:nvSpPr>
        <p:spPr>
          <a:xfrm>
            <a:off x="9739389" y="2140438"/>
            <a:ext cx="1510346" cy="1546577"/>
          </a:xfrm>
          <a:prstGeom prst="rect">
            <a:avLst/>
          </a:prstGeom>
          <a:noFill/>
        </p:spPr>
        <p:txBody>
          <a:bodyPr wrap="square" rtlCol="0">
            <a:spAutoFit/>
          </a:bodyPr>
          <a:lstStyle/>
          <a:p>
            <a:r>
              <a:rPr lang="en-US" altLang="zh-CN" sz="1050" b="1" dirty="0"/>
              <a:t>UI Frame - Shiny</a:t>
            </a:r>
          </a:p>
          <a:p>
            <a:endParaRPr lang="en-US" altLang="zh-CN" sz="1050" b="1" dirty="0"/>
          </a:p>
          <a:p>
            <a:r>
              <a:rPr lang="en-US" altLang="zh-CN" sz="1050" b="1" dirty="0"/>
              <a:t>Mapping UI – folium</a:t>
            </a:r>
          </a:p>
          <a:p>
            <a:r>
              <a:rPr lang="en-US" altLang="zh-CN" sz="1050" b="1" dirty="0"/>
              <a:t>Mapping data process –</a:t>
            </a:r>
            <a:r>
              <a:rPr lang="en-US" altLang="zh-CN" sz="1050" b="1" dirty="0" err="1"/>
              <a:t>geopandas</a:t>
            </a:r>
            <a:endParaRPr lang="en-US" altLang="zh-CN" sz="1050" b="1" dirty="0"/>
          </a:p>
          <a:p>
            <a:endParaRPr lang="en-US" altLang="zh-CN" sz="1050" b="1" dirty="0"/>
          </a:p>
          <a:p>
            <a:r>
              <a:rPr lang="en-US" altLang="zh-CN" sz="1050" b="1" dirty="0"/>
              <a:t>Data Vis: Matplotlib</a:t>
            </a:r>
          </a:p>
          <a:p>
            <a:endParaRPr lang="en-US" altLang="zh-CN" sz="1050" b="1" dirty="0"/>
          </a:p>
          <a:p>
            <a:r>
              <a:rPr lang="en-US" altLang="zh-CN" sz="1050" b="1" dirty="0"/>
              <a:t>ML: scikit-learn</a:t>
            </a:r>
          </a:p>
        </p:txBody>
      </p:sp>
    </p:spTree>
    <p:extLst>
      <p:ext uri="{BB962C8B-B14F-4D97-AF65-F5344CB8AC3E}">
        <p14:creationId xmlns:p14="http://schemas.microsoft.com/office/powerpoint/2010/main" val="190930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1C886-6AC0-EBE8-3FDD-2DF7E6402213}"/>
            </a:ext>
          </a:extLst>
        </p:cNvPr>
        <p:cNvGrpSpPr/>
        <p:nvPr/>
      </p:nvGrpSpPr>
      <p:grpSpPr>
        <a:xfrm>
          <a:off x="0" y="0"/>
          <a:ext cx="0" cy="0"/>
          <a:chOff x="0" y="0"/>
          <a:chExt cx="0" cy="0"/>
        </a:xfrm>
      </p:grpSpPr>
      <p:pic>
        <p:nvPicPr>
          <p:cNvPr id="26" name="图片 25">
            <a:extLst>
              <a:ext uri="{FF2B5EF4-FFF2-40B4-BE49-F238E27FC236}">
                <a16:creationId xmlns:a16="http://schemas.microsoft.com/office/drawing/2014/main" id="{BB25FD38-429E-681E-D7ED-378F89AFD796}"/>
              </a:ext>
            </a:extLst>
          </p:cNvPr>
          <p:cNvPicPr>
            <a:picLocks noChangeAspect="1"/>
          </p:cNvPicPr>
          <p:nvPr/>
        </p:nvPicPr>
        <p:blipFill>
          <a:blip r:embed="rId2"/>
          <a:stretch>
            <a:fillRect/>
          </a:stretch>
        </p:blipFill>
        <p:spPr>
          <a:xfrm>
            <a:off x="4291389" y="1375106"/>
            <a:ext cx="7155183" cy="3806835"/>
          </a:xfrm>
          <a:prstGeom prst="rect">
            <a:avLst/>
          </a:prstGeom>
        </p:spPr>
      </p:pic>
      <p:grpSp>
        <p:nvGrpSpPr>
          <p:cNvPr id="4" name="组合 3">
            <a:extLst>
              <a:ext uri="{FF2B5EF4-FFF2-40B4-BE49-F238E27FC236}">
                <a16:creationId xmlns:a16="http://schemas.microsoft.com/office/drawing/2014/main" id="{1988FF0B-28BC-530D-D922-47B2E21F9C7D}"/>
              </a:ext>
            </a:extLst>
          </p:cNvPr>
          <p:cNvGrpSpPr/>
          <p:nvPr/>
        </p:nvGrpSpPr>
        <p:grpSpPr>
          <a:xfrm>
            <a:off x="549115" y="504603"/>
            <a:ext cx="1123193" cy="1099064"/>
            <a:chOff x="10420935" y="99251"/>
            <a:chExt cx="1123193" cy="1099064"/>
          </a:xfrm>
        </p:grpSpPr>
        <p:pic>
          <p:nvPicPr>
            <p:cNvPr id="5" name="图片 4" descr="卡通人物&#10;&#10;低可信度描述已自动生成">
              <a:extLst>
                <a:ext uri="{FF2B5EF4-FFF2-40B4-BE49-F238E27FC236}">
                  <a16:creationId xmlns:a16="http://schemas.microsoft.com/office/drawing/2014/main" id="{DAF249DC-D1E1-DA7A-4FCD-13F9157BFDCA}"/>
                </a:ext>
              </a:extLst>
            </p:cNvPr>
            <p:cNvPicPr>
              <a:picLocks noChangeAspect="1"/>
            </p:cNvPicPr>
            <p:nvPr/>
          </p:nvPicPr>
          <p:blipFill>
            <a:blip r:embed="rId3">
              <a:duotone>
                <a:prstClr val="black"/>
                <a:srgbClr val="40BAD2">
                  <a:tint val="45000"/>
                  <a:satMod val="400000"/>
                </a:srgbClr>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504174" y="99251"/>
              <a:ext cx="958208" cy="958208"/>
            </a:xfrm>
            <a:prstGeom prst="rect">
              <a:avLst/>
            </a:prstGeom>
          </p:spPr>
        </p:pic>
        <p:sp>
          <p:nvSpPr>
            <p:cNvPr id="6" name="文本框 5">
              <a:extLst>
                <a:ext uri="{FF2B5EF4-FFF2-40B4-BE49-F238E27FC236}">
                  <a16:creationId xmlns:a16="http://schemas.microsoft.com/office/drawing/2014/main" id="{7019A25C-8C0A-658D-AD99-3102DBBD2DDC}"/>
                </a:ext>
              </a:extLst>
            </p:cNvPr>
            <p:cNvSpPr txBox="1"/>
            <p:nvPr/>
          </p:nvSpPr>
          <p:spPr>
            <a:xfrm>
              <a:off x="10420935" y="936705"/>
              <a:ext cx="1123193" cy="261610"/>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7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URBAN HEALTH INDEX</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UW CSE 583 COURSE PROJECT</a:t>
              </a:r>
              <a:endParaRPr kumimoji="0" lang="zh-CN" altLang="en-US"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endParaRPr>
            </a:p>
          </p:txBody>
        </p:sp>
        <p:cxnSp>
          <p:nvCxnSpPr>
            <p:cNvPr id="7" name="直接连接符 6">
              <a:extLst>
                <a:ext uri="{FF2B5EF4-FFF2-40B4-BE49-F238E27FC236}">
                  <a16:creationId xmlns:a16="http://schemas.microsoft.com/office/drawing/2014/main" id="{2D7C22D8-17CC-0141-067A-04324100E821}"/>
                </a:ext>
              </a:extLst>
            </p:cNvPr>
            <p:cNvCxnSpPr>
              <a:cxnSpLocks/>
            </p:cNvCxnSpPr>
            <p:nvPr/>
          </p:nvCxnSpPr>
          <p:spPr>
            <a:xfrm>
              <a:off x="10504174" y="967185"/>
              <a:ext cx="958208" cy="0"/>
            </a:xfrm>
            <a:prstGeom prst="line">
              <a:avLst/>
            </a:prstGeom>
            <a:noFill/>
            <a:ln w="9525" cap="flat" cmpd="sng" algn="ctr">
              <a:solidFill>
                <a:srgbClr val="40BAD2"/>
              </a:solidFill>
              <a:prstDash val="solid"/>
            </a:ln>
            <a:effectLst/>
          </p:spPr>
        </p:cxnSp>
      </p:grpSp>
      <p:sp>
        <p:nvSpPr>
          <p:cNvPr id="8" name="文本框 7">
            <a:extLst>
              <a:ext uri="{FF2B5EF4-FFF2-40B4-BE49-F238E27FC236}">
                <a16:creationId xmlns:a16="http://schemas.microsoft.com/office/drawing/2014/main" id="{77CBA98A-AA88-733F-A4DC-964A04BA4E39}"/>
              </a:ext>
            </a:extLst>
          </p:cNvPr>
          <p:cNvSpPr txBox="1"/>
          <p:nvPr/>
        </p:nvSpPr>
        <p:spPr>
          <a:xfrm>
            <a:off x="519536" y="1840132"/>
            <a:ext cx="2121350" cy="461665"/>
          </a:xfrm>
          <a:prstGeom prst="rect">
            <a:avLst/>
          </a:prstGeom>
          <a:noFill/>
        </p:spPr>
        <p:txBody>
          <a:bodyPr wrap="none" rtlCol="0">
            <a:spAutoFit/>
          </a:bodyPr>
          <a:lstStyle/>
          <a:p>
            <a:pPr defTabSz="457200"/>
            <a:r>
              <a:rPr lang="en-US" altLang="zh-CN" sz="2400" b="1" dirty="0">
                <a:solidFill>
                  <a:srgbClr val="002060"/>
                </a:solidFill>
                <a:latin typeface="Microsoft JhengHei" panose="020B0604030504040204" pitchFamily="34" charset="-120"/>
                <a:ea typeface="Microsoft JhengHei" panose="020B0604030504040204" pitchFamily="34" charset="-120"/>
              </a:rPr>
              <a:t>Backgrounds</a:t>
            </a:r>
            <a:endParaRPr lang="zh-CN" altLang="en-US" sz="2400" b="1" dirty="0">
              <a:solidFill>
                <a:srgbClr val="002060"/>
              </a:solidFill>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89BA695F-209E-14B2-08D8-7B598FC24576}"/>
              </a:ext>
            </a:extLst>
          </p:cNvPr>
          <p:cNvSpPr/>
          <p:nvPr/>
        </p:nvSpPr>
        <p:spPr>
          <a:xfrm>
            <a:off x="0" y="6077717"/>
            <a:ext cx="12192000" cy="780284"/>
          </a:xfrm>
          <a:prstGeom prst="rect">
            <a:avLst/>
          </a:prstGeom>
          <a:solidFill>
            <a:srgbClr val="40BAD2"/>
          </a:solidFill>
          <a:ln w="1714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endParaRPr>
          </a:p>
        </p:txBody>
      </p:sp>
      <p:sp>
        <p:nvSpPr>
          <p:cNvPr id="11" name="文本框 10">
            <a:extLst>
              <a:ext uri="{FF2B5EF4-FFF2-40B4-BE49-F238E27FC236}">
                <a16:creationId xmlns:a16="http://schemas.microsoft.com/office/drawing/2014/main" id="{0C5F71AC-0610-DC01-52FA-07CFD5ADBE4C}"/>
              </a:ext>
            </a:extLst>
          </p:cNvPr>
          <p:cNvSpPr txBox="1"/>
          <p:nvPr/>
        </p:nvSpPr>
        <p:spPr>
          <a:xfrm>
            <a:off x="315420" y="6218738"/>
            <a:ext cx="2611005"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effectLst/>
              </a:rPr>
              <a:t>URBAN HEALTH ENVIRONMENT CONSULTANT TOOL</a:t>
            </a:r>
            <a:endParaRPr kumimoji="0" lang="en-US" altLang="zh-CN" sz="1100" b="1"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12" name="文本框 11">
            <a:extLst>
              <a:ext uri="{FF2B5EF4-FFF2-40B4-BE49-F238E27FC236}">
                <a16:creationId xmlns:a16="http://schemas.microsoft.com/office/drawing/2014/main" id="{F2431499-609F-D0BD-D583-17A2224F87A2}"/>
              </a:ext>
            </a:extLst>
          </p:cNvPr>
          <p:cNvSpPr txBox="1"/>
          <p:nvPr/>
        </p:nvSpPr>
        <p:spPr>
          <a:xfrm>
            <a:off x="2795611" y="6425189"/>
            <a:ext cx="999316"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Slide 02/08</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18" name="文本框 17">
            <a:extLst>
              <a:ext uri="{FF2B5EF4-FFF2-40B4-BE49-F238E27FC236}">
                <a16:creationId xmlns:a16="http://schemas.microsoft.com/office/drawing/2014/main" id="{4D15A4E3-E21B-6D92-1C1E-6B9EE2746559}"/>
              </a:ext>
            </a:extLst>
          </p:cNvPr>
          <p:cNvSpPr txBox="1"/>
          <p:nvPr/>
        </p:nvSpPr>
        <p:spPr>
          <a:xfrm>
            <a:off x="4604250" y="6237026"/>
            <a:ext cx="1117786"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rPr>
              <a:t>Idea and Background</a:t>
            </a:r>
            <a:endParaRPr kumimoji="0" lang="en-US" altLang="zh-CN" sz="11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endParaRPr>
          </a:p>
        </p:txBody>
      </p:sp>
      <p:sp>
        <p:nvSpPr>
          <p:cNvPr id="19" name="文本框 18">
            <a:extLst>
              <a:ext uri="{FF2B5EF4-FFF2-40B4-BE49-F238E27FC236}">
                <a16:creationId xmlns:a16="http://schemas.microsoft.com/office/drawing/2014/main" id="{3D75858D-D012-42C0-91D3-AD7AD6B8B069}"/>
              </a:ext>
            </a:extLst>
          </p:cNvPr>
          <p:cNvSpPr txBox="1"/>
          <p:nvPr/>
        </p:nvSpPr>
        <p:spPr>
          <a:xfrm>
            <a:off x="6129062" y="6346835"/>
            <a:ext cx="1391955"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User Investigation</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0" name="文本框 19">
            <a:extLst>
              <a:ext uri="{FF2B5EF4-FFF2-40B4-BE49-F238E27FC236}">
                <a16:creationId xmlns:a16="http://schemas.microsoft.com/office/drawing/2014/main" id="{0118B807-D870-AEB6-8F5A-1761BA28842A}"/>
              </a:ext>
            </a:extLst>
          </p:cNvPr>
          <p:cNvSpPr txBox="1"/>
          <p:nvPr/>
        </p:nvSpPr>
        <p:spPr>
          <a:xfrm>
            <a:off x="9311627" y="6340739"/>
            <a:ext cx="1196917"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Components</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1" name="文本框 20">
            <a:extLst>
              <a:ext uri="{FF2B5EF4-FFF2-40B4-BE49-F238E27FC236}">
                <a16:creationId xmlns:a16="http://schemas.microsoft.com/office/drawing/2014/main" id="{623BCAE3-D2D9-D46C-71E7-0A72601D999B}"/>
              </a:ext>
            </a:extLst>
          </p:cNvPr>
          <p:cNvSpPr txBox="1"/>
          <p:nvPr/>
        </p:nvSpPr>
        <p:spPr>
          <a:xfrm>
            <a:off x="10829983" y="6340739"/>
            <a:ext cx="1044910"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Tech Review</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2" name="文本框 21">
            <a:extLst>
              <a:ext uri="{FF2B5EF4-FFF2-40B4-BE49-F238E27FC236}">
                <a16:creationId xmlns:a16="http://schemas.microsoft.com/office/drawing/2014/main" id="{98F479B2-4384-BDA9-7454-F8784899FA52}"/>
              </a:ext>
            </a:extLst>
          </p:cNvPr>
          <p:cNvSpPr txBox="1"/>
          <p:nvPr/>
        </p:nvSpPr>
        <p:spPr>
          <a:xfrm>
            <a:off x="7880377" y="6362311"/>
            <a:ext cx="1142524"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Design Demo</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grpSp>
        <p:nvGrpSpPr>
          <p:cNvPr id="81" name="Google Shape;8334;p92">
            <a:extLst>
              <a:ext uri="{FF2B5EF4-FFF2-40B4-BE49-F238E27FC236}">
                <a16:creationId xmlns:a16="http://schemas.microsoft.com/office/drawing/2014/main" id="{A6A69759-F42D-256A-BB6E-43FB789C2347}"/>
              </a:ext>
            </a:extLst>
          </p:cNvPr>
          <p:cNvGrpSpPr/>
          <p:nvPr/>
        </p:nvGrpSpPr>
        <p:grpSpPr>
          <a:xfrm>
            <a:off x="4291389" y="6323539"/>
            <a:ext cx="310375" cy="304481"/>
            <a:chOff x="-1183550" y="3586525"/>
            <a:chExt cx="296175" cy="290550"/>
          </a:xfrm>
          <a:solidFill>
            <a:srgbClr val="7030A0"/>
          </a:solidFill>
        </p:grpSpPr>
        <p:sp>
          <p:nvSpPr>
            <p:cNvPr id="82" name="Google Shape;8335;p92">
              <a:extLst>
                <a:ext uri="{FF2B5EF4-FFF2-40B4-BE49-F238E27FC236}">
                  <a16:creationId xmlns:a16="http://schemas.microsoft.com/office/drawing/2014/main" id="{5921192C-9E3A-2D80-857D-FD1EB0502AFC}"/>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36;p92">
              <a:extLst>
                <a:ext uri="{FF2B5EF4-FFF2-40B4-BE49-F238E27FC236}">
                  <a16:creationId xmlns:a16="http://schemas.microsoft.com/office/drawing/2014/main" id="{1DF1E4A2-C935-0278-E020-3510970B3E84}"/>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337;p92">
              <a:extLst>
                <a:ext uri="{FF2B5EF4-FFF2-40B4-BE49-F238E27FC236}">
                  <a16:creationId xmlns:a16="http://schemas.microsoft.com/office/drawing/2014/main" id="{49475151-4B3C-CE39-F7A9-84270775E6B9}"/>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338;p92">
              <a:extLst>
                <a:ext uri="{FF2B5EF4-FFF2-40B4-BE49-F238E27FC236}">
                  <a16:creationId xmlns:a16="http://schemas.microsoft.com/office/drawing/2014/main" id="{16916F1D-274F-BFEA-63B1-2C1B70CD7910}"/>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339;p92">
              <a:extLst>
                <a:ext uri="{FF2B5EF4-FFF2-40B4-BE49-F238E27FC236}">
                  <a16:creationId xmlns:a16="http://schemas.microsoft.com/office/drawing/2014/main" id="{72E3872C-121E-D8C4-D5EF-2AF26472317B}"/>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340;p92">
              <a:extLst>
                <a:ext uri="{FF2B5EF4-FFF2-40B4-BE49-F238E27FC236}">
                  <a16:creationId xmlns:a16="http://schemas.microsoft.com/office/drawing/2014/main" id="{C366694C-9B60-3473-CBF0-A6225BDF3F92}"/>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341;p92">
              <a:extLst>
                <a:ext uri="{FF2B5EF4-FFF2-40B4-BE49-F238E27FC236}">
                  <a16:creationId xmlns:a16="http://schemas.microsoft.com/office/drawing/2014/main" id="{3A7ADF48-4188-232F-A34C-5916F9C506CD}"/>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342;p92">
              <a:extLst>
                <a:ext uri="{FF2B5EF4-FFF2-40B4-BE49-F238E27FC236}">
                  <a16:creationId xmlns:a16="http://schemas.microsoft.com/office/drawing/2014/main" id="{BAA7D019-2B15-886F-689C-0D902AB85B6F}"/>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343;p92">
              <a:extLst>
                <a:ext uri="{FF2B5EF4-FFF2-40B4-BE49-F238E27FC236}">
                  <a16:creationId xmlns:a16="http://schemas.microsoft.com/office/drawing/2014/main" id="{4EE237CE-44CD-B9FC-A7F5-1071304B2674}"/>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8406;p92">
            <a:extLst>
              <a:ext uri="{FF2B5EF4-FFF2-40B4-BE49-F238E27FC236}">
                <a16:creationId xmlns:a16="http://schemas.microsoft.com/office/drawing/2014/main" id="{01A0DBE0-073E-36BC-AF5C-D19C7C6CB14C}"/>
              </a:ext>
            </a:extLst>
          </p:cNvPr>
          <p:cNvGrpSpPr/>
          <p:nvPr/>
        </p:nvGrpSpPr>
        <p:grpSpPr>
          <a:xfrm>
            <a:off x="5812086" y="6329533"/>
            <a:ext cx="316323" cy="305110"/>
            <a:chOff x="-3768700" y="3253275"/>
            <a:chExt cx="301850" cy="291150"/>
          </a:xfrm>
          <a:solidFill>
            <a:schemeClr val="bg1"/>
          </a:solidFill>
        </p:grpSpPr>
        <p:sp>
          <p:nvSpPr>
            <p:cNvPr id="106" name="Google Shape;8407;p92">
              <a:extLst>
                <a:ext uri="{FF2B5EF4-FFF2-40B4-BE49-F238E27FC236}">
                  <a16:creationId xmlns:a16="http://schemas.microsoft.com/office/drawing/2014/main" id="{5E8779AB-210B-9BF7-C5AA-C6715B25ACB3}"/>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408;p92">
              <a:extLst>
                <a:ext uri="{FF2B5EF4-FFF2-40B4-BE49-F238E27FC236}">
                  <a16:creationId xmlns:a16="http://schemas.microsoft.com/office/drawing/2014/main" id="{C8BA5011-2693-337B-7E7C-B8F185BB8212}"/>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409;p92">
              <a:extLst>
                <a:ext uri="{FF2B5EF4-FFF2-40B4-BE49-F238E27FC236}">
                  <a16:creationId xmlns:a16="http://schemas.microsoft.com/office/drawing/2014/main" id="{33556F22-131A-C730-F1E4-2B88ADD5DDC6}"/>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7594;p90">
            <a:extLst>
              <a:ext uri="{FF2B5EF4-FFF2-40B4-BE49-F238E27FC236}">
                <a16:creationId xmlns:a16="http://schemas.microsoft.com/office/drawing/2014/main" id="{34759A11-472D-CAA5-D6F6-AFD03B83774D}"/>
              </a:ext>
            </a:extLst>
          </p:cNvPr>
          <p:cNvGrpSpPr/>
          <p:nvPr/>
        </p:nvGrpSpPr>
        <p:grpSpPr>
          <a:xfrm>
            <a:off x="9012871" y="6361751"/>
            <a:ext cx="257886" cy="257886"/>
            <a:chOff x="-49027775" y="3183175"/>
            <a:chExt cx="299325" cy="299325"/>
          </a:xfrm>
          <a:solidFill>
            <a:schemeClr val="bg1"/>
          </a:solidFill>
        </p:grpSpPr>
        <p:sp>
          <p:nvSpPr>
            <p:cNvPr id="115" name="Google Shape;7595;p90">
              <a:extLst>
                <a:ext uri="{FF2B5EF4-FFF2-40B4-BE49-F238E27FC236}">
                  <a16:creationId xmlns:a16="http://schemas.microsoft.com/office/drawing/2014/main" id="{98768364-66DE-C3CA-6AA3-BE3A932D9DC4}"/>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596;p90">
              <a:extLst>
                <a:ext uri="{FF2B5EF4-FFF2-40B4-BE49-F238E27FC236}">
                  <a16:creationId xmlns:a16="http://schemas.microsoft.com/office/drawing/2014/main" id="{6A430DA8-D9FD-FD45-8F54-056A49F3FBE7}"/>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597;p90">
              <a:extLst>
                <a:ext uri="{FF2B5EF4-FFF2-40B4-BE49-F238E27FC236}">
                  <a16:creationId xmlns:a16="http://schemas.microsoft.com/office/drawing/2014/main" id="{1706E5DF-2FA7-1EF3-DC3F-B22CBFFA8D46}"/>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598;p90">
              <a:extLst>
                <a:ext uri="{FF2B5EF4-FFF2-40B4-BE49-F238E27FC236}">
                  <a16:creationId xmlns:a16="http://schemas.microsoft.com/office/drawing/2014/main" id="{90F3D73A-92EE-C1DE-2A06-44696CDFD901}"/>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8309;p92">
            <a:extLst>
              <a:ext uri="{FF2B5EF4-FFF2-40B4-BE49-F238E27FC236}">
                <a16:creationId xmlns:a16="http://schemas.microsoft.com/office/drawing/2014/main" id="{155F866D-BD1C-677F-123C-1DD14908AF49}"/>
              </a:ext>
            </a:extLst>
          </p:cNvPr>
          <p:cNvGrpSpPr/>
          <p:nvPr/>
        </p:nvGrpSpPr>
        <p:grpSpPr>
          <a:xfrm>
            <a:off x="10513379" y="6342100"/>
            <a:ext cx="307913" cy="307887"/>
            <a:chOff x="-4478975" y="3251700"/>
            <a:chExt cx="293825" cy="293800"/>
          </a:xfrm>
          <a:solidFill>
            <a:schemeClr val="bg1"/>
          </a:solidFill>
        </p:grpSpPr>
        <p:sp>
          <p:nvSpPr>
            <p:cNvPr id="135" name="Google Shape;8310;p92">
              <a:extLst>
                <a:ext uri="{FF2B5EF4-FFF2-40B4-BE49-F238E27FC236}">
                  <a16:creationId xmlns:a16="http://schemas.microsoft.com/office/drawing/2014/main" id="{9C15F9A0-D3B0-1B69-22DA-5351D1AA7684}"/>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11;p92">
              <a:extLst>
                <a:ext uri="{FF2B5EF4-FFF2-40B4-BE49-F238E27FC236}">
                  <a16:creationId xmlns:a16="http://schemas.microsoft.com/office/drawing/2014/main" id="{7C7924B7-34FE-5EB0-9577-80318DF6ACB4}"/>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12;p92">
              <a:extLst>
                <a:ext uri="{FF2B5EF4-FFF2-40B4-BE49-F238E27FC236}">
                  <a16:creationId xmlns:a16="http://schemas.microsoft.com/office/drawing/2014/main" id="{BEA88273-79D7-83E0-4ADF-7A920EB2A1EA}"/>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7402;p90">
            <a:extLst>
              <a:ext uri="{FF2B5EF4-FFF2-40B4-BE49-F238E27FC236}">
                <a16:creationId xmlns:a16="http://schemas.microsoft.com/office/drawing/2014/main" id="{DF94EB29-58E9-B65F-8D3E-73C82745B434}"/>
              </a:ext>
            </a:extLst>
          </p:cNvPr>
          <p:cNvGrpSpPr/>
          <p:nvPr/>
        </p:nvGrpSpPr>
        <p:grpSpPr>
          <a:xfrm>
            <a:off x="7599198" y="6338027"/>
            <a:ext cx="281179" cy="279711"/>
            <a:chOff x="-48262200" y="3200500"/>
            <a:chExt cx="301675" cy="300100"/>
          </a:xfrm>
          <a:solidFill>
            <a:schemeClr val="bg1"/>
          </a:solidFill>
        </p:grpSpPr>
        <p:sp>
          <p:nvSpPr>
            <p:cNvPr id="152" name="Google Shape;7403;p90">
              <a:extLst>
                <a:ext uri="{FF2B5EF4-FFF2-40B4-BE49-F238E27FC236}">
                  <a16:creationId xmlns:a16="http://schemas.microsoft.com/office/drawing/2014/main" id="{4E999148-28EE-513B-4326-9187E864AF0C}"/>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404;p90">
              <a:extLst>
                <a:ext uri="{FF2B5EF4-FFF2-40B4-BE49-F238E27FC236}">
                  <a16:creationId xmlns:a16="http://schemas.microsoft.com/office/drawing/2014/main" id="{E389CC0B-6744-2928-FC54-4D7654FAF11D}"/>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405;p90">
              <a:extLst>
                <a:ext uri="{FF2B5EF4-FFF2-40B4-BE49-F238E27FC236}">
                  <a16:creationId xmlns:a16="http://schemas.microsoft.com/office/drawing/2014/main" id="{DFF06F93-F4CC-01EF-0E98-CFDE0F1AFCDE}"/>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406;p90">
              <a:extLst>
                <a:ext uri="{FF2B5EF4-FFF2-40B4-BE49-F238E27FC236}">
                  <a16:creationId xmlns:a16="http://schemas.microsoft.com/office/drawing/2014/main" id="{B480830F-A67E-830C-D2DD-4AA5E15DB6DF}"/>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407;p90">
              <a:extLst>
                <a:ext uri="{FF2B5EF4-FFF2-40B4-BE49-F238E27FC236}">
                  <a16:creationId xmlns:a16="http://schemas.microsoft.com/office/drawing/2014/main" id="{2AFB593B-3EDE-119B-B27D-9D05EC19F68C}"/>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408;p90">
              <a:extLst>
                <a:ext uri="{FF2B5EF4-FFF2-40B4-BE49-F238E27FC236}">
                  <a16:creationId xmlns:a16="http://schemas.microsoft.com/office/drawing/2014/main" id="{8BAD29FB-7857-3383-D0BF-2DB7E2401460}"/>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409;p90">
              <a:extLst>
                <a:ext uri="{FF2B5EF4-FFF2-40B4-BE49-F238E27FC236}">
                  <a16:creationId xmlns:a16="http://schemas.microsoft.com/office/drawing/2014/main" id="{B2F0626D-1979-AB68-2631-C9BA050B9FB0}"/>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410;p90">
              <a:extLst>
                <a:ext uri="{FF2B5EF4-FFF2-40B4-BE49-F238E27FC236}">
                  <a16:creationId xmlns:a16="http://schemas.microsoft.com/office/drawing/2014/main" id="{C5704003-7573-83C3-BDCE-F0F05B0B989E}"/>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411;p90">
              <a:extLst>
                <a:ext uri="{FF2B5EF4-FFF2-40B4-BE49-F238E27FC236}">
                  <a16:creationId xmlns:a16="http://schemas.microsoft.com/office/drawing/2014/main" id="{8A3F3314-EECA-6CAA-DCA0-31768FC66A4C}"/>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3733;p91">
            <a:extLst>
              <a:ext uri="{FF2B5EF4-FFF2-40B4-BE49-F238E27FC236}">
                <a16:creationId xmlns:a16="http://schemas.microsoft.com/office/drawing/2014/main" id="{F4A87BED-8810-2D20-717C-AB443CCFF913}"/>
              </a:ext>
            </a:extLst>
          </p:cNvPr>
          <p:cNvGrpSpPr/>
          <p:nvPr/>
        </p:nvGrpSpPr>
        <p:grpSpPr>
          <a:xfrm>
            <a:off x="2657757" y="1768084"/>
            <a:ext cx="537336" cy="636810"/>
            <a:chOff x="3122257" y="1508594"/>
            <a:chExt cx="294850" cy="349434"/>
          </a:xfrm>
          <a:solidFill>
            <a:srgbClr val="7030A0"/>
          </a:solidFill>
        </p:grpSpPr>
        <p:sp>
          <p:nvSpPr>
            <p:cNvPr id="3" name="Google Shape;13734;p91">
              <a:extLst>
                <a:ext uri="{FF2B5EF4-FFF2-40B4-BE49-F238E27FC236}">
                  <a16:creationId xmlns:a16="http://schemas.microsoft.com/office/drawing/2014/main" id="{5CCD892A-1876-3774-BB35-4348DD32B1B4}"/>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735;p91">
              <a:extLst>
                <a:ext uri="{FF2B5EF4-FFF2-40B4-BE49-F238E27FC236}">
                  <a16:creationId xmlns:a16="http://schemas.microsoft.com/office/drawing/2014/main" id="{D3676AB4-3BA8-4A14-276F-4D9F32695646}"/>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736;p91">
              <a:extLst>
                <a:ext uri="{FF2B5EF4-FFF2-40B4-BE49-F238E27FC236}">
                  <a16:creationId xmlns:a16="http://schemas.microsoft.com/office/drawing/2014/main" id="{496FF6ED-72E4-84CC-37C2-07D013E24518}"/>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737;p91">
              <a:extLst>
                <a:ext uri="{FF2B5EF4-FFF2-40B4-BE49-F238E27FC236}">
                  <a16:creationId xmlns:a16="http://schemas.microsoft.com/office/drawing/2014/main" id="{CECDAD91-6699-C860-423B-F7B18B4BA5E1}"/>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738;p91">
              <a:extLst>
                <a:ext uri="{FF2B5EF4-FFF2-40B4-BE49-F238E27FC236}">
                  <a16:creationId xmlns:a16="http://schemas.microsoft.com/office/drawing/2014/main" id="{EDA1A6EF-D365-A98D-7457-8856EA20D4B6}"/>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6911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8CAF6-C354-E787-174A-90563E013136}"/>
            </a:ext>
          </a:extLst>
        </p:cNvPr>
        <p:cNvGrpSpPr/>
        <p:nvPr/>
      </p:nvGrpSpPr>
      <p:grpSpPr>
        <a:xfrm>
          <a:off x="0" y="0"/>
          <a:ext cx="0" cy="0"/>
          <a:chOff x="0" y="0"/>
          <a:chExt cx="0" cy="0"/>
        </a:xfrm>
      </p:grpSpPr>
      <p:sp>
        <p:nvSpPr>
          <p:cNvPr id="50" name="矩形 49">
            <a:extLst>
              <a:ext uri="{FF2B5EF4-FFF2-40B4-BE49-F238E27FC236}">
                <a16:creationId xmlns:a16="http://schemas.microsoft.com/office/drawing/2014/main" id="{A19E3E74-BCA0-D2AC-2D58-50435E8E8869}"/>
              </a:ext>
            </a:extLst>
          </p:cNvPr>
          <p:cNvSpPr/>
          <p:nvPr/>
        </p:nvSpPr>
        <p:spPr>
          <a:xfrm>
            <a:off x="4332679" y="5298000"/>
            <a:ext cx="6688888" cy="195658"/>
          </a:xfrm>
          <a:prstGeom prst="rect">
            <a:avLst/>
          </a:prstGeom>
          <a:solidFill>
            <a:schemeClr val="tx1">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9779C1B4-43CA-2DBE-4FD3-F09C61BF9718}"/>
              </a:ext>
            </a:extLst>
          </p:cNvPr>
          <p:cNvGrpSpPr/>
          <p:nvPr/>
        </p:nvGrpSpPr>
        <p:grpSpPr>
          <a:xfrm>
            <a:off x="549115" y="504603"/>
            <a:ext cx="1123193" cy="1099064"/>
            <a:chOff x="10420935" y="99251"/>
            <a:chExt cx="1123193" cy="1099064"/>
          </a:xfrm>
        </p:grpSpPr>
        <p:pic>
          <p:nvPicPr>
            <p:cNvPr id="5" name="图片 4" descr="卡通人物&#10;&#10;低可信度描述已自动生成">
              <a:extLst>
                <a:ext uri="{FF2B5EF4-FFF2-40B4-BE49-F238E27FC236}">
                  <a16:creationId xmlns:a16="http://schemas.microsoft.com/office/drawing/2014/main" id="{99BF5108-6C98-2E04-7B1F-5EAC32572B7D}"/>
                </a:ext>
              </a:extLst>
            </p:cNvPr>
            <p:cNvPicPr>
              <a:picLocks noChangeAspect="1"/>
            </p:cNvPicPr>
            <p:nvPr/>
          </p:nvPicPr>
          <p:blipFill>
            <a:blip r:embed="rId2">
              <a:duotone>
                <a:prstClr val="black"/>
                <a:srgbClr val="40BAD2">
                  <a:tint val="45000"/>
                  <a:satMod val="400000"/>
                </a:srgbClr>
              </a:duotone>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504174" y="99251"/>
              <a:ext cx="958208" cy="958208"/>
            </a:xfrm>
            <a:prstGeom prst="rect">
              <a:avLst/>
            </a:prstGeom>
          </p:spPr>
        </p:pic>
        <p:sp>
          <p:nvSpPr>
            <p:cNvPr id="6" name="文本框 5">
              <a:extLst>
                <a:ext uri="{FF2B5EF4-FFF2-40B4-BE49-F238E27FC236}">
                  <a16:creationId xmlns:a16="http://schemas.microsoft.com/office/drawing/2014/main" id="{368BB9C8-2238-058C-A822-1CE8256A5B8E}"/>
                </a:ext>
              </a:extLst>
            </p:cNvPr>
            <p:cNvSpPr txBox="1"/>
            <p:nvPr/>
          </p:nvSpPr>
          <p:spPr>
            <a:xfrm>
              <a:off x="10420935" y="936705"/>
              <a:ext cx="1123193" cy="261610"/>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7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URBAN HEALTH INDEX</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UW CSE 583 COURSE PROJECT</a:t>
              </a:r>
              <a:endParaRPr kumimoji="0" lang="zh-CN" altLang="en-US"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endParaRPr>
            </a:p>
          </p:txBody>
        </p:sp>
        <p:cxnSp>
          <p:nvCxnSpPr>
            <p:cNvPr id="7" name="直接连接符 6">
              <a:extLst>
                <a:ext uri="{FF2B5EF4-FFF2-40B4-BE49-F238E27FC236}">
                  <a16:creationId xmlns:a16="http://schemas.microsoft.com/office/drawing/2014/main" id="{F2059682-AAEA-3A9A-A105-2976371FB8B1}"/>
                </a:ext>
              </a:extLst>
            </p:cNvPr>
            <p:cNvCxnSpPr>
              <a:cxnSpLocks/>
            </p:cNvCxnSpPr>
            <p:nvPr/>
          </p:nvCxnSpPr>
          <p:spPr>
            <a:xfrm>
              <a:off x="10504174" y="967185"/>
              <a:ext cx="958208" cy="0"/>
            </a:xfrm>
            <a:prstGeom prst="line">
              <a:avLst/>
            </a:prstGeom>
            <a:noFill/>
            <a:ln w="9525" cap="flat" cmpd="sng" algn="ctr">
              <a:solidFill>
                <a:srgbClr val="40BAD2"/>
              </a:solidFill>
              <a:prstDash val="solid"/>
            </a:ln>
            <a:effectLst/>
          </p:spPr>
        </p:cxnSp>
      </p:grpSp>
      <p:sp>
        <p:nvSpPr>
          <p:cNvPr id="8" name="文本框 7">
            <a:extLst>
              <a:ext uri="{FF2B5EF4-FFF2-40B4-BE49-F238E27FC236}">
                <a16:creationId xmlns:a16="http://schemas.microsoft.com/office/drawing/2014/main" id="{9DE006D9-DC38-2547-1458-22721262AA77}"/>
              </a:ext>
            </a:extLst>
          </p:cNvPr>
          <p:cNvSpPr txBox="1"/>
          <p:nvPr/>
        </p:nvSpPr>
        <p:spPr>
          <a:xfrm>
            <a:off x="519536" y="1840132"/>
            <a:ext cx="1946815" cy="461665"/>
          </a:xfrm>
          <a:prstGeom prst="rect">
            <a:avLst/>
          </a:prstGeom>
          <a:noFill/>
        </p:spPr>
        <p:txBody>
          <a:bodyPr wrap="none" rtlCol="0">
            <a:spAutoFit/>
          </a:bodyPr>
          <a:lstStyle/>
          <a:p>
            <a:pPr defTabSz="457200"/>
            <a:r>
              <a:rPr lang="en-US" altLang="zh-CN" sz="2400" b="1" dirty="0">
                <a:solidFill>
                  <a:srgbClr val="002060"/>
                </a:solidFill>
                <a:latin typeface="Microsoft JhengHei" panose="020B0604030504040204" pitchFamily="34" charset="-120"/>
                <a:ea typeface="Microsoft JhengHei" panose="020B0604030504040204" pitchFamily="34" charset="-120"/>
              </a:rPr>
              <a:t>Project Idea</a:t>
            </a:r>
            <a:endParaRPr lang="zh-CN" altLang="en-US" sz="2400" b="1" dirty="0">
              <a:solidFill>
                <a:srgbClr val="002060"/>
              </a:solidFill>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C3B91A6D-0575-4C6C-1652-A90B5F0F420F}"/>
              </a:ext>
            </a:extLst>
          </p:cNvPr>
          <p:cNvSpPr/>
          <p:nvPr/>
        </p:nvSpPr>
        <p:spPr>
          <a:xfrm>
            <a:off x="0" y="6077717"/>
            <a:ext cx="12192000" cy="780284"/>
          </a:xfrm>
          <a:prstGeom prst="rect">
            <a:avLst/>
          </a:prstGeom>
          <a:solidFill>
            <a:srgbClr val="40BAD2"/>
          </a:solidFill>
          <a:ln w="1714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endParaRPr>
          </a:p>
        </p:txBody>
      </p:sp>
      <p:sp>
        <p:nvSpPr>
          <p:cNvPr id="11" name="文本框 10">
            <a:extLst>
              <a:ext uri="{FF2B5EF4-FFF2-40B4-BE49-F238E27FC236}">
                <a16:creationId xmlns:a16="http://schemas.microsoft.com/office/drawing/2014/main" id="{24498523-51DD-B6D6-C428-72FA3031DE7A}"/>
              </a:ext>
            </a:extLst>
          </p:cNvPr>
          <p:cNvSpPr txBox="1"/>
          <p:nvPr/>
        </p:nvSpPr>
        <p:spPr>
          <a:xfrm>
            <a:off x="315420" y="6218738"/>
            <a:ext cx="2611005"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effectLst/>
              </a:rPr>
              <a:t>URBAN HEALTH ENVIRONMENT CONSULTANT TOOL</a:t>
            </a:r>
            <a:endParaRPr kumimoji="0" lang="en-US" altLang="zh-CN" sz="1100" b="1"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12" name="文本框 11">
            <a:extLst>
              <a:ext uri="{FF2B5EF4-FFF2-40B4-BE49-F238E27FC236}">
                <a16:creationId xmlns:a16="http://schemas.microsoft.com/office/drawing/2014/main" id="{936246E8-C6CB-3681-25F6-DBD922BCA5F0}"/>
              </a:ext>
            </a:extLst>
          </p:cNvPr>
          <p:cNvSpPr txBox="1"/>
          <p:nvPr/>
        </p:nvSpPr>
        <p:spPr>
          <a:xfrm>
            <a:off x="2795611" y="6425189"/>
            <a:ext cx="999316"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Slide 02/08</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18" name="文本框 17">
            <a:extLst>
              <a:ext uri="{FF2B5EF4-FFF2-40B4-BE49-F238E27FC236}">
                <a16:creationId xmlns:a16="http://schemas.microsoft.com/office/drawing/2014/main" id="{4908829B-70A2-28B1-A229-8C83B1DE8BB0}"/>
              </a:ext>
            </a:extLst>
          </p:cNvPr>
          <p:cNvSpPr txBox="1"/>
          <p:nvPr/>
        </p:nvSpPr>
        <p:spPr>
          <a:xfrm>
            <a:off x="4604250" y="6237026"/>
            <a:ext cx="1117786"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rPr>
              <a:t>Idea and Background</a:t>
            </a:r>
            <a:endParaRPr kumimoji="0" lang="en-US" altLang="zh-CN" sz="11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endParaRPr>
          </a:p>
        </p:txBody>
      </p:sp>
      <p:sp>
        <p:nvSpPr>
          <p:cNvPr id="19" name="文本框 18">
            <a:extLst>
              <a:ext uri="{FF2B5EF4-FFF2-40B4-BE49-F238E27FC236}">
                <a16:creationId xmlns:a16="http://schemas.microsoft.com/office/drawing/2014/main" id="{074E4344-A851-EBCD-F8F7-BAFCA0427FAF}"/>
              </a:ext>
            </a:extLst>
          </p:cNvPr>
          <p:cNvSpPr txBox="1"/>
          <p:nvPr/>
        </p:nvSpPr>
        <p:spPr>
          <a:xfrm>
            <a:off x="6129062" y="6346835"/>
            <a:ext cx="1391955"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User Investigation</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0" name="文本框 19">
            <a:extLst>
              <a:ext uri="{FF2B5EF4-FFF2-40B4-BE49-F238E27FC236}">
                <a16:creationId xmlns:a16="http://schemas.microsoft.com/office/drawing/2014/main" id="{A94E5A06-EAD8-ED7C-08CA-D3E01E321DBA}"/>
              </a:ext>
            </a:extLst>
          </p:cNvPr>
          <p:cNvSpPr txBox="1"/>
          <p:nvPr/>
        </p:nvSpPr>
        <p:spPr>
          <a:xfrm>
            <a:off x="9311627" y="6340739"/>
            <a:ext cx="1196917"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Components</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1" name="文本框 20">
            <a:extLst>
              <a:ext uri="{FF2B5EF4-FFF2-40B4-BE49-F238E27FC236}">
                <a16:creationId xmlns:a16="http://schemas.microsoft.com/office/drawing/2014/main" id="{4C993218-CF2A-13D8-5541-755FCBD622CB}"/>
              </a:ext>
            </a:extLst>
          </p:cNvPr>
          <p:cNvSpPr txBox="1"/>
          <p:nvPr/>
        </p:nvSpPr>
        <p:spPr>
          <a:xfrm>
            <a:off x="10829983" y="6340739"/>
            <a:ext cx="1044910"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Tech Review</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2" name="文本框 21">
            <a:extLst>
              <a:ext uri="{FF2B5EF4-FFF2-40B4-BE49-F238E27FC236}">
                <a16:creationId xmlns:a16="http://schemas.microsoft.com/office/drawing/2014/main" id="{76F47572-203B-8074-C67B-CD555B7CAD1B}"/>
              </a:ext>
            </a:extLst>
          </p:cNvPr>
          <p:cNvSpPr txBox="1"/>
          <p:nvPr/>
        </p:nvSpPr>
        <p:spPr>
          <a:xfrm>
            <a:off x="7880377" y="6362311"/>
            <a:ext cx="1142524"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Design Demo</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grpSp>
        <p:nvGrpSpPr>
          <p:cNvPr id="81" name="Google Shape;8334;p92">
            <a:extLst>
              <a:ext uri="{FF2B5EF4-FFF2-40B4-BE49-F238E27FC236}">
                <a16:creationId xmlns:a16="http://schemas.microsoft.com/office/drawing/2014/main" id="{FCBE4CF9-6FB1-EC66-73EC-133439B3D5B9}"/>
              </a:ext>
            </a:extLst>
          </p:cNvPr>
          <p:cNvGrpSpPr/>
          <p:nvPr/>
        </p:nvGrpSpPr>
        <p:grpSpPr>
          <a:xfrm>
            <a:off x="4291389" y="6323539"/>
            <a:ext cx="310375" cy="304481"/>
            <a:chOff x="-1183550" y="3586525"/>
            <a:chExt cx="296175" cy="290550"/>
          </a:xfrm>
          <a:solidFill>
            <a:srgbClr val="7030A0"/>
          </a:solidFill>
        </p:grpSpPr>
        <p:sp>
          <p:nvSpPr>
            <p:cNvPr id="82" name="Google Shape;8335;p92">
              <a:extLst>
                <a:ext uri="{FF2B5EF4-FFF2-40B4-BE49-F238E27FC236}">
                  <a16:creationId xmlns:a16="http://schemas.microsoft.com/office/drawing/2014/main" id="{A7345F01-AC42-F632-2131-E9CDF90984B4}"/>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36;p92">
              <a:extLst>
                <a:ext uri="{FF2B5EF4-FFF2-40B4-BE49-F238E27FC236}">
                  <a16:creationId xmlns:a16="http://schemas.microsoft.com/office/drawing/2014/main" id="{74040A01-6731-F954-4148-2327BC762165}"/>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337;p92">
              <a:extLst>
                <a:ext uri="{FF2B5EF4-FFF2-40B4-BE49-F238E27FC236}">
                  <a16:creationId xmlns:a16="http://schemas.microsoft.com/office/drawing/2014/main" id="{81381CE2-3923-85F1-91C2-071E44019719}"/>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338;p92">
              <a:extLst>
                <a:ext uri="{FF2B5EF4-FFF2-40B4-BE49-F238E27FC236}">
                  <a16:creationId xmlns:a16="http://schemas.microsoft.com/office/drawing/2014/main" id="{753100E3-D32F-8DC3-3091-3B3F13A0DBE2}"/>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339;p92">
              <a:extLst>
                <a:ext uri="{FF2B5EF4-FFF2-40B4-BE49-F238E27FC236}">
                  <a16:creationId xmlns:a16="http://schemas.microsoft.com/office/drawing/2014/main" id="{9C282910-2367-82A3-EEED-8B491372B85A}"/>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340;p92">
              <a:extLst>
                <a:ext uri="{FF2B5EF4-FFF2-40B4-BE49-F238E27FC236}">
                  <a16:creationId xmlns:a16="http://schemas.microsoft.com/office/drawing/2014/main" id="{26971344-F158-59FE-110F-336FBCA0E113}"/>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341;p92">
              <a:extLst>
                <a:ext uri="{FF2B5EF4-FFF2-40B4-BE49-F238E27FC236}">
                  <a16:creationId xmlns:a16="http://schemas.microsoft.com/office/drawing/2014/main" id="{EF755805-5B59-9E91-0F57-0EA266A006F9}"/>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342;p92">
              <a:extLst>
                <a:ext uri="{FF2B5EF4-FFF2-40B4-BE49-F238E27FC236}">
                  <a16:creationId xmlns:a16="http://schemas.microsoft.com/office/drawing/2014/main" id="{CBB44223-196E-E6AD-85BB-EC3DA4419F0E}"/>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343;p92">
              <a:extLst>
                <a:ext uri="{FF2B5EF4-FFF2-40B4-BE49-F238E27FC236}">
                  <a16:creationId xmlns:a16="http://schemas.microsoft.com/office/drawing/2014/main" id="{C6E2200B-3F3C-EF38-A658-30D19C68F40A}"/>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8334;p92">
            <a:extLst>
              <a:ext uri="{FF2B5EF4-FFF2-40B4-BE49-F238E27FC236}">
                <a16:creationId xmlns:a16="http://schemas.microsoft.com/office/drawing/2014/main" id="{EE277A22-C5DA-0C89-B594-E7DB844244CE}"/>
              </a:ext>
            </a:extLst>
          </p:cNvPr>
          <p:cNvGrpSpPr/>
          <p:nvPr/>
        </p:nvGrpSpPr>
        <p:grpSpPr>
          <a:xfrm>
            <a:off x="2549590" y="1840132"/>
            <a:ext cx="550402" cy="539949"/>
            <a:chOff x="-1183550" y="3586525"/>
            <a:chExt cx="296175" cy="290550"/>
          </a:xfrm>
          <a:solidFill>
            <a:srgbClr val="7030A0"/>
          </a:solidFill>
        </p:grpSpPr>
        <p:sp>
          <p:nvSpPr>
            <p:cNvPr id="92" name="Google Shape;8335;p92">
              <a:extLst>
                <a:ext uri="{FF2B5EF4-FFF2-40B4-BE49-F238E27FC236}">
                  <a16:creationId xmlns:a16="http://schemas.microsoft.com/office/drawing/2014/main" id="{348E2B67-6BF5-CF52-EB03-69FB56980C99}"/>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336;p92">
              <a:extLst>
                <a:ext uri="{FF2B5EF4-FFF2-40B4-BE49-F238E27FC236}">
                  <a16:creationId xmlns:a16="http://schemas.microsoft.com/office/drawing/2014/main" id="{F004F511-B047-AE84-148F-ACE6B38F3E97}"/>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337;p92">
              <a:extLst>
                <a:ext uri="{FF2B5EF4-FFF2-40B4-BE49-F238E27FC236}">
                  <a16:creationId xmlns:a16="http://schemas.microsoft.com/office/drawing/2014/main" id="{FB0C9654-944C-2EA0-E3AD-8CB41425C413}"/>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338;p92">
              <a:extLst>
                <a:ext uri="{FF2B5EF4-FFF2-40B4-BE49-F238E27FC236}">
                  <a16:creationId xmlns:a16="http://schemas.microsoft.com/office/drawing/2014/main" id="{FE349FA7-FF47-7858-5709-E475CF06037E}"/>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339;p92">
              <a:extLst>
                <a:ext uri="{FF2B5EF4-FFF2-40B4-BE49-F238E27FC236}">
                  <a16:creationId xmlns:a16="http://schemas.microsoft.com/office/drawing/2014/main" id="{33967C86-69BC-D30F-D044-E59DB1349E78}"/>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340;p92">
              <a:extLst>
                <a:ext uri="{FF2B5EF4-FFF2-40B4-BE49-F238E27FC236}">
                  <a16:creationId xmlns:a16="http://schemas.microsoft.com/office/drawing/2014/main" id="{00467A1F-A809-95C6-443F-C9934AD73CDD}"/>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341;p92">
              <a:extLst>
                <a:ext uri="{FF2B5EF4-FFF2-40B4-BE49-F238E27FC236}">
                  <a16:creationId xmlns:a16="http://schemas.microsoft.com/office/drawing/2014/main" id="{F3A6018E-52EC-7282-C571-65FEE2B231FD}"/>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342;p92">
              <a:extLst>
                <a:ext uri="{FF2B5EF4-FFF2-40B4-BE49-F238E27FC236}">
                  <a16:creationId xmlns:a16="http://schemas.microsoft.com/office/drawing/2014/main" id="{B64D8F11-8D3A-B02C-72FE-A5246F31F4B4}"/>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343;p92">
              <a:extLst>
                <a:ext uri="{FF2B5EF4-FFF2-40B4-BE49-F238E27FC236}">
                  <a16:creationId xmlns:a16="http://schemas.microsoft.com/office/drawing/2014/main" id="{41C06789-2A03-DA8A-18D9-EB55B0213104}"/>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8406;p92">
            <a:extLst>
              <a:ext uri="{FF2B5EF4-FFF2-40B4-BE49-F238E27FC236}">
                <a16:creationId xmlns:a16="http://schemas.microsoft.com/office/drawing/2014/main" id="{23AF4CFB-2A18-23E7-B7DC-3F54BAACF987}"/>
              </a:ext>
            </a:extLst>
          </p:cNvPr>
          <p:cNvGrpSpPr/>
          <p:nvPr/>
        </p:nvGrpSpPr>
        <p:grpSpPr>
          <a:xfrm>
            <a:off x="5812086" y="6329533"/>
            <a:ext cx="316323" cy="305110"/>
            <a:chOff x="-3768700" y="3253275"/>
            <a:chExt cx="301850" cy="291150"/>
          </a:xfrm>
          <a:solidFill>
            <a:schemeClr val="bg1"/>
          </a:solidFill>
        </p:grpSpPr>
        <p:sp>
          <p:nvSpPr>
            <p:cNvPr id="106" name="Google Shape;8407;p92">
              <a:extLst>
                <a:ext uri="{FF2B5EF4-FFF2-40B4-BE49-F238E27FC236}">
                  <a16:creationId xmlns:a16="http://schemas.microsoft.com/office/drawing/2014/main" id="{789720AA-1E64-2D51-B7AE-3FA405B0D217}"/>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408;p92">
              <a:extLst>
                <a:ext uri="{FF2B5EF4-FFF2-40B4-BE49-F238E27FC236}">
                  <a16:creationId xmlns:a16="http://schemas.microsoft.com/office/drawing/2014/main" id="{1A86A6A8-0CF5-A191-FC44-0DBE42ACE108}"/>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409;p92">
              <a:extLst>
                <a:ext uri="{FF2B5EF4-FFF2-40B4-BE49-F238E27FC236}">
                  <a16:creationId xmlns:a16="http://schemas.microsoft.com/office/drawing/2014/main" id="{702E9181-57B0-D90C-8FAB-56DE5F9789D8}"/>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7594;p90">
            <a:extLst>
              <a:ext uri="{FF2B5EF4-FFF2-40B4-BE49-F238E27FC236}">
                <a16:creationId xmlns:a16="http://schemas.microsoft.com/office/drawing/2014/main" id="{85902A71-82F4-6728-E1DF-BD8C2618C7A6}"/>
              </a:ext>
            </a:extLst>
          </p:cNvPr>
          <p:cNvGrpSpPr/>
          <p:nvPr/>
        </p:nvGrpSpPr>
        <p:grpSpPr>
          <a:xfrm>
            <a:off x="9012871" y="6361751"/>
            <a:ext cx="257886" cy="257886"/>
            <a:chOff x="-49027775" y="3183175"/>
            <a:chExt cx="299325" cy="299325"/>
          </a:xfrm>
          <a:solidFill>
            <a:schemeClr val="bg1"/>
          </a:solidFill>
        </p:grpSpPr>
        <p:sp>
          <p:nvSpPr>
            <p:cNvPr id="115" name="Google Shape;7595;p90">
              <a:extLst>
                <a:ext uri="{FF2B5EF4-FFF2-40B4-BE49-F238E27FC236}">
                  <a16:creationId xmlns:a16="http://schemas.microsoft.com/office/drawing/2014/main" id="{679C4E33-A3FE-DB76-9179-D5BD695DBDC8}"/>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596;p90">
              <a:extLst>
                <a:ext uri="{FF2B5EF4-FFF2-40B4-BE49-F238E27FC236}">
                  <a16:creationId xmlns:a16="http://schemas.microsoft.com/office/drawing/2014/main" id="{DF32127C-08BA-0C6B-BB3D-E50F9E6625A1}"/>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597;p90">
              <a:extLst>
                <a:ext uri="{FF2B5EF4-FFF2-40B4-BE49-F238E27FC236}">
                  <a16:creationId xmlns:a16="http://schemas.microsoft.com/office/drawing/2014/main" id="{0654D9A9-4E8F-007D-F4E1-1DCFFFFEAE92}"/>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598;p90">
              <a:extLst>
                <a:ext uri="{FF2B5EF4-FFF2-40B4-BE49-F238E27FC236}">
                  <a16:creationId xmlns:a16="http://schemas.microsoft.com/office/drawing/2014/main" id="{70881D25-9553-9360-F854-5D0B4B90BF9A}"/>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8309;p92">
            <a:extLst>
              <a:ext uri="{FF2B5EF4-FFF2-40B4-BE49-F238E27FC236}">
                <a16:creationId xmlns:a16="http://schemas.microsoft.com/office/drawing/2014/main" id="{46E1C0BD-9A6B-7F92-979F-14EC2799D3BD}"/>
              </a:ext>
            </a:extLst>
          </p:cNvPr>
          <p:cNvGrpSpPr/>
          <p:nvPr/>
        </p:nvGrpSpPr>
        <p:grpSpPr>
          <a:xfrm>
            <a:off x="10513379" y="6342100"/>
            <a:ext cx="307913" cy="307887"/>
            <a:chOff x="-4478975" y="3251700"/>
            <a:chExt cx="293825" cy="293800"/>
          </a:xfrm>
          <a:solidFill>
            <a:schemeClr val="bg1"/>
          </a:solidFill>
        </p:grpSpPr>
        <p:sp>
          <p:nvSpPr>
            <p:cNvPr id="135" name="Google Shape;8310;p92">
              <a:extLst>
                <a:ext uri="{FF2B5EF4-FFF2-40B4-BE49-F238E27FC236}">
                  <a16:creationId xmlns:a16="http://schemas.microsoft.com/office/drawing/2014/main" id="{E7552BF5-7EBE-529B-9427-DD094EDE20CA}"/>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11;p92">
              <a:extLst>
                <a:ext uri="{FF2B5EF4-FFF2-40B4-BE49-F238E27FC236}">
                  <a16:creationId xmlns:a16="http://schemas.microsoft.com/office/drawing/2014/main" id="{841D5931-FA39-C16F-1301-05BADC34D419}"/>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12;p92">
              <a:extLst>
                <a:ext uri="{FF2B5EF4-FFF2-40B4-BE49-F238E27FC236}">
                  <a16:creationId xmlns:a16="http://schemas.microsoft.com/office/drawing/2014/main" id="{8A85DD8B-84EA-E29F-105E-BA35441B6D36}"/>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文本框 137">
            <a:extLst>
              <a:ext uri="{FF2B5EF4-FFF2-40B4-BE49-F238E27FC236}">
                <a16:creationId xmlns:a16="http://schemas.microsoft.com/office/drawing/2014/main" id="{FA942BE9-0AC4-5FC1-D7CE-086BE635FC2D}"/>
              </a:ext>
            </a:extLst>
          </p:cNvPr>
          <p:cNvSpPr txBox="1"/>
          <p:nvPr/>
        </p:nvSpPr>
        <p:spPr>
          <a:xfrm>
            <a:off x="519536" y="2501779"/>
            <a:ext cx="3089089" cy="1077218"/>
          </a:xfrm>
          <a:prstGeom prst="rect">
            <a:avLst/>
          </a:prstGeom>
          <a:noFill/>
        </p:spPr>
        <p:txBody>
          <a:bodyPr wrap="square" rtlCol="0">
            <a:spAutoFit/>
          </a:bodyPr>
          <a:lstStyle/>
          <a:p>
            <a:r>
              <a:rPr lang="en-US" altLang="zh-CN" sz="1600" b="1" dirty="0"/>
              <a:t>Visualize the integrated effect of 8 specific urban indicators on life expectancy at census tract level for policy makers.</a:t>
            </a:r>
            <a:endParaRPr lang="zh-CN" altLang="en-US" sz="1600" b="1" dirty="0"/>
          </a:p>
        </p:txBody>
      </p:sp>
      <p:grpSp>
        <p:nvGrpSpPr>
          <p:cNvPr id="151" name="Google Shape;7402;p90">
            <a:extLst>
              <a:ext uri="{FF2B5EF4-FFF2-40B4-BE49-F238E27FC236}">
                <a16:creationId xmlns:a16="http://schemas.microsoft.com/office/drawing/2014/main" id="{253794E5-387A-CA0E-F55D-777FEAA23B0E}"/>
              </a:ext>
            </a:extLst>
          </p:cNvPr>
          <p:cNvGrpSpPr/>
          <p:nvPr/>
        </p:nvGrpSpPr>
        <p:grpSpPr>
          <a:xfrm>
            <a:off x="7599198" y="6338027"/>
            <a:ext cx="281179" cy="279711"/>
            <a:chOff x="-48262200" y="3200500"/>
            <a:chExt cx="301675" cy="300100"/>
          </a:xfrm>
          <a:solidFill>
            <a:schemeClr val="bg1"/>
          </a:solidFill>
        </p:grpSpPr>
        <p:sp>
          <p:nvSpPr>
            <p:cNvPr id="152" name="Google Shape;7403;p90">
              <a:extLst>
                <a:ext uri="{FF2B5EF4-FFF2-40B4-BE49-F238E27FC236}">
                  <a16:creationId xmlns:a16="http://schemas.microsoft.com/office/drawing/2014/main" id="{CC137748-DC7B-1752-5312-845DFB25B4D8}"/>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404;p90">
              <a:extLst>
                <a:ext uri="{FF2B5EF4-FFF2-40B4-BE49-F238E27FC236}">
                  <a16:creationId xmlns:a16="http://schemas.microsoft.com/office/drawing/2014/main" id="{B0FFA7BB-02D1-3997-9E31-471F84BDDC4B}"/>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405;p90">
              <a:extLst>
                <a:ext uri="{FF2B5EF4-FFF2-40B4-BE49-F238E27FC236}">
                  <a16:creationId xmlns:a16="http://schemas.microsoft.com/office/drawing/2014/main" id="{184DC939-9EB0-5CA2-D2CF-44331D2BAF53}"/>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406;p90">
              <a:extLst>
                <a:ext uri="{FF2B5EF4-FFF2-40B4-BE49-F238E27FC236}">
                  <a16:creationId xmlns:a16="http://schemas.microsoft.com/office/drawing/2014/main" id="{B7D96395-F07F-965F-C5AC-F8A3E4F9AE66}"/>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407;p90">
              <a:extLst>
                <a:ext uri="{FF2B5EF4-FFF2-40B4-BE49-F238E27FC236}">
                  <a16:creationId xmlns:a16="http://schemas.microsoft.com/office/drawing/2014/main" id="{9499E312-D2EE-E850-6A72-5B37E2448D4E}"/>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408;p90">
              <a:extLst>
                <a:ext uri="{FF2B5EF4-FFF2-40B4-BE49-F238E27FC236}">
                  <a16:creationId xmlns:a16="http://schemas.microsoft.com/office/drawing/2014/main" id="{FC236B77-871A-B28B-7640-F043FD018C35}"/>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409;p90">
              <a:extLst>
                <a:ext uri="{FF2B5EF4-FFF2-40B4-BE49-F238E27FC236}">
                  <a16:creationId xmlns:a16="http://schemas.microsoft.com/office/drawing/2014/main" id="{0996C644-7E4D-58D2-C55F-84848425F4D5}"/>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410;p90">
              <a:extLst>
                <a:ext uri="{FF2B5EF4-FFF2-40B4-BE49-F238E27FC236}">
                  <a16:creationId xmlns:a16="http://schemas.microsoft.com/office/drawing/2014/main" id="{DE2A8DC7-C011-9543-C8FF-727AAAC619FD}"/>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411;p90">
              <a:extLst>
                <a:ext uri="{FF2B5EF4-FFF2-40B4-BE49-F238E27FC236}">
                  <a16:creationId xmlns:a16="http://schemas.microsoft.com/office/drawing/2014/main" id="{55CB5760-B309-A6CC-9465-ADE0472B10D7}"/>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 name="图片 27">
            <a:extLst>
              <a:ext uri="{FF2B5EF4-FFF2-40B4-BE49-F238E27FC236}">
                <a16:creationId xmlns:a16="http://schemas.microsoft.com/office/drawing/2014/main" id="{C05D6926-E810-5087-EB02-4112417D875D}"/>
              </a:ext>
            </a:extLst>
          </p:cNvPr>
          <p:cNvPicPr>
            <a:picLocks noChangeAspect="1"/>
          </p:cNvPicPr>
          <p:nvPr/>
        </p:nvPicPr>
        <p:blipFill>
          <a:blip r:embed="rId4"/>
          <a:srcRect t="8176"/>
          <a:stretch/>
        </p:blipFill>
        <p:spPr>
          <a:xfrm>
            <a:off x="4148646" y="624949"/>
            <a:ext cx="7021031" cy="4599590"/>
          </a:xfrm>
          <a:prstGeom prst="rect">
            <a:avLst/>
          </a:prstGeom>
        </p:spPr>
      </p:pic>
      <p:sp>
        <p:nvSpPr>
          <p:cNvPr id="29" name="文本框 28">
            <a:extLst>
              <a:ext uri="{FF2B5EF4-FFF2-40B4-BE49-F238E27FC236}">
                <a16:creationId xmlns:a16="http://schemas.microsoft.com/office/drawing/2014/main" id="{ABAE5BFB-1317-3D17-D979-80BEEA14D408}"/>
              </a:ext>
            </a:extLst>
          </p:cNvPr>
          <p:cNvSpPr txBox="1"/>
          <p:nvPr/>
        </p:nvSpPr>
        <p:spPr>
          <a:xfrm>
            <a:off x="4406807" y="5274266"/>
            <a:ext cx="6541587" cy="261610"/>
          </a:xfrm>
          <a:prstGeom prst="rect">
            <a:avLst/>
          </a:prstGeom>
          <a:noFill/>
        </p:spPr>
        <p:txBody>
          <a:bodyPr wrap="square" rtlCol="0">
            <a:spAutoFit/>
          </a:bodyPr>
          <a:lstStyle/>
          <a:p>
            <a:pPr defTabSz="457200"/>
            <a:r>
              <a:rPr lang="en-US" altLang="zh-CN" sz="1100" dirty="0">
                <a:solidFill>
                  <a:srgbClr val="000000"/>
                </a:solidFill>
                <a:latin typeface="Corbel" panose="020B0503020204020204"/>
                <a:ea typeface="幼圆" panose="02010509060101010101" pitchFamily="49" charset="-122"/>
              </a:rPr>
              <a:t>Fig. Framework and feature chosen for urban health</a:t>
            </a:r>
            <a:endParaRPr lang="zh-CN" altLang="en-US" sz="1100" dirty="0">
              <a:solidFill>
                <a:srgbClr val="000000"/>
              </a:solidFill>
              <a:latin typeface="Corbel" panose="020B0503020204020204"/>
              <a:ea typeface="幼圆" panose="02010509060101010101" pitchFamily="49" charset="-122"/>
            </a:endParaRPr>
          </a:p>
        </p:txBody>
      </p:sp>
      <p:sp>
        <p:nvSpPr>
          <p:cNvPr id="32" name="矩形 31">
            <a:extLst>
              <a:ext uri="{FF2B5EF4-FFF2-40B4-BE49-F238E27FC236}">
                <a16:creationId xmlns:a16="http://schemas.microsoft.com/office/drawing/2014/main" id="{F5F07250-53A4-B5B0-02B7-5351BF3CE205}"/>
              </a:ext>
            </a:extLst>
          </p:cNvPr>
          <p:cNvSpPr/>
          <p:nvPr/>
        </p:nvSpPr>
        <p:spPr>
          <a:xfrm>
            <a:off x="4400569" y="2440130"/>
            <a:ext cx="1145234" cy="140206"/>
          </a:xfrm>
          <a:prstGeom prst="rect">
            <a:avLst/>
          </a:prstGeom>
          <a:solidFill>
            <a:srgbClr val="40BAD2">
              <a:lumMod val="75000"/>
              <a:alpha val="37000"/>
            </a:srgbClr>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33" name="矩形 32">
            <a:extLst>
              <a:ext uri="{FF2B5EF4-FFF2-40B4-BE49-F238E27FC236}">
                <a16:creationId xmlns:a16="http://schemas.microsoft.com/office/drawing/2014/main" id="{F7AF317A-B9B2-78FC-806F-809C00904D95}"/>
              </a:ext>
            </a:extLst>
          </p:cNvPr>
          <p:cNvSpPr/>
          <p:nvPr/>
        </p:nvSpPr>
        <p:spPr>
          <a:xfrm>
            <a:off x="5759199" y="2440130"/>
            <a:ext cx="1145234" cy="116979"/>
          </a:xfrm>
          <a:prstGeom prst="rect">
            <a:avLst/>
          </a:prstGeom>
          <a:solidFill>
            <a:srgbClr val="40BAD2">
              <a:lumMod val="75000"/>
              <a:alpha val="37000"/>
            </a:srgbClr>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35" name="矩形 34">
            <a:extLst>
              <a:ext uri="{FF2B5EF4-FFF2-40B4-BE49-F238E27FC236}">
                <a16:creationId xmlns:a16="http://schemas.microsoft.com/office/drawing/2014/main" id="{7E12E312-ED6A-9C03-F3C3-4CE0BEC16EFA}"/>
              </a:ext>
            </a:extLst>
          </p:cNvPr>
          <p:cNvSpPr/>
          <p:nvPr/>
        </p:nvSpPr>
        <p:spPr>
          <a:xfrm>
            <a:off x="7085902" y="2580336"/>
            <a:ext cx="1145234" cy="154895"/>
          </a:xfrm>
          <a:prstGeom prst="rect">
            <a:avLst/>
          </a:prstGeom>
          <a:solidFill>
            <a:srgbClr val="40BAD2">
              <a:lumMod val="75000"/>
              <a:alpha val="37000"/>
            </a:srgbClr>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36" name="矩形 35">
            <a:extLst>
              <a:ext uri="{FF2B5EF4-FFF2-40B4-BE49-F238E27FC236}">
                <a16:creationId xmlns:a16="http://schemas.microsoft.com/office/drawing/2014/main" id="{960AF95C-1CC6-CE73-EE6F-67C9594094FF}"/>
              </a:ext>
            </a:extLst>
          </p:cNvPr>
          <p:cNvSpPr/>
          <p:nvPr/>
        </p:nvSpPr>
        <p:spPr>
          <a:xfrm>
            <a:off x="7085902" y="3210724"/>
            <a:ext cx="1145234" cy="149440"/>
          </a:xfrm>
          <a:prstGeom prst="rect">
            <a:avLst/>
          </a:prstGeom>
          <a:solidFill>
            <a:srgbClr val="40BAD2">
              <a:lumMod val="75000"/>
              <a:alpha val="37000"/>
            </a:srgbClr>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37" name="矩形 36">
            <a:extLst>
              <a:ext uri="{FF2B5EF4-FFF2-40B4-BE49-F238E27FC236}">
                <a16:creationId xmlns:a16="http://schemas.microsoft.com/office/drawing/2014/main" id="{86AF9857-CE36-2A06-2F13-5B05A7C682FA}"/>
              </a:ext>
            </a:extLst>
          </p:cNvPr>
          <p:cNvSpPr/>
          <p:nvPr/>
        </p:nvSpPr>
        <p:spPr>
          <a:xfrm>
            <a:off x="7085902" y="3048992"/>
            <a:ext cx="1145234" cy="149440"/>
          </a:xfrm>
          <a:prstGeom prst="rect">
            <a:avLst/>
          </a:prstGeom>
          <a:solidFill>
            <a:srgbClr val="40BAD2">
              <a:lumMod val="75000"/>
              <a:alpha val="37000"/>
            </a:srgbClr>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38" name="矩形 37">
            <a:extLst>
              <a:ext uri="{FF2B5EF4-FFF2-40B4-BE49-F238E27FC236}">
                <a16:creationId xmlns:a16="http://schemas.microsoft.com/office/drawing/2014/main" id="{42C486BD-22BF-FF5F-9E98-2E922DB4A4E2}"/>
              </a:ext>
            </a:extLst>
          </p:cNvPr>
          <p:cNvSpPr/>
          <p:nvPr/>
        </p:nvSpPr>
        <p:spPr>
          <a:xfrm>
            <a:off x="8444531" y="2440130"/>
            <a:ext cx="1145234" cy="275429"/>
          </a:xfrm>
          <a:prstGeom prst="rect">
            <a:avLst/>
          </a:prstGeom>
          <a:solidFill>
            <a:srgbClr val="40BAD2">
              <a:lumMod val="75000"/>
              <a:alpha val="37000"/>
            </a:srgbClr>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45" name="矩形 44">
            <a:extLst>
              <a:ext uri="{FF2B5EF4-FFF2-40B4-BE49-F238E27FC236}">
                <a16:creationId xmlns:a16="http://schemas.microsoft.com/office/drawing/2014/main" id="{2A5DD2CD-F741-F212-1811-0E7AA01D55B5}"/>
              </a:ext>
            </a:extLst>
          </p:cNvPr>
          <p:cNvSpPr/>
          <p:nvPr/>
        </p:nvSpPr>
        <p:spPr>
          <a:xfrm>
            <a:off x="8444531" y="2735232"/>
            <a:ext cx="1145234" cy="126078"/>
          </a:xfrm>
          <a:prstGeom prst="rect">
            <a:avLst/>
          </a:prstGeom>
          <a:solidFill>
            <a:srgbClr val="40BAD2">
              <a:lumMod val="75000"/>
              <a:alpha val="37000"/>
            </a:srgbClr>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46" name="矩形 45">
            <a:extLst>
              <a:ext uri="{FF2B5EF4-FFF2-40B4-BE49-F238E27FC236}">
                <a16:creationId xmlns:a16="http://schemas.microsoft.com/office/drawing/2014/main" id="{807A9ED8-7FFE-C437-F00F-62BFF0E7A244}"/>
              </a:ext>
            </a:extLst>
          </p:cNvPr>
          <p:cNvSpPr/>
          <p:nvPr/>
        </p:nvSpPr>
        <p:spPr>
          <a:xfrm>
            <a:off x="9803160" y="2285555"/>
            <a:ext cx="1145234" cy="145650"/>
          </a:xfrm>
          <a:prstGeom prst="rect">
            <a:avLst/>
          </a:prstGeom>
          <a:solidFill>
            <a:srgbClr val="40BAD2">
              <a:lumMod val="75000"/>
              <a:alpha val="37000"/>
            </a:srgbClr>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sp>
        <p:nvSpPr>
          <p:cNvPr id="51" name="矩形 50">
            <a:extLst>
              <a:ext uri="{FF2B5EF4-FFF2-40B4-BE49-F238E27FC236}">
                <a16:creationId xmlns:a16="http://schemas.microsoft.com/office/drawing/2014/main" id="{CC214C76-9737-9F6A-CBB2-B35DD3F4EF38}"/>
              </a:ext>
            </a:extLst>
          </p:cNvPr>
          <p:cNvSpPr/>
          <p:nvPr/>
        </p:nvSpPr>
        <p:spPr>
          <a:xfrm>
            <a:off x="5759199" y="2600150"/>
            <a:ext cx="1145234" cy="116979"/>
          </a:xfrm>
          <a:prstGeom prst="rect">
            <a:avLst/>
          </a:prstGeom>
          <a:solidFill>
            <a:srgbClr val="40BAD2">
              <a:lumMod val="75000"/>
              <a:alpha val="37000"/>
            </a:srgbClr>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orbel" panose="020B0503020204020204"/>
              <a:ea typeface="幼圆" panose="02010509060101010101" pitchFamily="49" charset="-122"/>
              <a:cs typeface="+mn-cs"/>
            </a:endParaRPr>
          </a:p>
        </p:txBody>
      </p:sp>
      <p:pic>
        <p:nvPicPr>
          <p:cNvPr id="61" name="图片 60">
            <a:extLst>
              <a:ext uri="{FF2B5EF4-FFF2-40B4-BE49-F238E27FC236}">
                <a16:creationId xmlns:a16="http://schemas.microsoft.com/office/drawing/2014/main" id="{C1120636-C786-CFA1-8F37-E3CFECEB3A20}"/>
              </a:ext>
            </a:extLst>
          </p:cNvPr>
          <p:cNvPicPr>
            <a:picLocks noChangeAspect="1"/>
          </p:cNvPicPr>
          <p:nvPr/>
        </p:nvPicPr>
        <p:blipFill>
          <a:blip r:embed="rId5"/>
          <a:srcRect t="14483" b="13926"/>
          <a:stretch/>
        </p:blipFill>
        <p:spPr>
          <a:xfrm>
            <a:off x="4332678" y="4117183"/>
            <a:ext cx="6688889" cy="1018517"/>
          </a:xfrm>
          <a:prstGeom prst="rect">
            <a:avLst/>
          </a:prstGeom>
        </p:spPr>
      </p:pic>
    </p:spTree>
    <p:extLst>
      <p:ext uri="{BB962C8B-B14F-4D97-AF65-F5344CB8AC3E}">
        <p14:creationId xmlns:p14="http://schemas.microsoft.com/office/powerpoint/2010/main" val="116409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A129F-770E-4808-BB14-CBF3F213B165}"/>
            </a:ext>
          </a:extLst>
        </p:cNvPr>
        <p:cNvGrpSpPr/>
        <p:nvPr/>
      </p:nvGrpSpPr>
      <p:grpSpPr>
        <a:xfrm>
          <a:off x="0" y="0"/>
          <a:ext cx="0" cy="0"/>
          <a:chOff x="0" y="0"/>
          <a:chExt cx="0" cy="0"/>
        </a:xfrm>
      </p:grpSpPr>
      <p:sp>
        <p:nvSpPr>
          <p:cNvPr id="8" name="文本框 7">
            <a:extLst>
              <a:ext uri="{FF2B5EF4-FFF2-40B4-BE49-F238E27FC236}">
                <a16:creationId xmlns:a16="http://schemas.microsoft.com/office/drawing/2014/main" id="{5F4FDE6C-7544-3A31-CB25-28287BE54710}"/>
              </a:ext>
            </a:extLst>
          </p:cNvPr>
          <p:cNvSpPr txBox="1"/>
          <p:nvPr/>
        </p:nvSpPr>
        <p:spPr>
          <a:xfrm>
            <a:off x="519536" y="1812427"/>
            <a:ext cx="2558714" cy="461665"/>
          </a:xfrm>
          <a:prstGeom prst="rect">
            <a:avLst/>
          </a:prstGeom>
          <a:noFill/>
        </p:spPr>
        <p:txBody>
          <a:bodyPr wrap="none" rtlCol="0">
            <a:spAutoFit/>
          </a:bodyPr>
          <a:lstStyle/>
          <a:p>
            <a:pPr defTabSz="457200"/>
            <a:r>
              <a:rPr lang="en-US" altLang="zh-CN" sz="2400" b="1" dirty="0">
                <a:solidFill>
                  <a:srgbClr val="002060"/>
                </a:solidFill>
                <a:latin typeface="Microsoft JhengHei" panose="020B0604030504040204" pitchFamily="34" charset="-120"/>
                <a:ea typeface="Microsoft JhengHei" panose="020B0604030504040204" pitchFamily="34" charset="-120"/>
              </a:rPr>
              <a:t>User </a:t>
            </a:r>
            <a:r>
              <a:rPr lang="en-US" altLang="zh-CN" sz="2000" b="1" dirty="0">
                <a:solidFill>
                  <a:srgbClr val="002060"/>
                </a:solidFill>
                <a:latin typeface="Microsoft JhengHei" panose="020B0604030504040204" pitchFamily="34" charset="-120"/>
                <a:ea typeface="Microsoft JhengHei" panose="020B0604030504040204" pitchFamily="34" charset="-120"/>
              </a:rPr>
              <a:t>Investigation</a:t>
            </a:r>
            <a:endParaRPr lang="zh-CN" altLang="en-US" sz="2400" b="1" dirty="0">
              <a:solidFill>
                <a:srgbClr val="002060"/>
              </a:solidFill>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DBF23C0D-7EA9-465C-C6B3-25E52C5E8CB4}"/>
              </a:ext>
            </a:extLst>
          </p:cNvPr>
          <p:cNvSpPr/>
          <p:nvPr/>
        </p:nvSpPr>
        <p:spPr>
          <a:xfrm>
            <a:off x="0" y="6077717"/>
            <a:ext cx="12192000" cy="780284"/>
          </a:xfrm>
          <a:prstGeom prst="rect">
            <a:avLst/>
          </a:prstGeom>
          <a:solidFill>
            <a:srgbClr val="40BAD2"/>
          </a:solidFill>
          <a:ln w="1714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endParaRPr>
          </a:p>
        </p:txBody>
      </p:sp>
      <p:sp>
        <p:nvSpPr>
          <p:cNvPr id="11" name="文本框 10">
            <a:extLst>
              <a:ext uri="{FF2B5EF4-FFF2-40B4-BE49-F238E27FC236}">
                <a16:creationId xmlns:a16="http://schemas.microsoft.com/office/drawing/2014/main" id="{48E87174-95FC-45D2-BAA2-2CB9C811A09E}"/>
              </a:ext>
            </a:extLst>
          </p:cNvPr>
          <p:cNvSpPr txBox="1"/>
          <p:nvPr/>
        </p:nvSpPr>
        <p:spPr>
          <a:xfrm>
            <a:off x="315420" y="6218738"/>
            <a:ext cx="2611005"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effectLst/>
              </a:rPr>
              <a:t>URBAN HEALTH ENVIRONMENT CONSULTANT TOOL</a:t>
            </a:r>
            <a:endParaRPr kumimoji="0" lang="en-US" altLang="zh-CN" sz="1100" b="1"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12" name="文本框 11">
            <a:extLst>
              <a:ext uri="{FF2B5EF4-FFF2-40B4-BE49-F238E27FC236}">
                <a16:creationId xmlns:a16="http://schemas.microsoft.com/office/drawing/2014/main" id="{BC47B61B-24D2-4F6F-AEBE-C19045098BD4}"/>
              </a:ext>
            </a:extLst>
          </p:cNvPr>
          <p:cNvSpPr txBox="1"/>
          <p:nvPr/>
        </p:nvSpPr>
        <p:spPr>
          <a:xfrm>
            <a:off x="2795611" y="6425189"/>
            <a:ext cx="999316"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Slide 02/08</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18" name="文本框 17">
            <a:extLst>
              <a:ext uri="{FF2B5EF4-FFF2-40B4-BE49-F238E27FC236}">
                <a16:creationId xmlns:a16="http://schemas.microsoft.com/office/drawing/2014/main" id="{A97DD2D2-0E87-8031-400F-F655C67DEC10}"/>
              </a:ext>
            </a:extLst>
          </p:cNvPr>
          <p:cNvSpPr txBox="1"/>
          <p:nvPr/>
        </p:nvSpPr>
        <p:spPr>
          <a:xfrm>
            <a:off x="4604250" y="6237026"/>
            <a:ext cx="1117786"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rPr>
              <a:t>Idea and Background</a:t>
            </a:r>
            <a:endParaRPr kumimoji="0" lang="en-US" altLang="zh-CN" sz="11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19" name="文本框 18">
            <a:extLst>
              <a:ext uri="{FF2B5EF4-FFF2-40B4-BE49-F238E27FC236}">
                <a16:creationId xmlns:a16="http://schemas.microsoft.com/office/drawing/2014/main" id="{FAD98458-FB25-FA3E-F1D8-7E67C8BF3BBD}"/>
              </a:ext>
            </a:extLst>
          </p:cNvPr>
          <p:cNvSpPr txBox="1"/>
          <p:nvPr/>
        </p:nvSpPr>
        <p:spPr>
          <a:xfrm>
            <a:off x="6055834" y="6346835"/>
            <a:ext cx="1505367"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rPr>
              <a:t>User Investigation</a:t>
            </a:r>
            <a:endParaRPr kumimoji="0" lang="en-US" altLang="zh-CN" sz="11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endParaRPr>
          </a:p>
        </p:txBody>
      </p:sp>
      <p:sp>
        <p:nvSpPr>
          <p:cNvPr id="20" name="文本框 19">
            <a:extLst>
              <a:ext uri="{FF2B5EF4-FFF2-40B4-BE49-F238E27FC236}">
                <a16:creationId xmlns:a16="http://schemas.microsoft.com/office/drawing/2014/main" id="{0E8BC412-35C4-F466-601A-7DAFC87EC091}"/>
              </a:ext>
            </a:extLst>
          </p:cNvPr>
          <p:cNvSpPr txBox="1"/>
          <p:nvPr/>
        </p:nvSpPr>
        <p:spPr>
          <a:xfrm>
            <a:off x="9311627" y="6340739"/>
            <a:ext cx="1196917"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Components</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1" name="文本框 20">
            <a:extLst>
              <a:ext uri="{FF2B5EF4-FFF2-40B4-BE49-F238E27FC236}">
                <a16:creationId xmlns:a16="http://schemas.microsoft.com/office/drawing/2014/main" id="{EF355242-0F82-EC67-B3AE-947ACDBF9E56}"/>
              </a:ext>
            </a:extLst>
          </p:cNvPr>
          <p:cNvSpPr txBox="1"/>
          <p:nvPr/>
        </p:nvSpPr>
        <p:spPr>
          <a:xfrm>
            <a:off x="10829983" y="6340739"/>
            <a:ext cx="1044910"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Tech Review</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2" name="文本框 21">
            <a:extLst>
              <a:ext uri="{FF2B5EF4-FFF2-40B4-BE49-F238E27FC236}">
                <a16:creationId xmlns:a16="http://schemas.microsoft.com/office/drawing/2014/main" id="{E8C9BDB4-A930-D4DE-3ED4-19BF621F6BAB}"/>
              </a:ext>
            </a:extLst>
          </p:cNvPr>
          <p:cNvSpPr txBox="1"/>
          <p:nvPr/>
        </p:nvSpPr>
        <p:spPr>
          <a:xfrm>
            <a:off x="7880377" y="6362311"/>
            <a:ext cx="1142524"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Design Demo</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grpSp>
        <p:nvGrpSpPr>
          <p:cNvPr id="81" name="Google Shape;8334;p92">
            <a:extLst>
              <a:ext uri="{FF2B5EF4-FFF2-40B4-BE49-F238E27FC236}">
                <a16:creationId xmlns:a16="http://schemas.microsoft.com/office/drawing/2014/main" id="{89E7779E-E72F-426B-9BD6-5D95084585F4}"/>
              </a:ext>
            </a:extLst>
          </p:cNvPr>
          <p:cNvGrpSpPr/>
          <p:nvPr/>
        </p:nvGrpSpPr>
        <p:grpSpPr>
          <a:xfrm>
            <a:off x="4291389" y="6323539"/>
            <a:ext cx="310375" cy="304481"/>
            <a:chOff x="-1183550" y="3586525"/>
            <a:chExt cx="296175" cy="290550"/>
          </a:xfrm>
          <a:solidFill>
            <a:schemeClr val="bg1"/>
          </a:solidFill>
        </p:grpSpPr>
        <p:sp>
          <p:nvSpPr>
            <p:cNvPr id="82" name="Google Shape;8335;p92">
              <a:extLst>
                <a:ext uri="{FF2B5EF4-FFF2-40B4-BE49-F238E27FC236}">
                  <a16:creationId xmlns:a16="http://schemas.microsoft.com/office/drawing/2014/main" id="{26F34713-D7BC-5D48-6CD3-93783B13FF84}"/>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3" name="Google Shape;8336;p92">
              <a:extLst>
                <a:ext uri="{FF2B5EF4-FFF2-40B4-BE49-F238E27FC236}">
                  <a16:creationId xmlns:a16="http://schemas.microsoft.com/office/drawing/2014/main" id="{76676444-9CB2-8A61-8C5B-86B804F92EB3}"/>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4" name="Google Shape;8337;p92">
              <a:extLst>
                <a:ext uri="{FF2B5EF4-FFF2-40B4-BE49-F238E27FC236}">
                  <a16:creationId xmlns:a16="http://schemas.microsoft.com/office/drawing/2014/main" id="{B0E31567-035B-6717-4BA9-081A2B583008}"/>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5" name="Google Shape;8338;p92">
              <a:extLst>
                <a:ext uri="{FF2B5EF4-FFF2-40B4-BE49-F238E27FC236}">
                  <a16:creationId xmlns:a16="http://schemas.microsoft.com/office/drawing/2014/main" id="{6FE2E251-CD2E-A0FF-D918-99E323EC6208}"/>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6" name="Google Shape;8339;p92">
              <a:extLst>
                <a:ext uri="{FF2B5EF4-FFF2-40B4-BE49-F238E27FC236}">
                  <a16:creationId xmlns:a16="http://schemas.microsoft.com/office/drawing/2014/main" id="{3F1C593D-3A83-5D56-4E49-BCA2DED50B22}"/>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7" name="Google Shape;8340;p92">
              <a:extLst>
                <a:ext uri="{FF2B5EF4-FFF2-40B4-BE49-F238E27FC236}">
                  <a16:creationId xmlns:a16="http://schemas.microsoft.com/office/drawing/2014/main" id="{B5C97877-83B1-9C5F-F4DC-B2A54D06942C}"/>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8" name="Google Shape;8341;p92">
              <a:extLst>
                <a:ext uri="{FF2B5EF4-FFF2-40B4-BE49-F238E27FC236}">
                  <a16:creationId xmlns:a16="http://schemas.microsoft.com/office/drawing/2014/main" id="{BA0AB642-EBA3-4615-C91F-0A1C789C6322}"/>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9" name="Google Shape;8342;p92">
              <a:extLst>
                <a:ext uri="{FF2B5EF4-FFF2-40B4-BE49-F238E27FC236}">
                  <a16:creationId xmlns:a16="http://schemas.microsoft.com/office/drawing/2014/main" id="{29FFD2A1-4144-74A7-CFE8-74FDCBF005E2}"/>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0" name="Google Shape;8343;p92">
              <a:extLst>
                <a:ext uri="{FF2B5EF4-FFF2-40B4-BE49-F238E27FC236}">
                  <a16:creationId xmlns:a16="http://schemas.microsoft.com/office/drawing/2014/main" id="{957E5B74-C6ED-E93A-5037-828FCBC62166}"/>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105" name="Google Shape;8406;p92">
            <a:extLst>
              <a:ext uri="{FF2B5EF4-FFF2-40B4-BE49-F238E27FC236}">
                <a16:creationId xmlns:a16="http://schemas.microsoft.com/office/drawing/2014/main" id="{D50ABF5F-4CBB-48EA-68A6-CF54F82EFE72}"/>
              </a:ext>
            </a:extLst>
          </p:cNvPr>
          <p:cNvGrpSpPr/>
          <p:nvPr/>
        </p:nvGrpSpPr>
        <p:grpSpPr>
          <a:xfrm>
            <a:off x="5738858" y="6329533"/>
            <a:ext cx="316323" cy="305110"/>
            <a:chOff x="-3768700" y="3253275"/>
            <a:chExt cx="301850" cy="291150"/>
          </a:xfrm>
          <a:solidFill>
            <a:srgbClr val="7030A0"/>
          </a:solidFill>
        </p:grpSpPr>
        <p:sp>
          <p:nvSpPr>
            <p:cNvPr id="106" name="Google Shape;8407;p92">
              <a:extLst>
                <a:ext uri="{FF2B5EF4-FFF2-40B4-BE49-F238E27FC236}">
                  <a16:creationId xmlns:a16="http://schemas.microsoft.com/office/drawing/2014/main" id="{767BD75C-33F6-78AD-1BE9-28351944394C}"/>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408;p92">
              <a:extLst>
                <a:ext uri="{FF2B5EF4-FFF2-40B4-BE49-F238E27FC236}">
                  <a16:creationId xmlns:a16="http://schemas.microsoft.com/office/drawing/2014/main" id="{9055C570-54D0-C90A-5F52-2169E6828CFB}"/>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409;p92">
              <a:extLst>
                <a:ext uri="{FF2B5EF4-FFF2-40B4-BE49-F238E27FC236}">
                  <a16:creationId xmlns:a16="http://schemas.microsoft.com/office/drawing/2014/main" id="{30ECA8D4-3AF0-B6F4-27D5-4EC9D28F5779}"/>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7594;p90">
            <a:extLst>
              <a:ext uri="{FF2B5EF4-FFF2-40B4-BE49-F238E27FC236}">
                <a16:creationId xmlns:a16="http://schemas.microsoft.com/office/drawing/2014/main" id="{F0DD3ED7-8400-710D-88C7-20A2866F2F33}"/>
              </a:ext>
            </a:extLst>
          </p:cNvPr>
          <p:cNvGrpSpPr/>
          <p:nvPr/>
        </p:nvGrpSpPr>
        <p:grpSpPr>
          <a:xfrm>
            <a:off x="9012871" y="6361751"/>
            <a:ext cx="257886" cy="257886"/>
            <a:chOff x="-49027775" y="3183175"/>
            <a:chExt cx="299325" cy="299325"/>
          </a:xfrm>
          <a:solidFill>
            <a:schemeClr val="bg1"/>
          </a:solidFill>
        </p:grpSpPr>
        <p:sp>
          <p:nvSpPr>
            <p:cNvPr id="115" name="Google Shape;7595;p90">
              <a:extLst>
                <a:ext uri="{FF2B5EF4-FFF2-40B4-BE49-F238E27FC236}">
                  <a16:creationId xmlns:a16="http://schemas.microsoft.com/office/drawing/2014/main" id="{EE578ED2-DE82-D405-EB89-DC612E79F435}"/>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596;p90">
              <a:extLst>
                <a:ext uri="{FF2B5EF4-FFF2-40B4-BE49-F238E27FC236}">
                  <a16:creationId xmlns:a16="http://schemas.microsoft.com/office/drawing/2014/main" id="{7D3E4CC2-A43B-4F97-BB64-5ADFDE04DBF9}"/>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597;p90">
              <a:extLst>
                <a:ext uri="{FF2B5EF4-FFF2-40B4-BE49-F238E27FC236}">
                  <a16:creationId xmlns:a16="http://schemas.microsoft.com/office/drawing/2014/main" id="{D0A093E9-EE2D-6160-AFF5-467EBD55D3B1}"/>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598;p90">
              <a:extLst>
                <a:ext uri="{FF2B5EF4-FFF2-40B4-BE49-F238E27FC236}">
                  <a16:creationId xmlns:a16="http://schemas.microsoft.com/office/drawing/2014/main" id="{6F5C7DC3-8331-F052-BDB3-DC6136EF3BAF}"/>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8309;p92">
            <a:extLst>
              <a:ext uri="{FF2B5EF4-FFF2-40B4-BE49-F238E27FC236}">
                <a16:creationId xmlns:a16="http://schemas.microsoft.com/office/drawing/2014/main" id="{68877250-375B-CEFE-20E2-3B501D3BA479}"/>
              </a:ext>
            </a:extLst>
          </p:cNvPr>
          <p:cNvGrpSpPr/>
          <p:nvPr/>
        </p:nvGrpSpPr>
        <p:grpSpPr>
          <a:xfrm>
            <a:off x="10513379" y="6342100"/>
            <a:ext cx="307913" cy="307887"/>
            <a:chOff x="-4478975" y="3251700"/>
            <a:chExt cx="293825" cy="293800"/>
          </a:xfrm>
          <a:solidFill>
            <a:schemeClr val="bg1"/>
          </a:solidFill>
        </p:grpSpPr>
        <p:sp>
          <p:nvSpPr>
            <p:cNvPr id="135" name="Google Shape;8310;p92">
              <a:extLst>
                <a:ext uri="{FF2B5EF4-FFF2-40B4-BE49-F238E27FC236}">
                  <a16:creationId xmlns:a16="http://schemas.microsoft.com/office/drawing/2014/main" id="{FE40CB88-B5EE-062A-7D69-414D483AFA3A}"/>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11;p92">
              <a:extLst>
                <a:ext uri="{FF2B5EF4-FFF2-40B4-BE49-F238E27FC236}">
                  <a16:creationId xmlns:a16="http://schemas.microsoft.com/office/drawing/2014/main" id="{40EA331E-6DC8-ECC1-9857-EB24EBA1D238}"/>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12;p92">
              <a:extLst>
                <a:ext uri="{FF2B5EF4-FFF2-40B4-BE49-F238E27FC236}">
                  <a16:creationId xmlns:a16="http://schemas.microsoft.com/office/drawing/2014/main" id="{076FBEA7-1C0A-BFB9-9F5E-C583102EB78C}"/>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文本框 137">
            <a:extLst>
              <a:ext uri="{FF2B5EF4-FFF2-40B4-BE49-F238E27FC236}">
                <a16:creationId xmlns:a16="http://schemas.microsoft.com/office/drawing/2014/main" id="{EC778548-DA90-83AD-B9D9-DC4D0BE151A1}"/>
              </a:ext>
            </a:extLst>
          </p:cNvPr>
          <p:cNvSpPr txBox="1"/>
          <p:nvPr/>
        </p:nvSpPr>
        <p:spPr>
          <a:xfrm>
            <a:off x="519537" y="2480543"/>
            <a:ext cx="3363616" cy="2831544"/>
          </a:xfrm>
          <a:prstGeom prst="rect">
            <a:avLst/>
          </a:prstGeom>
          <a:noFill/>
        </p:spPr>
        <p:txBody>
          <a:bodyPr wrap="square" rtlCol="0">
            <a:spAutoFit/>
          </a:bodyPr>
          <a:lstStyle/>
          <a:p>
            <a:r>
              <a:rPr lang="en-US" altLang="zh-CN" sz="1800" b="0" i="0" u="none" strike="noStrike" dirty="0">
                <a:solidFill>
                  <a:srgbClr val="000000"/>
                </a:solidFill>
                <a:effectLst/>
                <a:latin typeface="Arial" panose="020B0604020202020204" pitchFamily="34" charset="0"/>
              </a:rPr>
              <a:t>Our intended users are local </a:t>
            </a:r>
            <a:r>
              <a:rPr lang="en-US" altLang="zh-CN" sz="1800" b="1" i="0" u="none" strike="noStrike" dirty="0">
                <a:solidFill>
                  <a:srgbClr val="000000"/>
                </a:solidFill>
                <a:effectLst/>
                <a:latin typeface="Arial" panose="020B0604020202020204" pitchFamily="34" charset="0"/>
              </a:rPr>
              <a:t>policy makers </a:t>
            </a:r>
            <a:r>
              <a:rPr lang="en-US" altLang="zh-CN" sz="1800" b="0" i="0" u="none" strike="noStrike" dirty="0">
                <a:solidFill>
                  <a:srgbClr val="000000"/>
                </a:solidFill>
                <a:effectLst/>
                <a:latin typeface="Arial" panose="020B0604020202020204" pitchFamily="34" charset="0"/>
              </a:rPr>
              <a:t>and invested individuals who are interested in learning about their city and/or neighborhood’s overall health status (life expectancy) and how it is influenced by certain urban indicators. </a:t>
            </a:r>
          </a:p>
          <a:p>
            <a:endParaRPr lang="en-US" altLang="zh-CN" dirty="0">
              <a:solidFill>
                <a:srgbClr val="000000"/>
              </a:solidFill>
              <a:latin typeface="Arial" panose="020B0604020202020204" pitchFamily="34" charset="0"/>
            </a:endParaRPr>
          </a:p>
          <a:p>
            <a:endParaRPr lang="zh-CN" altLang="en-US" sz="1600" b="1" dirty="0"/>
          </a:p>
        </p:txBody>
      </p:sp>
      <p:grpSp>
        <p:nvGrpSpPr>
          <p:cNvPr id="151" name="Google Shape;7402;p90">
            <a:extLst>
              <a:ext uri="{FF2B5EF4-FFF2-40B4-BE49-F238E27FC236}">
                <a16:creationId xmlns:a16="http://schemas.microsoft.com/office/drawing/2014/main" id="{A4D147EE-0E0F-378F-E17B-867B6DC3CE40}"/>
              </a:ext>
            </a:extLst>
          </p:cNvPr>
          <p:cNvGrpSpPr/>
          <p:nvPr/>
        </p:nvGrpSpPr>
        <p:grpSpPr>
          <a:xfrm>
            <a:off x="7599198" y="6338027"/>
            <a:ext cx="281179" cy="279711"/>
            <a:chOff x="-48262200" y="3200500"/>
            <a:chExt cx="301675" cy="300100"/>
          </a:xfrm>
          <a:solidFill>
            <a:schemeClr val="bg1"/>
          </a:solidFill>
        </p:grpSpPr>
        <p:sp>
          <p:nvSpPr>
            <p:cNvPr id="152" name="Google Shape;7403;p90">
              <a:extLst>
                <a:ext uri="{FF2B5EF4-FFF2-40B4-BE49-F238E27FC236}">
                  <a16:creationId xmlns:a16="http://schemas.microsoft.com/office/drawing/2014/main" id="{E04B02AA-A00A-5559-6EE3-A7826381E7CD}"/>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404;p90">
              <a:extLst>
                <a:ext uri="{FF2B5EF4-FFF2-40B4-BE49-F238E27FC236}">
                  <a16:creationId xmlns:a16="http://schemas.microsoft.com/office/drawing/2014/main" id="{7F9969E3-9DBC-6A00-EB99-BB5D83A0C5C7}"/>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405;p90">
              <a:extLst>
                <a:ext uri="{FF2B5EF4-FFF2-40B4-BE49-F238E27FC236}">
                  <a16:creationId xmlns:a16="http://schemas.microsoft.com/office/drawing/2014/main" id="{F0C2B70E-1502-032A-9E71-121BCEF7D150}"/>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406;p90">
              <a:extLst>
                <a:ext uri="{FF2B5EF4-FFF2-40B4-BE49-F238E27FC236}">
                  <a16:creationId xmlns:a16="http://schemas.microsoft.com/office/drawing/2014/main" id="{E29C3C4B-0BDF-B382-DE22-04EBEC9E0005}"/>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407;p90">
              <a:extLst>
                <a:ext uri="{FF2B5EF4-FFF2-40B4-BE49-F238E27FC236}">
                  <a16:creationId xmlns:a16="http://schemas.microsoft.com/office/drawing/2014/main" id="{54184A40-EFEE-7842-ED68-98ADDB65770D}"/>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408;p90">
              <a:extLst>
                <a:ext uri="{FF2B5EF4-FFF2-40B4-BE49-F238E27FC236}">
                  <a16:creationId xmlns:a16="http://schemas.microsoft.com/office/drawing/2014/main" id="{D92397F4-2D0D-ED9C-C3A3-082D315D9E55}"/>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409;p90">
              <a:extLst>
                <a:ext uri="{FF2B5EF4-FFF2-40B4-BE49-F238E27FC236}">
                  <a16:creationId xmlns:a16="http://schemas.microsoft.com/office/drawing/2014/main" id="{C7F4688C-2C16-5BE9-70E2-C6CD3A458062}"/>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410;p90">
              <a:extLst>
                <a:ext uri="{FF2B5EF4-FFF2-40B4-BE49-F238E27FC236}">
                  <a16:creationId xmlns:a16="http://schemas.microsoft.com/office/drawing/2014/main" id="{B4E71E4B-835D-691D-4FBF-BF6215698F9E}"/>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411;p90">
              <a:extLst>
                <a:ext uri="{FF2B5EF4-FFF2-40B4-BE49-F238E27FC236}">
                  <a16:creationId xmlns:a16="http://schemas.microsoft.com/office/drawing/2014/main" id="{10F9BDD9-6DE3-D991-5E4C-D5703D858241}"/>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406;p92">
            <a:extLst>
              <a:ext uri="{FF2B5EF4-FFF2-40B4-BE49-F238E27FC236}">
                <a16:creationId xmlns:a16="http://schemas.microsoft.com/office/drawing/2014/main" id="{AD1F368B-8AC6-6411-7095-A794161AEC14}"/>
              </a:ext>
            </a:extLst>
          </p:cNvPr>
          <p:cNvGrpSpPr/>
          <p:nvPr/>
        </p:nvGrpSpPr>
        <p:grpSpPr>
          <a:xfrm>
            <a:off x="3078250" y="1807666"/>
            <a:ext cx="539756" cy="520623"/>
            <a:chOff x="-3768700" y="3253275"/>
            <a:chExt cx="301850" cy="291150"/>
          </a:xfrm>
          <a:solidFill>
            <a:srgbClr val="7030A0"/>
          </a:solidFill>
        </p:grpSpPr>
        <p:sp>
          <p:nvSpPr>
            <p:cNvPr id="3" name="Google Shape;8407;p92">
              <a:extLst>
                <a:ext uri="{FF2B5EF4-FFF2-40B4-BE49-F238E27FC236}">
                  <a16:creationId xmlns:a16="http://schemas.microsoft.com/office/drawing/2014/main" id="{150FBC0A-35B7-C66C-1588-AF8F88F8258B}"/>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408;p92">
              <a:extLst>
                <a:ext uri="{FF2B5EF4-FFF2-40B4-BE49-F238E27FC236}">
                  <a16:creationId xmlns:a16="http://schemas.microsoft.com/office/drawing/2014/main" id="{0B8C201C-B2CC-46E5-E559-A80717A25697}"/>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409;p92">
              <a:extLst>
                <a:ext uri="{FF2B5EF4-FFF2-40B4-BE49-F238E27FC236}">
                  <a16:creationId xmlns:a16="http://schemas.microsoft.com/office/drawing/2014/main" id="{4F24309A-D76E-8DDE-C633-354D15A93ED4}"/>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文本框 15">
            <a:extLst>
              <a:ext uri="{FF2B5EF4-FFF2-40B4-BE49-F238E27FC236}">
                <a16:creationId xmlns:a16="http://schemas.microsoft.com/office/drawing/2014/main" id="{31F47C51-FB52-58AA-8C87-A4E80EED6E8C}"/>
              </a:ext>
            </a:extLst>
          </p:cNvPr>
          <p:cNvSpPr txBox="1"/>
          <p:nvPr/>
        </p:nvSpPr>
        <p:spPr>
          <a:xfrm>
            <a:off x="4169965" y="1240769"/>
            <a:ext cx="7217363" cy="1569660"/>
          </a:xfrm>
          <a:prstGeom prst="rect">
            <a:avLst/>
          </a:prstGeom>
          <a:noFill/>
        </p:spPr>
        <p:txBody>
          <a:bodyPr wrap="square" rtlCol="0">
            <a:spAutoFit/>
          </a:bodyPr>
          <a:lstStyle/>
          <a:p>
            <a:pPr algn="just"/>
            <a:r>
              <a:rPr lang="en-US" altLang="zh-CN" sz="1200" b="1" dirty="0"/>
              <a:t>Use case 1: City-level policy maker </a:t>
            </a:r>
            <a:r>
              <a:rPr lang="en-US" altLang="zh-CN" sz="1200" dirty="0"/>
              <a:t>may want to </a:t>
            </a:r>
            <a:r>
              <a:rPr lang="en-US" altLang="zh-CN" sz="1200" dirty="0">
                <a:solidFill>
                  <a:srgbClr val="7030A0"/>
                </a:solidFill>
              </a:rPr>
              <a:t>1. get an overview of the life expectancy across each census tract in the city</a:t>
            </a:r>
            <a:r>
              <a:rPr lang="en-US" altLang="zh-CN" sz="1200" dirty="0"/>
              <a:t>. They want to quickly </a:t>
            </a:r>
            <a:r>
              <a:rPr lang="en-US" altLang="zh-CN" sz="1200" dirty="0">
                <a:solidFill>
                  <a:srgbClr val="7030A0"/>
                </a:solidFill>
              </a:rPr>
              <a:t>2. get an idea of how each part of the city is performing </a:t>
            </a:r>
            <a:r>
              <a:rPr lang="en-US" altLang="zh-CN" sz="1200" dirty="0"/>
              <a:t>(in terms of life expectancy) so they can better understand the geographical health disparities in the city. In addition, they may want to </a:t>
            </a:r>
            <a:r>
              <a:rPr lang="en-US" altLang="zh-CN" sz="1200" dirty="0">
                <a:solidFill>
                  <a:srgbClr val="7030A0"/>
                </a:solidFill>
              </a:rPr>
              <a:t>3. know the census tracts that have the poorest life expectancy</a:t>
            </a:r>
            <a:r>
              <a:rPr lang="en-US" altLang="zh-CN" sz="1200" dirty="0"/>
              <a:t>. The expected interaction between this user will be:</a:t>
            </a:r>
          </a:p>
          <a:p>
            <a:pPr algn="just"/>
            <a:r>
              <a:rPr lang="en-US" altLang="zh-CN" sz="1200" b="1" i="1" dirty="0">
                <a:solidFill>
                  <a:schemeClr val="tx1">
                    <a:lumMod val="65000"/>
                    <a:lumOff val="35000"/>
                  </a:schemeClr>
                </a:solidFill>
              </a:rPr>
              <a:t>Input: </a:t>
            </a:r>
            <a:r>
              <a:rPr lang="en-US" altLang="zh-CN" sz="1200" dirty="0"/>
              <a:t>user selects 1 out the 10 metropolitan areas</a:t>
            </a:r>
          </a:p>
          <a:p>
            <a:pPr algn="just"/>
            <a:r>
              <a:rPr lang="en-US" altLang="zh-CN" sz="1200" b="1" i="1" dirty="0">
                <a:solidFill>
                  <a:schemeClr val="bg2">
                    <a:lumMod val="25000"/>
                  </a:schemeClr>
                </a:solidFill>
              </a:rPr>
              <a:t>Output: </a:t>
            </a:r>
            <a:r>
              <a:rPr lang="en-US" altLang="zh-CN" sz="1200" dirty="0"/>
              <a:t>the webpage displays a choropleth map containing the census tracts in this metropolitan area, shaded according to the life expectancy, and a list of the 5 census tracts that have the lowest life expectancy.</a:t>
            </a:r>
            <a:endParaRPr lang="zh-CN" altLang="en-US" sz="1200" dirty="0"/>
          </a:p>
        </p:txBody>
      </p:sp>
      <p:sp>
        <p:nvSpPr>
          <p:cNvPr id="17" name="文本框 16">
            <a:extLst>
              <a:ext uri="{FF2B5EF4-FFF2-40B4-BE49-F238E27FC236}">
                <a16:creationId xmlns:a16="http://schemas.microsoft.com/office/drawing/2014/main" id="{5EF2CC8E-EAD3-112B-308E-D95465C36751}"/>
              </a:ext>
            </a:extLst>
          </p:cNvPr>
          <p:cNvSpPr txBox="1"/>
          <p:nvPr/>
        </p:nvSpPr>
        <p:spPr>
          <a:xfrm>
            <a:off x="4169965" y="3053841"/>
            <a:ext cx="7217363" cy="1754326"/>
          </a:xfrm>
          <a:prstGeom prst="rect">
            <a:avLst/>
          </a:prstGeom>
          <a:noFill/>
        </p:spPr>
        <p:txBody>
          <a:bodyPr wrap="square" rtlCol="0">
            <a:spAutoFit/>
          </a:bodyPr>
          <a:lstStyle/>
          <a:p>
            <a:pPr algn="just"/>
            <a:r>
              <a:rPr lang="en-US" altLang="zh-CN" sz="1200" b="1" dirty="0"/>
              <a:t>Use case 2: Community level policy maker </a:t>
            </a:r>
            <a:r>
              <a:rPr lang="en-US" altLang="zh-CN" sz="1200" dirty="0"/>
              <a:t>-- the policy maker may want to zoom in on a certain census tract that they are interested in and </a:t>
            </a:r>
            <a:r>
              <a:rPr lang="en-US" altLang="zh-CN" sz="1200" dirty="0">
                <a:solidFill>
                  <a:srgbClr val="7030A0"/>
                </a:solidFill>
              </a:rPr>
              <a:t>1. look at the latest values and performance of the urban health indicators,  </a:t>
            </a:r>
            <a:r>
              <a:rPr lang="en-US" altLang="zh-CN" sz="1200" dirty="0"/>
              <a:t>and</a:t>
            </a:r>
            <a:r>
              <a:rPr lang="en-US" altLang="zh-CN" sz="1200" dirty="0">
                <a:solidFill>
                  <a:srgbClr val="7030A0"/>
                </a:solidFill>
              </a:rPr>
              <a:t> 2. know what and how to improve (this includes 2. knowing what are the most urgent and important indicators to improve to make a difference, 3. what are the suggested proportioning of making changes for each indicator, </a:t>
            </a:r>
            <a:r>
              <a:rPr lang="en-US" altLang="zh-CN" sz="1200" dirty="0"/>
              <a:t>and</a:t>
            </a:r>
            <a:r>
              <a:rPr lang="en-US" altLang="zh-CN" sz="1200" dirty="0">
                <a:solidFill>
                  <a:srgbClr val="7030A0"/>
                </a:solidFill>
              </a:rPr>
              <a:t> 4. how much the general health performance would be improved as a result). </a:t>
            </a:r>
            <a:r>
              <a:rPr lang="en-US" altLang="zh-CN" sz="1200" dirty="0"/>
              <a:t>The expected interaction between this user will be: </a:t>
            </a:r>
          </a:p>
          <a:p>
            <a:pPr algn="just"/>
            <a:r>
              <a:rPr lang="en-US" altLang="zh-CN" sz="1200" b="1" i="1" dirty="0"/>
              <a:t>Input: </a:t>
            </a:r>
            <a:r>
              <a:rPr lang="en-US" altLang="zh-CN" sz="1200" dirty="0"/>
              <a:t>user select a census tract from the choropleth map by clicking the shape of the census tract</a:t>
            </a:r>
          </a:p>
          <a:p>
            <a:pPr algn="just"/>
            <a:r>
              <a:rPr lang="en-US" altLang="zh-CN" sz="1200" b="1" i="1" dirty="0"/>
              <a:t>Output: </a:t>
            </a:r>
            <a:r>
              <a:rPr lang="en-US" altLang="zh-CN" sz="1200" dirty="0"/>
              <a:t>a panel displaying the life expectancy in the census tract, its percentile in the distribution of life expectancy across all census tracts, and values of the urban indicator measurements. </a:t>
            </a:r>
          </a:p>
        </p:txBody>
      </p:sp>
      <p:grpSp>
        <p:nvGrpSpPr>
          <p:cNvPr id="23" name="组合 22">
            <a:extLst>
              <a:ext uri="{FF2B5EF4-FFF2-40B4-BE49-F238E27FC236}">
                <a16:creationId xmlns:a16="http://schemas.microsoft.com/office/drawing/2014/main" id="{891848F6-92D0-2350-2324-0F52FA3FD01A}"/>
              </a:ext>
            </a:extLst>
          </p:cNvPr>
          <p:cNvGrpSpPr/>
          <p:nvPr/>
        </p:nvGrpSpPr>
        <p:grpSpPr>
          <a:xfrm>
            <a:off x="549115" y="504603"/>
            <a:ext cx="1123193" cy="1099064"/>
            <a:chOff x="10420935" y="99251"/>
            <a:chExt cx="1123193" cy="1099064"/>
          </a:xfrm>
        </p:grpSpPr>
        <p:pic>
          <p:nvPicPr>
            <p:cNvPr id="24" name="图片 23" descr="卡通人物&#10;&#10;低可信度描述已自动生成">
              <a:extLst>
                <a:ext uri="{FF2B5EF4-FFF2-40B4-BE49-F238E27FC236}">
                  <a16:creationId xmlns:a16="http://schemas.microsoft.com/office/drawing/2014/main" id="{EA62C21C-75A4-7148-8382-9976D2C9E240}"/>
                </a:ext>
              </a:extLst>
            </p:cNvPr>
            <p:cNvPicPr>
              <a:picLocks noChangeAspect="1"/>
            </p:cNvPicPr>
            <p:nvPr/>
          </p:nvPicPr>
          <p:blipFill>
            <a:blip r:embed="rId2">
              <a:duotone>
                <a:prstClr val="black"/>
                <a:srgbClr val="40BAD2">
                  <a:tint val="45000"/>
                  <a:satMod val="400000"/>
                </a:srgbClr>
              </a:duotone>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504174" y="99251"/>
              <a:ext cx="958208" cy="958208"/>
            </a:xfrm>
            <a:prstGeom prst="rect">
              <a:avLst/>
            </a:prstGeom>
          </p:spPr>
        </p:pic>
        <p:sp>
          <p:nvSpPr>
            <p:cNvPr id="25" name="文本框 24">
              <a:extLst>
                <a:ext uri="{FF2B5EF4-FFF2-40B4-BE49-F238E27FC236}">
                  <a16:creationId xmlns:a16="http://schemas.microsoft.com/office/drawing/2014/main" id="{4D5AEE60-0392-C647-690E-A63B7DF568F2}"/>
                </a:ext>
              </a:extLst>
            </p:cNvPr>
            <p:cNvSpPr txBox="1"/>
            <p:nvPr/>
          </p:nvSpPr>
          <p:spPr>
            <a:xfrm>
              <a:off x="10420935" y="936705"/>
              <a:ext cx="1123193" cy="261610"/>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7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URBAN HEALTH INDEX</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UW CSE 583 COURSE PROJECT</a:t>
              </a:r>
              <a:endParaRPr kumimoji="0" lang="zh-CN" altLang="en-US"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endParaRPr>
            </a:p>
          </p:txBody>
        </p:sp>
        <p:cxnSp>
          <p:nvCxnSpPr>
            <p:cNvPr id="26" name="直接连接符 25">
              <a:extLst>
                <a:ext uri="{FF2B5EF4-FFF2-40B4-BE49-F238E27FC236}">
                  <a16:creationId xmlns:a16="http://schemas.microsoft.com/office/drawing/2014/main" id="{192DCC0A-41CC-BAB8-DFBE-5BF4C2211CE0}"/>
                </a:ext>
              </a:extLst>
            </p:cNvPr>
            <p:cNvCxnSpPr>
              <a:cxnSpLocks/>
            </p:cNvCxnSpPr>
            <p:nvPr/>
          </p:nvCxnSpPr>
          <p:spPr>
            <a:xfrm>
              <a:off x="10504174" y="967185"/>
              <a:ext cx="958208" cy="0"/>
            </a:xfrm>
            <a:prstGeom prst="line">
              <a:avLst/>
            </a:prstGeom>
            <a:noFill/>
            <a:ln w="9525" cap="flat" cmpd="sng" algn="ctr">
              <a:solidFill>
                <a:srgbClr val="40BAD2"/>
              </a:solidFill>
              <a:prstDash val="solid"/>
            </a:ln>
            <a:effectLst/>
          </p:spPr>
        </p:cxnSp>
      </p:grpSp>
    </p:spTree>
    <p:extLst>
      <p:ext uri="{BB962C8B-B14F-4D97-AF65-F5344CB8AC3E}">
        <p14:creationId xmlns:p14="http://schemas.microsoft.com/office/powerpoint/2010/main" val="239848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38AEE-816B-64A9-47B1-4BED97C14BF2}"/>
            </a:ext>
          </a:extLst>
        </p:cNvPr>
        <p:cNvGrpSpPr/>
        <p:nvPr/>
      </p:nvGrpSpPr>
      <p:grpSpPr>
        <a:xfrm>
          <a:off x="0" y="0"/>
          <a:ext cx="0" cy="0"/>
          <a:chOff x="0" y="0"/>
          <a:chExt cx="0" cy="0"/>
        </a:xfrm>
      </p:grpSpPr>
      <p:sp>
        <p:nvSpPr>
          <p:cNvPr id="8" name="文本框 7">
            <a:extLst>
              <a:ext uri="{FF2B5EF4-FFF2-40B4-BE49-F238E27FC236}">
                <a16:creationId xmlns:a16="http://schemas.microsoft.com/office/drawing/2014/main" id="{32923A21-BAEA-5247-423D-D2BE64BB1981}"/>
              </a:ext>
            </a:extLst>
          </p:cNvPr>
          <p:cNvSpPr txBox="1"/>
          <p:nvPr/>
        </p:nvSpPr>
        <p:spPr>
          <a:xfrm>
            <a:off x="519536" y="1812427"/>
            <a:ext cx="2201244" cy="461665"/>
          </a:xfrm>
          <a:prstGeom prst="rect">
            <a:avLst/>
          </a:prstGeom>
          <a:noFill/>
        </p:spPr>
        <p:txBody>
          <a:bodyPr wrap="none" rtlCol="0">
            <a:spAutoFit/>
          </a:bodyPr>
          <a:lstStyle/>
          <a:p>
            <a:pPr defTabSz="457200"/>
            <a:r>
              <a:rPr lang="en-US" altLang="zh-CN" sz="2400" b="1" dirty="0">
                <a:solidFill>
                  <a:srgbClr val="002060"/>
                </a:solidFill>
                <a:latin typeface="Microsoft JhengHei" panose="020B0604030504040204" pitchFamily="34" charset="-120"/>
                <a:ea typeface="Microsoft JhengHei" panose="020B0604030504040204" pitchFamily="34" charset="-120"/>
              </a:rPr>
              <a:t>Design Demo</a:t>
            </a:r>
            <a:endParaRPr lang="zh-CN" altLang="en-US" sz="2400" b="1" dirty="0">
              <a:solidFill>
                <a:srgbClr val="002060"/>
              </a:solidFill>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93B1737C-5156-D956-DACA-E55DE63340AD}"/>
              </a:ext>
            </a:extLst>
          </p:cNvPr>
          <p:cNvSpPr/>
          <p:nvPr/>
        </p:nvSpPr>
        <p:spPr>
          <a:xfrm>
            <a:off x="0" y="6077717"/>
            <a:ext cx="12192000" cy="780284"/>
          </a:xfrm>
          <a:prstGeom prst="rect">
            <a:avLst/>
          </a:prstGeom>
          <a:solidFill>
            <a:srgbClr val="40BAD2"/>
          </a:solidFill>
          <a:ln w="1714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endParaRPr>
          </a:p>
        </p:txBody>
      </p:sp>
      <p:sp>
        <p:nvSpPr>
          <p:cNvPr id="11" name="文本框 10">
            <a:extLst>
              <a:ext uri="{FF2B5EF4-FFF2-40B4-BE49-F238E27FC236}">
                <a16:creationId xmlns:a16="http://schemas.microsoft.com/office/drawing/2014/main" id="{F73A2F05-81F0-AB8D-9A9A-FBE3A12A8138}"/>
              </a:ext>
            </a:extLst>
          </p:cNvPr>
          <p:cNvSpPr txBox="1"/>
          <p:nvPr/>
        </p:nvSpPr>
        <p:spPr>
          <a:xfrm>
            <a:off x="315420" y="6218738"/>
            <a:ext cx="2611005"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effectLst/>
              </a:rPr>
              <a:t>URBAN HEALTH ENVIRONMENT CONSULTANT TOOL</a:t>
            </a:r>
            <a:endParaRPr kumimoji="0" lang="en-US" altLang="zh-CN" sz="1100" b="1"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12" name="文本框 11">
            <a:extLst>
              <a:ext uri="{FF2B5EF4-FFF2-40B4-BE49-F238E27FC236}">
                <a16:creationId xmlns:a16="http://schemas.microsoft.com/office/drawing/2014/main" id="{E3B6C1D7-904A-9091-D41A-BCA14B26C830}"/>
              </a:ext>
            </a:extLst>
          </p:cNvPr>
          <p:cNvSpPr txBox="1"/>
          <p:nvPr/>
        </p:nvSpPr>
        <p:spPr>
          <a:xfrm>
            <a:off x="2795611" y="6425189"/>
            <a:ext cx="999316"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Slide 02/08</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18" name="文本框 17">
            <a:extLst>
              <a:ext uri="{FF2B5EF4-FFF2-40B4-BE49-F238E27FC236}">
                <a16:creationId xmlns:a16="http://schemas.microsoft.com/office/drawing/2014/main" id="{CAA566AB-2440-2861-6C29-BBF7480DA03C}"/>
              </a:ext>
            </a:extLst>
          </p:cNvPr>
          <p:cNvSpPr txBox="1"/>
          <p:nvPr/>
        </p:nvSpPr>
        <p:spPr>
          <a:xfrm>
            <a:off x="4604250" y="6237026"/>
            <a:ext cx="1117786"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rPr>
              <a:t>Idea and Background</a:t>
            </a:r>
            <a:endParaRPr kumimoji="0" lang="en-US" altLang="zh-CN" sz="11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19" name="文本框 18">
            <a:extLst>
              <a:ext uri="{FF2B5EF4-FFF2-40B4-BE49-F238E27FC236}">
                <a16:creationId xmlns:a16="http://schemas.microsoft.com/office/drawing/2014/main" id="{9DB4058B-D7BB-6E36-8C86-463930BAA269}"/>
              </a:ext>
            </a:extLst>
          </p:cNvPr>
          <p:cNvSpPr txBox="1"/>
          <p:nvPr/>
        </p:nvSpPr>
        <p:spPr>
          <a:xfrm>
            <a:off x="6055834" y="6346835"/>
            <a:ext cx="1505367"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rPr>
              <a:t>User Investigation</a:t>
            </a:r>
            <a:endParaRPr kumimoji="0" lang="en-US" altLang="zh-CN" sz="11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20" name="文本框 19">
            <a:extLst>
              <a:ext uri="{FF2B5EF4-FFF2-40B4-BE49-F238E27FC236}">
                <a16:creationId xmlns:a16="http://schemas.microsoft.com/office/drawing/2014/main" id="{CDFBB728-2341-D933-D815-E35956C69ADC}"/>
              </a:ext>
            </a:extLst>
          </p:cNvPr>
          <p:cNvSpPr txBox="1"/>
          <p:nvPr/>
        </p:nvSpPr>
        <p:spPr>
          <a:xfrm>
            <a:off x="9311627" y="6340739"/>
            <a:ext cx="1196917"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Components</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1" name="文本框 20">
            <a:extLst>
              <a:ext uri="{FF2B5EF4-FFF2-40B4-BE49-F238E27FC236}">
                <a16:creationId xmlns:a16="http://schemas.microsoft.com/office/drawing/2014/main" id="{DFC29C39-FA71-42BF-09D9-4B1E1F3C61BB}"/>
              </a:ext>
            </a:extLst>
          </p:cNvPr>
          <p:cNvSpPr txBox="1"/>
          <p:nvPr/>
        </p:nvSpPr>
        <p:spPr>
          <a:xfrm>
            <a:off x="10829983" y="6340739"/>
            <a:ext cx="1044910"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Tech Review</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2" name="文本框 21">
            <a:extLst>
              <a:ext uri="{FF2B5EF4-FFF2-40B4-BE49-F238E27FC236}">
                <a16:creationId xmlns:a16="http://schemas.microsoft.com/office/drawing/2014/main" id="{831BA07A-57FF-D49A-C1E1-0BB6AB571B98}"/>
              </a:ext>
            </a:extLst>
          </p:cNvPr>
          <p:cNvSpPr txBox="1"/>
          <p:nvPr/>
        </p:nvSpPr>
        <p:spPr>
          <a:xfrm>
            <a:off x="7822991" y="6362311"/>
            <a:ext cx="1199910"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rPr>
              <a:t>Design Demo</a:t>
            </a:r>
            <a:endParaRPr kumimoji="0" lang="en-US" altLang="zh-CN" sz="11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endParaRPr>
          </a:p>
        </p:txBody>
      </p:sp>
      <p:grpSp>
        <p:nvGrpSpPr>
          <p:cNvPr id="81" name="Google Shape;8334;p92">
            <a:extLst>
              <a:ext uri="{FF2B5EF4-FFF2-40B4-BE49-F238E27FC236}">
                <a16:creationId xmlns:a16="http://schemas.microsoft.com/office/drawing/2014/main" id="{4C8B42D3-0787-4254-D989-38F7039F85F7}"/>
              </a:ext>
            </a:extLst>
          </p:cNvPr>
          <p:cNvGrpSpPr/>
          <p:nvPr/>
        </p:nvGrpSpPr>
        <p:grpSpPr>
          <a:xfrm>
            <a:off x="4291389" y="6323539"/>
            <a:ext cx="310375" cy="304481"/>
            <a:chOff x="-1183550" y="3586525"/>
            <a:chExt cx="296175" cy="290550"/>
          </a:xfrm>
          <a:solidFill>
            <a:schemeClr val="bg1"/>
          </a:solidFill>
        </p:grpSpPr>
        <p:sp>
          <p:nvSpPr>
            <p:cNvPr id="82" name="Google Shape;8335;p92">
              <a:extLst>
                <a:ext uri="{FF2B5EF4-FFF2-40B4-BE49-F238E27FC236}">
                  <a16:creationId xmlns:a16="http://schemas.microsoft.com/office/drawing/2014/main" id="{2B5C1C7D-D4D1-E406-34B6-37B7CF69C360}"/>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3" name="Google Shape;8336;p92">
              <a:extLst>
                <a:ext uri="{FF2B5EF4-FFF2-40B4-BE49-F238E27FC236}">
                  <a16:creationId xmlns:a16="http://schemas.microsoft.com/office/drawing/2014/main" id="{202ECC60-6C55-2619-4501-43FBB66170CF}"/>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4" name="Google Shape;8337;p92">
              <a:extLst>
                <a:ext uri="{FF2B5EF4-FFF2-40B4-BE49-F238E27FC236}">
                  <a16:creationId xmlns:a16="http://schemas.microsoft.com/office/drawing/2014/main" id="{F8EF256E-C746-2EC5-E9F6-24BAF4ED2086}"/>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5" name="Google Shape;8338;p92">
              <a:extLst>
                <a:ext uri="{FF2B5EF4-FFF2-40B4-BE49-F238E27FC236}">
                  <a16:creationId xmlns:a16="http://schemas.microsoft.com/office/drawing/2014/main" id="{DAC9B84A-A08C-7DFF-467C-056B8E15AABF}"/>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6" name="Google Shape;8339;p92">
              <a:extLst>
                <a:ext uri="{FF2B5EF4-FFF2-40B4-BE49-F238E27FC236}">
                  <a16:creationId xmlns:a16="http://schemas.microsoft.com/office/drawing/2014/main" id="{6014E425-2F66-F235-96B4-59EF9C4188AE}"/>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7" name="Google Shape;8340;p92">
              <a:extLst>
                <a:ext uri="{FF2B5EF4-FFF2-40B4-BE49-F238E27FC236}">
                  <a16:creationId xmlns:a16="http://schemas.microsoft.com/office/drawing/2014/main" id="{94D01C1B-73C0-8266-EB04-6390C6B0B016}"/>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8" name="Google Shape;8341;p92">
              <a:extLst>
                <a:ext uri="{FF2B5EF4-FFF2-40B4-BE49-F238E27FC236}">
                  <a16:creationId xmlns:a16="http://schemas.microsoft.com/office/drawing/2014/main" id="{2FA1FFDF-01DB-4A8D-54A2-7F22D664787A}"/>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9" name="Google Shape;8342;p92">
              <a:extLst>
                <a:ext uri="{FF2B5EF4-FFF2-40B4-BE49-F238E27FC236}">
                  <a16:creationId xmlns:a16="http://schemas.microsoft.com/office/drawing/2014/main" id="{2C855B1A-26BF-B3B0-7656-41F7777FBD23}"/>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0" name="Google Shape;8343;p92">
              <a:extLst>
                <a:ext uri="{FF2B5EF4-FFF2-40B4-BE49-F238E27FC236}">
                  <a16:creationId xmlns:a16="http://schemas.microsoft.com/office/drawing/2014/main" id="{BC3DDE0C-EA69-E150-66A0-EE9573C65DBE}"/>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105" name="Google Shape;8406;p92">
            <a:extLst>
              <a:ext uri="{FF2B5EF4-FFF2-40B4-BE49-F238E27FC236}">
                <a16:creationId xmlns:a16="http://schemas.microsoft.com/office/drawing/2014/main" id="{E6EF595C-50A1-4951-1156-DE9C701AC4E4}"/>
              </a:ext>
            </a:extLst>
          </p:cNvPr>
          <p:cNvGrpSpPr/>
          <p:nvPr/>
        </p:nvGrpSpPr>
        <p:grpSpPr>
          <a:xfrm>
            <a:off x="5738858" y="6329533"/>
            <a:ext cx="316323" cy="305110"/>
            <a:chOff x="-3768700" y="3253275"/>
            <a:chExt cx="301850" cy="291150"/>
          </a:xfrm>
          <a:solidFill>
            <a:schemeClr val="bg1"/>
          </a:solidFill>
        </p:grpSpPr>
        <p:sp>
          <p:nvSpPr>
            <p:cNvPr id="106" name="Google Shape;8407;p92">
              <a:extLst>
                <a:ext uri="{FF2B5EF4-FFF2-40B4-BE49-F238E27FC236}">
                  <a16:creationId xmlns:a16="http://schemas.microsoft.com/office/drawing/2014/main" id="{69E541D0-32A2-D450-EC32-3D18B8DBC6AF}"/>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408;p92">
              <a:extLst>
                <a:ext uri="{FF2B5EF4-FFF2-40B4-BE49-F238E27FC236}">
                  <a16:creationId xmlns:a16="http://schemas.microsoft.com/office/drawing/2014/main" id="{C7D3EDA7-1249-89D3-8182-F7124FE267DF}"/>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409;p92">
              <a:extLst>
                <a:ext uri="{FF2B5EF4-FFF2-40B4-BE49-F238E27FC236}">
                  <a16:creationId xmlns:a16="http://schemas.microsoft.com/office/drawing/2014/main" id="{CED8ED8A-85DC-82C1-15A2-CB3CB4EBF93D}"/>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7594;p90">
            <a:extLst>
              <a:ext uri="{FF2B5EF4-FFF2-40B4-BE49-F238E27FC236}">
                <a16:creationId xmlns:a16="http://schemas.microsoft.com/office/drawing/2014/main" id="{59947FA1-6433-7498-DA89-92EEF1EFAD0D}"/>
              </a:ext>
            </a:extLst>
          </p:cNvPr>
          <p:cNvGrpSpPr/>
          <p:nvPr/>
        </p:nvGrpSpPr>
        <p:grpSpPr>
          <a:xfrm>
            <a:off x="9012871" y="6361751"/>
            <a:ext cx="257886" cy="257886"/>
            <a:chOff x="-49027775" y="3183175"/>
            <a:chExt cx="299325" cy="299325"/>
          </a:xfrm>
          <a:solidFill>
            <a:schemeClr val="bg1"/>
          </a:solidFill>
        </p:grpSpPr>
        <p:sp>
          <p:nvSpPr>
            <p:cNvPr id="115" name="Google Shape;7595;p90">
              <a:extLst>
                <a:ext uri="{FF2B5EF4-FFF2-40B4-BE49-F238E27FC236}">
                  <a16:creationId xmlns:a16="http://schemas.microsoft.com/office/drawing/2014/main" id="{85CE0AF4-94FF-69CE-FF1E-34F0DDB2C036}"/>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596;p90">
              <a:extLst>
                <a:ext uri="{FF2B5EF4-FFF2-40B4-BE49-F238E27FC236}">
                  <a16:creationId xmlns:a16="http://schemas.microsoft.com/office/drawing/2014/main" id="{15A3ADF2-3E3B-3C52-5238-6A0C7A9EF0AC}"/>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597;p90">
              <a:extLst>
                <a:ext uri="{FF2B5EF4-FFF2-40B4-BE49-F238E27FC236}">
                  <a16:creationId xmlns:a16="http://schemas.microsoft.com/office/drawing/2014/main" id="{80F5AD45-E17E-548A-6C32-B55CDE7F2A1B}"/>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598;p90">
              <a:extLst>
                <a:ext uri="{FF2B5EF4-FFF2-40B4-BE49-F238E27FC236}">
                  <a16:creationId xmlns:a16="http://schemas.microsoft.com/office/drawing/2014/main" id="{5B4A2B75-3143-6178-EA05-764AC2E541D6}"/>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8309;p92">
            <a:extLst>
              <a:ext uri="{FF2B5EF4-FFF2-40B4-BE49-F238E27FC236}">
                <a16:creationId xmlns:a16="http://schemas.microsoft.com/office/drawing/2014/main" id="{31AFFC79-C459-1DDE-BF3F-32552528F3D1}"/>
              </a:ext>
            </a:extLst>
          </p:cNvPr>
          <p:cNvGrpSpPr/>
          <p:nvPr/>
        </p:nvGrpSpPr>
        <p:grpSpPr>
          <a:xfrm>
            <a:off x="10513379" y="6342100"/>
            <a:ext cx="307913" cy="307887"/>
            <a:chOff x="-4478975" y="3251700"/>
            <a:chExt cx="293825" cy="293800"/>
          </a:xfrm>
          <a:solidFill>
            <a:schemeClr val="bg1"/>
          </a:solidFill>
        </p:grpSpPr>
        <p:sp>
          <p:nvSpPr>
            <p:cNvPr id="135" name="Google Shape;8310;p92">
              <a:extLst>
                <a:ext uri="{FF2B5EF4-FFF2-40B4-BE49-F238E27FC236}">
                  <a16:creationId xmlns:a16="http://schemas.microsoft.com/office/drawing/2014/main" id="{7500F873-0417-7505-0505-2EFA95D2AD6F}"/>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11;p92">
              <a:extLst>
                <a:ext uri="{FF2B5EF4-FFF2-40B4-BE49-F238E27FC236}">
                  <a16:creationId xmlns:a16="http://schemas.microsoft.com/office/drawing/2014/main" id="{6404E26B-AE6E-6E62-4C14-EDAB416F23EF}"/>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12;p92">
              <a:extLst>
                <a:ext uri="{FF2B5EF4-FFF2-40B4-BE49-F238E27FC236}">
                  <a16:creationId xmlns:a16="http://schemas.microsoft.com/office/drawing/2014/main" id="{AC3C21E5-34B8-8988-B70D-BAE164D5CD58}"/>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7402;p90">
            <a:extLst>
              <a:ext uri="{FF2B5EF4-FFF2-40B4-BE49-F238E27FC236}">
                <a16:creationId xmlns:a16="http://schemas.microsoft.com/office/drawing/2014/main" id="{3E5D6AA0-F456-C471-54D9-09A36BB4FDB6}"/>
              </a:ext>
            </a:extLst>
          </p:cNvPr>
          <p:cNvGrpSpPr/>
          <p:nvPr/>
        </p:nvGrpSpPr>
        <p:grpSpPr>
          <a:xfrm>
            <a:off x="7538238" y="6338027"/>
            <a:ext cx="281179" cy="279711"/>
            <a:chOff x="-48262200" y="3200500"/>
            <a:chExt cx="301675" cy="300100"/>
          </a:xfrm>
          <a:solidFill>
            <a:srgbClr val="7030A0"/>
          </a:solidFill>
        </p:grpSpPr>
        <p:sp>
          <p:nvSpPr>
            <p:cNvPr id="152" name="Google Shape;7403;p90">
              <a:extLst>
                <a:ext uri="{FF2B5EF4-FFF2-40B4-BE49-F238E27FC236}">
                  <a16:creationId xmlns:a16="http://schemas.microsoft.com/office/drawing/2014/main" id="{F8315F91-D125-B24C-2496-B1F6936201C6}"/>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404;p90">
              <a:extLst>
                <a:ext uri="{FF2B5EF4-FFF2-40B4-BE49-F238E27FC236}">
                  <a16:creationId xmlns:a16="http://schemas.microsoft.com/office/drawing/2014/main" id="{2C718349-73B6-9B66-57C6-E57622FF7A40}"/>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405;p90">
              <a:extLst>
                <a:ext uri="{FF2B5EF4-FFF2-40B4-BE49-F238E27FC236}">
                  <a16:creationId xmlns:a16="http://schemas.microsoft.com/office/drawing/2014/main" id="{EB52721C-C374-0FAA-2614-A5EBE1ECBE93}"/>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406;p90">
              <a:extLst>
                <a:ext uri="{FF2B5EF4-FFF2-40B4-BE49-F238E27FC236}">
                  <a16:creationId xmlns:a16="http://schemas.microsoft.com/office/drawing/2014/main" id="{85B2CC23-2B72-541D-CA31-713560720B03}"/>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407;p90">
              <a:extLst>
                <a:ext uri="{FF2B5EF4-FFF2-40B4-BE49-F238E27FC236}">
                  <a16:creationId xmlns:a16="http://schemas.microsoft.com/office/drawing/2014/main" id="{561F98FE-5FD7-7FE3-2062-B1470E4B244A}"/>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408;p90">
              <a:extLst>
                <a:ext uri="{FF2B5EF4-FFF2-40B4-BE49-F238E27FC236}">
                  <a16:creationId xmlns:a16="http://schemas.microsoft.com/office/drawing/2014/main" id="{9B31BAF7-CC8B-F686-DCD5-6525787E2401}"/>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409;p90">
              <a:extLst>
                <a:ext uri="{FF2B5EF4-FFF2-40B4-BE49-F238E27FC236}">
                  <a16:creationId xmlns:a16="http://schemas.microsoft.com/office/drawing/2014/main" id="{BFBD85DA-A295-683B-3CB5-34F1B22B2D83}"/>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410;p90">
              <a:extLst>
                <a:ext uri="{FF2B5EF4-FFF2-40B4-BE49-F238E27FC236}">
                  <a16:creationId xmlns:a16="http://schemas.microsoft.com/office/drawing/2014/main" id="{6693F5D5-0C53-F778-B926-A375D2A103BB}"/>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411;p90">
              <a:extLst>
                <a:ext uri="{FF2B5EF4-FFF2-40B4-BE49-F238E27FC236}">
                  <a16:creationId xmlns:a16="http://schemas.microsoft.com/office/drawing/2014/main" id="{CD309E9C-E794-D19F-C9D5-A2BF80AAC96B}"/>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组合 22">
            <a:extLst>
              <a:ext uri="{FF2B5EF4-FFF2-40B4-BE49-F238E27FC236}">
                <a16:creationId xmlns:a16="http://schemas.microsoft.com/office/drawing/2014/main" id="{16A03B79-57CC-E7A9-8FAB-3B168BC0B63E}"/>
              </a:ext>
            </a:extLst>
          </p:cNvPr>
          <p:cNvGrpSpPr/>
          <p:nvPr/>
        </p:nvGrpSpPr>
        <p:grpSpPr>
          <a:xfrm>
            <a:off x="549115" y="504603"/>
            <a:ext cx="1123193" cy="1099064"/>
            <a:chOff x="10420935" y="99251"/>
            <a:chExt cx="1123193" cy="1099064"/>
          </a:xfrm>
        </p:grpSpPr>
        <p:pic>
          <p:nvPicPr>
            <p:cNvPr id="24" name="图片 23" descr="卡通人物&#10;&#10;低可信度描述已自动生成">
              <a:extLst>
                <a:ext uri="{FF2B5EF4-FFF2-40B4-BE49-F238E27FC236}">
                  <a16:creationId xmlns:a16="http://schemas.microsoft.com/office/drawing/2014/main" id="{317198BC-02AB-72EB-619C-79B6CDE47F5C}"/>
                </a:ext>
              </a:extLst>
            </p:cNvPr>
            <p:cNvPicPr>
              <a:picLocks noChangeAspect="1"/>
            </p:cNvPicPr>
            <p:nvPr/>
          </p:nvPicPr>
          <p:blipFill>
            <a:blip r:embed="rId2">
              <a:duotone>
                <a:prstClr val="black"/>
                <a:srgbClr val="40BAD2">
                  <a:tint val="45000"/>
                  <a:satMod val="400000"/>
                </a:srgbClr>
              </a:duotone>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504174" y="99251"/>
              <a:ext cx="958208" cy="958208"/>
            </a:xfrm>
            <a:prstGeom prst="rect">
              <a:avLst/>
            </a:prstGeom>
          </p:spPr>
        </p:pic>
        <p:sp>
          <p:nvSpPr>
            <p:cNvPr id="25" name="文本框 24">
              <a:extLst>
                <a:ext uri="{FF2B5EF4-FFF2-40B4-BE49-F238E27FC236}">
                  <a16:creationId xmlns:a16="http://schemas.microsoft.com/office/drawing/2014/main" id="{90696B25-7D39-7029-6A83-86FA498C67D3}"/>
                </a:ext>
              </a:extLst>
            </p:cNvPr>
            <p:cNvSpPr txBox="1"/>
            <p:nvPr/>
          </p:nvSpPr>
          <p:spPr>
            <a:xfrm>
              <a:off x="10420935" y="936705"/>
              <a:ext cx="1123193" cy="261610"/>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7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URBAN HEALTH INDEX</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UW CSE 583 COURSE PROJECT</a:t>
              </a:r>
              <a:endParaRPr kumimoji="0" lang="zh-CN" altLang="en-US"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endParaRPr>
            </a:p>
          </p:txBody>
        </p:sp>
        <p:cxnSp>
          <p:nvCxnSpPr>
            <p:cNvPr id="26" name="直接连接符 25">
              <a:extLst>
                <a:ext uri="{FF2B5EF4-FFF2-40B4-BE49-F238E27FC236}">
                  <a16:creationId xmlns:a16="http://schemas.microsoft.com/office/drawing/2014/main" id="{2EB458A9-3F15-D768-4EF1-CFB850990794}"/>
                </a:ext>
              </a:extLst>
            </p:cNvPr>
            <p:cNvCxnSpPr>
              <a:cxnSpLocks/>
            </p:cNvCxnSpPr>
            <p:nvPr/>
          </p:nvCxnSpPr>
          <p:spPr>
            <a:xfrm>
              <a:off x="10504174" y="967185"/>
              <a:ext cx="958208" cy="0"/>
            </a:xfrm>
            <a:prstGeom prst="line">
              <a:avLst/>
            </a:prstGeom>
            <a:noFill/>
            <a:ln w="9525" cap="flat" cmpd="sng" algn="ctr">
              <a:solidFill>
                <a:srgbClr val="40BAD2"/>
              </a:solidFill>
              <a:prstDash val="solid"/>
            </a:ln>
            <a:effectLst/>
          </p:spPr>
        </p:cxnSp>
      </p:grpSp>
      <p:grpSp>
        <p:nvGrpSpPr>
          <p:cNvPr id="4" name="Google Shape;7402;p90">
            <a:extLst>
              <a:ext uri="{FF2B5EF4-FFF2-40B4-BE49-F238E27FC236}">
                <a16:creationId xmlns:a16="http://schemas.microsoft.com/office/drawing/2014/main" id="{5FDB2668-B139-1757-6F61-338ABF3E1AF4}"/>
              </a:ext>
            </a:extLst>
          </p:cNvPr>
          <p:cNvGrpSpPr/>
          <p:nvPr/>
        </p:nvGrpSpPr>
        <p:grpSpPr>
          <a:xfrm>
            <a:off x="2795611" y="1812427"/>
            <a:ext cx="452888" cy="450524"/>
            <a:chOff x="-48262200" y="3200500"/>
            <a:chExt cx="301675" cy="300100"/>
          </a:xfrm>
          <a:solidFill>
            <a:srgbClr val="7030A0"/>
          </a:solidFill>
        </p:grpSpPr>
        <p:sp>
          <p:nvSpPr>
            <p:cNvPr id="5" name="Google Shape;7403;p90">
              <a:extLst>
                <a:ext uri="{FF2B5EF4-FFF2-40B4-BE49-F238E27FC236}">
                  <a16:creationId xmlns:a16="http://schemas.microsoft.com/office/drawing/2014/main" id="{BFED7859-9D1E-3C57-6C61-65D4B881192E}"/>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04;p90">
              <a:extLst>
                <a:ext uri="{FF2B5EF4-FFF2-40B4-BE49-F238E27FC236}">
                  <a16:creationId xmlns:a16="http://schemas.microsoft.com/office/drawing/2014/main" id="{7EE21F87-1768-63FE-EC7C-BB9BC0D2BF82}"/>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405;p90">
              <a:extLst>
                <a:ext uri="{FF2B5EF4-FFF2-40B4-BE49-F238E27FC236}">
                  <a16:creationId xmlns:a16="http://schemas.microsoft.com/office/drawing/2014/main" id="{E812C24F-9B6F-F220-0E11-3BCC65F7ABAA}"/>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406;p90">
              <a:extLst>
                <a:ext uri="{FF2B5EF4-FFF2-40B4-BE49-F238E27FC236}">
                  <a16:creationId xmlns:a16="http://schemas.microsoft.com/office/drawing/2014/main" id="{300C8650-20FF-B432-B1AD-FED21803BE30}"/>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407;p90">
              <a:extLst>
                <a:ext uri="{FF2B5EF4-FFF2-40B4-BE49-F238E27FC236}">
                  <a16:creationId xmlns:a16="http://schemas.microsoft.com/office/drawing/2014/main" id="{C266964D-8579-EFCB-7251-51B9C1ADBB78}"/>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08;p90">
              <a:extLst>
                <a:ext uri="{FF2B5EF4-FFF2-40B4-BE49-F238E27FC236}">
                  <a16:creationId xmlns:a16="http://schemas.microsoft.com/office/drawing/2014/main" id="{49A13420-7396-5161-D777-E22DA6A9612F}"/>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09;p90">
              <a:extLst>
                <a:ext uri="{FF2B5EF4-FFF2-40B4-BE49-F238E27FC236}">
                  <a16:creationId xmlns:a16="http://schemas.microsoft.com/office/drawing/2014/main" id="{F2C791AD-C14E-ADC0-E88E-49D10ED9860D}"/>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10;p90">
              <a:extLst>
                <a:ext uri="{FF2B5EF4-FFF2-40B4-BE49-F238E27FC236}">
                  <a16:creationId xmlns:a16="http://schemas.microsoft.com/office/drawing/2014/main" id="{6261F370-772B-86AB-AF7E-5B4890D54DE3}"/>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411;p90">
              <a:extLst>
                <a:ext uri="{FF2B5EF4-FFF2-40B4-BE49-F238E27FC236}">
                  <a16:creationId xmlns:a16="http://schemas.microsoft.com/office/drawing/2014/main" id="{2A77C380-8C79-E11E-F1D5-7F69AA36D91A}"/>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 name="图片 31">
            <a:extLst>
              <a:ext uri="{FF2B5EF4-FFF2-40B4-BE49-F238E27FC236}">
                <a16:creationId xmlns:a16="http://schemas.microsoft.com/office/drawing/2014/main" id="{A436E4B8-80A2-8F8B-0EE0-B099D5C89136}"/>
              </a:ext>
            </a:extLst>
          </p:cNvPr>
          <p:cNvPicPr>
            <a:picLocks noChangeAspect="1"/>
          </p:cNvPicPr>
          <p:nvPr/>
        </p:nvPicPr>
        <p:blipFill>
          <a:blip r:embed="rId4"/>
          <a:stretch>
            <a:fillRect/>
          </a:stretch>
        </p:blipFill>
        <p:spPr>
          <a:xfrm>
            <a:off x="632354" y="2565463"/>
            <a:ext cx="4530958" cy="2665908"/>
          </a:xfrm>
          <a:prstGeom prst="rect">
            <a:avLst/>
          </a:prstGeom>
        </p:spPr>
      </p:pic>
      <p:pic>
        <p:nvPicPr>
          <p:cNvPr id="34" name="图片 33">
            <a:extLst>
              <a:ext uri="{FF2B5EF4-FFF2-40B4-BE49-F238E27FC236}">
                <a16:creationId xmlns:a16="http://schemas.microsoft.com/office/drawing/2014/main" id="{5194BFD3-F1EB-A4A4-7569-10188B8ADF32}"/>
              </a:ext>
            </a:extLst>
          </p:cNvPr>
          <p:cNvPicPr>
            <a:picLocks noChangeAspect="1"/>
          </p:cNvPicPr>
          <p:nvPr/>
        </p:nvPicPr>
        <p:blipFill>
          <a:blip r:embed="rId5"/>
          <a:stretch>
            <a:fillRect/>
          </a:stretch>
        </p:blipFill>
        <p:spPr>
          <a:xfrm>
            <a:off x="5947045" y="3256862"/>
            <a:ext cx="4546482" cy="2675681"/>
          </a:xfrm>
          <a:prstGeom prst="rect">
            <a:avLst/>
          </a:prstGeom>
        </p:spPr>
      </p:pic>
      <p:pic>
        <p:nvPicPr>
          <p:cNvPr id="36" name="图片 35">
            <a:extLst>
              <a:ext uri="{FF2B5EF4-FFF2-40B4-BE49-F238E27FC236}">
                <a16:creationId xmlns:a16="http://schemas.microsoft.com/office/drawing/2014/main" id="{E992B807-CB66-ACDB-D930-C3B6EC5E6961}"/>
              </a:ext>
            </a:extLst>
          </p:cNvPr>
          <p:cNvPicPr>
            <a:picLocks noChangeAspect="1"/>
          </p:cNvPicPr>
          <p:nvPr/>
        </p:nvPicPr>
        <p:blipFill>
          <a:blip r:embed="rId6"/>
          <a:stretch>
            <a:fillRect/>
          </a:stretch>
        </p:blipFill>
        <p:spPr>
          <a:xfrm>
            <a:off x="5947045" y="503902"/>
            <a:ext cx="4530958" cy="2655238"/>
          </a:xfrm>
          <a:prstGeom prst="rect">
            <a:avLst/>
          </a:prstGeom>
        </p:spPr>
      </p:pic>
      <p:cxnSp>
        <p:nvCxnSpPr>
          <p:cNvPr id="40" name="连接符: 肘形 39">
            <a:extLst>
              <a:ext uri="{FF2B5EF4-FFF2-40B4-BE49-F238E27FC236}">
                <a16:creationId xmlns:a16="http://schemas.microsoft.com/office/drawing/2014/main" id="{D52C60A3-8613-5BB9-77DA-70A97BB79DB1}"/>
              </a:ext>
            </a:extLst>
          </p:cNvPr>
          <p:cNvCxnSpPr>
            <a:cxnSpLocks/>
            <a:endCxn id="34" idx="1"/>
          </p:cNvCxnSpPr>
          <p:nvPr/>
        </p:nvCxnSpPr>
        <p:spPr>
          <a:xfrm>
            <a:off x="2133600" y="4139184"/>
            <a:ext cx="3813445" cy="455519"/>
          </a:xfrm>
          <a:prstGeom prst="bentConnector3">
            <a:avLst>
              <a:gd name="adj1" fmla="val 125"/>
            </a:avLst>
          </a:prstGeom>
          <a:ln>
            <a:solidFill>
              <a:schemeClr val="accent1">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45" name="连接符: 肘形 44">
            <a:extLst>
              <a:ext uri="{FF2B5EF4-FFF2-40B4-BE49-F238E27FC236}">
                <a16:creationId xmlns:a16="http://schemas.microsoft.com/office/drawing/2014/main" id="{E9AFF294-ACAA-0D13-C01C-910847E0DC4F}"/>
              </a:ext>
            </a:extLst>
          </p:cNvPr>
          <p:cNvCxnSpPr>
            <a:cxnSpLocks/>
          </p:cNvCxnSpPr>
          <p:nvPr/>
        </p:nvCxnSpPr>
        <p:spPr>
          <a:xfrm rot="16200000" flipV="1">
            <a:off x="6048868" y="2755342"/>
            <a:ext cx="2599010" cy="1079710"/>
          </a:xfrm>
          <a:prstGeom prst="bentConnector3">
            <a:avLst>
              <a:gd name="adj1" fmla="val 52346"/>
            </a:avLst>
          </a:prstGeom>
          <a:ln>
            <a:solidFill>
              <a:schemeClr val="accent1">
                <a:lumMod val="60000"/>
                <a:lumOff val="40000"/>
              </a:schemeClr>
            </a:solidFill>
            <a:prstDash val="sysDot"/>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B7B5DE3B-A3C4-5A2F-764E-7E2B1EBA7626}"/>
              </a:ext>
            </a:extLst>
          </p:cNvPr>
          <p:cNvCxnSpPr>
            <a:cxnSpLocks/>
          </p:cNvCxnSpPr>
          <p:nvPr/>
        </p:nvCxnSpPr>
        <p:spPr>
          <a:xfrm>
            <a:off x="10319443" y="3455670"/>
            <a:ext cx="392050" cy="0"/>
          </a:xfrm>
          <a:prstGeom prst="line">
            <a:avLst/>
          </a:prstGeom>
          <a:ln>
            <a:solidFill>
              <a:schemeClr val="accent1">
                <a:lumMod val="60000"/>
                <a:lumOff val="40000"/>
              </a:schemeClr>
            </a:solidFill>
            <a:prstDash val="sysDot"/>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1" name="文本框 50">
            <a:extLst>
              <a:ext uri="{FF2B5EF4-FFF2-40B4-BE49-F238E27FC236}">
                <a16:creationId xmlns:a16="http://schemas.microsoft.com/office/drawing/2014/main" id="{04F326B0-47DA-6ECE-7721-1E85E5DCD1BB}"/>
              </a:ext>
            </a:extLst>
          </p:cNvPr>
          <p:cNvSpPr txBox="1"/>
          <p:nvPr/>
        </p:nvSpPr>
        <p:spPr>
          <a:xfrm>
            <a:off x="10748642" y="3247147"/>
            <a:ext cx="1079709" cy="400110"/>
          </a:xfrm>
          <a:prstGeom prst="rect">
            <a:avLst/>
          </a:prstGeom>
          <a:noFill/>
        </p:spPr>
        <p:txBody>
          <a:bodyPr wrap="square" rtlCol="0">
            <a:spAutoFit/>
          </a:bodyPr>
          <a:lstStyle/>
          <a:p>
            <a:r>
              <a:rPr lang="en-US" altLang="zh-CN" sz="1000" dirty="0"/>
              <a:t>Click to see indicator’s info</a:t>
            </a:r>
            <a:endParaRPr lang="zh-CN" altLang="en-US" sz="1000" dirty="0"/>
          </a:p>
        </p:txBody>
      </p:sp>
      <p:sp>
        <p:nvSpPr>
          <p:cNvPr id="54" name="文本框 53">
            <a:extLst>
              <a:ext uri="{FF2B5EF4-FFF2-40B4-BE49-F238E27FC236}">
                <a16:creationId xmlns:a16="http://schemas.microsoft.com/office/drawing/2014/main" id="{DF1C39AC-8229-1654-CB8D-418F0178B958}"/>
              </a:ext>
            </a:extLst>
          </p:cNvPr>
          <p:cNvSpPr txBox="1"/>
          <p:nvPr/>
        </p:nvSpPr>
        <p:spPr>
          <a:xfrm>
            <a:off x="6808428" y="2679047"/>
            <a:ext cx="1215120" cy="577081"/>
          </a:xfrm>
          <a:prstGeom prst="rect">
            <a:avLst/>
          </a:prstGeom>
          <a:noFill/>
        </p:spPr>
        <p:txBody>
          <a:bodyPr wrap="square" rtlCol="0">
            <a:spAutoFit/>
          </a:bodyPr>
          <a:lstStyle/>
          <a:p>
            <a:r>
              <a:rPr lang="en-US" altLang="zh-CN" sz="1050" dirty="0"/>
              <a:t>Click to see specific census tract’s data vis</a:t>
            </a:r>
            <a:endParaRPr lang="zh-CN" altLang="en-US" sz="1050" dirty="0"/>
          </a:p>
        </p:txBody>
      </p:sp>
      <p:sp>
        <p:nvSpPr>
          <p:cNvPr id="55" name="文本框 54">
            <a:extLst>
              <a:ext uri="{FF2B5EF4-FFF2-40B4-BE49-F238E27FC236}">
                <a16:creationId xmlns:a16="http://schemas.microsoft.com/office/drawing/2014/main" id="{40A7377E-DB3C-E37D-4F46-3A2CF1FE8A97}"/>
              </a:ext>
            </a:extLst>
          </p:cNvPr>
          <p:cNvSpPr txBox="1"/>
          <p:nvPr/>
        </p:nvSpPr>
        <p:spPr>
          <a:xfrm>
            <a:off x="2042485" y="4579861"/>
            <a:ext cx="2400790" cy="415498"/>
          </a:xfrm>
          <a:prstGeom prst="rect">
            <a:avLst/>
          </a:prstGeom>
          <a:noFill/>
        </p:spPr>
        <p:txBody>
          <a:bodyPr wrap="square" rtlCol="0">
            <a:spAutoFit/>
          </a:bodyPr>
          <a:lstStyle/>
          <a:p>
            <a:r>
              <a:rPr lang="en-US" altLang="zh-CN" sz="1050" dirty="0"/>
              <a:t>Select from 10 metro polytan cities and landing to city level mapping</a:t>
            </a:r>
            <a:endParaRPr lang="zh-CN" altLang="en-US" sz="1050" dirty="0"/>
          </a:p>
        </p:txBody>
      </p:sp>
      <p:cxnSp>
        <p:nvCxnSpPr>
          <p:cNvPr id="56" name="直接连接符 55">
            <a:extLst>
              <a:ext uri="{FF2B5EF4-FFF2-40B4-BE49-F238E27FC236}">
                <a16:creationId xmlns:a16="http://schemas.microsoft.com/office/drawing/2014/main" id="{24712D49-CA02-A9A2-4E0D-CB2A38A4C1BB}"/>
              </a:ext>
            </a:extLst>
          </p:cNvPr>
          <p:cNvCxnSpPr>
            <a:cxnSpLocks/>
          </p:cNvCxnSpPr>
          <p:nvPr/>
        </p:nvCxnSpPr>
        <p:spPr>
          <a:xfrm>
            <a:off x="10319443" y="1306830"/>
            <a:ext cx="392050" cy="0"/>
          </a:xfrm>
          <a:prstGeom prst="line">
            <a:avLst/>
          </a:prstGeom>
          <a:ln>
            <a:solidFill>
              <a:schemeClr val="accent1">
                <a:lumMod val="60000"/>
                <a:lumOff val="40000"/>
              </a:schemeClr>
            </a:solidFill>
            <a:prstDash val="sysDot"/>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 name="文本框 56">
            <a:extLst>
              <a:ext uri="{FF2B5EF4-FFF2-40B4-BE49-F238E27FC236}">
                <a16:creationId xmlns:a16="http://schemas.microsoft.com/office/drawing/2014/main" id="{485FA2F1-F927-739B-F5E1-BDDDC8317307}"/>
              </a:ext>
            </a:extLst>
          </p:cNvPr>
          <p:cNvSpPr txBox="1"/>
          <p:nvPr/>
        </p:nvSpPr>
        <p:spPr>
          <a:xfrm>
            <a:off x="10748642" y="961439"/>
            <a:ext cx="1079709" cy="1169551"/>
          </a:xfrm>
          <a:prstGeom prst="rect">
            <a:avLst/>
          </a:prstGeom>
          <a:noFill/>
        </p:spPr>
        <p:txBody>
          <a:bodyPr wrap="square" rtlCol="0">
            <a:spAutoFit/>
          </a:bodyPr>
          <a:lstStyle/>
          <a:p>
            <a:r>
              <a:rPr lang="en-US" altLang="zh-CN" sz="1000" dirty="0"/>
              <a:t>Showing improved health performance following suggested indicator improvements</a:t>
            </a:r>
            <a:endParaRPr lang="zh-CN" altLang="en-US" sz="1000" dirty="0"/>
          </a:p>
        </p:txBody>
      </p:sp>
      <p:sp>
        <p:nvSpPr>
          <p:cNvPr id="67" name="文本框 66">
            <a:extLst>
              <a:ext uri="{FF2B5EF4-FFF2-40B4-BE49-F238E27FC236}">
                <a16:creationId xmlns:a16="http://schemas.microsoft.com/office/drawing/2014/main" id="{4C9A86A7-6AC6-0B82-5BD9-6E1235344B4B}"/>
              </a:ext>
            </a:extLst>
          </p:cNvPr>
          <p:cNvSpPr txBox="1"/>
          <p:nvPr/>
        </p:nvSpPr>
        <p:spPr>
          <a:xfrm>
            <a:off x="4181959" y="1061533"/>
            <a:ext cx="1556899" cy="738664"/>
          </a:xfrm>
          <a:prstGeom prst="rect">
            <a:avLst/>
          </a:prstGeom>
          <a:noFill/>
        </p:spPr>
        <p:txBody>
          <a:bodyPr wrap="square" rtlCol="0">
            <a:spAutoFit/>
          </a:bodyPr>
          <a:lstStyle/>
          <a:p>
            <a:r>
              <a:rPr lang="en-US" altLang="zh-CN" sz="1050" dirty="0"/>
              <a:t>Type in a specific address within these 10 cities and see the census tract analysis</a:t>
            </a:r>
            <a:endParaRPr lang="zh-CN" altLang="en-US" sz="1050" dirty="0"/>
          </a:p>
        </p:txBody>
      </p:sp>
      <p:cxnSp>
        <p:nvCxnSpPr>
          <p:cNvPr id="73" name="连接符: 肘形 72">
            <a:extLst>
              <a:ext uri="{FF2B5EF4-FFF2-40B4-BE49-F238E27FC236}">
                <a16:creationId xmlns:a16="http://schemas.microsoft.com/office/drawing/2014/main" id="{140AB17B-D145-953A-3B12-B47037112BEF}"/>
              </a:ext>
            </a:extLst>
          </p:cNvPr>
          <p:cNvCxnSpPr>
            <a:cxnSpLocks/>
            <a:endCxn id="36" idx="1"/>
          </p:cNvCxnSpPr>
          <p:nvPr/>
        </p:nvCxnSpPr>
        <p:spPr>
          <a:xfrm flipV="1">
            <a:off x="3659773" y="1831521"/>
            <a:ext cx="2287272" cy="2197935"/>
          </a:xfrm>
          <a:prstGeom prst="bentConnector3">
            <a:avLst>
              <a:gd name="adj1" fmla="val 27612"/>
            </a:avLst>
          </a:prstGeom>
          <a:ln>
            <a:solidFill>
              <a:srgbClr val="00B0F0"/>
            </a:solidFill>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41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5C234-644A-0D22-414F-27F2E8973440}"/>
            </a:ext>
          </a:extLst>
        </p:cNvPr>
        <p:cNvGrpSpPr/>
        <p:nvPr/>
      </p:nvGrpSpPr>
      <p:grpSpPr>
        <a:xfrm>
          <a:off x="0" y="0"/>
          <a:ext cx="0" cy="0"/>
          <a:chOff x="0" y="0"/>
          <a:chExt cx="0" cy="0"/>
        </a:xfrm>
      </p:grpSpPr>
      <p:sp>
        <p:nvSpPr>
          <p:cNvPr id="8" name="文本框 7">
            <a:extLst>
              <a:ext uri="{FF2B5EF4-FFF2-40B4-BE49-F238E27FC236}">
                <a16:creationId xmlns:a16="http://schemas.microsoft.com/office/drawing/2014/main" id="{82F7CCA7-AB49-8950-08AC-7CE10FEA0CD8}"/>
              </a:ext>
            </a:extLst>
          </p:cNvPr>
          <p:cNvSpPr txBox="1"/>
          <p:nvPr/>
        </p:nvSpPr>
        <p:spPr>
          <a:xfrm>
            <a:off x="519536" y="1812427"/>
            <a:ext cx="2103461" cy="461665"/>
          </a:xfrm>
          <a:prstGeom prst="rect">
            <a:avLst/>
          </a:prstGeom>
          <a:noFill/>
        </p:spPr>
        <p:txBody>
          <a:bodyPr wrap="none" rtlCol="0">
            <a:spAutoFit/>
          </a:bodyPr>
          <a:lstStyle/>
          <a:p>
            <a:pPr defTabSz="457200"/>
            <a:r>
              <a:rPr lang="en-US" altLang="zh-CN" sz="2400" b="1" dirty="0">
                <a:solidFill>
                  <a:srgbClr val="002060"/>
                </a:solidFill>
                <a:latin typeface="Microsoft JhengHei" panose="020B0604030504040204" pitchFamily="34" charset="-120"/>
                <a:ea typeface="Microsoft JhengHei" panose="020B0604030504040204" pitchFamily="34" charset="-120"/>
              </a:rPr>
              <a:t>Components</a:t>
            </a:r>
            <a:endParaRPr lang="zh-CN" altLang="en-US" sz="2400" b="1" dirty="0">
              <a:solidFill>
                <a:srgbClr val="002060"/>
              </a:solidFill>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5D273D46-03AE-598F-9781-7C1B6763BD79}"/>
              </a:ext>
            </a:extLst>
          </p:cNvPr>
          <p:cNvSpPr/>
          <p:nvPr/>
        </p:nvSpPr>
        <p:spPr>
          <a:xfrm>
            <a:off x="0" y="6077717"/>
            <a:ext cx="12192000" cy="780284"/>
          </a:xfrm>
          <a:prstGeom prst="rect">
            <a:avLst/>
          </a:prstGeom>
          <a:solidFill>
            <a:srgbClr val="40BAD2"/>
          </a:solidFill>
          <a:ln w="1714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endParaRPr>
          </a:p>
        </p:txBody>
      </p:sp>
      <p:sp>
        <p:nvSpPr>
          <p:cNvPr id="11" name="文本框 10">
            <a:extLst>
              <a:ext uri="{FF2B5EF4-FFF2-40B4-BE49-F238E27FC236}">
                <a16:creationId xmlns:a16="http://schemas.microsoft.com/office/drawing/2014/main" id="{07A6B9AC-FA2E-1DB6-BE8B-60C478668A95}"/>
              </a:ext>
            </a:extLst>
          </p:cNvPr>
          <p:cNvSpPr txBox="1"/>
          <p:nvPr/>
        </p:nvSpPr>
        <p:spPr>
          <a:xfrm>
            <a:off x="315420" y="6218738"/>
            <a:ext cx="2611005"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effectLst/>
              </a:rPr>
              <a:t>URBAN HEALTH ENVIRONMENT CONSULTANT TOOL</a:t>
            </a:r>
            <a:endParaRPr kumimoji="0" lang="en-US" altLang="zh-CN" sz="1100" b="1"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12" name="文本框 11">
            <a:extLst>
              <a:ext uri="{FF2B5EF4-FFF2-40B4-BE49-F238E27FC236}">
                <a16:creationId xmlns:a16="http://schemas.microsoft.com/office/drawing/2014/main" id="{E728988C-361E-BF08-1DF6-41E287FAB112}"/>
              </a:ext>
            </a:extLst>
          </p:cNvPr>
          <p:cNvSpPr txBox="1"/>
          <p:nvPr/>
        </p:nvSpPr>
        <p:spPr>
          <a:xfrm>
            <a:off x="2795611" y="6425189"/>
            <a:ext cx="999316"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Slide 02/08</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18" name="文本框 17">
            <a:extLst>
              <a:ext uri="{FF2B5EF4-FFF2-40B4-BE49-F238E27FC236}">
                <a16:creationId xmlns:a16="http://schemas.microsoft.com/office/drawing/2014/main" id="{32AAF429-2E8C-EA8D-B97D-9765CB88FEF3}"/>
              </a:ext>
            </a:extLst>
          </p:cNvPr>
          <p:cNvSpPr txBox="1"/>
          <p:nvPr/>
        </p:nvSpPr>
        <p:spPr>
          <a:xfrm>
            <a:off x="4604250" y="6237026"/>
            <a:ext cx="1117786"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rPr>
              <a:t>Idea and Background</a:t>
            </a:r>
            <a:endParaRPr kumimoji="0" lang="en-US" altLang="zh-CN" sz="11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19" name="文本框 18">
            <a:extLst>
              <a:ext uri="{FF2B5EF4-FFF2-40B4-BE49-F238E27FC236}">
                <a16:creationId xmlns:a16="http://schemas.microsoft.com/office/drawing/2014/main" id="{2DA5B691-DC86-A5AD-5A30-9803A7D2FB78}"/>
              </a:ext>
            </a:extLst>
          </p:cNvPr>
          <p:cNvSpPr txBox="1"/>
          <p:nvPr/>
        </p:nvSpPr>
        <p:spPr>
          <a:xfrm>
            <a:off x="6055834" y="6346835"/>
            <a:ext cx="1505367"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rPr>
              <a:t>User Investigation</a:t>
            </a:r>
            <a:endParaRPr kumimoji="0" lang="en-US" altLang="zh-CN" sz="11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20" name="文本框 19">
            <a:extLst>
              <a:ext uri="{FF2B5EF4-FFF2-40B4-BE49-F238E27FC236}">
                <a16:creationId xmlns:a16="http://schemas.microsoft.com/office/drawing/2014/main" id="{8AA79FA5-BCF2-D4AB-71F0-9E8DCFAFB57D}"/>
              </a:ext>
            </a:extLst>
          </p:cNvPr>
          <p:cNvSpPr txBox="1"/>
          <p:nvPr/>
        </p:nvSpPr>
        <p:spPr>
          <a:xfrm>
            <a:off x="9311627" y="6340739"/>
            <a:ext cx="1196917"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rPr>
              <a:t>Components</a:t>
            </a:r>
            <a:endParaRPr kumimoji="0" lang="en-US" altLang="zh-CN" sz="11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endParaRPr>
          </a:p>
        </p:txBody>
      </p:sp>
      <p:sp>
        <p:nvSpPr>
          <p:cNvPr id="21" name="文本框 20">
            <a:extLst>
              <a:ext uri="{FF2B5EF4-FFF2-40B4-BE49-F238E27FC236}">
                <a16:creationId xmlns:a16="http://schemas.microsoft.com/office/drawing/2014/main" id="{DD90ACBF-D4D9-1128-9571-143C3D199333}"/>
              </a:ext>
            </a:extLst>
          </p:cNvPr>
          <p:cNvSpPr txBox="1"/>
          <p:nvPr/>
        </p:nvSpPr>
        <p:spPr>
          <a:xfrm>
            <a:off x="10829983" y="6340739"/>
            <a:ext cx="1044910"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Tech Review</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22" name="文本框 21">
            <a:extLst>
              <a:ext uri="{FF2B5EF4-FFF2-40B4-BE49-F238E27FC236}">
                <a16:creationId xmlns:a16="http://schemas.microsoft.com/office/drawing/2014/main" id="{C1320A3D-9951-D24C-2142-45F4B95352E1}"/>
              </a:ext>
            </a:extLst>
          </p:cNvPr>
          <p:cNvSpPr txBox="1"/>
          <p:nvPr/>
        </p:nvSpPr>
        <p:spPr>
          <a:xfrm>
            <a:off x="7822991" y="6362311"/>
            <a:ext cx="1199910"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Design</a:t>
            </a:r>
            <a:r>
              <a:rPr kumimoji="0" lang="en-US" altLang="zh-CN" sz="1200" b="1"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 Demo</a:t>
            </a:r>
            <a:endParaRPr kumimoji="0" lang="en-US" altLang="zh-CN" sz="1100" b="1"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grpSp>
        <p:nvGrpSpPr>
          <p:cNvPr id="81" name="Google Shape;8334;p92">
            <a:extLst>
              <a:ext uri="{FF2B5EF4-FFF2-40B4-BE49-F238E27FC236}">
                <a16:creationId xmlns:a16="http://schemas.microsoft.com/office/drawing/2014/main" id="{2429C578-D92D-6DC7-4434-806494EC1DA8}"/>
              </a:ext>
            </a:extLst>
          </p:cNvPr>
          <p:cNvGrpSpPr/>
          <p:nvPr/>
        </p:nvGrpSpPr>
        <p:grpSpPr>
          <a:xfrm>
            <a:off x="4291389" y="6323539"/>
            <a:ext cx="310375" cy="304481"/>
            <a:chOff x="-1183550" y="3586525"/>
            <a:chExt cx="296175" cy="290550"/>
          </a:xfrm>
          <a:solidFill>
            <a:schemeClr val="bg1"/>
          </a:solidFill>
        </p:grpSpPr>
        <p:sp>
          <p:nvSpPr>
            <p:cNvPr id="82" name="Google Shape;8335;p92">
              <a:extLst>
                <a:ext uri="{FF2B5EF4-FFF2-40B4-BE49-F238E27FC236}">
                  <a16:creationId xmlns:a16="http://schemas.microsoft.com/office/drawing/2014/main" id="{C5FB0462-10E3-28D7-93A3-350CAFB98DBB}"/>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3" name="Google Shape;8336;p92">
              <a:extLst>
                <a:ext uri="{FF2B5EF4-FFF2-40B4-BE49-F238E27FC236}">
                  <a16:creationId xmlns:a16="http://schemas.microsoft.com/office/drawing/2014/main" id="{A41A23DA-0966-95E2-514B-088750E5222B}"/>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4" name="Google Shape;8337;p92">
              <a:extLst>
                <a:ext uri="{FF2B5EF4-FFF2-40B4-BE49-F238E27FC236}">
                  <a16:creationId xmlns:a16="http://schemas.microsoft.com/office/drawing/2014/main" id="{3F0B50B0-74B2-2424-309E-79D6F374AFE9}"/>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5" name="Google Shape;8338;p92">
              <a:extLst>
                <a:ext uri="{FF2B5EF4-FFF2-40B4-BE49-F238E27FC236}">
                  <a16:creationId xmlns:a16="http://schemas.microsoft.com/office/drawing/2014/main" id="{0A0B3D6A-C31A-DC26-ECBA-0F145CE1A6DD}"/>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6" name="Google Shape;8339;p92">
              <a:extLst>
                <a:ext uri="{FF2B5EF4-FFF2-40B4-BE49-F238E27FC236}">
                  <a16:creationId xmlns:a16="http://schemas.microsoft.com/office/drawing/2014/main" id="{A74D5F86-0F56-2FB8-E8E5-52E387AE63EF}"/>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7" name="Google Shape;8340;p92">
              <a:extLst>
                <a:ext uri="{FF2B5EF4-FFF2-40B4-BE49-F238E27FC236}">
                  <a16:creationId xmlns:a16="http://schemas.microsoft.com/office/drawing/2014/main" id="{B820A017-D5AA-D80F-E8AA-D0E213E4E626}"/>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8" name="Google Shape;8341;p92">
              <a:extLst>
                <a:ext uri="{FF2B5EF4-FFF2-40B4-BE49-F238E27FC236}">
                  <a16:creationId xmlns:a16="http://schemas.microsoft.com/office/drawing/2014/main" id="{79DF00DD-29E9-6A57-DAC7-1F32E91790D4}"/>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9" name="Google Shape;8342;p92">
              <a:extLst>
                <a:ext uri="{FF2B5EF4-FFF2-40B4-BE49-F238E27FC236}">
                  <a16:creationId xmlns:a16="http://schemas.microsoft.com/office/drawing/2014/main" id="{D2D1BA5D-FBB0-C0F0-C517-8D11B44804C9}"/>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0" name="Google Shape;8343;p92">
              <a:extLst>
                <a:ext uri="{FF2B5EF4-FFF2-40B4-BE49-F238E27FC236}">
                  <a16:creationId xmlns:a16="http://schemas.microsoft.com/office/drawing/2014/main" id="{52E2B52E-4A2D-BAAD-9ADA-5DF1C6C13C28}"/>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105" name="Google Shape;8406;p92">
            <a:extLst>
              <a:ext uri="{FF2B5EF4-FFF2-40B4-BE49-F238E27FC236}">
                <a16:creationId xmlns:a16="http://schemas.microsoft.com/office/drawing/2014/main" id="{0EC5AF51-FD6B-8060-CDC8-CE6EF2F22E00}"/>
              </a:ext>
            </a:extLst>
          </p:cNvPr>
          <p:cNvGrpSpPr/>
          <p:nvPr/>
        </p:nvGrpSpPr>
        <p:grpSpPr>
          <a:xfrm>
            <a:off x="5738858" y="6329533"/>
            <a:ext cx="316323" cy="305110"/>
            <a:chOff x="-3768700" y="3253275"/>
            <a:chExt cx="301850" cy="291150"/>
          </a:xfrm>
          <a:solidFill>
            <a:schemeClr val="bg1"/>
          </a:solidFill>
        </p:grpSpPr>
        <p:sp>
          <p:nvSpPr>
            <p:cNvPr id="106" name="Google Shape;8407;p92">
              <a:extLst>
                <a:ext uri="{FF2B5EF4-FFF2-40B4-BE49-F238E27FC236}">
                  <a16:creationId xmlns:a16="http://schemas.microsoft.com/office/drawing/2014/main" id="{6AB21E7B-3A16-5B93-05B5-AA5B9FA64C03}"/>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408;p92">
              <a:extLst>
                <a:ext uri="{FF2B5EF4-FFF2-40B4-BE49-F238E27FC236}">
                  <a16:creationId xmlns:a16="http://schemas.microsoft.com/office/drawing/2014/main" id="{D2D32C1B-1D0F-81D3-4172-E12291A9596E}"/>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409;p92">
              <a:extLst>
                <a:ext uri="{FF2B5EF4-FFF2-40B4-BE49-F238E27FC236}">
                  <a16:creationId xmlns:a16="http://schemas.microsoft.com/office/drawing/2014/main" id="{931243F2-9C27-5C4F-B166-D975F00ED079}"/>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7594;p90">
            <a:extLst>
              <a:ext uri="{FF2B5EF4-FFF2-40B4-BE49-F238E27FC236}">
                <a16:creationId xmlns:a16="http://schemas.microsoft.com/office/drawing/2014/main" id="{973F064C-E976-2C4D-3D85-71A78DB5D293}"/>
              </a:ext>
            </a:extLst>
          </p:cNvPr>
          <p:cNvGrpSpPr/>
          <p:nvPr/>
        </p:nvGrpSpPr>
        <p:grpSpPr>
          <a:xfrm>
            <a:off x="9012871" y="6361751"/>
            <a:ext cx="257886" cy="257886"/>
            <a:chOff x="-49027775" y="3183175"/>
            <a:chExt cx="299325" cy="299325"/>
          </a:xfrm>
          <a:solidFill>
            <a:srgbClr val="7030A0"/>
          </a:solidFill>
        </p:grpSpPr>
        <p:sp>
          <p:nvSpPr>
            <p:cNvPr id="115" name="Google Shape;7595;p90">
              <a:extLst>
                <a:ext uri="{FF2B5EF4-FFF2-40B4-BE49-F238E27FC236}">
                  <a16:creationId xmlns:a16="http://schemas.microsoft.com/office/drawing/2014/main" id="{354761F4-69D4-FE52-85AA-284A0C5BB438}"/>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596;p90">
              <a:extLst>
                <a:ext uri="{FF2B5EF4-FFF2-40B4-BE49-F238E27FC236}">
                  <a16:creationId xmlns:a16="http://schemas.microsoft.com/office/drawing/2014/main" id="{33DB2DE5-304C-DAE4-2B76-AA7BA181E6A6}"/>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597;p90">
              <a:extLst>
                <a:ext uri="{FF2B5EF4-FFF2-40B4-BE49-F238E27FC236}">
                  <a16:creationId xmlns:a16="http://schemas.microsoft.com/office/drawing/2014/main" id="{6699B460-24F9-836D-3827-18B221BC92DC}"/>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598;p90">
              <a:extLst>
                <a:ext uri="{FF2B5EF4-FFF2-40B4-BE49-F238E27FC236}">
                  <a16:creationId xmlns:a16="http://schemas.microsoft.com/office/drawing/2014/main" id="{227029D1-B986-2B66-506C-6717847838B3}"/>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8309;p92">
            <a:extLst>
              <a:ext uri="{FF2B5EF4-FFF2-40B4-BE49-F238E27FC236}">
                <a16:creationId xmlns:a16="http://schemas.microsoft.com/office/drawing/2014/main" id="{F4545E18-8925-659D-B6A1-2735474B07BB}"/>
              </a:ext>
            </a:extLst>
          </p:cNvPr>
          <p:cNvGrpSpPr/>
          <p:nvPr/>
        </p:nvGrpSpPr>
        <p:grpSpPr>
          <a:xfrm>
            <a:off x="10513379" y="6342100"/>
            <a:ext cx="307913" cy="307887"/>
            <a:chOff x="-4478975" y="3251700"/>
            <a:chExt cx="293825" cy="293800"/>
          </a:xfrm>
          <a:solidFill>
            <a:schemeClr val="bg1"/>
          </a:solidFill>
        </p:grpSpPr>
        <p:sp>
          <p:nvSpPr>
            <p:cNvPr id="135" name="Google Shape;8310;p92">
              <a:extLst>
                <a:ext uri="{FF2B5EF4-FFF2-40B4-BE49-F238E27FC236}">
                  <a16:creationId xmlns:a16="http://schemas.microsoft.com/office/drawing/2014/main" id="{435A955D-1ABB-6D05-128C-5B66133D485D}"/>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11;p92">
              <a:extLst>
                <a:ext uri="{FF2B5EF4-FFF2-40B4-BE49-F238E27FC236}">
                  <a16:creationId xmlns:a16="http://schemas.microsoft.com/office/drawing/2014/main" id="{CD1340DD-DCF4-476C-8E85-A2630EBBF1B1}"/>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12;p92">
              <a:extLst>
                <a:ext uri="{FF2B5EF4-FFF2-40B4-BE49-F238E27FC236}">
                  <a16:creationId xmlns:a16="http://schemas.microsoft.com/office/drawing/2014/main" id="{68C461BC-238A-9631-4D5F-439EC9AE123C}"/>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7402;p90">
            <a:extLst>
              <a:ext uri="{FF2B5EF4-FFF2-40B4-BE49-F238E27FC236}">
                <a16:creationId xmlns:a16="http://schemas.microsoft.com/office/drawing/2014/main" id="{27377542-CE7C-826E-A93F-1722E5CAE404}"/>
              </a:ext>
            </a:extLst>
          </p:cNvPr>
          <p:cNvGrpSpPr/>
          <p:nvPr/>
        </p:nvGrpSpPr>
        <p:grpSpPr>
          <a:xfrm>
            <a:off x="7538238" y="6338027"/>
            <a:ext cx="281179" cy="279711"/>
            <a:chOff x="-48262200" y="3200500"/>
            <a:chExt cx="301675" cy="300100"/>
          </a:xfrm>
          <a:solidFill>
            <a:schemeClr val="bg1"/>
          </a:solidFill>
        </p:grpSpPr>
        <p:sp>
          <p:nvSpPr>
            <p:cNvPr id="152" name="Google Shape;7403;p90">
              <a:extLst>
                <a:ext uri="{FF2B5EF4-FFF2-40B4-BE49-F238E27FC236}">
                  <a16:creationId xmlns:a16="http://schemas.microsoft.com/office/drawing/2014/main" id="{C421527B-F368-D153-7C1A-002E1E9CF698}"/>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404;p90">
              <a:extLst>
                <a:ext uri="{FF2B5EF4-FFF2-40B4-BE49-F238E27FC236}">
                  <a16:creationId xmlns:a16="http://schemas.microsoft.com/office/drawing/2014/main" id="{92C23606-7549-AF44-6C72-DE9CD90866B7}"/>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405;p90">
              <a:extLst>
                <a:ext uri="{FF2B5EF4-FFF2-40B4-BE49-F238E27FC236}">
                  <a16:creationId xmlns:a16="http://schemas.microsoft.com/office/drawing/2014/main" id="{A9E5EAC6-7364-32E0-24B6-87665F793463}"/>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406;p90">
              <a:extLst>
                <a:ext uri="{FF2B5EF4-FFF2-40B4-BE49-F238E27FC236}">
                  <a16:creationId xmlns:a16="http://schemas.microsoft.com/office/drawing/2014/main" id="{3F34144D-002E-4BF6-6666-FCDA1F561D7C}"/>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407;p90">
              <a:extLst>
                <a:ext uri="{FF2B5EF4-FFF2-40B4-BE49-F238E27FC236}">
                  <a16:creationId xmlns:a16="http://schemas.microsoft.com/office/drawing/2014/main" id="{764D6015-5DBA-2C2E-0607-E2BCEE236956}"/>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408;p90">
              <a:extLst>
                <a:ext uri="{FF2B5EF4-FFF2-40B4-BE49-F238E27FC236}">
                  <a16:creationId xmlns:a16="http://schemas.microsoft.com/office/drawing/2014/main" id="{97A05F8F-A21C-56F7-6237-E8FE291E4A71}"/>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409;p90">
              <a:extLst>
                <a:ext uri="{FF2B5EF4-FFF2-40B4-BE49-F238E27FC236}">
                  <a16:creationId xmlns:a16="http://schemas.microsoft.com/office/drawing/2014/main" id="{14FC2FB9-7EDC-FE56-FCBA-346BD3B29254}"/>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410;p90">
              <a:extLst>
                <a:ext uri="{FF2B5EF4-FFF2-40B4-BE49-F238E27FC236}">
                  <a16:creationId xmlns:a16="http://schemas.microsoft.com/office/drawing/2014/main" id="{6E53A823-51E0-E98E-7EE8-3B9428DC9BC6}"/>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411;p90">
              <a:extLst>
                <a:ext uri="{FF2B5EF4-FFF2-40B4-BE49-F238E27FC236}">
                  <a16:creationId xmlns:a16="http://schemas.microsoft.com/office/drawing/2014/main" id="{6297DB7B-CCBA-7213-76FF-145004D5C60F}"/>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组合 22">
            <a:extLst>
              <a:ext uri="{FF2B5EF4-FFF2-40B4-BE49-F238E27FC236}">
                <a16:creationId xmlns:a16="http://schemas.microsoft.com/office/drawing/2014/main" id="{8CA08090-4041-9D0D-9D52-C27BD8336EE8}"/>
              </a:ext>
            </a:extLst>
          </p:cNvPr>
          <p:cNvGrpSpPr/>
          <p:nvPr/>
        </p:nvGrpSpPr>
        <p:grpSpPr>
          <a:xfrm>
            <a:off x="549115" y="504603"/>
            <a:ext cx="1123193" cy="1099064"/>
            <a:chOff x="10420935" y="99251"/>
            <a:chExt cx="1123193" cy="1099064"/>
          </a:xfrm>
        </p:grpSpPr>
        <p:pic>
          <p:nvPicPr>
            <p:cNvPr id="24" name="图片 23" descr="卡通人物&#10;&#10;低可信度描述已自动生成">
              <a:extLst>
                <a:ext uri="{FF2B5EF4-FFF2-40B4-BE49-F238E27FC236}">
                  <a16:creationId xmlns:a16="http://schemas.microsoft.com/office/drawing/2014/main" id="{B02D7FA7-A324-477B-BB11-AD7773D48F5B}"/>
                </a:ext>
              </a:extLst>
            </p:cNvPr>
            <p:cNvPicPr>
              <a:picLocks noChangeAspect="1"/>
            </p:cNvPicPr>
            <p:nvPr/>
          </p:nvPicPr>
          <p:blipFill>
            <a:blip r:embed="rId2">
              <a:duotone>
                <a:prstClr val="black"/>
                <a:srgbClr val="40BAD2">
                  <a:tint val="45000"/>
                  <a:satMod val="400000"/>
                </a:srgbClr>
              </a:duotone>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504174" y="99251"/>
              <a:ext cx="958208" cy="958208"/>
            </a:xfrm>
            <a:prstGeom prst="rect">
              <a:avLst/>
            </a:prstGeom>
          </p:spPr>
        </p:pic>
        <p:sp>
          <p:nvSpPr>
            <p:cNvPr id="25" name="文本框 24">
              <a:extLst>
                <a:ext uri="{FF2B5EF4-FFF2-40B4-BE49-F238E27FC236}">
                  <a16:creationId xmlns:a16="http://schemas.microsoft.com/office/drawing/2014/main" id="{9BBC9E1D-8B85-FA80-0D18-C6E025E4E6D4}"/>
                </a:ext>
              </a:extLst>
            </p:cNvPr>
            <p:cNvSpPr txBox="1"/>
            <p:nvPr/>
          </p:nvSpPr>
          <p:spPr>
            <a:xfrm>
              <a:off x="10420935" y="936705"/>
              <a:ext cx="1123193" cy="261610"/>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7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URBAN HEALTH INDEX</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UW CSE 583 COURSE PROJECT</a:t>
              </a:r>
              <a:endParaRPr kumimoji="0" lang="zh-CN" altLang="en-US"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endParaRPr>
            </a:p>
          </p:txBody>
        </p:sp>
        <p:cxnSp>
          <p:nvCxnSpPr>
            <p:cNvPr id="26" name="直接连接符 25">
              <a:extLst>
                <a:ext uri="{FF2B5EF4-FFF2-40B4-BE49-F238E27FC236}">
                  <a16:creationId xmlns:a16="http://schemas.microsoft.com/office/drawing/2014/main" id="{6EB5A25C-7705-D93B-83E6-62ABB7D65505}"/>
                </a:ext>
              </a:extLst>
            </p:cNvPr>
            <p:cNvCxnSpPr>
              <a:cxnSpLocks/>
            </p:cNvCxnSpPr>
            <p:nvPr/>
          </p:nvCxnSpPr>
          <p:spPr>
            <a:xfrm>
              <a:off x="10504174" y="967185"/>
              <a:ext cx="958208" cy="0"/>
            </a:xfrm>
            <a:prstGeom prst="line">
              <a:avLst/>
            </a:prstGeom>
            <a:noFill/>
            <a:ln w="9525" cap="flat" cmpd="sng" algn="ctr">
              <a:solidFill>
                <a:srgbClr val="40BAD2"/>
              </a:solidFill>
              <a:prstDash val="solid"/>
            </a:ln>
            <a:effectLst/>
          </p:spPr>
        </p:cxnSp>
      </p:grpSp>
      <p:grpSp>
        <p:nvGrpSpPr>
          <p:cNvPr id="2" name="Google Shape;7594;p90">
            <a:extLst>
              <a:ext uri="{FF2B5EF4-FFF2-40B4-BE49-F238E27FC236}">
                <a16:creationId xmlns:a16="http://schemas.microsoft.com/office/drawing/2014/main" id="{A7847501-F349-C2E0-4FF9-1525F1FC9033}"/>
              </a:ext>
            </a:extLst>
          </p:cNvPr>
          <p:cNvGrpSpPr/>
          <p:nvPr/>
        </p:nvGrpSpPr>
        <p:grpSpPr>
          <a:xfrm>
            <a:off x="2781215" y="1819725"/>
            <a:ext cx="461665" cy="461665"/>
            <a:chOff x="-49027775" y="3183175"/>
            <a:chExt cx="299325" cy="299325"/>
          </a:xfrm>
          <a:solidFill>
            <a:srgbClr val="7030A0"/>
          </a:solidFill>
        </p:grpSpPr>
        <p:sp>
          <p:nvSpPr>
            <p:cNvPr id="3" name="Google Shape;7595;p90">
              <a:extLst>
                <a:ext uri="{FF2B5EF4-FFF2-40B4-BE49-F238E27FC236}">
                  <a16:creationId xmlns:a16="http://schemas.microsoft.com/office/drawing/2014/main" id="{45D9F452-70CC-C12A-57BD-D3794205F62B}"/>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596;p90">
              <a:extLst>
                <a:ext uri="{FF2B5EF4-FFF2-40B4-BE49-F238E27FC236}">
                  <a16:creationId xmlns:a16="http://schemas.microsoft.com/office/drawing/2014/main" id="{0B891AB8-2871-9B29-8BCD-466CEC216EFE}"/>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597;p90">
              <a:extLst>
                <a:ext uri="{FF2B5EF4-FFF2-40B4-BE49-F238E27FC236}">
                  <a16:creationId xmlns:a16="http://schemas.microsoft.com/office/drawing/2014/main" id="{7E940DAD-98D2-36B3-0D96-18BEA7B54F17}"/>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598;p90">
              <a:extLst>
                <a:ext uri="{FF2B5EF4-FFF2-40B4-BE49-F238E27FC236}">
                  <a16:creationId xmlns:a16="http://schemas.microsoft.com/office/drawing/2014/main" id="{EE9461DA-8BAA-16B9-FF97-FF3B35220273}"/>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7" name="表格 16">
            <a:extLst>
              <a:ext uri="{FF2B5EF4-FFF2-40B4-BE49-F238E27FC236}">
                <a16:creationId xmlns:a16="http://schemas.microsoft.com/office/drawing/2014/main" id="{92A24FE4-1867-75EC-398D-F819729F34A2}"/>
              </a:ext>
            </a:extLst>
          </p:cNvPr>
          <p:cNvGraphicFramePr>
            <a:graphicFrameLocks noGrp="1"/>
          </p:cNvGraphicFramePr>
          <p:nvPr>
            <p:extLst>
              <p:ext uri="{D42A27DB-BD31-4B8C-83A1-F6EECF244321}">
                <p14:modId xmlns:p14="http://schemas.microsoft.com/office/powerpoint/2010/main" val="3156921237"/>
              </p:ext>
            </p:extLst>
          </p:nvPr>
        </p:nvGraphicFramePr>
        <p:xfrm>
          <a:off x="632353" y="2608963"/>
          <a:ext cx="11091009" cy="2558320"/>
        </p:xfrm>
        <a:graphic>
          <a:graphicData uri="http://schemas.openxmlformats.org/drawingml/2006/table">
            <a:tbl>
              <a:tblPr/>
              <a:tblGrid>
                <a:gridCol w="7841087">
                  <a:extLst>
                    <a:ext uri="{9D8B030D-6E8A-4147-A177-3AD203B41FA5}">
                      <a16:colId xmlns:a16="http://schemas.microsoft.com/office/drawing/2014/main" val="1258776386"/>
                    </a:ext>
                  </a:extLst>
                </a:gridCol>
                <a:gridCol w="3249922">
                  <a:extLst>
                    <a:ext uri="{9D8B030D-6E8A-4147-A177-3AD203B41FA5}">
                      <a16:colId xmlns:a16="http://schemas.microsoft.com/office/drawing/2014/main" val="1440600297"/>
                    </a:ext>
                  </a:extLst>
                </a:gridCol>
              </a:tblGrid>
              <a:tr h="647096">
                <a:tc>
                  <a:txBody>
                    <a:bodyPr/>
                    <a:lstStyle/>
                    <a:p>
                      <a:pPr rtl="0" fontAlgn="t"/>
                      <a:r>
                        <a:rPr lang="en-US" sz="1600" b="0" i="0" u="none" strike="noStrike" dirty="0">
                          <a:solidFill>
                            <a:srgbClr val="000000"/>
                          </a:solidFill>
                          <a:effectLst/>
                          <a:latin typeface="Arial" panose="020B0604020202020204" pitchFamily="34" charset="0"/>
                        </a:rPr>
                        <a:t>Components</a:t>
                      </a:r>
                      <a:endParaRPr lang="en-US" sz="2000" dirty="0">
                        <a:effectLst/>
                      </a:endParaRPr>
                    </a:p>
                  </a:txBody>
                  <a:tcPr marL="85144" marR="85144" marT="85144" marB="85144">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1600" b="0" i="0" u="none" strike="noStrike" dirty="0">
                          <a:solidFill>
                            <a:srgbClr val="000000"/>
                          </a:solidFill>
                          <a:effectLst/>
                          <a:latin typeface="Arial" panose="020B0604020202020204" pitchFamily="34" charset="0"/>
                        </a:rPr>
                        <a:t>Available technologies in Python</a:t>
                      </a:r>
                      <a:endParaRPr lang="en-US" sz="2000" dirty="0">
                        <a:effectLst/>
                      </a:endParaRPr>
                    </a:p>
                    <a:p>
                      <a:pPr rtl="0" fontAlgn="t"/>
                      <a:r>
                        <a:rPr lang="en-US" sz="1600" b="0" i="0" u="none" strike="noStrike" dirty="0">
                          <a:solidFill>
                            <a:srgbClr val="000000"/>
                          </a:solidFill>
                          <a:effectLst/>
                          <a:latin typeface="Arial" panose="020B0604020202020204" pitchFamily="34" charset="0"/>
                        </a:rPr>
                        <a:t>(bolded are the ones we chose)</a:t>
                      </a:r>
                      <a:endParaRPr lang="en-US" sz="2000" dirty="0">
                        <a:effectLst/>
                      </a:endParaRPr>
                    </a:p>
                  </a:txBody>
                  <a:tcPr marL="85144" marR="85144" marT="85144" marB="85144">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593077128"/>
                  </a:ext>
                </a:extLst>
              </a:tr>
              <a:tr h="647096">
                <a:tc>
                  <a:txBody>
                    <a:bodyPr/>
                    <a:lstStyle/>
                    <a:p>
                      <a:pPr rtl="0" fontAlgn="t"/>
                      <a:r>
                        <a:rPr lang="en-US" altLang="zh-CN" sz="1600" b="0" i="0" u="none" strike="noStrike" dirty="0">
                          <a:solidFill>
                            <a:srgbClr val="000000"/>
                          </a:solidFill>
                          <a:effectLst/>
                          <a:latin typeface="Arial" panose="020B0604020202020204" pitchFamily="34" charset="0"/>
                        </a:rPr>
                        <a:t>Backend: </a:t>
                      </a:r>
                      <a:r>
                        <a:rPr lang="en-US" sz="1600" b="0" i="0" u="none" strike="noStrike" dirty="0">
                          <a:solidFill>
                            <a:srgbClr val="000000"/>
                          </a:solidFill>
                          <a:effectLst/>
                          <a:latin typeface="Arial" panose="020B0604020202020204" pitchFamily="34" charset="0"/>
                        </a:rPr>
                        <a:t>A machine learning model that links urban indicators to life expectancy; an algorithm design for giving suggested best values for a census tract.</a:t>
                      </a:r>
                      <a:endParaRPr lang="en-US" sz="2000" dirty="0">
                        <a:effectLst/>
                      </a:endParaRPr>
                    </a:p>
                  </a:txBody>
                  <a:tcPr marL="85144" marR="85144" marT="85144" marB="85144">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1600" b="1" i="0" u="none" strike="noStrike" dirty="0">
                          <a:solidFill>
                            <a:srgbClr val="000000"/>
                          </a:solidFill>
                          <a:effectLst/>
                          <a:latin typeface="Arial" panose="020B0604020202020204" pitchFamily="34" charset="0"/>
                        </a:rPr>
                        <a:t>Scikit-learn</a:t>
                      </a:r>
                      <a:endParaRPr lang="en-US" sz="2000" dirty="0">
                        <a:effectLst/>
                      </a:endParaRPr>
                    </a:p>
                  </a:txBody>
                  <a:tcPr marL="85144" marR="85144" marT="85144" marB="85144">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05704324"/>
                  </a:ext>
                </a:extLst>
              </a:tr>
              <a:tr h="408692">
                <a:tc>
                  <a:txBody>
                    <a:bodyPr/>
                    <a:lstStyle/>
                    <a:p>
                      <a:pPr rtl="0" fontAlgn="t"/>
                      <a:r>
                        <a:rPr lang="en-US" sz="1600" b="0" i="0" u="none" strike="noStrike" dirty="0">
                          <a:solidFill>
                            <a:srgbClr val="000000"/>
                          </a:solidFill>
                          <a:effectLst/>
                          <a:latin typeface="Arial" panose="020B0604020202020204" pitchFamily="34" charset="0"/>
                        </a:rPr>
                        <a:t>Data frames that allows querying data; data analysis and visualization tools</a:t>
                      </a:r>
                      <a:endParaRPr lang="en-US" sz="2000" dirty="0">
                        <a:effectLst/>
                      </a:endParaRPr>
                    </a:p>
                  </a:txBody>
                  <a:tcPr marL="85144" marR="85144" marT="85144" marB="85144">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1600" b="1" i="0" u="none" strike="noStrike" dirty="0">
                          <a:solidFill>
                            <a:srgbClr val="000000"/>
                          </a:solidFill>
                          <a:effectLst/>
                          <a:latin typeface="Arial" panose="020B0604020202020204" pitchFamily="34" charset="0"/>
                        </a:rPr>
                        <a:t>Pandas, matplotlib, seaborn</a:t>
                      </a:r>
                      <a:endParaRPr lang="en-US" sz="2000" dirty="0">
                        <a:effectLst/>
                      </a:endParaRPr>
                    </a:p>
                  </a:txBody>
                  <a:tcPr marL="85144" marR="85144" marT="85144" marB="85144">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439951917"/>
                  </a:ext>
                </a:extLst>
              </a:tr>
              <a:tr h="408692">
                <a:tc>
                  <a:txBody>
                    <a:bodyPr/>
                    <a:lstStyle/>
                    <a:p>
                      <a:pPr rtl="0" fontAlgn="t"/>
                      <a:r>
                        <a:rPr lang="en-US" sz="1600" b="0" i="0" u="none" strike="noStrike" dirty="0">
                          <a:solidFill>
                            <a:srgbClr val="000000"/>
                          </a:solidFill>
                          <a:effectLst/>
                          <a:latin typeface="Arial" panose="020B0604020202020204" pitchFamily="34" charset="0"/>
                        </a:rPr>
                        <a:t>Interactive map </a:t>
                      </a:r>
                      <a:r>
                        <a:rPr lang="en-US" sz="1400" b="0" i="0" u="none" strike="noStrike" dirty="0">
                          <a:solidFill>
                            <a:srgbClr val="000000"/>
                          </a:solidFill>
                          <a:effectLst/>
                          <a:latin typeface="Arial" panose="020B0604020202020204" pitchFamily="34" charset="0"/>
                        </a:rPr>
                        <a:t>(to display the shaded census tract shapes on top of a street map, </a:t>
                      </a:r>
                      <a:r>
                        <a:rPr lang="en-US" sz="1400" b="0" i="0" u="none" strike="noStrike" dirty="0" err="1">
                          <a:solidFill>
                            <a:srgbClr val="000000"/>
                          </a:solidFill>
                          <a:effectLst/>
                          <a:latin typeface="Arial" panose="020B0604020202020204" pitchFamily="34" charset="0"/>
                        </a:rPr>
                        <a:t>etc</a:t>
                      </a:r>
                      <a:r>
                        <a:rPr lang="en-US" sz="1400" b="0" i="0" u="none" strike="noStrike" dirty="0">
                          <a:solidFill>
                            <a:srgbClr val="000000"/>
                          </a:solidFill>
                          <a:effectLst/>
                          <a:latin typeface="Arial" panose="020B0604020202020204" pitchFamily="34" charset="0"/>
                        </a:rPr>
                        <a:t>)</a:t>
                      </a:r>
                      <a:endParaRPr lang="en-US" sz="2000" dirty="0">
                        <a:effectLst/>
                      </a:endParaRPr>
                    </a:p>
                  </a:txBody>
                  <a:tcPr marL="85144" marR="85144" marT="85144" marB="85144">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1600" b="1" i="0" u="none" strike="noStrike" dirty="0">
                          <a:solidFill>
                            <a:srgbClr val="000000"/>
                          </a:solidFill>
                          <a:effectLst/>
                          <a:latin typeface="Arial" panose="020B0604020202020204" pitchFamily="34" charset="0"/>
                        </a:rPr>
                        <a:t>Folium</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plotly</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pyleaflet</a:t>
                      </a:r>
                      <a:endParaRPr lang="en-US" sz="2000" dirty="0">
                        <a:effectLst/>
                      </a:endParaRPr>
                    </a:p>
                  </a:txBody>
                  <a:tcPr marL="85144" marR="85144" marT="85144" marB="85144">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873147569"/>
                  </a:ext>
                </a:extLst>
              </a:tr>
              <a:tr h="408692">
                <a:tc>
                  <a:txBody>
                    <a:bodyPr/>
                    <a:lstStyle/>
                    <a:p>
                      <a:pPr rtl="0" fontAlgn="t"/>
                      <a:r>
                        <a:rPr lang="en-US" sz="1600" b="0" i="0" u="none" strike="noStrike" dirty="0">
                          <a:solidFill>
                            <a:srgbClr val="000000"/>
                          </a:solidFill>
                          <a:effectLst/>
                          <a:latin typeface="Arial" panose="020B0604020202020204" pitchFamily="34" charset="0"/>
                        </a:rPr>
                        <a:t>A web application framework</a:t>
                      </a:r>
                      <a:endParaRPr lang="en-US" sz="2000" dirty="0">
                        <a:effectLst/>
                      </a:endParaRPr>
                    </a:p>
                  </a:txBody>
                  <a:tcPr marL="85144" marR="85144" marT="85144" marB="85144">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r>
                        <a:rPr lang="en-US" sz="1600" b="1" i="0" u="none" strike="noStrike" dirty="0">
                          <a:solidFill>
                            <a:srgbClr val="000000"/>
                          </a:solidFill>
                          <a:effectLst/>
                          <a:latin typeface="Arial" panose="020B0604020202020204" pitchFamily="34" charset="0"/>
                        </a:rPr>
                        <a:t>Python Shiny</a:t>
                      </a:r>
                      <a:r>
                        <a:rPr lang="en-US" sz="1600" b="0" i="0" u="none" strike="noStrike" dirty="0">
                          <a:solidFill>
                            <a:srgbClr val="000000"/>
                          </a:solidFill>
                          <a:effectLst/>
                          <a:latin typeface="Arial" panose="020B0604020202020204" pitchFamily="34" charset="0"/>
                        </a:rPr>
                        <a:t>, </a:t>
                      </a:r>
                      <a:r>
                        <a:rPr lang="en-US" sz="1600" b="0" i="0" u="none" strike="noStrike" dirty="0">
                          <a:solidFill>
                            <a:srgbClr val="474747"/>
                          </a:solidFill>
                          <a:effectLst/>
                          <a:latin typeface="Arial" panose="020B0604020202020204" pitchFamily="34" charset="0"/>
                        </a:rPr>
                        <a:t>Django,</a:t>
                      </a:r>
                      <a:r>
                        <a:rPr lang="zh-CN" altLang="en-US" sz="1600" b="0" i="0" u="none" strike="noStrike" dirty="0">
                          <a:solidFill>
                            <a:srgbClr val="474747"/>
                          </a:solidFill>
                          <a:effectLst/>
                          <a:latin typeface="Arial" panose="020B0604020202020204" pitchFamily="34" charset="0"/>
                        </a:rPr>
                        <a:t> </a:t>
                      </a:r>
                      <a:r>
                        <a:rPr lang="en-US" altLang="zh-CN" sz="1600" b="0" i="0" u="none" strike="noStrike" dirty="0">
                          <a:solidFill>
                            <a:srgbClr val="474747"/>
                          </a:solidFill>
                          <a:effectLst/>
                          <a:latin typeface="Arial" panose="020B0604020202020204" pitchFamily="34" charset="0"/>
                        </a:rPr>
                        <a:t>Flask</a:t>
                      </a:r>
                      <a:endParaRPr lang="en-US" sz="2000" dirty="0">
                        <a:effectLst/>
                      </a:endParaRPr>
                    </a:p>
                  </a:txBody>
                  <a:tcPr marL="85144" marR="85144" marT="85144" marB="85144">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09810956"/>
                  </a:ext>
                </a:extLst>
              </a:tr>
            </a:tbl>
          </a:graphicData>
        </a:graphic>
      </p:graphicFrame>
      <p:sp>
        <p:nvSpPr>
          <p:cNvPr id="31" name="Rectangle 1">
            <a:extLst>
              <a:ext uri="{FF2B5EF4-FFF2-40B4-BE49-F238E27FC236}">
                <a16:creationId xmlns:a16="http://schemas.microsoft.com/office/drawing/2014/main" id="{FD7E6E27-4D77-04D7-8328-6E766FA4CC7F}"/>
              </a:ext>
            </a:extLst>
          </p:cNvPr>
          <p:cNvSpPr>
            <a:spLocks noChangeArrowheads="1"/>
          </p:cNvSpPr>
          <p:nvPr/>
        </p:nvSpPr>
        <p:spPr bwMode="auto">
          <a:xfrm>
            <a:off x="3025775" y="2413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1003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811C4-F50D-B771-9232-8D9E32ACA02C}"/>
            </a:ext>
          </a:extLst>
        </p:cNvPr>
        <p:cNvGrpSpPr/>
        <p:nvPr/>
      </p:nvGrpSpPr>
      <p:grpSpPr>
        <a:xfrm>
          <a:off x="0" y="0"/>
          <a:ext cx="0" cy="0"/>
          <a:chOff x="0" y="0"/>
          <a:chExt cx="0" cy="0"/>
        </a:xfrm>
      </p:grpSpPr>
      <p:sp>
        <p:nvSpPr>
          <p:cNvPr id="8" name="文本框 7">
            <a:extLst>
              <a:ext uri="{FF2B5EF4-FFF2-40B4-BE49-F238E27FC236}">
                <a16:creationId xmlns:a16="http://schemas.microsoft.com/office/drawing/2014/main" id="{90685EA4-BC59-87B0-7EEB-9C82BCEF70B9}"/>
              </a:ext>
            </a:extLst>
          </p:cNvPr>
          <p:cNvSpPr txBox="1"/>
          <p:nvPr/>
        </p:nvSpPr>
        <p:spPr>
          <a:xfrm>
            <a:off x="519536" y="1812427"/>
            <a:ext cx="1981376" cy="461665"/>
          </a:xfrm>
          <a:prstGeom prst="rect">
            <a:avLst/>
          </a:prstGeom>
          <a:noFill/>
        </p:spPr>
        <p:txBody>
          <a:bodyPr wrap="none" rtlCol="0">
            <a:spAutoFit/>
          </a:bodyPr>
          <a:lstStyle/>
          <a:p>
            <a:pPr defTabSz="457200"/>
            <a:r>
              <a:rPr lang="en-US" altLang="zh-CN" sz="2400" b="1" dirty="0">
                <a:solidFill>
                  <a:srgbClr val="002060"/>
                </a:solidFill>
                <a:latin typeface="Microsoft JhengHei" panose="020B0604030504040204" pitchFamily="34" charset="-120"/>
                <a:ea typeface="Microsoft JhengHei" panose="020B0604030504040204" pitchFamily="34" charset="-120"/>
              </a:rPr>
              <a:t>Tech Review</a:t>
            </a:r>
            <a:endParaRPr lang="zh-CN" altLang="en-US" sz="2400" b="1" dirty="0">
              <a:solidFill>
                <a:srgbClr val="002060"/>
              </a:solidFill>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9EA9A7F9-47A9-A8BC-C630-BF6A70B5E5ED}"/>
              </a:ext>
            </a:extLst>
          </p:cNvPr>
          <p:cNvSpPr/>
          <p:nvPr/>
        </p:nvSpPr>
        <p:spPr>
          <a:xfrm>
            <a:off x="0" y="6077717"/>
            <a:ext cx="12192000" cy="780284"/>
          </a:xfrm>
          <a:prstGeom prst="rect">
            <a:avLst/>
          </a:prstGeom>
          <a:solidFill>
            <a:srgbClr val="40BAD2"/>
          </a:solidFill>
          <a:ln w="1714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endParaRPr>
          </a:p>
        </p:txBody>
      </p:sp>
      <p:sp>
        <p:nvSpPr>
          <p:cNvPr id="11" name="文本框 10">
            <a:extLst>
              <a:ext uri="{FF2B5EF4-FFF2-40B4-BE49-F238E27FC236}">
                <a16:creationId xmlns:a16="http://schemas.microsoft.com/office/drawing/2014/main" id="{574F428C-C989-8B76-8CF1-8F5CAF49F807}"/>
              </a:ext>
            </a:extLst>
          </p:cNvPr>
          <p:cNvSpPr txBox="1"/>
          <p:nvPr/>
        </p:nvSpPr>
        <p:spPr>
          <a:xfrm>
            <a:off x="315420" y="6218738"/>
            <a:ext cx="2611005"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altLang="zh-CN" sz="1200" b="1" dirty="0">
                <a:solidFill>
                  <a:schemeClr val="bg1"/>
                </a:solidFill>
                <a:effectLst/>
              </a:rPr>
              <a:t>URBAN HEALTH ENVIRONMENT CONSULTANT TOOL</a:t>
            </a:r>
            <a:endParaRPr kumimoji="0" lang="en-US" altLang="zh-CN" sz="1100" b="1"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12" name="文本框 11">
            <a:extLst>
              <a:ext uri="{FF2B5EF4-FFF2-40B4-BE49-F238E27FC236}">
                <a16:creationId xmlns:a16="http://schemas.microsoft.com/office/drawing/2014/main" id="{EBCE7405-5625-7CEF-B2A3-B990352B6D50}"/>
              </a:ext>
            </a:extLst>
          </p:cNvPr>
          <p:cNvSpPr txBox="1"/>
          <p:nvPr/>
        </p:nvSpPr>
        <p:spPr>
          <a:xfrm>
            <a:off x="2795611" y="6425189"/>
            <a:ext cx="999316"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Slide 02/08</a:t>
            </a:r>
            <a:endParaRPr kumimoji="0" lang="en-US" altLang="zh-CN" sz="1100" b="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sp>
        <p:nvSpPr>
          <p:cNvPr id="18" name="文本框 17">
            <a:extLst>
              <a:ext uri="{FF2B5EF4-FFF2-40B4-BE49-F238E27FC236}">
                <a16:creationId xmlns:a16="http://schemas.microsoft.com/office/drawing/2014/main" id="{45B722FE-3735-A638-FA27-43A20898DA7B}"/>
              </a:ext>
            </a:extLst>
          </p:cNvPr>
          <p:cNvSpPr txBox="1"/>
          <p:nvPr/>
        </p:nvSpPr>
        <p:spPr>
          <a:xfrm>
            <a:off x="4604250" y="6237026"/>
            <a:ext cx="1117786"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rPr>
              <a:t>Idea and Background</a:t>
            </a:r>
            <a:endParaRPr kumimoji="0" lang="en-US" altLang="zh-CN" sz="11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19" name="文本框 18">
            <a:extLst>
              <a:ext uri="{FF2B5EF4-FFF2-40B4-BE49-F238E27FC236}">
                <a16:creationId xmlns:a16="http://schemas.microsoft.com/office/drawing/2014/main" id="{CD66CDAF-A681-6474-8EE5-CA721A100F4C}"/>
              </a:ext>
            </a:extLst>
          </p:cNvPr>
          <p:cNvSpPr txBox="1"/>
          <p:nvPr/>
        </p:nvSpPr>
        <p:spPr>
          <a:xfrm>
            <a:off x="6055834" y="6346835"/>
            <a:ext cx="1505367"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rPr>
              <a:t>User Investigation</a:t>
            </a:r>
            <a:endParaRPr kumimoji="0" lang="en-US" altLang="zh-CN" sz="11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20" name="文本框 19">
            <a:extLst>
              <a:ext uri="{FF2B5EF4-FFF2-40B4-BE49-F238E27FC236}">
                <a16:creationId xmlns:a16="http://schemas.microsoft.com/office/drawing/2014/main" id="{FA623792-51DA-E19A-64D5-6C6320DA9E7E}"/>
              </a:ext>
            </a:extLst>
          </p:cNvPr>
          <p:cNvSpPr txBox="1"/>
          <p:nvPr/>
        </p:nvSpPr>
        <p:spPr>
          <a:xfrm>
            <a:off x="9311627" y="6340739"/>
            <a:ext cx="1196917"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rPr>
              <a:t>Components</a:t>
            </a:r>
            <a:endParaRPr kumimoji="0" lang="en-US" altLang="zh-CN" sz="1100" i="0" u="none" strike="noStrike" kern="0" cap="none" spc="0" normalizeH="0" baseline="0" noProof="0" dirty="0">
              <a:ln>
                <a:noFill/>
              </a:ln>
              <a:solidFill>
                <a:schemeClr val="bg1"/>
              </a:solidFill>
              <a:effectLst/>
              <a:uLnTx/>
              <a:uFillTx/>
              <a:latin typeface="Segoe UI" panose="020B0502040204020203" pitchFamily="34" charset="0"/>
              <a:ea typeface="幼圆" panose="02010509060101010101" pitchFamily="49" charset="-122"/>
            </a:endParaRPr>
          </a:p>
        </p:txBody>
      </p:sp>
      <p:sp>
        <p:nvSpPr>
          <p:cNvPr id="21" name="文本框 20">
            <a:extLst>
              <a:ext uri="{FF2B5EF4-FFF2-40B4-BE49-F238E27FC236}">
                <a16:creationId xmlns:a16="http://schemas.microsoft.com/office/drawing/2014/main" id="{5E5DEE4B-6397-4224-1DF0-99EE91A81B25}"/>
              </a:ext>
            </a:extLst>
          </p:cNvPr>
          <p:cNvSpPr txBox="1"/>
          <p:nvPr/>
        </p:nvSpPr>
        <p:spPr>
          <a:xfrm>
            <a:off x="10829983" y="6340739"/>
            <a:ext cx="1189416"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rPr>
              <a:t>Tech Review</a:t>
            </a:r>
            <a:endParaRPr kumimoji="0" lang="en-US" altLang="zh-CN" sz="1100" b="1" i="0" u="none" strike="noStrike" kern="0" cap="none" spc="0" normalizeH="0" baseline="0" noProof="0" dirty="0">
              <a:ln>
                <a:noFill/>
              </a:ln>
              <a:solidFill>
                <a:srgbClr val="7030A0"/>
              </a:solidFill>
              <a:effectLst/>
              <a:uLnTx/>
              <a:uFillTx/>
              <a:latin typeface="Segoe UI" panose="020B0502040204020203" pitchFamily="34" charset="0"/>
              <a:ea typeface="幼圆" panose="02010509060101010101" pitchFamily="49" charset="-122"/>
            </a:endParaRPr>
          </a:p>
        </p:txBody>
      </p:sp>
      <p:sp>
        <p:nvSpPr>
          <p:cNvPr id="22" name="文本框 21">
            <a:extLst>
              <a:ext uri="{FF2B5EF4-FFF2-40B4-BE49-F238E27FC236}">
                <a16:creationId xmlns:a16="http://schemas.microsoft.com/office/drawing/2014/main" id="{D27420CD-9EF8-6D2B-BF21-3461853DBACD}"/>
              </a:ext>
            </a:extLst>
          </p:cNvPr>
          <p:cNvSpPr txBox="1"/>
          <p:nvPr/>
        </p:nvSpPr>
        <p:spPr>
          <a:xfrm>
            <a:off x="7822991" y="6362311"/>
            <a:ext cx="1199910" cy="27699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200"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Design</a:t>
            </a:r>
            <a:r>
              <a:rPr kumimoji="0" lang="en-US" altLang="zh-CN" sz="1200" b="1"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rPr>
              <a:t> Demo</a:t>
            </a:r>
            <a:endParaRPr kumimoji="0" lang="en-US" altLang="zh-CN" sz="1100" b="1" i="0" u="none" strike="noStrike" kern="0" cap="none" spc="0" normalizeH="0" baseline="0" noProof="0" dirty="0">
              <a:ln>
                <a:noFill/>
              </a:ln>
              <a:solidFill>
                <a:srgbClr val="FFFFFF"/>
              </a:solidFill>
              <a:effectLst/>
              <a:uLnTx/>
              <a:uFillTx/>
              <a:latin typeface="Segoe UI" panose="020B0502040204020203" pitchFamily="34" charset="0"/>
              <a:ea typeface="幼圆" panose="02010509060101010101" pitchFamily="49" charset="-122"/>
            </a:endParaRPr>
          </a:p>
        </p:txBody>
      </p:sp>
      <p:grpSp>
        <p:nvGrpSpPr>
          <p:cNvPr id="81" name="Google Shape;8334;p92">
            <a:extLst>
              <a:ext uri="{FF2B5EF4-FFF2-40B4-BE49-F238E27FC236}">
                <a16:creationId xmlns:a16="http://schemas.microsoft.com/office/drawing/2014/main" id="{56DD8DD5-9A4B-63ED-AEC0-8E95F3ED278C}"/>
              </a:ext>
            </a:extLst>
          </p:cNvPr>
          <p:cNvGrpSpPr/>
          <p:nvPr/>
        </p:nvGrpSpPr>
        <p:grpSpPr>
          <a:xfrm>
            <a:off x="4291389" y="6323539"/>
            <a:ext cx="310375" cy="304481"/>
            <a:chOff x="-1183550" y="3586525"/>
            <a:chExt cx="296175" cy="290550"/>
          </a:xfrm>
          <a:solidFill>
            <a:schemeClr val="bg1"/>
          </a:solidFill>
        </p:grpSpPr>
        <p:sp>
          <p:nvSpPr>
            <p:cNvPr id="82" name="Google Shape;8335;p92">
              <a:extLst>
                <a:ext uri="{FF2B5EF4-FFF2-40B4-BE49-F238E27FC236}">
                  <a16:creationId xmlns:a16="http://schemas.microsoft.com/office/drawing/2014/main" id="{6579B029-337F-3EE7-7512-513A804F943C}"/>
                </a:ext>
              </a:extLst>
            </p:cNvPr>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3" name="Google Shape;8336;p92">
              <a:extLst>
                <a:ext uri="{FF2B5EF4-FFF2-40B4-BE49-F238E27FC236}">
                  <a16:creationId xmlns:a16="http://schemas.microsoft.com/office/drawing/2014/main" id="{6809829B-56E7-F5A3-BA42-831DA548D12C}"/>
                </a:ext>
              </a:extLst>
            </p:cNvPr>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4" name="Google Shape;8337;p92">
              <a:extLst>
                <a:ext uri="{FF2B5EF4-FFF2-40B4-BE49-F238E27FC236}">
                  <a16:creationId xmlns:a16="http://schemas.microsoft.com/office/drawing/2014/main" id="{647D1BD0-0B7D-9915-5928-6A5055ED21B8}"/>
                </a:ext>
              </a:extLst>
            </p:cNvPr>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5" name="Google Shape;8338;p92">
              <a:extLst>
                <a:ext uri="{FF2B5EF4-FFF2-40B4-BE49-F238E27FC236}">
                  <a16:creationId xmlns:a16="http://schemas.microsoft.com/office/drawing/2014/main" id="{EFE8E699-156B-3E39-14AC-EA9C2E1BAE12}"/>
                </a:ext>
              </a:extLst>
            </p:cNvPr>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6" name="Google Shape;8339;p92">
              <a:extLst>
                <a:ext uri="{FF2B5EF4-FFF2-40B4-BE49-F238E27FC236}">
                  <a16:creationId xmlns:a16="http://schemas.microsoft.com/office/drawing/2014/main" id="{0395A32B-B60A-B0B1-251E-E994EBEEE946}"/>
                </a:ext>
              </a:extLst>
            </p:cNvPr>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7" name="Google Shape;8340;p92">
              <a:extLst>
                <a:ext uri="{FF2B5EF4-FFF2-40B4-BE49-F238E27FC236}">
                  <a16:creationId xmlns:a16="http://schemas.microsoft.com/office/drawing/2014/main" id="{439CCF7E-BC10-E819-DE67-3DD068364310}"/>
                </a:ext>
              </a:extLst>
            </p:cNvPr>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8" name="Google Shape;8341;p92">
              <a:extLst>
                <a:ext uri="{FF2B5EF4-FFF2-40B4-BE49-F238E27FC236}">
                  <a16:creationId xmlns:a16="http://schemas.microsoft.com/office/drawing/2014/main" id="{3F11C791-DFA3-AE6A-76DD-5F29B694213A}"/>
                </a:ext>
              </a:extLst>
            </p:cNvPr>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89" name="Google Shape;8342;p92">
              <a:extLst>
                <a:ext uri="{FF2B5EF4-FFF2-40B4-BE49-F238E27FC236}">
                  <a16:creationId xmlns:a16="http://schemas.microsoft.com/office/drawing/2014/main" id="{32334F38-1523-C659-48B0-261E6B56A9DA}"/>
                </a:ext>
              </a:extLst>
            </p:cNvPr>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90" name="Google Shape;8343;p92">
              <a:extLst>
                <a:ext uri="{FF2B5EF4-FFF2-40B4-BE49-F238E27FC236}">
                  <a16:creationId xmlns:a16="http://schemas.microsoft.com/office/drawing/2014/main" id="{103B4E33-804A-CECC-8A39-6926317D35CE}"/>
                </a:ext>
              </a:extLst>
            </p:cNvPr>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grpSp>
        <p:nvGrpSpPr>
          <p:cNvPr id="105" name="Google Shape;8406;p92">
            <a:extLst>
              <a:ext uri="{FF2B5EF4-FFF2-40B4-BE49-F238E27FC236}">
                <a16:creationId xmlns:a16="http://schemas.microsoft.com/office/drawing/2014/main" id="{DA8756EF-8681-93C6-AA6A-53B2B3057DAF}"/>
              </a:ext>
            </a:extLst>
          </p:cNvPr>
          <p:cNvGrpSpPr/>
          <p:nvPr/>
        </p:nvGrpSpPr>
        <p:grpSpPr>
          <a:xfrm>
            <a:off x="5738858" y="6329533"/>
            <a:ext cx="316323" cy="305110"/>
            <a:chOff x="-3768700" y="3253275"/>
            <a:chExt cx="301850" cy="291150"/>
          </a:xfrm>
          <a:solidFill>
            <a:schemeClr val="bg1"/>
          </a:solidFill>
        </p:grpSpPr>
        <p:sp>
          <p:nvSpPr>
            <p:cNvPr id="106" name="Google Shape;8407;p92">
              <a:extLst>
                <a:ext uri="{FF2B5EF4-FFF2-40B4-BE49-F238E27FC236}">
                  <a16:creationId xmlns:a16="http://schemas.microsoft.com/office/drawing/2014/main" id="{6D784833-D413-8FB9-8C17-FA17C93DC397}"/>
                </a:ext>
              </a:extLst>
            </p:cNvPr>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408;p92">
              <a:extLst>
                <a:ext uri="{FF2B5EF4-FFF2-40B4-BE49-F238E27FC236}">
                  <a16:creationId xmlns:a16="http://schemas.microsoft.com/office/drawing/2014/main" id="{07CD9C55-F555-326A-C0C3-7DCB194D189D}"/>
                </a:ext>
              </a:extLst>
            </p:cNvPr>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409;p92">
              <a:extLst>
                <a:ext uri="{FF2B5EF4-FFF2-40B4-BE49-F238E27FC236}">
                  <a16:creationId xmlns:a16="http://schemas.microsoft.com/office/drawing/2014/main" id="{8052B290-FA63-EBEE-8618-6789D94564D1}"/>
                </a:ext>
              </a:extLst>
            </p:cNvPr>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7594;p90">
            <a:extLst>
              <a:ext uri="{FF2B5EF4-FFF2-40B4-BE49-F238E27FC236}">
                <a16:creationId xmlns:a16="http://schemas.microsoft.com/office/drawing/2014/main" id="{3812675E-58AA-7F0A-0053-E372156BF847}"/>
              </a:ext>
            </a:extLst>
          </p:cNvPr>
          <p:cNvGrpSpPr/>
          <p:nvPr/>
        </p:nvGrpSpPr>
        <p:grpSpPr>
          <a:xfrm>
            <a:off x="9012871" y="6361751"/>
            <a:ext cx="257886" cy="257886"/>
            <a:chOff x="-49027775" y="3183175"/>
            <a:chExt cx="299325" cy="299325"/>
          </a:xfrm>
          <a:solidFill>
            <a:schemeClr val="bg1"/>
          </a:solidFill>
        </p:grpSpPr>
        <p:sp>
          <p:nvSpPr>
            <p:cNvPr id="115" name="Google Shape;7595;p90">
              <a:extLst>
                <a:ext uri="{FF2B5EF4-FFF2-40B4-BE49-F238E27FC236}">
                  <a16:creationId xmlns:a16="http://schemas.microsoft.com/office/drawing/2014/main" id="{531B2C52-FD4A-7768-56CB-EF8BB6A24619}"/>
                </a:ext>
              </a:extLst>
            </p:cNvPr>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7596;p90">
              <a:extLst>
                <a:ext uri="{FF2B5EF4-FFF2-40B4-BE49-F238E27FC236}">
                  <a16:creationId xmlns:a16="http://schemas.microsoft.com/office/drawing/2014/main" id="{D6F680DF-C062-CD05-2888-F63EF30EAF5A}"/>
                </a:ext>
              </a:extLst>
            </p:cNvPr>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7597;p90">
              <a:extLst>
                <a:ext uri="{FF2B5EF4-FFF2-40B4-BE49-F238E27FC236}">
                  <a16:creationId xmlns:a16="http://schemas.microsoft.com/office/drawing/2014/main" id="{1B60CAF1-BB54-4BE3-450A-C17D0844E8F1}"/>
                </a:ext>
              </a:extLst>
            </p:cNvPr>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7598;p90">
              <a:extLst>
                <a:ext uri="{FF2B5EF4-FFF2-40B4-BE49-F238E27FC236}">
                  <a16:creationId xmlns:a16="http://schemas.microsoft.com/office/drawing/2014/main" id="{D1ADC239-7941-389B-B9B2-3263DD11C280}"/>
                </a:ext>
              </a:extLst>
            </p:cNvPr>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8309;p92">
            <a:extLst>
              <a:ext uri="{FF2B5EF4-FFF2-40B4-BE49-F238E27FC236}">
                <a16:creationId xmlns:a16="http://schemas.microsoft.com/office/drawing/2014/main" id="{CED5EFD3-1A19-6FA3-FE50-69344D7C773B}"/>
              </a:ext>
            </a:extLst>
          </p:cNvPr>
          <p:cNvGrpSpPr/>
          <p:nvPr/>
        </p:nvGrpSpPr>
        <p:grpSpPr>
          <a:xfrm>
            <a:off x="10513379" y="6342100"/>
            <a:ext cx="307913" cy="307887"/>
            <a:chOff x="-4478975" y="3251700"/>
            <a:chExt cx="293825" cy="293800"/>
          </a:xfrm>
          <a:solidFill>
            <a:srgbClr val="7030A0"/>
          </a:solidFill>
        </p:grpSpPr>
        <p:sp>
          <p:nvSpPr>
            <p:cNvPr id="135" name="Google Shape;8310;p92">
              <a:extLst>
                <a:ext uri="{FF2B5EF4-FFF2-40B4-BE49-F238E27FC236}">
                  <a16:creationId xmlns:a16="http://schemas.microsoft.com/office/drawing/2014/main" id="{5B06C8A7-6343-8C5E-B781-22127692A63C}"/>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11;p92">
              <a:extLst>
                <a:ext uri="{FF2B5EF4-FFF2-40B4-BE49-F238E27FC236}">
                  <a16:creationId xmlns:a16="http://schemas.microsoft.com/office/drawing/2014/main" id="{06F49613-8A5D-1F65-573F-4C07CC9D9BA1}"/>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12;p92">
              <a:extLst>
                <a:ext uri="{FF2B5EF4-FFF2-40B4-BE49-F238E27FC236}">
                  <a16:creationId xmlns:a16="http://schemas.microsoft.com/office/drawing/2014/main" id="{FF4956E2-928B-21C4-795E-9E91A20156F1}"/>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7402;p90">
            <a:extLst>
              <a:ext uri="{FF2B5EF4-FFF2-40B4-BE49-F238E27FC236}">
                <a16:creationId xmlns:a16="http://schemas.microsoft.com/office/drawing/2014/main" id="{8849C959-614B-7A11-3035-32077EF59FC2}"/>
              </a:ext>
            </a:extLst>
          </p:cNvPr>
          <p:cNvGrpSpPr/>
          <p:nvPr/>
        </p:nvGrpSpPr>
        <p:grpSpPr>
          <a:xfrm>
            <a:off x="7538238" y="6338027"/>
            <a:ext cx="281179" cy="279711"/>
            <a:chOff x="-48262200" y="3200500"/>
            <a:chExt cx="301675" cy="300100"/>
          </a:xfrm>
          <a:solidFill>
            <a:schemeClr val="bg1"/>
          </a:solidFill>
        </p:grpSpPr>
        <p:sp>
          <p:nvSpPr>
            <p:cNvPr id="152" name="Google Shape;7403;p90">
              <a:extLst>
                <a:ext uri="{FF2B5EF4-FFF2-40B4-BE49-F238E27FC236}">
                  <a16:creationId xmlns:a16="http://schemas.microsoft.com/office/drawing/2014/main" id="{C6646B99-3795-8D9C-359E-663D901713A9}"/>
                </a:ext>
              </a:extLst>
            </p:cNvPr>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404;p90">
              <a:extLst>
                <a:ext uri="{FF2B5EF4-FFF2-40B4-BE49-F238E27FC236}">
                  <a16:creationId xmlns:a16="http://schemas.microsoft.com/office/drawing/2014/main" id="{F0537C5B-C6EB-2AB4-894F-8D681F6D81A1}"/>
                </a:ext>
              </a:extLst>
            </p:cNvPr>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405;p90">
              <a:extLst>
                <a:ext uri="{FF2B5EF4-FFF2-40B4-BE49-F238E27FC236}">
                  <a16:creationId xmlns:a16="http://schemas.microsoft.com/office/drawing/2014/main" id="{B2732D92-8854-CA75-1AA6-0A8A8AF57375}"/>
                </a:ext>
              </a:extLst>
            </p:cNvPr>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406;p90">
              <a:extLst>
                <a:ext uri="{FF2B5EF4-FFF2-40B4-BE49-F238E27FC236}">
                  <a16:creationId xmlns:a16="http://schemas.microsoft.com/office/drawing/2014/main" id="{30C73869-5BDA-6808-67B6-4864707FBBC1}"/>
                </a:ext>
              </a:extLst>
            </p:cNvPr>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407;p90">
              <a:extLst>
                <a:ext uri="{FF2B5EF4-FFF2-40B4-BE49-F238E27FC236}">
                  <a16:creationId xmlns:a16="http://schemas.microsoft.com/office/drawing/2014/main" id="{2DF961B8-5307-D53C-285D-C022183E3EF0}"/>
                </a:ext>
              </a:extLst>
            </p:cNvPr>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408;p90">
              <a:extLst>
                <a:ext uri="{FF2B5EF4-FFF2-40B4-BE49-F238E27FC236}">
                  <a16:creationId xmlns:a16="http://schemas.microsoft.com/office/drawing/2014/main" id="{232B8B53-E358-5840-6B79-C8C7B2F0E741}"/>
                </a:ext>
              </a:extLst>
            </p:cNvPr>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409;p90">
              <a:extLst>
                <a:ext uri="{FF2B5EF4-FFF2-40B4-BE49-F238E27FC236}">
                  <a16:creationId xmlns:a16="http://schemas.microsoft.com/office/drawing/2014/main" id="{A0B6290C-1003-C981-255A-8D9FEDBBFC88}"/>
                </a:ext>
              </a:extLst>
            </p:cNvPr>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410;p90">
              <a:extLst>
                <a:ext uri="{FF2B5EF4-FFF2-40B4-BE49-F238E27FC236}">
                  <a16:creationId xmlns:a16="http://schemas.microsoft.com/office/drawing/2014/main" id="{670270E4-E849-A040-1475-E096D38A2D03}"/>
                </a:ext>
              </a:extLst>
            </p:cNvPr>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411;p90">
              <a:extLst>
                <a:ext uri="{FF2B5EF4-FFF2-40B4-BE49-F238E27FC236}">
                  <a16:creationId xmlns:a16="http://schemas.microsoft.com/office/drawing/2014/main" id="{524AF23B-56E9-8F70-2162-864E7A7F5944}"/>
                </a:ext>
              </a:extLst>
            </p:cNvPr>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组合 22">
            <a:extLst>
              <a:ext uri="{FF2B5EF4-FFF2-40B4-BE49-F238E27FC236}">
                <a16:creationId xmlns:a16="http://schemas.microsoft.com/office/drawing/2014/main" id="{07D83CC4-C5DA-F540-05A1-1204AC4014C2}"/>
              </a:ext>
            </a:extLst>
          </p:cNvPr>
          <p:cNvGrpSpPr/>
          <p:nvPr/>
        </p:nvGrpSpPr>
        <p:grpSpPr>
          <a:xfrm>
            <a:off x="549115" y="504603"/>
            <a:ext cx="1123193" cy="1099064"/>
            <a:chOff x="10420935" y="99251"/>
            <a:chExt cx="1123193" cy="1099064"/>
          </a:xfrm>
        </p:grpSpPr>
        <p:pic>
          <p:nvPicPr>
            <p:cNvPr id="24" name="图片 23" descr="卡通人物&#10;&#10;低可信度描述已自动生成">
              <a:extLst>
                <a:ext uri="{FF2B5EF4-FFF2-40B4-BE49-F238E27FC236}">
                  <a16:creationId xmlns:a16="http://schemas.microsoft.com/office/drawing/2014/main" id="{177ABB34-AE5C-2A0A-BB64-960483499B41}"/>
                </a:ext>
              </a:extLst>
            </p:cNvPr>
            <p:cNvPicPr>
              <a:picLocks noChangeAspect="1"/>
            </p:cNvPicPr>
            <p:nvPr/>
          </p:nvPicPr>
          <p:blipFill>
            <a:blip r:embed="rId2">
              <a:duotone>
                <a:prstClr val="black"/>
                <a:srgbClr val="40BAD2">
                  <a:tint val="45000"/>
                  <a:satMod val="400000"/>
                </a:srgbClr>
              </a:duotone>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504174" y="99251"/>
              <a:ext cx="958208" cy="958208"/>
            </a:xfrm>
            <a:prstGeom prst="rect">
              <a:avLst/>
            </a:prstGeom>
          </p:spPr>
        </p:pic>
        <p:sp>
          <p:nvSpPr>
            <p:cNvPr id="25" name="文本框 24">
              <a:extLst>
                <a:ext uri="{FF2B5EF4-FFF2-40B4-BE49-F238E27FC236}">
                  <a16:creationId xmlns:a16="http://schemas.microsoft.com/office/drawing/2014/main" id="{3D009EE4-7BBE-2BDE-1DA4-23DF2458BCDE}"/>
                </a:ext>
              </a:extLst>
            </p:cNvPr>
            <p:cNvSpPr txBox="1"/>
            <p:nvPr/>
          </p:nvSpPr>
          <p:spPr>
            <a:xfrm>
              <a:off x="10420935" y="936705"/>
              <a:ext cx="1123193" cy="261610"/>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7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URBAN HEALTH INDEX</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rPr>
                <a:t>UW CSE 583 COURSE PROJECT</a:t>
              </a:r>
              <a:endParaRPr kumimoji="0" lang="zh-CN" altLang="en-US" sz="400" b="1" i="0" u="none" strike="noStrike" kern="0" cap="none" spc="0" normalizeH="0" baseline="0" noProof="0" dirty="0">
                <a:ln>
                  <a:noFill/>
                </a:ln>
                <a:solidFill>
                  <a:srgbClr val="90BB23">
                    <a:lumMod val="75000"/>
                  </a:srgbClr>
                </a:solidFill>
                <a:effectLst/>
                <a:uLnTx/>
                <a:uFillTx/>
                <a:latin typeface="Corbel" panose="020B0503020204020204"/>
                <a:ea typeface="幼圆" panose="02010509060101010101" pitchFamily="49" charset="-122"/>
              </a:endParaRPr>
            </a:p>
          </p:txBody>
        </p:sp>
        <p:cxnSp>
          <p:nvCxnSpPr>
            <p:cNvPr id="26" name="直接连接符 25">
              <a:extLst>
                <a:ext uri="{FF2B5EF4-FFF2-40B4-BE49-F238E27FC236}">
                  <a16:creationId xmlns:a16="http://schemas.microsoft.com/office/drawing/2014/main" id="{1EB0E6DA-732E-50ED-88D2-67E3733D93B6}"/>
                </a:ext>
              </a:extLst>
            </p:cNvPr>
            <p:cNvCxnSpPr>
              <a:cxnSpLocks/>
            </p:cNvCxnSpPr>
            <p:nvPr/>
          </p:nvCxnSpPr>
          <p:spPr>
            <a:xfrm>
              <a:off x="10504174" y="967185"/>
              <a:ext cx="958208" cy="0"/>
            </a:xfrm>
            <a:prstGeom prst="line">
              <a:avLst/>
            </a:prstGeom>
            <a:noFill/>
            <a:ln w="9525" cap="flat" cmpd="sng" algn="ctr">
              <a:solidFill>
                <a:srgbClr val="40BAD2"/>
              </a:solidFill>
              <a:prstDash val="solid"/>
            </a:ln>
            <a:effectLst/>
          </p:spPr>
        </p:cxnSp>
      </p:grpSp>
      <p:grpSp>
        <p:nvGrpSpPr>
          <p:cNvPr id="4" name="Google Shape;8309;p92">
            <a:extLst>
              <a:ext uri="{FF2B5EF4-FFF2-40B4-BE49-F238E27FC236}">
                <a16:creationId xmlns:a16="http://schemas.microsoft.com/office/drawing/2014/main" id="{06F0FA53-5EF8-8BD3-A4CA-F47288183B16}"/>
              </a:ext>
            </a:extLst>
          </p:cNvPr>
          <p:cNvGrpSpPr/>
          <p:nvPr/>
        </p:nvGrpSpPr>
        <p:grpSpPr>
          <a:xfrm>
            <a:off x="2570291" y="1779484"/>
            <a:ext cx="563053" cy="563005"/>
            <a:chOff x="-4478975" y="3251700"/>
            <a:chExt cx="293825" cy="293800"/>
          </a:xfrm>
          <a:solidFill>
            <a:srgbClr val="7030A0"/>
          </a:solidFill>
        </p:grpSpPr>
        <p:sp>
          <p:nvSpPr>
            <p:cNvPr id="5" name="Google Shape;8310;p92">
              <a:extLst>
                <a:ext uri="{FF2B5EF4-FFF2-40B4-BE49-F238E27FC236}">
                  <a16:creationId xmlns:a16="http://schemas.microsoft.com/office/drawing/2014/main" id="{1A92D54F-7D34-0325-AD20-0A1E0ECFBD01}"/>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11;p92">
              <a:extLst>
                <a:ext uri="{FF2B5EF4-FFF2-40B4-BE49-F238E27FC236}">
                  <a16:creationId xmlns:a16="http://schemas.microsoft.com/office/drawing/2014/main" id="{363C17AB-B6D8-02D7-28D6-10440054E3E7}"/>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12;p92">
              <a:extLst>
                <a:ext uri="{FF2B5EF4-FFF2-40B4-BE49-F238E27FC236}">
                  <a16:creationId xmlns:a16="http://schemas.microsoft.com/office/drawing/2014/main" id="{A9722270-4C79-E6EB-1765-DF3E4C6F2AC5}"/>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文本框 14">
            <a:extLst>
              <a:ext uri="{FF2B5EF4-FFF2-40B4-BE49-F238E27FC236}">
                <a16:creationId xmlns:a16="http://schemas.microsoft.com/office/drawing/2014/main" id="{DABEB592-C411-745F-E733-839D9140FC8E}"/>
              </a:ext>
            </a:extLst>
          </p:cNvPr>
          <p:cNvSpPr txBox="1"/>
          <p:nvPr/>
        </p:nvSpPr>
        <p:spPr>
          <a:xfrm>
            <a:off x="85344" y="2507112"/>
            <a:ext cx="5449824" cy="1938992"/>
          </a:xfrm>
          <a:prstGeom prst="rect">
            <a:avLst/>
          </a:prstGeom>
          <a:noFill/>
        </p:spPr>
        <p:txBody>
          <a:bodyPr wrap="square">
            <a:spAutoFit/>
          </a:bodyPr>
          <a:lstStyle/>
          <a:p>
            <a:pPr marL="457200" rtl="0" fontAlgn="base"/>
            <a:r>
              <a:rPr lang="en-US" altLang="zh-CN" sz="1000" b="1" i="0" u="none" strike="noStrike" dirty="0">
                <a:solidFill>
                  <a:srgbClr val="000000"/>
                </a:solidFill>
                <a:effectLst/>
                <a:latin typeface="Arial" panose="020B0604020202020204" pitchFamily="34" charset="0"/>
              </a:rPr>
              <a:t>Spatial Mapping: </a:t>
            </a:r>
            <a:r>
              <a:rPr lang="en-US" altLang="zh-CN" sz="1000" b="0" i="0" u="none" strike="noStrike" dirty="0">
                <a:solidFill>
                  <a:srgbClr val="000000"/>
                </a:solidFill>
                <a:effectLst/>
                <a:latin typeface="Arial" panose="020B0604020202020204" pitchFamily="34" charset="0"/>
              </a:rPr>
              <a:t>mapping the health indicators to the geographic area information</a:t>
            </a:r>
          </a:p>
          <a:p>
            <a:pPr marL="742950" lvl="1" indent="-285750" rtl="0" fontAlgn="base">
              <a:buFont typeface="Arial" panose="020B0604020202020204" pitchFamily="34" charset="0"/>
              <a:buChar char="•"/>
            </a:pPr>
            <a:r>
              <a:rPr lang="en-US" altLang="zh-CN" sz="1000" b="1" i="0" u="none" strike="noStrike" dirty="0" err="1">
                <a:solidFill>
                  <a:srgbClr val="7030A0"/>
                </a:solidFill>
                <a:effectLst/>
                <a:latin typeface="Arial" panose="020B0604020202020204" pitchFamily="34" charset="0"/>
              </a:rPr>
              <a:t>Geopandas</a:t>
            </a:r>
            <a:r>
              <a:rPr lang="en-US" altLang="zh-CN" sz="1000" b="1" i="0" u="none" strike="noStrike" dirty="0">
                <a:solidFill>
                  <a:srgbClr val="000000"/>
                </a:solidFill>
                <a:effectLst/>
                <a:latin typeface="Arial" panose="020B0604020202020204" pitchFamily="34" charset="0"/>
              </a:rPr>
              <a:t>: </a:t>
            </a:r>
            <a:r>
              <a:rPr lang="en-US" altLang="zh-CN" sz="1000" b="0" i="0" u="none" strike="noStrike" dirty="0">
                <a:solidFill>
                  <a:srgbClr val="000000"/>
                </a:solidFill>
                <a:effectLst/>
                <a:latin typeface="Arial" panose="020B0604020202020204" pitchFamily="34" charset="0"/>
              </a:rPr>
              <a:t>Used to transform spatial data into a </a:t>
            </a:r>
            <a:r>
              <a:rPr lang="en-US" altLang="zh-CN" sz="1000" b="0" i="0" u="none" strike="noStrike" dirty="0" err="1">
                <a:solidFill>
                  <a:srgbClr val="000000"/>
                </a:solidFill>
                <a:effectLst/>
                <a:latin typeface="Arial" panose="020B0604020202020204" pitchFamily="34" charset="0"/>
              </a:rPr>
              <a:t>dataframe</a:t>
            </a:r>
            <a:r>
              <a:rPr lang="en-US" altLang="zh-CN" sz="1000" b="0" i="0" u="none" strike="noStrike" dirty="0">
                <a:solidFill>
                  <a:srgbClr val="000000"/>
                </a:solidFill>
                <a:effectLst/>
                <a:latin typeface="Arial" panose="020B0604020202020204" pitchFamily="34" charset="0"/>
              </a:rPr>
              <a:t> that can be manipulated and analyzed in python</a:t>
            </a:r>
          </a:p>
          <a:p>
            <a:pPr marL="1143000" lvl="2" indent="-228600" rtl="0" fontAlgn="base">
              <a:buFont typeface="Arial" panose="020B0604020202020204" pitchFamily="34" charset="0"/>
              <a:buChar char="•"/>
            </a:pPr>
            <a:r>
              <a:rPr lang="en-US" altLang="zh-CN" sz="1000" b="1" i="0" u="none" strike="noStrike" dirty="0">
                <a:solidFill>
                  <a:srgbClr val="000000"/>
                </a:solidFill>
                <a:effectLst/>
                <a:latin typeface="Arial" panose="020B0604020202020204" pitchFamily="34" charset="0"/>
              </a:rPr>
              <a:t>Inputs:</a:t>
            </a:r>
            <a:r>
              <a:rPr lang="en-US" altLang="zh-CN" sz="1000" b="0" i="0" u="none" strike="noStrike" dirty="0">
                <a:solidFill>
                  <a:srgbClr val="000000"/>
                </a:solidFill>
                <a:effectLst/>
                <a:latin typeface="Arial" panose="020B0604020202020204" pitchFamily="34" charset="0"/>
              </a:rPr>
              <a:t> shape files from the census database </a:t>
            </a:r>
          </a:p>
          <a:p>
            <a:pPr marL="1143000" lvl="2" indent="-228600" rtl="0" fontAlgn="base">
              <a:buFont typeface="Arial" panose="020B0604020202020204" pitchFamily="34" charset="0"/>
              <a:buChar char="•"/>
            </a:pPr>
            <a:r>
              <a:rPr lang="en-US" altLang="zh-CN" sz="1000" b="1" i="0" u="none" strike="noStrike" dirty="0">
                <a:solidFill>
                  <a:srgbClr val="000000"/>
                </a:solidFill>
                <a:effectLst/>
                <a:latin typeface="Arial" panose="020B0604020202020204" pitchFamily="34" charset="0"/>
              </a:rPr>
              <a:t>Outputs: </a:t>
            </a:r>
            <a:r>
              <a:rPr lang="en-US" altLang="zh-CN" sz="1000" b="0" i="0" u="none" strike="noStrike" dirty="0">
                <a:solidFill>
                  <a:srgbClr val="000000"/>
                </a:solidFill>
                <a:effectLst/>
                <a:latin typeface="Arial" panose="020B0604020202020204" pitchFamily="34" charset="0"/>
              </a:rPr>
              <a:t>a geographic data frame that can be passed as an object to other tools like folium to create maps or to other libraries for data analysis.</a:t>
            </a:r>
            <a:endParaRPr lang="en-US" altLang="zh-CN" sz="1000" b="1"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en-US" altLang="zh-CN" sz="1000" b="1" i="0" u="none" strike="noStrike" dirty="0">
                <a:solidFill>
                  <a:srgbClr val="7030A0"/>
                </a:solidFill>
                <a:effectLst/>
                <a:latin typeface="Arial" panose="020B0604020202020204" pitchFamily="34" charset="0"/>
              </a:rPr>
              <a:t>Folium</a:t>
            </a:r>
            <a:r>
              <a:rPr lang="en-US" altLang="zh-CN" sz="1000" b="1" i="0" u="none" strike="noStrike" dirty="0">
                <a:solidFill>
                  <a:srgbClr val="000000"/>
                </a:solidFill>
                <a:effectLst/>
                <a:latin typeface="Arial" panose="020B0604020202020204" pitchFamily="34" charset="0"/>
              </a:rPr>
              <a:t>:</a:t>
            </a:r>
            <a:r>
              <a:rPr lang="en-US" altLang="zh-CN" sz="1000" b="0" i="0" u="none" strike="noStrike" dirty="0">
                <a:solidFill>
                  <a:srgbClr val="000000"/>
                </a:solidFill>
                <a:effectLst/>
                <a:latin typeface="Arial" panose="020B0604020202020204" pitchFamily="34" charset="0"/>
              </a:rPr>
              <a:t> a python library that supports creation of interactive maps with connectivity to OpenStreetMap geographic information, and leaflet.js.</a:t>
            </a:r>
          </a:p>
          <a:p>
            <a:pPr marL="1143000" lvl="2" indent="-228600" rtl="0" fontAlgn="base">
              <a:buFont typeface="Arial" panose="020B0604020202020204" pitchFamily="34" charset="0"/>
              <a:buChar char="•"/>
            </a:pPr>
            <a:r>
              <a:rPr lang="en-US" altLang="zh-CN" sz="1000" b="1" i="0" u="none" strike="noStrike" dirty="0">
                <a:solidFill>
                  <a:srgbClr val="000000"/>
                </a:solidFill>
                <a:effectLst/>
                <a:latin typeface="Arial" panose="020B0604020202020204" pitchFamily="34" charset="0"/>
              </a:rPr>
              <a:t>Inputs:</a:t>
            </a:r>
            <a:r>
              <a:rPr lang="en-US" altLang="zh-CN" sz="1000" b="0" i="0" u="none" strike="noStrike" dirty="0">
                <a:solidFill>
                  <a:srgbClr val="000000"/>
                </a:solidFill>
                <a:effectLst/>
                <a:latin typeface="Arial" panose="020B0604020202020204" pitchFamily="34" charset="0"/>
              </a:rPr>
              <a:t> geographic data frame, and map design and attribute information (e.g. type of map, coloring, zoom scale etc.)</a:t>
            </a:r>
          </a:p>
          <a:p>
            <a:pPr marL="1143000" lvl="2" indent="-228600" rtl="0" fontAlgn="base">
              <a:buFont typeface="Arial" panose="020B0604020202020204" pitchFamily="34" charset="0"/>
              <a:buChar char="•"/>
            </a:pPr>
            <a:r>
              <a:rPr lang="en-US" altLang="zh-CN" sz="1000" b="1" i="0" u="none" strike="noStrike" dirty="0">
                <a:solidFill>
                  <a:srgbClr val="000000"/>
                </a:solidFill>
                <a:effectLst/>
                <a:latin typeface="Arial" panose="020B0604020202020204" pitchFamily="34" charset="0"/>
              </a:rPr>
              <a:t>Outputs: </a:t>
            </a:r>
            <a:r>
              <a:rPr lang="en-US" altLang="zh-CN" sz="1000" b="0" i="0" u="none" strike="noStrike" dirty="0">
                <a:solidFill>
                  <a:srgbClr val="000000"/>
                </a:solidFill>
                <a:effectLst/>
                <a:latin typeface="Arial" panose="020B0604020202020204" pitchFamily="34" charset="0"/>
              </a:rPr>
              <a:t>interactive map with the specified attributes combined with the spatial layering from the geographic data frame. </a:t>
            </a:r>
            <a:endParaRPr lang="zh-CN" altLang="en-US" sz="1400" dirty="0"/>
          </a:p>
        </p:txBody>
      </p:sp>
      <p:sp>
        <p:nvSpPr>
          <p:cNvPr id="28" name="文本框 27">
            <a:extLst>
              <a:ext uri="{FF2B5EF4-FFF2-40B4-BE49-F238E27FC236}">
                <a16:creationId xmlns:a16="http://schemas.microsoft.com/office/drawing/2014/main" id="{41039F08-A053-F8A7-DAD1-8C4AAFD7B78D}"/>
              </a:ext>
            </a:extLst>
          </p:cNvPr>
          <p:cNvSpPr txBox="1"/>
          <p:nvPr/>
        </p:nvSpPr>
        <p:spPr>
          <a:xfrm>
            <a:off x="47800" y="4759770"/>
            <a:ext cx="5449824" cy="707886"/>
          </a:xfrm>
          <a:prstGeom prst="rect">
            <a:avLst/>
          </a:prstGeom>
          <a:noFill/>
        </p:spPr>
        <p:txBody>
          <a:bodyPr wrap="square">
            <a:spAutoFit/>
          </a:bodyPr>
          <a:lstStyle/>
          <a:p>
            <a:pPr marL="457200" rtl="0" fontAlgn="base"/>
            <a:r>
              <a:rPr lang="en-US" altLang="zh-CN" sz="1000" b="1" i="0" u="none" strike="noStrike" dirty="0">
                <a:solidFill>
                  <a:srgbClr val="000000"/>
                </a:solidFill>
                <a:effectLst/>
                <a:latin typeface="Arial" panose="020B0604020202020204" pitchFamily="34" charset="0"/>
              </a:rPr>
              <a:t>Data Analysis Visualization of Health Metrics:</a:t>
            </a:r>
          </a:p>
          <a:p>
            <a:pPr marL="742950" lvl="1" indent="-285750" rtl="0" fontAlgn="base">
              <a:buFont typeface="Arial" panose="020B0604020202020204" pitchFamily="34" charset="0"/>
              <a:buChar char="•"/>
            </a:pPr>
            <a:r>
              <a:rPr lang="en-US" altLang="zh-CN" sz="1000" b="1" i="0" u="none" strike="noStrike" dirty="0">
                <a:solidFill>
                  <a:srgbClr val="7030A0"/>
                </a:solidFill>
                <a:effectLst/>
                <a:latin typeface="Arial" panose="020B0604020202020204" pitchFamily="34" charset="0"/>
              </a:rPr>
              <a:t>Pandas: </a:t>
            </a:r>
            <a:r>
              <a:rPr lang="en-US" altLang="zh-CN" sz="1000" b="0" i="0" u="none" strike="noStrike" dirty="0">
                <a:solidFill>
                  <a:srgbClr val="000000"/>
                </a:solidFill>
                <a:effectLst/>
                <a:latin typeface="Arial" panose="020B0604020202020204" pitchFamily="34" charset="0"/>
              </a:rPr>
              <a:t>open source python data analysis and manipulation tool </a:t>
            </a:r>
            <a:endParaRPr lang="en-US" altLang="zh-CN" sz="1000" b="1"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en-US" altLang="zh-CN" sz="1000" b="1" i="0" u="none" strike="noStrike" dirty="0">
                <a:solidFill>
                  <a:srgbClr val="7030A0"/>
                </a:solidFill>
                <a:effectLst/>
                <a:latin typeface="Arial" panose="020B0604020202020204" pitchFamily="34" charset="0"/>
              </a:rPr>
              <a:t>Matplotlib: </a:t>
            </a:r>
            <a:r>
              <a:rPr lang="en-US" altLang="zh-CN" sz="1000" b="0" i="0" u="none" strike="noStrike" dirty="0">
                <a:solidFill>
                  <a:srgbClr val="000000"/>
                </a:solidFill>
                <a:effectLst/>
                <a:latin typeface="Arial" panose="020B0604020202020204" pitchFamily="34" charset="0"/>
              </a:rPr>
              <a:t>used to create static and interactive python data visualization, helpful to create numeric plots and visualizations for health indicator metrics </a:t>
            </a:r>
            <a:endParaRPr lang="en-US" altLang="zh-CN" sz="1000" b="1" i="0" u="none" strike="noStrike" dirty="0">
              <a:solidFill>
                <a:srgbClr val="000000"/>
              </a:solidFill>
              <a:effectLst/>
              <a:latin typeface="Arial" panose="020B0604020202020204" pitchFamily="34" charset="0"/>
            </a:endParaRPr>
          </a:p>
        </p:txBody>
      </p:sp>
      <p:sp>
        <p:nvSpPr>
          <p:cNvPr id="29" name="Rectangle 1">
            <a:extLst>
              <a:ext uri="{FF2B5EF4-FFF2-40B4-BE49-F238E27FC236}">
                <a16:creationId xmlns:a16="http://schemas.microsoft.com/office/drawing/2014/main" id="{E8B6D720-85B1-EC4B-C635-1B5D64683AD2}"/>
              </a:ext>
            </a:extLst>
          </p:cNvPr>
          <p:cNvSpPr>
            <a:spLocks noChangeArrowheads="1"/>
          </p:cNvSpPr>
          <p:nvPr/>
        </p:nvSpPr>
        <p:spPr bwMode="auto">
          <a:xfrm>
            <a:off x="5337569" y="745735"/>
            <a:ext cx="6087122"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lvl="1" eaLnBrk="0" fontAlgn="base" hangingPunct="0">
              <a:spcBef>
                <a:spcPct val="0"/>
              </a:spcBef>
              <a:spcAft>
                <a:spcPct val="0"/>
              </a:spcAft>
            </a:pPr>
            <a:r>
              <a:rPr kumimoji="0" lang="zh-CN" altLang="zh-CN" sz="105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UI Design:</a:t>
            </a:r>
            <a:r>
              <a:rPr kumimoji="0" lang="zh-CN" altLang="zh-CN"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en-US" altLang="zh-CN"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lvl="1" eaLnBrk="0" fontAlgn="base" hangingPunct="0">
              <a:spcBef>
                <a:spcPct val="0"/>
              </a:spcBef>
              <a:spcAft>
                <a:spcPct val="0"/>
              </a:spcAft>
            </a:pPr>
            <a:r>
              <a:rPr kumimoji="0" lang="zh-CN" altLang="zh-CN"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User portal to specify geographic region of interest and choose relevant health indicators</a:t>
            </a:r>
            <a:endParaRPr kumimoji="0" lang="zh-CN" altLang="zh-CN" sz="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UI features that will be involved</a:t>
            </a:r>
            <a:endParaRPr kumimoji="0" lang="zh-CN" altLang="zh-CN" sz="5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Drop down menu that allows the user to select a metropolitan area</a:t>
            </a:r>
            <a:endParaRPr kumimoji="0" lang="zh-CN" altLang="zh-CN" sz="900" b="0" i="0" u="none" strike="noStrike" cap="none" normalizeH="0" baseline="0" dirty="0">
              <a:ln>
                <a:noFill/>
              </a:ln>
              <a:solidFill>
                <a:srgbClr val="111111"/>
              </a:solidFill>
              <a:effectLst/>
              <a:latin typeface="Arial" panose="020B0604020202020204" pitchFamily="34" charset="0"/>
              <a:cs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database that stores the census level data</a:t>
            </a:r>
            <a:endParaRPr kumimoji="0" lang="zh-CN" altLang="zh-CN" sz="900" b="0" i="0" u="none" strike="noStrike" cap="none" normalizeH="0" baseline="0" dirty="0">
              <a:ln>
                <a:noFill/>
              </a:ln>
              <a:solidFill>
                <a:srgbClr val="111111"/>
              </a:solidFill>
              <a:effectLst/>
              <a:latin typeface="Arial" panose="020B0604020202020204" pitchFamily="34" charset="0"/>
              <a:cs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Interactive map to display the shaded census tract shapes on top of a street map</a:t>
            </a:r>
            <a:endParaRPr kumimoji="0" lang="zh-CN" altLang="zh-CN" sz="900" b="0" i="0" u="none" strike="noStrike" cap="none" normalizeH="0" baseline="0" dirty="0">
              <a:ln>
                <a:noFill/>
              </a:ln>
              <a:solidFill>
                <a:srgbClr val="111111"/>
              </a:solidFill>
              <a:effectLst/>
              <a:latin typeface="Arial" panose="020B0604020202020204" pitchFamily="34" charset="0"/>
              <a:cs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display panel that shows the average life expectancy in a metropolitan area</a:t>
            </a:r>
            <a:endParaRPr kumimoji="0" lang="zh-CN" altLang="zh-CN" sz="900" b="0" i="0" u="none" strike="noStrike" cap="none" normalizeH="0" baseline="0" dirty="0">
              <a:ln>
                <a:noFill/>
              </a:ln>
              <a:solidFill>
                <a:srgbClr val="111111"/>
              </a:solidFill>
              <a:effectLst/>
              <a:latin typeface="Arial" panose="020B0604020202020204" pitchFamily="34" charset="0"/>
              <a:cs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display panel that pops up to display the life expectancy, percentile, and urban indicator values when a census tract is selected</a:t>
            </a:r>
            <a:endParaRPr kumimoji="0" lang="zh-CN" altLang="zh-CN" sz="900" b="0" i="0" u="none" strike="noStrike" cap="none" normalizeH="0" baseline="0" dirty="0">
              <a:ln>
                <a:noFill/>
              </a:ln>
              <a:solidFill>
                <a:srgbClr val="111111"/>
              </a:solidFill>
              <a:effectLst/>
              <a:latin typeface="Arial" panose="020B0604020202020204" pitchFamily="34" charset="0"/>
              <a:cs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machine learning model that uses urban indicators to predict life expectancy</a:t>
            </a:r>
            <a:endParaRPr kumimoji="0" lang="zh-CN" altLang="zh-CN" sz="900" b="0" i="0" u="none" strike="noStrike" cap="none" normalizeH="0" baseline="0" dirty="0">
              <a:ln>
                <a:noFill/>
              </a:ln>
              <a:solidFill>
                <a:srgbClr val="111111"/>
              </a:solidFill>
              <a:effectLst/>
              <a:latin typeface="Arial" panose="020B0604020202020204" pitchFamily="34" charset="0"/>
              <a:cs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Slide bars that allows users to change values of the urban indicator values</a:t>
            </a:r>
            <a:endParaRPr kumimoji="0" lang="zh-CN" altLang="zh-CN" sz="900" b="0" i="0" u="none" strike="noStrike" cap="none" normalizeH="0" baseline="0" dirty="0">
              <a:ln>
                <a:noFill/>
              </a:ln>
              <a:solidFill>
                <a:srgbClr val="111111"/>
              </a:solidFill>
              <a:effectLst/>
              <a:latin typeface="Arial" panose="020B0604020202020204" pitchFamily="34" charset="0"/>
              <a:cs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display panel that display the “predicted” life expectancy when urban indicator values are changed</a:t>
            </a:r>
            <a:br>
              <a:rPr kumimoji="0" lang="zh-CN" altLang="zh-CN" sz="9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br>
            <a:endParaRPr kumimoji="0" lang="zh-CN" altLang="zh-CN" sz="5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Tools that support creation and implementation of the UI features:</a:t>
            </a:r>
            <a:endParaRPr kumimoji="0" lang="zh-CN" altLang="zh-CN" sz="5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1050" b="1" i="0" u="none" strike="noStrike" cap="none" normalizeH="0" baseline="0" dirty="0">
                <a:ln>
                  <a:noFill/>
                </a:ln>
                <a:solidFill>
                  <a:srgbClr val="7030A0"/>
                </a:solidFill>
                <a:effectLst/>
                <a:latin typeface="Arial" panose="020B0604020202020204" pitchFamily="34" charset="0"/>
                <a:cs typeface="Arial" panose="020B0604020202020204" pitchFamily="34" charset="0"/>
              </a:rPr>
              <a:t>Folium</a:t>
            </a:r>
            <a:r>
              <a:rPr kumimoji="0" lang="zh-CN" altLang="zh-CN" sz="105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zh-CN" altLang="zh-CN"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python library that supports creation of interactive maps with connectivity to OpenStreetMap geographic information, and leaflet.js. Advantages of using folium over other libraries like plotly is that it can integrate with html web development for rich visualizations. </a:t>
            </a:r>
            <a:endParaRPr kumimoji="0" lang="zh-CN" altLang="zh-CN" sz="500" b="0" i="0" u="none" strike="noStrike" cap="none" normalizeH="0" baseline="0" dirty="0">
              <a:ln>
                <a:noFill/>
              </a:ln>
              <a:solidFill>
                <a:schemeClr val="tx1"/>
              </a:solidFill>
              <a:effectLst/>
            </a:endParaRP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zh-CN" altLang="zh-CN" sz="105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Inputs:</a:t>
            </a:r>
            <a:r>
              <a:rPr kumimoji="0" lang="zh-CN" altLang="zh-CN"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map interactivity attribute specification e.g. map coloring overlay, or click on chart, vs. hover infographic. </a:t>
            </a:r>
            <a:endParaRPr kumimoji="0" lang="zh-CN" altLang="zh-CN" sz="105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zh-CN" altLang="zh-CN" sz="105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Outputs: </a:t>
            </a:r>
            <a:r>
              <a:rPr kumimoji="0" lang="zh-CN" altLang="zh-CN"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described interaction relative to the intended geographic area </a:t>
            </a:r>
            <a:endParaRPr kumimoji="0" lang="zh-CN" altLang="zh-CN" sz="500" b="0" i="0" u="none" strike="noStrike" cap="none" normalizeH="0" baseline="0" dirty="0">
              <a:ln>
                <a:noFill/>
              </a:ln>
              <a:solidFill>
                <a:schemeClr val="tx1"/>
              </a:solidFill>
              <a:effectLst/>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1050" b="1" i="0" u="none" strike="noStrike" cap="none" normalizeH="0" baseline="0" dirty="0">
                <a:ln>
                  <a:noFill/>
                </a:ln>
                <a:solidFill>
                  <a:srgbClr val="7030A0"/>
                </a:solidFill>
                <a:effectLst/>
                <a:latin typeface="Arial" panose="020B0604020202020204" pitchFamily="34" charset="0"/>
                <a:cs typeface="Arial" panose="020B0604020202020204" pitchFamily="34" charset="0"/>
              </a:rPr>
              <a:t>Shiny Python </a:t>
            </a:r>
            <a:r>
              <a:rPr kumimoji="0" lang="zh-CN" altLang="zh-CN" sz="105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r>
              <a:rPr kumimoji="0" lang="zh-CN" altLang="zh-CN"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an open source web framework to build web applications using python. This will be essential for the user interactivity component of our project. Once the data analysis, visualization and spatial mapping components are complete. Shiny python will be used to host our tool and for end users to interact with the tool directly.</a:t>
            </a:r>
            <a:endParaRPr kumimoji="0" lang="zh-CN" altLang="zh-CN" sz="500" b="0" i="0" u="none" strike="noStrike" cap="none" normalizeH="0" baseline="0" dirty="0">
              <a:ln>
                <a:noFill/>
              </a:ln>
              <a:solidFill>
                <a:schemeClr val="tx1"/>
              </a:solidFill>
              <a:effectLst/>
            </a:endParaRP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zh-CN" altLang="zh-CN" sz="105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Inputs: </a:t>
            </a:r>
            <a:r>
              <a:rPr kumimoji="0" lang="zh-CN" altLang="zh-CN"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shiny app account info, rsconnect-python package installation, user interface (UI) specification, and server logic. See figure below. </a:t>
            </a:r>
            <a:endParaRPr kumimoji="0" lang="zh-CN" altLang="zh-CN" sz="500" b="0" i="0" u="none" strike="noStrike" cap="none" normalizeH="0" baseline="0" dirty="0">
              <a:ln>
                <a:noFill/>
              </a:ln>
              <a:solidFill>
                <a:schemeClr val="tx1"/>
              </a:solidFill>
              <a:effectLst/>
            </a:endParaRPr>
          </a:p>
          <a:p>
            <a:pPr lvl="3" eaLnBrk="0" fontAlgn="base" hangingPunct="0">
              <a:spcBef>
                <a:spcPct val="0"/>
              </a:spcBef>
              <a:spcAft>
                <a:spcPct val="0"/>
              </a:spcAft>
              <a:buFontTx/>
              <a:buChar char="•"/>
            </a:pPr>
            <a:r>
              <a:rPr kumimoji="0" lang="zh-CN" altLang="zh-CN" sz="105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Outputs:</a:t>
            </a:r>
            <a:r>
              <a:rPr lang="en-US" altLang="zh-CN" sz="500" b="1" dirty="0"/>
              <a:t> </a:t>
            </a:r>
            <a:r>
              <a:rPr kumimoji="0" lang="zh-CN" altLang="zh-CN" sz="105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 cloud-hosted web application displaying interactive maps and data visualization plots for which users can specify feature parameters.</a:t>
            </a:r>
            <a:endParaRPr kumimoji="0" lang="zh-CN" altLang="zh-CN"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790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BF5C2-F282-AE7F-4E24-5F41E028E64E}"/>
            </a:ext>
          </a:extLst>
        </p:cNvPr>
        <p:cNvGrpSpPr/>
        <p:nvPr/>
      </p:nvGrpSpPr>
      <p:grpSpPr>
        <a:xfrm>
          <a:off x="0" y="0"/>
          <a:ext cx="0" cy="0"/>
          <a:chOff x="0" y="0"/>
          <a:chExt cx="0" cy="0"/>
        </a:xfrm>
      </p:grpSpPr>
      <p:pic>
        <p:nvPicPr>
          <p:cNvPr id="4" name="Picture 21" descr="Stock numbers on a digital display">
            <a:extLst>
              <a:ext uri="{FF2B5EF4-FFF2-40B4-BE49-F238E27FC236}">
                <a16:creationId xmlns:a16="http://schemas.microsoft.com/office/drawing/2014/main" id="{AC625642-487D-0B74-6B64-D00C5CE02D0B}"/>
              </a:ext>
            </a:extLst>
          </p:cNvPr>
          <p:cNvPicPr>
            <a:picLocks noChangeAspect="1"/>
          </p:cNvPicPr>
          <p:nvPr/>
        </p:nvPicPr>
        <p:blipFill>
          <a:blip r:embed="rId2">
            <a:alphaModFix amt="96000"/>
          </a:blip>
          <a:srcRect b="3434"/>
          <a:stretch/>
        </p:blipFill>
        <p:spPr>
          <a:xfrm>
            <a:off x="20" y="10"/>
            <a:ext cx="12191980" cy="6857990"/>
          </a:xfrm>
          <a:prstGeom prst="rect">
            <a:avLst/>
          </a:prstGeom>
        </p:spPr>
      </p:pic>
      <p:sp>
        <p:nvSpPr>
          <p:cNvPr id="2" name="矩形 1">
            <a:extLst>
              <a:ext uri="{FF2B5EF4-FFF2-40B4-BE49-F238E27FC236}">
                <a16:creationId xmlns:a16="http://schemas.microsoft.com/office/drawing/2014/main" id="{BE959B9F-4D81-8FA8-D062-DD8CB8D57773}"/>
              </a:ext>
            </a:extLst>
          </p:cNvPr>
          <p:cNvSpPr/>
          <p:nvPr/>
        </p:nvSpPr>
        <p:spPr>
          <a:xfrm>
            <a:off x="20" y="0"/>
            <a:ext cx="12191980" cy="6858000"/>
          </a:xfrm>
          <a:prstGeom prst="rect">
            <a:avLst/>
          </a:prstGeom>
          <a:solidFill>
            <a:schemeClr val="tx1">
              <a:alpha val="38000"/>
            </a:schemeClr>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endParaRPr>
          </a:p>
        </p:txBody>
      </p:sp>
      <p:sp>
        <p:nvSpPr>
          <p:cNvPr id="26" name="矩形 25">
            <a:extLst>
              <a:ext uri="{FF2B5EF4-FFF2-40B4-BE49-F238E27FC236}">
                <a16:creationId xmlns:a16="http://schemas.microsoft.com/office/drawing/2014/main" id="{056D8FC8-5C30-524A-3D31-C73A6B4E9837}"/>
              </a:ext>
            </a:extLst>
          </p:cNvPr>
          <p:cNvSpPr/>
          <p:nvPr/>
        </p:nvSpPr>
        <p:spPr>
          <a:xfrm>
            <a:off x="0" y="2705497"/>
            <a:ext cx="12191980" cy="1085088"/>
          </a:xfrm>
          <a:prstGeom prst="rect">
            <a:avLst/>
          </a:prstGeom>
          <a:solidFill>
            <a:srgbClr val="40BAD2"/>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endParaRPr>
          </a:p>
        </p:txBody>
      </p:sp>
      <p:sp>
        <p:nvSpPr>
          <p:cNvPr id="17" name="标题 1">
            <a:extLst>
              <a:ext uri="{FF2B5EF4-FFF2-40B4-BE49-F238E27FC236}">
                <a16:creationId xmlns:a16="http://schemas.microsoft.com/office/drawing/2014/main" id="{6C470A6D-A1B1-05C7-A884-B5DEA1E38277}"/>
              </a:ext>
            </a:extLst>
          </p:cNvPr>
          <p:cNvSpPr txBox="1">
            <a:spLocks/>
          </p:cNvSpPr>
          <p:nvPr/>
        </p:nvSpPr>
        <p:spPr>
          <a:xfrm>
            <a:off x="192199" y="2938836"/>
            <a:ext cx="11816921" cy="490164"/>
          </a:xfrm>
          <a:prstGeom prst="rect">
            <a:avLst/>
          </a:prstGeom>
        </p:spPr>
        <p:txBody>
          <a:bodyP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ctr"/>
            <a:r>
              <a:rPr lang="en-US" altLang="zh-CN" b="1" dirty="0">
                <a:effectLst/>
              </a:rPr>
              <a:t>THANKS</a:t>
            </a:r>
            <a:endParaRPr lang="zh-CN" altLang="en-US" sz="6000" b="1" dirty="0"/>
          </a:p>
        </p:txBody>
      </p:sp>
    </p:spTree>
    <p:extLst>
      <p:ext uri="{BB962C8B-B14F-4D97-AF65-F5344CB8AC3E}">
        <p14:creationId xmlns:p14="http://schemas.microsoft.com/office/powerpoint/2010/main" val="2387974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10795" cap="flat" cmpd="sng" algn="ctr">
          <a:noFill/>
          <a:prstDash val="solid"/>
        </a:ln>
        <a:effectLst/>
      </a:spPr>
      <a:bodyPr rtlCol="0" anchor="ctr"/>
      <a:lstStyle>
        <a:defPPr marL="0" marR="0" indent="0" algn="ctr" defTabSz="4572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a:ln>
              <a:noFill/>
            </a:ln>
            <a:solidFill>
              <a:srgbClr val="FFFFFF"/>
            </a:solidFill>
            <a:effectLst/>
            <a:uLnTx/>
            <a:uFillTx/>
            <a:latin typeface="Corbel" panose="020B0503020204020204"/>
            <a:ea typeface="幼圆" panose="02010509060101010101" pitchFamily="49" charset="-122"/>
            <a:cs typeface="+mn-cs"/>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TotalTime>
  <Words>1305</Words>
  <Application>Microsoft Office PowerPoint</Application>
  <PresentationFormat>宽屏</PresentationFormat>
  <Paragraphs>151</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Microsoft JhengHei</vt:lpstr>
      <vt:lpstr>等线</vt:lpstr>
      <vt:lpstr>等线 Light</vt:lpstr>
      <vt:lpstr>Arial</vt:lpstr>
      <vt:lpstr>Corbel</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 Zhang</dc:creator>
  <cp:lastModifiedBy>Eva Zhang</cp:lastModifiedBy>
  <cp:revision>3</cp:revision>
  <dcterms:created xsi:type="dcterms:W3CDTF">2024-11-12T02:34:54Z</dcterms:created>
  <dcterms:modified xsi:type="dcterms:W3CDTF">2024-11-12T05:59:13Z</dcterms:modified>
</cp:coreProperties>
</file>