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8" r:id="rId3"/>
    <p:sldId id="257" r:id="rId4"/>
    <p:sldId id="259" r:id="rId5"/>
    <p:sldId id="261" r:id="rId6"/>
    <p:sldId id="265" r:id="rId7"/>
    <p:sldId id="266" r:id="rId8"/>
    <p:sldId id="268" r:id="rId9"/>
    <p:sldId id="267" r:id="rId10"/>
    <p:sldId id="264" r:id="rId11"/>
    <p:sldId id="270" r:id="rId12"/>
    <p:sldId id="263" r:id="rId13"/>
    <p:sldId id="269"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4" autoAdjust="0"/>
    <p:restoredTop sz="96790" autoAdjust="0"/>
  </p:normalViewPr>
  <p:slideViewPr>
    <p:cSldViewPr snapToGrid="0">
      <p:cViewPr varScale="1">
        <p:scale>
          <a:sx n="154" d="100"/>
          <a:sy n="154" d="100"/>
        </p:scale>
        <p:origin x="7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E1E4B-2B0B-4F18-825C-E1CF4409D9D0}"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B1D-B0BC-4C10-A0E9-E068C37A006F}" type="slidenum">
              <a:rPr lang="en-US" smtClean="0"/>
              <a:t>‹#›</a:t>
            </a:fld>
            <a:endParaRPr lang="en-US"/>
          </a:p>
        </p:txBody>
      </p:sp>
    </p:spTree>
    <p:extLst>
      <p:ext uri="{BB962C8B-B14F-4D97-AF65-F5344CB8AC3E}">
        <p14:creationId xmlns:p14="http://schemas.microsoft.com/office/powerpoint/2010/main" val="83104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a:t>
            </a:r>
            <a:r>
              <a:rPr lang="en-US" b="0" i="0" dirty="0">
                <a:solidFill>
                  <a:srgbClr val="2B2B2B"/>
                </a:solidFill>
                <a:effectLst/>
                <a:latin typeface="Roboto" panose="02000000000000000000" pitchFamily="2" charset="0"/>
              </a:rPr>
              <a:t>The aim of our project is to uncover patterns in credit card fraud. We’ll examine relationships between transaction types and location, purchase prices and times of day, purchase trends over the course of a year, and other related relationships derived from the data.”</a:t>
            </a:r>
            <a:endParaRPr lang="en-US" dirty="0"/>
          </a:p>
        </p:txBody>
      </p:sp>
      <p:sp>
        <p:nvSpPr>
          <p:cNvPr id="4" name="Slide Number Placeholder 3"/>
          <p:cNvSpPr>
            <a:spLocks noGrp="1"/>
          </p:cNvSpPr>
          <p:nvPr>
            <p:ph type="sldNum" sz="quarter" idx="5"/>
          </p:nvPr>
        </p:nvSpPr>
        <p:spPr/>
        <p:txBody>
          <a:bodyPr/>
          <a:lstStyle/>
          <a:p>
            <a:fld id="{F1D59B1D-B0BC-4C10-A0E9-E068C37A006F}" type="slidenum">
              <a:rPr lang="en-US" smtClean="0"/>
              <a:t>2</a:t>
            </a:fld>
            <a:endParaRPr lang="en-US"/>
          </a:p>
        </p:txBody>
      </p:sp>
    </p:spTree>
    <p:extLst>
      <p:ext uri="{BB962C8B-B14F-4D97-AF65-F5344CB8AC3E}">
        <p14:creationId xmlns:p14="http://schemas.microsoft.com/office/powerpoint/2010/main" val="2597049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Correlate in scatter if 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Map rates by states with </a:t>
            </a:r>
            <a:r>
              <a:rPr lang="en-US" dirty="0" err="1"/>
              <a:t>geoViews</a:t>
            </a:r>
            <a:r>
              <a:rPr lang="en-US" dirty="0"/>
              <a:t> library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Review if we can call any of  the google data from an API for the bonus criteria.</a:t>
            </a:r>
          </a:p>
        </p:txBody>
      </p:sp>
      <p:sp>
        <p:nvSpPr>
          <p:cNvPr id="4" name="Slide Number Placeholder 3"/>
          <p:cNvSpPr>
            <a:spLocks noGrp="1"/>
          </p:cNvSpPr>
          <p:nvPr>
            <p:ph type="sldNum" sz="quarter" idx="5"/>
          </p:nvPr>
        </p:nvSpPr>
        <p:spPr/>
        <p:txBody>
          <a:bodyPr/>
          <a:lstStyle/>
          <a:p>
            <a:fld id="{F1D59B1D-B0BC-4C10-A0E9-E068C37A006F}" type="slidenum">
              <a:rPr lang="en-US" smtClean="0"/>
              <a:t>6</a:t>
            </a:fld>
            <a:endParaRPr lang="en-US"/>
          </a:p>
        </p:txBody>
      </p:sp>
    </p:spTree>
    <p:extLst>
      <p:ext uri="{BB962C8B-B14F-4D97-AF65-F5344CB8AC3E}">
        <p14:creationId xmlns:p14="http://schemas.microsoft.com/office/powerpoint/2010/main" val="342423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373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33749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91177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242464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EA6E8-F76E-44A9-9BED-4361634B60BD}"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3EE1AF-E22A-4FDC-82EE-C9C60BA5369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410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850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EA6E8-F76E-44A9-9BED-4361634B60BD}"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99442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EA6E8-F76E-44A9-9BED-4361634B60BD}"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138073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5EA6E8-F76E-44A9-9BED-4361634B60BD}" type="datetimeFigureOut">
              <a:rPr lang="en-US" smtClean="0"/>
              <a:t>5/15/2023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0120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3EE1AF-E22A-4FDC-82EE-C9C60BA5369F}" type="slidenum">
              <a:rPr lang="en-US" smtClean="0"/>
              <a:t>‹#›</a:t>
            </a:fld>
            <a:endParaRPr lang="en-US"/>
          </a:p>
        </p:txBody>
      </p:sp>
    </p:spTree>
    <p:extLst>
      <p:ext uri="{BB962C8B-B14F-4D97-AF65-F5344CB8AC3E}">
        <p14:creationId xmlns:p14="http://schemas.microsoft.com/office/powerpoint/2010/main" val="218093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EA6E8-F76E-44A9-9BED-4361634B60BD}"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3EE1AF-E22A-4FDC-82EE-C9C60BA5369F}" type="slidenum">
              <a:rPr lang="en-US" smtClean="0"/>
              <a:t>‹#›</a:t>
            </a:fld>
            <a:endParaRPr lang="en-US"/>
          </a:p>
        </p:txBody>
      </p:sp>
    </p:spTree>
    <p:extLst>
      <p:ext uri="{BB962C8B-B14F-4D97-AF65-F5344CB8AC3E}">
        <p14:creationId xmlns:p14="http://schemas.microsoft.com/office/powerpoint/2010/main" val="386037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5EA6E8-F76E-44A9-9BED-4361634B60BD}" type="datetimeFigureOut">
              <a:rPr lang="en-US" smtClean="0"/>
              <a:t>5/15/2023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3EE1AF-E22A-4FDC-82EE-C9C60BA5369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307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issues/organizing-your-work-with-project-boards/managing-project-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i.org/resources/budg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health.google.com/covid-19/open-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74F-4DAD-5A60-689D-910FA4C88A32}"/>
              </a:ext>
            </a:extLst>
          </p:cNvPr>
          <p:cNvSpPr>
            <a:spLocks noGrp="1"/>
          </p:cNvSpPr>
          <p:nvPr>
            <p:ph type="ctrTitle"/>
          </p:nvPr>
        </p:nvSpPr>
        <p:spPr/>
        <p:txBody>
          <a:bodyPr/>
          <a:lstStyle/>
          <a:p>
            <a:r>
              <a:rPr lang="en-US" dirty="0"/>
              <a:t>Project 1</a:t>
            </a:r>
          </a:p>
        </p:txBody>
      </p:sp>
      <p:sp>
        <p:nvSpPr>
          <p:cNvPr id="3" name="Subtitle 2">
            <a:extLst>
              <a:ext uri="{FF2B5EF4-FFF2-40B4-BE49-F238E27FC236}">
                <a16:creationId xmlns:a16="http://schemas.microsoft.com/office/drawing/2014/main" id="{16EAF2CC-0863-A164-C9FC-875C83ACAE1D}"/>
              </a:ext>
            </a:extLst>
          </p:cNvPr>
          <p:cNvSpPr>
            <a:spLocks noGrp="1"/>
          </p:cNvSpPr>
          <p:nvPr>
            <p:ph type="subTitle" idx="1"/>
          </p:nvPr>
        </p:nvSpPr>
        <p:spPr/>
        <p:txBody>
          <a:bodyPr/>
          <a:lstStyle/>
          <a:p>
            <a:r>
              <a:rPr lang="en-US" dirty="0"/>
              <a:t>Group 7:</a:t>
            </a:r>
          </a:p>
          <a:p>
            <a:r>
              <a:rPr lang="en-US" dirty="0"/>
              <a:t>(names in alphabetical order)</a:t>
            </a:r>
          </a:p>
        </p:txBody>
      </p:sp>
    </p:spTree>
    <p:extLst>
      <p:ext uri="{BB962C8B-B14F-4D97-AF65-F5344CB8AC3E}">
        <p14:creationId xmlns:p14="http://schemas.microsoft.com/office/powerpoint/2010/main" val="4129637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6042024"/>
          </a:xfrm>
          <a:prstGeom prst="rect">
            <a:avLst/>
          </a:prstGeom>
          <a:solidFill>
            <a:schemeClr val="bg1"/>
          </a:solidFill>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Use Pandas to clean and format your dataset or datasets.</a:t>
            </a:r>
          </a:p>
          <a:p>
            <a:pPr lvl="1">
              <a:buClrTx/>
              <a:buFont typeface="Arial" panose="020B0604020202020204" pitchFamily="34" charset="0"/>
              <a:buChar char="•"/>
            </a:pPr>
            <a:r>
              <a:rPr lang="en-US" sz="1600" dirty="0"/>
              <a:t>Greg did this in his Google_vac_data. </a:t>
            </a:r>
          </a:p>
          <a:p>
            <a:pPr lvl="1">
              <a:buClrTx/>
              <a:buFont typeface="Arial" panose="020B0604020202020204" pitchFamily="34" charset="0"/>
              <a:buChar char="•"/>
            </a:pPr>
            <a:r>
              <a:rPr lang="en-US" sz="1600" dirty="0"/>
              <a:t>#TODO: Use similar methods in the EARN data.</a:t>
            </a:r>
          </a:p>
          <a:p>
            <a:pPr>
              <a:buClrTx/>
              <a:buFont typeface="Arial" panose="020B0604020202020204" pitchFamily="34" charset="0"/>
              <a:buChar char="•"/>
            </a:pPr>
            <a:r>
              <a:rPr lang="en-US" sz="1800" dirty="0"/>
              <a:t>Create a Jupyter notebook describing the data exploration and cleanup process.</a:t>
            </a:r>
          </a:p>
          <a:p>
            <a:pPr lvl="1">
              <a:buClrTx/>
              <a:buFont typeface="Arial" panose="020B0604020202020204" pitchFamily="34" charset="0"/>
              <a:buChar char="•"/>
            </a:pPr>
            <a:r>
              <a:rPr lang="en-US" sz="1600" dirty="0"/>
              <a:t>#TODO: Add comments into Greg’s code. Source where applicable, otherwise succinct explanations for each cell where ambiguous.</a:t>
            </a:r>
          </a:p>
          <a:p>
            <a:pPr>
              <a:buClrTx/>
              <a:buFont typeface="Arial" panose="020B0604020202020204" pitchFamily="34" charset="0"/>
              <a:buChar char="•"/>
            </a:pPr>
            <a:r>
              <a:rPr lang="en-US" sz="1800" dirty="0"/>
              <a:t>Create a Jupyter notebook illustrating the final data analysis.</a:t>
            </a:r>
          </a:p>
          <a:p>
            <a:pPr lvl="1">
              <a:buClrTx/>
              <a:buFont typeface="Arial" panose="020B0604020202020204" pitchFamily="34" charset="0"/>
              <a:buChar char="•"/>
            </a:pPr>
            <a:r>
              <a:rPr lang="en-US" sz="1600" dirty="0"/>
              <a:t>#TODO: Kendal and Joanna</a:t>
            </a:r>
          </a:p>
          <a:p>
            <a:pPr>
              <a:buClrTx/>
              <a:buFont typeface="Arial" panose="020B0604020202020204" pitchFamily="34" charset="0"/>
              <a:buChar char="•"/>
            </a:pPr>
            <a:r>
              <a:rPr lang="en-US" sz="1800" dirty="0"/>
              <a:t>Use Matplotlib to create 6 to 8 visualizations of your data</a:t>
            </a:r>
          </a:p>
          <a:p>
            <a:pPr lvl="1">
              <a:buClrTx/>
              <a:buFont typeface="Arial" panose="020B0604020202020204" pitchFamily="34" charset="0"/>
              <a:buChar char="•"/>
            </a:pPr>
            <a:r>
              <a:rPr lang="en-US" sz="1600" dirty="0"/>
              <a:t>#TODO: Team/Kendal and Joanna</a:t>
            </a:r>
          </a:p>
          <a:p>
            <a:pPr>
              <a:buClrTx/>
              <a:buFont typeface="Arial" panose="020B0604020202020204" pitchFamily="34" charset="0"/>
              <a:buChar char="•"/>
            </a:pPr>
            <a:r>
              <a:rPr lang="en-US" sz="1800" dirty="0"/>
              <a:t>(ideally, at least 2 visualizations per “question” that you ask your data).</a:t>
            </a:r>
          </a:p>
          <a:p>
            <a:pPr lvl="1">
              <a:buClrTx/>
              <a:buFont typeface="Arial" panose="020B0604020202020204" pitchFamily="34" charset="0"/>
              <a:buChar char="•"/>
            </a:pPr>
            <a:r>
              <a:rPr lang="en-US" sz="1600" dirty="0"/>
              <a:t>...</a:t>
            </a:r>
          </a:p>
          <a:p>
            <a:pPr>
              <a:buClrTx/>
              <a:buFont typeface="Arial" panose="020B0604020202020204" pitchFamily="34" charset="0"/>
              <a:buChar char="•"/>
            </a:pPr>
            <a:r>
              <a:rPr lang="en-US" sz="1800" dirty="0"/>
              <a:t>Save PNG images of your visualizations to distribute to the class and instructional team—and for inclusion in your presentation.</a:t>
            </a:r>
          </a:p>
          <a:p>
            <a:pPr lvl="1">
              <a:buClrTx/>
              <a:buFont typeface="Arial" panose="020B0604020202020204" pitchFamily="34" charset="0"/>
              <a:buChar char="•"/>
            </a:pPr>
            <a:r>
              <a:rPr lang="en-US" sz="1600" dirty="0"/>
              <a:t>Save plots as variables and save into “Resources” folder.</a:t>
            </a:r>
          </a:p>
          <a:p>
            <a:pPr>
              <a:buClrTx/>
              <a:buFont typeface="Arial" panose="020B0604020202020204" pitchFamily="34" charset="0"/>
              <a:buChar char="•"/>
            </a:pPr>
            <a:r>
              <a:rPr lang="en-US" sz="1800" dirty="0"/>
              <a:t>Create a write-up summarizing your major findings. This should include a heading for each “question” that you asked your data as well as a short description of your findings and any relevant plots.</a:t>
            </a:r>
          </a:p>
          <a:p>
            <a:pPr>
              <a:buClrTx/>
              <a:buFont typeface="Arial" panose="020B0604020202020204" pitchFamily="34" charset="0"/>
              <a:buChar char="•"/>
            </a:pPr>
            <a:r>
              <a:rPr lang="en-US" sz="1800" dirty="0"/>
              <a:t>Bonus Use at least one API—if you can find one with data pertinent to your primary research questions.</a:t>
            </a:r>
            <a:endParaRPr lang="en-US" sz="1600" dirty="0"/>
          </a:p>
          <a:p>
            <a:pPr lvl="1">
              <a:buClrTx/>
              <a:buFont typeface="Arial" panose="020B0604020202020204" pitchFamily="34" charset="0"/>
              <a:buChar char="•"/>
            </a:pPr>
            <a:r>
              <a:rPr lang="en-US" sz="1600" dirty="0"/>
              <a:t>#TODO: Take a csv table or columns and do the same using an API.</a:t>
            </a:r>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Development Requirements</a:t>
            </a:r>
          </a:p>
        </p:txBody>
      </p:sp>
    </p:spTree>
    <p:extLst>
      <p:ext uri="{BB962C8B-B14F-4D97-AF65-F5344CB8AC3E}">
        <p14:creationId xmlns:p14="http://schemas.microsoft.com/office/powerpoint/2010/main" val="90884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b="1" dirty="0">
                <a:solidFill>
                  <a:srgbClr val="FF0000"/>
                </a:solidFill>
              </a:rPr>
              <a:t>Tasks due by EOD Tues 5/16</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Do combination bar/line chart for EARN workbook (to give us an idea of $ volume vs. %spend per state)</a:t>
            </a:r>
          </a:p>
          <a:p>
            <a:pPr lvl="1"/>
            <a:r>
              <a:rPr lang="en-US" dirty="0"/>
              <a:t>Evan: from Kendal’s </a:t>
            </a:r>
            <a:r>
              <a:rPr lang="en-US" dirty="0" err="1"/>
              <a:t>dataframes</a:t>
            </a:r>
            <a:r>
              <a:rPr lang="en-US" dirty="0"/>
              <a:t>, look at the top 3 or 4 states for which states had the highest vaccination </a:t>
            </a:r>
            <a:r>
              <a:rPr lang="en-US" b="1" dirty="0"/>
              <a:t>rate</a:t>
            </a:r>
            <a:r>
              <a:rPr lang="en-US" dirty="0"/>
              <a:t>. Then, from the EARN </a:t>
            </a:r>
            <a:r>
              <a:rPr lang="en-US" dirty="0" err="1"/>
              <a:t>dataframe</a:t>
            </a:r>
            <a:r>
              <a:rPr lang="en-US" dirty="0"/>
              <a:t> do grouped bar charts which show count of </a:t>
            </a:r>
            <a:r>
              <a:rPr lang="en-US" b="1" dirty="0"/>
              <a:t>covid</a:t>
            </a:r>
            <a:r>
              <a:rPr lang="en-US" dirty="0"/>
              <a:t> project types for those 3 or 4 states. Limit to top 4 project categories per state to keep clean visual. Or by dollar value spend per category. This will follow the slide on % </a:t>
            </a:r>
          </a:p>
          <a:p>
            <a:pPr lvl="1"/>
            <a:endParaRPr lang="en-US" dirty="0"/>
          </a:p>
          <a:p>
            <a:pPr lvl="1"/>
            <a:r>
              <a:rPr lang="en-US" dirty="0"/>
              <a:t>Aaliyah: finish summary </a:t>
            </a:r>
            <a:r>
              <a:rPr lang="en-US" dirty="0" err="1"/>
              <a:t>dataframe</a:t>
            </a:r>
            <a:r>
              <a:rPr lang="en-US" dirty="0"/>
              <a:t> per slack message item (1) requested by Joanna.</a:t>
            </a:r>
          </a:p>
          <a:p>
            <a:pPr marL="201168" lvl="1" indent="0">
              <a:buNone/>
            </a:pPr>
            <a:endParaRPr lang="en-US" dirty="0"/>
          </a:p>
          <a:p>
            <a:pPr lvl="1"/>
            <a:r>
              <a:rPr lang="en-US" dirty="0"/>
              <a:t>Greg: (needs Aaliyah’s dataset to finish correlation/regression plots)</a:t>
            </a:r>
          </a:p>
          <a:p>
            <a:pPr lvl="1"/>
            <a:endParaRPr lang="en-US" dirty="0"/>
          </a:p>
          <a:p>
            <a:pPr lvl="1"/>
            <a:r>
              <a:rPr lang="en-US" dirty="0"/>
              <a:t>Joanna: </a:t>
            </a:r>
          </a:p>
          <a:p>
            <a:pPr lvl="1"/>
            <a:endParaRPr lang="en-US" dirty="0"/>
          </a:p>
          <a:p>
            <a:pPr lvl="1"/>
            <a:r>
              <a:rPr lang="en-US" dirty="0"/>
              <a:t>All: Align on slide deck and presentation. Run through slide deck as group to make sure we hit all the project requirements, 10 min limit.</a:t>
            </a:r>
          </a:p>
        </p:txBody>
      </p:sp>
    </p:spTree>
    <p:extLst>
      <p:ext uri="{BB962C8B-B14F-4D97-AF65-F5344CB8AC3E}">
        <p14:creationId xmlns:p14="http://schemas.microsoft.com/office/powerpoint/2010/main" val="40411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815976"/>
            <a:ext cx="12090400" cy="574674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dirty="0"/>
              <a:t> Questions that you found interesting and what motivated you to answer them</a:t>
            </a:r>
          </a:p>
          <a:p>
            <a:pPr marL="201168" lvl="1" indent="0">
              <a:buClrTx/>
              <a:buNone/>
            </a:pPr>
            <a:endParaRPr lang="en-US" dirty="0"/>
          </a:p>
          <a:p>
            <a:pPr>
              <a:buClrTx/>
              <a:buFont typeface="Arial" panose="020B0604020202020204" pitchFamily="34" charset="0"/>
              <a:buChar char="•"/>
            </a:pPr>
            <a:r>
              <a:rPr lang="en-US" dirty="0"/>
              <a:t> Where and how you found the data you used to answer these questions</a:t>
            </a:r>
          </a:p>
          <a:p>
            <a:pPr marL="544068" lvl="1" indent="-342900">
              <a:buClrTx/>
              <a:buFont typeface="+mj-lt"/>
              <a:buAutoNum type="arabicPeriod"/>
            </a:pPr>
            <a:endParaRPr lang="en-US" dirty="0"/>
          </a:p>
          <a:p>
            <a:pPr>
              <a:buClrTx/>
              <a:buFont typeface="Arial" panose="020B0604020202020204" pitchFamily="34" charset="0"/>
              <a:buChar char="•"/>
            </a:pPr>
            <a:r>
              <a:rPr lang="en-US" dirty="0"/>
              <a:t> The data exploration and cleanup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The analysis process (accompanied by your Jupyter notebook)</a:t>
            </a:r>
          </a:p>
          <a:p>
            <a:pPr marL="544068" lvl="1" indent="-342900">
              <a:buClrTx/>
              <a:buFont typeface="+mj-lt"/>
              <a:buAutoNum type="arabicPeriod"/>
            </a:pPr>
            <a:endParaRPr lang="en-US" dirty="0"/>
          </a:p>
          <a:p>
            <a:pPr>
              <a:buClrTx/>
              <a:buFont typeface="Arial" panose="020B0604020202020204" pitchFamily="34" charset="0"/>
              <a:buChar char="•"/>
            </a:pPr>
            <a:r>
              <a:rPr lang="en-US" dirty="0"/>
              <a:t> Your conclusions, including a numerical summary and visualizations of the summary</a:t>
            </a:r>
          </a:p>
          <a:p>
            <a:pPr marL="544068" lvl="1" indent="-342900">
              <a:buClrTx/>
              <a:buFont typeface="+mj-lt"/>
              <a:buAutoNum type="arabicPeriod"/>
            </a:pPr>
            <a:endParaRPr lang="en-US" dirty="0"/>
          </a:p>
          <a:p>
            <a:pPr>
              <a:buClrTx/>
              <a:buFont typeface="Arial" panose="020B0604020202020204" pitchFamily="34" charset="0"/>
              <a:buChar char="•"/>
            </a:pPr>
            <a:r>
              <a:rPr lang="en-US" dirty="0"/>
              <a:t> The implications of your findings: what do your findings mean?</a:t>
            </a:r>
          </a:p>
          <a:p>
            <a:pPr marL="544068" lvl="1" indent="-342900">
              <a:buClrTx/>
              <a:buFont typeface="+mj-lt"/>
              <a:buAutoNum type="arabicPeriod"/>
            </a:pPr>
            <a:endParaRPr lang="en-US"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Presentation Requirements</a:t>
            </a:r>
          </a:p>
        </p:txBody>
      </p:sp>
    </p:spTree>
    <p:extLst>
      <p:ext uri="{BB962C8B-B14F-4D97-AF65-F5344CB8AC3E}">
        <p14:creationId xmlns:p14="http://schemas.microsoft.com/office/powerpoint/2010/main" val="261404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A0E4-679C-98A1-AAD2-B79F27E86F2D}"/>
              </a:ext>
            </a:extLst>
          </p:cNvPr>
          <p:cNvSpPr>
            <a:spLocks noGrp="1"/>
          </p:cNvSpPr>
          <p:nvPr>
            <p:ph type="title"/>
          </p:nvPr>
        </p:nvSpPr>
        <p:spPr/>
        <p:txBody>
          <a:bodyPr>
            <a:normAutofit/>
          </a:bodyPr>
          <a:lstStyle/>
          <a:p>
            <a:r>
              <a:rPr lang="en-US" dirty="0"/>
              <a:t>Questions that you found interesting and what motivated you to answer them</a:t>
            </a:r>
          </a:p>
        </p:txBody>
      </p:sp>
      <p:sp>
        <p:nvSpPr>
          <p:cNvPr id="3" name="Content Placeholder 2">
            <a:extLst>
              <a:ext uri="{FF2B5EF4-FFF2-40B4-BE49-F238E27FC236}">
                <a16:creationId xmlns:a16="http://schemas.microsoft.com/office/drawing/2014/main" id="{264C10B3-8E95-F7CC-08C1-580CF9EEFDD4}"/>
              </a:ext>
            </a:extLst>
          </p:cNvPr>
          <p:cNvSpPr>
            <a:spLocks noGrp="1"/>
          </p:cNvSpPr>
          <p:nvPr>
            <p:ph idx="1"/>
          </p:nvPr>
        </p:nvSpPr>
        <p:spPr/>
        <p:txBody>
          <a:bodyPr>
            <a:normAutofit fontScale="92500" lnSpcReduction="10000"/>
          </a:bodyPr>
          <a:lstStyle/>
          <a:p>
            <a:r>
              <a:rPr lang="en-US" sz="2400" dirty="0"/>
              <a:t>Questions</a:t>
            </a:r>
            <a:r>
              <a:rPr lang="en-US" dirty="0"/>
              <a:t>:</a:t>
            </a:r>
          </a:p>
          <a:p>
            <a:pPr>
              <a:buFont typeface="Wingdings" panose="05000000000000000000" pitchFamily="2" charset="2"/>
              <a:buChar char="§"/>
            </a:pPr>
            <a:r>
              <a:rPr lang="en-US" dirty="0"/>
              <a:t> (Help me here group)</a:t>
            </a:r>
          </a:p>
          <a:p>
            <a:pPr>
              <a:buFont typeface="Wingdings" panose="05000000000000000000" pitchFamily="2" charset="2"/>
              <a:buChar char="§"/>
            </a:pPr>
            <a:r>
              <a:rPr lang="en-US" dirty="0"/>
              <a:t> Did states that spent a higher percentage of their federally-granted budget have higher rates of vaccination?</a:t>
            </a:r>
          </a:p>
          <a:p>
            <a:pPr>
              <a:buFont typeface="Wingdings" panose="05000000000000000000" pitchFamily="2" charset="2"/>
              <a:buChar char="§"/>
            </a:pPr>
            <a:r>
              <a:rPr lang="en-US" dirty="0"/>
              <a:t> What Covid project categories did higher vaccination rate states initiate? (top 4 per state)</a:t>
            </a:r>
          </a:p>
          <a:p>
            <a:pPr lvl="1">
              <a:buFont typeface="Wingdings" panose="05000000000000000000" pitchFamily="2" charset="2"/>
              <a:buChar char="§"/>
            </a:pPr>
            <a:r>
              <a:rPr lang="en-US" dirty="0"/>
              <a:t>Were there similarities in project categories between these high vaccination states?</a:t>
            </a:r>
          </a:p>
          <a:p>
            <a:endParaRPr lang="en-US" dirty="0"/>
          </a:p>
          <a:p>
            <a:r>
              <a:rPr lang="en-US" sz="2400" dirty="0"/>
              <a:t>Motivation</a:t>
            </a:r>
            <a:r>
              <a:rPr lang="en-US" dirty="0"/>
              <a:t>:</a:t>
            </a:r>
          </a:p>
          <a:p>
            <a:pPr>
              <a:buFont typeface="Wingdings" panose="05000000000000000000" pitchFamily="2" charset="2"/>
              <a:buChar char="§"/>
            </a:pPr>
            <a:r>
              <a:rPr lang="en-US" dirty="0"/>
              <a:t> EARN workbook provided project funding per state/local gov’t during Covid-19 pandemic.</a:t>
            </a:r>
          </a:p>
          <a:p>
            <a:pPr>
              <a:buFont typeface="Wingdings" panose="05000000000000000000" pitchFamily="2" charset="2"/>
              <a:buChar char="§"/>
            </a:pPr>
            <a:r>
              <a:rPr lang="en-US" dirty="0"/>
              <a:t> This unique dataset allowed us to target states for deeper review based on their percentage spend of federal funds allocated.</a:t>
            </a:r>
          </a:p>
        </p:txBody>
      </p:sp>
    </p:spTree>
    <p:extLst>
      <p:ext uri="{BB962C8B-B14F-4D97-AF65-F5344CB8AC3E}">
        <p14:creationId xmlns:p14="http://schemas.microsoft.com/office/powerpoint/2010/main" val="114972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34C-694C-5B1E-AAD6-FE38E3DD970A}"/>
              </a:ext>
            </a:extLst>
          </p:cNvPr>
          <p:cNvSpPr>
            <a:spLocks noGrp="1"/>
          </p:cNvSpPr>
          <p:nvPr>
            <p:ph type="title"/>
          </p:nvPr>
        </p:nvSpPr>
        <p:spPr/>
        <p:txBody>
          <a:bodyPr>
            <a:normAutofit/>
          </a:bodyPr>
          <a:lstStyle/>
          <a:p>
            <a:r>
              <a:rPr lang="en-US" dirty="0"/>
              <a:t>Where and how you found the data you used to answer these questions</a:t>
            </a:r>
          </a:p>
        </p:txBody>
      </p:sp>
      <p:sp>
        <p:nvSpPr>
          <p:cNvPr id="3" name="Content Placeholder 2">
            <a:extLst>
              <a:ext uri="{FF2B5EF4-FFF2-40B4-BE49-F238E27FC236}">
                <a16:creationId xmlns:a16="http://schemas.microsoft.com/office/drawing/2014/main" id="{9F4F8889-1A28-EF6B-8EAB-A732EFA19B5F}"/>
              </a:ext>
            </a:extLst>
          </p:cNvPr>
          <p:cNvSpPr>
            <a:spLocks noGrp="1"/>
          </p:cNvSpPr>
          <p:nvPr>
            <p:ph idx="1"/>
          </p:nvPr>
        </p:nvSpPr>
        <p:spPr>
          <a:xfrm>
            <a:off x="1097280" y="1737359"/>
            <a:ext cx="10058400" cy="4551473"/>
          </a:xfrm>
        </p:spPr>
        <p:txBody>
          <a:bodyPr/>
          <a:lstStyle/>
          <a:p>
            <a:pPr>
              <a:buFont typeface="Wingdings" panose="05000000000000000000" pitchFamily="2" charset="2"/>
              <a:buChar char="§"/>
            </a:pPr>
            <a:r>
              <a:rPr lang="en-US" dirty="0"/>
              <a:t> EARN Workbook (Joanna can you make this sentence </a:t>
            </a:r>
            <a:r>
              <a:rPr lang="en-US" dirty="0" err="1"/>
              <a:t>gooder</a:t>
            </a:r>
            <a:r>
              <a:rPr lang="en-US" dirty="0"/>
              <a:t>?)</a:t>
            </a:r>
          </a:p>
          <a:p>
            <a:pPr>
              <a:buFont typeface="Wingdings" panose="05000000000000000000" pitchFamily="2" charset="2"/>
              <a:buChar char="§"/>
            </a:pPr>
            <a:endParaRPr lang="en-US" dirty="0"/>
          </a:p>
          <a:p>
            <a:pPr>
              <a:buFont typeface="Wingdings" panose="05000000000000000000" pitchFamily="2" charset="2"/>
              <a:buChar char="§"/>
            </a:pPr>
            <a:r>
              <a:rPr lang="en-US" dirty="0"/>
              <a:t> Covid-19 dataset provided by the CDC collected (include source link or snip from the webpage)</a:t>
            </a:r>
          </a:p>
          <a:p>
            <a:pPr marL="0" indent="0">
              <a:buNone/>
            </a:pPr>
            <a:endParaRPr lang="en-US" dirty="0"/>
          </a:p>
        </p:txBody>
      </p:sp>
    </p:spTree>
    <p:extLst>
      <p:ext uri="{BB962C8B-B14F-4D97-AF65-F5344CB8AC3E}">
        <p14:creationId xmlns:p14="http://schemas.microsoft.com/office/powerpoint/2010/main" val="147221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3EBF-4145-5908-C88F-05F806A8F190}"/>
              </a:ext>
            </a:extLst>
          </p:cNvPr>
          <p:cNvSpPr>
            <a:spLocks noGrp="1"/>
          </p:cNvSpPr>
          <p:nvPr>
            <p:ph type="title"/>
          </p:nvPr>
        </p:nvSpPr>
        <p:spPr/>
        <p:txBody>
          <a:bodyPr>
            <a:normAutofit fontScale="90000"/>
          </a:bodyPr>
          <a:lstStyle/>
          <a:p>
            <a:r>
              <a:rPr lang="en-US" dirty="0"/>
              <a:t> The data exploration and cleanup process (accompanied by your Jupyter notebook)</a:t>
            </a:r>
          </a:p>
        </p:txBody>
      </p:sp>
      <p:sp>
        <p:nvSpPr>
          <p:cNvPr id="3" name="Content Placeholder 2">
            <a:extLst>
              <a:ext uri="{FF2B5EF4-FFF2-40B4-BE49-F238E27FC236}">
                <a16:creationId xmlns:a16="http://schemas.microsoft.com/office/drawing/2014/main" id="{F99B99BC-6593-564A-6627-E07C1249922C}"/>
              </a:ext>
            </a:extLst>
          </p:cNvPr>
          <p:cNvSpPr>
            <a:spLocks noGrp="1"/>
          </p:cNvSpPr>
          <p:nvPr>
            <p:ph idx="1"/>
          </p:nvPr>
        </p:nvSpPr>
        <p:spPr/>
        <p:txBody>
          <a:bodyPr/>
          <a:lstStyle/>
          <a:p>
            <a:pPr>
              <a:buFont typeface="Wingdings" panose="05000000000000000000" pitchFamily="2" charset="2"/>
              <a:buChar char="§"/>
            </a:pPr>
            <a:r>
              <a:rPr lang="en-US" dirty="0"/>
              <a:t> Imported EARN workbook sheets as CSV files. </a:t>
            </a:r>
          </a:p>
          <a:p>
            <a:pPr lvl="1">
              <a:buFont typeface="Wingdings" panose="05000000000000000000" pitchFamily="2" charset="2"/>
              <a:buChar char="§"/>
            </a:pPr>
            <a:r>
              <a:rPr lang="en-US" dirty="0"/>
              <a:t>Cleaned </a:t>
            </a:r>
            <a:r>
              <a:rPr lang="en-US" dirty="0" err="1"/>
              <a:t>DataFrames</a:t>
            </a:r>
            <a:r>
              <a:rPr lang="en-US" dirty="0"/>
              <a:t> by converting string number columns to numeric.</a:t>
            </a:r>
          </a:p>
          <a:p>
            <a:pPr>
              <a:buFont typeface="Wingdings" panose="05000000000000000000" pitchFamily="2" charset="2"/>
              <a:buChar char="§"/>
            </a:pPr>
            <a:r>
              <a:rPr lang="en-US" dirty="0"/>
              <a:t> Used </a:t>
            </a:r>
            <a:r>
              <a:rPr lang="en-US" dirty="0" err="1"/>
              <a:t>groupby</a:t>
            </a:r>
            <a:r>
              <a:rPr lang="en-US" dirty="0"/>
              <a:t> functions to sum numerical values.</a:t>
            </a:r>
          </a:p>
          <a:p>
            <a:pPr>
              <a:buFont typeface="Wingdings" panose="05000000000000000000" pitchFamily="2" charset="2"/>
              <a:buChar char="§"/>
            </a:pPr>
            <a:r>
              <a:rPr lang="en-US" dirty="0"/>
              <a:t> Used </a:t>
            </a:r>
            <a:r>
              <a:rPr lang="en-US" dirty="0" err="1"/>
              <a:t>groupby</a:t>
            </a:r>
            <a:r>
              <a:rPr lang="en-US" dirty="0"/>
              <a:t> functions to sum count of project types.</a:t>
            </a:r>
          </a:p>
          <a:p>
            <a:pPr>
              <a:buFont typeface="Wingdings" panose="05000000000000000000" pitchFamily="2" charset="2"/>
              <a:buChar char="§"/>
            </a:pPr>
            <a:r>
              <a:rPr lang="en-US" dirty="0"/>
              <a:t> Created calculated percentage columns within relevant </a:t>
            </a:r>
            <a:r>
              <a:rPr lang="en-US" dirty="0" err="1"/>
              <a:t>DataFrames</a:t>
            </a:r>
            <a:r>
              <a:rPr lang="en-US" dirty="0"/>
              <a:t>.</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r>
              <a:rPr lang="en-US" dirty="0"/>
              <a:t>(Try to make this explanation align directly with the skills we’ve learned in this class, </a:t>
            </a:r>
            <a:r>
              <a:rPr lang="en-US" dirty="0" err="1"/>
              <a:t>ie</a:t>
            </a:r>
            <a:r>
              <a:rPr lang="en-US" dirty="0"/>
              <a:t>) “Used Pandas </a:t>
            </a:r>
            <a:r>
              <a:rPr lang="en-US" dirty="0" err="1"/>
              <a:t>xyz</a:t>
            </a:r>
            <a:r>
              <a:rPr lang="en-US" dirty="0"/>
              <a:t> functions. Used Python .replace to drop string characters preventing casting as numeric)</a:t>
            </a:r>
          </a:p>
        </p:txBody>
      </p:sp>
    </p:spTree>
    <p:extLst>
      <p:ext uri="{BB962C8B-B14F-4D97-AF65-F5344CB8AC3E}">
        <p14:creationId xmlns:p14="http://schemas.microsoft.com/office/powerpoint/2010/main" val="379197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2A82-5C67-55DD-9A6F-0C7827E11DE6}"/>
              </a:ext>
            </a:extLst>
          </p:cNvPr>
          <p:cNvSpPr>
            <a:spLocks noGrp="1"/>
          </p:cNvSpPr>
          <p:nvPr>
            <p:ph type="title"/>
          </p:nvPr>
        </p:nvSpPr>
        <p:spPr/>
        <p:txBody>
          <a:bodyPr>
            <a:normAutofit/>
          </a:bodyPr>
          <a:lstStyle/>
          <a:p>
            <a:r>
              <a:rPr lang="en-US" dirty="0"/>
              <a:t>The analysis process (accompanied by your Jupyter notebook)</a:t>
            </a:r>
          </a:p>
        </p:txBody>
      </p:sp>
      <p:sp>
        <p:nvSpPr>
          <p:cNvPr id="3" name="Content Placeholder 2">
            <a:extLst>
              <a:ext uri="{FF2B5EF4-FFF2-40B4-BE49-F238E27FC236}">
                <a16:creationId xmlns:a16="http://schemas.microsoft.com/office/drawing/2014/main" id="{AF3F6DD1-CDA7-163A-9A93-EF1AD6EE2659}"/>
              </a:ext>
            </a:extLst>
          </p:cNvPr>
          <p:cNvSpPr>
            <a:spLocks noGrp="1"/>
          </p:cNvSpPr>
          <p:nvPr>
            <p:ph idx="1"/>
          </p:nvPr>
        </p:nvSpPr>
        <p:spPr/>
        <p:txBody>
          <a:bodyPr>
            <a:normAutofit lnSpcReduction="10000"/>
          </a:bodyPr>
          <a:lstStyle/>
          <a:p>
            <a:pPr marL="0" indent="0">
              <a:buNone/>
            </a:pPr>
            <a:r>
              <a:rPr lang="en-US" dirty="0"/>
              <a:t>Here’s where we show, don’t tell:</a:t>
            </a:r>
          </a:p>
          <a:p>
            <a:pPr>
              <a:buFont typeface="Wingdings" panose="05000000000000000000" pitchFamily="2" charset="2"/>
              <a:buChar char="§"/>
            </a:pPr>
            <a:r>
              <a:rPr lang="en-US" dirty="0"/>
              <a:t> Start with EARN combination bar/line graph. </a:t>
            </a:r>
            <a:r>
              <a:rPr lang="en-US" sz="1800" dirty="0"/>
              <a:t>No real conclusions or further analysis on this one. It just summarizes the EARN workbook data which helped answer our questions.</a:t>
            </a:r>
          </a:p>
          <a:p>
            <a:pPr>
              <a:buFont typeface="Wingdings" panose="05000000000000000000" pitchFamily="2" charset="2"/>
              <a:buChar char="§"/>
            </a:pPr>
            <a:endParaRPr lang="en-US" dirty="0"/>
          </a:p>
          <a:p>
            <a:pPr>
              <a:buFont typeface="Wingdings" panose="05000000000000000000" pitchFamily="2" charset="2"/>
              <a:buChar char="§"/>
            </a:pPr>
            <a:r>
              <a:rPr lang="en-US" dirty="0"/>
              <a:t> Then slides showing state heatmaps.</a:t>
            </a:r>
          </a:p>
          <a:p>
            <a:pPr>
              <a:buFont typeface="Wingdings" panose="05000000000000000000" pitchFamily="2" charset="2"/>
              <a:buChar char="§"/>
            </a:pPr>
            <a:endParaRPr lang="en-US" dirty="0"/>
          </a:p>
          <a:p>
            <a:pPr>
              <a:buFont typeface="Wingdings" panose="05000000000000000000" pitchFamily="2" charset="2"/>
              <a:buChar char="§"/>
            </a:pPr>
            <a:r>
              <a:rPr lang="en-US" dirty="0"/>
              <a:t> Then bar charts for categories by state (spending or count of charts for top 3 or 4 vaccinator states).</a:t>
            </a:r>
          </a:p>
          <a:p>
            <a:pPr>
              <a:buFont typeface="Wingdings" panose="05000000000000000000" pitchFamily="2" charset="2"/>
              <a:buChar char="§"/>
            </a:pPr>
            <a:endParaRPr lang="en-US" dirty="0"/>
          </a:p>
          <a:p>
            <a:pPr>
              <a:buFont typeface="Wingdings" panose="05000000000000000000" pitchFamily="2" charset="2"/>
              <a:buChar char="§"/>
            </a:pPr>
            <a:r>
              <a:rPr lang="en-US" dirty="0"/>
              <a:t> Then what?? At least 1 correlation/regression plot? Would be moreso to showcase our ability to use the method.</a:t>
            </a:r>
          </a:p>
        </p:txBody>
      </p:sp>
    </p:spTree>
    <p:extLst>
      <p:ext uri="{BB962C8B-B14F-4D97-AF65-F5344CB8AC3E}">
        <p14:creationId xmlns:p14="http://schemas.microsoft.com/office/powerpoint/2010/main" val="161174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85D8-ABCA-82A7-6E46-417501C13A61}"/>
              </a:ext>
            </a:extLst>
          </p:cNvPr>
          <p:cNvSpPr>
            <a:spLocks noGrp="1"/>
          </p:cNvSpPr>
          <p:nvPr>
            <p:ph type="title"/>
          </p:nvPr>
        </p:nvSpPr>
        <p:spPr/>
        <p:txBody>
          <a:bodyPr>
            <a:normAutofit fontScale="90000"/>
          </a:bodyPr>
          <a:lstStyle/>
          <a:p>
            <a:r>
              <a:rPr lang="en-US" dirty="0"/>
              <a:t>Your conclusions, including a numerical summary and visualizations of the summary</a:t>
            </a:r>
          </a:p>
        </p:txBody>
      </p:sp>
      <p:sp>
        <p:nvSpPr>
          <p:cNvPr id="3" name="Content Placeholder 2">
            <a:extLst>
              <a:ext uri="{FF2B5EF4-FFF2-40B4-BE49-F238E27FC236}">
                <a16:creationId xmlns:a16="http://schemas.microsoft.com/office/drawing/2014/main" id="{E7539BA8-7A3E-BB62-6976-0B3BC18A11F4}"/>
              </a:ext>
            </a:extLst>
          </p:cNvPr>
          <p:cNvSpPr>
            <a:spLocks noGrp="1"/>
          </p:cNvSpPr>
          <p:nvPr>
            <p:ph idx="1"/>
          </p:nvPr>
        </p:nvSpPr>
        <p:spPr/>
        <p:txBody>
          <a:bodyPr/>
          <a:lstStyle/>
          <a:p>
            <a:pPr>
              <a:buFont typeface="Wingdings" panose="05000000000000000000" pitchFamily="2" charset="2"/>
              <a:buChar char="§"/>
            </a:pPr>
            <a:r>
              <a:rPr lang="en-US" dirty="0"/>
              <a:t> Start high level in conclusion bullet points if applicable.</a:t>
            </a:r>
          </a:p>
          <a:p>
            <a:pPr>
              <a:buFont typeface="Wingdings" panose="05000000000000000000" pitchFamily="2" charset="2"/>
              <a:buChar char="§"/>
            </a:pPr>
            <a:r>
              <a:rPr lang="en-US" dirty="0"/>
              <a:t> Insert repeated copy of the most significant graphs from our analysis to bring the audience back to what was stated earlier in presentation.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67178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557C-9949-3B6C-7B73-1B10F2EB142A}"/>
              </a:ext>
            </a:extLst>
          </p:cNvPr>
          <p:cNvSpPr>
            <a:spLocks noGrp="1"/>
          </p:cNvSpPr>
          <p:nvPr>
            <p:ph type="title"/>
          </p:nvPr>
        </p:nvSpPr>
        <p:spPr/>
        <p:txBody>
          <a:bodyPr>
            <a:normAutofit/>
          </a:bodyPr>
          <a:lstStyle/>
          <a:p>
            <a:r>
              <a:rPr lang="en-US" dirty="0"/>
              <a:t>The implications of your findings: what do your findings mean?</a:t>
            </a:r>
          </a:p>
        </p:txBody>
      </p:sp>
      <p:sp>
        <p:nvSpPr>
          <p:cNvPr id="3" name="Content Placeholder 2">
            <a:extLst>
              <a:ext uri="{FF2B5EF4-FFF2-40B4-BE49-F238E27FC236}">
                <a16:creationId xmlns:a16="http://schemas.microsoft.com/office/drawing/2014/main" id="{C48AB4A4-A926-573B-950A-9061BE172B6A}"/>
              </a:ext>
            </a:extLst>
          </p:cNvPr>
          <p:cNvSpPr>
            <a:spLocks noGrp="1"/>
          </p:cNvSpPr>
          <p:nvPr>
            <p:ph idx="1"/>
          </p:nvPr>
        </p:nvSpPr>
        <p:spPr/>
        <p:txBody>
          <a:bodyPr/>
          <a:lstStyle/>
          <a:p>
            <a:pPr>
              <a:buFont typeface="Wingdings" panose="05000000000000000000" pitchFamily="2" charset="2"/>
              <a:buChar char="§"/>
            </a:pPr>
            <a:r>
              <a:rPr lang="en-US" dirty="0"/>
              <a:t> (We should put our slide deck together before filling this out because this will need to align with the outcome of our analysis and analysis conclusion presented).</a:t>
            </a:r>
          </a:p>
        </p:txBody>
      </p:sp>
    </p:spTree>
    <p:extLst>
      <p:ext uri="{BB962C8B-B14F-4D97-AF65-F5344CB8AC3E}">
        <p14:creationId xmlns:p14="http://schemas.microsoft.com/office/powerpoint/2010/main" val="318708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31D7-F961-0363-14A1-DC3CC04F8BEF}"/>
              </a:ext>
            </a:extLst>
          </p:cNvPr>
          <p:cNvSpPr>
            <a:spLocks noGrp="1"/>
          </p:cNvSpPr>
          <p:nvPr>
            <p:ph type="title"/>
          </p:nvPr>
        </p:nvSpPr>
        <p:spPr/>
        <p:txBody>
          <a:bodyPr/>
          <a:lstStyle/>
          <a:p>
            <a:pPr algn="ctr"/>
            <a:r>
              <a:rPr lang="en-US" dirty="0"/>
              <a:t>Purpose and Scope</a:t>
            </a:r>
          </a:p>
        </p:txBody>
      </p:sp>
      <p:sp>
        <p:nvSpPr>
          <p:cNvPr id="3" name="Content Placeholder 2">
            <a:extLst>
              <a:ext uri="{FF2B5EF4-FFF2-40B4-BE49-F238E27FC236}">
                <a16:creationId xmlns:a16="http://schemas.microsoft.com/office/drawing/2014/main" id="{C2ECC505-913C-7EFF-4818-930E44C5DC49}"/>
              </a:ext>
            </a:extLst>
          </p:cNvPr>
          <p:cNvSpPr>
            <a:spLocks noGrp="1"/>
          </p:cNvSpPr>
          <p:nvPr>
            <p:ph sz="half" idx="1"/>
          </p:nvPr>
        </p:nvSpPr>
        <p:spPr>
          <a:ln>
            <a:solidFill>
              <a:schemeClr val="tx1"/>
            </a:solidFill>
          </a:ln>
        </p:spPr>
        <p:txBody>
          <a:bodyPr>
            <a:normAutofit fontScale="77500" lnSpcReduction="20000"/>
          </a:bodyPr>
          <a:lstStyle/>
          <a:p>
            <a:r>
              <a:rPr lang="en-US" dirty="0"/>
              <a:t>The kind of data you’d like to work with and the field you’re interested in (finance, healthcare surveys, etc.)</a:t>
            </a:r>
          </a:p>
          <a:p>
            <a:pPr lvl="1">
              <a:buClrTx/>
              <a:buFont typeface="Wingdings" panose="05000000000000000000" pitchFamily="2" charset="2"/>
              <a:buChar char="§"/>
            </a:pPr>
            <a:r>
              <a:rPr lang="en-US" dirty="0"/>
              <a:t>Healthcare, specifically Covid-19 data</a:t>
            </a:r>
          </a:p>
          <a:p>
            <a:pPr lvl="1">
              <a:buClrTx/>
              <a:buFont typeface="Wingdings" panose="05000000000000000000" pitchFamily="2" charset="2"/>
              <a:buChar char="§"/>
            </a:pPr>
            <a:endParaRPr lang="en-US" dirty="0"/>
          </a:p>
          <a:p>
            <a:r>
              <a:rPr lang="en-US" dirty="0"/>
              <a:t>The questions you’ll ask of the data</a:t>
            </a:r>
          </a:p>
          <a:p>
            <a:pPr>
              <a:buClrTx/>
              <a:buFont typeface="Wingdings" panose="05000000000000000000" pitchFamily="2" charset="2"/>
              <a:buChar char="§"/>
            </a:pPr>
            <a:r>
              <a:rPr lang="en-US" sz="1800" dirty="0"/>
              <a:t>Which states spent ARPA money on vaccination programs, and how much/how many programs?</a:t>
            </a:r>
          </a:p>
          <a:p>
            <a:pPr>
              <a:buClrTx/>
              <a:buFont typeface="Wingdings" panose="05000000000000000000" pitchFamily="2" charset="2"/>
              <a:buChar char="§"/>
            </a:pPr>
            <a:r>
              <a:rPr lang="en-US" sz="1800" dirty="0"/>
              <a:t>How does vaccination grant spending compare to vaccination rates in each state?</a:t>
            </a:r>
          </a:p>
          <a:p>
            <a:endParaRPr lang="en-US" dirty="0"/>
          </a:p>
          <a:p>
            <a:r>
              <a:rPr lang="en-US" dirty="0"/>
              <a:t>Source for the data</a:t>
            </a:r>
          </a:p>
          <a:p>
            <a:pPr>
              <a:buClrTx/>
              <a:buFont typeface="Wingdings" panose="05000000000000000000" pitchFamily="2" charset="2"/>
              <a:buChar char="§"/>
            </a:pPr>
            <a:r>
              <a:rPr lang="en-US" sz="1800" dirty="0"/>
              <a:t>EARN SLFRF Workbook, Q4 2022 (ref </a:t>
            </a:r>
            <a:r>
              <a:rPr lang="en-US" sz="1800" dirty="0">
                <a:hlinkClick r:id="rId3"/>
              </a:rPr>
              <a:t>https://www.epi.org/resources/budget/</a:t>
            </a:r>
            <a:r>
              <a:rPr lang="en-US" sz="1800" dirty="0"/>
              <a:t>)</a:t>
            </a:r>
          </a:p>
          <a:p>
            <a:pPr>
              <a:buClrTx/>
              <a:buFont typeface="Wingdings" panose="05000000000000000000" pitchFamily="2" charset="2"/>
              <a:buChar char="§"/>
            </a:pPr>
            <a:r>
              <a:rPr lang="en-US" sz="1800" dirty="0"/>
              <a:t>CDC Covid-19 Data:</a:t>
            </a:r>
          </a:p>
          <a:p>
            <a:pPr lvl="1">
              <a:buClrTx/>
              <a:buFont typeface="Wingdings" panose="05000000000000000000" pitchFamily="2" charset="2"/>
              <a:buChar char="§"/>
            </a:pPr>
            <a:r>
              <a:rPr lang="en-US" sz="1600" dirty="0"/>
              <a:t>https://health.google.com/covid-19/open-data/</a:t>
            </a:r>
          </a:p>
          <a:p>
            <a:endParaRPr lang="en-US" dirty="0"/>
          </a:p>
          <a:p>
            <a:endParaRPr lang="en-US" dirty="0"/>
          </a:p>
        </p:txBody>
      </p:sp>
      <p:sp>
        <p:nvSpPr>
          <p:cNvPr id="4" name="Content Placeholder 3">
            <a:extLst>
              <a:ext uri="{FF2B5EF4-FFF2-40B4-BE49-F238E27FC236}">
                <a16:creationId xmlns:a16="http://schemas.microsoft.com/office/drawing/2014/main" id="{CA9972A8-3C16-4FAC-9278-D90F135356E0}"/>
              </a:ext>
            </a:extLst>
          </p:cNvPr>
          <p:cNvSpPr>
            <a:spLocks noGrp="1"/>
          </p:cNvSpPr>
          <p:nvPr>
            <p:ph sz="half" idx="2"/>
          </p:nvPr>
        </p:nvSpPr>
        <p:spPr>
          <a:ln>
            <a:solidFill>
              <a:schemeClr val="tx1"/>
            </a:solidFill>
          </a:ln>
        </p:spPr>
        <p:txBody>
          <a:bodyPr>
            <a:normAutofit fontScale="77500" lnSpcReduction="20000"/>
          </a:bodyPr>
          <a:lstStyle/>
          <a:p>
            <a:r>
              <a:rPr lang="en-US" dirty="0"/>
              <a:t>What this project is</a:t>
            </a:r>
          </a:p>
          <a:p>
            <a:pPr lvl="1">
              <a:buClrTx/>
              <a:buFont typeface="Wingdings" panose="05000000000000000000" pitchFamily="2" charset="2"/>
              <a:buChar char="§"/>
            </a:pPr>
            <a:r>
              <a:rPr lang="en-US" dirty="0"/>
              <a:t>Timeframe: post March 11, 2021 – end of 2022</a:t>
            </a:r>
          </a:p>
          <a:p>
            <a:pPr lvl="1">
              <a:buClrTx/>
              <a:buFont typeface="Wingdings" panose="05000000000000000000" pitchFamily="2" charset="2"/>
              <a:buChar char="§"/>
            </a:pPr>
            <a:r>
              <a:rPr lang="en-US" dirty="0"/>
              <a:t>All US states for spending summary. Then narrow to top 3 and bottom 3 in analysis (can change depending on time needed for analysis)</a:t>
            </a:r>
          </a:p>
          <a:p>
            <a:pPr marL="201168" lvl="1" indent="0">
              <a:buClrTx/>
              <a:buNone/>
            </a:pPr>
            <a:endParaRPr lang="en-US" dirty="0"/>
          </a:p>
          <a:p>
            <a:pPr marL="0" indent="0">
              <a:buNone/>
            </a:pPr>
            <a:endParaRPr lang="en-US" dirty="0"/>
          </a:p>
          <a:p>
            <a:r>
              <a:rPr lang="en-US" dirty="0"/>
              <a:t>What this project is not</a:t>
            </a:r>
          </a:p>
          <a:p>
            <a:pPr lvl="1">
              <a:buClrTx/>
              <a:buFont typeface="Wingdings" panose="05000000000000000000" pitchFamily="2" charset="2"/>
              <a:buChar char="§"/>
            </a:pPr>
            <a:r>
              <a:rPr lang="en-US" dirty="0"/>
              <a:t>(Reference data constraints and assumptions list)</a:t>
            </a:r>
          </a:p>
          <a:p>
            <a:endParaRPr lang="en-US" dirty="0"/>
          </a:p>
          <a:p>
            <a:pPr marL="0" indent="0">
              <a:buNone/>
            </a:pPr>
            <a:r>
              <a:rPr lang="en-US" dirty="0"/>
              <a:t>Data source constraints and assumptions</a:t>
            </a:r>
          </a:p>
          <a:p>
            <a:pPr>
              <a:buClrTx/>
              <a:buFont typeface="Arial" panose="020B0604020202020204" pitchFamily="34" charset="0"/>
              <a:buChar char="•"/>
            </a:pPr>
            <a:r>
              <a:rPr lang="en-US" sz="1800" dirty="0"/>
              <a:t>State size/population not taken into account</a:t>
            </a:r>
          </a:p>
          <a:p>
            <a:pPr>
              <a:buClrTx/>
              <a:buFont typeface="Arial" panose="020B0604020202020204" pitchFamily="34" charset="0"/>
              <a:buChar char="•"/>
            </a:pPr>
            <a:r>
              <a:rPr lang="en-US" sz="1800" dirty="0"/>
              <a:t>Different qualification criteria per state</a:t>
            </a:r>
          </a:p>
          <a:p>
            <a:pPr>
              <a:buFont typeface="Arial" panose="020B0604020202020204" pitchFamily="34" charset="0"/>
              <a:buChar char="•"/>
            </a:pPr>
            <a:r>
              <a:rPr lang="en-US" sz="1600" dirty="0"/>
              <a:t>…</a:t>
            </a:r>
          </a:p>
        </p:txBody>
      </p:sp>
    </p:spTree>
    <p:extLst>
      <p:ext uri="{BB962C8B-B14F-4D97-AF65-F5344CB8AC3E}">
        <p14:creationId xmlns:p14="http://schemas.microsoft.com/office/powerpoint/2010/main" val="36997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956C-F39F-0B1F-680C-BCC4B1596D4C}"/>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21C263D-C578-C11E-2FD8-4C82039826FD}"/>
              </a:ext>
            </a:extLst>
          </p:cNvPr>
          <p:cNvSpPr>
            <a:spLocks noGrp="1"/>
          </p:cNvSpPr>
          <p:nvPr>
            <p:ph idx="1"/>
          </p:nvPr>
        </p:nvSpPr>
        <p:spPr/>
        <p:txBody>
          <a:bodyPr>
            <a:normAutofit/>
          </a:bodyPr>
          <a:lstStyle/>
          <a:p>
            <a:r>
              <a:rPr lang="en-US" dirty="0"/>
              <a:t>Describe the data source here. Include hyperlinks where relevant</a:t>
            </a:r>
          </a:p>
          <a:p>
            <a:endParaRPr lang="en-US" dirty="0"/>
          </a:p>
          <a:p>
            <a:pPr marL="914400" lvl="1" indent="-457200">
              <a:buFont typeface="+mj-lt"/>
              <a:buAutoNum type="arabicPeriod"/>
            </a:pPr>
            <a:r>
              <a:rPr lang="en-US" dirty="0"/>
              <a:t>Check for copyright protections, and make sure that the way you plan to use this dataset is within the bounds of fair use.</a:t>
            </a:r>
          </a:p>
          <a:p>
            <a:pPr marL="914400" lvl="1" indent="-457200">
              <a:buFont typeface="+mj-lt"/>
              <a:buAutoNum type="arabicPeriod"/>
            </a:pPr>
            <a:endParaRPr lang="en-US" dirty="0"/>
          </a:p>
          <a:p>
            <a:pPr marL="914400" lvl="1" indent="-457200">
              <a:buFont typeface="+mj-lt"/>
              <a:buAutoNum type="arabicPeriod"/>
            </a:pPr>
            <a:r>
              <a:rPr lang="en-US" dirty="0"/>
              <a:t>Document how you intend to use this dataset now and in the future. Find any licenses or terms of use associated with the dataset, and review them to confirm that your intended use is in compliance.</a:t>
            </a:r>
          </a:p>
          <a:p>
            <a:pPr marL="914400" lvl="1" indent="-457200">
              <a:buFont typeface="+mj-lt"/>
              <a:buAutoNum type="arabicPeriod"/>
            </a:pPr>
            <a:endParaRPr lang="en-US" dirty="0"/>
          </a:p>
          <a:p>
            <a:pPr marL="914400" lvl="1" indent="-457200">
              <a:buFont typeface="+mj-lt"/>
              <a:buAutoNum type="arabicPeriod"/>
            </a:pPr>
            <a:r>
              <a:rPr lang="en-US" dirty="0"/>
              <a:t>Investigate how the dataset was collected. Identify any indicators that the data was obtained from a source that the compilers were not authorized to access.</a:t>
            </a:r>
          </a:p>
        </p:txBody>
      </p:sp>
    </p:spTree>
    <p:extLst>
      <p:ext uri="{BB962C8B-B14F-4D97-AF65-F5344CB8AC3E}">
        <p14:creationId xmlns:p14="http://schemas.microsoft.com/office/powerpoint/2010/main" val="80809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BC9A-7B15-E9B0-96DF-05AA5E13C113}"/>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8150B3B9-A2CD-564D-1DE3-F0A9722F9629}"/>
              </a:ext>
            </a:extLst>
          </p:cNvPr>
          <p:cNvSpPr>
            <a:spLocks noGrp="1"/>
          </p:cNvSpPr>
          <p:nvPr>
            <p:ph idx="1"/>
          </p:nvPr>
        </p:nvSpPr>
        <p:spPr/>
        <p:txBody>
          <a:bodyPr/>
          <a:lstStyle/>
          <a:p>
            <a:r>
              <a:rPr lang="en-US" dirty="0"/>
              <a:t>The analysis process can be broken into two broad phases: (1) exploration and cleanup, and (2) analysis.</a:t>
            </a:r>
          </a:p>
          <a:p>
            <a:endParaRPr lang="en-US" dirty="0"/>
          </a:p>
          <a:p>
            <a:r>
              <a:rPr lang="en-US" dirty="0"/>
              <a:t>Describe here how we plan to answer the questions laid out in our Purpose section.</a:t>
            </a:r>
          </a:p>
          <a:p>
            <a:pPr lvl="1"/>
            <a:r>
              <a:rPr lang="en-US" dirty="0"/>
              <a:t>Ex) Summarize first, then narrow scope. </a:t>
            </a:r>
          </a:p>
          <a:p>
            <a:pPr lvl="1"/>
            <a:r>
              <a:rPr lang="en-US" dirty="0"/>
              <a:t>“We recommend focusing your analysis on multiple techniques, such as aggregation, correlation, comparison, summary statistics, sentiment analysis, and time-series analysis.”</a:t>
            </a:r>
          </a:p>
        </p:txBody>
      </p:sp>
    </p:spTree>
    <p:extLst>
      <p:ext uri="{BB962C8B-B14F-4D97-AF65-F5344CB8AC3E}">
        <p14:creationId xmlns:p14="http://schemas.microsoft.com/office/powerpoint/2010/main" val="305524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C364-BD8D-E30B-C37E-136CB4BDCA73}"/>
              </a:ext>
            </a:extLst>
          </p:cNvPr>
          <p:cNvSpPr>
            <a:spLocks noGrp="1"/>
          </p:cNvSpPr>
          <p:nvPr>
            <p:ph type="title"/>
          </p:nvPr>
        </p:nvSpPr>
        <p:spPr/>
        <p:txBody>
          <a:bodyPr/>
          <a:lstStyle/>
          <a:p>
            <a:r>
              <a:rPr lang="en-US" dirty="0" err="1"/>
              <a:t>Github</a:t>
            </a:r>
            <a:r>
              <a:rPr lang="en-US" dirty="0"/>
              <a:t> Repo</a:t>
            </a:r>
          </a:p>
        </p:txBody>
      </p:sp>
      <p:sp>
        <p:nvSpPr>
          <p:cNvPr id="3" name="Content Placeholder 2">
            <a:extLst>
              <a:ext uri="{FF2B5EF4-FFF2-40B4-BE49-F238E27FC236}">
                <a16:creationId xmlns:a16="http://schemas.microsoft.com/office/drawing/2014/main" id="{47B18CE2-894E-BAE1-C77A-13E6D8B29A21}"/>
              </a:ext>
            </a:extLst>
          </p:cNvPr>
          <p:cNvSpPr>
            <a:spLocks noGrp="1"/>
          </p:cNvSpPr>
          <p:nvPr>
            <p:ph idx="1"/>
          </p:nvPr>
        </p:nvSpPr>
        <p:spPr/>
        <p:txBody>
          <a:bodyPr/>
          <a:lstStyle/>
          <a:p>
            <a:r>
              <a:rPr lang="en-US" dirty="0"/>
              <a:t>One person to own the repo (Evan volunteers)</a:t>
            </a:r>
          </a:p>
          <a:p>
            <a:r>
              <a:rPr lang="en-US" dirty="0"/>
              <a:t>Make sure local repos are always up-to-date with the github.com repo</a:t>
            </a:r>
          </a:p>
          <a:p>
            <a:pPr lvl="1"/>
            <a:r>
              <a:rPr lang="en-US" dirty="0"/>
              <a:t>Pull each time you work on your portion</a:t>
            </a:r>
          </a:p>
          <a:p>
            <a:pPr lvl="1"/>
            <a:r>
              <a:rPr lang="en-US" dirty="0"/>
              <a:t>Commit all local changes and push to </a:t>
            </a:r>
            <a:r>
              <a:rPr lang="en-US" dirty="0" err="1"/>
              <a:t>github</a:t>
            </a:r>
            <a:r>
              <a:rPr lang="en-US" dirty="0"/>
              <a:t> repo when done working</a:t>
            </a:r>
          </a:p>
          <a:p>
            <a:pPr lvl="1"/>
            <a:r>
              <a:rPr lang="en-US" dirty="0"/>
              <a:t>Tip from William: Use a single .</a:t>
            </a:r>
            <a:r>
              <a:rPr lang="en-US" dirty="0" err="1"/>
              <a:t>ipynb</a:t>
            </a:r>
            <a:r>
              <a:rPr lang="en-US" dirty="0"/>
              <a:t> file for the project. Each person will pull that into their local repo.</a:t>
            </a:r>
          </a:p>
          <a:p>
            <a:pPr lvl="2"/>
            <a:r>
              <a:rPr lang="en-US" dirty="0"/>
              <a:t>Section off your code section with blocks #--------------------------- so that you have clear areas of work to prevent merge issues per line of code.</a:t>
            </a:r>
          </a:p>
          <a:p>
            <a:pPr lvl="1"/>
            <a:endParaRPr lang="en-US" dirty="0"/>
          </a:p>
          <a:p>
            <a:pPr marL="201168" lvl="1" indent="0">
              <a:buNone/>
            </a:pPr>
            <a:r>
              <a:rPr lang="en-US" dirty="0"/>
              <a:t>See </a:t>
            </a:r>
            <a:r>
              <a:rPr lang="en-US" dirty="0">
                <a:hlinkClick r:id="rId2"/>
              </a:rPr>
              <a:t>https://docs.github.com/en/issues/organizing-your-work-with-project-boards/managing-project-boards</a:t>
            </a:r>
            <a:endParaRPr lang="en-US" dirty="0"/>
          </a:p>
          <a:p>
            <a:pPr marL="201168" lvl="1" indent="0">
              <a:buNone/>
            </a:pPr>
            <a:endParaRPr lang="en-US" dirty="0"/>
          </a:p>
          <a:p>
            <a:pPr marL="201168" lvl="1" indent="0">
              <a:buNone/>
            </a:pPr>
            <a:endParaRPr lang="en-US" dirty="0"/>
          </a:p>
        </p:txBody>
      </p:sp>
    </p:spTree>
    <p:extLst>
      <p:ext uri="{BB962C8B-B14F-4D97-AF65-F5344CB8AC3E}">
        <p14:creationId xmlns:p14="http://schemas.microsoft.com/office/powerpoint/2010/main" val="187369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68C32-8F59-D5F4-3644-514FE45C30EA}"/>
              </a:ext>
            </a:extLst>
          </p:cNvPr>
          <p:cNvSpPr txBox="1">
            <a:spLocks/>
          </p:cNvSpPr>
          <p:nvPr/>
        </p:nvSpPr>
        <p:spPr>
          <a:xfrm>
            <a:off x="101600" y="641350"/>
            <a:ext cx="12090400" cy="62166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Tx/>
              <a:buFont typeface="Arial" panose="020B0604020202020204" pitchFamily="34" charset="0"/>
              <a:buChar char="•"/>
            </a:pPr>
            <a:r>
              <a:rPr lang="en-US" sz="1800" dirty="0"/>
              <a:t> </a:t>
            </a:r>
            <a:r>
              <a:rPr lang="en-US" sz="1600" dirty="0"/>
              <a:t>Project Title</a:t>
            </a:r>
          </a:p>
          <a:p>
            <a:pPr marL="201168" lvl="1" indent="0">
              <a:buClrTx/>
              <a:buNone/>
            </a:pPr>
            <a:r>
              <a:rPr lang="en-US" sz="1600" dirty="0"/>
              <a:t>Covid-19 Vaccination Rates by State Federal Funds Usage</a:t>
            </a:r>
          </a:p>
          <a:p>
            <a:pPr>
              <a:buClrTx/>
              <a:buFont typeface="Arial" panose="020B0604020202020204" pitchFamily="34" charset="0"/>
              <a:buChar char="•"/>
            </a:pPr>
            <a:r>
              <a:rPr lang="en-US" sz="1600" dirty="0"/>
              <a:t> Team Members</a:t>
            </a:r>
          </a:p>
          <a:p>
            <a:pPr marL="201168" lvl="1" indent="0">
              <a:buClrTx/>
              <a:buNone/>
            </a:pPr>
            <a:r>
              <a:rPr lang="en-US" sz="1600" dirty="0"/>
              <a:t>Group 7</a:t>
            </a:r>
          </a:p>
          <a:p>
            <a:pPr>
              <a:buClrTx/>
              <a:buFont typeface="Arial" panose="020B0604020202020204" pitchFamily="34" charset="0"/>
              <a:buChar char="•"/>
            </a:pPr>
            <a:r>
              <a:rPr lang="en-US" sz="1600" dirty="0"/>
              <a:t>Project Description/Outline</a:t>
            </a:r>
          </a:p>
          <a:p>
            <a:pPr marL="201168" lvl="1" indent="0">
              <a:buClrTx/>
              <a:buNone/>
            </a:pPr>
            <a:r>
              <a:rPr lang="en-US" sz="1600" dirty="0"/>
              <a:t>Analyze dataset of all projects reported as of December 2022 that used the State and Local Fiscal Recovery Funds (SLFRF) that were allocated for state and local governments under the American Rescue Plan Act of 2021 (ARPA) to support governments during the COVID-19 pandemic.</a:t>
            </a:r>
          </a:p>
          <a:p>
            <a:pPr marL="201168" lvl="1" indent="0">
              <a:buClrTx/>
              <a:buNone/>
            </a:pPr>
            <a:r>
              <a:rPr lang="en-US" sz="1600" dirty="0"/>
              <a:t>Some states have committed and/or spent almost all of their money, while other states have committed and spent almost no money.</a:t>
            </a:r>
          </a:p>
          <a:p>
            <a:pPr marL="201168" lvl="1" indent="0">
              <a:buClrTx/>
              <a:buNone/>
            </a:pPr>
            <a:r>
              <a:rPr lang="en-US" sz="1600" dirty="0"/>
              <a:t>This project will look specifically at which states (and local governments in those states) used SLFRF funds for vaccination programs, and compare overall COVID-19 vaccination rates as of December 2022 in those states to vaccination rates in states that did not do so. Research Questions to Answer</a:t>
            </a:r>
          </a:p>
          <a:p>
            <a:pPr marL="544068" lvl="1" indent="-342900">
              <a:buClrTx/>
              <a:buFont typeface="+mj-lt"/>
              <a:buAutoNum type="arabicPeriod"/>
            </a:pPr>
            <a:r>
              <a:rPr lang="en-US" sz="1600" dirty="0"/>
              <a:t>Which states spent ARPA money on vaccination programs, and how much/how many programs?</a:t>
            </a:r>
          </a:p>
          <a:p>
            <a:pPr marL="544068" lvl="1" indent="-342900">
              <a:buClrTx/>
              <a:buFont typeface="+mj-lt"/>
              <a:buAutoNum type="arabicPeriod"/>
            </a:pPr>
            <a:r>
              <a:rPr lang="en-US" sz="1600" dirty="0"/>
              <a:t>Compare vaccination grant spending to vaccination rates in each state.</a:t>
            </a:r>
          </a:p>
          <a:p>
            <a:pPr>
              <a:buClrTx/>
              <a:buFont typeface="Arial" panose="020B0604020202020204" pitchFamily="34" charset="0"/>
              <a:buChar char="•"/>
            </a:pPr>
            <a:r>
              <a:rPr lang="en-US" sz="1600" dirty="0"/>
              <a:t>Datasets to Be Used</a:t>
            </a:r>
          </a:p>
          <a:p>
            <a:pPr marL="544068" lvl="1" indent="-342900">
              <a:buClrTx/>
              <a:buFont typeface="+mj-lt"/>
              <a:buAutoNum type="arabicPeriod"/>
            </a:pPr>
            <a:r>
              <a:rPr lang="en-US" sz="1600" dirty="0"/>
              <a:t>EARN SLFRF Workbook, Q4 2022 (ref </a:t>
            </a:r>
            <a:r>
              <a:rPr lang="en-US" sz="1600" dirty="0">
                <a:hlinkClick r:id="rId3"/>
              </a:rPr>
              <a:t>https://www.epi.org/resources/budget/)</a:t>
            </a:r>
            <a:endParaRPr lang="en-US" sz="1600" dirty="0"/>
          </a:p>
          <a:p>
            <a:pPr marL="544068" lvl="1" indent="-342900">
              <a:buClrTx/>
              <a:buFont typeface="+mj-lt"/>
              <a:buAutoNum type="arabicPeriod"/>
            </a:pPr>
            <a:r>
              <a:rPr lang="en-US" sz="1600" dirty="0">
                <a:hlinkClick r:id="rId4"/>
              </a:rPr>
              <a:t>https://health.google.com/covid-19/open-data/</a:t>
            </a:r>
            <a:endParaRPr lang="en-US" sz="1600" dirty="0"/>
          </a:p>
        </p:txBody>
      </p:sp>
      <p:sp>
        <p:nvSpPr>
          <p:cNvPr id="3" name="Title 1">
            <a:extLst>
              <a:ext uri="{FF2B5EF4-FFF2-40B4-BE49-F238E27FC236}">
                <a16:creationId xmlns:a16="http://schemas.microsoft.com/office/drawing/2014/main" id="{A88B47C8-6D82-3329-21EC-05C92318D31E}"/>
              </a:ext>
            </a:extLst>
          </p:cNvPr>
          <p:cNvSpPr txBox="1">
            <a:spLocks/>
          </p:cNvSpPr>
          <p:nvPr/>
        </p:nvSpPr>
        <p:spPr>
          <a:xfrm>
            <a:off x="1066800" y="77053"/>
            <a:ext cx="10058400" cy="702303"/>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Project Proposal</a:t>
            </a:r>
          </a:p>
        </p:txBody>
      </p:sp>
    </p:spTree>
    <p:extLst>
      <p:ext uri="{BB962C8B-B14F-4D97-AF65-F5344CB8AC3E}">
        <p14:creationId xmlns:p14="http://schemas.microsoft.com/office/powerpoint/2010/main" val="33182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Breakdown of Tasks</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lstStyle/>
          <a:p>
            <a:r>
              <a:rPr lang="en-US" dirty="0"/>
              <a:t>Split presentation deck into six parts: each group member to speak during presentation</a:t>
            </a:r>
          </a:p>
          <a:p>
            <a:pPr lvl="1"/>
            <a:r>
              <a:rPr lang="en-US" dirty="0"/>
              <a:t>Evan: Data collection, write pseudo-code for .</a:t>
            </a:r>
            <a:r>
              <a:rPr lang="en-US" dirty="0" err="1"/>
              <a:t>ipynb</a:t>
            </a:r>
            <a:r>
              <a:rPr lang="en-US" dirty="0"/>
              <a:t> file, API bonus work</a:t>
            </a:r>
          </a:p>
          <a:p>
            <a:pPr lvl="1"/>
            <a:r>
              <a:rPr lang="en-US" strike="sngStrike" dirty="0"/>
              <a:t>Sarah: Data clean</a:t>
            </a:r>
          </a:p>
          <a:p>
            <a:pPr lvl="1"/>
            <a:r>
              <a:rPr lang="en-US" dirty="0"/>
              <a:t>Greg: Google data collection and cleaning, Debug, technical issues, overall support, CDC API (where able/if has time to set up)</a:t>
            </a:r>
          </a:p>
          <a:p>
            <a:pPr lvl="1"/>
            <a:r>
              <a:rPr lang="en-US" dirty="0"/>
              <a:t>Aaliyah: overall support, Data collection from EARN workbook. Combination bar/line graph.</a:t>
            </a:r>
          </a:p>
          <a:p>
            <a:pPr lvl="1"/>
            <a:r>
              <a:rPr lang="en-US" dirty="0"/>
              <a:t>Kendal: Visuals planning and execution</a:t>
            </a:r>
          </a:p>
          <a:p>
            <a:pPr lvl="1"/>
            <a:r>
              <a:rPr lang="en-US" dirty="0"/>
              <a:t>Joanna: Visuals planning and execution, data interpret for EARN workbook.</a:t>
            </a:r>
          </a:p>
          <a:p>
            <a:pPr marL="201168" lvl="1" indent="0">
              <a:buNone/>
            </a:pPr>
            <a:endParaRPr lang="en-US" dirty="0"/>
          </a:p>
          <a:p>
            <a:pPr lvl="1"/>
            <a:endParaRPr lang="en-US" dirty="0"/>
          </a:p>
          <a:p>
            <a:endParaRPr lang="en-US" dirty="0"/>
          </a:p>
        </p:txBody>
      </p:sp>
    </p:spTree>
    <p:extLst>
      <p:ext uri="{BB962C8B-B14F-4D97-AF65-F5344CB8AC3E}">
        <p14:creationId xmlns:p14="http://schemas.microsoft.com/office/powerpoint/2010/main" val="637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6D86-A2FB-D487-C5E7-F7D55A1C70AA}"/>
              </a:ext>
            </a:extLst>
          </p:cNvPr>
          <p:cNvSpPr>
            <a:spLocks noGrp="1"/>
          </p:cNvSpPr>
          <p:nvPr>
            <p:ph type="title"/>
          </p:nvPr>
        </p:nvSpPr>
        <p:spPr>
          <a:xfrm>
            <a:off x="1097280" y="286603"/>
            <a:ext cx="10058400" cy="1002447"/>
          </a:xfrm>
        </p:spPr>
        <p:txBody>
          <a:bodyPr/>
          <a:lstStyle/>
          <a:p>
            <a:r>
              <a:rPr lang="en-US" dirty="0"/>
              <a:t>Tasks due by EOD Monday</a:t>
            </a:r>
          </a:p>
        </p:txBody>
      </p:sp>
      <p:sp>
        <p:nvSpPr>
          <p:cNvPr id="3" name="Content Placeholder 2">
            <a:extLst>
              <a:ext uri="{FF2B5EF4-FFF2-40B4-BE49-F238E27FC236}">
                <a16:creationId xmlns:a16="http://schemas.microsoft.com/office/drawing/2014/main" id="{5E3E40F8-E566-7F42-1FBB-745782052EF2}"/>
              </a:ext>
            </a:extLst>
          </p:cNvPr>
          <p:cNvSpPr>
            <a:spLocks noGrp="1"/>
          </p:cNvSpPr>
          <p:nvPr>
            <p:ph idx="1"/>
          </p:nvPr>
        </p:nvSpPr>
        <p:spPr>
          <a:xfrm>
            <a:off x="1097280" y="1845734"/>
            <a:ext cx="10058400" cy="4256616"/>
          </a:xfrm>
        </p:spPr>
        <p:txBody>
          <a:bodyPr>
            <a:normAutofit fontScale="92500" lnSpcReduction="10000"/>
          </a:bodyPr>
          <a:lstStyle/>
          <a:p>
            <a:r>
              <a:rPr lang="en-US" dirty="0"/>
              <a:t>Split presentation deck into six parts: each group member to speak during presentation</a:t>
            </a:r>
          </a:p>
          <a:p>
            <a:pPr lvl="1"/>
            <a:r>
              <a:rPr lang="en-US" dirty="0"/>
              <a:t>Kendal and Joanna (visuals team): Review Greg’s dataset, plan all output visuals, request data needed from the data collection/clean team.</a:t>
            </a:r>
          </a:p>
          <a:p>
            <a:pPr lvl="1"/>
            <a:endParaRPr lang="en-US" dirty="0"/>
          </a:p>
          <a:p>
            <a:pPr lvl="1"/>
            <a:r>
              <a:rPr lang="en-US" dirty="0"/>
              <a:t>Aaliyah/Sarah/Evan (data team): Import and clean data from the EARN workbook. Provide output </a:t>
            </a:r>
            <a:r>
              <a:rPr lang="en-US" dirty="0" err="1"/>
              <a:t>dataframe</a:t>
            </a:r>
            <a:r>
              <a:rPr lang="en-US" dirty="0"/>
              <a:t> that will be able to compare % federal funding used per state.</a:t>
            </a:r>
          </a:p>
          <a:p>
            <a:pPr lvl="1"/>
            <a:endParaRPr lang="en-US" dirty="0"/>
          </a:p>
          <a:p>
            <a:pPr lvl="1"/>
            <a:r>
              <a:rPr lang="en-US" dirty="0"/>
              <a:t>Evan: Merge Greg’s branch and confirm his worked captured. More pseudo code.</a:t>
            </a:r>
          </a:p>
          <a:p>
            <a:pPr lvl="1"/>
            <a:endParaRPr lang="en-US" dirty="0"/>
          </a:p>
          <a:p>
            <a:pPr lvl="1"/>
            <a:r>
              <a:rPr lang="en-US" dirty="0"/>
              <a:t>Greg: </a:t>
            </a:r>
            <a:r>
              <a:rPr lang="en-US" sz="1800" dirty="0"/>
              <a:t>Add comments into your codework. Source where applicable, otherwise succinct explanations for each cell where ambiguous. Support others as available.</a:t>
            </a:r>
          </a:p>
          <a:p>
            <a:pPr lvl="1"/>
            <a:endParaRPr lang="en-US" dirty="0"/>
          </a:p>
          <a:p>
            <a:pPr lvl="1"/>
            <a:r>
              <a:rPr lang="en-US" dirty="0"/>
              <a:t>Aaliyah: Create slide that briefly explains our measured inputs (% federal funding per state) and measured outputs (% population vaccinated per state and any other outputs built by data viz team). </a:t>
            </a:r>
          </a:p>
          <a:p>
            <a:pPr lvl="2"/>
            <a:r>
              <a:rPr lang="en-US" dirty="0"/>
              <a:t>Include a few sentences describing scope of data, data constraints and any assumptions made during analysis. This is more of a team effort due to each person working on their chunks.</a:t>
            </a:r>
          </a:p>
          <a:p>
            <a:pPr lvl="1"/>
            <a:endParaRPr lang="en-US" dirty="0"/>
          </a:p>
          <a:p>
            <a:pPr lvl="1"/>
            <a:endParaRPr lang="en-US" dirty="0"/>
          </a:p>
          <a:p>
            <a:endParaRPr lang="en-US" dirty="0"/>
          </a:p>
        </p:txBody>
      </p:sp>
    </p:spTree>
    <p:extLst>
      <p:ext uri="{BB962C8B-B14F-4D97-AF65-F5344CB8AC3E}">
        <p14:creationId xmlns:p14="http://schemas.microsoft.com/office/powerpoint/2010/main" val="234093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BC68-59BA-7245-56F2-03583BE957DA}"/>
              </a:ext>
            </a:extLst>
          </p:cNvPr>
          <p:cNvSpPr>
            <a:spLocks noGrp="1"/>
          </p:cNvSpPr>
          <p:nvPr>
            <p:ph type="title"/>
          </p:nvPr>
        </p:nvSpPr>
        <p:spPr/>
        <p:txBody>
          <a:bodyPr/>
          <a:lstStyle/>
          <a:p>
            <a:r>
              <a:rPr lang="en-US" dirty="0"/>
              <a:t>Hypothesis testing notes</a:t>
            </a:r>
          </a:p>
        </p:txBody>
      </p:sp>
      <p:sp>
        <p:nvSpPr>
          <p:cNvPr id="3" name="Content Placeholder 2">
            <a:extLst>
              <a:ext uri="{FF2B5EF4-FFF2-40B4-BE49-F238E27FC236}">
                <a16:creationId xmlns:a16="http://schemas.microsoft.com/office/drawing/2014/main" id="{55FB0969-E072-711B-3A37-B7BD4E0752D3}"/>
              </a:ext>
            </a:extLst>
          </p:cNvPr>
          <p:cNvSpPr>
            <a:spLocks noGrp="1"/>
          </p:cNvSpPr>
          <p:nvPr>
            <p:ph idx="1"/>
          </p:nvPr>
        </p:nvSpPr>
        <p:spPr/>
        <p:txBody>
          <a:bodyPr/>
          <a:lstStyle/>
          <a:p>
            <a:r>
              <a:rPr lang="en-US" dirty="0"/>
              <a:t>- Can we statistically test grant spending input vs. vaccine distribution rate output?</a:t>
            </a:r>
          </a:p>
          <a:p>
            <a:pPr lvl="1"/>
            <a:r>
              <a:rPr lang="en-US" dirty="0"/>
              <a:t>If so, how? T-test? ANOVA? How would you even test normality?</a:t>
            </a:r>
          </a:p>
          <a:p>
            <a:pPr lvl="1"/>
            <a:endParaRPr lang="en-US" dirty="0"/>
          </a:p>
          <a:p>
            <a:pPr lvl="1"/>
            <a:r>
              <a:rPr lang="en-US" dirty="0"/>
              <a:t>Output will need to be SUM of vaccines distributed at the end of our time range, per state.</a:t>
            </a:r>
          </a:p>
          <a:p>
            <a:pPr lvl="1"/>
            <a:r>
              <a:rPr lang="en-US" dirty="0"/>
              <a:t>Variable input is % of federal funding used (at end of time range). And Amount of $ spend and Count of projects (both per state). </a:t>
            </a:r>
          </a:p>
          <a:p>
            <a:pPr lvl="1"/>
            <a:r>
              <a:rPr lang="en-US" dirty="0"/>
              <a:t>Measured output is % of population vaccinated (1</a:t>
            </a:r>
            <a:r>
              <a:rPr lang="en-US" baseline="30000" dirty="0"/>
              <a:t>st</a:t>
            </a:r>
            <a:r>
              <a:rPr lang="en-US" dirty="0"/>
              <a:t> dose) at end of time range, per state.</a:t>
            </a:r>
          </a:p>
          <a:p>
            <a:pPr lvl="2"/>
            <a:r>
              <a:rPr lang="en-US" dirty="0"/>
              <a:t>Constraints and assumptions for dataset: distance any given vaccine has to travel to get to end site. Method of transportation and how that may or may not affect vaccination rate. Political leanings! Do people think the vaccine carries 5g robots in the given state? Etc. etc. We can’t measure these variables on this scope and so our data analysis is HIGH LEVEL only. We need to showcase the methods we have learned in the class thus far.</a:t>
            </a:r>
          </a:p>
          <a:p>
            <a:pPr lvl="2"/>
            <a:r>
              <a:rPr lang="en-US" dirty="0"/>
              <a:t>Line correlation if able.</a:t>
            </a:r>
          </a:p>
        </p:txBody>
      </p:sp>
    </p:spTree>
    <p:extLst>
      <p:ext uri="{BB962C8B-B14F-4D97-AF65-F5344CB8AC3E}">
        <p14:creationId xmlns:p14="http://schemas.microsoft.com/office/powerpoint/2010/main" val="3570840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2203</Words>
  <Application>Microsoft Office PowerPoint</Application>
  <PresentationFormat>Widescreen</PresentationFormat>
  <Paragraphs>181</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Roboto</vt:lpstr>
      <vt:lpstr>Wingdings</vt:lpstr>
      <vt:lpstr>Retrospect</vt:lpstr>
      <vt:lpstr>Project 1</vt:lpstr>
      <vt:lpstr>Purpose and Scope</vt:lpstr>
      <vt:lpstr>Data Source(s)</vt:lpstr>
      <vt:lpstr>Analysis Methods</vt:lpstr>
      <vt:lpstr>Github Repo</vt:lpstr>
      <vt:lpstr>PowerPoint Presentation</vt:lpstr>
      <vt:lpstr>Breakdown of Tasks</vt:lpstr>
      <vt:lpstr>Tasks due by EOD Monday</vt:lpstr>
      <vt:lpstr>Hypothesis testing notes</vt:lpstr>
      <vt:lpstr>PowerPoint Presentation</vt:lpstr>
      <vt:lpstr>Tasks due by EOD Tues 5/16</vt:lpstr>
      <vt:lpstr>PowerPoint Presentation</vt:lpstr>
      <vt:lpstr>Questions that you found interesting and what motivated you to answer them</vt:lpstr>
      <vt:lpstr>Where and how you found the data you used to answer these questions</vt:lpstr>
      <vt:lpstr> The data exploration and cleanup process (accompanied by your Jupyter notebook)</vt:lpstr>
      <vt:lpstr>The analysis process (accompanied by your Jupyter notebook)</vt:lpstr>
      <vt:lpstr>Your conclusions, including a numerical summary and visualizations of the summary</vt:lpstr>
      <vt:lpstr>The implications of your findings: what do your findings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Evan Sprecher</dc:creator>
  <cp:lastModifiedBy>Evan Sprecher</cp:lastModifiedBy>
  <cp:revision>47</cp:revision>
  <dcterms:created xsi:type="dcterms:W3CDTF">2023-05-08T00:50:41Z</dcterms:created>
  <dcterms:modified xsi:type="dcterms:W3CDTF">2023-05-16T01:59:16Z</dcterms:modified>
</cp:coreProperties>
</file>