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76" r:id="rId2"/>
    <p:sldId id="290" r:id="rId3"/>
    <p:sldId id="269" r:id="rId4"/>
    <p:sldId id="271" r:id="rId5"/>
    <p:sldId id="288" r:id="rId6"/>
    <p:sldId id="272" r:id="rId7"/>
    <p:sldId id="283" r:id="rId8"/>
    <p:sldId id="284" r:id="rId9"/>
    <p:sldId id="285" r:id="rId10"/>
    <p:sldId id="286" r:id="rId11"/>
    <p:sldId id="287" r:id="rId12"/>
    <p:sldId id="294" r:id="rId13"/>
    <p:sldId id="292" r:id="rId14"/>
    <p:sldId id="293" r:id="rId15"/>
    <p:sldId id="274" r:id="rId16"/>
    <p:sldId id="275"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0" autoAdjust="0"/>
    <p:restoredTop sz="95982" autoAdjust="0"/>
  </p:normalViewPr>
  <p:slideViewPr>
    <p:cSldViewPr snapToGrid="0">
      <p:cViewPr varScale="1">
        <p:scale>
          <a:sx n="108" d="100"/>
          <a:sy n="108" d="100"/>
        </p:scale>
        <p:origin x="9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Min/Max for 65+ is – 84%-95%; average of 65+ series complete across all states is 92%. Not a lot of difference in the numbers of 65+ people fully vaccinated by state. Does this hold true for the bivalent booster? </a:t>
            </a:r>
          </a:p>
        </p:txBody>
      </p:sp>
      <p:sp>
        <p:nvSpPr>
          <p:cNvPr id="4" name="Slide Number Placeholder 3"/>
          <p:cNvSpPr>
            <a:spLocks noGrp="1"/>
          </p:cNvSpPr>
          <p:nvPr>
            <p:ph type="sldNum" sz="quarter" idx="5"/>
          </p:nvPr>
        </p:nvSpPr>
        <p:spPr/>
        <p:txBody>
          <a:bodyPr/>
          <a:lstStyle/>
          <a:p>
            <a:fld id="{F1D59B1D-B0BC-4C10-A0E9-E068C37A006F}" type="slidenum">
              <a:rPr lang="en-US" smtClean="0"/>
              <a:t>9</a:t>
            </a:fld>
            <a:endParaRPr lang="en-US"/>
          </a:p>
        </p:txBody>
      </p:sp>
    </p:spTree>
    <p:extLst>
      <p:ext uri="{BB962C8B-B14F-4D97-AF65-F5344CB8AC3E}">
        <p14:creationId xmlns:p14="http://schemas.microsoft.com/office/powerpoint/2010/main" val="115492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fully vaccinated, the highest percentage of 65plus folks we see with a bivalent booster is around 60%. The lowest percentage we see is about 18 percent in Mississippi, and the highest we see is around 62% in Maine. So overall percentages are lower, and there is a greater distribution of percentages across states (62-18, vs 95-84)</a:t>
            </a:r>
          </a:p>
        </p:txBody>
      </p:sp>
      <p:sp>
        <p:nvSpPr>
          <p:cNvPr id="4" name="Slide Number Placeholder 3"/>
          <p:cNvSpPr>
            <a:spLocks noGrp="1"/>
          </p:cNvSpPr>
          <p:nvPr>
            <p:ph type="sldNum" sz="quarter" idx="5"/>
          </p:nvPr>
        </p:nvSpPr>
        <p:spPr/>
        <p:txBody>
          <a:bodyPr/>
          <a:lstStyle/>
          <a:p>
            <a:fld id="{F1D59B1D-B0BC-4C10-A0E9-E068C37A006F}" type="slidenum">
              <a:rPr lang="en-US" smtClean="0"/>
              <a:t>10</a:t>
            </a:fld>
            <a:endParaRPr lang="en-US"/>
          </a:p>
        </p:txBody>
      </p:sp>
    </p:spTree>
    <p:extLst>
      <p:ext uri="{BB962C8B-B14F-4D97-AF65-F5344CB8AC3E}">
        <p14:creationId xmlns:p14="http://schemas.microsoft.com/office/powerpoint/2010/main" val="1469000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off tiny text: “Distribution of Vaccination Rates Across U.S. States”</a:t>
            </a:r>
            <a:br>
              <a:rPr lang="en-US" dirty="0"/>
            </a:br>
            <a:r>
              <a:rPr lang="en-US" dirty="0"/>
              <a:t>Box plots are, from left to right: % of Population Fully Vaccinated, % of Population Partially or Fully Vaccinated (at least one dose), % of Population Age 65+ Fully Vaccinated, and % of Population Age 65+ with Bivalent Booster</a:t>
            </a:r>
          </a:p>
          <a:p>
            <a:r>
              <a:rPr lang="en-US" dirty="0"/>
              <a:t>This chart shows the dramatic drop-off in uptake of the bivalent booster in even the 65+ age group which had extremely high participation in the initial vaccination series.</a:t>
            </a:r>
          </a:p>
        </p:txBody>
      </p:sp>
      <p:sp>
        <p:nvSpPr>
          <p:cNvPr id="4" name="Slide Number Placeholder 3"/>
          <p:cNvSpPr>
            <a:spLocks noGrp="1"/>
          </p:cNvSpPr>
          <p:nvPr>
            <p:ph type="sldNum" sz="quarter" idx="5"/>
          </p:nvPr>
        </p:nvSpPr>
        <p:spPr/>
        <p:txBody>
          <a:bodyPr/>
          <a:lstStyle/>
          <a:p>
            <a:fld id="{F1D59B1D-B0BC-4C10-A0E9-E068C37A006F}" type="slidenum">
              <a:rPr lang="en-US" smtClean="0"/>
              <a:t>11</a:t>
            </a:fld>
            <a:endParaRPr lang="en-US"/>
          </a:p>
        </p:txBody>
      </p:sp>
    </p:spTree>
    <p:extLst>
      <p:ext uri="{BB962C8B-B14F-4D97-AF65-F5344CB8AC3E}">
        <p14:creationId xmlns:p14="http://schemas.microsoft.com/office/powerpoint/2010/main" val="8946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rPr>
              <a:t>ARPA was not passed until March 2021 and the interim rule on how funds should be spent was not in place until May 2021. Many people may have received their initial dose of vaccine or even complete series before projects funded by this program were planned and launched.</a:t>
            </a:r>
          </a:p>
          <a:p>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15</a:t>
            </a:fld>
            <a:endParaRPr lang="en-US"/>
          </a:p>
        </p:txBody>
      </p:sp>
    </p:spTree>
    <p:extLst>
      <p:ext uri="{BB962C8B-B14F-4D97-AF65-F5344CB8AC3E}">
        <p14:creationId xmlns:p14="http://schemas.microsoft.com/office/powerpoint/2010/main" val="37230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box plot on Slide 13 for bivalent vaccine drop-off</a:t>
            </a:r>
          </a:p>
        </p:txBody>
      </p:sp>
      <p:sp>
        <p:nvSpPr>
          <p:cNvPr id="4" name="Slide Number Placeholder 3"/>
          <p:cNvSpPr>
            <a:spLocks noGrp="1"/>
          </p:cNvSpPr>
          <p:nvPr>
            <p:ph type="sldNum" sz="quarter" idx="5"/>
          </p:nvPr>
        </p:nvSpPr>
        <p:spPr/>
        <p:txBody>
          <a:bodyPr/>
          <a:lstStyle/>
          <a:p>
            <a:fld id="{F1D59B1D-B0BC-4C10-A0E9-E068C37A006F}" type="slidenum">
              <a:rPr lang="en-US" smtClean="0"/>
              <a:t>17</a:t>
            </a:fld>
            <a:endParaRPr lang="en-US"/>
          </a:p>
        </p:txBody>
      </p:sp>
    </p:spTree>
    <p:extLst>
      <p:ext uri="{BB962C8B-B14F-4D97-AF65-F5344CB8AC3E}">
        <p14:creationId xmlns:p14="http://schemas.microsoft.com/office/powerpoint/2010/main" val="15752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normAutofit/>
          </a:bodyPr>
          <a:lstStyle/>
          <a:p>
            <a:r>
              <a:rPr lang="en-US" sz="6600" dirty="0"/>
              <a:t>State and Local Fiscal Recovery Funds (SLFRF) Spending </a:t>
            </a:r>
            <a:br>
              <a:rPr lang="en-US" sz="6600" dirty="0"/>
            </a:br>
            <a:r>
              <a:rPr lang="en-US" sz="6600" dirty="0"/>
              <a:t>vs. Vaccination Rates</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normAutofit fontScale="92500" lnSpcReduction="10000"/>
          </a:bodyPr>
          <a:lstStyle/>
          <a:p>
            <a:r>
              <a:rPr lang="en-US" dirty="0"/>
              <a:t>Group 7:</a:t>
            </a:r>
          </a:p>
          <a:p>
            <a:r>
              <a:rPr lang="en-US" dirty="0">
                <a:solidFill>
                  <a:schemeClr val="tx1"/>
                </a:solidFill>
              </a:rPr>
              <a:t>Kendal Bergman, Joanna DeLaune, Aaliyah Lockett, Greg Michalak, Evan Sprecher</a:t>
            </a:r>
          </a:p>
        </p:txBody>
      </p:sp>
    </p:spTree>
    <p:extLst>
      <p:ext uri="{BB962C8B-B14F-4D97-AF65-F5344CB8AC3E}">
        <p14:creationId xmlns:p14="http://schemas.microsoft.com/office/powerpoint/2010/main" val="409217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4D6-B973-A1CD-ABE8-3EAA277FD6A0}"/>
              </a:ext>
            </a:extLst>
          </p:cNvPr>
          <p:cNvSpPr>
            <a:spLocks noGrp="1"/>
          </p:cNvSpPr>
          <p:nvPr>
            <p:ph type="title"/>
          </p:nvPr>
        </p:nvSpPr>
        <p:spPr/>
        <p:txBody>
          <a:bodyPr/>
          <a:lstStyle/>
          <a:p>
            <a:r>
              <a:rPr lang="en-US" dirty="0"/>
              <a:t>Bivalent Booster Status – 65 plus</a:t>
            </a:r>
          </a:p>
        </p:txBody>
      </p:sp>
      <p:pic>
        <p:nvPicPr>
          <p:cNvPr id="9" name="Content Placeholder 8">
            <a:extLst>
              <a:ext uri="{FF2B5EF4-FFF2-40B4-BE49-F238E27FC236}">
                <a16:creationId xmlns:a16="http://schemas.microsoft.com/office/drawing/2014/main" id="{833C7D89-BCB1-38A9-4EDF-914309E230B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785" t="4896" r="1388" b="11887"/>
          <a:stretch/>
        </p:blipFill>
        <p:spPr>
          <a:xfrm>
            <a:off x="1262129" y="1828800"/>
            <a:ext cx="9311425" cy="4342638"/>
          </a:xfrm>
        </p:spPr>
      </p:pic>
    </p:spTree>
    <p:extLst>
      <p:ext uri="{BB962C8B-B14F-4D97-AF65-F5344CB8AC3E}">
        <p14:creationId xmlns:p14="http://schemas.microsoft.com/office/powerpoint/2010/main" val="354478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CAC4CE1-2D49-45F7-2A45-D622BCDEE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8444248" cy="6333186"/>
          </a:xfrm>
          <a:prstGeom prst="rect">
            <a:avLst/>
          </a:prstGeom>
        </p:spPr>
      </p:pic>
    </p:spTree>
    <p:extLst>
      <p:ext uri="{BB962C8B-B14F-4D97-AF65-F5344CB8AC3E}">
        <p14:creationId xmlns:p14="http://schemas.microsoft.com/office/powerpoint/2010/main" val="251673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A7BCD9-4248-5DC8-B428-913D4A3981AA}"/>
              </a:ext>
            </a:extLst>
          </p:cNvPr>
          <p:cNvPicPr>
            <a:picLocks noChangeAspect="1"/>
          </p:cNvPicPr>
          <p:nvPr/>
        </p:nvPicPr>
        <p:blipFill>
          <a:blip r:embed="rId2"/>
          <a:stretch>
            <a:fillRect/>
          </a:stretch>
        </p:blipFill>
        <p:spPr>
          <a:xfrm>
            <a:off x="0" y="180989"/>
            <a:ext cx="10405938" cy="1555447"/>
          </a:xfrm>
          <a:prstGeom prst="rect">
            <a:avLst/>
          </a:prstGeom>
        </p:spPr>
      </p:pic>
      <p:sp>
        <p:nvSpPr>
          <p:cNvPr id="3" name="Title 1">
            <a:extLst>
              <a:ext uri="{FF2B5EF4-FFF2-40B4-BE49-F238E27FC236}">
                <a16:creationId xmlns:a16="http://schemas.microsoft.com/office/drawing/2014/main" id="{7BDCAE3D-4443-CCA7-3CA9-BE1DFA8640F8}"/>
              </a:ext>
            </a:extLst>
          </p:cNvPr>
          <p:cNvSpPr txBox="1">
            <a:spLocks/>
          </p:cNvSpPr>
          <p:nvPr/>
        </p:nvSpPr>
        <p:spPr>
          <a:xfrm>
            <a:off x="5144679" y="1256145"/>
            <a:ext cx="6405063" cy="82955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dirty="0"/>
              <a:t>Regression analysis</a:t>
            </a:r>
          </a:p>
        </p:txBody>
      </p:sp>
      <p:pic>
        <p:nvPicPr>
          <p:cNvPr id="5" name="Picture 4">
            <a:extLst>
              <a:ext uri="{FF2B5EF4-FFF2-40B4-BE49-F238E27FC236}">
                <a16:creationId xmlns:a16="http://schemas.microsoft.com/office/drawing/2014/main" id="{445C3D45-7C3F-4155-6DED-EC0B2EADC9AF}"/>
              </a:ext>
            </a:extLst>
          </p:cNvPr>
          <p:cNvPicPr>
            <a:picLocks noChangeAspect="1"/>
          </p:cNvPicPr>
          <p:nvPr/>
        </p:nvPicPr>
        <p:blipFill>
          <a:blip r:embed="rId3"/>
          <a:stretch>
            <a:fillRect/>
          </a:stretch>
        </p:blipFill>
        <p:spPr>
          <a:xfrm>
            <a:off x="0" y="2516073"/>
            <a:ext cx="5033141" cy="3035862"/>
          </a:xfrm>
          <a:prstGeom prst="rect">
            <a:avLst/>
          </a:prstGeom>
        </p:spPr>
      </p:pic>
      <p:sp>
        <p:nvSpPr>
          <p:cNvPr id="2" name="TextBox 1">
            <a:extLst>
              <a:ext uri="{FF2B5EF4-FFF2-40B4-BE49-F238E27FC236}">
                <a16:creationId xmlns:a16="http://schemas.microsoft.com/office/drawing/2014/main" id="{E3DCFDCF-7E8F-94A9-88D5-8EF1F657162B}"/>
              </a:ext>
            </a:extLst>
          </p:cNvPr>
          <p:cNvSpPr txBox="1"/>
          <p:nvPr/>
        </p:nvSpPr>
        <p:spPr>
          <a:xfrm>
            <a:off x="5144679" y="2198914"/>
            <a:ext cx="6405063" cy="3670180"/>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a:pPr>
            <a:r>
              <a:rPr lang="en-US" dirty="0">
                <a:solidFill>
                  <a:schemeClr val="tx1">
                    <a:lumMod val="75000"/>
                    <a:lumOff val="25000"/>
                  </a:schemeClr>
                </a:solidFill>
              </a:rPr>
              <a:t> Method was used to find relationship between EARN and vaccination data</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a:pPr>
            <a:r>
              <a:rPr lang="en-US" dirty="0">
                <a:solidFill>
                  <a:schemeClr val="tx1">
                    <a:lumMod val="75000"/>
                    <a:lumOff val="25000"/>
                  </a:schemeClr>
                </a:solidFill>
              </a:rPr>
              <a:t> EARN and vaccine data were merged by state</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a:pPr>
            <a:r>
              <a:rPr lang="en-US" dirty="0">
                <a:solidFill>
                  <a:schemeClr val="tx1">
                    <a:lumMod val="75000"/>
                    <a:lumOff val="25000"/>
                  </a:schemeClr>
                </a:solidFill>
              </a:rPr>
              <a:t> </a:t>
            </a:r>
            <a:r>
              <a:rPr lang="en-US" dirty="0" err="1">
                <a:solidFill>
                  <a:schemeClr val="tx1">
                    <a:lumMod val="75000"/>
                    <a:lumOff val="25000"/>
                  </a:schemeClr>
                </a:solidFill>
              </a:rPr>
              <a:t>Sklearn</a:t>
            </a:r>
            <a:r>
              <a:rPr lang="en-US" dirty="0">
                <a:solidFill>
                  <a:schemeClr val="tx1">
                    <a:lumMod val="75000"/>
                    <a:lumOff val="25000"/>
                  </a:schemeClr>
                </a:solidFill>
              </a:rPr>
              <a:t> linear regression library and Seaborn </a:t>
            </a:r>
            <a:r>
              <a:rPr lang="en-US" dirty="0" err="1">
                <a:solidFill>
                  <a:schemeClr val="tx1">
                    <a:lumMod val="75000"/>
                    <a:lumOff val="25000"/>
                  </a:schemeClr>
                </a:solidFill>
              </a:rPr>
              <a:t>lmplot</a:t>
            </a:r>
            <a:r>
              <a:rPr lang="en-US" dirty="0">
                <a:solidFill>
                  <a:schemeClr val="tx1">
                    <a:lumMod val="75000"/>
                    <a:lumOff val="25000"/>
                  </a:schemeClr>
                </a:solidFill>
              </a:rPr>
              <a:t> </a:t>
            </a:r>
          </a:p>
          <a:p>
            <a:pPr marL="548640" lvl="1" indent="-91440" defTabSz="914400">
              <a:lnSpc>
                <a:spcPct val="90000"/>
              </a:lnSpc>
              <a:spcBef>
                <a:spcPts val="1200"/>
              </a:spcBef>
              <a:spcAft>
                <a:spcPts val="200"/>
              </a:spcAft>
              <a:buClr>
                <a:schemeClr val="accent1"/>
              </a:buClr>
              <a:buSzPct val="100000"/>
              <a:buFont typeface="Calibri" panose="020F0502020204030204" pitchFamily="34" charset="0"/>
              <a:buChar char="§"/>
            </a:pPr>
            <a:r>
              <a:rPr lang="en-US" dirty="0">
                <a:solidFill>
                  <a:schemeClr val="tx1">
                    <a:lumMod val="75000"/>
                    <a:lumOff val="25000"/>
                  </a:schemeClr>
                </a:solidFill>
              </a:rPr>
              <a:t> Output targets were </a:t>
            </a:r>
            <a:r>
              <a:rPr lang="en-US" b="1" dirty="0">
                <a:solidFill>
                  <a:schemeClr val="tx1">
                    <a:lumMod val="75000"/>
                    <a:lumOff val="25000"/>
                  </a:schemeClr>
                </a:solidFill>
              </a:rPr>
              <a:t>vaccination rates for 1 dose</a:t>
            </a:r>
            <a:r>
              <a:rPr lang="en-US" dirty="0">
                <a:solidFill>
                  <a:schemeClr val="tx1">
                    <a:lumMod val="75000"/>
                    <a:lumOff val="25000"/>
                  </a:schemeClr>
                </a:solidFill>
              </a:rPr>
              <a:t> and </a:t>
            </a:r>
            <a:r>
              <a:rPr lang="en-US" b="1" dirty="0">
                <a:solidFill>
                  <a:schemeClr val="tx1">
                    <a:lumMod val="75000"/>
                    <a:lumOff val="25000"/>
                  </a:schemeClr>
                </a:solidFill>
              </a:rPr>
              <a:t>completed vaccination series</a:t>
            </a:r>
          </a:p>
          <a:p>
            <a:pPr marL="548640" lvl="1" indent="-91440" defTabSz="914400">
              <a:lnSpc>
                <a:spcPct val="90000"/>
              </a:lnSpc>
              <a:spcBef>
                <a:spcPts val="1200"/>
              </a:spcBef>
              <a:spcAft>
                <a:spcPts val="200"/>
              </a:spcAft>
              <a:buClr>
                <a:schemeClr val="accent1"/>
              </a:buClr>
              <a:buSzPct val="100000"/>
              <a:buFont typeface="Calibri" panose="020F0502020204030204" pitchFamily="34" charset="0"/>
              <a:buChar char="§"/>
            </a:pPr>
            <a:r>
              <a:rPr lang="en-US" dirty="0">
                <a:solidFill>
                  <a:schemeClr val="tx1">
                    <a:lumMod val="75000"/>
                    <a:lumOff val="25000"/>
                  </a:schemeClr>
                </a:solidFill>
              </a:rPr>
              <a:t> Input features were </a:t>
            </a:r>
            <a:r>
              <a:rPr lang="en-US" b="1" dirty="0">
                <a:solidFill>
                  <a:schemeClr val="tx1">
                    <a:lumMod val="75000"/>
                    <a:lumOff val="25000"/>
                  </a:schemeClr>
                </a:solidFill>
              </a:rPr>
              <a:t>spending levels</a:t>
            </a:r>
            <a:r>
              <a:rPr lang="en-US" dirty="0">
                <a:solidFill>
                  <a:schemeClr val="tx1">
                    <a:lumMod val="75000"/>
                    <a:lumOff val="25000"/>
                  </a:schemeClr>
                </a:solidFill>
              </a:rPr>
              <a:t> and </a:t>
            </a:r>
            <a:r>
              <a:rPr lang="en-US" b="1" dirty="0">
                <a:solidFill>
                  <a:schemeClr val="tx1">
                    <a:lumMod val="75000"/>
                    <a:lumOff val="25000"/>
                  </a:schemeClr>
                </a:solidFill>
              </a:rPr>
              <a:t>number of projects</a:t>
            </a:r>
            <a:r>
              <a:rPr lang="en-US" dirty="0">
                <a:solidFill>
                  <a:schemeClr val="tx1">
                    <a:lumMod val="75000"/>
                    <a:lumOff val="25000"/>
                  </a:schemeClr>
                </a:solidFill>
              </a:rPr>
              <a:t> aimed at delivering vaccines</a:t>
            </a:r>
          </a:p>
          <a:p>
            <a:pPr marL="548640" lvl="1" indent="-91440" defTabSz="914400">
              <a:lnSpc>
                <a:spcPct val="90000"/>
              </a:lnSpc>
              <a:spcBef>
                <a:spcPts val="1200"/>
              </a:spcBef>
              <a:spcAft>
                <a:spcPts val="200"/>
              </a:spcAft>
              <a:buClr>
                <a:schemeClr val="accent1"/>
              </a:buClr>
              <a:buSzPct val="100000"/>
              <a:buFont typeface="Calibri" panose="020F0502020204030204" pitchFamily="34" charset="0"/>
              <a:buChar char="§"/>
            </a:pPr>
            <a:r>
              <a:rPr lang="en-US" dirty="0">
                <a:solidFill>
                  <a:schemeClr val="tx1">
                    <a:lumMod val="75000"/>
                    <a:lumOff val="25000"/>
                  </a:schemeClr>
                </a:solidFill>
              </a:rPr>
              <a:t> Function reported the linear model and diagnostics, as well as the visualizations</a:t>
            </a:r>
          </a:p>
        </p:txBody>
      </p:sp>
    </p:spTree>
    <p:extLst>
      <p:ext uri="{BB962C8B-B14F-4D97-AF65-F5344CB8AC3E}">
        <p14:creationId xmlns:p14="http://schemas.microsoft.com/office/powerpoint/2010/main" val="206549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9E16D-1FEB-EACC-D930-BCADDB42E98E}"/>
              </a:ext>
            </a:extLst>
          </p:cNvPr>
          <p:cNvPicPr>
            <a:picLocks noChangeAspect="1"/>
          </p:cNvPicPr>
          <p:nvPr/>
        </p:nvPicPr>
        <p:blipFill>
          <a:blip r:embed="rId2"/>
          <a:stretch>
            <a:fillRect/>
          </a:stretch>
        </p:blipFill>
        <p:spPr>
          <a:xfrm>
            <a:off x="1112576" y="955270"/>
            <a:ext cx="4526223" cy="4947459"/>
          </a:xfrm>
          <a:prstGeom prst="rect">
            <a:avLst/>
          </a:prstGeom>
        </p:spPr>
      </p:pic>
      <p:pic>
        <p:nvPicPr>
          <p:cNvPr id="5" name="Picture 4">
            <a:extLst>
              <a:ext uri="{FF2B5EF4-FFF2-40B4-BE49-F238E27FC236}">
                <a16:creationId xmlns:a16="http://schemas.microsoft.com/office/drawing/2014/main" id="{59919C74-8EC2-6838-CD1B-32DBA8EF28C1}"/>
              </a:ext>
            </a:extLst>
          </p:cNvPr>
          <p:cNvPicPr>
            <a:picLocks noChangeAspect="1"/>
          </p:cNvPicPr>
          <p:nvPr/>
        </p:nvPicPr>
        <p:blipFill>
          <a:blip r:embed="rId3"/>
          <a:stretch>
            <a:fillRect/>
          </a:stretch>
        </p:blipFill>
        <p:spPr>
          <a:xfrm>
            <a:off x="5859624" y="899285"/>
            <a:ext cx="5771433" cy="5059427"/>
          </a:xfrm>
          <a:prstGeom prst="rect">
            <a:avLst/>
          </a:prstGeom>
        </p:spPr>
      </p:pic>
      <p:sp>
        <p:nvSpPr>
          <p:cNvPr id="6" name="Title 1">
            <a:extLst>
              <a:ext uri="{FF2B5EF4-FFF2-40B4-BE49-F238E27FC236}">
                <a16:creationId xmlns:a16="http://schemas.microsoft.com/office/drawing/2014/main" id="{828721F6-6FAA-3D1E-747F-FB9F62230AC2}"/>
              </a:ext>
            </a:extLst>
          </p:cNvPr>
          <p:cNvSpPr txBox="1">
            <a:spLocks/>
          </p:cNvSpPr>
          <p:nvPr/>
        </p:nvSpPr>
        <p:spPr>
          <a:xfrm>
            <a:off x="348343" y="140861"/>
            <a:ext cx="10058400" cy="81440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Effect on first dose delivered</a:t>
            </a:r>
          </a:p>
        </p:txBody>
      </p:sp>
    </p:spTree>
    <p:extLst>
      <p:ext uri="{BB962C8B-B14F-4D97-AF65-F5344CB8AC3E}">
        <p14:creationId xmlns:p14="http://schemas.microsoft.com/office/powerpoint/2010/main" val="2456213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52CA-C5AE-5935-4154-685291794150}"/>
              </a:ext>
            </a:extLst>
          </p:cNvPr>
          <p:cNvSpPr txBox="1">
            <a:spLocks/>
          </p:cNvSpPr>
          <p:nvPr/>
        </p:nvSpPr>
        <p:spPr>
          <a:xfrm>
            <a:off x="348343" y="140861"/>
            <a:ext cx="10058400" cy="81440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Effect on complete vaccination series</a:t>
            </a:r>
          </a:p>
        </p:txBody>
      </p:sp>
      <p:pic>
        <p:nvPicPr>
          <p:cNvPr id="4" name="Picture 3">
            <a:extLst>
              <a:ext uri="{FF2B5EF4-FFF2-40B4-BE49-F238E27FC236}">
                <a16:creationId xmlns:a16="http://schemas.microsoft.com/office/drawing/2014/main" id="{65EE036F-F999-785E-3335-D3B0A2F31994}"/>
              </a:ext>
            </a:extLst>
          </p:cNvPr>
          <p:cNvPicPr>
            <a:picLocks noChangeAspect="1"/>
          </p:cNvPicPr>
          <p:nvPr/>
        </p:nvPicPr>
        <p:blipFill>
          <a:blip r:embed="rId2"/>
          <a:stretch>
            <a:fillRect/>
          </a:stretch>
        </p:blipFill>
        <p:spPr>
          <a:xfrm>
            <a:off x="1216763" y="1011715"/>
            <a:ext cx="4529903" cy="4834569"/>
          </a:xfrm>
          <a:prstGeom prst="rect">
            <a:avLst/>
          </a:prstGeom>
        </p:spPr>
      </p:pic>
      <p:pic>
        <p:nvPicPr>
          <p:cNvPr id="6" name="Picture 5">
            <a:extLst>
              <a:ext uri="{FF2B5EF4-FFF2-40B4-BE49-F238E27FC236}">
                <a16:creationId xmlns:a16="http://schemas.microsoft.com/office/drawing/2014/main" id="{730C3028-BA73-9F09-DB9E-F6EC3B8E232D}"/>
              </a:ext>
            </a:extLst>
          </p:cNvPr>
          <p:cNvPicPr>
            <a:picLocks noChangeAspect="1"/>
          </p:cNvPicPr>
          <p:nvPr/>
        </p:nvPicPr>
        <p:blipFill>
          <a:blip r:embed="rId3"/>
          <a:stretch>
            <a:fillRect/>
          </a:stretch>
        </p:blipFill>
        <p:spPr>
          <a:xfrm>
            <a:off x="5886625" y="955270"/>
            <a:ext cx="5235445" cy="4834569"/>
          </a:xfrm>
          <a:prstGeom prst="rect">
            <a:avLst/>
          </a:prstGeom>
        </p:spPr>
      </p:pic>
    </p:spTree>
    <p:extLst>
      <p:ext uri="{BB962C8B-B14F-4D97-AF65-F5344CB8AC3E}">
        <p14:creationId xmlns:p14="http://schemas.microsoft.com/office/powerpoint/2010/main" val="3584246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normAutofit/>
          </a:bodyPr>
          <a:lstStyle/>
          <a:p>
            <a:pPr>
              <a:buFont typeface="Wingdings" panose="05000000000000000000" pitchFamily="2" charset="2"/>
              <a:buChar char="§"/>
            </a:pPr>
            <a:r>
              <a:rPr lang="en-US" dirty="0">
                <a:solidFill>
                  <a:schemeClr val="tx1"/>
                </a:solidFill>
              </a:rPr>
              <a:t> </a:t>
            </a:r>
            <a:r>
              <a:rPr lang="en-US" sz="2800" dirty="0">
                <a:solidFill>
                  <a:schemeClr val="tx1">
                    <a:lumMod val="85000"/>
                    <a:lumOff val="15000"/>
                  </a:schemeClr>
                </a:solidFill>
              </a:rPr>
              <a:t>There is </a:t>
            </a:r>
            <a:r>
              <a:rPr lang="en-US" sz="2800" b="1" dirty="0">
                <a:solidFill>
                  <a:schemeClr val="tx1">
                    <a:lumMod val="85000"/>
                    <a:lumOff val="15000"/>
                  </a:schemeClr>
                </a:solidFill>
              </a:rPr>
              <a:t>not a strong correlation</a:t>
            </a:r>
            <a:r>
              <a:rPr lang="en-US" sz="2800" dirty="0">
                <a:solidFill>
                  <a:schemeClr val="tx1">
                    <a:lumMod val="85000"/>
                    <a:lumOff val="15000"/>
                  </a:schemeClr>
                </a:solidFill>
              </a:rPr>
              <a:t> between state or local government use of SLFRF money for vaccination projects and vaccination rates in those states, at least on the variables we measured.</a:t>
            </a:r>
          </a:p>
          <a:p>
            <a:pPr marL="0" indent="0">
              <a:buNone/>
            </a:pPr>
            <a:endParaRPr lang="en-US" sz="2800" dirty="0">
              <a:solidFill>
                <a:schemeClr val="tx1">
                  <a:lumMod val="85000"/>
                  <a:lumOff val="15000"/>
                </a:schemeClr>
              </a:solidFill>
            </a:endParaRPr>
          </a:p>
          <a:p>
            <a:pPr>
              <a:buFont typeface="Wingdings" panose="05000000000000000000" pitchFamily="2" charset="2"/>
              <a:buChar char="§"/>
            </a:pPr>
            <a:r>
              <a:rPr lang="en-US" dirty="0">
                <a:solidFill>
                  <a:schemeClr val="tx1">
                    <a:lumMod val="85000"/>
                    <a:lumOff val="15000"/>
                  </a:schemeClr>
                </a:solidFill>
              </a:rPr>
              <a:t> </a:t>
            </a:r>
            <a:r>
              <a:rPr lang="en-US" sz="2400" dirty="0">
                <a:solidFill>
                  <a:schemeClr val="tx1">
                    <a:lumMod val="85000"/>
                    <a:lumOff val="15000"/>
                  </a:schemeClr>
                </a:solidFill>
              </a:rPr>
              <a:t>What are some possible reasons for this?</a:t>
            </a:r>
          </a:p>
          <a:p>
            <a:pPr lvl="1">
              <a:buFont typeface="Arial" panose="020B0604020202020204" pitchFamily="34" charset="0"/>
              <a:buChar char="•"/>
            </a:pPr>
            <a:r>
              <a:rPr lang="en-US" sz="2000" b="1" dirty="0">
                <a:solidFill>
                  <a:schemeClr val="tx1">
                    <a:lumMod val="85000"/>
                    <a:lumOff val="15000"/>
                  </a:schemeClr>
                </a:solidFill>
              </a:rPr>
              <a:t>Other funding: </a:t>
            </a:r>
            <a:r>
              <a:rPr lang="en-US" sz="2000" dirty="0">
                <a:solidFill>
                  <a:schemeClr val="tx1">
                    <a:lumMod val="85000"/>
                    <a:lumOff val="15000"/>
                  </a:schemeClr>
                </a:solidFill>
              </a:rPr>
              <a:t>States may have used other funding to vaccinate residents</a:t>
            </a:r>
          </a:p>
          <a:p>
            <a:pPr lvl="1">
              <a:buFont typeface="Arial" panose="020B0604020202020204" pitchFamily="34" charset="0"/>
              <a:buChar char="•"/>
            </a:pPr>
            <a:r>
              <a:rPr lang="en-US" sz="2000" b="1" dirty="0">
                <a:solidFill>
                  <a:schemeClr val="tx1">
                    <a:lumMod val="85000"/>
                    <a:lumOff val="15000"/>
                  </a:schemeClr>
                </a:solidFill>
              </a:rPr>
              <a:t>Timing:</a:t>
            </a:r>
            <a:r>
              <a:rPr lang="en-US" sz="2000" dirty="0">
                <a:solidFill>
                  <a:schemeClr val="tx1">
                    <a:lumMod val="85000"/>
                    <a:lumOff val="15000"/>
                  </a:schemeClr>
                </a:solidFill>
              </a:rPr>
              <a:t> Many people may have received initial vaccinations before most SLFRF programs were launched</a:t>
            </a:r>
          </a:p>
          <a:p>
            <a:pPr marL="0" indent="0">
              <a:buNone/>
            </a:pPr>
            <a:endParaRPr lang="en-US" dirty="0"/>
          </a:p>
        </p:txBody>
      </p:sp>
    </p:spTree>
    <p:extLst>
      <p:ext uri="{BB962C8B-B14F-4D97-AF65-F5344CB8AC3E}">
        <p14:creationId xmlns:p14="http://schemas.microsoft.com/office/powerpoint/2010/main" val="671781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dirty="0"/>
              <a:t>Implications and Next Steps</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p:txBody>
          <a:bodyPr/>
          <a:lstStyle/>
          <a:p>
            <a:pPr>
              <a:buFont typeface="Wingdings" panose="05000000000000000000" pitchFamily="2" charset="2"/>
              <a:buChar char="§"/>
            </a:pPr>
            <a:r>
              <a:rPr lang="en-US" dirty="0"/>
              <a:t> To find out more about the effectiveness of vaccine programs and/or SLFRF funding, a more granular approach to the analysis is needed.</a:t>
            </a:r>
          </a:p>
          <a:p>
            <a:pPr marL="0" indent="0">
              <a:buNone/>
            </a:pPr>
            <a:endParaRPr lang="en-US" dirty="0"/>
          </a:p>
          <a:p>
            <a:pPr>
              <a:buFont typeface="Wingdings" panose="05000000000000000000" pitchFamily="2" charset="2"/>
              <a:buChar char="§"/>
            </a:pPr>
            <a:r>
              <a:rPr lang="en-US" dirty="0"/>
              <a:t> </a:t>
            </a:r>
            <a:r>
              <a:rPr lang="en-US" sz="2200" dirty="0">
                <a:solidFill>
                  <a:schemeClr val="tx1">
                    <a:lumMod val="85000"/>
                    <a:lumOff val="15000"/>
                  </a:schemeClr>
                </a:solidFill>
              </a:rPr>
              <a:t>Other analyses that may be of interest:</a:t>
            </a:r>
          </a:p>
          <a:p>
            <a:pPr lvl="1">
              <a:buFont typeface="Arial" panose="020B0604020202020204" pitchFamily="34" charset="0"/>
              <a:buChar char="•"/>
            </a:pPr>
            <a:r>
              <a:rPr lang="en-US" sz="2000" b="1" dirty="0">
                <a:solidFill>
                  <a:schemeClr val="tx1">
                    <a:lumMod val="85000"/>
                    <a:lumOff val="15000"/>
                  </a:schemeClr>
                </a:solidFill>
              </a:rPr>
              <a:t>Bivalent Vaccine: </a:t>
            </a:r>
            <a:r>
              <a:rPr lang="en-US" sz="2000" dirty="0">
                <a:solidFill>
                  <a:schemeClr val="tx1">
                    <a:lumMod val="85000"/>
                    <a:lumOff val="15000"/>
                  </a:schemeClr>
                </a:solidFill>
              </a:rPr>
              <a:t>Run the regression using vaccination rates with the bivalent vaccine (which came later). We did not do this only because we would have had to acquire additional data and there were time constraints on our project.</a:t>
            </a:r>
          </a:p>
          <a:p>
            <a:pPr lvl="1">
              <a:buFont typeface="Arial" panose="020B0604020202020204" pitchFamily="34" charset="0"/>
              <a:buChar char="•"/>
            </a:pPr>
            <a:r>
              <a:rPr lang="en-US" sz="2000" b="1" dirty="0">
                <a:solidFill>
                  <a:schemeClr val="tx1">
                    <a:lumMod val="85000"/>
                    <a:lumOff val="15000"/>
                  </a:schemeClr>
                </a:solidFill>
              </a:rPr>
              <a:t>Change in Vaccination Rates: </a:t>
            </a:r>
            <a:r>
              <a:rPr lang="en-US" sz="2000" dirty="0">
                <a:solidFill>
                  <a:schemeClr val="tx1">
                    <a:lumMod val="85000"/>
                    <a:lumOff val="15000"/>
                  </a:schemeClr>
                </a:solidFill>
              </a:rPr>
              <a:t>Determine an appropriate effective date when SLFRF money should be considered “in use” and investigate the change in vaccination rates between that date and the end of Q4 2022.</a:t>
            </a:r>
          </a:p>
          <a:p>
            <a:pPr>
              <a:buFont typeface="Wingdings" panose="05000000000000000000" pitchFamily="2" charset="2"/>
              <a:buChar char="§"/>
            </a:pPr>
            <a:endParaRPr lang="en-US" dirty="0">
              <a:solidFill>
                <a:srgbClr val="FF0000"/>
              </a:solidFill>
            </a:endParaRPr>
          </a:p>
        </p:txBody>
      </p:sp>
    </p:spTree>
    <p:extLst>
      <p:ext uri="{BB962C8B-B14F-4D97-AF65-F5344CB8AC3E}">
        <p14:creationId xmlns:p14="http://schemas.microsoft.com/office/powerpoint/2010/main" val="318708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72D4-56F2-D584-6AC7-E117190D5E4F}"/>
              </a:ext>
            </a:extLst>
          </p:cNvPr>
          <p:cNvSpPr>
            <a:spLocks noGrp="1"/>
          </p:cNvSpPr>
          <p:nvPr>
            <p:ph type="title"/>
          </p:nvPr>
        </p:nvSpPr>
        <p:spPr/>
        <p:txBody>
          <a:bodyPr/>
          <a:lstStyle/>
          <a:p>
            <a:r>
              <a:rPr lang="en-US" dirty="0"/>
              <a:t>Other Avenues of Inquiry</a:t>
            </a:r>
          </a:p>
        </p:txBody>
      </p:sp>
      <p:sp>
        <p:nvSpPr>
          <p:cNvPr id="3" name="Content Placeholder 2">
            <a:extLst>
              <a:ext uri="{FF2B5EF4-FFF2-40B4-BE49-F238E27FC236}">
                <a16:creationId xmlns:a16="http://schemas.microsoft.com/office/drawing/2014/main" id="{8B94EBAD-EDD6-C1B9-CAE3-2558DA53EEF4}"/>
              </a:ext>
            </a:extLst>
          </p:cNvPr>
          <p:cNvSpPr>
            <a:spLocks noGrp="1"/>
          </p:cNvSpPr>
          <p:nvPr>
            <p:ph idx="1"/>
          </p:nvPr>
        </p:nvSpPr>
        <p:spPr/>
        <p:txBody>
          <a:bodyPr>
            <a:normAutofit lnSpcReduction="10000"/>
          </a:bodyPr>
          <a:lstStyle/>
          <a:p>
            <a:r>
              <a:rPr lang="en-US" sz="2400" dirty="0"/>
              <a:t>EARN/SLFRF Data</a:t>
            </a:r>
          </a:p>
          <a:p>
            <a:pPr>
              <a:buFont typeface="Wingdings" panose="05000000000000000000" pitchFamily="2" charset="2"/>
              <a:buChar char="§"/>
            </a:pPr>
            <a:r>
              <a:rPr lang="en-US" dirty="0"/>
              <a:t>Analyze with other datasets to examine how programs affected:</a:t>
            </a:r>
          </a:p>
          <a:p>
            <a:pPr lvl="1">
              <a:buFont typeface="Wingdings" panose="05000000000000000000" pitchFamily="2" charset="2"/>
              <a:buChar char="§"/>
            </a:pPr>
            <a:r>
              <a:rPr lang="en-US" dirty="0"/>
              <a:t>Unemployment and economic recovery</a:t>
            </a:r>
          </a:p>
          <a:p>
            <a:pPr lvl="1">
              <a:buFont typeface="Wingdings" panose="05000000000000000000" pitchFamily="2" charset="2"/>
              <a:buChar char="§"/>
            </a:pPr>
            <a:r>
              <a:rPr lang="en-US" dirty="0"/>
              <a:t>Infrastructure improvements in states that used funds</a:t>
            </a:r>
          </a:p>
          <a:p>
            <a:pPr lvl="1">
              <a:buFont typeface="Wingdings" panose="05000000000000000000" pitchFamily="2" charset="2"/>
              <a:buChar char="§"/>
            </a:pPr>
            <a:r>
              <a:rPr lang="en-US" dirty="0"/>
              <a:t>Essential worker pay and retention</a:t>
            </a:r>
          </a:p>
          <a:p>
            <a:pPr>
              <a:buFont typeface="Wingdings" panose="05000000000000000000" pitchFamily="2" charset="2"/>
              <a:buChar char="§"/>
            </a:pPr>
            <a:r>
              <a:rPr lang="en-US" dirty="0"/>
              <a:t> Observe if there is a correlation in which party controlled the legislature and governor’s mansion and whether a state used more of its SLFRF funding allocation.</a:t>
            </a:r>
          </a:p>
          <a:p>
            <a:r>
              <a:rPr lang="en-US" sz="2400" dirty="0"/>
              <a:t>CDC Vaccination Data</a:t>
            </a:r>
          </a:p>
          <a:p>
            <a:pPr>
              <a:buFont typeface="Wingdings" panose="05000000000000000000" pitchFamily="2" charset="2"/>
              <a:buChar char="§"/>
            </a:pPr>
            <a:r>
              <a:rPr lang="en-US" dirty="0"/>
              <a:t> </a:t>
            </a:r>
            <a:r>
              <a:rPr lang="en-US" b="1" dirty="0"/>
              <a:t>Investigate vaccine differential: </a:t>
            </a:r>
            <a:r>
              <a:rPr lang="en-US" dirty="0"/>
              <a:t>some states vaccinated many non-residents, while others had many residents who were vaccinated elsewhere</a:t>
            </a:r>
          </a:p>
          <a:p>
            <a:pPr>
              <a:buFont typeface="Wingdings" panose="05000000000000000000" pitchFamily="2" charset="2"/>
              <a:buChar char="§"/>
            </a:pPr>
            <a:r>
              <a:rPr lang="en-US" dirty="0"/>
              <a:t> </a:t>
            </a:r>
            <a:r>
              <a:rPr lang="en-US" b="1" dirty="0"/>
              <a:t>Bivalent vaccine drop-off: </a:t>
            </a:r>
            <a:r>
              <a:rPr lang="en-US" dirty="0"/>
              <a:t>did it differ geographically? Any identifiable causes?</a:t>
            </a:r>
          </a:p>
        </p:txBody>
      </p:sp>
    </p:spTree>
    <p:extLst>
      <p:ext uri="{BB962C8B-B14F-4D97-AF65-F5344CB8AC3E}">
        <p14:creationId xmlns:p14="http://schemas.microsoft.com/office/powerpoint/2010/main" val="13568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2D10-99F4-6D9D-7448-86DBB08D559F}"/>
              </a:ext>
            </a:extLst>
          </p:cNvPr>
          <p:cNvSpPr>
            <a:spLocks noGrp="1"/>
          </p:cNvSpPr>
          <p:nvPr>
            <p:ph type="title"/>
          </p:nvPr>
        </p:nvSpPr>
        <p:spPr>
          <a:xfrm>
            <a:off x="239247" y="356992"/>
            <a:ext cx="10058400" cy="935694"/>
          </a:xfrm>
        </p:spPr>
        <p:txBody>
          <a:bodyPr>
            <a:normAutofit/>
          </a:bodyPr>
          <a:lstStyle/>
          <a:p>
            <a:r>
              <a:rPr lang="en-US" sz="4000" dirty="0"/>
              <a:t>ARPA and SLFRF</a:t>
            </a:r>
          </a:p>
        </p:txBody>
      </p:sp>
      <p:sp>
        <p:nvSpPr>
          <p:cNvPr id="3" name="Content Placeholder 2">
            <a:extLst>
              <a:ext uri="{FF2B5EF4-FFF2-40B4-BE49-F238E27FC236}">
                <a16:creationId xmlns:a16="http://schemas.microsoft.com/office/drawing/2014/main" id="{A1E24B08-F5BC-0810-C31A-7CF537655B28}"/>
              </a:ext>
            </a:extLst>
          </p:cNvPr>
          <p:cNvSpPr>
            <a:spLocks noGrp="1"/>
          </p:cNvSpPr>
          <p:nvPr>
            <p:ph sz="half" idx="1"/>
          </p:nvPr>
        </p:nvSpPr>
        <p:spPr>
          <a:xfrm>
            <a:off x="1097280" y="1845734"/>
            <a:ext cx="3950710" cy="4023360"/>
          </a:xfrm>
        </p:spPr>
        <p:txBody>
          <a:bodyPr>
            <a:normAutofit/>
          </a:bodyPr>
          <a:lstStyle/>
          <a:p>
            <a:pPr>
              <a:buFont typeface="Wingdings" panose="05000000000000000000" pitchFamily="2" charset="2"/>
              <a:buChar char="§"/>
            </a:pPr>
            <a:r>
              <a:rPr lang="en-US" dirty="0"/>
              <a:t> </a:t>
            </a:r>
            <a:r>
              <a:rPr lang="en-US" b="1" dirty="0"/>
              <a:t>State and Local Fiscal Recovery Funds </a:t>
            </a:r>
            <a:r>
              <a:rPr lang="en-US" dirty="0"/>
              <a:t>(SLFRF) refers to the $350 billion allocated for state and local governments under the American Rescue Plan Act of 2021 (ARPA)</a:t>
            </a:r>
          </a:p>
          <a:p>
            <a:pPr>
              <a:buFont typeface="Wingdings" panose="05000000000000000000" pitchFamily="2" charset="2"/>
              <a:buChar char="§"/>
            </a:pPr>
            <a:r>
              <a:rPr lang="en-US" dirty="0"/>
              <a:t>Some states used almost all the money available to them by the end of Q4 2022.</a:t>
            </a:r>
          </a:p>
          <a:p>
            <a:pPr>
              <a:buFont typeface="Wingdings" panose="05000000000000000000" pitchFamily="2" charset="2"/>
              <a:buChar char="§"/>
            </a:pPr>
            <a:r>
              <a:rPr lang="en-US" dirty="0"/>
              <a:t>Other states have neither spent nor obligated (planned to use) the vast majority of money available to them.</a:t>
            </a:r>
          </a:p>
        </p:txBody>
      </p:sp>
      <p:sp>
        <p:nvSpPr>
          <p:cNvPr id="5" name="Content Placeholder 4">
            <a:extLst>
              <a:ext uri="{FF2B5EF4-FFF2-40B4-BE49-F238E27FC236}">
                <a16:creationId xmlns:a16="http://schemas.microsoft.com/office/drawing/2014/main" id="{35B0C97B-739A-C9A4-C461-B4789267AA75}"/>
              </a:ext>
            </a:extLst>
          </p:cNvPr>
          <p:cNvSpPr>
            <a:spLocks noGrp="1"/>
          </p:cNvSpPr>
          <p:nvPr>
            <p:ph sz="half" idx="2"/>
          </p:nvPr>
        </p:nvSpPr>
        <p:spPr>
          <a:xfrm>
            <a:off x="6217920" y="1845735"/>
            <a:ext cx="4937760" cy="3445356"/>
          </a:xfrm>
        </p:spPr>
        <p:txBody>
          <a:bodyPr>
            <a:normAutofit/>
          </a:bodyPr>
          <a:lstStyle/>
          <a:p>
            <a:r>
              <a:rPr lang="en-US" b="1" dirty="0"/>
              <a:t>Statutory Eligible Uses for Funds</a:t>
            </a:r>
          </a:p>
          <a:p>
            <a:pPr>
              <a:buFont typeface="Wingdings" panose="05000000000000000000" pitchFamily="2" charset="2"/>
              <a:buChar char="q"/>
            </a:pPr>
            <a:r>
              <a:rPr lang="en-US" dirty="0"/>
              <a:t> Respond to COVID-19 public health emergency OR its negative economic impacts</a:t>
            </a:r>
          </a:p>
          <a:p>
            <a:pPr>
              <a:buFont typeface="Wingdings" panose="05000000000000000000" pitchFamily="2" charset="2"/>
              <a:buChar char="q"/>
            </a:pPr>
            <a:r>
              <a:rPr lang="en-US" dirty="0"/>
              <a:t> Programs for essential workers such as premium pay or grants for employers</a:t>
            </a:r>
          </a:p>
          <a:p>
            <a:pPr>
              <a:buFont typeface="Wingdings" panose="05000000000000000000" pitchFamily="2" charset="2"/>
              <a:buChar char="q"/>
            </a:pPr>
            <a:r>
              <a:rPr lang="en-US" dirty="0"/>
              <a:t> Replace reduced government revenue due to the COVID-19 public health emergency</a:t>
            </a:r>
          </a:p>
          <a:p>
            <a:pPr>
              <a:buFont typeface="Wingdings" panose="05000000000000000000" pitchFamily="2" charset="2"/>
              <a:buChar char="q"/>
            </a:pPr>
            <a:r>
              <a:rPr lang="en-US" dirty="0"/>
              <a:t> Make investments in water, sewer, or broadband infrastructure</a:t>
            </a:r>
          </a:p>
        </p:txBody>
      </p:sp>
    </p:spTree>
    <p:extLst>
      <p:ext uri="{BB962C8B-B14F-4D97-AF65-F5344CB8AC3E}">
        <p14:creationId xmlns:p14="http://schemas.microsoft.com/office/powerpoint/2010/main" val="349847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p:txBody>
          <a:bodyPr>
            <a:normAutofit/>
          </a:bodyPr>
          <a:lstStyle/>
          <a:p>
            <a:r>
              <a:rPr lang="en-US" dirty="0"/>
              <a:t>Questions that you found interesting and what motivated you to answer them</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a:xfrm>
            <a:off x="1097279" y="1845734"/>
            <a:ext cx="5552095" cy="4023360"/>
          </a:xfrm>
        </p:spPr>
        <p:txBody>
          <a:bodyPr>
            <a:normAutofit/>
          </a:bodyPr>
          <a:lstStyle/>
          <a:p>
            <a:r>
              <a:rPr lang="en-US" dirty="0"/>
              <a:t>Did states that used this money on programs to improve the vaccine uptake for their residents have higher rates of vaccination?</a:t>
            </a:r>
          </a:p>
          <a:p>
            <a:pPr>
              <a:buFont typeface="Wingdings" panose="05000000000000000000" pitchFamily="2" charset="2"/>
              <a:buChar char="§"/>
            </a:pPr>
            <a:r>
              <a:rPr lang="en-US" dirty="0"/>
              <a:t> </a:t>
            </a:r>
            <a:r>
              <a:rPr lang="en-US" b="1" dirty="0"/>
              <a:t>Q1: </a:t>
            </a:r>
            <a:r>
              <a:rPr lang="en-US" dirty="0"/>
              <a:t>Did states that spent a higher total $ amount of fed budget on vaccine projects have higher rates of vaccination?</a:t>
            </a:r>
          </a:p>
          <a:p>
            <a:pPr>
              <a:buFont typeface="Wingdings" panose="05000000000000000000" pitchFamily="2" charset="2"/>
              <a:buChar char="§"/>
            </a:pPr>
            <a:r>
              <a:rPr lang="en-US" dirty="0"/>
              <a:t> </a:t>
            </a:r>
            <a:r>
              <a:rPr lang="en-US" b="1" dirty="0"/>
              <a:t>Q2: </a:t>
            </a:r>
            <a:r>
              <a:rPr lang="en-US" dirty="0"/>
              <a:t>Did states that had more vaccine-related projects have higher rates of vaccination?</a:t>
            </a:r>
          </a:p>
          <a:p>
            <a:pPr marL="0" indent="0">
              <a:buNone/>
            </a:pPr>
            <a:endParaRPr lang="en-US" dirty="0"/>
          </a:p>
        </p:txBody>
      </p:sp>
      <p:pic>
        <p:nvPicPr>
          <p:cNvPr id="4" name="Content Placeholder 5">
            <a:extLst>
              <a:ext uri="{FF2B5EF4-FFF2-40B4-BE49-F238E27FC236}">
                <a16:creationId xmlns:a16="http://schemas.microsoft.com/office/drawing/2014/main" id="{1557966F-96AA-AEA1-484C-EF32691D8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176" y="1845734"/>
            <a:ext cx="4821887" cy="4023360"/>
          </a:xfrm>
          <a:prstGeom prst="rect">
            <a:avLst/>
          </a:prstGeom>
          <a:ln>
            <a:solidFill>
              <a:schemeClr val="tx1"/>
            </a:solidFill>
          </a:ln>
        </p:spPr>
      </p:pic>
    </p:spTree>
    <p:extLst>
      <p:ext uri="{BB962C8B-B14F-4D97-AF65-F5344CB8AC3E}">
        <p14:creationId xmlns:p14="http://schemas.microsoft.com/office/powerpoint/2010/main" val="114972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p:txBody>
          <a:bodyPr>
            <a:normAutofit/>
          </a:bodyPr>
          <a:lstStyle/>
          <a:p>
            <a:r>
              <a:rPr lang="en-US" dirty="0"/>
              <a:t>Where and how you found the data you used to answer these questions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737359"/>
            <a:ext cx="10058400" cy="4551473"/>
          </a:xfrm>
        </p:spPr>
        <p:txBody>
          <a:bodyPr>
            <a:normAutofit/>
          </a:bodyPr>
          <a:lstStyle/>
          <a:p>
            <a:pPr marL="0" indent="0" algn="l">
              <a:buNone/>
            </a:pPr>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pPr lvl="1">
              <a:buFont typeface="Wingdings" panose="05000000000000000000" pitchFamily="2" charset="2"/>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7541DB45-6DC7-A2C4-32D6-0DDBAA0115C4}"/>
              </a:ext>
            </a:extLst>
          </p:cNvPr>
          <p:cNvPicPr>
            <a:picLocks noChangeAspect="1"/>
          </p:cNvPicPr>
          <p:nvPr/>
        </p:nvPicPr>
        <p:blipFill>
          <a:blip r:embed="rId4"/>
          <a:stretch>
            <a:fillRect/>
          </a:stretch>
        </p:blipFill>
        <p:spPr>
          <a:xfrm>
            <a:off x="0" y="5374432"/>
            <a:ext cx="6176865" cy="841105"/>
          </a:xfrm>
          <a:prstGeom prst="rect">
            <a:avLst/>
          </a:prstGeom>
        </p:spPr>
      </p:pic>
      <p:pic>
        <p:nvPicPr>
          <p:cNvPr id="7" name="Picture 6">
            <a:extLst>
              <a:ext uri="{FF2B5EF4-FFF2-40B4-BE49-F238E27FC236}">
                <a16:creationId xmlns:a16="http://schemas.microsoft.com/office/drawing/2014/main" id="{80A2506C-4FBB-934D-ABE1-30E401C8A365}"/>
              </a:ext>
            </a:extLst>
          </p:cNvPr>
          <p:cNvPicPr>
            <a:picLocks noChangeAspect="1"/>
          </p:cNvPicPr>
          <p:nvPr/>
        </p:nvPicPr>
        <p:blipFill>
          <a:blip r:embed="rId5"/>
          <a:stretch>
            <a:fillRect/>
          </a:stretch>
        </p:blipFill>
        <p:spPr>
          <a:xfrm>
            <a:off x="6429414" y="5436461"/>
            <a:ext cx="5762586" cy="779076"/>
          </a:xfrm>
          <a:prstGeom prst="rect">
            <a:avLst/>
          </a:prstGeom>
        </p:spPr>
      </p:pic>
      <p:pic>
        <p:nvPicPr>
          <p:cNvPr id="6" name="Picture 5" descr="A group of people in a crowd&#10;&#10;Description automatically generated with medium confidence">
            <a:extLst>
              <a:ext uri="{FF2B5EF4-FFF2-40B4-BE49-F238E27FC236}">
                <a16:creationId xmlns:a16="http://schemas.microsoft.com/office/drawing/2014/main" id="{7F00852F-7FE0-1118-090A-DB850796F5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2614" y="4700088"/>
            <a:ext cx="1602106" cy="841106"/>
          </a:xfrm>
          <a:prstGeom prst="rect">
            <a:avLst/>
          </a:prstGeom>
        </p:spPr>
      </p:pic>
    </p:spTree>
    <p:extLst>
      <p:ext uri="{BB962C8B-B14F-4D97-AF65-F5344CB8AC3E}">
        <p14:creationId xmlns:p14="http://schemas.microsoft.com/office/powerpoint/2010/main" val="147221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35514F-098A-5E0B-B259-D04424AF5714}"/>
              </a:ext>
            </a:extLst>
          </p:cNvPr>
          <p:cNvSpPr>
            <a:spLocks noGrp="1"/>
          </p:cNvSpPr>
          <p:nvPr>
            <p:ph type="title"/>
          </p:nvPr>
        </p:nvSpPr>
        <p:spPr/>
        <p:txBody>
          <a:bodyPr>
            <a:normAutofit/>
          </a:bodyPr>
          <a:lstStyle/>
          <a:p>
            <a:r>
              <a:rPr lang="en-US" sz="4000" dirty="0"/>
              <a:t>Spending Categories – Vaccine Programs vs. All</a:t>
            </a:r>
          </a:p>
        </p:txBody>
      </p:sp>
      <p:pic>
        <p:nvPicPr>
          <p:cNvPr id="5" name="Content Placeholder 4">
            <a:extLst>
              <a:ext uri="{FF2B5EF4-FFF2-40B4-BE49-F238E27FC236}">
                <a16:creationId xmlns:a16="http://schemas.microsoft.com/office/drawing/2014/main" id="{6378681D-6641-8C47-8966-F540AEC896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6802" y="2095276"/>
            <a:ext cx="4938712" cy="3345824"/>
          </a:xfrm>
        </p:spPr>
      </p:pic>
      <p:pic>
        <p:nvPicPr>
          <p:cNvPr id="9" name="Content Placeholder 8">
            <a:extLst>
              <a:ext uri="{FF2B5EF4-FFF2-40B4-BE49-F238E27FC236}">
                <a16:creationId xmlns:a16="http://schemas.microsoft.com/office/drawing/2014/main" id="{6178E1A5-BC4A-0506-FA91-8BD00FADFF2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185251"/>
            <a:ext cx="4937125" cy="3344749"/>
          </a:xfrm>
        </p:spPr>
      </p:pic>
    </p:spTree>
    <p:extLst>
      <p:ext uri="{BB962C8B-B14F-4D97-AF65-F5344CB8AC3E}">
        <p14:creationId xmlns:p14="http://schemas.microsoft.com/office/powerpoint/2010/main" val="94985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p:txBody>
          <a:bodyPr>
            <a:normAutofit/>
          </a:bodyPr>
          <a:lstStyle/>
          <a:p>
            <a:r>
              <a:rPr lang="en-US" dirty="0"/>
              <a:t>Data exploration and cleanup</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Methods:</a:t>
            </a:r>
          </a:p>
          <a:p>
            <a:pPr lvl="1">
              <a:buFont typeface="Wingdings" panose="05000000000000000000" pitchFamily="2" charset="2"/>
              <a:buChar char="§"/>
            </a:pPr>
            <a:r>
              <a:rPr lang="en-US" dirty="0"/>
              <a:t>Import raw data as csv</a:t>
            </a:r>
          </a:p>
          <a:p>
            <a:pPr lvl="1">
              <a:buFont typeface="Wingdings" panose="05000000000000000000" pitchFamily="2" charset="2"/>
              <a:buChar char="§"/>
            </a:pPr>
            <a:r>
              <a:rPr lang="en-US" dirty="0"/>
              <a:t>Drop rows with NA values  </a:t>
            </a:r>
          </a:p>
          <a:p>
            <a:pPr lvl="1">
              <a:buFont typeface="Wingdings" panose="05000000000000000000" pitchFamily="2" charset="2"/>
              <a:buChar char="§"/>
            </a:pPr>
            <a:r>
              <a:rPr lang="en-US" dirty="0"/>
              <a:t>Clean column values with string replace functions</a:t>
            </a:r>
          </a:p>
          <a:p>
            <a:pPr lvl="1">
              <a:buFont typeface="Wingdings" panose="05000000000000000000" pitchFamily="2" charset="2"/>
              <a:buChar char="§"/>
            </a:pPr>
            <a:r>
              <a:rPr lang="en-US" dirty="0"/>
              <a:t>Cast strings as numeric where needed</a:t>
            </a:r>
          </a:p>
          <a:p>
            <a:pPr lvl="1">
              <a:buFont typeface="Wingdings" panose="05000000000000000000" pitchFamily="2" charset="2"/>
              <a:buChar char="§"/>
            </a:pPr>
            <a:r>
              <a:rPr lang="en-US" dirty="0"/>
              <a:t>Pandas </a:t>
            </a:r>
            <a:r>
              <a:rPr lang="en-US" dirty="0" err="1"/>
              <a:t>groupby</a:t>
            </a:r>
            <a:r>
              <a:rPr lang="en-US" dirty="0"/>
              <a:t> to sum or count values</a:t>
            </a:r>
          </a:p>
          <a:p>
            <a:pPr lvl="1">
              <a:buFont typeface="Wingdings" panose="05000000000000000000" pitchFamily="2" charset="2"/>
              <a:buChar char="§"/>
            </a:pPr>
            <a:endParaRPr lang="en-US" dirty="0"/>
          </a:p>
          <a:p>
            <a:pPr>
              <a:buFont typeface="Wingdings" panose="05000000000000000000" pitchFamily="2" charset="2"/>
              <a:buChar char="§"/>
            </a:pPr>
            <a:r>
              <a:rPr lang="en-US" dirty="0"/>
              <a:t> Created reduced DFs for specific visuals</a:t>
            </a:r>
          </a:p>
          <a:p>
            <a:pPr>
              <a:buFont typeface="Wingdings" panose="05000000000000000000" pitchFamily="2" charset="2"/>
              <a:buChar char="§"/>
            </a:pPr>
            <a:r>
              <a:rPr lang="en-US" dirty="0"/>
              <a:t> Created calculated percentage columns within relevant </a:t>
            </a:r>
            <a:r>
              <a:rPr lang="en-US" dirty="0" err="1"/>
              <a:t>DataFrames</a:t>
            </a: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 Defined functions: DRY!</a:t>
            </a:r>
          </a:p>
        </p:txBody>
      </p:sp>
      <p:pic>
        <p:nvPicPr>
          <p:cNvPr id="5" name="Picture 4">
            <a:extLst>
              <a:ext uri="{FF2B5EF4-FFF2-40B4-BE49-F238E27FC236}">
                <a16:creationId xmlns:a16="http://schemas.microsoft.com/office/drawing/2014/main" id="{06EDBBBB-14BC-CC93-0E38-D61BC229CA53}"/>
              </a:ext>
            </a:extLst>
          </p:cNvPr>
          <p:cNvPicPr>
            <a:picLocks noChangeAspect="1"/>
          </p:cNvPicPr>
          <p:nvPr/>
        </p:nvPicPr>
        <p:blipFill>
          <a:blip r:embed="rId2"/>
          <a:stretch>
            <a:fillRect/>
          </a:stretch>
        </p:blipFill>
        <p:spPr>
          <a:xfrm>
            <a:off x="6549576" y="2089635"/>
            <a:ext cx="5363263" cy="1767779"/>
          </a:xfrm>
          <a:prstGeom prst="rect">
            <a:avLst/>
          </a:prstGeom>
        </p:spPr>
      </p:pic>
    </p:spTree>
    <p:extLst>
      <p:ext uri="{BB962C8B-B14F-4D97-AF65-F5344CB8AC3E}">
        <p14:creationId xmlns:p14="http://schemas.microsoft.com/office/powerpoint/2010/main" val="379197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FBFD-0843-8952-2571-6477109CBC9D}"/>
              </a:ext>
            </a:extLst>
          </p:cNvPr>
          <p:cNvSpPr>
            <a:spLocks noGrp="1"/>
          </p:cNvSpPr>
          <p:nvPr>
            <p:ph type="title"/>
          </p:nvPr>
        </p:nvSpPr>
        <p:spPr/>
        <p:txBody>
          <a:bodyPr/>
          <a:lstStyle/>
          <a:p>
            <a:r>
              <a:rPr lang="en-US" dirty="0"/>
              <a:t>Vaccination Status by State</a:t>
            </a:r>
          </a:p>
        </p:txBody>
      </p:sp>
      <p:sp>
        <p:nvSpPr>
          <p:cNvPr id="9" name="TextBox 8">
            <a:extLst>
              <a:ext uri="{FF2B5EF4-FFF2-40B4-BE49-F238E27FC236}">
                <a16:creationId xmlns:a16="http://schemas.microsoft.com/office/drawing/2014/main" id="{2BE1898A-FE02-FCB0-1217-3365C2082860}"/>
              </a:ext>
            </a:extLst>
          </p:cNvPr>
          <p:cNvSpPr txBox="1"/>
          <p:nvPr/>
        </p:nvSpPr>
        <p:spPr>
          <a:xfrm>
            <a:off x="9570720" y="2011680"/>
            <a:ext cx="2275840" cy="1754326"/>
          </a:xfrm>
          <a:prstGeom prst="rect">
            <a:avLst/>
          </a:prstGeom>
          <a:noFill/>
        </p:spPr>
        <p:txBody>
          <a:bodyPr wrap="square" rtlCol="0">
            <a:spAutoFit/>
          </a:bodyPr>
          <a:lstStyle/>
          <a:p>
            <a:r>
              <a:rPr lang="en-US" dirty="0"/>
              <a:t>Mean – 68% (WI)</a:t>
            </a:r>
          </a:p>
          <a:p>
            <a:endParaRPr lang="en-US" dirty="0"/>
          </a:p>
          <a:p>
            <a:r>
              <a:rPr lang="en-US" dirty="0"/>
              <a:t>Min – 53% (AL)</a:t>
            </a:r>
          </a:p>
          <a:p>
            <a:endParaRPr lang="en-US" dirty="0"/>
          </a:p>
          <a:p>
            <a:r>
              <a:rPr lang="en-US" dirty="0"/>
              <a:t>Max – 87% (RI)</a:t>
            </a:r>
          </a:p>
          <a:p>
            <a:endParaRPr lang="en-US" dirty="0"/>
          </a:p>
        </p:txBody>
      </p:sp>
      <p:pic>
        <p:nvPicPr>
          <p:cNvPr id="13" name="Content Placeholder 12">
            <a:extLst>
              <a:ext uri="{FF2B5EF4-FFF2-40B4-BE49-F238E27FC236}">
                <a16:creationId xmlns:a16="http://schemas.microsoft.com/office/drawing/2014/main" id="{CF79CC70-63E6-E0C5-E732-EB2EDCF72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389" y="1939782"/>
            <a:ext cx="8006463" cy="4254956"/>
          </a:xfrm>
        </p:spPr>
      </p:pic>
    </p:spTree>
    <p:extLst>
      <p:ext uri="{BB962C8B-B14F-4D97-AF65-F5344CB8AC3E}">
        <p14:creationId xmlns:p14="http://schemas.microsoft.com/office/powerpoint/2010/main" val="254114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C882-CA28-96A8-EB82-C99D7FAA8D87}"/>
              </a:ext>
            </a:extLst>
          </p:cNvPr>
          <p:cNvSpPr>
            <a:spLocks noGrp="1"/>
          </p:cNvSpPr>
          <p:nvPr>
            <p:ph type="title"/>
          </p:nvPr>
        </p:nvSpPr>
        <p:spPr/>
        <p:txBody>
          <a:bodyPr>
            <a:normAutofit/>
          </a:bodyPr>
          <a:lstStyle/>
          <a:p>
            <a:r>
              <a:rPr lang="en-US" sz="4000" dirty="0"/>
              <a:t>Vaccination Status by State – Age Groups</a:t>
            </a:r>
          </a:p>
        </p:txBody>
      </p:sp>
      <p:sp>
        <p:nvSpPr>
          <p:cNvPr id="9" name="Text Placeholder 8">
            <a:extLst>
              <a:ext uri="{FF2B5EF4-FFF2-40B4-BE49-F238E27FC236}">
                <a16:creationId xmlns:a16="http://schemas.microsoft.com/office/drawing/2014/main" id="{6AE53777-E1D7-79E8-D64E-3A241394DBD0}"/>
              </a:ext>
            </a:extLst>
          </p:cNvPr>
          <p:cNvSpPr>
            <a:spLocks noGrp="1"/>
          </p:cNvSpPr>
          <p:nvPr>
            <p:ph type="body" idx="1"/>
          </p:nvPr>
        </p:nvSpPr>
        <p:spPr/>
        <p:txBody>
          <a:bodyPr/>
          <a:lstStyle/>
          <a:p>
            <a:pPr algn="ctr"/>
            <a:r>
              <a:rPr lang="en-US" dirty="0"/>
              <a:t>Ages 5 and up</a:t>
            </a:r>
          </a:p>
        </p:txBody>
      </p:sp>
      <p:sp>
        <p:nvSpPr>
          <p:cNvPr id="10" name="Text Placeholder 9">
            <a:extLst>
              <a:ext uri="{FF2B5EF4-FFF2-40B4-BE49-F238E27FC236}">
                <a16:creationId xmlns:a16="http://schemas.microsoft.com/office/drawing/2014/main" id="{C76B2DA6-CA3A-E260-1635-0987629F6AE7}"/>
              </a:ext>
            </a:extLst>
          </p:cNvPr>
          <p:cNvSpPr>
            <a:spLocks noGrp="1"/>
          </p:cNvSpPr>
          <p:nvPr>
            <p:ph type="body" sz="quarter" idx="3"/>
          </p:nvPr>
        </p:nvSpPr>
        <p:spPr/>
        <p:txBody>
          <a:bodyPr/>
          <a:lstStyle/>
          <a:p>
            <a:pPr algn="ctr"/>
            <a:r>
              <a:rPr lang="en-US" dirty="0"/>
              <a:t>Ages 12 and up</a:t>
            </a:r>
          </a:p>
        </p:txBody>
      </p:sp>
      <p:pic>
        <p:nvPicPr>
          <p:cNvPr id="14" name="Content Placeholder 13">
            <a:extLst>
              <a:ext uri="{FF2B5EF4-FFF2-40B4-BE49-F238E27FC236}">
                <a16:creationId xmlns:a16="http://schemas.microsoft.com/office/drawing/2014/main" id="{42544D50-2F6B-8CE0-4FAC-8775E57FD5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959648"/>
            <a:ext cx="4938712" cy="2624629"/>
          </a:xfrm>
        </p:spPr>
      </p:pic>
      <p:pic>
        <p:nvPicPr>
          <p:cNvPr id="18" name="Content Placeholder 17">
            <a:extLst>
              <a:ext uri="{FF2B5EF4-FFF2-40B4-BE49-F238E27FC236}">
                <a16:creationId xmlns:a16="http://schemas.microsoft.com/office/drawing/2014/main" id="{0B7A7C1A-48DD-0613-7D92-E582E9A906A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8238" y="2960070"/>
            <a:ext cx="4937125" cy="2623786"/>
          </a:xfrm>
        </p:spPr>
      </p:pic>
    </p:spTree>
    <p:extLst>
      <p:ext uri="{BB962C8B-B14F-4D97-AF65-F5344CB8AC3E}">
        <p14:creationId xmlns:p14="http://schemas.microsoft.com/office/powerpoint/2010/main" val="187818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785B-0268-B2F3-AA8E-14791707A659}"/>
              </a:ext>
            </a:extLst>
          </p:cNvPr>
          <p:cNvSpPr>
            <a:spLocks noGrp="1"/>
          </p:cNvSpPr>
          <p:nvPr>
            <p:ph type="title"/>
          </p:nvPr>
        </p:nvSpPr>
        <p:spPr/>
        <p:txBody>
          <a:bodyPr>
            <a:normAutofit/>
          </a:bodyPr>
          <a:lstStyle/>
          <a:p>
            <a:r>
              <a:rPr lang="en-US" sz="3600" dirty="0"/>
              <a:t>Vaccination Status by State – Age Groups Continued</a:t>
            </a:r>
          </a:p>
        </p:txBody>
      </p:sp>
      <p:sp>
        <p:nvSpPr>
          <p:cNvPr id="3" name="Text Placeholder 2">
            <a:extLst>
              <a:ext uri="{FF2B5EF4-FFF2-40B4-BE49-F238E27FC236}">
                <a16:creationId xmlns:a16="http://schemas.microsoft.com/office/drawing/2014/main" id="{4AACC4D0-13AE-DE79-30ED-6F0F9459AD57}"/>
              </a:ext>
            </a:extLst>
          </p:cNvPr>
          <p:cNvSpPr>
            <a:spLocks noGrp="1"/>
          </p:cNvSpPr>
          <p:nvPr>
            <p:ph type="body" idx="1"/>
          </p:nvPr>
        </p:nvSpPr>
        <p:spPr/>
        <p:txBody>
          <a:bodyPr/>
          <a:lstStyle/>
          <a:p>
            <a:pPr algn="ctr"/>
            <a:r>
              <a:rPr lang="en-US" dirty="0"/>
              <a:t>Ages 18 and up</a:t>
            </a:r>
          </a:p>
        </p:txBody>
      </p:sp>
      <p:sp>
        <p:nvSpPr>
          <p:cNvPr id="5" name="Text Placeholder 4">
            <a:extLst>
              <a:ext uri="{FF2B5EF4-FFF2-40B4-BE49-F238E27FC236}">
                <a16:creationId xmlns:a16="http://schemas.microsoft.com/office/drawing/2014/main" id="{891E569B-933D-38A6-F637-3BAB804D1379}"/>
              </a:ext>
            </a:extLst>
          </p:cNvPr>
          <p:cNvSpPr>
            <a:spLocks noGrp="1"/>
          </p:cNvSpPr>
          <p:nvPr>
            <p:ph type="body" sz="quarter" idx="3"/>
          </p:nvPr>
        </p:nvSpPr>
        <p:spPr/>
        <p:txBody>
          <a:bodyPr/>
          <a:lstStyle/>
          <a:p>
            <a:pPr algn="ctr"/>
            <a:r>
              <a:rPr lang="en-US" dirty="0"/>
              <a:t>Ages 65 and up</a:t>
            </a:r>
          </a:p>
        </p:txBody>
      </p:sp>
      <p:pic>
        <p:nvPicPr>
          <p:cNvPr id="14" name="Content Placeholder 13">
            <a:extLst>
              <a:ext uri="{FF2B5EF4-FFF2-40B4-BE49-F238E27FC236}">
                <a16:creationId xmlns:a16="http://schemas.microsoft.com/office/drawing/2014/main" id="{70A0F97D-B3E8-E3BE-9512-E18D7E2B6F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96963" y="2959648"/>
            <a:ext cx="4938712" cy="2624629"/>
          </a:xfrm>
        </p:spPr>
      </p:pic>
      <p:pic>
        <p:nvPicPr>
          <p:cNvPr id="18" name="Content Placeholder 17">
            <a:extLst>
              <a:ext uri="{FF2B5EF4-FFF2-40B4-BE49-F238E27FC236}">
                <a16:creationId xmlns:a16="http://schemas.microsoft.com/office/drawing/2014/main" id="{73BC84EE-71B8-4A2B-17B0-1E2404A887B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18238" y="2960070"/>
            <a:ext cx="4937125" cy="2623786"/>
          </a:xfrm>
        </p:spPr>
      </p:pic>
    </p:spTree>
    <p:extLst>
      <p:ext uri="{BB962C8B-B14F-4D97-AF65-F5344CB8AC3E}">
        <p14:creationId xmlns:p14="http://schemas.microsoft.com/office/powerpoint/2010/main" val="26627035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TotalTime>
  <Words>1099</Words>
  <Application>Microsoft Office PowerPoint</Application>
  <PresentationFormat>Widescreen</PresentationFormat>
  <Paragraphs>90</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 Neue</vt:lpstr>
      <vt:lpstr>Wingdings</vt:lpstr>
      <vt:lpstr>Retrospect</vt:lpstr>
      <vt:lpstr>State and Local Fiscal Recovery Funds (SLFRF) Spending  vs. Vaccination Rates</vt:lpstr>
      <vt:lpstr>ARPA and SLFRF</vt:lpstr>
      <vt:lpstr>Questions that you found interesting and what motivated you to answer them</vt:lpstr>
      <vt:lpstr>Where and how you found the data you used to answer these questions</vt:lpstr>
      <vt:lpstr>Spending Categories – Vaccine Programs vs. All</vt:lpstr>
      <vt:lpstr>Data exploration and cleanup</vt:lpstr>
      <vt:lpstr>Vaccination Status by State</vt:lpstr>
      <vt:lpstr>Vaccination Status by State – Age Groups</vt:lpstr>
      <vt:lpstr>Vaccination Status by State – Age Groups Continued</vt:lpstr>
      <vt:lpstr>Bivalent Booster Status – 65 plus</vt:lpstr>
      <vt:lpstr>PowerPoint Presentation</vt:lpstr>
      <vt:lpstr>PowerPoint Presentation</vt:lpstr>
      <vt:lpstr>PowerPoint Presentation</vt:lpstr>
      <vt:lpstr>PowerPoint Presentation</vt:lpstr>
      <vt:lpstr>Conclusions</vt:lpstr>
      <vt:lpstr>Implications and Next Steps</vt:lpstr>
      <vt:lpstr>Other Avenues of Inquiry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Joanna DeLaune</cp:lastModifiedBy>
  <cp:revision>88</cp:revision>
  <dcterms:created xsi:type="dcterms:W3CDTF">2023-05-08T00:50:41Z</dcterms:created>
  <dcterms:modified xsi:type="dcterms:W3CDTF">2023-05-18T21:20:59Z</dcterms:modified>
</cp:coreProperties>
</file>