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56" r:id="rId2"/>
    <p:sldId id="258" r:id="rId3"/>
    <p:sldId id="257" r:id="rId4"/>
    <p:sldId id="259" r:id="rId5"/>
    <p:sldId id="260" r:id="rId6"/>
    <p:sldId id="261" r:id="rId7"/>
    <p:sldId id="263" r:id="rId8"/>
    <p:sldId id="264" r:id="rId9"/>
    <p:sldId id="265" r:id="rId10"/>
    <p:sldId id="267"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55" autoAdjust="0"/>
    <p:restoredTop sz="94958" autoAdjust="0"/>
  </p:normalViewPr>
  <p:slideViewPr>
    <p:cSldViewPr snapToGrid="0">
      <p:cViewPr varScale="1">
        <p:scale>
          <a:sx n="151" d="100"/>
          <a:sy n="151" d="100"/>
        </p:scale>
        <p:origin x="834"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7E1E4B-2B0B-4F18-825C-E1CF4409D9D0}" type="datetimeFigureOut">
              <a:rPr lang="en-US" smtClean="0"/>
              <a:t>5/9/2023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D59B1D-B0BC-4C10-A0E9-E068C37A006F}" type="slidenum">
              <a:rPr lang="en-US" smtClean="0"/>
              <a:t>‹#›</a:t>
            </a:fld>
            <a:endParaRPr lang="en-US"/>
          </a:p>
        </p:txBody>
      </p:sp>
    </p:spTree>
    <p:extLst>
      <p:ext uri="{BB962C8B-B14F-4D97-AF65-F5344CB8AC3E}">
        <p14:creationId xmlns:p14="http://schemas.microsoft.com/office/powerpoint/2010/main" val="831046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p>
          <a:p>
            <a:r>
              <a:rPr lang="en-US" dirty="0"/>
              <a:t>“</a:t>
            </a:r>
            <a:r>
              <a:rPr lang="en-US" b="0" i="0" dirty="0">
                <a:solidFill>
                  <a:srgbClr val="2B2B2B"/>
                </a:solidFill>
                <a:effectLst/>
                <a:latin typeface="Roboto" panose="02000000000000000000" pitchFamily="2" charset="0"/>
              </a:rPr>
              <a:t>The aim of our project is to uncover patterns in credit card fraud. We’ll examine relationships between transaction types and location, purchase prices and times of day, purchase trends over the course of a year, and other related relationships derived from the data.”</a:t>
            </a:r>
            <a:endParaRPr lang="en-US" dirty="0"/>
          </a:p>
        </p:txBody>
      </p:sp>
      <p:sp>
        <p:nvSpPr>
          <p:cNvPr id="4" name="Slide Number Placeholder 3"/>
          <p:cNvSpPr>
            <a:spLocks noGrp="1"/>
          </p:cNvSpPr>
          <p:nvPr>
            <p:ph type="sldNum" sz="quarter" idx="5"/>
          </p:nvPr>
        </p:nvSpPr>
        <p:spPr/>
        <p:txBody>
          <a:bodyPr/>
          <a:lstStyle/>
          <a:p>
            <a:fld id="{F1D59B1D-B0BC-4C10-A0E9-E068C37A006F}" type="slidenum">
              <a:rPr lang="en-US" smtClean="0"/>
              <a:t>2</a:t>
            </a:fld>
            <a:endParaRPr lang="en-US"/>
          </a:p>
        </p:txBody>
      </p:sp>
    </p:spTree>
    <p:extLst>
      <p:ext uri="{BB962C8B-B14F-4D97-AF65-F5344CB8AC3E}">
        <p14:creationId xmlns:p14="http://schemas.microsoft.com/office/powerpoint/2010/main" val="2597049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373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2337491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291177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2424645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5EA6E8-F76E-44A9-9BED-4361634B60BD}"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410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5EA6E8-F76E-44A9-9BED-4361634B60BD}"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1388505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5EA6E8-F76E-44A9-9BED-4361634B60BD}" type="datetimeFigureOut">
              <a:rPr lang="en-US" smtClean="0"/>
              <a:t>5/9/2023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3994422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5EA6E8-F76E-44A9-9BED-4361634B60BD}" type="datetimeFigureOut">
              <a:rPr lang="en-US" smtClean="0"/>
              <a:t>5/9/2023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1380733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25EA6E8-F76E-44A9-9BED-4361634B60BD}" type="datetimeFigureOut">
              <a:rPr lang="en-US" smtClean="0"/>
              <a:t>5/9/2023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3801201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5EA6E8-F76E-44A9-9BED-4361634B60BD}" type="datetimeFigureOut">
              <a:rPr lang="en-US" smtClean="0"/>
              <a:t>5/9/2023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3EE1AF-E22A-4FDC-82EE-C9C60BA5369F}" type="slidenum">
              <a:rPr lang="en-US" smtClean="0"/>
              <a:t>‹#›</a:t>
            </a:fld>
            <a:endParaRPr lang="en-US"/>
          </a:p>
        </p:txBody>
      </p:sp>
    </p:spTree>
    <p:extLst>
      <p:ext uri="{BB962C8B-B14F-4D97-AF65-F5344CB8AC3E}">
        <p14:creationId xmlns:p14="http://schemas.microsoft.com/office/powerpoint/2010/main" val="2180931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5EA6E8-F76E-44A9-9BED-4361634B60BD}"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3860379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25EA6E8-F76E-44A9-9BED-4361634B60BD}" type="datetimeFigureOut">
              <a:rPr lang="en-US" smtClean="0"/>
              <a:t>5/9/2023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3EE1AF-E22A-4FDC-82EE-C9C60BA5369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3079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health.google.com/covid-19/open-data/"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github.com/en/issues/organizing-your-work-with-project-boards/managing-project-board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health.google.com/covid-19/open-data/" TargetMode="External"/><Relationship Id="rId2" Type="http://schemas.openxmlformats.org/officeDocument/2006/relationships/hyperlink" Target="https://www.epi.org/resources/budget/"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274F-4DAD-5A60-689D-910FA4C88A32}"/>
              </a:ext>
            </a:extLst>
          </p:cNvPr>
          <p:cNvSpPr>
            <a:spLocks noGrp="1"/>
          </p:cNvSpPr>
          <p:nvPr>
            <p:ph type="ctrTitle"/>
          </p:nvPr>
        </p:nvSpPr>
        <p:spPr/>
        <p:txBody>
          <a:bodyPr/>
          <a:lstStyle/>
          <a:p>
            <a:r>
              <a:rPr lang="en-US" dirty="0"/>
              <a:t>Project 1</a:t>
            </a:r>
          </a:p>
        </p:txBody>
      </p:sp>
      <p:sp>
        <p:nvSpPr>
          <p:cNvPr id="3" name="Subtitle 2">
            <a:extLst>
              <a:ext uri="{FF2B5EF4-FFF2-40B4-BE49-F238E27FC236}">
                <a16:creationId xmlns:a16="http://schemas.microsoft.com/office/drawing/2014/main" id="{16EAF2CC-0863-A164-C9FC-875C83ACAE1D}"/>
              </a:ext>
            </a:extLst>
          </p:cNvPr>
          <p:cNvSpPr>
            <a:spLocks noGrp="1"/>
          </p:cNvSpPr>
          <p:nvPr>
            <p:ph type="subTitle" idx="1"/>
          </p:nvPr>
        </p:nvSpPr>
        <p:spPr/>
        <p:txBody>
          <a:bodyPr/>
          <a:lstStyle/>
          <a:p>
            <a:r>
              <a:rPr lang="en-US" dirty="0"/>
              <a:t>Group 7:</a:t>
            </a:r>
          </a:p>
          <a:p>
            <a:r>
              <a:rPr lang="en-US" dirty="0"/>
              <a:t>(names in alphabetical order)</a:t>
            </a:r>
          </a:p>
        </p:txBody>
      </p:sp>
    </p:spTree>
    <p:extLst>
      <p:ext uri="{BB962C8B-B14F-4D97-AF65-F5344CB8AC3E}">
        <p14:creationId xmlns:p14="http://schemas.microsoft.com/office/powerpoint/2010/main" val="4129637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68C32-8F59-D5F4-3644-514FE45C30EA}"/>
              </a:ext>
            </a:extLst>
          </p:cNvPr>
          <p:cNvSpPr txBox="1">
            <a:spLocks/>
          </p:cNvSpPr>
          <p:nvPr/>
        </p:nvSpPr>
        <p:spPr>
          <a:xfrm>
            <a:off x="101600" y="815976"/>
            <a:ext cx="12090400" cy="604202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r>
              <a:rPr lang="en-US" dirty="0"/>
              <a:t>Project Title</a:t>
            </a:r>
          </a:p>
          <a:p>
            <a:pPr marL="201168" lvl="1" indent="0">
              <a:buClrTx/>
              <a:buNone/>
            </a:pPr>
            <a:r>
              <a:rPr lang="en-US" dirty="0"/>
              <a:t>Covid-19 Vaccination Rates by State Federal Funds Usage</a:t>
            </a:r>
          </a:p>
          <a:p>
            <a:pPr>
              <a:buClrTx/>
              <a:buFont typeface="Arial" panose="020B0604020202020204" pitchFamily="34" charset="0"/>
              <a:buChar char="•"/>
            </a:pPr>
            <a:r>
              <a:rPr lang="en-US" dirty="0"/>
              <a:t>Team Members (see slack channel)</a:t>
            </a:r>
          </a:p>
          <a:p>
            <a:pPr>
              <a:buClrTx/>
              <a:buFont typeface="Arial" panose="020B0604020202020204" pitchFamily="34" charset="0"/>
              <a:buChar char="•"/>
            </a:pPr>
            <a:r>
              <a:rPr lang="en-US" dirty="0"/>
              <a:t>Project Description/Outline</a:t>
            </a:r>
          </a:p>
          <a:p>
            <a:pPr lvl="1">
              <a:buClrTx/>
              <a:buFont typeface="Wingdings" panose="05000000000000000000" pitchFamily="2" charset="2"/>
              <a:buChar char="§"/>
            </a:pPr>
            <a:r>
              <a:rPr lang="en-US" dirty="0"/>
              <a:t>Analyze state by state federal funding usage for Covid-19 and compare to vaccination rates per state.</a:t>
            </a:r>
          </a:p>
          <a:p>
            <a:pPr>
              <a:buClrTx/>
              <a:buFont typeface="Arial" panose="020B0604020202020204" pitchFamily="34" charset="0"/>
              <a:buChar char="•"/>
            </a:pPr>
            <a:r>
              <a:rPr lang="en-US" dirty="0"/>
              <a:t>Research Questions to Answer</a:t>
            </a:r>
          </a:p>
          <a:p>
            <a:pPr marL="544068" lvl="1" indent="-342900">
              <a:buClrTx/>
              <a:buFont typeface="+mj-lt"/>
              <a:buAutoNum type="arabicPeriod"/>
            </a:pPr>
            <a:r>
              <a:rPr lang="en-US" dirty="0"/>
              <a:t>Which states spent ARPA money on vaccination programs, and how much/how many programs?</a:t>
            </a:r>
          </a:p>
          <a:p>
            <a:pPr lvl="2">
              <a:buClrTx/>
              <a:buFont typeface="Wingdings" panose="05000000000000000000" pitchFamily="2" charset="2"/>
              <a:buChar char="§"/>
            </a:pPr>
            <a:r>
              <a:rPr lang="en-US" dirty="0"/>
              <a:t>The summary will show us top 2, bottom 2 for federal grant spending per state. Drill down in following questions:</a:t>
            </a:r>
          </a:p>
          <a:p>
            <a:pPr marL="544068" lvl="1" indent="-342900">
              <a:buClrTx/>
              <a:buFont typeface="+mj-lt"/>
              <a:buAutoNum type="arabicPeriod"/>
            </a:pPr>
            <a:r>
              <a:rPr lang="en-US" dirty="0"/>
              <a:t>Compare pt 1 vaccination grant spending to vaccination rates in each state.</a:t>
            </a:r>
          </a:p>
          <a:p>
            <a:pPr lvl="2">
              <a:buClrTx/>
              <a:buFont typeface="Wingdings" panose="05000000000000000000" pitchFamily="2" charset="2"/>
              <a:buChar char="§"/>
            </a:pPr>
            <a:r>
              <a:rPr lang="en-US" dirty="0"/>
              <a:t>Correlate in scatter if able.</a:t>
            </a:r>
          </a:p>
          <a:p>
            <a:pPr lvl="2">
              <a:buClrTx/>
              <a:buFont typeface="Wingdings" panose="05000000000000000000" pitchFamily="2" charset="2"/>
              <a:buChar char="§"/>
            </a:pPr>
            <a:r>
              <a:rPr lang="en-US" dirty="0"/>
              <a:t>Map rates by states with </a:t>
            </a:r>
            <a:r>
              <a:rPr lang="en-US" dirty="0" err="1"/>
              <a:t>geoViews</a:t>
            </a:r>
            <a:r>
              <a:rPr lang="en-US" dirty="0"/>
              <a:t> library</a:t>
            </a:r>
          </a:p>
          <a:p>
            <a:pPr marL="544068" lvl="1" indent="-342900">
              <a:buClrTx/>
              <a:buFont typeface="+mj-lt"/>
              <a:buAutoNum type="arabicPeriod"/>
            </a:pPr>
            <a:endParaRPr lang="en-US" dirty="0"/>
          </a:p>
          <a:p>
            <a:pPr>
              <a:buClrTx/>
              <a:buFont typeface="Arial" panose="020B0604020202020204" pitchFamily="34" charset="0"/>
              <a:buChar char="•"/>
            </a:pPr>
            <a:r>
              <a:rPr lang="en-US" dirty="0"/>
              <a:t>Datasets to Be Used</a:t>
            </a:r>
          </a:p>
          <a:p>
            <a:pPr marL="544068" lvl="1" indent="-342900">
              <a:buClrTx/>
              <a:buFont typeface="+mj-lt"/>
              <a:buAutoNum type="arabicPeriod"/>
            </a:pPr>
            <a:r>
              <a:rPr lang="en-US" dirty="0"/>
              <a:t>EARN SLFRF Workbook, Q4 2022</a:t>
            </a:r>
          </a:p>
          <a:p>
            <a:pPr marL="544068" lvl="1" indent="-342900">
              <a:buClrTx/>
              <a:buFont typeface="+mj-lt"/>
              <a:buAutoNum type="arabicPeriod"/>
            </a:pPr>
            <a:r>
              <a:rPr lang="en-US" dirty="0">
                <a:hlinkClick r:id="rId2"/>
              </a:rPr>
              <a:t>https://health.google.com/covid-19/open-data/</a:t>
            </a:r>
            <a:endParaRPr lang="en-US" dirty="0"/>
          </a:p>
          <a:p>
            <a:pPr marL="726948" lvl="2" indent="-342900">
              <a:buClrTx/>
              <a:buFont typeface="+mj-lt"/>
              <a:buAutoNum type="arabicPeriod"/>
            </a:pPr>
            <a:r>
              <a:rPr lang="en-US" dirty="0"/>
              <a:t>Review if we can call any of this from an API for the bonus</a:t>
            </a:r>
          </a:p>
          <a:p>
            <a:pPr marL="726948" lvl="2" indent="-342900">
              <a:buClrTx/>
              <a:buFont typeface="+mj-lt"/>
              <a:buAutoNum type="arabicPeriod"/>
            </a:pPr>
            <a:r>
              <a:rPr lang="en-US" dirty="0"/>
              <a:t>This dataset is aggregated from the CDC</a:t>
            </a:r>
          </a:p>
          <a:p>
            <a:pPr marL="201168" lvl="1" indent="0">
              <a:buClrTx/>
              <a:buNone/>
            </a:pPr>
            <a:endParaRPr lang="en-US" dirty="0"/>
          </a:p>
        </p:txBody>
      </p:sp>
      <p:sp>
        <p:nvSpPr>
          <p:cNvPr id="3" name="Title 1">
            <a:extLst>
              <a:ext uri="{FF2B5EF4-FFF2-40B4-BE49-F238E27FC236}">
                <a16:creationId xmlns:a16="http://schemas.microsoft.com/office/drawing/2014/main" id="{A88B47C8-6D82-3329-21EC-05C92318D31E}"/>
              </a:ext>
            </a:extLst>
          </p:cNvPr>
          <p:cNvSpPr txBox="1">
            <a:spLocks/>
          </p:cNvSpPr>
          <p:nvPr/>
        </p:nvSpPr>
        <p:spPr>
          <a:xfrm>
            <a:off x="1066800" y="77053"/>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Project Proposal</a:t>
            </a:r>
          </a:p>
        </p:txBody>
      </p:sp>
    </p:spTree>
    <p:extLst>
      <p:ext uri="{BB962C8B-B14F-4D97-AF65-F5344CB8AC3E}">
        <p14:creationId xmlns:p14="http://schemas.microsoft.com/office/powerpoint/2010/main" val="3724797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6D86-A2FB-D487-C5E7-F7D55A1C70AA}"/>
              </a:ext>
            </a:extLst>
          </p:cNvPr>
          <p:cNvSpPr>
            <a:spLocks noGrp="1"/>
          </p:cNvSpPr>
          <p:nvPr>
            <p:ph type="title"/>
          </p:nvPr>
        </p:nvSpPr>
        <p:spPr>
          <a:xfrm>
            <a:off x="1097280" y="286603"/>
            <a:ext cx="10058400" cy="1002447"/>
          </a:xfrm>
        </p:spPr>
        <p:txBody>
          <a:bodyPr/>
          <a:lstStyle/>
          <a:p>
            <a:r>
              <a:rPr lang="en-US" dirty="0"/>
              <a:t>Breakdown of Tasks</a:t>
            </a:r>
          </a:p>
        </p:txBody>
      </p:sp>
      <p:sp>
        <p:nvSpPr>
          <p:cNvPr id="3" name="Content Placeholder 2">
            <a:extLst>
              <a:ext uri="{FF2B5EF4-FFF2-40B4-BE49-F238E27FC236}">
                <a16:creationId xmlns:a16="http://schemas.microsoft.com/office/drawing/2014/main" id="{5E3E40F8-E566-7F42-1FBB-745782052EF2}"/>
              </a:ext>
            </a:extLst>
          </p:cNvPr>
          <p:cNvSpPr>
            <a:spLocks noGrp="1"/>
          </p:cNvSpPr>
          <p:nvPr>
            <p:ph idx="1"/>
          </p:nvPr>
        </p:nvSpPr>
        <p:spPr>
          <a:xfrm>
            <a:off x="1097280" y="1845734"/>
            <a:ext cx="10058400" cy="4256616"/>
          </a:xfrm>
        </p:spPr>
        <p:txBody>
          <a:bodyPr/>
          <a:lstStyle/>
          <a:p>
            <a:r>
              <a:rPr lang="en-US" dirty="0"/>
              <a:t>Split presentation deck into 6 parts: each group member to speak during presentation</a:t>
            </a:r>
          </a:p>
          <a:p>
            <a:pPr lvl="1"/>
            <a:r>
              <a:rPr lang="en-US" dirty="0"/>
              <a:t>Sarah: Data clean (data </a:t>
            </a:r>
            <a:r>
              <a:rPr lang="en-US" dirty="0" err="1"/>
              <a:t>engr</a:t>
            </a:r>
            <a:r>
              <a:rPr lang="en-US" dirty="0"/>
              <a:t>)</a:t>
            </a:r>
          </a:p>
          <a:p>
            <a:pPr lvl="1"/>
            <a:r>
              <a:rPr lang="en-US" dirty="0"/>
              <a:t>Kendal: Visuals planning and execution</a:t>
            </a:r>
          </a:p>
          <a:p>
            <a:pPr lvl="1"/>
            <a:r>
              <a:rPr lang="en-US" dirty="0"/>
              <a:t>Greg: Debug, technical issues, overall support, CDC API (based off questions to be answered)</a:t>
            </a:r>
          </a:p>
          <a:p>
            <a:pPr lvl="1"/>
            <a:r>
              <a:rPr lang="en-US" dirty="0"/>
              <a:t>Aaliyah: overall support</a:t>
            </a:r>
          </a:p>
          <a:p>
            <a:pPr lvl="1"/>
            <a:r>
              <a:rPr lang="en-US" dirty="0"/>
              <a:t>Evan: Data collection (CDC API bonus support), write pseudo-code</a:t>
            </a:r>
          </a:p>
          <a:p>
            <a:pPr lvl="1"/>
            <a:r>
              <a:rPr lang="en-US" dirty="0"/>
              <a:t>Joanna: Visuals planning and execution</a:t>
            </a:r>
          </a:p>
          <a:p>
            <a:pPr lvl="1"/>
            <a:endParaRPr lang="en-US" dirty="0"/>
          </a:p>
          <a:p>
            <a:pPr lvl="1"/>
            <a:endParaRPr lang="en-US" dirty="0"/>
          </a:p>
          <a:p>
            <a:r>
              <a:rPr lang="en-US" dirty="0"/>
              <a:t>Keep slide deck clear and concise. Further detail is captured in the Analysis Readme.</a:t>
            </a:r>
          </a:p>
          <a:p>
            <a:pPr lvl="1"/>
            <a:r>
              <a:rPr lang="en-US" dirty="0"/>
              <a:t>More visuals than bullet points</a:t>
            </a:r>
          </a:p>
          <a:p>
            <a:pPr lvl="1"/>
            <a:endParaRPr lang="en-US" dirty="0"/>
          </a:p>
          <a:p>
            <a:pPr lvl="1"/>
            <a:endParaRPr lang="en-US" dirty="0"/>
          </a:p>
          <a:p>
            <a:endParaRPr lang="en-US" dirty="0"/>
          </a:p>
        </p:txBody>
      </p:sp>
    </p:spTree>
    <p:extLst>
      <p:ext uri="{BB962C8B-B14F-4D97-AF65-F5344CB8AC3E}">
        <p14:creationId xmlns:p14="http://schemas.microsoft.com/office/powerpoint/2010/main" val="63745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31D7-F961-0363-14A1-DC3CC04F8BEF}"/>
              </a:ext>
            </a:extLst>
          </p:cNvPr>
          <p:cNvSpPr>
            <a:spLocks noGrp="1"/>
          </p:cNvSpPr>
          <p:nvPr>
            <p:ph type="title"/>
          </p:nvPr>
        </p:nvSpPr>
        <p:spPr/>
        <p:txBody>
          <a:bodyPr/>
          <a:lstStyle/>
          <a:p>
            <a:pPr algn="ctr"/>
            <a:r>
              <a:rPr lang="en-US" dirty="0"/>
              <a:t>Purpose and Scope</a:t>
            </a:r>
          </a:p>
        </p:txBody>
      </p:sp>
      <p:sp>
        <p:nvSpPr>
          <p:cNvPr id="3" name="Content Placeholder 2">
            <a:extLst>
              <a:ext uri="{FF2B5EF4-FFF2-40B4-BE49-F238E27FC236}">
                <a16:creationId xmlns:a16="http://schemas.microsoft.com/office/drawing/2014/main" id="{C2ECC505-913C-7EFF-4818-930E44C5DC49}"/>
              </a:ext>
            </a:extLst>
          </p:cNvPr>
          <p:cNvSpPr>
            <a:spLocks noGrp="1"/>
          </p:cNvSpPr>
          <p:nvPr>
            <p:ph sz="half" idx="1"/>
          </p:nvPr>
        </p:nvSpPr>
        <p:spPr>
          <a:ln>
            <a:solidFill>
              <a:schemeClr val="tx1"/>
            </a:solidFill>
          </a:ln>
        </p:spPr>
        <p:txBody>
          <a:bodyPr>
            <a:normAutofit fontScale="85000" lnSpcReduction="20000"/>
          </a:bodyPr>
          <a:lstStyle/>
          <a:p>
            <a:r>
              <a:rPr lang="en-US" dirty="0"/>
              <a:t>The kind of data you’d like to work with and the field you’re interested in (finance, healthcare surveys, etc.)</a:t>
            </a:r>
          </a:p>
          <a:p>
            <a:endParaRPr lang="en-US" dirty="0"/>
          </a:p>
          <a:p>
            <a:r>
              <a:rPr lang="en-US" dirty="0"/>
              <a:t>The questions you’ll ask of the data</a:t>
            </a:r>
          </a:p>
          <a:p>
            <a:endParaRPr lang="en-US" dirty="0"/>
          </a:p>
          <a:p>
            <a:endParaRPr lang="en-US" dirty="0"/>
          </a:p>
          <a:p>
            <a:r>
              <a:rPr lang="en-US" dirty="0"/>
              <a:t>Possible source for the data</a:t>
            </a:r>
          </a:p>
          <a:p>
            <a:endParaRPr lang="en-US" dirty="0"/>
          </a:p>
          <a:p>
            <a:endParaRPr lang="en-US" dirty="0"/>
          </a:p>
        </p:txBody>
      </p:sp>
      <p:sp>
        <p:nvSpPr>
          <p:cNvPr id="4" name="Content Placeholder 3">
            <a:extLst>
              <a:ext uri="{FF2B5EF4-FFF2-40B4-BE49-F238E27FC236}">
                <a16:creationId xmlns:a16="http://schemas.microsoft.com/office/drawing/2014/main" id="{CA9972A8-3C16-4FAC-9278-D90F135356E0}"/>
              </a:ext>
            </a:extLst>
          </p:cNvPr>
          <p:cNvSpPr>
            <a:spLocks noGrp="1"/>
          </p:cNvSpPr>
          <p:nvPr>
            <p:ph sz="half" idx="2"/>
          </p:nvPr>
        </p:nvSpPr>
        <p:spPr>
          <a:ln>
            <a:solidFill>
              <a:schemeClr val="tx1"/>
            </a:solidFill>
          </a:ln>
        </p:spPr>
        <p:txBody>
          <a:bodyPr>
            <a:normAutofit fontScale="85000" lnSpcReduction="20000"/>
          </a:bodyPr>
          <a:lstStyle/>
          <a:p>
            <a:r>
              <a:rPr lang="en-US" dirty="0"/>
              <a:t>What this project is</a:t>
            </a:r>
          </a:p>
          <a:p>
            <a:pPr lvl="1">
              <a:buClrTx/>
              <a:buFont typeface="Wingdings" panose="05000000000000000000" pitchFamily="2" charset="2"/>
              <a:buChar char="§"/>
            </a:pPr>
            <a:r>
              <a:rPr lang="en-US" dirty="0"/>
              <a:t>Timeframe: post March 11, 2021 – end of 2022</a:t>
            </a:r>
          </a:p>
          <a:p>
            <a:pPr lvl="1">
              <a:buClrTx/>
              <a:buFont typeface="Wingdings" panose="05000000000000000000" pitchFamily="2" charset="2"/>
              <a:buChar char="§"/>
            </a:pPr>
            <a:r>
              <a:rPr lang="en-US" dirty="0"/>
              <a:t>All US states, narrow to top 3 and bottom 3 in analysis (can change)</a:t>
            </a:r>
          </a:p>
          <a:p>
            <a:pPr lvl="1">
              <a:buClrTx/>
              <a:buFont typeface="Wingdings" panose="05000000000000000000" pitchFamily="2" charset="2"/>
              <a:buChar char="§"/>
            </a:pPr>
            <a:endParaRPr lang="en-US" dirty="0"/>
          </a:p>
          <a:p>
            <a:pPr lvl="1">
              <a:buClrTx/>
              <a:buFont typeface="Wingdings" panose="05000000000000000000" pitchFamily="2" charset="2"/>
              <a:buChar char="§"/>
            </a:pPr>
            <a:endParaRPr lang="en-US" dirty="0"/>
          </a:p>
          <a:p>
            <a:endParaRPr lang="en-US" dirty="0"/>
          </a:p>
          <a:p>
            <a:r>
              <a:rPr lang="en-US" dirty="0"/>
              <a:t>What this project is not</a:t>
            </a:r>
          </a:p>
          <a:p>
            <a:endParaRPr lang="en-US" dirty="0"/>
          </a:p>
          <a:p>
            <a:endParaRPr lang="en-US" dirty="0"/>
          </a:p>
          <a:p>
            <a:pPr marL="0" indent="0">
              <a:buNone/>
            </a:pPr>
            <a:r>
              <a:rPr lang="en-US" dirty="0"/>
              <a:t>Data source constraints and assumptions</a:t>
            </a:r>
          </a:p>
          <a:p>
            <a:pPr>
              <a:buFont typeface="Arial" panose="020B0604020202020204" pitchFamily="34" charset="0"/>
              <a:buChar char="•"/>
            </a:pPr>
            <a:r>
              <a:rPr lang="en-US" sz="1600" dirty="0"/>
              <a:t>State size/population not taken into account</a:t>
            </a:r>
          </a:p>
          <a:p>
            <a:pPr>
              <a:buFont typeface="Arial" panose="020B0604020202020204" pitchFamily="34" charset="0"/>
              <a:buChar char="•"/>
            </a:pPr>
            <a:r>
              <a:rPr lang="en-US" sz="1600" dirty="0"/>
              <a:t>Different qualification criteria per state</a:t>
            </a:r>
          </a:p>
          <a:p>
            <a:pPr>
              <a:buFont typeface="Arial" panose="020B0604020202020204" pitchFamily="34" charset="0"/>
              <a:buChar char="•"/>
            </a:pPr>
            <a:endParaRPr lang="en-US" sz="1600" dirty="0"/>
          </a:p>
        </p:txBody>
      </p:sp>
    </p:spTree>
    <p:extLst>
      <p:ext uri="{BB962C8B-B14F-4D97-AF65-F5344CB8AC3E}">
        <p14:creationId xmlns:p14="http://schemas.microsoft.com/office/powerpoint/2010/main" val="3699768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956C-F39F-0B1F-680C-BCC4B1596D4C}"/>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B21C263D-C578-C11E-2FD8-4C82039826FD}"/>
              </a:ext>
            </a:extLst>
          </p:cNvPr>
          <p:cNvSpPr>
            <a:spLocks noGrp="1"/>
          </p:cNvSpPr>
          <p:nvPr>
            <p:ph idx="1"/>
          </p:nvPr>
        </p:nvSpPr>
        <p:spPr/>
        <p:txBody>
          <a:bodyPr>
            <a:normAutofit/>
          </a:bodyPr>
          <a:lstStyle/>
          <a:p>
            <a:r>
              <a:rPr lang="en-US" dirty="0"/>
              <a:t>Describe the data source here. Include hyperlinks where relevant</a:t>
            </a:r>
          </a:p>
          <a:p>
            <a:endParaRPr lang="en-US" dirty="0"/>
          </a:p>
          <a:p>
            <a:pPr marL="914400" lvl="1" indent="-457200">
              <a:buFont typeface="+mj-lt"/>
              <a:buAutoNum type="arabicPeriod"/>
            </a:pPr>
            <a:r>
              <a:rPr lang="en-US" dirty="0"/>
              <a:t>Check for copyright protections, and make sure that the way you plan to use this dataset is within the bounds of fair use.</a:t>
            </a:r>
          </a:p>
          <a:p>
            <a:pPr marL="914400" lvl="1" indent="-457200">
              <a:buFont typeface="+mj-lt"/>
              <a:buAutoNum type="arabicPeriod"/>
            </a:pPr>
            <a:endParaRPr lang="en-US" dirty="0"/>
          </a:p>
          <a:p>
            <a:pPr marL="914400" lvl="1" indent="-457200">
              <a:buFont typeface="+mj-lt"/>
              <a:buAutoNum type="arabicPeriod"/>
            </a:pPr>
            <a:r>
              <a:rPr lang="en-US" dirty="0"/>
              <a:t>Document how you intend to use this dataset now and in the future. Find any licenses or terms of use associated with the dataset, and review them to confirm that your intended use is in compliance.</a:t>
            </a:r>
          </a:p>
          <a:p>
            <a:pPr marL="914400" lvl="1" indent="-457200">
              <a:buFont typeface="+mj-lt"/>
              <a:buAutoNum type="arabicPeriod"/>
            </a:pPr>
            <a:endParaRPr lang="en-US" dirty="0"/>
          </a:p>
          <a:p>
            <a:pPr marL="914400" lvl="1" indent="-457200">
              <a:buFont typeface="+mj-lt"/>
              <a:buAutoNum type="arabicPeriod"/>
            </a:pPr>
            <a:r>
              <a:rPr lang="en-US" dirty="0"/>
              <a:t>Investigate how the dataset was collected. Identify any indicators that the data was obtained from a source that the compilers were not authorized to access.</a:t>
            </a:r>
          </a:p>
        </p:txBody>
      </p:sp>
    </p:spTree>
    <p:extLst>
      <p:ext uri="{BB962C8B-B14F-4D97-AF65-F5344CB8AC3E}">
        <p14:creationId xmlns:p14="http://schemas.microsoft.com/office/powerpoint/2010/main" val="808098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2BC9A-7B15-E9B0-96DF-05AA5E13C113}"/>
              </a:ext>
            </a:extLst>
          </p:cNvPr>
          <p:cNvSpPr>
            <a:spLocks noGrp="1"/>
          </p:cNvSpPr>
          <p:nvPr>
            <p:ph type="title"/>
          </p:nvPr>
        </p:nvSpPr>
        <p:spPr/>
        <p:txBody>
          <a:bodyPr/>
          <a:lstStyle/>
          <a:p>
            <a:r>
              <a:rPr lang="en-US" dirty="0"/>
              <a:t>Analysis Methods</a:t>
            </a:r>
          </a:p>
        </p:txBody>
      </p:sp>
      <p:sp>
        <p:nvSpPr>
          <p:cNvPr id="3" name="Content Placeholder 2">
            <a:extLst>
              <a:ext uri="{FF2B5EF4-FFF2-40B4-BE49-F238E27FC236}">
                <a16:creationId xmlns:a16="http://schemas.microsoft.com/office/drawing/2014/main" id="{8150B3B9-A2CD-564D-1DE3-F0A9722F9629}"/>
              </a:ext>
            </a:extLst>
          </p:cNvPr>
          <p:cNvSpPr>
            <a:spLocks noGrp="1"/>
          </p:cNvSpPr>
          <p:nvPr>
            <p:ph idx="1"/>
          </p:nvPr>
        </p:nvSpPr>
        <p:spPr/>
        <p:txBody>
          <a:bodyPr/>
          <a:lstStyle/>
          <a:p>
            <a:r>
              <a:rPr lang="en-US" dirty="0"/>
              <a:t>The analysis process can be broken into two broad phases: (1) exploration and cleanup, and (2) analysis.</a:t>
            </a:r>
          </a:p>
          <a:p>
            <a:endParaRPr lang="en-US" dirty="0"/>
          </a:p>
          <a:p>
            <a:r>
              <a:rPr lang="en-US" dirty="0"/>
              <a:t>Describe here how we plan to answer the questions laid out in our Purpose section.</a:t>
            </a:r>
          </a:p>
          <a:p>
            <a:pPr lvl="1"/>
            <a:r>
              <a:rPr lang="en-US" dirty="0"/>
              <a:t>Ex) Summarize first, then narrow scope. </a:t>
            </a:r>
          </a:p>
          <a:p>
            <a:pPr lvl="1"/>
            <a:r>
              <a:rPr lang="en-US" dirty="0"/>
              <a:t>“We recommend focusing your analysis on multiple techniques, such as aggregation, correlation, comparison, summary statistics, sentiment analysis, and time-series analysis.”</a:t>
            </a:r>
          </a:p>
        </p:txBody>
      </p:sp>
    </p:spTree>
    <p:extLst>
      <p:ext uri="{BB962C8B-B14F-4D97-AF65-F5344CB8AC3E}">
        <p14:creationId xmlns:p14="http://schemas.microsoft.com/office/powerpoint/2010/main" val="3055247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6D86-A2FB-D487-C5E7-F7D55A1C70AA}"/>
              </a:ext>
            </a:extLst>
          </p:cNvPr>
          <p:cNvSpPr>
            <a:spLocks noGrp="1"/>
          </p:cNvSpPr>
          <p:nvPr>
            <p:ph type="title"/>
          </p:nvPr>
        </p:nvSpPr>
        <p:spPr/>
        <p:txBody>
          <a:bodyPr/>
          <a:lstStyle/>
          <a:p>
            <a:r>
              <a:rPr lang="en-US" dirty="0"/>
              <a:t>Presentation</a:t>
            </a:r>
          </a:p>
        </p:txBody>
      </p:sp>
      <p:sp>
        <p:nvSpPr>
          <p:cNvPr id="3" name="Content Placeholder 2">
            <a:extLst>
              <a:ext uri="{FF2B5EF4-FFF2-40B4-BE49-F238E27FC236}">
                <a16:creationId xmlns:a16="http://schemas.microsoft.com/office/drawing/2014/main" id="{5E3E40F8-E566-7F42-1FBB-745782052EF2}"/>
              </a:ext>
            </a:extLst>
          </p:cNvPr>
          <p:cNvSpPr>
            <a:spLocks noGrp="1"/>
          </p:cNvSpPr>
          <p:nvPr>
            <p:ph idx="1"/>
          </p:nvPr>
        </p:nvSpPr>
        <p:spPr/>
        <p:txBody>
          <a:bodyPr/>
          <a:lstStyle/>
          <a:p>
            <a:r>
              <a:rPr lang="en-US" dirty="0"/>
              <a:t>Split presentation deck into 6 parts: each group member to speak during presentation</a:t>
            </a:r>
          </a:p>
          <a:p>
            <a:pPr lvl="1"/>
            <a:r>
              <a:rPr lang="en-US" dirty="0"/>
              <a:t>Sarah: Data clean (data </a:t>
            </a:r>
            <a:r>
              <a:rPr lang="en-US" dirty="0" err="1"/>
              <a:t>engr</a:t>
            </a:r>
            <a:r>
              <a:rPr lang="en-US" dirty="0"/>
              <a:t>)</a:t>
            </a:r>
          </a:p>
          <a:p>
            <a:pPr lvl="1"/>
            <a:r>
              <a:rPr lang="en-US" dirty="0"/>
              <a:t>Kendal: Visuals planning and execution</a:t>
            </a:r>
          </a:p>
          <a:p>
            <a:pPr lvl="1"/>
            <a:r>
              <a:rPr lang="en-US" dirty="0"/>
              <a:t>Greg: Debug, technical issues, overall support, CDC API (based off questions to be answered)</a:t>
            </a:r>
          </a:p>
          <a:p>
            <a:pPr lvl="1"/>
            <a:r>
              <a:rPr lang="en-US" dirty="0"/>
              <a:t>Aaliyah: overall support</a:t>
            </a:r>
          </a:p>
          <a:p>
            <a:pPr lvl="1"/>
            <a:r>
              <a:rPr lang="en-US" dirty="0"/>
              <a:t>Evan: Data collection (CDC API bonus support), write pseudo-code</a:t>
            </a:r>
          </a:p>
          <a:p>
            <a:pPr lvl="1"/>
            <a:r>
              <a:rPr lang="en-US" dirty="0"/>
              <a:t>Joanna: Visuals planning and execution</a:t>
            </a:r>
          </a:p>
          <a:p>
            <a:pPr lvl="1"/>
            <a:endParaRPr lang="en-US" dirty="0"/>
          </a:p>
          <a:p>
            <a:pPr lvl="1"/>
            <a:endParaRPr lang="en-US" dirty="0"/>
          </a:p>
          <a:p>
            <a:r>
              <a:rPr lang="en-US" dirty="0"/>
              <a:t>Keep slide deck clear and concise. Further detail is captured in the Analysis Readme.</a:t>
            </a:r>
          </a:p>
          <a:p>
            <a:pPr lvl="1"/>
            <a:r>
              <a:rPr lang="en-US" dirty="0"/>
              <a:t>More visuals than bullet points</a:t>
            </a:r>
          </a:p>
          <a:p>
            <a:pPr lvl="1"/>
            <a:endParaRPr lang="en-US" dirty="0"/>
          </a:p>
          <a:p>
            <a:pPr lvl="1"/>
            <a:endParaRPr lang="en-US" dirty="0"/>
          </a:p>
          <a:p>
            <a:endParaRPr lang="en-US" dirty="0"/>
          </a:p>
        </p:txBody>
      </p:sp>
    </p:spTree>
    <p:extLst>
      <p:ext uri="{BB962C8B-B14F-4D97-AF65-F5344CB8AC3E}">
        <p14:creationId xmlns:p14="http://schemas.microsoft.com/office/powerpoint/2010/main" val="3017000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3C364-BD8D-E30B-C37E-136CB4BDCA73}"/>
              </a:ext>
            </a:extLst>
          </p:cNvPr>
          <p:cNvSpPr>
            <a:spLocks noGrp="1"/>
          </p:cNvSpPr>
          <p:nvPr>
            <p:ph type="title"/>
          </p:nvPr>
        </p:nvSpPr>
        <p:spPr/>
        <p:txBody>
          <a:bodyPr/>
          <a:lstStyle/>
          <a:p>
            <a:r>
              <a:rPr lang="en-US" dirty="0" err="1"/>
              <a:t>Github</a:t>
            </a:r>
            <a:r>
              <a:rPr lang="en-US" dirty="0"/>
              <a:t> Repo</a:t>
            </a:r>
          </a:p>
        </p:txBody>
      </p:sp>
      <p:sp>
        <p:nvSpPr>
          <p:cNvPr id="3" name="Content Placeholder 2">
            <a:extLst>
              <a:ext uri="{FF2B5EF4-FFF2-40B4-BE49-F238E27FC236}">
                <a16:creationId xmlns:a16="http://schemas.microsoft.com/office/drawing/2014/main" id="{47B18CE2-894E-BAE1-C77A-13E6D8B29A21}"/>
              </a:ext>
            </a:extLst>
          </p:cNvPr>
          <p:cNvSpPr>
            <a:spLocks noGrp="1"/>
          </p:cNvSpPr>
          <p:nvPr>
            <p:ph idx="1"/>
          </p:nvPr>
        </p:nvSpPr>
        <p:spPr/>
        <p:txBody>
          <a:bodyPr/>
          <a:lstStyle/>
          <a:p>
            <a:r>
              <a:rPr lang="en-US" dirty="0"/>
              <a:t>One person to own the repo (Evan volunteers)</a:t>
            </a:r>
          </a:p>
          <a:p>
            <a:r>
              <a:rPr lang="en-US" dirty="0"/>
              <a:t>Make sure local repos are always up-to-date with the github.com repo</a:t>
            </a:r>
          </a:p>
          <a:p>
            <a:pPr lvl="1"/>
            <a:r>
              <a:rPr lang="en-US" dirty="0"/>
              <a:t>Pull each time you work on your portion</a:t>
            </a:r>
          </a:p>
          <a:p>
            <a:pPr lvl="1"/>
            <a:r>
              <a:rPr lang="en-US" dirty="0"/>
              <a:t>Commit all local changes and push to </a:t>
            </a:r>
            <a:r>
              <a:rPr lang="en-US" dirty="0" err="1"/>
              <a:t>github</a:t>
            </a:r>
            <a:r>
              <a:rPr lang="en-US" dirty="0"/>
              <a:t> repo when done working</a:t>
            </a:r>
          </a:p>
          <a:p>
            <a:pPr lvl="1"/>
            <a:r>
              <a:rPr lang="en-US" dirty="0"/>
              <a:t>Tip from William: Use a single .</a:t>
            </a:r>
            <a:r>
              <a:rPr lang="en-US" dirty="0" err="1"/>
              <a:t>ipynb</a:t>
            </a:r>
            <a:r>
              <a:rPr lang="en-US" dirty="0"/>
              <a:t> file for the project. Each person will pull that into their local repo.</a:t>
            </a:r>
          </a:p>
          <a:p>
            <a:pPr lvl="2"/>
            <a:r>
              <a:rPr lang="en-US" dirty="0"/>
              <a:t>Section off your code section with blocks #--------------------------- so that you have clear areas of work to prevent merge issues per line.</a:t>
            </a:r>
          </a:p>
          <a:p>
            <a:pPr lvl="1"/>
            <a:endParaRPr lang="en-US" dirty="0"/>
          </a:p>
          <a:p>
            <a:pPr marL="201168" lvl="1" indent="0">
              <a:buNone/>
            </a:pPr>
            <a:r>
              <a:rPr lang="en-US" dirty="0"/>
              <a:t>See </a:t>
            </a:r>
            <a:r>
              <a:rPr lang="en-US" dirty="0">
                <a:hlinkClick r:id="rId2"/>
              </a:rPr>
              <a:t>https://docs.github.com/en/issues/organizing-your-work-with-project-boards/managing-project-boards</a:t>
            </a:r>
            <a:endParaRPr lang="en-US" dirty="0"/>
          </a:p>
          <a:p>
            <a:pPr marL="201168" lvl="1" indent="0">
              <a:buNone/>
            </a:pPr>
            <a:endParaRPr lang="en-US" dirty="0"/>
          </a:p>
          <a:p>
            <a:pPr marL="201168" lvl="1" indent="0">
              <a:buNone/>
            </a:pPr>
            <a:endParaRPr lang="en-US" dirty="0"/>
          </a:p>
        </p:txBody>
      </p:sp>
    </p:spTree>
    <p:extLst>
      <p:ext uri="{BB962C8B-B14F-4D97-AF65-F5344CB8AC3E}">
        <p14:creationId xmlns:p14="http://schemas.microsoft.com/office/powerpoint/2010/main" val="1873696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68C32-8F59-D5F4-3644-514FE45C30EA}"/>
              </a:ext>
            </a:extLst>
          </p:cNvPr>
          <p:cNvSpPr txBox="1">
            <a:spLocks/>
          </p:cNvSpPr>
          <p:nvPr/>
        </p:nvSpPr>
        <p:spPr>
          <a:xfrm>
            <a:off x="101600" y="815976"/>
            <a:ext cx="12090400" cy="574674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r>
              <a:rPr lang="en-US" dirty="0"/>
              <a:t> Questions that you found interesting and what motivated you to answer them</a:t>
            </a:r>
          </a:p>
          <a:p>
            <a:pPr marL="544068" lvl="1" indent="-342900">
              <a:buClrTx/>
              <a:buFont typeface="+mj-lt"/>
              <a:buAutoNum type="arabicPeriod"/>
            </a:pPr>
            <a:endParaRPr lang="en-US" dirty="0"/>
          </a:p>
          <a:p>
            <a:pPr>
              <a:buClrTx/>
              <a:buFont typeface="Arial" panose="020B0604020202020204" pitchFamily="34" charset="0"/>
              <a:buChar char="•"/>
            </a:pPr>
            <a:r>
              <a:rPr lang="en-US" dirty="0"/>
              <a:t> Where and how you found the data you used to answer these questions</a:t>
            </a:r>
          </a:p>
          <a:p>
            <a:pPr marL="544068" lvl="1" indent="-342900">
              <a:buClrTx/>
              <a:buFont typeface="+mj-lt"/>
              <a:buAutoNum type="arabicPeriod"/>
            </a:pPr>
            <a:endParaRPr lang="en-US" dirty="0"/>
          </a:p>
          <a:p>
            <a:pPr>
              <a:buClrTx/>
              <a:buFont typeface="Arial" panose="020B0604020202020204" pitchFamily="34" charset="0"/>
              <a:buChar char="•"/>
            </a:pPr>
            <a:r>
              <a:rPr lang="en-US" dirty="0"/>
              <a:t> The data exploration and cleanup process (accompanied by your </a:t>
            </a:r>
            <a:r>
              <a:rPr lang="en-US" dirty="0" err="1"/>
              <a:t>Jupyter</a:t>
            </a:r>
            <a:r>
              <a:rPr lang="en-US" dirty="0"/>
              <a:t> notebook)</a:t>
            </a:r>
          </a:p>
          <a:p>
            <a:pPr marL="544068" lvl="1" indent="-342900">
              <a:buClrTx/>
              <a:buFont typeface="+mj-lt"/>
              <a:buAutoNum type="arabicPeriod"/>
            </a:pPr>
            <a:endParaRPr lang="en-US" dirty="0"/>
          </a:p>
          <a:p>
            <a:pPr>
              <a:buClrTx/>
              <a:buFont typeface="Arial" panose="020B0604020202020204" pitchFamily="34" charset="0"/>
              <a:buChar char="•"/>
            </a:pPr>
            <a:r>
              <a:rPr lang="en-US" dirty="0"/>
              <a:t> The analysis process (accompanied by your </a:t>
            </a:r>
            <a:r>
              <a:rPr lang="en-US" dirty="0" err="1"/>
              <a:t>Jupyter</a:t>
            </a:r>
            <a:r>
              <a:rPr lang="en-US" dirty="0"/>
              <a:t> notebook)</a:t>
            </a:r>
          </a:p>
          <a:p>
            <a:pPr marL="544068" lvl="1" indent="-342900">
              <a:buClrTx/>
              <a:buFont typeface="+mj-lt"/>
              <a:buAutoNum type="arabicPeriod"/>
            </a:pPr>
            <a:endParaRPr lang="en-US" dirty="0"/>
          </a:p>
          <a:p>
            <a:pPr>
              <a:buClrTx/>
              <a:buFont typeface="Arial" panose="020B0604020202020204" pitchFamily="34" charset="0"/>
              <a:buChar char="•"/>
            </a:pPr>
            <a:r>
              <a:rPr lang="en-US" dirty="0"/>
              <a:t> Your conclusions, including a numerical summary and visualizations of the summary</a:t>
            </a:r>
          </a:p>
          <a:p>
            <a:pPr marL="544068" lvl="1" indent="-342900">
              <a:buClrTx/>
              <a:buFont typeface="+mj-lt"/>
              <a:buAutoNum type="arabicPeriod"/>
            </a:pPr>
            <a:endParaRPr lang="en-US" dirty="0"/>
          </a:p>
          <a:p>
            <a:pPr>
              <a:buClrTx/>
              <a:buFont typeface="Arial" panose="020B0604020202020204" pitchFamily="34" charset="0"/>
              <a:buChar char="•"/>
            </a:pPr>
            <a:r>
              <a:rPr lang="en-US" dirty="0"/>
              <a:t> The implications of your findings: what do your findings mean?</a:t>
            </a:r>
          </a:p>
          <a:p>
            <a:pPr marL="544068" lvl="1" indent="-342900">
              <a:buClrTx/>
              <a:buFont typeface="+mj-lt"/>
              <a:buAutoNum type="arabicPeriod"/>
            </a:pPr>
            <a:endParaRPr lang="en-US" dirty="0"/>
          </a:p>
        </p:txBody>
      </p:sp>
      <p:sp>
        <p:nvSpPr>
          <p:cNvPr id="3" name="Title 1">
            <a:extLst>
              <a:ext uri="{FF2B5EF4-FFF2-40B4-BE49-F238E27FC236}">
                <a16:creationId xmlns:a16="http://schemas.microsoft.com/office/drawing/2014/main" id="{A88B47C8-6D82-3329-21EC-05C92318D31E}"/>
              </a:ext>
            </a:extLst>
          </p:cNvPr>
          <p:cNvSpPr txBox="1">
            <a:spLocks/>
          </p:cNvSpPr>
          <p:nvPr/>
        </p:nvSpPr>
        <p:spPr>
          <a:xfrm>
            <a:off x="1066800" y="77053"/>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Presentation Requirements</a:t>
            </a:r>
          </a:p>
        </p:txBody>
      </p:sp>
    </p:spTree>
    <p:extLst>
      <p:ext uri="{BB962C8B-B14F-4D97-AF65-F5344CB8AC3E}">
        <p14:creationId xmlns:p14="http://schemas.microsoft.com/office/powerpoint/2010/main" val="2614040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68C32-8F59-D5F4-3644-514FE45C30EA}"/>
              </a:ext>
            </a:extLst>
          </p:cNvPr>
          <p:cNvSpPr txBox="1">
            <a:spLocks/>
          </p:cNvSpPr>
          <p:nvPr/>
        </p:nvSpPr>
        <p:spPr>
          <a:xfrm>
            <a:off x="101600" y="815976"/>
            <a:ext cx="12090400" cy="574674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r>
              <a:rPr lang="en-US" dirty="0"/>
              <a:t>Use Pandas to clean and format your dataset or datasets.</a:t>
            </a:r>
          </a:p>
          <a:p>
            <a:pPr>
              <a:buClrTx/>
              <a:buFont typeface="Arial" panose="020B0604020202020204" pitchFamily="34" charset="0"/>
              <a:buChar char="•"/>
            </a:pPr>
            <a:r>
              <a:rPr lang="en-US" dirty="0"/>
              <a:t>Create a </a:t>
            </a:r>
            <a:r>
              <a:rPr lang="en-US" dirty="0" err="1"/>
              <a:t>Jupyter</a:t>
            </a:r>
            <a:r>
              <a:rPr lang="en-US" dirty="0"/>
              <a:t> notebook describing the data exploration and cleanup process.</a:t>
            </a:r>
          </a:p>
          <a:p>
            <a:pPr>
              <a:buClrTx/>
              <a:buFont typeface="Arial" panose="020B0604020202020204" pitchFamily="34" charset="0"/>
              <a:buChar char="•"/>
            </a:pPr>
            <a:r>
              <a:rPr lang="en-US" dirty="0"/>
              <a:t>Create a </a:t>
            </a:r>
            <a:r>
              <a:rPr lang="en-US" dirty="0" err="1"/>
              <a:t>Jupyter</a:t>
            </a:r>
            <a:r>
              <a:rPr lang="en-US" dirty="0"/>
              <a:t> notebook illustrating the final data analysis.</a:t>
            </a:r>
          </a:p>
          <a:p>
            <a:pPr>
              <a:buClrTx/>
              <a:buFont typeface="Arial" panose="020B0604020202020204" pitchFamily="34" charset="0"/>
              <a:buChar char="•"/>
            </a:pPr>
            <a:r>
              <a:rPr lang="en-US" dirty="0"/>
              <a:t>Use Matplotlib to create 6 to 8 visualizations of your data</a:t>
            </a:r>
          </a:p>
          <a:p>
            <a:pPr>
              <a:buClrTx/>
              <a:buFont typeface="Arial" panose="020B0604020202020204" pitchFamily="34" charset="0"/>
              <a:buChar char="•"/>
            </a:pPr>
            <a:r>
              <a:rPr lang="en-US" dirty="0"/>
              <a:t>(ideally, at least 2 visualizations per “question” that you ask your data).</a:t>
            </a:r>
          </a:p>
          <a:p>
            <a:pPr>
              <a:buClrTx/>
              <a:buFont typeface="Arial" panose="020B0604020202020204" pitchFamily="34" charset="0"/>
              <a:buChar char="•"/>
            </a:pPr>
            <a:r>
              <a:rPr lang="en-US" dirty="0"/>
              <a:t>Save PNG images of your visualizations to distribute to the class and instructional team—and for</a:t>
            </a:r>
          </a:p>
          <a:p>
            <a:pPr>
              <a:buClrTx/>
              <a:buFont typeface="Arial" panose="020B0604020202020204" pitchFamily="34" charset="0"/>
              <a:buChar char="•"/>
            </a:pPr>
            <a:r>
              <a:rPr lang="en-US" dirty="0"/>
              <a:t>inclusion in your presentation.</a:t>
            </a:r>
          </a:p>
          <a:p>
            <a:pPr>
              <a:buClrTx/>
              <a:buFont typeface="Arial" panose="020B0604020202020204" pitchFamily="34" charset="0"/>
              <a:buChar char="•"/>
            </a:pPr>
            <a:r>
              <a:rPr lang="en-US" dirty="0"/>
              <a:t>Create a write-up summarizing your major findings. This should include a heading for each “question”</a:t>
            </a:r>
          </a:p>
          <a:p>
            <a:pPr>
              <a:buClrTx/>
              <a:buFont typeface="Arial" panose="020B0604020202020204" pitchFamily="34" charset="0"/>
              <a:buChar char="•"/>
            </a:pPr>
            <a:r>
              <a:rPr lang="en-US" dirty="0"/>
              <a:t>that you asked your data as well as a short description of your findings and any relevant plots.</a:t>
            </a:r>
          </a:p>
          <a:p>
            <a:pPr>
              <a:buClrTx/>
              <a:buFont typeface="Arial" panose="020B0604020202020204" pitchFamily="34" charset="0"/>
              <a:buChar char="•"/>
            </a:pPr>
            <a:r>
              <a:rPr lang="en-US" dirty="0"/>
              <a:t>Bonus Use at least one API—if you can find one with data pertinent to your primary research questions.</a:t>
            </a:r>
          </a:p>
        </p:txBody>
      </p:sp>
      <p:sp>
        <p:nvSpPr>
          <p:cNvPr id="3" name="Title 1">
            <a:extLst>
              <a:ext uri="{FF2B5EF4-FFF2-40B4-BE49-F238E27FC236}">
                <a16:creationId xmlns:a16="http://schemas.microsoft.com/office/drawing/2014/main" id="{A88B47C8-6D82-3329-21EC-05C92318D31E}"/>
              </a:ext>
            </a:extLst>
          </p:cNvPr>
          <p:cNvSpPr txBox="1">
            <a:spLocks/>
          </p:cNvSpPr>
          <p:nvPr/>
        </p:nvSpPr>
        <p:spPr>
          <a:xfrm>
            <a:off x="1066800" y="77053"/>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Development Requirements</a:t>
            </a:r>
          </a:p>
        </p:txBody>
      </p:sp>
    </p:spTree>
    <p:extLst>
      <p:ext uri="{BB962C8B-B14F-4D97-AF65-F5344CB8AC3E}">
        <p14:creationId xmlns:p14="http://schemas.microsoft.com/office/powerpoint/2010/main" val="908844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68C32-8F59-D5F4-3644-514FE45C30EA}"/>
              </a:ext>
            </a:extLst>
          </p:cNvPr>
          <p:cNvSpPr txBox="1">
            <a:spLocks/>
          </p:cNvSpPr>
          <p:nvPr/>
        </p:nvSpPr>
        <p:spPr>
          <a:xfrm>
            <a:off x="101600" y="815976"/>
            <a:ext cx="12090400" cy="604202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r>
              <a:rPr lang="en-US" dirty="0"/>
              <a:t>Project Title</a:t>
            </a:r>
          </a:p>
          <a:p>
            <a:pPr marL="201168" lvl="1" indent="0">
              <a:buClrTx/>
              <a:buNone/>
            </a:pPr>
            <a:r>
              <a:rPr lang="en-US" dirty="0"/>
              <a:t>Covid-19 Vaccination Rates by State Federal Funds Usage</a:t>
            </a:r>
          </a:p>
          <a:p>
            <a:pPr>
              <a:buClrTx/>
              <a:buFont typeface="Arial" panose="020B0604020202020204" pitchFamily="34" charset="0"/>
              <a:buChar char="•"/>
            </a:pPr>
            <a:r>
              <a:rPr lang="en-US" dirty="0"/>
              <a:t>Team Members (see slack channel)</a:t>
            </a:r>
          </a:p>
          <a:p>
            <a:pPr>
              <a:buClrTx/>
              <a:buFont typeface="Arial" panose="020B0604020202020204" pitchFamily="34" charset="0"/>
              <a:buChar char="•"/>
            </a:pPr>
            <a:r>
              <a:rPr lang="en-US" dirty="0"/>
              <a:t>Project Description/Outline</a:t>
            </a:r>
          </a:p>
          <a:p>
            <a:pPr lvl="1">
              <a:buClrTx/>
              <a:buFont typeface="Wingdings" panose="05000000000000000000" pitchFamily="2" charset="2"/>
              <a:buChar char="§"/>
            </a:pPr>
            <a:r>
              <a:rPr lang="en-US" dirty="0"/>
              <a:t>Analyze state by state federal funding usage for Covid-19 and compare to vaccination rates per state.</a:t>
            </a:r>
          </a:p>
          <a:p>
            <a:pPr>
              <a:buClrTx/>
              <a:buFont typeface="Arial" panose="020B0604020202020204" pitchFamily="34" charset="0"/>
              <a:buChar char="•"/>
            </a:pPr>
            <a:r>
              <a:rPr lang="en-US" dirty="0"/>
              <a:t>Research Questions to Answer</a:t>
            </a:r>
          </a:p>
          <a:p>
            <a:pPr marL="544068" lvl="1" indent="-342900">
              <a:buClrTx/>
              <a:buFont typeface="+mj-lt"/>
              <a:buAutoNum type="arabicPeriod"/>
            </a:pPr>
            <a:r>
              <a:rPr lang="en-US" dirty="0"/>
              <a:t>Which states spent ARPA money on vaccination programs, and how much/how many programs?</a:t>
            </a:r>
          </a:p>
          <a:p>
            <a:pPr marL="544068" lvl="1" indent="-342900">
              <a:buClrTx/>
              <a:buFont typeface="+mj-lt"/>
              <a:buAutoNum type="arabicPeriod"/>
            </a:pPr>
            <a:r>
              <a:rPr lang="en-US" dirty="0"/>
              <a:t>Compare vaccination grant spending to vaccination rates in each state.</a:t>
            </a:r>
          </a:p>
          <a:p>
            <a:pPr marL="544068" lvl="1" indent="-342900">
              <a:buClrTx/>
              <a:buFont typeface="+mj-lt"/>
              <a:buAutoNum type="arabicPeriod"/>
            </a:pPr>
            <a:endParaRPr lang="en-US" dirty="0"/>
          </a:p>
          <a:p>
            <a:pPr marL="201168" lvl="1" indent="0">
              <a:buClrTx/>
              <a:buNone/>
            </a:pPr>
            <a:endParaRPr lang="en-US" dirty="0"/>
          </a:p>
          <a:p>
            <a:pPr>
              <a:buClrTx/>
              <a:buFont typeface="Arial" panose="020B0604020202020204" pitchFamily="34" charset="0"/>
              <a:buChar char="•"/>
            </a:pPr>
            <a:r>
              <a:rPr lang="en-US" dirty="0"/>
              <a:t>Datasets to Be Used</a:t>
            </a:r>
          </a:p>
          <a:p>
            <a:pPr marL="544068" lvl="1" indent="-342900">
              <a:buClrTx/>
              <a:buFont typeface="+mj-lt"/>
              <a:buAutoNum type="arabicPeriod"/>
            </a:pPr>
            <a:r>
              <a:rPr lang="en-US" dirty="0"/>
              <a:t>EARN SLFRF Workbook, Q4 2022 (ref </a:t>
            </a:r>
            <a:r>
              <a:rPr lang="en-US" dirty="0">
                <a:hlinkClick r:id="rId2"/>
              </a:rPr>
              <a:t>https://www.epi.org/resources/budget/)</a:t>
            </a:r>
            <a:endParaRPr lang="en-US" dirty="0"/>
          </a:p>
          <a:p>
            <a:pPr marL="544068" lvl="1" indent="-342900">
              <a:buClrTx/>
              <a:buFont typeface="+mj-lt"/>
              <a:buAutoNum type="arabicPeriod"/>
            </a:pPr>
            <a:r>
              <a:rPr lang="en-US" dirty="0">
                <a:hlinkClick r:id="rId3"/>
              </a:rPr>
              <a:t>https://health.google.com/covid-19/open-data/</a:t>
            </a:r>
            <a:endParaRPr lang="en-US" dirty="0"/>
          </a:p>
        </p:txBody>
      </p:sp>
      <p:sp>
        <p:nvSpPr>
          <p:cNvPr id="3" name="Title 1">
            <a:extLst>
              <a:ext uri="{FF2B5EF4-FFF2-40B4-BE49-F238E27FC236}">
                <a16:creationId xmlns:a16="http://schemas.microsoft.com/office/drawing/2014/main" id="{A88B47C8-6D82-3329-21EC-05C92318D31E}"/>
              </a:ext>
            </a:extLst>
          </p:cNvPr>
          <p:cNvSpPr txBox="1">
            <a:spLocks/>
          </p:cNvSpPr>
          <p:nvPr/>
        </p:nvSpPr>
        <p:spPr>
          <a:xfrm>
            <a:off x="1066800" y="77053"/>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Project Proposal</a:t>
            </a:r>
          </a:p>
        </p:txBody>
      </p:sp>
    </p:spTree>
    <p:extLst>
      <p:ext uri="{BB962C8B-B14F-4D97-AF65-F5344CB8AC3E}">
        <p14:creationId xmlns:p14="http://schemas.microsoft.com/office/powerpoint/2010/main" val="33182167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163</TotalTime>
  <Words>1119</Words>
  <Application>Microsoft Office PowerPoint</Application>
  <PresentationFormat>Widescreen</PresentationFormat>
  <Paragraphs>129</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Roboto</vt:lpstr>
      <vt:lpstr>Wingdings</vt:lpstr>
      <vt:lpstr>Retrospect</vt:lpstr>
      <vt:lpstr>Project 1</vt:lpstr>
      <vt:lpstr>Purpose and Scope</vt:lpstr>
      <vt:lpstr>Data Source(s)</vt:lpstr>
      <vt:lpstr>Analysis Methods</vt:lpstr>
      <vt:lpstr>Presentation</vt:lpstr>
      <vt:lpstr>Github Repo</vt:lpstr>
      <vt:lpstr>PowerPoint Presentation</vt:lpstr>
      <vt:lpstr>PowerPoint Presentation</vt:lpstr>
      <vt:lpstr>PowerPoint Presentation</vt:lpstr>
      <vt:lpstr>PowerPoint Presentation</vt:lpstr>
      <vt:lpstr>Breakdown of Tasks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Evan Sprecher</dc:creator>
  <cp:lastModifiedBy>Evan Sprecher</cp:lastModifiedBy>
  <cp:revision>18</cp:revision>
  <dcterms:created xsi:type="dcterms:W3CDTF">2023-05-08T00:50:41Z</dcterms:created>
  <dcterms:modified xsi:type="dcterms:W3CDTF">2023-05-10T02:36:45Z</dcterms:modified>
</cp:coreProperties>
</file>