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76"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autoAdjust="0"/>
    <p:restoredTop sz="96790" autoAdjust="0"/>
  </p:normalViewPr>
  <p:slideViewPr>
    <p:cSldViewPr snapToGrid="0">
      <p:cViewPr varScale="1">
        <p:scale>
          <a:sx n="154" d="100"/>
          <a:sy n="154" d="100"/>
        </p:scale>
        <p:origin x="78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85000" lnSpcReduction="10000"/>
          </a:bodyPr>
          <a:lstStyle/>
          <a:p>
            <a:r>
              <a:rPr lang="en-US" dirty="0"/>
              <a:t>Split presentation deck into six parts: each group member to speak during presentation</a:t>
            </a:r>
          </a:p>
          <a:p>
            <a:pPr lvl="1"/>
            <a:r>
              <a:rPr lang="en-US" dirty="0"/>
              <a:t>Evan/Aaliyah: 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a:t>
            </a:r>
            <a:r>
              <a:rPr lang="en-US" b="1" dirty="0"/>
              <a:t>count of covid </a:t>
            </a:r>
            <a:r>
              <a:rPr lang="en-US" dirty="0"/>
              <a:t>project types for those 3 or 4 states. Limit to top 4 project categories per state to keep clean visual. Or by dollar value spend per category. This will follow the slide on % </a:t>
            </a:r>
          </a:p>
          <a:p>
            <a:pPr lvl="1"/>
            <a:endParaRPr lang="en-US" dirty="0"/>
          </a:p>
          <a:p>
            <a:pPr lvl="1"/>
            <a:r>
              <a:rPr lang="en-US" dirty="0"/>
              <a:t>Kendal: Start moving plots into the presentation slide deck. Help organize the analysis showcase section.</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Help fill out this presentation slide deck- pull figures or help with the bullet points.</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Covid-19 Spending vs. Vaccination Rates</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solidFill>
                  <a:srgbClr val="FF0000"/>
                </a:solidFill>
              </a:rPr>
              <a:t>(names in alphabetical order here)</a:t>
            </a:r>
          </a:p>
        </p:txBody>
      </p:sp>
      <p:sp>
        <p:nvSpPr>
          <p:cNvPr id="4" name="TextBox 3">
            <a:extLst>
              <a:ext uri="{FF2B5EF4-FFF2-40B4-BE49-F238E27FC236}">
                <a16:creationId xmlns:a16="http://schemas.microsoft.com/office/drawing/2014/main" id="{D783EAED-E150-990D-16D7-5F2761305BAA}"/>
              </a:ext>
            </a:extLst>
          </p:cNvPr>
          <p:cNvSpPr txBox="1"/>
          <p:nvPr/>
        </p:nvSpPr>
        <p:spPr>
          <a:xfrm rot="201553">
            <a:off x="1039782" y="1074714"/>
            <a:ext cx="8565502" cy="369332"/>
          </a:xfrm>
          <a:prstGeom prst="rect">
            <a:avLst/>
          </a:prstGeom>
          <a:solidFill>
            <a:schemeClr val="bg1"/>
          </a:solidFill>
          <a:ln>
            <a:solidFill>
              <a:schemeClr val="tx1"/>
            </a:solidFill>
          </a:ln>
        </p:spPr>
        <p:txBody>
          <a:bodyPr wrap="square" rtlCol="0">
            <a:spAutoFit/>
          </a:bodyPr>
          <a:lstStyle/>
          <a:p>
            <a:r>
              <a:rPr lang="en-US" b="1" dirty="0">
                <a:solidFill>
                  <a:srgbClr val="FF0000"/>
                </a:solidFill>
              </a:rPr>
              <a:t>Change this title if you can think of something better or if our analysis changes…</a:t>
            </a:r>
          </a:p>
        </p:txBody>
      </p:sp>
    </p:spTree>
    <p:extLst>
      <p:ext uri="{BB962C8B-B14F-4D97-AF65-F5344CB8AC3E}">
        <p14:creationId xmlns:p14="http://schemas.microsoft.com/office/powerpoint/2010/main" val="40921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fontScale="85000" lnSpcReduction="20000"/>
          </a:bodyPr>
          <a:lstStyle/>
          <a:p>
            <a:r>
              <a:rPr lang="en-US" sz="2400" dirty="0"/>
              <a:t>Questions</a:t>
            </a:r>
            <a:r>
              <a:rPr lang="en-US" dirty="0"/>
              <a:t>:</a:t>
            </a:r>
          </a:p>
          <a:p>
            <a:pPr>
              <a:buFont typeface="Wingdings" panose="05000000000000000000" pitchFamily="2" charset="2"/>
              <a:buChar char="§"/>
            </a:pPr>
            <a:r>
              <a:rPr lang="en-US" dirty="0"/>
              <a:t> Did states that spent a higher percentage of their federally-granted budget have higher rates of vaccination?</a:t>
            </a:r>
          </a:p>
          <a:p>
            <a:pPr>
              <a:buFont typeface="Wingdings" panose="05000000000000000000" pitchFamily="2" charset="2"/>
              <a:buChar char="§"/>
            </a:pPr>
            <a:r>
              <a:rPr lang="en-US" dirty="0"/>
              <a:t> Did states that spent a higher total $ amount of fed budget on </a:t>
            </a:r>
            <a:r>
              <a:rPr lang="en-US" b="1" dirty="0"/>
              <a:t>COVID</a:t>
            </a:r>
            <a:r>
              <a:rPr lang="en-US" dirty="0"/>
              <a:t> projects have higher rates of vaccination?</a:t>
            </a:r>
          </a:p>
          <a:p>
            <a:pPr>
              <a:buFont typeface="Wingdings" panose="05000000000000000000" pitchFamily="2" charset="2"/>
              <a:buChar char="§"/>
            </a:pPr>
            <a:r>
              <a:rPr lang="en-US" dirty="0"/>
              <a:t> Did states that had more vaccine-related projects (count) funded by fed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pPr marL="0" indent="0">
              <a:buNone/>
            </a:pPr>
            <a:endParaRPr lang="en-US" dirty="0"/>
          </a:p>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 (list date range here)</a:t>
            </a:r>
          </a:p>
          <a:p>
            <a:pPr>
              <a:buFont typeface="Wingdings" panose="05000000000000000000" pitchFamily="2" charset="2"/>
              <a:buChar char="§"/>
            </a:pPr>
            <a:r>
              <a:rPr lang="en-US" dirty="0"/>
              <a:t> Some states spent almost all of their federally allocated budgets where others spent next to none.</a:t>
            </a:r>
          </a:p>
          <a:p>
            <a:pPr>
              <a:buFont typeface="Wingdings" panose="05000000000000000000" pitchFamily="2" charset="2"/>
              <a:buChar char="§"/>
            </a:pPr>
            <a:r>
              <a:rPr lang="en-US" dirty="0"/>
              <a:t> This unique dataset allowed us to target states for deeper review based on their percentage spend of federal funds allocated. (mention pulling CDC data here?)</a:t>
            </a:r>
          </a:p>
        </p:txBody>
      </p:sp>
    </p:spTree>
    <p:extLst>
      <p:ext uri="{BB962C8B-B14F-4D97-AF65-F5344CB8AC3E}">
        <p14:creationId xmlns:p14="http://schemas.microsoft.com/office/powerpoint/2010/main" val="114972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lstStyle/>
          <a:p>
            <a:pPr>
              <a:buFont typeface="Wingdings" panose="05000000000000000000" pitchFamily="2" charset="2"/>
              <a:buChar char="§"/>
            </a:pPr>
            <a:r>
              <a:rPr lang="en-US" dirty="0"/>
              <a:t> EARN Workbook (Joanna can you make this sentence </a:t>
            </a:r>
            <a:r>
              <a:rPr lang="en-US" dirty="0" err="1"/>
              <a:t>gooder</a:t>
            </a:r>
            <a:r>
              <a:rPr lang="en-US" dirty="0"/>
              <a:t>?)</a:t>
            </a:r>
          </a:p>
          <a:p>
            <a:pPr lvl="1">
              <a:buFont typeface="Wingdings" panose="05000000000000000000" pitchFamily="2" charset="2"/>
              <a:buChar char="§"/>
            </a:pPr>
            <a:r>
              <a:rPr lang="en-US" dirty="0"/>
              <a:t>If the group that owns the EARN workbook has a symbol or company name, snip that picture here.</a:t>
            </a:r>
          </a:p>
          <a:p>
            <a:pPr>
              <a:buFont typeface="Wingdings" panose="05000000000000000000" pitchFamily="2" charset="2"/>
              <a:buChar char="§"/>
            </a:pPr>
            <a:endParaRPr lang="en-US" dirty="0"/>
          </a:p>
          <a:p>
            <a:pPr>
              <a:buFont typeface="Wingdings" panose="05000000000000000000" pitchFamily="2" charset="2"/>
              <a:buChar char="§"/>
            </a:pPr>
            <a:r>
              <a:rPr lang="en-US" dirty="0"/>
              <a:t> Covid-19 dataset provided by the CDC (include source link or snip from the webpage)</a:t>
            </a:r>
          </a:p>
          <a:p>
            <a:pPr lvl="1">
              <a:buFont typeface="Wingdings" panose="05000000000000000000" pitchFamily="2" charset="2"/>
              <a:buChar char="§"/>
            </a:pPr>
            <a:r>
              <a:rPr lang="en-US" dirty="0"/>
              <a:t>Include a snip of the CDC badge or something.</a:t>
            </a:r>
          </a:p>
          <a:p>
            <a:pPr marL="0" indent="0">
              <a:buNone/>
            </a:pPr>
            <a:endParaRPr lang="en-US" dirty="0"/>
          </a:p>
        </p:txBody>
      </p:sp>
    </p:spTree>
    <p:extLst>
      <p:ext uri="{BB962C8B-B14F-4D97-AF65-F5344CB8AC3E}">
        <p14:creationId xmlns:p14="http://schemas.microsoft.com/office/powerpoint/2010/main" val="14722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fontScale="90000"/>
          </a:bodyPr>
          <a:lstStyle/>
          <a:p>
            <a:r>
              <a:rPr lang="en-US" dirty="0"/>
              <a:t> The data exploration and cleanup process (accompanied by your Jupyter notebook)</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lstStyle/>
          <a:p>
            <a:pPr>
              <a:buFont typeface="Wingdings" panose="05000000000000000000" pitchFamily="2" charset="2"/>
              <a:buChar char="§"/>
            </a:pPr>
            <a:r>
              <a:rPr lang="en-US" dirty="0"/>
              <a:t> Imported EARN workbook sheets as CSV files. </a:t>
            </a:r>
          </a:p>
          <a:p>
            <a:pPr lvl="1">
              <a:buFont typeface="Wingdings" panose="05000000000000000000" pitchFamily="2" charset="2"/>
              <a:buChar char="§"/>
            </a:pPr>
            <a:r>
              <a:rPr lang="en-US" dirty="0"/>
              <a:t>Cleaned </a:t>
            </a:r>
            <a:r>
              <a:rPr lang="en-US" dirty="0" err="1"/>
              <a:t>DataFrames</a:t>
            </a:r>
            <a:r>
              <a:rPr lang="en-US" dirty="0"/>
              <a:t> by converting string number columns to numeric.</a:t>
            </a:r>
          </a:p>
          <a:p>
            <a:pPr>
              <a:buFont typeface="Wingdings" panose="05000000000000000000" pitchFamily="2" charset="2"/>
              <a:buChar char="§"/>
            </a:pPr>
            <a:r>
              <a:rPr lang="en-US" dirty="0"/>
              <a:t> Used </a:t>
            </a:r>
            <a:r>
              <a:rPr lang="en-US" dirty="0" err="1"/>
              <a:t>groupby</a:t>
            </a:r>
            <a:r>
              <a:rPr lang="en-US" dirty="0"/>
              <a:t> functions to sum numerical values.</a:t>
            </a:r>
          </a:p>
          <a:p>
            <a:pPr>
              <a:buFont typeface="Wingdings" panose="05000000000000000000" pitchFamily="2" charset="2"/>
              <a:buChar char="§"/>
            </a:pPr>
            <a:r>
              <a:rPr lang="en-US" dirty="0"/>
              <a:t> Used </a:t>
            </a:r>
            <a:r>
              <a:rPr lang="en-US" dirty="0" err="1"/>
              <a:t>groupby</a:t>
            </a:r>
            <a:r>
              <a:rPr lang="en-US" dirty="0"/>
              <a:t> functions to sum count of project types.</a:t>
            </a:r>
          </a:p>
          <a:p>
            <a:pPr>
              <a:buFont typeface="Wingdings" panose="05000000000000000000" pitchFamily="2" charset="2"/>
              <a:buChar char="§"/>
            </a:pPr>
            <a:r>
              <a:rPr lang="en-US" dirty="0"/>
              <a:t> Created calculated percentage columns within relevant </a:t>
            </a:r>
            <a:r>
              <a:rPr lang="en-US" dirty="0" err="1"/>
              <a:t>DataFrames</a:t>
            </a:r>
            <a:r>
              <a:rPr lang="en-US" dirty="0"/>
              <a:t>.</a:t>
            </a:r>
          </a:p>
          <a:p>
            <a:pPr>
              <a:buFont typeface="Wingdings" panose="05000000000000000000" pitchFamily="2" charset="2"/>
              <a:buChar char="§"/>
            </a:pPr>
            <a:endParaRPr lang="en-US" dirty="0"/>
          </a:p>
          <a:p>
            <a:pPr marL="0" indent="0">
              <a:buNone/>
            </a:pPr>
            <a:endParaRPr lang="en-US" dirty="0"/>
          </a:p>
          <a:p>
            <a:pPr marL="0" indent="0">
              <a:buNone/>
            </a:pPr>
            <a:r>
              <a:rPr lang="en-US" dirty="0"/>
              <a:t>(Try to make this explanation align directly with the skills we’ve learned in this class, </a:t>
            </a:r>
            <a:r>
              <a:rPr lang="en-US" dirty="0" err="1"/>
              <a:t>ie</a:t>
            </a:r>
            <a:r>
              <a:rPr lang="en-US" dirty="0"/>
              <a:t>) “Used Pandas </a:t>
            </a:r>
            <a:r>
              <a:rPr lang="en-US" dirty="0" err="1"/>
              <a:t>xyz</a:t>
            </a:r>
            <a:r>
              <a:rPr lang="en-US" dirty="0"/>
              <a:t> functions. Used Python .replace to drop string characters preventing casting as numeric)</a:t>
            </a:r>
          </a:p>
        </p:txBody>
      </p:sp>
    </p:spTree>
    <p:extLst>
      <p:ext uri="{BB962C8B-B14F-4D97-AF65-F5344CB8AC3E}">
        <p14:creationId xmlns:p14="http://schemas.microsoft.com/office/powerpoint/2010/main" val="379197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 (accompanied by your Jupyter notebook)</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lnSpcReduction="10000"/>
          </a:bodyPr>
          <a:lstStyle/>
          <a:p>
            <a:pPr marL="0" indent="0">
              <a:buNone/>
            </a:pPr>
            <a:r>
              <a:rPr lang="en-US" dirty="0"/>
              <a:t>Here’s where we show, don’t tell:</a:t>
            </a:r>
          </a:p>
          <a:p>
            <a:pPr>
              <a:buFont typeface="Wingdings" panose="05000000000000000000" pitchFamily="2" charset="2"/>
              <a:buChar char="§"/>
            </a:pPr>
            <a:r>
              <a:rPr lang="en-US" dirty="0"/>
              <a:t> Start with EARN combination bar/line graph. </a:t>
            </a:r>
            <a:r>
              <a:rPr lang="en-US" sz="1800" dirty="0"/>
              <a:t>No real conclusions or further analysis on this one. It just summarizes the EARN workbook data which helped answer our questions.</a:t>
            </a:r>
          </a:p>
          <a:p>
            <a:pPr>
              <a:buFont typeface="Wingdings" panose="05000000000000000000" pitchFamily="2" charset="2"/>
              <a:buChar char="§"/>
            </a:pPr>
            <a:endParaRPr lang="en-US" dirty="0"/>
          </a:p>
          <a:p>
            <a:pPr>
              <a:buFont typeface="Wingdings" panose="05000000000000000000" pitchFamily="2" charset="2"/>
              <a:buChar char="§"/>
            </a:pPr>
            <a:r>
              <a:rPr lang="en-US" dirty="0"/>
              <a:t> Then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Tree>
    <p:extLst>
      <p:ext uri="{BB962C8B-B14F-4D97-AF65-F5344CB8AC3E}">
        <p14:creationId xmlns:p14="http://schemas.microsoft.com/office/powerpoint/2010/main" val="161174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t> Start high level in conclusion bullet points if applicable.</a:t>
            </a:r>
          </a:p>
          <a:p>
            <a:pPr>
              <a:buFont typeface="Wingdings" panose="05000000000000000000" pitchFamily="2" charset="2"/>
              <a:buChar char="§"/>
            </a:pPr>
            <a:r>
              <a:rPr lang="en-US" dirty="0"/>
              <a:t> Insert repeated copy of the most significant graphs from our analysis to bring the audience back to what was stated earlier in presentation.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7178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p:txBody>
      </p:sp>
    </p:spTree>
    <p:extLst>
      <p:ext uri="{BB962C8B-B14F-4D97-AF65-F5344CB8AC3E}">
        <p14:creationId xmlns:p14="http://schemas.microsoft.com/office/powerpoint/2010/main" val="318708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2367</Words>
  <Application>Microsoft Office PowerPoint</Application>
  <PresentationFormat>Widescreen</PresentationFormat>
  <Paragraphs>191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Covid-19 Spending vs. Vaccination Rates</vt:lpstr>
      <vt:lpstr>Questions that you found interesting and what motivated you to answer them</vt:lpstr>
      <vt:lpstr>Where and how you found the data you used to answer these questions</vt:lpstr>
      <vt:lpstr> The data exploration and cleanup process (accompanied by your Jupyter notebook)</vt:lpstr>
      <vt:lpstr>The analysis process (accompanied by your Jupyter notebook)</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56</cp:revision>
  <dcterms:created xsi:type="dcterms:W3CDTF">2023-05-08T00:50:41Z</dcterms:created>
  <dcterms:modified xsi:type="dcterms:W3CDTF">2023-05-16T02:31:34Z</dcterms:modified>
</cp:coreProperties>
</file>