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69" r:id="rId15"/>
    <p:sldId id="271" r:id="rId16"/>
    <p:sldId id="277" r:id="rId17"/>
    <p:sldId id="278" r:id="rId18"/>
    <p:sldId id="272" r:id="rId19"/>
    <p:sldId id="273" r:id="rId20"/>
    <p:sldId id="279" r:id="rId21"/>
    <p:sldId id="280" r:id="rId22"/>
    <p:sldId id="281" r:id="rId23"/>
    <p:sldId id="285" r:id="rId24"/>
    <p:sldId id="282" r:id="rId25"/>
    <p:sldId id="283" r:id="rId26"/>
    <p:sldId id="284" r:id="rId27"/>
    <p:sldId id="274"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7314F-C7B3-4D46-9540-B62669A81E7C}" v="4" dt="2023-05-18T16:58:12.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6790" autoAdjust="0"/>
  </p:normalViewPr>
  <p:slideViewPr>
    <p:cSldViewPr snapToGrid="0">
      <p:cViewPr varScale="1">
        <p:scale>
          <a:sx n="82" d="100"/>
          <a:sy n="82" d="100"/>
        </p:scale>
        <p:origin x="1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userId="d89f6f42b2c227ac" providerId="LiveId" clId="{8317314F-C7B3-4D46-9540-B62669A81E7C}"/>
    <pc:docChg chg="undo custSel addSld modSld">
      <pc:chgData name="Gregory" userId="d89f6f42b2c227ac" providerId="LiveId" clId="{8317314F-C7B3-4D46-9540-B62669A81E7C}" dt="2023-05-18T16:58:37.010" v="1254" actId="20577"/>
      <pc:docMkLst>
        <pc:docMk/>
      </pc:docMkLst>
      <pc:sldChg chg="addSp modSp mod">
        <pc:chgData name="Gregory" userId="d89f6f42b2c227ac" providerId="LiveId" clId="{8317314F-C7B3-4D46-9540-B62669A81E7C}" dt="2023-05-18T16:52:19.850" v="1079" actId="1076"/>
        <pc:sldMkLst>
          <pc:docMk/>
          <pc:sldMk cId="2755262538" sldId="282"/>
        </pc:sldMkLst>
        <pc:spChg chg="mod">
          <ac:chgData name="Gregory" userId="d89f6f42b2c227ac" providerId="LiveId" clId="{8317314F-C7B3-4D46-9540-B62669A81E7C}" dt="2023-05-18T16:50:54.554" v="1067" actId="20577"/>
          <ac:spMkLst>
            <pc:docMk/>
            <pc:sldMk cId="2755262538" sldId="282"/>
            <ac:spMk id="2" creationId="{E3DCFDCF-7E8F-94A9-88D5-8EF1F657162B}"/>
          </ac:spMkLst>
        </pc:spChg>
        <pc:spChg chg="add mod">
          <ac:chgData name="Gregory" userId="d89f6f42b2c227ac" providerId="LiveId" clId="{8317314F-C7B3-4D46-9540-B62669A81E7C}" dt="2023-05-17T21:10:50.525" v="798" actId="20577"/>
          <ac:spMkLst>
            <pc:docMk/>
            <pc:sldMk cId="2755262538" sldId="282"/>
            <ac:spMk id="3" creationId="{7BDCAE3D-4443-CCA7-3CA9-BE1DFA8640F8}"/>
          </ac:spMkLst>
        </pc:spChg>
        <pc:picChg chg="add mod">
          <ac:chgData name="Gregory" userId="d89f6f42b2c227ac" providerId="LiveId" clId="{8317314F-C7B3-4D46-9540-B62669A81E7C}" dt="2023-05-18T16:52:19.850" v="1079" actId="1076"/>
          <ac:picMkLst>
            <pc:docMk/>
            <pc:sldMk cId="2755262538" sldId="282"/>
            <ac:picMk id="5" creationId="{445C3D45-7C3F-4155-6DED-EC0B2EADC9AF}"/>
          </ac:picMkLst>
        </pc:picChg>
        <pc:picChg chg="add mod">
          <ac:chgData name="Gregory" userId="d89f6f42b2c227ac" providerId="LiveId" clId="{8317314F-C7B3-4D46-9540-B62669A81E7C}" dt="2023-05-18T16:52:18.153" v="1078" actId="1076"/>
          <ac:picMkLst>
            <pc:docMk/>
            <pc:sldMk cId="2755262538" sldId="282"/>
            <ac:picMk id="7" creationId="{5C3F0923-7AC3-0154-CEE0-D00818455B52}"/>
          </ac:picMkLst>
        </pc:picChg>
      </pc:sldChg>
      <pc:sldChg chg="addSp modSp new mod">
        <pc:chgData name="Gregory" userId="d89f6f42b2c227ac" providerId="LiveId" clId="{8317314F-C7B3-4D46-9540-B62669A81E7C}" dt="2023-05-18T16:58:33.586" v="1253" actId="20577"/>
        <pc:sldMkLst>
          <pc:docMk/>
          <pc:sldMk cId="2456213870" sldId="283"/>
        </pc:sldMkLst>
        <pc:spChg chg="add mod">
          <ac:chgData name="Gregory" userId="d89f6f42b2c227ac" providerId="LiveId" clId="{8317314F-C7B3-4D46-9540-B62669A81E7C}" dt="2023-05-18T16:58:33.586" v="1253" actId="20577"/>
          <ac:spMkLst>
            <pc:docMk/>
            <pc:sldMk cId="2456213870" sldId="283"/>
            <ac:spMk id="6" creationId="{828721F6-6FAA-3D1E-747F-FB9F62230AC2}"/>
          </ac:spMkLst>
        </pc:spChg>
        <pc:picChg chg="add mod">
          <ac:chgData name="Gregory" userId="d89f6f42b2c227ac" providerId="LiveId" clId="{8317314F-C7B3-4D46-9540-B62669A81E7C}" dt="2023-05-18T16:55:19.032" v="1094" actId="1076"/>
          <ac:picMkLst>
            <pc:docMk/>
            <pc:sldMk cId="2456213870" sldId="283"/>
            <ac:picMk id="3" creationId="{42E9E16D-1FEB-EACC-D930-BCADDB42E98E}"/>
          </ac:picMkLst>
        </pc:picChg>
        <pc:picChg chg="add mod">
          <ac:chgData name="Gregory" userId="d89f6f42b2c227ac" providerId="LiveId" clId="{8317314F-C7B3-4D46-9540-B62669A81E7C}" dt="2023-05-18T16:55:21.780" v="1095" actId="1076"/>
          <ac:picMkLst>
            <pc:docMk/>
            <pc:sldMk cId="2456213870" sldId="283"/>
            <ac:picMk id="5" creationId="{59919C74-8EC2-6838-CD1B-32DBA8EF28C1}"/>
          </ac:picMkLst>
        </pc:picChg>
      </pc:sldChg>
      <pc:sldChg chg="addSp modSp new mod">
        <pc:chgData name="Gregory" userId="d89f6f42b2c227ac" providerId="LiveId" clId="{8317314F-C7B3-4D46-9540-B62669A81E7C}" dt="2023-05-18T16:58:37.010" v="1254" actId="20577"/>
        <pc:sldMkLst>
          <pc:docMk/>
          <pc:sldMk cId="3584246277" sldId="284"/>
        </pc:sldMkLst>
        <pc:spChg chg="add mod">
          <ac:chgData name="Gregory" userId="d89f6f42b2c227ac" providerId="LiveId" clId="{8317314F-C7B3-4D46-9540-B62669A81E7C}" dt="2023-05-18T16:58:37.010" v="1254" actId="20577"/>
          <ac:spMkLst>
            <pc:docMk/>
            <pc:sldMk cId="3584246277" sldId="284"/>
            <ac:spMk id="2" creationId="{BDCA52CA-C5AE-5935-4154-685291794150}"/>
          </ac:spMkLst>
        </pc:spChg>
        <pc:picChg chg="add mod">
          <ac:chgData name="Gregory" userId="d89f6f42b2c227ac" providerId="LiveId" clId="{8317314F-C7B3-4D46-9540-B62669A81E7C}" dt="2023-05-18T16:57:12.567" v="1216" actId="1076"/>
          <ac:picMkLst>
            <pc:docMk/>
            <pc:sldMk cId="3584246277" sldId="284"/>
            <ac:picMk id="4" creationId="{65EE036F-F999-785E-3335-D3B0A2F31994}"/>
          </ac:picMkLst>
        </pc:picChg>
        <pc:picChg chg="add mod">
          <ac:chgData name="Gregory" userId="d89f6f42b2c227ac" providerId="LiveId" clId="{8317314F-C7B3-4D46-9540-B62669A81E7C}" dt="2023-05-18T16:57:40.850" v="1220" actId="1076"/>
          <ac:picMkLst>
            <pc:docMk/>
            <pc:sldMk cId="3584246277" sldId="284"/>
            <ac:picMk id="6" creationId="{730C3028-BA73-9F09-DB9E-F6EC3B8E232D}"/>
          </ac:picMkLst>
        </pc:picChg>
      </pc:sldChg>
      <pc:sldChg chg="addSp modSp new mod">
        <pc:chgData name="Gregory" userId="d89f6f42b2c227ac" providerId="LiveId" clId="{8317314F-C7B3-4D46-9540-B62669A81E7C}" dt="2023-05-18T16:58:21.119" v="1252" actId="20577"/>
        <pc:sldMkLst>
          <pc:docMk/>
          <pc:sldMk cId="3005452185" sldId="285"/>
        </pc:sldMkLst>
        <pc:spChg chg="add mod">
          <ac:chgData name="Gregory" userId="d89f6f42b2c227ac" providerId="LiveId" clId="{8317314F-C7B3-4D46-9540-B62669A81E7C}" dt="2023-05-18T16:58:21.119" v="1252" actId="20577"/>
          <ac:spMkLst>
            <pc:docMk/>
            <pc:sldMk cId="3005452185" sldId="285"/>
            <ac:spMk id="2" creationId="{E0EC49A9-0F35-EBF2-DE3D-A8D0CE61DC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fontScale="92500" lnSpcReduction="10000"/>
          </a:bodyPr>
          <a:lstStyle/>
          <a:p>
            <a:r>
              <a:rPr lang="en-US" dirty="0"/>
              <a:t>Group 7:</a:t>
            </a:r>
          </a:p>
          <a:p>
            <a:r>
              <a:rPr lang="en-US" dirty="0"/>
              <a:t>Kendal Bergman, Joanna </a:t>
            </a:r>
            <a:r>
              <a:rPr lang="en-US" dirty="0" err="1"/>
              <a:t>delaune</a:t>
            </a:r>
            <a:r>
              <a:rPr lang="en-US" dirty="0"/>
              <a:t>, Aaliyah </a:t>
            </a:r>
            <a:r>
              <a:rPr lang="en-US" dirty="0" err="1"/>
              <a:t>lockett</a:t>
            </a:r>
            <a:r>
              <a:rPr lang="en-US" dirty="0"/>
              <a:t>, </a:t>
            </a:r>
            <a:r>
              <a:rPr lang="en-US" dirty="0" err="1"/>
              <a:t>greg</a:t>
            </a:r>
            <a:r>
              <a:rPr lang="en-US" dirty="0"/>
              <a:t> Michalak, </a:t>
            </a:r>
            <a:r>
              <a:rPr lang="en-US" dirty="0" err="1"/>
              <a:t>evan</a:t>
            </a:r>
            <a:r>
              <a:rPr lang="en-US" dirty="0"/>
              <a:t> </a:t>
            </a:r>
            <a:r>
              <a:rPr lang="en-US" dirty="0" err="1"/>
              <a:t>sprecher</a:t>
            </a:r>
            <a:endParaRPr lang="en-US" dirty="0"/>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a:bodyPr>
          <a:lstStyle/>
          <a:p>
            <a:r>
              <a:rPr lang="en-US" dirty="0"/>
              <a:t>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p:txBody>
      </p:sp>
    </p:spTree>
    <p:extLst>
      <p:ext uri="{BB962C8B-B14F-4D97-AF65-F5344CB8AC3E}">
        <p14:creationId xmlns:p14="http://schemas.microsoft.com/office/powerpoint/2010/main" val="114972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normAutofit/>
          </a:bodyPr>
          <a:lstStyle/>
          <a:p>
            <a:pPr marL="0" indent="0" algn="l">
              <a:buNone/>
            </a:pPr>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pPr lvl="1">
              <a:buFont typeface="Wingdings" panose="05000000000000000000" pitchFamily="2" charset="2"/>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7541DB45-6DC7-A2C4-32D6-0DDBAA0115C4}"/>
              </a:ext>
            </a:extLst>
          </p:cNvPr>
          <p:cNvPicPr>
            <a:picLocks noChangeAspect="1"/>
          </p:cNvPicPr>
          <p:nvPr/>
        </p:nvPicPr>
        <p:blipFill>
          <a:blip r:embed="rId4"/>
          <a:stretch>
            <a:fillRect/>
          </a:stretch>
        </p:blipFill>
        <p:spPr>
          <a:xfrm>
            <a:off x="0" y="5374432"/>
            <a:ext cx="6176865" cy="841105"/>
          </a:xfrm>
          <a:prstGeom prst="rect">
            <a:avLst/>
          </a:prstGeom>
        </p:spPr>
      </p:pic>
      <p:pic>
        <p:nvPicPr>
          <p:cNvPr id="7" name="Picture 6">
            <a:extLst>
              <a:ext uri="{FF2B5EF4-FFF2-40B4-BE49-F238E27FC236}">
                <a16:creationId xmlns:a16="http://schemas.microsoft.com/office/drawing/2014/main" id="{80A2506C-4FBB-934D-ABE1-30E401C8A365}"/>
              </a:ext>
            </a:extLst>
          </p:cNvPr>
          <p:cNvPicPr>
            <a:picLocks noChangeAspect="1"/>
          </p:cNvPicPr>
          <p:nvPr/>
        </p:nvPicPr>
        <p:blipFill>
          <a:blip r:embed="rId5"/>
          <a:stretch>
            <a:fillRect/>
          </a:stretch>
        </p:blipFill>
        <p:spPr>
          <a:xfrm>
            <a:off x="6429414" y="5436461"/>
            <a:ext cx="5762586" cy="779076"/>
          </a:xfrm>
          <a:prstGeom prst="rect">
            <a:avLst/>
          </a:prstGeom>
        </p:spPr>
      </p:pic>
    </p:spTree>
    <p:extLst>
      <p:ext uri="{BB962C8B-B14F-4D97-AF65-F5344CB8AC3E}">
        <p14:creationId xmlns:p14="http://schemas.microsoft.com/office/powerpoint/2010/main" val="14722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3614-BB37-AA0E-4DA1-3A6D573E1964}"/>
              </a:ext>
            </a:extLst>
          </p:cNvPr>
          <p:cNvSpPr>
            <a:spLocks noGrp="1"/>
          </p:cNvSpPr>
          <p:nvPr>
            <p:ph type="title"/>
          </p:nvPr>
        </p:nvSpPr>
        <p:spPr/>
        <p:txBody>
          <a:bodyPr/>
          <a:lstStyle/>
          <a:p>
            <a:r>
              <a:rPr lang="en-US" dirty="0"/>
              <a:t>Introduce/explain ARPA/SLFRF</a:t>
            </a:r>
          </a:p>
        </p:txBody>
      </p:sp>
      <p:sp>
        <p:nvSpPr>
          <p:cNvPr id="3" name="Content Placeholder 2">
            <a:extLst>
              <a:ext uri="{FF2B5EF4-FFF2-40B4-BE49-F238E27FC236}">
                <a16:creationId xmlns:a16="http://schemas.microsoft.com/office/drawing/2014/main" id="{77B2AE05-E344-4737-67F2-BEB760057B8F}"/>
              </a:ext>
            </a:extLst>
          </p:cNvPr>
          <p:cNvSpPr>
            <a:spLocks noGrp="1"/>
          </p:cNvSpPr>
          <p:nvPr>
            <p:ph idx="1"/>
          </p:nvPr>
        </p:nvSpPr>
        <p:spPr/>
        <p:txBody>
          <a:bodyPr/>
          <a:lstStyle/>
          <a:p>
            <a:r>
              <a:rPr lang="en-US" dirty="0"/>
              <a:t>Explanation of program</a:t>
            </a:r>
          </a:p>
          <a:p>
            <a:r>
              <a:rPr lang="en-US" dirty="0"/>
              <a:t>Some states spent almost all money, some spent almost none</a:t>
            </a:r>
          </a:p>
          <a:p>
            <a:r>
              <a:rPr lang="en-US" dirty="0">
                <a:solidFill>
                  <a:srgbClr val="FF0000"/>
                </a:solidFill>
              </a:rPr>
              <a:t>Insert Bar chart showing state % overall spending (all projects) here</a:t>
            </a:r>
          </a:p>
          <a:p>
            <a:endParaRPr lang="en-US" dirty="0">
              <a:solidFill>
                <a:srgbClr val="FF0000"/>
              </a:solidFill>
            </a:endParaRPr>
          </a:p>
          <a:p>
            <a:r>
              <a:rPr lang="en-US" dirty="0">
                <a:solidFill>
                  <a:srgbClr val="FF0000"/>
                </a:solidFill>
              </a:rPr>
              <a:t>Insert Kendal’s pie chart of project categories here or in next slide if this gets too busy.</a:t>
            </a:r>
          </a:p>
        </p:txBody>
      </p:sp>
    </p:spTree>
    <p:extLst>
      <p:ext uri="{BB962C8B-B14F-4D97-AF65-F5344CB8AC3E}">
        <p14:creationId xmlns:p14="http://schemas.microsoft.com/office/powerpoint/2010/main" val="237892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DDE9-05B4-0EEC-E73F-1381B23DBC5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B056872F-F887-D24E-44E4-59A432259833}"/>
              </a:ext>
            </a:extLst>
          </p:cNvPr>
          <p:cNvSpPr>
            <a:spLocks noGrp="1"/>
          </p:cNvSpPr>
          <p:nvPr>
            <p:ph idx="1"/>
          </p:nvPr>
        </p:nvSpPr>
        <p:spPr/>
        <p:txBody>
          <a:bodyPr/>
          <a:lstStyle/>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a:p>
            <a:endParaRPr lang="en-US" dirty="0"/>
          </a:p>
        </p:txBody>
      </p:sp>
    </p:spTree>
    <p:extLst>
      <p:ext uri="{BB962C8B-B14F-4D97-AF65-F5344CB8AC3E}">
        <p14:creationId xmlns:p14="http://schemas.microsoft.com/office/powerpoint/2010/main" val="2063551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a:bodyPr>
          <a:lstStyle/>
          <a:p>
            <a:r>
              <a:rPr lang="en-US" dirty="0"/>
              <a:t>Data exploration and cleanup</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Methods:</a:t>
            </a:r>
          </a:p>
          <a:p>
            <a:pPr lvl="1">
              <a:buFont typeface="Wingdings" panose="05000000000000000000" pitchFamily="2" charset="2"/>
              <a:buChar char="§"/>
            </a:pPr>
            <a:r>
              <a:rPr lang="en-US" dirty="0"/>
              <a:t>Import raw data as csv</a:t>
            </a:r>
          </a:p>
          <a:p>
            <a:pPr lvl="1">
              <a:buFont typeface="Wingdings" panose="05000000000000000000" pitchFamily="2" charset="2"/>
              <a:buChar char="§"/>
            </a:pPr>
            <a:r>
              <a:rPr lang="en-US" dirty="0"/>
              <a:t>Drop rows with NA values  </a:t>
            </a:r>
          </a:p>
          <a:p>
            <a:pPr lvl="1">
              <a:buFont typeface="Wingdings" panose="05000000000000000000" pitchFamily="2" charset="2"/>
              <a:buChar char="§"/>
            </a:pPr>
            <a:r>
              <a:rPr lang="en-US" dirty="0"/>
              <a:t>Clean column values with string replace functions</a:t>
            </a:r>
          </a:p>
          <a:p>
            <a:pPr lvl="1">
              <a:buFont typeface="Wingdings" panose="05000000000000000000" pitchFamily="2" charset="2"/>
              <a:buChar char="§"/>
            </a:pPr>
            <a:r>
              <a:rPr lang="en-US" dirty="0"/>
              <a:t>Cast strings as numeric where needed</a:t>
            </a:r>
          </a:p>
          <a:p>
            <a:pPr lvl="1">
              <a:buFont typeface="Wingdings" panose="05000000000000000000" pitchFamily="2" charset="2"/>
              <a:buChar char="§"/>
            </a:pPr>
            <a:r>
              <a:rPr lang="en-US" dirty="0"/>
              <a:t>Pandas </a:t>
            </a:r>
            <a:r>
              <a:rPr lang="en-US" dirty="0" err="1"/>
              <a:t>groupby</a:t>
            </a:r>
            <a:r>
              <a:rPr lang="en-US" dirty="0"/>
              <a:t> to sum or count values</a:t>
            </a:r>
          </a:p>
          <a:p>
            <a:pPr lvl="1">
              <a:buFont typeface="Wingdings" panose="05000000000000000000" pitchFamily="2" charset="2"/>
              <a:buChar char="§"/>
            </a:pPr>
            <a:endParaRPr lang="en-US" dirty="0"/>
          </a:p>
          <a:p>
            <a:pPr>
              <a:buFont typeface="Wingdings" panose="05000000000000000000" pitchFamily="2" charset="2"/>
              <a:buChar char="§"/>
            </a:pPr>
            <a:r>
              <a:rPr lang="en-US" dirty="0"/>
              <a:t> Created reduced DFs for specific visuals</a:t>
            </a:r>
          </a:p>
          <a:p>
            <a:pPr>
              <a:buFont typeface="Wingdings" panose="05000000000000000000" pitchFamily="2" charset="2"/>
              <a:buChar char="§"/>
            </a:pPr>
            <a:r>
              <a:rPr lang="en-US" dirty="0"/>
              <a:t> Created calculated percentage columns within relevant </a:t>
            </a:r>
            <a:r>
              <a:rPr lang="en-US" dirty="0" err="1"/>
              <a:t>DataFrames</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Defined functions: DRY!</a:t>
            </a:r>
          </a:p>
        </p:txBody>
      </p:sp>
      <p:pic>
        <p:nvPicPr>
          <p:cNvPr id="5" name="Picture 4">
            <a:extLst>
              <a:ext uri="{FF2B5EF4-FFF2-40B4-BE49-F238E27FC236}">
                <a16:creationId xmlns:a16="http://schemas.microsoft.com/office/drawing/2014/main" id="{06EDBBBB-14BC-CC93-0E38-D61BC229CA53}"/>
              </a:ext>
            </a:extLst>
          </p:cNvPr>
          <p:cNvPicPr>
            <a:picLocks noChangeAspect="1"/>
          </p:cNvPicPr>
          <p:nvPr/>
        </p:nvPicPr>
        <p:blipFill>
          <a:blip r:embed="rId2"/>
          <a:stretch>
            <a:fillRect/>
          </a:stretch>
        </p:blipFill>
        <p:spPr>
          <a:xfrm>
            <a:off x="6549576" y="2089635"/>
            <a:ext cx="5363263" cy="1767779"/>
          </a:xfrm>
          <a:prstGeom prst="rect">
            <a:avLst/>
          </a:prstGeom>
        </p:spPr>
      </p:pic>
    </p:spTree>
    <p:extLst>
      <p:ext uri="{BB962C8B-B14F-4D97-AF65-F5344CB8AC3E}">
        <p14:creationId xmlns:p14="http://schemas.microsoft.com/office/powerpoint/2010/main" val="379197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a:bodyPr>
          <a:lstStyle/>
          <a:p>
            <a:pPr marL="0" indent="0">
              <a:buNone/>
            </a:pPr>
            <a:r>
              <a:rPr lang="en-US" strike="sngStrike" dirty="0">
                <a:solidFill>
                  <a:srgbClr val="FF0000"/>
                </a:solidFill>
              </a:rPr>
              <a:t>Here’s where we show, don’t tell:</a:t>
            </a:r>
            <a:endParaRPr lang="en-US" dirty="0"/>
          </a:p>
          <a:p>
            <a:pPr>
              <a:buFont typeface="Wingdings" panose="05000000000000000000" pitchFamily="2" charset="2"/>
              <a:buChar char="§"/>
            </a:pPr>
            <a:r>
              <a:rPr lang="en-US" dirty="0"/>
              <a:t>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strike="sngStrike"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
        <p:nvSpPr>
          <p:cNvPr id="4" name="TextBox 3">
            <a:extLst>
              <a:ext uri="{FF2B5EF4-FFF2-40B4-BE49-F238E27FC236}">
                <a16:creationId xmlns:a16="http://schemas.microsoft.com/office/drawing/2014/main" id="{A6A7A421-47E1-B407-409D-9346D51D5780}"/>
              </a:ext>
            </a:extLst>
          </p:cNvPr>
          <p:cNvSpPr txBox="1"/>
          <p:nvPr/>
        </p:nvSpPr>
        <p:spPr>
          <a:xfrm>
            <a:off x="211494" y="346401"/>
            <a:ext cx="11522418" cy="523220"/>
          </a:xfrm>
          <a:prstGeom prst="rect">
            <a:avLst/>
          </a:prstGeom>
          <a:solidFill>
            <a:schemeClr val="bg1"/>
          </a:solidFill>
        </p:spPr>
        <p:txBody>
          <a:bodyPr wrap="square" rtlCol="0">
            <a:spAutoFit/>
          </a:bodyPr>
          <a:lstStyle/>
          <a:p>
            <a:r>
              <a:rPr lang="en-US" sz="2800" dirty="0">
                <a:solidFill>
                  <a:srgbClr val="FF0000"/>
                </a:solidFill>
              </a:rPr>
              <a:t>!! We can drop this slide after the analysis plots are in their respective slides</a:t>
            </a:r>
          </a:p>
        </p:txBody>
      </p:sp>
    </p:spTree>
    <p:extLst>
      <p:ext uri="{BB962C8B-B14F-4D97-AF65-F5344CB8AC3E}">
        <p14:creationId xmlns:p14="http://schemas.microsoft.com/office/powerpoint/2010/main" val="16117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7DB62-FD24-C324-767B-9239114E4DD9}"/>
              </a:ext>
            </a:extLst>
          </p:cNvPr>
          <p:cNvSpPr txBox="1"/>
          <p:nvPr/>
        </p:nvSpPr>
        <p:spPr>
          <a:xfrm rot="20548696">
            <a:off x="367443" y="2955023"/>
            <a:ext cx="11053134" cy="954107"/>
          </a:xfrm>
          <a:prstGeom prst="rect">
            <a:avLst/>
          </a:prstGeom>
          <a:noFill/>
        </p:spPr>
        <p:txBody>
          <a:bodyPr wrap="square" rtlCol="0">
            <a:spAutoFit/>
          </a:bodyPr>
          <a:lstStyle/>
          <a:p>
            <a:r>
              <a:rPr lang="en-US" sz="2800" dirty="0">
                <a:solidFill>
                  <a:srgbClr val="FF0000"/>
                </a:solidFill>
              </a:rPr>
              <a:t>Heat map here for State vaccination status- fully vaccinated by state all age groups</a:t>
            </a:r>
          </a:p>
        </p:txBody>
      </p:sp>
    </p:spTree>
    <p:extLst>
      <p:ext uri="{BB962C8B-B14F-4D97-AF65-F5344CB8AC3E}">
        <p14:creationId xmlns:p14="http://schemas.microsoft.com/office/powerpoint/2010/main" val="47106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6D821-77F6-CCC7-E10E-711ED8A9335F}"/>
              </a:ext>
            </a:extLst>
          </p:cNvPr>
          <p:cNvSpPr txBox="1"/>
          <p:nvPr/>
        </p:nvSpPr>
        <p:spPr>
          <a:xfrm rot="21436254">
            <a:off x="569432" y="1138663"/>
            <a:ext cx="11053134" cy="954107"/>
          </a:xfrm>
          <a:prstGeom prst="rect">
            <a:avLst/>
          </a:prstGeom>
          <a:noFill/>
        </p:spPr>
        <p:txBody>
          <a:bodyPr wrap="square" rtlCol="0">
            <a:spAutoFit/>
          </a:bodyPr>
          <a:lstStyle/>
          <a:p>
            <a:r>
              <a:rPr lang="en-US" sz="2800" dirty="0">
                <a:solidFill>
                  <a:srgbClr val="FF0000"/>
                </a:solidFill>
              </a:rPr>
              <a:t>Heat map here for State vaccination status- fully vaccinated by state Ages 5+ and…</a:t>
            </a:r>
          </a:p>
        </p:txBody>
      </p:sp>
      <p:sp>
        <p:nvSpPr>
          <p:cNvPr id="3" name="TextBox 2">
            <a:extLst>
              <a:ext uri="{FF2B5EF4-FFF2-40B4-BE49-F238E27FC236}">
                <a16:creationId xmlns:a16="http://schemas.microsoft.com/office/drawing/2014/main" id="{7C4F374F-50D0-5B52-47C6-A4AD8418BE9E}"/>
              </a:ext>
            </a:extLst>
          </p:cNvPr>
          <p:cNvSpPr txBox="1"/>
          <p:nvPr/>
        </p:nvSpPr>
        <p:spPr>
          <a:xfrm rot="489123">
            <a:off x="423427" y="3577064"/>
            <a:ext cx="11053134" cy="954107"/>
          </a:xfrm>
          <a:prstGeom prst="rect">
            <a:avLst/>
          </a:prstGeom>
          <a:noFill/>
        </p:spPr>
        <p:txBody>
          <a:bodyPr wrap="square" rtlCol="0">
            <a:spAutoFit/>
          </a:bodyPr>
          <a:lstStyle/>
          <a:p>
            <a:r>
              <a:rPr lang="en-US" sz="2800" dirty="0">
                <a:solidFill>
                  <a:srgbClr val="FF0000"/>
                </a:solidFill>
              </a:rPr>
              <a:t>Heat map here for State vaccination status- fully vaccinated by state Ages 18+ and…</a:t>
            </a:r>
          </a:p>
        </p:txBody>
      </p:sp>
      <p:sp>
        <p:nvSpPr>
          <p:cNvPr id="4" name="TextBox 3">
            <a:extLst>
              <a:ext uri="{FF2B5EF4-FFF2-40B4-BE49-F238E27FC236}">
                <a16:creationId xmlns:a16="http://schemas.microsoft.com/office/drawing/2014/main" id="{3DB088A0-1D6D-8B11-57A0-7A447F25D3FB}"/>
              </a:ext>
            </a:extLst>
          </p:cNvPr>
          <p:cNvSpPr txBox="1"/>
          <p:nvPr/>
        </p:nvSpPr>
        <p:spPr>
          <a:xfrm>
            <a:off x="787321" y="4973546"/>
            <a:ext cx="11053134" cy="523220"/>
          </a:xfrm>
          <a:prstGeom prst="rect">
            <a:avLst/>
          </a:prstGeom>
          <a:noFill/>
        </p:spPr>
        <p:txBody>
          <a:bodyPr wrap="square" rtlCol="0">
            <a:spAutoFit/>
          </a:bodyPr>
          <a:lstStyle/>
          <a:p>
            <a:r>
              <a:rPr lang="en-US" sz="2800" dirty="0">
                <a:solidFill>
                  <a:srgbClr val="FF0000"/>
                </a:solidFill>
              </a:rPr>
              <a:t>Copy Kendal’s slide deck.</a:t>
            </a:r>
          </a:p>
        </p:txBody>
      </p:sp>
    </p:spTree>
    <p:extLst>
      <p:ext uri="{BB962C8B-B14F-4D97-AF65-F5344CB8AC3E}">
        <p14:creationId xmlns:p14="http://schemas.microsoft.com/office/powerpoint/2010/main" val="347080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40AD37-CC71-13CF-0643-866B329836E4}"/>
              </a:ext>
            </a:extLst>
          </p:cNvPr>
          <p:cNvPicPr>
            <a:picLocks noChangeAspect="1"/>
          </p:cNvPicPr>
          <p:nvPr/>
        </p:nvPicPr>
        <p:blipFill>
          <a:blip r:embed="rId2"/>
          <a:stretch>
            <a:fillRect/>
          </a:stretch>
        </p:blipFill>
        <p:spPr>
          <a:xfrm>
            <a:off x="3271935" y="1052319"/>
            <a:ext cx="5963081" cy="4567820"/>
          </a:xfrm>
          <a:prstGeom prst="rect">
            <a:avLst/>
          </a:prstGeom>
        </p:spPr>
      </p:pic>
      <p:sp>
        <p:nvSpPr>
          <p:cNvPr id="4" name="TextBox 3">
            <a:extLst>
              <a:ext uri="{FF2B5EF4-FFF2-40B4-BE49-F238E27FC236}">
                <a16:creationId xmlns:a16="http://schemas.microsoft.com/office/drawing/2014/main" id="{DFBF548F-5ADE-8EB4-988D-E329E150539C}"/>
              </a:ext>
            </a:extLst>
          </p:cNvPr>
          <p:cNvSpPr txBox="1"/>
          <p:nvPr/>
        </p:nvSpPr>
        <p:spPr>
          <a:xfrm rot="21436254">
            <a:off x="895398" y="1210097"/>
            <a:ext cx="6639865" cy="523220"/>
          </a:xfrm>
          <a:prstGeom prst="rect">
            <a:avLst/>
          </a:prstGeom>
          <a:noFill/>
        </p:spPr>
        <p:txBody>
          <a:bodyPr wrap="square" rtlCol="0">
            <a:spAutoFit/>
          </a:bodyPr>
          <a:lstStyle/>
          <a:p>
            <a:r>
              <a:rPr lang="en-US" sz="2800" dirty="0">
                <a:solidFill>
                  <a:srgbClr val="FF0000"/>
                </a:solidFill>
              </a:rPr>
              <a:t>A better box plot figure here (Kendal)</a:t>
            </a:r>
          </a:p>
        </p:txBody>
      </p:sp>
    </p:spTree>
    <p:extLst>
      <p:ext uri="{BB962C8B-B14F-4D97-AF65-F5344CB8AC3E}">
        <p14:creationId xmlns:p14="http://schemas.microsoft.com/office/powerpoint/2010/main" val="27224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49A9-0F35-EBF2-DE3D-A8D0CE61DC3A}"/>
              </a:ext>
            </a:extLst>
          </p:cNvPr>
          <p:cNvSpPr txBox="1">
            <a:spLocks/>
          </p:cNvSpPr>
          <p:nvPr/>
        </p:nvSpPr>
        <p:spPr>
          <a:xfrm>
            <a:off x="1066800" y="547860"/>
            <a:ext cx="10058400" cy="81440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Greg slides</a:t>
            </a:r>
          </a:p>
        </p:txBody>
      </p:sp>
    </p:spTree>
    <p:extLst>
      <p:ext uri="{BB962C8B-B14F-4D97-AF65-F5344CB8AC3E}">
        <p14:creationId xmlns:p14="http://schemas.microsoft.com/office/powerpoint/2010/main" val="300545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CFDCF-7E8F-94A9-88D5-8EF1F657162B}"/>
              </a:ext>
            </a:extLst>
          </p:cNvPr>
          <p:cNvSpPr txBox="1"/>
          <p:nvPr/>
        </p:nvSpPr>
        <p:spPr>
          <a:xfrm>
            <a:off x="672070" y="1427912"/>
            <a:ext cx="11053134" cy="2707408"/>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Method was used to find relationship between EARN and vaccination data</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EARN and vaccine data were merged by state</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err="1">
                <a:solidFill>
                  <a:schemeClr val="tx1">
                    <a:lumMod val="75000"/>
                    <a:lumOff val="25000"/>
                  </a:schemeClr>
                </a:solidFill>
              </a:rPr>
              <a:t>Sklearn</a:t>
            </a:r>
            <a:r>
              <a:rPr lang="en-US" sz="2000" dirty="0">
                <a:solidFill>
                  <a:schemeClr val="tx1">
                    <a:lumMod val="75000"/>
                    <a:lumOff val="25000"/>
                  </a:schemeClr>
                </a:solidFill>
              </a:rPr>
              <a:t> linear regression library and Seaborn </a:t>
            </a:r>
            <a:r>
              <a:rPr lang="en-US" sz="2000" dirty="0" err="1">
                <a:solidFill>
                  <a:schemeClr val="tx1">
                    <a:lumMod val="75000"/>
                    <a:lumOff val="25000"/>
                  </a:schemeClr>
                </a:solidFill>
              </a:rPr>
              <a:t>lmplot</a:t>
            </a:r>
            <a:r>
              <a:rPr lang="en-US" sz="2000" dirty="0">
                <a:solidFill>
                  <a:schemeClr val="tx1">
                    <a:lumMod val="75000"/>
                    <a:lumOff val="25000"/>
                  </a:schemeClr>
                </a:solidFill>
              </a:rPr>
              <a:t> </a:t>
            </a:r>
          </a:p>
          <a:p>
            <a:pPr marL="548640" lvl="1" indent="-91440"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Output targets were vaccination rates for 1 dose and completed vaccination series</a:t>
            </a:r>
          </a:p>
          <a:p>
            <a:pPr marL="548640" lvl="1" indent="-91440"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Input features were spending levels and number of projects aimed at delivering vaccines</a:t>
            </a:r>
          </a:p>
          <a:p>
            <a:pPr marL="548640" lvl="1" indent="-91440"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Function reported the linear model and diagnostics, as well as the visualizations</a:t>
            </a:r>
            <a:endParaRPr lang="en-US" sz="2400" dirty="0">
              <a:solidFill>
                <a:schemeClr val="tx1">
                  <a:lumMod val="75000"/>
                  <a:lumOff val="25000"/>
                </a:schemeClr>
              </a:solidFill>
            </a:endParaRPr>
          </a:p>
        </p:txBody>
      </p:sp>
      <p:sp>
        <p:nvSpPr>
          <p:cNvPr id="3" name="Title 1">
            <a:extLst>
              <a:ext uri="{FF2B5EF4-FFF2-40B4-BE49-F238E27FC236}">
                <a16:creationId xmlns:a16="http://schemas.microsoft.com/office/drawing/2014/main" id="{7BDCAE3D-4443-CCA7-3CA9-BE1DFA8640F8}"/>
              </a:ext>
            </a:extLst>
          </p:cNvPr>
          <p:cNvSpPr txBox="1">
            <a:spLocks/>
          </p:cNvSpPr>
          <p:nvPr/>
        </p:nvSpPr>
        <p:spPr>
          <a:xfrm>
            <a:off x="1066800" y="547860"/>
            <a:ext cx="10058400" cy="81440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Regression analysis</a:t>
            </a:r>
          </a:p>
        </p:txBody>
      </p:sp>
      <p:pic>
        <p:nvPicPr>
          <p:cNvPr id="5" name="Picture 4">
            <a:extLst>
              <a:ext uri="{FF2B5EF4-FFF2-40B4-BE49-F238E27FC236}">
                <a16:creationId xmlns:a16="http://schemas.microsoft.com/office/drawing/2014/main" id="{445C3D45-7C3F-4155-6DED-EC0B2EADC9AF}"/>
              </a:ext>
            </a:extLst>
          </p:cNvPr>
          <p:cNvPicPr>
            <a:picLocks noChangeAspect="1"/>
          </p:cNvPicPr>
          <p:nvPr/>
        </p:nvPicPr>
        <p:blipFill>
          <a:blip r:embed="rId2"/>
          <a:stretch>
            <a:fillRect/>
          </a:stretch>
        </p:blipFill>
        <p:spPr>
          <a:xfrm>
            <a:off x="353890" y="4195855"/>
            <a:ext cx="4002833" cy="2414407"/>
          </a:xfrm>
          <a:prstGeom prst="rect">
            <a:avLst/>
          </a:prstGeom>
        </p:spPr>
      </p:pic>
      <p:pic>
        <p:nvPicPr>
          <p:cNvPr id="7" name="Picture 6">
            <a:extLst>
              <a:ext uri="{FF2B5EF4-FFF2-40B4-BE49-F238E27FC236}">
                <a16:creationId xmlns:a16="http://schemas.microsoft.com/office/drawing/2014/main" id="{5C3F0923-7AC3-0154-CEE0-D00818455B52}"/>
              </a:ext>
            </a:extLst>
          </p:cNvPr>
          <p:cNvPicPr>
            <a:picLocks noChangeAspect="1"/>
          </p:cNvPicPr>
          <p:nvPr/>
        </p:nvPicPr>
        <p:blipFill>
          <a:blip r:embed="rId3"/>
          <a:stretch>
            <a:fillRect/>
          </a:stretch>
        </p:blipFill>
        <p:spPr>
          <a:xfrm>
            <a:off x="4468424" y="4195855"/>
            <a:ext cx="7369686" cy="1102735"/>
          </a:xfrm>
          <a:prstGeom prst="rect">
            <a:avLst/>
          </a:prstGeom>
        </p:spPr>
      </p:pic>
    </p:spTree>
    <p:extLst>
      <p:ext uri="{BB962C8B-B14F-4D97-AF65-F5344CB8AC3E}">
        <p14:creationId xmlns:p14="http://schemas.microsoft.com/office/powerpoint/2010/main" val="275526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9E16D-1FEB-EACC-D930-BCADDB42E98E}"/>
              </a:ext>
            </a:extLst>
          </p:cNvPr>
          <p:cNvPicPr>
            <a:picLocks noChangeAspect="1"/>
          </p:cNvPicPr>
          <p:nvPr/>
        </p:nvPicPr>
        <p:blipFill>
          <a:blip r:embed="rId2"/>
          <a:stretch>
            <a:fillRect/>
          </a:stretch>
        </p:blipFill>
        <p:spPr>
          <a:xfrm>
            <a:off x="1112576" y="955270"/>
            <a:ext cx="4526223" cy="4947459"/>
          </a:xfrm>
          <a:prstGeom prst="rect">
            <a:avLst/>
          </a:prstGeom>
        </p:spPr>
      </p:pic>
      <p:pic>
        <p:nvPicPr>
          <p:cNvPr id="5" name="Picture 4">
            <a:extLst>
              <a:ext uri="{FF2B5EF4-FFF2-40B4-BE49-F238E27FC236}">
                <a16:creationId xmlns:a16="http://schemas.microsoft.com/office/drawing/2014/main" id="{59919C74-8EC2-6838-CD1B-32DBA8EF28C1}"/>
              </a:ext>
            </a:extLst>
          </p:cNvPr>
          <p:cNvPicPr>
            <a:picLocks noChangeAspect="1"/>
          </p:cNvPicPr>
          <p:nvPr/>
        </p:nvPicPr>
        <p:blipFill>
          <a:blip r:embed="rId3"/>
          <a:stretch>
            <a:fillRect/>
          </a:stretch>
        </p:blipFill>
        <p:spPr>
          <a:xfrm>
            <a:off x="5859624" y="899285"/>
            <a:ext cx="5771433" cy="5059427"/>
          </a:xfrm>
          <a:prstGeom prst="rect">
            <a:avLst/>
          </a:prstGeom>
        </p:spPr>
      </p:pic>
      <p:sp>
        <p:nvSpPr>
          <p:cNvPr id="6" name="Title 1">
            <a:extLst>
              <a:ext uri="{FF2B5EF4-FFF2-40B4-BE49-F238E27FC236}">
                <a16:creationId xmlns:a16="http://schemas.microsoft.com/office/drawing/2014/main" id="{828721F6-6FAA-3D1E-747F-FB9F62230AC2}"/>
              </a:ext>
            </a:extLst>
          </p:cNvPr>
          <p:cNvSpPr txBox="1">
            <a:spLocks/>
          </p:cNvSpPr>
          <p:nvPr/>
        </p:nvSpPr>
        <p:spPr>
          <a:xfrm>
            <a:off x="348343" y="140861"/>
            <a:ext cx="10058400" cy="81440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Effect on first dose delivered</a:t>
            </a:r>
          </a:p>
        </p:txBody>
      </p:sp>
    </p:spTree>
    <p:extLst>
      <p:ext uri="{BB962C8B-B14F-4D97-AF65-F5344CB8AC3E}">
        <p14:creationId xmlns:p14="http://schemas.microsoft.com/office/powerpoint/2010/main" val="245621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52CA-C5AE-5935-4154-685291794150}"/>
              </a:ext>
            </a:extLst>
          </p:cNvPr>
          <p:cNvSpPr txBox="1">
            <a:spLocks/>
          </p:cNvSpPr>
          <p:nvPr/>
        </p:nvSpPr>
        <p:spPr>
          <a:xfrm>
            <a:off x="348343" y="140861"/>
            <a:ext cx="10058400" cy="81440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Effect on complete vaccination series</a:t>
            </a:r>
          </a:p>
        </p:txBody>
      </p:sp>
      <p:pic>
        <p:nvPicPr>
          <p:cNvPr id="4" name="Picture 3">
            <a:extLst>
              <a:ext uri="{FF2B5EF4-FFF2-40B4-BE49-F238E27FC236}">
                <a16:creationId xmlns:a16="http://schemas.microsoft.com/office/drawing/2014/main" id="{65EE036F-F999-785E-3335-D3B0A2F31994}"/>
              </a:ext>
            </a:extLst>
          </p:cNvPr>
          <p:cNvPicPr>
            <a:picLocks noChangeAspect="1"/>
          </p:cNvPicPr>
          <p:nvPr/>
        </p:nvPicPr>
        <p:blipFill>
          <a:blip r:embed="rId2"/>
          <a:stretch>
            <a:fillRect/>
          </a:stretch>
        </p:blipFill>
        <p:spPr>
          <a:xfrm>
            <a:off x="1216763" y="1011715"/>
            <a:ext cx="4529903" cy="4834569"/>
          </a:xfrm>
          <a:prstGeom prst="rect">
            <a:avLst/>
          </a:prstGeom>
        </p:spPr>
      </p:pic>
      <p:pic>
        <p:nvPicPr>
          <p:cNvPr id="6" name="Picture 5">
            <a:extLst>
              <a:ext uri="{FF2B5EF4-FFF2-40B4-BE49-F238E27FC236}">
                <a16:creationId xmlns:a16="http://schemas.microsoft.com/office/drawing/2014/main" id="{730C3028-BA73-9F09-DB9E-F6EC3B8E232D}"/>
              </a:ext>
            </a:extLst>
          </p:cNvPr>
          <p:cNvPicPr>
            <a:picLocks noChangeAspect="1"/>
          </p:cNvPicPr>
          <p:nvPr/>
        </p:nvPicPr>
        <p:blipFill>
          <a:blip r:embed="rId3"/>
          <a:stretch>
            <a:fillRect/>
          </a:stretch>
        </p:blipFill>
        <p:spPr>
          <a:xfrm>
            <a:off x="5886625" y="955270"/>
            <a:ext cx="5235445" cy="4834569"/>
          </a:xfrm>
          <a:prstGeom prst="rect">
            <a:avLst/>
          </a:prstGeom>
        </p:spPr>
      </p:pic>
    </p:spTree>
    <p:extLst>
      <p:ext uri="{BB962C8B-B14F-4D97-AF65-F5344CB8AC3E}">
        <p14:creationId xmlns:p14="http://schemas.microsoft.com/office/powerpoint/2010/main" val="358424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solidFill>
                  <a:srgbClr val="FF0000"/>
                </a:solidFill>
              </a:rPr>
              <a:t> Joanna to pick the top 2 or three conclusions here.</a:t>
            </a:r>
          </a:p>
          <a:p>
            <a:pPr lvl="1">
              <a:buFont typeface="Wingdings" panose="05000000000000000000" pitchFamily="2" charset="2"/>
              <a:buChar char="§"/>
            </a:pPr>
            <a:r>
              <a:rPr lang="en-US" dirty="0">
                <a:solidFill>
                  <a:srgbClr val="FF0000"/>
                </a:solidFill>
              </a:rPr>
              <a:t>Talking about what we did NOT conclude is great too! Or other topics that were out of scope of either the data set or our analysis.</a:t>
            </a:r>
          </a:p>
          <a:p>
            <a:pPr>
              <a:buFont typeface="Wingdings" panose="05000000000000000000" pitchFamily="2" charset="2"/>
              <a:buChar char="§"/>
            </a:pPr>
            <a:endParaRPr lang="en-US" dirty="0"/>
          </a:p>
          <a:p>
            <a:pPr>
              <a:buFont typeface="Wingdings" panose="05000000000000000000" pitchFamily="2" charset="2"/>
              <a:buChar char="§"/>
            </a:pPr>
            <a:r>
              <a:rPr lang="en-US" dirty="0"/>
              <a:t>Insert repeated copy of the most significant graphs from our analysis to bring the audience back to what was stated earlier in presentation. (if it helps)</a:t>
            </a:r>
          </a:p>
        </p:txBody>
      </p:sp>
    </p:spTree>
    <p:extLst>
      <p:ext uri="{BB962C8B-B14F-4D97-AF65-F5344CB8AC3E}">
        <p14:creationId xmlns:p14="http://schemas.microsoft.com/office/powerpoint/2010/main" val="67178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a:p>
            <a:pPr>
              <a:buFont typeface="Wingdings" panose="05000000000000000000" pitchFamily="2" charset="2"/>
              <a:buChar char="§"/>
            </a:pPr>
            <a:r>
              <a:rPr lang="en-US" dirty="0"/>
              <a:t> (What would potential next steps be if this presentation was the “scoping phase”) </a:t>
            </a:r>
            <a:r>
              <a:rPr lang="en-US" dirty="0">
                <a:solidFill>
                  <a:srgbClr val="FF0000"/>
                </a:solidFill>
              </a:rPr>
              <a:t>This will depend on our individual conclusions, really.</a:t>
            </a:r>
          </a:p>
        </p:txBody>
      </p:sp>
    </p:spTree>
    <p:extLst>
      <p:ext uri="{BB962C8B-B14F-4D97-AF65-F5344CB8AC3E}">
        <p14:creationId xmlns:p14="http://schemas.microsoft.com/office/powerpoint/2010/main" val="318708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pPr algn="l"/>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endParaRPr lang="en-US" dirty="0"/>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1717</TotalTime>
  <Words>2550</Words>
  <Application>Microsoft Office PowerPoint</Application>
  <PresentationFormat>Widescreen</PresentationFormat>
  <Paragraphs>214</Paragraphs>
  <Slides>28</Slides>
  <Notes>2</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Helvetica Neue</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Questions that you found interesting and what motivated you to answer them</vt:lpstr>
      <vt:lpstr>Where and how you found the data you used to answer these questions</vt:lpstr>
      <vt:lpstr>Introduce/explain ARPA/SLFRF</vt:lpstr>
      <vt:lpstr>Key Questions</vt:lpstr>
      <vt:lpstr>Data exploration and cleanup</vt:lpstr>
      <vt:lpstr>The analysis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Gregory</cp:lastModifiedBy>
  <cp:revision>77</cp:revision>
  <dcterms:created xsi:type="dcterms:W3CDTF">2023-05-08T00:50:41Z</dcterms:created>
  <dcterms:modified xsi:type="dcterms:W3CDTF">2023-05-18T16:58:42Z</dcterms:modified>
</cp:coreProperties>
</file>