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7" r:id="rId17"/>
    <p:sldId id="288" r:id="rId18"/>
    <p:sldId id="278" r:id="rId19"/>
    <p:sldId id="272" r:id="rId20"/>
    <p:sldId id="273" r:id="rId21"/>
    <p:sldId id="283" r:id="rId22"/>
    <p:sldId id="284" r:id="rId23"/>
    <p:sldId id="285" r:id="rId24"/>
    <p:sldId id="286" r:id="rId25"/>
    <p:sldId id="287" r:id="rId26"/>
    <p:sldId id="282" r:id="rId27"/>
    <p:sldId id="274"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07" autoAdjust="0"/>
    <p:restoredTop sz="95982" autoAdjust="0"/>
  </p:normalViewPr>
  <p:slideViewPr>
    <p:cSldViewPr snapToGrid="0">
      <p:cViewPr varScale="1">
        <p:scale>
          <a:sx n="99" d="100"/>
          <a:sy n="99" d="100"/>
        </p:scale>
        <p:origin x="20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Min/Max for 65+ is – 84%-95%; average of 65+ series complete across all states is 92%. Not a lot of difference in the numbers of 65+ people fully vaccinated by state. Does this hold true for the bivalent booster? </a:t>
            </a:r>
          </a:p>
        </p:txBody>
      </p:sp>
      <p:sp>
        <p:nvSpPr>
          <p:cNvPr id="4" name="Slide Number Placeholder 3"/>
          <p:cNvSpPr>
            <a:spLocks noGrp="1"/>
          </p:cNvSpPr>
          <p:nvPr>
            <p:ph type="sldNum" sz="quarter" idx="5"/>
          </p:nvPr>
        </p:nvSpPr>
        <p:spPr/>
        <p:txBody>
          <a:bodyPr/>
          <a:lstStyle/>
          <a:p>
            <a:fld id="{F1D59B1D-B0BC-4C10-A0E9-E068C37A006F}" type="slidenum">
              <a:rPr lang="en-US" smtClean="0"/>
              <a:t>23</a:t>
            </a:fld>
            <a:endParaRPr lang="en-US"/>
          </a:p>
        </p:txBody>
      </p:sp>
    </p:spTree>
    <p:extLst>
      <p:ext uri="{BB962C8B-B14F-4D97-AF65-F5344CB8AC3E}">
        <p14:creationId xmlns:p14="http://schemas.microsoft.com/office/powerpoint/2010/main" val="115492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fully vaccinated, the highest percentage of 65plus folks we see with a bivalent booster is around 60%. The lowest percentage we see is about 18 percent in Mississippi, and the highest we see is around 62% in Maine. So overall percentages are lower, and there is a greater distribution of percentages across states (62-18, vs 95-84)</a:t>
            </a:r>
          </a:p>
        </p:txBody>
      </p:sp>
      <p:sp>
        <p:nvSpPr>
          <p:cNvPr id="4" name="Slide Number Placeholder 3"/>
          <p:cNvSpPr>
            <a:spLocks noGrp="1"/>
          </p:cNvSpPr>
          <p:nvPr>
            <p:ph type="sldNum" sz="quarter" idx="5"/>
          </p:nvPr>
        </p:nvSpPr>
        <p:spPr/>
        <p:txBody>
          <a:bodyPr/>
          <a:lstStyle/>
          <a:p>
            <a:fld id="{F1D59B1D-B0BC-4C10-A0E9-E068C37A006F}" type="slidenum">
              <a:rPr lang="en-US" smtClean="0"/>
              <a:t>24</a:t>
            </a:fld>
            <a:endParaRPr lang="en-US"/>
          </a:p>
        </p:txBody>
      </p:sp>
    </p:spTree>
    <p:extLst>
      <p:ext uri="{BB962C8B-B14F-4D97-AF65-F5344CB8AC3E}">
        <p14:creationId xmlns:p14="http://schemas.microsoft.com/office/powerpoint/2010/main" val="146900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t>Kendal Bergman, Joanna </a:t>
            </a:r>
            <a:r>
              <a:rPr lang="en-US" dirty="0" err="1"/>
              <a:t>delaune</a:t>
            </a:r>
            <a:r>
              <a:rPr lang="en-US" dirty="0"/>
              <a:t>, Aaliyah </a:t>
            </a:r>
            <a:r>
              <a:rPr lang="en-US" dirty="0" err="1"/>
              <a:t>lockett</a:t>
            </a:r>
            <a:r>
              <a:rPr lang="en-US" dirty="0"/>
              <a:t>, </a:t>
            </a:r>
            <a:r>
              <a:rPr lang="en-US" dirty="0" err="1"/>
              <a:t>greg</a:t>
            </a:r>
            <a:r>
              <a:rPr lang="en-US" dirty="0"/>
              <a:t> Michalak, </a:t>
            </a:r>
            <a:r>
              <a:rPr lang="en-US" dirty="0" err="1"/>
              <a:t>evan</a:t>
            </a:r>
            <a:r>
              <a:rPr lang="en-US" dirty="0"/>
              <a:t> </a:t>
            </a:r>
            <a:r>
              <a:rPr lang="en-US" dirty="0" err="1"/>
              <a:t>sprecher</a:t>
            </a:r>
            <a:endParaRPr lang="en-US" dirty="0"/>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a:bodyPr>
          <a:lstStyle/>
          <a:p>
            <a:r>
              <a:rPr lang="en-US" dirty="0"/>
              <a:t>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4"/>
          <a:stretch>
            <a:fillRect/>
          </a:stretch>
        </p:blipFill>
        <p:spPr>
          <a:xfrm>
            <a:off x="0" y="5374432"/>
            <a:ext cx="6176865" cy="841105"/>
          </a:xfrm>
          <a:prstGeom prst="rect">
            <a:avLst/>
          </a:prstGeom>
        </p:spPr>
      </p:pic>
      <p:pic>
        <p:nvPicPr>
          <p:cNvPr id="7" name="Picture 6">
            <a:extLst>
              <a:ext uri="{FF2B5EF4-FFF2-40B4-BE49-F238E27FC236}">
                <a16:creationId xmlns:a16="http://schemas.microsoft.com/office/drawing/2014/main" id="{80A2506C-4FBB-934D-ABE1-30E401C8A365}"/>
              </a:ext>
            </a:extLst>
          </p:cNvPr>
          <p:cNvPicPr>
            <a:picLocks noChangeAspect="1"/>
          </p:cNvPicPr>
          <p:nvPr/>
        </p:nvPicPr>
        <p:blipFill>
          <a:blip r:embed="rId5"/>
          <a:stretch>
            <a:fillRect/>
          </a:stretch>
        </p:blipFill>
        <p:spPr>
          <a:xfrm>
            <a:off x="6429414" y="5436461"/>
            <a:ext cx="5762586" cy="779076"/>
          </a:xfrm>
          <a:prstGeom prst="rect">
            <a:avLst/>
          </a:prstGeom>
        </p:spPr>
      </p:pic>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3614-BB37-AA0E-4DA1-3A6D573E1964}"/>
              </a:ext>
            </a:extLst>
          </p:cNvPr>
          <p:cNvSpPr>
            <a:spLocks noGrp="1"/>
          </p:cNvSpPr>
          <p:nvPr>
            <p:ph type="title"/>
          </p:nvPr>
        </p:nvSpPr>
        <p:spPr/>
        <p:txBody>
          <a:bodyPr/>
          <a:lstStyle/>
          <a:p>
            <a:r>
              <a:rPr lang="en-US" dirty="0"/>
              <a:t>Introduce/explain ARPA/SLFRF</a:t>
            </a:r>
          </a:p>
        </p:txBody>
      </p:sp>
      <p:sp>
        <p:nvSpPr>
          <p:cNvPr id="3" name="Content Placeholder 2">
            <a:extLst>
              <a:ext uri="{FF2B5EF4-FFF2-40B4-BE49-F238E27FC236}">
                <a16:creationId xmlns:a16="http://schemas.microsoft.com/office/drawing/2014/main" id="{77B2AE05-E344-4737-67F2-BEB760057B8F}"/>
              </a:ext>
            </a:extLst>
          </p:cNvPr>
          <p:cNvSpPr>
            <a:spLocks noGrp="1"/>
          </p:cNvSpPr>
          <p:nvPr>
            <p:ph idx="1"/>
          </p:nvPr>
        </p:nvSpPr>
        <p:spPr/>
        <p:txBody>
          <a:bodyPr/>
          <a:lstStyle/>
          <a:p>
            <a:r>
              <a:rPr lang="en-US" dirty="0"/>
              <a:t>Explanation of program</a:t>
            </a:r>
          </a:p>
          <a:p>
            <a:r>
              <a:rPr lang="en-US" dirty="0"/>
              <a:t>Some states spent almost all money, some spent almost none</a:t>
            </a:r>
          </a:p>
          <a:p>
            <a:r>
              <a:rPr lang="en-US" dirty="0">
                <a:solidFill>
                  <a:srgbClr val="FF0000"/>
                </a:solidFill>
              </a:rPr>
              <a:t>Insert Bar chart showing state % overall spending (all projects) here</a:t>
            </a:r>
          </a:p>
          <a:p>
            <a:endParaRPr lang="en-US" dirty="0">
              <a:solidFill>
                <a:srgbClr val="FF0000"/>
              </a:solidFill>
            </a:endParaRPr>
          </a:p>
          <a:p>
            <a:r>
              <a:rPr lang="en-US" dirty="0">
                <a:solidFill>
                  <a:srgbClr val="FF0000"/>
                </a:solidFill>
              </a:rPr>
              <a:t>Insert Kendal’s pie chart of project categories here or in next slide if this gets too busy.</a:t>
            </a:r>
          </a:p>
        </p:txBody>
      </p:sp>
    </p:spTree>
    <p:extLst>
      <p:ext uri="{BB962C8B-B14F-4D97-AF65-F5344CB8AC3E}">
        <p14:creationId xmlns:p14="http://schemas.microsoft.com/office/powerpoint/2010/main" val="237892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35514F-098A-5E0B-B259-D04424AF5714}"/>
              </a:ext>
            </a:extLst>
          </p:cNvPr>
          <p:cNvSpPr>
            <a:spLocks noGrp="1"/>
          </p:cNvSpPr>
          <p:nvPr>
            <p:ph type="title"/>
          </p:nvPr>
        </p:nvSpPr>
        <p:spPr/>
        <p:txBody>
          <a:bodyPr>
            <a:normAutofit/>
          </a:bodyPr>
          <a:lstStyle/>
          <a:p>
            <a:r>
              <a:rPr lang="en-US" sz="4000" dirty="0"/>
              <a:t>Spending Categories – Vaccine Programs vs. All</a:t>
            </a:r>
          </a:p>
        </p:txBody>
      </p:sp>
      <p:pic>
        <p:nvPicPr>
          <p:cNvPr id="5" name="Content Placeholder 4">
            <a:extLst>
              <a:ext uri="{FF2B5EF4-FFF2-40B4-BE49-F238E27FC236}">
                <a16:creationId xmlns:a16="http://schemas.microsoft.com/office/drawing/2014/main" id="{6378681D-6641-8C47-8966-F540AEC896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84713"/>
            <a:ext cx="4938712" cy="3345824"/>
          </a:xfrm>
        </p:spPr>
      </p:pic>
      <p:pic>
        <p:nvPicPr>
          <p:cNvPr id="9" name="Content Placeholder 8">
            <a:extLst>
              <a:ext uri="{FF2B5EF4-FFF2-40B4-BE49-F238E27FC236}">
                <a16:creationId xmlns:a16="http://schemas.microsoft.com/office/drawing/2014/main" id="{6178E1A5-BC4A-0506-FA91-8BD00FADFF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185251"/>
            <a:ext cx="4937125" cy="3344749"/>
          </a:xfrm>
        </p:spPr>
      </p:pic>
    </p:spTree>
    <p:extLst>
      <p:ext uri="{BB962C8B-B14F-4D97-AF65-F5344CB8AC3E}">
        <p14:creationId xmlns:p14="http://schemas.microsoft.com/office/powerpoint/2010/main" val="94985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DE9-05B4-0EEC-E73F-1381B23DBC5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056872F-F887-D24E-44E4-59A432259833}"/>
              </a:ext>
            </a:extLst>
          </p:cNvPr>
          <p:cNvSpPr>
            <a:spLocks noGrp="1"/>
          </p:cNvSpPr>
          <p:nvPr>
            <p:ph idx="1"/>
          </p:nvPr>
        </p:nvSpPr>
        <p:spPr/>
        <p:txBody>
          <a:bodyPr/>
          <a:lstStyle/>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a:p>
            <a:endParaRPr lang="en-US" dirty="0"/>
          </a:p>
        </p:txBody>
      </p:sp>
    </p:spTree>
    <p:extLst>
      <p:ext uri="{BB962C8B-B14F-4D97-AF65-F5344CB8AC3E}">
        <p14:creationId xmlns:p14="http://schemas.microsoft.com/office/powerpoint/2010/main" val="206355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a:bodyPr>
          <a:lstStyle/>
          <a:p>
            <a:r>
              <a:rPr lang="en-US" dirty="0"/>
              <a:t>Data exploration and cleanup</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Import raw data as csv</a:t>
            </a:r>
          </a:p>
          <a:p>
            <a:pPr lvl="1">
              <a:buFont typeface="Wingdings" panose="05000000000000000000" pitchFamily="2" charset="2"/>
              <a:buChar char="§"/>
            </a:pPr>
            <a:r>
              <a:rPr lang="en-US" dirty="0"/>
              <a:t>Drop rows with NA values  </a:t>
            </a:r>
          </a:p>
          <a:p>
            <a:pPr lvl="1">
              <a:buFont typeface="Wingdings" panose="05000000000000000000" pitchFamily="2" charset="2"/>
              <a:buChar char="§"/>
            </a:pPr>
            <a:r>
              <a:rPr lang="en-US" dirty="0"/>
              <a:t>Clean column values with string replace functions</a:t>
            </a:r>
          </a:p>
          <a:p>
            <a:pPr lvl="1">
              <a:buFont typeface="Wingdings" panose="05000000000000000000" pitchFamily="2" charset="2"/>
              <a:buChar char="§"/>
            </a:pPr>
            <a:r>
              <a:rPr lang="en-US" dirty="0"/>
              <a:t>Cast strings as numeric where needed</a:t>
            </a:r>
          </a:p>
          <a:p>
            <a:pPr lvl="1">
              <a:buFont typeface="Wingdings" panose="05000000000000000000" pitchFamily="2" charset="2"/>
              <a:buChar char="§"/>
            </a:pPr>
            <a:r>
              <a:rPr lang="en-US" dirty="0"/>
              <a:t>Pandas </a:t>
            </a:r>
            <a:r>
              <a:rPr lang="en-US" dirty="0" err="1"/>
              <a:t>groupby</a:t>
            </a:r>
            <a:r>
              <a:rPr lang="en-US" dirty="0"/>
              <a:t> to sum or count values</a:t>
            </a:r>
          </a:p>
          <a:p>
            <a:pPr lvl="1">
              <a:buFont typeface="Wingdings" panose="05000000000000000000" pitchFamily="2" charset="2"/>
              <a:buChar char="§"/>
            </a:pPr>
            <a:endParaRPr lang="en-US" dirty="0"/>
          </a:p>
          <a:p>
            <a:pPr>
              <a:buFont typeface="Wingdings" panose="05000000000000000000" pitchFamily="2" charset="2"/>
              <a:buChar char="§"/>
            </a:pPr>
            <a:r>
              <a:rPr lang="en-US" dirty="0"/>
              <a:t> Created reduced DFs for specific visuals</a:t>
            </a:r>
          </a:p>
          <a:p>
            <a:pPr>
              <a:buFont typeface="Wingdings" panose="05000000000000000000" pitchFamily="2" charset="2"/>
              <a:buChar char="§"/>
            </a:pPr>
            <a:r>
              <a:rPr lang="en-US" dirty="0"/>
              <a:t> Created calculated percentage columns within relevant </a:t>
            </a:r>
            <a:r>
              <a:rPr lang="en-US" dirty="0" err="1"/>
              <a:t>DataFrames</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Defined functions: DRY!</a:t>
            </a:r>
          </a:p>
        </p:txBody>
      </p:sp>
      <p:pic>
        <p:nvPicPr>
          <p:cNvPr id="5" name="Picture 4">
            <a:extLst>
              <a:ext uri="{FF2B5EF4-FFF2-40B4-BE49-F238E27FC236}">
                <a16:creationId xmlns:a16="http://schemas.microsoft.com/office/drawing/2014/main" id="{06EDBBBB-14BC-CC93-0E38-D61BC229CA53}"/>
              </a:ext>
            </a:extLst>
          </p:cNvPr>
          <p:cNvPicPr>
            <a:picLocks noChangeAspect="1"/>
          </p:cNvPicPr>
          <p:nvPr/>
        </p:nvPicPr>
        <p:blipFill>
          <a:blip r:embed="rId2"/>
          <a:stretch>
            <a:fillRect/>
          </a:stretch>
        </p:blipFill>
        <p:spPr>
          <a:xfrm>
            <a:off x="6549576" y="2089635"/>
            <a:ext cx="5363263" cy="1767779"/>
          </a:xfrm>
          <a:prstGeom prst="rect">
            <a:avLst/>
          </a:prstGeom>
        </p:spPr>
      </p:pic>
    </p:spTree>
    <p:extLst>
      <p:ext uri="{BB962C8B-B14F-4D97-AF65-F5344CB8AC3E}">
        <p14:creationId xmlns:p14="http://schemas.microsoft.com/office/powerpoint/2010/main" val="379197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a:bodyPr>
          <a:lstStyle/>
          <a:p>
            <a:pPr marL="0" indent="0">
              <a:buNone/>
            </a:pPr>
            <a:r>
              <a:rPr lang="en-US" strike="sngStrike" dirty="0">
                <a:solidFill>
                  <a:srgbClr val="FF0000"/>
                </a:solidFill>
              </a:rPr>
              <a:t>Here’s where we show, don’t tell:</a:t>
            </a:r>
            <a:endParaRPr lang="en-US" dirty="0"/>
          </a:p>
          <a:p>
            <a:pPr>
              <a:buFont typeface="Wingdings" panose="05000000000000000000" pitchFamily="2" charset="2"/>
              <a:buChar char="§"/>
            </a:pPr>
            <a:r>
              <a:rPr lang="en-US" dirty="0"/>
              <a:t>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strike="sngStrike"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
        <p:nvSpPr>
          <p:cNvPr id="4" name="TextBox 3">
            <a:extLst>
              <a:ext uri="{FF2B5EF4-FFF2-40B4-BE49-F238E27FC236}">
                <a16:creationId xmlns:a16="http://schemas.microsoft.com/office/drawing/2014/main" id="{A6A7A421-47E1-B407-409D-9346D51D5780}"/>
              </a:ext>
            </a:extLst>
          </p:cNvPr>
          <p:cNvSpPr txBox="1"/>
          <p:nvPr/>
        </p:nvSpPr>
        <p:spPr>
          <a:xfrm>
            <a:off x="211494" y="346401"/>
            <a:ext cx="11522418" cy="523220"/>
          </a:xfrm>
          <a:prstGeom prst="rect">
            <a:avLst/>
          </a:prstGeom>
          <a:solidFill>
            <a:schemeClr val="bg1"/>
          </a:solidFill>
        </p:spPr>
        <p:txBody>
          <a:bodyPr wrap="square" rtlCol="0">
            <a:spAutoFit/>
          </a:bodyPr>
          <a:lstStyle/>
          <a:p>
            <a:r>
              <a:rPr lang="en-US" sz="2800" dirty="0">
                <a:solidFill>
                  <a:srgbClr val="FF0000"/>
                </a:solidFill>
              </a:rPr>
              <a:t>!! We can drop this slide after the analysis plots are in their respective slides</a:t>
            </a:r>
          </a:p>
        </p:txBody>
      </p:sp>
    </p:spTree>
    <p:extLst>
      <p:ext uri="{BB962C8B-B14F-4D97-AF65-F5344CB8AC3E}">
        <p14:creationId xmlns:p14="http://schemas.microsoft.com/office/powerpoint/2010/main" val="1611749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FBFD-0843-8952-2571-6477109CBC9D}"/>
              </a:ext>
            </a:extLst>
          </p:cNvPr>
          <p:cNvSpPr>
            <a:spLocks noGrp="1"/>
          </p:cNvSpPr>
          <p:nvPr>
            <p:ph type="title"/>
          </p:nvPr>
        </p:nvSpPr>
        <p:spPr/>
        <p:txBody>
          <a:bodyPr/>
          <a:lstStyle/>
          <a:p>
            <a:r>
              <a:rPr lang="en-US" dirty="0"/>
              <a:t>Vaccination Status by State</a:t>
            </a:r>
          </a:p>
        </p:txBody>
      </p:sp>
      <p:sp>
        <p:nvSpPr>
          <p:cNvPr id="9" name="TextBox 8">
            <a:extLst>
              <a:ext uri="{FF2B5EF4-FFF2-40B4-BE49-F238E27FC236}">
                <a16:creationId xmlns:a16="http://schemas.microsoft.com/office/drawing/2014/main" id="{2BE1898A-FE02-FCB0-1217-3365C2082860}"/>
              </a:ext>
            </a:extLst>
          </p:cNvPr>
          <p:cNvSpPr txBox="1"/>
          <p:nvPr/>
        </p:nvSpPr>
        <p:spPr>
          <a:xfrm>
            <a:off x="9570720" y="2011680"/>
            <a:ext cx="2275840" cy="1754326"/>
          </a:xfrm>
          <a:prstGeom prst="rect">
            <a:avLst/>
          </a:prstGeom>
          <a:noFill/>
        </p:spPr>
        <p:txBody>
          <a:bodyPr wrap="square" rtlCol="0">
            <a:spAutoFit/>
          </a:bodyPr>
          <a:lstStyle/>
          <a:p>
            <a:r>
              <a:rPr lang="en-US" dirty="0"/>
              <a:t>Mean – 68% (WI)</a:t>
            </a:r>
          </a:p>
          <a:p>
            <a:endParaRPr lang="en-US" dirty="0"/>
          </a:p>
          <a:p>
            <a:r>
              <a:rPr lang="en-US" dirty="0"/>
              <a:t>Min – 53% (AL)</a:t>
            </a:r>
          </a:p>
          <a:p>
            <a:endParaRPr lang="en-US" dirty="0"/>
          </a:p>
          <a:p>
            <a:r>
              <a:rPr lang="en-US" dirty="0"/>
              <a:t>Max – 87% (RI)</a:t>
            </a:r>
          </a:p>
          <a:p>
            <a:endParaRPr lang="en-US" dirty="0"/>
          </a:p>
        </p:txBody>
      </p:sp>
      <p:pic>
        <p:nvPicPr>
          <p:cNvPr id="13" name="Content Placeholder 12">
            <a:extLst>
              <a:ext uri="{FF2B5EF4-FFF2-40B4-BE49-F238E27FC236}">
                <a16:creationId xmlns:a16="http://schemas.microsoft.com/office/drawing/2014/main" id="{CF79CC70-63E6-E0C5-E732-EB2EDCF72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389" y="1939782"/>
            <a:ext cx="8006463" cy="4254956"/>
          </a:xfrm>
        </p:spPr>
      </p:pic>
    </p:spTree>
    <p:extLst>
      <p:ext uri="{BB962C8B-B14F-4D97-AF65-F5344CB8AC3E}">
        <p14:creationId xmlns:p14="http://schemas.microsoft.com/office/powerpoint/2010/main" val="2541148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882-CA28-96A8-EB82-C99D7FAA8D87}"/>
              </a:ext>
            </a:extLst>
          </p:cNvPr>
          <p:cNvSpPr>
            <a:spLocks noGrp="1"/>
          </p:cNvSpPr>
          <p:nvPr>
            <p:ph type="title"/>
          </p:nvPr>
        </p:nvSpPr>
        <p:spPr/>
        <p:txBody>
          <a:bodyPr>
            <a:normAutofit/>
          </a:bodyPr>
          <a:lstStyle/>
          <a:p>
            <a:r>
              <a:rPr lang="en-US" sz="4000" dirty="0"/>
              <a:t>Vaccination Status by State – Age Groups</a:t>
            </a:r>
          </a:p>
        </p:txBody>
      </p:sp>
      <p:sp>
        <p:nvSpPr>
          <p:cNvPr id="9" name="Text Placeholder 8">
            <a:extLst>
              <a:ext uri="{FF2B5EF4-FFF2-40B4-BE49-F238E27FC236}">
                <a16:creationId xmlns:a16="http://schemas.microsoft.com/office/drawing/2014/main" id="{6AE53777-E1D7-79E8-D64E-3A241394DBD0}"/>
              </a:ext>
            </a:extLst>
          </p:cNvPr>
          <p:cNvSpPr>
            <a:spLocks noGrp="1"/>
          </p:cNvSpPr>
          <p:nvPr>
            <p:ph type="body" idx="1"/>
          </p:nvPr>
        </p:nvSpPr>
        <p:spPr/>
        <p:txBody>
          <a:bodyPr/>
          <a:lstStyle/>
          <a:p>
            <a:pPr algn="ctr"/>
            <a:r>
              <a:rPr lang="en-US" dirty="0"/>
              <a:t>Ages 5 and up</a:t>
            </a:r>
          </a:p>
        </p:txBody>
      </p:sp>
      <p:sp>
        <p:nvSpPr>
          <p:cNvPr id="10" name="Text Placeholder 9">
            <a:extLst>
              <a:ext uri="{FF2B5EF4-FFF2-40B4-BE49-F238E27FC236}">
                <a16:creationId xmlns:a16="http://schemas.microsoft.com/office/drawing/2014/main" id="{C76B2DA6-CA3A-E260-1635-0987629F6AE7}"/>
              </a:ext>
            </a:extLst>
          </p:cNvPr>
          <p:cNvSpPr>
            <a:spLocks noGrp="1"/>
          </p:cNvSpPr>
          <p:nvPr>
            <p:ph type="body" sz="quarter" idx="3"/>
          </p:nvPr>
        </p:nvSpPr>
        <p:spPr/>
        <p:txBody>
          <a:bodyPr/>
          <a:lstStyle/>
          <a:p>
            <a:pPr algn="ctr"/>
            <a:r>
              <a:rPr lang="en-US" dirty="0"/>
              <a:t>Ages 12 and up</a:t>
            </a:r>
          </a:p>
        </p:txBody>
      </p:sp>
      <p:pic>
        <p:nvPicPr>
          <p:cNvPr id="14" name="Content Placeholder 13">
            <a:extLst>
              <a:ext uri="{FF2B5EF4-FFF2-40B4-BE49-F238E27FC236}">
                <a16:creationId xmlns:a16="http://schemas.microsoft.com/office/drawing/2014/main" id="{42544D50-2F6B-8CE0-4FAC-8775E57FD5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0B7A7C1A-48DD-0613-7D92-E582E9A906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187818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85B-0268-B2F3-AA8E-14791707A659}"/>
              </a:ext>
            </a:extLst>
          </p:cNvPr>
          <p:cNvSpPr>
            <a:spLocks noGrp="1"/>
          </p:cNvSpPr>
          <p:nvPr>
            <p:ph type="title"/>
          </p:nvPr>
        </p:nvSpPr>
        <p:spPr/>
        <p:txBody>
          <a:bodyPr>
            <a:normAutofit/>
          </a:bodyPr>
          <a:lstStyle/>
          <a:p>
            <a:r>
              <a:rPr lang="en-US" sz="3600" dirty="0"/>
              <a:t>Vaccination Status by State – Age Groups Continued</a:t>
            </a:r>
          </a:p>
        </p:txBody>
      </p:sp>
      <p:sp>
        <p:nvSpPr>
          <p:cNvPr id="3" name="Text Placeholder 2">
            <a:extLst>
              <a:ext uri="{FF2B5EF4-FFF2-40B4-BE49-F238E27FC236}">
                <a16:creationId xmlns:a16="http://schemas.microsoft.com/office/drawing/2014/main" id="{4AACC4D0-13AE-DE79-30ED-6F0F9459AD57}"/>
              </a:ext>
            </a:extLst>
          </p:cNvPr>
          <p:cNvSpPr>
            <a:spLocks noGrp="1"/>
          </p:cNvSpPr>
          <p:nvPr>
            <p:ph type="body" idx="1"/>
          </p:nvPr>
        </p:nvSpPr>
        <p:spPr/>
        <p:txBody>
          <a:bodyPr/>
          <a:lstStyle/>
          <a:p>
            <a:pPr algn="ctr"/>
            <a:r>
              <a:rPr lang="en-US" dirty="0"/>
              <a:t>Ages 18 and up</a:t>
            </a:r>
          </a:p>
        </p:txBody>
      </p:sp>
      <p:sp>
        <p:nvSpPr>
          <p:cNvPr id="5" name="Text Placeholder 4">
            <a:extLst>
              <a:ext uri="{FF2B5EF4-FFF2-40B4-BE49-F238E27FC236}">
                <a16:creationId xmlns:a16="http://schemas.microsoft.com/office/drawing/2014/main" id="{891E569B-933D-38A6-F637-3BAB804D1379}"/>
              </a:ext>
            </a:extLst>
          </p:cNvPr>
          <p:cNvSpPr>
            <a:spLocks noGrp="1"/>
          </p:cNvSpPr>
          <p:nvPr>
            <p:ph type="body" sz="quarter" idx="3"/>
          </p:nvPr>
        </p:nvSpPr>
        <p:spPr/>
        <p:txBody>
          <a:bodyPr/>
          <a:lstStyle/>
          <a:p>
            <a:pPr algn="ctr"/>
            <a:r>
              <a:rPr lang="en-US" dirty="0"/>
              <a:t>Ages 65 and up</a:t>
            </a:r>
          </a:p>
        </p:txBody>
      </p:sp>
      <p:pic>
        <p:nvPicPr>
          <p:cNvPr id="14" name="Content Placeholder 13">
            <a:extLst>
              <a:ext uri="{FF2B5EF4-FFF2-40B4-BE49-F238E27FC236}">
                <a16:creationId xmlns:a16="http://schemas.microsoft.com/office/drawing/2014/main" id="{70A0F97D-B3E8-E3BE-9512-E18D7E2B6F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73BC84EE-71B8-4A2B-17B0-1E2404A887B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266270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4D6-B973-A1CD-ABE8-3EAA277FD6A0}"/>
              </a:ext>
            </a:extLst>
          </p:cNvPr>
          <p:cNvSpPr>
            <a:spLocks noGrp="1"/>
          </p:cNvSpPr>
          <p:nvPr>
            <p:ph type="title"/>
          </p:nvPr>
        </p:nvSpPr>
        <p:spPr/>
        <p:txBody>
          <a:bodyPr/>
          <a:lstStyle/>
          <a:p>
            <a:r>
              <a:rPr lang="en-US" dirty="0"/>
              <a:t>Bivalent Booster Status – 65 plus</a:t>
            </a:r>
          </a:p>
        </p:txBody>
      </p:sp>
      <p:pic>
        <p:nvPicPr>
          <p:cNvPr id="9" name="Content Placeholder 8">
            <a:extLst>
              <a:ext uri="{FF2B5EF4-FFF2-40B4-BE49-F238E27FC236}">
                <a16:creationId xmlns:a16="http://schemas.microsoft.com/office/drawing/2014/main" id="{833C7D89-BCB1-38A9-4EDF-914309E230B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85" t="4896" r="1388" b="11887"/>
          <a:stretch/>
        </p:blipFill>
        <p:spPr>
          <a:xfrm>
            <a:off x="1262129" y="1828800"/>
            <a:ext cx="9311425" cy="4342638"/>
          </a:xfrm>
        </p:spPr>
      </p:pic>
    </p:spTree>
    <p:extLst>
      <p:ext uri="{BB962C8B-B14F-4D97-AF65-F5344CB8AC3E}">
        <p14:creationId xmlns:p14="http://schemas.microsoft.com/office/powerpoint/2010/main" val="354478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CAC4CE1-2D49-45F7-2A45-D622BCDEE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8444248" cy="6333186"/>
          </a:xfrm>
          <a:prstGeom prst="rect">
            <a:avLst/>
          </a:prstGeom>
        </p:spPr>
      </p:pic>
    </p:spTree>
    <p:extLst>
      <p:ext uri="{BB962C8B-B14F-4D97-AF65-F5344CB8AC3E}">
        <p14:creationId xmlns:p14="http://schemas.microsoft.com/office/powerpoint/2010/main" val="2516737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CFDCF-7E8F-94A9-88D5-8EF1F657162B}"/>
              </a:ext>
            </a:extLst>
          </p:cNvPr>
          <p:cNvSpPr txBox="1"/>
          <p:nvPr/>
        </p:nvSpPr>
        <p:spPr>
          <a:xfrm>
            <a:off x="569433" y="1157324"/>
            <a:ext cx="11053134" cy="3108543"/>
          </a:xfrm>
          <a:prstGeom prst="rect">
            <a:avLst/>
          </a:prstGeom>
          <a:noFill/>
        </p:spPr>
        <p:txBody>
          <a:bodyPr wrap="square" rtlCol="0">
            <a:spAutoFit/>
          </a:bodyPr>
          <a:lstStyle/>
          <a:p>
            <a:r>
              <a:rPr lang="en-US" sz="2800" dirty="0">
                <a:solidFill>
                  <a:srgbClr val="FF0000"/>
                </a:solidFill>
              </a:rPr>
              <a:t>Correlation/Regression plots here. Pick the 2 most “interesting” plots. </a:t>
            </a:r>
          </a:p>
          <a:p>
            <a:r>
              <a:rPr lang="en-US" sz="2800" dirty="0">
                <a:solidFill>
                  <a:srgbClr val="FF0000"/>
                </a:solidFill>
              </a:rPr>
              <a:t>Or whichever plots provide easiest talking point for the speaker.</a:t>
            </a: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Make a clear statement that there are many variables affecting the regression plots.</a:t>
            </a:r>
          </a:p>
        </p:txBody>
      </p:sp>
    </p:spTree>
    <p:extLst>
      <p:ext uri="{BB962C8B-B14F-4D97-AF65-F5344CB8AC3E}">
        <p14:creationId xmlns:p14="http://schemas.microsoft.com/office/powerpoint/2010/main" val="275526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solidFill>
                  <a:srgbClr val="FF0000"/>
                </a:solidFill>
              </a:rPr>
              <a:t> Joanna to pick the top 2 or three conclusions here.</a:t>
            </a:r>
          </a:p>
          <a:p>
            <a:pPr lvl="1">
              <a:buFont typeface="Wingdings" panose="05000000000000000000" pitchFamily="2" charset="2"/>
              <a:buChar char="§"/>
            </a:pPr>
            <a:r>
              <a:rPr lang="en-US" dirty="0">
                <a:solidFill>
                  <a:srgbClr val="FF0000"/>
                </a:solidFill>
              </a:rPr>
              <a:t>Talking about what we did NOT conclude is great too! Or other topics that were out of scope of either the data set or our analysis.</a:t>
            </a:r>
          </a:p>
          <a:p>
            <a:pPr>
              <a:buFont typeface="Wingdings" panose="05000000000000000000" pitchFamily="2" charset="2"/>
              <a:buChar char="§"/>
            </a:pPr>
            <a:endParaRPr lang="en-US" dirty="0"/>
          </a:p>
          <a:p>
            <a:pPr>
              <a:buFont typeface="Wingdings" panose="05000000000000000000" pitchFamily="2" charset="2"/>
              <a:buChar char="§"/>
            </a:pPr>
            <a:r>
              <a:rPr lang="en-US" dirty="0"/>
              <a:t>Insert repeated copy of the most significant graphs from our analysis to bring the audience back to what was stated earlier in presentation. (if it helps)</a:t>
            </a:r>
          </a:p>
        </p:txBody>
      </p:sp>
    </p:spTree>
    <p:extLst>
      <p:ext uri="{BB962C8B-B14F-4D97-AF65-F5344CB8AC3E}">
        <p14:creationId xmlns:p14="http://schemas.microsoft.com/office/powerpoint/2010/main" val="67178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a:p>
            <a:pPr>
              <a:buFont typeface="Wingdings" panose="05000000000000000000" pitchFamily="2" charset="2"/>
              <a:buChar char="§"/>
            </a:pPr>
            <a:r>
              <a:rPr lang="en-US" dirty="0"/>
              <a:t> (What would potential next steps be if this presentation was the “scoping phase”) </a:t>
            </a:r>
            <a:r>
              <a:rPr lang="en-US" dirty="0">
                <a:solidFill>
                  <a:srgbClr val="FF0000"/>
                </a:solidFill>
              </a:rPr>
              <a:t>This will depend on our individual conclusions, really.</a:t>
            </a:r>
          </a:p>
        </p:txBody>
      </p:sp>
    </p:spTree>
    <p:extLst>
      <p:ext uri="{BB962C8B-B14F-4D97-AF65-F5344CB8AC3E}">
        <p14:creationId xmlns:p14="http://schemas.microsoft.com/office/powerpoint/2010/main" val="31870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pPr algn="l"/>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endParaRPr lang="en-US" dirty="0"/>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2640</Words>
  <Application>Microsoft Macintosh PowerPoint</Application>
  <PresentationFormat>Widescreen</PresentationFormat>
  <Paragraphs>223</Paragraphs>
  <Slides>28</Slides>
  <Notes>4</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 Neue</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Introduce/explain ARPA/SLFRF</vt:lpstr>
      <vt:lpstr>Spending Categories – Vaccine Programs vs. All</vt:lpstr>
      <vt:lpstr>Key Questions</vt:lpstr>
      <vt:lpstr>Data exploration and cleanup</vt:lpstr>
      <vt:lpstr>The analysis process</vt:lpstr>
      <vt:lpstr>Vaccination Status by State</vt:lpstr>
      <vt:lpstr>Vaccination Status by State – Age Groups</vt:lpstr>
      <vt:lpstr>Vaccination Status by State – Age Groups Continued</vt:lpstr>
      <vt:lpstr>Bivalent Booster Status – 65 plus</vt:lpstr>
      <vt:lpstr>PowerPoint Presentation</vt:lpstr>
      <vt:lpstr>PowerPoint Presentation</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Kendal Bergman</cp:lastModifiedBy>
  <cp:revision>79</cp:revision>
  <dcterms:created xsi:type="dcterms:W3CDTF">2023-05-08T00:50:41Z</dcterms:created>
  <dcterms:modified xsi:type="dcterms:W3CDTF">2023-05-17T19:14:01Z</dcterms:modified>
</cp:coreProperties>
</file>