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1"/>
  </p:notesMasterIdLst>
  <p:sldIdLst>
    <p:sldId id="276" r:id="rId2"/>
    <p:sldId id="290" r:id="rId3"/>
    <p:sldId id="269" r:id="rId4"/>
    <p:sldId id="271" r:id="rId5"/>
    <p:sldId id="272" r:id="rId6"/>
    <p:sldId id="295" r:id="rId7"/>
    <p:sldId id="288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75556" autoAdjust="0"/>
  </p:normalViewPr>
  <p:slideViewPr>
    <p:cSldViewPr snapToGrid="0">
      <p:cViewPr varScale="1">
        <p:scale>
          <a:sx n="86" d="100"/>
          <a:sy n="86" d="100"/>
        </p:scale>
        <p:origin x="2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4FCD1-59F5-4DB1-80B4-AC8E5FEA940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F5276362-0B3C-422C-BFB2-27B41818EC34}">
      <dgm:prSet phldrT="[Text]" custT="1"/>
      <dgm:spPr/>
      <dgm:t>
        <a:bodyPr/>
        <a:lstStyle/>
        <a:p>
          <a:r>
            <a:rPr lang="en-US" sz="2400" b="1" dirty="0"/>
            <a:t>Extract</a:t>
          </a:r>
          <a:r>
            <a:rPr lang="en-US" sz="1800" dirty="0"/>
            <a:t>:  </a:t>
          </a:r>
        </a:p>
        <a:p>
          <a:r>
            <a:rPr lang="en-US" sz="1800" dirty="0"/>
            <a:t>Web scrape Temp/</a:t>
          </a:r>
          <a:r>
            <a:rPr lang="en-US" sz="1800" dirty="0" err="1"/>
            <a:t>Precip</a:t>
          </a:r>
          <a:r>
            <a:rPr lang="en-US" sz="1800" dirty="0"/>
            <a:t> and illness data into Pandas </a:t>
          </a:r>
          <a:r>
            <a:rPr lang="en-US" sz="1800" dirty="0" err="1"/>
            <a:t>Dataframes</a:t>
          </a:r>
          <a:r>
            <a:rPr lang="en-US" sz="1800" dirty="0"/>
            <a:t> and CSV files</a:t>
          </a:r>
        </a:p>
      </dgm:t>
    </dgm:pt>
    <dgm:pt modelId="{620C2E60-5065-4F3F-AD08-16D57D5124F2}" type="parTrans" cxnId="{3DD3FBC7-F5FE-4F55-B3E0-52376563F193}">
      <dgm:prSet/>
      <dgm:spPr/>
      <dgm:t>
        <a:bodyPr/>
        <a:lstStyle/>
        <a:p>
          <a:endParaRPr lang="en-US"/>
        </a:p>
      </dgm:t>
    </dgm:pt>
    <dgm:pt modelId="{CBF557D5-8CF8-44F0-A8E3-985CC365223B}" type="sibTrans" cxnId="{3DD3FBC7-F5FE-4F55-B3E0-52376563F193}">
      <dgm:prSet/>
      <dgm:spPr/>
      <dgm:t>
        <a:bodyPr/>
        <a:lstStyle/>
        <a:p>
          <a:endParaRPr lang="en-US"/>
        </a:p>
      </dgm:t>
    </dgm:pt>
    <dgm:pt modelId="{55102640-1BC6-4D77-B6ED-9F80A416F100}">
      <dgm:prSet phldrT="[Text]" custT="1"/>
      <dgm:spPr/>
      <dgm:t>
        <a:bodyPr/>
        <a:lstStyle/>
        <a:p>
          <a:r>
            <a:rPr lang="en-US" sz="2400" b="1" dirty="0"/>
            <a:t>Transform</a:t>
          </a:r>
          <a:r>
            <a:rPr lang="en-US" sz="1900" dirty="0"/>
            <a:t>:  Clean data using regex and .replace(). Reorganize columns.</a:t>
          </a:r>
        </a:p>
      </dgm:t>
    </dgm:pt>
    <dgm:pt modelId="{C6480FFE-0912-4815-9CBE-918EAE5AE9D2}" type="parTrans" cxnId="{77B9C251-D478-499E-ACB9-8CCDE609B5E7}">
      <dgm:prSet/>
      <dgm:spPr/>
      <dgm:t>
        <a:bodyPr/>
        <a:lstStyle/>
        <a:p>
          <a:endParaRPr lang="en-US"/>
        </a:p>
      </dgm:t>
    </dgm:pt>
    <dgm:pt modelId="{C0EE3714-FF31-4C1A-9A22-D73021CC72F7}" type="sibTrans" cxnId="{77B9C251-D478-499E-ACB9-8CCDE609B5E7}">
      <dgm:prSet/>
      <dgm:spPr/>
      <dgm:t>
        <a:bodyPr/>
        <a:lstStyle/>
        <a:p>
          <a:endParaRPr lang="en-US"/>
        </a:p>
      </dgm:t>
    </dgm:pt>
    <dgm:pt modelId="{14F5C771-6822-4F85-A29E-F3E561A20D9A}">
      <dgm:prSet phldrT="[Text]" custT="1"/>
      <dgm:spPr/>
      <dgm:t>
        <a:bodyPr/>
        <a:lstStyle/>
        <a:p>
          <a:r>
            <a:rPr lang="en-US" sz="2800" b="1" dirty="0"/>
            <a:t>Load</a:t>
          </a:r>
          <a:r>
            <a:rPr lang="en-US" sz="2300" dirty="0"/>
            <a:t>: </a:t>
          </a:r>
        </a:p>
        <a:p>
          <a:r>
            <a:rPr lang="en-US" sz="2300" dirty="0"/>
            <a:t> Import cleaned data to PostgreSQL server.</a:t>
          </a:r>
        </a:p>
      </dgm:t>
    </dgm:pt>
    <dgm:pt modelId="{6B3189E0-3ABB-41CA-A678-EC0DFECCA66D}" type="parTrans" cxnId="{BE2AFBD2-0653-4FBF-BD8C-13101D4907AF}">
      <dgm:prSet/>
      <dgm:spPr/>
      <dgm:t>
        <a:bodyPr/>
        <a:lstStyle/>
        <a:p>
          <a:endParaRPr lang="en-US"/>
        </a:p>
      </dgm:t>
    </dgm:pt>
    <dgm:pt modelId="{39E0DE9D-2F9A-4422-9890-449498B259AD}" type="sibTrans" cxnId="{BE2AFBD2-0653-4FBF-BD8C-13101D4907AF}">
      <dgm:prSet/>
      <dgm:spPr/>
      <dgm:t>
        <a:bodyPr/>
        <a:lstStyle/>
        <a:p>
          <a:endParaRPr lang="en-US"/>
        </a:p>
      </dgm:t>
    </dgm:pt>
    <dgm:pt modelId="{75C2B7B8-0B58-4433-BA15-CCBD8AC5BCC9}">
      <dgm:prSet phldrT="[Text]" custT="1"/>
      <dgm:spPr/>
      <dgm:t>
        <a:bodyPr/>
        <a:lstStyle/>
        <a:p>
          <a:r>
            <a:rPr lang="en-US" sz="2800" b="1" dirty="0"/>
            <a:t>Transmit</a:t>
          </a:r>
          <a:r>
            <a:rPr lang="en-US" sz="2300" dirty="0"/>
            <a:t>:  Reflect Postgres tables to Flask app.py using </a:t>
          </a:r>
          <a:r>
            <a:rPr lang="en-US" sz="2300" dirty="0" err="1"/>
            <a:t>SQLAlchemy</a:t>
          </a:r>
          <a:r>
            <a:rPr lang="en-US" sz="2300" dirty="0"/>
            <a:t>.</a:t>
          </a:r>
        </a:p>
        <a:p>
          <a:endParaRPr lang="en-US" sz="2300" dirty="0"/>
        </a:p>
        <a:p>
          <a:r>
            <a:rPr lang="en-US" sz="2300" dirty="0"/>
            <a:t>Read CSV tables in JavaScript.</a:t>
          </a:r>
        </a:p>
      </dgm:t>
    </dgm:pt>
    <dgm:pt modelId="{3332251D-B2B1-4E04-9DAB-EC1363C4850C}" type="parTrans" cxnId="{005195BE-4F50-41BB-A5F1-2E7A23E9294E}">
      <dgm:prSet/>
      <dgm:spPr/>
      <dgm:t>
        <a:bodyPr/>
        <a:lstStyle/>
        <a:p>
          <a:endParaRPr lang="en-US"/>
        </a:p>
      </dgm:t>
    </dgm:pt>
    <dgm:pt modelId="{11952508-8C87-46A6-B3B9-EB61BA147A23}" type="sibTrans" cxnId="{005195BE-4F50-41BB-A5F1-2E7A23E9294E}">
      <dgm:prSet/>
      <dgm:spPr/>
      <dgm:t>
        <a:bodyPr/>
        <a:lstStyle/>
        <a:p>
          <a:endParaRPr lang="en-US"/>
        </a:p>
      </dgm:t>
    </dgm:pt>
    <dgm:pt modelId="{587134CB-26FE-4FF2-8380-DF743E369986}" type="pres">
      <dgm:prSet presAssocID="{8594FCD1-59F5-4DB1-80B4-AC8E5FEA940E}" presName="Name0" presStyleCnt="0">
        <dgm:presLayoutVars>
          <dgm:dir/>
          <dgm:resizeHandles val="exact"/>
        </dgm:presLayoutVars>
      </dgm:prSet>
      <dgm:spPr/>
    </dgm:pt>
    <dgm:pt modelId="{BBBB3364-3170-45EE-BCF5-5B4CAC7B6A7C}" type="pres">
      <dgm:prSet presAssocID="{F5276362-0B3C-422C-BFB2-27B41818EC34}" presName="node" presStyleLbl="node1" presStyleIdx="0" presStyleCnt="4">
        <dgm:presLayoutVars>
          <dgm:bulletEnabled val="1"/>
        </dgm:presLayoutVars>
      </dgm:prSet>
      <dgm:spPr/>
    </dgm:pt>
    <dgm:pt modelId="{4957FA5C-5266-4418-93FF-681A7E40B159}" type="pres">
      <dgm:prSet presAssocID="{CBF557D5-8CF8-44F0-A8E3-985CC365223B}" presName="sibTrans" presStyleLbl="sibTrans2D1" presStyleIdx="0" presStyleCnt="3"/>
      <dgm:spPr/>
    </dgm:pt>
    <dgm:pt modelId="{64705604-3A94-4D1D-B9C1-967394089AED}" type="pres">
      <dgm:prSet presAssocID="{CBF557D5-8CF8-44F0-A8E3-985CC365223B}" presName="connectorText" presStyleLbl="sibTrans2D1" presStyleIdx="0" presStyleCnt="3"/>
      <dgm:spPr/>
    </dgm:pt>
    <dgm:pt modelId="{16B7B0B1-E9A9-4103-8D5D-ABCDC6303A42}" type="pres">
      <dgm:prSet presAssocID="{55102640-1BC6-4D77-B6ED-9F80A416F100}" presName="node" presStyleLbl="node1" presStyleIdx="1" presStyleCnt="4">
        <dgm:presLayoutVars>
          <dgm:bulletEnabled val="1"/>
        </dgm:presLayoutVars>
      </dgm:prSet>
      <dgm:spPr/>
    </dgm:pt>
    <dgm:pt modelId="{E598BF02-4550-460B-B053-B1DD227DF04F}" type="pres">
      <dgm:prSet presAssocID="{C0EE3714-FF31-4C1A-9A22-D73021CC72F7}" presName="sibTrans" presStyleLbl="sibTrans2D1" presStyleIdx="1" presStyleCnt="3"/>
      <dgm:spPr/>
    </dgm:pt>
    <dgm:pt modelId="{6AF801B9-96FE-4718-896C-AE7295702F8B}" type="pres">
      <dgm:prSet presAssocID="{C0EE3714-FF31-4C1A-9A22-D73021CC72F7}" presName="connectorText" presStyleLbl="sibTrans2D1" presStyleIdx="1" presStyleCnt="3"/>
      <dgm:spPr/>
    </dgm:pt>
    <dgm:pt modelId="{C362C62F-10AB-4A13-B613-B74E31A19125}" type="pres">
      <dgm:prSet presAssocID="{14F5C771-6822-4F85-A29E-F3E561A20D9A}" presName="node" presStyleLbl="node1" presStyleIdx="2" presStyleCnt="4">
        <dgm:presLayoutVars>
          <dgm:bulletEnabled val="1"/>
        </dgm:presLayoutVars>
      </dgm:prSet>
      <dgm:spPr/>
    </dgm:pt>
    <dgm:pt modelId="{1C6CD31A-2E16-4A72-97A5-F35FF7F92E50}" type="pres">
      <dgm:prSet presAssocID="{39E0DE9D-2F9A-4422-9890-449498B259AD}" presName="sibTrans" presStyleLbl="sibTrans2D1" presStyleIdx="2" presStyleCnt="3"/>
      <dgm:spPr/>
    </dgm:pt>
    <dgm:pt modelId="{4C0B2CF1-1B01-4191-AE94-F82C897CFBFC}" type="pres">
      <dgm:prSet presAssocID="{39E0DE9D-2F9A-4422-9890-449498B259AD}" presName="connectorText" presStyleLbl="sibTrans2D1" presStyleIdx="2" presStyleCnt="3"/>
      <dgm:spPr/>
    </dgm:pt>
    <dgm:pt modelId="{1D309985-83A0-47D5-BDA2-C55EA3D990DD}" type="pres">
      <dgm:prSet presAssocID="{75C2B7B8-0B58-4433-BA15-CCBD8AC5BCC9}" presName="node" presStyleLbl="node1" presStyleIdx="3" presStyleCnt="4">
        <dgm:presLayoutVars>
          <dgm:bulletEnabled val="1"/>
        </dgm:presLayoutVars>
      </dgm:prSet>
      <dgm:spPr/>
    </dgm:pt>
  </dgm:ptLst>
  <dgm:cxnLst>
    <dgm:cxn modelId="{8DBA9521-63D4-440D-A365-05086B312BE5}" type="presOf" srcId="{CBF557D5-8CF8-44F0-A8E3-985CC365223B}" destId="{64705604-3A94-4D1D-B9C1-967394089AED}" srcOrd="1" destOrd="0" presId="urn:microsoft.com/office/officeart/2005/8/layout/process1"/>
    <dgm:cxn modelId="{A9A29639-7019-46E7-8E58-2D179C43D824}" type="presOf" srcId="{C0EE3714-FF31-4C1A-9A22-D73021CC72F7}" destId="{6AF801B9-96FE-4718-896C-AE7295702F8B}" srcOrd="1" destOrd="0" presId="urn:microsoft.com/office/officeart/2005/8/layout/process1"/>
    <dgm:cxn modelId="{40C09F3C-96EE-4647-AFF8-805C6AFB1D6F}" type="presOf" srcId="{39E0DE9D-2F9A-4422-9890-449498B259AD}" destId="{4C0B2CF1-1B01-4191-AE94-F82C897CFBFC}" srcOrd="1" destOrd="0" presId="urn:microsoft.com/office/officeart/2005/8/layout/process1"/>
    <dgm:cxn modelId="{98C4FD3D-7623-4071-8DDB-C4EE8ED105ED}" type="presOf" srcId="{14F5C771-6822-4F85-A29E-F3E561A20D9A}" destId="{C362C62F-10AB-4A13-B613-B74E31A19125}" srcOrd="0" destOrd="0" presId="urn:microsoft.com/office/officeart/2005/8/layout/process1"/>
    <dgm:cxn modelId="{9C5DBB64-5D8F-4B5A-BCBC-5B14C50D761E}" type="presOf" srcId="{55102640-1BC6-4D77-B6ED-9F80A416F100}" destId="{16B7B0B1-E9A9-4103-8D5D-ABCDC6303A42}" srcOrd="0" destOrd="0" presId="urn:microsoft.com/office/officeart/2005/8/layout/process1"/>
    <dgm:cxn modelId="{F3218667-E5CF-4396-890D-709D98E37192}" type="presOf" srcId="{39E0DE9D-2F9A-4422-9890-449498B259AD}" destId="{1C6CD31A-2E16-4A72-97A5-F35FF7F92E50}" srcOrd="0" destOrd="0" presId="urn:microsoft.com/office/officeart/2005/8/layout/process1"/>
    <dgm:cxn modelId="{77B9C251-D478-499E-ACB9-8CCDE609B5E7}" srcId="{8594FCD1-59F5-4DB1-80B4-AC8E5FEA940E}" destId="{55102640-1BC6-4D77-B6ED-9F80A416F100}" srcOrd="1" destOrd="0" parTransId="{C6480FFE-0912-4815-9CBE-918EAE5AE9D2}" sibTransId="{C0EE3714-FF31-4C1A-9A22-D73021CC72F7}"/>
    <dgm:cxn modelId="{AE1F5877-164F-4D42-8807-F4C44E2FC326}" type="presOf" srcId="{75C2B7B8-0B58-4433-BA15-CCBD8AC5BCC9}" destId="{1D309985-83A0-47D5-BDA2-C55EA3D990DD}" srcOrd="0" destOrd="0" presId="urn:microsoft.com/office/officeart/2005/8/layout/process1"/>
    <dgm:cxn modelId="{0D0B0783-4130-4A4D-897A-2D082210B907}" type="presOf" srcId="{F5276362-0B3C-422C-BFB2-27B41818EC34}" destId="{BBBB3364-3170-45EE-BCF5-5B4CAC7B6A7C}" srcOrd="0" destOrd="0" presId="urn:microsoft.com/office/officeart/2005/8/layout/process1"/>
    <dgm:cxn modelId="{A40A3D88-1F61-4552-B81D-EAB621120F99}" type="presOf" srcId="{8594FCD1-59F5-4DB1-80B4-AC8E5FEA940E}" destId="{587134CB-26FE-4FF2-8380-DF743E369986}" srcOrd="0" destOrd="0" presId="urn:microsoft.com/office/officeart/2005/8/layout/process1"/>
    <dgm:cxn modelId="{1C4DD5A0-82CE-409D-9856-A6B917370DEA}" type="presOf" srcId="{CBF557D5-8CF8-44F0-A8E3-985CC365223B}" destId="{4957FA5C-5266-4418-93FF-681A7E40B159}" srcOrd="0" destOrd="0" presId="urn:microsoft.com/office/officeart/2005/8/layout/process1"/>
    <dgm:cxn modelId="{005195BE-4F50-41BB-A5F1-2E7A23E9294E}" srcId="{8594FCD1-59F5-4DB1-80B4-AC8E5FEA940E}" destId="{75C2B7B8-0B58-4433-BA15-CCBD8AC5BCC9}" srcOrd="3" destOrd="0" parTransId="{3332251D-B2B1-4E04-9DAB-EC1363C4850C}" sibTransId="{11952508-8C87-46A6-B3B9-EB61BA147A23}"/>
    <dgm:cxn modelId="{3DD3FBC7-F5FE-4F55-B3E0-52376563F193}" srcId="{8594FCD1-59F5-4DB1-80B4-AC8E5FEA940E}" destId="{F5276362-0B3C-422C-BFB2-27B41818EC34}" srcOrd="0" destOrd="0" parTransId="{620C2E60-5065-4F3F-AD08-16D57D5124F2}" sibTransId="{CBF557D5-8CF8-44F0-A8E3-985CC365223B}"/>
    <dgm:cxn modelId="{BE2AFBD2-0653-4FBF-BD8C-13101D4907AF}" srcId="{8594FCD1-59F5-4DB1-80B4-AC8E5FEA940E}" destId="{14F5C771-6822-4F85-A29E-F3E561A20D9A}" srcOrd="2" destOrd="0" parTransId="{6B3189E0-3ABB-41CA-A678-EC0DFECCA66D}" sibTransId="{39E0DE9D-2F9A-4422-9890-449498B259AD}"/>
    <dgm:cxn modelId="{555DB3D8-AD26-4DEC-8A1D-1B93106A364E}" type="presOf" srcId="{C0EE3714-FF31-4C1A-9A22-D73021CC72F7}" destId="{E598BF02-4550-460B-B053-B1DD227DF04F}" srcOrd="0" destOrd="0" presId="urn:microsoft.com/office/officeart/2005/8/layout/process1"/>
    <dgm:cxn modelId="{58F18A8E-E7DA-4722-92B3-4967210FF10C}" type="presParOf" srcId="{587134CB-26FE-4FF2-8380-DF743E369986}" destId="{BBBB3364-3170-45EE-BCF5-5B4CAC7B6A7C}" srcOrd="0" destOrd="0" presId="urn:microsoft.com/office/officeart/2005/8/layout/process1"/>
    <dgm:cxn modelId="{243BDF95-05EF-4D8B-B82D-488E3090E319}" type="presParOf" srcId="{587134CB-26FE-4FF2-8380-DF743E369986}" destId="{4957FA5C-5266-4418-93FF-681A7E40B159}" srcOrd="1" destOrd="0" presId="urn:microsoft.com/office/officeart/2005/8/layout/process1"/>
    <dgm:cxn modelId="{A643DA9D-69F3-47A8-A349-879D95779C14}" type="presParOf" srcId="{4957FA5C-5266-4418-93FF-681A7E40B159}" destId="{64705604-3A94-4D1D-B9C1-967394089AED}" srcOrd="0" destOrd="0" presId="urn:microsoft.com/office/officeart/2005/8/layout/process1"/>
    <dgm:cxn modelId="{758FAB80-3551-420C-B3ED-BA9EC08BA51C}" type="presParOf" srcId="{587134CB-26FE-4FF2-8380-DF743E369986}" destId="{16B7B0B1-E9A9-4103-8D5D-ABCDC6303A42}" srcOrd="2" destOrd="0" presId="urn:microsoft.com/office/officeart/2005/8/layout/process1"/>
    <dgm:cxn modelId="{A23CC9C3-B4B6-4174-8709-6F5381CAB27D}" type="presParOf" srcId="{587134CB-26FE-4FF2-8380-DF743E369986}" destId="{E598BF02-4550-460B-B053-B1DD227DF04F}" srcOrd="3" destOrd="0" presId="urn:microsoft.com/office/officeart/2005/8/layout/process1"/>
    <dgm:cxn modelId="{4598F895-BA3F-4323-BD90-4A4933396BD7}" type="presParOf" srcId="{E598BF02-4550-460B-B053-B1DD227DF04F}" destId="{6AF801B9-96FE-4718-896C-AE7295702F8B}" srcOrd="0" destOrd="0" presId="urn:microsoft.com/office/officeart/2005/8/layout/process1"/>
    <dgm:cxn modelId="{C763359D-413C-4648-92ED-97C70EBD4076}" type="presParOf" srcId="{587134CB-26FE-4FF2-8380-DF743E369986}" destId="{C362C62F-10AB-4A13-B613-B74E31A19125}" srcOrd="4" destOrd="0" presId="urn:microsoft.com/office/officeart/2005/8/layout/process1"/>
    <dgm:cxn modelId="{32D98DF8-EFE1-414A-8399-D206D68C5686}" type="presParOf" srcId="{587134CB-26FE-4FF2-8380-DF743E369986}" destId="{1C6CD31A-2E16-4A72-97A5-F35FF7F92E50}" srcOrd="5" destOrd="0" presId="urn:microsoft.com/office/officeart/2005/8/layout/process1"/>
    <dgm:cxn modelId="{B9C7F34C-DDEC-4B8D-9DD8-CFF8F639C5E7}" type="presParOf" srcId="{1C6CD31A-2E16-4A72-97A5-F35FF7F92E50}" destId="{4C0B2CF1-1B01-4191-AE94-F82C897CFBFC}" srcOrd="0" destOrd="0" presId="urn:microsoft.com/office/officeart/2005/8/layout/process1"/>
    <dgm:cxn modelId="{2017EDE5-51D2-4F88-8EC6-E7B5CC782176}" type="presParOf" srcId="{587134CB-26FE-4FF2-8380-DF743E369986}" destId="{1D309985-83A0-47D5-BDA2-C55EA3D990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B3364-3170-45EE-BCF5-5B4CAC7B6A7C}">
      <dsp:nvSpPr>
        <dsp:cNvPr id="0" name=""/>
        <dsp:cNvSpPr/>
      </dsp:nvSpPr>
      <dsp:spPr>
        <a:xfrm>
          <a:off x="5357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Extract</a:t>
          </a:r>
          <a:r>
            <a:rPr lang="en-US" sz="1800" kern="1200" dirty="0"/>
            <a:t>: 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scrape Temp/</a:t>
          </a:r>
          <a:r>
            <a:rPr lang="en-US" sz="1800" kern="1200" dirty="0" err="1"/>
            <a:t>Precip</a:t>
          </a:r>
          <a:r>
            <a:rPr lang="en-US" sz="1800" kern="1200" dirty="0"/>
            <a:t> and illness data into Pandas </a:t>
          </a:r>
          <a:r>
            <a:rPr lang="en-US" sz="1800" kern="1200" dirty="0" err="1"/>
            <a:t>Dataframes</a:t>
          </a:r>
          <a:r>
            <a:rPr lang="en-US" sz="1800" kern="1200" dirty="0"/>
            <a:t> and CSV files</a:t>
          </a:r>
        </a:p>
      </dsp:txBody>
      <dsp:txXfrm>
        <a:off x="73968" y="1942207"/>
        <a:ext cx="2205332" cy="2973583"/>
      </dsp:txXfrm>
    </dsp:sp>
    <dsp:sp modelId="{4957FA5C-5266-4418-93FF-681A7E40B159}">
      <dsp:nvSpPr>
        <dsp:cNvPr id="0" name=""/>
        <dsp:cNvSpPr/>
      </dsp:nvSpPr>
      <dsp:spPr>
        <a:xfrm>
          <a:off x="2582167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582167" y="3254713"/>
        <a:ext cx="347635" cy="348571"/>
      </dsp:txXfrm>
    </dsp:sp>
    <dsp:sp modelId="{16B7B0B1-E9A9-4103-8D5D-ABCDC6303A42}">
      <dsp:nvSpPr>
        <dsp:cNvPr id="0" name=""/>
        <dsp:cNvSpPr/>
      </dsp:nvSpPr>
      <dsp:spPr>
        <a:xfrm>
          <a:off x="3284934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Transform</a:t>
          </a:r>
          <a:r>
            <a:rPr lang="en-US" sz="1900" kern="1200" dirty="0"/>
            <a:t>:  Clean data using regex and .replace(). Reorganize columns.</a:t>
          </a:r>
        </a:p>
      </dsp:txBody>
      <dsp:txXfrm>
        <a:off x="3353545" y="1942207"/>
        <a:ext cx="2205332" cy="2973583"/>
      </dsp:txXfrm>
    </dsp:sp>
    <dsp:sp modelId="{E598BF02-4550-460B-B053-B1DD227DF04F}">
      <dsp:nvSpPr>
        <dsp:cNvPr id="0" name=""/>
        <dsp:cNvSpPr/>
      </dsp:nvSpPr>
      <dsp:spPr>
        <a:xfrm>
          <a:off x="5861744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61744" y="3254713"/>
        <a:ext cx="347635" cy="348571"/>
      </dsp:txXfrm>
    </dsp:sp>
    <dsp:sp modelId="{C362C62F-10AB-4A13-B613-B74E31A19125}">
      <dsp:nvSpPr>
        <dsp:cNvPr id="0" name=""/>
        <dsp:cNvSpPr/>
      </dsp:nvSpPr>
      <dsp:spPr>
        <a:xfrm>
          <a:off x="6564510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Load</a:t>
          </a:r>
          <a:r>
            <a:rPr lang="en-US" sz="23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Import cleaned data to PostgreSQL server.</a:t>
          </a:r>
        </a:p>
      </dsp:txBody>
      <dsp:txXfrm>
        <a:off x="6633121" y="1942207"/>
        <a:ext cx="2205332" cy="2973583"/>
      </dsp:txXfrm>
    </dsp:sp>
    <dsp:sp modelId="{1C6CD31A-2E16-4A72-97A5-F35FF7F92E50}">
      <dsp:nvSpPr>
        <dsp:cNvPr id="0" name=""/>
        <dsp:cNvSpPr/>
      </dsp:nvSpPr>
      <dsp:spPr>
        <a:xfrm>
          <a:off x="9141321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141321" y="3254713"/>
        <a:ext cx="347635" cy="348571"/>
      </dsp:txXfrm>
    </dsp:sp>
    <dsp:sp modelId="{1D309985-83A0-47D5-BDA2-C55EA3D990DD}">
      <dsp:nvSpPr>
        <dsp:cNvPr id="0" name=""/>
        <dsp:cNvSpPr/>
      </dsp:nvSpPr>
      <dsp:spPr>
        <a:xfrm>
          <a:off x="9844087" y="1873596"/>
          <a:ext cx="2342554" cy="3110805"/>
        </a:xfrm>
        <a:prstGeom prst="roundRect">
          <a:avLst>
            <a:gd name="adj" fmla="val 1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Transmit</a:t>
          </a:r>
          <a:r>
            <a:rPr lang="en-US" sz="2300" kern="1200" dirty="0"/>
            <a:t>:  Reflect Postgres tables to Flask app.py using </a:t>
          </a:r>
          <a:r>
            <a:rPr lang="en-US" sz="2300" kern="1200" dirty="0" err="1"/>
            <a:t>SQLAlchemy</a:t>
          </a:r>
          <a:r>
            <a:rPr lang="en-US" sz="2300" kern="1200" dirty="0"/>
            <a:t>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 CSV tables in JavaScript.</a:t>
          </a:r>
        </a:p>
      </dsp:txBody>
      <dsp:txXfrm>
        <a:off x="9912698" y="1942207"/>
        <a:ext cx="2205332" cy="2973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Scrape web tables to Pandas </a:t>
            </a:r>
            <a:r>
              <a:rPr lang="en-US" dirty="0" err="1"/>
              <a:t>DataFrames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regex and .replace to clean column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.loc and .</a:t>
            </a:r>
            <a:r>
              <a:rPr lang="en-US" dirty="0" err="1"/>
              <a:t>iloc</a:t>
            </a:r>
            <a:r>
              <a:rPr lang="en-US" dirty="0"/>
              <a:t> to append state and county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Remap data tables to horizontal year format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DD99DFF-4D7C-4671-8EF0-23A72D1484EC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CD8415C1-6A6E-413D-A237-40782C2C9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statsmaps/historic-data.html" TargetMode="External"/><Relationship Id="rId2" Type="http://schemas.openxmlformats.org/officeDocument/2006/relationships/hyperlink" Target="https://www.ncei.noaa.gov/access/monitoring/climate-at-a-glance/county/mappin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cdc.gov/lyme/datasurveillance/lyme-disease-maps.html#pri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/>
              <a:t>Mapping Vector-borne Illnesses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/>
              <a:t>Collaborators:</a:t>
            </a:r>
          </a:p>
          <a:p>
            <a:r>
              <a:rPr lang="en-US" cap="none" dirty="0">
                <a:solidFill>
                  <a:schemeClr val="tx1"/>
                </a:solidFill>
              </a:rPr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Project Objective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Objective: </a:t>
            </a:r>
          </a:p>
          <a:p>
            <a:r>
              <a:rPr lang="en-US" cap="none" dirty="0"/>
              <a:t>Observe year-over-year rates of specific vector-borne illnesses as related to average county temperatures and precipitation levels.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Scope:</a:t>
            </a:r>
          </a:p>
          <a:p>
            <a:r>
              <a:rPr lang="en-US" cap="none" dirty="0"/>
              <a:t>Data for USA counties only</a:t>
            </a:r>
          </a:p>
          <a:p>
            <a:r>
              <a:rPr lang="en-US" cap="none" dirty="0"/>
              <a:t>Illnesses analyzed were West Nile Virus and Lyme Disease</a:t>
            </a:r>
          </a:p>
        </p:txBody>
      </p:sp>
      <p:pic>
        <p:nvPicPr>
          <p:cNvPr id="4" name="Picture 3" descr="Mosquito larva" title="Mosquito larva">
            <a:extLst>
              <a:ext uri="{FF2B5EF4-FFF2-40B4-BE49-F238E27FC236}">
                <a16:creationId xmlns:a16="http://schemas.microsoft.com/office/drawing/2014/main" id="{B8528576-CA69-8062-2636-DFB23D02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7" y="4749914"/>
            <a:ext cx="4011826" cy="1892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A3BB5-6C09-D458-60D4-FB23A8C6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048" y="2471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487387"/>
            <a:ext cx="11157975" cy="4301753"/>
          </a:xfrm>
        </p:spPr>
        <p:txBody>
          <a:bodyPr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did temperature and precipitation levels relate visually to rates of </a:t>
            </a:r>
            <a:r>
              <a:rPr lang="en-US" dirty="0"/>
              <a:t>vector-borne </a:t>
            </a:r>
            <a:r>
              <a:rPr lang="en-US" cap="none" dirty="0"/>
              <a:t>illnesses for different regions of the US? </a:t>
            </a:r>
          </a:p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Was there a noticeable difference year-over-year in illness rates where temperature or precipitation levels increased/decreased?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(Screen share line chart of state illness rates)</a:t>
            </a:r>
          </a:p>
          <a:p>
            <a:pPr marL="457200" lvl="1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4529"/>
            <a:ext cx="10058400" cy="5467866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NCEI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National Centers for Environmental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County yearly averages for temperature and precipitation data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linkClick r:id="rId2"/>
              </a:rPr>
              <a:t>https://www.ncei.noaa.gov/access/monitoring/climate-at-a-glance/county/mapping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Centers for Disease Control</a:t>
            </a:r>
          </a:p>
          <a:p>
            <a:r>
              <a:rPr lang="en-US" dirty="0">
                <a:solidFill>
                  <a:srgbClr val="000000"/>
                </a:solidFill>
              </a:rPr>
              <a:t>West Nile virus case incidence data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https://www.cdc.gov/westnile/statsmaps/historic-data.html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Lyme Disease case incidence data: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4"/>
              </a:rPr>
              <a:t>https://www.cdc.gov/lyme/datasurveillance/lyme-disease-maps.html#print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1" y="5819354"/>
            <a:ext cx="6176865" cy="84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980-B1E4-4E2B-8CCD-AB96BCBD2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836" y="1334529"/>
            <a:ext cx="28575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65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Loading and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F03C7F-128D-77BF-3126-9F061EE9F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78943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0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Database and Flask API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95168"/>
            <a:ext cx="10364452" cy="5084051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Manually import output CSV data to local postgres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Flask to reflect the existing postgres tables to API routes:</a:t>
            </a:r>
          </a:p>
          <a:p>
            <a:pPr lvl="1"/>
            <a:r>
              <a:rPr lang="en-US" dirty="0"/>
              <a:t>Flask references config.ini for logging into local SQL server (avoid pushing sensitive user login info!)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reflected tables in dictionary format for consuming the API with JavaScript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449163-6F0F-E011-9A52-0B82B4647724}"/>
              </a:ext>
            </a:extLst>
          </p:cNvPr>
          <p:cNvGrpSpPr/>
          <p:nvPr/>
        </p:nvGrpSpPr>
        <p:grpSpPr>
          <a:xfrm>
            <a:off x="762115" y="3703682"/>
            <a:ext cx="9934517" cy="1659150"/>
            <a:chOff x="784417" y="3429000"/>
            <a:chExt cx="9934517" cy="165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041C4E-CDF3-51EB-37CB-4F9A1D4B9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4403" y="3460487"/>
              <a:ext cx="3984531" cy="1596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2E0AC6-1652-1D83-5699-18535416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417" y="3429000"/>
              <a:ext cx="4024560" cy="1659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FC11500-C053-777D-8999-3F01F500C3AB}"/>
                </a:ext>
              </a:extLst>
            </p:cNvPr>
            <p:cNvSpPr/>
            <p:nvPr/>
          </p:nvSpPr>
          <p:spPr>
            <a:xfrm>
              <a:off x="5225280" y="3963067"/>
              <a:ext cx="1092820" cy="59101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JavaScript Visuals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CC0888-A29A-7BDB-C707-587FC27EFC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(Run the .html in Live server for JS visuals)</a:t>
            </a:r>
          </a:p>
        </p:txBody>
      </p:sp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Conclusions/Further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Lyme disease was clustered in relatively cooler areas, but relatively cooler areas does not imply </a:t>
            </a:r>
            <a:r>
              <a:rPr lang="en-US" dirty="0" err="1">
                <a:solidFill>
                  <a:srgbClr val="FF0000"/>
                </a:solidFill>
              </a:rPr>
              <a:t>lyme</a:t>
            </a:r>
            <a:r>
              <a:rPr lang="en-US" dirty="0">
                <a:solidFill>
                  <a:srgbClr val="FF0000"/>
                </a:solidFill>
              </a:rPr>
              <a:t> disease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Clusters in </a:t>
            </a:r>
            <a:r>
              <a:rPr lang="en-US" dirty="0" err="1">
                <a:solidFill>
                  <a:srgbClr val="FF0000"/>
                </a:solidFill>
              </a:rPr>
              <a:t>NorthEast</a:t>
            </a:r>
            <a:r>
              <a:rPr lang="en-US" dirty="0">
                <a:solidFill>
                  <a:srgbClr val="FF0000"/>
                </a:solidFill>
              </a:rPr>
              <a:t> and Upper Midwest</a:t>
            </a:r>
          </a:p>
          <a:p>
            <a:r>
              <a:rPr lang="en-US" dirty="0">
                <a:solidFill>
                  <a:srgbClr val="FF0000"/>
                </a:solidFill>
              </a:rPr>
              <a:t>West Nile virus was all over the map, literally</a:t>
            </a:r>
          </a:p>
          <a:p>
            <a:r>
              <a:rPr lang="en-US" dirty="0">
                <a:solidFill>
                  <a:srgbClr val="FF0000"/>
                </a:solidFill>
              </a:rPr>
              <a:t>Any statistical correlation?</a:t>
            </a:r>
          </a:p>
          <a:p>
            <a:r>
              <a:rPr lang="en-US" dirty="0">
                <a:solidFill>
                  <a:srgbClr val="FF0000"/>
                </a:solidFill>
              </a:rPr>
              <a:t>Did we find that population density was ultimately the greatest contributing factor?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Thoughts on inconsistencies in case reporting per county?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419D4-C8DD-68C7-26D3-3D370B331F09}"/>
              </a:ext>
            </a:extLst>
          </p:cNvPr>
          <p:cNvSpPr txBox="1">
            <a:spLocks/>
          </p:cNvSpPr>
          <p:nvPr/>
        </p:nvSpPr>
        <p:spPr>
          <a:xfrm>
            <a:off x="6096000" y="2367092"/>
            <a:ext cx="5182225" cy="342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Alternative hypotheses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predictors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Scale/resolution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Temporal window (assumptions about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Other predictors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Next Steps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89439"/>
            <a:ext cx="10364452" cy="380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0000"/>
                </a:solidFill>
              </a:rPr>
              <a:t>(After reviewing data, note any potential next steps for analysis here. Assume this project was the “scoping” phase for refining the analysis.)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806</TotalTime>
  <Words>478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Droplet</vt:lpstr>
      <vt:lpstr>Mapping Vector-borne Illnesses</vt:lpstr>
      <vt:lpstr>Project Objective and Scope </vt:lpstr>
      <vt:lpstr>Questions asked of the Datasets</vt:lpstr>
      <vt:lpstr>Data Sources</vt:lpstr>
      <vt:lpstr>Data Loading and Cleaning</vt:lpstr>
      <vt:lpstr>Database and Flask API Setup</vt:lpstr>
      <vt:lpstr>JavaScript Visuals</vt:lpstr>
      <vt:lpstr>Conclusions/Further Directions</vt:lpstr>
      <vt:lpstr>Next Steps for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72</cp:revision>
  <dcterms:created xsi:type="dcterms:W3CDTF">2023-07-18T02:02:21Z</dcterms:created>
  <dcterms:modified xsi:type="dcterms:W3CDTF">2023-07-31T18:38:33Z</dcterms:modified>
</cp:coreProperties>
</file>