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12"/>
  </p:notesMasterIdLst>
  <p:sldIdLst>
    <p:sldId id="276" r:id="rId2"/>
    <p:sldId id="290" r:id="rId3"/>
    <p:sldId id="269" r:id="rId4"/>
    <p:sldId id="271" r:id="rId5"/>
    <p:sldId id="272" r:id="rId6"/>
    <p:sldId id="295" r:id="rId7"/>
    <p:sldId id="288" r:id="rId8"/>
    <p:sldId id="294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51" autoAdjust="0"/>
    <p:restoredTop sz="97449" autoAdjust="0"/>
  </p:normalViewPr>
  <p:slideViewPr>
    <p:cSldViewPr snapToGrid="0">
      <p:cViewPr varScale="1">
        <p:scale>
          <a:sx n="82" d="100"/>
          <a:sy n="82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C8F45-0D35-4F06-9AC8-C547C595EDF0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23330-130C-4A11-8249-F3612B4C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59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59B1D-B0BC-4C10-A0E9-E068C37A00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91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4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7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9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175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0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25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12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15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013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fld id="{EDD99DFF-4D7C-4671-8EF0-23A72D1484EC}" type="datetimeFigureOut">
              <a:rPr lang="en-US" smtClean="0"/>
              <a:pPr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fld id="{CD8415C1-6A6E-413D-A237-40782C2C92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585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A6E8-F76E-44A9-9BED-4361634B60BD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E1AF-E22A-4FDC-82EE-C9C60BA5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50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5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0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7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2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4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5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26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3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D99DFF-4D7C-4671-8EF0-23A72D1484EC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3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  <p:sldLayoutId id="2147483856" r:id="rId18"/>
    <p:sldLayoutId id="2147483857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westnile/statsmaps/historic-data.html" TargetMode="External"/><Relationship Id="rId2" Type="http://schemas.openxmlformats.org/officeDocument/2006/relationships/hyperlink" Target="https://www.ncei.noaa.gov/access/monitoring/climate-at-a-glance/county/mapping" TargetMode="Externa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www.cdc.gov/lyme/datasurveillance/lyme-disease-maps.html#prin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1274F-4DAD-5A60-689D-910FA4C88A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cap="none" dirty="0"/>
              <a:t>Mapping Vector-borne Illnesses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AF2CC-0863-A164-C9FC-875C83ACAE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cap="none" dirty="0"/>
              <a:t>Collaborators:</a:t>
            </a:r>
          </a:p>
          <a:p>
            <a:r>
              <a:rPr lang="en-US" cap="none" dirty="0">
                <a:solidFill>
                  <a:schemeClr val="tx1"/>
                </a:solidFill>
              </a:rPr>
              <a:t>Ryan Cornelius,  Miranda Dahl,  Kevin Miller,  Timothy Salazar,  Evan Sprecher</a:t>
            </a:r>
          </a:p>
        </p:txBody>
      </p:sp>
    </p:spTree>
    <p:extLst>
      <p:ext uri="{BB962C8B-B14F-4D97-AF65-F5344CB8AC3E}">
        <p14:creationId xmlns:p14="http://schemas.microsoft.com/office/powerpoint/2010/main" val="1464647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2557C-9949-3B6C-7B73-1B10F2EB1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>
                <a:solidFill>
                  <a:srgbClr val="FF0000"/>
                </a:solidFill>
              </a:rPr>
              <a:t>Next Steps for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AB4A4-A926-573B-950A-9061BE172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989439"/>
            <a:ext cx="10364452" cy="38017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cap="none" dirty="0">
                <a:solidFill>
                  <a:srgbClr val="FF0000"/>
                </a:solidFill>
              </a:rPr>
              <a:t>(After reviewing data, note any potential next steps for analysis here. Assume this project was the “scoping” phase for refining the analysis.)</a:t>
            </a:r>
          </a:p>
        </p:txBody>
      </p:sp>
    </p:spTree>
    <p:extLst>
      <p:ext uri="{BB962C8B-B14F-4D97-AF65-F5344CB8AC3E}">
        <p14:creationId xmlns:p14="http://schemas.microsoft.com/office/powerpoint/2010/main" val="279245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2D10-99F4-6D9D-7448-86DBB08D5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47" y="356992"/>
            <a:ext cx="10058400" cy="935694"/>
          </a:xfrm>
        </p:spPr>
        <p:txBody>
          <a:bodyPr>
            <a:normAutofit/>
          </a:bodyPr>
          <a:lstStyle/>
          <a:p>
            <a:r>
              <a:rPr lang="en-US" sz="4000" cap="none" dirty="0"/>
              <a:t>Project Objective and 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24B08-F5BC-0810-C31A-7CF537655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395071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cap="none" dirty="0"/>
              <a:t>Objective: </a:t>
            </a:r>
          </a:p>
          <a:p>
            <a:r>
              <a:rPr lang="en-US" cap="none" dirty="0"/>
              <a:t>(Observe the year-over-year rates of specific vector-borne illnesses as they relate to average county temperatures and precipitation levels.)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B0C97B-739A-C9A4-C461-B4789267A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3445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cap="none" dirty="0"/>
              <a:t>Scope:</a:t>
            </a:r>
          </a:p>
          <a:p>
            <a:r>
              <a:rPr lang="en-US" cap="none" dirty="0"/>
              <a:t>(data for USA counties only)</a:t>
            </a:r>
          </a:p>
          <a:p>
            <a:r>
              <a:rPr lang="en-US" cap="none" dirty="0"/>
              <a:t>(illnesses analyzed were West Nile Virus and Lyme Disease)</a:t>
            </a:r>
          </a:p>
        </p:txBody>
      </p:sp>
      <p:pic>
        <p:nvPicPr>
          <p:cNvPr id="4" name="Picture 3" descr="Mosquito larva" title="Mosquito larva">
            <a:extLst>
              <a:ext uri="{FF2B5EF4-FFF2-40B4-BE49-F238E27FC236}">
                <a16:creationId xmlns:a16="http://schemas.microsoft.com/office/drawing/2014/main" id="{B8528576-CA69-8062-2636-DFB23D026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47" y="4749914"/>
            <a:ext cx="4011826" cy="1892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4A3BB5-6C09-D458-60D4-FB23A8C62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9048" y="24713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15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A0E4-679C-98A1-AAD2-B79F27E86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49557"/>
            <a:ext cx="10364451" cy="159617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(Questions asked of the Datasets)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C10B3-8E95-F7CC-08C1-580CF9EEF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39" y="1487387"/>
            <a:ext cx="5834861" cy="4301753"/>
          </a:xfrm>
        </p:spPr>
        <p:txBody>
          <a:bodyPr anchor="t">
            <a:normAutofit/>
          </a:bodyPr>
          <a:lstStyle/>
          <a:p>
            <a:pPr marL="800100" lvl="1" indent="-342900">
              <a:buFont typeface="+mj-lt"/>
              <a:buAutoNum type="arabicPeriod"/>
            </a:pPr>
            <a:endParaRPr lang="en-US" cap="none" dirty="0"/>
          </a:p>
          <a:p>
            <a:pPr marL="800100" lvl="1" indent="-342900">
              <a:buFont typeface="+mj-lt"/>
              <a:buAutoNum type="arabicPeriod"/>
            </a:pPr>
            <a:r>
              <a:rPr lang="en-US" cap="none" dirty="0"/>
              <a:t>How did temperature and precipitation levels relate to rates of </a:t>
            </a:r>
            <a:r>
              <a:rPr lang="en-US" dirty="0"/>
              <a:t>vector-borne </a:t>
            </a:r>
            <a:r>
              <a:rPr lang="en-US" cap="none" dirty="0"/>
              <a:t>illnesses for different regions of the US? </a:t>
            </a:r>
          </a:p>
          <a:p>
            <a:pPr marL="800100" lvl="1" indent="-342900">
              <a:buFont typeface="+mj-lt"/>
              <a:buAutoNum type="arabicPeriod"/>
            </a:pPr>
            <a:endParaRPr lang="en-US" cap="none" dirty="0"/>
          </a:p>
          <a:p>
            <a:pPr marL="800100" lvl="1" indent="-342900">
              <a:buFont typeface="+mj-lt"/>
              <a:buAutoNum type="arabicPeriod"/>
            </a:pPr>
            <a:r>
              <a:rPr lang="en-US" cap="none" dirty="0"/>
              <a:t>Was there a noticeable difference year-over-year in illness rates where temperature or precipitation levels increased/decreased?</a:t>
            </a:r>
          </a:p>
          <a:p>
            <a:pPr marL="457200" lvl="1" indent="0">
              <a:buNone/>
            </a:pPr>
            <a:endParaRPr lang="en-US" cap="none" dirty="0"/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(Include high-level visual for audience attention.)</a:t>
            </a:r>
            <a:endParaRPr lang="en-US" cap="none" dirty="0">
              <a:solidFill>
                <a:srgbClr val="FF0000"/>
              </a:solidFill>
            </a:endParaRP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1557966F-96AA-AEA1-484C-EF32691D8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492" y="1626583"/>
            <a:ext cx="4821887" cy="40233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044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E34C-694C-5B1E-AAD6-FE38E3DD9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1" y="0"/>
            <a:ext cx="4318686" cy="1596177"/>
          </a:xfrm>
        </p:spPr>
        <p:txBody>
          <a:bodyPr>
            <a:normAutofit/>
          </a:bodyPr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F8889-1A28-EF6B-8EAB-A732EFA19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34529"/>
            <a:ext cx="10058400" cy="5467866"/>
          </a:xfrm>
        </p:spPr>
        <p:txBody>
          <a:bodyPr anchor="t">
            <a:normAutofit/>
          </a:bodyPr>
          <a:lstStyle/>
          <a:p>
            <a:pPr marL="0" indent="0" algn="l">
              <a:buNone/>
            </a:pPr>
            <a:endParaRPr lang="en-US" b="1" i="0" dirty="0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</a:rPr>
              <a:t>NCEI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– National Centers for Environmental Information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County yearly averages for temperature and precipitation data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hlinkClick r:id="rId2"/>
              </a:rPr>
              <a:t>https://www.ncei.noaa.gov/access/monitoring/climate-at-a-glance/county/mapping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endParaRPr lang="en-US" b="1" i="0" dirty="0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</a:rPr>
              <a:t>CDC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– Centers for Disease Control</a:t>
            </a:r>
          </a:p>
          <a:p>
            <a:r>
              <a:rPr lang="en-US" dirty="0">
                <a:solidFill>
                  <a:srgbClr val="000000"/>
                </a:solidFill>
              </a:rPr>
              <a:t>West Nile virus case incidence data</a:t>
            </a:r>
          </a:p>
          <a:p>
            <a:pPr lvl="1"/>
            <a:r>
              <a:rPr lang="en-US" dirty="0">
                <a:solidFill>
                  <a:srgbClr val="000000"/>
                </a:solidFill>
                <a:hlinkClick r:id="rId3"/>
              </a:rPr>
              <a:t>https://www.cdc.gov/westnile/statsmaps/historic-data.html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Lyme Disease case incidence data:</a:t>
            </a:r>
          </a:p>
          <a:p>
            <a:pPr lvl="1"/>
            <a:r>
              <a:rPr lang="en-US" dirty="0">
                <a:solidFill>
                  <a:srgbClr val="000000"/>
                </a:solidFill>
                <a:hlinkClick r:id="rId4"/>
              </a:rPr>
              <a:t>https://www.cdc.gov/lyme/datasurveillance/lyme-disease-maps.html#print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41DB45-6DC7-A2C4-32D6-0DDBAA0115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71" y="5819354"/>
            <a:ext cx="6176865" cy="8411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A34980-B1E4-4E2B-8CCD-AB96BCBD2F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4836" y="1334529"/>
            <a:ext cx="2857500" cy="6191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105024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C3EBF-4145-5908-C88F-05F806A8F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8651"/>
            <a:ext cx="10364451" cy="1596177"/>
          </a:xfrm>
        </p:spPr>
        <p:txBody>
          <a:bodyPr>
            <a:normAutofit/>
          </a:bodyPr>
          <a:lstStyle/>
          <a:p>
            <a:r>
              <a:rPr lang="en-US" dirty="0"/>
              <a:t>Data Loading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B99BC-6593-564A-6627-E07C12499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470454"/>
            <a:ext cx="10364452" cy="5183659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Methods: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Scrape web tables to Pandas DataFrames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Use regex and .replace to clean column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.loc and .</a:t>
            </a:r>
            <a:r>
              <a:rPr lang="en-US" dirty="0" err="1"/>
              <a:t>iloc</a:t>
            </a:r>
            <a:r>
              <a:rPr lang="en-US" dirty="0"/>
              <a:t> to append state and county columns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…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Remap data tables to horizontal year format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066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BF7E-B62A-50E6-7166-AECA9002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173674"/>
            <a:ext cx="10364451" cy="1596177"/>
          </a:xfrm>
        </p:spPr>
        <p:txBody>
          <a:bodyPr/>
          <a:lstStyle/>
          <a:p>
            <a:r>
              <a:rPr lang="en-US" dirty="0"/>
              <a:t>Database and Flask API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67322-A181-CB87-2934-5BD6DD6D7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495169"/>
            <a:ext cx="10364452" cy="4296032"/>
          </a:xfrm>
        </p:spPr>
        <p:txBody>
          <a:bodyPr anchor="t"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Manually import output CSV data to local postgres database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Flask to reflect the existing postgres tables to API routes:</a:t>
            </a:r>
          </a:p>
          <a:p>
            <a:pPr lvl="1"/>
            <a:r>
              <a:rPr lang="en-US" dirty="0"/>
              <a:t>Flask references config.ini for logging into local SQL server (avoid pushing sensitive user login info!)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Output reflected tables in dictionary format for consuming the API with JavaScript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041C4E-CDF3-51EB-37CB-4F9A1D4B9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042" y="3429000"/>
            <a:ext cx="3984531" cy="159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152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435514F-098A-5E0B-B259-D04424AF5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/>
              <a:t>Show Project Visuals here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7CC0888-A29A-7BDB-C707-587FC27EFCB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cap="none" dirty="0">
                <a:solidFill>
                  <a:srgbClr val="FF0000"/>
                </a:solidFill>
              </a:rPr>
              <a:t>(Run the .html in Live server)</a:t>
            </a:r>
          </a:p>
        </p:txBody>
      </p:sp>
    </p:spTree>
    <p:extLst>
      <p:ext uri="{BB962C8B-B14F-4D97-AF65-F5344CB8AC3E}">
        <p14:creationId xmlns:p14="http://schemas.microsoft.com/office/powerpoint/2010/main" val="222462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BDCAE3D-4443-CCA7-3CA9-BE1DFA8640F8}"/>
              </a:ext>
            </a:extLst>
          </p:cNvPr>
          <p:cNvSpPr txBox="1">
            <a:spLocks/>
          </p:cNvSpPr>
          <p:nvPr/>
        </p:nvSpPr>
        <p:spPr>
          <a:xfrm>
            <a:off x="710512" y="1083154"/>
            <a:ext cx="6405063" cy="8295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(Other analysis?)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DCFDCF-7E8F-94A9-88D5-8EF1F657162B}"/>
              </a:ext>
            </a:extLst>
          </p:cNvPr>
          <p:cNvSpPr txBox="1"/>
          <p:nvPr/>
        </p:nvSpPr>
        <p:spPr>
          <a:xfrm>
            <a:off x="710512" y="2025923"/>
            <a:ext cx="6405063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Describe any additional analysis performed here</a:t>
            </a:r>
          </a:p>
          <a:p>
            <a:pPr marL="285750" indent="-28575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Include visual graph/correlation/table on the right side of the slide </a:t>
            </a:r>
          </a:p>
        </p:txBody>
      </p:sp>
    </p:spTree>
    <p:extLst>
      <p:ext uri="{BB962C8B-B14F-4D97-AF65-F5344CB8AC3E}">
        <p14:creationId xmlns:p14="http://schemas.microsoft.com/office/powerpoint/2010/main" val="2582230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685D8-ABCA-82A7-6E46-417501C1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Conclusions/Further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39BA8-7A3E-BB62-6976-0B3BC18A1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5182225" cy="342410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Lyme disease was clustered in relatively cooler areas, but relatively cooler areas does not imply </a:t>
            </a:r>
            <a:r>
              <a:rPr lang="en-US" dirty="0" err="1">
                <a:solidFill>
                  <a:srgbClr val="FF0000"/>
                </a:solidFill>
              </a:rPr>
              <a:t>lyme</a:t>
            </a:r>
            <a:r>
              <a:rPr lang="en-US" dirty="0">
                <a:solidFill>
                  <a:srgbClr val="FF0000"/>
                </a:solidFill>
              </a:rPr>
              <a:t> disease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Clusters in </a:t>
            </a:r>
            <a:r>
              <a:rPr lang="en-US" dirty="0" err="1">
                <a:solidFill>
                  <a:srgbClr val="FF0000"/>
                </a:solidFill>
              </a:rPr>
              <a:t>NorthEast</a:t>
            </a:r>
            <a:r>
              <a:rPr lang="en-US" dirty="0">
                <a:solidFill>
                  <a:srgbClr val="FF0000"/>
                </a:solidFill>
              </a:rPr>
              <a:t> and Upper Midwest</a:t>
            </a:r>
          </a:p>
          <a:p>
            <a:r>
              <a:rPr lang="en-US" dirty="0">
                <a:solidFill>
                  <a:srgbClr val="FF0000"/>
                </a:solidFill>
              </a:rPr>
              <a:t>West Nile virus was all over the map, literally</a:t>
            </a:r>
          </a:p>
          <a:p>
            <a:r>
              <a:rPr lang="en-US" dirty="0">
                <a:solidFill>
                  <a:srgbClr val="FF0000"/>
                </a:solidFill>
              </a:rPr>
              <a:t>Any statistical correlation?</a:t>
            </a:r>
          </a:p>
          <a:p>
            <a:r>
              <a:rPr lang="en-US" dirty="0">
                <a:solidFill>
                  <a:srgbClr val="FF0000"/>
                </a:solidFill>
              </a:rPr>
              <a:t>Did we find that population density was ultimately the greatest contributing factor?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Thoughts on inconsistencies in case reporting per county?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9419D4-C8DD-68C7-26D3-3D370B331F09}"/>
              </a:ext>
            </a:extLst>
          </p:cNvPr>
          <p:cNvSpPr txBox="1">
            <a:spLocks/>
          </p:cNvSpPr>
          <p:nvPr/>
        </p:nvSpPr>
        <p:spPr>
          <a:xfrm>
            <a:off x="6096000" y="2367092"/>
            <a:ext cx="5182225" cy="3424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Alternative hypotheses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Current predictors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Scale/resolution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Temporal window (assumptions about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Other predictors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07021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789</TotalTime>
  <Words>449</Words>
  <Application>Microsoft Office PowerPoint</Application>
  <PresentationFormat>Widescreen</PresentationFormat>
  <Paragraphs>65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Wingdings</vt:lpstr>
      <vt:lpstr>Droplet</vt:lpstr>
      <vt:lpstr>Mapping Vector-borne Illnesses</vt:lpstr>
      <vt:lpstr>Project Objective and Scope </vt:lpstr>
      <vt:lpstr>(Questions asked of the Datasets)</vt:lpstr>
      <vt:lpstr>Data Sources</vt:lpstr>
      <vt:lpstr>Data Loading and Cleaning</vt:lpstr>
      <vt:lpstr>Database and Flask API Setup</vt:lpstr>
      <vt:lpstr>Show Project Visuals here</vt:lpstr>
      <vt:lpstr>PowerPoint Presentation</vt:lpstr>
      <vt:lpstr>Conclusions/Further Directions</vt:lpstr>
      <vt:lpstr>Next Steps for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</dc:title>
  <dc:creator>Evan Sprecher</dc:creator>
  <cp:lastModifiedBy>Timothy Salazar</cp:lastModifiedBy>
  <cp:revision>71</cp:revision>
  <dcterms:created xsi:type="dcterms:W3CDTF">2023-07-18T02:02:21Z</dcterms:created>
  <dcterms:modified xsi:type="dcterms:W3CDTF">2023-07-30T04:46:43Z</dcterms:modified>
</cp:coreProperties>
</file>