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61" r:id="rId3"/>
    <p:sldId id="259" r:id="rId4"/>
    <p:sldId id="265" r:id="rId5"/>
    <p:sldId id="266"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51" autoAdjust="0"/>
    <p:restoredTop sz="97449" autoAdjust="0"/>
  </p:normalViewPr>
  <p:slideViewPr>
    <p:cSldViewPr snapToGrid="0">
      <p:cViewPr varScale="1">
        <p:scale>
          <a:sx n="155" d="100"/>
          <a:sy n="155" d="100"/>
        </p:scale>
        <p:origin x="12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16.xml><?xml version="1.0" encoding="utf-8"?>
<ax:ocx xmlns:ax="http://schemas.microsoft.com/office/2006/activeX" xmlns:r="http://schemas.openxmlformats.org/officeDocument/2006/relationships" ax:classid="{8BD21D40-EC42-11CE-9E0D-00AA006002F3}" ax:persistence="persistStorage" r:id="rId1"/>
</file>

<file path=ppt/activeX/activeX17.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8354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41327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147994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17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2262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794125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D99DFF-4D7C-4671-8EF0-23A72D1484E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14091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85511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06401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93685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67755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99DFF-4D7C-4671-8EF0-23A72D1484E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38980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58137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99DFF-4D7C-4671-8EF0-23A72D1484EC}"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85192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99DFF-4D7C-4671-8EF0-23A72D1484E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171634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DD99DFF-4D7C-4671-8EF0-23A72D1484EC}"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330095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256942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99DFF-4D7C-4671-8EF0-23A72D1484E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415C1-6A6E-413D-A237-40782C2C92C0}" type="slidenum">
              <a:rPr lang="en-US" smtClean="0"/>
              <a:t>‹#›</a:t>
            </a:fld>
            <a:endParaRPr lang="en-US"/>
          </a:p>
        </p:txBody>
      </p:sp>
    </p:spTree>
    <p:extLst>
      <p:ext uri="{BB962C8B-B14F-4D97-AF65-F5344CB8AC3E}">
        <p14:creationId xmlns:p14="http://schemas.microsoft.com/office/powerpoint/2010/main" val="409983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D99DFF-4D7C-4671-8EF0-23A72D1484EC}" type="datetimeFigureOut">
              <a:rPr lang="en-US" smtClean="0"/>
              <a:t>7/27/2023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D8415C1-6A6E-413D-A237-40782C2C92C0}" type="slidenum">
              <a:rPr lang="en-US" smtClean="0"/>
              <a:t>‹#›</a:t>
            </a:fld>
            <a:endParaRPr lang="en-US"/>
          </a:p>
        </p:txBody>
      </p:sp>
    </p:spTree>
    <p:extLst>
      <p:ext uri="{BB962C8B-B14F-4D97-AF65-F5344CB8AC3E}">
        <p14:creationId xmlns:p14="http://schemas.microsoft.com/office/powerpoint/2010/main" val="140603298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stackoverflow.com/questions/44162454/leaflet-time-slider-play-button"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control" Target="../activeX/activeX3.xml"/><Relationship Id="rId7" Type="http://schemas.openxmlformats.org/officeDocument/2006/relationships/image" Target="../media/image5.wmf"/><Relationship Id="rId2" Type="http://schemas.openxmlformats.org/officeDocument/2006/relationships/control" Target="../activeX/activeX2.xml"/><Relationship Id="rId1" Type="http://schemas.openxmlformats.org/officeDocument/2006/relationships/control" Target="../activeX/activeX1.xml"/><Relationship Id="rId6" Type="http://schemas.openxmlformats.org/officeDocument/2006/relationships/image" Target="../media/image4.wmf"/><Relationship Id="rId5" Type="http://schemas.openxmlformats.org/officeDocument/2006/relationships/slideLayout" Target="../slideLayouts/slideLayout18.xml"/><Relationship Id="rId4" Type="http://schemas.openxmlformats.org/officeDocument/2006/relationships/control" Target="../activeX/activeX4.xml"/><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hyperlink" Target="https://www.apexcharts.com/" TargetMode="External"/><Relationship Id="rId13" Type="http://schemas.openxmlformats.org/officeDocument/2006/relationships/image" Target="../media/image12.wmf"/><Relationship Id="rId3" Type="http://schemas.openxmlformats.org/officeDocument/2006/relationships/control" Target="../activeX/activeX7.xml"/><Relationship Id="rId7" Type="http://schemas.openxmlformats.org/officeDocument/2006/relationships/hyperlink" Target="https://www.chartjs.org/" TargetMode="External"/><Relationship Id="rId12" Type="http://schemas.openxmlformats.org/officeDocument/2006/relationships/image" Target="../media/image11.wmf"/><Relationship Id="rId2" Type="http://schemas.openxmlformats.org/officeDocument/2006/relationships/control" Target="../activeX/activeX6.xml"/><Relationship Id="rId1" Type="http://schemas.openxmlformats.org/officeDocument/2006/relationships/control" Target="../activeX/activeX5.xml"/><Relationship Id="rId6" Type="http://schemas.openxmlformats.org/officeDocument/2006/relationships/slideLayout" Target="../slideLayouts/slideLayout18.xml"/><Relationship Id="rId11" Type="http://schemas.openxmlformats.org/officeDocument/2006/relationships/image" Target="../media/image10.wmf"/><Relationship Id="rId5" Type="http://schemas.openxmlformats.org/officeDocument/2006/relationships/control" Target="../activeX/activeX9.xml"/><Relationship Id="rId10" Type="http://schemas.openxmlformats.org/officeDocument/2006/relationships/image" Target="../media/image9.wmf"/><Relationship Id="rId4" Type="http://schemas.openxmlformats.org/officeDocument/2006/relationships/control" Target="../activeX/activeX8.xml"/><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control" Target="../activeX/activeX12.xml"/><Relationship Id="rId7" Type="http://schemas.openxmlformats.org/officeDocument/2006/relationships/image" Target="../media/image14.wmf"/><Relationship Id="rId2" Type="http://schemas.openxmlformats.org/officeDocument/2006/relationships/control" Target="../activeX/activeX11.xml"/><Relationship Id="rId1" Type="http://schemas.openxmlformats.org/officeDocument/2006/relationships/control" Target="../activeX/activeX10.xml"/><Relationship Id="rId6" Type="http://schemas.openxmlformats.org/officeDocument/2006/relationships/image" Target="../media/image13.wmf"/><Relationship Id="rId5" Type="http://schemas.openxmlformats.org/officeDocument/2006/relationships/slideLayout" Target="../slideLayouts/slideLayout18.xml"/><Relationship Id="rId4" Type="http://schemas.openxmlformats.org/officeDocument/2006/relationships/control" Target="../activeX/activeX13.xml"/><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control" Target="../activeX/activeX16.xml"/><Relationship Id="rId7" Type="http://schemas.openxmlformats.org/officeDocument/2006/relationships/image" Target="../media/image18.wmf"/><Relationship Id="rId2" Type="http://schemas.openxmlformats.org/officeDocument/2006/relationships/control" Target="../activeX/activeX15.xml"/><Relationship Id="rId1" Type="http://schemas.openxmlformats.org/officeDocument/2006/relationships/control" Target="../activeX/activeX14.xml"/><Relationship Id="rId6" Type="http://schemas.openxmlformats.org/officeDocument/2006/relationships/image" Target="../media/image17.wmf"/><Relationship Id="rId5" Type="http://schemas.openxmlformats.org/officeDocument/2006/relationships/slideLayout" Target="../slideLayouts/slideLayout18.xml"/><Relationship Id="rId4" Type="http://schemas.openxmlformats.org/officeDocument/2006/relationships/control" Target="../activeX/activeX17.xml"/><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9F99-AEF4-89F8-2DB0-2508C6B2ACAD}"/>
              </a:ext>
            </a:extLst>
          </p:cNvPr>
          <p:cNvSpPr>
            <a:spLocks noGrp="1"/>
          </p:cNvSpPr>
          <p:nvPr>
            <p:ph type="ctrTitle"/>
          </p:nvPr>
        </p:nvSpPr>
        <p:spPr>
          <a:xfrm>
            <a:off x="1751012" y="1308100"/>
            <a:ext cx="8689976" cy="1809750"/>
          </a:xfrm>
        </p:spPr>
        <p:txBody>
          <a:bodyPr>
            <a:normAutofit fontScale="90000"/>
          </a:bodyPr>
          <a:lstStyle/>
          <a:p>
            <a:r>
              <a:rPr lang="en-US" cap="none" dirty="0">
                <a:solidFill>
                  <a:srgbClr val="FF0000"/>
                </a:solidFill>
              </a:rPr>
              <a:t>Working title: </a:t>
            </a:r>
            <a:br>
              <a:rPr lang="en-US" cap="none" dirty="0">
                <a:solidFill>
                  <a:srgbClr val="FF0000"/>
                </a:solidFill>
              </a:rPr>
            </a:br>
            <a:r>
              <a:rPr lang="en-US" cap="none" dirty="0"/>
              <a:t>Mosquito and Tick-borne Illnesses in Minnesota</a:t>
            </a:r>
          </a:p>
        </p:txBody>
      </p:sp>
      <p:sp>
        <p:nvSpPr>
          <p:cNvPr id="3" name="Subtitle 2">
            <a:extLst>
              <a:ext uri="{FF2B5EF4-FFF2-40B4-BE49-F238E27FC236}">
                <a16:creationId xmlns:a16="http://schemas.microsoft.com/office/drawing/2014/main" id="{074FFA60-DA91-F9FA-7472-5E1C41245D8A}"/>
              </a:ext>
            </a:extLst>
          </p:cNvPr>
          <p:cNvSpPr>
            <a:spLocks noGrp="1"/>
          </p:cNvSpPr>
          <p:nvPr>
            <p:ph type="subTitle" idx="1"/>
          </p:nvPr>
        </p:nvSpPr>
        <p:spPr>
          <a:xfrm>
            <a:off x="1631156" y="3282950"/>
            <a:ext cx="8929688" cy="1371599"/>
          </a:xfrm>
        </p:spPr>
        <p:txBody>
          <a:bodyPr>
            <a:normAutofit/>
          </a:bodyPr>
          <a:lstStyle/>
          <a:p>
            <a:r>
              <a:rPr lang="en-US" cap="none" dirty="0"/>
              <a:t>Group 4: </a:t>
            </a:r>
          </a:p>
          <a:p>
            <a:r>
              <a:rPr lang="en-US" cap="none" dirty="0"/>
              <a:t>Ryan Cornelius,  Miranda Dahl,  Kevin Miller,  Timothy Salazar,  Evan Sprecher</a:t>
            </a:r>
          </a:p>
        </p:txBody>
      </p:sp>
      <p:sp>
        <p:nvSpPr>
          <p:cNvPr id="4" name="Subtitle 2">
            <a:extLst>
              <a:ext uri="{FF2B5EF4-FFF2-40B4-BE49-F238E27FC236}">
                <a16:creationId xmlns:a16="http://schemas.microsoft.com/office/drawing/2014/main" id="{C15D2D6C-E8B5-B09C-60A8-971DE2147AA3}"/>
              </a:ext>
            </a:extLst>
          </p:cNvPr>
          <p:cNvSpPr txBox="1">
            <a:spLocks/>
          </p:cNvSpPr>
          <p:nvPr/>
        </p:nvSpPr>
        <p:spPr>
          <a:xfrm>
            <a:off x="1631156" y="4654549"/>
            <a:ext cx="8929688" cy="137159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sz="3200" cap="none" dirty="0">
                <a:solidFill>
                  <a:srgbClr val="FF0000"/>
                </a:solidFill>
              </a:rPr>
              <a:t>Presentations are happening on Monday July 31</a:t>
            </a:r>
            <a:r>
              <a:rPr lang="en-US" sz="3200" cap="none" baseline="30000" dirty="0">
                <a:solidFill>
                  <a:srgbClr val="FF0000"/>
                </a:solidFill>
              </a:rPr>
              <a:t>st </a:t>
            </a:r>
            <a:endParaRPr lang="en-US" sz="3200" cap="none" dirty="0">
              <a:solidFill>
                <a:srgbClr val="FF0000"/>
              </a:solidFill>
            </a:endParaRPr>
          </a:p>
        </p:txBody>
      </p:sp>
    </p:spTree>
    <p:extLst>
      <p:ext uri="{BB962C8B-B14F-4D97-AF65-F5344CB8AC3E}">
        <p14:creationId xmlns:p14="http://schemas.microsoft.com/office/powerpoint/2010/main" val="40346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normAutofit fontScale="90000"/>
          </a:bodyPr>
          <a:lstStyle/>
          <a:p>
            <a:r>
              <a:rPr lang="en-US" cap="none" dirty="0"/>
              <a:t>Project Proposal:</a:t>
            </a:r>
            <a:br>
              <a:rPr lang="en-US" cap="none" dirty="0"/>
            </a:br>
            <a:r>
              <a:rPr lang="en-US" sz="2700" cap="none" dirty="0"/>
              <a:t>Scope and Purpose</a:t>
            </a:r>
            <a:endParaRPr lang="en-US" cap="none" dirty="0"/>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fontScale="62500" lnSpcReduction="20000"/>
          </a:bodyPr>
          <a:lstStyle/>
          <a:p>
            <a:r>
              <a:rPr lang="en-US" cap="none" dirty="0"/>
              <a:t>This project is to analyze (trends/changes) in (mosquito/tick-borne illnesses)</a:t>
            </a:r>
          </a:p>
          <a:p>
            <a:r>
              <a:rPr lang="en-US" cap="none" dirty="0"/>
              <a:t>The project data is limited (scoped) to the United States </a:t>
            </a:r>
            <a:r>
              <a:rPr lang="en-US" strike="sngStrike" cap="none" dirty="0"/>
              <a:t>state of Minnesota </a:t>
            </a:r>
            <a:r>
              <a:rPr lang="en-US" cap="none" dirty="0"/>
              <a:t>for the diseases (top 3 diseases/illnesses here). </a:t>
            </a:r>
            <a:r>
              <a:rPr lang="en-US" cap="none" dirty="0">
                <a:solidFill>
                  <a:srgbClr val="FF0000"/>
                </a:solidFill>
              </a:rPr>
              <a:t>Make sure these are actually the top 3 or change to whichever datasets are available.</a:t>
            </a:r>
            <a:endParaRPr lang="en-US" cap="none" dirty="0"/>
          </a:p>
          <a:p>
            <a:pPr lvl="1"/>
            <a:r>
              <a:rPr lang="en-US" cap="none" dirty="0"/>
              <a:t>West Nile Virus (WNV) – more data here between ticks and mosquitos. Data available yearly per county. Can’t find monthly.</a:t>
            </a:r>
          </a:p>
          <a:p>
            <a:pPr lvl="1"/>
            <a:r>
              <a:rPr lang="en-US" cap="none" dirty="0"/>
              <a:t>Lyme Disease</a:t>
            </a:r>
          </a:p>
          <a:p>
            <a:pPr lvl="1"/>
            <a:r>
              <a:rPr lang="en-US" cap="none" dirty="0"/>
              <a:t>Anaplasmosis</a:t>
            </a:r>
          </a:p>
          <a:p>
            <a:r>
              <a:rPr lang="en-US" cap="none" dirty="0"/>
              <a:t>The rate of illnesses/diseases was compared to (watershed data/climate metrics here). </a:t>
            </a:r>
            <a:r>
              <a:rPr lang="en-US" cap="none" dirty="0">
                <a:solidFill>
                  <a:srgbClr val="FF0000"/>
                </a:solidFill>
              </a:rPr>
              <a:t>Keep it to Temperature mapping. Color range by avg or max temp for that time period (yearly probs).</a:t>
            </a:r>
            <a:endParaRPr lang="en-US" cap="none" dirty="0"/>
          </a:p>
          <a:p>
            <a:r>
              <a:rPr lang="en-US" cap="none" dirty="0"/>
              <a:t>Data was sourced from:</a:t>
            </a:r>
          </a:p>
          <a:p>
            <a:pPr lvl="1"/>
            <a:r>
              <a:rPr lang="en-US" strike="sngStrike" cap="none" dirty="0"/>
              <a:t>MN </a:t>
            </a:r>
            <a:r>
              <a:rPr lang="en-US" cap="none" dirty="0"/>
              <a:t>DNR</a:t>
            </a:r>
          </a:p>
          <a:p>
            <a:pPr lvl="1"/>
            <a:r>
              <a:rPr lang="en-US" cap="none" dirty="0"/>
              <a:t>CDC</a:t>
            </a:r>
          </a:p>
          <a:p>
            <a:pPr lvl="1"/>
            <a:r>
              <a:rPr lang="en-US" cap="none" dirty="0"/>
              <a:t>(cont. with all other sources)</a:t>
            </a:r>
          </a:p>
          <a:p>
            <a:pPr lvl="1"/>
            <a:r>
              <a:rPr lang="en-US" cap="none" dirty="0"/>
              <a:t>Ryan found a really good NCEI source for temperature mapping.</a:t>
            </a:r>
          </a:p>
          <a:p>
            <a:pPr lvl="1"/>
            <a:r>
              <a:rPr lang="en-US" cap="none" dirty="0"/>
              <a:t>Miranda found a good lightningchart.com source for Lyme which gives a nice Excel.</a:t>
            </a:r>
          </a:p>
          <a:p>
            <a:pPr lvl="1"/>
            <a:endParaRPr lang="en-US" cap="none" dirty="0"/>
          </a:p>
          <a:p>
            <a:r>
              <a:rPr lang="en-US" cap="none" dirty="0"/>
              <a:t>Questions to be asked of the data:</a:t>
            </a:r>
          </a:p>
          <a:p>
            <a:pPr marL="800100" lvl="1" indent="-342900">
              <a:buFont typeface="+mj-lt"/>
              <a:buAutoNum type="arabicPeriod"/>
            </a:pPr>
            <a:r>
              <a:rPr lang="en-US" cap="none" dirty="0"/>
              <a:t>How does (watershed/climate metric) relate to (rates of the individual diseases/illnesses) for different regions of the US. </a:t>
            </a:r>
            <a:r>
              <a:rPr lang="en-US" strike="sngStrike" cap="none" dirty="0"/>
              <a:t>Minnesota</a:t>
            </a:r>
            <a:r>
              <a:rPr lang="en-US" cap="none" dirty="0"/>
              <a:t>?</a:t>
            </a:r>
          </a:p>
          <a:p>
            <a:pPr marL="800100" lvl="1" indent="-342900">
              <a:buFont typeface="+mj-lt"/>
              <a:buAutoNum type="arabicPeriod"/>
            </a:pPr>
            <a:r>
              <a:rPr lang="en-US" cap="none" dirty="0"/>
              <a:t>Is there a change over time or change driven by some DNR treatment projects?</a:t>
            </a:r>
          </a:p>
          <a:p>
            <a:pPr marL="800100" lvl="1" indent="-342900">
              <a:buFont typeface="+mj-lt"/>
              <a:buAutoNum type="arabicPeriod"/>
            </a:pPr>
            <a:r>
              <a:rPr lang="en-US" cap="none" dirty="0">
                <a:solidFill>
                  <a:srgbClr val="FF0000"/>
                </a:solidFill>
              </a:rPr>
              <a:t>Probably don’t need a third question given larger scope analysis of the first two questions. Can update as we learn more.</a:t>
            </a:r>
          </a:p>
        </p:txBody>
      </p:sp>
    </p:spTree>
    <p:extLst>
      <p:ext uri="{BB962C8B-B14F-4D97-AF65-F5344CB8AC3E}">
        <p14:creationId xmlns:p14="http://schemas.microsoft.com/office/powerpoint/2010/main" val="55894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lstStyle/>
          <a:p>
            <a:r>
              <a:rPr lang="en-US" cap="none" dirty="0"/>
              <a:t>Brainstorming notes</a:t>
            </a:r>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fontScale="70000" lnSpcReduction="20000"/>
          </a:bodyPr>
          <a:lstStyle/>
          <a:p>
            <a:r>
              <a:rPr lang="en-US" cap="none" dirty="0"/>
              <a:t>Visual 1: GeoMap with 2 or 3 filters for layers. Heatmap with checkbox filters for layers:</a:t>
            </a:r>
          </a:p>
          <a:p>
            <a:pPr lvl="1"/>
            <a:r>
              <a:rPr lang="en-US" cap="none" dirty="0"/>
              <a:t>Layers can show different illnesses heatmaps</a:t>
            </a:r>
          </a:p>
          <a:p>
            <a:pPr lvl="1"/>
            <a:r>
              <a:rPr lang="en-US" cap="none" dirty="0"/>
              <a:t>Base layer to show concentration of mosquitoes and/or ticks as datasets allow</a:t>
            </a:r>
          </a:p>
          <a:p>
            <a:r>
              <a:rPr lang="en-US" cap="none" dirty="0"/>
              <a:t>Visual 2: Climate visual of some kind?</a:t>
            </a:r>
          </a:p>
          <a:p>
            <a:pPr lvl="1"/>
            <a:r>
              <a:rPr lang="en-US" cap="none" dirty="0"/>
              <a:t>Maybe line graphs of average temperatures per specific regions in MN?</a:t>
            </a:r>
          </a:p>
          <a:p>
            <a:pPr lvl="1"/>
            <a:r>
              <a:rPr lang="en-US" cap="none" dirty="0"/>
              <a:t>Need to figure out how we measure and display climate change. Avg temps, max temps, regional etc.</a:t>
            </a:r>
          </a:p>
          <a:p>
            <a:r>
              <a:rPr lang="en-US" cap="none" dirty="0"/>
              <a:t>Visual 3: </a:t>
            </a:r>
            <a:r>
              <a:rPr lang="en-US" cap="none" dirty="0">
                <a:solidFill>
                  <a:srgbClr val="FF0000"/>
                </a:solidFill>
              </a:rPr>
              <a:t>Need to figure this one out.</a:t>
            </a:r>
          </a:p>
          <a:p>
            <a:pPr lvl="1"/>
            <a:r>
              <a:rPr lang="en-US" cap="none" dirty="0"/>
              <a:t>Maybe display watershed data somehow? Count of watershed projects per area? Just some thoughts.</a:t>
            </a:r>
          </a:p>
          <a:p>
            <a:pPr lvl="1"/>
            <a:r>
              <a:rPr lang="en-US" cap="none" dirty="0"/>
              <a:t>Might be something as simple as a Pareto bar chart of the most prevalent illnesses in Minnesota. That would be a good start to the presentation to show how we narrowed in on our map data visualizations.</a:t>
            </a:r>
          </a:p>
          <a:p>
            <a:pPr lvl="1"/>
            <a:r>
              <a:rPr lang="en-US" b="1" cap="none" dirty="0"/>
              <a:t>Correlation of illness vs Temperature. Line chart.</a:t>
            </a:r>
          </a:p>
          <a:p>
            <a:r>
              <a:rPr lang="en-US" cap="none" dirty="0"/>
              <a:t>Visual 4: Yearly slider for occurrence of illness or density of mosquitos. Slider might be a plugin we haven’t used yet. </a:t>
            </a:r>
            <a:r>
              <a:rPr lang="en-US" cap="none" dirty="0">
                <a:solidFill>
                  <a:srgbClr val="FF0000"/>
                </a:solidFill>
              </a:rPr>
              <a:t>(Kevin to research this) See if we can have that slider auto move on the html page.</a:t>
            </a:r>
          </a:p>
          <a:p>
            <a:r>
              <a:rPr lang="en-US" cap="none" dirty="0"/>
              <a:t>Visual 5: If can’t find exact data, can use proxy variables like google trends data for certain searches. Would be something to visualize.</a:t>
            </a:r>
          </a:p>
          <a:p>
            <a:endParaRPr lang="en-US" cap="none" dirty="0"/>
          </a:p>
          <a:p>
            <a:r>
              <a:rPr lang="en-US" cap="none" dirty="0"/>
              <a:t>Ryan found the </a:t>
            </a:r>
            <a:r>
              <a:rPr lang="en-US" cap="none" dirty="0" err="1"/>
              <a:t>GeoJson</a:t>
            </a:r>
            <a:r>
              <a:rPr lang="en-US" cap="none" dirty="0"/>
              <a:t> for county lines. We would use for the mapping.</a:t>
            </a:r>
          </a:p>
        </p:txBody>
      </p:sp>
    </p:spTree>
    <p:extLst>
      <p:ext uri="{BB962C8B-B14F-4D97-AF65-F5344CB8AC3E}">
        <p14:creationId xmlns:p14="http://schemas.microsoft.com/office/powerpoint/2010/main" val="321653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50DE42-68C4-BBEC-94B9-26C3BBA14C3D}"/>
              </a:ext>
            </a:extLst>
          </p:cNvPr>
          <p:cNvSpPr>
            <a:spLocks noGrp="1"/>
          </p:cNvSpPr>
          <p:nvPr>
            <p:ph type="title"/>
          </p:nvPr>
        </p:nvSpPr>
        <p:spPr>
          <a:xfrm>
            <a:off x="838200" y="173037"/>
            <a:ext cx="10515600" cy="931863"/>
          </a:xfrm>
        </p:spPr>
        <p:txBody>
          <a:bodyPr/>
          <a:lstStyle/>
          <a:p>
            <a:r>
              <a:rPr lang="en-US" cap="none" dirty="0"/>
              <a:t>Notes from Instructor</a:t>
            </a:r>
          </a:p>
        </p:txBody>
      </p:sp>
      <p:sp>
        <p:nvSpPr>
          <p:cNvPr id="4" name="Content Placeholder 3">
            <a:extLst>
              <a:ext uri="{FF2B5EF4-FFF2-40B4-BE49-F238E27FC236}">
                <a16:creationId xmlns:a16="http://schemas.microsoft.com/office/drawing/2014/main" id="{4D074976-D577-F42F-637B-979E8769E1C7}"/>
              </a:ext>
            </a:extLst>
          </p:cNvPr>
          <p:cNvSpPr>
            <a:spLocks noGrp="1"/>
          </p:cNvSpPr>
          <p:nvPr>
            <p:ph idx="1"/>
          </p:nvPr>
        </p:nvSpPr>
        <p:spPr>
          <a:xfrm>
            <a:off x="838200" y="1104900"/>
            <a:ext cx="10515600" cy="5072063"/>
          </a:xfrm>
        </p:spPr>
        <p:txBody>
          <a:bodyPr>
            <a:normAutofit/>
          </a:bodyPr>
          <a:lstStyle/>
          <a:p>
            <a:pPr algn="l"/>
            <a:r>
              <a:rPr lang="en-US" b="0" i="0" cap="none" dirty="0">
                <a:effectLst/>
                <a:latin typeface="Slack-Lato"/>
              </a:rPr>
              <a:t>I've had this discussion with a couple/few groups already, so I wanted to document this here for everyone. Because we can't deploy a Flask API to Github Pages, here is my recommended approach to the overall project and how to break it up into chunks.</a:t>
            </a:r>
          </a:p>
          <a:p>
            <a:pPr lvl="1">
              <a:buFont typeface="+mj-lt"/>
              <a:buAutoNum type="arabicPeriod"/>
            </a:pPr>
            <a:r>
              <a:rPr lang="en-US" b="0" i="0" cap="none" dirty="0">
                <a:effectLst/>
                <a:latin typeface="Slack-Lato"/>
              </a:rPr>
              <a:t>ETL to pull your data in, clean it up, and send it off to your database. </a:t>
            </a:r>
            <a:r>
              <a:rPr lang="en-US" cap="none" dirty="0">
                <a:latin typeface="Slack-Lato"/>
              </a:rPr>
              <a:t>(DONE)</a:t>
            </a:r>
            <a:endParaRPr lang="en-US" b="0" i="0" cap="none" dirty="0">
              <a:effectLst/>
              <a:latin typeface="Slack-Lato"/>
            </a:endParaRPr>
          </a:p>
          <a:p>
            <a:pPr lvl="1">
              <a:buFont typeface="+mj-lt"/>
              <a:buAutoNum type="arabicPeriod"/>
            </a:pPr>
            <a:r>
              <a:rPr lang="en-US" b="0" i="0" cap="none" dirty="0">
                <a:effectLst/>
                <a:latin typeface="Slack-Lato"/>
              </a:rPr>
              <a:t>Flask API to interact with your database. –</a:t>
            </a:r>
            <a:r>
              <a:rPr lang="en-US" b="0" i="0" cap="none" dirty="0">
                <a:solidFill>
                  <a:srgbClr val="FF0000"/>
                </a:solidFill>
                <a:effectLst/>
                <a:latin typeface="Slack-Lato"/>
              </a:rPr>
              <a:t>Evan todo</a:t>
            </a:r>
          </a:p>
          <a:p>
            <a:pPr lvl="1">
              <a:buFont typeface="+mj-lt"/>
              <a:buAutoNum type="arabicPeriod"/>
            </a:pPr>
            <a:r>
              <a:rPr lang="en-US" b="0" i="0" strike="sngStrike" cap="none" dirty="0">
                <a:effectLst/>
                <a:latin typeface="Slack-Lato"/>
              </a:rPr>
              <a:t>Jupyter Notebook  </a:t>
            </a:r>
            <a:r>
              <a:rPr lang="en-US" b="0" i="0" cap="none" dirty="0">
                <a:effectLst/>
                <a:latin typeface="Slack-Lato"/>
              </a:rPr>
              <a:t>Python app to call your Flask API and get the results you need for your visualization.</a:t>
            </a:r>
          </a:p>
          <a:p>
            <a:pPr lvl="1">
              <a:buFont typeface="+mj-lt"/>
              <a:buAutoNum type="arabicPeriod"/>
            </a:pPr>
            <a:r>
              <a:rPr lang="en-US" b="0" i="0" cap="none" dirty="0">
                <a:effectLst/>
                <a:latin typeface="Slack-Lato"/>
              </a:rPr>
              <a:t>Save those results as raw JSON. (Will export similarly to CSV but in Flask API)</a:t>
            </a:r>
          </a:p>
          <a:p>
            <a:pPr lvl="1">
              <a:buFont typeface="+mj-lt"/>
              <a:buAutoNum type="arabicPeriod"/>
            </a:pPr>
            <a:r>
              <a:rPr lang="en-US" b="0" i="0" cap="none" dirty="0">
                <a:effectLst/>
                <a:latin typeface="Slack-Lato"/>
              </a:rPr>
              <a:t>Consume your raw JSON with d3 in your project's JavaScript.</a:t>
            </a:r>
          </a:p>
          <a:p>
            <a:pPr algn="l"/>
            <a:r>
              <a:rPr lang="en-US" b="0" i="0" cap="none" dirty="0">
                <a:effectLst/>
                <a:latin typeface="Slack-Lato"/>
              </a:rPr>
              <a:t>Steps 1, 2, and 3 would all run on your local machine. They would still be in your Github repository, but they wouldn't be specifically "executed" while interacting with your data. I am going to cover at the start of class on Monday how to deploy a Flask API to a cloud provider. The bootcamp used to use Heroku, but there is no longer a free offering available from Heroku.</a:t>
            </a:r>
          </a:p>
        </p:txBody>
      </p:sp>
    </p:spTree>
    <p:extLst>
      <p:ext uri="{BB962C8B-B14F-4D97-AF65-F5344CB8AC3E}">
        <p14:creationId xmlns:p14="http://schemas.microsoft.com/office/powerpoint/2010/main" val="394481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31D5-059B-9742-A553-691BA1FFAFB9}"/>
              </a:ext>
            </a:extLst>
          </p:cNvPr>
          <p:cNvSpPr>
            <a:spLocks noGrp="1"/>
          </p:cNvSpPr>
          <p:nvPr>
            <p:ph type="title"/>
          </p:nvPr>
        </p:nvSpPr>
        <p:spPr>
          <a:xfrm>
            <a:off x="913774" y="10201"/>
            <a:ext cx="10364451" cy="1596177"/>
          </a:xfrm>
        </p:spPr>
        <p:txBody>
          <a:bodyPr/>
          <a:lstStyle/>
          <a:p>
            <a:r>
              <a:rPr lang="en-US" cap="none" dirty="0">
                <a:solidFill>
                  <a:srgbClr val="FF0000"/>
                </a:solidFill>
              </a:rPr>
              <a:t>Tues July 25: Immediate todo items for finishing visualizations</a:t>
            </a:r>
          </a:p>
        </p:txBody>
      </p:sp>
      <p:sp>
        <p:nvSpPr>
          <p:cNvPr id="3" name="Content Placeholder 2">
            <a:extLst>
              <a:ext uri="{FF2B5EF4-FFF2-40B4-BE49-F238E27FC236}">
                <a16:creationId xmlns:a16="http://schemas.microsoft.com/office/drawing/2014/main" id="{0017D775-90AA-3BC4-8EFE-3AC36C376C96}"/>
              </a:ext>
            </a:extLst>
          </p:cNvPr>
          <p:cNvSpPr>
            <a:spLocks noGrp="1"/>
          </p:cNvSpPr>
          <p:nvPr>
            <p:ph idx="1"/>
          </p:nvPr>
        </p:nvSpPr>
        <p:spPr>
          <a:xfrm>
            <a:off x="913775" y="1606378"/>
            <a:ext cx="10364452" cy="4893275"/>
          </a:xfrm>
        </p:spPr>
        <p:txBody>
          <a:bodyPr>
            <a:normAutofit fontScale="70000" lnSpcReduction="20000"/>
          </a:bodyPr>
          <a:lstStyle/>
          <a:p>
            <a:r>
              <a:rPr lang="en-US" strike="sngStrike" cap="none" dirty="0"/>
              <a:t>CSVs (data) need to be updated to include </a:t>
            </a:r>
            <a:r>
              <a:rPr lang="en-US" strike="sngStrike" cap="none" dirty="0" err="1"/>
              <a:t>countyID</a:t>
            </a:r>
            <a:r>
              <a:rPr lang="en-US" strike="sngStrike" cap="none" dirty="0"/>
              <a:t> numbers.  If you can add latitude and longitude values, that’d would be helpful. (Ryan just about complete with cleaning, regex stuff. </a:t>
            </a:r>
            <a:r>
              <a:rPr lang="en-US" strike="sngStrike" cap="none" dirty="0" err="1"/>
              <a:t>Noice</a:t>
            </a:r>
            <a:r>
              <a:rPr lang="en-US" strike="sngStrike" cap="none" dirty="0"/>
              <a:t>.)</a:t>
            </a:r>
          </a:p>
          <a:p>
            <a:r>
              <a:rPr lang="en-US" strike="sngStrike" cap="none" dirty="0"/>
              <a:t>Evan to update app.py to output values with key-value pairs. Current list of lists not good for importing data to JavaScript. Get into dictionary of dictionaries with key-value pair.</a:t>
            </a:r>
          </a:p>
          <a:p>
            <a:r>
              <a:rPr lang="en-US" cap="none" dirty="0"/>
              <a:t>Resolve issue: CSV data not being pulled into JSON in entirety, in Kevin’s Jupyter notebook. </a:t>
            </a:r>
          </a:p>
          <a:p>
            <a:pPr lvl="1"/>
            <a:r>
              <a:rPr lang="en-US" cap="none" dirty="0"/>
              <a:t>About half the data is getting imported. No idea what the issue is. Hopefully Flask JSON API will fix this… Or the cleaned data from Ryan. Check on this Wed. PM.</a:t>
            </a:r>
          </a:p>
          <a:p>
            <a:r>
              <a:rPr lang="en-US" cap="none" dirty="0"/>
              <a:t>Add latitude and longitude data to temperature and precipitation </a:t>
            </a:r>
            <a:r>
              <a:rPr lang="en-US" cap="none" dirty="0" err="1"/>
              <a:t>dataframes</a:t>
            </a:r>
            <a:r>
              <a:rPr lang="en-US" cap="none" dirty="0"/>
              <a:t>. (Timothy)</a:t>
            </a:r>
          </a:p>
          <a:p>
            <a:r>
              <a:rPr lang="en-US" cap="none" dirty="0"/>
              <a:t>Set up import of Flask API data into JavaScript. Currently importing CSV file data. (</a:t>
            </a:r>
            <a:r>
              <a:rPr lang="en-US" cap="none" dirty="0">
                <a:solidFill>
                  <a:srgbClr val="FF0000"/>
                </a:solidFill>
              </a:rPr>
              <a:t>Evan</a:t>
            </a:r>
            <a:r>
              <a:rPr lang="en-US" cap="none" dirty="0"/>
              <a:t>, because need to update app.py outputs)</a:t>
            </a:r>
          </a:p>
          <a:p>
            <a:r>
              <a:rPr lang="en-US" strike="sngStrike" cap="none" dirty="0"/>
              <a:t>Miranda to convert temperature and </a:t>
            </a:r>
            <a:r>
              <a:rPr lang="en-US" strike="sngStrike" cap="none" dirty="0" err="1"/>
              <a:t>precip</a:t>
            </a:r>
            <a:r>
              <a:rPr lang="en-US" strike="sngStrike" cap="none" dirty="0"/>
              <a:t> data into same horizontal year format as the West Nile and Lyme data. Make copies of the “Data Collection” .</a:t>
            </a:r>
            <a:r>
              <a:rPr lang="en-US" strike="sngStrike" cap="none" dirty="0" err="1"/>
              <a:t>py</a:t>
            </a:r>
            <a:r>
              <a:rPr lang="en-US" strike="sngStrike" cap="none" dirty="0"/>
              <a:t> files.</a:t>
            </a:r>
          </a:p>
          <a:p>
            <a:r>
              <a:rPr lang="en-US" cap="none" dirty="0"/>
              <a:t>Heatmap not scaling by magnitude. Only density of case reports. </a:t>
            </a:r>
            <a:r>
              <a:rPr lang="en-US" cap="none" dirty="0">
                <a:solidFill>
                  <a:srgbClr val="FF0000"/>
                </a:solidFill>
              </a:rPr>
              <a:t>Kevin</a:t>
            </a:r>
            <a:r>
              <a:rPr lang="en-US" cap="none" dirty="0"/>
              <a:t> to continue working this. </a:t>
            </a:r>
            <a:r>
              <a:rPr lang="en-US" cap="none" dirty="0">
                <a:solidFill>
                  <a:srgbClr val="FF0000"/>
                </a:solidFill>
              </a:rPr>
              <a:t>Miranda</a:t>
            </a:r>
            <a:r>
              <a:rPr lang="en-US" cap="none" dirty="0"/>
              <a:t> to look into as well.</a:t>
            </a:r>
          </a:p>
          <a:p>
            <a:pPr lvl="1"/>
            <a:r>
              <a:rPr lang="en-US" cap="none" dirty="0"/>
              <a:t>Consider using circles instead of heatmap plugin due to issue with displaying magnitude. </a:t>
            </a:r>
          </a:p>
          <a:p>
            <a:r>
              <a:rPr lang="en-US" cap="none" dirty="0">
                <a:solidFill>
                  <a:srgbClr val="FF0000"/>
                </a:solidFill>
              </a:rPr>
              <a:t>Figure out how to get the data from Flask API to JavaScript for live visualization. (Evan to start. Ryan help me on this </a:t>
            </a:r>
            <a:r>
              <a:rPr lang="en-US" cap="none" dirty="0" err="1">
                <a:solidFill>
                  <a:srgbClr val="FF0000"/>
                </a:solidFill>
              </a:rPr>
              <a:t>pleeease</a:t>
            </a:r>
            <a:r>
              <a:rPr lang="en-US" cap="none" dirty="0">
                <a:solidFill>
                  <a:srgbClr val="FF0000"/>
                </a:solidFill>
              </a:rPr>
              <a:t>). Look into on Thurs.</a:t>
            </a:r>
          </a:p>
          <a:p>
            <a:r>
              <a:rPr lang="en-US" cap="none" dirty="0"/>
              <a:t>How to visualize temperature/</a:t>
            </a:r>
            <a:r>
              <a:rPr lang="en-US" cap="none" dirty="0" err="1"/>
              <a:t>precip</a:t>
            </a:r>
            <a:r>
              <a:rPr lang="en-US" cap="none" dirty="0"/>
              <a:t> over time visual. (All look into this last).</a:t>
            </a:r>
          </a:p>
          <a:p>
            <a:pPr lvl="1"/>
            <a:r>
              <a:rPr lang="en-US" cap="none" dirty="0"/>
              <a:t>Example slider with play button: </a:t>
            </a:r>
            <a:r>
              <a:rPr lang="en-US" cap="none" dirty="0">
                <a:hlinkClick r:id="rId2"/>
              </a:rPr>
              <a:t>https://stackoverflow.com/questions/44162454/leaflet-time-slider-play-button</a:t>
            </a:r>
            <a:endParaRPr lang="en-US" cap="none" dirty="0"/>
          </a:p>
        </p:txBody>
      </p:sp>
    </p:spTree>
    <p:extLst>
      <p:ext uri="{BB962C8B-B14F-4D97-AF65-F5344CB8AC3E}">
        <p14:creationId xmlns:p14="http://schemas.microsoft.com/office/powerpoint/2010/main" val="268734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 for grading</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Data and Delivery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49" y="1149350"/>
            <a:ext cx="5708963" cy="5139869"/>
          </a:xfrm>
          <a:prstGeom prst="rect">
            <a:avLst/>
          </a:prstGeom>
          <a:solidFill>
            <a:schemeClr val="bg1"/>
          </a:solidFill>
        </p:spPr>
        <p:txBody>
          <a:bodyPr wrap="square" rtlCol="0">
            <a:spAutoFit/>
          </a:bodyPr>
          <a:lstStyle/>
          <a:p>
            <a:r>
              <a:rPr lang="en-US" sz="1200" dirty="0"/>
              <a:t>(Delegated actions here as applicable)</a:t>
            </a:r>
          </a:p>
          <a:p>
            <a:r>
              <a:rPr lang="en-US" sz="1200" strike="sngStrike" dirty="0"/>
              <a:t>- Ryan is doing web scraping of table data for county cases of West  Nile (</a:t>
            </a:r>
            <a:r>
              <a:rPr lang="en-US" sz="1200" strike="sngStrike" dirty="0" err="1"/>
              <a:t>lymes</a:t>
            </a:r>
            <a:r>
              <a:rPr lang="en-US" sz="1200" strike="sngStrike" dirty="0"/>
              <a:t>?). Make look similar to Lyme disease data.</a:t>
            </a:r>
          </a:p>
          <a:p>
            <a:r>
              <a:rPr lang="en-US" sz="1200" strike="sngStrike" dirty="0"/>
              <a:t>	- So we’ll have all county data for West Nile and </a:t>
            </a:r>
            <a:r>
              <a:rPr lang="en-US" sz="1200" strike="sngStrike" dirty="0" err="1"/>
              <a:t>Lymes</a:t>
            </a:r>
            <a:r>
              <a:rPr lang="en-US" sz="1200" strike="sngStrike" dirty="0"/>
              <a:t> by 	county by year. </a:t>
            </a:r>
          </a:p>
          <a:p>
            <a:endParaRPr lang="en-US" sz="1200" dirty="0"/>
          </a:p>
          <a:p>
            <a:r>
              <a:rPr lang="en-US" sz="1200" strike="sngStrike" dirty="0"/>
              <a:t>- Ryan getting </a:t>
            </a:r>
            <a:r>
              <a:rPr lang="en-US" sz="1200" strike="sngStrike" dirty="0" err="1"/>
              <a:t>GeoJSON</a:t>
            </a:r>
            <a:r>
              <a:rPr lang="en-US" sz="1200" strike="sngStrike" dirty="0"/>
              <a:t> and adding to github.</a:t>
            </a:r>
          </a:p>
          <a:p>
            <a:r>
              <a:rPr lang="en-US" sz="1200" strike="sngStrike" dirty="0"/>
              <a:t>	- Will also have county line maps for </a:t>
            </a:r>
            <a:r>
              <a:rPr lang="en-US" sz="1200" strike="sngStrike" dirty="0" err="1"/>
              <a:t>GeoJSON</a:t>
            </a:r>
            <a:r>
              <a:rPr lang="en-US" sz="1200" strike="sngStrike" dirty="0"/>
              <a:t>.</a:t>
            </a:r>
          </a:p>
          <a:p>
            <a:r>
              <a:rPr lang="en-US" sz="1200" strike="sngStrike" dirty="0"/>
              <a:t>	- Scraping for West Nile and </a:t>
            </a:r>
            <a:r>
              <a:rPr lang="en-US" sz="1200" strike="sngStrike" dirty="0" err="1"/>
              <a:t>and</a:t>
            </a:r>
            <a:r>
              <a:rPr lang="en-US" sz="1200" strike="sngStrike" dirty="0"/>
              <a:t> </a:t>
            </a:r>
            <a:r>
              <a:rPr lang="en-US" sz="1200" strike="sngStrike" dirty="0" err="1"/>
              <a:t>lyme</a:t>
            </a:r>
            <a:r>
              <a:rPr lang="en-US" sz="1200" strike="sngStrike" dirty="0"/>
              <a:t> in-process.</a:t>
            </a:r>
          </a:p>
          <a:p>
            <a:r>
              <a:rPr lang="en-US" sz="1200" strike="sngStrike" dirty="0"/>
              <a:t>	- </a:t>
            </a:r>
            <a:r>
              <a:rPr lang="en-US" sz="1200" strike="sngStrike" dirty="0" err="1"/>
              <a:t>GeoJSON</a:t>
            </a:r>
            <a:r>
              <a:rPr lang="en-US" sz="1200" strike="sngStrike" dirty="0"/>
              <a:t> in-process.</a:t>
            </a:r>
          </a:p>
          <a:p>
            <a:endParaRPr lang="en-US" sz="1200" dirty="0"/>
          </a:p>
          <a:p>
            <a:pPr marL="285750" indent="-285750">
              <a:buFontTx/>
              <a:buChar char="-"/>
            </a:pPr>
            <a:r>
              <a:rPr lang="en-US" sz="1200" dirty="0"/>
              <a:t>Evan to build SQL tables for the West Nile and </a:t>
            </a:r>
            <a:r>
              <a:rPr lang="en-US" sz="1200" dirty="0" err="1"/>
              <a:t>Lymes</a:t>
            </a:r>
            <a:r>
              <a:rPr lang="en-US" sz="1200" dirty="0"/>
              <a:t> in PostgreSQL. </a:t>
            </a:r>
          </a:p>
          <a:p>
            <a:pPr marL="742950" lvl="1" indent="-285750">
              <a:buFontTx/>
              <a:buChar char="-"/>
            </a:pPr>
            <a:r>
              <a:rPr lang="en-US" sz="1200" strike="sngStrike" dirty="0"/>
              <a:t>Include instructions in the README for all data scraping and database setup steps.</a:t>
            </a:r>
          </a:p>
          <a:p>
            <a:pPr marL="742950" lvl="1" indent="-285750">
              <a:buFontTx/>
              <a:buChar char="-"/>
            </a:pPr>
            <a:r>
              <a:rPr lang="en-US" sz="1000" dirty="0"/>
              <a:t>Consider bringing data scrape .</a:t>
            </a:r>
            <a:r>
              <a:rPr lang="en-US" sz="1000" dirty="0" err="1"/>
              <a:t>py</a:t>
            </a:r>
            <a:r>
              <a:rPr lang="en-US" sz="1000" dirty="0"/>
              <a:t> files into single python script to run all </a:t>
            </a:r>
            <a:r>
              <a:rPr lang="en-US" sz="1000" dirty="0" err="1"/>
              <a:t>en</a:t>
            </a:r>
            <a:r>
              <a:rPr lang="en-US" sz="1000" dirty="0"/>
              <a:t> masse. </a:t>
            </a:r>
          </a:p>
          <a:p>
            <a:pPr marL="1200150" lvl="2" indent="-285750">
              <a:buFontTx/>
              <a:buChar char="-"/>
            </a:pPr>
            <a:r>
              <a:rPr lang="en-US" sz="1000" dirty="0"/>
              <a:t>Add </a:t>
            </a:r>
            <a:r>
              <a:rPr lang="en-US" sz="1000" dirty="0" err="1"/>
              <a:t>python_to_postgres</a:t>
            </a:r>
            <a:r>
              <a:rPr lang="en-US" sz="1000" dirty="0"/>
              <a:t> function within data scrape.py files to export DataFrames to SQL with config file reference (retain the CSV export outputs in those data scrape.py files)</a:t>
            </a:r>
          </a:p>
          <a:p>
            <a:pPr marL="285750" indent="-285750">
              <a:buFontTx/>
              <a:buChar char="-"/>
            </a:pPr>
            <a:r>
              <a:rPr lang="en-US" sz="1200" strike="sngStrike" dirty="0"/>
              <a:t>Evan working on getting flask </a:t>
            </a:r>
            <a:r>
              <a:rPr lang="en-US" sz="1200" strike="sngStrike" dirty="0" err="1"/>
              <a:t>api</a:t>
            </a:r>
            <a:r>
              <a:rPr lang="en-US" sz="1200" strike="sngStrike" dirty="0"/>
              <a:t> reflection of each </a:t>
            </a:r>
            <a:r>
              <a:rPr lang="en-US" sz="1200" strike="sngStrike" dirty="0" err="1"/>
              <a:t>postgres</a:t>
            </a:r>
            <a:r>
              <a:rPr lang="en-US" sz="1200" strike="sngStrike" dirty="0"/>
              <a:t> table</a:t>
            </a:r>
            <a:r>
              <a:rPr lang="en-US" sz="1200" dirty="0"/>
              <a:t>. </a:t>
            </a:r>
            <a:r>
              <a:rPr lang="en-US" sz="1200" dirty="0">
                <a:solidFill>
                  <a:srgbClr val="FF0000"/>
                </a:solidFill>
              </a:rPr>
              <a:t>Confirm output APIs are able to be imported to the JavaScript code. </a:t>
            </a:r>
            <a:r>
              <a:rPr lang="en-US" sz="1200" strike="sngStrike" dirty="0">
                <a:solidFill>
                  <a:srgbClr val="FF0000"/>
                </a:solidFill>
              </a:rPr>
              <a:t>Convert the row objects into dictionary of dictionaries with key-value pairs. Need to reference the key name </a:t>
            </a:r>
          </a:p>
          <a:p>
            <a:endParaRPr lang="en-US" sz="1200" dirty="0"/>
          </a:p>
          <a:p>
            <a:pPr marL="285750" indent="-285750">
              <a:buFontTx/>
              <a:buChar char="-"/>
            </a:pPr>
            <a:r>
              <a:rPr lang="en-US" sz="1200" dirty="0"/>
              <a:t>Kevin to research JavaScript library/plugin for the mapping visualization year slider.</a:t>
            </a:r>
          </a:p>
          <a:p>
            <a:endParaRPr lang="en-US" sz="1200" dirty="0"/>
          </a:p>
          <a:p>
            <a:pPr marL="285750" indent="-285750">
              <a:buFontTx/>
              <a:buChar char="-"/>
            </a:pPr>
            <a:r>
              <a:rPr lang="en-US" sz="1200" strike="sngStrike" dirty="0"/>
              <a:t>Timothy to look into getting Temp data by county by year. Extract from NCEI site. Get into a bulk CSV for our year range of 2000 – 2020. Get avg monthly temp data for 3 months centered around August per county for year range.</a:t>
            </a:r>
          </a:p>
          <a:p>
            <a:pPr marL="742950" lvl="1" indent="-285750">
              <a:buFontTx/>
              <a:buChar char="-"/>
            </a:pPr>
            <a:r>
              <a:rPr lang="en-US" sz="1200" strike="sngStrike" dirty="0"/>
              <a:t>Need to write to CSV and output to Resources folder.</a:t>
            </a:r>
          </a:p>
          <a:p>
            <a:pPr marL="742950" lvl="1" indent="-285750">
              <a:buFontTx/>
              <a:buChar char="-"/>
            </a:pPr>
            <a:r>
              <a:rPr lang="en-US" sz="1200" strike="sngStrike" dirty="0"/>
              <a:t>And get precipitation (total rainfall) for those same ranges.</a:t>
            </a:r>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8" name="CheckBox4">
                  <a:extLst>
                    <a:ext uri="{FF2B5EF4-FFF2-40B4-BE49-F238E27FC236}">
                      <a16:creationId xmlns:a16="http://schemas.microsoft.com/office/drawing/2014/main" id="{9E69B93A-409E-31A5-3598-FE6487DE2C78}"/>
                    </a:ext>
                  </a:extLst>
                </p:cNvPr>
                <p:cNvPicPr>
                  <a:picLocks/>
                </p:cNvPicPr>
                <p:nvPr/>
              </p:nvPicPr>
              <p:blipFill>
                <a:blip r:embed="rId9"/>
                <a:stretch>
                  <a:fillRect/>
                </a:stretch>
              </p:blipFill>
              <p:spPr>
                <a:xfrm>
                  <a:off x="291786" y="5076082"/>
                  <a:ext cx="5804211" cy="914400"/>
                </a:xfrm>
                <a:prstGeom prst="rect">
                  <a:avLst/>
                </a:prstGeom>
              </p:spPr>
            </p:pic>
          </p:control>
        </mc:Fallback>
      </mc:AlternateContent>
    </p:controls>
    <p:extLst>
      <p:ext uri="{BB962C8B-B14F-4D97-AF65-F5344CB8AC3E}">
        <p14:creationId xmlns:p14="http://schemas.microsoft.com/office/powerpoint/2010/main" val="96989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Back End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4585871"/>
          </a:xfrm>
          <a:prstGeom prst="rect">
            <a:avLst/>
          </a:prstGeom>
          <a:solidFill>
            <a:schemeClr val="bg1"/>
          </a:solidFill>
        </p:spPr>
        <p:txBody>
          <a:bodyPr wrap="square" rtlCol="0">
            <a:spAutoFit/>
          </a:bodyPr>
          <a:lstStyle/>
          <a:p>
            <a:r>
              <a:rPr lang="en-US" sz="1600" dirty="0"/>
              <a:t>(Delegated actions here as applicable)</a:t>
            </a:r>
          </a:p>
          <a:p>
            <a:pPr marL="285750" indent="-285750">
              <a:buFontTx/>
              <a:buChar char="-"/>
            </a:pPr>
            <a:r>
              <a:rPr lang="en-US" sz="1600" dirty="0"/>
              <a:t>Kevin to look into slider as a new </a:t>
            </a:r>
            <a:r>
              <a:rPr lang="en-US" sz="1600" dirty="0" err="1"/>
              <a:t>Javascript</a:t>
            </a:r>
            <a:r>
              <a:rPr lang="en-US" sz="1600" dirty="0"/>
              <a:t> library.</a:t>
            </a:r>
          </a:p>
          <a:p>
            <a:endParaRPr lang="en-US" sz="1600" dirty="0"/>
          </a:p>
          <a:p>
            <a:r>
              <a:rPr lang="en-US" sz="1600" dirty="0"/>
              <a:t>Check out </a:t>
            </a:r>
            <a:r>
              <a:rPr lang="en-US" sz="1600" dirty="0">
                <a:hlinkClick r:id="rId7"/>
              </a:rPr>
              <a:t>https://www.chartjs.org/</a:t>
            </a:r>
            <a:r>
              <a:rPr lang="en-US" sz="1600" dirty="0"/>
              <a:t> or </a:t>
            </a:r>
            <a:r>
              <a:rPr lang="en-US" sz="1600" dirty="0">
                <a:hlinkClick r:id="rId8"/>
              </a:rPr>
              <a:t>https://www.apexcharts.com/</a:t>
            </a:r>
            <a:r>
              <a:rPr lang="en-US" sz="1600" dirty="0"/>
              <a:t> for library not used in class. </a:t>
            </a:r>
          </a:p>
          <a:p>
            <a:r>
              <a:rPr lang="en-US" sz="1600" dirty="0"/>
              <a:t>	- Use for pareto of illnesses visual: averaged across all years 	or counties?</a:t>
            </a:r>
          </a:p>
          <a:p>
            <a:endParaRPr lang="en-US" dirty="0"/>
          </a:p>
          <a:p>
            <a:endParaRPr lang="en-US" dirty="0"/>
          </a:p>
          <a:p>
            <a:pPr marL="285750" indent="-285750">
              <a:buFontTx/>
              <a:buChar char="-"/>
            </a:pPr>
            <a:r>
              <a:rPr lang="en-US" dirty="0"/>
              <a:t>Kevin needs help getting magnitude to display on the leaflet heatmaps.</a:t>
            </a:r>
          </a:p>
          <a:p>
            <a:pPr marL="285750" indent="-285750">
              <a:buFontTx/>
              <a:buChar char="-"/>
            </a:pPr>
            <a:endParaRPr lang="en-US" dirty="0"/>
          </a:p>
          <a:p>
            <a:pPr marL="285750" indent="-285750">
              <a:buFontTx/>
              <a:buChar char="-"/>
            </a:pPr>
            <a:endParaRPr lang="en-US" dirty="0"/>
          </a:p>
          <a:p>
            <a:pPr marL="285750" indent="-285750">
              <a:buFontTx/>
              <a:buChar char="-"/>
            </a:pPr>
            <a:r>
              <a:rPr lang="en-US" dirty="0"/>
              <a:t>Todo: map temperature and </a:t>
            </a:r>
            <a:r>
              <a:rPr lang="en-US" dirty="0" err="1"/>
              <a:t>precip</a:t>
            </a:r>
            <a:r>
              <a:rPr lang="en-US" dirty="0"/>
              <a:t> in the bottom map. Scale color by temperature or </a:t>
            </a:r>
            <a:r>
              <a:rPr lang="en-US" dirty="0" err="1"/>
              <a:t>precip</a:t>
            </a:r>
            <a:r>
              <a:rPr lang="en-US" dirty="0"/>
              <a:t> amounts</a:t>
            </a:r>
          </a:p>
          <a:p>
            <a:pPr marL="742950" lvl="1" indent="-285750">
              <a:buFontTx/>
              <a:buChar char="-"/>
            </a:pPr>
            <a:r>
              <a:rPr lang="en-US" dirty="0"/>
              <a:t>Dropdown to switch between temperature and precipitation maps.</a:t>
            </a:r>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9"/>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10"/>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11"/>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591160" imgH="781200"/>
        </mc:Choice>
        <mc:Fallback>
          <p:control name="CheckBox4" r:id="rId4" imgW="5591160" imgH="781200">
            <p:pic>
              <p:nvPicPr>
                <p:cNvPr id="8" name="CheckBox4">
                  <a:extLst>
                    <a:ext uri="{FF2B5EF4-FFF2-40B4-BE49-F238E27FC236}">
                      <a16:creationId xmlns:a16="http://schemas.microsoft.com/office/drawing/2014/main" id="{9E69B93A-409E-31A5-3598-FE6487DE2C78}"/>
                    </a:ext>
                  </a:extLst>
                </p:cNvPr>
                <p:cNvPicPr>
                  <a:picLocks/>
                </p:cNvPicPr>
                <p:nvPr/>
              </p:nvPicPr>
              <p:blipFill>
                <a:blip r:embed="rId12"/>
                <a:stretch>
                  <a:fillRect/>
                </a:stretch>
              </p:blipFill>
              <p:spPr>
                <a:xfrm>
                  <a:off x="507999" y="5092835"/>
                  <a:ext cx="5587998" cy="783482"/>
                </a:xfrm>
                <a:prstGeom prst="rect">
                  <a:avLst/>
                </a:prstGeom>
              </p:spPr>
            </p:pic>
          </p:control>
        </mc:Fallback>
      </mc:AlternateContent>
      <mc:AlternateContent xmlns:mc="http://schemas.openxmlformats.org/markup-compatibility/2006">
        <mc:Choice xmlns:v="urn:schemas-microsoft-com:vml" Requires="v">
          <p:control name="CheckBox5" r:id="rId5" imgW="5591160" imgH="781200"/>
        </mc:Choice>
        <mc:Fallback>
          <p:control name="CheckBox5" r:id="rId5" imgW="5591160" imgH="781200">
            <p:pic>
              <p:nvPicPr>
                <p:cNvPr id="4" name="CheckBox5">
                  <a:extLst>
                    <a:ext uri="{FF2B5EF4-FFF2-40B4-BE49-F238E27FC236}">
                      <a16:creationId xmlns:a16="http://schemas.microsoft.com/office/drawing/2014/main" id="{82E3422B-C6BF-8514-EF9E-43845A198CC1}"/>
                    </a:ext>
                  </a:extLst>
                </p:cNvPr>
                <p:cNvPicPr>
                  <a:picLocks/>
                </p:cNvPicPr>
                <p:nvPr/>
              </p:nvPicPr>
              <p:blipFill>
                <a:blip r:embed="rId13"/>
                <a:stretch>
                  <a:fillRect/>
                </a:stretch>
              </p:blipFill>
              <p:spPr>
                <a:xfrm>
                  <a:off x="507999" y="5960353"/>
                  <a:ext cx="5587998" cy="783482"/>
                </a:xfrm>
                <a:prstGeom prst="rect">
                  <a:avLst/>
                </a:prstGeom>
              </p:spPr>
            </p:pic>
          </p:control>
        </mc:Fallback>
      </mc:AlternateContent>
    </p:controls>
    <p:extLst>
      <p:ext uri="{BB962C8B-B14F-4D97-AF65-F5344CB8AC3E}">
        <p14:creationId xmlns:p14="http://schemas.microsoft.com/office/powerpoint/2010/main" val="213958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Visualizations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3693319"/>
          </a:xfrm>
          <a:prstGeom prst="rect">
            <a:avLst/>
          </a:prstGeom>
          <a:solidFill>
            <a:schemeClr val="bg1"/>
          </a:solidFill>
        </p:spPr>
        <p:txBody>
          <a:bodyPr wrap="square" rtlCol="0">
            <a:spAutoFit/>
          </a:bodyPr>
          <a:lstStyle/>
          <a:p>
            <a:r>
              <a:rPr lang="en-US" dirty="0"/>
              <a:t>Pretty straightforward stuff here. We’ll try to have this project wrapped up at least 2 class sessions before presentations. </a:t>
            </a:r>
          </a:p>
          <a:p>
            <a:endParaRPr lang="en-US" dirty="0"/>
          </a:p>
          <a:p>
            <a:r>
              <a:rPr lang="en-US" dirty="0"/>
              <a:t>We can use those times to review flow of the slide deck as time allows.</a:t>
            </a:r>
          </a:p>
          <a:p>
            <a:endParaRPr lang="en-US" dirty="0"/>
          </a:p>
          <a:p>
            <a:r>
              <a:rPr lang="en-US" dirty="0"/>
              <a:t>Might need to see if we can “gray out” counties that didn’t report.  Add null counties to list to be a gray layer in the visual (if able).</a:t>
            </a:r>
          </a:p>
          <a:p>
            <a:endParaRPr lang="en-US" dirty="0"/>
          </a:p>
          <a:p>
            <a:r>
              <a:rPr lang="en-US" dirty="0">
                <a:solidFill>
                  <a:srgbClr val="FF0000"/>
                </a:solidFill>
              </a:rPr>
              <a:t>Does this need to be deployed to github pages??</a:t>
            </a:r>
          </a:p>
          <a:p>
            <a:endParaRPr lang="en-US" dirty="0"/>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10" name="CheckBox4">
                  <a:extLst>
                    <a:ext uri="{FF2B5EF4-FFF2-40B4-BE49-F238E27FC236}">
                      <a16:creationId xmlns:a16="http://schemas.microsoft.com/office/drawing/2014/main" id="{45C81F5A-35E0-138F-50B2-84EA1494FED0}"/>
                    </a:ext>
                  </a:extLst>
                </p:cNvPr>
                <p:cNvPicPr>
                  <a:picLocks/>
                </p:cNvPicPr>
                <p:nvPr/>
              </p:nvPicPr>
              <p:blipFill>
                <a:blip r:embed="rId9"/>
                <a:stretch>
                  <a:fillRect/>
                </a:stretch>
              </p:blipFill>
              <p:spPr>
                <a:xfrm>
                  <a:off x="291785" y="5076082"/>
                  <a:ext cx="5804211" cy="914400"/>
                </a:xfrm>
                <a:prstGeom prst="rect">
                  <a:avLst/>
                </a:prstGeom>
              </p:spPr>
            </p:pic>
          </p:control>
        </mc:Fallback>
      </mc:AlternateContent>
    </p:controls>
    <p:extLst>
      <p:ext uri="{BB962C8B-B14F-4D97-AF65-F5344CB8AC3E}">
        <p14:creationId xmlns:p14="http://schemas.microsoft.com/office/powerpoint/2010/main" val="219829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C89C-B66B-5120-6244-83640E945E97}"/>
              </a:ext>
            </a:extLst>
          </p:cNvPr>
          <p:cNvSpPr>
            <a:spLocks noGrp="1"/>
          </p:cNvSpPr>
          <p:nvPr>
            <p:ph type="title"/>
          </p:nvPr>
        </p:nvSpPr>
        <p:spPr>
          <a:xfrm>
            <a:off x="291786" y="167667"/>
            <a:ext cx="11608425" cy="981683"/>
          </a:xfrm>
        </p:spPr>
        <p:txBody>
          <a:bodyPr>
            <a:normAutofit/>
          </a:bodyPr>
          <a:lstStyle/>
          <a:p>
            <a:r>
              <a:rPr lang="en-US" cap="none" dirty="0"/>
              <a:t>Rubric and requirements</a:t>
            </a:r>
          </a:p>
        </p:txBody>
      </p:sp>
      <p:sp>
        <p:nvSpPr>
          <p:cNvPr id="3" name="Content Placeholder 2">
            <a:extLst>
              <a:ext uri="{FF2B5EF4-FFF2-40B4-BE49-F238E27FC236}">
                <a16:creationId xmlns:a16="http://schemas.microsoft.com/office/drawing/2014/main" id="{67C32DAD-B2EF-9CD7-72D2-DDC7D5911691}"/>
              </a:ext>
            </a:extLst>
          </p:cNvPr>
          <p:cNvSpPr>
            <a:spLocks noGrp="1"/>
          </p:cNvSpPr>
          <p:nvPr>
            <p:ph idx="1"/>
          </p:nvPr>
        </p:nvSpPr>
        <p:spPr>
          <a:xfrm>
            <a:off x="291788" y="1149351"/>
            <a:ext cx="11608425" cy="914400"/>
          </a:xfrm>
          <a:solidFill>
            <a:schemeClr val="bg1"/>
          </a:solidFill>
          <a:ln>
            <a:solidFill>
              <a:schemeClr val="tx1"/>
            </a:solidFill>
          </a:ln>
        </p:spPr>
        <p:txBody>
          <a:bodyPr>
            <a:normAutofit/>
          </a:bodyPr>
          <a:lstStyle/>
          <a:p>
            <a:pPr marL="0" indent="0">
              <a:buNone/>
            </a:pPr>
            <a:r>
              <a:rPr lang="en-US" sz="2400" cap="none" dirty="0"/>
              <a:t>Group Presentation (25 points)</a:t>
            </a:r>
          </a:p>
        </p:txBody>
      </p:sp>
      <p:sp>
        <p:nvSpPr>
          <p:cNvPr id="9" name="TextBox 8">
            <a:extLst>
              <a:ext uri="{FF2B5EF4-FFF2-40B4-BE49-F238E27FC236}">
                <a16:creationId xmlns:a16="http://schemas.microsoft.com/office/drawing/2014/main" id="{6861424D-05DB-15F0-96F9-4DF7E2AC7948}"/>
              </a:ext>
            </a:extLst>
          </p:cNvPr>
          <p:cNvSpPr txBox="1"/>
          <p:nvPr/>
        </p:nvSpPr>
        <p:spPr>
          <a:xfrm>
            <a:off x="6191250" y="2131033"/>
            <a:ext cx="5708963" cy="92333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Concise slides</a:t>
            </a:r>
          </a:p>
          <a:p>
            <a:pPr marL="285750" indent="-285750">
              <a:buFont typeface="Arial" panose="020B0604020202020204" pitchFamily="34" charset="0"/>
              <a:buChar char="•"/>
            </a:pPr>
            <a:r>
              <a:rPr lang="en-US" dirty="0"/>
              <a:t>We just don’t read the slide content verbatim. Easy!</a:t>
            </a:r>
          </a:p>
          <a:p>
            <a:endParaRPr lang="en-US" dirty="0"/>
          </a:p>
        </p:txBody>
      </p:sp>
    </p:spTree>
    <p:controls>
      <mc:AlternateContent xmlns:mc="http://schemas.openxmlformats.org/markup-compatibility/2006">
        <mc:Choice xmlns:v="urn:schemas-microsoft-com:vml" Requires="v">
          <p:control name="CheckBox1" r:id="rId1" imgW="5800680" imgH="914400"/>
        </mc:Choice>
        <mc:Fallback>
          <p:control name="CheckBox1" r:id="rId1" imgW="5800680" imgH="914400">
            <p:pic>
              <p:nvPicPr>
                <p:cNvPr id="5" name="CheckBox1">
                  <a:extLst>
                    <a:ext uri="{FF2B5EF4-FFF2-40B4-BE49-F238E27FC236}">
                      <a16:creationId xmlns:a16="http://schemas.microsoft.com/office/drawing/2014/main" id="{0054213D-03C8-477A-DD38-FA1DBCEB4F5B}"/>
                    </a:ext>
                  </a:extLst>
                </p:cNvPr>
                <p:cNvPicPr>
                  <a:picLocks/>
                </p:cNvPicPr>
                <p:nvPr/>
              </p:nvPicPr>
              <p:blipFill>
                <a:blip r:embed="rId6"/>
                <a:stretch>
                  <a:fillRect/>
                </a:stretch>
              </p:blipFill>
              <p:spPr>
                <a:xfrm>
                  <a:off x="291786" y="2131033"/>
                  <a:ext cx="5804213" cy="914400"/>
                </a:xfrm>
                <a:prstGeom prst="rect">
                  <a:avLst/>
                </a:prstGeom>
              </p:spPr>
            </p:pic>
          </p:control>
        </mc:Fallback>
      </mc:AlternateContent>
      <mc:AlternateContent xmlns:mc="http://schemas.openxmlformats.org/markup-compatibility/2006">
        <mc:Choice xmlns:v="urn:schemas-microsoft-com:vml" Requires="v">
          <p:control name="CheckBox2" r:id="rId2" imgW="5800680" imgH="914400"/>
        </mc:Choice>
        <mc:Fallback>
          <p:control name="CheckBox2" r:id="rId2" imgW="5800680" imgH="914400">
            <p:pic>
              <p:nvPicPr>
                <p:cNvPr id="6" name="CheckBox2">
                  <a:extLst>
                    <a:ext uri="{FF2B5EF4-FFF2-40B4-BE49-F238E27FC236}">
                      <a16:creationId xmlns:a16="http://schemas.microsoft.com/office/drawing/2014/main" id="{2CC88187-3CB9-DB25-4E2E-53B00DE4BB00}"/>
                    </a:ext>
                  </a:extLst>
                </p:cNvPr>
                <p:cNvPicPr>
                  <a:picLocks/>
                </p:cNvPicPr>
                <p:nvPr/>
              </p:nvPicPr>
              <p:blipFill>
                <a:blip r:embed="rId7"/>
                <a:stretch>
                  <a:fillRect/>
                </a:stretch>
              </p:blipFill>
              <p:spPr>
                <a:xfrm>
                  <a:off x="291787" y="3112716"/>
                  <a:ext cx="5804212" cy="914400"/>
                </a:xfrm>
                <a:prstGeom prst="rect">
                  <a:avLst/>
                </a:prstGeom>
              </p:spPr>
            </p:pic>
          </p:control>
        </mc:Fallback>
      </mc:AlternateContent>
      <mc:AlternateContent xmlns:mc="http://schemas.openxmlformats.org/markup-compatibility/2006">
        <mc:Choice xmlns:v="urn:schemas-microsoft-com:vml" Requires="v">
          <p:control name="CheckBox3" r:id="rId3" imgW="5800680" imgH="914400"/>
        </mc:Choice>
        <mc:Fallback>
          <p:control name="CheckBox3" r:id="rId3" imgW="5800680" imgH="914400">
            <p:pic>
              <p:nvPicPr>
                <p:cNvPr id="7" name="CheckBox3">
                  <a:extLst>
                    <a:ext uri="{FF2B5EF4-FFF2-40B4-BE49-F238E27FC236}">
                      <a16:creationId xmlns:a16="http://schemas.microsoft.com/office/drawing/2014/main" id="{DFFBFC26-4385-E788-2DB4-5646F5363B57}"/>
                    </a:ext>
                  </a:extLst>
                </p:cNvPr>
                <p:cNvPicPr>
                  <a:picLocks/>
                </p:cNvPicPr>
                <p:nvPr/>
              </p:nvPicPr>
              <p:blipFill>
                <a:blip r:embed="rId8"/>
                <a:stretch>
                  <a:fillRect/>
                </a:stretch>
              </p:blipFill>
              <p:spPr>
                <a:xfrm>
                  <a:off x="291786" y="4094399"/>
                  <a:ext cx="5804211" cy="914400"/>
                </a:xfrm>
                <a:prstGeom prst="rect">
                  <a:avLst/>
                </a:prstGeom>
              </p:spPr>
            </p:pic>
          </p:control>
        </mc:Fallback>
      </mc:AlternateContent>
      <mc:AlternateContent xmlns:mc="http://schemas.openxmlformats.org/markup-compatibility/2006">
        <mc:Choice xmlns:v="urn:schemas-microsoft-com:vml" Requires="v">
          <p:control name="CheckBox4" r:id="rId4" imgW="5800680" imgH="914400"/>
        </mc:Choice>
        <mc:Fallback>
          <p:control name="CheckBox4" r:id="rId4" imgW="5800680" imgH="914400">
            <p:pic>
              <p:nvPicPr>
                <p:cNvPr id="10" name="CheckBox4">
                  <a:extLst>
                    <a:ext uri="{FF2B5EF4-FFF2-40B4-BE49-F238E27FC236}">
                      <a16:creationId xmlns:a16="http://schemas.microsoft.com/office/drawing/2014/main" id="{45C81F5A-35E0-138F-50B2-84EA1494FED0}"/>
                    </a:ext>
                  </a:extLst>
                </p:cNvPr>
                <p:cNvPicPr>
                  <a:picLocks/>
                </p:cNvPicPr>
                <p:nvPr/>
              </p:nvPicPr>
              <p:blipFill>
                <a:blip r:embed="rId9"/>
                <a:stretch>
                  <a:fillRect/>
                </a:stretch>
              </p:blipFill>
              <p:spPr>
                <a:xfrm>
                  <a:off x="291785" y="5076082"/>
                  <a:ext cx="5804211" cy="914400"/>
                </a:xfrm>
                <a:prstGeom prst="rect">
                  <a:avLst/>
                </a:prstGeom>
              </p:spPr>
            </p:pic>
          </p:control>
        </mc:Fallback>
      </mc:AlternateContent>
    </p:controls>
    <p:extLst>
      <p:ext uri="{BB962C8B-B14F-4D97-AF65-F5344CB8AC3E}">
        <p14:creationId xmlns:p14="http://schemas.microsoft.com/office/powerpoint/2010/main" val="13325208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690</TotalTime>
  <Words>1589</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Slack-Lato</vt:lpstr>
      <vt:lpstr>Droplet</vt:lpstr>
      <vt:lpstr>Working title:  Mosquito and Tick-borne Illnesses in Minnesota</vt:lpstr>
      <vt:lpstr>Project Proposal: Scope and Purpose</vt:lpstr>
      <vt:lpstr>Brainstorming notes</vt:lpstr>
      <vt:lpstr>Notes from Instructor</vt:lpstr>
      <vt:lpstr>Tues July 25: Immediate todo items for finishing visualizations</vt:lpstr>
      <vt:lpstr>Rubric and requirements for grading</vt:lpstr>
      <vt:lpstr>Rubric and requirements</vt:lpstr>
      <vt:lpstr>Rubric and requirements</vt:lpstr>
      <vt:lpstr>Rubric and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Evan Sprecher</dc:creator>
  <cp:lastModifiedBy>Evan Sprecher</cp:lastModifiedBy>
  <cp:revision>60</cp:revision>
  <dcterms:created xsi:type="dcterms:W3CDTF">2023-07-18T02:02:21Z</dcterms:created>
  <dcterms:modified xsi:type="dcterms:W3CDTF">2023-07-27T15:53:30Z</dcterms:modified>
</cp:coreProperties>
</file>