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notesMasterIdLst>
    <p:notesMasterId r:id="rId12"/>
  </p:notesMasterIdLst>
  <p:sldIdLst>
    <p:sldId id="276" r:id="rId2"/>
    <p:sldId id="290" r:id="rId3"/>
    <p:sldId id="269" r:id="rId4"/>
    <p:sldId id="271" r:id="rId5"/>
    <p:sldId id="272" r:id="rId6"/>
    <p:sldId id="295" r:id="rId7"/>
    <p:sldId id="288" r:id="rId8"/>
    <p:sldId id="294" r:id="rId9"/>
    <p:sldId id="274" r:id="rId10"/>
    <p:sldId id="27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051" autoAdjust="0"/>
    <p:restoredTop sz="97449" autoAdjust="0"/>
  </p:normalViewPr>
  <p:slideViewPr>
    <p:cSldViewPr snapToGrid="0">
      <p:cViewPr varScale="1">
        <p:scale>
          <a:sx n="155" d="100"/>
          <a:sy n="155" d="100"/>
        </p:scale>
        <p:origin x="122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8C8F45-0D35-4F06-9AC8-C547C595EDF0}" type="datetimeFigureOut">
              <a:rPr lang="en-US" smtClean="0"/>
              <a:t>7/27/2023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523330-130C-4A11-8249-F3612B4CD402}" type="slidenum">
              <a:rPr lang="en-US" smtClean="0"/>
              <a:t>‹#›</a:t>
            </a:fld>
            <a:endParaRPr lang="en-US"/>
          </a:p>
        </p:txBody>
      </p:sp>
    </p:spTree>
    <p:extLst>
      <p:ext uri="{BB962C8B-B14F-4D97-AF65-F5344CB8AC3E}">
        <p14:creationId xmlns:p14="http://schemas.microsoft.com/office/powerpoint/2010/main" val="3837859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lumMod val="85000"/>
                    <a:lumOff val="15000"/>
                  </a:schemeClr>
                </a:solidFill>
              </a:rPr>
              <a:t>ARPA was not passed until March 2021 and the interim rule on how funds should be spent was not in place until May 2021. Many people may have received their initial dose of vaccine or even complete series before projects funded by this program were planned and launched.</a:t>
            </a:r>
          </a:p>
          <a:p>
            <a:endParaRPr lang="en-US" dirty="0"/>
          </a:p>
        </p:txBody>
      </p:sp>
      <p:sp>
        <p:nvSpPr>
          <p:cNvPr id="4" name="Slide Number Placeholder 3"/>
          <p:cNvSpPr>
            <a:spLocks noGrp="1"/>
          </p:cNvSpPr>
          <p:nvPr>
            <p:ph type="sldNum" sz="quarter" idx="5"/>
          </p:nvPr>
        </p:nvSpPr>
        <p:spPr/>
        <p:txBody>
          <a:bodyPr/>
          <a:lstStyle/>
          <a:p>
            <a:fld id="{F1D59B1D-B0BC-4C10-A0E9-E068C37A006F}" type="slidenum">
              <a:rPr lang="en-US" smtClean="0"/>
              <a:t>9</a:t>
            </a:fld>
            <a:endParaRPr lang="en-US"/>
          </a:p>
        </p:txBody>
      </p:sp>
    </p:spTree>
    <p:extLst>
      <p:ext uri="{BB962C8B-B14F-4D97-AF65-F5344CB8AC3E}">
        <p14:creationId xmlns:p14="http://schemas.microsoft.com/office/powerpoint/2010/main" val="30805911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D99DFF-4D7C-4671-8EF0-23A72D1484EC}"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1783547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D99DFF-4D7C-4671-8EF0-23A72D1484EC}"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3413270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D99DFF-4D7C-4671-8EF0-23A72D1484EC}"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3147994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D99DFF-4D7C-4671-8EF0-23A72D1484EC}"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415C1-6A6E-413D-A237-40782C2C92C0}"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8175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D99DFF-4D7C-4671-8EF0-23A72D1484EC}"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422620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D99DFF-4D7C-4671-8EF0-23A72D1484EC}" type="datetimeFigureOut">
              <a:rPr lang="en-US" smtClean="0"/>
              <a:t>7/27/2023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3794125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D99DFF-4D7C-4671-8EF0-23A72D1484EC}" type="datetimeFigureOut">
              <a:rPr lang="en-US" smtClean="0"/>
              <a:t>7/27/2023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4140912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D99DFF-4D7C-4671-8EF0-23A72D1484EC}"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855115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D99DFF-4D7C-4671-8EF0-23A72D1484EC}"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40064013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Content Placeholder 2"/>
          <p:cNvSpPr>
            <a:spLocks noGrp="1"/>
          </p:cNvSpPr>
          <p:nvPr>
            <p:ph idx="1"/>
          </p:nvPr>
        </p:nvSpPr>
        <p:spPr/>
        <p:txBody>
          <a:bodyPr anchor="ctr"/>
          <a:lstStyle>
            <a:lvl1pPr>
              <a:defRPr cap="none" baseline="0"/>
            </a:lvl1pPr>
            <a:lvl2pPr>
              <a:defRPr cap="none" baseline="0"/>
            </a:lvl2pPr>
            <a:lvl3pPr>
              <a:defRPr cap="none" baseline="0"/>
            </a:lvl3pPr>
            <a:lvl4pPr>
              <a:defRPr cap="none" baseline="0"/>
            </a:lvl4pPr>
            <a:lvl5pPr>
              <a:defRPr cap="none"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cap="none" baseline="0"/>
            </a:lvl1pPr>
          </a:lstStyle>
          <a:p>
            <a:fld id="{EDD99DFF-4D7C-4671-8EF0-23A72D1484EC}" type="datetimeFigureOut">
              <a:rPr lang="en-US" smtClean="0"/>
              <a:pPr/>
              <a:t>7/27/2023</a:t>
            </a:fld>
            <a:endParaRPr lang="en-US"/>
          </a:p>
        </p:txBody>
      </p:sp>
      <p:sp>
        <p:nvSpPr>
          <p:cNvPr id="5" name="Footer Placeholder 4"/>
          <p:cNvSpPr>
            <a:spLocks noGrp="1"/>
          </p:cNvSpPr>
          <p:nvPr>
            <p:ph type="ftr" sz="quarter" idx="11"/>
          </p:nvPr>
        </p:nvSpPr>
        <p:spPr/>
        <p:txBody>
          <a:bodyPr/>
          <a:lstStyle>
            <a:lvl1pPr>
              <a:defRPr cap="none" baseline="0"/>
            </a:lvl1pPr>
          </a:lstStyle>
          <a:p>
            <a:endParaRPr lang="en-US"/>
          </a:p>
        </p:txBody>
      </p:sp>
      <p:sp>
        <p:nvSpPr>
          <p:cNvPr id="6" name="Slide Number Placeholder 5"/>
          <p:cNvSpPr>
            <a:spLocks noGrp="1"/>
          </p:cNvSpPr>
          <p:nvPr>
            <p:ph type="sldNum" sz="quarter" idx="12"/>
          </p:nvPr>
        </p:nvSpPr>
        <p:spPr/>
        <p:txBody>
          <a:bodyPr/>
          <a:lstStyle>
            <a:lvl1pPr>
              <a:defRPr cap="none" baseline="0"/>
            </a:lvl1pPr>
          </a:lstStyle>
          <a:p>
            <a:fld id="{CD8415C1-6A6E-413D-A237-40782C2C92C0}" type="slidenum">
              <a:rPr lang="en-US" smtClean="0"/>
              <a:pPr/>
              <a:t>‹#›</a:t>
            </a:fld>
            <a:endParaRPr lang="en-US"/>
          </a:p>
        </p:txBody>
      </p:sp>
    </p:spTree>
    <p:extLst>
      <p:ext uri="{BB962C8B-B14F-4D97-AF65-F5344CB8AC3E}">
        <p14:creationId xmlns:p14="http://schemas.microsoft.com/office/powerpoint/2010/main" val="9368585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5EA6E8-F76E-44A9-9BED-4361634B60BD}"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2956550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D99DFF-4D7C-4671-8EF0-23A72D1484EC}"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3677558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D99DFF-4D7C-4671-8EF0-23A72D1484EC}"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2389804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D99DFF-4D7C-4671-8EF0-23A72D1484EC}"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1581374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D99DFF-4D7C-4671-8EF0-23A72D1484EC}" type="datetimeFigureOut">
              <a:rPr lang="en-US" smtClean="0"/>
              <a:t>7/27/2023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3851926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D99DFF-4D7C-4671-8EF0-23A72D1484EC}" type="datetimeFigureOut">
              <a:rPr lang="en-US" smtClean="0"/>
              <a:t>7/27/2023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1716346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DD99DFF-4D7C-4671-8EF0-23A72D1484EC}" type="datetimeFigureOut">
              <a:rPr lang="en-US" smtClean="0"/>
              <a:t>7/27/2023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3300957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D99DFF-4D7C-4671-8EF0-23A72D1484EC}"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2569426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D99DFF-4D7C-4671-8EF0-23A72D1484EC}"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4099838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DD99DFF-4D7C-4671-8EF0-23A72D1484EC}" type="datetimeFigureOut">
              <a:rPr lang="en-US" smtClean="0"/>
              <a:t>7/27/2023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CD8415C1-6A6E-413D-A237-40782C2C92C0}" type="slidenum">
              <a:rPr lang="en-US" smtClean="0"/>
              <a:t>‹#›</a:t>
            </a:fld>
            <a:endParaRPr lang="en-US"/>
          </a:p>
        </p:txBody>
      </p:sp>
    </p:spTree>
    <p:extLst>
      <p:ext uri="{BB962C8B-B14F-4D97-AF65-F5344CB8AC3E}">
        <p14:creationId xmlns:p14="http://schemas.microsoft.com/office/powerpoint/2010/main" val="1406032981"/>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 id="2147483855" r:id="rId17"/>
    <p:sldLayoutId id="2147483856" r:id="rId18"/>
    <p:sldLayoutId id="2147483857" r:id="rId19"/>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hyperlink" Target="https://www.cdc.gov/westnile/statsmaps/historic-data.html" TargetMode="External"/><Relationship Id="rId2" Type="http://schemas.openxmlformats.org/officeDocument/2006/relationships/hyperlink" Target="https://www.ncei.noaa.gov/access/monitoring/climate-at-a-glance/county/mapping" TargetMode="External"/><Relationship Id="rId1" Type="http://schemas.openxmlformats.org/officeDocument/2006/relationships/slideLayout" Target="../slideLayouts/slideLayout1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www.cdc.gov/lyme/datasurveillance/lyme-disease-maps.html#prin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274F-4DAD-5A60-689D-910FA4C88A32}"/>
              </a:ext>
            </a:extLst>
          </p:cNvPr>
          <p:cNvSpPr>
            <a:spLocks noGrp="1"/>
          </p:cNvSpPr>
          <p:nvPr>
            <p:ph type="ctrTitle"/>
          </p:nvPr>
        </p:nvSpPr>
        <p:spPr/>
        <p:txBody>
          <a:bodyPr>
            <a:normAutofit/>
          </a:bodyPr>
          <a:lstStyle/>
          <a:p>
            <a:r>
              <a:rPr lang="en-US" sz="6600" cap="none" dirty="0"/>
              <a:t>Mapping Vector-borne Illnesses</a:t>
            </a:r>
          </a:p>
        </p:txBody>
      </p:sp>
      <p:sp>
        <p:nvSpPr>
          <p:cNvPr id="3" name="Subtitle 2">
            <a:extLst>
              <a:ext uri="{FF2B5EF4-FFF2-40B4-BE49-F238E27FC236}">
                <a16:creationId xmlns:a16="http://schemas.microsoft.com/office/drawing/2014/main" id="{16EAF2CC-0863-A164-C9FC-875C83ACAE1D}"/>
              </a:ext>
            </a:extLst>
          </p:cNvPr>
          <p:cNvSpPr>
            <a:spLocks noGrp="1"/>
          </p:cNvSpPr>
          <p:nvPr>
            <p:ph type="subTitle" idx="1"/>
          </p:nvPr>
        </p:nvSpPr>
        <p:spPr/>
        <p:txBody>
          <a:bodyPr>
            <a:normAutofit lnSpcReduction="10000"/>
          </a:bodyPr>
          <a:lstStyle/>
          <a:p>
            <a:r>
              <a:rPr lang="en-US" cap="none" dirty="0"/>
              <a:t>Collaborators:</a:t>
            </a:r>
          </a:p>
          <a:p>
            <a:r>
              <a:rPr lang="en-US" cap="none" dirty="0">
                <a:solidFill>
                  <a:schemeClr val="tx1"/>
                </a:solidFill>
              </a:rPr>
              <a:t>Ryan Cornelius,  Miranda Dahl,  Kevin Miller,  Timothy Salazar,  Evan Sprecher</a:t>
            </a:r>
          </a:p>
        </p:txBody>
      </p:sp>
    </p:spTree>
    <p:extLst>
      <p:ext uri="{BB962C8B-B14F-4D97-AF65-F5344CB8AC3E}">
        <p14:creationId xmlns:p14="http://schemas.microsoft.com/office/powerpoint/2010/main" val="1464647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2557C-9949-3B6C-7B73-1B10F2EB142A}"/>
              </a:ext>
            </a:extLst>
          </p:cNvPr>
          <p:cNvSpPr>
            <a:spLocks noGrp="1"/>
          </p:cNvSpPr>
          <p:nvPr>
            <p:ph type="title"/>
          </p:nvPr>
        </p:nvSpPr>
        <p:spPr/>
        <p:txBody>
          <a:bodyPr>
            <a:normAutofit/>
          </a:bodyPr>
          <a:lstStyle/>
          <a:p>
            <a:r>
              <a:rPr lang="en-US" cap="none" dirty="0">
                <a:solidFill>
                  <a:srgbClr val="FF0000"/>
                </a:solidFill>
              </a:rPr>
              <a:t>Next Steps for Analysis</a:t>
            </a:r>
          </a:p>
        </p:txBody>
      </p:sp>
      <p:sp>
        <p:nvSpPr>
          <p:cNvPr id="3" name="Content Placeholder 2">
            <a:extLst>
              <a:ext uri="{FF2B5EF4-FFF2-40B4-BE49-F238E27FC236}">
                <a16:creationId xmlns:a16="http://schemas.microsoft.com/office/drawing/2014/main" id="{C48AB4A4-A926-573B-950A-9061BE172B6A}"/>
              </a:ext>
            </a:extLst>
          </p:cNvPr>
          <p:cNvSpPr>
            <a:spLocks noGrp="1"/>
          </p:cNvSpPr>
          <p:nvPr>
            <p:ph idx="1"/>
          </p:nvPr>
        </p:nvSpPr>
        <p:spPr>
          <a:xfrm>
            <a:off x="913775" y="1989439"/>
            <a:ext cx="10364452" cy="3801762"/>
          </a:xfrm>
        </p:spPr>
        <p:txBody>
          <a:bodyPr>
            <a:normAutofit/>
          </a:bodyPr>
          <a:lstStyle/>
          <a:p>
            <a:pPr>
              <a:buFont typeface="Wingdings" panose="05000000000000000000" pitchFamily="2" charset="2"/>
              <a:buChar char="§"/>
            </a:pPr>
            <a:r>
              <a:rPr lang="en-US" cap="none" dirty="0">
                <a:solidFill>
                  <a:srgbClr val="FF0000"/>
                </a:solidFill>
              </a:rPr>
              <a:t>(After reviewing data, note any potential next steps for analysis here. Assume this project was the “scoping” phase for refining the analysis.)</a:t>
            </a:r>
          </a:p>
        </p:txBody>
      </p:sp>
    </p:spTree>
    <p:extLst>
      <p:ext uri="{BB962C8B-B14F-4D97-AF65-F5344CB8AC3E}">
        <p14:creationId xmlns:p14="http://schemas.microsoft.com/office/powerpoint/2010/main" val="2792450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22D10-99F4-6D9D-7448-86DBB08D559F}"/>
              </a:ext>
            </a:extLst>
          </p:cNvPr>
          <p:cNvSpPr>
            <a:spLocks noGrp="1"/>
          </p:cNvSpPr>
          <p:nvPr>
            <p:ph type="title"/>
          </p:nvPr>
        </p:nvSpPr>
        <p:spPr>
          <a:xfrm>
            <a:off x="239247" y="356992"/>
            <a:ext cx="10058400" cy="935694"/>
          </a:xfrm>
        </p:spPr>
        <p:txBody>
          <a:bodyPr>
            <a:normAutofit/>
          </a:bodyPr>
          <a:lstStyle/>
          <a:p>
            <a:r>
              <a:rPr lang="en-US" sz="4000" cap="none" dirty="0"/>
              <a:t>Project Objective and Scope </a:t>
            </a:r>
          </a:p>
        </p:txBody>
      </p:sp>
      <p:sp>
        <p:nvSpPr>
          <p:cNvPr id="3" name="Content Placeholder 2">
            <a:extLst>
              <a:ext uri="{FF2B5EF4-FFF2-40B4-BE49-F238E27FC236}">
                <a16:creationId xmlns:a16="http://schemas.microsoft.com/office/drawing/2014/main" id="{A1E24B08-F5BC-0810-C31A-7CF537655B28}"/>
              </a:ext>
            </a:extLst>
          </p:cNvPr>
          <p:cNvSpPr>
            <a:spLocks noGrp="1"/>
          </p:cNvSpPr>
          <p:nvPr>
            <p:ph sz="half" idx="1"/>
          </p:nvPr>
        </p:nvSpPr>
        <p:spPr>
          <a:xfrm>
            <a:off x="1097280" y="1845734"/>
            <a:ext cx="3950710" cy="4023360"/>
          </a:xfrm>
        </p:spPr>
        <p:txBody>
          <a:bodyPr>
            <a:normAutofit/>
          </a:bodyPr>
          <a:lstStyle/>
          <a:p>
            <a:pPr marL="0" indent="0">
              <a:buNone/>
            </a:pPr>
            <a:r>
              <a:rPr lang="en-US" b="1" cap="none" dirty="0"/>
              <a:t>Objective: </a:t>
            </a:r>
          </a:p>
          <a:p>
            <a:r>
              <a:rPr lang="en-US" cap="none" dirty="0"/>
              <a:t>(Observe the year-over-year rates of specific vector-borne illnesses as they relate to average county temperatures and precipitation levels.)</a:t>
            </a:r>
          </a:p>
        </p:txBody>
      </p:sp>
      <p:sp>
        <p:nvSpPr>
          <p:cNvPr id="5" name="Content Placeholder 4">
            <a:extLst>
              <a:ext uri="{FF2B5EF4-FFF2-40B4-BE49-F238E27FC236}">
                <a16:creationId xmlns:a16="http://schemas.microsoft.com/office/drawing/2014/main" id="{35B0C97B-739A-C9A4-C461-B4789267AA75}"/>
              </a:ext>
            </a:extLst>
          </p:cNvPr>
          <p:cNvSpPr>
            <a:spLocks noGrp="1"/>
          </p:cNvSpPr>
          <p:nvPr>
            <p:ph sz="half" idx="2"/>
          </p:nvPr>
        </p:nvSpPr>
        <p:spPr>
          <a:xfrm>
            <a:off x="6217920" y="1845735"/>
            <a:ext cx="4937760" cy="3445356"/>
          </a:xfrm>
        </p:spPr>
        <p:txBody>
          <a:bodyPr>
            <a:normAutofit/>
          </a:bodyPr>
          <a:lstStyle/>
          <a:p>
            <a:pPr marL="0" indent="0">
              <a:buNone/>
            </a:pPr>
            <a:r>
              <a:rPr lang="en-US" b="1" cap="none" dirty="0"/>
              <a:t>Scope:</a:t>
            </a:r>
          </a:p>
          <a:p>
            <a:r>
              <a:rPr lang="en-US" cap="none" dirty="0"/>
              <a:t>(data for USA counties only)</a:t>
            </a:r>
          </a:p>
          <a:p>
            <a:r>
              <a:rPr lang="en-US" cap="none" dirty="0"/>
              <a:t>(illnesses analyzed were West Nile Virus and Lyme Disease)</a:t>
            </a:r>
          </a:p>
        </p:txBody>
      </p:sp>
      <p:pic>
        <p:nvPicPr>
          <p:cNvPr id="4" name="Picture 3" descr="Mosquito larva" title="Mosquito larva">
            <a:extLst>
              <a:ext uri="{FF2B5EF4-FFF2-40B4-BE49-F238E27FC236}">
                <a16:creationId xmlns:a16="http://schemas.microsoft.com/office/drawing/2014/main" id="{B8528576-CA69-8062-2636-DFB23D0264D7}"/>
              </a:ext>
            </a:extLst>
          </p:cNvPr>
          <p:cNvPicPr>
            <a:picLocks noChangeAspect="1"/>
          </p:cNvPicPr>
          <p:nvPr/>
        </p:nvPicPr>
        <p:blipFill>
          <a:blip r:embed="rId2"/>
          <a:stretch>
            <a:fillRect/>
          </a:stretch>
        </p:blipFill>
        <p:spPr>
          <a:xfrm>
            <a:off x="239247" y="4749914"/>
            <a:ext cx="4011826" cy="1892370"/>
          </a:xfrm>
          <a:prstGeom prst="rect">
            <a:avLst/>
          </a:prstGeom>
        </p:spPr>
      </p:pic>
      <p:pic>
        <p:nvPicPr>
          <p:cNvPr id="6" name="Picture 5">
            <a:extLst>
              <a:ext uri="{FF2B5EF4-FFF2-40B4-BE49-F238E27FC236}">
                <a16:creationId xmlns:a16="http://schemas.microsoft.com/office/drawing/2014/main" id="{FF4A3BB5-6C09-D458-60D4-FB23A8C62D06}"/>
              </a:ext>
            </a:extLst>
          </p:cNvPr>
          <p:cNvPicPr>
            <a:picLocks noChangeAspect="1"/>
          </p:cNvPicPr>
          <p:nvPr/>
        </p:nvPicPr>
        <p:blipFill>
          <a:blip r:embed="rId3"/>
          <a:stretch>
            <a:fillRect/>
          </a:stretch>
        </p:blipFill>
        <p:spPr>
          <a:xfrm>
            <a:off x="9679048" y="247135"/>
            <a:ext cx="1905000" cy="1905000"/>
          </a:xfrm>
          <a:prstGeom prst="rect">
            <a:avLst/>
          </a:prstGeom>
        </p:spPr>
      </p:pic>
    </p:spTree>
    <p:extLst>
      <p:ext uri="{BB962C8B-B14F-4D97-AF65-F5344CB8AC3E}">
        <p14:creationId xmlns:p14="http://schemas.microsoft.com/office/powerpoint/2010/main" val="2728154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AA0E4-679C-98A1-AAD2-B79F27E86F2D}"/>
              </a:ext>
            </a:extLst>
          </p:cNvPr>
          <p:cNvSpPr>
            <a:spLocks noGrp="1"/>
          </p:cNvSpPr>
          <p:nvPr>
            <p:ph type="title"/>
          </p:nvPr>
        </p:nvSpPr>
        <p:spPr>
          <a:xfrm>
            <a:off x="913774" y="249557"/>
            <a:ext cx="10364451" cy="1596177"/>
          </a:xfrm>
        </p:spPr>
        <p:txBody>
          <a:bodyPr>
            <a:normAutofit/>
          </a:bodyPr>
          <a:lstStyle/>
          <a:p>
            <a:r>
              <a:rPr lang="en-US" dirty="0">
                <a:solidFill>
                  <a:srgbClr val="FF0000"/>
                </a:solidFill>
              </a:rPr>
              <a:t>(Questions asked of the Datasets)</a:t>
            </a:r>
          </a:p>
        </p:txBody>
      </p:sp>
      <p:sp>
        <p:nvSpPr>
          <p:cNvPr id="3" name="Content Placeholder 2">
            <a:extLst>
              <a:ext uri="{FF2B5EF4-FFF2-40B4-BE49-F238E27FC236}">
                <a16:creationId xmlns:a16="http://schemas.microsoft.com/office/drawing/2014/main" id="{264C10B3-8E95-F7CC-08C1-580CF9EEFDD4}"/>
              </a:ext>
            </a:extLst>
          </p:cNvPr>
          <p:cNvSpPr>
            <a:spLocks noGrp="1"/>
          </p:cNvSpPr>
          <p:nvPr>
            <p:ph idx="1"/>
          </p:nvPr>
        </p:nvSpPr>
        <p:spPr>
          <a:xfrm>
            <a:off x="337339" y="1487387"/>
            <a:ext cx="5834861" cy="4301753"/>
          </a:xfrm>
        </p:spPr>
        <p:txBody>
          <a:bodyPr anchor="t">
            <a:normAutofit/>
          </a:bodyPr>
          <a:lstStyle/>
          <a:p>
            <a:pPr marL="800100" lvl="1" indent="-342900">
              <a:buFont typeface="+mj-lt"/>
              <a:buAutoNum type="arabicPeriod"/>
            </a:pPr>
            <a:endParaRPr lang="en-US" cap="none" dirty="0"/>
          </a:p>
          <a:p>
            <a:pPr marL="800100" lvl="1" indent="-342900">
              <a:buFont typeface="+mj-lt"/>
              <a:buAutoNum type="arabicPeriod"/>
            </a:pPr>
            <a:r>
              <a:rPr lang="en-US" cap="none" dirty="0"/>
              <a:t>How did temperature and precipitation levels relate to rates of </a:t>
            </a:r>
            <a:r>
              <a:rPr lang="en-US" dirty="0"/>
              <a:t>vector-borne </a:t>
            </a:r>
            <a:r>
              <a:rPr lang="en-US" cap="none" dirty="0"/>
              <a:t>illnesses for different regions of the US? </a:t>
            </a:r>
          </a:p>
          <a:p>
            <a:pPr marL="800100" lvl="1" indent="-342900">
              <a:buFont typeface="+mj-lt"/>
              <a:buAutoNum type="arabicPeriod"/>
            </a:pPr>
            <a:endParaRPr lang="en-US" cap="none" dirty="0"/>
          </a:p>
          <a:p>
            <a:pPr marL="800100" lvl="1" indent="-342900">
              <a:buFont typeface="+mj-lt"/>
              <a:buAutoNum type="arabicPeriod"/>
            </a:pPr>
            <a:r>
              <a:rPr lang="en-US" cap="none" dirty="0"/>
              <a:t>Was there a noticeable difference year-over-year in illness rates where temperature or precipitation levels increased/decreased?</a:t>
            </a:r>
          </a:p>
          <a:p>
            <a:pPr marL="457200" lvl="1" indent="0">
              <a:buNone/>
            </a:pPr>
            <a:endParaRPr lang="en-US" cap="none" dirty="0"/>
          </a:p>
          <a:p>
            <a:pPr marL="457200" lvl="1" indent="0">
              <a:buNone/>
            </a:pPr>
            <a:r>
              <a:rPr lang="en-US" dirty="0">
                <a:solidFill>
                  <a:srgbClr val="FF0000"/>
                </a:solidFill>
              </a:rPr>
              <a:t>(Include high-level visual for audience attention.)</a:t>
            </a:r>
            <a:endParaRPr lang="en-US" cap="none" dirty="0">
              <a:solidFill>
                <a:srgbClr val="FF0000"/>
              </a:solidFill>
            </a:endParaRPr>
          </a:p>
        </p:txBody>
      </p:sp>
      <p:pic>
        <p:nvPicPr>
          <p:cNvPr id="4" name="Content Placeholder 5">
            <a:extLst>
              <a:ext uri="{FF2B5EF4-FFF2-40B4-BE49-F238E27FC236}">
                <a16:creationId xmlns:a16="http://schemas.microsoft.com/office/drawing/2014/main" id="{1557966F-96AA-AEA1-484C-EF32691D85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4492" y="1626583"/>
            <a:ext cx="4821887" cy="4023360"/>
          </a:xfrm>
          <a:prstGeom prst="rect">
            <a:avLst/>
          </a:prstGeom>
          <a:ln>
            <a:solidFill>
              <a:schemeClr val="tx1"/>
            </a:solidFill>
          </a:ln>
        </p:spPr>
      </p:pic>
    </p:spTree>
    <p:extLst>
      <p:ext uri="{BB962C8B-B14F-4D97-AF65-F5344CB8AC3E}">
        <p14:creationId xmlns:p14="http://schemas.microsoft.com/office/powerpoint/2010/main" val="1950448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CE34C-694C-5B1E-AAD6-FE38E3DD970A}"/>
              </a:ext>
            </a:extLst>
          </p:cNvPr>
          <p:cNvSpPr>
            <a:spLocks noGrp="1"/>
          </p:cNvSpPr>
          <p:nvPr>
            <p:ph type="title"/>
          </p:nvPr>
        </p:nvSpPr>
        <p:spPr>
          <a:xfrm>
            <a:off x="236221" y="0"/>
            <a:ext cx="4318686" cy="1596177"/>
          </a:xfrm>
        </p:spPr>
        <p:txBody>
          <a:bodyPr>
            <a:normAutofit/>
          </a:bodyPr>
          <a:lstStyle/>
          <a:p>
            <a:r>
              <a:rPr lang="en-US" dirty="0"/>
              <a:t>Data Sources</a:t>
            </a:r>
          </a:p>
        </p:txBody>
      </p:sp>
      <p:sp>
        <p:nvSpPr>
          <p:cNvPr id="3" name="Content Placeholder 2">
            <a:extLst>
              <a:ext uri="{FF2B5EF4-FFF2-40B4-BE49-F238E27FC236}">
                <a16:creationId xmlns:a16="http://schemas.microsoft.com/office/drawing/2014/main" id="{9F4F8889-1A28-EF6B-8EAB-A732EFA19B5F}"/>
              </a:ext>
            </a:extLst>
          </p:cNvPr>
          <p:cNvSpPr>
            <a:spLocks noGrp="1"/>
          </p:cNvSpPr>
          <p:nvPr>
            <p:ph idx="1"/>
          </p:nvPr>
        </p:nvSpPr>
        <p:spPr>
          <a:xfrm>
            <a:off x="1097280" y="1334529"/>
            <a:ext cx="10058400" cy="5467866"/>
          </a:xfrm>
        </p:spPr>
        <p:txBody>
          <a:bodyPr anchor="t">
            <a:normAutofit/>
          </a:bodyPr>
          <a:lstStyle/>
          <a:p>
            <a:pPr marL="0" indent="0" algn="l">
              <a:buNone/>
            </a:pPr>
            <a:endParaRPr lang="en-US" b="1" i="0" dirty="0">
              <a:solidFill>
                <a:srgbClr val="000000"/>
              </a:solidFill>
              <a:effectLst/>
            </a:endParaRPr>
          </a:p>
          <a:p>
            <a:pPr marL="0" indent="0" algn="l">
              <a:buNone/>
            </a:pPr>
            <a:r>
              <a:rPr lang="en-US" b="1" i="0" dirty="0">
                <a:solidFill>
                  <a:srgbClr val="000000"/>
                </a:solidFill>
                <a:effectLst/>
              </a:rPr>
              <a:t>NCEI</a:t>
            </a:r>
            <a:r>
              <a:rPr lang="en-US" b="0" i="0" dirty="0">
                <a:solidFill>
                  <a:srgbClr val="000000"/>
                </a:solidFill>
                <a:effectLst/>
              </a:rPr>
              <a:t> – National Centers for Environmental Information</a:t>
            </a:r>
          </a:p>
          <a:p>
            <a:pPr lvl="1"/>
            <a:r>
              <a:rPr lang="en-US" dirty="0">
                <a:solidFill>
                  <a:srgbClr val="000000"/>
                </a:solidFill>
              </a:rPr>
              <a:t>County yearly averages for temperature and precipitation data</a:t>
            </a:r>
            <a:endParaRPr lang="en-US" b="0" i="0" dirty="0">
              <a:solidFill>
                <a:srgbClr val="000000"/>
              </a:solidFill>
              <a:effectLst/>
            </a:endParaRPr>
          </a:p>
          <a:p>
            <a:pPr lvl="1"/>
            <a:r>
              <a:rPr lang="en-US" b="0" i="0" dirty="0">
                <a:solidFill>
                  <a:srgbClr val="000000"/>
                </a:solidFill>
                <a:effectLst/>
              </a:rPr>
              <a:t> </a:t>
            </a:r>
            <a:r>
              <a:rPr lang="en-US" b="0" i="0" dirty="0">
                <a:solidFill>
                  <a:srgbClr val="000000"/>
                </a:solidFill>
                <a:effectLst/>
                <a:hlinkClick r:id="rId2"/>
              </a:rPr>
              <a:t>https://www.ncei.noaa.gov/access/monitoring/climate-at-a-glance/county/mapping</a:t>
            </a:r>
            <a:endParaRPr lang="en-US" b="0" i="0" dirty="0">
              <a:solidFill>
                <a:srgbClr val="000000"/>
              </a:solidFill>
              <a:effectLst/>
            </a:endParaRPr>
          </a:p>
          <a:p>
            <a:pPr marL="0" indent="0" algn="l">
              <a:buNone/>
            </a:pPr>
            <a:endParaRPr lang="en-US" b="1" i="0" dirty="0">
              <a:solidFill>
                <a:srgbClr val="000000"/>
              </a:solidFill>
              <a:effectLst/>
            </a:endParaRPr>
          </a:p>
          <a:p>
            <a:pPr marL="0" indent="0" algn="l">
              <a:buNone/>
            </a:pPr>
            <a:r>
              <a:rPr lang="en-US" b="1" i="0" dirty="0">
                <a:solidFill>
                  <a:srgbClr val="000000"/>
                </a:solidFill>
                <a:effectLst/>
              </a:rPr>
              <a:t>CDC</a:t>
            </a:r>
            <a:r>
              <a:rPr lang="en-US" b="0" i="0" dirty="0">
                <a:solidFill>
                  <a:srgbClr val="000000"/>
                </a:solidFill>
                <a:effectLst/>
              </a:rPr>
              <a:t> – Centers for Disease Control</a:t>
            </a:r>
          </a:p>
          <a:p>
            <a:r>
              <a:rPr lang="en-US" dirty="0">
                <a:solidFill>
                  <a:srgbClr val="000000"/>
                </a:solidFill>
              </a:rPr>
              <a:t>West Nile virus case incidence data</a:t>
            </a:r>
          </a:p>
          <a:p>
            <a:pPr lvl="1"/>
            <a:r>
              <a:rPr lang="en-US" dirty="0">
                <a:solidFill>
                  <a:srgbClr val="000000"/>
                </a:solidFill>
                <a:hlinkClick r:id="rId3"/>
              </a:rPr>
              <a:t>https://www.cdc.gov/westnile/statsmaps/historic-data.html</a:t>
            </a:r>
            <a:endParaRPr lang="en-US" dirty="0">
              <a:solidFill>
                <a:srgbClr val="000000"/>
              </a:solidFill>
            </a:endParaRPr>
          </a:p>
          <a:p>
            <a:r>
              <a:rPr lang="en-US" dirty="0">
                <a:solidFill>
                  <a:srgbClr val="000000"/>
                </a:solidFill>
              </a:rPr>
              <a:t>Lyme Disease case incidence data:</a:t>
            </a:r>
          </a:p>
          <a:p>
            <a:pPr lvl="1"/>
            <a:r>
              <a:rPr lang="en-US" dirty="0">
                <a:solidFill>
                  <a:srgbClr val="000000"/>
                </a:solidFill>
                <a:hlinkClick r:id="rId4"/>
              </a:rPr>
              <a:t>https://www.cdc.gov/lyme/datasurveillance/lyme-disease-maps.html#print</a:t>
            </a:r>
            <a:endParaRPr lang="en-US" dirty="0">
              <a:solidFill>
                <a:srgbClr val="000000"/>
              </a:solidFill>
            </a:endParaRPr>
          </a:p>
        </p:txBody>
      </p:sp>
      <p:pic>
        <p:nvPicPr>
          <p:cNvPr id="5" name="Picture 4">
            <a:extLst>
              <a:ext uri="{FF2B5EF4-FFF2-40B4-BE49-F238E27FC236}">
                <a16:creationId xmlns:a16="http://schemas.microsoft.com/office/drawing/2014/main" id="{7541DB45-6DC7-A2C4-32D6-0DDBAA0115C4}"/>
              </a:ext>
            </a:extLst>
          </p:cNvPr>
          <p:cNvPicPr>
            <a:picLocks noChangeAspect="1"/>
          </p:cNvPicPr>
          <p:nvPr/>
        </p:nvPicPr>
        <p:blipFill>
          <a:blip r:embed="rId5"/>
          <a:stretch>
            <a:fillRect/>
          </a:stretch>
        </p:blipFill>
        <p:spPr>
          <a:xfrm>
            <a:off x="5105471" y="5819354"/>
            <a:ext cx="6176865" cy="841105"/>
          </a:xfrm>
          <a:prstGeom prst="rect">
            <a:avLst/>
          </a:prstGeom>
        </p:spPr>
      </p:pic>
      <p:pic>
        <p:nvPicPr>
          <p:cNvPr id="9" name="Picture 8">
            <a:extLst>
              <a:ext uri="{FF2B5EF4-FFF2-40B4-BE49-F238E27FC236}">
                <a16:creationId xmlns:a16="http://schemas.microsoft.com/office/drawing/2014/main" id="{C5A34980-B1E4-4E2B-8CCD-AB96BCBD2F5C}"/>
              </a:ext>
            </a:extLst>
          </p:cNvPr>
          <p:cNvPicPr>
            <a:picLocks noChangeAspect="1"/>
          </p:cNvPicPr>
          <p:nvPr/>
        </p:nvPicPr>
        <p:blipFill>
          <a:blip r:embed="rId6"/>
          <a:stretch>
            <a:fillRect/>
          </a:stretch>
        </p:blipFill>
        <p:spPr>
          <a:xfrm>
            <a:off x="8424836" y="1334529"/>
            <a:ext cx="2857500" cy="619125"/>
          </a:xfrm>
          <a:prstGeom prst="rect">
            <a:avLst/>
          </a:prstGeom>
          <a:solidFill>
            <a:schemeClr val="accent1">
              <a:lumMod val="50000"/>
            </a:schemeClr>
          </a:solidFill>
        </p:spPr>
      </p:pic>
    </p:spTree>
    <p:extLst>
      <p:ext uri="{BB962C8B-B14F-4D97-AF65-F5344CB8AC3E}">
        <p14:creationId xmlns:p14="http://schemas.microsoft.com/office/powerpoint/2010/main" val="3105024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C3EBF-4145-5908-C88F-05F806A8F190}"/>
              </a:ext>
            </a:extLst>
          </p:cNvPr>
          <p:cNvSpPr>
            <a:spLocks noGrp="1"/>
          </p:cNvSpPr>
          <p:nvPr>
            <p:ph type="title"/>
          </p:nvPr>
        </p:nvSpPr>
        <p:spPr>
          <a:xfrm>
            <a:off x="913775" y="68651"/>
            <a:ext cx="10364451" cy="1596177"/>
          </a:xfrm>
        </p:spPr>
        <p:txBody>
          <a:bodyPr>
            <a:normAutofit/>
          </a:bodyPr>
          <a:lstStyle/>
          <a:p>
            <a:r>
              <a:rPr lang="en-US" dirty="0"/>
              <a:t>Data Loading and Cleaning</a:t>
            </a:r>
          </a:p>
        </p:txBody>
      </p:sp>
      <p:sp>
        <p:nvSpPr>
          <p:cNvPr id="3" name="Content Placeholder 2">
            <a:extLst>
              <a:ext uri="{FF2B5EF4-FFF2-40B4-BE49-F238E27FC236}">
                <a16:creationId xmlns:a16="http://schemas.microsoft.com/office/drawing/2014/main" id="{F99B99BC-6593-564A-6627-E07C1249922C}"/>
              </a:ext>
            </a:extLst>
          </p:cNvPr>
          <p:cNvSpPr>
            <a:spLocks noGrp="1"/>
          </p:cNvSpPr>
          <p:nvPr>
            <p:ph idx="1"/>
          </p:nvPr>
        </p:nvSpPr>
        <p:spPr>
          <a:xfrm>
            <a:off x="913775" y="1470454"/>
            <a:ext cx="10364452" cy="5183659"/>
          </a:xfrm>
        </p:spPr>
        <p:txBody>
          <a:bodyPr anchor="t">
            <a:normAutofit/>
          </a:bodyPr>
          <a:lstStyle/>
          <a:p>
            <a:pPr>
              <a:buFont typeface="Wingdings" panose="05000000000000000000" pitchFamily="2" charset="2"/>
              <a:buChar char="§"/>
            </a:pPr>
            <a:r>
              <a:rPr lang="en-US" dirty="0"/>
              <a:t>Methods:</a:t>
            </a:r>
          </a:p>
          <a:p>
            <a:pPr lvl="1">
              <a:buFont typeface="Wingdings" panose="05000000000000000000" pitchFamily="2" charset="2"/>
              <a:buChar char="§"/>
            </a:pPr>
            <a:r>
              <a:rPr lang="en-US" dirty="0"/>
              <a:t>Scrape web tables to Pandas DataFrames</a:t>
            </a:r>
          </a:p>
          <a:p>
            <a:pPr lvl="1">
              <a:buFont typeface="Wingdings" panose="05000000000000000000" pitchFamily="2" charset="2"/>
              <a:buChar char="§"/>
            </a:pPr>
            <a:r>
              <a:rPr lang="en-US" dirty="0"/>
              <a:t>Use regex and .replace to clean column data</a:t>
            </a:r>
          </a:p>
          <a:p>
            <a:pPr lvl="1">
              <a:buFont typeface="Wingdings" panose="05000000000000000000" pitchFamily="2" charset="2"/>
              <a:buChar char="§"/>
            </a:pPr>
            <a:r>
              <a:rPr lang="en-US" dirty="0"/>
              <a:t>.loc and .</a:t>
            </a:r>
            <a:r>
              <a:rPr lang="en-US" dirty="0" err="1"/>
              <a:t>iloc</a:t>
            </a:r>
            <a:r>
              <a:rPr lang="en-US" dirty="0"/>
              <a:t> to append state and county columns</a:t>
            </a:r>
          </a:p>
          <a:p>
            <a:pPr lvl="1">
              <a:buFont typeface="Wingdings" panose="05000000000000000000" pitchFamily="2" charset="2"/>
              <a:buChar char="§"/>
            </a:pPr>
            <a:r>
              <a:rPr lang="en-US" dirty="0">
                <a:solidFill>
                  <a:srgbClr val="FF0000"/>
                </a:solidFill>
              </a:rPr>
              <a:t>…</a:t>
            </a:r>
          </a:p>
          <a:p>
            <a:pPr lvl="1">
              <a:buFont typeface="Wingdings" panose="05000000000000000000" pitchFamily="2" charset="2"/>
              <a:buChar char="§"/>
            </a:pPr>
            <a:r>
              <a:rPr lang="en-US" dirty="0">
                <a:solidFill>
                  <a:srgbClr val="FF0000"/>
                </a:solidFill>
              </a:rPr>
              <a:t>Remap data tables to horizontal year format</a:t>
            </a:r>
          </a:p>
          <a:p>
            <a:pPr marL="0" indent="0">
              <a:buNone/>
            </a:pPr>
            <a:endParaRPr lang="en-US" dirty="0"/>
          </a:p>
        </p:txBody>
      </p:sp>
    </p:spTree>
    <p:extLst>
      <p:ext uri="{BB962C8B-B14F-4D97-AF65-F5344CB8AC3E}">
        <p14:creationId xmlns:p14="http://schemas.microsoft.com/office/powerpoint/2010/main" val="2083066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0BF7E-B62A-50E6-7166-AECA9002FCDB}"/>
              </a:ext>
            </a:extLst>
          </p:cNvPr>
          <p:cNvSpPr>
            <a:spLocks noGrp="1"/>
          </p:cNvSpPr>
          <p:nvPr>
            <p:ph type="title"/>
          </p:nvPr>
        </p:nvSpPr>
        <p:spPr>
          <a:xfrm>
            <a:off x="913776" y="173674"/>
            <a:ext cx="10364451" cy="1596177"/>
          </a:xfrm>
        </p:spPr>
        <p:txBody>
          <a:bodyPr/>
          <a:lstStyle/>
          <a:p>
            <a:r>
              <a:rPr lang="en-US" dirty="0"/>
              <a:t>Database and Flask API Setup</a:t>
            </a:r>
          </a:p>
        </p:txBody>
      </p:sp>
      <p:sp>
        <p:nvSpPr>
          <p:cNvPr id="3" name="Content Placeholder 2">
            <a:extLst>
              <a:ext uri="{FF2B5EF4-FFF2-40B4-BE49-F238E27FC236}">
                <a16:creationId xmlns:a16="http://schemas.microsoft.com/office/drawing/2014/main" id="{78F67322-A181-CB87-2934-5BD6DD6D7876}"/>
              </a:ext>
            </a:extLst>
          </p:cNvPr>
          <p:cNvSpPr>
            <a:spLocks noGrp="1"/>
          </p:cNvSpPr>
          <p:nvPr>
            <p:ph idx="1"/>
          </p:nvPr>
        </p:nvSpPr>
        <p:spPr>
          <a:xfrm>
            <a:off x="913775" y="1495169"/>
            <a:ext cx="10364452" cy="4296032"/>
          </a:xfrm>
        </p:spPr>
        <p:txBody>
          <a:bodyPr anchor="t"/>
          <a:lstStyle/>
          <a:p>
            <a:pPr marL="457200" indent="-457200">
              <a:buFont typeface="+mj-lt"/>
              <a:buAutoNum type="arabicPeriod"/>
            </a:pPr>
            <a:r>
              <a:rPr lang="en-US" dirty="0"/>
              <a:t>Manually import output CSV data to local postgres database</a:t>
            </a:r>
          </a:p>
          <a:p>
            <a:pPr marL="457200" indent="-457200">
              <a:buFont typeface="+mj-lt"/>
              <a:buAutoNum type="arabicPeriod"/>
            </a:pPr>
            <a:endParaRPr lang="en-US" dirty="0"/>
          </a:p>
          <a:p>
            <a:pPr marL="457200" indent="-457200">
              <a:buFont typeface="+mj-lt"/>
              <a:buAutoNum type="arabicPeriod"/>
            </a:pPr>
            <a:r>
              <a:rPr lang="en-US" dirty="0"/>
              <a:t>Use Flask to reflect the existing postgres tables to API routes:</a:t>
            </a:r>
          </a:p>
          <a:p>
            <a:pPr lvl="1"/>
            <a:r>
              <a:rPr lang="en-US" dirty="0"/>
              <a:t>Flask references config.ini for logging into local SQL server (avoid pushing sensitive user login info!)</a:t>
            </a:r>
          </a:p>
          <a:p>
            <a:pPr lvl="1"/>
            <a:endParaRPr lang="en-US" dirty="0"/>
          </a:p>
          <a:p>
            <a:pPr lvl="1"/>
            <a:endParaRPr lang="en-US" dirty="0"/>
          </a:p>
          <a:p>
            <a:pPr lvl="1"/>
            <a:endParaRPr lang="en-US" dirty="0"/>
          </a:p>
          <a:p>
            <a:pPr lvl="1"/>
            <a:endParaRPr lang="en-US" dirty="0"/>
          </a:p>
          <a:p>
            <a:pPr lvl="1"/>
            <a:endParaRPr lang="en-US" dirty="0"/>
          </a:p>
          <a:p>
            <a:pPr lvl="1"/>
            <a:r>
              <a:rPr lang="en-US" dirty="0"/>
              <a:t>Output reflected tables in dictionary format for consuming the API with JavaScript</a:t>
            </a:r>
          </a:p>
        </p:txBody>
      </p:sp>
      <p:pic>
        <p:nvPicPr>
          <p:cNvPr id="5" name="Picture 4">
            <a:extLst>
              <a:ext uri="{FF2B5EF4-FFF2-40B4-BE49-F238E27FC236}">
                <a16:creationId xmlns:a16="http://schemas.microsoft.com/office/drawing/2014/main" id="{C5041C4E-CDF3-51EB-37CB-4F9A1D4B90AD}"/>
              </a:ext>
            </a:extLst>
          </p:cNvPr>
          <p:cNvPicPr>
            <a:picLocks noChangeAspect="1"/>
          </p:cNvPicPr>
          <p:nvPr/>
        </p:nvPicPr>
        <p:blipFill>
          <a:blip r:embed="rId2"/>
          <a:stretch>
            <a:fillRect/>
          </a:stretch>
        </p:blipFill>
        <p:spPr>
          <a:xfrm>
            <a:off x="2062042" y="3429000"/>
            <a:ext cx="3984531" cy="1596177"/>
          </a:xfrm>
          <a:prstGeom prst="rect">
            <a:avLst/>
          </a:prstGeom>
        </p:spPr>
      </p:pic>
    </p:spTree>
    <p:extLst>
      <p:ext uri="{BB962C8B-B14F-4D97-AF65-F5344CB8AC3E}">
        <p14:creationId xmlns:p14="http://schemas.microsoft.com/office/powerpoint/2010/main" val="3122152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35514F-098A-5E0B-B259-D04424AF5714}"/>
              </a:ext>
            </a:extLst>
          </p:cNvPr>
          <p:cNvSpPr>
            <a:spLocks noGrp="1"/>
          </p:cNvSpPr>
          <p:nvPr>
            <p:ph type="title"/>
          </p:nvPr>
        </p:nvSpPr>
        <p:spPr/>
        <p:txBody>
          <a:bodyPr>
            <a:normAutofit/>
          </a:bodyPr>
          <a:lstStyle/>
          <a:p>
            <a:r>
              <a:rPr lang="en-US" sz="4000" cap="none" dirty="0"/>
              <a:t>Show Project Visuals here</a:t>
            </a:r>
          </a:p>
        </p:txBody>
      </p:sp>
      <p:sp>
        <p:nvSpPr>
          <p:cNvPr id="8" name="Content Placeholder 7">
            <a:extLst>
              <a:ext uri="{FF2B5EF4-FFF2-40B4-BE49-F238E27FC236}">
                <a16:creationId xmlns:a16="http://schemas.microsoft.com/office/drawing/2014/main" id="{87CC0888-A29A-7BDB-C707-587FC27EFCB2}"/>
              </a:ext>
            </a:extLst>
          </p:cNvPr>
          <p:cNvSpPr>
            <a:spLocks noGrp="1"/>
          </p:cNvSpPr>
          <p:nvPr>
            <p:ph sz="quarter" idx="13"/>
          </p:nvPr>
        </p:nvSpPr>
        <p:spPr/>
        <p:txBody>
          <a:bodyPr/>
          <a:lstStyle/>
          <a:p>
            <a:pPr marL="0" indent="0">
              <a:buNone/>
            </a:pPr>
            <a:r>
              <a:rPr lang="en-US" cap="none" dirty="0">
                <a:solidFill>
                  <a:srgbClr val="FF0000"/>
                </a:solidFill>
              </a:rPr>
              <a:t>(Run the .html in Live server)</a:t>
            </a:r>
          </a:p>
        </p:txBody>
      </p:sp>
    </p:spTree>
    <p:extLst>
      <p:ext uri="{BB962C8B-B14F-4D97-AF65-F5344CB8AC3E}">
        <p14:creationId xmlns:p14="http://schemas.microsoft.com/office/powerpoint/2010/main" val="222462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BDCAE3D-4443-CCA7-3CA9-BE1DFA8640F8}"/>
              </a:ext>
            </a:extLst>
          </p:cNvPr>
          <p:cNvSpPr txBox="1">
            <a:spLocks/>
          </p:cNvSpPr>
          <p:nvPr/>
        </p:nvSpPr>
        <p:spPr>
          <a:xfrm>
            <a:off x="710512" y="1083154"/>
            <a:ext cx="6405063" cy="82955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spcAft>
                <a:spcPts val="600"/>
              </a:spcAft>
            </a:pPr>
            <a:r>
              <a:rPr lang="en-US" dirty="0">
                <a:solidFill>
                  <a:srgbClr val="FF0000"/>
                </a:solidFill>
              </a:rPr>
              <a:t>(Other analysis?)</a:t>
            </a:r>
          </a:p>
        </p:txBody>
      </p:sp>
      <p:sp>
        <p:nvSpPr>
          <p:cNvPr id="2" name="TextBox 1">
            <a:extLst>
              <a:ext uri="{FF2B5EF4-FFF2-40B4-BE49-F238E27FC236}">
                <a16:creationId xmlns:a16="http://schemas.microsoft.com/office/drawing/2014/main" id="{E3DCFDCF-7E8F-94A9-88D5-8EF1F657162B}"/>
              </a:ext>
            </a:extLst>
          </p:cNvPr>
          <p:cNvSpPr txBox="1"/>
          <p:nvPr/>
        </p:nvSpPr>
        <p:spPr>
          <a:xfrm>
            <a:off x="710512" y="2025923"/>
            <a:ext cx="6405063" cy="3670180"/>
          </a:xfrm>
          <a:prstGeom prst="rect">
            <a:avLst/>
          </a:prstGeom>
        </p:spPr>
        <p:txBody>
          <a:bodyPr vert="horz" lIns="0" tIns="45720" rIns="0" bIns="45720" rtlCol="0">
            <a:normAutofit/>
          </a:bodyPr>
          <a:lstStyle/>
          <a:p>
            <a:pPr marL="285750" indent="-285750" defTabSz="914400">
              <a:lnSpc>
                <a:spcPct val="90000"/>
              </a:lnSpc>
              <a:spcBef>
                <a:spcPts val="1200"/>
              </a:spcBef>
              <a:spcAft>
                <a:spcPts val="200"/>
              </a:spcAft>
              <a:buSzPct val="100000"/>
              <a:buFont typeface="Arial" panose="020B0604020202020204" pitchFamily="34" charset="0"/>
              <a:buChar char="•"/>
            </a:pPr>
            <a:r>
              <a:rPr lang="en-US" dirty="0">
                <a:solidFill>
                  <a:srgbClr val="FF0000"/>
                </a:solidFill>
              </a:rPr>
              <a:t>Describe any additional analysis performed here</a:t>
            </a:r>
          </a:p>
          <a:p>
            <a:pPr marL="285750" indent="-285750" defTabSz="914400">
              <a:lnSpc>
                <a:spcPct val="90000"/>
              </a:lnSpc>
              <a:spcBef>
                <a:spcPts val="1200"/>
              </a:spcBef>
              <a:spcAft>
                <a:spcPts val="200"/>
              </a:spcAft>
              <a:buSzPct val="100000"/>
              <a:buFont typeface="Arial" panose="020B0604020202020204" pitchFamily="34" charset="0"/>
              <a:buChar char="•"/>
            </a:pPr>
            <a:r>
              <a:rPr lang="en-US" dirty="0">
                <a:solidFill>
                  <a:srgbClr val="FF0000"/>
                </a:solidFill>
              </a:rPr>
              <a:t>Include visual graph/correlation/table on the right side of the slide </a:t>
            </a:r>
          </a:p>
        </p:txBody>
      </p:sp>
    </p:spTree>
    <p:extLst>
      <p:ext uri="{BB962C8B-B14F-4D97-AF65-F5344CB8AC3E}">
        <p14:creationId xmlns:p14="http://schemas.microsoft.com/office/powerpoint/2010/main" val="2582230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685D8-ABCA-82A7-6E46-417501C13A61}"/>
              </a:ext>
            </a:extLst>
          </p:cNvPr>
          <p:cNvSpPr>
            <a:spLocks noGrp="1"/>
          </p:cNvSpPr>
          <p:nvPr>
            <p:ph type="title"/>
          </p:nvPr>
        </p:nvSpPr>
        <p:spPr/>
        <p:txBody>
          <a:bodyPr>
            <a:normAutofit/>
          </a:bodyPr>
          <a:lstStyle/>
          <a:p>
            <a:r>
              <a:rPr lang="en-US" dirty="0"/>
              <a:t>Conclusions</a:t>
            </a:r>
          </a:p>
        </p:txBody>
      </p:sp>
      <p:sp>
        <p:nvSpPr>
          <p:cNvPr id="3" name="Content Placeholder 2">
            <a:extLst>
              <a:ext uri="{FF2B5EF4-FFF2-40B4-BE49-F238E27FC236}">
                <a16:creationId xmlns:a16="http://schemas.microsoft.com/office/drawing/2014/main" id="{E7539BA8-7A3E-BB62-6976-0B3BC18A11F4}"/>
              </a:ext>
            </a:extLst>
          </p:cNvPr>
          <p:cNvSpPr>
            <a:spLocks noGrp="1"/>
          </p:cNvSpPr>
          <p:nvPr>
            <p:ph idx="1"/>
          </p:nvPr>
        </p:nvSpPr>
        <p:spPr/>
        <p:txBody>
          <a:bodyPr>
            <a:normAutofit/>
          </a:bodyPr>
          <a:lstStyle/>
          <a:p>
            <a:r>
              <a:rPr lang="en-US" dirty="0">
                <a:solidFill>
                  <a:srgbClr val="FF0000"/>
                </a:solidFill>
              </a:rPr>
              <a:t>Hotter climate = more/less cases?</a:t>
            </a:r>
          </a:p>
          <a:p>
            <a:r>
              <a:rPr lang="en-US" dirty="0">
                <a:solidFill>
                  <a:srgbClr val="FF0000"/>
                </a:solidFill>
              </a:rPr>
              <a:t>Wetter climate = more/less cases?</a:t>
            </a:r>
          </a:p>
          <a:p>
            <a:r>
              <a:rPr lang="en-US" dirty="0">
                <a:solidFill>
                  <a:srgbClr val="FF0000"/>
                </a:solidFill>
              </a:rPr>
              <a:t>Any statistical correlation?</a:t>
            </a:r>
          </a:p>
          <a:p>
            <a:r>
              <a:rPr lang="en-US" dirty="0">
                <a:solidFill>
                  <a:srgbClr val="FF0000"/>
                </a:solidFill>
              </a:rPr>
              <a:t>Did we find that population density was ultimately the greatest contributing factor?</a:t>
            </a:r>
          </a:p>
          <a:p>
            <a:pPr lvl="1"/>
            <a:r>
              <a:rPr lang="en-US" dirty="0">
                <a:solidFill>
                  <a:srgbClr val="FF0000"/>
                </a:solidFill>
              </a:rPr>
              <a:t>Thoughts on inconsistencies in case reporting per county?</a:t>
            </a:r>
          </a:p>
        </p:txBody>
      </p:sp>
    </p:spTree>
    <p:extLst>
      <p:ext uri="{BB962C8B-B14F-4D97-AF65-F5344CB8AC3E}">
        <p14:creationId xmlns:p14="http://schemas.microsoft.com/office/powerpoint/2010/main" val="403907021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775</TotalTime>
  <Words>464</Words>
  <Application>Microsoft Office PowerPoint</Application>
  <PresentationFormat>Widescreen</PresentationFormat>
  <Paragraphs>60</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Gill Sans MT</vt:lpstr>
      <vt:lpstr>Wingdings</vt:lpstr>
      <vt:lpstr>Droplet</vt:lpstr>
      <vt:lpstr>Mapping Vector-borne Illnesses</vt:lpstr>
      <vt:lpstr>Project Objective and Scope </vt:lpstr>
      <vt:lpstr>(Questions asked of the Datasets)</vt:lpstr>
      <vt:lpstr>Data Sources</vt:lpstr>
      <vt:lpstr>Data Loading and Cleaning</vt:lpstr>
      <vt:lpstr>Database and Flask API Setup</vt:lpstr>
      <vt:lpstr>Show Project Visuals here</vt:lpstr>
      <vt:lpstr>PowerPoint Presentation</vt:lpstr>
      <vt:lpstr>Conclusions</vt:lpstr>
      <vt:lpstr>Next Steps for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3</dc:title>
  <dc:creator>Evan Sprecher</dc:creator>
  <cp:lastModifiedBy>Evan Sprecher</cp:lastModifiedBy>
  <cp:revision>70</cp:revision>
  <dcterms:created xsi:type="dcterms:W3CDTF">2023-07-18T02:02:21Z</dcterms:created>
  <dcterms:modified xsi:type="dcterms:W3CDTF">2023-07-27T20:55:28Z</dcterms:modified>
</cp:coreProperties>
</file>