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61" r:id="rId3"/>
    <p:sldId id="259" r:id="rId4"/>
    <p:sldId id="265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51" autoAdjust="0"/>
    <p:restoredTop sz="97449" autoAdjust="0"/>
  </p:normalViewPr>
  <p:slideViewPr>
    <p:cSldViewPr snapToGrid="0">
      <p:cViewPr varScale="1">
        <p:scale>
          <a:sx n="155" d="100"/>
          <a:sy n="155" d="100"/>
        </p:scale>
        <p:origin x="12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4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7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9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175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0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25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12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15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01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5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5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0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7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2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4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2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3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D99DFF-4D7C-4671-8EF0-23A72D1484EC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3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  <p:sldLayoutId id="214748385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control" Target="../activeX/activeX3.xml"/><Relationship Id="rId7" Type="http://schemas.openxmlformats.org/officeDocument/2006/relationships/image" Target="../media/image5.wmf"/><Relationship Id="rId2" Type="http://schemas.openxmlformats.org/officeDocument/2006/relationships/control" Target="../activeX/activeX2.xml"/><Relationship Id="rId1" Type="http://schemas.openxmlformats.org/officeDocument/2006/relationships/control" Target="../activeX/activeX1.xml"/><Relationship Id="rId6" Type="http://schemas.openxmlformats.org/officeDocument/2006/relationships/image" Target="../media/image4.wmf"/><Relationship Id="rId5" Type="http://schemas.openxmlformats.org/officeDocument/2006/relationships/slideLayout" Target="../slideLayouts/slideLayout18.xml"/><Relationship Id="rId4" Type="http://schemas.openxmlformats.org/officeDocument/2006/relationships/control" Target="../activeX/activeX4.xml"/><Relationship Id="rId9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pexcharts.com/" TargetMode="External"/><Relationship Id="rId13" Type="http://schemas.openxmlformats.org/officeDocument/2006/relationships/image" Target="../media/image12.wmf"/><Relationship Id="rId3" Type="http://schemas.openxmlformats.org/officeDocument/2006/relationships/control" Target="../activeX/activeX7.xml"/><Relationship Id="rId7" Type="http://schemas.openxmlformats.org/officeDocument/2006/relationships/hyperlink" Target="https://www.chartjs.org/" TargetMode="External"/><Relationship Id="rId12" Type="http://schemas.openxmlformats.org/officeDocument/2006/relationships/image" Target="../media/image11.wmf"/><Relationship Id="rId2" Type="http://schemas.openxmlformats.org/officeDocument/2006/relationships/control" Target="../activeX/activeX6.xml"/><Relationship Id="rId1" Type="http://schemas.openxmlformats.org/officeDocument/2006/relationships/control" Target="../activeX/activeX5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10.wmf"/><Relationship Id="rId5" Type="http://schemas.openxmlformats.org/officeDocument/2006/relationships/control" Target="../activeX/activeX9.xml"/><Relationship Id="rId10" Type="http://schemas.openxmlformats.org/officeDocument/2006/relationships/image" Target="../media/image9.wmf"/><Relationship Id="rId4" Type="http://schemas.openxmlformats.org/officeDocument/2006/relationships/control" Target="../activeX/activeX8.xml"/><Relationship Id="rId9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control" Target="../activeX/activeX12.xml"/><Relationship Id="rId7" Type="http://schemas.openxmlformats.org/officeDocument/2006/relationships/image" Target="../media/image14.wmf"/><Relationship Id="rId2" Type="http://schemas.openxmlformats.org/officeDocument/2006/relationships/control" Target="../activeX/activeX11.xml"/><Relationship Id="rId1" Type="http://schemas.openxmlformats.org/officeDocument/2006/relationships/control" Target="../activeX/activeX10.xml"/><Relationship Id="rId6" Type="http://schemas.openxmlformats.org/officeDocument/2006/relationships/image" Target="../media/image13.wmf"/><Relationship Id="rId5" Type="http://schemas.openxmlformats.org/officeDocument/2006/relationships/slideLayout" Target="../slideLayouts/slideLayout18.xml"/><Relationship Id="rId4" Type="http://schemas.openxmlformats.org/officeDocument/2006/relationships/control" Target="../activeX/activeX13.xml"/><Relationship Id="rId9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control" Target="../activeX/activeX16.xml"/><Relationship Id="rId7" Type="http://schemas.openxmlformats.org/officeDocument/2006/relationships/image" Target="../media/image18.wmf"/><Relationship Id="rId2" Type="http://schemas.openxmlformats.org/officeDocument/2006/relationships/control" Target="../activeX/activeX15.xml"/><Relationship Id="rId1" Type="http://schemas.openxmlformats.org/officeDocument/2006/relationships/control" Target="../activeX/activeX14.xml"/><Relationship Id="rId6" Type="http://schemas.openxmlformats.org/officeDocument/2006/relationships/image" Target="../media/image17.wmf"/><Relationship Id="rId5" Type="http://schemas.openxmlformats.org/officeDocument/2006/relationships/slideLayout" Target="../slideLayouts/slideLayout18.xml"/><Relationship Id="rId4" Type="http://schemas.openxmlformats.org/officeDocument/2006/relationships/control" Target="../activeX/activeX17.xml"/><Relationship Id="rId9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9F99-AEF4-89F8-2DB0-2508C6B2A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8100"/>
            <a:ext cx="8689976" cy="1809750"/>
          </a:xfrm>
        </p:spPr>
        <p:txBody>
          <a:bodyPr>
            <a:normAutofit fontScale="90000"/>
          </a:bodyPr>
          <a:lstStyle/>
          <a:p>
            <a:r>
              <a:rPr lang="en-US" cap="none" dirty="0">
                <a:solidFill>
                  <a:srgbClr val="FF0000"/>
                </a:solidFill>
              </a:rPr>
              <a:t>Working title: </a:t>
            </a:r>
            <a:br>
              <a:rPr lang="en-US" cap="none" dirty="0">
                <a:solidFill>
                  <a:srgbClr val="FF0000"/>
                </a:solidFill>
              </a:rPr>
            </a:br>
            <a:r>
              <a:rPr lang="en-US" cap="none" dirty="0"/>
              <a:t>Mosquito and Tick-borne Illnesses in Minnesota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FFA60-DA91-F9FA-7472-5E1C41245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1156" y="3282950"/>
            <a:ext cx="8929688" cy="1371599"/>
          </a:xfrm>
        </p:spPr>
        <p:txBody>
          <a:bodyPr>
            <a:normAutofit/>
          </a:bodyPr>
          <a:lstStyle/>
          <a:p>
            <a:r>
              <a:rPr lang="en-US" cap="none" dirty="0"/>
              <a:t>Group 4: </a:t>
            </a:r>
          </a:p>
          <a:p>
            <a:r>
              <a:rPr lang="en-US" cap="none" dirty="0"/>
              <a:t>Ryan Cornelius,  Miranda Dahl,  Kevin Miller,  Timothy Salazar,  Evan Sprecher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15D2D6C-E8B5-B09C-60A8-971DE2147AA3}"/>
              </a:ext>
            </a:extLst>
          </p:cNvPr>
          <p:cNvSpPr txBox="1">
            <a:spLocks/>
          </p:cNvSpPr>
          <p:nvPr/>
        </p:nvSpPr>
        <p:spPr>
          <a:xfrm>
            <a:off x="1631156" y="4654549"/>
            <a:ext cx="8929688" cy="137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cap="none" dirty="0">
                <a:solidFill>
                  <a:srgbClr val="FF0000"/>
                </a:solidFill>
              </a:rPr>
              <a:t>Presentations are happening on Monday July 31</a:t>
            </a:r>
            <a:r>
              <a:rPr lang="en-US" sz="3200" cap="none" baseline="30000" dirty="0">
                <a:solidFill>
                  <a:srgbClr val="FF0000"/>
                </a:solidFill>
              </a:rPr>
              <a:t>st </a:t>
            </a:r>
            <a:endParaRPr lang="en-US" sz="3200" cap="non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61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0DE42-68C4-BBEC-94B9-26C3BBA1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037"/>
            <a:ext cx="10515600" cy="931863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Project Proposal:</a:t>
            </a:r>
            <a:br>
              <a:rPr lang="en-US" cap="none" dirty="0"/>
            </a:br>
            <a:r>
              <a:rPr lang="en-US" sz="2700" cap="none" dirty="0"/>
              <a:t>Scope and Purpose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74976-D577-F42F-637B-979E8769E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>
            <a:normAutofit fontScale="62500" lnSpcReduction="20000"/>
          </a:bodyPr>
          <a:lstStyle/>
          <a:p>
            <a:r>
              <a:rPr lang="en-US" cap="none" dirty="0"/>
              <a:t>This project is to analyze (trends/changes) in (mosquito/tick-borne illnesses)</a:t>
            </a:r>
          </a:p>
          <a:p>
            <a:r>
              <a:rPr lang="en-US" cap="none" dirty="0"/>
              <a:t>The project data is limited (scoped) to the United States </a:t>
            </a:r>
            <a:r>
              <a:rPr lang="en-US" strike="sngStrike" cap="none" dirty="0"/>
              <a:t>state of Minnesota </a:t>
            </a:r>
            <a:r>
              <a:rPr lang="en-US" cap="none" dirty="0"/>
              <a:t>for the diseases (top 3 diseases/illnesses here). </a:t>
            </a:r>
            <a:r>
              <a:rPr lang="en-US" cap="none" dirty="0">
                <a:solidFill>
                  <a:srgbClr val="FF0000"/>
                </a:solidFill>
              </a:rPr>
              <a:t>Make sure these are actually the top 3 or change to whichever datasets are available.</a:t>
            </a:r>
            <a:endParaRPr lang="en-US" cap="none" dirty="0"/>
          </a:p>
          <a:p>
            <a:pPr lvl="1"/>
            <a:r>
              <a:rPr lang="en-US" cap="none" dirty="0"/>
              <a:t>West Nile Virus (WNV) – more data here between ticks and mosquitos. Data available yearly per county. Can’t find monthly.</a:t>
            </a:r>
          </a:p>
          <a:p>
            <a:pPr lvl="1"/>
            <a:r>
              <a:rPr lang="en-US" cap="none" dirty="0"/>
              <a:t>Lyme Disease</a:t>
            </a:r>
          </a:p>
          <a:p>
            <a:pPr lvl="1"/>
            <a:r>
              <a:rPr lang="en-US" cap="none" dirty="0"/>
              <a:t>Anaplasmosis</a:t>
            </a:r>
          </a:p>
          <a:p>
            <a:r>
              <a:rPr lang="en-US" cap="none" dirty="0"/>
              <a:t>The rate of illnesses/diseases was compared to (watershed data/climate metrics here). </a:t>
            </a:r>
            <a:r>
              <a:rPr lang="en-US" cap="none" dirty="0">
                <a:solidFill>
                  <a:srgbClr val="FF0000"/>
                </a:solidFill>
              </a:rPr>
              <a:t>Keep it to Temperature mapping. Color range by avg or max temp for that time period (yearly probs).</a:t>
            </a:r>
            <a:endParaRPr lang="en-US" cap="none" dirty="0"/>
          </a:p>
          <a:p>
            <a:r>
              <a:rPr lang="en-US" cap="none" dirty="0"/>
              <a:t>Data was sourced from:</a:t>
            </a:r>
          </a:p>
          <a:p>
            <a:pPr lvl="1"/>
            <a:r>
              <a:rPr lang="en-US" strike="sngStrike" cap="none" dirty="0"/>
              <a:t>MN </a:t>
            </a:r>
            <a:r>
              <a:rPr lang="en-US" cap="none" dirty="0"/>
              <a:t>DNR</a:t>
            </a:r>
          </a:p>
          <a:p>
            <a:pPr lvl="1"/>
            <a:r>
              <a:rPr lang="en-US" cap="none" dirty="0"/>
              <a:t>CDC</a:t>
            </a:r>
          </a:p>
          <a:p>
            <a:pPr lvl="1"/>
            <a:r>
              <a:rPr lang="en-US" cap="none" dirty="0"/>
              <a:t>(cont. with all other sources)</a:t>
            </a:r>
          </a:p>
          <a:p>
            <a:pPr lvl="1"/>
            <a:r>
              <a:rPr lang="en-US" cap="none" dirty="0"/>
              <a:t>Ryan found a really good NCEI source for temperature mapping.</a:t>
            </a:r>
          </a:p>
          <a:p>
            <a:pPr lvl="1"/>
            <a:r>
              <a:rPr lang="en-US" cap="none" dirty="0"/>
              <a:t>Miranda found a good lightningchart.com source for Lyme which gives a nice Excel.</a:t>
            </a:r>
          </a:p>
          <a:p>
            <a:pPr lvl="1"/>
            <a:endParaRPr lang="en-US" cap="none" dirty="0"/>
          </a:p>
          <a:p>
            <a:r>
              <a:rPr lang="en-US" cap="none" dirty="0"/>
              <a:t>Questions to be asked of the data: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cap="none" dirty="0"/>
              <a:t>How does (watershed/climate metric) relate to (rates of the individual diseases/illnesses) for different regions of the US. </a:t>
            </a:r>
            <a:r>
              <a:rPr lang="en-US" strike="sngStrike" cap="none" dirty="0"/>
              <a:t>Minnesota</a:t>
            </a:r>
            <a:r>
              <a:rPr lang="en-US" cap="none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cap="none" dirty="0"/>
              <a:t>Is there a change over time or change driven by some DNR treatment projects?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cap="none" dirty="0">
                <a:solidFill>
                  <a:srgbClr val="FF0000"/>
                </a:solidFill>
              </a:rPr>
              <a:t>Probably don’t need a third question given larger scope analysis of the first two questions. Can update as we learn more.</a:t>
            </a:r>
          </a:p>
        </p:txBody>
      </p:sp>
    </p:spTree>
    <p:extLst>
      <p:ext uri="{BB962C8B-B14F-4D97-AF65-F5344CB8AC3E}">
        <p14:creationId xmlns:p14="http://schemas.microsoft.com/office/powerpoint/2010/main" val="55894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0DE42-68C4-BBEC-94B9-26C3BBA1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037"/>
            <a:ext cx="10515600" cy="931863"/>
          </a:xfrm>
        </p:spPr>
        <p:txBody>
          <a:bodyPr/>
          <a:lstStyle/>
          <a:p>
            <a:r>
              <a:rPr lang="en-US" cap="none" dirty="0"/>
              <a:t>Brainstorming 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74976-D577-F42F-637B-979E8769E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>
            <a:normAutofit fontScale="70000" lnSpcReduction="20000"/>
          </a:bodyPr>
          <a:lstStyle/>
          <a:p>
            <a:r>
              <a:rPr lang="en-US" cap="none" dirty="0"/>
              <a:t>Visual 1: GeoMap with 2 or 3 filters for layers. Heatmap with checkbox filters for layers:</a:t>
            </a:r>
          </a:p>
          <a:p>
            <a:pPr lvl="1"/>
            <a:r>
              <a:rPr lang="en-US" cap="none" dirty="0"/>
              <a:t>Layers can show different illnesses heatmaps</a:t>
            </a:r>
          </a:p>
          <a:p>
            <a:pPr lvl="1"/>
            <a:r>
              <a:rPr lang="en-US" cap="none" dirty="0"/>
              <a:t>Base layer to show concentration of mosquitoes and/or ticks as datasets allow</a:t>
            </a:r>
          </a:p>
          <a:p>
            <a:r>
              <a:rPr lang="en-US" cap="none" dirty="0"/>
              <a:t>Visual 2: Climate visual of some kind?</a:t>
            </a:r>
          </a:p>
          <a:p>
            <a:pPr lvl="1"/>
            <a:r>
              <a:rPr lang="en-US" cap="none" dirty="0"/>
              <a:t>Maybe line graphs of average temperatures per specific regions in MN?</a:t>
            </a:r>
          </a:p>
          <a:p>
            <a:pPr lvl="1"/>
            <a:r>
              <a:rPr lang="en-US" cap="none" dirty="0"/>
              <a:t>Need to figure out how we measure and display climate change. Avg temps, max temps, regional etc.</a:t>
            </a:r>
          </a:p>
          <a:p>
            <a:r>
              <a:rPr lang="en-US" cap="none" dirty="0"/>
              <a:t>Visual 3: </a:t>
            </a:r>
            <a:r>
              <a:rPr lang="en-US" cap="none" dirty="0">
                <a:solidFill>
                  <a:srgbClr val="FF0000"/>
                </a:solidFill>
              </a:rPr>
              <a:t>Need to figure this one out.</a:t>
            </a:r>
          </a:p>
          <a:p>
            <a:pPr lvl="1"/>
            <a:r>
              <a:rPr lang="en-US" cap="none" dirty="0"/>
              <a:t>Maybe display watershed data somehow? Count of watershed projects per area? Just some thoughts.</a:t>
            </a:r>
          </a:p>
          <a:p>
            <a:pPr lvl="1"/>
            <a:r>
              <a:rPr lang="en-US" cap="none" dirty="0"/>
              <a:t>Might be something as simple as a Pareto bar chart of the most prevalent illnesses in Minnesota. That would be a good start to the presentation to show how we narrowed in on our map data visualizations.</a:t>
            </a:r>
          </a:p>
          <a:p>
            <a:pPr lvl="1"/>
            <a:r>
              <a:rPr lang="en-US" b="1" cap="none" dirty="0"/>
              <a:t>Correlation of illness vs Temperature. Line chart.</a:t>
            </a:r>
          </a:p>
          <a:p>
            <a:r>
              <a:rPr lang="en-US" cap="none" dirty="0"/>
              <a:t>Visual 4: Yearly slider for occurrence of illness or density of mosquitos. Slider might be a plugin we haven’t used yet. </a:t>
            </a:r>
            <a:r>
              <a:rPr lang="en-US" cap="none" dirty="0">
                <a:solidFill>
                  <a:srgbClr val="FF0000"/>
                </a:solidFill>
              </a:rPr>
              <a:t>(Kevin to research this) See if we can have that slider auto move on the html page.</a:t>
            </a:r>
          </a:p>
          <a:p>
            <a:r>
              <a:rPr lang="en-US" cap="none" dirty="0"/>
              <a:t>Visual 5: If can’t find exact data, can use proxy variables like google trends data for certain searches. Would be something to visualize.</a:t>
            </a:r>
          </a:p>
          <a:p>
            <a:endParaRPr lang="en-US" cap="none" dirty="0"/>
          </a:p>
          <a:p>
            <a:r>
              <a:rPr lang="en-US" cap="none" dirty="0"/>
              <a:t>Ryan found the </a:t>
            </a:r>
            <a:r>
              <a:rPr lang="en-US" cap="none" dirty="0" err="1"/>
              <a:t>GeoJson</a:t>
            </a:r>
            <a:r>
              <a:rPr lang="en-US" cap="none" dirty="0"/>
              <a:t> for county lines. We would use for the mapping.</a:t>
            </a:r>
          </a:p>
        </p:txBody>
      </p:sp>
    </p:spTree>
    <p:extLst>
      <p:ext uri="{BB962C8B-B14F-4D97-AF65-F5344CB8AC3E}">
        <p14:creationId xmlns:p14="http://schemas.microsoft.com/office/powerpoint/2010/main" val="321653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0DE42-68C4-BBEC-94B9-26C3BBA1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037"/>
            <a:ext cx="10515600" cy="931863"/>
          </a:xfrm>
        </p:spPr>
        <p:txBody>
          <a:bodyPr/>
          <a:lstStyle/>
          <a:p>
            <a:r>
              <a:rPr lang="en-US" cap="none" dirty="0"/>
              <a:t>Notes from Instructor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74976-D577-F42F-637B-979E8769E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>
            <a:normAutofit/>
          </a:bodyPr>
          <a:lstStyle/>
          <a:p>
            <a:pPr algn="l"/>
            <a:r>
              <a:rPr lang="en-US" b="0" i="0" cap="none" dirty="0">
                <a:effectLst/>
                <a:latin typeface="Slack-Lato"/>
              </a:rPr>
              <a:t>I've had this discussion with a couple/few groups already, so I wanted to document this here for everyone. Because we can't deploy a Flask API to Github Pages, here is my recommended approach to the overall project and how to break it up into chunks.</a:t>
            </a:r>
          </a:p>
          <a:p>
            <a:pPr lvl="1">
              <a:buFont typeface="+mj-lt"/>
              <a:buAutoNum type="arabicPeriod"/>
            </a:pPr>
            <a:r>
              <a:rPr lang="en-US" b="0" i="0" cap="none" dirty="0">
                <a:effectLst/>
                <a:latin typeface="Slack-Lato"/>
              </a:rPr>
              <a:t>ETL to pull your data in, clean it up, and send it off to your database. </a:t>
            </a:r>
            <a:r>
              <a:rPr lang="en-US" cap="none" dirty="0">
                <a:latin typeface="Slack-Lato"/>
              </a:rPr>
              <a:t>(DONE)</a:t>
            </a:r>
            <a:endParaRPr lang="en-US" b="0" i="0" cap="none" dirty="0">
              <a:effectLst/>
              <a:latin typeface="Slack-Lato"/>
            </a:endParaRPr>
          </a:p>
          <a:p>
            <a:pPr lvl="1">
              <a:buFont typeface="+mj-lt"/>
              <a:buAutoNum type="arabicPeriod"/>
            </a:pPr>
            <a:r>
              <a:rPr lang="en-US" b="0" i="0" cap="none" dirty="0">
                <a:effectLst/>
                <a:latin typeface="Slack-Lato"/>
              </a:rPr>
              <a:t>Flask API to interact with your database. –</a:t>
            </a:r>
            <a:r>
              <a:rPr lang="en-US" b="0" i="0" cap="none" dirty="0">
                <a:solidFill>
                  <a:srgbClr val="FF0000"/>
                </a:solidFill>
                <a:effectLst/>
                <a:latin typeface="Slack-Lato"/>
              </a:rPr>
              <a:t>Evan </a:t>
            </a:r>
            <a:r>
              <a:rPr lang="en-US" b="0" i="0" cap="none" dirty="0" err="1">
                <a:solidFill>
                  <a:srgbClr val="FF0000"/>
                </a:solidFill>
                <a:effectLst/>
                <a:latin typeface="Slack-Lato"/>
              </a:rPr>
              <a:t>todo</a:t>
            </a:r>
            <a:endParaRPr lang="en-US" b="0" i="0" cap="none" dirty="0">
              <a:solidFill>
                <a:srgbClr val="FF0000"/>
              </a:solidFill>
              <a:effectLst/>
              <a:latin typeface="Slack-Lato"/>
            </a:endParaRPr>
          </a:p>
          <a:p>
            <a:pPr lvl="1">
              <a:buFont typeface="+mj-lt"/>
              <a:buAutoNum type="arabicPeriod"/>
            </a:pPr>
            <a:r>
              <a:rPr lang="en-US" b="0" i="0" strike="sngStrike" cap="none" dirty="0">
                <a:effectLst/>
                <a:latin typeface="Slack-Lato"/>
              </a:rPr>
              <a:t>Jupyter Notebook  </a:t>
            </a:r>
            <a:r>
              <a:rPr lang="en-US" b="0" i="0" cap="none" dirty="0">
                <a:effectLst/>
                <a:latin typeface="Slack-Lato"/>
              </a:rPr>
              <a:t>Python app to call your Flask API and get the results you need for your visualization.</a:t>
            </a:r>
          </a:p>
          <a:p>
            <a:pPr lvl="1">
              <a:buFont typeface="+mj-lt"/>
              <a:buAutoNum type="arabicPeriod"/>
            </a:pPr>
            <a:r>
              <a:rPr lang="en-US" b="0" i="0" cap="none" dirty="0">
                <a:effectLst/>
                <a:latin typeface="Slack-Lato"/>
              </a:rPr>
              <a:t>Save those results as raw JSON. (Will export similarly to CSV but in Flask API)</a:t>
            </a:r>
          </a:p>
          <a:p>
            <a:pPr lvl="1">
              <a:buFont typeface="+mj-lt"/>
              <a:buAutoNum type="arabicPeriod"/>
            </a:pPr>
            <a:r>
              <a:rPr lang="en-US" b="0" i="0" cap="none" dirty="0">
                <a:effectLst/>
                <a:latin typeface="Slack-Lato"/>
              </a:rPr>
              <a:t>Consume your raw JSON with d3 in your project's JavaScript.</a:t>
            </a:r>
          </a:p>
          <a:p>
            <a:pPr algn="l"/>
            <a:r>
              <a:rPr lang="en-US" b="0" i="0" cap="none" dirty="0">
                <a:effectLst/>
                <a:latin typeface="Slack-Lato"/>
              </a:rPr>
              <a:t>Steps 1, 2, and 3 would all run on your local machine. They would still be in your Github repository, but they wouldn't be specifically "executed" while interacting with your data. I am going to cover at the start of class on Monday how to deploy a Flask API to a cloud provider. The bootcamp used to use Heroku, but there is no longer a free offering available from Heroku.</a:t>
            </a:r>
          </a:p>
        </p:txBody>
      </p:sp>
    </p:spTree>
    <p:extLst>
      <p:ext uri="{BB962C8B-B14F-4D97-AF65-F5344CB8AC3E}">
        <p14:creationId xmlns:p14="http://schemas.microsoft.com/office/powerpoint/2010/main" val="394481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C89C-B66B-5120-6244-83640E94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86" y="167667"/>
            <a:ext cx="11608425" cy="981683"/>
          </a:xfrm>
        </p:spPr>
        <p:txBody>
          <a:bodyPr>
            <a:normAutofit/>
          </a:bodyPr>
          <a:lstStyle/>
          <a:p>
            <a:r>
              <a:rPr lang="en-US" cap="none" dirty="0"/>
              <a:t>Rubric and requirements for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2DAD-B2EF-9CD7-72D2-DDC7D591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88" y="1149351"/>
            <a:ext cx="11608425" cy="9144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Data and Delivery (25 points)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1424D-05DB-15F0-96F9-4DF7E2AC7948}"/>
              </a:ext>
            </a:extLst>
          </p:cNvPr>
          <p:cNvSpPr txBox="1"/>
          <p:nvPr/>
        </p:nvSpPr>
        <p:spPr>
          <a:xfrm>
            <a:off x="6191249" y="1149350"/>
            <a:ext cx="5708963" cy="48936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(Delegated actions here as applicable)</a:t>
            </a:r>
          </a:p>
          <a:p>
            <a:r>
              <a:rPr lang="en-US" sz="1200" strike="sngStrike" dirty="0"/>
              <a:t>- Ryan is doing web scraping of table data for county cases of West  Nile (</a:t>
            </a:r>
            <a:r>
              <a:rPr lang="en-US" sz="1200" strike="sngStrike" dirty="0" err="1"/>
              <a:t>lymes</a:t>
            </a:r>
            <a:r>
              <a:rPr lang="en-US" sz="1200" strike="sngStrike" dirty="0"/>
              <a:t>?). Make look similar to Lyme disease data.</a:t>
            </a:r>
          </a:p>
          <a:p>
            <a:r>
              <a:rPr lang="en-US" sz="1200" strike="sngStrike" dirty="0"/>
              <a:t>	- So we’ll have all county data for West Nile and </a:t>
            </a:r>
            <a:r>
              <a:rPr lang="en-US" sz="1200" strike="sngStrike" dirty="0" err="1"/>
              <a:t>Lymes</a:t>
            </a:r>
            <a:r>
              <a:rPr lang="en-US" sz="1200" strike="sngStrike" dirty="0"/>
              <a:t> by 	county by year. </a:t>
            </a:r>
          </a:p>
          <a:p>
            <a:endParaRPr lang="en-US" sz="1200" dirty="0"/>
          </a:p>
          <a:p>
            <a:r>
              <a:rPr lang="en-US" sz="1200" strike="sngStrike" dirty="0"/>
              <a:t>- Ryan getting </a:t>
            </a:r>
            <a:r>
              <a:rPr lang="en-US" sz="1200" strike="sngStrike" dirty="0" err="1"/>
              <a:t>GeoJSON</a:t>
            </a:r>
            <a:r>
              <a:rPr lang="en-US" sz="1200" strike="sngStrike" dirty="0"/>
              <a:t> and adding to github.</a:t>
            </a:r>
          </a:p>
          <a:p>
            <a:r>
              <a:rPr lang="en-US" sz="1200" strike="sngStrike" dirty="0"/>
              <a:t>	- Will also have county line maps for </a:t>
            </a:r>
            <a:r>
              <a:rPr lang="en-US" sz="1200" strike="sngStrike" dirty="0" err="1"/>
              <a:t>GeoJSON</a:t>
            </a:r>
            <a:r>
              <a:rPr lang="en-US" sz="1200" strike="sngStrike" dirty="0"/>
              <a:t>.</a:t>
            </a:r>
          </a:p>
          <a:p>
            <a:r>
              <a:rPr lang="en-US" sz="1200" strike="sngStrike" dirty="0"/>
              <a:t>	- Scraping for West Nile and </a:t>
            </a:r>
            <a:r>
              <a:rPr lang="en-US" sz="1200" strike="sngStrike" dirty="0" err="1"/>
              <a:t>and</a:t>
            </a:r>
            <a:r>
              <a:rPr lang="en-US" sz="1200" strike="sngStrike" dirty="0"/>
              <a:t> </a:t>
            </a:r>
            <a:r>
              <a:rPr lang="en-US" sz="1200" strike="sngStrike" dirty="0" err="1"/>
              <a:t>lyme</a:t>
            </a:r>
            <a:r>
              <a:rPr lang="en-US" sz="1200" strike="sngStrike" dirty="0"/>
              <a:t> in-process.</a:t>
            </a:r>
          </a:p>
          <a:p>
            <a:r>
              <a:rPr lang="en-US" sz="1200" strike="sngStrike" dirty="0"/>
              <a:t>	- </a:t>
            </a:r>
            <a:r>
              <a:rPr lang="en-US" sz="1200" strike="sngStrike" dirty="0" err="1"/>
              <a:t>GeoJSON</a:t>
            </a:r>
            <a:r>
              <a:rPr lang="en-US" sz="1200" strike="sngStrike" dirty="0"/>
              <a:t> in-process.</a:t>
            </a:r>
          </a:p>
          <a:p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Evan to build SQL tables for the West Nile and </a:t>
            </a:r>
            <a:r>
              <a:rPr lang="en-US" sz="1200" dirty="0" err="1"/>
              <a:t>Lymes</a:t>
            </a:r>
            <a:r>
              <a:rPr lang="en-US" sz="1200" dirty="0"/>
              <a:t> in PostgreSQL. </a:t>
            </a:r>
          </a:p>
          <a:p>
            <a:pPr marL="742950" lvl="1" indent="-285750">
              <a:buFontTx/>
              <a:buChar char="-"/>
            </a:pPr>
            <a:r>
              <a:rPr lang="en-US" sz="1200" dirty="0"/>
              <a:t>Include instructions in the README for all data scraping and database setup steps.</a:t>
            </a:r>
          </a:p>
          <a:p>
            <a:pPr marL="742950" lvl="1" indent="-285750">
              <a:buFontTx/>
              <a:buChar char="-"/>
            </a:pPr>
            <a:r>
              <a:rPr lang="en-US" sz="1200" dirty="0"/>
              <a:t>Consider bringing data scrape .</a:t>
            </a:r>
            <a:r>
              <a:rPr lang="en-US" sz="1200" dirty="0" err="1"/>
              <a:t>py</a:t>
            </a:r>
            <a:r>
              <a:rPr lang="en-US" sz="1200" dirty="0"/>
              <a:t> files into single python script to run all </a:t>
            </a:r>
            <a:r>
              <a:rPr lang="en-US" sz="1200" dirty="0" err="1"/>
              <a:t>en</a:t>
            </a:r>
            <a:r>
              <a:rPr lang="en-US" sz="1200" dirty="0"/>
              <a:t> masse. </a:t>
            </a:r>
          </a:p>
          <a:p>
            <a:pPr marL="1200150" lvl="2" indent="-285750">
              <a:buFontTx/>
              <a:buChar char="-"/>
            </a:pPr>
            <a:r>
              <a:rPr lang="en-US" sz="1200" dirty="0"/>
              <a:t>Add </a:t>
            </a:r>
            <a:r>
              <a:rPr lang="en-US" sz="1200" dirty="0" err="1"/>
              <a:t>python_to_postgres</a:t>
            </a:r>
            <a:r>
              <a:rPr lang="en-US" sz="1200" dirty="0"/>
              <a:t> function within data scrape.py files to export DataFrames to SQL with config file reference (retain the CSV export outputs in those data scrape.py files)</a:t>
            </a:r>
          </a:p>
          <a:p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Kevin to research JavaScript library/plugin for the mapping visualization year slider.</a:t>
            </a:r>
          </a:p>
          <a:p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strike="sngStrike" dirty="0"/>
              <a:t>Timothy to look into getting Temp data by county by year. Extract from NCEI site. Get into a bulk CSV for our year range of 2000 – 2020. Get avg monthly temp data for 3 months centered around August per county for year range.</a:t>
            </a:r>
          </a:p>
          <a:p>
            <a:pPr marL="742950" lvl="1" indent="-285750">
              <a:buFontTx/>
              <a:buChar char="-"/>
            </a:pPr>
            <a:r>
              <a:rPr lang="en-US" sz="1200" strike="sngStrike" dirty="0"/>
              <a:t>Need to write to CSV and output to Resources folder.</a:t>
            </a:r>
          </a:p>
          <a:p>
            <a:pPr marL="742950" lvl="1" indent="-285750">
              <a:buFontTx/>
              <a:buChar char="-"/>
            </a:pPr>
            <a:r>
              <a:rPr lang="en-US" sz="1200" strike="sngStrike" dirty="0"/>
              <a:t>And get precipitation (total rainfall) for those same ranges.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CheckBox1" r:id="rId1" imgW="5800680" imgH="914400"/>
        </mc:Choice>
        <mc:Fallback>
          <p:control name="CheckBox1" r:id="rId1" imgW="5800680" imgH="914400">
            <p:pic>
              <p:nvPicPr>
                <p:cNvPr id="5" name="CheckBox1">
                  <a:extLst>
                    <a:ext uri="{FF2B5EF4-FFF2-40B4-BE49-F238E27FC236}">
                      <a16:creationId xmlns:a16="http://schemas.microsoft.com/office/drawing/2014/main" id="{0054213D-03C8-477A-DD38-FA1DBCEB4F5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786" y="2131033"/>
                  <a:ext cx="5804213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2" r:id="rId2" imgW="5800680" imgH="914400"/>
        </mc:Choice>
        <mc:Fallback>
          <p:control name="CheckBox2" r:id="rId2" imgW="5800680" imgH="914400">
            <p:pic>
              <p:nvPicPr>
                <p:cNvPr id="6" name="CheckBox2">
                  <a:extLst>
                    <a:ext uri="{FF2B5EF4-FFF2-40B4-BE49-F238E27FC236}">
                      <a16:creationId xmlns:a16="http://schemas.microsoft.com/office/drawing/2014/main" id="{2CC88187-3CB9-DB25-4E2E-53B00DE4BB0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787" y="3112716"/>
                  <a:ext cx="5804212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3" r:id="rId3" imgW="5800680" imgH="914400"/>
        </mc:Choice>
        <mc:Fallback>
          <p:control name="CheckBox3" r:id="rId3" imgW="5800680" imgH="914400">
            <p:pic>
              <p:nvPicPr>
                <p:cNvPr id="7" name="CheckBox3">
                  <a:extLst>
                    <a:ext uri="{FF2B5EF4-FFF2-40B4-BE49-F238E27FC236}">
                      <a16:creationId xmlns:a16="http://schemas.microsoft.com/office/drawing/2014/main" id="{DFFBFC26-4385-E788-2DB4-5646F5363B5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1786" y="4094399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4" r:id="rId4" imgW="5800680" imgH="914400"/>
        </mc:Choice>
        <mc:Fallback>
          <p:control name="CheckBox4" r:id="rId4" imgW="5800680" imgH="914400">
            <p:pic>
              <p:nvPicPr>
                <p:cNvPr id="8" name="CheckBox4">
                  <a:extLst>
                    <a:ext uri="{FF2B5EF4-FFF2-40B4-BE49-F238E27FC236}">
                      <a16:creationId xmlns:a16="http://schemas.microsoft.com/office/drawing/2014/main" id="{9E69B93A-409E-31A5-3598-FE6487DE2C7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786" y="5076082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96989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C89C-B66B-5120-6244-83640E94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86" y="167667"/>
            <a:ext cx="11608425" cy="981683"/>
          </a:xfrm>
        </p:spPr>
        <p:txBody>
          <a:bodyPr>
            <a:normAutofit/>
          </a:bodyPr>
          <a:lstStyle/>
          <a:p>
            <a:r>
              <a:rPr lang="en-US" cap="none" dirty="0"/>
              <a:t>Rubric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2DAD-B2EF-9CD7-72D2-DDC7D591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88" y="1149351"/>
            <a:ext cx="11608425" cy="9144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Back End (25 points)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1424D-05DB-15F0-96F9-4DF7E2AC7948}"/>
              </a:ext>
            </a:extLst>
          </p:cNvPr>
          <p:cNvSpPr txBox="1"/>
          <p:nvPr/>
        </p:nvSpPr>
        <p:spPr>
          <a:xfrm>
            <a:off x="6191250" y="2131033"/>
            <a:ext cx="5708963" cy="48628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(Delegated actions here as applicable)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Kevin to look into slider as a new </a:t>
            </a:r>
            <a:r>
              <a:rPr lang="en-US" sz="1600" dirty="0" err="1"/>
              <a:t>Javascript</a:t>
            </a:r>
            <a:r>
              <a:rPr lang="en-US" sz="1600" dirty="0"/>
              <a:t> library.</a:t>
            </a:r>
          </a:p>
          <a:p>
            <a:endParaRPr lang="en-US" sz="1600" dirty="0"/>
          </a:p>
          <a:p>
            <a:r>
              <a:rPr lang="en-US" sz="1600" dirty="0"/>
              <a:t>Check out </a:t>
            </a:r>
            <a:r>
              <a:rPr lang="en-US" sz="1600" dirty="0">
                <a:hlinkClick r:id="rId7"/>
              </a:rPr>
              <a:t>https://www.chartjs.org/</a:t>
            </a:r>
            <a:r>
              <a:rPr lang="en-US" sz="1600" dirty="0"/>
              <a:t> or </a:t>
            </a:r>
            <a:r>
              <a:rPr lang="en-US" sz="1600" dirty="0">
                <a:hlinkClick r:id="rId8"/>
              </a:rPr>
              <a:t>https://www.apexcharts.com/</a:t>
            </a:r>
            <a:r>
              <a:rPr lang="en-US" sz="1600" dirty="0"/>
              <a:t> for library not used in class. </a:t>
            </a:r>
          </a:p>
          <a:p>
            <a:r>
              <a:rPr lang="en-US" sz="1600" dirty="0"/>
              <a:t>	- Use for pareto of illnesses visual: averaged across all years 	or counties?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CheckBox1" r:id="rId1" imgW="5800680" imgH="914400"/>
        </mc:Choice>
        <mc:Fallback>
          <p:control name="CheckBox1" r:id="rId1" imgW="5800680" imgH="914400">
            <p:pic>
              <p:nvPicPr>
                <p:cNvPr id="5" name="CheckBox1">
                  <a:extLst>
                    <a:ext uri="{FF2B5EF4-FFF2-40B4-BE49-F238E27FC236}">
                      <a16:creationId xmlns:a16="http://schemas.microsoft.com/office/drawing/2014/main" id="{0054213D-03C8-477A-DD38-FA1DBCEB4F5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786" y="2131033"/>
                  <a:ext cx="5804213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2" r:id="rId2" imgW="5800680" imgH="914400"/>
        </mc:Choice>
        <mc:Fallback>
          <p:control name="CheckBox2" r:id="rId2" imgW="5800680" imgH="914400">
            <p:pic>
              <p:nvPicPr>
                <p:cNvPr id="6" name="CheckBox2">
                  <a:extLst>
                    <a:ext uri="{FF2B5EF4-FFF2-40B4-BE49-F238E27FC236}">
                      <a16:creationId xmlns:a16="http://schemas.microsoft.com/office/drawing/2014/main" id="{2CC88187-3CB9-DB25-4E2E-53B00DE4BB0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1787" y="3112716"/>
                  <a:ext cx="5804212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3" r:id="rId3" imgW="5800680" imgH="914400"/>
        </mc:Choice>
        <mc:Fallback>
          <p:control name="CheckBox3" r:id="rId3" imgW="5800680" imgH="914400">
            <p:pic>
              <p:nvPicPr>
                <p:cNvPr id="7" name="CheckBox3">
                  <a:extLst>
                    <a:ext uri="{FF2B5EF4-FFF2-40B4-BE49-F238E27FC236}">
                      <a16:creationId xmlns:a16="http://schemas.microsoft.com/office/drawing/2014/main" id="{DFFBFC26-4385-E788-2DB4-5646F5363B5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1786" y="4094399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4" r:id="rId4" imgW="5591160" imgH="781200"/>
        </mc:Choice>
        <mc:Fallback>
          <p:control name="CheckBox4" r:id="rId4" imgW="5591160" imgH="781200">
            <p:pic>
              <p:nvPicPr>
                <p:cNvPr id="8" name="CheckBox4">
                  <a:extLst>
                    <a:ext uri="{FF2B5EF4-FFF2-40B4-BE49-F238E27FC236}">
                      <a16:creationId xmlns:a16="http://schemas.microsoft.com/office/drawing/2014/main" id="{9E69B93A-409E-31A5-3598-FE6487DE2C7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7999" y="5092835"/>
                  <a:ext cx="5587998" cy="78348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5" r:id="rId5" imgW="5591160" imgH="781200"/>
        </mc:Choice>
        <mc:Fallback>
          <p:control name="CheckBox5" r:id="rId5" imgW="5591160" imgH="781200">
            <p:pic>
              <p:nvPicPr>
                <p:cNvPr id="4" name="CheckBox5">
                  <a:extLst>
                    <a:ext uri="{FF2B5EF4-FFF2-40B4-BE49-F238E27FC236}">
                      <a16:creationId xmlns:a16="http://schemas.microsoft.com/office/drawing/2014/main" id="{82E3422B-C6BF-8514-EF9E-43845A198CC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7999" y="5960353"/>
                  <a:ext cx="5587998" cy="78348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3958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C89C-B66B-5120-6244-83640E94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86" y="167667"/>
            <a:ext cx="11608425" cy="981683"/>
          </a:xfrm>
        </p:spPr>
        <p:txBody>
          <a:bodyPr>
            <a:normAutofit/>
          </a:bodyPr>
          <a:lstStyle/>
          <a:p>
            <a:r>
              <a:rPr lang="en-US" cap="none" dirty="0"/>
              <a:t>Rubric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2DAD-B2EF-9CD7-72D2-DDC7D591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88" y="1149351"/>
            <a:ext cx="11608425" cy="9144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Visualizations (25 points)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1424D-05DB-15F0-96F9-4DF7E2AC7948}"/>
              </a:ext>
            </a:extLst>
          </p:cNvPr>
          <p:cNvSpPr txBox="1"/>
          <p:nvPr/>
        </p:nvSpPr>
        <p:spPr>
          <a:xfrm>
            <a:off x="6191250" y="2131033"/>
            <a:ext cx="5708963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Pretty straightforward stuff here. We’ll try to have this project wrapped up at least 2 class sessions before presentations. </a:t>
            </a:r>
          </a:p>
          <a:p>
            <a:endParaRPr lang="en-US" dirty="0"/>
          </a:p>
          <a:p>
            <a:r>
              <a:rPr lang="en-US" dirty="0"/>
              <a:t>We can use those times to review flow of the slide deck as time allows.</a:t>
            </a:r>
          </a:p>
          <a:p>
            <a:endParaRPr lang="en-US" dirty="0"/>
          </a:p>
          <a:p>
            <a:r>
              <a:rPr lang="en-US" dirty="0"/>
              <a:t>Might need to see if we can “gray out” counties that didn’t report.  Add null counties to list to be a gray layer in the visual (if able).</a:t>
            </a:r>
          </a:p>
          <a:p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CheckBox1" r:id="rId1" imgW="5800680" imgH="914400"/>
        </mc:Choice>
        <mc:Fallback>
          <p:control name="CheckBox1" r:id="rId1" imgW="5800680" imgH="914400">
            <p:pic>
              <p:nvPicPr>
                <p:cNvPr id="5" name="CheckBox1">
                  <a:extLst>
                    <a:ext uri="{FF2B5EF4-FFF2-40B4-BE49-F238E27FC236}">
                      <a16:creationId xmlns:a16="http://schemas.microsoft.com/office/drawing/2014/main" id="{0054213D-03C8-477A-DD38-FA1DBCEB4F5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786" y="2131033"/>
                  <a:ext cx="5804213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2" r:id="rId2" imgW="5800680" imgH="914400"/>
        </mc:Choice>
        <mc:Fallback>
          <p:control name="CheckBox2" r:id="rId2" imgW="5800680" imgH="914400">
            <p:pic>
              <p:nvPicPr>
                <p:cNvPr id="6" name="CheckBox2">
                  <a:extLst>
                    <a:ext uri="{FF2B5EF4-FFF2-40B4-BE49-F238E27FC236}">
                      <a16:creationId xmlns:a16="http://schemas.microsoft.com/office/drawing/2014/main" id="{2CC88187-3CB9-DB25-4E2E-53B00DE4BB0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787" y="3112716"/>
                  <a:ext cx="5804212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3" r:id="rId3" imgW="5800680" imgH="914400"/>
        </mc:Choice>
        <mc:Fallback>
          <p:control name="CheckBox3" r:id="rId3" imgW="5800680" imgH="914400">
            <p:pic>
              <p:nvPicPr>
                <p:cNvPr id="7" name="CheckBox3">
                  <a:extLst>
                    <a:ext uri="{FF2B5EF4-FFF2-40B4-BE49-F238E27FC236}">
                      <a16:creationId xmlns:a16="http://schemas.microsoft.com/office/drawing/2014/main" id="{DFFBFC26-4385-E788-2DB4-5646F5363B5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1786" y="4094399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4" r:id="rId4" imgW="5800680" imgH="914400"/>
        </mc:Choice>
        <mc:Fallback>
          <p:control name="CheckBox4" r:id="rId4" imgW="5800680" imgH="914400">
            <p:pic>
              <p:nvPicPr>
                <p:cNvPr id="10" name="CheckBox4">
                  <a:extLst>
                    <a:ext uri="{FF2B5EF4-FFF2-40B4-BE49-F238E27FC236}">
                      <a16:creationId xmlns:a16="http://schemas.microsoft.com/office/drawing/2014/main" id="{45C81F5A-35E0-138F-50B2-84EA1494FED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785" y="5076082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9829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C89C-B66B-5120-6244-83640E94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86" y="167667"/>
            <a:ext cx="11608425" cy="981683"/>
          </a:xfrm>
        </p:spPr>
        <p:txBody>
          <a:bodyPr>
            <a:normAutofit/>
          </a:bodyPr>
          <a:lstStyle/>
          <a:p>
            <a:r>
              <a:rPr lang="en-US" cap="none" dirty="0"/>
              <a:t>Rubric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2DAD-B2EF-9CD7-72D2-DDC7D591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88" y="1149351"/>
            <a:ext cx="11608425" cy="9144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Group Presentation (25 points)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1424D-05DB-15F0-96F9-4DF7E2AC7948}"/>
              </a:ext>
            </a:extLst>
          </p:cNvPr>
          <p:cNvSpPr txBox="1"/>
          <p:nvPr/>
        </p:nvSpPr>
        <p:spPr>
          <a:xfrm>
            <a:off x="6191250" y="2131033"/>
            <a:ext cx="570896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Concise slides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just don’t read the slide content verbatim. Easy!</a:t>
            </a:r>
          </a:p>
          <a:p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CheckBox1" r:id="rId1" imgW="5800680" imgH="914400"/>
        </mc:Choice>
        <mc:Fallback>
          <p:control name="CheckBox1" r:id="rId1" imgW="5800680" imgH="914400">
            <p:pic>
              <p:nvPicPr>
                <p:cNvPr id="5" name="CheckBox1">
                  <a:extLst>
                    <a:ext uri="{FF2B5EF4-FFF2-40B4-BE49-F238E27FC236}">
                      <a16:creationId xmlns:a16="http://schemas.microsoft.com/office/drawing/2014/main" id="{0054213D-03C8-477A-DD38-FA1DBCEB4F5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786" y="2131033"/>
                  <a:ext cx="5804213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2" r:id="rId2" imgW="5800680" imgH="914400"/>
        </mc:Choice>
        <mc:Fallback>
          <p:control name="CheckBox2" r:id="rId2" imgW="5800680" imgH="914400">
            <p:pic>
              <p:nvPicPr>
                <p:cNvPr id="6" name="CheckBox2">
                  <a:extLst>
                    <a:ext uri="{FF2B5EF4-FFF2-40B4-BE49-F238E27FC236}">
                      <a16:creationId xmlns:a16="http://schemas.microsoft.com/office/drawing/2014/main" id="{2CC88187-3CB9-DB25-4E2E-53B00DE4BB0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787" y="3112716"/>
                  <a:ext cx="5804212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3" r:id="rId3" imgW="5800680" imgH="914400"/>
        </mc:Choice>
        <mc:Fallback>
          <p:control name="CheckBox3" r:id="rId3" imgW="5800680" imgH="914400">
            <p:pic>
              <p:nvPicPr>
                <p:cNvPr id="7" name="CheckBox3">
                  <a:extLst>
                    <a:ext uri="{FF2B5EF4-FFF2-40B4-BE49-F238E27FC236}">
                      <a16:creationId xmlns:a16="http://schemas.microsoft.com/office/drawing/2014/main" id="{DFFBFC26-4385-E788-2DB4-5646F5363B5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1786" y="4094399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4" r:id="rId4" imgW="5800680" imgH="914400"/>
        </mc:Choice>
        <mc:Fallback>
          <p:control name="CheckBox4" r:id="rId4" imgW="5800680" imgH="914400">
            <p:pic>
              <p:nvPicPr>
                <p:cNvPr id="10" name="CheckBox4">
                  <a:extLst>
                    <a:ext uri="{FF2B5EF4-FFF2-40B4-BE49-F238E27FC236}">
                      <a16:creationId xmlns:a16="http://schemas.microsoft.com/office/drawing/2014/main" id="{45C81F5A-35E0-138F-50B2-84EA1494FED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785" y="5076082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3252081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555</TotalTime>
  <Words>1178</Words>
  <Application>Microsoft Office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Slack-Lato</vt:lpstr>
      <vt:lpstr>Droplet</vt:lpstr>
      <vt:lpstr>Working title:  Mosquito and Tick-borne Illnesses in Minnesota</vt:lpstr>
      <vt:lpstr>Project Proposal: Scope and Purpose</vt:lpstr>
      <vt:lpstr>Brainstorming notes</vt:lpstr>
      <vt:lpstr>Notes from Instructor</vt:lpstr>
      <vt:lpstr>Rubric and requirements for grading</vt:lpstr>
      <vt:lpstr>Rubric and requirements</vt:lpstr>
      <vt:lpstr>Rubric and requirements</vt:lpstr>
      <vt:lpstr>Rubric and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Evan Sprecher</dc:creator>
  <cp:lastModifiedBy>Evan Sprecher</cp:lastModifiedBy>
  <cp:revision>45</cp:revision>
  <dcterms:created xsi:type="dcterms:W3CDTF">2023-07-18T02:02:21Z</dcterms:created>
  <dcterms:modified xsi:type="dcterms:W3CDTF">2023-07-25T01:31:14Z</dcterms:modified>
</cp:coreProperties>
</file>