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5"/>
  </p:notesMasterIdLst>
  <p:sldIdLst>
    <p:sldId id="296" r:id="rId2"/>
    <p:sldId id="276" r:id="rId3"/>
    <p:sldId id="290" r:id="rId4"/>
    <p:sldId id="269" r:id="rId5"/>
    <p:sldId id="271" r:id="rId6"/>
    <p:sldId id="295" r:id="rId7"/>
    <p:sldId id="288" r:id="rId8"/>
    <p:sldId id="297" r:id="rId9"/>
    <p:sldId id="300" r:id="rId10"/>
    <p:sldId id="298" r:id="rId11"/>
    <p:sldId id="299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51" autoAdjust="0"/>
    <p:restoredTop sz="75556" autoAdjust="0"/>
  </p:normalViewPr>
  <p:slideViewPr>
    <p:cSldViewPr snapToGrid="0">
      <p:cViewPr varScale="1">
        <p:scale>
          <a:sx n="91" d="100"/>
          <a:sy n="9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C8F45-0D35-4F06-9AC8-C547C595EDF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23330-130C-4A11-8249-F3612B4CD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5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Evan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4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 to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59B1D-B0BC-4C10-A0E9-E068C37A00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91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1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Evan presents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Evan presents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9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Evan presents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Travis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2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Timothy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9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Timothy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0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Timothy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0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Kyle presents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23330-130C-4A11-8249-F3612B4CD4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0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20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3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0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95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1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9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9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5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99DFF-4D7C-4671-8EF0-23A72D1484E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8415C1-6A6E-413D-A237-40782C2C92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66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westnile/healthcareproviders/healthCareProviders-ClinLabEval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dc.gov/westnile/resourcepages/survResources.html" TargetMode="External"/><Relationship Id="rId4" Type="http://schemas.openxmlformats.org/officeDocument/2006/relationships/hyperlink" Target="https://www.cdc.gov/lyme/stats/survfaq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dominguez0111/fantasy-csv-data/tree/master/weekly/20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cooperdff/nfl_data_pyImport%20Weekly%20player%20stat%20lin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D10-99F4-6D9D-7448-86DBB08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" y="356992"/>
            <a:ext cx="10058400" cy="935694"/>
          </a:xfrm>
        </p:spPr>
        <p:txBody>
          <a:bodyPr>
            <a:normAutofit/>
          </a:bodyPr>
          <a:lstStyle/>
          <a:p>
            <a:r>
              <a:rPr lang="en-US" sz="4000" cap="none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4B08-F5BC-0810-C31A-7CF53765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5853" y="288758"/>
            <a:ext cx="6216315" cy="573680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cap="none" dirty="0">
                <a:solidFill>
                  <a:srgbClr val="92D050"/>
                </a:solidFill>
              </a:rPr>
              <a:t>Evan</a:t>
            </a:r>
            <a:r>
              <a:rPr lang="en-US" cap="none" dirty="0"/>
              <a:t>: Project Introduction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/>
              <a:t>Objective/Purpose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/>
              <a:t>Dataset</a:t>
            </a:r>
          </a:p>
          <a:p>
            <a:pPr marL="749808" lvl="1" indent="-457200">
              <a:buFont typeface="+mj-lt"/>
              <a:buAutoNum type="alphaUcPeriod"/>
            </a:pPr>
            <a:r>
              <a:rPr lang="en-US" dirty="0"/>
              <a:t>Scope (of dataset)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dirty="0">
                <a:solidFill>
                  <a:srgbClr val="C00000"/>
                </a:solidFill>
              </a:rPr>
              <a:t>Travis</a:t>
            </a:r>
            <a:r>
              <a:rPr lang="en-US" cap="none" dirty="0"/>
              <a:t>: Start high level with visual of Timothy’s scatter plot showing all data points for model prediction.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dirty="0">
                <a:solidFill>
                  <a:srgbClr val="FFC000"/>
                </a:solidFill>
              </a:rPr>
              <a:t>Timothy</a:t>
            </a:r>
            <a:r>
              <a:rPr lang="en-US" cap="none" dirty="0"/>
              <a:t>: Then model 2 and random forest DOE Pareto.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cap="none" dirty="0">
                <a:solidFill>
                  <a:srgbClr val="7030A0"/>
                </a:solidFill>
              </a:rPr>
              <a:t>Kyle</a:t>
            </a:r>
            <a:r>
              <a:rPr lang="en-US" cap="none" dirty="0"/>
              <a:t>: Clustering last as it ties to overall data again and 2 year range.</a:t>
            </a:r>
          </a:p>
        </p:txBody>
      </p:sp>
    </p:spTree>
    <p:extLst>
      <p:ext uri="{BB962C8B-B14F-4D97-AF65-F5344CB8AC3E}">
        <p14:creationId xmlns:p14="http://schemas.microsoft.com/office/powerpoint/2010/main" val="416220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Clustering Analysis: Unsupervised ML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DE78EF-856F-9E9B-48FE-CEEC6D33B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937657"/>
            <a:ext cx="10363200" cy="3853543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Scatter plot clustering of Actual vs Predicted player positions</a:t>
            </a:r>
          </a:p>
          <a:p>
            <a:pPr lvl="2"/>
            <a:r>
              <a:rPr lang="en-US" dirty="0"/>
              <a:t>(Show both charts here)</a:t>
            </a:r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lvl="1"/>
            <a:r>
              <a:rPr lang="en-US" dirty="0"/>
              <a:t>Circle Diagram review of stat trends by position</a:t>
            </a:r>
          </a:p>
          <a:p>
            <a:pPr lvl="2"/>
            <a:r>
              <a:rPr lang="en-US" dirty="0"/>
              <a:t>(Show diagrams here or on next pages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Clustering Analysis Visuals: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DE78EF-856F-9E9B-48FE-CEEC6D33B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937657"/>
            <a:ext cx="10363200" cy="3853543"/>
          </a:xfrm>
        </p:spPr>
        <p:txBody>
          <a:bodyPr anchor="t">
            <a:normAutofit/>
          </a:bodyPr>
          <a:lstStyle/>
          <a:p>
            <a:pPr marL="201168" lvl="1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Circle diagrams or scatter plots here.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95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85D8-ABCA-82A7-6E46-417501C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9BA8-7A3E-BB62-6976-0B3BC18A1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Predictive models and accuracy improvement: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Contrast performance of both models. </a:t>
            </a:r>
          </a:p>
          <a:p>
            <a:pPr lvl="1"/>
            <a:endParaRPr lang="en-US" dirty="0"/>
          </a:p>
          <a:p>
            <a:r>
              <a:rPr lang="en-US" dirty="0"/>
              <a:t>Exploratory Analysis:</a:t>
            </a:r>
          </a:p>
          <a:p>
            <a:pPr lvl="1"/>
            <a:r>
              <a:rPr lang="en-US" dirty="0"/>
              <a:t>Most significant indicators of position were stat lines: </a:t>
            </a:r>
            <a:r>
              <a:rPr lang="en-US" dirty="0">
                <a:solidFill>
                  <a:srgbClr val="FF0000"/>
                </a:solidFill>
              </a:rPr>
              <a:t>XYZ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Contrast Actual vs Predicted scatter plots.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Unsupervised Clustering and Stat trends per position: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Kyle talking points here for 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8DCA6-8C42-002D-1E3C-A5EA17B96C4E}"/>
              </a:ext>
            </a:extLst>
          </p:cNvPr>
          <p:cNvSpPr txBox="1"/>
          <p:nvPr/>
        </p:nvSpPr>
        <p:spPr>
          <a:xfrm>
            <a:off x="0" y="6295676"/>
            <a:ext cx="11897032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Centers for Disease Control and Prevention. (April 25, 2023). West Nile Virus: Clinical Laboratory Evaluation. Retrieved from </a:t>
            </a:r>
            <a:r>
              <a:rPr lang="en-US" sz="1050" dirty="0">
                <a:hlinkClick r:id="rId3"/>
              </a:rPr>
              <a:t>https://www.cdc.gov/westnile/healthcareproviders/healthCareProviders-ClinLabEval.html</a:t>
            </a:r>
            <a:endParaRPr lang="en-US" sz="1050" dirty="0"/>
          </a:p>
          <a:p>
            <a:r>
              <a:rPr lang="en-US" sz="1050" dirty="0"/>
              <a:t>Centers for Disease Control and Prevention. (November 15, 2022). Lyme Disease: Surveillance Frequently Asked Questions (FAQs). Retrieved from </a:t>
            </a:r>
            <a:r>
              <a:rPr lang="en-US" sz="1050" dirty="0">
                <a:hlinkClick r:id="rId4"/>
              </a:rPr>
              <a:t>https://www.cdc.gov/lyme/stats/survfaq.html</a:t>
            </a:r>
            <a:endParaRPr lang="en-US" sz="1050" dirty="0"/>
          </a:p>
          <a:p>
            <a:r>
              <a:rPr lang="en-US" sz="1050" dirty="0"/>
              <a:t>Centers for Disease Control and Prevention. (April 4, 2023.). West Nile Virus: Surveillance Resources. Retrieved from </a:t>
            </a:r>
            <a:r>
              <a:rPr lang="en-US" sz="1050" dirty="0">
                <a:hlinkClick r:id="rId5"/>
              </a:rPr>
              <a:t>https://www.cdc.gov/westnile/resourcepages/survResources.html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3907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557C-9949-3B6C-7B73-1B10F2EB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9245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274F-4DAD-5A60-689D-910FA4C88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cap="none" dirty="0"/>
              <a:t>Predicting NFL Player Position with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AF2CC-0863-A164-C9FC-875C83ACA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Collaborators: </a:t>
            </a:r>
          </a:p>
          <a:p>
            <a:r>
              <a:rPr lang="en-US" cap="none" dirty="0"/>
              <a:t>Kyle Murphy, Timothy Salazar,  Travis, Steinkopf, Evan Sprecher</a:t>
            </a:r>
          </a:p>
        </p:txBody>
      </p:sp>
    </p:spTree>
    <p:extLst>
      <p:ext uri="{BB962C8B-B14F-4D97-AF65-F5344CB8AC3E}">
        <p14:creationId xmlns:p14="http://schemas.microsoft.com/office/powerpoint/2010/main" val="146464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2D10-99F4-6D9D-7448-86DBB08D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47" y="356992"/>
            <a:ext cx="10058400" cy="935694"/>
          </a:xfrm>
        </p:spPr>
        <p:txBody>
          <a:bodyPr>
            <a:normAutofit/>
          </a:bodyPr>
          <a:lstStyle/>
          <a:p>
            <a:r>
              <a:rPr lang="en-US" sz="4000" cap="none" dirty="0"/>
              <a:t>Purpose and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4B08-F5BC-0810-C31A-7CF537655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45734"/>
            <a:ext cx="413084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cap="none" dirty="0"/>
              <a:t>Objective: </a:t>
            </a:r>
          </a:p>
          <a:p>
            <a:r>
              <a:rPr lang="en-US" cap="none" dirty="0">
                <a:solidFill>
                  <a:srgbClr val="C00000"/>
                </a:solidFill>
              </a:rPr>
              <a:t>Use Supervised machine learning’s predictive model ability to analyze NFL player data for predicting player position.</a:t>
            </a:r>
          </a:p>
          <a:p>
            <a:endParaRPr lang="en-US" cap="none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Visually compare data clusters to contrast grouping per position with Unsupervised ML.</a:t>
            </a:r>
            <a:endParaRPr lang="en-US" cap="none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0C97B-739A-C9A4-C461-B4789267A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5032" y="1845735"/>
            <a:ext cx="6190648" cy="3445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cap="none" dirty="0"/>
              <a:t>Scope:</a:t>
            </a:r>
            <a:endParaRPr lang="en-US" b="1" cap="non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2C18C1-026B-A231-1008-783D2173C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575307"/>
              </p:ext>
            </p:extLst>
          </p:nvPr>
        </p:nvGraphicFramePr>
        <p:xfrm>
          <a:off x="5047990" y="2320624"/>
          <a:ext cx="6608058" cy="249557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423699">
                  <a:extLst>
                    <a:ext uri="{9D8B030D-6E8A-4147-A177-3AD203B41FA5}">
                      <a16:colId xmlns:a16="http://schemas.microsoft.com/office/drawing/2014/main" val="2938994541"/>
                    </a:ext>
                  </a:extLst>
                </a:gridCol>
                <a:gridCol w="1612232">
                  <a:extLst>
                    <a:ext uri="{9D8B030D-6E8A-4147-A177-3AD203B41FA5}">
                      <a16:colId xmlns:a16="http://schemas.microsoft.com/office/drawing/2014/main" val="432015684"/>
                    </a:ext>
                  </a:extLst>
                </a:gridCol>
                <a:gridCol w="1572127">
                  <a:extLst>
                    <a:ext uri="{9D8B030D-6E8A-4147-A177-3AD203B41FA5}">
                      <a16:colId xmlns:a16="http://schemas.microsoft.com/office/drawing/2014/main" val="1678370272"/>
                    </a:ext>
                  </a:extLst>
                </a:gridCol>
              </a:tblGrid>
              <a:tr h="372137">
                <a:tc>
                  <a:txBody>
                    <a:bodyPr/>
                    <a:lstStyle/>
                    <a:p>
                      <a:r>
                        <a:rPr lang="en-US" dirty="0"/>
                        <a:t>Model/Visual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Years analyzed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6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2021 - 2022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0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Circle Diagrams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2021 - 2022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Pareto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2007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5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by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2007 –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54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15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A0E4-679C-98A1-AAD2-B79F27E8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955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Questions asked of the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10B3-8E95-F7CC-08C1-580CF9EE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39" y="1846057"/>
            <a:ext cx="11157975" cy="2475013"/>
          </a:xfrm>
        </p:spPr>
        <p:txBody>
          <a:bodyPr anchor="t">
            <a:normAutofit fontScale="92500"/>
          </a:bodyPr>
          <a:lstStyle/>
          <a:p>
            <a:pPr marL="800100" lvl="1" indent="-342900">
              <a:buFont typeface="+mj-lt"/>
              <a:buAutoNum type="arabicPeriod"/>
            </a:pPr>
            <a:endParaRPr lang="en-US" sz="2400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cap="none" dirty="0"/>
              <a:t>Can you apply machine learning to accurately predict an NFL players position?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cap="none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Which players fall between predicted clustering? Why?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Which player stats had the most significant contribution to getting a successful prediction?</a:t>
            </a:r>
          </a:p>
        </p:txBody>
      </p:sp>
    </p:spTree>
    <p:extLst>
      <p:ext uri="{BB962C8B-B14F-4D97-AF65-F5344CB8AC3E}">
        <p14:creationId xmlns:p14="http://schemas.microsoft.com/office/powerpoint/2010/main" val="195044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E34C-694C-5B1E-AAD6-FE38E3DD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1" y="0"/>
            <a:ext cx="4318686" cy="1596177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8889-1A28-EF6B-8EAB-A732EFA1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26029"/>
            <a:ext cx="10058400" cy="4393325"/>
          </a:xfrm>
        </p:spPr>
        <p:txBody>
          <a:bodyPr anchor="t">
            <a:normAutofit/>
          </a:bodyPr>
          <a:lstStyle/>
          <a:p>
            <a:pPr marL="0" indent="0" algn="l">
              <a:buNone/>
            </a:pP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Source 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fantasy-csv-data github	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Weekly </a:t>
            </a:r>
            <a:r>
              <a:rPr lang="en-US" dirty="0">
                <a:solidFill>
                  <a:srgbClr val="000000"/>
                </a:solidFill>
              </a:rPr>
              <a:t>player stat lines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Recent years: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2021 - 2</a:t>
            </a:r>
            <a:r>
              <a:rPr lang="en-US" dirty="0">
                <a:solidFill>
                  <a:srgbClr val="000000"/>
                </a:solidFill>
              </a:rPr>
              <a:t>022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hlinkClick r:id="rId3"/>
              </a:rPr>
              <a:t>https://github.com/bendominguez0111/fantasy-csv-data/tree/master/weekly/2021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endParaRPr lang="en-US" b="1" i="0" dirty="0">
              <a:solidFill>
                <a:srgbClr val="000000"/>
              </a:solidFill>
              <a:effectLst/>
            </a:endParaRPr>
          </a:p>
          <a:p>
            <a:pPr lvl="2"/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Source 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–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nfl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-data-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module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Clean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dataframes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Past 15 years: 2007 - 2022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hlinkClick r:id="rId4"/>
              </a:rPr>
              <a:t>https://github.com/cooperdff/nfl_data_pyImport Weekly player stat lines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1DB45-6DC7-A2C4-32D6-0DDBAA011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71" y="5819354"/>
            <a:ext cx="6176865" cy="841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34980-B1E4-4E2B-8CCD-AB96BCBD2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0294" y="635330"/>
            <a:ext cx="2857500" cy="6191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0502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BF7E-B62A-50E6-7166-AECA9002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73674"/>
            <a:ext cx="10364451" cy="1596177"/>
          </a:xfrm>
        </p:spPr>
        <p:txBody>
          <a:bodyPr/>
          <a:lstStyle/>
          <a:p>
            <a:r>
              <a:rPr lang="en-US" dirty="0"/>
              <a:t>Model 1: Predicting player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7322-A181-CB87-2934-5BD6DD6D7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166257"/>
            <a:ext cx="10364452" cy="4412962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Model 1 inputs two years worth of data into the Supervised learning model.</a:t>
            </a:r>
          </a:p>
          <a:p>
            <a:pPr lvl="1"/>
            <a:r>
              <a:rPr lang="en-US" dirty="0"/>
              <a:t>Set N/As to mean of entire column of that stat line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Talking point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(Example snippets of code for easy explanation of methods)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C590EE-460D-C6DA-F61B-DB440A3E3FB3}"/>
              </a:ext>
            </a:extLst>
          </p:cNvPr>
          <p:cNvGrpSpPr/>
          <p:nvPr/>
        </p:nvGrpSpPr>
        <p:grpSpPr>
          <a:xfrm>
            <a:off x="773001" y="4920069"/>
            <a:ext cx="10211419" cy="1659150"/>
            <a:chOff x="762115" y="3703682"/>
            <a:chExt cx="10211419" cy="165915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449163-6F0F-E011-9A52-0B82B4647724}"/>
                </a:ext>
              </a:extLst>
            </p:cNvPr>
            <p:cNvGrpSpPr/>
            <p:nvPr/>
          </p:nvGrpSpPr>
          <p:grpSpPr>
            <a:xfrm>
              <a:off x="762115" y="3703682"/>
              <a:ext cx="5533683" cy="1659150"/>
              <a:chOff x="784417" y="3429000"/>
              <a:chExt cx="5533683" cy="165915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32E0AC6-1652-1D83-5699-1853541648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417" y="3429000"/>
                <a:ext cx="4024560" cy="16591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8FC11500-C053-777D-8999-3F01F500C3AB}"/>
                  </a:ext>
                </a:extLst>
              </p:cNvPr>
              <p:cNvSpPr/>
              <p:nvPr/>
            </p:nvSpPr>
            <p:spPr>
              <a:xfrm>
                <a:off x="5225280" y="3963067"/>
                <a:ext cx="1092820" cy="591015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126045-EC2F-003F-FA18-2710BB325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7351" y="3703682"/>
              <a:ext cx="4336183" cy="1659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215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Model 2: Increase input data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DE78EF-856F-9E9B-48FE-CEEC6D33B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938338"/>
            <a:ext cx="10363200" cy="3852862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Model 2 inputs 15 years worth of data for the same stat lines as model 1.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Talking point about predictive model or visuals.</a:t>
            </a:r>
          </a:p>
          <a:p>
            <a:pPr lvl="1"/>
            <a:r>
              <a:rPr lang="en-US" dirty="0"/>
              <a:t>Set N/As to median of that position for that week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(Example snippets of code for easy explanation of methods)</a:t>
            </a:r>
          </a:p>
          <a:p>
            <a:pPr lvl="2"/>
            <a:r>
              <a:rPr lang="en-US" dirty="0"/>
              <a:t>E.g. Output of model prediction accuracy.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(Or include other visual here)</a:t>
            </a:r>
          </a:p>
        </p:txBody>
      </p:sp>
    </p:spTree>
    <p:extLst>
      <p:ext uri="{BB962C8B-B14F-4D97-AF65-F5344CB8AC3E}">
        <p14:creationId xmlns:p14="http://schemas.microsoft.com/office/powerpoint/2010/main" val="22246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Exploratory </a:t>
            </a:r>
            <a:r>
              <a:rPr lang="en-US" sz="4000" dirty="0"/>
              <a:t>Modeling</a:t>
            </a:r>
            <a:r>
              <a:rPr lang="en-US" sz="4000" cap="none" dirty="0"/>
              <a:t>: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DE78EF-856F-9E9B-48FE-CEEC6D33B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937657"/>
            <a:ext cx="10363200" cy="3853543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Random Forest for weighted categories</a:t>
            </a:r>
          </a:p>
          <a:p>
            <a:pPr lvl="2"/>
            <a:r>
              <a:rPr lang="en-US" dirty="0"/>
              <a:t>(insert DOE Pareto here)</a:t>
            </a:r>
          </a:p>
          <a:p>
            <a:pPr marL="384048" lvl="2" indent="0">
              <a:buNone/>
            </a:pPr>
            <a:endParaRPr lang="en-US" dirty="0"/>
          </a:p>
          <a:p>
            <a:pPr lvl="1"/>
            <a:r>
              <a:rPr lang="en-US" dirty="0"/>
              <a:t>Talking point</a:t>
            </a:r>
          </a:p>
          <a:p>
            <a:pPr lvl="2"/>
            <a:r>
              <a:rPr lang="en-US" dirty="0"/>
              <a:t>(e.g. most significant stats for outputting a correct prediction)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(Example snippets of code for easy explanation of methods)</a:t>
            </a:r>
          </a:p>
          <a:p>
            <a:pPr lvl="1"/>
            <a:r>
              <a:rPr lang="en-US" dirty="0"/>
              <a:t>(Or include visual here)</a:t>
            </a:r>
          </a:p>
        </p:txBody>
      </p:sp>
    </p:spTree>
    <p:extLst>
      <p:ext uri="{BB962C8B-B14F-4D97-AF65-F5344CB8AC3E}">
        <p14:creationId xmlns:p14="http://schemas.microsoft.com/office/powerpoint/2010/main" val="202025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435514F-098A-5E0B-B259-D04424AF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none" dirty="0"/>
              <a:t>Exploratory </a:t>
            </a:r>
            <a:r>
              <a:rPr lang="en-US" sz="4000" dirty="0"/>
              <a:t>Modeling Visuals</a:t>
            </a:r>
            <a:r>
              <a:rPr lang="en-US" sz="4000" cap="none" dirty="0"/>
              <a:t>: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DE78EF-856F-9E9B-48FE-CEEC6D33B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937657"/>
            <a:ext cx="10363200" cy="3853543"/>
          </a:xfrm>
        </p:spPr>
        <p:txBody>
          <a:bodyPr anchor="t">
            <a:normAutofit/>
          </a:bodyPr>
          <a:lstStyle/>
          <a:p>
            <a:pPr marL="201168" marR="0" lvl="1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1B87FD"/>
              </a:buClr>
              <a:buSzTx/>
              <a:buFont typeface="Calibri" pitchFamily="34" charset="0"/>
              <a:buNone/>
              <a:tabLst/>
              <a:defRPr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/>
              </a:rPr>
              <a:t>Bar chart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plots here.</a:t>
            </a:r>
          </a:p>
        </p:txBody>
      </p:sp>
    </p:spTree>
    <p:extLst>
      <p:ext uri="{BB962C8B-B14F-4D97-AF65-F5344CB8AC3E}">
        <p14:creationId xmlns:p14="http://schemas.microsoft.com/office/powerpoint/2010/main" val="3949781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NFL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B87FD"/>
      </a:accent1>
      <a:accent2>
        <a:srgbClr val="013369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D50A0A"/>
      </a:hlink>
      <a:folHlink>
        <a:srgbClr val="FA8E8E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1080</TotalTime>
  <Words>683</Words>
  <Application>Microsoft Office PowerPoint</Application>
  <PresentationFormat>Widescreen</PresentationFormat>
  <Paragraphs>136</Paragraphs>
  <Slides>13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Presentation outline</vt:lpstr>
      <vt:lpstr>Predicting NFL Player Position with ML</vt:lpstr>
      <vt:lpstr>Purpose and Scope </vt:lpstr>
      <vt:lpstr>Questions asked of the Datasets</vt:lpstr>
      <vt:lpstr>Data Sources</vt:lpstr>
      <vt:lpstr>Model 1: Predicting player position</vt:lpstr>
      <vt:lpstr>Model 2: Increase input data</vt:lpstr>
      <vt:lpstr>Exploratory Modeling: </vt:lpstr>
      <vt:lpstr>Exploratory Modeling Visuals: </vt:lpstr>
      <vt:lpstr>Clustering Analysis: Unsupervised ML</vt:lpstr>
      <vt:lpstr>Clustering Analysis Visuals: </vt:lpstr>
      <vt:lpstr>Conclusions Summary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</dc:title>
  <dc:creator>Evan Sprecher</dc:creator>
  <cp:lastModifiedBy>Evan Sprecher</cp:lastModifiedBy>
  <cp:revision>96</cp:revision>
  <dcterms:created xsi:type="dcterms:W3CDTF">2023-07-18T02:02:21Z</dcterms:created>
  <dcterms:modified xsi:type="dcterms:W3CDTF">2023-09-15T01:46:14Z</dcterms:modified>
</cp:coreProperties>
</file>