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4"/>
  </p:notesMasterIdLst>
  <p:sldIdLst>
    <p:sldId id="296" r:id="rId2"/>
    <p:sldId id="276" r:id="rId3"/>
    <p:sldId id="290" r:id="rId4"/>
    <p:sldId id="269" r:id="rId5"/>
    <p:sldId id="271" r:id="rId6"/>
    <p:sldId id="295" r:id="rId7"/>
    <p:sldId id="288" r:id="rId8"/>
    <p:sldId id="297" r:id="rId9"/>
    <p:sldId id="300" r:id="rId10"/>
    <p:sldId id="298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51" autoAdjust="0"/>
    <p:restoredTop sz="83868" autoAdjust="0"/>
  </p:normalViewPr>
  <p:slideViewPr>
    <p:cSldViewPr snapToGrid="0">
      <p:cViewPr varScale="1">
        <p:scale>
          <a:sx n="133" d="100"/>
          <a:sy n="133" d="100"/>
        </p:scale>
        <p:origin x="20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C8F45-0D35-4F06-9AC8-C547C595EDF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23330-130C-4A11-8249-F3612B4C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5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Evan presents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8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Kyle to present</a:t>
            </a:r>
          </a:p>
          <a:p>
            <a:endParaRPr lang="en-US" dirty="0"/>
          </a:p>
          <a:p>
            <a:r>
              <a:rPr lang="en-US" dirty="0"/>
              <a:t>PACR = 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Passing (yards) Air (yards) Conversion Ratio - the number of passing yards per air yards thrown per game</a:t>
            </a:r>
          </a:p>
          <a:p>
            <a:endParaRPr lang="en-US" dirty="0"/>
          </a:p>
          <a:p>
            <a:r>
              <a:rPr lang="en-US" dirty="0"/>
              <a:t>EPA = assigned to quarter back, value added by the offence on a play.</a:t>
            </a:r>
          </a:p>
          <a:p>
            <a:r>
              <a:rPr lang="en-US" dirty="0"/>
              <a:t>Rushing EPA = </a:t>
            </a:r>
            <a:r>
              <a:rPr lang="en-US" dirty="0">
                <a:effectLst/>
              </a:rPr>
              <a:t>Expected points added on rush attempts (incl. scrambles and kneel downs).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59B1D-B0BC-4C10-A0E9-E068C37A00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91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19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Evan presents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32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Evan presents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98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Evan presents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5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Travis presents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28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Timothy presents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95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Timothy presents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09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Timothy presents</a:t>
            </a:r>
          </a:p>
          <a:p>
            <a:r>
              <a:rPr lang="en-US" dirty="0"/>
              <a:t>Unsupervised Learning, predicted vs. actual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10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Kyle presents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6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0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20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3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0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95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0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1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9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9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D99DFF-4D7C-4671-8EF0-23A72D1484E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5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9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99DFF-4D7C-4671-8EF0-23A72D1484E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6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ndominguez0111/fantasy-csv-data/tree/master/weekly/202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github.com/cooperdff/nfl_data_pyImport%20Weekly%20player%20stat%20lin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2D10-99F4-6D9D-7448-86DBB08D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47" y="356992"/>
            <a:ext cx="10058400" cy="935694"/>
          </a:xfrm>
        </p:spPr>
        <p:txBody>
          <a:bodyPr>
            <a:normAutofit/>
          </a:bodyPr>
          <a:lstStyle/>
          <a:p>
            <a:r>
              <a:rPr lang="en-US" sz="4000" cap="none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4B08-F5BC-0810-C31A-7CF537655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6303" y="1790700"/>
            <a:ext cx="11739393" cy="448818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cap="none" dirty="0">
                <a:solidFill>
                  <a:srgbClr val="92D050"/>
                </a:solidFill>
              </a:rPr>
              <a:t>Evan</a:t>
            </a:r>
            <a:r>
              <a:rPr lang="en-US" cap="none" dirty="0"/>
              <a:t>: Project Introduction</a:t>
            </a:r>
          </a:p>
          <a:p>
            <a:pPr marL="749808" lvl="1" indent="-457200">
              <a:buFont typeface="+mj-lt"/>
              <a:buAutoNum type="alphaUcPeriod"/>
            </a:pPr>
            <a:r>
              <a:rPr lang="en-US" dirty="0"/>
              <a:t>Objective/Purpose</a:t>
            </a:r>
          </a:p>
          <a:p>
            <a:pPr marL="749808" lvl="1" indent="-457200">
              <a:buFont typeface="+mj-lt"/>
              <a:buAutoNum type="alphaUcPeriod"/>
            </a:pPr>
            <a:r>
              <a:rPr lang="en-US" dirty="0"/>
              <a:t>Dataset</a:t>
            </a:r>
          </a:p>
          <a:p>
            <a:pPr marL="749808" lvl="1" indent="-457200">
              <a:buFont typeface="+mj-lt"/>
              <a:buAutoNum type="alphaUcPeriod"/>
            </a:pPr>
            <a:r>
              <a:rPr lang="en-US" dirty="0"/>
              <a:t>Scope (of dataset)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cap="none" dirty="0">
                <a:solidFill>
                  <a:srgbClr val="C00000"/>
                </a:solidFill>
              </a:rPr>
              <a:t>Travis</a:t>
            </a:r>
            <a:r>
              <a:rPr lang="en-US" cap="none" dirty="0"/>
              <a:t>: Start high level with visual of Timothy’s scatter plot showing all data points for model prediction.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cap="none" dirty="0">
                <a:solidFill>
                  <a:srgbClr val="FFC000"/>
                </a:solidFill>
              </a:rPr>
              <a:t>Timothy</a:t>
            </a:r>
            <a:r>
              <a:rPr lang="en-US" cap="none" dirty="0"/>
              <a:t>: Then model 2 and random forest DOE Pareto.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cap="none" dirty="0">
                <a:solidFill>
                  <a:srgbClr val="7030A0"/>
                </a:solidFill>
              </a:rPr>
              <a:t>Kyle</a:t>
            </a:r>
            <a:r>
              <a:rPr lang="en-US" cap="none" dirty="0"/>
              <a:t>: Clustering last as it ties to overall data again and 2 year range.</a:t>
            </a:r>
          </a:p>
        </p:txBody>
      </p:sp>
    </p:spTree>
    <p:extLst>
      <p:ext uri="{BB962C8B-B14F-4D97-AF65-F5344CB8AC3E}">
        <p14:creationId xmlns:p14="http://schemas.microsoft.com/office/powerpoint/2010/main" val="416220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35514F-098A-5E0B-B259-D04424AF5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1514"/>
            <a:ext cx="10058400" cy="670560"/>
          </a:xfrm>
        </p:spPr>
        <p:txBody>
          <a:bodyPr>
            <a:normAutofit/>
          </a:bodyPr>
          <a:lstStyle/>
          <a:p>
            <a:r>
              <a:rPr lang="en-US" sz="4000" cap="none" dirty="0"/>
              <a:t>High-Level Data Trends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0DE78EF-856F-9E9B-48FE-CEEC6D33BF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228" y="1217537"/>
            <a:ext cx="11832772" cy="466939"/>
          </a:xfrm>
        </p:spPr>
        <p:txBody>
          <a:bodyPr anchor="t">
            <a:normAutofit/>
          </a:bodyPr>
          <a:lstStyle/>
          <a:p>
            <a:pPr lvl="1"/>
            <a:r>
              <a:rPr lang="en-US" dirty="0"/>
              <a:t>High-level Radar charts of positional data in the analyzed datasets.</a:t>
            </a:r>
          </a:p>
          <a:p>
            <a:pPr marL="384048" lvl="2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8E2CC9-4FBB-BDCA-571C-A4C4A7E8C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82996"/>
            <a:ext cx="12192000" cy="38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2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85D8-ABCA-82A7-6E46-417501C1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 Summarized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39BA8-7A3E-BB62-6976-0B3BC18A1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444740" cy="4023360"/>
          </a:xfrm>
        </p:spPr>
        <p:txBody>
          <a:bodyPr>
            <a:normAutofit/>
          </a:bodyPr>
          <a:lstStyle/>
          <a:p>
            <a:r>
              <a:rPr lang="en-US" dirty="0"/>
              <a:t>Predictive models and accuracy improvement: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Improvement from 88% to 99% with additional yearly data and new classification method.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Exploratory Analysis:</a:t>
            </a:r>
          </a:p>
          <a:p>
            <a:pPr lvl="1"/>
            <a:r>
              <a:rPr lang="en-US" dirty="0"/>
              <a:t>Most significant indicators of position were stat lines: passing EPA, PACR, rushing EPA.</a:t>
            </a:r>
          </a:p>
          <a:p>
            <a:pPr lvl="1"/>
            <a:r>
              <a:rPr lang="en-US" dirty="0"/>
              <a:t>Future iterations to drop additional columns.</a:t>
            </a:r>
          </a:p>
          <a:p>
            <a:pPr marL="201168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Stat trends per position:</a:t>
            </a:r>
          </a:p>
          <a:p>
            <a:pPr lvl="1"/>
            <a:r>
              <a:rPr lang="en-US" dirty="0"/>
              <a:t>Radar charts showed that Running back position most ambiguous for Fantasy Football relevant stats.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3DBEC-BB57-0F5F-C3FC-56DADD065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681" y="3638440"/>
            <a:ext cx="3457206" cy="24985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907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557C-9949-3B6C-7B73-1B10F2EB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79245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274F-4DAD-5A60-689D-910FA4C88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cap="none" dirty="0"/>
              <a:t>Predicting NFL Player Position with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AF2CC-0863-A164-C9FC-875C83ACA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Collaborators: </a:t>
            </a:r>
          </a:p>
          <a:p>
            <a:r>
              <a:rPr lang="en-US" cap="none" dirty="0"/>
              <a:t>Kyle Murphy, Timothy Salazar, Travis Steinkopf, Evan Sprecher</a:t>
            </a:r>
          </a:p>
        </p:txBody>
      </p:sp>
    </p:spTree>
    <p:extLst>
      <p:ext uri="{BB962C8B-B14F-4D97-AF65-F5344CB8AC3E}">
        <p14:creationId xmlns:p14="http://schemas.microsoft.com/office/powerpoint/2010/main" val="146464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2D10-99F4-6D9D-7448-86DBB08D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47" y="356992"/>
            <a:ext cx="10058400" cy="935694"/>
          </a:xfrm>
        </p:spPr>
        <p:txBody>
          <a:bodyPr>
            <a:normAutofit/>
          </a:bodyPr>
          <a:lstStyle/>
          <a:p>
            <a:r>
              <a:rPr lang="en-US" sz="4000" cap="none" dirty="0"/>
              <a:t>Purpose and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4B08-F5BC-0810-C31A-7CF537655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45734"/>
            <a:ext cx="4130842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cap="none" dirty="0"/>
              <a:t>Objective: </a:t>
            </a:r>
          </a:p>
          <a:p>
            <a:r>
              <a:rPr lang="en-US" cap="none" dirty="0">
                <a:solidFill>
                  <a:srgbClr val="C00000"/>
                </a:solidFill>
              </a:rPr>
              <a:t>Use machine learning’s supervised predictive model ability to analyze NFL player data for predicting player position</a:t>
            </a:r>
            <a:r>
              <a:rPr lang="en-US" dirty="0">
                <a:solidFill>
                  <a:srgbClr val="C00000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QB, WR, RB, TE</a:t>
            </a:r>
            <a:endParaRPr lang="en-US" cap="none" dirty="0">
              <a:solidFill>
                <a:srgbClr val="C00000"/>
              </a:solidFill>
            </a:endParaRPr>
          </a:p>
          <a:p>
            <a:endParaRPr lang="en-US" cap="none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Visually compare data clusters to contrast grouping per position with Unsupervised ML.</a:t>
            </a:r>
            <a:endParaRPr lang="en-US" cap="none" dirty="0">
              <a:solidFill>
                <a:srgbClr val="C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B0C97B-739A-C9A4-C461-B4789267A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5032" y="1845735"/>
            <a:ext cx="6190648" cy="3445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cap="none" dirty="0"/>
              <a:t>Scope:</a:t>
            </a:r>
            <a:endParaRPr lang="en-US" b="1" cap="none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62C18C1-026B-A231-1008-783D2173C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787842"/>
              </p:ext>
            </p:extLst>
          </p:nvPr>
        </p:nvGraphicFramePr>
        <p:xfrm>
          <a:off x="5047990" y="2320624"/>
          <a:ext cx="6608058" cy="2495577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423699">
                  <a:extLst>
                    <a:ext uri="{9D8B030D-6E8A-4147-A177-3AD203B41FA5}">
                      <a16:colId xmlns:a16="http://schemas.microsoft.com/office/drawing/2014/main" val="2938994541"/>
                    </a:ext>
                  </a:extLst>
                </a:gridCol>
                <a:gridCol w="1612232">
                  <a:extLst>
                    <a:ext uri="{9D8B030D-6E8A-4147-A177-3AD203B41FA5}">
                      <a16:colId xmlns:a16="http://schemas.microsoft.com/office/drawing/2014/main" val="432015684"/>
                    </a:ext>
                  </a:extLst>
                </a:gridCol>
                <a:gridCol w="1572127">
                  <a:extLst>
                    <a:ext uri="{9D8B030D-6E8A-4147-A177-3AD203B41FA5}">
                      <a16:colId xmlns:a16="http://schemas.microsoft.com/office/drawing/2014/main" val="1678370272"/>
                    </a:ext>
                  </a:extLst>
                </a:gridCol>
              </a:tblGrid>
              <a:tr h="372137">
                <a:tc>
                  <a:txBody>
                    <a:bodyPr/>
                    <a:lstStyle/>
                    <a:p>
                      <a:r>
                        <a:rPr lang="en-US" dirty="0"/>
                        <a:t>Model/Visual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Years analyzed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461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2021 - 2022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80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Circle Diagrams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2021 - 2022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9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 –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0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Pareto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2013 –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95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by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 –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45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15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A0E4-679C-98A1-AAD2-B79F27E8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9557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Questions asked of the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10B3-8E95-F7CC-08C1-580CF9EEF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39" y="1846057"/>
            <a:ext cx="11157975" cy="2475013"/>
          </a:xfrm>
        </p:spPr>
        <p:txBody>
          <a:bodyPr anchor="t">
            <a:normAutofit fontScale="92500"/>
          </a:bodyPr>
          <a:lstStyle/>
          <a:p>
            <a:pPr marL="800100" lvl="1" indent="-342900">
              <a:buFont typeface="+mj-lt"/>
              <a:buAutoNum type="arabicPeriod"/>
            </a:pPr>
            <a:endParaRPr lang="en-US" sz="2400" cap="none" dirty="0"/>
          </a:p>
          <a:p>
            <a:pPr marL="800100" lvl="1" indent="-342900">
              <a:buFont typeface="+mj-lt"/>
              <a:buAutoNum type="arabicPeriod"/>
            </a:pPr>
            <a:r>
              <a:rPr lang="en-US" sz="2400" cap="none" dirty="0"/>
              <a:t>Can you apply machine learning to accurately predict an NFL players position?</a:t>
            </a:r>
          </a:p>
          <a:p>
            <a:pPr marL="800100" lvl="1" indent="-342900">
              <a:buFont typeface="+mj-lt"/>
              <a:buAutoNum type="arabicPeriod"/>
            </a:pPr>
            <a:endParaRPr lang="en-US" sz="2400" cap="none" dirty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Which players fall between predicted clustering? Why?</a:t>
            </a:r>
          </a:p>
          <a:p>
            <a:pPr marL="800100" lvl="1" indent="-342900">
              <a:buFont typeface="+mj-lt"/>
              <a:buAutoNum type="arabicPeriod"/>
            </a:pPr>
            <a:endParaRPr lang="en-US" sz="2400" dirty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Which player stats had the most significant contribution to getting a successful prediction?</a:t>
            </a:r>
          </a:p>
        </p:txBody>
      </p:sp>
    </p:spTree>
    <p:extLst>
      <p:ext uri="{BB962C8B-B14F-4D97-AF65-F5344CB8AC3E}">
        <p14:creationId xmlns:p14="http://schemas.microsoft.com/office/powerpoint/2010/main" val="195044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E34C-694C-5B1E-AAD6-FE38E3DD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1" y="0"/>
            <a:ext cx="4318686" cy="1596177"/>
          </a:xfrm>
        </p:spPr>
        <p:txBody>
          <a:bodyPr>
            <a:normAutofit/>
          </a:bodyPr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F8889-1A28-EF6B-8EAB-A732EFA19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26029"/>
            <a:ext cx="10058400" cy="4393325"/>
          </a:xfrm>
        </p:spPr>
        <p:txBody>
          <a:bodyPr anchor="t">
            <a:normAutofit/>
          </a:bodyPr>
          <a:lstStyle/>
          <a:p>
            <a:pPr marL="0" indent="0" algn="l">
              <a:buNone/>
            </a:pPr>
            <a:endParaRPr lang="en-US" b="1" i="0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</a:rPr>
              <a:t>Source 1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– fantasy-csv-data github	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Weekly </a:t>
            </a:r>
            <a:r>
              <a:rPr lang="en-US" dirty="0">
                <a:solidFill>
                  <a:srgbClr val="000000"/>
                </a:solidFill>
              </a:rPr>
              <a:t>player stat lines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Recent years: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2021 - 2</a:t>
            </a:r>
            <a:r>
              <a:rPr lang="en-US" dirty="0">
                <a:solidFill>
                  <a:srgbClr val="000000"/>
                </a:solidFill>
              </a:rPr>
              <a:t>022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hlinkClick r:id="rId3"/>
              </a:rPr>
              <a:t>https://github.com/bendominguez0111/fantasy-csv-data/tree/master/weekly/2021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lvl="2"/>
            <a:endParaRPr lang="en-US" b="1" i="0" dirty="0">
              <a:solidFill>
                <a:srgbClr val="000000"/>
              </a:solidFill>
              <a:effectLst/>
            </a:endParaRPr>
          </a:p>
          <a:p>
            <a:pPr lvl="2"/>
            <a:endParaRPr lang="en-US" b="1" i="0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</a:rPr>
              <a:t>Source 2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–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nfl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-data-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py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module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Clean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dataframes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Past 10 years: 2013 - 2022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hlinkClick r:id="rId4"/>
              </a:rPr>
              <a:t>https://github.com/cooperdff/nfl_data_pyImport Weekly player stat lines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2E96E6-60ED-2E4A-7481-7A8CB73F1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884" y="5200514"/>
            <a:ext cx="5515726" cy="10250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33CA78-BFCB-57B4-29D6-32DCCEAEE7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5772" y="1991158"/>
            <a:ext cx="34099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2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BF7E-B62A-50E6-7166-AECA9002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173674"/>
            <a:ext cx="10364451" cy="1596177"/>
          </a:xfrm>
        </p:spPr>
        <p:txBody>
          <a:bodyPr/>
          <a:lstStyle/>
          <a:p>
            <a:r>
              <a:rPr lang="en-US" dirty="0"/>
              <a:t>Model 1: Predicting Player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67322-A181-CB87-2934-5BD6DD6D7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166257"/>
            <a:ext cx="10364452" cy="4412962"/>
          </a:xfrm>
        </p:spPr>
        <p:txBody>
          <a:bodyPr anchor="t">
            <a:normAutofit/>
          </a:bodyPr>
          <a:lstStyle/>
          <a:p>
            <a:pPr lvl="1"/>
            <a:r>
              <a:rPr lang="en-US" dirty="0"/>
              <a:t>Model 1 inputs two years worth of data into the Supervised learning model.</a:t>
            </a:r>
          </a:p>
          <a:p>
            <a:pPr lvl="1"/>
            <a:r>
              <a:rPr lang="en-US" dirty="0"/>
              <a:t>Set N/As to mean of entire column of that stat line.</a:t>
            </a:r>
          </a:p>
          <a:p>
            <a:pPr lvl="1"/>
            <a:r>
              <a:rPr lang="en-US" dirty="0"/>
              <a:t>Initial model for baseline of optimization – Logistic Regression Classifier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701478-6ECF-8393-0A1A-2E9F0B27F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875" y="3553588"/>
            <a:ext cx="5524500" cy="819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B315C1-A913-FAF5-9E27-7FC27F7F5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875" y="4696877"/>
            <a:ext cx="5667375" cy="1304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F23563-2CB8-B285-47E3-E1F99BE09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23" y="3601502"/>
            <a:ext cx="58674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5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35514F-098A-5E0B-B259-D04424AF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/>
              <a:t>Model 2: Increase Input </a:t>
            </a:r>
            <a:r>
              <a:rPr lang="en-US" sz="4000" dirty="0"/>
              <a:t>D</a:t>
            </a:r>
            <a:r>
              <a:rPr lang="en-US" sz="4000" cap="none" dirty="0"/>
              <a:t>ata, Change </a:t>
            </a:r>
            <a:r>
              <a:rPr lang="en-US" sz="4000" dirty="0"/>
              <a:t>C</a:t>
            </a:r>
            <a:r>
              <a:rPr lang="en-US" sz="4000" cap="none" dirty="0"/>
              <a:t>lassifier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0DE78EF-856F-9E9B-48FE-CEEC6D33BF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938338"/>
            <a:ext cx="4451846" cy="4299176"/>
          </a:xfrm>
        </p:spPr>
        <p:txBody>
          <a:bodyPr anchor="t">
            <a:normAutofit/>
          </a:bodyPr>
          <a:lstStyle/>
          <a:p>
            <a:pPr lvl="1"/>
            <a:r>
              <a:rPr lang="en-US" dirty="0"/>
              <a:t>Model 2 inputs 10 years worth of data for the same stat lines as model 1.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Set N/As to median of that position for that week.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Iterates on initial model for optimization and further exploration:</a:t>
            </a:r>
          </a:p>
          <a:p>
            <a:pPr lvl="2"/>
            <a:r>
              <a:rPr lang="en-US" sz="1800" dirty="0"/>
              <a:t>Random Forest Classifier</a:t>
            </a:r>
          </a:p>
          <a:p>
            <a:pPr lvl="2"/>
            <a:r>
              <a:rPr lang="en-US" sz="1800" dirty="0"/>
              <a:t>Hyperparameter tuning using </a:t>
            </a:r>
            <a:r>
              <a:rPr lang="en-US" sz="1800" dirty="0" err="1"/>
              <a:t>RandomizedSearchCV</a:t>
            </a:r>
            <a:r>
              <a:rPr lang="en-US" sz="1800" dirty="0"/>
              <a:t> 🤘🏻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693D7-737A-C4E6-ADF9-7E0714595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500" y="2467929"/>
            <a:ext cx="6044704" cy="26527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46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FA4B44-65C2-F784-F462-665A94D8E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85" y="548628"/>
            <a:ext cx="10243476" cy="614608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7DDEC4B-4AB3-AD04-C748-45ECD55AA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423" y="163286"/>
            <a:ext cx="10058400" cy="816417"/>
          </a:xfrm>
        </p:spPr>
        <p:txBody>
          <a:bodyPr>
            <a:normAutofit/>
          </a:bodyPr>
          <a:lstStyle/>
          <a:p>
            <a:r>
              <a:rPr lang="en-US" dirty="0"/>
              <a:t>Random Forest for 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02025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35514F-098A-5E0B-B259-D04424AF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Unsupervized</a:t>
            </a:r>
            <a:r>
              <a:rPr lang="en-US" sz="4000" dirty="0"/>
              <a:t> </a:t>
            </a:r>
            <a:r>
              <a:rPr lang="en-US" sz="4000" cap="none" dirty="0"/>
              <a:t>K Means Clustering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9F6D38-6B51-7F83-26BE-8F14E7B69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0"/>
            <a:ext cx="12192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811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NFL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B87FD"/>
      </a:accent1>
      <a:accent2>
        <a:srgbClr val="013369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D50A0A"/>
      </a:hlink>
      <a:folHlink>
        <a:srgbClr val="FA8E8E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1241</TotalTime>
  <Words>563</Words>
  <Application>Microsoft Office PowerPoint</Application>
  <PresentationFormat>Widescreen</PresentationFormat>
  <Paragraphs>110</Paragraphs>
  <Slides>12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Presentation outline</vt:lpstr>
      <vt:lpstr>Predicting NFL Player Position with ML</vt:lpstr>
      <vt:lpstr>Purpose and Scope </vt:lpstr>
      <vt:lpstr>Questions asked of the Datasets</vt:lpstr>
      <vt:lpstr>Data Sources</vt:lpstr>
      <vt:lpstr>Model 1: Predicting Player Position</vt:lpstr>
      <vt:lpstr>Model 2: Increase Input Data, Change Classifier</vt:lpstr>
      <vt:lpstr>Random Forest for Feature Importance</vt:lpstr>
      <vt:lpstr>Unsupervized K Means Clustering</vt:lpstr>
      <vt:lpstr>High-Level Data Trends</vt:lpstr>
      <vt:lpstr>Conclusions Summarized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Evan Sprecher</dc:creator>
  <cp:lastModifiedBy>Evan Sprecher</cp:lastModifiedBy>
  <cp:revision>107</cp:revision>
  <dcterms:created xsi:type="dcterms:W3CDTF">2023-07-18T02:02:21Z</dcterms:created>
  <dcterms:modified xsi:type="dcterms:W3CDTF">2023-09-19T23:30:01Z</dcterms:modified>
</cp:coreProperties>
</file>