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6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813"/>
    <a:srgbClr val="FAB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5814"/>
  </p:normalViewPr>
  <p:slideViewPr>
    <p:cSldViewPr snapToGrid="0" snapToObjects="1">
      <p:cViewPr varScale="1">
        <p:scale>
          <a:sx n="114" d="100"/>
          <a:sy n="114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C63FD-64B9-4683-82AA-46DF00BF1606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AA9E3-F0BF-47A4-8BA0-BF9316D16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45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12A4-C4B3-4250-B113-C35C194B3211}" type="datetime1">
              <a:rPr lang="ru-RU" smtClean="0"/>
              <a:t>29.05.2023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255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12A4-C4B3-4250-B113-C35C194B3211}" type="datetime1">
              <a:rPr lang="ru-RU" smtClean="0"/>
              <a:t>29.05.2023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4076159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12A4-C4B3-4250-B113-C35C194B3211}" type="datetime1">
              <a:rPr lang="ru-RU" smtClean="0"/>
              <a:t>29.05.2023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404125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12A4-C4B3-4250-B113-C35C194B3211}" type="datetime1">
              <a:rPr lang="ru-RU" smtClean="0"/>
              <a:t>29.05.2023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9945966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12A4-C4B3-4250-B113-C35C194B3211}" type="datetime1">
              <a:rPr lang="ru-RU" smtClean="0"/>
              <a:t>29.05.2023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6977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12A4-C4B3-4250-B113-C35C194B3211}" type="datetime1">
              <a:rPr lang="ru-RU" smtClean="0"/>
              <a:t>29.05.2023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4953669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12A4-C4B3-4250-B113-C35C194B3211}" type="datetime1">
              <a:rPr lang="ru-RU" smtClean="0"/>
              <a:t>29.05.2023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5008905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12A4-C4B3-4250-B113-C35C194B3211}" type="datetime1">
              <a:rPr lang="ru-RU" smtClean="0"/>
              <a:t>29.05.2023</a:t>
            </a:fld>
            <a:endParaRPr lang="en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358406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12A4-C4B3-4250-B113-C35C194B3211}" type="datetime1">
              <a:rPr lang="ru-RU" smtClean="0"/>
              <a:t>29.05.2023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27312288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7312A4-C4B3-4250-B113-C35C194B3211}" type="datetime1">
              <a:rPr lang="ru-RU" smtClean="0"/>
              <a:t>29.05.2023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034623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12A4-C4B3-4250-B113-C35C194B3211}" type="datetime1">
              <a:rPr lang="ru-RU" smtClean="0"/>
              <a:t>29.05.2023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912190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7312A4-C4B3-4250-B113-C35C194B3211}" type="datetime1">
              <a:rPr lang="ru-RU" smtClean="0"/>
              <a:t>29.05.2023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>
            <a:extLst>
              <a:ext uri="{FF2B5EF4-FFF2-40B4-BE49-F238E27FC236}">
                <a16:creationId xmlns:a16="http://schemas.microsoft.com/office/drawing/2014/main" id="{E71D7B30-1C74-4405-A451-95F1A1D484F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9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A8F9-4B70-7344-BB17-971292C4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621" y="2374689"/>
            <a:ext cx="8830562" cy="1734497"/>
          </a:xfrm>
        </p:spPr>
        <p:txBody>
          <a:bodyPr>
            <a:norm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Приложение «Умная камера»</a:t>
            </a:r>
            <a:endParaRPr lang="en-UA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B0B40-7554-4F48-967E-E248A4DD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635" y="4450401"/>
            <a:ext cx="4981890" cy="1655762"/>
          </a:xfrm>
        </p:spPr>
        <p:txBody>
          <a:bodyPr/>
          <a:lstStyle/>
          <a:p>
            <a:r>
              <a:rPr lang="ru-RU" dirty="0"/>
              <a:t>Выполнил: </a:t>
            </a:r>
          </a:p>
          <a:p>
            <a:r>
              <a:rPr lang="ru-RU" dirty="0"/>
              <a:t>Студент группы ПКС-19-1</a:t>
            </a:r>
            <a:br>
              <a:rPr lang="ru-RU" dirty="0"/>
            </a:br>
            <a:r>
              <a:rPr lang="ru-RU" dirty="0"/>
              <a:t>Евдокимов Сергей Александрович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94225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296885"/>
            <a:ext cx="10515600" cy="779463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F125CB-092D-4C8E-B80A-A3F93293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20033" y="6356350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10</a:t>
            </a:fld>
            <a:endParaRPr lang="en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304504" y="6125517"/>
            <a:ext cx="3696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</a:rPr>
              <a:t>Диаграмма декомпозиции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CCC9BE-DCE6-4283-8BB2-40A7FAC258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9480" y="2487277"/>
            <a:ext cx="9793039" cy="3159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919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7188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A225F-7D9D-4D6A-B611-C41E842C3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33680" y="6339195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11</a:t>
            </a:fld>
            <a:endParaRPr lang="en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991298" y="6176963"/>
            <a:ext cx="2760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Диаграмма классов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C41D7D-F9AD-4571-A415-2C1C2BFC40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357" y="1908924"/>
            <a:ext cx="5342524" cy="39675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F1100D2-1B49-48CB-8FA4-0595F9AF7236}"/>
              </a:ext>
            </a:extLst>
          </p:cNvPr>
          <p:cNvSpPr/>
          <p:nvPr/>
        </p:nvSpPr>
        <p:spPr>
          <a:xfrm>
            <a:off x="1565234" y="6178013"/>
            <a:ext cx="3847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Диаграмма потоков данных</a:t>
            </a:r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0B78B0-3BC9-4831-9A64-6336D1C61B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1549" y="1908924"/>
            <a:ext cx="5214451" cy="3967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68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3357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базы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20033" y="6313300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12</a:t>
            </a:fld>
            <a:endParaRPr lang="en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64615" y="6265029"/>
            <a:ext cx="3348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ER-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модель базы данных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2F2551-ACE8-4BBB-B55C-1DFB0DE02D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0822" y="1842973"/>
            <a:ext cx="4495806" cy="3975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2694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1C2C1C-AA9C-4B51-A50A-402BA7E1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95"/>
            <a:ext cx="10515600" cy="779463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интерфейса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92737" y="6339196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13</a:t>
            </a:fld>
            <a:endParaRPr lang="en-UA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641400" y="4563140"/>
            <a:ext cx="33683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Прототип интерфейса</a:t>
            </a:r>
          </a:p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панели администратора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028692" y="4563141"/>
            <a:ext cx="30401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Прототип интерфейса</a:t>
            </a:r>
          </a:p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главной страницы</a:t>
            </a:r>
            <a:endParaRPr lang="ru-RU" sz="2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45FA5A4-4164-4E17-A4D3-631471BC87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9068" y="2145295"/>
            <a:ext cx="5934226" cy="20262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6599953-8418-4115-BE88-76229EA77E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66352" y="2145296"/>
            <a:ext cx="3787448" cy="2026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472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B0C5473E-4291-491B-9167-C361D0F282BE}"/>
              </a:ext>
            </a:extLst>
          </p:cNvPr>
          <p:cNvSpPr txBox="1">
            <a:spLocks/>
          </p:cNvSpPr>
          <p:nvPr/>
        </p:nvSpPr>
        <p:spPr>
          <a:xfrm>
            <a:off x="838200" y="318762"/>
            <a:ext cx="6570259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интерфейса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Номер слайда 3">
            <a:extLst>
              <a:ext uri="{FF2B5EF4-FFF2-40B4-BE49-F238E27FC236}">
                <a16:creationId xmlns:a16="http://schemas.microsoft.com/office/drawing/2014/main" id="{30CEB587-9269-4A7C-A0A9-2682BE7B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8896" y="6310299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14</a:t>
            </a:fld>
            <a:endParaRPr lang="en-U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E8F278-7E1B-481F-89A0-223D56DA6E10}"/>
              </a:ext>
            </a:extLst>
          </p:cNvPr>
          <p:cNvSpPr txBox="1"/>
          <p:nvPr/>
        </p:nvSpPr>
        <p:spPr>
          <a:xfrm>
            <a:off x="4595500" y="5644474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a typeface="Times New Roman" panose="02020603050405020304" pitchFamily="18" charset="0"/>
              </a:rPr>
              <a:t>Главная страница приложения</a:t>
            </a:r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6EEC21-310E-4E91-B357-EDB050D26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36" y="1661706"/>
            <a:ext cx="9675521" cy="3686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471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B0C5473E-4291-491B-9167-C361D0F282BE}"/>
              </a:ext>
            </a:extLst>
          </p:cNvPr>
          <p:cNvSpPr txBox="1">
            <a:spLocks/>
          </p:cNvSpPr>
          <p:nvPr/>
        </p:nvSpPr>
        <p:spPr>
          <a:xfrm>
            <a:off x="838200" y="318762"/>
            <a:ext cx="6570259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интерфейса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Номер слайда 3">
            <a:extLst>
              <a:ext uri="{FF2B5EF4-FFF2-40B4-BE49-F238E27FC236}">
                <a16:creationId xmlns:a16="http://schemas.microsoft.com/office/drawing/2014/main" id="{30CEB587-9269-4A7C-A0A9-2682BE7B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8896" y="6310299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15</a:t>
            </a:fld>
            <a:endParaRPr lang="en-UA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83FC955-7E23-440B-9CC2-13635223B955}"/>
              </a:ext>
            </a:extLst>
          </p:cNvPr>
          <p:cNvSpPr/>
          <p:nvPr/>
        </p:nvSpPr>
        <p:spPr>
          <a:xfrm>
            <a:off x="4374238" y="5739423"/>
            <a:ext cx="418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Окно панели администратора</a:t>
            </a: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C51203-366B-4C68-9257-0236978F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2019300"/>
            <a:ext cx="54959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0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6395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БД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60976" y="6339196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16</a:t>
            </a:fld>
            <a:endParaRPr lang="en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29246" y="3367362"/>
            <a:ext cx="3316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СУБД </a:t>
            </a:r>
            <a:r>
              <a:rPr lang="en-US" sz="2400" dirty="0" err="1"/>
              <a:t>phpMyAdmin</a:t>
            </a:r>
            <a:r>
              <a:rPr lang="en-US" sz="2400" dirty="0"/>
              <a:t> </a:t>
            </a:r>
            <a:r>
              <a:rPr lang="ru-RU" sz="2400" dirty="0"/>
              <a:t>и БД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79228" y="6344565"/>
            <a:ext cx="3042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Структура таблицы «</a:t>
            </a:r>
            <a:r>
              <a:rPr lang="en-US" sz="1600" dirty="0"/>
              <a:t>recognition</a:t>
            </a:r>
            <a:r>
              <a:rPr lang="ru-RU" sz="1600" dirty="0"/>
              <a:t>»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08DF1C4-D2C2-4F71-A239-557D12B002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9734" y="1621893"/>
            <a:ext cx="8335957" cy="15405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18727F-4F60-4103-9146-FE17C89418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46616" y="4380557"/>
            <a:ext cx="5473065" cy="446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C04071A-66D1-4A89-BD63-B983D0E57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980" y="4268764"/>
            <a:ext cx="4463642" cy="8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976387D-74E1-4242-944B-1829A3FAD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022" y="5291788"/>
            <a:ext cx="3722353" cy="9751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C26668D-D467-4AE9-8FBC-83627BF32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421" y="5547516"/>
            <a:ext cx="3610761" cy="8167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19F8F8A-B2ED-4E6B-9967-53BE970621F9}"/>
              </a:ext>
            </a:extLst>
          </p:cNvPr>
          <p:cNvSpPr/>
          <p:nvPr/>
        </p:nvSpPr>
        <p:spPr>
          <a:xfrm>
            <a:off x="1719734" y="5101050"/>
            <a:ext cx="2670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Структура таблицы «</a:t>
            </a:r>
            <a:r>
              <a:rPr lang="en-US" sz="1600" dirty="0"/>
              <a:t>person</a:t>
            </a:r>
            <a:r>
              <a:rPr lang="ru-RU" sz="1600" dirty="0"/>
              <a:t>»</a:t>
            </a:r>
            <a:endParaRPr lang="ru-RU" sz="28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F8A402A-C1D3-4A27-ADCE-0E8535CEDAF0}"/>
              </a:ext>
            </a:extLst>
          </p:cNvPr>
          <p:cNvSpPr/>
          <p:nvPr/>
        </p:nvSpPr>
        <p:spPr>
          <a:xfrm>
            <a:off x="7859279" y="4826962"/>
            <a:ext cx="26025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Структура таблицы «</a:t>
            </a:r>
            <a:r>
              <a:rPr lang="en-US" sz="1600" dirty="0" err="1"/>
              <a:t>visiter</a:t>
            </a:r>
            <a:r>
              <a:rPr lang="ru-RU" sz="1600" dirty="0"/>
              <a:t>»</a:t>
            </a:r>
            <a:endParaRPr lang="ru-RU" sz="28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1C4A3DA-C711-436F-9F7D-82BD44F13A81}"/>
              </a:ext>
            </a:extLst>
          </p:cNvPr>
          <p:cNvSpPr/>
          <p:nvPr/>
        </p:nvSpPr>
        <p:spPr>
          <a:xfrm>
            <a:off x="7432838" y="6266973"/>
            <a:ext cx="327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Структура таблицы «</a:t>
            </a:r>
            <a:r>
              <a:rPr lang="en-US" sz="1600" dirty="0" err="1"/>
              <a:t>time_to_work</a:t>
            </a:r>
            <a:r>
              <a:rPr lang="ru-RU" sz="1600" dirty="0"/>
              <a:t>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193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846" y="530341"/>
            <a:ext cx="10515600" cy="779463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программного продукта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92737" y="6352843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17</a:t>
            </a:fld>
            <a:endParaRPr lang="en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0516" y="6019626"/>
            <a:ext cx="4601068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Фрагмент кода сохранения видео</a:t>
            </a:r>
            <a:endParaRPr lang="ru-RU" sz="2400" u="sng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5051" y="1591318"/>
            <a:ext cx="10285862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  <a:tabLst>
                <a:tab pos="810260" algn="l"/>
              </a:tabLst>
            </a:pP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Для разработки приложения был использован язык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C#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и  интерфейс программирования приложений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Windows Forms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. Данный интерфейс позволил сделать удобный интерфейс для администрации и контролера.</a:t>
            </a:r>
            <a:endParaRPr lang="ru-RU" sz="2400" u="sng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BF14A7-0ABE-4809-96E3-EF8B7AE18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88" y="3429000"/>
            <a:ext cx="3060878" cy="278309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EDD5C3-56E7-41F9-9F36-E04BE97B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539" y="4041044"/>
            <a:ext cx="5895975" cy="1095375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6CF2F38-2185-4937-A117-A4840F33B292}"/>
              </a:ext>
            </a:extLst>
          </p:cNvPr>
          <p:cNvSpPr/>
          <p:nvPr/>
        </p:nvSpPr>
        <p:spPr>
          <a:xfrm>
            <a:off x="5465189" y="5264411"/>
            <a:ext cx="5862695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Фрагмент кода уведомления об опоздании</a:t>
            </a:r>
            <a:endParaRPr lang="ru-RU" sz="2400" u="sng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537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7710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18</a:t>
            </a:fld>
            <a:endParaRPr lang="en-UA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42666" y="1487606"/>
            <a:ext cx="10515600" cy="5024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31813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b="1" dirty="0"/>
              <a:t>Целью</a:t>
            </a:r>
            <a:r>
              <a:rPr lang="ru-RU" dirty="0"/>
              <a:t> дипломного проекта была разработка приложения основанного на взаимодействии с камерой, которое предназначено для учета прибытия сотрудников на рабочее место. </a:t>
            </a:r>
          </a:p>
          <a:p>
            <a:pPr marL="0" indent="531813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dirty="0"/>
              <a:t>В ходе дипломного проектирования были выполнены все поставленные задачи.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73918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95688"/>
            <a:ext cx="10515600" cy="4675709"/>
          </a:xfrm>
        </p:spPr>
        <p:txBody>
          <a:bodyPr>
            <a:normAutofit/>
          </a:bodyPr>
          <a:lstStyle/>
          <a:p>
            <a:pPr marL="0" indent="531813" algn="just">
              <a:lnSpc>
                <a:spcPct val="110000"/>
              </a:lnSpc>
              <a:buNone/>
            </a:pPr>
            <a:r>
              <a:rPr lang="ru-RU" b="1" dirty="0"/>
              <a:t>Целью</a:t>
            </a:r>
            <a:r>
              <a:rPr lang="ru-RU" dirty="0"/>
              <a:t> дипломного проекта является разработка приложения «Умная камера», основная цель которой, состоит в решении задачи по  определению времени прихода и ухода сотрудников и контроль потока людей на предприятие.</a:t>
            </a:r>
          </a:p>
          <a:p>
            <a:pPr marL="0" indent="531813" algn="just">
              <a:lnSpc>
                <a:spcPct val="110000"/>
              </a:lnSpc>
              <a:buNone/>
            </a:pPr>
            <a:r>
              <a:rPr lang="ru-RU" dirty="0"/>
              <a:t>В ходе дипломного проектирования были поставлены следующие </a:t>
            </a:r>
            <a:r>
              <a:rPr lang="ru-RU" b="1" dirty="0"/>
              <a:t>задачи: </a:t>
            </a:r>
            <a:endParaRPr lang="ru-RU" b="1" u="sng" dirty="0"/>
          </a:p>
          <a:p>
            <a:pPr marL="982663" lvl="0" indent="-531813">
              <a:buFont typeface="+mj-lt"/>
              <a:buAutoNum type="arabicPeriod"/>
            </a:pPr>
            <a:r>
              <a:rPr lang="ru-RU" dirty="0"/>
              <a:t>Провести предпроектное исследование;</a:t>
            </a:r>
          </a:p>
          <a:p>
            <a:pPr marL="982663" lvl="0" indent="-531813">
              <a:buFont typeface="+mj-lt"/>
              <a:buAutoNum type="arabicPeriod"/>
            </a:pPr>
            <a:r>
              <a:rPr lang="ru-RU" dirty="0"/>
              <a:t>Составить техническое задание на разработку программного продукта;</a:t>
            </a:r>
          </a:p>
          <a:p>
            <a:pPr marL="982663" lvl="0" indent="-531813">
              <a:buFont typeface="+mj-lt"/>
              <a:buAutoNum type="arabicPeriod"/>
            </a:pPr>
            <a:r>
              <a:rPr lang="ru-RU" dirty="0"/>
              <a:t>Провести проектирование программного продукта;</a:t>
            </a:r>
          </a:p>
          <a:p>
            <a:pPr marL="982663" lvl="0" indent="-531813">
              <a:buFont typeface="+mj-lt"/>
              <a:buAutoNum type="arabicPeriod"/>
            </a:pPr>
            <a:r>
              <a:rPr lang="ru-RU" dirty="0"/>
              <a:t>Реализовать программный продукт;</a:t>
            </a:r>
          </a:p>
          <a:p>
            <a:pPr marL="982663" lvl="0" indent="-531813">
              <a:buFont typeface="+mj-lt"/>
              <a:buAutoNum type="arabicPeriod"/>
            </a:pPr>
            <a:r>
              <a:rPr lang="ru-RU" dirty="0"/>
              <a:t>Разработать документы для программного продукта;</a:t>
            </a:r>
          </a:p>
          <a:p>
            <a:pPr marL="982663" lvl="0" indent="-531813">
              <a:buFont typeface="+mj-lt"/>
              <a:buAutoNum type="arabicPeriod"/>
            </a:pPr>
            <a:r>
              <a:rPr lang="ru-RU" dirty="0"/>
              <a:t>Рассчитать стоимость разработки и внедрения программного продукта.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23362" y="6332182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000" smtClean="0"/>
              <a:t>2</a:t>
            </a:fld>
            <a:endParaRPr lang="en-UA" sz="2000" dirty="0"/>
          </a:p>
        </p:txBody>
      </p:sp>
    </p:spTree>
    <p:extLst>
      <p:ext uri="{BB962C8B-B14F-4D97-AF65-F5344CB8AC3E}">
        <p14:creationId xmlns:p14="http://schemas.microsoft.com/office/powerpoint/2010/main" val="151824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2152" y="1691910"/>
            <a:ext cx="6768152" cy="4269783"/>
          </a:xfrm>
        </p:spPr>
        <p:txBody>
          <a:bodyPr>
            <a:normAutofit lnSpcReduction="10000"/>
          </a:bodyPr>
          <a:lstStyle/>
          <a:p>
            <a:pPr marL="0" indent="531813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cs typeface="Times New Roman" panose="02020603050405020304" pitchFamily="18" charset="0"/>
              </a:rPr>
              <a:t>Умная камера ­­– технологическое решение, которое </a:t>
            </a:r>
            <a:r>
              <a:rPr lang="ru-RU" sz="2400" dirty="0" err="1">
                <a:cs typeface="Times New Roman" panose="02020603050405020304" pitchFamily="18" charset="0"/>
              </a:rPr>
              <a:t>предназначенно</a:t>
            </a:r>
            <a:r>
              <a:rPr lang="ru-RU" sz="2400" dirty="0">
                <a:cs typeface="Times New Roman" panose="02020603050405020304" pitchFamily="18" charset="0"/>
              </a:rPr>
              <a:t> для оптимизации процесса контроля и учета рабочего времени сотрудников в организации. Она является составной частью системы управления персоналом и направлена на автоматизацию процесса фиксации момента прибытия сотрудников на рабочее место.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38147" y="6352843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3</a:t>
            </a:fld>
            <a:endParaRPr lang="en-UA" sz="2400" dirty="0"/>
          </a:p>
        </p:txBody>
      </p:sp>
      <p:pic>
        <p:nvPicPr>
          <p:cNvPr id="1026" name="Picture 2" descr="Нейросеть помогла обмануть систему распознавания лиц незаметным макияжем">
            <a:extLst>
              <a:ext uri="{FF2B5EF4-FFF2-40B4-BE49-F238E27FC236}">
                <a16:creationId xmlns:a16="http://schemas.microsoft.com/office/drawing/2014/main" id="{4C7BDDB9-6014-483B-9A43-82AD67754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20" y="2080086"/>
            <a:ext cx="3265939" cy="234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09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-21046"/>
            <a:ext cx="10058400" cy="1450757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инструментов разработки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25482" y="6342986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4</a:t>
            </a:fld>
            <a:endParaRPr lang="en-UA" sz="2400" dirty="0"/>
          </a:p>
        </p:txBody>
      </p:sp>
      <p:pic>
        <p:nvPicPr>
          <p:cNvPr id="5" name="Picture 12" descr="https://evmhistory.ru/images/programming/msvs_1.jpg">
            <a:extLst>
              <a:ext uri="{FF2B5EF4-FFF2-40B4-BE49-F238E27FC236}">
                <a16:creationId xmlns:a16="http://schemas.microsoft.com/office/drawing/2014/main" id="{6E55AE0F-8A33-4CF3-B260-4B7DF8A29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399" y="2369910"/>
            <a:ext cx="2266747" cy="170006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static.tildacdn.com/tild3231-3035-4863-b161-396462666132/1_.png">
            <a:extLst>
              <a:ext uri="{FF2B5EF4-FFF2-40B4-BE49-F238E27FC236}">
                <a16:creationId xmlns:a16="http://schemas.microsoft.com/office/drawing/2014/main" id="{CA067A15-D511-4707-AD42-63EDFBBE2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92" y="2115040"/>
            <a:ext cx="2209800" cy="22098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avatars.mds.yandex.net/i?id=9149a4664a70744e1d44cf7093d8a1fee84c5b2e-7017431-images-thumbs&amp;n=13">
            <a:extLst>
              <a:ext uri="{FF2B5EF4-FFF2-40B4-BE49-F238E27FC236}">
                <a16:creationId xmlns:a16="http://schemas.microsoft.com/office/drawing/2014/main" id="{F7EAA0CC-C70D-4EC7-A8A7-EEE948B11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58" y="4818986"/>
            <a:ext cx="1133475" cy="1524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avatars.mds.yandex.net/i?id=5ea93b04908f1bb8d1da5461dd246774_l-6430644-images-thumbs&amp;n=13">
            <a:extLst>
              <a:ext uri="{FF2B5EF4-FFF2-40B4-BE49-F238E27FC236}">
                <a16:creationId xmlns:a16="http://schemas.microsoft.com/office/drawing/2014/main" id="{36A5A806-2BDB-4DA9-8561-03CA20295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008" y="1727243"/>
            <a:ext cx="2903238" cy="205269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activator-microsoft.ru/wp-content/uploads/2018/10/1-free-10.jpg">
            <a:extLst>
              <a:ext uri="{FF2B5EF4-FFF2-40B4-BE49-F238E27FC236}">
                <a16:creationId xmlns:a16="http://schemas.microsoft.com/office/drawing/2014/main" id="{038E3424-AB1E-4BEB-8B0C-2CEB8729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414" y="4728017"/>
            <a:ext cx="2056572" cy="154242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554C95-BE73-4498-B119-E765583C5ABF}"/>
              </a:ext>
            </a:extLst>
          </p:cNvPr>
          <p:cNvSpPr txBox="1"/>
          <p:nvPr/>
        </p:nvSpPr>
        <p:spPr>
          <a:xfrm>
            <a:off x="2756589" y="421134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5780F-07C5-49E6-9756-FC61D239E0F7}"/>
              </a:ext>
            </a:extLst>
          </p:cNvPr>
          <p:cNvSpPr txBox="1"/>
          <p:nvPr/>
        </p:nvSpPr>
        <p:spPr>
          <a:xfrm>
            <a:off x="6897848" y="153813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Средства разработки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D20739-5BBB-48F6-99D7-DCB547EC57C1}"/>
              </a:ext>
            </a:extLst>
          </p:cNvPr>
          <p:cNvSpPr txBox="1"/>
          <p:nvPr/>
        </p:nvSpPr>
        <p:spPr>
          <a:xfrm>
            <a:off x="2219109" y="1514765"/>
            <a:ext cx="1773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Базы данных</a:t>
            </a:r>
            <a:endParaRPr lang="ru-RU" dirty="0"/>
          </a:p>
        </p:txBody>
      </p:sp>
      <p:pic>
        <p:nvPicPr>
          <p:cNvPr id="2050" name="Picture 2" descr="Logo MySQL Workbench - Code 4 Pi">
            <a:extLst>
              <a:ext uri="{FF2B5EF4-FFF2-40B4-BE49-F238E27FC236}">
                <a16:creationId xmlns:a16="http://schemas.microsoft.com/office/drawing/2014/main" id="{E7A26EB1-1428-4818-84E3-CE72C2E2C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21" y="4723780"/>
            <a:ext cx="1362974" cy="136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0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654" y="749910"/>
            <a:ext cx="10515600" cy="779463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38146" y="6356350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5</a:t>
            </a:fld>
            <a:endParaRPr lang="en-UA" sz="2400"/>
          </a:p>
        </p:txBody>
      </p:sp>
      <p:sp>
        <p:nvSpPr>
          <p:cNvPr id="6" name="Прямоугольник 5"/>
          <p:cNvSpPr/>
          <p:nvPr/>
        </p:nvSpPr>
        <p:spPr>
          <a:xfrm>
            <a:off x="510654" y="5457629"/>
            <a:ext cx="4814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ea typeface="Times New Roman" panose="02020603050405020304" pitchFamily="18" charset="0"/>
              </a:rPr>
              <a:t>Архитектура приложения «Умная камера»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62854C-2954-4886-AE54-A42B353F7D43}"/>
              </a:ext>
            </a:extLst>
          </p:cNvPr>
          <p:cNvSpPr txBox="1"/>
          <p:nvPr/>
        </p:nvSpPr>
        <p:spPr>
          <a:xfrm>
            <a:off x="6749827" y="1964385"/>
            <a:ext cx="4625644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«Умная камера»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представляет собой программно-аппаратное решение, которое осуществляет захват изображений сотрудников при проходе через зону контроля. Для распознавания лиц используется как классический алгоритм распознавания, так и </a:t>
            </a:r>
            <a:r>
              <a:rPr lang="ru-RU" sz="1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нейросетевые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алгоритмы.</a:t>
            </a:r>
            <a:endParaRPr lang="ru-RU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A639252-7749-42CA-8EF7-13D76F3D0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29" y="2088511"/>
            <a:ext cx="4283891" cy="311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438089"/>
            <a:ext cx="10515600" cy="779463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35051" y="6345831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6</a:t>
            </a:fld>
            <a:endParaRPr lang="en-UA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72130" y="5740296"/>
            <a:ext cx="3447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Диаграмма прецедентов</a:t>
            </a: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B81F11-BEC8-4B13-86BF-47313684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824037"/>
            <a:ext cx="2895600" cy="3209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37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5496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3393CB-2D1C-4656-A582-0C9A6FDAB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51794" y="6356350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7</a:t>
            </a:fld>
            <a:endParaRPr lang="en-UA" sz="2400"/>
          </a:p>
        </p:txBody>
      </p:sp>
      <p:sp>
        <p:nvSpPr>
          <p:cNvPr id="7" name="Прямоугольник 6"/>
          <p:cNvSpPr/>
          <p:nvPr/>
        </p:nvSpPr>
        <p:spPr>
          <a:xfrm>
            <a:off x="760083" y="5778149"/>
            <a:ext cx="4437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Диаграмма последовательности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649855" y="5768752"/>
            <a:ext cx="3744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Диаграмма развертывания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AC7C22-55C4-4012-96E6-1F288BE651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0083" y="1467821"/>
            <a:ext cx="4373979" cy="42085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4B69E6-541B-4485-B2A4-06BD4F2936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96898" y="1467821"/>
            <a:ext cx="3311836" cy="4238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534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06187" y="279602"/>
            <a:ext cx="10515600" cy="779463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приложения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910851" y="6356349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8</a:t>
            </a:fld>
            <a:endParaRPr lang="en-UA" sz="2400"/>
          </a:p>
        </p:txBody>
      </p:sp>
      <p:sp>
        <p:nvSpPr>
          <p:cNvPr id="6" name="Прямоугольник 5"/>
          <p:cNvSpPr/>
          <p:nvPr/>
        </p:nvSpPr>
        <p:spPr>
          <a:xfrm>
            <a:off x="4210730" y="6047911"/>
            <a:ext cx="3485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Диаграмма компонентов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BD53A8-38B6-49A2-AD79-64B49124B8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5168" y="1625958"/>
            <a:ext cx="6817637" cy="4017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177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78799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65442" y="6352843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9</a:t>
            </a:fld>
            <a:endParaRPr lang="en-UA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49909" y="6253975"/>
            <a:ext cx="3324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</a:rPr>
              <a:t>Контекстная диаграмма</a:t>
            </a:r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3DE5A9-2A46-49C9-AFA1-7B60699DD1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01189" y="1369887"/>
            <a:ext cx="7093788" cy="4884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694050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360</Words>
  <Application>Microsoft Office PowerPoint</Application>
  <PresentationFormat>Широкоэкранный</PresentationFormat>
  <Paragraphs>76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Ретро</vt:lpstr>
      <vt:lpstr>Приложение «Умная камера»</vt:lpstr>
      <vt:lpstr>Цель и задачи</vt:lpstr>
      <vt:lpstr>Описание предметной области</vt:lpstr>
      <vt:lpstr>Анализ инструментов разработки</vt:lpstr>
      <vt:lpstr>Проектирование приложения</vt:lpstr>
      <vt:lpstr>Проектирование приложения</vt:lpstr>
      <vt:lpstr>Проектирование приложения</vt:lpstr>
      <vt:lpstr>Проектирование приложения</vt:lpstr>
      <vt:lpstr>Проектирование приложения</vt:lpstr>
      <vt:lpstr>Проектирование приложения</vt:lpstr>
      <vt:lpstr>Проектирование приложения</vt:lpstr>
      <vt:lpstr>Проектирование базы данных</vt:lpstr>
      <vt:lpstr>Проектирование интерфейса</vt:lpstr>
      <vt:lpstr>Презентация PowerPoint</vt:lpstr>
      <vt:lpstr>Презентация PowerPoint</vt:lpstr>
      <vt:lpstr>Разработка БД</vt:lpstr>
      <vt:lpstr>Разработка программного продукта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Sergey Evdokimov</cp:lastModifiedBy>
  <cp:revision>76</cp:revision>
  <dcterms:created xsi:type="dcterms:W3CDTF">2023-02-11T11:38:42Z</dcterms:created>
  <dcterms:modified xsi:type="dcterms:W3CDTF">2023-05-29T01:17:57Z</dcterms:modified>
</cp:coreProperties>
</file>