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3"/>
  </p:notesMasterIdLst>
  <p:handoutMasterIdLst>
    <p:handoutMasterId r:id="rId34"/>
  </p:handoutMasterIdLst>
  <p:sldIdLst>
    <p:sldId id="402" r:id="rId3"/>
    <p:sldId id="507" r:id="rId4"/>
    <p:sldId id="510" r:id="rId5"/>
    <p:sldId id="467" r:id="rId6"/>
    <p:sldId id="468" r:id="rId7"/>
    <p:sldId id="469" r:id="rId8"/>
    <p:sldId id="509" r:id="rId9"/>
    <p:sldId id="539" r:id="rId10"/>
    <p:sldId id="473" r:id="rId11"/>
    <p:sldId id="474" r:id="rId12"/>
    <p:sldId id="476" r:id="rId13"/>
    <p:sldId id="477" r:id="rId14"/>
    <p:sldId id="478" r:id="rId15"/>
    <p:sldId id="479" r:id="rId16"/>
    <p:sldId id="262" r:id="rId17"/>
    <p:sldId id="541" r:id="rId18"/>
    <p:sldId id="540" r:id="rId19"/>
    <p:sldId id="542" r:id="rId20"/>
    <p:sldId id="265" r:id="rId21"/>
    <p:sldId id="266" r:id="rId22"/>
    <p:sldId id="277" r:id="rId23"/>
    <p:sldId id="285" r:id="rId24"/>
    <p:sldId id="286" r:id="rId25"/>
    <p:sldId id="548" r:id="rId26"/>
    <p:sldId id="349" r:id="rId27"/>
    <p:sldId id="543" r:id="rId28"/>
    <p:sldId id="549" r:id="rId29"/>
    <p:sldId id="550" r:id="rId30"/>
    <p:sldId id="546" r:id="rId31"/>
    <p:sldId id="547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07"/>
            <p14:sldId id="510"/>
          </p14:sldIdLst>
        </p14:section>
        <p14:section name="Objects and Classes" id="{C08EFE6E-D894-4F94-8AFC-FF22A03B267A}">
          <p14:sldIdLst>
            <p14:sldId id="467"/>
            <p14:sldId id="468"/>
            <p14:sldId id="469"/>
            <p14:sldId id="509"/>
            <p14:sldId id="539"/>
          </p14:sldIdLst>
        </p14:section>
        <p14:section name="Using the Built-in API Classes" id="{2D42B56A-F38B-4058-B741-D9F831CA133A}">
          <p14:sldIdLst>
            <p14:sldId id="473"/>
            <p14:sldId id="474"/>
            <p14:sldId id="476"/>
            <p14:sldId id="477"/>
            <p14:sldId id="478"/>
            <p14:sldId id="479"/>
          </p14:sldIdLst>
        </p14:section>
        <p14:section name="Defining Simple Classes" id="{2B93D077-59AB-4B48-8A44-EADB41A8C7C0}">
          <p14:sldIdLst>
            <p14:sldId id="262"/>
            <p14:sldId id="541"/>
            <p14:sldId id="540"/>
            <p14:sldId id="542"/>
            <p14:sldId id="265"/>
            <p14:sldId id="266"/>
            <p14:sldId id="277"/>
            <p14:sldId id="285"/>
            <p14:sldId id="286"/>
            <p14:sldId id="548"/>
          </p14:sldIdLst>
        </p14:section>
        <p14:section name="Conclusion" id="{5460F7B7-3ABE-4780-8F87-81FE8F0401A8}">
          <p14:sldIdLst>
            <p14:sldId id="349"/>
            <p14:sldId id="543"/>
            <p14:sldId id="549"/>
            <p14:sldId id="550"/>
            <p14:sldId id="546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7" autoAdjust="0"/>
    <p:restoredTop sz="94533" autoAdjust="0"/>
  </p:normalViewPr>
  <p:slideViewPr>
    <p:cSldViewPr>
      <p:cViewPr varScale="1">
        <p:scale>
          <a:sx n="73" d="100"/>
          <a:sy n="73" d="100"/>
        </p:scale>
        <p:origin x="52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96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781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3431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0251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94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01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6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33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30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3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8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671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973935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7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7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9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6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39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96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80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4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1.png"/><Relationship Id="rId10" Type="http://schemas.openxmlformats.org/officeDocument/2006/relationships/image" Target="../media/image4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4.png"/><Relationship Id="rId22" Type="http://schemas.openxmlformats.org/officeDocument/2006/relationships/image" Target="../media/image48.png"/><Relationship Id="rId27" Type="http://schemas.openxmlformats.org/officeDocument/2006/relationships/hyperlink" Target="http://smartit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2.jpeg"/><Relationship Id="rId7" Type="http://schemas.openxmlformats.org/officeDocument/2006/relationships/image" Target="../media/image5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5.gi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6793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509915"/>
          </a:xfrm>
        </p:spPr>
        <p:txBody>
          <a:bodyPr/>
          <a:lstStyle/>
          <a:p>
            <a:r>
              <a:rPr lang="en-US" dirty="0"/>
              <a:t>Java provides ready-to-use classes</a:t>
            </a:r>
          </a:p>
          <a:p>
            <a:pPr lvl="1"/>
            <a:r>
              <a:rPr lang="en-US" dirty="0"/>
              <a:t>Organized inside Packages like</a:t>
            </a:r>
            <a:r>
              <a:rPr lang="bg-BG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java.utils.List</a:t>
            </a:r>
            <a:r>
              <a:rPr lang="en-US" dirty="0"/>
              <a:t>,</a:t>
            </a:r>
            <a:r>
              <a:rPr lang="en-US" noProof="1"/>
              <a:t> </a:t>
            </a:r>
            <a:r>
              <a:rPr lang="en-US" dirty="0"/>
              <a:t>etc.</a:t>
            </a:r>
          </a:p>
          <a:p>
            <a:r>
              <a:rPr lang="en-US" dirty="0"/>
              <a:t>Using static class members: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Using non-static Java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737826"/>
            <a:ext cx="7696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LocalDateTime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today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LocalDateTime.now()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5567372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nextInt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99);</a:t>
            </a:r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Randomize their order and print each word at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https://judge.softuni.bg/Contests/1319/</a:t>
            </a:r>
            <a:endParaRPr lang="en-US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684682" y="5187148"/>
            <a:ext cx="4035359" cy="85698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79812" y="2615812"/>
            <a:ext cx="926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79812" y="3398678"/>
            <a:ext cx="9264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" name="Curved Left Arrow 17"/>
          <p:cNvSpPr/>
          <p:nvPr/>
        </p:nvSpPr>
        <p:spPr>
          <a:xfrm>
            <a:off x="4603835" y="2850222"/>
            <a:ext cx="457200" cy="1213390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702362" y="2615812"/>
            <a:ext cx="25804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 Java C#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81356" y="3398678"/>
            <a:ext cx="1012798" cy="1401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Java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C#</a:t>
            </a:r>
          </a:p>
        </p:txBody>
      </p:sp>
      <p:sp>
        <p:nvSpPr>
          <p:cNvPr id="21" name="Curved Left Arrow 20"/>
          <p:cNvSpPr/>
          <p:nvPr/>
        </p:nvSpPr>
        <p:spPr>
          <a:xfrm>
            <a:off x="8380412" y="2850222"/>
            <a:ext cx="457200" cy="1371600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600200"/>
            <a:ext cx="1080135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Scanner </a:t>
            </a:r>
            <a:r>
              <a:rPr lang="en-US" dirty="0" err="1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 = new Scanner(System.in);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String[] words = </a:t>
            </a:r>
            <a:r>
              <a:rPr lang="en-US" dirty="0" err="1">
                <a:solidFill>
                  <a:schemeClr val="bg1"/>
                </a:solidFill>
              </a:rPr>
              <a:t>sc</a:t>
            </a:r>
            <a:r>
              <a:rPr lang="en-US" dirty="0" err="1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tx1"/>
                </a:solidFill>
              </a:rPr>
              <a:t>().split(" ");</a:t>
            </a:r>
          </a:p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pos1 = 0; pos1 &lt; </a:t>
            </a:r>
            <a:r>
              <a:rPr lang="en-US" dirty="0" err="1">
                <a:solidFill>
                  <a:schemeClr val="tx1"/>
                </a:solidFill>
              </a:rPr>
              <a:t>words.length</a:t>
            </a:r>
            <a:r>
              <a:rPr lang="en-US" dirty="0">
                <a:solidFill>
                  <a:schemeClr val="tx1"/>
                </a:solidFill>
              </a:rPr>
              <a:t>; pos1++) {</a:t>
            </a:r>
          </a:p>
          <a:p>
            <a:r>
              <a:rPr lang="en-US" dirty="0">
                <a:solidFill>
                  <a:schemeClr val="tx1"/>
                </a:solidFill>
              </a:rPr>
              <a:t>   int pos2 = </a:t>
            </a:r>
            <a:r>
              <a:rPr lang="en-US" dirty="0" err="1">
                <a:solidFill>
                  <a:schemeClr val="tx1"/>
                </a:solidFill>
              </a:rPr>
              <a:t>rnd.</a:t>
            </a:r>
            <a:r>
              <a:rPr lang="en-US" dirty="0" err="1">
                <a:solidFill>
                  <a:schemeClr val="bg1"/>
                </a:solidFill>
              </a:rPr>
              <a:t>nextInt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words.length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/>
              <a:t>   </a:t>
            </a: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en-US" dirty="0">
                <a:solidFill>
                  <a:schemeClr val="accent2"/>
                </a:solidFill>
              </a:rPr>
              <a:t>TODO: </a:t>
            </a:r>
            <a:r>
              <a:rPr lang="en-US" i="1" dirty="0">
                <a:solidFill>
                  <a:schemeClr val="accent2"/>
                </a:solidFill>
              </a:rPr>
              <a:t>Swap words[pos1] with words[pos2]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System.lineSeparator</a:t>
            </a:r>
            <a:r>
              <a:rPr lang="en-US" dirty="0">
                <a:solidFill>
                  <a:schemeClr val="tx1"/>
                </a:solidFill>
              </a:rPr>
              <a:t>(), words));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https://judge.softuni.bg/Contests/1319/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!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factorial) for very big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5358" y="319062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7249" y="2955226"/>
            <a:ext cx="928116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30414093201713378043612608166064768844377641568960512000000000000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95548" y="3321346"/>
            <a:ext cx="444897" cy="351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5358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47249" y="2023494"/>
            <a:ext cx="97536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595549" y="2126080"/>
            <a:ext cx="444897" cy="351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72302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5339" y="2023494"/>
            <a:ext cx="17496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3628800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02493" y="2148138"/>
            <a:ext cx="444897" cy="351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57568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20605" y="2023494"/>
            <a:ext cx="21078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479001600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787759" y="2141853"/>
            <a:ext cx="444897" cy="351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0236" y="489176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88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47249" y="4396253"/>
            <a:ext cx="928116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185482642257398439114796845645546284380220968949399346684421580986889562184028199319100141244804501828416633516851200000000000000000000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80426" y="4994350"/>
            <a:ext cx="444897" cy="351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https://judge.softuni.bg/Contests/1319/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1295400"/>
            <a:ext cx="77724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bg1"/>
                </a:solidFill>
              </a:rPr>
              <a:t>java.math.BigInteger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n = </a:t>
            </a:r>
            <a:r>
              <a:rPr lang="en-US" dirty="0" err="1">
                <a:solidFill>
                  <a:schemeClr val="tx1"/>
                </a:solidFill>
              </a:rPr>
              <a:t>Integer.parseInt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sc</a:t>
            </a:r>
            <a:r>
              <a:rPr lang="en-US" dirty="0" err="1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</a:t>
            </a:r>
          </a:p>
          <a:p>
            <a:r>
              <a:rPr lang="en-US" dirty="0">
                <a:solidFill>
                  <a:schemeClr val="tx1"/>
                </a:solidFill>
              </a:rPr>
              <a:t>	new </a:t>
            </a:r>
            <a:r>
              <a:rPr lang="en-US" dirty="0" err="1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String.valueOf</a:t>
            </a:r>
            <a:r>
              <a:rPr lang="en-US" dirty="0">
                <a:solidFill>
                  <a:schemeClr val="tx1"/>
                </a:solidFill>
              </a:rPr>
              <a:t>(1));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2; i &lt;= n; i++) </a:t>
            </a:r>
          </a:p>
          <a:p>
            <a:r>
              <a:rPr lang="en-US" dirty="0">
                <a:solidFill>
                  <a:schemeClr val="tx1"/>
                </a:solidFill>
              </a:rPr>
              <a:t>  f = </a:t>
            </a:r>
            <a:r>
              <a:rPr lang="en-US" dirty="0" err="1">
                <a:solidFill>
                  <a:schemeClr val="tx1"/>
                </a:solidFill>
              </a:rPr>
              <a:t>f.</a:t>
            </a:r>
            <a:r>
              <a:rPr lang="en-US" dirty="0" err="1">
                <a:solidFill>
                  <a:schemeClr val="bg1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BigInteger</a:t>
            </a:r>
            <a:r>
              <a:rPr lang="en-US" dirty="0" err="1">
                <a:solidFill>
                  <a:schemeClr val="tx1"/>
                </a:solidFill>
              </a:rPr>
              <a:t>.valueOf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Integer.parseInt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String.valueOf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))));</a:t>
            </a:r>
          </a:p>
          <a:p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748248" y="1676400"/>
            <a:ext cx="2893934" cy="719204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</a:t>
            </a:r>
            <a:r>
              <a:rPr lang="en-US" sz="2400" b="1" noProof="1">
                <a:solidFill>
                  <a:schemeClr val="bg1"/>
                </a:solidFill>
              </a:rPr>
              <a:t>java.math.BigInteger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8228012" y="3124200"/>
            <a:ext cx="3654270" cy="277756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/>
              <a:t>N!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https://judge.softuni.bg/Contests/1319/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Defining Classes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21F3-8653-4247-A553-C58A146606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Creating Custom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Specification of a given type of objects </a:t>
            </a:r>
            <a:br>
              <a:rPr lang="en-GB" dirty="0"/>
            </a:br>
            <a:r>
              <a:rPr lang="en-GB" dirty="0"/>
              <a:t>from the real-world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for describing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31066" y="3987632"/>
            <a:ext cx="3062477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399212" y="3066535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728059" y="4688117"/>
            <a:ext cx="2156683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921541" y="3643187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7213" y="1121144"/>
            <a:ext cx="10164900" cy="5276048"/>
          </a:xfrm>
        </p:spPr>
        <p:txBody>
          <a:bodyPr/>
          <a:lstStyle/>
          <a:p>
            <a:r>
              <a:rPr lang="en-US" noProof="1"/>
              <a:t>Use PascalCase naming</a:t>
            </a:r>
          </a:p>
          <a:p>
            <a:r>
              <a:rPr lang="en-GB" dirty="0"/>
              <a:t>Use descriptive nouns</a:t>
            </a:r>
          </a:p>
          <a:p>
            <a:r>
              <a:rPr lang="en-GB" dirty="0"/>
              <a:t>Avoid abbreviations (except widely known, e.g. URL,</a:t>
            </a:r>
            <a:br>
              <a:rPr lang="en-GB" dirty="0"/>
            </a:br>
            <a:r>
              <a:rPr lang="en-GB" dirty="0"/>
              <a:t>HTTP, etc.)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22711" y="327181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5600" y="3624303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4522711" y="499648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6000" y="5383472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r>
              <a:rPr lang="en-GB" dirty="0"/>
              <a:t>Fields </a:t>
            </a:r>
            <a:r>
              <a:rPr lang="en-GB" b="1" dirty="0">
                <a:solidFill>
                  <a:schemeClr val="bg1"/>
                </a:solidFill>
              </a:rPr>
              <a:t>store values</a:t>
            </a:r>
          </a:p>
          <a:p>
            <a:r>
              <a:rPr lang="en-GB" dirty="0"/>
              <a:t>Methods </a:t>
            </a:r>
            <a:r>
              <a:rPr lang="en-GB" b="1" dirty="0">
                <a:solidFill>
                  <a:schemeClr val="bg1"/>
                </a:solidFill>
              </a:rPr>
              <a:t>describe behaviour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3" y="3394272"/>
            <a:ext cx="472440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/>
              <a:t>  </a:t>
            </a:r>
            <a:r>
              <a:rPr lang="en-GB" dirty="0">
                <a:solidFill>
                  <a:schemeClr val="bg1"/>
                </a:solidFill>
              </a:rPr>
              <a:t>private </a:t>
            </a:r>
            <a:r>
              <a:rPr lang="en-GB" dirty="0" err="1">
                <a:solidFill>
                  <a:schemeClr val="bg1"/>
                </a:solidFill>
              </a:rPr>
              <a:t>int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sides;</a:t>
            </a:r>
          </a:p>
          <a:p>
            <a:r>
              <a:rPr lang="en-GB" dirty="0">
                <a:solidFill>
                  <a:schemeClr val="bg1"/>
                </a:solidFill>
              </a:rPr>
              <a:t>  private String </a:t>
            </a:r>
            <a:r>
              <a:rPr lang="en-GB" dirty="0">
                <a:solidFill>
                  <a:schemeClr val="tx1"/>
                </a:solidFill>
              </a:rPr>
              <a:t>type;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bg1"/>
                </a:solidFill>
              </a:rPr>
              <a:t>public void roll() { …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582" y="2078773"/>
            <a:ext cx="3102572" cy="3862126"/>
          </a:xfrm>
          <a:prstGeom prst="rect">
            <a:avLst/>
          </a:prstGeom>
        </p:spPr>
      </p:pic>
      <p:sp>
        <p:nvSpPr>
          <p:cNvPr id="10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861" y="4196420"/>
            <a:ext cx="1510949" cy="53721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endParaRPr lang="en-US" sz="40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1FA0B203-F6CF-4166-B324-6E27EDBCE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140" y="5591377"/>
            <a:ext cx="2066672" cy="53721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40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1647" y="1354401"/>
            <a:ext cx="8726965" cy="5293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getSides</a:t>
            </a:r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GB" dirty="0">
                <a:solidFill>
                  <a:schemeClr val="tx1"/>
                </a:solidFill>
              </a:rPr>
              <a:t>{ </a:t>
            </a:r>
            <a:r>
              <a:rPr lang="en-GB" dirty="0">
                <a:solidFill>
                  <a:schemeClr val="bg1"/>
                </a:solidFill>
              </a:rPr>
              <a:t>return 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GB" dirty="0">
                <a:solidFill>
                  <a:schemeClr val="bg1"/>
                </a:solidFill>
              </a:rPr>
              <a:t>.sides</a:t>
            </a:r>
            <a:r>
              <a:rPr lang="en-US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}</a:t>
            </a:r>
            <a:endParaRPr lang="en-GB" sz="8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>
                <a:solidFill>
                  <a:schemeClr val="bg1"/>
                </a:solidFill>
              </a:rPr>
              <a:t>void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setSides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sides) </a:t>
            </a:r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GB" dirty="0">
                <a:solidFill>
                  <a:schemeClr val="bg1"/>
                </a:solidFill>
              </a:rPr>
              <a:t>.sides = </a:t>
            </a:r>
            <a:r>
              <a:rPr lang="en-US" dirty="0">
                <a:solidFill>
                  <a:schemeClr val="bg1"/>
                </a:solidFill>
              </a:rPr>
              <a:t>sides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en-GB" dirty="0">
                <a:solidFill>
                  <a:schemeClr val="tx1"/>
                </a:solidFill>
              </a:rPr>
              <a:t>public </a:t>
            </a:r>
            <a:r>
              <a:rPr lang="en-GB" dirty="0">
                <a:solidFill>
                  <a:schemeClr val="bg1"/>
                </a:solidFill>
              </a:rPr>
              <a:t>String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getType</a:t>
            </a:r>
            <a:r>
              <a:rPr lang="en-GB" dirty="0">
                <a:solidFill>
                  <a:schemeClr val="tx1"/>
                </a:solidFill>
              </a:rPr>
              <a:t>() { </a:t>
            </a:r>
            <a:r>
              <a:rPr lang="en-GB" dirty="0">
                <a:solidFill>
                  <a:schemeClr val="bg1"/>
                </a:solidFill>
              </a:rPr>
              <a:t>return </a:t>
            </a:r>
            <a:r>
              <a:rPr lang="en-GB" dirty="0" err="1">
                <a:solidFill>
                  <a:schemeClr val="bg1"/>
                </a:solidFill>
              </a:rPr>
              <a:t>this.type</a:t>
            </a:r>
            <a:r>
              <a:rPr lang="en-GB" dirty="0">
                <a:solidFill>
                  <a:schemeClr val="bg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}</a:t>
            </a:r>
          </a:p>
          <a:p>
            <a:r>
              <a:rPr lang="en-GB" dirty="0">
                <a:solidFill>
                  <a:schemeClr val="tx1"/>
                </a:solidFill>
              </a:rPr>
              <a:t>  public </a:t>
            </a:r>
            <a:r>
              <a:rPr lang="en-GB" dirty="0">
                <a:solidFill>
                  <a:schemeClr val="bg1"/>
                </a:solidFill>
              </a:rPr>
              <a:t>void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setType</a:t>
            </a:r>
            <a:r>
              <a:rPr lang="en-GB" dirty="0">
                <a:solidFill>
                  <a:schemeClr val="tx1"/>
                </a:solidFill>
              </a:rPr>
              <a:t>(String type) {</a:t>
            </a: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dirty="0" err="1">
                <a:solidFill>
                  <a:schemeClr val="bg1"/>
                </a:solidFill>
              </a:rPr>
              <a:t>this.type</a:t>
            </a:r>
            <a:r>
              <a:rPr lang="en-GB" dirty="0">
                <a:solidFill>
                  <a:schemeClr val="bg1"/>
                </a:solidFill>
              </a:rPr>
              <a:t> = type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582" y="2078773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5129" y="5453739"/>
            <a:ext cx="2086856" cy="712444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Objects</a:t>
            </a:r>
          </a:p>
          <a:p>
            <a:r>
              <a:rPr lang="en-GB" sz="3600" dirty="0"/>
              <a:t>Classes</a:t>
            </a:r>
          </a:p>
          <a:p>
            <a:r>
              <a:rPr lang="en-GB" sz="3600" dirty="0"/>
              <a:t>Built in Classes</a:t>
            </a:r>
          </a:p>
          <a:p>
            <a:r>
              <a:rPr lang="en-US" sz="3600" dirty="0"/>
              <a:t>Defining Simple Classes</a:t>
            </a:r>
          </a:p>
          <a:p>
            <a:pPr lvl="1"/>
            <a:r>
              <a:rPr lang="en-US" sz="3400" dirty="0"/>
              <a:t>Fields</a:t>
            </a:r>
          </a:p>
          <a:p>
            <a:pPr lvl="1"/>
            <a:r>
              <a:rPr lang="en-US" sz="3400" dirty="0"/>
              <a:t>Constructors</a:t>
            </a:r>
          </a:p>
          <a:p>
            <a:pPr lvl="1"/>
            <a:r>
              <a:rPr lang="en-US" sz="3400" dirty="0"/>
              <a:t>Methods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class can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 instances</a:t>
            </a:r>
            <a:r>
              <a:rPr lang="en-US" dirty="0"/>
              <a:t> (objects)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0100" y="1981200"/>
            <a:ext cx="7305511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 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76245" y="4154879"/>
            <a:ext cx="2175367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70100" y="5275426"/>
            <a:ext cx="2809711" cy="970818"/>
          </a:xfrm>
          <a:prstGeom prst="wedgeRoundRectCallout">
            <a:avLst>
              <a:gd name="adj1" fmla="val 30574"/>
              <a:gd name="adj2" fmla="val -411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stores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626" y="1924594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executable code</a:t>
            </a:r>
            <a:r>
              <a:rPr lang="en-US" dirty="0"/>
              <a:t> 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9916" y="1863472"/>
            <a:ext cx="769620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roll()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sides = </a:t>
            </a:r>
            <a:r>
              <a:rPr lang="en-US" sz="2400" dirty="0" err="1">
                <a:solidFill>
                  <a:schemeClr val="tx1"/>
                </a:solidFill>
              </a:rPr>
              <a:t>rnd.nextInt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this.sides</a:t>
            </a:r>
            <a:r>
              <a:rPr lang="en-US" sz="2400" dirty="0">
                <a:solidFill>
                  <a:schemeClr val="tx1"/>
                </a:solidFill>
              </a:rPr>
              <a:t>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 </a:t>
            </a:r>
            <a:r>
              <a:rPr lang="en-US" sz="2400" dirty="0">
                <a:solidFill>
                  <a:schemeClr val="tx1"/>
                </a:solidFill>
              </a:rPr>
              <a:t>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909" y="2057400"/>
            <a:ext cx="3102572" cy="386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2057400"/>
            <a:ext cx="64008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sides;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public Dice()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this.sides</a:t>
            </a:r>
            <a:r>
              <a:rPr lang="en-US" dirty="0">
                <a:solidFill>
                  <a:schemeClr val="tx1"/>
                </a:solidFill>
              </a:rPr>
              <a:t> = 6;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370012" y="4419600"/>
            <a:ext cx="3138677" cy="746732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75" y="2345990"/>
            <a:ext cx="3629025" cy="362902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803091" y="2903026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same as the name of the class</a:t>
            </a:r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7012" y="1891505"/>
            <a:ext cx="47244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>
                <a:solidFill>
                  <a:schemeClr val="bg1"/>
                </a:solidFill>
              </a:rPr>
              <a:t>Dice()</a:t>
            </a:r>
            <a:r>
              <a:rPr lang="en-US" dirty="0">
                <a:solidFill>
                  <a:schemeClr val="tx1"/>
                </a:solidFill>
              </a:rPr>
              <a:t>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Dice(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sides)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</a:t>
            </a:r>
            <a:r>
              <a:rPr lang="en-US" dirty="0" err="1">
                <a:solidFill>
                  <a:schemeClr val="bg1"/>
                </a:solidFill>
              </a:rPr>
              <a:t>sides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sides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5027612" y="1891504"/>
            <a:ext cx="6970860" cy="3724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dirty="0" err="1">
                <a:solidFill>
                  <a:schemeClr val="tx1"/>
                </a:solidFill>
              </a:rPr>
              <a:t>StartUp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it-IT" dirty="0">
                <a:solidFill>
                  <a:schemeClr val="tx1"/>
                </a:solidFill>
              </a:rPr>
              <a:t>public static void main(String[] args) {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398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0" y="395016"/>
            <a:ext cx="3123387" cy="38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7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Fields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Properties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  <a:endParaRPr lang="bg-BG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holds a set of </a:t>
            </a:r>
            <a:r>
              <a:rPr lang="en-GB" sz="3400" b="1" dirty="0">
                <a:solidFill>
                  <a:schemeClr val="bg1"/>
                </a:solidFill>
              </a:rPr>
              <a:t>named 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9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3741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40991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1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 dirty="0"/>
              <a:t>java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2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and Classes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4420AE-66D2-4447-A0C9-6415726F15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 Is an Object? What Is a Class?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4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6457" y="941328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 holds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month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birthday </a:t>
            </a:r>
            <a:r>
              <a:rPr lang="en-US" dirty="0"/>
              <a:t>object: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253059"/>
              </p:ext>
            </p:extLst>
          </p:nvPr>
        </p:nvGraphicFramePr>
        <p:xfrm>
          <a:off x="2066924" y="3085812"/>
          <a:ext cx="2140929" cy="2460371"/>
        </p:xfrm>
        <a:graphic>
          <a:graphicData uri="http://schemas.openxmlformats.org/drawingml/2006/table">
            <a:tbl>
              <a:tblPr/>
              <a:tblGrid>
                <a:gridCol w="214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27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11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1996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696" y="3500042"/>
            <a:ext cx="519970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pt-BR" sz="2398" b="1" noProof="1">
                <a:latin typeface="Consolas" pitchFamily="49" charset="0"/>
              </a:rPr>
              <a:t> birthday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LocalDate.of(2018, 5, 5)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System.out.println(birthday);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0191F1EE-546C-4117-B027-5C2AD152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3682" y="5334722"/>
            <a:ext cx="3305084" cy="882654"/>
          </a:xfrm>
          <a:prstGeom prst="wedgeRoundRectCallout">
            <a:avLst>
              <a:gd name="adj1" fmla="val -11261"/>
              <a:gd name="adj2" fmla="val 24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 object of type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LocalDate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6007" y="4315997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properties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370" y="3092864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9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programming,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the structure 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dirty="0"/>
              <a:t>Act as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bg-BG" dirty="0"/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of the same type</a:t>
            </a:r>
          </a:p>
          <a:p>
            <a:r>
              <a:rPr lang="en-US" dirty="0"/>
              <a:t>Classes define:</a:t>
            </a:r>
          </a:p>
          <a:p>
            <a:pPr lvl="1"/>
            <a:r>
              <a:rPr lang="en-US" dirty="0"/>
              <a:t>Fields (</a:t>
            </a:r>
            <a:r>
              <a:rPr lang="en-US" b="1" dirty="0">
                <a:solidFill>
                  <a:schemeClr val="bg1"/>
                </a:solidFill>
              </a:rPr>
              <a:t>private variables</a:t>
            </a:r>
            <a:r>
              <a:rPr lang="en-US" dirty="0"/>
              <a:t>), e.g. </a:t>
            </a:r>
            <a:r>
              <a:rPr lang="en-US" b="1" dirty="0">
                <a:solidFill>
                  <a:schemeClr val="bg1"/>
                </a:solidFill>
              </a:rPr>
              <a:t>day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month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year</a:t>
            </a:r>
          </a:p>
          <a:p>
            <a:pPr lvl="1"/>
            <a:r>
              <a:rPr lang="en-US" dirty="0"/>
              <a:t>Data, e.g.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getDay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setMonth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getYear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Actions (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), 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plusDays(count)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subtract(date)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One class may have many instances (objects)</a:t>
            </a:r>
          </a:p>
          <a:p>
            <a:pPr lvl="1"/>
            <a:r>
              <a:rPr lang="en-US" dirty="0"/>
              <a:t>Sample class: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LocalDate</a:t>
            </a:r>
          </a:p>
          <a:p>
            <a:pPr lvl="1"/>
            <a:r>
              <a:rPr lang="en-US" dirty="0"/>
              <a:t>Sample objects: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PeterBirthday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MariaBirthday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Objects –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Creating the object of a defined class is </a:t>
            </a:r>
            <a:br>
              <a:rPr lang="en-GB" dirty="0"/>
            </a:br>
            <a:r>
              <a:rPr lang="en-GB" dirty="0"/>
              <a:t>called </a:t>
            </a:r>
            <a:r>
              <a:rPr lang="en-GB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dirty="0"/>
              <a:t>The </a:t>
            </a:r>
            <a:r>
              <a:rPr lang="en-GB" b="1" dirty="0">
                <a:solidFill>
                  <a:schemeClr val="bg1"/>
                </a:solidFill>
              </a:rPr>
              <a:t>instance</a:t>
            </a:r>
            <a:r>
              <a:rPr lang="en-GB" dirty="0"/>
              <a:t> is the object itself, which is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created</a:t>
            </a:r>
            <a:r>
              <a:rPr lang="bg-BG" dirty="0"/>
              <a:t> </a:t>
            </a:r>
            <a:r>
              <a:rPr lang="en-GB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All instances have common </a:t>
            </a:r>
            <a:r>
              <a:rPr lang="en-GB" b="1" dirty="0">
                <a:solidFill>
                  <a:schemeClr val="bg1"/>
                </a:solidFill>
              </a:rPr>
              <a:t>behaviour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2" y="4343400"/>
            <a:ext cx="747971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date1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(2018, 5,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date2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(2016, 3,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date3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(2013, 3, 2);</a:t>
            </a:r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2" y="1195930"/>
            <a:ext cx="5867400" cy="4824103"/>
          </a:xfrm>
        </p:spPr>
        <p:txBody>
          <a:bodyPr/>
          <a:lstStyle/>
          <a:p>
            <a:r>
              <a:rPr lang="en-US" dirty="0"/>
              <a:t>Classes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8287" y="2568496"/>
            <a:ext cx="2559525" cy="3256704"/>
            <a:chOff x="455611" y="2077297"/>
            <a:chExt cx="2559525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59523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LocalDate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59522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5595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plusDays(…)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minusDays(…)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47" y="4966606"/>
            <a:ext cx="1950465" cy="782316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r>
              <a:rPr lang="en-US" sz="2400" b="1" dirty="0">
                <a:solidFill>
                  <a:srgbClr val="FFFFFF"/>
                </a:solidFill>
              </a:rPr>
              <a:t> (methods)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692" y="2961620"/>
            <a:ext cx="1749542" cy="39469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48" y="4012658"/>
            <a:ext cx="1749541" cy="434981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fields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27223" y="2667000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r>
                <a:rPr lang="en-US" sz="2800" noProof="1">
                  <a:latin typeface="Consolas" panose="020B0609020204030204" pitchFamily="49" charset="0"/>
                </a:rPr>
                <a:t/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746" y="2811386"/>
            <a:ext cx="1524001" cy="695160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746" y="4006695"/>
            <a:ext cx="1524001" cy="695161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Built-In API Classes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A6FA3-DDBC-4058-9F36-42DB48A00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Math, Random, </a:t>
            </a:r>
            <a:r>
              <a:rPr lang="en-US" noProof="1"/>
              <a:t>BigInteger</a:t>
            </a:r>
            <a:r>
              <a:rPr lang="en-US" dirty="0"/>
              <a:t>,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9412" y="2362200"/>
            <a:ext cx="4038600" cy="98582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2759</TotalTime>
  <Words>1298</Words>
  <Application>Microsoft Office PowerPoint</Application>
  <PresentationFormat>Custom</PresentationFormat>
  <Paragraphs>321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Objects and Classes</vt:lpstr>
      <vt:lpstr>Table of Contents</vt:lpstr>
      <vt:lpstr>Have a Question?</vt:lpstr>
      <vt:lpstr>PowerPoint Presentation</vt:lpstr>
      <vt:lpstr>Objects</vt:lpstr>
      <vt:lpstr>Classes</vt:lpstr>
      <vt:lpstr>Objects – Instances of Classes</vt:lpstr>
      <vt:lpstr>Classes vs. Objects</vt:lpstr>
      <vt:lpstr>PowerPoint Presentation</vt:lpstr>
      <vt:lpstr>Built-In API Classes in Java</vt:lpstr>
      <vt:lpstr>Problem: Randomize Words</vt:lpstr>
      <vt:lpstr>Solution: Randomize Words</vt:lpstr>
      <vt:lpstr>Problem: Big Factorial</vt:lpstr>
      <vt:lpstr>Solution: Big Factorial</vt:lpstr>
      <vt:lpstr>PowerPoint Presentation</vt:lpstr>
      <vt:lpstr>Defining Simple Classes</vt:lpstr>
      <vt:lpstr>Naming Classes</vt:lpstr>
      <vt:lpstr>Class Members</vt:lpstr>
      <vt:lpstr>Getters and Setters</vt:lpstr>
      <vt:lpstr>Creating an Object</vt:lpstr>
      <vt:lpstr>Methods</vt:lpstr>
      <vt:lpstr>Constructors</vt:lpstr>
      <vt:lpstr>Constructors (2)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Objects and Classes - Java</dc:title>
  <dc:subject>Technology Fundamentals – Practical Training Course @ SoftUni</dc:subject>
  <dc:creator>Software University Foundation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Asus</cp:lastModifiedBy>
  <cp:revision>445</cp:revision>
  <dcterms:created xsi:type="dcterms:W3CDTF">2014-01-02T17:00:34Z</dcterms:created>
  <dcterms:modified xsi:type="dcterms:W3CDTF">2019-07-16T06:50:32Z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