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3DVFsqI7/L+fC4eMcbZim9hxnq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E19E2F-B2C9-4BCE-8CFC-E2C13F3AE3EE}">
  <a:tblStyle styleId="{D2E19E2F-B2C9-4BCE-8CFC-E2C13F3AE3E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4" d="100"/>
          <a:sy n="44" d="100"/>
        </p:scale>
        <p:origin x="97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1534b988f4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g21534b988f4_0_2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1534b988f4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g21534b988f4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153b0bb60b_2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g2153b0bb60b_2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153b0bb60b_2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g2153b0bb60b_2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2153b0bb60b_5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g2153b0bb60b_5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153b0bb60b_2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g2153b0bb60b_2_30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153b0bb60b_4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g2153b0bb60b_4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153b0bb60b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2153b0bb60b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153b0bb60b_2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g2153b0bb60b_2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1534b988f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g21534b988f4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534b988f4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g21534b988f4_0_2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
          <p:cNvSpPr>
            <a:spLocks noGrp="1"/>
          </p:cNvSpPr>
          <p:nvPr>
            <p:ph type="pic" idx="2"/>
          </p:nvPr>
        </p:nvSpPr>
        <p:spPr>
          <a:xfrm>
            <a:off x="1792288" y="612775"/>
            <a:ext cx="5486400" cy="4114800"/>
          </a:xfrm>
          <a:prstGeom prst="rect">
            <a:avLst/>
          </a:prstGeom>
          <a:noFill/>
          <a:ln>
            <a:noFill/>
          </a:ln>
        </p:spPr>
      </p:sp>
      <p:sp>
        <p:nvSpPr>
          <p:cNvPr id="64" name="Google Shape;64;p1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6.pn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Shape 83"/>
        <p:cNvGrpSpPr/>
        <p:nvPr/>
      </p:nvGrpSpPr>
      <p:grpSpPr>
        <a:xfrm>
          <a:off x="0" y="0"/>
          <a:ext cx="0" cy="0"/>
          <a:chOff x="0" y="0"/>
          <a:chExt cx="0" cy="0"/>
        </a:xfrm>
      </p:grpSpPr>
      <p:grpSp>
        <p:nvGrpSpPr>
          <p:cNvPr id="84" name="Google Shape;84;p1"/>
          <p:cNvGrpSpPr/>
          <p:nvPr/>
        </p:nvGrpSpPr>
        <p:grpSpPr>
          <a:xfrm>
            <a:off x="12974764" y="-279401"/>
            <a:ext cx="3086100" cy="11372230"/>
            <a:chOff x="0" y="-19050"/>
            <a:chExt cx="812800" cy="2995155"/>
          </a:xfrm>
        </p:grpSpPr>
        <p:sp>
          <p:nvSpPr>
            <p:cNvPr id="85" name="Google Shape;85;p1"/>
            <p:cNvSpPr/>
            <p:nvPr/>
          </p:nvSpPr>
          <p:spPr>
            <a:xfrm>
              <a:off x="0" y="0"/>
              <a:ext cx="812800" cy="2976105"/>
            </a:xfrm>
            <a:custGeom>
              <a:avLst/>
              <a:gdLst/>
              <a:ahLst/>
              <a:cxnLst/>
              <a:rect l="l" t="t" r="r" b="b"/>
              <a:pathLst>
                <a:path w="812800" h="2976105" extrusionOk="0">
                  <a:moveTo>
                    <a:pt x="0" y="0"/>
                  </a:moveTo>
                  <a:lnTo>
                    <a:pt x="812800" y="0"/>
                  </a:lnTo>
                  <a:lnTo>
                    <a:pt x="812800" y="2976105"/>
                  </a:lnTo>
                  <a:lnTo>
                    <a:pt x="0" y="2976105"/>
                  </a:ln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1"/>
            <p:cNvSpPr txBox="1"/>
            <p:nvPr/>
          </p:nvSpPr>
          <p:spPr>
            <a:xfrm>
              <a:off x="0" y="-19050"/>
              <a:ext cx="812800" cy="2995155"/>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87" name="Google Shape;87;p1"/>
          <p:cNvSpPr/>
          <p:nvPr/>
        </p:nvSpPr>
        <p:spPr>
          <a:xfrm>
            <a:off x="16384715" y="9009597"/>
            <a:ext cx="3806571" cy="2083232"/>
          </a:xfrm>
          <a:custGeom>
            <a:avLst/>
            <a:gdLst/>
            <a:ahLst/>
            <a:cxnLst/>
            <a:rect l="l" t="t" r="r" b="b"/>
            <a:pathLst>
              <a:path w="3806571" h="2083232" extrusionOk="0">
                <a:moveTo>
                  <a:pt x="0" y="0"/>
                </a:moveTo>
                <a:lnTo>
                  <a:pt x="3806570" y="0"/>
                </a:lnTo>
                <a:lnTo>
                  <a:pt x="3806570" y="2083232"/>
                </a:lnTo>
                <a:lnTo>
                  <a:pt x="0" y="2083232"/>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1"/>
          <p:cNvSpPr/>
          <p:nvPr/>
        </p:nvSpPr>
        <p:spPr>
          <a:xfrm>
            <a:off x="11776329" y="580047"/>
            <a:ext cx="5482971" cy="9023371"/>
          </a:xfrm>
          <a:custGeom>
            <a:avLst/>
            <a:gdLst/>
            <a:ahLst/>
            <a:cxnLst/>
            <a:rect l="l" t="t" r="r" b="b"/>
            <a:pathLst>
              <a:path w="5482971" h="9023371" extrusionOk="0">
                <a:moveTo>
                  <a:pt x="0" y="0"/>
                </a:moveTo>
                <a:lnTo>
                  <a:pt x="5482971" y="0"/>
                </a:lnTo>
                <a:lnTo>
                  <a:pt x="5482971" y="9023371"/>
                </a:lnTo>
                <a:lnTo>
                  <a:pt x="0" y="9023371"/>
                </a:lnTo>
                <a:lnTo>
                  <a:pt x="0" y="0"/>
                </a:lnTo>
                <a:close/>
              </a:path>
            </a:pathLst>
          </a:custGeom>
          <a:blipFill rotWithShape="1">
            <a:blip r:embed="rId4">
              <a:alphaModFix/>
            </a:blip>
            <a:stretch>
              <a:fillRect l="-4820" r="-482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89" name="Google Shape;89;p1"/>
          <p:cNvGrpSpPr/>
          <p:nvPr/>
        </p:nvGrpSpPr>
        <p:grpSpPr>
          <a:xfrm>
            <a:off x="-1543050" y="-630548"/>
            <a:ext cx="3086100" cy="11372230"/>
            <a:chOff x="0" y="-19050"/>
            <a:chExt cx="812800" cy="2995155"/>
          </a:xfrm>
        </p:grpSpPr>
        <p:sp>
          <p:nvSpPr>
            <p:cNvPr id="90" name="Google Shape;90;p1"/>
            <p:cNvSpPr/>
            <p:nvPr/>
          </p:nvSpPr>
          <p:spPr>
            <a:xfrm>
              <a:off x="0" y="0"/>
              <a:ext cx="812800" cy="2976105"/>
            </a:xfrm>
            <a:custGeom>
              <a:avLst/>
              <a:gdLst/>
              <a:ahLst/>
              <a:cxnLst/>
              <a:rect l="l" t="t" r="r" b="b"/>
              <a:pathLst>
                <a:path w="812800" h="2976105" extrusionOk="0">
                  <a:moveTo>
                    <a:pt x="0" y="0"/>
                  </a:moveTo>
                  <a:lnTo>
                    <a:pt x="812800" y="0"/>
                  </a:lnTo>
                  <a:lnTo>
                    <a:pt x="812800" y="2976105"/>
                  </a:lnTo>
                  <a:lnTo>
                    <a:pt x="0" y="2976105"/>
                  </a:ln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1"/>
            <p:cNvSpPr txBox="1"/>
            <p:nvPr/>
          </p:nvSpPr>
          <p:spPr>
            <a:xfrm>
              <a:off x="0" y="-19050"/>
              <a:ext cx="812800" cy="2995155"/>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92" name="Google Shape;92;p1"/>
          <p:cNvGrpSpPr/>
          <p:nvPr/>
        </p:nvGrpSpPr>
        <p:grpSpPr>
          <a:xfrm>
            <a:off x="1227773" y="4083810"/>
            <a:ext cx="110236" cy="2898808"/>
            <a:chOff x="0" y="-19050"/>
            <a:chExt cx="26312" cy="691905"/>
          </a:xfrm>
        </p:grpSpPr>
        <p:sp>
          <p:nvSpPr>
            <p:cNvPr id="93" name="Google Shape;93;p1"/>
            <p:cNvSpPr/>
            <p:nvPr/>
          </p:nvSpPr>
          <p:spPr>
            <a:xfrm>
              <a:off x="0" y="0"/>
              <a:ext cx="26312" cy="672855"/>
            </a:xfrm>
            <a:custGeom>
              <a:avLst/>
              <a:gdLst/>
              <a:ahLst/>
              <a:cxnLst/>
              <a:rect l="l" t="t" r="r" b="b"/>
              <a:pathLst>
                <a:path w="26312" h="672855" extrusionOk="0">
                  <a:moveTo>
                    <a:pt x="0" y="0"/>
                  </a:moveTo>
                  <a:lnTo>
                    <a:pt x="26312" y="0"/>
                  </a:lnTo>
                  <a:lnTo>
                    <a:pt x="26312" y="672855"/>
                  </a:lnTo>
                  <a:lnTo>
                    <a:pt x="0" y="6728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
            <p:cNvSpPr txBox="1"/>
            <p:nvPr/>
          </p:nvSpPr>
          <p:spPr>
            <a:xfrm>
              <a:off x="0" y="-19050"/>
              <a:ext cx="26312" cy="691905"/>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95" name="Google Shape;95;p1"/>
          <p:cNvSpPr txBox="1"/>
          <p:nvPr/>
        </p:nvSpPr>
        <p:spPr>
          <a:xfrm>
            <a:off x="1626189" y="5055567"/>
            <a:ext cx="10898100" cy="3047700"/>
          </a:xfrm>
          <a:prstGeom prst="rect">
            <a:avLst/>
          </a:prstGeom>
          <a:noFill/>
          <a:ln>
            <a:noFill/>
          </a:ln>
        </p:spPr>
        <p:txBody>
          <a:bodyPr spcFirstLastPara="1" wrap="square" lIns="0" tIns="0" rIns="0" bIns="0" anchor="t" anchorCtr="0">
            <a:spAutoFit/>
          </a:bodyPr>
          <a:lstStyle/>
          <a:p>
            <a:pPr marL="0" marR="0" lvl="0" indent="0" algn="l" rtl="0">
              <a:lnSpc>
                <a:spcPct val="120001"/>
              </a:lnSpc>
              <a:spcBef>
                <a:spcPts val="0"/>
              </a:spcBef>
              <a:spcAft>
                <a:spcPts val="0"/>
              </a:spcAft>
              <a:buNone/>
            </a:pPr>
            <a:r>
              <a:rPr lang="en-US" sz="9000">
                <a:solidFill>
                  <a:srgbClr val="1C5739"/>
                </a:solidFill>
                <a:latin typeface="Arial"/>
                <a:ea typeface="Arial"/>
                <a:cs typeface="Arial"/>
                <a:sym typeface="Arial"/>
              </a:rPr>
              <a:t>CR</a:t>
            </a:r>
            <a:r>
              <a:rPr lang="en-US" sz="9000">
                <a:solidFill>
                  <a:srgbClr val="1C5739"/>
                </a:solidFill>
              </a:rPr>
              <a:t>É</a:t>
            </a:r>
            <a:r>
              <a:rPr lang="en-US" sz="9000">
                <a:solidFill>
                  <a:srgbClr val="1C5739"/>
                </a:solidFill>
                <a:latin typeface="Arial"/>
                <a:ea typeface="Arial"/>
                <a:cs typeface="Arial"/>
                <a:sym typeface="Arial"/>
              </a:rPr>
              <a:t>DITOS OTORGADOS</a:t>
            </a:r>
            <a:endParaRPr sz="9000"/>
          </a:p>
        </p:txBody>
      </p:sp>
      <p:sp>
        <p:nvSpPr>
          <p:cNvPr id="96" name="Google Shape;96;p1"/>
          <p:cNvSpPr txBox="1"/>
          <p:nvPr/>
        </p:nvSpPr>
        <p:spPr>
          <a:xfrm>
            <a:off x="1752928" y="3428995"/>
            <a:ext cx="9122100" cy="1385400"/>
          </a:xfrm>
          <a:prstGeom prst="rect">
            <a:avLst/>
          </a:prstGeom>
          <a:noFill/>
          <a:ln>
            <a:noFill/>
          </a:ln>
        </p:spPr>
        <p:txBody>
          <a:bodyPr spcFirstLastPara="1" wrap="square" lIns="0" tIns="0" rIns="0" bIns="0" anchor="t" anchorCtr="0">
            <a:spAutoFit/>
          </a:bodyPr>
          <a:lstStyle/>
          <a:p>
            <a:pPr marL="0" marR="0" lvl="0" indent="0" algn="l" rtl="0">
              <a:lnSpc>
                <a:spcPct val="119998"/>
              </a:lnSpc>
              <a:spcBef>
                <a:spcPts val="0"/>
              </a:spcBef>
              <a:spcAft>
                <a:spcPts val="0"/>
              </a:spcAft>
              <a:buNone/>
            </a:pPr>
            <a:r>
              <a:rPr lang="en-US" sz="9000">
                <a:solidFill>
                  <a:srgbClr val="1C5739"/>
                </a:solidFill>
                <a:latin typeface="Arial"/>
                <a:ea typeface="Arial"/>
                <a:cs typeface="Arial"/>
                <a:sym typeface="Arial"/>
              </a:rPr>
              <a:t>AN</a:t>
            </a:r>
            <a:r>
              <a:rPr lang="en-US" sz="9000">
                <a:solidFill>
                  <a:srgbClr val="1C5739"/>
                </a:solidFill>
              </a:rPr>
              <a:t>Á</a:t>
            </a:r>
            <a:r>
              <a:rPr lang="en-US" sz="9000">
                <a:solidFill>
                  <a:srgbClr val="1C5739"/>
                </a:solidFill>
                <a:latin typeface="Arial"/>
                <a:ea typeface="Arial"/>
                <a:cs typeface="Arial"/>
                <a:sym typeface="Arial"/>
              </a:rPr>
              <a:t>LISIS DE</a:t>
            </a:r>
            <a:endParaRPr sz="9000"/>
          </a:p>
        </p:txBody>
      </p:sp>
      <p:sp>
        <p:nvSpPr>
          <p:cNvPr id="97" name="Google Shape;97;p1"/>
          <p:cNvSpPr/>
          <p:nvPr/>
        </p:nvSpPr>
        <p:spPr>
          <a:xfrm>
            <a:off x="-2777871" y="-207071"/>
            <a:ext cx="3806571" cy="2083232"/>
          </a:xfrm>
          <a:custGeom>
            <a:avLst/>
            <a:gdLst/>
            <a:ahLst/>
            <a:cxnLst/>
            <a:rect l="l" t="t" r="r" b="b"/>
            <a:pathLst>
              <a:path w="3806571" h="2083232" extrusionOk="0">
                <a:moveTo>
                  <a:pt x="0" y="0"/>
                </a:moveTo>
                <a:lnTo>
                  <a:pt x="3806571" y="0"/>
                </a:lnTo>
                <a:lnTo>
                  <a:pt x="3806571" y="2083233"/>
                </a:lnTo>
                <a:lnTo>
                  <a:pt x="0" y="2083233"/>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8" name="Google Shape;98;p1"/>
          <p:cNvPicPr preferRelativeResize="0"/>
          <p:nvPr/>
        </p:nvPicPr>
        <p:blipFill>
          <a:blip r:embed="rId6">
            <a:alphaModFix/>
          </a:blip>
          <a:stretch>
            <a:fillRect/>
          </a:stretch>
        </p:blipFill>
        <p:spPr>
          <a:xfrm>
            <a:off x="1543087" y="298950"/>
            <a:ext cx="2143125" cy="2143125"/>
          </a:xfrm>
          <a:prstGeom prst="rect">
            <a:avLst/>
          </a:prstGeom>
          <a:noFill/>
          <a:ln>
            <a:noFill/>
          </a:ln>
        </p:spPr>
      </p:pic>
      <p:sp>
        <p:nvSpPr>
          <p:cNvPr id="99" name="Google Shape;99;p1"/>
          <p:cNvSpPr txBox="1"/>
          <p:nvPr/>
        </p:nvSpPr>
        <p:spPr>
          <a:xfrm>
            <a:off x="1626203" y="2117475"/>
            <a:ext cx="2279100" cy="324600"/>
          </a:xfrm>
          <a:prstGeom prst="rect">
            <a:avLst/>
          </a:prstGeom>
          <a:noFill/>
          <a:ln>
            <a:noFill/>
          </a:ln>
        </p:spPr>
        <p:txBody>
          <a:bodyPr spcFirstLastPara="1" wrap="square" lIns="0" tIns="0" rIns="0" bIns="0" anchor="t" anchorCtr="0">
            <a:spAutoFit/>
          </a:bodyPr>
          <a:lstStyle/>
          <a:p>
            <a:pPr marL="0" marR="0" lvl="0" indent="0" algn="ctr" rtl="0">
              <a:lnSpc>
                <a:spcPct val="140018"/>
              </a:lnSpc>
              <a:spcBef>
                <a:spcPts val="0"/>
              </a:spcBef>
              <a:spcAft>
                <a:spcPts val="0"/>
              </a:spcAft>
              <a:buNone/>
            </a:pPr>
            <a:r>
              <a:rPr lang="en-US" sz="2109">
                <a:solidFill>
                  <a:srgbClr val="1C5739"/>
                </a:solidFill>
                <a:latin typeface="Arial"/>
                <a:ea typeface="Arial"/>
                <a:cs typeface="Arial"/>
                <a:sym typeface="Arial"/>
              </a:rPr>
              <a:t>Banco Produbanco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Shape 344"/>
        <p:cNvGrpSpPr/>
        <p:nvPr/>
      </p:nvGrpSpPr>
      <p:grpSpPr>
        <a:xfrm>
          <a:off x="0" y="0"/>
          <a:ext cx="0" cy="0"/>
          <a:chOff x="0" y="0"/>
          <a:chExt cx="0" cy="0"/>
        </a:xfrm>
      </p:grpSpPr>
      <p:pic>
        <p:nvPicPr>
          <p:cNvPr id="345" name="Google Shape;345;g21534b988f4_0_279"/>
          <p:cNvPicPr preferRelativeResize="0"/>
          <p:nvPr/>
        </p:nvPicPr>
        <p:blipFill rotWithShape="1">
          <a:blip r:embed="rId3">
            <a:alphaModFix/>
          </a:blip>
          <a:srcRect l="3306" t="4339" r="11025" b="8688"/>
          <a:stretch/>
        </p:blipFill>
        <p:spPr>
          <a:xfrm>
            <a:off x="8278725" y="853050"/>
            <a:ext cx="7959775" cy="6046700"/>
          </a:xfrm>
          <a:prstGeom prst="rect">
            <a:avLst/>
          </a:prstGeom>
          <a:noFill/>
          <a:ln>
            <a:noFill/>
          </a:ln>
        </p:spPr>
      </p:pic>
      <p:sp>
        <p:nvSpPr>
          <p:cNvPr id="346" name="Google Shape;346;g21534b988f4_0_279"/>
          <p:cNvSpPr/>
          <p:nvPr/>
        </p:nvSpPr>
        <p:spPr>
          <a:xfrm>
            <a:off x="14592495" y="7573922"/>
            <a:ext cx="4687320" cy="4687320"/>
          </a:xfrm>
          <a:custGeom>
            <a:avLst/>
            <a:gdLst/>
            <a:ahLst/>
            <a:cxnLst/>
            <a:rect l="l" t="t" r="r" b="b"/>
            <a:pathLst>
              <a:path w="4687320" h="4687320" extrusionOk="0">
                <a:moveTo>
                  <a:pt x="0" y="0"/>
                </a:moveTo>
                <a:lnTo>
                  <a:pt x="4687320" y="0"/>
                </a:lnTo>
                <a:lnTo>
                  <a:pt x="4687320" y="4687319"/>
                </a:lnTo>
                <a:lnTo>
                  <a:pt x="0" y="4687319"/>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47" name="Google Shape;347;g21534b988f4_0_279"/>
          <p:cNvGrpSpPr/>
          <p:nvPr/>
        </p:nvGrpSpPr>
        <p:grpSpPr>
          <a:xfrm>
            <a:off x="16887962" y="5985119"/>
            <a:ext cx="2085076" cy="2085076"/>
            <a:chOff x="0" y="0"/>
            <a:chExt cx="812800" cy="812800"/>
          </a:xfrm>
        </p:grpSpPr>
        <p:sp>
          <p:nvSpPr>
            <p:cNvPr id="348" name="Google Shape;348;g21534b988f4_0_27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g21534b988f4_0_279"/>
            <p:cNvSpPr txBox="1"/>
            <p:nvPr/>
          </p:nvSpPr>
          <p:spPr>
            <a:xfrm>
              <a:off x="76200" y="57150"/>
              <a:ext cx="660300" cy="6795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350" name="Google Shape;350;g21534b988f4_0_279"/>
          <p:cNvSpPr/>
          <p:nvPr/>
        </p:nvSpPr>
        <p:spPr>
          <a:xfrm>
            <a:off x="-1449381" y="853038"/>
            <a:ext cx="4687320" cy="4687320"/>
          </a:xfrm>
          <a:custGeom>
            <a:avLst/>
            <a:gdLst/>
            <a:ahLst/>
            <a:cxnLst/>
            <a:rect l="l" t="t" r="r" b="b"/>
            <a:pathLst>
              <a:path w="4687320" h="4687320" extrusionOk="0">
                <a:moveTo>
                  <a:pt x="0" y="0"/>
                </a:moveTo>
                <a:lnTo>
                  <a:pt x="4687320" y="0"/>
                </a:lnTo>
                <a:lnTo>
                  <a:pt x="4687320" y="4687319"/>
                </a:lnTo>
                <a:lnTo>
                  <a:pt x="0" y="4687319"/>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51" name="Google Shape;351;g21534b988f4_0_279"/>
          <p:cNvGrpSpPr/>
          <p:nvPr/>
        </p:nvGrpSpPr>
        <p:grpSpPr>
          <a:xfrm>
            <a:off x="-1343900" y="-4171925"/>
            <a:ext cx="8821562" cy="9239667"/>
            <a:chOff x="0" y="0"/>
            <a:chExt cx="812800" cy="812800"/>
          </a:xfrm>
        </p:grpSpPr>
        <p:sp>
          <p:nvSpPr>
            <p:cNvPr id="352" name="Google Shape;352;g21534b988f4_0_27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3" name="Google Shape;353;g21534b988f4_0_279"/>
            <p:cNvSpPr txBox="1"/>
            <p:nvPr/>
          </p:nvSpPr>
          <p:spPr>
            <a:xfrm>
              <a:off x="76200" y="57150"/>
              <a:ext cx="660300" cy="6795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354" name="Google Shape;354;g21534b988f4_0_279"/>
          <p:cNvSpPr txBox="1"/>
          <p:nvPr/>
        </p:nvSpPr>
        <p:spPr>
          <a:xfrm>
            <a:off x="1183375" y="398600"/>
            <a:ext cx="4905600" cy="2894400"/>
          </a:xfrm>
          <a:prstGeom prst="rect">
            <a:avLst/>
          </a:prstGeom>
          <a:noFill/>
          <a:ln>
            <a:noFill/>
          </a:ln>
        </p:spPr>
        <p:txBody>
          <a:bodyPr spcFirstLastPara="1" wrap="square" lIns="0" tIns="0" rIns="0" bIns="0" anchor="t" anchorCtr="0">
            <a:spAutoFit/>
          </a:bodyPr>
          <a:lstStyle/>
          <a:p>
            <a:pPr marL="0" marR="0" lvl="0" indent="0" algn="l" rtl="0">
              <a:lnSpc>
                <a:spcPct val="138002"/>
              </a:lnSpc>
              <a:spcBef>
                <a:spcPts val="0"/>
              </a:spcBef>
              <a:spcAft>
                <a:spcPts val="0"/>
              </a:spcAft>
              <a:buNone/>
            </a:pPr>
            <a:r>
              <a:rPr lang="en-US" sz="2884">
                <a:solidFill>
                  <a:srgbClr val="FFFFFF"/>
                </a:solidFill>
                <a:latin typeface="Calibri"/>
                <a:ea typeface="Calibri"/>
                <a:cs typeface="Calibri"/>
                <a:sym typeface="Calibri"/>
              </a:rPr>
              <a:t>¿Según la definición de “mal pagador” del banco existe la posibilidad de flexibilizar dicha definición considerando el ratio de deuda pagada del cliente? </a:t>
            </a:r>
            <a:endParaRPr sz="700">
              <a:latin typeface="Calibri"/>
              <a:ea typeface="Calibri"/>
              <a:cs typeface="Calibri"/>
              <a:sym typeface="Calibri"/>
            </a:endParaRPr>
          </a:p>
        </p:txBody>
      </p:sp>
      <p:grpSp>
        <p:nvGrpSpPr>
          <p:cNvPr id="355" name="Google Shape;355;g21534b988f4_0_279"/>
          <p:cNvGrpSpPr/>
          <p:nvPr/>
        </p:nvGrpSpPr>
        <p:grpSpPr>
          <a:xfrm>
            <a:off x="646925" y="6817109"/>
            <a:ext cx="10356172" cy="2987080"/>
            <a:chOff x="-52444" y="121018"/>
            <a:chExt cx="1192997" cy="314053"/>
          </a:xfrm>
        </p:grpSpPr>
        <p:sp>
          <p:nvSpPr>
            <p:cNvPr id="356" name="Google Shape;356;g21534b988f4_0_279"/>
            <p:cNvSpPr/>
            <p:nvPr/>
          </p:nvSpPr>
          <p:spPr>
            <a:xfrm>
              <a:off x="-52444" y="123410"/>
              <a:ext cx="1192997" cy="311660"/>
            </a:xfrm>
            <a:custGeom>
              <a:avLst/>
              <a:gdLst/>
              <a:ahLst/>
              <a:cxnLst/>
              <a:rect l="l" t="t" r="r" b="b"/>
              <a:pathLst>
                <a:path w="1178269" h="357204" extrusionOk="0">
                  <a:moveTo>
                    <a:pt x="0" y="0"/>
                  </a:moveTo>
                  <a:lnTo>
                    <a:pt x="1178269" y="0"/>
                  </a:lnTo>
                  <a:lnTo>
                    <a:pt x="1178269" y="357204"/>
                  </a:lnTo>
                  <a:lnTo>
                    <a:pt x="0" y="357204"/>
                  </a:ln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7" name="Google Shape;357;g21534b988f4_0_279"/>
            <p:cNvSpPr txBox="1"/>
            <p:nvPr/>
          </p:nvSpPr>
          <p:spPr>
            <a:xfrm>
              <a:off x="-52444" y="121018"/>
              <a:ext cx="1178400" cy="284400"/>
            </a:xfrm>
            <a:prstGeom prst="rect">
              <a:avLst/>
            </a:prstGeom>
            <a:noFill/>
            <a:ln>
              <a:noFill/>
            </a:ln>
          </p:spPr>
          <p:txBody>
            <a:bodyPr spcFirstLastPara="1" wrap="square" lIns="114300" tIns="114300" rIns="114300" bIns="114300" anchor="ctr" anchorCtr="0">
              <a:noAutofit/>
            </a:bodyPr>
            <a:lstStyle/>
            <a:p>
              <a:pPr marL="457200" lvl="0" indent="-387350" algn="just" rtl="0">
                <a:lnSpc>
                  <a:spcPct val="115000"/>
                </a:lnSpc>
                <a:spcBef>
                  <a:spcPts val="600"/>
                </a:spcBef>
                <a:spcAft>
                  <a:spcPts val="0"/>
                </a:spcAft>
                <a:buClr>
                  <a:srgbClr val="FFFFFF"/>
                </a:buClr>
                <a:buSzPts val="2500"/>
                <a:buFont typeface="Calibri"/>
                <a:buChar char="●"/>
              </a:pPr>
              <a:r>
                <a:rPr lang="en-US" sz="2500">
                  <a:solidFill>
                    <a:srgbClr val="FFFFFF"/>
                  </a:solidFill>
                  <a:latin typeface="Calibri"/>
                  <a:ea typeface="Calibri"/>
                  <a:cs typeface="Calibri"/>
                  <a:sym typeface="Calibri"/>
                </a:rPr>
                <a:t>Por el contrario, se observa que el banco ha definido de una forma adecuada al cliente “malo” ya que el pago total que han hecho este tipo de clientes es bastante inferior al buen cliente. </a:t>
              </a:r>
              <a:endParaRPr sz="2500">
                <a:solidFill>
                  <a:srgbClr val="FFFFFF"/>
                </a:solidFill>
                <a:latin typeface="Calibri"/>
                <a:ea typeface="Calibri"/>
                <a:cs typeface="Calibri"/>
                <a:sym typeface="Calibri"/>
              </a:endParaRPr>
            </a:p>
            <a:p>
              <a:pPr marL="457200" lvl="0" indent="-387350" algn="just" rtl="0">
                <a:lnSpc>
                  <a:spcPct val="115000"/>
                </a:lnSpc>
                <a:spcBef>
                  <a:spcPts val="0"/>
                </a:spcBef>
                <a:spcAft>
                  <a:spcPts val="0"/>
                </a:spcAft>
                <a:buClr>
                  <a:srgbClr val="FFFFFF"/>
                </a:buClr>
                <a:buSzPts val="2500"/>
                <a:buFont typeface="Calibri"/>
                <a:buChar char="●"/>
              </a:pPr>
              <a:r>
                <a:rPr lang="en-US" sz="2500">
                  <a:solidFill>
                    <a:srgbClr val="FFFFFF"/>
                  </a:solidFill>
                  <a:latin typeface="Calibri"/>
                  <a:ea typeface="Calibri"/>
                  <a:cs typeface="Calibri"/>
                  <a:sym typeface="Calibri"/>
                </a:rPr>
                <a:t>Se observa que la media del mal pagador es el segundo cuartil apenas del buen pagador en relación a los pagos hechos a su deuda. </a:t>
              </a:r>
              <a:endParaRPr sz="2500">
                <a:solidFill>
                  <a:srgbClr val="FFFFFF"/>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Shape 361"/>
        <p:cNvGrpSpPr/>
        <p:nvPr/>
      </p:nvGrpSpPr>
      <p:grpSpPr>
        <a:xfrm>
          <a:off x="0" y="0"/>
          <a:ext cx="0" cy="0"/>
          <a:chOff x="0" y="0"/>
          <a:chExt cx="0" cy="0"/>
        </a:xfrm>
      </p:grpSpPr>
      <p:grpSp>
        <p:nvGrpSpPr>
          <p:cNvPr id="362" name="Google Shape;362;g21534b988f4_0_132"/>
          <p:cNvGrpSpPr/>
          <p:nvPr/>
        </p:nvGrpSpPr>
        <p:grpSpPr>
          <a:xfrm>
            <a:off x="16887962" y="5985119"/>
            <a:ext cx="2085076" cy="2085076"/>
            <a:chOff x="0" y="0"/>
            <a:chExt cx="812800" cy="812800"/>
          </a:xfrm>
        </p:grpSpPr>
        <p:sp>
          <p:nvSpPr>
            <p:cNvPr id="363" name="Google Shape;363;g21534b988f4_0_13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4" name="Google Shape;364;g21534b988f4_0_132"/>
            <p:cNvSpPr txBox="1"/>
            <p:nvPr/>
          </p:nvSpPr>
          <p:spPr>
            <a:xfrm>
              <a:off x="76200" y="57150"/>
              <a:ext cx="660300" cy="6795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365" name="Google Shape;365;g21534b988f4_0_132"/>
          <p:cNvSpPr/>
          <p:nvPr/>
        </p:nvSpPr>
        <p:spPr>
          <a:xfrm>
            <a:off x="-1449381" y="-442362"/>
            <a:ext cx="4687320" cy="4687320"/>
          </a:xfrm>
          <a:custGeom>
            <a:avLst/>
            <a:gdLst/>
            <a:ahLst/>
            <a:cxnLst/>
            <a:rect l="l" t="t" r="r" b="b"/>
            <a:pathLst>
              <a:path w="4687320" h="4687320" extrusionOk="0">
                <a:moveTo>
                  <a:pt x="0" y="0"/>
                </a:moveTo>
                <a:lnTo>
                  <a:pt x="4687320" y="0"/>
                </a:lnTo>
                <a:lnTo>
                  <a:pt x="4687320" y="4687319"/>
                </a:lnTo>
                <a:lnTo>
                  <a:pt x="0" y="468731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66" name="Google Shape;366;g21534b988f4_0_132"/>
          <p:cNvGrpSpPr/>
          <p:nvPr/>
        </p:nvGrpSpPr>
        <p:grpSpPr>
          <a:xfrm>
            <a:off x="-3035347" y="-5488376"/>
            <a:ext cx="8637869" cy="8637869"/>
            <a:chOff x="0" y="0"/>
            <a:chExt cx="812800" cy="812800"/>
          </a:xfrm>
        </p:grpSpPr>
        <p:sp>
          <p:nvSpPr>
            <p:cNvPr id="367" name="Google Shape;367;g21534b988f4_0_13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8" name="Google Shape;368;g21534b988f4_0_132"/>
            <p:cNvSpPr txBox="1"/>
            <p:nvPr/>
          </p:nvSpPr>
          <p:spPr>
            <a:xfrm>
              <a:off x="76200" y="57150"/>
              <a:ext cx="660300" cy="6795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369" name="Google Shape;369;g21534b988f4_0_132"/>
          <p:cNvSpPr txBox="1"/>
          <p:nvPr/>
        </p:nvSpPr>
        <p:spPr>
          <a:xfrm>
            <a:off x="725151" y="454895"/>
            <a:ext cx="3755400" cy="1496100"/>
          </a:xfrm>
          <a:prstGeom prst="rect">
            <a:avLst/>
          </a:prstGeom>
          <a:noFill/>
          <a:ln>
            <a:noFill/>
          </a:ln>
        </p:spPr>
        <p:txBody>
          <a:bodyPr spcFirstLastPara="1" wrap="square" lIns="0" tIns="0" rIns="0" bIns="0" anchor="t" anchorCtr="0">
            <a:spAutoFit/>
          </a:bodyPr>
          <a:lstStyle/>
          <a:p>
            <a:pPr marL="0" marR="0" lvl="0" indent="0" algn="ctr" rtl="0">
              <a:lnSpc>
                <a:spcPct val="138002"/>
              </a:lnSpc>
              <a:spcBef>
                <a:spcPts val="0"/>
              </a:spcBef>
              <a:spcAft>
                <a:spcPts val="0"/>
              </a:spcAft>
              <a:buNone/>
            </a:pPr>
            <a:r>
              <a:rPr lang="en-US" sz="4084">
                <a:solidFill>
                  <a:srgbClr val="FFFFFF"/>
                </a:solidFill>
                <a:latin typeface="Calibri"/>
                <a:ea typeface="Calibri"/>
                <a:cs typeface="Calibri"/>
                <a:sym typeface="Calibri"/>
              </a:rPr>
              <a:t>Matriz Correlación</a:t>
            </a:r>
            <a:endParaRPr sz="1500">
              <a:latin typeface="Calibri"/>
              <a:ea typeface="Calibri"/>
              <a:cs typeface="Calibri"/>
              <a:sym typeface="Calibri"/>
            </a:endParaRPr>
          </a:p>
        </p:txBody>
      </p:sp>
      <p:pic>
        <p:nvPicPr>
          <p:cNvPr id="370" name="Google Shape;370;g21534b988f4_0_132"/>
          <p:cNvPicPr preferRelativeResize="0"/>
          <p:nvPr/>
        </p:nvPicPr>
        <p:blipFill rotWithShape="1">
          <a:blip r:embed="rId4">
            <a:alphaModFix/>
          </a:blip>
          <a:srcRect l="4072" t="2153" r="7400" b="7723"/>
          <a:stretch/>
        </p:blipFill>
        <p:spPr>
          <a:xfrm>
            <a:off x="7988050" y="54600"/>
            <a:ext cx="8459250" cy="7519325"/>
          </a:xfrm>
          <a:prstGeom prst="rect">
            <a:avLst/>
          </a:prstGeom>
          <a:noFill/>
          <a:ln>
            <a:noFill/>
          </a:ln>
        </p:spPr>
      </p:pic>
      <p:sp>
        <p:nvSpPr>
          <p:cNvPr id="371" name="Google Shape;371;g21534b988f4_0_132"/>
          <p:cNvSpPr/>
          <p:nvPr/>
        </p:nvSpPr>
        <p:spPr>
          <a:xfrm>
            <a:off x="14592495" y="7573922"/>
            <a:ext cx="4687320" cy="4687320"/>
          </a:xfrm>
          <a:custGeom>
            <a:avLst/>
            <a:gdLst/>
            <a:ahLst/>
            <a:cxnLst/>
            <a:rect l="l" t="t" r="r" b="b"/>
            <a:pathLst>
              <a:path w="4687320" h="4687320" extrusionOk="0">
                <a:moveTo>
                  <a:pt x="0" y="0"/>
                </a:moveTo>
                <a:lnTo>
                  <a:pt x="4687320" y="0"/>
                </a:lnTo>
                <a:lnTo>
                  <a:pt x="4687320" y="4687319"/>
                </a:lnTo>
                <a:lnTo>
                  <a:pt x="0" y="468731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72" name="Google Shape;372;g21534b988f4_0_132"/>
          <p:cNvGrpSpPr/>
          <p:nvPr/>
        </p:nvGrpSpPr>
        <p:grpSpPr>
          <a:xfrm>
            <a:off x="724300" y="3422750"/>
            <a:ext cx="7134380" cy="2445941"/>
            <a:chOff x="-115503" y="234000"/>
            <a:chExt cx="1193100" cy="278400"/>
          </a:xfrm>
        </p:grpSpPr>
        <p:sp>
          <p:nvSpPr>
            <p:cNvPr id="373" name="Google Shape;373;g21534b988f4_0_132"/>
            <p:cNvSpPr/>
            <p:nvPr/>
          </p:nvSpPr>
          <p:spPr>
            <a:xfrm>
              <a:off x="-115452" y="269502"/>
              <a:ext cx="1192997" cy="242899"/>
            </a:xfrm>
            <a:custGeom>
              <a:avLst/>
              <a:gdLst/>
              <a:ahLst/>
              <a:cxnLst/>
              <a:rect l="l" t="t" r="r" b="b"/>
              <a:pathLst>
                <a:path w="1178269" h="357204" extrusionOk="0">
                  <a:moveTo>
                    <a:pt x="0" y="0"/>
                  </a:moveTo>
                  <a:lnTo>
                    <a:pt x="1178269" y="0"/>
                  </a:lnTo>
                  <a:lnTo>
                    <a:pt x="1178269" y="357204"/>
                  </a:lnTo>
                  <a:lnTo>
                    <a:pt x="0" y="357204"/>
                  </a:ln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4" name="Google Shape;374;g21534b988f4_0_132"/>
            <p:cNvSpPr txBox="1"/>
            <p:nvPr/>
          </p:nvSpPr>
          <p:spPr>
            <a:xfrm>
              <a:off x="-115503" y="234000"/>
              <a:ext cx="1193100" cy="278400"/>
            </a:xfrm>
            <a:prstGeom prst="rect">
              <a:avLst/>
            </a:prstGeom>
            <a:noFill/>
            <a:ln>
              <a:noFill/>
            </a:ln>
          </p:spPr>
          <p:txBody>
            <a:bodyPr spcFirstLastPara="1" wrap="square" lIns="114300" tIns="114300" rIns="114300" bIns="114300" anchor="ctr" anchorCtr="0">
              <a:noAutofit/>
            </a:bodyPr>
            <a:lstStyle/>
            <a:p>
              <a:pPr marL="457200" lvl="0" indent="-387350" algn="just" rtl="0">
                <a:lnSpc>
                  <a:spcPct val="115000"/>
                </a:lnSpc>
                <a:spcBef>
                  <a:spcPts val="600"/>
                </a:spcBef>
                <a:spcAft>
                  <a:spcPts val="0"/>
                </a:spcAft>
                <a:buClr>
                  <a:srgbClr val="FFFFFF"/>
                </a:buClr>
                <a:buSzPts val="2500"/>
                <a:buFont typeface="Calibri"/>
                <a:buChar char="●"/>
              </a:pPr>
              <a:r>
                <a:rPr lang="en-US" sz="2500">
                  <a:solidFill>
                    <a:srgbClr val="FFFFFF"/>
                  </a:solidFill>
                  <a:latin typeface="Calibri"/>
                  <a:ea typeface="Calibri"/>
                  <a:cs typeface="Calibri"/>
                  <a:sym typeface="Calibri"/>
                </a:rPr>
                <a:t>No se observa mayor correlación entre las variables analizadas, a excepción de las variables Cuota Mensual y el Monto préstamo (0.95)</a:t>
              </a:r>
              <a:endParaRPr sz="2500">
                <a:solidFill>
                  <a:srgbClr val="FFFFFF"/>
                </a:solidFill>
                <a:latin typeface="Calibri"/>
                <a:ea typeface="Calibri"/>
                <a:cs typeface="Calibri"/>
                <a:sym typeface="Calibri"/>
              </a:endParaRPr>
            </a:p>
          </p:txBody>
        </p:sp>
      </p:grpSp>
      <p:graphicFrame>
        <p:nvGraphicFramePr>
          <p:cNvPr id="375" name="Google Shape;375;g21534b988f4_0_132"/>
          <p:cNvGraphicFramePr/>
          <p:nvPr/>
        </p:nvGraphicFramePr>
        <p:xfrm>
          <a:off x="227625" y="6898250"/>
          <a:ext cx="10824775" cy="3104500"/>
        </p:xfrm>
        <a:graphic>
          <a:graphicData uri="http://schemas.openxmlformats.org/drawingml/2006/table">
            <a:tbl>
              <a:tblPr>
                <a:noFill/>
                <a:tableStyleId>{D2E19E2F-B2C9-4BCE-8CFC-E2C13F3AE3EE}</a:tableStyleId>
              </a:tblPr>
              <a:tblGrid>
                <a:gridCol w="2530350">
                  <a:extLst>
                    <a:ext uri="{9D8B030D-6E8A-4147-A177-3AD203B41FA5}">
                      <a16:colId xmlns:a16="http://schemas.microsoft.com/office/drawing/2014/main" val="20000"/>
                    </a:ext>
                  </a:extLst>
                </a:gridCol>
                <a:gridCol w="2750350">
                  <a:extLst>
                    <a:ext uri="{9D8B030D-6E8A-4147-A177-3AD203B41FA5}">
                      <a16:colId xmlns:a16="http://schemas.microsoft.com/office/drawing/2014/main" val="20001"/>
                    </a:ext>
                  </a:extLst>
                </a:gridCol>
                <a:gridCol w="1992175">
                  <a:extLst>
                    <a:ext uri="{9D8B030D-6E8A-4147-A177-3AD203B41FA5}">
                      <a16:colId xmlns:a16="http://schemas.microsoft.com/office/drawing/2014/main" val="20002"/>
                    </a:ext>
                  </a:extLst>
                </a:gridCol>
                <a:gridCol w="2353525">
                  <a:extLst>
                    <a:ext uri="{9D8B030D-6E8A-4147-A177-3AD203B41FA5}">
                      <a16:colId xmlns:a16="http://schemas.microsoft.com/office/drawing/2014/main" val="20003"/>
                    </a:ext>
                  </a:extLst>
                </a:gridCol>
                <a:gridCol w="1198375">
                  <a:extLst>
                    <a:ext uri="{9D8B030D-6E8A-4147-A177-3AD203B41FA5}">
                      <a16:colId xmlns:a16="http://schemas.microsoft.com/office/drawing/2014/main" val="20004"/>
                    </a:ext>
                  </a:extLst>
                </a:gridCol>
              </a:tblGrid>
              <a:tr h="811100">
                <a:tc>
                  <a:txBody>
                    <a:bodyPr/>
                    <a:lstStyle/>
                    <a:p>
                      <a:pPr marL="0" lvl="0" indent="0" algn="ctr" rtl="0">
                        <a:lnSpc>
                          <a:spcPct val="115000"/>
                        </a:lnSpc>
                        <a:spcBef>
                          <a:spcPts val="1200"/>
                        </a:spcBef>
                        <a:spcAft>
                          <a:spcPts val="0"/>
                        </a:spcAft>
                        <a:buNone/>
                      </a:pPr>
                      <a:endParaRPr sz="1500" b="1">
                        <a:solidFill>
                          <a:srgbClr val="FFFFFF"/>
                        </a:solidFill>
                        <a:latin typeface="Calibri"/>
                        <a:ea typeface="Calibri"/>
                        <a:cs typeface="Calibri"/>
                        <a:sym typeface="Calibri"/>
                      </a:endParaRPr>
                    </a:p>
                  </a:txBody>
                  <a:tcPr marL="68575" marR="68575" marT="91425" marB="91425">
                    <a:lnL w="9525" cap="flat" cmpd="sng">
                      <a:solidFill>
                        <a:srgbClr val="70AD47"/>
                      </a:solidFill>
                      <a:prstDash val="solid"/>
                      <a:round/>
                      <a:headEnd type="none" w="sm" len="sm"/>
                      <a:tailEnd type="none" w="sm" len="sm"/>
                    </a:lnL>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70AD47"/>
                    </a:solidFill>
                  </a:tcPr>
                </a:tc>
                <a:tc>
                  <a:txBody>
                    <a:bodyPr/>
                    <a:lstStyle/>
                    <a:p>
                      <a:pPr marL="0" lvl="0" indent="0" algn="ctr" rtl="0">
                        <a:lnSpc>
                          <a:spcPct val="115000"/>
                        </a:lnSpc>
                        <a:spcBef>
                          <a:spcPts val="1200"/>
                        </a:spcBef>
                        <a:spcAft>
                          <a:spcPts val="0"/>
                        </a:spcAft>
                        <a:buNone/>
                      </a:pPr>
                      <a:r>
                        <a:rPr lang="en-US" sz="1500" b="1">
                          <a:solidFill>
                            <a:srgbClr val="FFFFFF"/>
                          </a:solidFill>
                          <a:latin typeface="Calibri"/>
                          <a:ea typeface="Calibri"/>
                          <a:cs typeface="Calibri"/>
                          <a:sym typeface="Calibri"/>
                        </a:rPr>
                        <a:t>Ingresos Mensuales</a:t>
                      </a:r>
                      <a:endParaRPr sz="1500" b="1">
                        <a:solidFill>
                          <a:srgbClr val="FFFFFF"/>
                        </a:solidFill>
                        <a:latin typeface="Calibri"/>
                        <a:ea typeface="Calibri"/>
                        <a:cs typeface="Calibri"/>
                        <a:sym typeface="Calibri"/>
                      </a:endParaRPr>
                    </a:p>
                  </a:txBody>
                  <a:tcPr marL="68575" marR="68575" marT="91425" marB="91425">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70AD47"/>
                    </a:solidFill>
                  </a:tcPr>
                </a:tc>
                <a:tc>
                  <a:txBody>
                    <a:bodyPr/>
                    <a:lstStyle/>
                    <a:p>
                      <a:pPr marL="0" lvl="0" indent="0" algn="ctr" rtl="0">
                        <a:lnSpc>
                          <a:spcPct val="115000"/>
                        </a:lnSpc>
                        <a:spcBef>
                          <a:spcPts val="1200"/>
                        </a:spcBef>
                        <a:spcAft>
                          <a:spcPts val="0"/>
                        </a:spcAft>
                        <a:buNone/>
                      </a:pPr>
                      <a:r>
                        <a:rPr lang="en-US" sz="1500" b="1">
                          <a:solidFill>
                            <a:srgbClr val="FFFFFF"/>
                          </a:solidFill>
                          <a:latin typeface="Calibri"/>
                          <a:ea typeface="Calibri"/>
                          <a:cs typeface="Calibri"/>
                          <a:sym typeface="Calibri"/>
                        </a:rPr>
                        <a:t>Monto del Préstamo</a:t>
                      </a:r>
                      <a:endParaRPr sz="1500" b="1">
                        <a:solidFill>
                          <a:srgbClr val="FFFFFF"/>
                        </a:solidFill>
                        <a:latin typeface="Calibri"/>
                        <a:ea typeface="Calibri"/>
                        <a:cs typeface="Calibri"/>
                        <a:sym typeface="Calibri"/>
                      </a:endParaRPr>
                    </a:p>
                  </a:txBody>
                  <a:tcPr marL="68575" marR="68575" marT="91425" marB="91425">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70AD47"/>
                    </a:solidFill>
                  </a:tcPr>
                </a:tc>
                <a:tc>
                  <a:txBody>
                    <a:bodyPr/>
                    <a:lstStyle/>
                    <a:p>
                      <a:pPr marL="0" lvl="0" indent="0" algn="ctr" rtl="0">
                        <a:lnSpc>
                          <a:spcPct val="115000"/>
                        </a:lnSpc>
                        <a:spcBef>
                          <a:spcPts val="1200"/>
                        </a:spcBef>
                        <a:spcAft>
                          <a:spcPts val="0"/>
                        </a:spcAft>
                        <a:buNone/>
                      </a:pPr>
                      <a:r>
                        <a:rPr lang="en-US" sz="1500" b="1">
                          <a:solidFill>
                            <a:srgbClr val="FFFFFF"/>
                          </a:solidFill>
                          <a:latin typeface="Calibri"/>
                          <a:ea typeface="Calibri"/>
                          <a:cs typeface="Calibri"/>
                          <a:sym typeface="Calibri"/>
                        </a:rPr>
                        <a:t>Meses desde el último vecto.</a:t>
                      </a:r>
                      <a:endParaRPr sz="1500" b="1">
                        <a:solidFill>
                          <a:srgbClr val="FFFFFF"/>
                        </a:solidFill>
                        <a:latin typeface="Calibri"/>
                        <a:ea typeface="Calibri"/>
                        <a:cs typeface="Calibri"/>
                        <a:sym typeface="Calibri"/>
                      </a:endParaRPr>
                    </a:p>
                  </a:txBody>
                  <a:tcPr marL="68575" marR="68575" marT="91425" marB="91425">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70AD47"/>
                    </a:solidFill>
                  </a:tcPr>
                </a:tc>
                <a:tc>
                  <a:txBody>
                    <a:bodyPr/>
                    <a:lstStyle/>
                    <a:p>
                      <a:pPr marL="0" lvl="0" indent="0" algn="ctr" rtl="0">
                        <a:lnSpc>
                          <a:spcPct val="115000"/>
                        </a:lnSpc>
                        <a:spcBef>
                          <a:spcPts val="1200"/>
                        </a:spcBef>
                        <a:spcAft>
                          <a:spcPts val="0"/>
                        </a:spcAft>
                        <a:buNone/>
                      </a:pPr>
                      <a:r>
                        <a:rPr lang="en-US" sz="1500" b="1">
                          <a:solidFill>
                            <a:srgbClr val="FFFFFF"/>
                          </a:solidFill>
                          <a:latin typeface="Calibri"/>
                          <a:ea typeface="Calibri"/>
                          <a:cs typeface="Calibri"/>
                          <a:sym typeface="Calibri"/>
                        </a:rPr>
                        <a:t>Cuota Mensual</a:t>
                      </a:r>
                      <a:endParaRPr sz="1500" b="1">
                        <a:solidFill>
                          <a:srgbClr val="FFFFFF"/>
                        </a:solidFill>
                        <a:latin typeface="Calibri"/>
                        <a:ea typeface="Calibri"/>
                        <a:cs typeface="Calibri"/>
                        <a:sym typeface="Calibri"/>
                      </a:endParaRPr>
                    </a:p>
                  </a:txBody>
                  <a:tcPr marL="68575" marR="68575" marT="91425" marB="91425">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70AD47"/>
                    </a:solidFill>
                  </a:tcPr>
                </a:tc>
                <a:extLst>
                  <a:ext uri="{0D108BD9-81ED-4DB2-BD59-A6C34878D82A}">
                    <a16:rowId xmlns:a16="http://schemas.microsoft.com/office/drawing/2014/main" val="10000"/>
                  </a:ext>
                </a:extLst>
              </a:tr>
              <a:tr h="573350">
                <a:tc>
                  <a:txBody>
                    <a:bodyPr/>
                    <a:lstStyle/>
                    <a:p>
                      <a:pPr marL="0" lvl="0" indent="0" algn="ctr" rtl="0">
                        <a:lnSpc>
                          <a:spcPct val="115000"/>
                        </a:lnSpc>
                        <a:spcBef>
                          <a:spcPts val="1200"/>
                        </a:spcBef>
                        <a:spcAft>
                          <a:spcPts val="0"/>
                        </a:spcAft>
                        <a:buNone/>
                      </a:pPr>
                      <a:r>
                        <a:rPr lang="en-US" sz="1500" b="1">
                          <a:solidFill>
                            <a:schemeClr val="dk1"/>
                          </a:solidFill>
                          <a:latin typeface="Calibri"/>
                          <a:ea typeface="Calibri"/>
                          <a:cs typeface="Calibri"/>
                          <a:sym typeface="Calibri"/>
                        </a:rPr>
                        <a:t>Ingresos Mensuales</a:t>
                      </a:r>
                      <a:endParaRPr sz="1500" b="1">
                        <a:solidFill>
                          <a:schemeClr val="dk1"/>
                        </a:solidFill>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500">
                          <a:latin typeface="Calibri"/>
                          <a:ea typeface="Calibri"/>
                          <a:cs typeface="Calibri"/>
                          <a:sym typeface="Calibri"/>
                        </a:rPr>
                        <a:t>1.000000</a:t>
                      </a:r>
                      <a:endParaRPr sz="15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500">
                          <a:latin typeface="Calibri"/>
                          <a:ea typeface="Calibri"/>
                          <a:cs typeface="Calibri"/>
                          <a:sym typeface="Calibri"/>
                        </a:rPr>
                        <a:t>0.197059</a:t>
                      </a:r>
                      <a:endParaRPr sz="15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500">
                          <a:latin typeface="Calibri"/>
                          <a:ea typeface="Calibri"/>
                          <a:cs typeface="Calibri"/>
                          <a:sym typeface="Calibri"/>
                        </a:rPr>
                        <a:t>0.012592</a:t>
                      </a:r>
                      <a:endParaRPr sz="15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500">
                          <a:latin typeface="Calibri"/>
                          <a:ea typeface="Calibri"/>
                          <a:cs typeface="Calibri"/>
                          <a:sym typeface="Calibri"/>
                        </a:rPr>
                        <a:t>0.190088</a:t>
                      </a:r>
                      <a:endParaRPr sz="15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extLst>
                  <a:ext uri="{0D108BD9-81ED-4DB2-BD59-A6C34878D82A}">
                    <a16:rowId xmlns:a16="http://schemas.microsoft.com/office/drawing/2014/main" val="10001"/>
                  </a:ext>
                </a:extLst>
              </a:tr>
              <a:tr h="573350">
                <a:tc>
                  <a:txBody>
                    <a:bodyPr/>
                    <a:lstStyle/>
                    <a:p>
                      <a:pPr marL="0" lvl="0" indent="0" algn="ctr" rtl="0">
                        <a:lnSpc>
                          <a:spcPct val="115000"/>
                        </a:lnSpc>
                        <a:spcBef>
                          <a:spcPts val="1200"/>
                        </a:spcBef>
                        <a:spcAft>
                          <a:spcPts val="0"/>
                        </a:spcAft>
                        <a:buNone/>
                      </a:pPr>
                      <a:r>
                        <a:rPr lang="en-US" sz="1500" b="1">
                          <a:solidFill>
                            <a:schemeClr val="dk1"/>
                          </a:solidFill>
                          <a:latin typeface="Calibri"/>
                          <a:ea typeface="Calibri"/>
                          <a:cs typeface="Calibri"/>
                          <a:sym typeface="Calibri"/>
                        </a:rPr>
                        <a:t>Monto del Préstamo</a:t>
                      </a:r>
                      <a:endParaRPr sz="1500" b="1">
                        <a:solidFill>
                          <a:schemeClr val="dk1"/>
                        </a:solidFill>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500">
                          <a:latin typeface="Calibri"/>
                          <a:ea typeface="Calibri"/>
                          <a:cs typeface="Calibri"/>
                          <a:sym typeface="Calibri"/>
                        </a:rPr>
                        <a:t>0.197059</a:t>
                      </a:r>
                      <a:endParaRPr sz="15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500">
                          <a:latin typeface="Calibri"/>
                          <a:ea typeface="Calibri"/>
                          <a:cs typeface="Calibri"/>
                          <a:sym typeface="Calibri"/>
                        </a:rPr>
                        <a:t>1.000000</a:t>
                      </a:r>
                      <a:endParaRPr sz="15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500">
                          <a:latin typeface="Calibri"/>
                          <a:ea typeface="Calibri"/>
                          <a:cs typeface="Calibri"/>
                          <a:sym typeface="Calibri"/>
                        </a:rPr>
                        <a:t>-0.021002</a:t>
                      </a:r>
                      <a:endParaRPr sz="15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500">
                          <a:latin typeface="Calibri"/>
                          <a:ea typeface="Calibri"/>
                          <a:cs typeface="Calibri"/>
                          <a:sym typeface="Calibri"/>
                        </a:rPr>
                        <a:t>0.945620</a:t>
                      </a:r>
                      <a:endParaRPr sz="15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extLst>
                  <a:ext uri="{0D108BD9-81ED-4DB2-BD59-A6C34878D82A}">
                    <a16:rowId xmlns:a16="http://schemas.microsoft.com/office/drawing/2014/main" val="10002"/>
                  </a:ext>
                </a:extLst>
              </a:tr>
              <a:tr h="573350">
                <a:tc>
                  <a:txBody>
                    <a:bodyPr/>
                    <a:lstStyle/>
                    <a:p>
                      <a:pPr marL="0" lvl="0" indent="0" algn="ctr" rtl="0">
                        <a:lnSpc>
                          <a:spcPct val="115000"/>
                        </a:lnSpc>
                        <a:spcBef>
                          <a:spcPts val="1200"/>
                        </a:spcBef>
                        <a:spcAft>
                          <a:spcPts val="0"/>
                        </a:spcAft>
                        <a:buNone/>
                      </a:pPr>
                      <a:r>
                        <a:rPr lang="en-US" sz="1500" b="1">
                          <a:solidFill>
                            <a:schemeClr val="dk1"/>
                          </a:solidFill>
                          <a:latin typeface="Calibri"/>
                          <a:ea typeface="Calibri"/>
                          <a:cs typeface="Calibri"/>
                          <a:sym typeface="Calibri"/>
                        </a:rPr>
                        <a:t>Meses desde el último vecto.</a:t>
                      </a:r>
                      <a:endParaRPr sz="1500" b="1">
                        <a:solidFill>
                          <a:schemeClr val="dk1"/>
                        </a:solidFill>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500">
                          <a:latin typeface="Calibri"/>
                          <a:ea typeface="Calibri"/>
                          <a:cs typeface="Calibri"/>
                          <a:sym typeface="Calibri"/>
                        </a:rPr>
                        <a:t>0.012592</a:t>
                      </a:r>
                      <a:endParaRPr sz="15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500">
                          <a:latin typeface="Calibri"/>
                          <a:ea typeface="Calibri"/>
                          <a:cs typeface="Calibri"/>
                          <a:sym typeface="Calibri"/>
                        </a:rPr>
                        <a:t>-0.021002</a:t>
                      </a:r>
                      <a:endParaRPr sz="15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500">
                          <a:latin typeface="Calibri"/>
                          <a:ea typeface="Calibri"/>
                          <a:cs typeface="Calibri"/>
                          <a:sym typeface="Calibri"/>
                        </a:rPr>
                        <a:t>1.000000</a:t>
                      </a:r>
                      <a:endParaRPr sz="15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500">
                          <a:latin typeface="Calibri"/>
                          <a:ea typeface="Calibri"/>
                          <a:cs typeface="Calibri"/>
                          <a:sym typeface="Calibri"/>
                        </a:rPr>
                        <a:t>-0.013197</a:t>
                      </a:r>
                      <a:endParaRPr sz="15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extLst>
                  <a:ext uri="{0D108BD9-81ED-4DB2-BD59-A6C34878D82A}">
                    <a16:rowId xmlns:a16="http://schemas.microsoft.com/office/drawing/2014/main" val="10003"/>
                  </a:ext>
                </a:extLst>
              </a:tr>
              <a:tr h="573350">
                <a:tc>
                  <a:txBody>
                    <a:bodyPr/>
                    <a:lstStyle/>
                    <a:p>
                      <a:pPr marL="0" lvl="0" indent="0" algn="ctr" rtl="0">
                        <a:lnSpc>
                          <a:spcPct val="115000"/>
                        </a:lnSpc>
                        <a:spcBef>
                          <a:spcPts val="1200"/>
                        </a:spcBef>
                        <a:spcAft>
                          <a:spcPts val="0"/>
                        </a:spcAft>
                        <a:buNone/>
                      </a:pPr>
                      <a:r>
                        <a:rPr lang="en-US" sz="1500" b="1">
                          <a:solidFill>
                            <a:schemeClr val="dk1"/>
                          </a:solidFill>
                          <a:latin typeface="Calibri"/>
                          <a:ea typeface="Calibri"/>
                          <a:cs typeface="Calibri"/>
                          <a:sym typeface="Calibri"/>
                        </a:rPr>
                        <a:t>Cuota Mensual</a:t>
                      </a:r>
                      <a:endParaRPr sz="1500" b="1">
                        <a:solidFill>
                          <a:schemeClr val="dk1"/>
                        </a:solidFill>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500">
                          <a:latin typeface="Calibri"/>
                          <a:ea typeface="Calibri"/>
                          <a:cs typeface="Calibri"/>
                          <a:sym typeface="Calibri"/>
                        </a:rPr>
                        <a:t>0.190088</a:t>
                      </a:r>
                      <a:endParaRPr sz="15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500">
                          <a:latin typeface="Calibri"/>
                          <a:ea typeface="Calibri"/>
                          <a:cs typeface="Calibri"/>
                          <a:sym typeface="Calibri"/>
                        </a:rPr>
                        <a:t>0.945620</a:t>
                      </a:r>
                      <a:endParaRPr sz="15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500">
                          <a:latin typeface="Calibri"/>
                          <a:ea typeface="Calibri"/>
                          <a:cs typeface="Calibri"/>
                          <a:sym typeface="Calibri"/>
                        </a:rPr>
                        <a:t>-0.013197</a:t>
                      </a:r>
                      <a:endParaRPr sz="15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500">
                          <a:latin typeface="Calibri"/>
                          <a:ea typeface="Calibri"/>
                          <a:cs typeface="Calibri"/>
                          <a:sym typeface="Calibri"/>
                        </a:rPr>
                        <a:t>1.000000</a:t>
                      </a:r>
                      <a:endParaRPr sz="15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g2153b0bb60b_2_229"/>
          <p:cNvSpPr/>
          <p:nvPr/>
        </p:nvSpPr>
        <p:spPr>
          <a:xfrm rot="10800000">
            <a:off x="0" y="-137725"/>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38887" b="-3887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81" name="Google Shape;381;g2153b0bb60b_2_229"/>
          <p:cNvGrpSpPr/>
          <p:nvPr/>
        </p:nvGrpSpPr>
        <p:grpSpPr>
          <a:xfrm>
            <a:off x="-528000" y="-72325"/>
            <a:ext cx="19048668" cy="1821252"/>
            <a:chOff x="0" y="-19050"/>
            <a:chExt cx="5016900" cy="831850"/>
          </a:xfrm>
        </p:grpSpPr>
        <p:sp>
          <p:nvSpPr>
            <p:cNvPr id="382" name="Google Shape;382;g2153b0bb60b_2_229"/>
            <p:cNvSpPr/>
            <p:nvPr/>
          </p:nvSpPr>
          <p:spPr>
            <a:xfrm>
              <a:off x="0" y="0"/>
              <a:ext cx="5016842" cy="812800"/>
            </a:xfrm>
            <a:custGeom>
              <a:avLst/>
              <a:gdLst/>
              <a:ahLst/>
              <a:cxnLst/>
              <a:rect l="l" t="t" r="r" b="b"/>
              <a:pathLst>
                <a:path w="5016842" h="812800" extrusionOk="0">
                  <a:moveTo>
                    <a:pt x="0" y="0"/>
                  </a:moveTo>
                  <a:lnTo>
                    <a:pt x="5016842" y="0"/>
                  </a:lnTo>
                  <a:lnTo>
                    <a:pt x="5016842" y="812800"/>
                  </a:lnTo>
                  <a:lnTo>
                    <a:pt x="0" y="812800"/>
                  </a:ln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383" name="Google Shape;383;g2153b0bb60b_2_229"/>
            <p:cNvSpPr txBox="1"/>
            <p:nvPr/>
          </p:nvSpPr>
          <p:spPr>
            <a:xfrm>
              <a:off x="0" y="-19050"/>
              <a:ext cx="5016900" cy="6831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700">
                <a:solidFill>
                  <a:schemeClr val="dk1"/>
                </a:solidFill>
                <a:latin typeface="Calibri"/>
                <a:ea typeface="Calibri"/>
                <a:cs typeface="Calibri"/>
                <a:sym typeface="Calibri"/>
              </a:endParaRPr>
            </a:p>
          </p:txBody>
        </p:sp>
      </p:grpSp>
      <p:sp>
        <p:nvSpPr>
          <p:cNvPr id="384" name="Google Shape;384;g2153b0bb60b_2_229"/>
          <p:cNvSpPr/>
          <p:nvPr/>
        </p:nvSpPr>
        <p:spPr>
          <a:xfrm>
            <a:off x="15408481" y="-2153153"/>
            <a:ext cx="4116356" cy="4116356"/>
          </a:xfrm>
          <a:custGeom>
            <a:avLst/>
            <a:gdLst/>
            <a:ahLst/>
            <a:cxnLst/>
            <a:rect l="l" t="t" r="r" b="b"/>
            <a:pathLst>
              <a:path w="4116356" h="4116356" extrusionOk="0">
                <a:moveTo>
                  <a:pt x="0" y="0"/>
                </a:moveTo>
                <a:lnTo>
                  <a:pt x="4116355" y="0"/>
                </a:lnTo>
                <a:lnTo>
                  <a:pt x="4116355" y="4116356"/>
                </a:lnTo>
                <a:lnTo>
                  <a:pt x="0" y="411635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5" name="Google Shape;385;g2153b0bb60b_2_229"/>
          <p:cNvSpPr/>
          <p:nvPr/>
        </p:nvSpPr>
        <p:spPr>
          <a:xfrm>
            <a:off x="-2602379" y="0"/>
            <a:ext cx="3256087" cy="3256087"/>
          </a:xfrm>
          <a:custGeom>
            <a:avLst/>
            <a:gdLst/>
            <a:ahLst/>
            <a:cxnLst/>
            <a:rect l="l" t="t" r="r" b="b"/>
            <a:pathLst>
              <a:path w="3256087" h="3256087" extrusionOk="0">
                <a:moveTo>
                  <a:pt x="0" y="0"/>
                </a:moveTo>
                <a:lnTo>
                  <a:pt x="3256087" y="0"/>
                </a:lnTo>
                <a:lnTo>
                  <a:pt x="3256087" y="3256087"/>
                </a:lnTo>
                <a:lnTo>
                  <a:pt x="0" y="3256087"/>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86" name="Google Shape;386;g2153b0bb60b_2_229"/>
          <p:cNvGrpSpPr/>
          <p:nvPr/>
        </p:nvGrpSpPr>
        <p:grpSpPr>
          <a:xfrm>
            <a:off x="51" y="8791326"/>
            <a:ext cx="18287943" cy="1039665"/>
            <a:chOff x="0" y="-19050"/>
            <a:chExt cx="1178400" cy="376254"/>
          </a:xfrm>
        </p:grpSpPr>
        <p:sp>
          <p:nvSpPr>
            <p:cNvPr id="387" name="Google Shape;387;g2153b0bb60b_2_229"/>
            <p:cNvSpPr/>
            <p:nvPr/>
          </p:nvSpPr>
          <p:spPr>
            <a:xfrm>
              <a:off x="0" y="0"/>
              <a:ext cx="1178269" cy="357204"/>
            </a:xfrm>
            <a:custGeom>
              <a:avLst/>
              <a:gdLst/>
              <a:ahLst/>
              <a:cxnLst/>
              <a:rect l="l" t="t" r="r" b="b"/>
              <a:pathLst>
                <a:path w="1178269" h="357204" extrusionOk="0">
                  <a:moveTo>
                    <a:pt x="0" y="0"/>
                  </a:moveTo>
                  <a:lnTo>
                    <a:pt x="1178269" y="0"/>
                  </a:lnTo>
                  <a:lnTo>
                    <a:pt x="1178269" y="357204"/>
                  </a:lnTo>
                  <a:lnTo>
                    <a:pt x="0" y="357204"/>
                  </a:ln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8" name="Google Shape;388;g2153b0bb60b_2_229"/>
            <p:cNvSpPr txBox="1"/>
            <p:nvPr/>
          </p:nvSpPr>
          <p:spPr>
            <a:xfrm>
              <a:off x="0" y="-19050"/>
              <a:ext cx="1178400" cy="376200"/>
            </a:xfrm>
            <a:prstGeom prst="rect">
              <a:avLst/>
            </a:prstGeom>
            <a:noFill/>
            <a:ln>
              <a:noFill/>
            </a:ln>
          </p:spPr>
          <p:txBody>
            <a:bodyPr spcFirstLastPara="1" wrap="square" lIns="114300" tIns="114300" rIns="114300" bIns="114300" anchor="ctr" anchorCtr="0">
              <a:noAutofit/>
            </a:bodyPr>
            <a:lstStyle/>
            <a:p>
              <a:pPr marL="0" marR="0" lvl="0" indent="0" algn="ctr" rtl="0">
                <a:lnSpc>
                  <a:spcPct val="138000"/>
                </a:lnSpc>
                <a:spcBef>
                  <a:spcPts val="0"/>
                </a:spcBef>
                <a:spcAft>
                  <a:spcPts val="0"/>
                </a:spcAft>
                <a:buNone/>
              </a:pPr>
              <a:endParaRPr sz="3000">
                <a:solidFill>
                  <a:srgbClr val="FFFFFF"/>
                </a:solidFill>
                <a:latin typeface="Arial"/>
                <a:ea typeface="Arial"/>
                <a:cs typeface="Arial"/>
                <a:sym typeface="Arial"/>
              </a:endParaRPr>
            </a:p>
          </p:txBody>
        </p:sp>
      </p:grpSp>
      <p:sp>
        <p:nvSpPr>
          <p:cNvPr id="389" name="Google Shape;389;g2153b0bb60b_2_229"/>
          <p:cNvSpPr txBox="1"/>
          <p:nvPr/>
        </p:nvSpPr>
        <p:spPr>
          <a:xfrm>
            <a:off x="1075550" y="390188"/>
            <a:ext cx="15841585" cy="896231"/>
          </a:xfrm>
          <a:prstGeom prst="rect">
            <a:avLst/>
          </a:prstGeom>
          <a:noFill/>
          <a:ln>
            <a:noFill/>
          </a:ln>
        </p:spPr>
        <p:txBody>
          <a:bodyPr spcFirstLastPara="1" wrap="square" lIns="50800" tIns="50800" rIns="50800" bIns="50800" anchor="ctr" anchorCtr="0">
            <a:noAutofit/>
          </a:bodyPr>
          <a:lstStyle/>
          <a:p>
            <a:pPr marL="457200" lvl="0" indent="0" algn="ctr" rtl="0">
              <a:lnSpc>
                <a:spcPct val="115000"/>
              </a:lnSpc>
              <a:spcBef>
                <a:spcPts val="600"/>
              </a:spcBef>
              <a:spcAft>
                <a:spcPts val="500"/>
              </a:spcAft>
              <a:buNone/>
            </a:pPr>
            <a:r>
              <a:rPr lang="en-US" sz="3200">
                <a:solidFill>
                  <a:srgbClr val="FFFFFF"/>
                </a:solidFill>
                <a:latin typeface="Calibri"/>
                <a:ea typeface="Calibri"/>
                <a:cs typeface="Calibri"/>
                <a:sym typeface="Calibri"/>
              </a:rPr>
              <a:t>¿Existe una relación entre el límite máximo del crédito y la tasa de mal pagador? </a:t>
            </a:r>
            <a:endParaRPr sz="3081">
              <a:solidFill>
                <a:srgbClr val="FFFFFF"/>
              </a:solidFill>
            </a:endParaRPr>
          </a:p>
        </p:txBody>
      </p:sp>
      <p:grpSp>
        <p:nvGrpSpPr>
          <p:cNvPr id="390" name="Google Shape;390;g2153b0bb60b_2_229"/>
          <p:cNvGrpSpPr/>
          <p:nvPr/>
        </p:nvGrpSpPr>
        <p:grpSpPr>
          <a:xfrm>
            <a:off x="9928450" y="3768752"/>
            <a:ext cx="7375468" cy="3143359"/>
            <a:chOff x="-11198" y="95330"/>
            <a:chExt cx="1192997" cy="357204"/>
          </a:xfrm>
        </p:grpSpPr>
        <p:sp>
          <p:nvSpPr>
            <p:cNvPr id="391" name="Google Shape;391;g2153b0bb60b_2_229"/>
            <p:cNvSpPr/>
            <p:nvPr/>
          </p:nvSpPr>
          <p:spPr>
            <a:xfrm>
              <a:off x="-11198" y="95330"/>
              <a:ext cx="1192997" cy="357204"/>
            </a:xfrm>
            <a:custGeom>
              <a:avLst/>
              <a:gdLst/>
              <a:ahLst/>
              <a:cxnLst/>
              <a:rect l="l" t="t" r="r" b="b"/>
              <a:pathLst>
                <a:path w="1178269" h="357204" extrusionOk="0">
                  <a:moveTo>
                    <a:pt x="0" y="0"/>
                  </a:moveTo>
                  <a:lnTo>
                    <a:pt x="1178269" y="0"/>
                  </a:lnTo>
                  <a:lnTo>
                    <a:pt x="1178269" y="357204"/>
                  </a:lnTo>
                  <a:lnTo>
                    <a:pt x="0" y="357204"/>
                  </a:ln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2" name="Google Shape;392;g2153b0bb60b_2_229"/>
            <p:cNvSpPr txBox="1"/>
            <p:nvPr/>
          </p:nvSpPr>
          <p:spPr>
            <a:xfrm>
              <a:off x="-11198" y="141278"/>
              <a:ext cx="1178400" cy="284400"/>
            </a:xfrm>
            <a:prstGeom prst="rect">
              <a:avLst/>
            </a:prstGeom>
            <a:noFill/>
            <a:ln>
              <a:noFill/>
            </a:ln>
          </p:spPr>
          <p:txBody>
            <a:bodyPr spcFirstLastPara="1" wrap="square" lIns="114300" tIns="114300" rIns="114300" bIns="114300" anchor="ctr" anchorCtr="0">
              <a:noAutofit/>
            </a:bodyPr>
            <a:lstStyle/>
            <a:p>
              <a:pPr marL="457200" lvl="0" indent="-381000" algn="just" rtl="0">
                <a:lnSpc>
                  <a:spcPct val="115000"/>
                </a:lnSpc>
                <a:spcBef>
                  <a:spcPts val="600"/>
                </a:spcBef>
                <a:spcAft>
                  <a:spcPts val="0"/>
                </a:spcAft>
                <a:buClr>
                  <a:srgbClr val="FFFFFF"/>
                </a:buClr>
                <a:buSzPts val="2400"/>
                <a:buFont typeface="Calibri"/>
                <a:buChar char="●"/>
              </a:pPr>
              <a:r>
                <a:rPr lang="en-US" sz="2800">
                  <a:solidFill>
                    <a:srgbClr val="FFFFFF"/>
                  </a:solidFill>
                  <a:latin typeface="Calibri"/>
                  <a:ea typeface="Calibri"/>
                  <a:cs typeface="Calibri"/>
                  <a:sym typeface="Calibri"/>
                </a:rPr>
                <a:t>Se observa cuanto más alta es la tasa de probabilidad de mal pagador se le otorga menor límite de crédito, por lo tanto dicho límite va aumentando a medida que disminuye la tasa. </a:t>
              </a:r>
              <a:endParaRPr sz="2800">
                <a:solidFill>
                  <a:srgbClr val="FFFFFF"/>
                </a:solidFill>
                <a:latin typeface="Calibri"/>
                <a:ea typeface="Calibri"/>
                <a:cs typeface="Calibri"/>
                <a:sym typeface="Calibri"/>
              </a:endParaRPr>
            </a:p>
          </p:txBody>
        </p:sp>
      </p:grpSp>
      <p:graphicFrame>
        <p:nvGraphicFramePr>
          <p:cNvPr id="393" name="Google Shape;393;g2153b0bb60b_2_229"/>
          <p:cNvGraphicFramePr/>
          <p:nvPr/>
        </p:nvGraphicFramePr>
        <p:xfrm>
          <a:off x="1075550" y="2405325"/>
          <a:ext cx="7933075" cy="5243075"/>
        </p:xfrm>
        <a:graphic>
          <a:graphicData uri="http://schemas.openxmlformats.org/drawingml/2006/table">
            <a:tbl>
              <a:tblPr>
                <a:noFill/>
                <a:tableStyleId>{D2E19E2F-B2C9-4BCE-8CFC-E2C13F3AE3EE}</a:tableStyleId>
              </a:tblPr>
              <a:tblGrid>
                <a:gridCol w="3110000">
                  <a:extLst>
                    <a:ext uri="{9D8B030D-6E8A-4147-A177-3AD203B41FA5}">
                      <a16:colId xmlns:a16="http://schemas.microsoft.com/office/drawing/2014/main" val="20000"/>
                    </a:ext>
                  </a:extLst>
                </a:gridCol>
                <a:gridCol w="1607675">
                  <a:extLst>
                    <a:ext uri="{9D8B030D-6E8A-4147-A177-3AD203B41FA5}">
                      <a16:colId xmlns:a16="http://schemas.microsoft.com/office/drawing/2014/main" val="20001"/>
                    </a:ext>
                  </a:extLst>
                </a:gridCol>
                <a:gridCol w="1594525">
                  <a:extLst>
                    <a:ext uri="{9D8B030D-6E8A-4147-A177-3AD203B41FA5}">
                      <a16:colId xmlns:a16="http://schemas.microsoft.com/office/drawing/2014/main" val="20002"/>
                    </a:ext>
                  </a:extLst>
                </a:gridCol>
                <a:gridCol w="1620875">
                  <a:extLst>
                    <a:ext uri="{9D8B030D-6E8A-4147-A177-3AD203B41FA5}">
                      <a16:colId xmlns:a16="http://schemas.microsoft.com/office/drawing/2014/main" val="20003"/>
                    </a:ext>
                  </a:extLst>
                </a:gridCol>
              </a:tblGrid>
              <a:tr h="1187175">
                <a:tc>
                  <a:txBody>
                    <a:bodyPr/>
                    <a:lstStyle/>
                    <a:p>
                      <a:pPr marL="0" lvl="0" indent="0" algn="ctr" rtl="0">
                        <a:lnSpc>
                          <a:spcPct val="115000"/>
                        </a:lnSpc>
                        <a:spcBef>
                          <a:spcPts val="1200"/>
                        </a:spcBef>
                        <a:spcAft>
                          <a:spcPts val="0"/>
                        </a:spcAft>
                        <a:buNone/>
                      </a:pPr>
                      <a:r>
                        <a:rPr lang="en-US" sz="1800" b="1">
                          <a:solidFill>
                            <a:srgbClr val="FFFFFF"/>
                          </a:solidFill>
                        </a:rPr>
                        <a:t>Rango Límites de Crédito</a:t>
                      </a:r>
                      <a:endParaRPr sz="1800" b="1">
                        <a:solidFill>
                          <a:srgbClr val="FFFFFF"/>
                        </a:solidFill>
                      </a:endParaRPr>
                    </a:p>
                  </a:txBody>
                  <a:tcPr marL="68575" marR="68575" marT="91425" marB="91425">
                    <a:lnL w="9525" cap="flat" cmpd="sng">
                      <a:solidFill>
                        <a:srgbClr val="70AD47"/>
                      </a:solidFill>
                      <a:prstDash val="solid"/>
                      <a:round/>
                      <a:headEnd type="none" w="sm" len="sm"/>
                      <a:tailEnd type="none" w="sm" len="sm"/>
                    </a:lnL>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70AD47"/>
                    </a:solidFill>
                  </a:tcPr>
                </a:tc>
                <a:tc>
                  <a:txBody>
                    <a:bodyPr/>
                    <a:lstStyle/>
                    <a:p>
                      <a:pPr marL="0" lvl="0" indent="0" algn="ctr" rtl="0">
                        <a:lnSpc>
                          <a:spcPct val="115000"/>
                        </a:lnSpc>
                        <a:spcBef>
                          <a:spcPts val="1200"/>
                        </a:spcBef>
                        <a:spcAft>
                          <a:spcPts val="0"/>
                        </a:spcAft>
                        <a:buNone/>
                      </a:pPr>
                      <a:r>
                        <a:rPr lang="en-US" sz="1800" b="1">
                          <a:solidFill>
                            <a:srgbClr val="FFFFFF"/>
                          </a:solidFill>
                        </a:rPr>
                        <a:t> 0</a:t>
                      </a:r>
                      <a:endParaRPr sz="1800" b="1">
                        <a:solidFill>
                          <a:srgbClr val="FFFFFF"/>
                        </a:solidFill>
                      </a:endParaRPr>
                    </a:p>
                  </a:txBody>
                  <a:tcPr marL="68575" marR="68575" marT="91425" marB="91425">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70AD47"/>
                    </a:solidFill>
                  </a:tcPr>
                </a:tc>
                <a:tc>
                  <a:txBody>
                    <a:bodyPr/>
                    <a:lstStyle/>
                    <a:p>
                      <a:pPr marL="0" lvl="0" indent="0" algn="ctr" rtl="0">
                        <a:lnSpc>
                          <a:spcPct val="115000"/>
                        </a:lnSpc>
                        <a:spcBef>
                          <a:spcPts val="1200"/>
                        </a:spcBef>
                        <a:spcAft>
                          <a:spcPts val="0"/>
                        </a:spcAft>
                        <a:buNone/>
                      </a:pPr>
                      <a:r>
                        <a:rPr lang="en-US" sz="1800" b="1">
                          <a:solidFill>
                            <a:srgbClr val="FFFFFF"/>
                          </a:solidFill>
                        </a:rPr>
                        <a:t>1 </a:t>
                      </a:r>
                      <a:endParaRPr sz="1800" b="1">
                        <a:solidFill>
                          <a:srgbClr val="FFFFFF"/>
                        </a:solidFill>
                      </a:endParaRPr>
                    </a:p>
                  </a:txBody>
                  <a:tcPr marL="68575" marR="68575" marT="91425" marB="91425">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70AD47"/>
                    </a:solidFill>
                  </a:tcPr>
                </a:tc>
                <a:tc>
                  <a:txBody>
                    <a:bodyPr/>
                    <a:lstStyle/>
                    <a:p>
                      <a:pPr marL="0" lvl="0" indent="0" algn="ctr" rtl="0">
                        <a:lnSpc>
                          <a:spcPct val="115000"/>
                        </a:lnSpc>
                        <a:spcBef>
                          <a:spcPts val="1200"/>
                        </a:spcBef>
                        <a:spcAft>
                          <a:spcPts val="0"/>
                        </a:spcAft>
                        <a:buNone/>
                      </a:pPr>
                      <a:r>
                        <a:rPr lang="en-US" sz="1800" b="1">
                          <a:solidFill>
                            <a:srgbClr val="FFFFFF"/>
                          </a:solidFill>
                        </a:rPr>
                        <a:t>Tasa de Malos</a:t>
                      </a:r>
                      <a:endParaRPr sz="1800" b="1">
                        <a:solidFill>
                          <a:srgbClr val="FFFFFF"/>
                        </a:solidFill>
                      </a:endParaRPr>
                    </a:p>
                  </a:txBody>
                  <a:tcPr marL="68575" marR="68575" marT="91425" marB="91425">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70AD47"/>
                    </a:solidFill>
                  </a:tcPr>
                </a:tc>
                <a:extLst>
                  <a:ext uri="{0D108BD9-81ED-4DB2-BD59-A6C34878D82A}">
                    <a16:rowId xmlns:a16="http://schemas.microsoft.com/office/drawing/2014/main" val="10000"/>
                  </a:ext>
                </a:extLst>
              </a:tr>
              <a:tr h="1013975">
                <a:tc>
                  <a:txBody>
                    <a:bodyPr/>
                    <a:lstStyle/>
                    <a:p>
                      <a:pPr marL="0" lvl="0" indent="0" algn="ctr" rtl="0">
                        <a:lnSpc>
                          <a:spcPct val="115000"/>
                        </a:lnSpc>
                        <a:spcBef>
                          <a:spcPts val="1200"/>
                        </a:spcBef>
                        <a:spcAft>
                          <a:spcPts val="0"/>
                        </a:spcAft>
                        <a:buNone/>
                      </a:pPr>
                      <a:r>
                        <a:rPr lang="en-US" sz="1800" b="1"/>
                        <a:t>Cuartil 1</a:t>
                      </a:r>
                      <a:endParaRPr sz="1800" b="1"/>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800"/>
                        <a:t>465,325</a:t>
                      </a:r>
                      <a:endParaRPr sz="1800"/>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800"/>
                        <a:t>81,087</a:t>
                      </a:r>
                      <a:endParaRPr sz="1800"/>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800"/>
                        <a:t>0.148399</a:t>
                      </a:r>
                      <a:endParaRPr sz="1800"/>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extLst>
                  <a:ext uri="{0D108BD9-81ED-4DB2-BD59-A6C34878D82A}">
                    <a16:rowId xmlns:a16="http://schemas.microsoft.com/office/drawing/2014/main" val="10001"/>
                  </a:ext>
                </a:extLst>
              </a:tr>
              <a:tr h="1013975">
                <a:tc>
                  <a:txBody>
                    <a:bodyPr/>
                    <a:lstStyle/>
                    <a:p>
                      <a:pPr marL="0" lvl="0" indent="0" algn="ctr" rtl="0">
                        <a:lnSpc>
                          <a:spcPct val="115000"/>
                        </a:lnSpc>
                        <a:spcBef>
                          <a:spcPts val="1200"/>
                        </a:spcBef>
                        <a:spcAft>
                          <a:spcPts val="0"/>
                        </a:spcAft>
                        <a:buNone/>
                      </a:pPr>
                      <a:r>
                        <a:rPr lang="en-US" sz="1800" b="1"/>
                        <a:t>Cuartil 2</a:t>
                      </a:r>
                      <a:endParaRPr sz="1800" b="1"/>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800"/>
                        <a:t>469,211</a:t>
                      </a:r>
                      <a:endParaRPr sz="1800"/>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800"/>
                        <a:t>77,199</a:t>
                      </a:r>
                      <a:endParaRPr sz="1800"/>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800"/>
                        <a:t>0.141284</a:t>
                      </a:r>
                      <a:endParaRPr sz="1800"/>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extLst>
                  <a:ext uri="{0D108BD9-81ED-4DB2-BD59-A6C34878D82A}">
                    <a16:rowId xmlns:a16="http://schemas.microsoft.com/office/drawing/2014/main" val="10002"/>
                  </a:ext>
                </a:extLst>
              </a:tr>
              <a:tr h="1013975">
                <a:tc>
                  <a:txBody>
                    <a:bodyPr/>
                    <a:lstStyle/>
                    <a:p>
                      <a:pPr marL="0" lvl="0" indent="0" algn="ctr" rtl="0">
                        <a:lnSpc>
                          <a:spcPct val="115000"/>
                        </a:lnSpc>
                        <a:spcBef>
                          <a:spcPts val="1200"/>
                        </a:spcBef>
                        <a:spcAft>
                          <a:spcPts val="0"/>
                        </a:spcAft>
                        <a:buNone/>
                      </a:pPr>
                      <a:r>
                        <a:rPr lang="en-US" sz="1800" b="1"/>
                        <a:t>Cuartil 3</a:t>
                      </a:r>
                      <a:endParaRPr sz="1800" b="1"/>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800"/>
                        <a:t>480,634</a:t>
                      </a:r>
                      <a:endParaRPr sz="1800"/>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800"/>
                        <a:t>65,776</a:t>
                      </a:r>
                      <a:endParaRPr sz="1800"/>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800"/>
                        <a:t>0.120378</a:t>
                      </a:r>
                      <a:endParaRPr sz="1800"/>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extLst>
                  <a:ext uri="{0D108BD9-81ED-4DB2-BD59-A6C34878D82A}">
                    <a16:rowId xmlns:a16="http://schemas.microsoft.com/office/drawing/2014/main" val="10003"/>
                  </a:ext>
                </a:extLst>
              </a:tr>
              <a:tr h="1013975">
                <a:tc>
                  <a:txBody>
                    <a:bodyPr/>
                    <a:lstStyle/>
                    <a:p>
                      <a:pPr marL="0" lvl="0" indent="0" algn="ctr" rtl="0">
                        <a:lnSpc>
                          <a:spcPct val="115000"/>
                        </a:lnSpc>
                        <a:spcBef>
                          <a:spcPts val="1200"/>
                        </a:spcBef>
                        <a:spcAft>
                          <a:spcPts val="0"/>
                        </a:spcAft>
                        <a:buNone/>
                      </a:pPr>
                      <a:r>
                        <a:rPr lang="en-US" sz="1800" b="1"/>
                        <a:t>Cuartil 4</a:t>
                      </a:r>
                      <a:endParaRPr sz="1800" b="1"/>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800"/>
                        <a:t>496,017</a:t>
                      </a:r>
                      <a:endParaRPr sz="1800"/>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800"/>
                        <a:t>50,394</a:t>
                      </a:r>
                      <a:endParaRPr sz="1800"/>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800"/>
                        <a:t>0.092227</a:t>
                      </a:r>
                      <a:endParaRPr sz="1800"/>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2153b0bb60b_2_267"/>
          <p:cNvSpPr/>
          <p:nvPr/>
        </p:nvSpPr>
        <p:spPr>
          <a:xfrm rot="10800000">
            <a:off x="12210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38887" b="-3887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99" name="Google Shape;399;g2153b0bb60b_2_267"/>
          <p:cNvGrpSpPr/>
          <p:nvPr/>
        </p:nvGrpSpPr>
        <p:grpSpPr>
          <a:xfrm>
            <a:off x="0" y="-72325"/>
            <a:ext cx="17861167" cy="1518301"/>
            <a:chOff x="0" y="-19050"/>
            <a:chExt cx="5016900" cy="831900"/>
          </a:xfrm>
        </p:grpSpPr>
        <p:sp>
          <p:nvSpPr>
            <p:cNvPr id="400" name="Google Shape;400;g2153b0bb60b_2_267"/>
            <p:cNvSpPr/>
            <p:nvPr/>
          </p:nvSpPr>
          <p:spPr>
            <a:xfrm>
              <a:off x="0" y="0"/>
              <a:ext cx="5016842" cy="812800"/>
            </a:xfrm>
            <a:custGeom>
              <a:avLst/>
              <a:gdLst/>
              <a:ahLst/>
              <a:cxnLst/>
              <a:rect l="l" t="t" r="r" b="b"/>
              <a:pathLst>
                <a:path w="5016842" h="812800" extrusionOk="0">
                  <a:moveTo>
                    <a:pt x="0" y="0"/>
                  </a:moveTo>
                  <a:lnTo>
                    <a:pt x="5016842" y="0"/>
                  </a:lnTo>
                  <a:lnTo>
                    <a:pt x="5016842" y="812800"/>
                  </a:lnTo>
                  <a:lnTo>
                    <a:pt x="0" y="812800"/>
                  </a:ln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1" name="Google Shape;401;g2153b0bb60b_2_267"/>
            <p:cNvSpPr txBox="1"/>
            <p:nvPr/>
          </p:nvSpPr>
          <p:spPr>
            <a:xfrm>
              <a:off x="0" y="-19050"/>
              <a:ext cx="5016900" cy="8319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402" name="Google Shape;402;g2153b0bb60b_2_267"/>
          <p:cNvSpPr txBox="1"/>
          <p:nvPr/>
        </p:nvSpPr>
        <p:spPr>
          <a:xfrm>
            <a:off x="941200" y="208325"/>
            <a:ext cx="14028000" cy="1105500"/>
          </a:xfrm>
          <a:prstGeom prst="rect">
            <a:avLst/>
          </a:prstGeom>
          <a:noFill/>
          <a:ln>
            <a:noFill/>
          </a:ln>
        </p:spPr>
        <p:txBody>
          <a:bodyPr spcFirstLastPara="1" wrap="square" lIns="0" tIns="0" rIns="0" bIns="0" anchor="t" anchorCtr="0">
            <a:spAutoFit/>
          </a:bodyPr>
          <a:lstStyle/>
          <a:p>
            <a:pPr marL="0" marR="0" lvl="0" indent="0" algn="ctr" rtl="0">
              <a:lnSpc>
                <a:spcPct val="138024"/>
              </a:lnSpc>
              <a:spcBef>
                <a:spcPts val="0"/>
              </a:spcBef>
              <a:spcAft>
                <a:spcPts val="0"/>
              </a:spcAft>
              <a:buNone/>
            </a:pPr>
            <a:r>
              <a:rPr lang="en-US" sz="3184">
                <a:solidFill>
                  <a:schemeClr val="lt1"/>
                </a:solidFill>
                <a:latin typeface="Calibri"/>
                <a:ea typeface="Calibri"/>
                <a:cs typeface="Calibri"/>
                <a:sym typeface="Calibri"/>
              </a:rPr>
              <a:t>¿</a:t>
            </a:r>
            <a:r>
              <a:rPr lang="en-US" sz="2788">
                <a:solidFill>
                  <a:srgbClr val="FFFFFF"/>
                </a:solidFill>
                <a:latin typeface="Calibri"/>
                <a:ea typeface="Calibri"/>
                <a:cs typeface="Calibri"/>
                <a:sym typeface="Calibri"/>
              </a:rPr>
              <a:t>Influye la antigüedad laboral en la identificación de aquellos clientes buenos en relación a los malos ?</a:t>
            </a:r>
            <a:endParaRPr sz="2788">
              <a:solidFill>
                <a:srgbClr val="FFFFFF"/>
              </a:solidFill>
              <a:latin typeface="Calibri"/>
              <a:ea typeface="Calibri"/>
              <a:cs typeface="Calibri"/>
              <a:sym typeface="Calibri"/>
            </a:endParaRPr>
          </a:p>
        </p:txBody>
      </p:sp>
      <p:sp>
        <p:nvSpPr>
          <p:cNvPr id="403" name="Google Shape;403;g2153b0bb60b_2_267"/>
          <p:cNvSpPr/>
          <p:nvPr/>
        </p:nvSpPr>
        <p:spPr>
          <a:xfrm>
            <a:off x="15408481" y="-2153153"/>
            <a:ext cx="4116356" cy="4116356"/>
          </a:xfrm>
          <a:custGeom>
            <a:avLst/>
            <a:gdLst/>
            <a:ahLst/>
            <a:cxnLst/>
            <a:rect l="l" t="t" r="r" b="b"/>
            <a:pathLst>
              <a:path w="4116356" h="4116356" extrusionOk="0">
                <a:moveTo>
                  <a:pt x="0" y="0"/>
                </a:moveTo>
                <a:lnTo>
                  <a:pt x="4116355" y="0"/>
                </a:lnTo>
                <a:lnTo>
                  <a:pt x="4116355" y="4116356"/>
                </a:lnTo>
                <a:lnTo>
                  <a:pt x="0" y="411635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4" name="Google Shape;404;g2153b0bb60b_2_267"/>
          <p:cNvSpPr/>
          <p:nvPr/>
        </p:nvSpPr>
        <p:spPr>
          <a:xfrm>
            <a:off x="-2602379" y="0"/>
            <a:ext cx="3256087" cy="3256087"/>
          </a:xfrm>
          <a:custGeom>
            <a:avLst/>
            <a:gdLst/>
            <a:ahLst/>
            <a:cxnLst/>
            <a:rect l="l" t="t" r="r" b="b"/>
            <a:pathLst>
              <a:path w="3256087" h="3256087" extrusionOk="0">
                <a:moveTo>
                  <a:pt x="0" y="0"/>
                </a:moveTo>
                <a:lnTo>
                  <a:pt x="3256087" y="0"/>
                </a:lnTo>
                <a:lnTo>
                  <a:pt x="3256087" y="3256087"/>
                </a:lnTo>
                <a:lnTo>
                  <a:pt x="0" y="3256087"/>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405" name="Google Shape;405;g2153b0bb60b_2_267"/>
          <p:cNvGraphicFramePr/>
          <p:nvPr/>
        </p:nvGraphicFramePr>
        <p:xfrm>
          <a:off x="744613" y="1611375"/>
          <a:ext cx="6910275" cy="6972050"/>
        </p:xfrm>
        <a:graphic>
          <a:graphicData uri="http://schemas.openxmlformats.org/drawingml/2006/table">
            <a:tbl>
              <a:tblPr>
                <a:noFill/>
                <a:tableStyleId>{D2E19E2F-B2C9-4BCE-8CFC-E2C13F3AE3EE}</a:tableStyleId>
              </a:tblPr>
              <a:tblGrid>
                <a:gridCol w="2351600">
                  <a:extLst>
                    <a:ext uri="{9D8B030D-6E8A-4147-A177-3AD203B41FA5}">
                      <a16:colId xmlns:a16="http://schemas.microsoft.com/office/drawing/2014/main" val="20000"/>
                    </a:ext>
                  </a:extLst>
                </a:gridCol>
                <a:gridCol w="1484475">
                  <a:extLst>
                    <a:ext uri="{9D8B030D-6E8A-4147-A177-3AD203B41FA5}">
                      <a16:colId xmlns:a16="http://schemas.microsoft.com/office/drawing/2014/main" val="20001"/>
                    </a:ext>
                  </a:extLst>
                </a:gridCol>
                <a:gridCol w="1537100">
                  <a:extLst>
                    <a:ext uri="{9D8B030D-6E8A-4147-A177-3AD203B41FA5}">
                      <a16:colId xmlns:a16="http://schemas.microsoft.com/office/drawing/2014/main" val="20002"/>
                    </a:ext>
                  </a:extLst>
                </a:gridCol>
                <a:gridCol w="1537100">
                  <a:extLst>
                    <a:ext uri="{9D8B030D-6E8A-4147-A177-3AD203B41FA5}">
                      <a16:colId xmlns:a16="http://schemas.microsoft.com/office/drawing/2014/main" val="20003"/>
                    </a:ext>
                  </a:extLst>
                </a:gridCol>
              </a:tblGrid>
              <a:tr h="467450">
                <a:tc>
                  <a:txBody>
                    <a:bodyPr/>
                    <a:lstStyle/>
                    <a:p>
                      <a:pPr marL="0" lvl="0" indent="0" algn="ctr" rtl="0">
                        <a:lnSpc>
                          <a:spcPct val="115000"/>
                        </a:lnSpc>
                        <a:spcBef>
                          <a:spcPts val="1200"/>
                        </a:spcBef>
                        <a:spcAft>
                          <a:spcPts val="0"/>
                        </a:spcAft>
                        <a:buNone/>
                      </a:pPr>
                      <a:r>
                        <a:rPr lang="en-US" sz="1500" b="1">
                          <a:solidFill>
                            <a:srgbClr val="FFFFFF"/>
                          </a:solidFill>
                          <a:latin typeface="Calibri"/>
                          <a:ea typeface="Calibri"/>
                          <a:cs typeface="Calibri"/>
                          <a:sym typeface="Calibri"/>
                        </a:rPr>
                        <a:t>Antigüedad Laboral (años)</a:t>
                      </a:r>
                      <a:endParaRPr sz="1500" b="1">
                        <a:solidFill>
                          <a:srgbClr val="FFFFFF"/>
                        </a:solidFill>
                        <a:latin typeface="Calibri"/>
                        <a:ea typeface="Calibri"/>
                        <a:cs typeface="Calibri"/>
                        <a:sym typeface="Calibri"/>
                      </a:endParaRPr>
                    </a:p>
                  </a:txBody>
                  <a:tcPr marL="68575" marR="68575" marT="91425" marB="91425">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70AD47"/>
                    </a:solidFill>
                  </a:tcPr>
                </a:tc>
                <a:tc>
                  <a:txBody>
                    <a:bodyPr/>
                    <a:lstStyle/>
                    <a:p>
                      <a:pPr marL="0" lvl="0" indent="0" algn="ctr" rtl="0">
                        <a:lnSpc>
                          <a:spcPct val="115000"/>
                        </a:lnSpc>
                        <a:spcBef>
                          <a:spcPts val="1200"/>
                        </a:spcBef>
                        <a:spcAft>
                          <a:spcPts val="0"/>
                        </a:spcAft>
                        <a:buNone/>
                      </a:pPr>
                      <a:r>
                        <a:rPr lang="en-US" sz="1500" b="1">
                          <a:solidFill>
                            <a:srgbClr val="FFFFFF"/>
                          </a:solidFill>
                          <a:latin typeface="Calibri"/>
                          <a:ea typeface="Calibri"/>
                          <a:cs typeface="Calibri"/>
                          <a:sym typeface="Calibri"/>
                        </a:rPr>
                        <a:t>0</a:t>
                      </a:r>
                      <a:endParaRPr sz="1500" b="1">
                        <a:solidFill>
                          <a:srgbClr val="FFFFFF"/>
                        </a:solidFill>
                        <a:latin typeface="Calibri"/>
                        <a:ea typeface="Calibri"/>
                        <a:cs typeface="Calibri"/>
                        <a:sym typeface="Calibri"/>
                      </a:endParaRPr>
                    </a:p>
                  </a:txBody>
                  <a:tcPr marL="68575" marR="68575" marT="91425" marB="91425">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70AD47"/>
                    </a:solidFill>
                  </a:tcPr>
                </a:tc>
                <a:tc>
                  <a:txBody>
                    <a:bodyPr/>
                    <a:lstStyle/>
                    <a:p>
                      <a:pPr marL="0" lvl="0" indent="0" algn="ctr" rtl="0">
                        <a:lnSpc>
                          <a:spcPct val="115000"/>
                        </a:lnSpc>
                        <a:spcBef>
                          <a:spcPts val="1200"/>
                        </a:spcBef>
                        <a:spcAft>
                          <a:spcPts val="0"/>
                        </a:spcAft>
                        <a:buNone/>
                      </a:pPr>
                      <a:r>
                        <a:rPr lang="en-US" sz="1500" b="1">
                          <a:solidFill>
                            <a:srgbClr val="FFFFFF"/>
                          </a:solidFill>
                          <a:latin typeface="Calibri"/>
                          <a:ea typeface="Calibri"/>
                          <a:cs typeface="Calibri"/>
                          <a:sym typeface="Calibri"/>
                        </a:rPr>
                        <a:t>1</a:t>
                      </a:r>
                      <a:endParaRPr sz="1500" b="1">
                        <a:solidFill>
                          <a:srgbClr val="FFFFFF"/>
                        </a:solidFill>
                        <a:latin typeface="Calibri"/>
                        <a:ea typeface="Calibri"/>
                        <a:cs typeface="Calibri"/>
                        <a:sym typeface="Calibri"/>
                      </a:endParaRPr>
                    </a:p>
                  </a:txBody>
                  <a:tcPr marL="68575" marR="68575" marT="91425" marB="91425">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70AD47"/>
                    </a:solidFill>
                  </a:tcPr>
                </a:tc>
                <a:tc>
                  <a:txBody>
                    <a:bodyPr/>
                    <a:lstStyle/>
                    <a:p>
                      <a:pPr marL="0" lvl="0" indent="0" algn="ctr" rtl="0">
                        <a:lnSpc>
                          <a:spcPct val="115000"/>
                        </a:lnSpc>
                        <a:spcBef>
                          <a:spcPts val="1200"/>
                        </a:spcBef>
                        <a:spcAft>
                          <a:spcPts val="0"/>
                        </a:spcAft>
                        <a:buNone/>
                      </a:pPr>
                      <a:r>
                        <a:rPr lang="en-US" sz="1500" b="1">
                          <a:solidFill>
                            <a:srgbClr val="FFFFFF"/>
                          </a:solidFill>
                          <a:latin typeface="Calibri"/>
                          <a:ea typeface="Calibri"/>
                          <a:cs typeface="Calibri"/>
                          <a:sym typeface="Calibri"/>
                        </a:rPr>
                        <a:t>Tasa Malos</a:t>
                      </a:r>
                      <a:endParaRPr sz="1500" b="1">
                        <a:solidFill>
                          <a:srgbClr val="FFFFFF"/>
                        </a:solidFill>
                        <a:latin typeface="Calibri"/>
                        <a:ea typeface="Calibri"/>
                        <a:cs typeface="Calibri"/>
                        <a:sym typeface="Calibri"/>
                      </a:endParaRPr>
                    </a:p>
                  </a:txBody>
                  <a:tcPr marL="68575" marR="68575" marT="91425" marB="91425">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70AD47"/>
                    </a:solidFill>
                  </a:tcPr>
                </a:tc>
                <a:extLst>
                  <a:ext uri="{0D108BD9-81ED-4DB2-BD59-A6C34878D82A}">
                    <a16:rowId xmlns:a16="http://schemas.microsoft.com/office/drawing/2014/main" val="10000"/>
                  </a:ext>
                </a:extLst>
              </a:tr>
              <a:tr h="542050">
                <a:tc>
                  <a:txBody>
                    <a:bodyPr/>
                    <a:lstStyle/>
                    <a:p>
                      <a:pPr marL="0" lvl="0" indent="0" algn="ctr" rtl="0">
                        <a:lnSpc>
                          <a:spcPct val="115000"/>
                        </a:lnSpc>
                        <a:spcBef>
                          <a:spcPts val="1200"/>
                        </a:spcBef>
                        <a:spcAft>
                          <a:spcPts val="0"/>
                        </a:spcAft>
                        <a:buNone/>
                      </a:pPr>
                      <a:r>
                        <a:rPr lang="en-US" sz="1600" b="1">
                          <a:latin typeface="Calibri"/>
                          <a:ea typeface="Calibri"/>
                          <a:cs typeface="Calibri"/>
                          <a:sym typeface="Calibri"/>
                        </a:rPr>
                        <a:t>Sin trabajo</a:t>
                      </a:r>
                      <a:endParaRPr sz="1600" b="1">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124076</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22505</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0.15</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extLst>
                  <a:ext uri="{0D108BD9-81ED-4DB2-BD59-A6C34878D82A}">
                    <a16:rowId xmlns:a16="http://schemas.microsoft.com/office/drawing/2014/main" val="10001"/>
                  </a:ext>
                </a:extLst>
              </a:tr>
              <a:tr h="542050">
                <a:tc>
                  <a:txBody>
                    <a:bodyPr/>
                    <a:lstStyle/>
                    <a:p>
                      <a:pPr marL="0" lvl="0" indent="0" algn="ctr" rtl="0">
                        <a:lnSpc>
                          <a:spcPct val="115000"/>
                        </a:lnSpc>
                        <a:spcBef>
                          <a:spcPts val="1200"/>
                        </a:spcBef>
                        <a:spcAft>
                          <a:spcPts val="0"/>
                        </a:spcAft>
                        <a:buNone/>
                      </a:pPr>
                      <a:r>
                        <a:rPr lang="en-US" sz="1600" b="1">
                          <a:latin typeface="Calibri"/>
                          <a:ea typeface="Calibri"/>
                          <a:cs typeface="Calibri"/>
                          <a:sym typeface="Calibri"/>
                        </a:rPr>
                        <a:t>8 </a:t>
                      </a:r>
                      <a:endParaRPr sz="1600" b="1">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79038</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12710</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0.14</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extLst>
                  <a:ext uri="{0D108BD9-81ED-4DB2-BD59-A6C34878D82A}">
                    <a16:rowId xmlns:a16="http://schemas.microsoft.com/office/drawing/2014/main" val="10002"/>
                  </a:ext>
                </a:extLst>
              </a:tr>
              <a:tr h="542050">
                <a:tc>
                  <a:txBody>
                    <a:bodyPr/>
                    <a:lstStyle/>
                    <a:p>
                      <a:pPr marL="0" lvl="0" indent="0" algn="ctr" rtl="0">
                        <a:lnSpc>
                          <a:spcPct val="115000"/>
                        </a:lnSpc>
                        <a:spcBef>
                          <a:spcPts val="1200"/>
                        </a:spcBef>
                        <a:spcAft>
                          <a:spcPts val="0"/>
                        </a:spcAft>
                        <a:buNone/>
                      </a:pPr>
                      <a:r>
                        <a:rPr lang="en-US" sz="1600" b="1">
                          <a:latin typeface="Calibri"/>
                          <a:ea typeface="Calibri"/>
                          <a:cs typeface="Calibri"/>
                          <a:sym typeface="Calibri"/>
                        </a:rPr>
                        <a:t>9</a:t>
                      </a:r>
                      <a:endParaRPr sz="1600" b="1">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68601</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10624</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0.13</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extLst>
                  <a:ext uri="{0D108BD9-81ED-4DB2-BD59-A6C34878D82A}">
                    <a16:rowId xmlns:a16="http://schemas.microsoft.com/office/drawing/2014/main" val="10003"/>
                  </a:ext>
                </a:extLst>
              </a:tr>
              <a:tr h="542050">
                <a:tc>
                  <a:txBody>
                    <a:bodyPr/>
                    <a:lstStyle/>
                    <a:p>
                      <a:pPr marL="0" lvl="0" indent="0" algn="ctr" rtl="0">
                        <a:lnSpc>
                          <a:spcPct val="115000"/>
                        </a:lnSpc>
                        <a:spcBef>
                          <a:spcPts val="1200"/>
                        </a:spcBef>
                        <a:spcAft>
                          <a:spcPts val="0"/>
                        </a:spcAft>
                        <a:buNone/>
                      </a:pPr>
                      <a:r>
                        <a:rPr lang="en-US" sz="1600" b="1">
                          <a:latin typeface="Calibri"/>
                          <a:ea typeface="Calibri"/>
                          <a:cs typeface="Calibri"/>
                          <a:sym typeface="Calibri"/>
                        </a:rPr>
                        <a:t>7</a:t>
                      </a:r>
                      <a:endParaRPr sz="1600" b="1">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80341</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12193</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0.13</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extLst>
                  <a:ext uri="{0D108BD9-81ED-4DB2-BD59-A6C34878D82A}">
                    <a16:rowId xmlns:a16="http://schemas.microsoft.com/office/drawing/2014/main" val="10004"/>
                  </a:ext>
                </a:extLst>
              </a:tr>
              <a:tr h="542050">
                <a:tc>
                  <a:txBody>
                    <a:bodyPr/>
                    <a:lstStyle/>
                    <a:p>
                      <a:pPr marL="0" lvl="0" indent="0" algn="ctr" rtl="0">
                        <a:lnSpc>
                          <a:spcPct val="115000"/>
                        </a:lnSpc>
                        <a:spcBef>
                          <a:spcPts val="1200"/>
                        </a:spcBef>
                        <a:spcAft>
                          <a:spcPts val="0"/>
                        </a:spcAft>
                        <a:buNone/>
                      </a:pPr>
                      <a:r>
                        <a:rPr lang="en-US" sz="1600" b="1">
                          <a:latin typeface="Calibri"/>
                          <a:ea typeface="Calibri"/>
                          <a:cs typeface="Calibri"/>
                          <a:sym typeface="Calibri"/>
                        </a:rPr>
                        <a:t>1</a:t>
                      </a:r>
                      <a:endParaRPr sz="1600" b="1">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128750</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19341</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0.13</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extLst>
                  <a:ext uri="{0D108BD9-81ED-4DB2-BD59-A6C34878D82A}">
                    <a16:rowId xmlns:a16="http://schemas.microsoft.com/office/drawing/2014/main" val="10005"/>
                  </a:ext>
                </a:extLst>
              </a:tr>
              <a:tr h="542050">
                <a:tc>
                  <a:txBody>
                    <a:bodyPr/>
                    <a:lstStyle/>
                    <a:p>
                      <a:pPr marL="0" lvl="0" indent="0" algn="ctr" rtl="0">
                        <a:lnSpc>
                          <a:spcPct val="115000"/>
                        </a:lnSpc>
                        <a:spcBef>
                          <a:spcPts val="1200"/>
                        </a:spcBef>
                        <a:spcAft>
                          <a:spcPts val="0"/>
                        </a:spcAft>
                        <a:buNone/>
                      </a:pPr>
                      <a:r>
                        <a:rPr lang="en-US" sz="1600" b="1">
                          <a:latin typeface="Calibri"/>
                          <a:ea typeface="Calibri"/>
                          <a:cs typeface="Calibri"/>
                          <a:sym typeface="Calibri"/>
                        </a:rPr>
                        <a:t>3</a:t>
                      </a:r>
                      <a:endParaRPr sz="1600" b="1">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157566</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22840</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0.13</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extLst>
                  <a:ext uri="{0D108BD9-81ED-4DB2-BD59-A6C34878D82A}">
                    <a16:rowId xmlns:a16="http://schemas.microsoft.com/office/drawing/2014/main" val="10006"/>
                  </a:ext>
                </a:extLst>
              </a:tr>
              <a:tr h="542050">
                <a:tc>
                  <a:txBody>
                    <a:bodyPr/>
                    <a:lstStyle/>
                    <a:p>
                      <a:pPr marL="0" lvl="0" indent="0" algn="ctr" rtl="0">
                        <a:lnSpc>
                          <a:spcPct val="115000"/>
                        </a:lnSpc>
                        <a:spcBef>
                          <a:spcPts val="1200"/>
                        </a:spcBef>
                        <a:spcAft>
                          <a:spcPts val="0"/>
                        </a:spcAft>
                        <a:buNone/>
                      </a:pPr>
                      <a:r>
                        <a:rPr lang="en-US" sz="1600" b="1">
                          <a:latin typeface="Calibri"/>
                          <a:ea typeface="Calibri"/>
                          <a:cs typeface="Calibri"/>
                          <a:sym typeface="Calibri"/>
                        </a:rPr>
                        <a:t>2</a:t>
                      </a:r>
                      <a:endParaRPr sz="1600" b="1">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spcBef>
                          <a:spcPts val="0"/>
                        </a:spcBef>
                        <a:spcAft>
                          <a:spcPts val="0"/>
                        </a:spcAft>
                        <a:buNone/>
                      </a:pPr>
                      <a:r>
                        <a:rPr lang="en-US" sz="1600">
                          <a:latin typeface="Calibri"/>
                          <a:ea typeface="Calibri"/>
                          <a:cs typeface="Calibri"/>
                          <a:sym typeface="Calibri"/>
                        </a:rPr>
                        <a:t>177719</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spcBef>
                          <a:spcPts val="0"/>
                        </a:spcBef>
                        <a:spcAft>
                          <a:spcPts val="0"/>
                        </a:spcAft>
                        <a:buNone/>
                      </a:pPr>
                      <a:r>
                        <a:rPr lang="en-US" sz="1600">
                          <a:latin typeface="Calibri"/>
                          <a:ea typeface="Calibri"/>
                          <a:cs typeface="Calibri"/>
                          <a:sym typeface="Calibri"/>
                        </a:rPr>
                        <a:t>25558</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0.13</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extLst>
                  <a:ext uri="{0D108BD9-81ED-4DB2-BD59-A6C34878D82A}">
                    <a16:rowId xmlns:a16="http://schemas.microsoft.com/office/drawing/2014/main" val="10007"/>
                  </a:ext>
                </a:extLst>
              </a:tr>
              <a:tr h="542050">
                <a:tc>
                  <a:txBody>
                    <a:bodyPr/>
                    <a:lstStyle/>
                    <a:p>
                      <a:pPr marL="0" lvl="0" indent="0" algn="ctr" rtl="0">
                        <a:lnSpc>
                          <a:spcPct val="115000"/>
                        </a:lnSpc>
                        <a:spcBef>
                          <a:spcPts val="1200"/>
                        </a:spcBef>
                        <a:spcAft>
                          <a:spcPts val="0"/>
                        </a:spcAft>
                        <a:buNone/>
                      </a:pPr>
                      <a:r>
                        <a:rPr lang="en-US" sz="1600" b="1">
                          <a:latin typeface="Calibri"/>
                          <a:ea typeface="Calibri"/>
                          <a:cs typeface="Calibri"/>
                          <a:sym typeface="Calibri"/>
                        </a:rPr>
                        <a:t>5</a:t>
                      </a:r>
                      <a:endParaRPr sz="1600" b="1">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121898</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17528</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0.13</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extLst>
                  <a:ext uri="{0D108BD9-81ED-4DB2-BD59-A6C34878D82A}">
                    <a16:rowId xmlns:a16="http://schemas.microsoft.com/office/drawing/2014/main" val="10008"/>
                  </a:ext>
                </a:extLst>
              </a:tr>
              <a:tr h="542050">
                <a:tc>
                  <a:txBody>
                    <a:bodyPr/>
                    <a:lstStyle/>
                    <a:p>
                      <a:pPr marL="0" lvl="0" indent="0" algn="ctr" rtl="0">
                        <a:lnSpc>
                          <a:spcPct val="115000"/>
                        </a:lnSpc>
                        <a:spcBef>
                          <a:spcPts val="1200"/>
                        </a:spcBef>
                        <a:spcAft>
                          <a:spcPts val="0"/>
                        </a:spcAft>
                        <a:buNone/>
                      </a:pPr>
                      <a:r>
                        <a:rPr lang="en-US" sz="1600" b="1">
                          <a:latin typeface="Calibri"/>
                          <a:ea typeface="Calibri"/>
                          <a:cs typeface="Calibri"/>
                          <a:sym typeface="Calibri"/>
                        </a:rPr>
                        <a:t>6</a:t>
                      </a:r>
                      <a:endParaRPr sz="1600" b="1">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spcBef>
                          <a:spcPts val="0"/>
                        </a:spcBef>
                        <a:spcAft>
                          <a:spcPts val="0"/>
                        </a:spcAft>
                        <a:buNone/>
                      </a:pPr>
                      <a:r>
                        <a:rPr lang="en-US" sz="1600">
                          <a:latin typeface="Calibri"/>
                          <a:ea typeface="Calibri"/>
                          <a:cs typeface="Calibri"/>
                          <a:sym typeface="Calibri"/>
                        </a:rPr>
                        <a:t>89571</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spcBef>
                          <a:spcPts val="0"/>
                        </a:spcBef>
                        <a:spcAft>
                          <a:spcPts val="0"/>
                        </a:spcAft>
                        <a:buNone/>
                      </a:pPr>
                      <a:r>
                        <a:rPr lang="en-US" sz="1600">
                          <a:latin typeface="Calibri"/>
                          <a:ea typeface="Calibri"/>
                          <a:cs typeface="Calibri"/>
                          <a:sym typeface="Calibri"/>
                        </a:rPr>
                        <a:t>12837</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0.13</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extLst>
                  <a:ext uri="{0D108BD9-81ED-4DB2-BD59-A6C34878D82A}">
                    <a16:rowId xmlns:a16="http://schemas.microsoft.com/office/drawing/2014/main" val="10009"/>
                  </a:ext>
                </a:extLst>
              </a:tr>
              <a:tr h="542050">
                <a:tc>
                  <a:txBody>
                    <a:bodyPr/>
                    <a:lstStyle/>
                    <a:p>
                      <a:pPr marL="0" lvl="0" indent="0" algn="ctr" rtl="0">
                        <a:lnSpc>
                          <a:spcPct val="115000"/>
                        </a:lnSpc>
                        <a:spcBef>
                          <a:spcPts val="1200"/>
                        </a:spcBef>
                        <a:spcAft>
                          <a:spcPts val="0"/>
                        </a:spcAft>
                        <a:buNone/>
                      </a:pPr>
                      <a:r>
                        <a:rPr lang="en-US" sz="1600" b="1">
                          <a:latin typeface="Calibri"/>
                          <a:ea typeface="Calibri"/>
                          <a:cs typeface="Calibri"/>
                          <a:sym typeface="Calibri"/>
                        </a:rPr>
                        <a:t>Menor a 1</a:t>
                      </a:r>
                      <a:endParaRPr sz="1600" b="1">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165930</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23737</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0.13</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extLst>
                  <a:ext uri="{0D108BD9-81ED-4DB2-BD59-A6C34878D82A}">
                    <a16:rowId xmlns:a16="http://schemas.microsoft.com/office/drawing/2014/main" val="10010"/>
                  </a:ext>
                </a:extLst>
              </a:tr>
              <a:tr h="542050">
                <a:tc>
                  <a:txBody>
                    <a:bodyPr/>
                    <a:lstStyle/>
                    <a:p>
                      <a:pPr marL="0" lvl="0" indent="0" algn="ctr" rtl="0">
                        <a:lnSpc>
                          <a:spcPct val="115000"/>
                        </a:lnSpc>
                        <a:spcBef>
                          <a:spcPts val="1200"/>
                        </a:spcBef>
                        <a:spcAft>
                          <a:spcPts val="0"/>
                        </a:spcAft>
                        <a:buNone/>
                      </a:pPr>
                      <a:r>
                        <a:rPr lang="en-US" sz="1600" b="1">
                          <a:latin typeface="Calibri"/>
                          <a:ea typeface="Calibri"/>
                          <a:cs typeface="Calibri"/>
                          <a:sym typeface="Calibri"/>
                        </a:rPr>
                        <a:t>4</a:t>
                      </a:r>
                      <a:endParaRPr sz="1600" b="1">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spcBef>
                          <a:spcPts val="0"/>
                        </a:spcBef>
                        <a:spcAft>
                          <a:spcPts val="0"/>
                        </a:spcAft>
                        <a:buNone/>
                      </a:pPr>
                      <a:r>
                        <a:rPr lang="en-US" sz="1600">
                          <a:latin typeface="Calibri"/>
                          <a:ea typeface="Calibri"/>
                          <a:cs typeface="Calibri"/>
                          <a:sym typeface="Calibri"/>
                        </a:rPr>
                        <a:t>119373</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spcBef>
                          <a:spcPts val="0"/>
                        </a:spcBef>
                        <a:spcAft>
                          <a:spcPts val="0"/>
                        </a:spcAft>
                        <a:buNone/>
                      </a:pPr>
                      <a:r>
                        <a:rPr lang="en-US" sz="1600">
                          <a:latin typeface="Calibri"/>
                          <a:ea typeface="Calibri"/>
                          <a:cs typeface="Calibri"/>
                          <a:sym typeface="Calibri"/>
                        </a:rPr>
                        <a:t>16950</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0.12</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extLst>
                  <a:ext uri="{0D108BD9-81ED-4DB2-BD59-A6C34878D82A}">
                    <a16:rowId xmlns:a16="http://schemas.microsoft.com/office/drawing/2014/main" val="10011"/>
                  </a:ext>
                </a:extLst>
              </a:tr>
              <a:tr h="542050">
                <a:tc>
                  <a:txBody>
                    <a:bodyPr/>
                    <a:lstStyle/>
                    <a:p>
                      <a:pPr marL="0" lvl="0" indent="0" algn="ctr" rtl="0">
                        <a:lnSpc>
                          <a:spcPct val="115000"/>
                        </a:lnSpc>
                        <a:spcBef>
                          <a:spcPts val="1200"/>
                        </a:spcBef>
                        <a:spcAft>
                          <a:spcPts val="0"/>
                        </a:spcAft>
                        <a:buNone/>
                      </a:pPr>
                      <a:r>
                        <a:rPr lang="en-US" sz="1600" b="1">
                          <a:latin typeface="Calibri"/>
                          <a:ea typeface="Calibri"/>
                          <a:cs typeface="Calibri"/>
                          <a:sym typeface="Calibri"/>
                        </a:rPr>
                        <a:t>Mayor a 10</a:t>
                      </a:r>
                      <a:endParaRPr sz="1600" b="1">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658253</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87951</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600">
                          <a:latin typeface="Calibri"/>
                          <a:ea typeface="Calibri"/>
                          <a:cs typeface="Calibri"/>
                          <a:sym typeface="Calibri"/>
                        </a:rPr>
                        <a:t>0.12</a:t>
                      </a:r>
                      <a:endParaRPr sz="16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grpSp>
        <p:nvGrpSpPr>
          <p:cNvPr id="406" name="Google Shape;406;g2153b0bb60b_2_267"/>
          <p:cNvGrpSpPr/>
          <p:nvPr/>
        </p:nvGrpSpPr>
        <p:grpSpPr>
          <a:xfrm>
            <a:off x="8331225" y="3436275"/>
            <a:ext cx="9387842" cy="3674842"/>
            <a:chOff x="-115284" y="102845"/>
            <a:chExt cx="1190052" cy="292355"/>
          </a:xfrm>
        </p:grpSpPr>
        <p:sp>
          <p:nvSpPr>
            <p:cNvPr id="407" name="Google Shape;407;g2153b0bb60b_2_267"/>
            <p:cNvSpPr/>
            <p:nvPr/>
          </p:nvSpPr>
          <p:spPr>
            <a:xfrm>
              <a:off x="-115284" y="102845"/>
              <a:ext cx="1190052" cy="283977"/>
            </a:xfrm>
            <a:custGeom>
              <a:avLst/>
              <a:gdLst/>
              <a:ahLst/>
              <a:cxnLst/>
              <a:rect l="l" t="t" r="r" b="b"/>
              <a:pathLst>
                <a:path w="1178269" h="357204" extrusionOk="0">
                  <a:moveTo>
                    <a:pt x="0" y="0"/>
                  </a:moveTo>
                  <a:lnTo>
                    <a:pt x="1178269" y="0"/>
                  </a:lnTo>
                  <a:lnTo>
                    <a:pt x="1178269" y="357204"/>
                  </a:lnTo>
                  <a:lnTo>
                    <a:pt x="0" y="357204"/>
                  </a:ln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8" name="Google Shape;408;g2153b0bb60b_2_267"/>
            <p:cNvSpPr txBox="1"/>
            <p:nvPr/>
          </p:nvSpPr>
          <p:spPr>
            <a:xfrm>
              <a:off x="-115283" y="110800"/>
              <a:ext cx="1178400" cy="284400"/>
            </a:xfrm>
            <a:prstGeom prst="rect">
              <a:avLst/>
            </a:prstGeom>
            <a:noFill/>
            <a:ln>
              <a:noFill/>
            </a:ln>
          </p:spPr>
          <p:txBody>
            <a:bodyPr spcFirstLastPara="1" wrap="square" lIns="114300" tIns="114300" rIns="114300" bIns="114300" anchor="ctr" anchorCtr="0">
              <a:noAutofit/>
            </a:bodyPr>
            <a:lstStyle/>
            <a:p>
              <a:pPr marL="457200" lvl="0" indent="-387350" algn="just" rtl="0">
                <a:lnSpc>
                  <a:spcPct val="115000"/>
                </a:lnSpc>
                <a:spcBef>
                  <a:spcPts val="600"/>
                </a:spcBef>
                <a:spcAft>
                  <a:spcPts val="0"/>
                </a:spcAft>
                <a:buClr>
                  <a:srgbClr val="FFFFFF"/>
                </a:buClr>
                <a:buSzPts val="2500"/>
                <a:buFont typeface="Calibri"/>
                <a:buChar char="●"/>
              </a:pPr>
              <a:r>
                <a:rPr lang="en-US" sz="2500">
                  <a:solidFill>
                    <a:srgbClr val="FFFFFF"/>
                  </a:solidFill>
                  <a:latin typeface="Calibri"/>
                  <a:ea typeface="Calibri"/>
                  <a:cs typeface="Calibri"/>
                  <a:sym typeface="Calibri"/>
                </a:rPr>
                <a:t>Se puede observar que los que tienen valores nulos a los cuales se les asignado la categoría “Sin trabajo” poseen la mayor tasa de malos.</a:t>
              </a:r>
              <a:endParaRPr sz="2500">
                <a:solidFill>
                  <a:srgbClr val="FFFFFF"/>
                </a:solidFill>
                <a:latin typeface="Calibri"/>
                <a:ea typeface="Calibri"/>
                <a:cs typeface="Calibri"/>
                <a:sym typeface="Calibri"/>
              </a:endParaRPr>
            </a:p>
            <a:p>
              <a:pPr marL="457200" lvl="0" indent="-387350" algn="just" rtl="0">
                <a:lnSpc>
                  <a:spcPct val="115000"/>
                </a:lnSpc>
                <a:spcBef>
                  <a:spcPts val="0"/>
                </a:spcBef>
                <a:spcAft>
                  <a:spcPts val="0"/>
                </a:spcAft>
                <a:buClr>
                  <a:srgbClr val="FFFFFF"/>
                </a:buClr>
                <a:buSzPts val="2500"/>
                <a:buFont typeface="Calibri"/>
                <a:buChar char="●"/>
              </a:pPr>
              <a:r>
                <a:rPr lang="en-US" sz="2500">
                  <a:solidFill>
                    <a:srgbClr val="FFFFFF"/>
                  </a:solidFill>
                  <a:latin typeface="Calibri"/>
                  <a:ea typeface="Calibri"/>
                  <a:cs typeface="Calibri"/>
                  <a:sym typeface="Calibri"/>
                </a:rPr>
                <a:t>Si bien contrario al comportamiento natural, la tasa de malos que le sigue es la de aquellos con antigüedad superior a 8 años.  </a:t>
              </a:r>
              <a:endParaRPr sz="2500">
                <a:solidFill>
                  <a:srgbClr val="FFFFFF"/>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g2153b0bb60b_5_3"/>
          <p:cNvSpPr/>
          <p:nvPr/>
        </p:nvSpPr>
        <p:spPr>
          <a:xfrm rot="10800000">
            <a:off x="109150" y="1445975"/>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38887" b="-3887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414" name="Google Shape;414;g2153b0bb60b_5_3"/>
          <p:cNvGrpSpPr/>
          <p:nvPr/>
        </p:nvGrpSpPr>
        <p:grpSpPr>
          <a:xfrm>
            <a:off x="0" y="-72325"/>
            <a:ext cx="17861167" cy="1518301"/>
            <a:chOff x="0" y="-19050"/>
            <a:chExt cx="5016900" cy="831900"/>
          </a:xfrm>
        </p:grpSpPr>
        <p:sp>
          <p:nvSpPr>
            <p:cNvPr id="415" name="Google Shape;415;g2153b0bb60b_5_3"/>
            <p:cNvSpPr/>
            <p:nvPr/>
          </p:nvSpPr>
          <p:spPr>
            <a:xfrm>
              <a:off x="0" y="0"/>
              <a:ext cx="5016842" cy="812800"/>
            </a:xfrm>
            <a:custGeom>
              <a:avLst/>
              <a:gdLst/>
              <a:ahLst/>
              <a:cxnLst/>
              <a:rect l="l" t="t" r="r" b="b"/>
              <a:pathLst>
                <a:path w="5016842" h="812800" extrusionOk="0">
                  <a:moveTo>
                    <a:pt x="0" y="0"/>
                  </a:moveTo>
                  <a:lnTo>
                    <a:pt x="5016842" y="0"/>
                  </a:lnTo>
                  <a:lnTo>
                    <a:pt x="5016842" y="812800"/>
                  </a:lnTo>
                  <a:lnTo>
                    <a:pt x="0" y="812800"/>
                  </a:ln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6" name="Google Shape;416;g2153b0bb60b_5_3"/>
            <p:cNvSpPr txBox="1"/>
            <p:nvPr/>
          </p:nvSpPr>
          <p:spPr>
            <a:xfrm>
              <a:off x="0" y="-19050"/>
              <a:ext cx="5016900" cy="8319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417" name="Google Shape;417;g2153b0bb60b_5_3"/>
          <p:cNvSpPr txBox="1"/>
          <p:nvPr/>
        </p:nvSpPr>
        <p:spPr>
          <a:xfrm>
            <a:off x="941200" y="208325"/>
            <a:ext cx="14028000" cy="1105500"/>
          </a:xfrm>
          <a:prstGeom prst="rect">
            <a:avLst/>
          </a:prstGeom>
          <a:noFill/>
          <a:ln>
            <a:noFill/>
          </a:ln>
        </p:spPr>
        <p:txBody>
          <a:bodyPr spcFirstLastPara="1" wrap="square" lIns="0" tIns="0" rIns="0" bIns="0" anchor="t" anchorCtr="0">
            <a:spAutoFit/>
          </a:bodyPr>
          <a:lstStyle/>
          <a:p>
            <a:pPr marL="0" marR="0" lvl="0" indent="0" algn="ctr" rtl="0">
              <a:lnSpc>
                <a:spcPct val="138024"/>
              </a:lnSpc>
              <a:spcBef>
                <a:spcPts val="0"/>
              </a:spcBef>
              <a:spcAft>
                <a:spcPts val="0"/>
              </a:spcAft>
              <a:buNone/>
            </a:pPr>
            <a:r>
              <a:rPr lang="en-US" sz="3184">
                <a:solidFill>
                  <a:schemeClr val="lt1"/>
                </a:solidFill>
                <a:latin typeface="Calibri"/>
                <a:ea typeface="Calibri"/>
                <a:cs typeface="Calibri"/>
                <a:sym typeface="Calibri"/>
              </a:rPr>
              <a:t>¿</a:t>
            </a:r>
            <a:r>
              <a:rPr lang="en-US" sz="2788">
                <a:solidFill>
                  <a:srgbClr val="FFFFFF"/>
                </a:solidFill>
                <a:latin typeface="Calibri"/>
                <a:ea typeface="Calibri"/>
                <a:cs typeface="Calibri"/>
                <a:sym typeface="Calibri"/>
              </a:rPr>
              <a:t>Influye la propiedad de la vivienda en la identificación de aquellos clientes buenos en relación a los malos ?</a:t>
            </a:r>
            <a:endParaRPr sz="2788">
              <a:solidFill>
                <a:srgbClr val="FFFFFF"/>
              </a:solidFill>
              <a:latin typeface="Calibri"/>
              <a:ea typeface="Calibri"/>
              <a:cs typeface="Calibri"/>
              <a:sym typeface="Calibri"/>
            </a:endParaRPr>
          </a:p>
        </p:txBody>
      </p:sp>
      <p:sp>
        <p:nvSpPr>
          <p:cNvPr id="418" name="Google Shape;418;g2153b0bb60b_5_3"/>
          <p:cNvSpPr/>
          <p:nvPr/>
        </p:nvSpPr>
        <p:spPr>
          <a:xfrm>
            <a:off x="15408481" y="-2153153"/>
            <a:ext cx="4116356" cy="4116356"/>
          </a:xfrm>
          <a:custGeom>
            <a:avLst/>
            <a:gdLst/>
            <a:ahLst/>
            <a:cxnLst/>
            <a:rect l="l" t="t" r="r" b="b"/>
            <a:pathLst>
              <a:path w="4116356" h="4116356" extrusionOk="0">
                <a:moveTo>
                  <a:pt x="0" y="0"/>
                </a:moveTo>
                <a:lnTo>
                  <a:pt x="4116355" y="0"/>
                </a:lnTo>
                <a:lnTo>
                  <a:pt x="4116355" y="4116356"/>
                </a:lnTo>
                <a:lnTo>
                  <a:pt x="0" y="411635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9" name="Google Shape;419;g2153b0bb60b_5_3"/>
          <p:cNvSpPr/>
          <p:nvPr/>
        </p:nvSpPr>
        <p:spPr>
          <a:xfrm>
            <a:off x="-2602379" y="0"/>
            <a:ext cx="3256087" cy="3256087"/>
          </a:xfrm>
          <a:custGeom>
            <a:avLst/>
            <a:gdLst/>
            <a:ahLst/>
            <a:cxnLst/>
            <a:rect l="l" t="t" r="r" b="b"/>
            <a:pathLst>
              <a:path w="3256087" h="3256087" extrusionOk="0">
                <a:moveTo>
                  <a:pt x="0" y="0"/>
                </a:moveTo>
                <a:lnTo>
                  <a:pt x="3256087" y="0"/>
                </a:lnTo>
                <a:lnTo>
                  <a:pt x="3256087" y="3256087"/>
                </a:lnTo>
                <a:lnTo>
                  <a:pt x="0" y="3256087"/>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420" name="Google Shape;420;g2153b0bb60b_5_3"/>
          <p:cNvGraphicFramePr/>
          <p:nvPr/>
        </p:nvGraphicFramePr>
        <p:xfrm>
          <a:off x="825650" y="2492250"/>
          <a:ext cx="8332900" cy="6503450"/>
        </p:xfrm>
        <a:graphic>
          <a:graphicData uri="http://schemas.openxmlformats.org/drawingml/2006/table">
            <a:tbl>
              <a:tblPr>
                <a:noFill/>
                <a:tableStyleId>{D2E19E2F-B2C9-4BCE-8CFC-E2C13F3AE3EE}</a:tableStyleId>
              </a:tblPr>
              <a:tblGrid>
                <a:gridCol w="2811175">
                  <a:extLst>
                    <a:ext uri="{9D8B030D-6E8A-4147-A177-3AD203B41FA5}">
                      <a16:colId xmlns:a16="http://schemas.microsoft.com/office/drawing/2014/main" val="20000"/>
                    </a:ext>
                  </a:extLst>
                </a:gridCol>
                <a:gridCol w="1774575">
                  <a:extLst>
                    <a:ext uri="{9D8B030D-6E8A-4147-A177-3AD203B41FA5}">
                      <a16:colId xmlns:a16="http://schemas.microsoft.com/office/drawing/2014/main" val="20001"/>
                    </a:ext>
                  </a:extLst>
                </a:gridCol>
                <a:gridCol w="1837500">
                  <a:extLst>
                    <a:ext uri="{9D8B030D-6E8A-4147-A177-3AD203B41FA5}">
                      <a16:colId xmlns:a16="http://schemas.microsoft.com/office/drawing/2014/main" val="20002"/>
                    </a:ext>
                  </a:extLst>
                </a:gridCol>
                <a:gridCol w="1909650">
                  <a:extLst>
                    <a:ext uri="{9D8B030D-6E8A-4147-A177-3AD203B41FA5}">
                      <a16:colId xmlns:a16="http://schemas.microsoft.com/office/drawing/2014/main" val="20003"/>
                    </a:ext>
                  </a:extLst>
                </a:gridCol>
              </a:tblGrid>
              <a:tr h="1260500">
                <a:tc>
                  <a:txBody>
                    <a:bodyPr/>
                    <a:lstStyle/>
                    <a:p>
                      <a:pPr marL="0" lvl="0" indent="0" algn="ctr" rtl="0">
                        <a:lnSpc>
                          <a:spcPct val="115000"/>
                        </a:lnSpc>
                        <a:spcBef>
                          <a:spcPts val="1200"/>
                        </a:spcBef>
                        <a:spcAft>
                          <a:spcPts val="0"/>
                        </a:spcAft>
                        <a:buNone/>
                      </a:pPr>
                      <a:r>
                        <a:rPr lang="en-US" sz="2500" b="1">
                          <a:solidFill>
                            <a:srgbClr val="FFFFFF"/>
                          </a:solidFill>
                          <a:latin typeface="Calibri"/>
                          <a:ea typeface="Calibri"/>
                          <a:cs typeface="Calibri"/>
                          <a:sym typeface="Calibri"/>
                        </a:rPr>
                        <a:t>Propiedad de la vivienda</a:t>
                      </a:r>
                      <a:endParaRPr sz="2500" b="1">
                        <a:solidFill>
                          <a:srgbClr val="FFFFFF"/>
                        </a:solidFill>
                        <a:latin typeface="Calibri"/>
                        <a:ea typeface="Calibri"/>
                        <a:cs typeface="Calibri"/>
                        <a:sym typeface="Calibri"/>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D47"/>
                    </a:solidFill>
                  </a:tcPr>
                </a:tc>
                <a:tc>
                  <a:txBody>
                    <a:bodyPr/>
                    <a:lstStyle/>
                    <a:p>
                      <a:pPr marL="0" lvl="0" indent="0" algn="ctr" rtl="0">
                        <a:lnSpc>
                          <a:spcPct val="115000"/>
                        </a:lnSpc>
                        <a:spcBef>
                          <a:spcPts val="1200"/>
                        </a:spcBef>
                        <a:spcAft>
                          <a:spcPts val="0"/>
                        </a:spcAft>
                        <a:buNone/>
                      </a:pPr>
                      <a:r>
                        <a:rPr lang="en-US" sz="2500" b="1">
                          <a:solidFill>
                            <a:srgbClr val="FFFFFF"/>
                          </a:solidFill>
                          <a:latin typeface="Calibri"/>
                          <a:ea typeface="Calibri"/>
                          <a:cs typeface="Calibri"/>
                          <a:sym typeface="Calibri"/>
                        </a:rPr>
                        <a:t>0</a:t>
                      </a:r>
                      <a:endParaRPr sz="2500" b="1">
                        <a:solidFill>
                          <a:srgbClr val="FFFFFF"/>
                        </a:solidFill>
                        <a:latin typeface="Calibri"/>
                        <a:ea typeface="Calibri"/>
                        <a:cs typeface="Calibri"/>
                        <a:sym typeface="Calibri"/>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D47"/>
                    </a:solidFill>
                  </a:tcPr>
                </a:tc>
                <a:tc>
                  <a:txBody>
                    <a:bodyPr/>
                    <a:lstStyle/>
                    <a:p>
                      <a:pPr marL="0" lvl="0" indent="0" algn="ctr" rtl="0">
                        <a:lnSpc>
                          <a:spcPct val="115000"/>
                        </a:lnSpc>
                        <a:spcBef>
                          <a:spcPts val="1200"/>
                        </a:spcBef>
                        <a:spcAft>
                          <a:spcPts val="0"/>
                        </a:spcAft>
                        <a:buNone/>
                      </a:pPr>
                      <a:r>
                        <a:rPr lang="en-US" sz="2500" b="1">
                          <a:solidFill>
                            <a:srgbClr val="FFFFFF"/>
                          </a:solidFill>
                          <a:latin typeface="Calibri"/>
                          <a:ea typeface="Calibri"/>
                          <a:cs typeface="Calibri"/>
                          <a:sym typeface="Calibri"/>
                        </a:rPr>
                        <a:t>1</a:t>
                      </a:r>
                      <a:endParaRPr sz="2500" b="1">
                        <a:solidFill>
                          <a:srgbClr val="FFFFFF"/>
                        </a:solidFill>
                        <a:latin typeface="Calibri"/>
                        <a:ea typeface="Calibri"/>
                        <a:cs typeface="Calibri"/>
                        <a:sym typeface="Calibri"/>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D47"/>
                    </a:solidFill>
                  </a:tcPr>
                </a:tc>
                <a:tc>
                  <a:txBody>
                    <a:bodyPr/>
                    <a:lstStyle/>
                    <a:p>
                      <a:pPr marL="0" lvl="0" indent="0" algn="ctr" rtl="0">
                        <a:lnSpc>
                          <a:spcPct val="115000"/>
                        </a:lnSpc>
                        <a:spcBef>
                          <a:spcPts val="1200"/>
                        </a:spcBef>
                        <a:spcAft>
                          <a:spcPts val="0"/>
                        </a:spcAft>
                        <a:buNone/>
                      </a:pPr>
                      <a:r>
                        <a:rPr lang="en-US" sz="2500" b="1">
                          <a:solidFill>
                            <a:srgbClr val="FFFFFF"/>
                          </a:solidFill>
                          <a:latin typeface="Calibri"/>
                          <a:ea typeface="Calibri"/>
                          <a:cs typeface="Calibri"/>
                          <a:sym typeface="Calibri"/>
                        </a:rPr>
                        <a:t>Tasa Malos</a:t>
                      </a:r>
                      <a:endParaRPr sz="2500" b="1">
                        <a:solidFill>
                          <a:srgbClr val="FFFFFF"/>
                        </a:solidFill>
                        <a:latin typeface="Calibri"/>
                        <a:ea typeface="Calibri"/>
                        <a:cs typeface="Calibri"/>
                        <a:sym typeface="Calibri"/>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D47"/>
                    </a:solidFill>
                  </a:tcPr>
                </a:tc>
                <a:extLst>
                  <a:ext uri="{0D108BD9-81ED-4DB2-BD59-A6C34878D82A}">
                    <a16:rowId xmlns:a16="http://schemas.microsoft.com/office/drawing/2014/main" val="10000"/>
                  </a:ext>
                </a:extLst>
              </a:tr>
              <a:tr h="873825">
                <a:tc>
                  <a:txBody>
                    <a:bodyPr/>
                    <a:lstStyle/>
                    <a:p>
                      <a:pPr marL="0" marR="0" lvl="0" indent="0" algn="ctr" rtl="0">
                        <a:lnSpc>
                          <a:spcPct val="115000"/>
                        </a:lnSpc>
                        <a:spcBef>
                          <a:spcPts val="1200"/>
                        </a:spcBef>
                        <a:spcAft>
                          <a:spcPts val="0"/>
                        </a:spcAft>
                        <a:buNone/>
                      </a:pPr>
                      <a:r>
                        <a:rPr lang="en-US" sz="2000" b="1">
                          <a:latin typeface="Calibri"/>
                          <a:ea typeface="Calibri"/>
                          <a:cs typeface="Calibri"/>
                          <a:sym typeface="Calibri"/>
                        </a:rPr>
                        <a:t>OTHER</a:t>
                      </a:r>
                      <a:endParaRPr sz="2000" b="1">
                        <a:latin typeface="Calibri"/>
                        <a:ea typeface="Calibri"/>
                        <a:cs typeface="Calibri"/>
                        <a:sym typeface="Calibri"/>
                      </a:endParaRPr>
                    </a:p>
                  </a:txBody>
                  <a:tcPr marL="66675" marR="66675" marT="66675" marB="6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1200"/>
                        </a:spcBef>
                        <a:spcAft>
                          <a:spcPts val="0"/>
                        </a:spcAft>
                        <a:buNone/>
                      </a:pPr>
                      <a:r>
                        <a:rPr lang="en-US" sz="2000">
                          <a:latin typeface="Calibri"/>
                          <a:ea typeface="Calibri"/>
                          <a:cs typeface="Calibri"/>
                          <a:sym typeface="Calibri"/>
                        </a:rPr>
                        <a:t>155</a:t>
                      </a:r>
                      <a:endParaRPr sz="2000">
                        <a:latin typeface="Calibri"/>
                        <a:ea typeface="Calibri"/>
                        <a:cs typeface="Calibri"/>
                        <a:sym typeface="Calibri"/>
                      </a:endParaRPr>
                    </a:p>
                  </a:txBody>
                  <a:tcPr marL="66675" marR="66675" marT="66675" marB="6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1200"/>
                        </a:spcBef>
                        <a:spcAft>
                          <a:spcPts val="0"/>
                        </a:spcAft>
                        <a:buNone/>
                      </a:pPr>
                      <a:r>
                        <a:rPr lang="en-US" sz="2000">
                          <a:latin typeface="Calibri"/>
                          <a:ea typeface="Calibri"/>
                          <a:cs typeface="Calibri"/>
                          <a:sym typeface="Calibri"/>
                        </a:rPr>
                        <a:t>27</a:t>
                      </a:r>
                      <a:endParaRPr sz="2000">
                        <a:latin typeface="Calibri"/>
                        <a:ea typeface="Calibri"/>
                        <a:cs typeface="Calibri"/>
                        <a:sym typeface="Calibri"/>
                      </a:endParaRPr>
                    </a:p>
                  </a:txBody>
                  <a:tcPr marL="66675" marR="66675" marT="66675" marB="6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1200"/>
                        </a:spcBef>
                        <a:spcAft>
                          <a:spcPts val="0"/>
                        </a:spcAft>
                        <a:buNone/>
                      </a:pPr>
                      <a:r>
                        <a:rPr lang="en-US" sz="2000">
                          <a:latin typeface="Calibri"/>
                          <a:ea typeface="Calibri"/>
                          <a:cs typeface="Calibri"/>
                          <a:sym typeface="Calibri"/>
                        </a:rPr>
                        <a:t>0.1483</a:t>
                      </a:r>
                      <a:endParaRPr sz="2000">
                        <a:latin typeface="Calibri"/>
                        <a:ea typeface="Calibri"/>
                        <a:cs typeface="Calibri"/>
                        <a:sym typeface="Calibri"/>
                      </a:endParaRPr>
                    </a:p>
                  </a:txBody>
                  <a:tcPr marL="66675" marR="66675" marT="66675" marB="6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73825">
                <a:tc>
                  <a:txBody>
                    <a:bodyPr/>
                    <a:lstStyle/>
                    <a:p>
                      <a:pPr marL="0" marR="0" lvl="0" indent="0" algn="ctr" rtl="0">
                        <a:lnSpc>
                          <a:spcPct val="115000"/>
                        </a:lnSpc>
                        <a:spcBef>
                          <a:spcPts val="1200"/>
                        </a:spcBef>
                        <a:spcAft>
                          <a:spcPts val="0"/>
                        </a:spcAft>
                        <a:buNone/>
                      </a:pPr>
                      <a:r>
                        <a:rPr lang="en-US" sz="2000" b="1">
                          <a:latin typeface="Calibri"/>
                          <a:ea typeface="Calibri"/>
                          <a:cs typeface="Calibri"/>
                          <a:sym typeface="Calibri"/>
                        </a:rPr>
                        <a:t>RENT</a:t>
                      </a:r>
                      <a:endParaRPr sz="2000" b="1">
                        <a:latin typeface="Calibri"/>
                        <a:ea typeface="Calibri"/>
                        <a:cs typeface="Calibri"/>
                        <a:sym typeface="Calibri"/>
                      </a:endParaRPr>
                    </a:p>
                  </a:txBody>
                  <a:tcPr marL="66675" marR="66675" marT="66675" marB="6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9"/>
                    </a:solidFill>
                  </a:tcPr>
                </a:tc>
                <a:tc>
                  <a:txBody>
                    <a:bodyPr/>
                    <a:lstStyle/>
                    <a:p>
                      <a:pPr marL="0" marR="0" lvl="0" indent="0" algn="ctr" rtl="0">
                        <a:lnSpc>
                          <a:spcPct val="115000"/>
                        </a:lnSpc>
                        <a:spcBef>
                          <a:spcPts val="1200"/>
                        </a:spcBef>
                        <a:spcAft>
                          <a:spcPts val="0"/>
                        </a:spcAft>
                        <a:buNone/>
                      </a:pPr>
                      <a:r>
                        <a:rPr lang="en-US" sz="2000">
                          <a:latin typeface="Calibri"/>
                          <a:ea typeface="Calibri"/>
                          <a:cs typeface="Calibri"/>
                          <a:sym typeface="Calibri"/>
                        </a:rPr>
                        <a:t>761835</a:t>
                      </a:r>
                      <a:endParaRPr sz="2000">
                        <a:latin typeface="Calibri"/>
                        <a:ea typeface="Calibri"/>
                        <a:cs typeface="Calibri"/>
                        <a:sym typeface="Calibri"/>
                      </a:endParaRPr>
                    </a:p>
                  </a:txBody>
                  <a:tcPr marL="66675" marR="66675" marT="66675" marB="6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9"/>
                    </a:solidFill>
                  </a:tcPr>
                </a:tc>
                <a:tc>
                  <a:txBody>
                    <a:bodyPr/>
                    <a:lstStyle/>
                    <a:p>
                      <a:pPr marL="0" marR="0" lvl="0" indent="0" algn="ctr" rtl="0">
                        <a:lnSpc>
                          <a:spcPct val="115000"/>
                        </a:lnSpc>
                        <a:spcBef>
                          <a:spcPts val="1200"/>
                        </a:spcBef>
                        <a:spcAft>
                          <a:spcPts val="0"/>
                        </a:spcAft>
                        <a:buNone/>
                      </a:pPr>
                      <a:r>
                        <a:rPr lang="en-US" sz="2000">
                          <a:latin typeface="Calibri"/>
                          <a:ea typeface="Calibri"/>
                          <a:cs typeface="Calibri"/>
                          <a:sym typeface="Calibri"/>
                        </a:rPr>
                        <a:t>131206</a:t>
                      </a:r>
                      <a:endParaRPr sz="2000">
                        <a:latin typeface="Calibri"/>
                        <a:ea typeface="Calibri"/>
                        <a:cs typeface="Calibri"/>
                        <a:sym typeface="Calibri"/>
                      </a:endParaRPr>
                    </a:p>
                  </a:txBody>
                  <a:tcPr marL="66675" marR="66675" marT="66675" marB="6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9"/>
                    </a:solidFill>
                  </a:tcPr>
                </a:tc>
                <a:tc>
                  <a:txBody>
                    <a:bodyPr/>
                    <a:lstStyle/>
                    <a:p>
                      <a:pPr marL="0" marR="0" lvl="0" indent="0" algn="ctr" rtl="0">
                        <a:lnSpc>
                          <a:spcPct val="115000"/>
                        </a:lnSpc>
                        <a:spcBef>
                          <a:spcPts val="1200"/>
                        </a:spcBef>
                        <a:spcAft>
                          <a:spcPts val="0"/>
                        </a:spcAft>
                        <a:buNone/>
                      </a:pPr>
                      <a:r>
                        <a:rPr lang="en-US" sz="2000">
                          <a:latin typeface="Calibri"/>
                          <a:ea typeface="Calibri"/>
                          <a:cs typeface="Calibri"/>
                          <a:sym typeface="Calibri"/>
                        </a:rPr>
                        <a:t>0.1469</a:t>
                      </a:r>
                      <a:endParaRPr sz="2000">
                        <a:latin typeface="Calibri"/>
                        <a:ea typeface="Calibri"/>
                        <a:cs typeface="Calibri"/>
                        <a:sym typeface="Calibri"/>
                      </a:endParaRPr>
                    </a:p>
                  </a:txBody>
                  <a:tcPr marL="66675" marR="66675" marT="66675" marB="6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9"/>
                    </a:solidFill>
                  </a:tcPr>
                </a:tc>
                <a:extLst>
                  <a:ext uri="{0D108BD9-81ED-4DB2-BD59-A6C34878D82A}">
                    <a16:rowId xmlns:a16="http://schemas.microsoft.com/office/drawing/2014/main" val="10002"/>
                  </a:ext>
                </a:extLst>
              </a:tr>
              <a:tr h="873825">
                <a:tc>
                  <a:txBody>
                    <a:bodyPr/>
                    <a:lstStyle/>
                    <a:p>
                      <a:pPr marL="0" marR="0" lvl="0" indent="0" algn="ctr" rtl="0">
                        <a:lnSpc>
                          <a:spcPct val="115000"/>
                        </a:lnSpc>
                        <a:spcBef>
                          <a:spcPts val="1200"/>
                        </a:spcBef>
                        <a:spcAft>
                          <a:spcPts val="0"/>
                        </a:spcAft>
                        <a:buNone/>
                      </a:pPr>
                      <a:r>
                        <a:rPr lang="en-US" sz="2000" b="1">
                          <a:latin typeface="Calibri"/>
                          <a:ea typeface="Calibri"/>
                          <a:cs typeface="Calibri"/>
                          <a:sym typeface="Calibri"/>
                        </a:rPr>
                        <a:t>NONE</a:t>
                      </a:r>
                      <a:endParaRPr sz="2000" b="1">
                        <a:latin typeface="Calibri"/>
                        <a:ea typeface="Calibri"/>
                        <a:cs typeface="Calibri"/>
                        <a:sym typeface="Calibri"/>
                      </a:endParaRPr>
                    </a:p>
                  </a:txBody>
                  <a:tcPr marL="66675" marR="66675" marT="66675" marB="6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1200"/>
                        </a:spcBef>
                        <a:spcAft>
                          <a:spcPts val="0"/>
                        </a:spcAft>
                        <a:buNone/>
                      </a:pPr>
                      <a:r>
                        <a:rPr lang="en-US" sz="2000">
                          <a:latin typeface="Calibri"/>
                          <a:ea typeface="Calibri"/>
                          <a:cs typeface="Calibri"/>
                          <a:sym typeface="Calibri"/>
                        </a:rPr>
                        <a:t>43</a:t>
                      </a:r>
                      <a:endParaRPr sz="2000">
                        <a:latin typeface="Calibri"/>
                        <a:ea typeface="Calibri"/>
                        <a:cs typeface="Calibri"/>
                        <a:sym typeface="Calibri"/>
                      </a:endParaRPr>
                    </a:p>
                  </a:txBody>
                  <a:tcPr marL="66675" marR="66675" marT="66675" marB="6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1200"/>
                        </a:spcBef>
                        <a:spcAft>
                          <a:spcPts val="0"/>
                        </a:spcAft>
                        <a:buNone/>
                      </a:pPr>
                      <a:r>
                        <a:rPr lang="en-US" sz="2000">
                          <a:latin typeface="Calibri"/>
                          <a:ea typeface="Calibri"/>
                          <a:cs typeface="Calibri"/>
                          <a:sym typeface="Calibri"/>
                        </a:rPr>
                        <a:t>7</a:t>
                      </a:r>
                      <a:endParaRPr sz="2000">
                        <a:latin typeface="Calibri"/>
                        <a:ea typeface="Calibri"/>
                        <a:cs typeface="Calibri"/>
                        <a:sym typeface="Calibri"/>
                      </a:endParaRPr>
                    </a:p>
                  </a:txBody>
                  <a:tcPr marL="66675" marR="66675" marT="66675" marB="6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1200"/>
                        </a:spcBef>
                        <a:spcAft>
                          <a:spcPts val="0"/>
                        </a:spcAft>
                        <a:buNone/>
                      </a:pPr>
                      <a:r>
                        <a:rPr lang="en-US" sz="2000">
                          <a:latin typeface="Calibri"/>
                          <a:ea typeface="Calibri"/>
                          <a:cs typeface="Calibri"/>
                          <a:sym typeface="Calibri"/>
                        </a:rPr>
                        <a:t>0.1400</a:t>
                      </a:r>
                      <a:endParaRPr sz="2000">
                        <a:latin typeface="Calibri"/>
                        <a:ea typeface="Calibri"/>
                        <a:cs typeface="Calibri"/>
                        <a:sym typeface="Calibri"/>
                      </a:endParaRPr>
                    </a:p>
                  </a:txBody>
                  <a:tcPr marL="66675" marR="66675" marT="66675" marB="6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73825">
                <a:tc>
                  <a:txBody>
                    <a:bodyPr/>
                    <a:lstStyle/>
                    <a:p>
                      <a:pPr marL="0" marR="0" lvl="0" indent="0" algn="ctr" rtl="0">
                        <a:lnSpc>
                          <a:spcPct val="115000"/>
                        </a:lnSpc>
                        <a:spcBef>
                          <a:spcPts val="1200"/>
                        </a:spcBef>
                        <a:spcAft>
                          <a:spcPts val="0"/>
                        </a:spcAft>
                        <a:buNone/>
                      </a:pPr>
                      <a:r>
                        <a:rPr lang="en-US" sz="2000" b="1">
                          <a:latin typeface="Calibri"/>
                          <a:ea typeface="Calibri"/>
                          <a:cs typeface="Calibri"/>
                          <a:sym typeface="Calibri"/>
                        </a:rPr>
                        <a:t>OWN</a:t>
                      </a:r>
                      <a:endParaRPr sz="2000" b="1">
                        <a:latin typeface="Calibri"/>
                        <a:ea typeface="Calibri"/>
                        <a:cs typeface="Calibri"/>
                        <a:sym typeface="Calibri"/>
                      </a:endParaRPr>
                    </a:p>
                  </a:txBody>
                  <a:tcPr marL="66675" marR="66675" marT="66675" marB="6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9"/>
                    </a:solidFill>
                  </a:tcPr>
                </a:tc>
                <a:tc>
                  <a:txBody>
                    <a:bodyPr/>
                    <a:lstStyle/>
                    <a:p>
                      <a:pPr marL="0" marR="0" lvl="0" indent="0" algn="ctr" rtl="0">
                        <a:lnSpc>
                          <a:spcPct val="115000"/>
                        </a:lnSpc>
                        <a:spcBef>
                          <a:spcPts val="1200"/>
                        </a:spcBef>
                        <a:spcAft>
                          <a:spcPts val="0"/>
                        </a:spcAft>
                        <a:buNone/>
                      </a:pPr>
                      <a:r>
                        <a:rPr lang="en-US" sz="2000">
                          <a:latin typeface="Calibri"/>
                          <a:ea typeface="Calibri"/>
                          <a:cs typeface="Calibri"/>
                          <a:sym typeface="Calibri"/>
                        </a:rPr>
                        <a:t>220719</a:t>
                      </a:r>
                      <a:endParaRPr sz="2000">
                        <a:latin typeface="Calibri"/>
                        <a:ea typeface="Calibri"/>
                        <a:cs typeface="Calibri"/>
                        <a:sym typeface="Calibri"/>
                      </a:endParaRPr>
                    </a:p>
                  </a:txBody>
                  <a:tcPr marL="66675" marR="66675" marT="66675" marB="6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9"/>
                    </a:solidFill>
                  </a:tcPr>
                </a:tc>
                <a:tc>
                  <a:txBody>
                    <a:bodyPr/>
                    <a:lstStyle/>
                    <a:p>
                      <a:pPr marL="0" marR="0" lvl="0" indent="0" algn="ctr" rtl="0">
                        <a:lnSpc>
                          <a:spcPct val="115000"/>
                        </a:lnSpc>
                        <a:spcBef>
                          <a:spcPts val="1200"/>
                        </a:spcBef>
                        <a:spcAft>
                          <a:spcPts val="0"/>
                        </a:spcAft>
                        <a:buNone/>
                      </a:pPr>
                      <a:r>
                        <a:rPr lang="en-US" sz="2000">
                          <a:latin typeface="Calibri"/>
                          <a:ea typeface="Calibri"/>
                          <a:cs typeface="Calibri"/>
                          <a:sym typeface="Calibri"/>
                        </a:rPr>
                        <a:t>31914</a:t>
                      </a:r>
                      <a:endParaRPr sz="2000">
                        <a:latin typeface="Calibri"/>
                        <a:ea typeface="Calibri"/>
                        <a:cs typeface="Calibri"/>
                        <a:sym typeface="Calibri"/>
                      </a:endParaRPr>
                    </a:p>
                  </a:txBody>
                  <a:tcPr marL="66675" marR="66675" marT="66675" marB="6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9"/>
                    </a:solidFill>
                  </a:tcPr>
                </a:tc>
                <a:tc>
                  <a:txBody>
                    <a:bodyPr/>
                    <a:lstStyle/>
                    <a:p>
                      <a:pPr marL="0" marR="0" lvl="0" indent="0" algn="ctr" rtl="0">
                        <a:lnSpc>
                          <a:spcPct val="115000"/>
                        </a:lnSpc>
                        <a:spcBef>
                          <a:spcPts val="1200"/>
                        </a:spcBef>
                        <a:spcAft>
                          <a:spcPts val="0"/>
                        </a:spcAft>
                        <a:buNone/>
                      </a:pPr>
                      <a:r>
                        <a:rPr lang="en-US" sz="2000">
                          <a:latin typeface="Calibri"/>
                          <a:ea typeface="Calibri"/>
                          <a:cs typeface="Calibri"/>
                          <a:sym typeface="Calibri"/>
                        </a:rPr>
                        <a:t>0.1263</a:t>
                      </a:r>
                      <a:endParaRPr sz="2000">
                        <a:latin typeface="Calibri"/>
                        <a:ea typeface="Calibri"/>
                        <a:cs typeface="Calibri"/>
                        <a:sym typeface="Calibri"/>
                      </a:endParaRPr>
                    </a:p>
                  </a:txBody>
                  <a:tcPr marL="66675" marR="66675" marT="66675" marB="6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9"/>
                    </a:solidFill>
                  </a:tcPr>
                </a:tc>
                <a:extLst>
                  <a:ext uri="{0D108BD9-81ED-4DB2-BD59-A6C34878D82A}">
                    <a16:rowId xmlns:a16="http://schemas.microsoft.com/office/drawing/2014/main" val="10004"/>
                  </a:ext>
                </a:extLst>
              </a:tr>
              <a:tr h="873825">
                <a:tc>
                  <a:txBody>
                    <a:bodyPr/>
                    <a:lstStyle/>
                    <a:p>
                      <a:pPr marL="0" marR="0" lvl="0" indent="0" algn="ctr" rtl="0">
                        <a:lnSpc>
                          <a:spcPct val="115000"/>
                        </a:lnSpc>
                        <a:spcBef>
                          <a:spcPts val="1200"/>
                        </a:spcBef>
                        <a:spcAft>
                          <a:spcPts val="0"/>
                        </a:spcAft>
                        <a:buNone/>
                      </a:pPr>
                      <a:r>
                        <a:rPr lang="en-US" sz="2000" b="1">
                          <a:latin typeface="Calibri"/>
                          <a:ea typeface="Calibri"/>
                          <a:cs typeface="Calibri"/>
                          <a:sym typeface="Calibri"/>
                        </a:rPr>
                        <a:t>MORTGAGE</a:t>
                      </a:r>
                      <a:endParaRPr sz="2000" b="1">
                        <a:latin typeface="Calibri"/>
                        <a:ea typeface="Calibri"/>
                        <a:cs typeface="Calibri"/>
                        <a:sym typeface="Calibri"/>
                      </a:endParaRPr>
                    </a:p>
                  </a:txBody>
                  <a:tcPr marL="66675" marR="66675" marT="66675" marB="6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1200"/>
                        </a:spcBef>
                        <a:spcAft>
                          <a:spcPts val="0"/>
                        </a:spcAft>
                        <a:buNone/>
                      </a:pPr>
                      <a:r>
                        <a:rPr lang="en-US" sz="2000">
                          <a:latin typeface="Calibri"/>
                          <a:ea typeface="Calibri"/>
                          <a:cs typeface="Calibri"/>
                          <a:sym typeface="Calibri"/>
                        </a:rPr>
                        <a:t>987435</a:t>
                      </a:r>
                      <a:endParaRPr sz="2000">
                        <a:latin typeface="Calibri"/>
                        <a:ea typeface="Calibri"/>
                        <a:cs typeface="Calibri"/>
                        <a:sym typeface="Calibri"/>
                      </a:endParaRPr>
                    </a:p>
                  </a:txBody>
                  <a:tcPr marL="66675" marR="66675" marT="66675" marB="6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1200"/>
                        </a:spcBef>
                        <a:spcAft>
                          <a:spcPts val="0"/>
                        </a:spcAft>
                        <a:buNone/>
                      </a:pPr>
                      <a:r>
                        <a:rPr lang="en-US" sz="2000">
                          <a:latin typeface="Calibri"/>
                          <a:ea typeface="Calibri"/>
                          <a:cs typeface="Calibri"/>
                          <a:sym typeface="Calibri"/>
                        </a:rPr>
                        <a:t>121553</a:t>
                      </a:r>
                      <a:endParaRPr sz="2000">
                        <a:latin typeface="Calibri"/>
                        <a:ea typeface="Calibri"/>
                        <a:cs typeface="Calibri"/>
                        <a:sym typeface="Calibri"/>
                      </a:endParaRPr>
                    </a:p>
                  </a:txBody>
                  <a:tcPr marL="66675" marR="66675" marT="66675" marB="6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1200"/>
                        </a:spcBef>
                        <a:spcAft>
                          <a:spcPts val="0"/>
                        </a:spcAft>
                        <a:buNone/>
                      </a:pPr>
                      <a:r>
                        <a:rPr lang="en-US" sz="2000">
                          <a:latin typeface="Calibri"/>
                          <a:ea typeface="Calibri"/>
                          <a:cs typeface="Calibri"/>
                          <a:sym typeface="Calibri"/>
                        </a:rPr>
                        <a:t>0.1096</a:t>
                      </a:r>
                      <a:endParaRPr sz="2000">
                        <a:latin typeface="Calibri"/>
                        <a:ea typeface="Calibri"/>
                        <a:cs typeface="Calibri"/>
                        <a:sym typeface="Calibri"/>
                      </a:endParaRPr>
                    </a:p>
                  </a:txBody>
                  <a:tcPr marL="66675" marR="66675" marT="66675" marB="6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873825">
                <a:tc>
                  <a:txBody>
                    <a:bodyPr/>
                    <a:lstStyle/>
                    <a:p>
                      <a:pPr marL="0" marR="0" lvl="0" indent="0" algn="ctr" rtl="0">
                        <a:lnSpc>
                          <a:spcPct val="115000"/>
                        </a:lnSpc>
                        <a:spcBef>
                          <a:spcPts val="1200"/>
                        </a:spcBef>
                        <a:spcAft>
                          <a:spcPts val="0"/>
                        </a:spcAft>
                        <a:buNone/>
                      </a:pPr>
                      <a:r>
                        <a:rPr lang="en-US" sz="2000" b="1">
                          <a:latin typeface="Calibri"/>
                          <a:ea typeface="Calibri"/>
                          <a:cs typeface="Calibri"/>
                          <a:sym typeface="Calibri"/>
                        </a:rPr>
                        <a:t>ANY</a:t>
                      </a:r>
                      <a:endParaRPr sz="2000" b="1">
                        <a:latin typeface="Calibri"/>
                        <a:ea typeface="Calibri"/>
                        <a:cs typeface="Calibri"/>
                        <a:sym typeface="Calibri"/>
                      </a:endParaRPr>
                    </a:p>
                  </a:txBody>
                  <a:tcPr marL="66675" marR="66675" marT="66675" marB="6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9"/>
                    </a:solidFill>
                  </a:tcPr>
                </a:tc>
                <a:tc>
                  <a:txBody>
                    <a:bodyPr/>
                    <a:lstStyle/>
                    <a:p>
                      <a:pPr marL="0" marR="0" lvl="0" indent="0" algn="ctr" rtl="0">
                        <a:lnSpc>
                          <a:spcPct val="115000"/>
                        </a:lnSpc>
                        <a:spcBef>
                          <a:spcPts val="1200"/>
                        </a:spcBef>
                        <a:spcAft>
                          <a:spcPts val="0"/>
                        </a:spcAft>
                        <a:buNone/>
                      </a:pPr>
                      <a:r>
                        <a:rPr lang="en-US" sz="2000">
                          <a:latin typeface="Calibri"/>
                          <a:ea typeface="Calibri"/>
                          <a:cs typeface="Calibri"/>
                          <a:sym typeface="Calibri"/>
                        </a:rPr>
                        <a:t>929</a:t>
                      </a:r>
                      <a:endParaRPr sz="2000">
                        <a:latin typeface="Calibri"/>
                        <a:ea typeface="Calibri"/>
                        <a:cs typeface="Calibri"/>
                        <a:sym typeface="Calibri"/>
                      </a:endParaRPr>
                    </a:p>
                  </a:txBody>
                  <a:tcPr marL="66675" marR="66675" marT="66675" marB="6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9"/>
                    </a:solidFill>
                  </a:tcPr>
                </a:tc>
                <a:tc>
                  <a:txBody>
                    <a:bodyPr/>
                    <a:lstStyle/>
                    <a:p>
                      <a:pPr marL="0" marR="0" lvl="0" indent="0" algn="ctr" rtl="0">
                        <a:lnSpc>
                          <a:spcPct val="115000"/>
                        </a:lnSpc>
                        <a:spcBef>
                          <a:spcPts val="1200"/>
                        </a:spcBef>
                        <a:spcAft>
                          <a:spcPts val="0"/>
                        </a:spcAft>
                        <a:buNone/>
                      </a:pPr>
                      <a:r>
                        <a:rPr lang="en-US" sz="2000">
                          <a:latin typeface="Calibri"/>
                          <a:ea typeface="Calibri"/>
                          <a:cs typeface="Calibri"/>
                          <a:sym typeface="Calibri"/>
                        </a:rPr>
                        <a:t>67</a:t>
                      </a:r>
                      <a:endParaRPr sz="2000">
                        <a:latin typeface="Calibri"/>
                        <a:ea typeface="Calibri"/>
                        <a:cs typeface="Calibri"/>
                        <a:sym typeface="Calibri"/>
                      </a:endParaRPr>
                    </a:p>
                  </a:txBody>
                  <a:tcPr marL="66675" marR="66675" marT="66675" marB="6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9"/>
                    </a:solidFill>
                  </a:tcPr>
                </a:tc>
                <a:tc>
                  <a:txBody>
                    <a:bodyPr/>
                    <a:lstStyle/>
                    <a:p>
                      <a:pPr marL="0" marR="0" lvl="0" indent="0" algn="ctr" rtl="0">
                        <a:lnSpc>
                          <a:spcPct val="115000"/>
                        </a:lnSpc>
                        <a:spcBef>
                          <a:spcPts val="1200"/>
                        </a:spcBef>
                        <a:spcAft>
                          <a:spcPts val="0"/>
                        </a:spcAft>
                        <a:buNone/>
                      </a:pPr>
                      <a:r>
                        <a:rPr lang="en-US" sz="2000">
                          <a:latin typeface="Calibri"/>
                          <a:ea typeface="Calibri"/>
                          <a:cs typeface="Calibri"/>
                          <a:sym typeface="Calibri"/>
                        </a:rPr>
                        <a:t>0.0672</a:t>
                      </a:r>
                      <a:endParaRPr sz="2000">
                        <a:latin typeface="Calibri"/>
                        <a:ea typeface="Calibri"/>
                        <a:cs typeface="Calibri"/>
                        <a:sym typeface="Calibri"/>
                      </a:endParaRPr>
                    </a:p>
                  </a:txBody>
                  <a:tcPr marL="66675" marR="66675" marT="66675" marB="6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9"/>
                    </a:solidFill>
                  </a:tcPr>
                </a:tc>
                <a:extLst>
                  <a:ext uri="{0D108BD9-81ED-4DB2-BD59-A6C34878D82A}">
                    <a16:rowId xmlns:a16="http://schemas.microsoft.com/office/drawing/2014/main" val="10006"/>
                  </a:ext>
                </a:extLst>
              </a:tr>
            </a:tbl>
          </a:graphicData>
        </a:graphic>
      </p:graphicFrame>
      <p:grpSp>
        <p:nvGrpSpPr>
          <p:cNvPr id="421" name="Google Shape;421;g2153b0bb60b_5_3"/>
          <p:cNvGrpSpPr/>
          <p:nvPr/>
        </p:nvGrpSpPr>
        <p:grpSpPr>
          <a:xfrm>
            <a:off x="10027181" y="4496898"/>
            <a:ext cx="7833991" cy="2555445"/>
            <a:chOff x="-115284" y="102845"/>
            <a:chExt cx="1190052" cy="292355"/>
          </a:xfrm>
        </p:grpSpPr>
        <p:sp>
          <p:nvSpPr>
            <p:cNvPr id="422" name="Google Shape;422;g2153b0bb60b_5_3"/>
            <p:cNvSpPr/>
            <p:nvPr/>
          </p:nvSpPr>
          <p:spPr>
            <a:xfrm>
              <a:off x="-115284" y="102845"/>
              <a:ext cx="1190052" cy="283977"/>
            </a:xfrm>
            <a:custGeom>
              <a:avLst/>
              <a:gdLst/>
              <a:ahLst/>
              <a:cxnLst/>
              <a:rect l="l" t="t" r="r" b="b"/>
              <a:pathLst>
                <a:path w="1178269" h="357204" extrusionOk="0">
                  <a:moveTo>
                    <a:pt x="0" y="0"/>
                  </a:moveTo>
                  <a:lnTo>
                    <a:pt x="1178269" y="0"/>
                  </a:lnTo>
                  <a:lnTo>
                    <a:pt x="1178269" y="357204"/>
                  </a:lnTo>
                  <a:lnTo>
                    <a:pt x="0" y="357204"/>
                  </a:ln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3" name="Google Shape;423;g2153b0bb60b_5_3"/>
            <p:cNvSpPr txBox="1"/>
            <p:nvPr/>
          </p:nvSpPr>
          <p:spPr>
            <a:xfrm>
              <a:off x="-115283" y="110800"/>
              <a:ext cx="1178400" cy="284400"/>
            </a:xfrm>
            <a:prstGeom prst="rect">
              <a:avLst/>
            </a:prstGeom>
            <a:noFill/>
            <a:ln>
              <a:noFill/>
            </a:ln>
          </p:spPr>
          <p:txBody>
            <a:bodyPr spcFirstLastPara="1" wrap="square" lIns="114300" tIns="114300" rIns="114300" bIns="114300" anchor="ctr" anchorCtr="0">
              <a:noAutofit/>
            </a:bodyPr>
            <a:lstStyle/>
            <a:p>
              <a:pPr marL="457200" lvl="0" indent="-387350" algn="just" rtl="0">
                <a:lnSpc>
                  <a:spcPct val="115000"/>
                </a:lnSpc>
                <a:spcBef>
                  <a:spcPts val="600"/>
                </a:spcBef>
                <a:spcAft>
                  <a:spcPts val="0"/>
                </a:spcAft>
                <a:buClr>
                  <a:srgbClr val="FFFFFF"/>
                </a:buClr>
                <a:buSzPts val="2500"/>
                <a:buFont typeface="Calibri"/>
                <a:buChar char="●"/>
              </a:pPr>
              <a:r>
                <a:rPr lang="en-US" sz="2500">
                  <a:solidFill>
                    <a:srgbClr val="FFFFFF"/>
                  </a:solidFill>
                  <a:latin typeface="Calibri"/>
                  <a:ea typeface="Calibri"/>
                  <a:cs typeface="Calibri"/>
                  <a:sym typeface="Calibri"/>
                </a:rPr>
                <a:t>Se puede apreciar que existe una probabilidad del 0.1469 de ser un mal pagador para los clientes que se encuentran rentando una propiedad de vivienda.  </a:t>
              </a:r>
              <a:endParaRPr sz="2500">
                <a:solidFill>
                  <a:srgbClr val="FFFFFF"/>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2153b0bb60b_2_307"/>
          <p:cNvSpPr/>
          <p:nvPr/>
        </p:nvSpPr>
        <p:spPr>
          <a:xfrm rot="10800000">
            <a:off x="-3442775" y="-826275"/>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38887" b="-3887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429" name="Google Shape;429;g2153b0bb60b_2_307"/>
          <p:cNvGrpSpPr/>
          <p:nvPr/>
        </p:nvGrpSpPr>
        <p:grpSpPr>
          <a:xfrm>
            <a:off x="-528000" y="-72325"/>
            <a:ext cx="19048668" cy="1821252"/>
            <a:chOff x="0" y="-19050"/>
            <a:chExt cx="5016900" cy="831850"/>
          </a:xfrm>
        </p:grpSpPr>
        <p:sp>
          <p:nvSpPr>
            <p:cNvPr id="430" name="Google Shape;430;g2153b0bb60b_2_307"/>
            <p:cNvSpPr/>
            <p:nvPr/>
          </p:nvSpPr>
          <p:spPr>
            <a:xfrm>
              <a:off x="0" y="0"/>
              <a:ext cx="5016842" cy="812800"/>
            </a:xfrm>
            <a:custGeom>
              <a:avLst/>
              <a:gdLst/>
              <a:ahLst/>
              <a:cxnLst/>
              <a:rect l="l" t="t" r="r" b="b"/>
              <a:pathLst>
                <a:path w="5016842" h="812800" extrusionOk="0">
                  <a:moveTo>
                    <a:pt x="0" y="0"/>
                  </a:moveTo>
                  <a:lnTo>
                    <a:pt x="5016842" y="0"/>
                  </a:lnTo>
                  <a:lnTo>
                    <a:pt x="5016842" y="812800"/>
                  </a:lnTo>
                  <a:lnTo>
                    <a:pt x="0" y="812800"/>
                  </a:ln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431" name="Google Shape;431;g2153b0bb60b_2_307"/>
            <p:cNvSpPr txBox="1"/>
            <p:nvPr/>
          </p:nvSpPr>
          <p:spPr>
            <a:xfrm>
              <a:off x="0" y="-19050"/>
              <a:ext cx="5016900" cy="6831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700">
                <a:solidFill>
                  <a:schemeClr val="dk1"/>
                </a:solidFill>
                <a:latin typeface="Calibri"/>
                <a:ea typeface="Calibri"/>
                <a:cs typeface="Calibri"/>
                <a:sym typeface="Calibri"/>
              </a:endParaRPr>
            </a:p>
          </p:txBody>
        </p:sp>
      </p:grpSp>
      <p:sp>
        <p:nvSpPr>
          <p:cNvPr id="432" name="Google Shape;432;g2153b0bb60b_2_307"/>
          <p:cNvSpPr/>
          <p:nvPr/>
        </p:nvSpPr>
        <p:spPr>
          <a:xfrm>
            <a:off x="15408481" y="-2153153"/>
            <a:ext cx="4116356" cy="4116356"/>
          </a:xfrm>
          <a:custGeom>
            <a:avLst/>
            <a:gdLst/>
            <a:ahLst/>
            <a:cxnLst/>
            <a:rect l="l" t="t" r="r" b="b"/>
            <a:pathLst>
              <a:path w="4116356" h="4116356" extrusionOk="0">
                <a:moveTo>
                  <a:pt x="0" y="0"/>
                </a:moveTo>
                <a:lnTo>
                  <a:pt x="4116355" y="0"/>
                </a:lnTo>
                <a:lnTo>
                  <a:pt x="4116355" y="4116356"/>
                </a:lnTo>
                <a:lnTo>
                  <a:pt x="0" y="411635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3" name="Google Shape;433;g2153b0bb60b_2_307"/>
          <p:cNvSpPr/>
          <p:nvPr/>
        </p:nvSpPr>
        <p:spPr>
          <a:xfrm>
            <a:off x="-2602379" y="0"/>
            <a:ext cx="3256087" cy="3256087"/>
          </a:xfrm>
          <a:custGeom>
            <a:avLst/>
            <a:gdLst/>
            <a:ahLst/>
            <a:cxnLst/>
            <a:rect l="l" t="t" r="r" b="b"/>
            <a:pathLst>
              <a:path w="3256087" h="3256087" extrusionOk="0">
                <a:moveTo>
                  <a:pt x="0" y="0"/>
                </a:moveTo>
                <a:lnTo>
                  <a:pt x="3256087" y="0"/>
                </a:lnTo>
                <a:lnTo>
                  <a:pt x="3256087" y="3256087"/>
                </a:lnTo>
                <a:lnTo>
                  <a:pt x="0" y="3256087"/>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4" name="Google Shape;434;g2153b0bb60b_2_307"/>
          <p:cNvSpPr txBox="1"/>
          <p:nvPr/>
        </p:nvSpPr>
        <p:spPr>
          <a:xfrm>
            <a:off x="959975" y="2243575"/>
            <a:ext cx="15841585" cy="896231"/>
          </a:xfrm>
          <a:prstGeom prst="rect">
            <a:avLst/>
          </a:prstGeom>
          <a:noFill/>
          <a:ln>
            <a:noFill/>
          </a:ln>
        </p:spPr>
        <p:txBody>
          <a:bodyPr spcFirstLastPara="1" wrap="square" lIns="50800" tIns="50800" rIns="50800" bIns="50800" anchor="ctr" anchorCtr="0">
            <a:noAutofit/>
          </a:bodyPr>
          <a:lstStyle/>
          <a:p>
            <a:pPr marL="457200" lvl="0" indent="0" algn="ctr" rtl="0">
              <a:lnSpc>
                <a:spcPct val="115000"/>
              </a:lnSpc>
              <a:spcBef>
                <a:spcPts val="600"/>
              </a:spcBef>
              <a:spcAft>
                <a:spcPts val="0"/>
              </a:spcAft>
              <a:buNone/>
            </a:pPr>
            <a:r>
              <a:rPr lang="en-US" sz="3200">
                <a:solidFill>
                  <a:srgbClr val="FFFFFF"/>
                </a:solidFill>
                <a:latin typeface="Calibri"/>
                <a:ea typeface="Calibri"/>
                <a:cs typeface="Calibri"/>
                <a:sym typeface="Calibri"/>
              </a:rPr>
              <a:t>¿Existe una relación entre el límite máximo del crédito y la tasa de mal pagador? </a:t>
            </a:r>
            <a:endParaRPr sz="3800" b="1">
              <a:solidFill>
                <a:schemeClr val="lt1"/>
              </a:solidFill>
              <a:latin typeface="Calibri"/>
              <a:ea typeface="Calibri"/>
              <a:cs typeface="Calibri"/>
              <a:sym typeface="Calibri"/>
            </a:endParaRPr>
          </a:p>
          <a:p>
            <a:pPr marL="0" marR="0" lvl="0" indent="0" algn="ctr" rtl="0">
              <a:lnSpc>
                <a:spcPct val="138008"/>
              </a:lnSpc>
              <a:spcBef>
                <a:spcPts val="500"/>
              </a:spcBef>
              <a:spcAft>
                <a:spcPts val="0"/>
              </a:spcAft>
              <a:buNone/>
            </a:pPr>
            <a:endParaRPr sz="3081">
              <a:solidFill>
                <a:srgbClr val="FFFFFF"/>
              </a:solidFill>
            </a:endParaRPr>
          </a:p>
        </p:txBody>
      </p:sp>
      <p:grpSp>
        <p:nvGrpSpPr>
          <p:cNvPr id="435" name="Google Shape;435;g2153b0bb60b_2_307"/>
          <p:cNvGrpSpPr/>
          <p:nvPr/>
        </p:nvGrpSpPr>
        <p:grpSpPr>
          <a:xfrm>
            <a:off x="1219202" y="3767592"/>
            <a:ext cx="15402908" cy="4369462"/>
            <a:chOff x="58122" y="163854"/>
            <a:chExt cx="1192997" cy="357204"/>
          </a:xfrm>
        </p:grpSpPr>
        <p:sp>
          <p:nvSpPr>
            <p:cNvPr id="436" name="Google Shape;436;g2153b0bb60b_2_307"/>
            <p:cNvSpPr/>
            <p:nvPr/>
          </p:nvSpPr>
          <p:spPr>
            <a:xfrm>
              <a:off x="58122" y="163854"/>
              <a:ext cx="1192997" cy="357204"/>
            </a:xfrm>
            <a:custGeom>
              <a:avLst/>
              <a:gdLst/>
              <a:ahLst/>
              <a:cxnLst/>
              <a:rect l="l" t="t" r="r" b="b"/>
              <a:pathLst>
                <a:path w="1178269" h="357204" extrusionOk="0">
                  <a:moveTo>
                    <a:pt x="0" y="0"/>
                  </a:moveTo>
                  <a:lnTo>
                    <a:pt x="1178269" y="0"/>
                  </a:lnTo>
                  <a:lnTo>
                    <a:pt x="1178269" y="357204"/>
                  </a:lnTo>
                  <a:lnTo>
                    <a:pt x="0" y="357204"/>
                  </a:ln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900">
                <a:solidFill>
                  <a:schemeClr val="dk1"/>
                </a:solidFill>
                <a:latin typeface="Calibri"/>
                <a:ea typeface="Calibri"/>
                <a:cs typeface="Calibri"/>
                <a:sym typeface="Calibri"/>
              </a:endParaRPr>
            </a:p>
          </p:txBody>
        </p:sp>
        <p:sp>
          <p:nvSpPr>
            <p:cNvPr id="437" name="Google Shape;437;g2153b0bb60b_2_307"/>
            <p:cNvSpPr txBox="1"/>
            <p:nvPr/>
          </p:nvSpPr>
          <p:spPr>
            <a:xfrm>
              <a:off x="65420" y="169506"/>
              <a:ext cx="1178400" cy="345900"/>
            </a:xfrm>
            <a:prstGeom prst="rect">
              <a:avLst/>
            </a:prstGeom>
            <a:noFill/>
            <a:ln>
              <a:noFill/>
            </a:ln>
          </p:spPr>
          <p:txBody>
            <a:bodyPr spcFirstLastPara="1" wrap="square" lIns="114300" tIns="114300" rIns="114300" bIns="114300" anchor="ctr" anchorCtr="0">
              <a:noAutofit/>
            </a:bodyPr>
            <a:lstStyle/>
            <a:p>
              <a:pPr marL="457200" lvl="0" indent="-476250" algn="just" rtl="0">
                <a:lnSpc>
                  <a:spcPct val="150000"/>
                </a:lnSpc>
                <a:spcBef>
                  <a:spcPts val="1200"/>
                </a:spcBef>
                <a:spcAft>
                  <a:spcPts val="0"/>
                </a:spcAft>
                <a:buClr>
                  <a:schemeClr val="lt1"/>
                </a:buClr>
                <a:buSzPts val="3900"/>
                <a:buFont typeface="Calibri"/>
                <a:buChar char="●"/>
              </a:pPr>
              <a:r>
                <a:rPr lang="en-US" sz="3800">
                  <a:solidFill>
                    <a:schemeClr val="lt1"/>
                  </a:solidFill>
                  <a:latin typeface="Calibri"/>
                  <a:ea typeface="Calibri"/>
                  <a:cs typeface="Calibri"/>
                  <a:sym typeface="Calibri"/>
                </a:rPr>
                <a:t>Se pudo validar que los clientes con mayor probabilidad de incumplimiento son aquellos con un estado  </a:t>
              </a:r>
              <a:r>
                <a:rPr lang="en-US" sz="3800" b="1">
                  <a:solidFill>
                    <a:schemeClr val="lt1"/>
                  </a:solidFill>
                  <a:latin typeface="Calibri"/>
                  <a:ea typeface="Calibri"/>
                  <a:cs typeface="Calibri"/>
                  <a:sym typeface="Calibri"/>
                </a:rPr>
                <a:t>“Charge OFF”</a:t>
              </a:r>
              <a:r>
                <a:rPr lang="en-US" sz="3800">
                  <a:solidFill>
                    <a:schemeClr val="lt1"/>
                  </a:solidFill>
                  <a:latin typeface="Calibri"/>
                  <a:ea typeface="Calibri"/>
                  <a:cs typeface="Calibri"/>
                  <a:sym typeface="Calibri"/>
                </a:rPr>
                <a:t> y más de </a:t>
              </a:r>
              <a:r>
                <a:rPr lang="en-US" sz="3800" b="1">
                  <a:solidFill>
                    <a:schemeClr val="lt1"/>
                  </a:solidFill>
                  <a:latin typeface="Calibri"/>
                  <a:ea typeface="Calibri"/>
                  <a:cs typeface="Calibri"/>
                  <a:sym typeface="Calibri"/>
                </a:rPr>
                <a:t>“31-120 días de mora”</a:t>
              </a:r>
              <a:r>
                <a:rPr lang="en-US" sz="3800">
                  <a:solidFill>
                    <a:schemeClr val="lt1"/>
                  </a:solidFill>
                  <a:latin typeface="Calibri"/>
                  <a:ea typeface="Calibri"/>
                  <a:cs typeface="Calibri"/>
                  <a:sym typeface="Calibri"/>
                </a:rPr>
                <a:t>. </a:t>
              </a:r>
              <a:endParaRPr sz="3800">
                <a:solidFill>
                  <a:schemeClr val="lt1"/>
                </a:solidFill>
                <a:latin typeface="Calibri"/>
                <a:ea typeface="Calibri"/>
                <a:cs typeface="Calibri"/>
                <a:sym typeface="Calibri"/>
              </a:endParaRPr>
            </a:p>
            <a:p>
              <a:pPr marL="457200" lvl="0" indent="-476250" algn="just" rtl="0">
                <a:lnSpc>
                  <a:spcPct val="150000"/>
                </a:lnSpc>
                <a:spcBef>
                  <a:spcPts val="0"/>
                </a:spcBef>
                <a:spcAft>
                  <a:spcPts val="0"/>
                </a:spcAft>
                <a:buClr>
                  <a:schemeClr val="lt1"/>
                </a:buClr>
                <a:buSzPts val="3900"/>
                <a:buFont typeface="Calibri"/>
                <a:buChar char="●"/>
              </a:pPr>
              <a:r>
                <a:rPr lang="en-US" sz="3800">
                  <a:solidFill>
                    <a:schemeClr val="lt1"/>
                  </a:solidFill>
                  <a:latin typeface="Calibri"/>
                  <a:ea typeface="Calibri"/>
                  <a:cs typeface="Calibri"/>
                  <a:sym typeface="Calibri"/>
                </a:rPr>
                <a:t>Se observa también que de acuerdo al destino del préstamo, las </a:t>
              </a:r>
              <a:r>
                <a:rPr lang="en-US" sz="3800" b="1">
                  <a:solidFill>
                    <a:schemeClr val="lt1"/>
                  </a:solidFill>
                  <a:latin typeface="Calibri"/>
                  <a:ea typeface="Calibri"/>
                  <a:cs typeface="Calibri"/>
                  <a:sym typeface="Calibri"/>
                </a:rPr>
                <a:t>pequeñas empresas </a:t>
              </a:r>
              <a:r>
                <a:rPr lang="en-US" sz="3800">
                  <a:solidFill>
                    <a:schemeClr val="lt1"/>
                  </a:solidFill>
                  <a:latin typeface="Calibri"/>
                  <a:ea typeface="Calibri"/>
                  <a:cs typeface="Calibri"/>
                  <a:sym typeface="Calibri"/>
                </a:rPr>
                <a:t>poseen la mayor tasa de malos.</a:t>
              </a:r>
              <a:endParaRPr sz="3800">
                <a:solidFill>
                  <a:schemeClr val="lt1"/>
                </a:solidFill>
                <a:latin typeface="Calibri"/>
                <a:ea typeface="Calibri"/>
                <a:cs typeface="Calibri"/>
                <a:sym typeface="Calibri"/>
              </a:endParaRPr>
            </a:p>
          </p:txBody>
        </p:sp>
      </p:grpSp>
      <p:grpSp>
        <p:nvGrpSpPr>
          <p:cNvPr id="438" name="Google Shape;438;g2153b0bb60b_2_307"/>
          <p:cNvGrpSpPr/>
          <p:nvPr/>
        </p:nvGrpSpPr>
        <p:grpSpPr>
          <a:xfrm>
            <a:off x="713000" y="496451"/>
            <a:ext cx="15841585" cy="1252505"/>
            <a:chOff x="-65" y="58614"/>
            <a:chExt cx="1178400" cy="412130"/>
          </a:xfrm>
        </p:grpSpPr>
        <p:sp>
          <p:nvSpPr>
            <p:cNvPr id="439" name="Google Shape;439;g2153b0bb60b_2_307"/>
            <p:cNvSpPr/>
            <p:nvPr/>
          </p:nvSpPr>
          <p:spPr>
            <a:xfrm>
              <a:off x="0" y="58614"/>
              <a:ext cx="1178269" cy="412130"/>
            </a:xfrm>
            <a:custGeom>
              <a:avLst/>
              <a:gdLst/>
              <a:ahLst/>
              <a:cxnLst/>
              <a:rect l="l" t="t" r="r" b="b"/>
              <a:pathLst>
                <a:path w="1178269" h="167703" extrusionOk="0">
                  <a:moveTo>
                    <a:pt x="0" y="0"/>
                  </a:moveTo>
                  <a:lnTo>
                    <a:pt x="1178269" y="0"/>
                  </a:lnTo>
                  <a:lnTo>
                    <a:pt x="1178269" y="167703"/>
                  </a:lnTo>
                  <a:lnTo>
                    <a:pt x="0" y="167703"/>
                  </a:ln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0" name="Google Shape;440;g2153b0bb60b_2_307"/>
            <p:cNvSpPr txBox="1"/>
            <p:nvPr/>
          </p:nvSpPr>
          <p:spPr>
            <a:xfrm>
              <a:off x="-65" y="175836"/>
              <a:ext cx="1178400" cy="294900"/>
            </a:xfrm>
            <a:prstGeom prst="rect">
              <a:avLst/>
            </a:prstGeom>
            <a:noFill/>
            <a:ln>
              <a:noFill/>
            </a:ln>
          </p:spPr>
          <p:txBody>
            <a:bodyPr spcFirstLastPara="1" wrap="square" lIns="50800" tIns="50800" rIns="50800" bIns="50800" anchor="ctr" anchorCtr="0">
              <a:noAutofit/>
            </a:bodyPr>
            <a:lstStyle/>
            <a:p>
              <a:pPr marL="0" marR="0" lvl="0" indent="0" algn="ctr" rtl="0">
                <a:lnSpc>
                  <a:spcPct val="135714"/>
                </a:lnSpc>
                <a:spcBef>
                  <a:spcPts val="0"/>
                </a:spcBef>
                <a:spcAft>
                  <a:spcPts val="0"/>
                </a:spcAft>
                <a:buNone/>
              </a:pPr>
              <a:r>
                <a:rPr lang="en-US" sz="5688">
                  <a:solidFill>
                    <a:srgbClr val="FFFFFF"/>
                  </a:solidFill>
                </a:rPr>
                <a:t>CONCLUSIONES</a:t>
              </a:r>
              <a:r>
                <a:rPr lang="en-US" sz="5100" b="1">
                  <a:solidFill>
                    <a:srgbClr val="FFFFFF"/>
                  </a:solidFill>
                  <a:latin typeface="Calibri"/>
                  <a:ea typeface="Calibri"/>
                  <a:cs typeface="Calibri"/>
                  <a:sym typeface="Calibri"/>
                </a:rPr>
                <a:t> </a:t>
              </a:r>
              <a:endParaRPr sz="5700" b="1">
                <a:solidFill>
                  <a:schemeClr val="lt1"/>
                </a:solidFill>
                <a:latin typeface="Calibri"/>
                <a:ea typeface="Calibri"/>
                <a:cs typeface="Calibri"/>
                <a:sym typeface="Calibri"/>
              </a:endParaRPr>
            </a:p>
            <a:p>
              <a:pPr marL="0" marR="0" lvl="0" indent="0" algn="ctr" rtl="0">
                <a:lnSpc>
                  <a:spcPct val="138008"/>
                </a:lnSpc>
                <a:spcBef>
                  <a:spcPts val="0"/>
                </a:spcBef>
                <a:spcAft>
                  <a:spcPts val="0"/>
                </a:spcAft>
                <a:buNone/>
              </a:pPr>
              <a:endParaRPr sz="3081">
                <a:solidFill>
                  <a:srgbClr val="FFFFFF"/>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g2153b0bb60b_4_23"/>
          <p:cNvSpPr/>
          <p:nvPr/>
        </p:nvSpPr>
        <p:spPr>
          <a:xfrm rot="10800000">
            <a:off x="-3442775" y="-826275"/>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38887" b="-3887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446" name="Google Shape;446;g2153b0bb60b_4_23"/>
          <p:cNvGrpSpPr/>
          <p:nvPr/>
        </p:nvGrpSpPr>
        <p:grpSpPr>
          <a:xfrm>
            <a:off x="-528000" y="-72325"/>
            <a:ext cx="19048668" cy="1821252"/>
            <a:chOff x="0" y="-19050"/>
            <a:chExt cx="5016900" cy="831850"/>
          </a:xfrm>
        </p:grpSpPr>
        <p:sp>
          <p:nvSpPr>
            <p:cNvPr id="447" name="Google Shape;447;g2153b0bb60b_4_23"/>
            <p:cNvSpPr/>
            <p:nvPr/>
          </p:nvSpPr>
          <p:spPr>
            <a:xfrm>
              <a:off x="0" y="0"/>
              <a:ext cx="5016842" cy="812800"/>
            </a:xfrm>
            <a:custGeom>
              <a:avLst/>
              <a:gdLst/>
              <a:ahLst/>
              <a:cxnLst/>
              <a:rect l="l" t="t" r="r" b="b"/>
              <a:pathLst>
                <a:path w="5016842" h="812800" extrusionOk="0">
                  <a:moveTo>
                    <a:pt x="0" y="0"/>
                  </a:moveTo>
                  <a:lnTo>
                    <a:pt x="5016842" y="0"/>
                  </a:lnTo>
                  <a:lnTo>
                    <a:pt x="5016842" y="812800"/>
                  </a:lnTo>
                  <a:lnTo>
                    <a:pt x="0" y="812800"/>
                  </a:ln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448" name="Google Shape;448;g2153b0bb60b_4_23"/>
            <p:cNvSpPr txBox="1"/>
            <p:nvPr/>
          </p:nvSpPr>
          <p:spPr>
            <a:xfrm>
              <a:off x="0" y="-19050"/>
              <a:ext cx="5016900" cy="6831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700">
                <a:solidFill>
                  <a:schemeClr val="dk1"/>
                </a:solidFill>
                <a:latin typeface="Calibri"/>
                <a:ea typeface="Calibri"/>
                <a:cs typeface="Calibri"/>
                <a:sym typeface="Calibri"/>
              </a:endParaRPr>
            </a:p>
          </p:txBody>
        </p:sp>
      </p:grpSp>
      <p:sp>
        <p:nvSpPr>
          <p:cNvPr id="449" name="Google Shape;449;g2153b0bb60b_4_23"/>
          <p:cNvSpPr/>
          <p:nvPr/>
        </p:nvSpPr>
        <p:spPr>
          <a:xfrm>
            <a:off x="15408481" y="-2153153"/>
            <a:ext cx="4116356" cy="4116356"/>
          </a:xfrm>
          <a:custGeom>
            <a:avLst/>
            <a:gdLst/>
            <a:ahLst/>
            <a:cxnLst/>
            <a:rect l="l" t="t" r="r" b="b"/>
            <a:pathLst>
              <a:path w="4116356" h="4116356" extrusionOk="0">
                <a:moveTo>
                  <a:pt x="0" y="0"/>
                </a:moveTo>
                <a:lnTo>
                  <a:pt x="4116355" y="0"/>
                </a:lnTo>
                <a:lnTo>
                  <a:pt x="4116355" y="4116356"/>
                </a:lnTo>
                <a:lnTo>
                  <a:pt x="0" y="411635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0" name="Google Shape;450;g2153b0bb60b_4_23"/>
          <p:cNvSpPr/>
          <p:nvPr/>
        </p:nvSpPr>
        <p:spPr>
          <a:xfrm>
            <a:off x="-2602379" y="0"/>
            <a:ext cx="3256087" cy="3256087"/>
          </a:xfrm>
          <a:custGeom>
            <a:avLst/>
            <a:gdLst/>
            <a:ahLst/>
            <a:cxnLst/>
            <a:rect l="l" t="t" r="r" b="b"/>
            <a:pathLst>
              <a:path w="3256087" h="3256087" extrusionOk="0">
                <a:moveTo>
                  <a:pt x="0" y="0"/>
                </a:moveTo>
                <a:lnTo>
                  <a:pt x="3256087" y="0"/>
                </a:lnTo>
                <a:lnTo>
                  <a:pt x="3256087" y="3256087"/>
                </a:lnTo>
                <a:lnTo>
                  <a:pt x="0" y="3256087"/>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1" name="Google Shape;451;g2153b0bb60b_4_23"/>
          <p:cNvSpPr txBox="1"/>
          <p:nvPr/>
        </p:nvSpPr>
        <p:spPr>
          <a:xfrm>
            <a:off x="959975" y="2243575"/>
            <a:ext cx="15841500" cy="896100"/>
          </a:xfrm>
          <a:prstGeom prst="rect">
            <a:avLst/>
          </a:prstGeom>
          <a:noFill/>
          <a:ln>
            <a:noFill/>
          </a:ln>
        </p:spPr>
        <p:txBody>
          <a:bodyPr spcFirstLastPara="1" wrap="square" lIns="50800" tIns="50800" rIns="50800" bIns="50800" anchor="ctr" anchorCtr="0">
            <a:noAutofit/>
          </a:bodyPr>
          <a:lstStyle/>
          <a:p>
            <a:pPr marL="457200" lvl="0" indent="0" algn="ctr" rtl="0">
              <a:lnSpc>
                <a:spcPct val="115000"/>
              </a:lnSpc>
              <a:spcBef>
                <a:spcPts val="600"/>
              </a:spcBef>
              <a:spcAft>
                <a:spcPts val="0"/>
              </a:spcAft>
              <a:buNone/>
            </a:pPr>
            <a:r>
              <a:rPr lang="en-US" sz="3200">
                <a:solidFill>
                  <a:srgbClr val="FFFFFF"/>
                </a:solidFill>
                <a:latin typeface="Calibri"/>
                <a:ea typeface="Calibri"/>
                <a:cs typeface="Calibri"/>
                <a:sym typeface="Calibri"/>
              </a:rPr>
              <a:t>¿Existe una relación entre el límite máximo del crédito y la tasa de mal pagador? </a:t>
            </a:r>
            <a:endParaRPr sz="3800" b="1">
              <a:solidFill>
                <a:schemeClr val="lt1"/>
              </a:solidFill>
              <a:latin typeface="Calibri"/>
              <a:ea typeface="Calibri"/>
              <a:cs typeface="Calibri"/>
              <a:sym typeface="Calibri"/>
            </a:endParaRPr>
          </a:p>
          <a:p>
            <a:pPr marL="0" marR="0" lvl="0" indent="0" algn="ctr" rtl="0">
              <a:lnSpc>
                <a:spcPct val="138008"/>
              </a:lnSpc>
              <a:spcBef>
                <a:spcPts val="500"/>
              </a:spcBef>
              <a:spcAft>
                <a:spcPts val="0"/>
              </a:spcAft>
              <a:buNone/>
            </a:pPr>
            <a:endParaRPr sz="3081">
              <a:solidFill>
                <a:srgbClr val="FFFFFF"/>
              </a:solidFill>
            </a:endParaRPr>
          </a:p>
        </p:txBody>
      </p:sp>
      <p:grpSp>
        <p:nvGrpSpPr>
          <p:cNvPr id="452" name="Google Shape;452;g2153b0bb60b_4_23"/>
          <p:cNvGrpSpPr/>
          <p:nvPr/>
        </p:nvGrpSpPr>
        <p:grpSpPr>
          <a:xfrm>
            <a:off x="1201725" y="2395989"/>
            <a:ext cx="15496586" cy="6805879"/>
            <a:chOff x="115788" y="103329"/>
            <a:chExt cx="1200253" cy="357204"/>
          </a:xfrm>
        </p:grpSpPr>
        <p:sp>
          <p:nvSpPr>
            <p:cNvPr id="453" name="Google Shape;453;g2153b0bb60b_4_23"/>
            <p:cNvSpPr/>
            <p:nvPr/>
          </p:nvSpPr>
          <p:spPr>
            <a:xfrm>
              <a:off x="123043" y="103329"/>
              <a:ext cx="1192997" cy="357204"/>
            </a:xfrm>
            <a:custGeom>
              <a:avLst/>
              <a:gdLst/>
              <a:ahLst/>
              <a:cxnLst/>
              <a:rect l="l" t="t" r="r" b="b"/>
              <a:pathLst>
                <a:path w="1178269" h="357204" extrusionOk="0">
                  <a:moveTo>
                    <a:pt x="0" y="0"/>
                  </a:moveTo>
                  <a:lnTo>
                    <a:pt x="1178269" y="0"/>
                  </a:lnTo>
                  <a:lnTo>
                    <a:pt x="1178269" y="357204"/>
                  </a:lnTo>
                  <a:lnTo>
                    <a:pt x="0" y="357204"/>
                  </a:ln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4" name="Google Shape;454;g2153b0bb60b_4_23"/>
            <p:cNvSpPr txBox="1"/>
            <p:nvPr/>
          </p:nvSpPr>
          <p:spPr>
            <a:xfrm>
              <a:off x="115788" y="108981"/>
              <a:ext cx="1178400" cy="345900"/>
            </a:xfrm>
            <a:prstGeom prst="rect">
              <a:avLst/>
            </a:prstGeom>
            <a:noFill/>
            <a:ln>
              <a:noFill/>
            </a:ln>
          </p:spPr>
          <p:txBody>
            <a:bodyPr spcFirstLastPara="1" wrap="square" lIns="114300" tIns="114300" rIns="114300" bIns="114300" anchor="ctr" anchorCtr="0">
              <a:noAutofit/>
            </a:bodyPr>
            <a:lstStyle/>
            <a:p>
              <a:pPr marL="457200" lvl="0" indent="-412750" algn="just" rtl="0">
                <a:lnSpc>
                  <a:spcPct val="150000"/>
                </a:lnSpc>
                <a:spcBef>
                  <a:spcPts val="1200"/>
                </a:spcBef>
                <a:spcAft>
                  <a:spcPts val="0"/>
                </a:spcAft>
                <a:buClr>
                  <a:schemeClr val="lt1"/>
                </a:buClr>
                <a:buSzPts val="2900"/>
                <a:buFont typeface="Calibri"/>
                <a:buChar char="●"/>
              </a:pPr>
              <a:r>
                <a:rPr lang="en-US" sz="2900">
                  <a:solidFill>
                    <a:schemeClr val="lt1"/>
                  </a:solidFill>
                  <a:latin typeface="Calibri"/>
                  <a:ea typeface="Calibri"/>
                  <a:cs typeface="Calibri"/>
                  <a:sym typeface="Calibri"/>
                </a:rPr>
                <a:t>En función a la variable creada </a:t>
              </a:r>
              <a:r>
                <a:rPr lang="en-US" sz="2900" b="1">
                  <a:solidFill>
                    <a:schemeClr val="lt1"/>
                  </a:solidFill>
                  <a:latin typeface="Calibri"/>
                  <a:ea typeface="Calibri"/>
                  <a:cs typeface="Calibri"/>
                  <a:sym typeface="Calibri"/>
                </a:rPr>
                <a:t>“ratio de deuda pagada”</a:t>
              </a:r>
              <a:r>
                <a:rPr lang="en-US" sz="2900">
                  <a:solidFill>
                    <a:schemeClr val="lt1"/>
                  </a:solidFill>
                  <a:latin typeface="Calibri"/>
                  <a:ea typeface="Calibri"/>
                  <a:cs typeface="Calibri"/>
                  <a:sym typeface="Calibri"/>
                </a:rPr>
                <a:t>, los “malos pagadores” solo cumplen con el </a:t>
              </a:r>
              <a:r>
                <a:rPr lang="en-US" sz="2900" b="1">
                  <a:solidFill>
                    <a:schemeClr val="lt1"/>
                  </a:solidFill>
                  <a:latin typeface="Calibri"/>
                  <a:ea typeface="Calibri"/>
                  <a:cs typeface="Calibri"/>
                  <a:sym typeface="Calibri"/>
                </a:rPr>
                <a:t>50% del pago de su crédito</a:t>
              </a:r>
              <a:r>
                <a:rPr lang="en-US" sz="2900">
                  <a:solidFill>
                    <a:schemeClr val="lt1"/>
                  </a:solidFill>
                  <a:latin typeface="Calibri"/>
                  <a:ea typeface="Calibri"/>
                  <a:cs typeface="Calibri"/>
                  <a:sym typeface="Calibri"/>
                </a:rPr>
                <a:t>, mostrando una gran diferencia con respecto a los buenos pagadores, por lo que la definición del cliente malo por parte de la institución se asemeja a la realidad, por tanto se recomienda mantener la definición de “cliente mal pagador”. </a:t>
              </a:r>
              <a:endParaRPr sz="2900">
                <a:solidFill>
                  <a:schemeClr val="lt1"/>
                </a:solidFill>
                <a:latin typeface="Calibri"/>
                <a:ea typeface="Calibri"/>
                <a:cs typeface="Calibri"/>
                <a:sym typeface="Calibri"/>
              </a:endParaRPr>
            </a:p>
            <a:p>
              <a:pPr marL="457200" lvl="0" indent="-412750" algn="just" rtl="0">
                <a:lnSpc>
                  <a:spcPct val="150000"/>
                </a:lnSpc>
                <a:spcBef>
                  <a:spcPts val="0"/>
                </a:spcBef>
                <a:spcAft>
                  <a:spcPts val="0"/>
                </a:spcAft>
                <a:buClr>
                  <a:schemeClr val="lt1"/>
                </a:buClr>
                <a:buSzPts val="2900"/>
                <a:buFont typeface="Calibri"/>
                <a:buChar char="●"/>
              </a:pPr>
              <a:r>
                <a:rPr lang="en-US" sz="2900" b="1">
                  <a:solidFill>
                    <a:schemeClr val="lt1"/>
                  </a:solidFill>
                  <a:latin typeface="Calibri"/>
                  <a:ea typeface="Calibri"/>
                  <a:cs typeface="Calibri"/>
                  <a:sym typeface="Calibri"/>
                </a:rPr>
                <a:t>La antigüedad laboral</a:t>
              </a:r>
              <a:r>
                <a:rPr lang="en-US" sz="2900">
                  <a:solidFill>
                    <a:schemeClr val="lt1"/>
                  </a:solidFill>
                  <a:latin typeface="Calibri"/>
                  <a:ea typeface="Calibri"/>
                  <a:cs typeface="Calibri"/>
                  <a:sym typeface="Calibri"/>
                </a:rPr>
                <a:t> presentan un comportamiento atípico a lo creído por lo que se determina que para este dataset dicha variable no es significativa a la hora de determinar clientes malos y se recomienda otorgar una ponderación menor en el modelo de otorgamiento de crédito de la institución.</a:t>
              </a:r>
              <a:endParaRPr sz="2900">
                <a:solidFill>
                  <a:schemeClr val="lt1"/>
                </a:solidFill>
                <a:latin typeface="Calibri"/>
                <a:ea typeface="Calibri"/>
                <a:cs typeface="Calibri"/>
                <a:sym typeface="Calibri"/>
              </a:endParaRPr>
            </a:p>
          </p:txBody>
        </p:sp>
      </p:grpSp>
      <p:grpSp>
        <p:nvGrpSpPr>
          <p:cNvPr id="455" name="Google Shape;455;g2153b0bb60b_4_23"/>
          <p:cNvGrpSpPr/>
          <p:nvPr/>
        </p:nvGrpSpPr>
        <p:grpSpPr>
          <a:xfrm>
            <a:off x="713000" y="318313"/>
            <a:ext cx="15841585" cy="1252518"/>
            <a:chOff x="-65" y="-2"/>
            <a:chExt cx="1178400" cy="412134"/>
          </a:xfrm>
        </p:grpSpPr>
        <p:sp>
          <p:nvSpPr>
            <p:cNvPr id="456" name="Google Shape;456;g2153b0bb60b_4_23"/>
            <p:cNvSpPr/>
            <p:nvPr/>
          </p:nvSpPr>
          <p:spPr>
            <a:xfrm>
              <a:off x="0" y="-2"/>
              <a:ext cx="1178269" cy="412130"/>
            </a:xfrm>
            <a:custGeom>
              <a:avLst/>
              <a:gdLst/>
              <a:ahLst/>
              <a:cxnLst/>
              <a:rect l="l" t="t" r="r" b="b"/>
              <a:pathLst>
                <a:path w="1178269" h="167703" extrusionOk="0">
                  <a:moveTo>
                    <a:pt x="0" y="0"/>
                  </a:moveTo>
                  <a:lnTo>
                    <a:pt x="1178269" y="0"/>
                  </a:lnTo>
                  <a:lnTo>
                    <a:pt x="1178269" y="167703"/>
                  </a:lnTo>
                  <a:lnTo>
                    <a:pt x="0" y="167703"/>
                  </a:ln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7" name="Google Shape;457;g2153b0bb60b_4_23"/>
            <p:cNvSpPr txBox="1"/>
            <p:nvPr/>
          </p:nvSpPr>
          <p:spPr>
            <a:xfrm>
              <a:off x="-65" y="117233"/>
              <a:ext cx="1178400" cy="294900"/>
            </a:xfrm>
            <a:prstGeom prst="rect">
              <a:avLst/>
            </a:prstGeom>
            <a:noFill/>
            <a:ln>
              <a:noFill/>
            </a:ln>
          </p:spPr>
          <p:txBody>
            <a:bodyPr spcFirstLastPara="1" wrap="square" lIns="50800" tIns="50800" rIns="50800" bIns="50800" anchor="ctr" anchorCtr="0">
              <a:noAutofit/>
            </a:bodyPr>
            <a:lstStyle/>
            <a:p>
              <a:pPr marL="457200" lvl="0" indent="0" algn="ctr" rtl="0">
                <a:lnSpc>
                  <a:spcPct val="115000"/>
                </a:lnSpc>
                <a:spcBef>
                  <a:spcPts val="600"/>
                </a:spcBef>
                <a:spcAft>
                  <a:spcPts val="0"/>
                </a:spcAft>
                <a:buNone/>
              </a:pPr>
              <a:r>
                <a:rPr lang="en-US" sz="5688">
                  <a:solidFill>
                    <a:srgbClr val="FFFFFF"/>
                  </a:solidFill>
                </a:rPr>
                <a:t>RECOMENDACIONES</a:t>
              </a:r>
              <a:endParaRPr sz="4500" b="1">
                <a:solidFill>
                  <a:schemeClr val="lt1"/>
                </a:solidFill>
                <a:latin typeface="Calibri"/>
                <a:ea typeface="Calibri"/>
                <a:cs typeface="Calibri"/>
                <a:sym typeface="Calibri"/>
              </a:endParaRPr>
            </a:p>
            <a:p>
              <a:pPr marL="0" marR="0" lvl="0" indent="0" algn="ctr" rtl="0">
                <a:lnSpc>
                  <a:spcPct val="138008"/>
                </a:lnSpc>
                <a:spcBef>
                  <a:spcPts val="500"/>
                </a:spcBef>
                <a:spcAft>
                  <a:spcPts val="0"/>
                </a:spcAft>
                <a:buNone/>
              </a:pPr>
              <a:endParaRPr sz="3081">
                <a:solidFill>
                  <a:srgbClr val="FFFFFF"/>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Shape 103"/>
        <p:cNvGrpSpPr/>
        <p:nvPr/>
      </p:nvGrpSpPr>
      <p:grpSpPr>
        <a:xfrm>
          <a:off x="0" y="0"/>
          <a:ext cx="0" cy="0"/>
          <a:chOff x="0" y="0"/>
          <a:chExt cx="0" cy="0"/>
        </a:xfrm>
      </p:grpSpPr>
      <p:sp>
        <p:nvSpPr>
          <p:cNvPr id="104" name="Google Shape;104;p3"/>
          <p:cNvSpPr/>
          <p:nvPr/>
        </p:nvSpPr>
        <p:spPr>
          <a:xfrm>
            <a:off x="8757864" y="2547739"/>
            <a:ext cx="6306892" cy="6309120"/>
          </a:xfrm>
          <a:custGeom>
            <a:avLst/>
            <a:gdLst/>
            <a:ahLst/>
            <a:cxnLst/>
            <a:rect l="l" t="t" r="r" b="b"/>
            <a:pathLst>
              <a:path w="6832726" h="6835140" extrusionOk="0">
                <a:moveTo>
                  <a:pt x="3408807" y="6835140"/>
                </a:moveTo>
                <a:cubicBezTo>
                  <a:pt x="3385947" y="6835140"/>
                  <a:pt x="3370707" y="6812280"/>
                  <a:pt x="3370707" y="6797040"/>
                </a:cubicBezTo>
                <a:cubicBezTo>
                  <a:pt x="3370707" y="6774180"/>
                  <a:pt x="3385947" y="6758940"/>
                  <a:pt x="3408807" y="6758940"/>
                </a:cubicBezTo>
                <a:cubicBezTo>
                  <a:pt x="3424047" y="6758940"/>
                  <a:pt x="3446907" y="6774180"/>
                  <a:pt x="3446907" y="6797040"/>
                </a:cubicBezTo>
                <a:cubicBezTo>
                  <a:pt x="3446907" y="6812280"/>
                  <a:pt x="3424047" y="6835140"/>
                  <a:pt x="3408807" y="6835140"/>
                </a:cubicBezTo>
                <a:close/>
                <a:moveTo>
                  <a:pt x="3584194" y="6789420"/>
                </a:moveTo>
                <a:cubicBezTo>
                  <a:pt x="3584194" y="6766560"/>
                  <a:pt x="3599434" y="6751320"/>
                  <a:pt x="3614674" y="6751320"/>
                </a:cubicBezTo>
                <a:cubicBezTo>
                  <a:pt x="3637534" y="6751320"/>
                  <a:pt x="3660394" y="6766560"/>
                  <a:pt x="3660394" y="6789420"/>
                </a:cubicBezTo>
                <a:cubicBezTo>
                  <a:pt x="3660394" y="6804660"/>
                  <a:pt x="3645154" y="6827520"/>
                  <a:pt x="3622294" y="6827520"/>
                </a:cubicBezTo>
                <a:cubicBezTo>
                  <a:pt x="3599434" y="6827520"/>
                  <a:pt x="3584194" y="6812280"/>
                  <a:pt x="3584194" y="6789420"/>
                </a:cubicBezTo>
                <a:close/>
                <a:moveTo>
                  <a:pt x="3187700" y="6827520"/>
                </a:moveTo>
                <a:cubicBezTo>
                  <a:pt x="3172460" y="6827520"/>
                  <a:pt x="3149600" y="6804660"/>
                  <a:pt x="3157220" y="6781800"/>
                </a:cubicBezTo>
                <a:cubicBezTo>
                  <a:pt x="3157220" y="6766560"/>
                  <a:pt x="3172460" y="6751320"/>
                  <a:pt x="3195320" y="6751320"/>
                </a:cubicBezTo>
                <a:cubicBezTo>
                  <a:pt x="3218180" y="6751320"/>
                  <a:pt x="3233420" y="6766560"/>
                  <a:pt x="3233420" y="6789420"/>
                </a:cubicBezTo>
                <a:cubicBezTo>
                  <a:pt x="3225800" y="6812280"/>
                  <a:pt x="3210560" y="6827520"/>
                  <a:pt x="3195320" y="6827520"/>
                </a:cubicBezTo>
                <a:cubicBezTo>
                  <a:pt x="3195320" y="6827520"/>
                  <a:pt x="3187700" y="6827520"/>
                  <a:pt x="3187700" y="6827520"/>
                </a:cubicBezTo>
                <a:close/>
                <a:moveTo>
                  <a:pt x="3797808" y="6774053"/>
                </a:moveTo>
                <a:cubicBezTo>
                  <a:pt x="3790188" y="6751193"/>
                  <a:pt x="3805428" y="6735953"/>
                  <a:pt x="3828288" y="6728333"/>
                </a:cubicBezTo>
                <a:cubicBezTo>
                  <a:pt x="3851148" y="6728333"/>
                  <a:pt x="3866388" y="6743573"/>
                  <a:pt x="3874008" y="6766433"/>
                </a:cubicBezTo>
                <a:cubicBezTo>
                  <a:pt x="3874008" y="6781673"/>
                  <a:pt x="3858768" y="6804533"/>
                  <a:pt x="3835908" y="6804533"/>
                </a:cubicBezTo>
                <a:cubicBezTo>
                  <a:pt x="3813048" y="6804533"/>
                  <a:pt x="3797808" y="6789293"/>
                  <a:pt x="3797808" y="6774053"/>
                </a:cubicBezTo>
                <a:close/>
                <a:moveTo>
                  <a:pt x="2974213" y="6804533"/>
                </a:moveTo>
                <a:cubicBezTo>
                  <a:pt x="2951353" y="6804533"/>
                  <a:pt x="2936113" y="6781673"/>
                  <a:pt x="2943733" y="6758813"/>
                </a:cubicBezTo>
                <a:cubicBezTo>
                  <a:pt x="2943733" y="6743573"/>
                  <a:pt x="2966593" y="6728333"/>
                  <a:pt x="2981833" y="6728333"/>
                </a:cubicBezTo>
                <a:cubicBezTo>
                  <a:pt x="3004693" y="6728333"/>
                  <a:pt x="3019933" y="6751193"/>
                  <a:pt x="3019933" y="6774053"/>
                </a:cubicBezTo>
                <a:cubicBezTo>
                  <a:pt x="3012313" y="6789293"/>
                  <a:pt x="2997073" y="6804533"/>
                  <a:pt x="2981833" y="6804533"/>
                </a:cubicBezTo>
                <a:cubicBezTo>
                  <a:pt x="2974213" y="6804533"/>
                  <a:pt x="2974213" y="6804533"/>
                  <a:pt x="2974213" y="6804533"/>
                </a:cubicBezTo>
                <a:close/>
                <a:moveTo>
                  <a:pt x="4011295" y="6743446"/>
                </a:moveTo>
                <a:cubicBezTo>
                  <a:pt x="4003675" y="6720586"/>
                  <a:pt x="4018915" y="6705346"/>
                  <a:pt x="4041775" y="6697726"/>
                </a:cubicBezTo>
                <a:cubicBezTo>
                  <a:pt x="4057015" y="6697726"/>
                  <a:pt x="4079875" y="6705346"/>
                  <a:pt x="4079875" y="6728206"/>
                </a:cubicBezTo>
                <a:cubicBezTo>
                  <a:pt x="4087495" y="6751066"/>
                  <a:pt x="4072255" y="6766306"/>
                  <a:pt x="4049395" y="6773926"/>
                </a:cubicBezTo>
                <a:cubicBezTo>
                  <a:pt x="4049395" y="6773926"/>
                  <a:pt x="4049395" y="6773926"/>
                  <a:pt x="4041775" y="6773926"/>
                </a:cubicBezTo>
                <a:cubicBezTo>
                  <a:pt x="4026535" y="6773926"/>
                  <a:pt x="4011295" y="6758686"/>
                  <a:pt x="4011295" y="6743446"/>
                </a:cubicBezTo>
                <a:close/>
                <a:moveTo>
                  <a:pt x="2760599" y="6766306"/>
                </a:moveTo>
                <a:cubicBezTo>
                  <a:pt x="2737739" y="6766306"/>
                  <a:pt x="2730119" y="6743446"/>
                  <a:pt x="2730119" y="6728206"/>
                </a:cubicBezTo>
                <a:cubicBezTo>
                  <a:pt x="2737739" y="6705346"/>
                  <a:pt x="2752979" y="6690106"/>
                  <a:pt x="2775839" y="6697726"/>
                </a:cubicBezTo>
                <a:cubicBezTo>
                  <a:pt x="2798699" y="6697726"/>
                  <a:pt x="2806319" y="6720586"/>
                  <a:pt x="2806319" y="6735826"/>
                </a:cubicBezTo>
                <a:cubicBezTo>
                  <a:pt x="2798699" y="6758686"/>
                  <a:pt x="2783459" y="6773926"/>
                  <a:pt x="2768219" y="6773926"/>
                </a:cubicBezTo>
                <a:cubicBezTo>
                  <a:pt x="2768219" y="6773926"/>
                  <a:pt x="2760599" y="6773926"/>
                  <a:pt x="2760599" y="6766306"/>
                </a:cubicBezTo>
                <a:close/>
                <a:moveTo>
                  <a:pt x="4217162" y="6697599"/>
                </a:moveTo>
                <a:cubicBezTo>
                  <a:pt x="4209542" y="6682359"/>
                  <a:pt x="4224782" y="6659499"/>
                  <a:pt x="4247642" y="6651879"/>
                </a:cubicBezTo>
                <a:cubicBezTo>
                  <a:pt x="4262882" y="6644259"/>
                  <a:pt x="4285742" y="6659499"/>
                  <a:pt x="4293362" y="6682359"/>
                </a:cubicBezTo>
                <a:cubicBezTo>
                  <a:pt x="4293362" y="6697599"/>
                  <a:pt x="4285742" y="6720459"/>
                  <a:pt x="4262882" y="6728079"/>
                </a:cubicBezTo>
                <a:cubicBezTo>
                  <a:pt x="4262882" y="6728079"/>
                  <a:pt x="4255262" y="6728079"/>
                  <a:pt x="4255262" y="6728079"/>
                </a:cubicBezTo>
                <a:cubicBezTo>
                  <a:pt x="4240022" y="6728079"/>
                  <a:pt x="4224782" y="6712839"/>
                  <a:pt x="4217162" y="6697599"/>
                </a:cubicBezTo>
                <a:close/>
                <a:moveTo>
                  <a:pt x="2547112" y="6720459"/>
                </a:moveTo>
                <a:cubicBezTo>
                  <a:pt x="2531872" y="6712839"/>
                  <a:pt x="2516632" y="6697599"/>
                  <a:pt x="2524252" y="6674739"/>
                </a:cubicBezTo>
                <a:cubicBezTo>
                  <a:pt x="2524252" y="6651879"/>
                  <a:pt x="2547112" y="6644259"/>
                  <a:pt x="2569972" y="6644259"/>
                </a:cubicBezTo>
                <a:cubicBezTo>
                  <a:pt x="2585212" y="6651879"/>
                  <a:pt x="2600452" y="6674739"/>
                  <a:pt x="2592832" y="6697726"/>
                </a:cubicBezTo>
                <a:cubicBezTo>
                  <a:pt x="2592832" y="6712966"/>
                  <a:pt x="2577592" y="6720586"/>
                  <a:pt x="2562352" y="6720586"/>
                </a:cubicBezTo>
                <a:cubicBezTo>
                  <a:pt x="2554732" y="6720586"/>
                  <a:pt x="2554732" y="6720586"/>
                  <a:pt x="2547112" y="6720586"/>
                </a:cubicBezTo>
                <a:close/>
                <a:moveTo>
                  <a:pt x="4423029" y="6644259"/>
                </a:moveTo>
                <a:cubicBezTo>
                  <a:pt x="4415409" y="6621399"/>
                  <a:pt x="4430649" y="6598539"/>
                  <a:pt x="4445889" y="6590792"/>
                </a:cubicBezTo>
                <a:cubicBezTo>
                  <a:pt x="4468749" y="6590792"/>
                  <a:pt x="4491609" y="6598412"/>
                  <a:pt x="4499229" y="6621272"/>
                </a:cubicBezTo>
                <a:cubicBezTo>
                  <a:pt x="4499229" y="6636512"/>
                  <a:pt x="4491609" y="6659372"/>
                  <a:pt x="4468749" y="6666992"/>
                </a:cubicBezTo>
                <a:cubicBezTo>
                  <a:pt x="4468749" y="6666992"/>
                  <a:pt x="4461129" y="6666992"/>
                  <a:pt x="4461129" y="6666992"/>
                </a:cubicBezTo>
                <a:cubicBezTo>
                  <a:pt x="4445889" y="6666992"/>
                  <a:pt x="4430649" y="6659372"/>
                  <a:pt x="4423029" y="6644132"/>
                </a:cubicBezTo>
                <a:close/>
                <a:moveTo>
                  <a:pt x="2341118" y="6659372"/>
                </a:moveTo>
                <a:cubicBezTo>
                  <a:pt x="2318258" y="6651752"/>
                  <a:pt x="2310638" y="6628892"/>
                  <a:pt x="2318258" y="6613652"/>
                </a:cubicBezTo>
                <a:cubicBezTo>
                  <a:pt x="2325878" y="6590792"/>
                  <a:pt x="2348738" y="6583172"/>
                  <a:pt x="2363978" y="6590792"/>
                </a:cubicBezTo>
                <a:cubicBezTo>
                  <a:pt x="2386838" y="6590792"/>
                  <a:pt x="2394458" y="6613652"/>
                  <a:pt x="2386838" y="6636512"/>
                </a:cubicBezTo>
                <a:cubicBezTo>
                  <a:pt x="2386838" y="6651752"/>
                  <a:pt x="2371598" y="6659372"/>
                  <a:pt x="2356358" y="6659372"/>
                </a:cubicBezTo>
                <a:cubicBezTo>
                  <a:pt x="2348738" y="6659372"/>
                  <a:pt x="2348738" y="6659372"/>
                  <a:pt x="2341118" y="6659372"/>
                </a:cubicBezTo>
                <a:close/>
                <a:moveTo>
                  <a:pt x="4628896" y="6567805"/>
                </a:moveTo>
                <a:cubicBezTo>
                  <a:pt x="4621276" y="6552565"/>
                  <a:pt x="4628896" y="6529705"/>
                  <a:pt x="4644136" y="6522085"/>
                </a:cubicBezTo>
                <a:cubicBezTo>
                  <a:pt x="4666996" y="6514465"/>
                  <a:pt x="4689856" y="6522085"/>
                  <a:pt x="4697476" y="6544945"/>
                </a:cubicBezTo>
                <a:cubicBezTo>
                  <a:pt x="4705096" y="6560185"/>
                  <a:pt x="4697476" y="6583045"/>
                  <a:pt x="4674616" y="6590665"/>
                </a:cubicBezTo>
                <a:cubicBezTo>
                  <a:pt x="4674616" y="6590665"/>
                  <a:pt x="4666996" y="6598285"/>
                  <a:pt x="4659376" y="6598285"/>
                </a:cubicBezTo>
                <a:cubicBezTo>
                  <a:pt x="4644136" y="6598285"/>
                  <a:pt x="4628896" y="6583045"/>
                  <a:pt x="4628896" y="6567805"/>
                </a:cubicBezTo>
                <a:close/>
                <a:moveTo>
                  <a:pt x="2135251" y="6583045"/>
                </a:moveTo>
                <a:cubicBezTo>
                  <a:pt x="2120011" y="6575425"/>
                  <a:pt x="2112391" y="6552565"/>
                  <a:pt x="2120011" y="6537325"/>
                </a:cubicBezTo>
                <a:cubicBezTo>
                  <a:pt x="2127631" y="6514465"/>
                  <a:pt x="2150491" y="6506845"/>
                  <a:pt x="2165731" y="6514465"/>
                </a:cubicBezTo>
                <a:cubicBezTo>
                  <a:pt x="2188591" y="6522085"/>
                  <a:pt x="2196211" y="6544945"/>
                  <a:pt x="2188591" y="6560185"/>
                </a:cubicBezTo>
                <a:cubicBezTo>
                  <a:pt x="2180971" y="6575425"/>
                  <a:pt x="2165731" y="6590665"/>
                  <a:pt x="2150491" y="6590665"/>
                </a:cubicBezTo>
                <a:cubicBezTo>
                  <a:pt x="2150491" y="6590665"/>
                  <a:pt x="2142871" y="6590665"/>
                  <a:pt x="2135251" y="6583045"/>
                </a:cubicBezTo>
                <a:close/>
                <a:moveTo>
                  <a:pt x="4827143" y="6491478"/>
                </a:moveTo>
                <a:cubicBezTo>
                  <a:pt x="4811903" y="6468618"/>
                  <a:pt x="4819523" y="6445758"/>
                  <a:pt x="4842383" y="6438011"/>
                </a:cubicBezTo>
                <a:cubicBezTo>
                  <a:pt x="4857623" y="6430391"/>
                  <a:pt x="4880483" y="6438011"/>
                  <a:pt x="4895723" y="6453251"/>
                </a:cubicBezTo>
                <a:cubicBezTo>
                  <a:pt x="4903343" y="6476111"/>
                  <a:pt x="4895723" y="6498971"/>
                  <a:pt x="4872863" y="6506718"/>
                </a:cubicBezTo>
                <a:cubicBezTo>
                  <a:pt x="4872863" y="6506718"/>
                  <a:pt x="4865243" y="6506718"/>
                  <a:pt x="4857623" y="6506718"/>
                </a:cubicBezTo>
                <a:cubicBezTo>
                  <a:pt x="4842383" y="6506718"/>
                  <a:pt x="4827143" y="6499098"/>
                  <a:pt x="4827143" y="6491478"/>
                </a:cubicBezTo>
                <a:close/>
                <a:moveTo>
                  <a:pt x="1936877" y="6499098"/>
                </a:moveTo>
                <a:cubicBezTo>
                  <a:pt x="1921637" y="6491478"/>
                  <a:pt x="1914017" y="6468618"/>
                  <a:pt x="1921637" y="6445631"/>
                </a:cubicBezTo>
                <a:cubicBezTo>
                  <a:pt x="1929257" y="6430391"/>
                  <a:pt x="1952117" y="6422771"/>
                  <a:pt x="1974977" y="6430391"/>
                </a:cubicBezTo>
                <a:cubicBezTo>
                  <a:pt x="1990217" y="6438011"/>
                  <a:pt x="1997837" y="6460871"/>
                  <a:pt x="1990217" y="6476111"/>
                </a:cubicBezTo>
                <a:cubicBezTo>
                  <a:pt x="1982597" y="6491351"/>
                  <a:pt x="1967357" y="6498971"/>
                  <a:pt x="1959737" y="6498971"/>
                </a:cubicBezTo>
                <a:cubicBezTo>
                  <a:pt x="1952117" y="6498971"/>
                  <a:pt x="1944497" y="6498971"/>
                  <a:pt x="1936877" y="6498971"/>
                </a:cubicBezTo>
                <a:close/>
                <a:moveTo>
                  <a:pt x="5017770" y="6392164"/>
                </a:moveTo>
                <a:cubicBezTo>
                  <a:pt x="5002530" y="6376924"/>
                  <a:pt x="5010150" y="6354064"/>
                  <a:pt x="5033010" y="6338697"/>
                </a:cubicBezTo>
                <a:cubicBezTo>
                  <a:pt x="5048250" y="6331077"/>
                  <a:pt x="5071110" y="6338697"/>
                  <a:pt x="5078730" y="6353937"/>
                </a:cubicBezTo>
                <a:cubicBezTo>
                  <a:pt x="5093970" y="6376797"/>
                  <a:pt x="5086350" y="6399657"/>
                  <a:pt x="5063490" y="6407404"/>
                </a:cubicBezTo>
                <a:cubicBezTo>
                  <a:pt x="5063490" y="6407404"/>
                  <a:pt x="5055870" y="6415024"/>
                  <a:pt x="5048250" y="6415024"/>
                </a:cubicBezTo>
                <a:cubicBezTo>
                  <a:pt x="5033010" y="6415024"/>
                  <a:pt x="5025390" y="6407404"/>
                  <a:pt x="5017770" y="6392164"/>
                </a:cubicBezTo>
                <a:close/>
                <a:moveTo>
                  <a:pt x="1746250" y="6399784"/>
                </a:moveTo>
                <a:cubicBezTo>
                  <a:pt x="1731010" y="6384544"/>
                  <a:pt x="1723390" y="6361684"/>
                  <a:pt x="1731010" y="6346317"/>
                </a:cubicBezTo>
                <a:cubicBezTo>
                  <a:pt x="1746250" y="6323457"/>
                  <a:pt x="1769110" y="6323457"/>
                  <a:pt x="1784350" y="6331077"/>
                </a:cubicBezTo>
                <a:cubicBezTo>
                  <a:pt x="1807210" y="6338697"/>
                  <a:pt x="1807210" y="6361557"/>
                  <a:pt x="1799590" y="6384544"/>
                </a:cubicBezTo>
                <a:cubicBezTo>
                  <a:pt x="1791970" y="6392164"/>
                  <a:pt x="1776730" y="6399784"/>
                  <a:pt x="1769110" y="6399784"/>
                </a:cubicBezTo>
                <a:cubicBezTo>
                  <a:pt x="1761490" y="6399784"/>
                  <a:pt x="1753870" y="6399784"/>
                  <a:pt x="1746250" y="6399784"/>
                </a:cubicBezTo>
                <a:close/>
                <a:moveTo>
                  <a:pt x="5200777" y="6285357"/>
                </a:moveTo>
                <a:cubicBezTo>
                  <a:pt x="5185537" y="6270117"/>
                  <a:pt x="5193157" y="6247257"/>
                  <a:pt x="5208397" y="6231890"/>
                </a:cubicBezTo>
                <a:cubicBezTo>
                  <a:pt x="5231257" y="6224270"/>
                  <a:pt x="5254117" y="6224270"/>
                  <a:pt x="5261737" y="6247130"/>
                </a:cubicBezTo>
                <a:cubicBezTo>
                  <a:pt x="5276977" y="6262370"/>
                  <a:pt x="5269357" y="6285230"/>
                  <a:pt x="5254117" y="6292850"/>
                </a:cubicBezTo>
                <a:cubicBezTo>
                  <a:pt x="5246497" y="6300470"/>
                  <a:pt x="5238877" y="6300470"/>
                  <a:pt x="5231257" y="6300470"/>
                </a:cubicBezTo>
                <a:cubicBezTo>
                  <a:pt x="5223637" y="6300470"/>
                  <a:pt x="5208397" y="6292850"/>
                  <a:pt x="5200777" y="6285230"/>
                </a:cubicBezTo>
                <a:close/>
                <a:moveTo>
                  <a:pt x="1563243" y="6285230"/>
                </a:moveTo>
                <a:cubicBezTo>
                  <a:pt x="1548003" y="6269990"/>
                  <a:pt x="1540383" y="6247130"/>
                  <a:pt x="1548003" y="6231763"/>
                </a:cubicBezTo>
                <a:cubicBezTo>
                  <a:pt x="1563243" y="6216523"/>
                  <a:pt x="1586103" y="6208903"/>
                  <a:pt x="1601343" y="6224143"/>
                </a:cubicBezTo>
                <a:cubicBezTo>
                  <a:pt x="1624203" y="6231763"/>
                  <a:pt x="1624203" y="6254623"/>
                  <a:pt x="1616583" y="6277610"/>
                </a:cubicBezTo>
                <a:cubicBezTo>
                  <a:pt x="1608963" y="6285230"/>
                  <a:pt x="1593723" y="6292850"/>
                  <a:pt x="1586103" y="6292850"/>
                </a:cubicBezTo>
                <a:cubicBezTo>
                  <a:pt x="1578483" y="6292850"/>
                  <a:pt x="1570863" y="6292850"/>
                  <a:pt x="1563243" y="6285230"/>
                </a:cubicBezTo>
                <a:close/>
                <a:moveTo>
                  <a:pt x="5376164" y="6163183"/>
                </a:moveTo>
                <a:cubicBezTo>
                  <a:pt x="5368544" y="6147943"/>
                  <a:pt x="5368544" y="6125083"/>
                  <a:pt x="5383784" y="6109716"/>
                </a:cubicBezTo>
                <a:cubicBezTo>
                  <a:pt x="5406644" y="6102096"/>
                  <a:pt x="5429504" y="6102096"/>
                  <a:pt x="5437124" y="6117336"/>
                </a:cubicBezTo>
                <a:cubicBezTo>
                  <a:pt x="5452364" y="6140196"/>
                  <a:pt x="5452364" y="6163056"/>
                  <a:pt x="5429504" y="6170803"/>
                </a:cubicBezTo>
                <a:cubicBezTo>
                  <a:pt x="5421884" y="6178423"/>
                  <a:pt x="5414264" y="6178423"/>
                  <a:pt x="5406644" y="6178423"/>
                </a:cubicBezTo>
                <a:cubicBezTo>
                  <a:pt x="5399024" y="6178423"/>
                  <a:pt x="5383784" y="6178423"/>
                  <a:pt x="5376164" y="6163183"/>
                </a:cubicBezTo>
                <a:close/>
                <a:moveTo>
                  <a:pt x="1387856" y="6163183"/>
                </a:moveTo>
                <a:cubicBezTo>
                  <a:pt x="1364996" y="6147943"/>
                  <a:pt x="1364996" y="6125083"/>
                  <a:pt x="1380236" y="6109716"/>
                </a:cubicBezTo>
                <a:cubicBezTo>
                  <a:pt x="1387856" y="6094476"/>
                  <a:pt x="1410716" y="6086856"/>
                  <a:pt x="1425956" y="6102096"/>
                </a:cubicBezTo>
                <a:cubicBezTo>
                  <a:pt x="1448816" y="6109716"/>
                  <a:pt x="1448816" y="6140196"/>
                  <a:pt x="1441196" y="6155563"/>
                </a:cubicBezTo>
                <a:cubicBezTo>
                  <a:pt x="1433576" y="6163183"/>
                  <a:pt x="1418336" y="6170803"/>
                  <a:pt x="1410716" y="6170803"/>
                </a:cubicBezTo>
                <a:cubicBezTo>
                  <a:pt x="1395476" y="6170803"/>
                  <a:pt x="1387856" y="6163183"/>
                  <a:pt x="1387856" y="6163183"/>
                </a:cubicBezTo>
                <a:close/>
                <a:moveTo>
                  <a:pt x="5551551" y="6033516"/>
                </a:moveTo>
                <a:cubicBezTo>
                  <a:pt x="5536311" y="6018276"/>
                  <a:pt x="5536311" y="5995416"/>
                  <a:pt x="5551551" y="5980049"/>
                </a:cubicBezTo>
                <a:cubicBezTo>
                  <a:pt x="5566791" y="5964809"/>
                  <a:pt x="5597271" y="5972429"/>
                  <a:pt x="5604891" y="5987669"/>
                </a:cubicBezTo>
                <a:cubicBezTo>
                  <a:pt x="5620131" y="6002909"/>
                  <a:pt x="5620131" y="6025769"/>
                  <a:pt x="5604891" y="6041136"/>
                </a:cubicBezTo>
                <a:cubicBezTo>
                  <a:pt x="5597271" y="6048756"/>
                  <a:pt x="5589651" y="6048756"/>
                  <a:pt x="5574411" y="6048756"/>
                </a:cubicBezTo>
                <a:cubicBezTo>
                  <a:pt x="5566791" y="6048756"/>
                  <a:pt x="5559171" y="6041136"/>
                  <a:pt x="5551551" y="6033516"/>
                </a:cubicBezTo>
                <a:close/>
                <a:moveTo>
                  <a:pt x="1212469" y="6025896"/>
                </a:moveTo>
                <a:cubicBezTo>
                  <a:pt x="1197229" y="6010656"/>
                  <a:pt x="1197229" y="5987796"/>
                  <a:pt x="1212469" y="5972429"/>
                </a:cubicBezTo>
                <a:cubicBezTo>
                  <a:pt x="1220089" y="5957189"/>
                  <a:pt x="1250569" y="5957189"/>
                  <a:pt x="1265809" y="5972429"/>
                </a:cubicBezTo>
                <a:cubicBezTo>
                  <a:pt x="1281049" y="5980049"/>
                  <a:pt x="1281049" y="6002909"/>
                  <a:pt x="1265809" y="6025896"/>
                </a:cubicBezTo>
                <a:cubicBezTo>
                  <a:pt x="1258189" y="6033516"/>
                  <a:pt x="1250569" y="6033516"/>
                  <a:pt x="1235329" y="6033516"/>
                </a:cubicBezTo>
                <a:cubicBezTo>
                  <a:pt x="1227709" y="6033516"/>
                  <a:pt x="1220089" y="6033516"/>
                  <a:pt x="1212469" y="6025896"/>
                </a:cubicBezTo>
                <a:close/>
                <a:moveTo>
                  <a:pt x="5711698" y="5896229"/>
                </a:moveTo>
                <a:cubicBezTo>
                  <a:pt x="5696458" y="5880989"/>
                  <a:pt x="5696458" y="5858129"/>
                  <a:pt x="5711698" y="5842762"/>
                </a:cubicBezTo>
                <a:cubicBezTo>
                  <a:pt x="5726938" y="5827522"/>
                  <a:pt x="5749798" y="5827522"/>
                  <a:pt x="5765038" y="5842762"/>
                </a:cubicBezTo>
                <a:cubicBezTo>
                  <a:pt x="5780278" y="5858002"/>
                  <a:pt x="5780278" y="5880862"/>
                  <a:pt x="5765038" y="5896229"/>
                </a:cubicBezTo>
                <a:cubicBezTo>
                  <a:pt x="5757418" y="5903849"/>
                  <a:pt x="5749798" y="5903849"/>
                  <a:pt x="5734558" y="5903849"/>
                </a:cubicBezTo>
                <a:cubicBezTo>
                  <a:pt x="5726938" y="5903849"/>
                  <a:pt x="5719318" y="5903849"/>
                  <a:pt x="5711698" y="5896229"/>
                </a:cubicBezTo>
                <a:close/>
                <a:moveTo>
                  <a:pt x="1052322" y="5880989"/>
                </a:moveTo>
                <a:cubicBezTo>
                  <a:pt x="1037082" y="5865749"/>
                  <a:pt x="1037082" y="5842889"/>
                  <a:pt x="1052322" y="5827522"/>
                </a:cubicBezTo>
                <a:cubicBezTo>
                  <a:pt x="1067562" y="5812282"/>
                  <a:pt x="1090422" y="5812282"/>
                  <a:pt x="1105662" y="5827522"/>
                </a:cubicBezTo>
                <a:cubicBezTo>
                  <a:pt x="1120902" y="5842762"/>
                  <a:pt x="1120902" y="5865622"/>
                  <a:pt x="1105662" y="5880989"/>
                </a:cubicBezTo>
                <a:cubicBezTo>
                  <a:pt x="1098042" y="5888609"/>
                  <a:pt x="1090422" y="5896229"/>
                  <a:pt x="1082802" y="5896229"/>
                </a:cubicBezTo>
                <a:cubicBezTo>
                  <a:pt x="1067562" y="5896229"/>
                  <a:pt x="1059942" y="5888609"/>
                  <a:pt x="1052322" y="5880989"/>
                </a:cubicBezTo>
                <a:close/>
                <a:moveTo>
                  <a:pt x="5864225" y="5743702"/>
                </a:moveTo>
                <a:cubicBezTo>
                  <a:pt x="5848985" y="5728462"/>
                  <a:pt x="5848985" y="5705602"/>
                  <a:pt x="5864225" y="5690235"/>
                </a:cubicBezTo>
                <a:cubicBezTo>
                  <a:pt x="5871845" y="5674995"/>
                  <a:pt x="5902325" y="5674995"/>
                  <a:pt x="5917565" y="5690235"/>
                </a:cubicBezTo>
                <a:cubicBezTo>
                  <a:pt x="5932805" y="5705475"/>
                  <a:pt x="5932805" y="5728335"/>
                  <a:pt x="5917565" y="5743702"/>
                </a:cubicBezTo>
                <a:cubicBezTo>
                  <a:pt x="5909945" y="5751322"/>
                  <a:pt x="5902325" y="5751322"/>
                  <a:pt x="5887085" y="5751322"/>
                </a:cubicBezTo>
                <a:cubicBezTo>
                  <a:pt x="5879465" y="5751322"/>
                  <a:pt x="5871845" y="5751322"/>
                  <a:pt x="5864225" y="5743702"/>
                </a:cubicBezTo>
                <a:close/>
                <a:moveTo>
                  <a:pt x="899795" y="5728462"/>
                </a:moveTo>
                <a:cubicBezTo>
                  <a:pt x="884555" y="5713222"/>
                  <a:pt x="892175" y="5690362"/>
                  <a:pt x="907415" y="5674995"/>
                </a:cubicBezTo>
                <a:cubicBezTo>
                  <a:pt x="922655" y="5659755"/>
                  <a:pt x="945515" y="5659755"/>
                  <a:pt x="960755" y="5674995"/>
                </a:cubicBezTo>
                <a:cubicBezTo>
                  <a:pt x="975995" y="5690235"/>
                  <a:pt x="968375" y="5713095"/>
                  <a:pt x="953135" y="5728462"/>
                </a:cubicBezTo>
                <a:cubicBezTo>
                  <a:pt x="945515" y="5736082"/>
                  <a:pt x="937895" y="5736082"/>
                  <a:pt x="930275" y="5736082"/>
                </a:cubicBezTo>
                <a:cubicBezTo>
                  <a:pt x="922655" y="5736082"/>
                  <a:pt x="907415" y="5736082"/>
                  <a:pt x="899795" y="5728462"/>
                </a:cubicBezTo>
                <a:close/>
                <a:moveTo>
                  <a:pt x="6009132" y="5583555"/>
                </a:moveTo>
                <a:cubicBezTo>
                  <a:pt x="5986272" y="5568315"/>
                  <a:pt x="5986272" y="5545455"/>
                  <a:pt x="6001512" y="5530088"/>
                </a:cubicBezTo>
                <a:cubicBezTo>
                  <a:pt x="6016752" y="5514848"/>
                  <a:pt x="6039612" y="5514848"/>
                  <a:pt x="6054852" y="5522468"/>
                </a:cubicBezTo>
                <a:cubicBezTo>
                  <a:pt x="6070092" y="5537708"/>
                  <a:pt x="6070092" y="5560568"/>
                  <a:pt x="6062472" y="5575935"/>
                </a:cubicBezTo>
                <a:cubicBezTo>
                  <a:pt x="6054852" y="5591175"/>
                  <a:pt x="6039612" y="5591175"/>
                  <a:pt x="6031992" y="5591175"/>
                </a:cubicBezTo>
                <a:cubicBezTo>
                  <a:pt x="6024372" y="5591175"/>
                  <a:pt x="6009132" y="5591175"/>
                  <a:pt x="6009132" y="5583555"/>
                </a:cubicBezTo>
                <a:close/>
                <a:moveTo>
                  <a:pt x="762508" y="5560695"/>
                </a:moveTo>
                <a:cubicBezTo>
                  <a:pt x="747268" y="5545455"/>
                  <a:pt x="747268" y="5522595"/>
                  <a:pt x="762508" y="5507228"/>
                </a:cubicBezTo>
                <a:cubicBezTo>
                  <a:pt x="785368" y="5499608"/>
                  <a:pt x="808228" y="5499608"/>
                  <a:pt x="823468" y="5514848"/>
                </a:cubicBezTo>
                <a:cubicBezTo>
                  <a:pt x="831088" y="5530088"/>
                  <a:pt x="831088" y="5552948"/>
                  <a:pt x="815848" y="5568315"/>
                </a:cubicBezTo>
                <a:cubicBezTo>
                  <a:pt x="808228" y="5575935"/>
                  <a:pt x="800608" y="5575935"/>
                  <a:pt x="792988" y="5575935"/>
                </a:cubicBezTo>
                <a:cubicBezTo>
                  <a:pt x="777748" y="5575935"/>
                  <a:pt x="770128" y="5575935"/>
                  <a:pt x="762508" y="5560695"/>
                </a:cubicBezTo>
                <a:close/>
                <a:moveTo>
                  <a:pt x="6138799" y="5415788"/>
                </a:moveTo>
                <a:cubicBezTo>
                  <a:pt x="6123559" y="5400548"/>
                  <a:pt x="6115939" y="5377688"/>
                  <a:pt x="6131179" y="5362321"/>
                </a:cubicBezTo>
                <a:cubicBezTo>
                  <a:pt x="6138799" y="5347081"/>
                  <a:pt x="6161659" y="5339461"/>
                  <a:pt x="6184519" y="5354701"/>
                </a:cubicBezTo>
                <a:cubicBezTo>
                  <a:pt x="6199759" y="5369941"/>
                  <a:pt x="6199759" y="5392801"/>
                  <a:pt x="6192139" y="5408168"/>
                </a:cubicBezTo>
                <a:cubicBezTo>
                  <a:pt x="6184519" y="5415788"/>
                  <a:pt x="6169279" y="5423408"/>
                  <a:pt x="6161659" y="5423408"/>
                </a:cubicBezTo>
                <a:cubicBezTo>
                  <a:pt x="6154039" y="5423408"/>
                  <a:pt x="6146419" y="5423408"/>
                  <a:pt x="6138799" y="5415788"/>
                </a:cubicBezTo>
                <a:close/>
                <a:moveTo>
                  <a:pt x="632841" y="5392928"/>
                </a:moveTo>
                <a:cubicBezTo>
                  <a:pt x="617601" y="5370068"/>
                  <a:pt x="625221" y="5347208"/>
                  <a:pt x="640461" y="5339461"/>
                </a:cubicBezTo>
                <a:cubicBezTo>
                  <a:pt x="655701" y="5324221"/>
                  <a:pt x="678561" y="5331841"/>
                  <a:pt x="693801" y="5347081"/>
                </a:cubicBezTo>
                <a:cubicBezTo>
                  <a:pt x="701421" y="5362321"/>
                  <a:pt x="701421" y="5385181"/>
                  <a:pt x="686181" y="5400548"/>
                </a:cubicBezTo>
                <a:cubicBezTo>
                  <a:pt x="678561" y="5408168"/>
                  <a:pt x="670941" y="5408168"/>
                  <a:pt x="663321" y="5408168"/>
                </a:cubicBezTo>
                <a:cubicBezTo>
                  <a:pt x="648081" y="5408168"/>
                  <a:pt x="640461" y="5400548"/>
                  <a:pt x="632841" y="5392928"/>
                </a:cubicBezTo>
                <a:close/>
                <a:moveTo>
                  <a:pt x="6260719" y="5240401"/>
                </a:moveTo>
                <a:cubicBezTo>
                  <a:pt x="6237859" y="5225161"/>
                  <a:pt x="6237859" y="5202301"/>
                  <a:pt x="6245479" y="5186934"/>
                </a:cubicBezTo>
                <a:cubicBezTo>
                  <a:pt x="6260719" y="5171694"/>
                  <a:pt x="6283579" y="5164074"/>
                  <a:pt x="6298819" y="5171694"/>
                </a:cubicBezTo>
                <a:cubicBezTo>
                  <a:pt x="6314059" y="5186934"/>
                  <a:pt x="6321679" y="5209794"/>
                  <a:pt x="6314059" y="5225161"/>
                </a:cubicBezTo>
                <a:cubicBezTo>
                  <a:pt x="6306439" y="5240401"/>
                  <a:pt x="6291199" y="5248021"/>
                  <a:pt x="6275959" y="5248021"/>
                </a:cubicBezTo>
                <a:cubicBezTo>
                  <a:pt x="6275959" y="5248021"/>
                  <a:pt x="6268339" y="5240401"/>
                  <a:pt x="6260719" y="5240401"/>
                </a:cubicBezTo>
                <a:close/>
                <a:moveTo>
                  <a:pt x="510794" y="5209921"/>
                </a:moveTo>
                <a:cubicBezTo>
                  <a:pt x="495554" y="5194681"/>
                  <a:pt x="503174" y="5171821"/>
                  <a:pt x="526034" y="5156454"/>
                </a:cubicBezTo>
                <a:cubicBezTo>
                  <a:pt x="541274" y="5148834"/>
                  <a:pt x="564134" y="5148834"/>
                  <a:pt x="571754" y="5171694"/>
                </a:cubicBezTo>
                <a:cubicBezTo>
                  <a:pt x="586994" y="5186934"/>
                  <a:pt x="579374" y="5209794"/>
                  <a:pt x="564134" y="5225161"/>
                </a:cubicBezTo>
                <a:cubicBezTo>
                  <a:pt x="556514" y="5225161"/>
                  <a:pt x="548894" y="5225161"/>
                  <a:pt x="541274" y="5225161"/>
                </a:cubicBezTo>
                <a:cubicBezTo>
                  <a:pt x="526034" y="5225161"/>
                  <a:pt x="518414" y="5225161"/>
                  <a:pt x="510794" y="5209921"/>
                </a:cubicBezTo>
                <a:close/>
                <a:moveTo>
                  <a:pt x="6367526" y="5057394"/>
                </a:moveTo>
                <a:cubicBezTo>
                  <a:pt x="6352286" y="5042154"/>
                  <a:pt x="6344666" y="5019294"/>
                  <a:pt x="6352286" y="5003927"/>
                </a:cubicBezTo>
                <a:cubicBezTo>
                  <a:pt x="6367526" y="4988687"/>
                  <a:pt x="6390386" y="4981067"/>
                  <a:pt x="6405626" y="4988687"/>
                </a:cubicBezTo>
                <a:cubicBezTo>
                  <a:pt x="6420866" y="4996307"/>
                  <a:pt x="6428486" y="5019167"/>
                  <a:pt x="6420866" y="5042154"/>
                </a:cubicBezTo>
                <a:cubicBezTo>
                  <a:pt x="6413246" y="5049774"/>
                  <a:pt x="6398006" y="5057394"/>
                  <a:pt x="6390386" y="5057394"/>
                </a:cubicBezTo>
                <a:cubicBezTo>
                  <a:pt x="6382766" y="5057394"/>
                  <a:pt x="6375146" y="5057394"/>
                  <a:pt x="6367526" y="5057394"/>
                </a:cubicBezTo>
                <a:close/>
                <a:moveTo>
                  <a:pt x="404114" y="5019294"/>
                </a:moveTo>
                <a:cubicBezTo>
                  <a:pt x="388874" y="5004054"/>
                  <a:pt x="396494" y="4981194"/>
                  <a:pt x="419354" y="4973574"/>
                </a:cubicBezTo>
                <a:cubicBezTo>
                  <a:pt x="434594" y="4958334"/>
                  <a:pt x="457454" y="4965954"/>
                  <a:pt x="472694" y="4988814"/>
                </a:cubicBezTo>
                <a:cubicBezTo>
                  <a:pt x="480314" y="5004054"/>
                  <a:pt x="472694" y="5026914"/>
                  <a:pt x="449834" y="5034534"/>
                </a:cubicBezTo>
                <a:cubicBezTo>
                  <a:pt x="449834" y="5042154"/>
                  <a:pt x="442214" y="5042154"/>
                  <a:pt x="434594" y="5042154"/>
                </a:cubicBezTo>
                <a:cubicBezTo>
                  <a:pt x="419354" y="5042154"/>
                  <a:pt x="411734" y="5034534"/>
                  <a:pt x="404114" y="5019294"/>
                </a:cubicBezTo>
                <a:close/>
                <a:moveTo>
                  <a:pt x="6466713" y="4866767"/>
                </a:moveTo>
                <a:cubicBezTo>
                  <a:pt x="6451473" y="4859147"/>
                  <a:pt x="6436233" y="4836287"/>
                  <a:pt x="6451473" y="4813300"/>
                </a:cubicBezTo>
                <a:cubicBezTo>
                  <a:pt x="6459093" y="4798060"/>
                  <a:pt x="6481953" y="4790440"/>
                  <a:pt x="6497193" y="4798060"/>
                </a:cubicBezTo>
                <a:cubicBezTo>
                  <a:pt x="6520053" y="4805680"/>
                  <a:pt x="6527673" y="4828540"/>
                  <a:pt x="6520053" y="4843780"/>
                </a:cubicBezTo>
                <a:cubicBezTo>
                  <a:pt x="6512433" y="4859020"/>
                  <a:pt x="6497193" y="4866640"/>
                  <a:pt x="6481953" y="4866640"/>
                </a:cubicBezTo>
                <a:cubicBezTo>
                  <a:pt x="6474333" y="4866640"/>
                  <a:pt x="6474333" y="4866640"/>
                  <a:pt x="6466713" y="4866640"/>
                </a:cubicBezTo>
                <a:close/>
                <a:moveTo>
                  <a:pt x="305054" y="4828540"/>
                </a:moveTo>
                <a:cubicBezTo>
                  <a:pt x="297434" y="4805680"/>
                  <a:pt x="305054" y="4782820"/>
                  <a:pt x="327914" y="4775073"/>
                </a:cubicBezTo>
                <a:cubicBezTo>
                  <a:pt x="343154" y="4767453"/>
                  <a:pt x="366014" y="4775073"/>
                  <a:pt x="373634" y="4797933"/>
                </a:cubicBezTo>
                <a:cubicBezTo>
                  <a:pt x="381254" y="4813173"/>
                  <a:pt x="373634" y="4836033"/>
                  <a:pt x="358394" y="4843653"/>
                </a:cubicBezTo>
                <a:cubicBezTo>
                  <a:pt x="350774" y="4851273"/>
                  <a:pt x="343154" y="4851273"/>
                  <a:pt x="343154" y="4851273"/>
                </a:cubicBezTo>
                <a:cubicBezTo>
                  <a:pt x="327914" y="4851273"/>
                  <a:pt x="312674" y="4843653"/>
                  <a:pt x="305054" y="4828413"/>
                </a:cubicBezTo>
                <a:close/>
                <a:moveTo>
                  <a:pt x="6550660" y="4668520"/>
                </a:moveTo>
                <a:cubicBezTo>
                  <a:pt x="6535420" y="4660900"/>
                  <a:pt x="6520180" y="4638040"/>
                  <a:pt x="6527800" y="4622800"/>
                </a:cubicBezTo>
                <a:cubicBezTo>
                  <a:pt x="6535420" y="4599940"/>
                  <a:pt x="6558280" y="4592320"/>
                  <a:pt x="6581140" y="4599940"/>
                </a:cubicBezTo>
                <a:cubicBezTo>
                  <a:pt x="6604000" y="4607560"/>
                  <a:pt x="6611620" y="4630420"/>
                  <a:pt x="6604000" y="4645660"/>
                </a:cubicBezTo>
                <a:cubicBezTo>
                  <a:pt x="6596380" y="4660900"/>
                  <a:pt x="6581140" y="4668520"/>
                  <a:pt x="6565900" y="4668520"/>
                </a:cubicBezTo>
                <a:cubicBezTo>
                  <a:pt x="6565900" y="4668520"/>
                  <a:pt x="6558280" y="4668520"/>
                  <a:pt x="6550660" y="4668520"/>
                </a:cubicBezTo>
                <a:close/>
                <a:moveTo>
                  <a:pt x="221107" y="4630420"/>
                </a:moveTo>
                <a:cubicBezTo>
                  <a:pt x="213487" y="4607560"/>
                  <a:pt x="228727" y="4584700"/>
                  <a:pt x="243967" y="4576953"/>
                </a:cubicBezTo>
                <a:cubicBezTo>
                  <a:pt x="266827" y="4569333"/>
                  <a:pt x="289687" y="4584573"/>
                  <a:pt x="297307" y="4599813"/>
                </a:cubicBezTo>
                <a:cubicBezTo>
                  <a:pt x="304927" y="4622673"/>
                  <a:pt x="289687" y="4645533"/>
                  <a:pt x="274447" y="4653280"/>
                </a:cubicBezTo>
                <a:cubicBezTo>
                  <a:pt x="266827" y="4653280"/>
                  <a:pt x="266827" y="4653280"/>
                  <a:pt x="259207" y="4653280"/>
                </a:cubicBezTo>
                <a:cubicBezTo>
                  <a:pt x="243967" y="4653280"/>
                  <a:pt x="228727" y="4645660"/>
                  <a:pt x="221107" y="4630420"/>
                </a:cubicBezTo>
                <a:close/>
                <a:moveTo>
                  <a:pt x="6626860" y="4470146"/>
                </a:moveTo>
                <a:cubicBezTo>
                  <a:pt x="6604000" y="4462526"/>
                  <a:pt x="6596380" y="4439666"/>
                  <a:pt x="6604000" y="4416679"/>
                </a:cubicBezTo>
                <a:cubicBezTo>
                  <a:pt x="6604000" y="4401439"/>
                  <a:pt x="6626860" y="4386199"/>
                  <a:pt x="6649720" y="4393819"/>
                </a:cubicBezTo>
                <a:cubicBezTo>
                  <a:pt x="6672580" y="4401439"/>
                  <a:pt x="6680200" y="4424299"/>
                  <a:pt x="6672580" y="4439539"/>
                </a:cubicBezTo>
                <a:cubicBezTo>
                  <a:pt x="6672580" y="4454779"/>
                  <a:pt x="6657340" y="4470019"/>
                  <a:pt x="6634480" y="4470019"/>
                </a:cubicBezTo>
                <a:cubicBezTo>
                  <a:pt x="6634480" y="4470019"/>
                  <a:pt x="6626860" y="4470019"/>
                  <a:pt x="6626860" y="4470019"/>
                </a:cubicBezTo>
                <a:close/>
                <a:moveTo>
                  <a:pt x="152527" y="4424299"/>
                </a:moveTo>
                <a:cubicBezTo>
                  <a:pt x="144907" y="4401439"/>
                  <a:pt x="160147" y="4378579"/>
                  <a:pt x="175387" y="4378579"/>
                </a:cubicBezTo>
                <a:cubicBezTo>
                  <a:pt x="198247" y="4370959"/>
                  <a:pt x="221107" y="4378579"/>
                  <a:pt x="228727" y="4401439"/>
                </a:cubicBezTo>
                <a:cubicBezTo>
                  <a:pt x="228727" y="4424299"/>
                  <a:pt x="221107" y="4439539"/>
                  <a:pt x="198247" y="4447159"/>
                </a:cubicBezTo>
                <a:cubicBezTo>
                  <a:pt x="198247" y="4447159"/>
                  <a:pt x="190627" y="4447159"/>
                  <a:pt x="190627" y="4447159"/>
                </a:cubicBezTo>
                <a:cubicBezTo>
                  <a:pt x="175387" y="4447159"/>
                  <a:pt x="160147" y="4439539"/>
                  <a:pt x="152527" y="4424299"/>
                </a:cubicBezTo>
                <a:close/>
                <a:moveTo>
                  <a:pt x="6687947" y="4264025"/>
                </a:moveTo>
                <a:cubicBezTo>
                  <a:pt x="6665086" y="4256405"/>
                  <a:pt x="6649847" y="4233545"/>
                  <a:pt x="6657467" y="4218305"/>
                </a:cubicBezTo>
                <a:cubicBezTo>
                  <a:pt x="6665086" y="4195445"/>
                  <a:pt x="6680326" y="4180205"/>
                  <a:pt x="6703186" y="4187825"/>
                </a:cubicBezTo>
                <a:cubicBezTo>
                  <a:pt x="6726047" y="4195445"/>
                  <a:pt x="6733667" y="4210685"/>
                  <a:pt x="6733667" y="4233545"/>
                </a:cubicBezTo>
                <a:cubicBezTo>
                  <a:pt x="6726047" y="4248785"/>
                  <a:pt x="6710807" y="4264025"/>
                  <a:pt x="6695567" y="4264025"/>
                </a:cubicBezTo>
                <a:cubicBezTo>
                  <a:pt x="6695567" y="4264025"/>
                  <a:pt x="6687947" y="4264025"/>
                  <a:pt x="6687947" y="4264025"/>
                </a:cubicBezTo>
                <a:close/>
                <a:moveTo>
                  <a:pt x="99187" y="4210812"/>
                </a:moveTo>
                <a:cubicBezTo>
                  <a:pt x="91567" y="4195572"/>
                  <a:pt x="106807" y="4172712"/>
                  <a:pt x="122047" y="4165092"/>
                </a:cubicBezTo>
                <a:cubicBezTo>
                  <a:pt x="144907" y="4165092"/>
                  <a:pt x="167767" y="4172712"/>
                  <a:pt x="167767" y="4195572"/>
                </a:cubicBezTo>
                <a:cubicBezTo>
                  <a:pt x="175387" y="4218432"/>
                  <a:pt x="160147" y="4241292"/>
                  <a:pt x="144907" y="4241292"/>
                </a:cubicBezTo>
                <a:cubicBezTo>
                  <a:pt x="137287" y="4241292"/>
                  <a:pt x="137287" y="4241292"/>
                  <a:pt x="129667" y="4241292"/>
                </a:cubicBezTo>
                <a:cubicBezTo>
                  <a:pt x="114427" y="4241292"/>
                  <a:pt x="99187" y="4233672"/>
                  <a:pt x="99187" y="4210812"/>
                </a:cubicBezTo>
                <a:close/>
                <a:moveTo>
                  <a:pt x="6733667" y="4050538"/>
                </a:moveTo>
                <a:cubicBezTo>
                  <a:pt x="6710807" y="4050538"/>
                  <a:pt x="6695567" y="4027678"/>
                  <a:pt x="6703187" y="4004818"/>
                </a:cubicBezTo>
                <a:cubicBezTo>
                  <a:pt x="6703187" y="3989578"/>
                  <a:pt x="6726048" y="3974338"/>
                  <a:pt x="6748907" y="3974338"/>
                </a:cubicBezTo>
                <a:cubicBezTo>
                  <a:pt x="6764148" y="3981958"/>
                  <a:pt x="6779387" y="3997198"/>
                  <a:pt x="6779387" y="4020058"/>
                </a:cubicBezTo>
                <a:cubicBezTo>
                  <a:pt x="6771767" y="4042918"/>
                  <a:pt x="6756527" y="4050538"/>
                  <a:pt x="6741287" y="4050538"/>
                </a:cubicBezTo>
                <a:cubicBezTo>
                  <a:pt x="6741287" y="4050538"/>
                  <a:pt x="6733667" y="4050538"/>
                  <a:pt x="6733667" y="4050538"/>
                </a:cubicBezTo>
                <a:close/>
                <a:moveTo>
                  <a:pt x="53340" y="4004818"/>
                </a:moveTo>
                <a:cubicBezTo>
                  <a:pt x="45720" y="3981958"/>
                  <a:pt x="60960" y="3959098"/>
                  <a:pt x="83820" y="3959098"/>
                </a:cubicBezTo>
                <a:cubicBezTo>
                  <a:pt x="106680" y="3951478"/>
                  <a:pt x="121920" y="3966718"/>
                  <a:pt x="129540" y="3989578"/>
                </a:cubicBezTo>
                <a:cubicBezTo>
                  <a:pt x="129540" y="4012438"/>
                  <a:pt x="114300" y="4027678"/>
                  <a:pt x="99060" y="4035298"/>
                </a:cubicBezTo>
                <a:cubicBezTo>
                  <a:pt x="91440" y="4035298"/>
                  <a:pt x="91440" y="4035298"/>
                  <a:pt x="91440" y="4035298"/>
                </a:cubicBezTo>
                <a:cubicBezTo>
                  <a:pt x="68580" y="4035298"/>
                  <a:pt x="53340" y="4020058"/>
                  <a:pt x="53340" y="4004818"/>
                </a:cubicBezTo>
                <a:close/>
                <a:moveTo>
                  <a:pt x="6764147" y="3836924"/>
                </a:moveTo>
                <a:cubicBezTo>
                  <a:pt x="6748907" y="3836924"/>
                  <a:pt x="6733667" y="3821684"/>
                  <a:pt x="6733667" y="3798824"/>
                </a:cubicBezTo>
                <a:cubicBezTo>
                  <a:pt x="6733667" y="3775964"/>
                  <a:pt x="6756526" y="3760724"/>
                  <a:pt x="6771767" y="3768344"/>
                </a:cubicBezTo>
                <a:cubicBezTo>
                  <a:pt x="6794626" y="3768344"/>
                  <a:pt x="6809867" y="3783584"/>
                  <a:pt x="6809867" y="3806444"/>
                </a:cubicBezTo>
                <a:cubicBezTo>
                  <a:pt x="6809867" y="3829304"/>
                  <a:pt x="6787007" y="3844544"/>
                  <a:pt x="6771767" y="3844544"/>
                </a:cubicBezTo>
                <a:cubicBezTo>
                  <a:pt x="6771767" y="3844544"/>
                  <a:pt x="6764147" y="3836924"/>
                  <a:pt x="6764147" y="3836924"/>
                </a:cubicBezTo>
                <a:close/>
                <a:moveTo>
                  <a:pt x="22860" y="3791204"/>
                </a:moveTo>
                <a:cubicBezTo>
                  <a:pt x="22860" y="3768344"/>
                  <a:pt x="38100" y="3745484"/>
                  <a:pt x="53340" y="3745484"/>
                </a:cubicBezTo>
                <a:cubicBezTo>
                  <a:pt x="76200" y="3745484"/>
                  <a:pt x="99060" y="3760724"/>
                  <a:pt x="99060" y="3775964"/>
                </a:cubicBezTo>
                <a:cubicBezTo>
                  <a:pt x="99060" y="3798824"/>
                  <a:pt x="83820" y="3821684"/>
                  <a:pt x="60960" y="3821684"/>
                </a:cubicBezTo>
                <a:cubicBezTo>
                  <a:pt x="38100" y="3821684"/>
                  <a:pt x="22860" y="3806444"/>
                  <a:pt x="22860" y="3791204"/>
                </a:cubicBezTo>
                <a:close/>
                <a:moveTo>
                  <a:pt x="6787007" y="3623310"/>
                </a:moveTo>
                <a:cubicBezTo>
                  <a:pt x="6764147" y="3623310"/>
                  <a:pt x="6748907" y="3608070"/>
                  <a:pt x="6748907" y="3585210"/>
                </a:cubicBezTo>
                <a:cubicBezTo>
                  <a:pt x="6748907" y="3562350"/>
                  <a:pt x="6771767" y="3547110"/>
                  <a:pt x="6787007" y="3554730"/>
                </a:cubicBezTo>
                <a:cubicBezTo>
                  <a:pt x="6809867" y="3554730"/>
                  <a:pt x="6825107" y="3569970"/>
                  <a:pt x="6825107" y="3592830"/>
                </a:cubicBezTo>
                <a:cubicBezTo>
                  <a:pt x="6825107" y="3608070"/>
                  <a:pt x="6809867" y="3630930"/>
                  <a:pt x="6787007" y="3630930"/>
                </a:cubicBezTo>
                <a:cubicBezTo>
                  <a:pt x="6787007" y="3630930"/>
                  <a:pt x="6787007" y="3630930"/>
                  <a:pt x="6787007" y="3623310"/>
                </a:cubicBezTo>
                <a:close/>
                <a:moveTo>
                  <a:pt x="7620" y="3569970"/>
                </a:moveTo>
                <a:cubicBezTo>
                  <a:pt x="7620" y="3547110"/>
                  <a:pt x="22860" y="3531870"/>
                  <a:pt x="45720" y="3531870"/>
                </a:cubicBezTo>
                <a:cubicBezTo>
                  <a:pt x="60960" y="3531870"/>
                  <a:pt x="83820" y="3547110"/>
                  <a:pt x="83820" y="3569970"/>
                </a:cubicBezTo>
                <a:cubicBezTo>
                  <a:pt x="83820" y="3592830"/>
                  <a:pt x="68580" y="3608070"/>
                  <a:pt x="45720" y="3608070"/>
                </a:cubicBezTo>
                <a:cubicBezTo>
                  <a:pt x="22860" y="3608070"/>
                  <a:pt x="7620" y="3592830"/>
                  <a:pt x="7620" y="3569970"/>
                </a:cubicBezTo>
                <a:close/>
                <a:moveTo>
                  <a:pt x="6756526" y="3371596"/>
                </a:moveTo>
                <a:cubicBezTo>
                  <a:pt x="6756526" y="3356356"/>
                  <a:pt x="6771767" y="3333496"/>
                  <a:pt x="6794626" y="3333496"/>
                </a:cubicBezTo>
                <a:cubicBezTo>
                  <a:pt x="6809867" y="3333496"/>
                  <a:pt x="6832726" y="3356356"/>
                  <a:pt x="6832726" y="3371596"/>
                </a:cubicBezTo>
                <a:cubicBezTo>
                  <a:pt x="6832726" y="3394456"/>
                  <a:pt x="6809867" y="3409696"/>
                  <a:pt x="6794626" y="3409696"/>
                </a:cubicBezTo>
                <a:cubicBezTo>
                  <a:pt x="6771767" y="3409696"/>
                  <a:pt x="6756526" y="3394456"/>
                  <a:pt x="6756526" y="3371596"/>
                </a:cubicBezTo>
                <a:close/>
                <a:moveTo>
                  <a:pt x="38100" y="3394456"/>
                </a:moveTo>
                <a:cubicBezTo>
                  <a:pt x="22860" y="3394456"/>
                  <a:pt x="0" y="3379216"/>
                  <a:pt x="0" y="3356356"/>
                </a:cubicBezTo>
                <a:cubicBezTo>
                  <a:pt x="0" y="3333496"/>
                  <a:pt x="22860" y="3318256"/>
                  <a:pt x="38100" y="3318256"/>
                </a:cubicBezTo>
                <a:cubicBezTo>
                  <a:pt x="60960" y="3318256"/>
                  <a:pt x="76200" y="3333496"/>
                  <a:pt x="76200" y="3356356"/>
                </a:cubicBezTo>
                <a:cubicBezTo>
                  <a:pt x="76200" y="3379216"/>
                  <a:pt x="60960" y="3394456"/>
                  <a:pt x="38100" y="3394456"/>
                </a:cubicBezTo>
                <a:close/>
                <a:moveTo>
                  <a:pt x="6741287" y="3165602"/>
                </a:moveTo>
                <a:cubicBezTo>
                  <a:pt x="6741287" y="3142742"/>
                  <a:pt x="6756527" y="3127502"/>
                  <a:pt x="6779387" y="3119882"/>
                </a:cubicBezTo>
                <a:cubicBezTo>
                  <a:pt x="6802247" y="3119882"/>
                  <a:pt x="6817487" y="3135122"/>
                  <a:pt x="6817487" y="3157982"/>
                </a:cubicBezTo>
                <a:cubicBezTo>
                  <a:pt x="6825107" y="3180842"/>
                  <a:pt x="6809867" y="3196082"/>
                  <a:pt x="6787007" y="3196082"/>
                </a:cubicBezTo>
                <a:cubicBezTo>
                  <a:pt x="6787007" y="3196082"/>
                  <a:pt x="6787007" y="3196082"/>
                  <a:pt x="6779387" y="3196082"/>
                </a:cubicBezTo>
                <a:cubicBezTo>
                  <a:pt x="6764147" y="3196082"/>
                  <a:pt x="6748907" y="3180842"/>
                  <a:pt x="6741287" y="3165602"/>
                </a:cubicBezTo>
                <a:close/>
                <a:moveTo>
                  <a:pt x="45720" y="3180842"/>
                </a:moveTo>
                <a:cubicBezTo>
                  <a:pt x="30480" y="3180842"/>
                  <a:pt x="15240" y="3157982"/>
                  <a:pt x="15240" y="3135122"/>
                </a:cubicBezTo>
                <a:cubicBezTo>
                  <a:pt x="15240" y="3119882"/>
                  <a:pt x="30480" y="3104642"/>
                  <a:pt x="53340" y="3104642"/>
                </a:cubicBezTo>
                <a:cubicBezTo>
                  <a:pt x="76200" y="3104642"/>
                  <a:pt x="91440" y="3119882"/>
                  <a:pt x="91440" y="3142742"/>
                </a:cubicBezTo>
                <a:cubicBezTo>
                  <a:pt x="91440" y="3165602"/>
                  <a:pt x="68580" y="3180842"/>
                  <a:pt x="53340" y="3180842"/>
                </a:cubicBezTo>
                <a:cubicBezTo>
                  <a:pt x="53340" y="3180842"/>
                  <a:pt x="45720" y="3180842"/>
                  <a:pt x="45720" y="3180842"/>
                </a:cubicBezTo>
                <a:close/>
                <a:moveTo>
                  <a:pt x="6718426" y="2951988"/>
                </a:moveTo>
                <a:cubicBezTo>
                  <a:pt x="6718426" y="2929128"/>
                  <a:pt x="6733667" y="2913888"/>
                  <a:pt x="6756526" y="2906268"/>
                </a:cubicBezTo>
                <a:cubicBezTo>
                  <a:pt x="6771767" y="2906268"/>
                  <a:pt x="6794626" y="2921508"/>
                  <a:pt x="6794626" y="2944368"/>
                </a:cubicBezTo>
                <a:cubicBezTo>
                  <a:pt x="6802247" y="2959608"/>
                  <a:pt x="6787007" y="2982468"/>
                  <a:pt x="6764147" y="2982468"/>
                </a:cubicBezTo>
                <a:cubicBezTo>
                  <a:pt x="6764147" y="2982468"/>
                  <a:pt x="6764147" y="2982468"/>
                  <a:pt x="6756526" y="2982468"/>
                </a:cubicBezTo>
                <a:cubicBezTo>
                  <a:pt x="6741287" y="2982468"/>
                  <a:pt x="6726047" y="2974848"/>
                  <a:pt x="6718426" y="2951988"/>
                </a:cubicBezTo>
                <a:close/>
                <a:moveTo>
                  <a:pt x="68580" y="2967228"/>
                </a:moveTo>
                <a:cubicBezTo>
                  <a:pt x="45720" y="2959608"/>
                  <a:pt x="38100" y="2944368"/>
                  <a:pt x="38100" y="2921508"/>
                </a:cubicBezTo>
                <a:cubicBezTo>
                  <a:pt x="38100" y="2898648"/>
                  <a:pt x="60960" y="2891028"/>
                  <a:pt x="83820" y="2891028"/>
                </a:cubicBezTo>
                <a:cubicBezTo>
                  <a:pt x="99060" y="2891028"/>
                  <a:pt x="114300" y="2913888"/>
                  <a:pt x="114300" y="2936748"/>
                </a:cubicBezTo>
                <a:cubicBezTo>
                  <a:pt x="106680" y="2951988"/>
                  <a:pt x="91440" y="2967228"/>
                  <a:pt x="76200" y="2967228"/>
                </a:cubicBezTo>
                <a:cubicBezTo>
                  <a:pt x="76200" y="2967228"/>
                  <a:pt x="68580" y="2967228"/>
                  <a:pt x="68580" y="2967228"/>
                </a:cubicBezTo>
                <a:close/>
                <a:moveTo>
                  <a:pt x="6687820" y="2745994"/>
                </a:moveTo>
                <a:cubicBezTo>
                  <a:pt x="6680200" y="2723134"/>
                  <a:pt x="6695440" y="2700274"/>
                  <a:pt x="6718300" y="2700274"/>
                </a:cubicBezTo>
                <a:cubicBezTo>
                  <a:pt x="6733540" y="2692654"/>
                  <a:pt x="6756400" y="2707894"/>
                  <a:pt x="6764020" y="2730754"/>
                </a:cubicBezTo>
                <a:cubicBezTo>
                  <a:pt x="6764020" y="2745994"/>
                  <a:pt x="6748780" y="2768854"/>
                  <a:pt x="6733540" y="2776474"/>
                </a:cubicBezTo>
                <a:cubicBezTo>
                  <a:pt x="6725920" y="2776474"/>
                  <a:pt x="6725920" y="2776474"/>
                  <a:pt x="6725920" y="2776474"/>
                </a:cubicBezTo>
                <a:cubicBezTo>
                  <a:pt x="6703060" y="2776474"/>
                  <a:pt x="6687820" y="2761234"/>
                  <a:pt x="6687820" y="2745994"/>
                </a:cubicBezTo>
                <a:close/>
                <a:moveTo>
                  <a:pt x="106680" y="2753614"/>
                </a:moveTo>
                <a:cubicBezTo>
                  <a:pt x="83820" y="2753614"/>
                  <a:pt x="68580" y="2730754"/>
                  <a:pt x="76200" y="2707894"/>
                </a:cubicBezTo>
                <a:cubicBezTo>
                  <a:pt x="76200" y="2685034"/>
                  <a:pt x="99060" y="2677414"/>
                  <a:pt x="121920" y="2677414"/>
                </a:cubicBezTo>
                <a:cubicBezTo>
                  <a:pt x="144780" y="2685034"/>
                  <a:pt x="152400" y="2707894"/>
                  <a:pt x="152400" y="2723134"/>
                </a:cubicBezTo>
                <a:cubicBezTo>
                  <a:pt x="144780" y="2745994"/>
                  <a:pt x="129540" y="2753614"/>
                  <a:pt x="114300" y="2753614"/>
                </a:cubicBezTo>
                <a:cubicBezTo>
                  <a:pt x="106680" y="2753614"/>
                  <a:pt x="106680" y="2753614"/>
                  <a:pt x="106680" y="2753614"/>
                </a:cubicBezTo>
                <a:close/>
                <a:moveTo>
                  <a:pt x="6634480" y="2540000"/>
                </a:moveTo>
                <a:cubicBezTo>
                  <a:pt x="6634480" y="2517140"/>
                  <a:pt x="6642100" y="2494280"/>
                  <a:pt x="6664960" y="2494280"/>
                </a:cubicBezTo>
                <a:cubicBezTo>
                  <a:pt x="6687820" y="2486660"/>
                  <a:pt x="6703060" y="2494280"/>
                  <a:pt x="6710680" y="2517140"/>
                </a:cubicBezTo>
                <a:cubicBezTo>
                  <a:pt x="6718300" y="2540000"/>
                  <a:pt x="6703060" y="2562860"/>
                  <a:pt x="6687820" y="2562860"/>
                </a:cubicBezTo>
                <a:cubicBezTo>
                  <a:pt x="6680200" y="2562860"/>
                  <a:pt x="6680200" y="2562860"/>
                  <a:pt x="6672580" y="2562860"/>
                </a:cubicBezTo>
                <a:cubicBezTo>
                  <a:pt x="6657340" y="2562860"/>
                  <a:pt x="6642100" y="2555240"/>
                  <a:pt x="6634480" y="2540000"/>
                </a:cubicBezTo>
                <a:close/>
                <a:moveTo>
                  <a:pt x="152527" y="2547620"/>
                </a:moveTo>
                <a:cubicBezTo>
                  <a:pt x="129667" y="2540000"/>
                  <a:pt x="122047" y="2517140"/>
                  <a:pt x="129667" y="2501900"/>
                </a:cubicBezTo>
                <a:cubicBezTo>
                  <a:pt x="129667" y="2479040"/>
                  <a:pt x="152527" y="2463800"/>
                  <a:pt x="175387" y="2471420"/>
                </a:cubicBezTo>
                <a:cubicBezTo>
                  <a:pt x="190627" y="2479040"/>
                  <a:pt x="205867" y="2501900"/>
                  <a:pt x="198247" y="2517140"/>
                </a:cubicBezTo>
                <a:cubicBezTo>
                  <a:pt x="198247" y="2532380"/>
                  <a:pt x="183007" y="2547620"/>
                  <a:pt x="167767" y="2547620"/>
                </a:cubicBezTo>
                <a:cubicBezTo>
                  <a:pt x="160147" y="2547620"/>
                  <a:pt x="160147" y="2547620"/>
                  <a:pt x="152527" y="2547620"/>
                </a:cubicBezTo>
                <a:close/>
                <a:moveTo>
                  <a:pt x="6573520" y="2334006"/>
                </a:moveTo>
                <a:cubicBezTo>
                  <a:pt x="6565900" y="2318766"/>
                  <a:pt x="6581139" y="2295906"/>
                  <a:pt x="6596380" y="2288286"/>
                </a:cubicBezTo>
                <a:cubicBezTo>
                  <a:pt x="6619239" y="2280666"/>
                  <a:pt x="6642100" y="2288286"/>
                  <a:pt x="6649720" y="2311146"/>
                </a:cubicBezTo>
                <a:cubicBezTo>
                  <a:pt x="6657339" y="2334006"/>
                  <a:pt x="6642100" y="2349246"/>
                  <a:pt x="6626860" y="2356866"/>
                </a:cubicBezTo>
                <a:cubicBezTo>
                  <a:pt x="6619239" y="2364486"/>
                  <a:pt x="6611620" y="2364486"/>
                  <a:pt x="6611620" y="2364486"/>
                </a:cubicBezTo>
                <a:cubicBezTo>
                  <a:pt x="6596380" y="2364486"/>
                  <a:pt x="6581139" y="2349246"/>
                  <a:pt x="6573520" y="2334006"/>
                </a:cubicBezTo>
                <a:close/>
                <a:moveTo>
                  <a:pt x="213487" y="2341626"/>
                </a:moveTo>
                <a:cubicBezTo>
                  <a:pt x="198247" y="2334006"/>
                  <a:pt x="183007" y="2311146"/>
                  <a:pt x="190627" y="2288159"/>
                </a:cubicBezTo>
                <a:cubicBezTo>
                  <a:pt x="198247" y="2272919"/>
                  <a:pt x="221107" y="2257679"/>
                  <a:pt x="243967" y="2265299"/>
                </a:cubicBezTo>
                <a:cubicBezTo>
                  <a:pt x="259207" y="2272919"/>
                  <a:pt x="274447" y="2295779"/>
                  <a:pt x="266827" y="2318766"/>
                </a:cubicBezTo>
                <a:cubicBezTo>
                  <a:pt x="259207" y="2334006"/>
                  <a:pt x="243967" y="2341626"/>
                  <a:pt x="228727" y="2341626"/>
                </a:cubicBezTo>
                <a:cubicBezTo>
                  <a:pt x="221107" y="2341626"/>
                  <a:pt x="221107" y="2341626"/>
                  <a:pt x="213487" y="2341626"/>
                </a:cubicBezTo>
                <a:close/>
                <a:moveTo>
                  <a:pt x="6497320" y="2135632"/>
                </a:moveTo>
                <a:cubicBezTo>
                  <a:pt x="6489700" y="2120392"/>
                  <a:pt x="6504940" y="2097532"/>
                  <a:pt x="6520180" y="2089912"/>
                </a:cubicBezTo>
                <a:cubicBezTo>
                  <a:pt x="6543040" y="2082292"/>
                  <a:pt x="6565900" y="2089912"/>
                  <a:pt x="6573520" y="2105152"/>
                </a:cubicBezTo>
                <a:cubicBezTo>
                  <a:pt x="6581140" y="2128012"/>
                  <a:pt x="6565900" y="2150872"/>
                  <a:pt x="6550660" y="2158619"/>
                </a:cubicBezTo>
                <a:cubicBezTo>
                  <a:pt x="6543040" y="2158619"/>
                  <a:pt x="6543040" y="2158619"/>
                  <a:pt x="6535420" y="2158619"/>
                </a:cubicBezTo>
                <a:cubicBezTo>
                  <a:pt x="6520180" y="2158619"/>
                  <a:pt x="6504940" y="2150999"/>
                  <a:pt x="6497320" y="2135759"/>
                </a:cubicBezTo>
                <a:close/>
                <a:moveTo>
                  <a:pt x="289814" y="2143379"/>
                </a:moveTo>
                <a:cubicBezTo>
                  <a:pt x="274574" y="2128139"/>
                  <a:pt x="259334" y="2112899"/>
                  <a:pt x="266954" y="2089912"/>
                </a:cubicBezTo>
                <a:cubicBezTo>
                  <a:pt x="274574" y="2067052"/>
                  <a:pt x="297434" y="2059432"/>
                  <a:pt x="320294" y="2067052"/>
                </a:cubicBezTo>
                <a:cubicBezTo>
                  <a:pt x="335534" y="2074672"/>
                  <a:pt x="350774" y="2097532"/>
                  <a:pt x="343154" y="2120519"/>
                </a:cubicBezTo>
                <a:cubicBezTo>
                  <a:pt x="335534" y="2135759"/>
                  <a:pt x="320294" y="2143379"/>
                  <a:pt x="305054" y="2143379"/>
                </a:cubicBezTo>
                <a:cubicBezTo>
                  <a:pt x="297434" y="2143379"/>
                  <a:pt x="297434" y="2143379"/>
                  <a:pt x="289814" y="2143379"/>
                </a:cubicBezTo>
                <a:close/>
                <a:moveTo>
                  <a:pt x="6413373" y="1945005"/>
                </a:moveTo>
                <a:cubicBezTo>
                  <a:pt x="6405753" y="1922145"/>
                  <a:pt x="6413373" y="1899285"/>
                  <a:pt x="6428613" y="1891538"/>
                </a:cubicBezTo>
                <a:cubicBezTo>
                  <a:pt x="6451473" y="1883918"/>
                  <a:pt x="6474333" y="1891538"/>
                  <a:pt x="6481953" y="1914398"/>
                </a:cubicBezTo>
                <a:cubicBezTo>
                  <a:pt x="6489573" y="1929638"/>
                  <a:pt x="6481953" y="1952498"/>
                  <a:pt x="6466713" y="1960118"/>
                </a:cubicBezTo>
                <a:cubicBezTo>
                  <a:pt x="6459093" y="1967738"/>
                  <a:pt x="6451473" y="1967738"/>
                  <a:pt x="6443853" y="1967738"/>
                </a:cubicBezTo>
                <a:cubicBezTo>
                  <a:pt x="6436233" y="1967738"/>
                  <a:pt x="6420993" y="1960118"/>
                  <a:pt x="6413373" y="1944878"/>
                </a:cubicBezTo>
                <a:close/>
                <a:moveTo>
                  <a:pt x="381254" y="1944878"/>
                </a:moveTo>
                <a:cubicBezTo>
                  <a:pt x="358394" y="1937258"/>
                  <a:pt x="350774" y="1914398"/>
                  <a:pt x="358394" y="1891411"/>
                </a:cubicBezTo>
                <a:cubicBezTo>
                  <a:pt x="373634" y="1876171"/>
                  <a:pt x="396494" y="1868551"/>
                  <a:pt x="411734" y="1876171"/>
                </a:cubicBezTo>
                <a:cubicBezTo>
                  <a:pt x="426974" y="1883791"/>
                  <a:pt x="434594" y="1906651"/>
                  <a:pt x="426974" y="1929638"/>
                </a:cubicBezTo>
                <a:cubicBezTo>
                  <a:pt x="419354" y="1937258"/>
                  <a:pt x="411734" y="1944878"/>
                  <a:pt x="396494" y="1944878"/>
                </a:cubicBezTo>
                <a:cubicBezTo>
                  <a:pt x="388874" y="1944878"/>
                  <a:pt x="381254" y="1944878"/>
                  <a:pt x="381254" y="1944878"/>
                </a:cubicBezTo>
                <a:close/>
                <a:moveTo>
                  <a:pt x="6314186" y="1754124"/>
                </a:moveTo>
                <a:cubicBezTo>
                  <a:pt x="6306566" y="1738884"/>
                  <a:pt x="6306566" y="1716024"/>
                  <a:pt x="6329426" y="1708404"/>
                </a:cubicBezTo>
                <a:cubicBezTo>
                  <a:pt x="6344666" y="1693164"/>
                  <a:pt x="6367526" y="1700784"/>
                  <a:pt x="6382766" y="1716024"/>
                </a:cubicBezTo>
                <a:cubicBezTo>
                  <a:pt x="6390386" y="1738884"/>
                  <a:pt x="6382766" y="1761744"/>
                  <a:pt x="6367526" y="1769491"/>
                </a:cubicBezTo>
                <a:cubicBezTo>
                  <a:pt x="6359906" y="1777111"/>
                  <a:pt x="6352286" y="1777111"/>
                  <a:pt x="6344666" y="1777111"/>
                </a:cubicBezTo>
                <a:cubicBezTo>
                  <a:pt x="6329426" y="1777111"/>
                  <a:pt x="6321806" y="1769491"/>
                  <a:pt x="6314186" y="1754251"/>
                </a:cubicBezTo>
                <a:close/>
                <a:moveTo>
                  <a:pt x="480441" y="1754251"/>
                </a:moveTo>
                <a:cubicBezTo>
                  <a:pt x="457581" y="1746631"/>
                  <a:pt x="449961" y="1723771"/>
                  <a:pt x="465201" y="1700784"/>
                </a:cubicBezTo>
                <a:cubicBezTo>
                  <a:pt x="472821" y="1685544"/>
                  <a:pt x="495681" y="1677924"/>
                  <a:pt x="518541" y="1685544"/>
                </a:cubicBezTo>
                <a:cubicBezTo>
                  <a:pt x="533781" y="1700784"/>
                  <a:pt x="541401" y="1723644"/>
                  <a:pt x="526161" y="1739011"/>
                </a:cubicBezTo>
                <a:cubicBezTo>
                  <a:pt x="518541" y="1754251"/>
                  <a:pt x="510921" y="1761871"/>
                  <a:pt x="495681" y="1761871"/>
                </a:cubicBezTo>
                <a:cubicBezTo>
                  <a:pt x="488061" y="1761871"/>
                  <a:pt x="480441" y="1754251"/>
                  <a:pt x="480441" y="1754251"/>
                </a:cubicBezTo>
                <a:close/>
                <a:moveTo>
                  <a:pt x="6199886" y="1578737"/>
                </a:moveTo>
                <a:cubicBezTo>
                  <a:pt x="6199886" y="1571117"/>
                  <a:pt x="6199886" y="1571117"/>
                  <a:pt x="6199886" y="1571117"/>
                </a:cubicBezTo>
                <a:cubicBezTo>
                  <a:pt x="6184646" y="1555877"/>
                  <a:pt x="6192266" y="1533017"/>
                  <a:pt x="6207506" y="1517650"/>
                </a:cubicBezTo>
                <a:cubicBezTo>
                  <a:pt x="6230366" y="1510030"/>
                  <a:pt x="6253226" y="1510030"/>
                  <a:pt x="6260846" y="1532890"/>
                </a:cubicBezTo>
                <a:cubicBezTo>
                  <a:pt x="6268466" y="1532890"/>
                  <a:pt x="6268466" y="1532890"/>
                  <a:pt x="6268466" y="1532890"/>
                </a:cubicBezTo>
                <a:cubicBezTo>
                  <a:pt x="6276086" y="1555750"/>
                  <a:pt x="6276086" y="1578610"/>
                  <a:pt x="6253226" y="1586357"/>
                </a:cubicBezTo>
                <a:cubicBezTo>
                  <a:pt x="6245606" y="1593977"/>
                  <a:pt x="6237986" y="1593977"/>
                  <a:pt x="6230366" y="1593977"/>
                </a:cubicBezTo>
                <a:cubicBezTo>
                  <a:pt x="6222746" y="1593977"/>
                  <a:pt x="6207506" y="1586357"/>
                  <a:pt x="6199886" y="1578737"/>
                </a:cubicBezTo>
                <a:close/>
                <a:moveTo>
                  <a:pt x="587248" y="1571117"/>
                </a:moveTo>
                <a:cubicBezTo>
                  <a:pt x="572008" y="1555877"/>
                  <a:pt x="564388" y="1533017"/>
                  <a:pt x="579628" y="1517650"/>
                </a:cubicBezTo>
                <a:cubicBezTo>
                  <a:pt x="587248" y="1502410"/>
                  <a:pt x="610108" y="1494790"/>
                  <a:pt x="632968" y="1510030"/>
                </a:cubicBezTo>
                <a:cubicBezTo>
                  <a:pt x="648208" y="1517650"/>
                  <a:pt x="655828" y="1540510"/>
                  <a:pt x="640588" y="1563497"/>
                </a:cubicBezTo>
                <a:cubicBezTo>
                  <a:pt x="632968" y="1571117"/>
                  <a:pt x="625348" y="1578737"/>
                  <a:pt x="610108" y="1578737"/>
                </a:cubicBezTo>
                <a:cubicBezTo>
                  <a:pt x="602488" y="1578737"/>
                  <a:pt x="594868" y="1578737"/>
                  <a:pt x="587248" y="1571117"/>
                </a:cubicBezTo>
                <a:close/>
                <a:moveTo>
                  <a:pt x="6077839" y="1403223"/>
                </a:moveTo>
                <a:cubicBezTo>
                  <a:pt x="6062599" y="1380363"/>
                  <a:pt x="6070219" y="1357503"/>
                  <a:pt x="6085459" y="1349756"/>
                </a:cubicBezTo>
                <a:cubicBezTo>
                  <a:pt x="6100699" y="1334516"/>
                  <a:pt x="6123559" y="1334516"/>
                  <a:pt x="6138799" y="1357376"/>
                </a:cubicBezTo>
                <a:cubicBezTo>
                  <a:pt x="6146419" y="1372616"/>
                  <a:pt x="6146419" y="1395476"/>
                  <a:pt x="6131179" y="1410843"/>
                </a:cubicBezTo>
                <a:cubicBezTo>
                  <a:pt x="6123559" y="1410843"/>
                  <a:pt x="6115939" y="1418463"/>
                  <a:pt x="6108319" y="1418463"/>
                </a:cubicBezTo>
                <a:cubicBezTo>
                  <a:pt x="6093079" y="1418463"/>
                  <a:pt x="6085459" y="1410843"/>
                  <a:pt x="6077839" y="1403223"/>
                </a:cubicBezTo>
                <a:close/>
                <a:moveTo>
                  <a:pt x="709168" y="1395603"/>
                </a:moveTo>
                <a:cubicBezTo>
                  <a:pt x="693928" y="1380363"/>
                  <a:pt x="693928" y="1357503"/>
                  <a:pt x="701548" y="1342136"/>
                </a:cubicBezTo>
                <a:cubicBezTo>
                  <a:pt x="716788" y="1326896"/>
                  <a:pt x="739648" y="1319276"/>
                  <a:pt x="754888" y="1334516"/>
                </a:cubicBezTo>
                <a:cubicBezTo>
                  <a:pt x="777748" y="1349756"/>
                  <a:pt x="777748" y="1372616"/>
                  <a:pt x="762508" y="1387983"/>
                </a:cubicBezTo>
                <a:cubicBezTo>
                  <a:pt x="754888" y="1395603"/>
                  <a:pt x="747268" y="1403223"/>
                  <a:pt x="732028" y="1403223"/>
                </a:cubicBezTo>
                <a:cubicBezTo>
                  <a:pt x="724408" y="1403223"/>
                  <a:pt x="716788" y="1403223"/>
                  <a:pt x="709168" y="1395603"/>
                </a:cubicBezTo>
                <a:close/>
                <a:moveTo>
                  <a:pt x="5940552" y="1235456"/>
                </a:moveTo>
                <a:cubicBezTo>
                  <a:pt x="5932932" y="1220216"/>
                  <a:pt x="5932932" y="1197356"/>
                  <a:pt x="5948172" y="1181989"/>
                </a:cubicBezTo>
                <a:cubicBezTo>
                  <a:pt x="5963412" y="1166749"/>
                  <a:pt x="5986272" y="1166749"/>
                  <a:pt x="6001512" y="1181989"/>
                </a:cubicBezTo>
                <a:cubicBezTo>
                  <a:pt x="6016752" y="1204849"/>
                  <a:pt x="6009132" y="1227709"/>
                  <a:pt x="5993892" y="1243076"/>
                </a:cubicBezTo>
                <a:cubicBezTo>
                  <a:pt x="5986272" y="1243076"/>
                  <a:pt x="5978652" y="1250696"/>
                  <a:pt x="5971032" y="1250696"/>
                </a:cubicBezTo>
                <a:cubicBezTo>
                  <a:pt x="5963412" y="1250696"/>
                  <a:pt x="5948172" y="1243076"/>
                  <a:pt x="5940552" y="1235456"/>
                </a:cubicBezTo>
                <a:close/>
                <a:moveTo>
                  <a:pt x="846455" y="1227836"/>
                </a:moveTo>
                <a:cubicBezTo>
                  <a:pt x="831215" y="1212596"/>
                  <a:pt x="831215" y="1189736"/>
                  <a:pt x="838835" y="1174369"/>
                </a:cubicBezTo>
                <a:cubicBezTo>
                  <a:pt x="854075" y="1159129"/>
                  <a:pt x="876935" y="1159129"/>
                  <a:pt x="892175" y="1174369"/>
                </a:cubicBezTo>
                <a:cubicBezTo>
                  <a:pt x="907415" y="1181989"/>
                  <a:pt x="915035" y="1204849"/>
                  <a:pt x="899795" y="1227836"/>
                </a:cubicBezTo>
                <a:cubicBezTo>
                  <a:pt x="892175" y="1235456"/>
                  <a:pt x="884555" y="1235456"/>
                  <a:pt x="869315" y="1235456"/>
                </a:cubicBezTo>
                <a:cubicBezTo>
                  <a:pt x="861695" y="1235456"/>
                  <a:pt x="854075" y="1235456"/>
                  <a:pt x="846455" y="1227836"/>
                </a:cubicBezTo>
                <a:close/>
                <a:moveTo>
                  <a:pt x="5803265" y="1082802"/>
                </a:moveTo>
                <a:cubicBezTo>
                  <a:pt x="5788025" y="1067562"/>
                  <a:pt x="5788025" y="1037082"/>
                  <a:pt x="5803265" y="1029335"/>
                </a:cubicBezTo>
                <a:cubicBezTo>
                  <a:pt x="5818505" y="1014095"/>
                  <a:pt x="5841365" y="1014095"/>
                  <a:pt x="5856605" y="1029335"/>
                </a:cubicBezTo>
                <a:cubicBezTo>
                  <a:pt x="5871845" y="1044575"/>
                  <a:pt x="5871845" y="1067435"/>
                  <a:pt x="5856605" y="1082802"/>
                </a:cubicBezTo>
                <a:cubicBezTo>
                  <a:pt x="5848985" y="1090422"/>
                  <a:pt x="5833745" y="1090422"/>
                  <a:pt x="5826125" y="1090422"/>
                </a:cubicBezTo>
                <a:cubicBezTo>
                  <a:pt x="5818505" y="1090422"/>
                  <a:pt x="5810885" y="1090422"/>
                  <a:pt x="5803265" y="1082802"/>
                </a:cubicBezTo>
                <a:close/>
                <a:moveTo>
                  <a:pt x="991362" y="1067562"/>
                </a:moveTo>
                <a:cubicBezTo>
                  <a:pt x="976122" y="1052322"/>
                  <a:pt x="976122" y="1029462"/>
                  <a:pt x="991362" y="1014095"/>
                </a:cubicBezTo>
                <a:cubicBezTo>
                  <a:pt x="1006602" y="998855"/>
                  <a:pt x="1029462" y="998855"/>
                  <a:pt x="1044702" y="1014095"/>
                </a:cubicBezTo>
                <a:cubicBezTo>
                  <a:pt x="1059942" y="1029335"/>
                  <a:pt x="1059942" y="1052195"/>
                  <a:pt x="1044702" y="1067562"/>
                </a:cubicBezTo>
                <a:cubicBezTo>
                  <a:pt x="1037082" y="1075182"/>
                  <a:pt x="1029462" y="1082802"/>
                  <a:pt x="1014222" y="1082802"/>
                </a:cubicBezTo>
                <a:cubicBezTo>
                  <a:pt x="1006602" y="1082802"/>
                  <a:pt x="998982" y="1075182"/>
                  <a:pt x="991362" y="1067562"/>
                </a:cubicBezTo>
                <a:close/>
                <a:moveTo>
                  <a:pt x="5643118" y="930275"/>
                </a:moveTo>
                <a:cubicBezTo>
                  <a:pt x="5627878" y="922655"/>
                  <a:pt x="5627878" y="892175"/>
                  <a:pt x="5643118" y="876808"/>
                </a:cubicBezTo>
                <a:cubicBezTo>
                  <a:pt x="5658358" y="861568"/>
                  <a:pt x="5681218" y="861568"/>
                  <a:pt x="5696458" y="876808"/>
                </a:cubicBezTo>
                <a:cubicBezTo>
                  <a:pt x="5711698" y="892048"/>
                  <a:pt x="5711698" y="914908"/>
                  <a:pt x="5704078" y="930275"/>
                </a:cubicBezTo>
                <a:cubicBezTo>
                  <a:pt x="5696458" y="937895"/>
                  <a:pt x="5681218" y="945515"/>
                  <a:pt x="5673598" y="945515"/>
                </a:cubicBezTo>
                <a:cubicBezTo>
                  <a:pt x="5665978" y="945515"/>
                  <a:pt x="5650738" y="937895"/>
                  <a:pt x="5643118" y="930275"/>
                </a:cubicBezTo>
                <a:close/>
                <a:moveTo>
                  <a:pt x="1143889" y="922655"/>
                </a:moveTo>
                <a:cubicBezTo>
                  <a:pt x="1128649" y="907415"/>
                  <a:pt x="1128649" y="876935"/>
                  <a:pt x="1143889" y="869188"/>
                </a:cubicBezTo>
                <a:cubicBezTo>
                  <a:pt x="1159129" y="853948"/>
                  <a:pt x="1189609" y="853948"/>
                  <a:pt x="1197229" y="869188"/>
                </a:cubicBezTo>
                <a:cubicBezTo>
                  <a:pt x="1212469" y="884428"/>
                  <a:pt x="1212469" y="907288"/>
                  <a:pt x="1197229" y="922655"/>
                </a:cubicBezTo>
                <a:cubicBezTo>
                  <a:pt x="1189609" y="930275"/>
                  <a:pt x="1181989" y="930275"/>
                  <a:pt x="1174369" y="930275"/>
                </a:cubicBezTo>
                <a:cubicBezTo>
                  <a:pt x="1159129" y="930275"/>
                  <a:pt x="1151509" y="930275"/>
                  <a:pt x="1143889" y="922655"/>
                </a:cubicBezTo>
                <a:close/>
                <a:moveTo>
                  <a:pt x="5482971" y="792861"/>
                </a:moveTo>
                <a:cubicBezTo>
                  <a:pt x="5467731" y="785241"/>
                  <a:pt x="5467731" y="762381"/>
                  <a:pt x="5475351" y="739394"/>
                </a:cubicBezTo>
                <a:cubicBezTo>
                  <a:pt x="5490591" y="724154"/>
                  <a:pt x="5513451" y="724154"/>
                  <a:pt x="5528691" y="739394"/>
                </a:cubicBezTo>
                <a:cubicBezTo>
                  <a:pt x="5551551" y="747014"/>
                  <a:pt x="5551551" y="769874"/>
                  <a:pt x="5536311" y="792861"/>
                </a:cubicBezTo>
                <a:cubicBezTo>
                  <a:pt x="5528691" y="800481"/>
                  <a:pt x="5521071" y="808101"/>
                  <a:pt x="5505831" y="808101"/>
                </a:cubicBezTo>
                <a:cubicBezTo>
                  <a:pt x="5498211" y="808101"/>
                  <a:pt x="5490591" y="800481"/>
                  <a:pt x="5482971" y="792861"/>
                </a:cubicBezTo>
                <a:close/>
                <a:moveTo>
                  <a:pt x="1304036" y="777621"/>
                </a:moveTo>
                <a:cubicBezTo>
                  <a:pt x="1296416" y="762381"/>
                  <a:pt x="1296416" y="739521"/>
                  <a:pt x="1311656" y="724154"/>
                </a:cubicBezTo>
                <a:cubicBezTo>
                  <a:pt x="1326896" y="716534"/>
                  <a:pt x="1349756" y="716534"/>
                  <a:pt x="1364996" y="731774"/>
                </a:cubicBezTo>
                <a:cubicBezTo>
                  <a:pt x="1380236" y="747014"/>
                  <a:pt x="1372616" y="777494"/>
                  <a:pt x="1357376" y="785241"/>
                </a:cubicBezTo>
                <a:cubicBezTo>
                  <a:pt x="1349756" y="792861"/>
                  <a:pt x="1342136" y="792861"/>
                  <a:pt x="1334516" y="792861"/>
                </a:cubicBezTo>
                <a:cubicBezTo>
                  <a:pt x="1326896" y="792861"/>
                  <a:pt x="1311656" y="792861"/>
                  <a:pt x="1304036" y="777621"/>
                </a:cubicBezTo>
                <a:close/>
                <a:moveTo>
                  <a:pt x="5315204" y="670814"/>
                </a:moveTo>
                <a:cubicBezTo>
                  <a:pt x="5299964" y="655574"/>
                  <a:pt x="5292344" y="632714"/>
                  <a:pt x="5307584" y="617347"/>
                </a:cubicBezTo>
                <a:cubicBezTo>
                  <a:pt x="5315204" y="602107"/>
                  <a:pt x="5338064" y="594487"/>
                  <a:pt x="5360924" y="609727"/>
                </a:cubicBezTo>
                <a:cubicBezTo>
                  <a:pt x="5376164" y="617347"/>
                  <a:pt x="5376164" y="640207"/>
                  <a:pt x="5368544" y="663194"/>
                </a:cubicBezTo>
                <a:cubicBezTo>
                  <a:pt x="5360924" y="670814"/>
                  <a:pt x="5345684" y="678434"/>
                  <a:pt x="5338064" y="678434"/>
                </a:cubicBezTo>
                <a:cubicBezTo>
                  <a:pt x="5330444" y="678434"/>
                  <a:pt x="5322824" y="678434"/>
                  <a:pt x="5315204" y="670814"/>
                </a:cubicBezTo>
                <a:close/>
                <a:moveTo>
                  <a:pt x="1479423" y="655574"/>
                </a:moveTo>
                <a:cubicBezTo>
                  <a:pt x="1464183" y="632714"/>
                  <a:pt x="1471803" y="609854"/>
                  <a:pt x="1487043" y="602107"/>
                </a:cubicBezTo>
                <a:cubicBezTo>
                  <a:pt x="1502283" y="586867"/>
                  <a:pt x="1525143" y="594487"/>
                  <a:pt x="1540383" y="609727"/>
                </a:cubicBezTo>
                <a:cubicBezTo>
                  <a:pt x="1548003" y="624967"/>
                  <a:pt x="1548003" y="647827"/>
                  <a:pt x="1532763" y="663194"/>
                </a:cubicBezTo>
                <a:cubicBezTo>
                  <a:pt x="1525143" y="663194"/>
                  <a:pt x="1517523" y="670814"/>
                  <a:pt x="1509903" y="670814"/>
                </a:cubicBezTo>
                <a:cubicBezTo>
                  <a:pt x="1494663" y="670814"/>
                  <a:pt x="1487043" y="663194"/>
                  <a:pt x="1479423" y="655574"/>
                </a:cubicBezTo>
                <a:close/>
                <a:moveTo>
                  <a:pt x="5139817" y="556387"/>
                </a:moveTo>
                <a:cubicBezTo>
                  <a:pt x="5116957" y="541147"/>
                  <a:pt x="5109337" y="518287"/>
                  <a:pt x="5124577" y="502920"/>
                </a:cubicBezTo>
                <a:cubicBezTo>
                  <a:pt x="5132197" y="487680"/>
                  <a:pt x="5155057" y="480060"/>
                  <a:pt x="5177917" y="487680"/>
                </a:cubicBezTo>
                <a:cubicBezTo>
                  <a:pt x="5193157" y="502920"/>
                  <a:pt x="5200777" y="525780"/>
                  <a:pt x="5185537" y="541147"/>
                </a:cubicBezTo>
                <a:cubicBezTo>
                  <a:pt x="5185537" y="556387"/>
                  <a:pt x="5170297" y="564007"/>
                  <a:pt x="5155057" y="564007"/>
                </a:cubicBezTo>
                <a:cubicBezTo>
                  <a:pt x="5147437" y="564007"/>
                  <a:pt x="5139817" y="556387"/>
                  <a:pt x="5139817" y="556387"/>
                </a:cubicBezTo>
                <a:close/>
                <a:moveTo>
                  <a:pt x="1654810" y="533527"/>
                </a:moveTo>
                <a:cubicBezTo>
                  <a:pt x="1647190" y="518287"/>
                  <a:pt x="1654810" y="495427"/>
                  <a:pt x="1670050" y="480060"/>
                </a:cubicBezTo>
                <a:cubicBezTo>
                  <a:pt x="1685290" y="472440"/>
                  <a:pt x="1708150" y="480060"/>
                  <a:pt x="1723390" y="495300"/>
                </a:cubicBezTo>
                <a:cubicBezTo>
                  <a:pt x="1731010" y="510540"/>
                  <a:pt x="1723390" y="533400"/>
                  <a:pt x="1708150" y="548767"/>
                </a:cubicBezTo>
                <a:cubicBezTo>
                  <a:pt x="1700530" y="548767"/>
                  <a:pt x="1692910" y="556387"/>
                  <a:pt x="1685290" y="556387"/>
                </a:cubicBezTo>
                <a:cubicBezTo>
                  <a:pt x="1677670" y="556387"/>
                  <a:pt x="1662430" y="548767"/>
                  <a:pt x="1654810" y="533527"/>
                </a:cubicBezTo>
                <a:close/>
                <a:moveTo>
                  <a:pt x="4949190" y="449580"/>
                </a:moveTo>
                <a:cubicBezTo>
                  <a:pt x="4933950" y="441960"/>
                  <a:pt x="4926330" y="419100"/>
                  <a:pt x="4933950" y="403860"/>
                </a:cubicBezTo>
                <a:cubicBezTo>
                  <a:pt x="4949190" y="381000"/>
                  <a:pt x="4972050" y="373380"/>
                  <a:pt x="4987290" y="381000"/>
                </a:cubicBezTo>
                <a:cubicBezTo>
                  <a:pt x="5002530" y="396240"/>
                  <a:pt x="5010150" y="419100"/>
                  <a:pt x="5002530" y="434467"/>
                </a:cubicBezTo>
                <a:cubicBezTo>
                  <a:pt x="4994910" y="449707"/>
                  <a:pt x="4979670" y="457327"/>
                  <a:pt x="4972050" y="457327"/>
                </a:cubicBezTo>
                <a:cubicBezTo>
                  <a:pt x="4964430" y="457327"/>
                  <a:pt x="4956810" y="457327"/>
                  <a:pt x="4949190" y="449707"/>
                </a:cubicBezTo>
                <a:close/>
                <a:moveTo>
                  <a:pt x="1845437" y="426847"/>
                </a:moveTo>
                <a:cubicBezTo>
                  <a:pt x="1830197" y="411607"/>
                  <a:pt x="1837817" y="388747"/>
                  <a:pt x="1860677" y="381127"/>
                </a:cubicBezTo>
                <a:cubicBezTo>
                  <a:pt x="1875917" y="365887"/>
                  <a:pt x="1898777" y="373507"/>
                  <a:pt x="1906397" y="396367"/>
                </a:cubicBezTo>
                <a:cubicBezTo>
                  <a:pt x="1921637" y="411607"/>
                  <a:pt x="1914017" y="434467"/>
                  <a:pt x="1891157" y="442087"/>
                </a:cubicBezTo>
                <a:cubicBezTo>
                  <a:pt x="1891157" y="449707"/>
                  <a:pt x="1883537" y="449707"/>
                  <a:pt x="1875917" y="449707"/>
                </a:cubicBezTo>
                <a:cubicBezTo>
                  <a:pt x="1860677" y="449707"/>
                  <a:pt x="1845437" y="442087"/>
                  <a:pt x="1845437" y="426847"/>
                </a:cubicBezTo>
                <a:close/>
                <a:moveTo>
                  <a:pt x="4758563" y="358140"/>
                </a:moveTo>
                <a:cubicBezTo>
                  <a:pt x="4743323" y="350520"/>
                  <a:pt x="4735703" y="327660"/>
                  <a:pt x="4743323" y="312420"/>
                </a:cubicBezTo>
                <a:cubicBezTo>
                  <a:pt x="4750943" y="289560"/>
                  <a:pt x="4773803" y="281940"/>
                  <a:pt x="4789043" y="289560"/>
                </a:cubicBezTo>
                <a:cubicBezTo>
                  <a:pt x="4811903" y="297180"/>
                  <a:pt x="4819523" y="320040"/>
                  <a:pt x="4811903" y="343027"/>
                </a:cubicBezTo>
                <a:cubicBezTo>
                  <a:pt x="4804283" y="358267"/>
                  <a:pt x="4789043" y="365887"/>
                  <a:pt x="4773803" y="365887"/>
                </a:cubicBezTo>
                <a:cubicBezTo>
                  <a:pt x="4773803" y="365887"/>
                  <a:pt x="4766183" y="365887"/>
                  <a:pt x="4758563" y="358267"/>
                </a:cubicBezTo>
                <a:close/>
                <a:moveTo>
                  <a:pt x="2036064" y="335407"/>
                </a:moveTo>
                <a:cubicBezTo>
                  <a:pt x="2028444" y="312547"/>
                  <a:pt x="2036064" y="289687"/>
                  <a:pt x="2051304" y="281940"/>
                </a:cubicBezTo>
                <a:cubicBezTo>
                  <a:pt x="2074164" y="274320"/>
                  <a:pt x="2097024" y="281940"/>
                  <a:pt x="2104644" y="304800"/>
                </a:cubicBezTo>
                <a:cubicBezTo>
                  <a:pt x="2112264" y="320040"/>
                  <a:pt x="2104644" y="342900"/>
                  <a:pt x="2081784" y="358267"/>
                </a:cubicBezTo>
                <a:cubicBezTo>
                  <a:pt x="2081784" y="358267"/>
                  <a:pt x="2074164" y="358267"/>
                  <a:pt x="2066544" y="358267"/>
                </a:cubicBezTo>
                <a:cubicBezTo>
                  <a:pt x="2051304" y="358267"/>
                  <a:pt x="2043684" y="350647"/>
                  <a:pt x="2036064" y="335407"/>
                </a:cubicBezTo>
                <a:close/>
                <a:moveTo>
                  <a:pt x="4567809" y="281940"/>
                </a:moveTo>
                <a:cubicBezTo>
                  <a:pt x="4544949" y="274320"/>
                  <a:pt x="4537329" y="251460"/>
                  <a:pt x="4544949" y="228473"/>
                </a:cubicBezTo>
                <a:cubicBezTo>
                  <a:pt x="4552569" y="213233"/>
                  <a:pt x="4567809" y="205613"/>
                  <a:pt x="4590669" y="213233"/>
                </a:cubicBezTo>
                <a:cubicBezTo>
                  <a:pt x="4613529" y="213233"/>
                  <a:pt x="4621149" y="236093"/>
                  <a:pt x="4613529" y="258953"/>
                </a:cubicBezTo>
                <a:cubicBezTo>
                  <a:pt x="4605909" y="274193"/>
                  <a:pt x="4590669" y="281813"/>
                  <a:pt x="4575429" y="281813"/>
                </a:cubicBezTo>
                <a:cubicBezTo>
                  <a:pt x="4575429" y="281813"/>
                  <a:pt x="4567809" y="281813"/>
                  <a:pt x="4567809" y="281813"/>
                </a:cubicBezTo>
                <a:close/>
                <a:moveTo>
                  <a:pt x="2234311" y="251333"/>
                </a:moveTo>
                <a:cubicBezTo>
                  <a:pt x="2226691" y="236093"/>
                  <a:pt x="2234311" y="213233"/>
                  <a:pt x="2257171" y="205613"/>
                </a:cubicBezTo>
                <a:cubicBezTo>
                  <a:pt x="2272411" y="197993"/>
                  <a:pt x="2295271" y="205613"/>
                  <a:pt x="2302891" y="228473"/>
                </a:cubicBezTo>
                <a:cubicBezTo>
                  <a:pt x="2310511" y="243713"/>
                  <a:pt x="2302891" y="266573"/>
                  <a:pt x="2280031" y="274193"/>
                </a:cubicBezTo>
                <a:cubicBezTo>
                  <a:pt x="2280031" y="274193"/>
                  <a:pt x="2272411" y="281813"/>
                  <a:pt x="2272411" y="281813"/>
                </a:cubicBezTo>
                <a:cubicBezTo>
                  <a:pt x="2249551" y="281813"/>
                  <a:pt x="2241931" y="266573"/>
                  <a:pt x="2234311" y="251333"/>
                </a:cubicBezTo>
                <a:close/>
                <a:moveTo>
                  <a:pt x="4361942" y="213233"/>
                </a:moveTo>
                <a:cubicBezTo>
                  <a:pt x="4346702" y="205613"/>
                  <a:pt x="4331462" y="190373"/>
                  <a:pt x="4339082" y="167513"/>
                </a:cubicBezTo>
                <a:cubicBezTo>
                  <a:pt x="4346702" y="144653"/>
                  <a:pt x="4361942" y="137033"/>
                  <a:pt x="4384802" y="144653"/>
                </a:cubicBezTo>
                <a:cubicBezTo>
                  <a:pt x="4407662" y="144653"/>
                  <a:pt x="4415282" y="167513"/>
                  <a:pt x="4407662" y="190373"/>
                </a:cubicBezTo>
                <a:cubicBezTo>
                  <a:pt x="4407662" y="205613"/>
                  <a:pt x="4392422" y="213233"/>
                  <a:pt x="4377182" y="213233"/>
                </a:cubicBezTo>
                <a:cubicBezTo>
                  <a:pt x="4369562" y="213233"/>
                  <a:pt x="4369562" y="213233"/>
                  <a:pt x="4361942" y="213233"/>
                </a:cubicBezTo>
                <a:close/>
                <a:moveTo>
                  <a:pt x="2432558" y="182753"/>
                </a:moveTo>
                <a:cubicBezTo>
                  <a:pt x="2432558" y="167513"/>
                  <a:pt x="2440178" y="144653"/>
                  <a:pt x="2463038" y="137033"/>
                </a:cubicBezTo>
                <a:cubicBezTo>
                  <a:pt x="2478278" y="129413"/>
                  <a:pt x="2501138" y="144653"/>
                  <a:pt x="2508758" y="159893"/>
                </a:cubicBezTo>
                <a:cubicBezTo>
                  <a:pt x="2516378" y="182753"/>
                  <a:pt x="2501138" y="205613"/>
                  <a:pt x="2485898" y="213360"/>
                </a:cubicBezTo>
                <a:cubicBezTo>
                  <a:pt x="2478278" y="213360"/>
                  <a:pt x="2478278" y="213360"/>
                  <a:pt x="2470658" y="213360"/>
                </a:cubicBezTo>
                <a:cubicBezTo>
                  <a:pt x="2455418" y="213360"/>
                  <a:pt x="2440178" y="198120"/>
                  <a:pt x="2432558" y="182880"/>
                </a:cubicBezTo>
                <a:close/>
                <a:moveTo>
                  <a:pt x="4155948" y="160020"/>
                </a:moveTo>
                <a:cubicBezTo>
                  <a:pt x="4140708" y="160020"/>
                  <a:pt x="4125468" y="137160"/>
                  <a:pt x="4133088" y="114300"/>
                </a:cubicBezTo>
                <a:cubicBezTo>
                  <a:pt x="4133088" y="91440"/>
                  <a:pt x="4155948" y="83820"/>
                  <a:pt x="4178808" y="83820"/>
                </a:cubicBezTo>
                <a:cubicBezTo>
                  <a:pt x="4194048" y="91440"/>
                  <a:pt x="4209288" y="114300"/>
                  <a:pt x="4201668" y="129540"/>
                </a:cubicBezTo>
                <a:cubicBezTo>
                  <a:pt x="4201668" y="152400"/>
                  <a:pt x="4186428" y="160020"/>
                  <a:pt x="4163568" y="160020"/>
                </a:cubicBezTo>
                <a:cubicBezTo>
                  <a:pt x="4163568" y="160020"/>
                  <a:pt x="4163568" y="160020"/>
                  <a:pt x="4155948" y="160020"/>
                </a:cubicBezTo>
                <a:close/>
                <a:moveTo>
                  <a:pt x="2646045" y="129540"/>
                </a:moveTo>
                <a:cubicBezTo>
                  <a:pt x="2638425" y="106680"/>
                  <a:pt x="2653665" y="91440"/>
                  <a:pt x="2668905" y="83820"/>
                </a:cubicBezTo>
                <a:cubicBezTo>
                  <a:pt x="2691765" y="76200"/>
                  <a:pt x="2714625" y="91440"/>
                  <a:pt x="2714625" y="114300"/>
                </a:cubicBezTo>
                <a:cubicBezTo>
                  <a:pt x="2722245" y="129540"/>
                  <a:pt x="2707005" y="152400"/>
                  <a:pt x="2684145" y="160020"/>
                </a:cubicBezTo>
                <a:cubicBezTo>
                  <a:pt x="2684145" y="160020"/>
                  <a:pt x="2684145" y="160020"/>
                  <a:pt x="2676525" y="160020"/>
                </a:cubicBezTo>
                <a:cubicBezTo>
                  <a:pt x="2661285" y="160020"/>
                  <a:pt x="2646045" y="144780"/>
                  <a:pt x="2646045" y="129540"/>
                </a:cubicBezTo>
                <a:close/>
                <a:moveTo>
                  <a:pt x="3950081" y="121920"/>
                </a:moveTo>
                <a:cubicBezTo>
                  <a:pt x="3927221" y="114300"/>
                  <a:pt x="3919601" y="99060"/>
                  <a:pt x="3919601" y="76200"/>
                </a:cubicBezTo>
                <a:cubicBezTo>
                  <a:pt x="3919601" y="53340"/>
                  <a:pt x="3942461" y="45720"/>
                  <a:pt x="3965321" y="45720"/>
                </a:cubicBezTo>
                <a:cubicBezTo>
                  <a:pt x="3980561" y="45720"/>
                  <a:pt x="3995801" y="68580"/>
                  <a:pt x="3995801" y="91440"/>
                </a:cubicBezTo>
                <a:cubicBezTo>
                  <a:pt x="3988181" y="106680"/>
                  <a:pt x="3972941" y="121920"/>
                  <a:pt x="3957701" y="121920"/>
                </a:cubicBezTo>
                <a:cubicBezTo>
                  <a:pt x="3957701" y="121920"/>
                  <a:pt x="3950081" y="121920"/>
                  <a:pt x="3950081" y="121920"/>
                </a:cubicBezTo>
                <a:close/>
                <a:moveTo>
                  <a:pt x="2851912" y="83820"/>
                </a:moveTo>
                <a:cubicBezTo>
                  <a:pt x="2851912" y="68580"/>
                  <a:pt x="2867152" y="45720"/>
                  <a:pt x="2882392" y="45720"/>
                </a:cubicBezTo>
                <a:cubicBezTo>
                  <a:pt x="2905252" y="38100"/>
                  <a:pt x="2928112" y="53340"/>
                  <a:pt x="2928112" y="76200"/>
                </a:cubicBezTo>
                <a:cubicBezTo>
                  <a:pt x="2928112" y="99060"/>
                  <a:pt x="2920492" y="114300"/>
                  <a:pt x="2897632" y="121920"/>
                </a:cubicBezTo>
                <a:cubicBezTo>
                  <a:pt x="2897632" y="121920"/>
                  <a:pt x="2890012" y="121920"/>
                  <a:pt x="2890012" y="121920"/>
                </a:cubicBezTo>
                <a:cubicBezTo>
                  <a:pt x="2874772" y="121920"/>
                  <a:pt x="2851912" y="106680"/>
                  <a:pt x="2851912" y="83820"/>
                </a:cubicBezTo>
                <a:close/>
                <a:moveTo>
                  <a:pt x="3744087" y="91440"/>
                </a:moveTo>
                <a:cubicBezTo>
                  <a:pt x="3721227" y="91440"/>
                  <a:pt x="3705987" y="76200"/>
                  <a:pt x="3705987" y="53340"/>
                </a:cubicBezTo>
                <a:cubicBezTo>
                  <a:pt x="3705987" y="30480"/>
                  <a:pt x="3728847" y="15240"/>
                  <a:pt x="3751707" y="15240"/>
                </a:cubicBezTo>
                <a:cubicBezTo>
                  <a:pt x="3766947" y="22860"/>
                  <a:pt x="3782187" y="38100"/>
                  <a:pt x="3782187" y="60960"/>
                </a:cubicBezTo>
                <a:cubicBezTo>
                  <a:pt x="3782187" y="76200"/>
                  <a:pt x="3766947" y="91440"/>
                  <a:pt x="3744087" y="91440"/>
                </a:cubicBezTo>
                <a:close/>
                <a:moveTo>
                  <a:pt x="3065399" y="60960"/>
                </a:moveTo>
                <a:cubicBezTo>
                  <a:pt x="3065399" y="38100"/>
                  <a:pt x="3080639" y="15240"/>
                  <a:pt x="3095879" y="15240"/>
                </a:cubicBezTo>
                <a:cubicBezTo>
                  <a:pt x="3118739" y="15240"/>
                  <a:pt x="3141599" y="30480"/>
                  <a:pt x="3141599" y="53340"/>
                </a:cubicBezTo>
                <a:cubicBezTo>
                  <a:pt x="3141599" y="68580"/>
                  <a:pt x="3126359" y="91440"/>
                  <a:pt x="3103499" y="91440"/>
                </a:cubicBezTo>
                <a:cubicBezTo>
                  <a:pt x="3080639" y="91440"/>
                  <a:pt x="3065399" y="76200"/>
                  <a:pt x="3065399" y="60960"/>
                </a:cubicBezTo>
                <a:close/>
                <a:moveTo>
                  <a:pt x="3530600" y="83820"/>
                </a:moveTo>
                <a:cubicBezTo>
                  <a:pt x="3507740" y="76200"/>
                  <a:pt x="3492500" y="60960"/>
                  <a:pt x="3492500" y="38100"/>
                </a:cubicBezTo>
                <a:cubicBezTo>
                  <a:pt x="3492500" y="22860"/>
                  <a:pt x="3507740" y="0"/>
                  <a:pt x="3530600" y="7620"/>
                </a:cubicBezTo>
                <a:cubicBezTo>
                  <a:pt x="3553460" y="7620"/>
                  <a:pt x="3568700" y="22860"/>
                  <a:pt x="3568700" y="45720"/>
                </a:cubicBezTo>
                <a:cubicBezTo>
                  <a:pt x="3568700" y="60960"/>
                  <a:pt x="3553460" y="83820"/>
                  <a:pt x="3530600" y="83820"/>
                </a:cubicBezTo>
                <a:close/>
                <a:moveTo>
                  <a:pt x="3278886" y="45720"/>
                </a:moveTo>
                <a:cubicBezTo>
                  <a:pt x="3278886" y="22860"/>
                  <a:pt x="3294126" y="7620"/>
                  <a:pt x="3316986" y="0"/>
                </a:cubicBezTo>
                <a:cubicBezTo>
                  <a:pt x="3339846" y="0"/>
                  <a:pt x="3355086" y="22860"/>
                  <a:pt x="3355086" y="38100"/>
                </a:cubicBezTo>
                <a:cubicBezTo>
                  <a:pt x="3355086" y="60960"/>
                  <a:pt x="3339846" y="76200"/>
                  <a:pt x="3316986" y="76200"/>
                </a:cubicBezTo>
                <a:cubicBezTo>
                  <a:pt x="3294126" y="76200"/>
                  <a:pt x="3278886" y="60960"/>
                  <a:pt x="3278886" y="45720"/>
                </a:cubicBez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3"/>
          <p:cNvSpPr/>
          <p:nvPr/>
        </p:nvSpPr>
        <p:spPr>
          <a:xfrm>
            <a:off x="15035582" y="2145857"/>
            <a:ext cx="2223783" cy="2218391"/>
          </a:xfrm>
          <a:custGeom>
            <a:avLst/>
            <a:gdLst/>
            <a:ahLst/>
            <a:cxnLst/>
            <a:rect l="l" t="t" r="r" b="b"/>
            <a:pathLst>
              <a:path w="2409190" h="2403348" extrusionOk="0">
                <a:moveTo>
                  <a:pt x="0" y="1201674"/>
                </a:moveTo>
                <a:cubicBezTo>
                  <a:pt x="0" y="537972"/>
                  <a:pt x="539242" y="0"/>
                  <a:pt x="1204595" y="0"/>
                </a:cubicBezTo>
                <a:cubicBezTo>
                  <a:pt x="1869948" y="0"/>
                  <a:pt x="2409190" y="537972"/>
                  <a:pt x="2409190" y="1201674"/>
                </a:cubicBezTo>
                <a:cubicBezTo>
                  <a:pt x="2409190" y="1865376"/>
                  <a:pt x="1869948" y="2403348"/>
                  <a:pt x="1204595" y="2403348"/>
                </a:cubicBezTo>
                <a:cubicBezTo>
                  <a:pt x="539242" y="2403348"/>
                  <a:pt x="0" y="1865376"/>
                  <a:pt x="0" y="1201674"/>
                </a:cubicBez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06" name="Google Shape;106;p3"/>
          <p:cNvGrpSpPr/>
          <p:nvPr/>
        </p:nvGrpSpPr>
        <p:grpSpPr>
          <a:xfrm>
            <a:off x="14372985" y="3913002"/>
            <a:ext cx="507121" cy="515796"/>
            <a:chOff x="0" y="0"/>
            <a:chExt cx="549402" cy="558800"/>
          </a:xfrm>
        </p:grpSpPr>
        <p:sp>
          <p:nvSpPr>
            <p:cNvPr id="107" name="Google Shape;107;p3"/>
            <p:cNvSpPr/>
            <p:nvPr/>
          </p:nvSpPr>
          <p:spPr>
            <a:xfrm>
              <a:off x="38100" y="38100"/>
              <a:ext cx="473075" cy="482473"/>
            </a:xfrm>
            <a:custGeom>
              <a:avLst/>
              <a:gdLst/>
              <a:ahLst/>
              <a:cxnLst/>
              <a:rect l="l" t="t" r="r" b="b"/>
              <a:pathLst>
                <a:path w="473075" h="482473" extrusionOk="0">
                  <a:moveTo>
                    <a:pt x="0" y="241300"/>
                  </a:moveTo>
                  <a:cubicBezTo>
                    <a:pt x="0" y="108077"/>
                    <a:pt x="105918" y="0"/>
                    <a:pt x="236601" y="0"/>
                  </a:cubicBezTo>
                  <a:cubicBezTo>
                    <a:pt x="367284" y="0"/>
                    <a:pt x="473075" y="108077"/>
                    <a:pt x="473075" y="241300"/>
                  </a:cubicBezTo>
                  <a:cubicBezTo>
                    <a:pt x="473075" y="374523"/>
                    <a:pt x="367157" y="482473"/>
                    <a:pt x="236601" y="482473"/>
                  </a:cubicBezTo>
                  <a:cubicBezTo>
                    <a:pt x="106045" y="482473"/>
                    <a:pt x="0" y="374523"/>
                    <a:pt x="0" y="2413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3"/>
            <p:cNvSpPr/>
            <p:nvPr/>
          </p:nvSpPr>
          <p:spPr>
            <a:xfrm>
              <a:off x="0" y="0"/>
              <a:ext cx="549402" cy="558800"/>
            </a:xfrm>
            <a:custGeom>
              <a:avLst/>
              <a:gdLst/>
              <a:ahLst/>
              <a:cxnLst/>
              <a:rect l="l" t="t" r="r" b="b"/>
              <a:pathLst>
                <a:path w="549402" h="558800" extrusionOk="0">
                  <a:moveTo>
                    <a:pt x="0" y="279400"/>
                  </a:moveTo>
                  <a:cubicBezTo>
                    <a:pt x="0" y="125730"/>
                    <a:pt x="122301" y="0"/>
                    <a:pt x="274701" y="0"/>
                  </a:cubicBezTo>
                  <a:lnTo>
                    <a:pt x="274701" y="38100"/>
                  </a:lnTo>
                  <a:lnTo>
                    <a:pt x="274701" y="0"/>
                  </a:lnTo>
                  <a:cubicBezTo>
                    <a:pt x="427101" y="0"/>
                    <a:pt x="549402" y="125730"/>
                    <a:pt x="549402" y="279400"/>
                  </a:cubicBezTo>
                  <a:lnTo>
                    <a:pt x="511302" y="279400"/>
                  </a:lnTo>
                  <a:lnTo>
                    <a:pt x="549402" y="279400"/>
                  </a:lnTo>
                  <a:cubicBezTo>
                    <a:pt x="549402" y="432943"/>
                    <a:pt x="427101" y="558800"/>
                    <a:pt x="274701" y="558800"/>
                  </a:cubicBezTo>
                  <a:lnTo>
                    <a:pt x="274701" y="520700"/>
                  </a:lnTo>
                  <a:lnTo>
                    <a:pt x="274701" y="558800"/>
                  </a:lnTo>
                  <a:cubicBezTo>
                    <a:pt x="122301" y="558673"/>
                    <a:pt x="0" y="432943"/>
                    <a:pt x="0" y="279400"/>
                  </a:cubicBezTo>
                  <a:lnTo>
                    <a:pt x="38100" y="279400"/>
                  </a:lnTo>
                  <a:lnTo>
                    <a:pt x="76200" y="279400"/>
                  </a:lnTo>
                  <a:lnTo>
                    <a:pt x="38100" y="279400"/>
                  </a:lnTo>
                  <a:lnTo>
                    <a:pt x="0" y="279400"/>
                  </a:lnTo>
                  <a:moveTo>
                    <a:pt x="76327" y="279400"/>
                  </a:moveTo>
                  <a:cubicBezTo>
                    <a:pt x="76327" y="300482"/>
                    <a:pt x="59182" y="317500"/>
                    <a:pt x="38227" y="317500"/>
                  </a:cubicBezTo>
                  <a:cubicBezTo>
                    <a:pt x="17272" y="317500"/>
                    <a:pt x="127" y="300355"/>
                    <a:pt x="127" y="279400"/>
                  </a:cubicBezTo>
                  <a:cubicBezTo>
                    <a:pt x="127" y="258445"/>
                    <a:pt x="17272" y="241300"/>
                    <a:pt x="38227" y="241300"/>
                  </a:cubicBezTo>
                  <a:cubicBezTo>
                    <a:pt x="59182" y="241300"/>
                    <a:pt x="76327" y="258445"/>
                    <a:pt x="76327" y="279400"/>
                  </a:cubicBezTo>
                  <a:cubicBezTo>
                    <a:pt x="76327" y="392303"/>
                    <a:pt x="165862" y="482473"/>
                    <a:pt x="274701" y="482473"/>
                  </a:cubicBezTo>
                  <a:cubicBezTo>
                    <a:pt x="383540" y="482473"/>
                    <a:pt x="473075" y="392176"/>
                    <a:pt x="473075" y="279400"/>
                  </a:cubicBezTo>
                  <a:cubicBezTo>
                    <a:pt x="473075" y="166624"/>
                    <a:pt x="383540" y="76327"/>
                    <a:pt x="274701" y="76327"/>
                  </a:cubicBezTo>
                  <a:lnTo>
                    <a:pt x="274701" y="38100"/>
                  </a:lnTo>
                  <a:lnTo>
                    <a:pt x="274701" y="76200"/>
                  </a:lnTo>
                  <a:cubicBezTo>
                    <a:pt x="165862" y="76327"/>
                    <a:pt x="76327" y="166497"/>
                    <a:pt x="76327" y="279400"/>
                  </a:cubicBez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9" name="Google Shape;109;p3"/>
          <p:cNvSpPr/>
          <p:nvPr/>
        </p:nvSpPr>
        <p:spPr>
          <a:xfrm>
            <a:off x="15035582" y="7039898"/>
            <a:ext cx="2223783" cy="2218391"/>
          </a:xfrm>
          <a:custGeom>
            <a:avLst/>
            <a:gdLst/>
            <a:ahLst/>
            <a:cxnLst/>
            <a:rect l="l" t="t" r="r" b="b"/>
            <a:pathLst>
              <a:path w="2409190" h="2403348" extrusionOk="0">
                <a:moveTo>
                  <a:pt x="0" y="1201674"/>
                </a:moveTo>
                <a:cubicBezTo>
                  <a:pt x="0" y="537972"/>
                  <a:pt x="539242" y="0"/>
                  <a:pt x="1204595" y="0"/>
                </a:cubicBezTo>
                <a:cubicBezTo>
                  <a:pt x="1869948" y="0"/>
                  <a:pt x="2409190" y="537972"/>
                  <a:pt x="2409190" y="1201674"/>
                </a:cubicBezTo>
                <a:cubicBezTo>
                  <a:pt x="2409190" y="1865376"/>
                  <a:pt x="1869948" y="2403348"/>
                  <a:pt x="1204595" y="2403348"/>
                </a:cubicBezTo>
                <a:cubicBezTo>
                  <a:pt x="539242" y="2403348"/>
                  <a:pt x="0" y="1865376"/>
                  <a:pt x="0" y="1201674"/>
                </a:cubicBez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10" name="Google Shape;110;p3"/>
          <p:cNvGrpSpPr/>
          <p:nvPr/>
        </p:nvGrpSpPr>
        <p:grpSpPr>
          <a:xfrm>
            <a:off x="14372985" y="6975433"/>
            <a:ext cx="507121" cy="515796"/>
            <a:chOff x="0" y="0"/>
            <a:chExt cx="549402" cy="558800"/>
          </a:xfrm>
        </p:grpSpPr>
        <p:sp>
          <p:nvSpPr>
            <p:cNvPr id="111" name="Google Shape;111;p3"/>
            <p:cNvSpPr/>
            <p:nvPr/>
          </p:nvSpPr>
          <p:spPr>
            <a:xfrm>
              <a:off x="38100" y="38100"/>
              <a:ext cx="473075" cy="482473"/>
            </a:xfrm>
            <a:custGeom>
              <a:avLst/>
              <a:gdLst/>
              <a:ahLst/>
              <a:cxnLst/>
              <a:rect l="l" t="t" r="r" b="b"/>
              <a:pathLst>
                <a:path w="473075" h="482473" extrusionOk="0">
                  <a:moveTo>
                    <a:pt x="0" y="241300"/>
                  </a:moveTo>
                  <a:cubicBezTo>
                    <a:pt x="0" y="108077"/>
                    <a:pt x="105918" y="0"/>
                    <a:pt x="236601" y="0"/>
                  </a:cubicBezTo>
                  <a:cubicBezTo>
                    <a:pt x="367284" y="0"/>
                    <a:pt x="473075" y="108077"/>
                    <a:pt x="473075" y="241300"/>
                  </a:cubicBezTo>
                  <a:cubicBezTo>
                    <a:pt x="473075" y="374523"/>
                    <a:pt x="367157" y="482473"/>
                    <a:pt x="236601" y="482473"/>
                  </a:cubicBezTo>
                  <a:cubicBezTo>
                    <a:pt x="106045" y="482473"/>
                    <a:pt x="0" y="374523"/>
                    <a:pt x="0" y="2413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3"/>
            <p:cNvSpPr/>
            <p:nvPr/>
          </p:nvSpPr>
          <p:spPr>
            <a:xfrm>
              <a:off x="0" y="0"/>
              <a:ext cx="549402" cy="558800"/>
            </a:xfrm>
            <a:custGeom>
              <a:avLst/>
              <a:gdLst/>
              <a:ahLst/>
              <a:cxnLst/>
              <a:rect l="l" t="t" r="r" b="b"/>
              <a:pathLst>
                <a:path w="549402" h="558800" extrusionOk="0">
                  <a:moveTo>
                    <a:pt x="0" y="279400"/>
                  </a:moveTo>
                  <a:cubicBezTo>
                    <a:pt x="0" y="125730"/>
                    <a:pt x="122301" y="0"/>
                    <a:pt x="274701" y="0"/>
                  </a:cubicBezTo>
                  <a:lnTo>
                    <a:pt x="274701" y="38100"/>
                  </a:lnTo>
                  <a:lnTo>
                    <a:pt x="274701" y="0"/>
                  </a:lnTo>
                  <a:cubicBezTo>
                    <a:pt x="427101" y="0"/>
                    <a:pt x="549402" y="125730"/>
                    <a:pt x="549402" y="279400"/>
                  </a:cubicBezTo>
                  <a:lnTo>
                    <a:pt x="511302" y="279400"/>
                  </a:lnTo>
                  <a:lnTo>
                    <a:pt x="549402" y="279400"/>
                  </a:lnTo>
                  <a:cubicBezTo>
                    <a:pt x="549402" y="432943"/>
                    <a:pt x="427101" y="558800"/>
                    <a:pt x="274701" y="558800"/>
                  </a:cubicBezTo>
                  <a:lnTo>
                    <a:pt x="274701" y="520700"/>
                  </a:lnTo>
                  <a:lnTo>
                    <a:pt x="274701" y="558800"/>
                  </a:lnTo>
                  <a:cubicBezTo>
                    <a:pt x="122301" y="558673"/>
                    <a:pt x="0" y="432943"/>
                    <a:pt x="0" y="279400"/>
                  </a:cubicBezTo>
                  <a:lnTo>
                    <a:pt x="38100" y="279400"/>
                  </a:lnTo>
                  <a:lnTo>
                    <a:pt x="76200" y="279400"/>
                  </a:lnTo>
                  <a:lnTo>
                    <a:pt x="38100" y="279400"/>
                  </a:lnTo>
                  <a:lnTo>
                    <a:pt x="0" y="279400"/>
                  </a:lnTo>
                  <a:moveTo>
                    <a:pt x="76327" y="279400"/>
                  </a:moveTo>
                  <a:cubicBezTo>
                    <a:pt x="76327" y="300482"/>
                    <a:pt x="59182" y="317500"/>
                    <a:pt x="38227" y="317500"/>
                  </a:cubicBezTo>
                  <a:cubicBezTo>
                    <a:pt x="17272" y="317500"/>
                    <a:pt x="127" y="300355"/>
                    <a:pt x="127" y="279400"/>
                  </a:cubicBezTo>
                  <a:cubicBezTo>
                    <a:pt x="127" y="258445"/>
                    <a:pt x="17272" y="241300"/>
                    <a:pt x="38227" y="241300"/>
                  </a:cubicBezTo>
                  <a:cubicBezTo>
                    <a:pt x="59182" y="241300"/>
                    <a:pt x="76327" y="258445"/>
                    <a:pt x="76327" y="279400"/>
                  </a:cubicBezTo>
                  <a:cubicBezTo>
                    <a:pt x="76327" y="392303"/>
                    <a:pt x="165862" y="482473"/>
                    <a:pt x="274701" y="482473"/>
                  </a:cubicBezTo>
                  <a:cubicBezTo>
                    <a:pt x="383540" y="482473"/>
                    <a:pt x="473075" y="392176"/>
                    <a:pt x="473075" y="279400"/>
                  </a:cubicBezTo>
                  <a:cubicBezTo>
                    <a:pt x="473075" y="166624"/>
                    <a:pt x="383540" y="76327"/>
                    <a:pt x="274701" y="76327"/>
                  </a:cubicBezTo>
                  <a:lnTo>
                    <a:pt x="274701" y="38100"/>
                  </a:lnTo>
                  <a:lnTo>
                    <a:pt x="274701" y="76200"/>
                  </a:lnTo>
                  <a:cubicBezTo>
                    <a:pt x="165862" y="76327"/>
                    <a:pt x="76327" y="166497"/>
                    <a:pt x="76327" y="279400"/>
                  </a:cubicBez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3" name="Google Shape;113;p3"/>
          <p:cNvSpPr/>
          <p:nvPr/>
        </p:nvSpPr>
        <p:spPr>
          <a:xfrm>
            <a:off x="14513878" y="7124966"/>
            <a:ext cx="219213" cy="216634"/>
          </a:xfrm>
          <a:custGeom>
            <a:avLst/>
            <a:gdLst/>
            <a:ahLst/>
            <a:cxnLst/>
            <a:rect l="l" t="t" r="r" b="b"/>
            <a:pathLst>
              <a:path w="237490" h="234696" extrusionOk="0">
                <a:moveTo>
                  <a:pt x="0" y="117348"/>
                </a:moveTo>
                <a:cubicBezTo>
                  <a:pt x="0" y="52578"/>
                  <a:pt x="53213" y="0"/>
                  <a:pt x="118745" y="0"/>
                </a:cubicBezTo>
                <a:cubicBezTo>
                  <a:pt x="184277" y="0"/>
                  <a:pt x="237490" y="52578"/>
                  <a:pt x="237490" y="117348"/>
                </a:cubicBezTo>
                <a:cubicBezTo>
                  <a:pt x="237490" y="182118"/>
                  <a:pt x="184277" y="234696"/>
                  <a:pt x="118745" y="234696"/>
                </a:cubicBezTo>
                <a:cubicBezTo>
                  <a:pt x="53213" y="234696"/>
                  <a:pt x="0" y="182118"/>
                  <a:pt x="0" y="117348"/>
                </a:cubicBez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3"/>
          <p:cNvSpPr/>
          <p:nvPr/>
        </p:nvSpPr>
        <p:spPr>
          <a:xfrm>
            <a:off x="6562723" y="7039898"/>
            <a:ext cx="2224486" cy="2218391"/>
          </a:xfrm>
          <a:custGeom>
            <a:avLst/>
            <a:gdLst/>
            <a:ahLst/>
            <a:cxnLst/>
            <a:rect l="l" t="t" r="r" b="b"/>
            <a:pathLst>
              <a:path w="2409952" h="2403348" extrusionOk="0">
                <a:moveTo>
                  <a:pt x="0" y="1201674"/>
                </a:moveTo>
                <a:cubicBezTo>
                  <a:pt x="0" y="537972"/>
                  <a:pt x="539496" y="0"/>
                  <a:pt x="1204976" y="0"/>
                </a:cubicBezTo>
                <a:cubicBezTo>
                  <a:pt x="1870456" y="0"/>
                  <a:pt x="2409952" y="537972"/>
                  <a:pt x="2409952" y="1201674"/>
                </a:cubicBezTo>
                <a:cubicBezTo>
                  <a:pt x="2409952" y="1865376"/>
                  <a:pt x="1870456" y="2403348"/>
                  <a:pt x="1204976" y="2403348"/>
                </a:cubicBezTo>
                <a:cubicBezTo>
                  <a:pt x="539496" y="2403348"/>
                  <a:pt x="0" y="1865376"/>
                  <a:pt x="0" y="1201674"/>
                </a:cubicBez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15" name="Google Shape;115;p3"/>
          <p:cNvGrpSpPr/>
          <p:nvPr/>
        </p:nvGrpSpPr>
        <p:grpSpPr>
          <a:xfrm>
            <a:off x="8942620" y="6975433"/>
            <a:ext cx="507121" cy="515796"/>
            <a:chOff x="0" y="0"/>
            <a:chExt cx="549402" cy="558800"/>
          </a:xfrm>
        </p:grpSpPr>
        <p:sp>
          <p:nvSpPr>
            <p:cNvPr id="116" name="Google Shape;116;p3"/>
            <p:cNvSpPr/>
            <p:nvPr/>
          </p:nvSpPr>
          <p:spPr>
            <a:xfrm>
              <a:off x="38100" y="38100"/>
              <a:ext cx="473075" cy="482473"/>
            </a:xfrm>
            <a:custGeom>
              <a:avLst/>
              <a:gdLst/>
              <a:ahLst/>
              <a:cxnLst/>
              <a:rect l="l" t="t" r="r" b="b"/>
              <a:pathLst>
                <a:path w="473075" h="482473" extrusionOk="0">
                  <a:moveTo>
                    <a:pt x="0" y="241300"/>
                  </a:moveTo>
                  <a:cubicBezTo>
                    <a:pt x="0" y="108077"/>
                    <a:pt x="105918" y="0"/>
                    <a:pt x="236601" y="0"/>
                  </a:cubicBezTo>
                  <a:cubicBezTo>
                    <a:pt x="367284" y="0"/>
                    <a:pt x="473075" y="108077"/>
                    <a:pt x="473075" y="241300"/>
                  </a:cubicBezTo>
                  <a:cubicBezTo>
                    <a:pt x="473075" y="374523"/>
                    <a:pt x="367157" y="482473"/>
                    <a:pt x="236601" y="482473"/>
                  </a:cubicBezTo>
                  <a:cubicBezTo>
                    <a:pt x="106045" y="482473"/>
                    <a:pt x="0" y="374523"/>
                    <a:pt x="0" y="2413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3"/>
            <p:cNvSpPr/>
            <p:nvPr/>
          </p:nvSpPr>
          <p:spPr>
            <a:xfrm>
              <a:off x="0" y="0"/>
              <a:ext cx="549402" cy="558800"/>
            </a:xfrm>
            <a:custGeom>
              <a:avLst/>
              <a:gdLst/>
              <a:ahLst/>
              <a:cxnLst/>
              <a:rect l="l" t="t" r="r" b="b"/>
              <a:pathLst>
                <a:path w="549402" h="558800" extrusionOk="0">
                  <a:moveTo>
                    <a:pt x="0" y="279400"/>
                  </a:moveTo>
                  <a:cubicBezTo>
                    <a:pt x="0" y="125730"/>
                    <a:pt x="122301" y="0"/>
                    <a:pt x="274701" y="0"/>
                  </a:cubicBezTo>
                  <a:lnTo>
                    <a:pt x="274701" y="38100"/>
                  </a:lnTo>
                  <a:lnTo>
                    <a:pt x="274701" y="0"/>
                  </a:lnTo>
                  <a:cubicBezTo>
                    <a:pt x="427101" y="0"/>
                    <a:pt x="549402" y="125730"/>
                    <a:pt x="549402" y="279400"/>
                  </a:cubicBezTo>
                  <a:lnTo>
                    <a:pt x="511302" y="279400"/>
                  </a:lnTo>
                  <a:lnTo>
                    <a:pt x="549402" y="279400"/>
                  </a:lnTo>
                  <a:cubicBezTo>
                    <a:pt x="549402" y="432943"/>
                    <a:pt x="427101" y="558800"/>
                    <a:pt x="274701" y="558800"/>
                  </a:cubicBezTo>
                  <a:lnTo>
                    <a:pt x="274701" y="520700"/>
                  </a:lnTo>
                  <a:lnTo>
                    <a:pt x="274701" y="558800"/>
                  </a:lnTo>
                  <a:cubicBezTo>
                    <a:pt x="122301" y="558673"/>
                    <a:pt x="0" y="432943"/>
                    <a:pt x="0" y="279400"/>
                  </a:cubicBezTo>
                  <a:lnTo>
                    <a:pt x="38100" y="279400"/>
                  </a:lnTo>
                  <a:lnTo>
                    <a:pt x="76200" y="279400"/>
                  </a:lnTo>
                  <a:lnTo>
                    <a:pt x="38100" y="279400"/>
                  </a:lnTo>
                  <a:lnTo>
                    <a:pt x="0" y="279400"/>
                  </a:lnTo>
                  <a:moveTo>
                    <a:pt x="76327" y="279400"/>
                  </a:moveTo>
                  <a:cubicBezTo>
                    <a:pt x="76327" y="300482"/>
                    <a:pt x="59182" y="317500"/>
                    <a:pt x="38227" y="317500"/>
                  </a:cubicBezTo>
                  <a:cubicBezTo>
                    <a:pt x="17272" y="317500"/>
                    <a:pt x="127" y="300355"/>
                    <a:pt x="127" y="279400"/>
                  </a:cubicBezTo>
                  <a:cubicBezTo>
                    <a:pt x="127" y="258445"/>
                    <a:pt x="17272" y="241300"/>
                    <a:pt x="38227" y="241300"/>
                  </a:cubicBezTo>
                  <a:cubicBezTo>
                    <a:pt x="59182" y="241300"/>
                    <a:pt x="76327" y="258445"/>
                    <a:pt x="76327" y="279400"/>
                  </a:cubicBezTo>
                  <a:cubicBezTo>
                    <a:pt x="76327" y="392303"/>
                    <a:pt x="165862" y="482473"/>
                    <a:pt x="274701" y="482473"/>
                  </a:cubicBezTo>
                  <a:cubicBezTo>
                    <a:pt x="383540" y="482473"/>
                    <a:pt x="473075" y="392176"/>
                    <a:pt x="473075" y="279400"/>
                  </a:cubicBezTo>
                  <a:cubicBezTo>
                    <a:pt x="473075" y="166624"/>
                    <a:pt x="383540" y="76327"/>
                    <a:pt x="274701" y="76327"/>
                  </a:cubicBezTo>
                  <a:lnTo>
                    <a:pt x="274701" y="38100"/>
                  </a:lnTo>
                  <a:lnTo>
                    <a:pt x="274701" y="76200"/>
                  </a:lnTo>
                  <a:cubicBezTo>
                    <a:pt x="165862" y="76327"/>
                    <a:pt x="76327" y="166497"/>
                    <a:pt x="76327" y="279400"/>
                  </a:cubicBez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8" name="Google Shape;118;p3"/>
          <p:cNvSpPr/>
          <p:nvPr/>
        </p:nvSpPr>
        <p:spPr>
          <a:xfrm>
            <a:off x="9088830" y="7124966"/>
            <a:ext cx="219916" cy="216634"/>
          </a:xfrm>
          <a:custGeom>
            <a:avLst/>
            <a:gdLst/>
            <a:ahLst/>
            <a:cxnLst/>
            <a:rect l="l" t="t" r="r" b="b"/>
            <a:pathLst>
              <a:path w="238252" h="234696" extrusionOk="0">
                <a:moveTo>
                  <a:pt x="0" y="117348"/>
                </a:moveTo>
                <a:cubicBezTo>
                  <a:pt x="0" y="52578"/>
                  <a:pt x="53340" y="0"/>
                  <a:pt x="119126" y="0"/>
                </a:cubicBezTo>
                <a:cubicBezTo>
                  <a:pt x="184912" y="0"/>
                  <a:pt x="238252" y="52578"/>
                  <a:pt x="238252" y="117348"/>
                </a:cubicBezTo>
                <a:cubicBezTo>
                  <a:pt x="238252" y="182118"/>
                  <a:pt x="184912" y="234696"/>
                  <a:pt x="119126" y="234696"/>
                </a:cubicBezTo>
                <a:cubicBezTo>
                  <a:pt x="53340" y="234696"/>
                  <a:pt x="0" y="182118"/>
                  <a:pt x="0" y="117348"/>
                </a:cubicBez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3"/>
          <p:cNvSpPr/>
          <p:nvPr/>
        </p:nvSpPr>
        <p:spPr>
          <a:xfrm>
            <a:off x="6562723" y="2145857"/>
            <a:ext cx="2224486" cy="2218391"/>
          </a:xfrm>
          <a:custGeom>
            <a:avLst/>
            <a:gdLst/>
            <a:ahLst/>
            <a:cxnLst/>
            <a:rect l="l" t="t" r="r" b="b"/>
            <a:pathLst>
              <a:path w="2409952" h="2403348" extrusionOk="0">
                <a:moveTo>
                  <a:pt x="0" y="1201674"/>
                </a:moveTo>
                <a:cubicBezTo>
                  <a:pt x="0" y="537972"/>
                  <a:pt x="539496" y="0"/>
                  <a:pt x="1204976" y="0"/>
                </a:cubicBezTo>
                <a:cubicBezTo>
                  <a:pt x="1870456" y="0"/>
                  <a:pt x="2409952" y="537972"/>
                  <a:pt x="2409952" y="1201674"/>
                </a:cubicBezTo>
                <a:cubicBezTo>
                  <a:pt x="2409952" y="1865376"/>
                  <a:pt x="1870456" y="2403348"/>
                  <a:pt x="1204976" y="2403348"/>
                </a:cubicBezTo>
                <a:cubicBezTo>
                  <a:pt x="539496" y="2403348"/>
                  <a:pt x="0" y="1865376"/>
                  <a:pt x="0" y="1201674"/>
                </a:cubicBez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20" name="Google Shape;120;p3"/>
          <p:cNvGrpSpPr/>
          <p:nvPr/>
        </p:nvGrpSpPr>
        <p:grpSpPr>
          <a:xfrm>
            <a:off x="8942620" y="3913002"/>
            <a:ext cx="507121" cy="515796"/>
            <a:chOff x="0" y="0"/>
            <a:chExt cx="549402" cy="558800"/>
          </a:xfrm>
        </p:grpSpPr>
        <p:sp>
          <p:nvSpPr>
            <p:cNvPr id="121" name="Google Shape;121;p3"/>
            <p:cNvSpPr/>
            <p:nvPr/>
          </p:nvSpPr>
          <p:spPr>
            <a:xfrm>
              <a:off x="38100" y="38100"/>
              <a:ext cx="473075" cy="482473"/>
            </a:xfrm>
            <a:custGeom>
              <a:avLst/>
              <a:gdLst/>
              <a:ahLst/>
              <a:cxnLst/>
              <a:rect l="l" t="t" r="r" b="b"/>
              <a:pathLst>
                <a:path w="473075" h="482473" extrusionOk="0">
                  <a:moveTo>
                    <a:pt x="0" y="241300"/>
                  </a:moveTo>
                  <a:cubicBezTo>
                    <a:pt x="0" y="108077"/>
                    <a:pt x="105918" y="0"/>
                    <a:pt x="236601" y="0"/>
                  </a:cubicBezTo>
                  <a:cubicBezTo>
                    <a:pt x="367284" y="0"/>
                    <a:pt x="473075" y="108077"/>
                    <a:pt x="473075" y="241300"/>
                  </a:cubicBezTo>
                  <a:cubicBezTo>
                    <a:pt x="473075" y="374523"/>
                    <a:pt x="367157" y="482473"/>
                    <a:pt x="236601" y="482473"/>
                  </a:cubicBezTo>
                  <a:cubicBezTo>
                    <a:pt x="106045" y="482473"/>
                    <a:pt x="0" y="374523"/>
                    <a:pt x="0" y="2413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3"/>
            <p:cNvSpPr/>
            <p:nvPr/>
          </p:nvSpPr>
          <p:spPr>
            <a:xfrm>
              <a:off x="0" y="0"/>
              <a:ext cx="549402" cy="558800"/>
            </a:xfrm>
            <a:custGeom>
              <a:avLst/>
              <a:gdLst/>
              <a:ahLst/>
              <a:cxnLst/>
              <a:rect l="l" t="t" r="r" b="b"/>
              <a:pathLst>
                <a:path w="549402" h="558800" extrusionOk="0">
                  <a:moveTo>
                    <a:pt x="0" y="279400"/>
                  </a:moveTo>
                  <a:cubicBezTo>
                    <a:pt x="0" y="125730"/>
                    <a:pt x="122301" y="0"/>
                    <a:pt x="274701" y="0"/>
                  </a:cubicBezTo>
                  <a:lnTo>
                    <a:pt x="274701" y="38100"/>
                  </a:lnTo>
                  <a:lnTo>
                    <a:pt x="274701" y="0"/>
                  </a:lnTo>
                  <a:cubicBezTo>
                    <a:pt x="427101" y="0"/>
                    <a:pt x="549402" y="125730"/>
                    <a:pt x="549402" y="279400"/>
                  </a:cubicBezTo>
                  <a:lnTo>
                    <a:pt x="511302" y="279400"/>
                  </a:lnTo>
                  <a:lnTo>
                    <a:pt x="549402" y="279400"/>
                  </a:lnTo>
                  <a:cubicBezTo>
                    <a:pt x="549402" y="432943"/>
                    <a:pt x="427101" y="558800"/>
                    <a:pt x="274701" y="558800"/>
                  </a:cubicBezTo>
                  <a:lnTo>
                    <a:pt x="274701" y="520700"/>
                  </a:lnTo>
                  <a:lnTo>
                    <a:pt x="274701" y="558800"/>
                  </a:lnTo>
                  <a:cubicBezTo>
                    <a:pt x="122301" y="558673"/>
                    <a:pt x="0" y="432943"/>
                    <a:pt x="0" y="279400"/>
                  </a:cubicBezTo>
                  <a:lnTo>
                    <a:pt x="38100" y="279400"/>
                  </a:lnTo>
                  <a:lnTo>
                    <a:pt x="76200" y="279400"/>
                  </a:lnTo>
                  <a:lnTo>
                    <a:pt x="38100" y="279400"/>
                  </a:lnTo>
                  <a:lnTo>
                    <a:pt x="0" y="279400"/>
                  </a:lnTo>
                  <a:moveTo>
                    <a:pt x="76327" y="279400"/>
                  </a:moveTo>
                  <a:cubicBezTo>
                    <a:pt x="76327" y="300482"/>
                    <a:pt x="59182" y="317500"/>
                    <a:pt x="38227" y="317500"/>
                  </a:cubicBezTo>
                  <a:cubicBezTo>
                    <a:pt x="17272" y="317500"/>
                    <a:pt x="127" y="300355"/>
                    <a:pt x="127" y="279400"/>
                  </a:cubicBezTo>
                  <a:cubicBezTo>
                    <a:pt x="127" y="258445"/>
                    <a:pt x="17272" y="241300"/>
                    <a:pt x="38227" y="241300"/>
                  </a:cubicBezTo>
                  <a:cubicBezTo>
                    <a:pt x="59182" y="241300"/>
                    <a:pt x="76327" y="258445"/>
                    <a:pt x="76327" y="279400"/>
                  </a:cubicBezTo>
                  <a:cubicBezTo>
                    <a:pt x="76327" y="392303"/>
                    <a:pt x="165862" y="482473"/>
                    <a:pt x="274701" y="482473"/>
                  </a:cubicBezTo>
                  <a:cubicBezTo>
                    <a:pt x="383540" y="482473"/>
                    <a:pt x="473075" y="392176"/>
                    <a:pt x="473075" y="279400"/>
                  </a:cubicBezTo>
                  <a:cubicBezTo>
                    <a:pt x="473075" y="166624"/>
                    <a:pt x="383540" y="76327"/>
                    <a:pt x="274701" y="76327"/>
                  </a:cubicBezTo>
                  <a:lnTo>
                    <a:pt x="274701" y="38100"/>
                  </a:lnTo>
                  <a:lnTo>
                    <a:pt x="274701" y="76200"/>
                  </a:lnTo>
                  <a:cubicBezTo>
                    <a:pt x="165862" y="76327"/>
                    <a:pt x="76327" y="166497"/>
                    <a:pt x="76327" y="279400"/>
                  </a:cubicBez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3" name="Google Shape;123;p3"/>
          <p:cNvSpPr/>
          <p:nvPr/>
        </p:nvSpPr>
        <p:spPr>
          <a:xfrm>
            <a:off x="14516869" y="4062535"/>
            <a:ext cx="219213" cy="216634"/>
          </a:xfrm>
          <a:custGeom>
            <a:avLst/>
            <a:gdLst/>
            <a:ahLst/>
            <a:cxnLst/>
            <a:rect l="l" t="t" r="r" b="b"/>
            <a:pathLst>
              <a:path w="237490" h="234696" extrusionOk="0">
                <a:moveTo>
                  <a:pt x="0" y="117348"/>
                </a:moveTo>
                <a:cubicBezTo>
                  <a:pt x="0" y="52578"/>
                  <a:pt x="53213" y="0"/>
                  <a:pt x="118745" y="0"/>
                </a:cubicBezTo>
                <a:cubicBezTo>
                  <a:pt x="184277" y="0"/>
                  <a:pt x="237490" y="52578"/>
                  <a:pt x="237490" y="117348"/>
                </a:cubicBezTo>
                <a:cubicBezTo>
                  <a:pt x="237490" y="182118"/>
                  <a:pt x="184277" y="234696"/>
                  <a:pt x="118745" y="234696"/>
                </a:cubicBezTo>
                <a:cubicBezTo>
                  <a:pt x="53213" y="234696"/>
                  <a:pt x="0" y="182118"/>
                  <a:pt x="0" y="117348"/>
                </a:cubicBez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3"/>
          <p:cNvSpPr/>
          <p:nvPr/>
        </p:nvSpPr>
        <p:spPr>
          <a:xfrm>
            <a:off x="9089494" y="4062535"/>
            <a:ext cx="219213" cy="216634"/>
          </a:xfrm>
          <a:custGeom>
            <a:avLst/>
            <a:gdLst/>
            <a:ahLst/>
            <a:cxnLst/>
            <a:rect l="l" t="t" r="r" b="b"/>
            <a:pathLst>
              <a:path w="237490" h="234696" extrusionOk="0">
                <a:moveTo>
                  <a:pt x="0" y="117348"/>
                </a:moveTo>
                <a:cubicBezTo>
                  <a:pt x="0" y="52578"/>
                  <a:pt x="53213" y="0"/>
                  <a:pt x="118745" y="0"/>
                </a:cubicBezTo>
                <a:cubicBezTo>
                  <a:pt x="184277" y="0"/>
                  <a:pt x="237490" y="52578"/>
                  <a:pt x="237490" y="117348"/>
                </a:cubicBezTo>
                <a:cubicBezTo>
                  <a:pt x="237490" y="182118"/>
                  <a:pt x="184277" y="234696"/>
                  <a:pt x="118745" y="234696"/>
                </a:cubicBezTo>
                <a:cubicBezTo>
                  <a:pt x="53213" y="234696"/>
                  <a:pt x="0" y="182118"/>
                  <a:pt x="0" y="117348"/>
                </a:cubicBez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3"/>
          <p:cNvSpPr/>
          <p:nvPr/>
        </p:nvSpPr>
        <p:spPr>
          <a:xfrm>
            <a:off x="15398008" y="7491155"/>
            <a:ext cx="1489037" cy="1302230"/>
          </a:xfrm>
          <a:custGeom>
            <a:avLst/>
            <a:gdLst/>
            <a:ahLst/>
            <a:cxnLst/>
            <a:rect l="l" t="t" r="r" b="b"/>
            <a:pathLst>
              <a:path w="1489037" h="1302230" extrusionOk="0">
                <a:moveTo>
                  <a:pt x="0" y="0"/>
                </a:moveTo>
                <a:lnTo>
                  <a:pt x="1489037" y="0"/>
                </a:lnTo>
                <a:lnTo>
                  <a:pt x="1489037" y="1302230"/>
                </a:lnTo>
                <a:lnTo>
                  <a:pt x="0" y="1302230"/>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3"/>
          <p:cNvSpPr/>
          <p:nvPr/>
        </p:nvSpPr>
        <p:spPr>
          <a:xfrm>
            <a:off x="15398008" y="2676676"/>
            <a:ext cx="1498866" cy="1205944"/>
          </a:xfrm>
          <a:custGeom>
            <a:avLst/>
            <a:gdLst/>
            <a:ahLst/>
            <a:cxnLst/>
            <a:rect l="l" t="t" r="r" b="b"/>
            <a:pathLst>
              <a:path w="1498866" h="1205944" extrusionOk="0">
                <a:moveTo>
                  <a:pt x="0" y="0"/>
                </a:moveTo>
                <a:lnTo>
                  <a:pt x="1498866" y="0"/>
                </a:lnTo>
                <a:lnTo>
                  <a:pt x="1498866" y="1205944"/>
                </a:lnTo>
                <a:lnTo>
                  <a:pt x="0" y="1205944"/>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3"/>
          <p:cNvSpPr/>
          <p:nvPr/>
        </p:nvSpPr>
        <p:spPr>
          <a:xfrm>
            <a:off x="6987774" y="2605605"/>
            <a:ext cx="1408888" cy="1280807"/>
          </a:xfrm>
          <a:custGeom>
            <a:avLst/>
            <a:gdLst/>
            <a:ahLst/>
            <a:cxnLst/>
            <a:rect l="l" t="t" r="r" b="b"/>
            <a:pathLst>
              <a:path w="1408888" h="1280807" extrusionOk="0">
                <a:moveTo>
                  <a:pt x="0" y="0"/>
                </a:moveTo>
                <a:lnTo>
                  <a:pt x="1408888" y="0"/>
                </a:lnTo>
                <a:lnTo>
                  <a:pt x="1408888" y="1280807"/>
                </a:lnTo>
                <a:lnTo>
                  <a:pt x="0" y="1280807"/>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3"/>
          <p:cNvSpPr/>
          <p:nvPr/>
        </p:nvSpPr>
        <p:spPr>
          <a:xfrm>
            <a:off x="6927575" y="7587964"/>
            <a:ext cx="1469087" cy="1268924"/>
          </a:xfrm>
          <a:custGeom>
            <a:avLst/>
            <a:gdLst/>
            <a:ahLst/>
            <a:cxnLst/>
            <a:rect l="l" t="t" r="r" b="b"/>
            <a:pathLst>
              <a:path w="1469087" h="1268924" extrusionOk="0">
                <a:moveTo>
                  <a:pt x="0" y="0"/>
                </a:moveTo>
                <a:lnTo>
                  <a:pt x="1469087" y="0"/>
                </a:lnTo>
                <a:lnTo>
                  <a:pt x="1469087" y="1268924"/>
                </a:lnTo>
                <a:lnTo>
                  <a:pt x="0" y="1268924"/>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29" name="Google Shape;129;p3"/>
          <p:cNvGrpSpPr/>
          <p:nvPr/>
        </p:nvGrpSpPr>
        <p:grpSpPr>
          <a:xfrm>
            <a:off x="9655291" y="3446026"/>
            <a:ext cx="4512106" cy="4512106"/>
            <a:chOff x="0" y="0"/>
            <a:chExt cx="812800" cy="812800"/>
          </a:xfrm>
        </p:grpSpPr>
        <p:sp>
          <p:nvSpPr>
            <p:cNvPr id="130" name="Google Shape;130;p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0" cap="sq" cmpd="sng">
              <a:solidFill>
                <a:srgbClr val="397D5A"/>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3"/>
            <p:cNvSpPr txBox="1"/>
            <p:nvPr/>
          </p:nvSpPr>
          <p:spPr>
            <a:xfrm>
              <a:off x="76200" y="57150"/>
              <a:ext cx="660400" cy="6794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132" name="Google Shape;132;p3"/>
          <p:cNvSpPr txBox="1"/>
          <p:nvPr/>
        </p:nvSpPr>
        <p:spPr>
          <a:xfrm>
            <a:off x="1482178" y="2015885"/>
            <a:ext cx="5150121" cy="1063707"/>
          </a:xfrm>
          <a:prstGeom prst="rect">
            <a:avLst/>
          </a:prstGeom>
          <a:noFill/>
          <a:ln>
            <a:noFill/>
          </a:ln>
        </p:spPr>
        <p:txBody>
          <a:bodyPr spcFirstLastPara="1" wrap="square" lIns="0" tIns="0" rIns="0" bIns="0" anchor="t" anchorCtr="0">
            <a:spAutoFit/>
          </a:bodyPr>
          <a:lstStyle/>
          <a:p>
            <a:pPr marL="0" marR="0" lvl="0" indent="0" algn="l" rtl="0">
              <a:lnSpc>
                <a:spcPct val="138005"/>
              </a:lnSpc>
              <a:spcBef>
                <a:spcPts val="0"/>
              </a:spcBef>
              <a:spcAft>
                <a:spcPts val="0"/>
              </a:spcAft>
              <a:buNone/>
            </a:pPr>
            <a:r>
              <a:rPr lang="en-US" sz="5765">
                <a:solidFill>
                  <a:srgbClr val="231F20"/>
                </a:solidFill>
                <a:latin typeface="Arial"/>
                <a:ea typeface="Arial"/>
                <a:cs typeface="Arial"/>
                <a:sym typeface="Arial"/>
              </a:rPr>
              <a:t>O</a:t>
            </a:r>
            <a:r>
              <a:rPr lang="en-US" sz="5765" u="none">
                <a:solidFill>
                  <a:srgbClr val="231F20"/>
                </a:solidFill>
                <a:latin typeface="Arial"/>
                <a:ea typeface="Arial"/>
                <a:cs typeface="Arial"/>
                <a:sym typeface="Arial"/>
              </a:rPr>
              <a:t>bjetivos</a:t>
            </a:r>
            <a:endParaRPr/>
          </a:p>
        </p:txBody>
      </p:sp>
      <p:sp>
        <p:nvSpPr>
          <p:cNvPr id="133" name="Google Shape;133;p3"/>
          <p:cNvSpPr txBox="1"/>
          <p:nvPr/>
        </p:nvSpPr>
        <p:spPr>
          <a:xfrm>
            <a:off x="10426791" y="5157797"/>
            <a:ext cx="2969100" cy="1089000"/>
          </a:xfrm>
          <a:prstGeom prst="rect">
            <a:avLst/>
          </a:prstGeom>
          <a:noFill/>
          <a:ln>
            <a:noFill/>
          </a:ln>
        </p:spPr>
        <p:txBody>
          <a:bodyPr spcFirstLastPara="1" wrap="square" lIns="0" tIns="0" rIns="0" bIns="0" anchor="t" anchorCtr="0">
            <a:spAutoFit/>
          </a:bodyPr>
          <a:lstStyle/>
          <a:p>
            <a:pPr marL="0" marR="0" lvl="0" indent="0" algn="ctr" rtl="0">
              <a:lnSpc>
                <a:spcPct val="139992"/>
              </a:lnSpc>
              <a:spcBef>
                <a:spcPts val="0"/>
              </a:spcBef>
              <a:spcAft>
                <a:spcPts val="0"/>
              </a:spcAft>
              <a:buNone/>
            </a:pPr>
            <a:r>
              <a:rPr lang="en-US" sz="2948">
                <a:solidFill>
                  <a:srgbClr val="1C5739"/>
                </a:solidFill>
                <a:latin typeface="Arial"/>
                <a:ea typeface="Arial"/>
                <a:cs typeface="Arial"/>
                <a:sym typeface="Arial"/>
              </a:rPr>
              <a:t>Análisis Créditos Financieros</a:t>
            </a:r>
            <a:endParaRPr sz="1600"/>
          </a:p>
        </p:txBody>
      </p:sp>
      <p:sp>
        <p:nvSpPr>
          <p:cNvPr id="134" name="Google Shape;134;p3"/>
          <p:cNvSpPr txBox="1"/>
          <p:nvPr/>
        </p:nvSpPr>
        <p:spPr>
          <a:xfrm>
            <a:off x="1482178" y="3645530"/>
            <a:ext cx="4482300" cy="1257300"/>
          </a:xfrm>
          <a:prstGeom prst="rect">
            <a:avLst/>
          </a:prstGeom>
          <a:noFill/>
          <a:ln>
            <a:noFill/>
          </a:ln>
        </p:spPr>
        <p:txBody>
          <a:bodyPr spcFirstLastPara="1" wrap="square" lIns="0" tIns="0" rIns="0" bIns="0" anchor="t" anchorCtr="0">
            <a:spAutoFit/>
          </a:bodyPr>
          <a:lstStyle/>
          <a:p>
            <a:pPr marL="0" marR="0" lvl="0" indent="0" algn="just" rtl="0">
              <a:lnSpc>
                <a:spcPct val="138012"/>
              </a:lnSpc>
              <a:spcBef>
                <a:spcPts val="0"/>
              </a:spcBef>
              <a:spcAft>
                <a:spcPts val="0"/>
              </a:spcAft>
              <a:buNone/>
            </a:pPr>
            <a:r>
              <a:rPr lang="en-US" sz="1589">
                <a:solidFill>
                  <a:srgbClr val="231F20"/>
                </a:solidFill>
                <a:latin typeface="Arial"/>
                <a:ea typeface="Arial"/>
                <a:cs typeface="Arial"/>
                <a:sym typeface="Arial"/>
              </a:rPr>
              <a:t>Predecir y gestionar adecuadamente el riesgo crediticio para mantener la estabilidad financiera y minimizar las pérdidas de la ins</a:t>
            </a:r>
            <a:r>
              <a:rPr lang="en-US" sz="1589">
                <a:solidFill>
                  <a:srgbClr val="231F20"/>
                </a:solidFill>
              </a:rPr>
              <a:t>titución bancaria</a:t>
            </a:r>
            <a:r>
              <a:rPr lang="en-US" sz="1589">
                <a:solidFill>
                  <a:srgbClr val="231F20"/>
                </a:solidFill>
                <a:latin typeface="Arial"/>
                <a:ea typeface="Arial"/>
                <a:cs typeface="Arial"/>
                <a:sym typeface="Arial"/>
              </a:rPr>
              <a:t>.</a:t>
            </a:r>
            <a:endParaRPr sz="1500"/>
          </a:p>
        </p:txBody>
      </p:sp>
      <p:sp>
        <p:nvSpPr>
          <p:cNvPr id="135" name="Google Shape;135;p3"/>
          <p:cNvSpPr txBox="1"/>
          <p:nvPr/>
        </p:nvSpPr>
        <p:spPr>
          <a:xfrm>
            <a:off x="1482178" y="3252411"/>
            <a:ext cx="4248300" cy="356700"/>
          </a:xfrm>
          <a:prstGeom prst="rect">
            <a:avLst/>
          </a:prstGeom>
          <a:noFill/>
          <a:ln>
            <a:noFill/>
          </a:ln>
        </p:spPr>
        <p:txBody>
          <a:bodyPr spcFirstLastPara="1" wrap="square" lIns="0" tIns="0" rIns="0" bIns="0" anchor="t" anchorCtr="0">
            <a:spAutoFit/>
          </a:bodyPr>
          <a:lstStyle/>
          <a:p>
            <a:pPr marL="0" marR="0" lvl="0" indent="0" algn="l" rtl="0">
              <a:lnSpc>
                <a:spcPct val="138006"/>
              </a:lnSpc>
              <a:spcBef>
                <a:spcPts val="0"/>
              </a:spcBef>
              <a:spcAft>
                <a:spcPts val="0"/>
              </a:spcAft>
              <a:buNone/>
            </a:pPr>
            <a:r>
              <a:rPr lang="en-US" sz="2318">
                <a:solidFill>
                  <a:srgbClr val="397D5A"/>
                </a:solidFill>
                <a:latin typeface="Arial"/>
                <a:ea typeface="Arial"/>
                <a:cs typeface="Arial"/>
                <a:sym typeface="Arial"/>
              </a:rPr>
              <a:t>Predicción Cred</a:t>
            </a:r>
            <a:r>
              <a:rPr lang="en-US" sz="2318">
                <a:solidFill>
                  <a:srgbClr val="397D5A"/>
                </a:solidFill>
              </a:rPr>
              <a:t>i</a:t>
            </a:r>
            <a:r>
              <a:rPr lang="en-US" sz="2318">
                <a:solidFill>
                  <a:srgbClr val="397D5A"/>
                </a:solidFill>
                <a:latin typeface="Arial"/>
                <a:ea typeface="Arial"/>
                <a:cs typeface="Arial"/>
                <a:sym typeface="Arial"/>
              </a:rPr>
              <a:t>ticia</a:t>
            </a:r>
            <a:endParaRPr/>
          </a:p>
        </p:txBody>
      </p:sp>
      <p:sp>
        <p:nvSpPr>
          <p:cNvPr id="136" name="Google Shape;136;p3"/>
          <p:cNvSpPr txBox="1"/>
          <p:nvPr/>
        </p:nvSpPr>
        <p:spPr>
          <a:xfrm>
            <a:off x="1482178" y="5646903"/>
            <a:ext cx="4482300" cy="1178100"/>
          </a:xfrm>
          <a:prstGeom prst="rect">
            <a:avLst/>
          </a:prstGeom>
          <a:noFill/>
          <a:ln>
            <a:noFill/>
          </a:ln>
        </p:spPr>
        <p:txBody>
          <a:bodyPr spcFirstLastPara="1" wrap="square" lIns="0" tIns="0" rIns="0" bIns="0" anchor="t" anchorCtr="0">
            <a:spAutoFit/>
          </a:bodyPr>
          <a:lstStyle/>
          <a:p>
            <a:pPr marL="0" marR="0" lvl="0" indent="0" algn="just" rtl="0">
              <a:lnSpc>
                <a:spcPct val="138012"/>
              </a:lnSpc>
              <a:spcBef>
                <a:spcPts val="0"/>
              </a:spcBef>
              <a:spcAft>
                <a:spcPts val="0"/>
              </a:spcAft>
              <a:buNone/>
            </a:pPr>
            <a:r>
              <a:rPr lang="en-US" sz="1489">
                <a:solidFill>
                  <a:srgbClr val="231F20"/>
                </a:solidFill>
              </a:rPr>
              <a:t>Análisis sobre el estado</a:t>
            </a:r>
            <a:r>
              <a:rPr lang="en-US" sz="1489">
                <a:solidFill>
                  <a:srgbClr val="231F20"/>
                </a:solidFill>
                <a:latin typeface="Arial"/>
                <a:ea typeface="Arial"/>
                <a:cs typeface="Arial"/>
                <a:sym typeface="Arial"/>
              </a:rPr>
              <a:t> de los créditos otorgados y determinar los factores que influyen en el incumplimiento de pago, considerando datos </a:t>
            </a:r>
            <a:r>
              <a:rPr lang="en-US" sz="1489">
                <a:solidFill>
                  <a:srgbClr val="231F20"/>
                </a:solidFill>
              </a:rPr>
              <a:t>h</a:t>
            </a:r>
            <a:r>
              <a:rPr lang="en-US" sz="1489">
                <a:solidFill>
                  <a:srgbClr val="231F20"/>
                </a:solidFill>
                <a:latin typeface="Arial"/>
                <a:ea typeface="Arial"/>
                <a:cs typeface="Arial"/>
                <a:sym typeface="Arial"/>
              </a:rPr>
              <a:t>ist</a:t>
            </a:r>
            <a:r>
              <a:rPr lang="en-US" sz="1489">
                <a:solidFill>
                  <a:srgbClr val="231F20"/>
                </a:solidFill>
              </a:rPr>
              <a:t>ó</a:t>
            </a:r>
            <a:r>
              <a:rPr lang="en-US" sz="1489">
                <a:solidFill>
                  <a:srgbClr val="231F20"/>
                </a:solidFill>
                <a:latin typeface="Arial"/>
                <a:ea typeface="Arial"/>
                <a:cs typeface="Arial"/>
                <a:sym typeface="Arial"/>
              </a:rPr>
              <a:t>ricos de lo</a:t>
            </a:r>
            <a:r>
              <a:rPr lang="en-US" sz="1489">
                <a:solidFill>
                  <a:srgbClr val="231F20"/>
                </a:solidFill>
              </a:rPr>
              <a:t>s clientes</a:t>
            </a:r>
            <a:endParaRPr/>
          </a:p>
        </p:txBody>
      </p:sp>
      <p:sp>
        <p:nvSpPr>
          <p:cNvPr id="137" name="Google Shape;137;p3"/>
          <p:cNvSpPr txBox="1"/>
          <p:nvPr/>
        </p:nvSpPr>
        <p:spPr>
          <a:xfrm>
            <a:off x="1482178" y="5253784"/>
            <a:ext cx="3465904" cy="376507"/>
          </a:xfrm>
          <a:prstGeom prst="rect">
            <a:avLst/>
          </a:prstGeom>
          <a:noFill/>
          <a:ln>
            <a:noFill/>
          </a:ln>
        </p:spPr>
        <p:txBody>
          <a:bodyPr spcFirstLastPara="1" wrap="square" lIns="0" tIns="0" rIns="0" bIns="0" anchor="t" anchorCtr="0">
            <a:spAutoFit/>
          </a:bodyPr>
          <a:lstStyle/>
          <a:p>
            <a:pPr marL="0" marR="0" lvl="0" indent="0" algn="l" rtl="0">
              <a:lnSpc>
                <a:spcPct val="138006"/>
              </a:lnSpc>
              <a:spcBef>
                <a:spcPts val="0"/>
              </a:spcBef>
              <a:spcAft>
                <a:spcPts val="0"/>
              </a:spcAft>
              <a:buNone/>
            </a:pPr>
            <a:r>
              <a:rPr lang="en-US" sz="2318">
                <a:solidFill>
                  <a:srgbClr val="397D5A"/>
                </a:solidFill>
                <a:latin typeface="Arial"/>
                <a:ea typeface="Arial"/>
                <a:cs typeface="Arial"/>
                <a:sym typeface="Arial"/>
              </a:rPr>
              <a:t>Análisis Exhaustivo </a:t>
            </a:r>
            <a:endParaRPr/>
          </a:p>
        </p:txBody>
      </p:sp>
      <p:sp>
        <p:nvSpPr>
          <p:cNvPr id="138" name="Google Shape;138;p3"/>
          <p:cNvSpPr txBox="1"/>
          <p:nvPr/>
        </p:nvSpPr>
        <p:spPr>
          <a:xfrm>
            <a:off x="1474804" y="7984769"/>
            <a:ext cx="4482300" cy="1178100"/>
          </a:xfrm>
          <a:prstGeom prst="rect">
            <a:avLst/>
          </a:prstGeom>
          <a:noFill/>
          <a:ln>
            <a:noFill/>
          </a:ln>
        </p:spPr>
        <p:txBody>
          <a:bodyPr spcFirstLastPara="1" wrap="square" lIns="0" tIns="0" rIns="0" bIns="0" anchor="t" anchorCtr="0">
            <a:spAutoFit/>
          </a:bodyPr>
          <a:lstStyle/>
          <a:p>
            <a:pPr marL="0" marR="0" lvl="0" indent="0" algn="just" rtl="0">
              <a:lnSpc>
                <a:spcPct val="138012"/>
              </a:lnSpc>
              <a:spcBef>
                <a:spcPts val="0"/>
              </a:spcBef>
              <a:spcAft>
                <a:spcPts val="0"/>
              </a:spcAft>
              <a:buNone/>
            </a:pPr>
            <a:r>
              <a:rPr lang="en-US" sz="1489">
                <a:solidFill>
                  <a:srgbClr val="231F20"/>
                </a:solidFill>
              </a:rPr>
              <a:t>Determinar </a:t>
            </a:r>
            <a:r>
              <a:rPr lang="en-US" sz="1489">
                <a:solidFill>
                  <a:srgbClr val="231F20"/>
                </a:solidFill>
                <a:latin typeface="Arial"/>
                <a:ea typeface="Arial"/>
                <a:cs typeface="Arial"/>
                <a:sym typeface="Arial"/>
              </a:rPr>
              <a:t>patrones y tendencias en el comportamiento de los prestatarios con una comprensión profunda de los factores que contribuyen </a:t>
            </a:r>
            <a:r>
              <a:rPr lang="en-US" sz="1489">
                <a:solidFill>
                  <a:srgbClr val="231F20"/>
                </a:solidFill>
              </a:rPr>
              <a:t>su comportamiento de pago.</a:t>
            </a:r>
            <a:endParaRPr sz="1489">
              <a:solidFill>
                <a:srgbClr val="231F20"/>
              </a:solidFill>
              <a:latin typeface="Arial"/>
              <a:ea typeface="Arial"/>
              <a:cs typeface="Arial"/>
              <a:sym typeface="Arial"/>
            </a:endParaRPr>
          </a:p>
        </p:txBody>
      </p:sp>
      <p:sp>
        <p:nvSpPr>
          <p:cNvPr id="139" name="Google Shape;139;p3"/>
          <p:cNvSpPr txBox="1"/>
          <p:nvPr/>
        </p:nvSpPr>
        <p:spPr>
          <a:xfrm>
            <a:off x="1474804" y="7591651"/>
            <a:ext cx="4279240" cy="376129"/>
          </a:xfrm>
          <a:prstGeom prst="rect">
            <a:avLst/>
          </a:prstGeom>
          <a:noFill/>
          <a:ln>
            <a:noFill/>
          </a:ln>
        </p:spPr>
        <p:txBody>
          <a:bodyPr spcFirstLastPara="1" wrap="square" lIns="0" tIns="0" rIns="0" bIns="0" anchor="t" anchorCtr="0">
            <a:spAutoFit/>
          </a:bodyPr>
          <a:lstStyle/>
          <a:p>
            <a:pPr marL="0" marR="0" lvl="0" indent="0" algn="l" rtl="0">
              <a:lnSpc>
                <a:spcPct val="138006"/>
              </a:lnSpc>
              <a:spcBef>
                <a:spcPts val="0"/>
              </a:spcBef>
              <a:spcAft>
                <a:spcPts val="0"/>
              </a:spcAft>
              <a:buNone/>
            </a:pPr>
            <a:r>
              <a:rPr lang="en-US" sz="2318">
                <a:solidFill>
                  <a:srgbClr val="397D5A"/>
                </a:solidFill>
                <a:latin typeface="Arial"/>
                <a:ea typeface="Arial"/>
                <a:cs typeface="Arial"/>
                <a:sym typeface="Arial"/>
              </a:rPr>
              <a:t>Identificación Riesgos</a:t>
            </a:r>
            <a:endParaRPr/>
          </a:p>
        </p:txBody>
      </p:sp>
      <p:sp>
        <p:nvSpPr>
          <p:cNvPr id="140" name="Google Shape;140;p3"/>
          <p:cNvSpPr/>
          <p:nvPr/>
        </p:nvSpPr>
        <p:spPr>
          <a:xfrm>
            <a:off x="16322124" y="7754894"/>
            <a:ext cx="4118443" cy="3654183"/>
          </a:xfrm>
          <a:custGeom>
            <a:avLst/>
            <a:gdLst/>
            <a:ahLst/>
            <a:cxnLst/>
            <a:rect l="l" t="t" r="r" b="b"/>
            <a:pathLst>
              <a:path w="4118443" h="3654183" extrusionOk="0">
                <a:moveTo>
                  <a:pt x="0" y="0"/>
                </a:moveTo>
                <a:lnTo>
                  <a:pt x="4118443" y="0"/>
                </a:lnTo>
                <a:lnTo>
                  <a:pt x="4118443" y="3654183"/>
                </a:lnTo>
                <a:lnTo>
                  <a:pt x="0" y="3654183"/>
                </a:lnTo>
                <a:lnTo>
                  <a:pt x="0" y="0"/>
                </a:lnTo>
                <a:close/>
              </a:path>
            </a:pathLst>
          </a:cu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3"/>
          <p:cNvSpPr/>
          <p:nvPr/>
        </p:nvSpPr>
        <p:spPr>
          <a:xfrm rot="10800000">
            <a:off x="-2059222" y="-798391"/>
            <a:ext cx="4118443" cy="3654183"/>
          </a:xfrm>
          <a:custGeom>
            <a:avLst/>
            <a:gdLst/>
            <a:ahLst/>
            <a:cxnLst/>
            <a:rect l="l" t="t" r="r" b="b"/>
            <a:pathLst>
              <a:path w="4118443" h="3654183" extrusionOk="0">
                <a:moveTo>
                  <a:pt x="4118444" y="3654182"/>
                </a:moveTo>
                <a:lnTo>
                  <a:pt x="0" y="3654182"/>
                </a:lnTo>
                <a:lnTo>
                  <a:pt x="0" y="0"/>
                </a:lnTo>
                <a:lnTo>
                  <a:pt x="4118444" y="0"/>
                </a:lnTo>
                <a:lnTo>
                  <a:pt x="4118444" y="3654182"/>
                </a:lnTo>
                <a:close/>
              </a:path>
            </a:pathLst>
          </a:cu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5"/>
          <p:cNvSpPr/>
          <p:nvPr/>
        </p:nvSpPr>
        <p:spPr>
          <a:xfrm rot="10800000">
            <a:off x="66847"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38885" b="-3888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Font typeface="Arial"/>
              <a:buNone/>
            </a:pPr>
            <a:endParaRPr sz="3144" b="1">
              <a:solidFill>
                <a:srgbClr val="231F20"/>
              </a:solidFill>
            </a:endParaRPr>
          </a:p>
        </p:txBody>
      </p:sp>
      <p:grpSp>
        <p:nvGrpSpPr>
          <p:cNvPr id="177" name="Google Shape;177;p5"/>
          <p:cNvGrpSpPr/>
          <p:nvPr/>
        </p:nvGrpSpPr>
        <p:grpSpPr>
          <a:xfrm>
            <a:off x="633448" y="302123"/>
            <a:ext cx="17021103" cy="4042533"/>
            <a:chOff x="0" y="-19050"/>
            <a:chExt cx="4482924" cy="1064700"/>
          </a:xfrm>
        </p:grpSpPr>
        <p:sp>
          <p:nvSpPr>
            <p:cNvPr id="178" name="Google Shape;178;p5"/>
            <p:cNvSpPr/>
            <p:nvPr/>
          </p:nvSpPr>
          <p:spPr>
            <a:xfrm>
              <a:off x="0" y="0"/>
              <a:ext cx="4482924" cy="1045650"/>
            </a:xfrm>
            <a:custGeom>
              <a:avLst/>
              <a:gdLst/>
              <a:ahLst/>
              <a:cxnLst/>
              <a:rect l="l" t="t" r="r" b="b"/>
              <a:pathLst>
                <a:path w="4482924" h="1045650" extrusionOk="0">
                  <a:moveTo>
                    <a:pt x="0" y="0"/>
                  </a:moveTo>
                  <a:lnTo>
                    <a:pt x="4482924" y="0"/>
                  </a:lnTo>
                  <a:lnTo>
                    <a:pt x="4482924" y="1045650"/>
                  </a:lnTo>
                  <a:lnTo>
                    <a:pt x="0" y="1045650"/>
                  </a:ln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5"/>
            <p:cNvSpPr txBox="1"/>
            <p:nvPr/>
          </p:nvSpPr>
          <p:spPr>
            <a:xfrm>
              <a:off x="0" y="-19050"/>
              <a:ext cx="4482924" cy="10647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180" name="Google Shape;180;p5"/>
          <p:cNvSpPr/>
          <p:nvPr/>
        </p:nvSpPr>
        <p:spPr>
          <a:xfrm>
            <a:off x="667020" y="395051"/>
            <a:ext cx="16933642" cy="3949605"/>
          </a:xfrm>
          <a:custGeom>
            <a:avLst/>
            <a:gdLst/>
            <a:ahLst/>
            <a:cxnLst/>
            <a:rect l="l" t="t" r="r" b="b"/>
            <a:pathLst>
              <a:path w="16933642" h="3949605" extrusionOk="0">
                <a:moveTo>
                  <a:pt x="0" y="0"/>
                </a:moveTo>
                <a:lnTo>
                  <a:pt x="16933643" y="0"/>
                </a:lnTo>
                <a:lnTo>
                  <a:pt x="16933643" y="3949605"/>
                </a:lnTo>
                <a:lnTo>
                  <a:pt x="0" y="3949605"/>
                </a:lnTo>
                <a:lnTo>
                  <a:pt x="0" y="0"/>
                </a:lnTo>
                <a:close/>
              </a:path>
            </a:pathLst>
          </a:custGeom>
          <a:blipFill rotWithShape="1">
            <a:blip r:embed="rId4">
              <a:alphaModFix amt="18000"/>
            </a:blip>
            <a:stretch>
              <a:fillRect t="-92906" b="-9290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81" name="Google Shape;181;p5"/>
          <p:cNvGrpSpPr/>
          <p:nvPr/>
        </p:nvGrpSpPr>
        <p:grpSpPr>
          <a:xfrm>
            <a:off x="5694979" y="4644503"/>
            <a:ext cx="47625" cy="4709633"/>
            <a:chOff x="0" y="-19050"/>
            <a:chExt cx="12543" cy="1240389"/>
          </a:xfrm>
        </p:grpSpPr>
        <p:sp>
          <p:nvSpPr>
            <p:cNvPr id="182" name="Google Shape;182;p5"/>
            <p:cNvSpPr/>
            <p:nvPr/>
          </p:nvSpPr>
          <p:spPr>
            <a:xfrm>
              <a:off x="0" y="0"/>
              <a:ext cx="12543" cy="1221339"/>
            </a:xfrm>
            <a:custGeom>
              <a:avLst/>
              <a:gdLst/>
              <a:ahLst/>
              <a:cxnLst/>
              <a:rect l="l" t="t" r="r" b="b"/>
              <a:pathLst>
                <a:path w="12543" h="1221339" extrusionOk="0">
                  <a:moveTo>
                    <a:pt x="0" y="0"/>
                  </a:moveTo>
                  <a:lnTo>
                    <a:pt x="12543" y="0"/>
                  </a:lnTo>
                  <a:lnTo>
                    <a:pt x="12543" y="1221339"/>
                  </a:lnTo>
                  <a:lnTo>
                    <a:pt x="0" y="1221339"/>
                  </a:lnTo>
                  <a:close/>
                </a:path>
              </a:pathLst>
            </a:custGeom>
            <a:solidFill>
              <a:srgbClr val="0092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5"/>
            <p:cNvSpPr txBox="1"/>
            <p:nvPr/>
          </p:nvSpPr>
          <p:spPr>
            <a:xfrm>
              <a:off x="0" y="-19050"/>
              <a:ext cx="12543" cy="1240389"/>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184" name="Google Shape;184;p5"/>
          <p:cNvSpPr txBox="1"/>
          <p:nvPr/>
        </p:nvSpPr>
        <p:spPr>
          <a:xfrm>
            <a:off x="1851750" y="1852794"/>
            <a:ext cx="14935200" cy="1052100"/>
          </a:xfrm>
          <a:prstGeom prst="rect">
            <a:avLst/>
          </a:prstGeom>
          <a:noFill/>
          <a:ln>
            <a:noFill/>
          </a:ln>
        </p:spPr>
        <p:txBody>
          <a:bodyPr spcFirstLastPara="1" wrap="square" lIns="0" tIns="0" rIns="0" bIns="0" anchor="t" anchorCtr="0">
            <a:spAutoFit/>
          </a:bodyPr>
          <a:lstStyle/>
          <a:p>
            <a:pPr marL="0" marR="0" lvl="0" indent="0" algn="ctr" rtl="0">
              <a:lnSpc>
                <a:spcPct val="137996"/>
              </a:lnSpc>
              <a:spcBef>
                <a:spcPts val="0"/>
              </a:spcBef>
              <a:spcAft>
                <a:spcPts val="0"/>
              </a:spcAft>
              <a:buNone/>
            </a:pPr>
            <a:r>
              <a:rPr lang="en-US" sz="6835">
                <a:solidFill>
                  <a:srgbClr val="FFFFFF"/>
                </a:solidFill>
              </a:rPr>
              <a:t>Características de la Base de Datos </a:t>
            </a:r>
            <a:endParaRPr sz="100"/>
          </a:p>
        </p:txBody>
      </p:sp>
      <p:grpSp>
        <p:nvGrpSpPr>
          <p:cNvPr id="185" name="Google Shape;185;p5"/>
          <p:cNvGrpSpPr/>
          <p:nvPr/>
        </p:nvGrpSpPr>
        <p:grpSpPr>
          <a:xfrm>
            <a:off x="12821618" y="4644503"/>
            <a:ext cx="47625" cy="4709633"/>
            <a:chOff x="0" y="-19050"/>
            <a:chExt cx="12543" cy="1240389"/>
          </a:xfrm>
        </p:grpSpPr>
        <p:sp>
          <p:nvSpPr>
            <p:cNvPr id="186" name="Google Shape;186;p5"/>
            <p:cNvSpPr/>
            <p:nvPr/>
          </p:nvSpPr>
          <p:spPr>
            <a:xfrm>
              <a:off x="0" y="0"/>
              <a:ext cx="12543" cy="1221339"/>
            </a:xfrm>
            <a:custGeom>
              <a:avLst/>
              <a:gdLst/>
              <a:ahLst/>
              <a:cxnLst/>
              <a:rect l="l" t="t" r="r" b="b"/>
              <a:pathLst>
                <a:path w="12543" h="1221339" extrusionOk="0">
                  <a:moveTo>
                    <a:pt x="0" y="0"/>
                  </a:moveTo>
                  <a:lnTo>
                    <a:pt x="12543" y="0"/>
                  </a:lnTo>
                  <a:lnTo>
                    <a:pt x="12543" y="1221339"/>
                  </a:lnTo>
                  <a:lnTo>
                    <a:pt x="0" y="1221339"/>
                  </a:lnTo>
                  <a:close/>
                </a:path>
              </a:pathLst>
            </a:custGeom>
            <a:solidFill>
              <a:srgbClr val="0092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5"/>
            <p:cNvSpPr txBox="1"/>
            <p:nvPr/>
          </p:nvSpPr>
          <p:spPr>
            <a:xfrm>
              <a:off x="0" y="-19050"/>
              <a:ext cx="12543" cy="1240389"/>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188" name="Google Shape;188;p5"/>
          <p:cNvSpPr txBox="1"/>
          <p:nvPr/>
        </p:nvSpPr>
        <p:spPr>
          <a:xfrm>
            <a:off x="7353074" y="7102195"/>
            <a:ext cx="4467900" cy="360300"/>
          </a:xfrm>
          <a:prstGeom prst="rect">
            <a:avLst/>
          </a:prstGeom>
          <a:noFill/>
          <a:ln>
            <a:noFill/>
          </a:ln>
        </p:spPr>
        <p:txBody>
          <a:bodyPr spcFirstLastPara="1" wrap="square" lIns="0" tIns="0" rIns="0" bIns="0" anchor="t" anchorCtr="0">
            <a:spAutoFit/>
          </a:bodyPr>
          <a:lstStyle/>
          <a:p>
            <a:pPr marL="0" marR="0" lvl="0" indent="0" algn="ctr" rtl="0">
              <a:lnSpc>
                <a:spcPct val="138017"/>
              </a:lnSpc>
              <a:spcBef>
                <a:spcPts val="0"/>
              </a:spcBef>
              <a:spcAft>
                <a:spcPts val="0"/>
              </a:spcAft>
              <a:buNone/>
            </a:pPr>
            <a:r>
              <a:rPr lang="en-US" sz="2341">
                <a:solidFill>
                  <a:srgbClr val="231F20"/>
                </a:solidFill>
              </a:rPr>
              <a:t>No de Clientes</a:t>
            </a:r>
            <a:endParaRPr/>
          </a:p>
        </p:txBody>
      </p:sp>
      <p:sp>
        <p:nvSpPr>
          <p:cNvPr id="189" name="Google Shape;189;p5"/>
          <p:cNvSpPr txBox="1"/>
          <p:nvPr/>
        </p:nvSpPr>
        <p:spPr>
          <a:xfrm>
            <a:off x="1485774" y="7102195"/>
            <a:ext cx="2732700" cy="360300"/>
          </a:xfrm>
          <a:prstGeom prst="rect">
            <a:avLst/>
          </a:prstGeom>
          <a:noFill/>
          <a:ln>
            <a:noFill/>
          </a:ln>
        </p:spPr>
        <p:txBody>
          <a:bodyPr spcFirstLastPara="1" wrap="square" lIns="0" tIns="0" rIns="0" bIns="0" anchor="t" anchorCtr="0">
            <a:spAutoFit/>
          </a:bodyPr>
          <a:lstStyle/>
          <a:p>
            <a:pPr marL="0" marR="0" lvl="0" indent="0" algn="ctr" rtl="0">
              <a:lnSpc>
                <a:spcPct val="138017"/>
              </a:lnSpc>
              <a:spcBef>
                <a:spcPts val="0"/>
              </a:spcBef>
              <a:spcAft>
                <a:spcPts val="0"/>
              </a:spcAft>
              <a:buNone/>
            </a:pPr>
            <a:r>
              <a:rPr lang="en-US" sz="2341">
                <a:solidFill>
                  <a:srgbClr val="231F20"/>
                </a:solidFill>
                <a:latin typeface="Arial"/>
                <a:ea typeface="Arial"/>
                <a:cs typeface="Arial"/>
                <a:sym typeface="Arial"/>
              </a:rPr>
              <a:t>Historial Crediticio</a:t>
            </a:r>
            <a:endParaRPr/>
          </a:p>
        </p:txBody>
      </p:sp>
      <p:sp>
        <p:nvSpPr>
          <p:cNvPr id="190" name="Google Shape;190;p5"/>
          <p:cNvSpPr txBox="1"/>
          <p:nvPr/>
        </p:nvSpPr>
        <p:spPr>
          <a:xfrm>
            <a:off x="999775" y="8186106"/>
            <a:ext cx="3704700" cy="964200"/>
          </a:xfrm>
          <a:prstGeom prst="rect">
            <a:avLst/>
          </a:prstGeom>
          <a:noFill/>
          <a:ln>
            <a:noFill/>
          </a:ln>
        </p:spPr>
        <p:txBody>
          <a:bodyPr spcFirstLastPara="1" wrap="square" lIns="0" tIns="0" rIns="0" bIns="0" anchor="t" anchorCtr="0">
            <a:spAutoFit/>
          </a:bodyPr>
          <a:lstStyle/>
          <a:p>
            <a:pPr marL="0" marR="0" lvl="0" indent="0" algn="ctr" rtl="0">
              <a:lnSpc>
                <a:spcPct val="138015"/>
              </a:lnSpc>
              <a:spcBef>
                <a:spcPts val="0"/>
              </a:spcBef>
              <a:spcAft>
                <a:spcPts val="0"/>
              </a:spcAft>
              <a:buNone/>
            </a:pPr>
            <a:r>
              <a:rPr lang="en-US" sz="2044" b="1">
                <a:solidFill>
                  <a:srgbClr val="231F20"/>
                </a:solidFill>
              </a:rPr>
              <a:t>Préstamos emitidos entre </a:t>
            </a:r>
            <a:r>
              <a:rPr lang="en-US" sz="3443" b="1">
                <a:solidFill>
                  <a:srgbClr val="231F20"/>
                </a:solidFill>
              </a:rPr>
              <a:t>2007 y 2015</a:t>
            </a:r>
            <a:endParaRPr sz="3443" b="1">
              <a:solidFill>
                <a:srgbClr val="231F20"/>
              </a:solidFill>
            </a:endParaRPr>
          </a:p>
        </p:txBody>
      </p:sp>
      <p:sp>
        <p:nvSpPr>
          <p:cNvPr id="191" name="Google Shape;191;p5"/>
          <p:cNvSpPr txBox="1"/>
          <p:nvPr/>
        </p:nvSpPr>
        <p:spPr>
          <a:xfrm>
            <a:off x="6438825" y="7751850"/>
            <a:ext cx="3704700" cy="2035800"/>
          </a:xfrm>
          <a:prstGeom prst="rect">
            <a:avLst/>
          </a:prstGeom>
          <a:noFill/>
          <a:ln>
            <a:noFill/>
          </a:ln>
        </p:spPr>
        <p:txBody>
          <a:bodyPr spcFirstLastPara="1" wrap="square" lIns="0" tIns="0" rIns="0" bIns="0" anchor="t" anchorCtr="0">
            <a:spAutoFit/>
          </a:bodyPr>
          <a:lstStyle/>
          <a:p>
            <a:pPr marL="0" marR="0" lvl="0" indent="0" algn="ctr" rtl="0">
              <a:lnSpc>
                <a:spcPct val="138015"/>
              </a:lnSpc>
              <a:spcBef>
                <a:spcPts val="0"/>
              </a:spcBef>
              <a:spcAft>
                <a:spcPts val="0"/>
              </a:spcAft>
              <a:buNone/>
            </a:pPr>
            <a:r>
              <a:rPr lang="en-US" sz="2044" b="1">
                <a:solidFill>
                  <a:srgbClr val="231F20"/>
                </a:solidFill>
              </a:rPr>
              <a:t>Previo Depuración: </a:t>
            </a:r>
            <a:endParaRPr sz="2044" b="1">
              <a:solidFill>
                <a:srgbClr val="231F20"/>
              </a:solidFill>
            </a:endParaRPr>
          </a:p>
          <a:p>
            <a:pPr marL="0" marR="0" lvl="0" indent="0" algn="ctr" rtl="0">
              <a:lnSpc>
                <a:spcPct val="138015"/>
              </a:lnSpc>
              <a:spcBef>
                <a:spcPts val="0"/>
              </a:spcBef>
              <a:spcAft>
                <a:spcPts val="0"/>
              </a:spcAft>
              <a:buNone/>
            </a:pPr>
            <a:r>
              <a:rPr lang="en-US" sz="3144" b="1">
                <a:solidFill>
                  <a:srgbClr val="231F20"/>
                </a:solidFill>
              </a:rPr>
              <a:t>2,260,668</a:t>
            </a:r>
            <a:endParaRPr sz="3144" b="1">
              <a:solidFill>
                <a:srgbClr val="231F20"/>
              </a:solidFill>
            </a:endParaRPr>
          </a:p>
          <a:p>
            <a:pPr marL="0" marR="0" lvl="0" indent="0" algn="ctr" rtl="0">
              <a:lnSpc>
                <a:spcPct val="138015"/>
              </a:lnSpc>
              <a:spcBef>
                <a:spcPts val="0"/>
              </a:spcBef>
              <a:spcAft>
                <a:spcPts val="0"/>
              </a:spcAft>
              <a:buNone/>
            </a:pPr>
            <a:r>
              <a:rPr lang="en-US" sz="2044" b="1">
                <a:solidFill>
                  <a:srgbClr val="231F20"/>
                </a:solidFill>
              </a:rPr>
              <a:t>Luego de Depuración:  </a:t>
            </a:r>
            <a:endParaRPr sz="2044" b="1">
              <a:solidFill>
                <a:srgbClr val="231F20"/>
              </a:solidFill>
            </a:endParaRPr>
          </a:p>
          <a:p>
            <a:pPr marL="0" marR="0" lvl="0" indent="0" algn="ctr" rtl="0">
              <a:lnSpc>
                <a:spcPct val="138015"/>
              </a:lnSpc>
              <a:spcBef>
                <a:spcPts val="0"/>
              </a:spcBef>
              <a:spcAft>
                <a:spcPts val="0"/>
              </a:spcAft>
              <a:buNone/>
            </a:pPr>
            <a:r>
              <a:rPr lang="en-US" sz="3243" b="1">
                <a:solidFill>
                  <a:srgbClr val="231F20"/>
                </a:solidFill>
              </a:rPr>
              <a:t>2,255,890 </a:t>
            </a:r>
            <a:endParaRPr sz="3243" b="1">
              <a:solidFill>
                <a:srgbClr val="231F20"/>
              </a:solidFill>
            </a:endParaRPr>
          </a:p>
        </p:txBody>
      </p:sp>
      <p:sp>
        <p:nvSpPr>
          <p:cNvPr id="192" name="Google Shape;192;p5"/>
          <p:cNvSpPr/>
          <p:nvPr/>
        </p:nvSpPr>
        <p:spPr>
          <a:xfrm>
            <a:off x="1825947" y="4614898"/>
            <a:ext cx="2222478" cy="2217089"/>
          </a:xfrm>
          <a:custGeom>
            <a:avLst/>
            <a:gdLst/>
            <a:ahLst/>
            <a:cxnLst/>
            <a:rect l="l" t="t" r="r" b="b"/>
            <a:pathLst>
              <a:path w="2409190" h="2403348" extrusionOk="0">
                <a:moveTo>
                  <a:pt x="0" y="1201674"/>
                </a:moveTo>
                <a:cubicBezTo>
                  <a:pt x="0" y="537972"/>
                  <a:pt x="539242" y="0"/>
                  <a:pt x="1204595" y="0"/>
                </a:cubicBezTo>
                <a:cubicBezTo>
                  <a:pt x="1869948" y="0"/>
                  <a:pt x="2409190" y="537972"/>
                  <a:pt x="2409190" y="1201674"/>
                </a:cubicBezTo>
                <a:cubicBezTo>
                  <a:pt x="2409190" y="1865376"/>
                  <a:pt x="1869948" y="2403348"/>
                  <a:pt x="1204595" y="2403348"/>
                </a:cubicBezTo>
                <a:cubicBezTo>
                  <a:pt x="539242" y="2403348"/>
                  <a:pt x="0" y="1865376"/>
                  <a:pt x="0" y="1201674"/>
                </a:cubicBez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5"/>
          <p:cNvSpPr/>
          <p:nvPr/>
        </p:nvSpPr>
        <p:spPr>
          <a:xfrm>
            <a:off x="2187755" y="5104211"/>
            <a:ext cx="1498866" cy="1205944"/>
          </a:xfrm>
          <a:custGeom>
            <a:avLst/>
            <a:gdLst/>
            <a:ahLst/>
            <a:cxnLst/>
            <a:rect l="l" t="t" r="r" b="b"/>
            <a:pathLst>
              <a:path w="1498866" h="1205944" extrusionOk="0">
                <a:moveTo>
                  <a:pt x="0" y="0"/>
                </a:moveTo>
                <a:lnTo>
                  <a:pt x="1498866" y="0"/>
                </a:lnTo>
                <a:lnTo>
                  <a:pt x="1498866" y="1205944"/>
                </a:lnTo>
                <a:lnTo>
                  <a:pt x="0" y="1205944"/>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5"/>
          <p:cNvSpPr/>
          <p:nvPr/>
        </p:nvSpPr>
        <p:spPr>
          <a:xfrm>
            <a:off x="8344974" y="4614898"/>
            <a:ext cx="2222478" cy="2217089"/>
          </a:xfrm>
          <a:custGeom>
            <a:avLst/>
            <a:gdLst/>
            <a:ahLst/>
            <a:cxnLst/>
            <a:rect l="l" t="t" r="r" b="b"/>
            <a:pathLst>
              <a:path w="2409190" h="2403348" extrusionOk="0">
                <a:moveTo>
                  <a:pt x="0" y="1201674"/>
                </a:moveTo>
                <a:cubicBezTo>
                  <a:pt x="0" y="537972"/>
                  <a:pt x="539242" y="0"/>
                  <a:pt x="1204595" y="0"/>
                </a:cubicBezTo>
                <a:cubicBezTo>
                  <a:pt x="1869948" y="0"/>
                  <a:pt x="2409190" y="537972"/>
                  <a:pt x="2409190" y="1201674"/>
                </a:cubicBezTo>
                <a:cubicBezTo>
                  <a:pt x="2409190" y="1865376"/>
                  <a:pt x="1869948" y="2403348"/>
                  <a:pt x="1204595" y="2403348"/>
                </a:cubicBezTo>
                <a:cubicBezTo>
                  <a:pt x="539242" y="2403348"/>
                  <a:pt x="0" y="1865376"/>
                  <a:pt x="0" y="1201674"/>
                </a:cubicBez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5"/>
          <p:cNvSpPr/>
          <p:nvPr/>
        </p:nvSpPr>
        <p:spPr>
          <a:xfrm>
            <a:off x="8902586" y="5053764"/>
            <a:ext cx="1368869" cy="1339351"/>
          </a:xfrm>
          <a:custGeom>
            <a:avLst/>
            <a:gdLst/>
            <a:ahLst/>
            <a:cxnLst/>
            <a:rect l="l" t="t" r="r" b="b"/>
            <a:pathLst>
              <a:path w="976021" h="1071481" extrusionOk="0">
                <a:moveTo>
                  <a:pt x="0" y="0"/>
                </a:moveTo>
                <a:lnTo>
                  <a:pt x="976021" y="0"/>
                </a:lnTo>
                <a:lnTo>
                  <a:pt x="976021" y="1071480"/>
                </a:lnTo>
                <a:lnTo>
                  <a:pt x="0" y="1071480"/>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5"/>
          <p:cNvSpPr txBox="1"/>
          <p:nvPr/>
        </p:nvSpPr>
        <p:spPr>
          <a:xfrm>
            <a:off x="14207774" y="7102195"/>
            <a:ext cx="3422400" cy="360300"/>
          </a:xfrm>
          <a:prstGeom prst="rect">
            <a:avLst/>
          </a:prstGeom>
          <a:noFill/>
          <a:ln>
            <a:noFill/>
          </a:ln>
        </p:spPr>
        <p:txBody>
          <a:bodyPr spcFirstLastPara="1" wrap="square" lIns="0" tIns="0" rIns="0" bIns="0" anchor="t" anchorCtr="0">
            <a:spAutoFit/>
          </a:bodyPr>
          <a:lstStyle/>
          <a:p>
            <a:pPr marL="0" marR="0" lvl="0" indent="0" algn="ctr" rtl="0">
              <a:lnSpc>
                <a:spcPct val="138017"/>
              </a:lnSpc>
              <a:spcBef>
                <a:spcPts val="0"/>
              </a:spcBef>
              <a:spcAft>
                <a:spcPts val="0"/>
              </a:spcAft>
              <a:buNone/>
            </a:pPr>
            <a:r>
              <a:rPr lang="en-US" sz="2341">
                <a:solidFill>
                  <a:srgbClr val="231F20"/>
                </a:solidFill>
              </a:rPr>
              <a:t>Ingreso Prom. Anual</a:t>
            </a:r>
            <a:endParaRPr/>
          </a:p>
        </p:txBody>
      </p:sp>
      <p:sp>
        <p:nvSpPr>
          <p:cNvPr id="197" name="Google Shape;197;p5"/>
          <p:cNvSpPr txBox="1"/>
          <p:nvPr/>
        </p:nvSpPr>
        <p:spPr>
          <a:xfrm>
            <a:off x="13748018" y="7732720"/>
            <a:ext cx="4467900" cy="483900"/>
          </a:xfrm>
          <a:prstGeom prst="rect">
            <a:avLst/>
          </a:prstGeom>
          <a:noFill/>
          <a:ln>
            <a:noFill/>
          </a:ln>
        </p:spPr>
        <p:txBody>
          <a:bodyPr spcFirstLastPara="1" wrap="square" lIns="0" tIns="0" rIns="0" bIns="0" anchor="t" anchorCtr="0">
            <a:spAutoFit/>
          </a:bodyPr>
          <a:lstStyle/>
          <a:p>
            <a:pPr marL="0" marR="0" lvl="0" indent="0" algn="ctr" rtl="0">
              <a:lnSpc>
                <a:spcPct val="138015"/>
              </a:lnSpc>
              <a:spcBef>
                <a:spcPts val="0"/>
              </a:spcBef>
              <a:spcAft>
                <a:spcPts val="0"/>
              </a:spcAft>
              <a:buNone/>
            </a:pPr>
            <a:r>
              <a:rPr lang="en-US" sz="3144" b="1">
                <a:solidFill>
                  <a:srgbClr val="231F20"/>
                </a:solidFill>
              </a:rPr>
              <a:t>$77,997</a:t>
            </a:r>
            <a:endParaRPr sz="3144" b="1">
              <a:solidFill>
                <a:srgbClr val="231F20"/>
              </a:solidFill>
            </a:endParaRPr>
          </a:p>
        </p:txBody>
      </p:sp>
      <p:sp>
        <p:nvSpPr>
          <p:cNvPr id="198" name="Google Shape;198;p5"/>
          <p:cNvSpPr/>
          <p:nvPr/>
        </p:nvSpPr>
        <p:spPr>
          <a:xfrm>
            <a:off x="14516039" y="4614898"/>
            <a:ext cx="2222478" cy="2217089"/>
          </a:xfrm>
          <a:custGeom>
            <a:avLst/>
            <a:gdLst/>
            <a:ahLst/>
            <a:cxnLst/>
            <a:rect l="l" t="t" r="r" b="b"/>
            <a:pathLst>
              <a:path w="2409190" h="2403348" extrusionOk="0">
                <a:moveTo>
                  <a:pt x="0" y="1201674"/>
                </a:moveTo>
                <a:cubicBezTo>
                  <a:pt x="0" y="537972"/>
                  <a:pt x="539242" y="0"/>
                  <a:pt x="1204595" y="0"/>
                </a:cubicBezTo>
                <a:cubicBezTo>
                  <a:pt x="1869948" y="0"/>
                  <a:pt x="2409190" y="537972"/>
                  <a:pt x="2409190" y="1201674"/>
                </a:cubicBezTo>
                <a:cubicBezTo>
                  <a:pt x="2409190" y="1865376"/>
                  <a:pt x="1869948" y="2403348"/>
                  <a:pt x="1204595" y="2403348"/>
                </a:cubicBezTo>
                <a:cubicBezTo>
                  <a:pt x="539242" y="2403348"/>
                  <a:pt x="0" y="1865376"/>
                  <a:pt x="0" y="1201674"/>
                </a:cubicBez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5"/>
          <p:cNvSpPr/>
          <p:nvPr/>
        </p:nvSpPr>
        <p:spPr>
          <a:xfrm>
            <a:off x="14914367" y="5120786"/>
            <a:ext cx="1498866" cy="1205944"/>
          </a:xfrm>
          <a:custGeom>
            <a:avLst/>
            <a:gdLst/>
            <a:ahLst/>
            <a:cxnLst/>
            <a:rect l="l" t="t" r="r" b="b"/>
            <a:pathLst>
              <a:path w="1498866" h="1205944" extrusionOk="0">
                <a:moveTo>
                  <a:pt x="0" y="0"/>
                </a:moveTo>
                <a:lnTo>
                  <a:pt x="1498866" y="0"/>
                </a:lnTo>
                <a:lnTo>
                  <a:pt x="1498866" y="1205944"/>
                </a:lnTo>
                <a:lnTo>
                  <a:pt x="0" y="1205944"/>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0" name="Google Shape;200;p5" descr="Ícono de validado por la comunidad"/>
          <p:cNvPicPr preferRelativeResize="0"/>
          <p:nvPr/>
        </p:nvPicPr>
        <p:blipFill>
          <a:blip r:embed="rId7">
            <a:alphaModFix/>
          </a:blip>
          <a:stretch>
            <a:fillRect/>
          </a:stretch>
        </p:blipFill>
        <p:spPr>
          <a:xfrm>
            <a:off x="12353475" y="1852800"/>
            <a:ext cx="152400" cy="152400"/>
          </a:xfrm>
          <a:prstGeom prst="rect">
            <a:avLst/>
          </a:prstGeom>
          <a:noFill/>
          <a:ln>
            <a:noFill/>
          </a:ln>
        </p:spPr>
      </p:pic>
      <p:sp>
        <p:nvSpPr>
          <p:cNvPr id="201" name="Google Shape;201;p5"/>
          <p:cNvSpPr/>
          <p:nvPr/>
        </p:nvSpPr>
        <p:spPr>
          <a:xfrm>
            <a:off x="9805025" y="8352150"/>
            <a:ext cx="489000" cy="632100"/>
          </a:xfrm>
          <a:prstGeom prst="chevron">
            <a:avLst>
              <a:gd name="adj" fmla="val 47834"/>
            </a:avLst>
          </a:prstGeom>
          <a:solidFill>
            <a:srgbClr val="397D5A"/>
          </a:solidFill>
          <a:ln w="9525" cap="flat" cmpd="sng">
            <a:solidFill>
              <a:srgbClr val="397D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2" name="Google Shape;202;p5"/>
          <p:cNvSpPr txBox="1"/>
          <p:nvPr/>
        </p:nvSpPr>
        <p:spPr>
          <a:xfrm>
            <a:off x="9915175" y="7554275"/>
            <a:ext cx="3704700" cy="314700"/>
          </a:xfrm>
          <a:prstGeom prst="rect">
            <a:avLst/>
          </a:prstGeom>
          <a:noFill/>
          <a:ln>
            <a:noFill/>
          </a:ln>
        </p:spPr>
        <p:txBody>
          <a:bodyPr spcFirstLastPara="1" wrap="square" lIns="0" tIns="0" rIns="0" bIns="0" anchor="t" anchorCtr="0">
            <a:spAutoFit/>
          </a:bodyPr>
          <a:lstStyle/>
          <a:p>
            <a:pPr marL="0" marR="0" lvl="0" indent="0" algn="ctr" rtl="0">
              <a:lnSpc>
                <a:spcPct val="138015"/>
              </a:lnSpc>
              <a:spcBef>
                <a:spcPts val="0"/>
              </a:spcBef>
              <a:spcAft>
                <a:spcPts val="0"/>
              </a:spcAft>
              <a:buNone/>
            </a:pPr>
            <a:endParaRPr sz="2044" b="1">
              <a:solidFill>
                <a:srgbClr val="231F20"/>
              </a:solidFill>
            </a:endParaRPr>
          </a:p>
        </p:txBody>
      </p:sp>
      <p:sp>
        <p:nvSpPr>
          <p:cNvPr id="203" name="Google Shape;203;p5"/>
          <p:cNvSpPr/>
          <p:nvPr/>
        </p:nvSpPr>
        <p:spPr>
          <a:xfrm>
            <a:off x="10650313" y="7681250"/>
            <a:ext cx="1815000" cy="1832100"/>
          </a:xfrm>
          <a:prstGeom prst="ellipse">
            <a:avLst/>
          </a:prstGeom>
          <a:solidFill>
            <a:srgbClr val="397D5A"/>
          </a:solidFill>
          <a:ln w="9525" cap="flat" cmpd="sng">
            <a:solidFill>
              <a:srgbClr val="397D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a:solidFill>
                  <a:schemeClr val="lt1"/>
                </a:solidFill>
                <a:latin typeface="Calibri"/>
                <a:ea typeface="Calibri"/>
                <a:cs typeface="Calibri"/>
                <a:sym typeface="Calibri"/>
              </a:rPr>
              <a:t>- 0.21%</a:t>
            </a:r>
            <a:endParaRPr sz="2800" b="1">
              <a:solidFill>
                <a:schemeClr val="lt1"/>
              </a:solidFill>
              <a:latin typeface="Calibri"/>
              <a:ea typeface="Calibri"/>
              <a:cs typeface="Calibri"/>
              <a:sym typeface="Calibri"/>
            </a:endParaRPr>
          </a:p>
        </p:txBody>
      </p:sp>
      <p:sp>
        <p:nvSpPr>
          <p:cNvPr id="204" name="Google Shape;204;p5"/>
          <p:cNvSpPr txBox="1"/>
          <p:nvPr/>
        </p:nvSpPr>
        <p:spPr>
          <a:xfrm>
            <a:off x="14207774" y="8673220"/>
            <a:ext cx="3422400" cy="360300"/>
          </a:xfrm>
          <a:prstGeom prst="rect">
            <a:avLst/>
          </a:prstGeom>
          <a:noFill/>
          <a:ln>
            <a:noFill/>
          </a:ln>
        </p:spPr>
        <p:txBody>
          <a:bodyPr spcFirstLastPara="1" wrap="square" lIns="0" tIns="0" rIns="0" bIns="0" anchor="t" anchorCtr="0">
            <a:spAutoFit/>
          </a:bodyPr>
          <a:lstStyle/>
          <a:p>
            <a:pPr marL="0" marR="0" lvl="0" indent="0" algn="ctr" rtl="0">
              <a:lnSpc>
                <a:spcPct val="138017"/>
              </a:lnSpc>
              <a:spcBef>
                <a:spcPts val="0"/>
              </a:spcBef>
              <a:spcAft>
                <a:spcPts val="0"/>
              </a:spcAft>
              <a:buNone/>
            </a:pPr>
            <a:r>
              <a:rPr lang="en-US" sz="2341">
                <a:solidFill>
                  <a:srgbClr val="231F20"/>
                </a:solidFill>
              </a:rPr>
              <a:t>Ingreso Prom. Mensual</a:t>
            </a:r>
            <a:endParaRPr/>
          </a:p>
        </p:txBody>
      </p:sp>
      <p:sp>
        <p:nvSpPr>
          <p:cNvPr id="205" name="Google Shape;205;p5"/>
          <p:cNvSpPr txBox="1"/>
          <p:nvPr/>
        </p:nvSpPr>
        <p:spPr>
          <a:xfrm>
            <a:off x="13886943" y="9303745"/>
            <a:ext cx="4467900" cy="483900"/>
          </a:xfrm>
          <a:prstGeom prst="rect">
            <a:avLst/>
          </a:prstGeom>
          <a:noFill/>
          <a:ln>
            <a:noFill/>
          </a:ln>
        </p:spPr>
        <p:txBody>
          <a:bodyPr spcFirstLastPara="1" wrap="square" lIns="0" tIns="0" rIns="0" bIns="0" anchor="t" anchorCtr="0">
            <a:spAutoFit/>
          </a:bodyPr>
          <a:lstStyle/>
          <a:p>
            <a:pPr marL="0" marR="0" lvl="0" indent="0" algn="ctr" rtl="0">
              <a:lnSpc>
                <a:spcPct val="138015"/>
              </a:lnSpc>
              <a:spcBef>
                <a:spcPts val="0"/>
              </a:spcBef>
              <a:spcAft>
                <a:spcPts val="0"/>
              </a:spcAft>
              <a:buNone/>
            </a:pPr>
            <a:r>
              <a:rPr lang="en-US" sz="3144" b="1">
                <a:solidFill>
                  <a:srgbClr val="231F20"/>
                </a:solidFill>
              </a:rPr>
              <a:t>$6,499</a:t>
            </a:r>
            <a:endParaRPr sz="3144" b="1">
              <a:solidFill>
                <a:srgbClr val="231F2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0" name="Google Shape;210;p7"/>
          <p:cNvGrpSpPr/>
          <p:nvPr/>
        </p:nvGrpSpPr>
        <p:grpSpPr>
          <a:xfrm>
            <a:off x="-528000" y="-72326"/>
            <a:ext cx="19048668" cy="2035493"/>
            <a:chOff x="0" y="-19050"/>
            <a:chExt cx="5016900" cy="831900"/>
          </a:xfrm>
        </p:grpSpPr>
        <p:sp>
          <p:nvSpPr>
            <p:cNvPr id="211" name="Google Shape;211;p7"/>
            <p:cNvSpPr/>
            <p:nvPr/>
          </p:nvSpPr>
          <p:spPr>
            <a:xfrm>
              <a:off x="0" y="0"/>
              <a:ext cx="5016842" cy="812800"/>
            </a:xfrm>
            <a:custGeom>
              <a:avLst/>
              <a:gdLst/>
              <a:ahLst/>
              <a:cxnLst/>
              <a:rect l="l" t="t" r="r" b="b"/>
              <a:pathLst>
                <a:path w="5016842" h="812800" extrusionOk="0">
                  <a:moveTo>
                    <a:pt x="0" y="0"/>
                  </a:moveTo>
                  <a:lnTo>
                    <a:pt x="5016842" y="0"/>
                  </a:lnTo>
                  <a:lnTo>
                    <a:pt x="5016842" y="812800"/>
                  </a:lnTo>
                  <a:lnTo>
                    <a:pt x="0" y="812800"/>
                  </a:ln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7"/>
            <p:cNvSpPr txBox="1"/>
            <p:nvPr/>
          </p:nvSpPr>
          <p:spPr>
            <a:xfrm>
              <a:off x="0" y="-19050"/>
              <a:ext cx="5016900" cy="8319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13" name="Google Shape;213;p7"/>
          <p:cNvGrpSpPr/>
          <p:nvPr/>
        </p:nvGrpSpPr>
        <p:grpSpPr>
          <a:xfrm>
            <a:off x="653700" y="2201748"/>
            <a:ext cx="15841585" cy="782515"/>
            <a:chOff x="-65" y="-12447"/>
            <a:chExt cx="1178400" cy="192600"/>
          </a:xfrm>
        </p:grpSpPr>
        <p:sp>
          <p:nvSpPr>
            <p:cNvPr id="214" name="Google Shape;214;p7"/>
            <p:cNvSpPr/>
            <p:nvPr/>
          </p:nvSpPr>
          <p:spPr>
            <a:xfrm>
              <a:off x="0" y="0"/>
              <a:ext cx="1178269" cy="167703"/>
            </a:xfrm>
            <a:custGeom>
              <a:avLst/>
              <a:gdLst/>
              <a:ahLst/>
              <a:cxnLst/>
              <a:rect l="l" t="t" r="r" b="b"/>
              <a:pathLst>
                <a:path w="1178269" h="167703" extrusionOk="0">
                  <a:moveTo>
                    <a:pt x="0" y="0"/>
                  </a:moveTo>
                  <a:lnTo>
                    <a:pt x="1178269" y="0"/>
                  </a:lnTo>
                  <a:lnTo>
                    <a:pt x="1178269" y="167703"/>
                  </a:lnTo>
                  <a:lnTo>
                    <a:pt x="0" y="167703"/>
                  </a:ln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7"/>
            <p:cNvSpPr txBox="1"/>
            <p:nvPr/>
          </p:nvSpPr>
          <p:spPr>
            <a:xfrm>
              <a:off x="-65" y="-12447"/>
              <a:ext cx="1178400" cy="192600"/>
            </a:xfrm>
            <a:prstGeom prst="rect">
              <a:avLst/>
            </a:prstGeom>
            <a:noFill/>
            <a:ln>
              <a:noFill/>
            </a:ln>
          </p:spPr>
          <p:txBody>
            <a:bodyPr spcFirstLastPara="1" wrap="square" lIns="50800" tIns="50800" rIns="50800" bIns="50800" anchor="ctr" anchorCtr="0">
              <a:noAutofit/>
            </a:bodyPr>
            <a:lstStyle/>
            <a:p>
              <a:pPr marL="0" marR="0" lvl="0" indent="0" algn="ctr" rtl="0">
                <a:lnSpc>
                  <a:spcPct val="138008"/>
                </a:lnSpc>
                <a:spcBef>
                  <a:spcPts val="0"/>
                </a:spcBef>
                <a:spcAft>
                  <a:spcPts val="0"/>
                </a:spcAft>
                <a:buNone/>
              </a:pPr>
              <a:r>
                <a:rPr lang="en-US" sz="3081">
                  <a:solidFill>
                    <a:srgbClr val="FFFFFF"/>
                  </a:solidFill>
                  <a:latin typeface="Arial"/>
                  <a:ea typeface="Arial"/>
                  <a:cs typeface="Arial"/>
                  <a:sym typeface="Arial"/>
                </a:rPr>
                <a:t>Revisi</a:t>
              </a:r>
              <a:r>
                <a:rPr lang="en-US" sz="3081">
                  <a:solidFill>
                    <a:srgbClr val="FFFFFF"/>
                  </a:solidFill>
                </a:rPr>
                <a:t>ó</a:t>
              </a:r>
              <a:r>
                <a:rPr lang="en-US" sz="3081">
                  <a:solidFill>
                    <a:srgbClr val="FFFFFF"/>
                  </a:solidFill>
                  <a:latin typeface="Arial"/>
                  <a:ea typeface="Arial"/>
                  <a:cs typeface="Arial"/>
                  <a:sym typeface="Arial"/>
                </a:rPr>
                <a:t>n Valores Nulos</a:t>
              </a:r>
              <a:endParaRPr sz="2000"/>
            </a:p>
          </p:txBody>
        </p:sp>
      </p:grpSp>
      <p:grpSp>
        <p:nvGrpSpPr>
          <p:cNvPr id="216" name="Google Shape;216;p7"/>
          <p:cNvGrpSpPr/>
          <p:nvPr/>
        </p:nvGrpSpPr>
        <p:grpSpPr>
          <a:xfrm>
            <a:off x="10644725" y="4990962"/>
            <a:ext cx="7285222" cy="3171721"/>
            <a:chOff x="-65" y="0"/>
            <a:chExt cx="1178400" cy="357204"/>
          </a:xfrm>
        </p:grpSpPr>
        <p:sp>
          <p:nvSpPr>
            <p:cNvPr id="217" name="Google Shape;217;p7"/>
            <p:cNvSpPr/>
            <p:nvPr/>
          </p:nvSpPr>
          <p:spPr>
            <a:xfrm>
              <a:off x="0" y="0"/>
              <a:ext cx="1178269" cy="357204"/>
            </a:xfrm>
            <a:custGeom>
              <a:avLst/>
              <a:gdLst/>
              <a:ahLst/>
              <a:cxnLst/>
              <a:rect l="l" t="t" r="r" b="b"/>
              <a:pathLst>
                <a:path w="1178269" h="357204" extrusionOk="0">
                  <a:moveTo>
                    <a:pt x="0" y="0"/>
                  </a:moveTo>
                  <a:lnTo>
                    <a:pt x="1178269" y="0"/>
                  </a:lnTo>
                  <a:lnTo>
                    <a:pt x="1178269" y="357204"/>
                  </a:lnTo>
                  <a:lnTo>
                    <a:pt x="0" y="357204"/>
                  </a:ln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7"/>
            <p:cNvSpPr txBox="1"/>
            <p:nvPr/>
          </p:nvSpPr>
          <p:spPr>
            <a:xfrm>
              <a:off x="-65" y="22607"/>
              <a:ext cx="1178400" cy="284400"/>
            </a:xfrm>
            <a:prstGeom prst="rect">
              <a:avLst/>
            </a:prstGeom>
            <a:noFill/>
            <a:ln>
              <a:noFill/>
            </a:ln>
          </p:spPr>
          <p:txBody>
            <a:bodyPr spcFirstLastPara="1" wrap="square" lIns="114300" tIns="114300" rIns="114300" bIns="114300" anchor="ctr" anchorCtr="0">
              <a:noAutofit/>
            </a:bodyPr>
            <a:lstStyle/>
            <a:p>
              <a:pPr marL="0" lvl="0" indent="0" algn="just" rtl="0">
                <a:lnSpc>
                  <a:spcPct val="115000"/>
                </a:lnSpc>
                <a:spcBef>
                  <a:spcPts val="600"/>
                </a:spcBef>
                <a:spcAft>
                  <a:spcPts val="0"/>
                </a:spcAft>
                <a:buNone/>
              </a:pPr>
              <a:r>
                <a:rPr lang="en-US" sz="2500">
                  <a:solidFill>
                    <a:srgbClr val="FFFFFF"/>
                  </a:solidFill>
                  <a:latin typeface="Calibri"/>
                  <a:ea typeface="Calibri"/>
                  <a:cs typeface="Calibri"/>
                  <a:sym typeface="Calibri"/>
                </a:rPr>
                <a:t>Las variables representativas que contaban con alto porcentaje de valores nulos fueron:</a:t>
              </a:r>
              <a:endParaRPr sz="2500">
                <a:solidFill>
                  <a:srgbClr val="FFFFFF"/>
                </a:solidFill>
                <a:latin typeface="Calibri"/>
                <a:ea typeface="Calibri"/>
                <a:cs typeface="Calibri"/>
                <a:sym typeface="Calibri"/>
              </a:endParaRPr>
            </a:p>
            <a:p>
              <a:pPr marL="457200" lvl="0" indent="-387350" algn="just" rtl="0">
                <a:lnSpc>
                  <a:spcPct val="115000"/>
                </a:lnSpc>
                <a:spcBef>
                  <a:spcPts val="600"/>
                </a:spcBef>
                <a:spcAft>
                  <a:spcPts val="0"/>
                </a:spcAft>
                <a:buClr>
                  <a:srgbClr val="FFFFFF"/>
                </a:buClr>
                <a:buSzPts val="2500"/>
                <a:buFont typeface="Calibri"/>
                <a:buChar char="●"/>
              </a:pPr>
              <a:r>
                <a:rPr lang="en-US" sz="2500">
                  <a:solidFill>
                    <a:srgbClr val="FFFFFF"/>
                  </a:solidFill>
                  <a:latin typeface="Calibri"/>
                  <a:ea typeface="Calibri"/>
                  <a:cs typeface="Calibri"/>
                  <a:sym typeface="Calibri"/>
                </a:rPr>
                <a:t>Mths since last delinq - </a:t>
              </a:r>
              <a:r>
                <a:rPr lang="en-US" sz="2800" b="1">
                  <a:solidFill>
                    <a:srgbClr val="FFFFFF"/>
                  </a:solidFill>
                  <a:latin typeface="Calibri"/>
                  <a:ea typeface="Calibri"/>
                  <a:cs typeface="Calibri"/>
                  <a:sym typeface="Calibri"/>
                </a:rPr>
                <a:t>51%</a:t>
              </a:r>
              <a:endParaRPr sz="2800" b="1">
                <a:solidFill>
                  <a:srgbClr val="FFFFFF"/>
                </a:solidFill>
                <a:latin typeface="Calibri"/>
                <a:ea typeface="Calibri"/>
                <a:cs typeface="Calibri"/>
                <a:sym typeface="Calibri"/>
              </a:endParaRPr>
            </a:p>
            <a:p>
              <a:pPr marL="457200" lvl="0" indent="-387350" algn="just" rtl="0">
                <a:lnSpc>
                  <a:spcPct val="115000"/>
                </a:lnSpc>
                <a:spcBef>
                  <a:spcPts val="0"/>
                </a:spcBef>
                <a:spcAft>
                  <a:spcPts val="0"/>
                </a:spcAft>
                <a:buClr>
                  <a:srgbClr val="FFFFFF"/>
                </a:buClr>
                <a:buSzPts val="2500"/>
                <a:buFont typeface="Calibri"/>
                <a:buChar char="●"/>
              </a:pPr>
              <a:r>
                <a:rPr lang="en-US" sz="2500">
                  <a:solidFill>
                    <a:srgbClr val="FFFFFF"/>
                  </a:solidFill>
                  <a:latin typeface="Calibri"/>
                  <a:ea typeface="Calibri"/>
                  <a:cs typeface="Calibri"/>
                  <a:sym typeface="Calibri"/>
                </a:rPr>
                <a:t>Next Payment </a:t>
              </a:r>
              <a:r>
                <a:rPr lang="en-US" sz="2900" b="1">
                  <a:solidFill>
                    <a:srgbClr val="FFFFFF"/>
                  </a:solidFill>
                  <a:latin typeface="Calibri"/>
                  <a:ea typeface="Calibri"/>
                  <a:cs typeface="Calibri"/>
                  <a:sym typeface="Calibri"/>
                </a:rPr>
                <a:t>- 57% </a:t>
              </a:r>
              <a:endParaRPr sz="2900" b="1">
                <a:solidFill>
                  <a:srgbClr val="FFFFFF"/>
                </a:solidFill>
                <a:latin typeface="Calibri"/>
                <a:ea typeface="Calibri"/>
                <a:cs typeface="Calibri"/>
                <a:sym typeface="Calibri"/>
              </a:endParaRPr>
            </a:p>
          </p:txBody>
        </p:sp>
      </p:grpSp>
      <p:sp>
        <p:nvSpPr>
          <p:cNvPr id="219" name="Google Shape;219;p7"/>
          <p:cNvSpPr/>
          <p:nvPr/>
        </p:nvSpPr>
        <p:spPr>
          <a:xfrm>
            <a:off x="15408481" y="-2153153"/>
            <a:ext cx="4116356" cy="4116356"/>
          </a:xfrm>
          <a:custGeom>
            <a:avLst/>
            <a:gdLst/>
            <a:ahLst/>
            <a:cxnLst/>
            <a:rect l="l" t="t" r="r" b="b"/>
            <a:pathLst>
              <a:path w="4116356" h="4116356" extrusionOk="0">
                <a:moveTo>
                  <a:pt x="0" y="0"/>
                </a:moveTo>
                <a:lnTo>
                  <a:pt x="4116355" y="0"/>
                </a:lnTo>
                <a:lnTo>
                  <a:pt x="4116355" y="4116356"/>
                </a:lnTo>
                <a:lnTo>
                  <a:pt x="0" y="4116356"/>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7"/>
          <p:cNvSpPr/>
          <p:nvPr/>
        </p:nvSpPr>
        <p:spPr>
          <a:xfrm>
            <a:off x="-2602379" y="0"/>
            <a:ext cx="3256087" cy="3256087"/>
          </a:xfrm>
          <a:custGeom>
            <a:avLst/>
            <a:gdLst/>
            <a:ahLst/>
            <a:cxnLst/>
            <a:rect l="l" t="t" r="r" b="b"/>
            <a:pathLst>
              <a:path w="3256087" h="3256087" extrusionOk="0">
                <a:moveTo>
                  <a:pt x="0" y="0"/>
                </a:moveTo>
                <a:lnTo>
                  <a:pt x="3256087" y="0"/>
                </a:lnTo>
                <a:lnTo>
                  <a:pt x="3256087" y="3256087"/>
                </a:lnTo>
                <a:lnTo>
                  <a:pt x="0" y="325608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21" name="Google Shape;221;p7"/>
          <p:cNvGraphicFramePr/>
          <p:nvPr/>
        </p:nvGraphicFramePr>
        <p:xfrm>
          <a:off x="1013625" y="3791925"/>
          <a:ext cx="8452575" cy="5180500"/>
        </p:xfrm>
        <a:graphic>
          <a:graphicData uri="http://schemas.openxmlformats.org/drawingml/2006/table">
            <a:tbl>
              <a:tblPr>
                <a:noFill/>
                <a:tableStyleId>{D2E19E2F-B2C9-4BCE-8CFC-E2C13F3AE3EE}</a:tableStyleId>
              </a:tblPr>
              <a:tblGrid>
                <a:gridCol w="2354775">
                  <a:extLst>
                    <a:ext uri="{9D8B030D-6E8A-4147-A177-3AD203B41FA5}">
                      <a16:colId xmlns:a16="http://schemas.microsoft.com/office/drawing/2014/main" val="20000"/>
                    </a:ext>
                  </a:extLst>
                </a:gridCol>
                <a:gridCol w="3048900">
                  <a:extLst>
                    <a:ext uri="{9D8B030D-6E8A-4147-A177-3AD203B41FA5}">
                      <a16:colId xmlns:a16="http://schemas.microsoft.com/office/drawing/2014/main" val="20001"/>
                    </a:ext>
                  </a:extLst>
                </a:gridCol>
                <a:gridCol w="3048900">
                  <a:extLst>
                    <a:ext uri="{9D8B030D-6E8A-4147-A177-3AD203B41FA5}">
                      <a16:colId xmlns:a16="http://schemas.microsoft.com/office/drawing/2014/main" val="20002"/>
                    </a:ext>
                  </a:extLst>
                </a:gridCol>
              </a:tblGrid>
              <a:tr h="518050">
                <a:tc>
                  <a:txBody>
                    <a:bodyPr/>
                    <a:lstStyle/>
                    <a:p>
                      <a:pPr marL="0" lvl="0" indent="0" algn="ctr" rtl="0">
                        <a:spcBef>
                          <a:spcPts val="0"/>
                        </a:spcBef>
                        <a:spcAft>
                          <a:spcPts val="0"/>
                        </a:spcAft>
                        <a:buNone/>
                      </a:pPr>
                      <a:r>
                        <a:rPr lang="en-US" sz="1700" b="1">
                          <a:solidFill>
                            <a:srgbClr val="FFFFFF"/>
                          </a:solidFill>
                          <a:latin typeface="Calibri"/>
                          <a:ea typeface="Calibri"/>
                          <a:cs typeface="Calibri"/>
                          <a:sym typeface="Calibri"/>
                        </a:rPr>
                        <a:t>Variables</a:t>
                      </a:r>
                      <a:endParaRPr sz="1700" b="1">
                        <a:solidFill>
                          <a:srgbClr val="FFFFFF"/>
                        </a:solidFill>
                        <a:latin typeface="Calibri"/>
                        <a:ea typeface="Calibri"/>
                        <a:cs typeface="Calibri"/>
                        <a:sym typeface="Calibri"/>
                      </a:endParaRPr>
                    </a:p>
                  </a:txBody>
                  <a:tcPr marL="91425" marR="91425" marT="91425" marB="91425">
                    <a:lnL w="10575" cap="flat" cmpd="sng">
                      <a:solidFill>
                        <a:srgbClr val="A9D08E"/>
                      </a:solidFill>
                      <a:prstDash val="solid"/>
                      <a:round/>
                      <a:headEnd type="none" w="sm" len="sm"/>
                      <a:tailEnd type="none" w="sm" len="sm"/>
                    </a:lnL>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70AD47"/>
                    </a:solidFill>
                  </a:tcPr>
                </a:tc>
                <a:tc>
                  <a:txBody>
                    <a:bodyPr/>
                    <a:lstStyle/>
                    <a:p>
                      <a:pPr marL="0" lvl="0" indent="0" algn="ctr" rtl="0">
                        <a:spcBef>
                          <a:spcPts val="0"/>
                        </a:spcBef>
                        <a:spcAft>
                          <a:spcPts val="0"/>
                        </a:spcAft>
                        <a:buNone/>
                      </a:pPr>
                      <a:r>
                        <a:rPr lang="en-US" sz="1700" b="1">
                          <a:solidFill>
                            <a:srgbClr val="FFFFFF"/>
                          </a:solidFill>
                          <a:latin typeface="Calibri"/>
                          <a:ea typeface="Calibri"/>
                          <a:cs typeface="Calibri"/>
                          <a:sym typeface="Calibri"/>
                        </a:rPr>
                        <a:t>No. de Valores Nulos</a:t>
                      </a:r>
                      <a:endParaRPr sz="1700" b="1">
                        <a:solidFill>
                          <a:srgbClr val="FFFFFF"/>
                        </a:solidFill>
                        <a:latin typeface="Calibri"/>
                        <a:ea typeface="Calibri"/>
                        <a:cs typeface="Calibri"/>
                        <a:sym typeface="Calibri"/>
                      </a:endParaRPr>
                    </a:p>
                  </a:txBody>
                  <a:tcPr marL="91425" marR="91425" marT="91425" marB="91425">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70AD47"/>
                    </a:solidFill>
                  </a:tcPr>
                </a:tc>
                <a:tc>
                  <a:txBody>
                    <a:bodyPr/>
                    <a:lstStyle/>
                    <a:p>
                      <a:pPr marL="0" lvl="0" indent="0" algn="ctr" rtl="0">
                        <a:spcBef>
                          <a:spcPts val="0"/>
                        </a:spcBef>
                        <a:spcAft>
                          <a:spcPts val="0"/>
                        </a:spcAft>
                        <a:buNone/>
                      </a:pPr>
                      <a:r>
                        <a:rPr lang="en-US" sz="1700" b="1">
                          <a:solidFill>
                            <a:srgbClr val="FFFFFF"/>
                          </a:solidFill>
                          <a:latin typeface="Calibri"/>
                          <a:ea typeface="Calibri"/>
                          <a:cs typeface="Calibri"/>
                          <a:sym typeface="Calibri"/>
                        </a:rPr>
                        <a:t>% de Nulos</a:t>
                      </a:r>
                      <a:endParaRPr sz="1700" b="1">
                        <a:solidFill>
                          <a:srgbClr val="FFFFFF"/>
                        </a:solidFill>
                        <a:latin typeface="Calibri"/>
                        <a:ea typeface="Calibri"/>
                        <a:cs typeface="Calibri"/>
                        <a:sym typeface="Calibri"/>
                      </a:endParaRPr>
                    </a:p>
                  </a:txBody>
                  <a:tcPr marL="91425" marR="91425" marT="91425" marB="91425">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70AD47"/>
                    </a:solidFill>
                  </a:tcPr>
                </a:tc>
                <a:extLst>
                  <a:ext uri="{0D108BD9-81ED-4DB2-BD59-A6C34878D82A}">
                    <a16:rowId xmlns:a16="http://schemas.microsoft.com/office/drawing/2014/main" val="10000"/>
                  </a:ext>
                </a:extLst>
              </a:tr>
              <a:tr h="518050">
                <a:tc>
                  <a:txBody>
                    <a:bodyPr/>
                    <a:lstStyle/>
                    <a:p>
                      <a:pPr marL="0" lvl="0" indent="0" algn="ctr" rtl="0">
                        <a:spcBef>
                          <a:spcPts val="0"/>
                        </a:spcBef>
                        <a:spcAft>
                          <a:spcPts val="0"/>
                        </a:spcAft>
                        <a:buClr>
                          <a:schemeClr val="dk1"/>
                        </a:buClr>
                        <a:buSzPts val="1100"/>
                        <a:buFont typeface="Arial"/>
                        <a:buNone/>
                      </a:pPr>
                      <a:r>
                        <a:rPr lang="en-US" sz="1700" b="1">
                          <a:solidFill>
                            <a:schemeClr val="dk1"/>
                          </a:solidFill>
                          <a:latin typeface="Calibri"/>
                          <a:ea typeface="Calibri"/>
                          <a:cs typeface="Calibri"/>
                          <a:sym typeface="Calibri"/>
                        </a:rPr>
                        <a:t>emp_title</a:t>
                      </a:r>
                      <a:endParaRPr sz="1700" b="1">
                        <a:latin typeface="Calibri"/>
                        <a:ea typeface="Calibri"/>
                        <a:cs typeface="Calibri"/>
                        <a:sym typeface="Calibri"/>
                      </a:endParaRPr>
                    </a:p>
                  </a:txBody>
                  <a:tcPr marL="91425" marR="91425" marT="91425" marB="91425">
                    <a:lnL w="10575" cap="flat" cmpd="sng">
                      <a:solidFill>
                        <a:srgbClr val="A9D08E"/>
                      </a:solidFill>
                      <a:prstDash val="solid"/>
                      <a:round/>
                      <a:headEnd type="none" w="sm" len="sm"/>
                      <a:tailEnd type="none" w="sm" len="sm"/>
                    </a:lnL>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C6E0B4"/>
                    </a:solidFill>
                  </a:tcPr>
                </a:tc>
                <a:tc>
                  <a:txBody>
                    <a:bodyPr/>
                    <a:lstStyle/>
                    <a:p>
                      <a:pPr marL="0" lvl="0" indent="0" algn="ctr" rtl="0">
                        <a:spcBef>
                          <a:spcPts val="0"/>
                        </a:spcBef>
                        <a:spcAft>
                          <a:spcPts val="0"/>
                        </a:spcAft>
                        <a:buNone/>
                      </a:pPr>
                      <a:r>
                        <a:rPr lang="en-US" sz="1700">
                          <a:solidFill>
                            <a:schemeClr val="dk1"/>
                          </a:solidFill>
                          <a:latin typeface="Calibri"/>
                          <a:ea typeface="Calibri"/>
                          <a:cs typeface="Calibri"/>
                          <a:sym typeface="Calibri"/>
                        </a:rPr>
                        <a:t>166,969</a:t>
                      </a:r>
                      <a:endParaRPr sz="1700">
                        <a:solidFill>
                          <a:schemeClr val="dk1"/>
                        </a:solidFill>
                        <a:latin typeface="Calibri"/>
                        <a:ea typeface="Calibri"/>
                        <a:cs typeface="Calibri"/>
                        <a:sym typeface="Calibri"/>
                      </a:endParaRPr>
                    </a:p>
                  </a:txBody>
                  <a:tcPr marL="91425" marR="91425" marT="91425" marB="91425">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E2EFDA"/>
                    </a:solidFill>
                  </a:tcPr>
                </a:tc>
                <a:tc>
                  <a:txBody>
                    <a:bodyPr/>
                    <a:lstStyle/>
                    <a:p>
                      <a:pPr marL="0" lvl="0" indent="0" algn="ctr" rtl="0">
                        <a:spcBef>
                          <a:spcPts val="0"/>
                        </a:spcBef>
                        <a:spcAft>
                          <a:spcPts val="0"/>
                        </a:spcAft>
                        <a:buNone/>
                      </a:pPr>
                      <a:r>
                        <a:rPr lang="en-US" sz="1700">
                          <a:solidFill>
                            <a:schemeClr val="dk1"/>
                          </a:solidFill>
                          <a:latin typeface="Calibri"/>
                          <a:ea typeface="Calibri"/>
                          <a:cs typeface="Calibri"/>
                          <a:sym typeface="Calibri"/>
                        </a:rPr>
                        <a:t>7.385826%</a:t>
                      </a:r>
                      <a:endParaRPr sz="1700">
                        <a:solidFill>
                          <a:schemeClr val="dk1"/>
                        </a:solidFill>
                        <a:latin typeface="Calibri"/>
                        <a:ea typeface="Calibri"/>
                        <a:cs typeface="Calibri"/>
                        <a:sym typeface="Calibri"/>
                      </a:endParaRPr>
                    </a:p>
                  </a:txBody>
                  <a:tcPr marL="91425" marR="91425" marT="91425" marB="91425">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E2EFDA"/>
                    </a:solidFill>
                  </a:tcPr>
                </a:tc>
                <a:extLst>
                  <a:ext uri="{0D108BD9-81ED-4DB2-BD59-A6C34878D82A}">
                    <a16:rowId xmlns:a16="http://schemas.microsoft.com/office/drawing/2014/main" val="10001"/>
                  </a:ext>
                </a:extLst>
              </a:tr>
              <a:tr h="518050">
                <a:tc>
                  <a:txBody>
                    <a:bodyPr/>
                    <a:lstStyle/>
                    <a:p>
                      <a:pPr marL="0" lvl="0" indent="0" algn="ctr" rtl="0">
                        <a:spcBef>
                          <a:spcPts val="0"/>
                        </a:spcBef>
                        <a:spcAft>
                          <a:spcPts val="0"/>
                        </a:spcAft>
                        <a:buNone/>
                      </a:pPr>
                      <a:r>
                        <a:rPr lang="en-US" sz="1700" b="1">
                          <a:latin typeface="Calibri"/>
                          <a:ea typeface="Calibri"/>
                          <a:cs typeface="Calibri"/>
                          <a:sym typeface="Calibri"/>
                        </a:rPr>
                        <a:t>emp_length</a:t>
                      </a:r>
                      <a:endParaRPr sz="1700" b="1">
                        <a:latin typeface="Calibri"/>
                        <a:ea typeface="Calibri"/>
                        <a:cs typeface="Calibri"/>
                        <a:sym typeface="Calibri"/>
                      </a:endParaRPr>
                    </a:p>
                  </a:txBody>
                  <a:tcPr marL="91425" marR="91425" marT="91425" marB="91425">
                    <a:lnL w="10575" cap="flat" cmpd="sng">
                      <a:solidFill>
                        <a:srgbClr val="A9D08E"/>
                      </a:solidFill>
                      <a:prstDash val="solid"/>
                      <a:round/>
                      <a:headEnd type="none" w="sm" len="sm"/>
                      <a:tailEnd type="none" w="sm" len="sm"/>
                    </a:lnL>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C6E0B4"/>
                    </a:solidFill>
                  </a:tcPr>
                </a:tc>
                <a:tc>
                  <a:txBody>
                    <a:bodyPr/>
                    <a:lstStyle/>
                    <a:p>
                      <a:pPr marL="0" lvl="0" indent="0" algn="ctr" rtl="0">
                        <a:spcBef>
                          <a:spcPts val="0"/>
                        </a:spcBef>
                        <a:spcAft>
                          <a:spcPts val="0"/>
                        </a:spcAft>
                        <a:buNone/>
                      </a:pPr>
                      <a:r>
                        <a:rPr lang="en-US" sz="1700">
                          <a:latin typeface="Calibri"/>
                          <a:ea typeface="Calibri"/>
                          <a:cs typeface="Calibri"/>
                          <a:sym typeface="Calibri"/>
                        </a:rPr>
                        <a:t>146,907</a:t>
                      </a:r>
                      <a:endParaRPr sz="1700">
                        <a:latin typeface="Calibri"/>
                        <a:ea typeface="Calibri"/>
                        <a:cs typeface="Calibri"/>
                        <a:sym typeface="Calibri"/>
                      </a:endParaRPr>
                    </a:p>
                  </a:txBody>
                  <a:tcPr marL="91425" marR="91425" marT="91425" marB="91425">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E2EFDA"/>
                    </a:solidFill>
                  </a:tcPr>
                </a:tc>
                <a:tc>
                  <a:txBody>
                    <a:bodyPr/>
                    <a:lstStyle/>
                    <a:p>
                      <a:pPr marL="0" lvl="0" indent="0" algn="ctr" rtl="0">
                        <a:spcBef>
                          <a:spcPts val="0"/>
                        </a:spcBef>
                        <a:spcAft>
                          <a:spcPts val="0"/>
                        </a:spcAft>
                        <a:buNone/>
                      </a:pPr>
                      <a:r>
                        <a:rPr lang="en-US" sz="1700">
                          <a:latin typeface="Calibri"/>
                          <a:ea typeface="Calibri"/>
                          <a:cs typeface="Calibri"/>
                          <a:sym typeface="Calibri"/>
                        </a:rPr>
                        <a:t>6.498389%</a:t>
                      </a:r>
                      <a:endParaRPr sz="1700">
                        <a:latin typeface="Calibri"/>
                        <a:ea typeface="Calibri"/>
                        <a:cs typeface="Calibri"/>
                        <a:sym typeface="Calibri"/>
                      </a:endParaRPr>
                    </a:p>
                  </a:txBody>
                  <a:tcPr marL="91425" marR="91425" marT="91425" marB="91425">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E2EFDA"/>
                    </a:solidFill>
                  </a:tcPr>
                </a:tc>
                <a:extLst>
                  <a:ext uri="{0D108BD9-81ED-4DB2-BD59-A6C34878D82A}">
                    <a16:rowId xmlns:a16="http://schemas.microsoft.com/office/drawing/2014/main" val="10002"/>
                  </a:ext>
                </a:extLst>
              </a:tr>
              <a:tr h="518050">
                <a:tc>
                  <a:txBody>
                    <a:bodyPr/>
                    <a:lstStyle/>
                    <a:p>
                      <a:pPr marL="0" lvl="0" indent="0" algn="ctr" rtl="0">
                        <a:spcBef>
                          <a:spcPts val="0"/>
                        </a:spcBef>
                        <a:spcAft>
                          <a:spcPts val="0"/>
                        </a:spcAft>
                        <a:buNone/>
                      </a:pPr>
                      <a:r>
                        <a:rPr lang="en-US" sz="1700" b="1">
                          <a:latin typeface="Calibri"/>
                          <a:ea typeface="Calibri"/>
                          <a:cs typeface="Calibri"/>
                          <a:sym typeface="Calibri"/>
                        </a:rPr>
                        <a:t>delinq_2yrs</a:t>
                      </a:r>
                      <a:endParaRPr sz="1700" b="1">
                        <a:latin typeface="Calibri"/>
                        <a:ea typeface="Calibri"/>
                        <a:cs typeface="Calibri"/>
                        <a:sym typeface="Calibri"/>
                      </a:endParaRPr>
                    </a:p>
                  </a:txBody>
                  <a:tcPr marL="91425" marR="91425" marT="91425" marB="91425">
                    <a:lnL w="10575" cap="flat" cmpd="sng">
                      <a:solidFill>
                        <a:srgbClr val="A9D08E"/>
                      </a:solidFill>
                      <a:prstDash val="solid"/>
                      <a:round/>
                      <a:headEnd type="none" w="sm" len="sm"/>
                      <a:tailEnd type="none" w="sm" len="sm"/>
                    </a:lnL>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C6E0B4"/>
                    </a:solidFill>
                  </a:tcPr>
                </a:tc>
                <a:tc>
                  <a:txBody>
                    <a:bodyPr/>
                    <a:lstStyle/>
                    <a:p>
                      <a:pPr marL="0" lvl="0" indent="0" algn="ctr" rtl="0">
                        <a:spcBef>
                          <a:spcPts val="0"/>
                        </a:spcBef>
                        <a:spcAft>
                          <a:spcPts val="0"/>
                        </a:spcAft>
                        <a:buNone/>
                      </a:pPr>
                      <a:r>
                        <a:rPr lang="en-US" sz="1700">
                          <a:latin typeface="Calibri"/>
                          <a:ea typeface="Calibri"/>
                          <a:cs typeface="Calibri"/>
                          <a:sym typeface="Calibri"/>
                        </a:rPr>
                        <a:t>29</a:t>
                      </a:r>
                      <a:endParaRPr sz="1700">
                        <a:latin typeface="Calibri"/>
                        <a:ea typeface="Calibri"/>
                        <a:cs typeface="Calibri"/>
                        <a:sym typeface="Calibri"/>
                      </a:endParaRPr>
                    </a:p>
                  </a:txBody>
                  <a:tcPr marL="91425" marR="91425" marT="91425" marB="91425">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E2EFDA"/>
                    </a:solidFill>
                  </a:tcPr>
                </a:tc>
                <a:tc>
                  <a:txBody>
                    <a:bodyPr/>
                    <a:lstStyle/>
                    <a:p>
                      <a:pPr marL="0" lvl="0" indent="0" algn="ctr" rtl="0">
                        <a:spcBef>
                          <a:spcPts val="0"/>
                        </a:spcBef>
                        <a:spcAft>
                          <a:spcPts val="0"/>
                        </a:spcAft>
                        <a:buNone/>
                      </a:pPr>
                      <a:r>
                        <a:rPr lang="en-US" sz="1700">
                          <a:latin typeface="Calibri"/>
                          <a:ea typeface="Calibri"/>
                          <a:cs typeface="Calibri"/>
                          <a:sym typeface="Calibri"/>
                        </a:rPr>
                        <a:t>0.001283%</a:t>
                      </a:r>
                      <a:endParaRPr sz="1700">
                        <a:latin typeface="Calibri"/>
                        <a:ea typeface="Calibri"/>
                        <a:cs typeface="Calibri"/>
                        <a:sym typeface="Calibri"/>
                      </a:endParaRPr>
                    </a:p>
                  </a:txBody>
                  <a:tcPr marL="91425" marR="91425" marT="91425" marB="91425">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E2EFDA"/>
                    </a:solidFill>
                  </a:tcPr>
                </a:tc>
                <a:extLst>
                  <a:ext uri="{0D108BD9-81ED-4DB2-BD59-A6C34878D82A}">
                    <a16:rowId xmlns:a16="http://schemas.microsoft.com/office/drawing/2014/main" val="10003"/>
                  </a:ext>
                </a:extLst>
              </a:tr>
              <a:tr h="518050">
                <a:tc>
                  <a:txBody>
                    <a:bodyPr/>
                    <a:lstStyle/>
                    <a:p>
                      <a:pPr marL="0" lvl="0" indent="0" algn="ctr" rtl="0">
                        <a:spcBef>
                          <a:spcPts val="0"/>
                        </a:spcBef>
                        <a:spcAft>
                          <a:spcPts val="0"/>
                        </a:spcAft>
                        <a:buNone/>
                      </a:pPr>
                      <a:r>
                        <a:rPr lang="en-US" sz="1700" b="1">
                          <a:latin typeface="Calibri"/>
                          <a:ea typeface="Calibri"/>
                          <a:cs typeface="Calibri"/>
                          <a:sym typeface="Calibri"/>
                        </a:rPr>
                        <a:t>next_pymnt_d</a:t>
                      </a:r>
                      <a:endParaRPr sz="1700" b="1">
                        <a:latin typeface="Calibri"/>
                        <a:ea typeface="Calibri"/>
                        <a:cs typeface="Calibri"/>
                        <a:sym typeface="Calibri"/>
                      </a:endParaRPr>
                    </a:p>
                  </a:txBody>
                  <a:tcPr marL="91425" marR="91425" marT="91425" marB="91425">
                    <a:lnL w="10575" cap="flat" cmpd="sng">
                      <a:solidFill>
                        <a:srgbClr val="A9D08E"/>
                      </a:solidFill>
                      <a:prstDash val="solid"/>
                      <a:round/>
                      <a:headEnd type="none" w="sm" len="sm"/>
                      <a:tailEnd type="none" w="sm" len="sm"/>
                    </a:lnL>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C6E0B4"/>
                    </a:solidFill>
                  </a:tcPr>
                </a:tc>
                <a:tc>
                  <a:txBody>
                    <a:bodyPr/>
                    <a:lstStyle/>
                    <a:p>
                      <a:pPr marL="0" lvl="0" indent="0" algn="ctr" rtl="0">
                        <a:spcBef>
                          <a:spcPts val="0"/>
                        </a:spcBef>
                        <a:spcAft>
                          <a:spcPts val="0"/>
                        </a:spcAft>
                        <a:buNone/>
                      </a:pPr>
                      <a:r>
                        <a:rPr lang="en-US" sz="1700">
                          <a:latin typeface="Calibri"/>
                          <a:ea typeface="Calibri"/>
                          <a:cs typeface="Calibri"/>
                          <a:sym typeface="Calibri"/>
                        </a:rPr>
                        <a:t>1,303,607</a:t>
                      </a:r>
                      <a:endParaRPr sz="1700">
                        <a:latin typeface="Calibri"/>
                        <a:ea typeface="Calibri"/>
                        <a:cs typeface="Calibri"/>
                        <a:sym typeface="Calibri"/>
                      </a:endParaRPr>
                    </a:p>
                  </a:txBody>
                  <a:tcPr marL="91425" marR="91425" marT="91425" marB="91425">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E2EFDA"/>
                    </a:solidFill>
                  </a:tcPr>
                </a:tc>
                <a:tc>
                  <a:txBody>
                    <a:bodyPr/>
                    <a:lstStyle/>
                    <a:p>
                      <a:pPr marL="0" lvl="0" indent="0" algn="ctr" rtl="0">
                        <a:spcBef>
                          <a:spcPts val="0"/>
                        </a:spcBef>
                        <a:spcAft>
                          <a:spcPts val="0"/>
                        </a:spcAft>
                        <a:buNone/>
                      </a:pPr>
                      <a:r>
                        <a:rPr lang="en-US" sz="1700">
                          <a:latin typeface="Calibri"/>
                          <a:ea typeface="Calibri"/>
                          <a:cs typeface="Calibri"/>
                          <a:sym typeface="Calibri"/>
                        </a:rPr>
                        <a:t>57.664681%</a:t>
                      </a:r>
                      <a:endParaRPr sz="1700">
                        <a:latin typeface="Calibri"/>
                        <a:ea typeface="Calibri"/>
                        <a:cs typeface="Calibri"/>
                        <a:sym typeface="Calibri"/>
                      </a:endParaRPr>
                    </a:p>
                  </a:txBody>
                  <a:tcPr marL="91425" marR="91425" marT="91425" marB="91425">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E2EFDA"/>
                    </a:solidFill>
                  </a:tcPr>
                </a:tc>
                <a:extLst>
                  <a:ext uri="{0D108BD9-81ED-4DB2-BD59-A6C34878D82A}">
                    <a16:rowId xmlns:a16="http://schemas.microsoft.com/office/drawing/2014/main" val="10004"/>
                  </a:ext>
                </a:extLst>
              </a:tr>
              <a:tr h="518050">
                <a:tc>
                  <a:txBody>
                    <a:bodyPr/>
                    <a:lstStyle/>
                    <a:p>
                      <a:pPr marL="0" lvl="0" indent="0" algn="ctr" rtl="0">
                        <a:spcBef>
                          <a:spcPts val="0"/>
                        </a:spcBef>
                        <a:spcAft>
                          <a:spcPts val="0"/>
                        </a:spcAft>
                        <a:buNone/>
                      </a:pPr>
                      <a:r>
                        <a:rPr lang="en-US" sz="1700" b="1">
                          <a:latin typeface="Calibri"/>
                          <a:ea typeface="Calibri"/>
                          <a:cs typeface="Calibri"/>
                          <a:sym typeface="Calibri"/>
                        </a:rPr>
                        <a:t>earliest_cr_line</a:t>
                      </a:r>
                      <a:endParaRPr sz="1700" b="1">
                        <a:latin typeface="Calibri"/>
                        <a:ea typeface="Calibri"/>
                        <a:cs typeface="Calibri"/>
                        <a:sym typeface="Calibri"/>
                      </a:endParaRPr>
                    </a:p>
                  </a:txBody>
                  <a:tcPr marL="91425" marR="91425" marT="91425" marB="91425">
                    <a:lnL w="10575" cap="flat" cmpd="sng">
                      <a:solidFill>
                        <a:srgbClr val="A9D08E"/>
                      </a:solidFill>
                      <a:prstDash val="solid"/>
                      <a:round/>
                      <a:headEnd type="none" w="sm" len="sm"/>
                      <a:tailEnd type="none" w="sm" len="sm"/>
                    </a:lnL>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C6E0B4"/>
                    </a:solidFill>
                  </a:tcPr>
                </a:tc>
                <a:tc>
                  <a:txBody>
                    <a:bodyPr/>
                    <a:lstStyle/>
                    <a:p>
                      <a:pPr marL="0" lvl="0" indent="0" algn="ctr" rtl="0">
                        <a:spcBef>
                          <a:spcPts val="0"/>
                        </a:spcBef>
                        <a:spcAft>
                          <a:spcPts val="0"/>
                        </a:spcAft>
                        <a:buNone/>
                      </a:pPr>
                      <a:r>
                        <a:rPr lang="en-US" sz="1700">
                          <a:latin typeface="Calibri"/>
                          <a:ea typeface="Calibri"/>
                          <a:cs typeface="Calibri"/>
                          <a:sym typeface="Calibri"/>
                        </a:rPr>
                        <a:t>29</a:t>
                      </a:r>
                      <a:endParaRPr sz="1700">
                        <a:latin typeface="Calibri"/>
                        <a:ea typeface="Calibri"/>
                        <a:cs typeface="Calibri"/>
                        <a:sym typeface="Calibri"/>
                      </a:endParaRPr>
                    </a:p>
                  </a:txBody>
                  <a:tcPr marL="91425" marR="91425" marT="91425" marB="91425">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E2EFDA"/>
                    </a:solidFill>
                  </a:tcPr>
                </a:tc>
                <a:tc>
                  <a:txBody>
                    <a:bodyPr/>
                    <a:lstStyle/>
                    <a:p>
                      <a:pPr marL="0" lvl="0" indent="0" algn="ctr" rtl="0">
                        <a:spcBef>
                          <a:spcPts val="0"/>
                        </a:spcBef>
                        <a:spcAft>
                          <a:spcPts val="0"/>
                        </a:spcAft>
                        <a:buNone/>
                      </a:pPr>
                      <a:r>
                        <a:rPr lang="en-US" sz="1700">
                          <a:latin typeface="Calibri"/>
                          <a:ea typeface="Calibri"/>
                          <a:cs typeface="Calibri"/>
                          <a:sym typeface="Calibri"/>
                        </a:rPr>
                        <a:t>0.001283%</a:t>
                      </a:r>
                      <a:endParaRPr sz="1700">
                        <a:latin typeface="Calibri"/>
                        <a:ea typeface="Calibri"/>
                        <a:cs typeface="Calibri"/>
                        <a:sym typeface="Calibri"/>
                      </a:endParaRPr>
                    </a:p>
                  </a:txBody>
                  <a:tcPr marL="91425" marR="91425" marT="91425" marB="91425">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E2EFDA"/>
                    </a:solidFill>
                  </a:tcPr>
                </a:tc>
                <a:extLst>
                  <a:ext uri="{0D108BD9-81ED-4DB2-BD59-A6C34878D82A}">
                    <a16:rowId xmlns:a16="http://schemas.microsoft.com/office/drawing/2014/main" val="10005"/>
                  </a:ext>
                </a:extLst>
              </a:tr>
              <a:tr h="518050">
                <a:tc>
                  <a:txBody>
                    <a:bodyPr/>
                    <a:lstStyle/>
                    <a:p>
                      <a:pPr marL="0" lvl="0" indent="0" algn="ctr" rtl="0">
                        <a:spcBef>
                          <a:spcPts val="0"/>
                        </a:spcBef>
                        <a:spcAft>
                          <a:spcPts val="0"/>
                        </a:spcAft>
                        <a:buNone/>
                      </a:pPr>
                      <a:r>
                        <a:rPr lang="en-US" sz="1700" b="1">
                          <a:latin typeface="Calibri"/>
                          <a:ea typeface="Calibri"/>
                          <a:cs typeface="Calibri"/>
                          <a:sym typeface="Calibri"/>
                        </a:rPr>
                        <a:t>mths_since_last_delinq</a:t>
                      </a:r>
                      <a:endParaRPr sz="1700" b="1">
                        <a:latin typeface="Calibri"/>
                        <a:ea typeface="Calibri"/>
                        <a:cs typeface="Calibri"/>
                        <a:sym typeface="Calibri"/>
                      </a:endParaRPr>
                    </a:p>
                  </a:txBody>
                  <a:tcPr marL="91425" marR="91425" marT="91425" marB="91425">
                    <a:lnL w="10575" cap="flat" cmpd="sng">
                      <a:solidFill>
                        <a:srgbClr val="A9D08E"/>
                      </a:solidFill>
                      <a:prstDash val="solid"/>
                      <a:round/>
                      <a:headEnd type="none" w="sm" len="sm"/>
                      <a:tailEnd type="none" w="sm" len="sm"/>
                    </a:lnL>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C6E0B4"/>
                    </a:solidFill>
                  </a:tcPr>
                </a:tc>
                <a:tc>
                  <a:txBody>
                    <a:bodyPr/>
                    <a:lstStyle/>
                    <a:p>
                      <a:pPr marL="0" lvl="0" indent="0" algn="ctr" rtl="0">
                        <a:spcBef>
                          <a:spcPts val="0"/>
                        </a:spcBef>
                        <a:spcAft>
                          <a:spcPts val="0"/>
                        </a:spcAft>
                        <a:buNone/>
                      </a:pPr>
                      <a:r>
                        <a:rPr lang="en-US" sz="1700">
                          <a:latin typeface="Calibri"/>
                          <a:ea typeface="Calibri"/>
                          <a:cs typeface="Calibri"/>
                          <a:sym typeface="Calibri"/>
                        </a:rPr>
                        <a:t>1,158,502</a:t>
                      </a:r>
                      <a:endParaRPr sz="1700">
                        <a:latin typeface="Calibri"/>
                        <a:ea typeface="Calibri"/>
                        <a:cs typeface="Calibri"/>
                        <a:sym typeface="Calibri"/>
                      </a:endParaRPr>
                    </a:p>
                  </a:txBody>
                  <a:tcPr marL="91425" marR="91425" marT="91425" marB="91425">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E2EFDA"/>
                    </a:solidFill>
                  </a:tcPr>
                </a:tc>
                <a:tc>
                  <a:txBody>
                    <a:bodyPr/>
                    <a:lstStyle/>
                    <a:p>
                      <a:pPr marL="0" lvl="0" indent="0" algn="ctr" rtl="0">
                        <a:spcBef>
                          <a:spcPts val="0"/>
                        </a:spcBef>
                        <a:spcAft>
                          <a:spcPts val="0"/>
                        </a:spcAft>
                        <a:buNone/>
                      </a:pPr>
                      <a:r>
                        <a:rPr lang="en-US" sz="1700">
                          <a:latin typeface="Calibri"/>
                          <a:ea typeface="Calibri"/>
                          <a:cs typeface="Calibri"/>
                          <a:sym typeface="Calibri"/>
                        </a:rPr>
                        <a:t>51.246003%</a:t>
                      </a:r>
                      <a:endParaRPr sz="1700">
                        <a:latin typeface="Calibri"/>
                        <a:ea typeface="Calibri"/>
                        <a:cs typeface="Calibri"/>
                        <a:sym typeface="Calibri"/>
                      </a:endParaRPr>
                    </a:p>
                  </a:txBody>
                  <a:tcPr marL="91425" marR="91425" marT="91425" marB="91425">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E2EFDA"/>
                    </a:solidFill>
                  </a:tcPr>
                </a:tc>
                <a:extLst>
                  <a:ext uri="{0D108BD9-81ED-4DB2-BD59-A6C34878D82A}">
                    <a16:rowId xmlns:a16="http://schemas.microsoft.com/office/drawing/2014/main" val="10006"/>
                  </a:ext>
                </a:extLst>
              </a:tr>
              <a:tr h="518050">
                <a:tc>
                  <a:txBody>
                    <a:bodyPr/>
                    <a:lstStyle/>
                    <a:p>
                      <a:pPr marL="0" lvl="0" indent="0" algn="ctr" rtl="0">
                        <a:spcBef>
                          <a:spcPts val="0"/>
                        </a:spcBef>
                        <a:spcAft>
                          <a:spcPts val="0"/>
                        </a:spcAft>
                        <a:buNone/>
                      </a:pPr>
                      <a:r>
                        <a:rPr lang="en-US" sz="1700" b="1">
                          <a:latin typeface="Calibri"/>
                          <a:ea typeface="Calibri"/>
                          <a:cs typeface="Calibri"/>
                          <a:sym typeface="Calibri"/>
                        </a:rPr>
                        <a:t>last_pymnt_d</a:t>
                      </a:r>
                      <a:endParaRPr sz="1700" b="1">
                        <a:latin typeface="Calibri"/>
                        <a:ea typeface="Calibri"/>
                        <a:cs typeface="Calibri"/>
                        <a:sym typeface="Calibri"/>
                      </a:endParaRPr>
                    </a:p>
                  </a:txBody>
                  <a:tcPr marL="91425" marR="91425" marT="91425" marB="91425">
                    <a:lnL w="10575" cap="flat" cmpd="sng">
                      <a:solidFill>
                        <a:srgbClr val="A9D08E"/>
                      </a:solidFill>
                      <a:prstDash val="solid"/>
                      <a:round/>
                      <a:headEnd type="none" w="sm" len="sm"/>
                      <a:tailEnd type="none" w="sm" len="sm"/>
                    </a:lnL>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C6E0B4"/>
                    </a:solidFill>
                  </a:tcPr>
                </a:tc>
                <a:tc>
                  <a:txBody>
                    <a:bodyPr/>
                    <a:lstStyle/>
                    <a:p>
                      <a:pPr marL="0" lvl="0" indent="0" algn="ctr" rtl="0">
                        <a:spcBef>
                          <a:spcPts val="0"/>
                        </a:spcBef>
                        <a:spcAft>
                          <a:spcPts val="0"/>
                        </a:spcAft>
                        <a:buNone/>
                      </a:pPr>
                      <a:r>
                        <a:rPr lang="en-US" sz="1700">
                          <a:latin typeface="Calibri"/>
                          <a:ea typeface="Calibri"/>
                          <a:cs typeface="Calibri"/>
                          <a:sym typeface="Calibri"/>
                        </a:rPr>
                        <a:t>2,426</a:t>
                      </a:r>
                      <a:endParaRPr sz="1700">
                        <a:latin typeface="Calibri"/>
                        <a:ea typeface="Calibri"/>
                        <a:cs typeface="Calibri"/>
                        <a:sym typeface="Calibri"/>
                      </a:endParaRPr>
                    </a:p>
                  </a:txBody>
                  <a:tcPr marL="91425" marR="91425" marT="91425" marB="91425">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E2EFDA"/>
                    </a:solidFill>
                  </a:tcPr>
                </a:tc>
                <a:tc>
                  <a:txBody>
                    <a:bodyPr/>
                    <a:lstStyle/>
                    <a:p>
                      <a:pPr marL="0" lvl="0" indent="0" algn="ctr" rtl="0">
                        <a:spcBef>
                          <a:spcPts val="0"/>
                        </a:spcBef>
                        <a:spcAft>
                          <a:spcPts val="0"/>
                        </a:spcAft>
                        <a:buNone/>
                      </a:pPr>
                      <a:r>
                        <a:rPr lang="en-US" sz="1700">
                          <a:latin typeface="Calibri"/>
                          <a:ea typeface="Calibri"/>
                          <a:cs typeface="Calibri"/>
                          <a:sym typeface="Calibri"/>
                        </a:rPr>
                        <a:t>0.107313%</a:t>
                      </a:r>
                      <a:endParaRPr sz="1700">
                        <a:latin typeface="Calibri"/>
                        <a:ea typeface="Calibri"/>
                        <a:cs typeface="Calibri"/>
                        <a:sym typeface="Calibri"/>
                      </a:endParaRPr>
                    </a:p>
                  </a:txBody>
                  <a:tcPr marL="91425" marR="91425" marT="91425" marB="91425">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E2EFDA"/>
                    </a:solidFill>
                  </a:tcPr>
                </a:tc>
                <a:extLst>
                  <a:ext uri="{0D108BD9-81ED-4DB2-BD59-A6C34878D82A}">
                    <a16:rowId xmlns:a16="http://schemas.microsoft.com/office/drawing/2014/main" val="10007"/>
                  </a:ext>
                </a:extLst>
              </a:tr>
              <a:tr h="518050">
                <a:tc>
                  <a:txBody>
                    <a:bodyPr/>
                    <a:lstStyle/>
                    <a:p>
                      <a:pPr marL="0" lvl="0" indent="0" algn="ctr" rtl="0">
                        <a:spcBef>
                          <a:spcPts val="0"/>
                        </a:spcBef>
                        <a:spcAft>
                          <a:spcPts val="0"/>
                        </a:spcAft>
                        <a:buNone/>
                      </a:pPr>
                      <a:r>
                        <a:rPr lang="en-US" sz="1700" b="1">
                          <a:latin typeface="Calibri"/>
                          <a:ea typeface="Calibri"/>
                          <a:cs typeface="Calibri"/>
                          <a:sym typeface="Calibri"/>
                        </a:rPr>
                        <a:t>settlement_status</a:t>
                      </a:r>
                      <a:endParaRPr sz="1700" b="1">
                        <a:latin typeface="Calibri"/>
                        <a:ea typeface="Calibri"/>
                        <a:cs typeface="Calibri"/>
                        <a:sym typeface="Calibri"/>
                      </a:endParaRPr>
                    </a:p>
                  </a:txBody>
                  <a:tcPr marL="91425" marR="91425" marT="91425" marB="91425">
                    <a:lnL w="10575" cap="flat" cmpd="sng">
                      <a:solidFill>
                        <a:srgbClr val="A9D08E"/>
                      </a:solidFill>
                      <a:prstDash val="solid"/>
                      <a:round/>
                      <a:headEnd type="none" w="sm" len="sm"/>
                      <a:tailEnd type="none" w="sm" len="sm"/>
                    </a:lnL>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C6E0B4"/>
                    </a:solidFill>
                  </a:tcPr>
                </a:tc>
                <a:tc>
                  <a:txBody>
                    <a:bodyPr/>
                    <a:lstStyle/>
                    <a:p>
                      <a:pPr marL="0" lvl="0" indent="0" algn="ctr" rtl="0">
                        <a:spcBef>
                          <a:spcPts val="0"/>
                        </a:spcBef>
                        <a:spcAft>
                          <a:spcPts val="0"/>
                        </a:spcAft>
                        <a:buNone/>
                      </a:pPr>
                      <a:r>
                        <a:rPr lang="en-US" sz="1700">
                          <a:latin typeface="Calibri"/>
                          <a:ea typeface="Calibri"/>
                          <a:cs typeface="Calibri"/>
                          <a:sym typeface="Calibri"/>
                        </a:rPr>
                        <a:t>2,227,612</a:t>
                      </a:r>
                      <a:endParaRPr sz="1700">
                        <a:latin typeface="Calibri"/>
                        <a:ea typeface="Calibri"/>
                        <a:cs typeface="Calibri"/>
                        <a:sym typeface="Calibri"/>
                      </a:endParaRPr>
                    </a:p>
                  </a:txBody>
                  <a:tcPr marL="91425" marR="91425" marT="91425" marB="91425">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E2EFDA"/>
                    </a:solidFill>
                  </a:tcPr>
                </a:tc>
                <a:tc>
                  <a:txBody>
                    <a:bodyPr/>
                    <a:lstStyle/>
                    <a:p>
                      <a:pPr marL="0" lvl="0" indent="0" algn="ctr" rtl="0">
                        <a:spcBef>
                          <a:spcPts val="0"/>
                        </a:spcBef>
                        <a:spcAft>
                          <a:spcPts val="0"/>
                        </a:spcAft>
                        <a:buNone/>
                      </a:pPr>
                      <a:r>
                        <a:rPr lang="en-US" sz="1700">
                          <a:latin typeface="Calibri"/>
                          <a:ea typeface="Calibri"/>
                          <a:cs typeface="Calibri"/>
                          <a:sym typeface="Calibri"/>
                        </a:rPr>
                        <a:t>98.537777%</a:t>
                      </a:r>
                      <a:endParaRPr sz="1700">
                        <a:latin typeface="Calibri"/>
                        <a:ea typeface="Calibri"/>
                        <a:cs typeface="Calibri"/>
                        <a:sym typeface="Calibri"/>
                      </a:endParaRPr>
                    </a:p>
                  </a:txBody>
                  <a:tcPr marL="91425" marR="91425" marT="91425" marB="91425">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E2EFDA"/>
                    </a:solidFill>
                  </a:tcPr>
                </a:tc>
                <a:extLst>
                  <a:ext uri="{0D108BD9-81ED-4DB2-BD59-A6C34878D82A}">
                    <a16:rowId xmlns:a16="http://schemas.microsoft.com/office/drawing/2014/main" val="10008"/>
                  </a:ext>
                </a:extLst>
              </a:tr>
              <a:tr h="518050">
                <a:tc>
                  <a:txBody>
                    <a:bodyPr/>
                    <a:lstStyle/>
                    <a:p>
                      <a:pPr marL="0" lvl="0" indent="0" algn="ctr" rtl="0">
                        <a:spcBef>
                          <a:spcPts val="0"/>
                        </a:spcBef>
                        <a:spcAft>
                          <a:spcPts val="0"/>
                        </a:spcAft>
                        <a:buNone/>
                      </a:pPr>
                      <a:r>
                        <a:rPr lang="en-US" sz="1700" b="1">
                          <a:latin typeface="Calibri"/>
                          <a:ea typeface="Calibri"/>
                          <a:cs typeface="Calibri"/>
                          <a:sym typeface="Calibri"/>
                        </a:rPr>
                        <a:t>tot_hi_cred_lim</a:t>
                      </a:r>
                      <a:endParaRPr sz="1700" b="1">
                        <a:latin typeface="Calibri"/>
                        <a:ea typeface="Calibri"/>
                        <a:cs typeface="Calibri"/>
                        <a:sym typeface="Calibri"/>
                      </a:endParaRPr>
                    </a:p>
                  </a:txBody>
                  <a:tcPr marL="91425" marR="91425" marT="91425" marB="91425">
                    <a:lnL w="10575" cap="flat" cmpd="sng">
                      <a:solidFill>
                        <a:srgbClr val="A9D08E"/>
                      </a:solidFill>
                      <a:prstDash val="solid"/>
                      <a:round/>
                      <a:headEnd type="none" w="sm" len="sm"/>
                      <a:tailEnd type="none" w="sm" len="sm"/>
                    </a:lnL>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C6E0B4"/>
                    </a:solidFill>
                  </a:tcPr>
                </a:tc>
                <a:tc>
                  <a:txBody>
                    <a:bodyPr/>
                    <a:lstStyle/>
                    <a:p>
                      <a:pPr marL="0" lvl="0" indent="0" algn="ctr" rtl="0">
                        <a:spcBef>
                          <a:spcPts val="0"/>
                        </a:spcBef>
                        <a:spcAft>
                          <a:spcPts val="0"/>
                        </a:spcAft>
                        <a:buNone/>
                      </a:pPr>
                      <a:r>
                        <a:rPr lang="en-US" sz="1700">
                          <a:latin typeface="Calibri"/>
                          <a:ea typeface="Calibri"/>
                          <a:cs typeface="Calibri"/>
                          <a:sym typeface="Calibri"/>
                        </a:rPr>
                        <a:t>70,276</a:t>
                      </a:r>
                      <a:endParaRPr sz="1700">
                        <a:latin typeface="Calibri"/>
                        <a:ea typeface="Calibri"/>
                        <a:cs typeface="Calibri"/>
                        <a:sym typeface="Calibri"/>
                      </a:endParaRPr>
                    </a:p>
                  </a:txBody>
                  <a:tcPr marL="91425" marR="91425" marT="91425" marB="91425">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E2EFDA"/>
                    </a:solidFill>
                  </a:tcPr>
                </a:tc>
                <a:tc>
                  <a:txBody>
                    <a:bodyPr/>
                    <a:lstStyle/>
                    <a:p>
                      <a:pPr marL="0" lvl="0" indent="0" algn="ctr" rtl="0">
                        <a:spcBef>
                          <a:spcPts val="0"/>
                        </a:spcBef>
                        <a:spcAft>
                          <a:spcPts val="0"/>
                        </a:spcAft>
                        <a:buNone/>
                      </a:pPr>
                      <a:r>
                        <a:rPr lang="en-US" sz="1700">
                          <a:latin typeface="Calibri"/>
                          <a:ea typeface="Calibri"/>
                          <a:cs typeface="Calibri"/>
                          <a:sym typeface="Calibri"/>
                        </a:rPr>
                        <a:t>3.108639%</a:t>
                      </a:r>
                      <a:endParaRPr sz="1700">
                        <a:latin typeface="Calibri"/>
                        <a:ea typeface="Calibri"/>
                        <a:cs typeface="Calibri"/>
                        <a:sym typeface="Calibri"/>
                      </a:endParaRPr>
                    </a:p>
                  </a:txBody>
                  <a:tcPr marL="91425" marR="91425" marT="91425" marB="91425">
                    <a:lnT w="10575" cap="flat" cmpd="sng">
                      <a:solidFill>
                        <a:srgbClr val="A9D08E"/>
                      </a:solidFill>
                      <a:prstDash val="solid"/>
                      <a:round/>
                      <a:headEnd type="none" w="sm" len="sm"/>
                      <a:tailEnd type="none" w="sm" len="sm"/>
                    </a:lnT>
                    <a:lnB w="10575" cap="flat" cmpd="sng">
                      <a:solidFill>
                        <a:srgbClr val="A9D08E"/>
                      </a:solidFill>
                      <a:prstDash val="solid"/>
                      <a:round/>
                      <a:headEnd type="none" w="sm" len="sm"/>
                      <a:tailEnd type="none" w="sm" len="sm"/>
                    </a:lnB>
                    <a:solidFill>
                      <a:srgbClr val="E2EFDA"/>
                    </a:solidFill>
                  </a:tcPr>
                </a:tc>
                <a:extLst>
                  <a:ext uri="{0D108BD9-81ED-4DB2-BD59-A6C34878D82A}">
                    <a16:rowId xmlns:a16="http://schemas.microsoft.com/office/drawing/2014/main" val="10009"/>
                  </a:ext>
                </a:extLst>
              </a:tr>
            </a:tbl>
          </a:graphicData>
        </a:graphic>
      </p:graphicFrame>
      <p:grpSp>
        <p:nvGrpSpPr>
          <p:cNvPr id="222" name="Google Shape;222;p7"/>
          <p:cNvGrpSpPr/>
          <p:nvPr/>
        </p:nvGrpSpPr>
        <p:grpSpPr>
          <a:xfrm>
            <a:off x="-528000" y="-72326"/>
            <a:ext cx="19048668" cy="2035493"/>
            <a:chOff x="0" y="-19050"/>
            <a:chExt cx="5016900" cy="831900"/>
          </a:xfrm>
        </p:grpSpPr>
        <p:sp>
          <p:nvSpPr>
            <p:cNvPr id="223" name="Google Shape;223;p7"/>
            <p:cNvSpPr/>
            <p:nvPr/>
          </p:nvSpPr>
          <p:spPr>
            <a:xfrm>
              <a:off x="0" y="0"/>
              <a:ext cx="5016842" cy="812800"/>
            </a:xfrm>
            <a:custGeom>
              <a:avLst/>
              <a:gdLst/>
              <a:ahLst/>
              <a:cxnLst/>
              <a:rect l="l" t="t" r="r" b="b"/>
              <a:pathLst>
                <a:path w="5016842" h="812800" extrusionOk="0">
                  <a:moveTo>
                    <a:pt x="0" y="0"/>
                  </a:moveTo>
                  <a:lnTo>
                    <a:pt x="5016842" y="0"/>
                  </a:lnTo>
                  <a:lnTo>
                    <a:pt x="5016842" y="812800"/>
                  </a:lnTo>
                  <a:lnTo>
                    <a:pt x="0" y="812800"/>
                  </a:ln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7"/>
            <p:cNvSpPr txBox="1"/>
            <p:nvPr/>
          </p:nvSpPr>
          <p:spPr>
            <a:xfrm>
              <a:off x="0" y="-19050"/>
              <a:ext cx="5016900" cy="8319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5" name="Google Shape;225;p7"/>
          <p:cNvGrpSpPr/>
          <p:nvPr/>
        </p:nvGrpSpPr>
        <p:grpSpPr>
          <a:xfrm>
            <a:off x="-528000" y="-72326"/>
            <a:ext cx="19048668" cy="2035493"/>
            <a:chOff x="0" y="-19050"/>
            <a:chExt cx="5016900" cy="831900"/>
          </a:xfrm>
        </p:grpSpPr>
        <p:sp>
          <p:nvSpPr>
            <p:cNvPr id="226" name="Google Shape;226;p7"/>
            <p:cNvSpPr/>
            <p:nvPr/>
          </p:nvSpPr>
          <p:spPr>
            <a:xfrm>
              <a:off x="0" y="0"/>
              <a:ext cx="5016842" cy="812800"/>
            </a:xfrm>
            <a:custGeom>
              <a:avLst/>
              <a:gdLst/>
              <a:ahLst/>
              <a:cxnLst/>
              <a:rect l="l" t="t" r="r" b="b"/>
              <a:pathLst>
                <a:path w="5016842" h="812800" extrusionOk="0">
                  <a:moveTo>
                    <a:pt x="0" y="0"/>
                  </a:moveTo>
                  <a:lnTo>
                    <a:pt x="5016842" y="0"/>
                  </a:lnTo>
                  <a:lnTo>
                    <a:pt x="5016842" y="812800"/>
                  </a:lnTo>
                  <a:lnTo>
                    <a:pt x="0" y="812800"/>
                  </a:ln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 name="Google Shape;227;p7"/>
            <p:cNvSpPr txBox="1"/>
            <p:nvPr/>
          </p:nvSpPr>
          <p:spPr>
            <a:xfrm>
              <a:off x="0" y="-19050"/>
              <a:ext cx="5016900" cy="8319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228" name="Google Shape;228;p7"/>
          <p:cNvSpPr txBox="1"/>
          <p:nvPr/>
        </p:nvSpPr>
        <p:spPr>
          <a:xfrm>
            <a:off x="3690980" y="355986"/>
            <a:ext cx="10713600" cy="1214100"/>
          </a:xfrm>
          <a:prstGeom prst="rect">
            <a:avLst/>
          </a:prstGeom>
          <a:noFill/>
          <a:ln>
            <a:noFill/>
          </a:ln>
        </p:spPr>
        <p:txBody>
          <a:bodyPr spcFirstLastPara="1" wrap="square" lIns="0" tIns="0" rIns="0" bIns="0" anchor="t" anchorCtr="0">
            <a:spAutoFit/>
          </a:bodyPr>
          <a:lstStyle/>
          <a:p>
            <a:pPr marL="0" marR="0" lvl="0" indent="0" algn="ctr" rtl="0">
              <a:lnSpc>
                <a:spcPct val="138024"/>
              </a:lnSpc>
              <a:spcBef>
                <a:spcPts val="0"/>
              </a:spcBef>
              <a:spcAft>
                <a:spcPts val="0"/>
              </a:spcAft>
              <a:buNone/>
            </a:pPr>
            <a:r>
              <a:rPr lang="en-US" sz="7887">
                <a:solidFill>
                  <a:srgbClr val="FFFFFF"/>
                </a:solidFill>
                <a:latin typeface="Arial"/>
                <a:ea typeface="Arial"/>
                <a:cs typeface="Arial"/>
                <a:sym typeface="Arial"/>
              </a:rPr>
              <a:t>D</a:t>
            </a:r>
            <a:r>
              <a:rPr lang="en-US" sz="7887">
                <a:solidFill>
                  <a:srgbClr val="FFFFFF"/>
                </a:solidFill>
              </a:rPr>
              <a:t>ATA</a:t>
            </a:r>
            <a:r>
              <a:rPr lang="en-US" sz="7887">
                <a:solidFill>
                  <a:srgbClr val="FFFFFF"/>
                </a:solidFill>
                <a:latin typeface="Arial"/>
                <a:ea typeface="Arial"/>
                <a:cs typeface="Arial"/>
                <a:sym typeface="Arial"/>
              </a:rPr>
              <a:t> Q</a:t>
            </a:r>
            <a:r>
              <a:rPr lang="en-US" sz="7887">
                <a:solidFill>
                  <a:srgbClr val="FFFFFF"/>
                </a:solidFill>
              </a:rPr>
              <a:t>UALITY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2153b0bb60b_2_37"/>
          <p:cNvSpPr/>
          <p:nvPr/>
        </p:nvSpPr>
        <p:spPr>
          <a:xfrm rot="10800000">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38887" b="-3887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34" name="Google Shape;234;g2153b0bb60b_2_37"/>
          <p:cNvGrpSpPr/>
          <p:nvPr/>
        </p:nvGrpSpPr>
        <p:grpSpPr>
          <a:xfrm>
            <a:off x="-528000" y="-72326"/>
            <a:ext cx="19048668" cy="2035493"/>
            <a:chOff x="0" y="-19050"/>
            <a:chExt cx="5016900" cy="831900"/>
          </a:xfrm>
        </p:grpSpPr>
        <p:sp>
          <p:nvSpPr>
            <p:cNvPr id="235" name="Google Shape;235;g2153b0bb60b_2_37"/>
            <p:cNvSpPr/>
            <p:nvPr/>
          </p:nvSpPr>
          <p:spPr>
            <a:xfrm>
              <a:off x="0" y="0"/>
              <a:ext cx="5016842" cy="812800"/>
            </a:xfrm>
            <a:custGeom>
              <a:avLst/>
              <a:gdLst/>
              <a:ahLst/>
              <a:cxnLst/>
              <a:rect l="l" t="t" r="r" b="b"/>
              <a:pathLst>
                <a:path w="5016842" h="812800" extrusionOk="0">
                  <a:moveTo>
                    <a:pt x="0" y="0"/>
                  </a:moveTo>
                  <a:lnTo>
                    <a:pt x="5016842" y="0"/>
                  </a:lnTo>
                  <a:lnTo>
                    <a:pt x="5016842" y="812800"/>
                  </a:lnTo>
                  <a:lnTo>
                    <a:pt x="0" y="812800"/>
                  </a:ln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Google Shape;236;g2153b0bb60b_2_37"/>
            <p:cNvSpPr txBox="1"/>
            <p:nvPr/>
          </p:nvSpPr>
          <p:spPr>
            <a:xfrm>
              <a:off x="0" y="-19050"/>
              <a:ext cx="5016900" cy="8319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237" name="Google Shape;237;g2153b0bb60b_2_37"/>
          <p:cNvSpPr txBox="1"/>
          <p:nvPr/>
        </p:nvSpPr>
        <p:spPr>
          <a:xfrm>
            <a:off x="3690980" y="355986"/>
            <a:ext cx="10713600" cy="1214100"/>
          </a:xfrm>
          <a:prstGeom prst="rect">
            <a:avLst/>
          </a:prstGeom>
          <a:noFill/>
          <a:ln>
            <a:noFill/>
          </a:ln>
        </p:spPr>
        <p:txBody>
          <a:bodyPr spcFirstLastPara="1" wrap="square" lIns="0" tIns="0" rIns="0" bIns="0" anchor="t" anchorCtr="0">
            <a:spAutoFit/>
          </a:bodyPr>
          <a:lstStyle/>
          <a:p>
            <a:pPr marL="0" marR="0" lvl="0" indent="0" algn="ctr" rtl="0">
              <a:lnSpc>
                <a:spcPct val="138024"/>
              </a:lnSpc>
              <a:spcBef>
                <a:spcPts val="0"/>
              </a:spcBef>
              <a:spcAft>
                <a:spcPts val="0"/>
              </a:spcAft>
              <a:buNone/>
            </a:pPr>
            <a:r>
              <a:rPr lang="en-US" sz="7887">
                <a:solidFill>
                  <a:srgbClr val="FFFFFF"/>
                </a:solidFill>
                <a:latin typeface="Arial"/>
                <a:ea typeface="Arial"/>
                <a:cs typeface="Arial"/>
                <a:sym typeface="Arial"/>
              </a:rPr>
              <a:t>D</a:t>
            </a:r>
            <a:r>
              <a:rPr lang="en-US" sz="7887">
                <a:solidFill>
                  <a:srgbClr val="FFFFFF"/>
                </a:solidFill>
              </a:rPr>
              <a:t>ATA</a:t>
            </a:r>
            <a:r>
              <a:rPr lang="en-US" sz="7887">
                <a:solidFill>
                  <a:srgbClr val="FFFFFF"/>
                </a:solidFill>
                <a:latin typeface="Arial"/>
                <a:ea typeface="Arial"/>
                <a:cs typeface="Arial"/>
                <a:sym typeface="Arial"/>
              </a:rPr>
              <a:t> Q</a:t>
            </a:r>
            <a:r>
              <a:rPr lang="en-US" sz="7887">
                <a:solidFill>
                  <a:srgbClr val="FFFFFF"/>
                </a:solidFill>
              </a:rPr>
              <a:t>UALITY</a:t>
            </a:r>
            <a:endParaRPr/>
          </a:p>
        </p:txBody>
      </p:sp>
      <p:sp>
        <p:nvSpPr>
          <p:cNvPr id="238" name="Google Shape;238;g2153b0bb60b_2_37"/>
          <p:cNvSpPr/>
          <p:nvPr/>
        </p:nvSpPr>
        <p:spPr>
          <a:xfrm>
            <a:off x="15408481" y="-2153153"/>
            <a:ext cx="4116356" cy="4116356"/>
          </a:xfrm>
          <a:custGeom>
            <a:avLst/>
            <a:gdLst/>
            <a:ahLst/>
            <a:cxnLst/>
            <a:rect l="l" t="t" r="r" b="b"/>
            <a:pathLst>
              <a:path w="4116356" h="4116356" extrusionOk="0">
                <a:moveTo>
                  <a:pt x="0" y="0"/>
                </a:moveTo>
                <a:lnTo>
                  <a:pt x="4116355" y="0"/>
                </a:lnTo>
                <a:lnTo>
                  <a:pt x="4116355" y="4116356"/>
                </a:lnTo>
                <a:lnTo>
                  <a:pt x="0" y="411635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9" name="Google Shape;239;g2153b0bb60b_2_37"/>
          <p:cNvSpPr/>
          <p:nvPr/>
        </p:nvSpPr>
        <p:spPr>
          <a:xfrm>
            <a:off x="-2602379" y="0"/>
            <a:ext cx="3256087" cy="3256087"/>
          </a:xfrm>
          <a:custGeom>
            <a:avLst/>
            <a:gdLst/>
            <a:ahLst/>
            <a:cxnLst/>
            <a:rect l="l" t="t" r="r" b="b"/>
            <a:pathLst>
              <a:path w="3256087" h="3256087" extrusionOk="0">
                <a:moveTo>
                  <a:pt x="0" y="0"/>
                </a:moveTo>
                <a:lnTo>
                  <a:pt x="3256087" y="0"/>
                </a:lnTo>
                <a:lnTo>
                  <a:pt x="3256087" y="3256087"/>
                </a:lnTo>
                <a:lnTo>
                  <a:pt x="0" y="3256087"/>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40" name="Google Shape;240;g2153b0bb60b_2_37"/>
          <p:cNvGrpSpPr/>
          <p:nvPr/>
        </p:nvGrpSpPr>
        <p:grpSpPr>
          <a:xfrm>
            <a:off x="11901929" y="5736502"/>
            <a:ext cx="5862776" cy="911739"/>
            <a:chOff x="0" y="-19050"/>
            <a:chExt cx="1178400" cy="376254"/>
          </a:xfrm>
        </p:grpSpPr>
        <p:sp>
          <p:nvSpPr>
            <p:cNvPr id="241" name="Google Shape;241;g2153b0bb60b_2_37"/>
            <p:cNvSpPr/>
            <p:nvPr/>
          </p:nvSpPr>
          <p:spPr>
            <a:xfrm>
              <a:off x="0" y="0"/>
              <a:ext cx="1178269" cy="357204"/>
            </a:xfrm>
            <a:custGeom>
              <a:avLst/>
              <a:gdLst/>
              <a:ahLst/>
              <a:cxnLst/>
              <a:rect l="l" t="t" r="r" b="b"/>
              <a:pathLst>
                <a:path w="1178269" h="357204" extrusionOk="0">
                  <a:moveTo>
                    <a:pt x="0" y="0"/>
                  </a:moveTo>
                  <a:lnTo>
                    <a:pt x="1178269" y="0"/>
                  </a:lnTo>
                  <a:lnTo>
                    <a:pt x="1178269" y="357204"/>
                  </a:lnTo>
                  <a:lnTo>
                    <a:pt x="0" y="357204"/>
                  </a:ln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g2153b0bb60b_2_37"/>
            <p:cNvSpPr txBox="1"/>
            <p:nvPr/>
          </p:nvSpPr>
          <p:spPr>
            <a:xfrm>
              <a:off x="0" y="-19050"/>
              <a:ext cx="1178400" cy="376200"/>
            </a:xfrm>
            <a:prstGeom prst="rect">
              <a:avLst/>
            </a:prstGeom>
            <a:noFill/>
            <a:ln>
              <a:noFill/>
            </a:ln>
          </p:spPr>
          <p:txBody>
            <a:bodyPr spcFirstLastPara="1" wrap="square" lIns="114300" tIns="114300" rIns="114300" bIns="114300" anchor="ctr" anchorCtr="0">
              <a:noAutofit/>
            </a:bodyPr>
            <a:lstStyle/>
            <a:p>
              <a:pPr marL="0" marR="0" lvl="0" indent="0" algn="ctr" rtl="0">
                <a:lnSpc>
                  <a:spcPct val="138000"/>
                </a:lnSpc>
                <a:spcBef>
                  <a:spcPts val="0"/>
                </a:spcBef>
                <a:spcAft>
                  <a:spcPts val="0"/>
                </a:spcAft>
                <a:buNone/>
              </a:pPr>
              <a:r>
                <a:rPr lang="en-US" sz="3500" b="1">
                  <a:solidFill>
                    <a:srgbClr val="FFFFFF"/>
                  </a:solidFill>
                </a:rPr>
                <a:t>NO </a:t>
              </a:r>
              <a:r>
                <a:rPr lang="en-US" sz="3500">
                  <a:solidFill>
                    <a:srgbClr val="FFFFFF"/>
                  </a:solidFill>
                </a:rPr>
                <a:t>existen duplicados</a:t>
              </a:r>
              <a:endParaRPr sz="3500">
                <a:solidFill>
                  <a:srgbClr val="FFFFFF"/>
                </a:solidFill>
                <a:latin typeface="Arial"/>
                <a:ea typeface="Arial"/>
                <a:cs typeface="Arial"/>
                <a:sym typeface="Arial"/>
              </a:endParaRPr>
            </a:p>
          </p:txBody>
        </p:sp>
      </p:grpSp>
      <p:graphicFrame>
        <p:nvGraphicFramePr>
          <p:cNvPr id="243" name="Google Shape;243;g2153b0bb60b_2_37"/>
          <p:cNvGraphicFramePr/>
          <p:nvPr/>
        </p:nvGraphicFramePr>
        <p:xfrm>
          <a:off x="942925" y="3429000"/>
          <a:ext cx="10245325" cy="5367991"/>
        </p:xfrm>
        <a:graphic>
          <a:graphicData uri="http://schemas.openxmlformats.org/drawingml/2006/table">
            <a:tbl>
              <a:tblPr>
                <a:noFill/>
                <a:tableStyleId>{D2E19E2F-B2C9-4BCE-8CFC-E2C13F3AE3EE}</a:tableStyleId>
              </a:tblPr>
              <a:tblGrid>
                <a:gridCol w="5254475">
                  <a:extLst>
                    <a:ext uri="{9D8B030D-6E8A-4147-A177-3AD203B41FA5}">
                      <a16:colId xmlns:a16="http://schemas.microsoft.com/office/drawing/2014/main" val="20000"/>
                    </a:ext>
                  </a:extLst>
                </a:gridCol>
                <a:gridCol w="4990850">
                  <a:extLst>
                    <a:ext uri="{9D8B030D-6E8A-4147-A177-3AD203B41FA5}">
                      <a16:colId xmlns:a16="http://schemas.microsoft.com/office/drawing/2014/main" val="20001"/>
                    </a:ext>
                  </a:extLst>
                </a:gridCol>
              </a:tblGrid>
              <a:tr h="558800">
                <a:tc>
                  <a:txBody>
                    <a:bodyPr/>
                    <a:lstStyle/>
                    <a:p>
                      <a:pPr marL="0" lvl="0" indent="0" algn="ctr" rtl="0">
                        <a:lnSpc>
                          <a:spcPct val="115000"/>
                        </a:lnSpc>
                        <a:spcBef>
                          <a:spcPts val="1200"/>
                        </a:spcBef>
                        <a:spcAft>
                          <a:spcPts val="0"/>
                        </a:spcAft>
                        <a:buNone/>
                      </a:pPr>
                      <a:r>
                        <a:rPr lang="en-US" sz="2100" b="1">
                          <a:solidFill>
                            <a:srgbClr val="FFFFFF"/>
                          </a:solidFill>
                          <a:latin typeface="Calibri"/>
                          <a:ea typeface="Calibri"/>
                          <a:cs typeface="Calibri"/>
                          <a:sym typeface="Calibri"/>
                        </a:rPr>
                        <a:t>Id_cliente</a:t>
                      </a:r>
                      <a:endParaRPr sz="2100" b="1">
                        <a:solidFill>
                          <a:srgbClr val="FFFFFF"/>
                        </a:solidFill>
                        <a:latin typeface="Calibri"/>
                        <a:ea typeface="Calibri"/>
                        <a:cs typeface="Calibri"/>
                        <a:sym typeface="Calibri"/>
                      </a:endParaRPr>
                    </a:p>
                  </a:txBody>
                  <a:tcPr marL="68575" marR="68575" marT="91425" marB="91425">
                    <a:lnL w="9525" cap="flat" cmpd="sng">
                      <a:solidFill>
                        <a:srgbClr val="70AD47"/>
                      </a:solidFill>
                      <a:prstDash val="solid"/>
                      <a:round/>
                      <a:headEnd type="none" w="sm" len="sm"/>
                      <a:tailEnd type="none" w="sm" len="sm"/>
                    </a:lnL>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70AD47"/>
                    </a:solidFill>
                  </a:tcPr>
                </a:tc>
                <a:tc>
                  <a:txBody>
                    <a:bodyPr/>
                    <a:lstStyle/>
                    <a:p>
                      <a:pPr marL="0" lvl="0" indent="0" algn="ctr" rtl="0">
                        <a:lnSpc>
                          <a:spcPct val="115000"/>
                        </a:lnSpc>
                        <a:spcBef>
                          <a:spcPts val="1200"/>
                        </a:spcBef>
                        <a:spcAft>
                          <a:spcPts val="0"/>
                        </a:spcAft>
                        <a:buNone/>
                      </a:pPr>
                      <a:r>
                        <a:rPr lang="en-US" sz="2100" b="1">
                          <a:solidFill>
                            <a:srgbClr val="FFFFFF"/>
                          </a:solidFill>
                          <a:latin typeface="Calibri"/>
                          <a:ea typeface="Calibri"/>
                          <a:cs typeface="Calibri"/>
                          <a:sym typeface="Calibri"/>
                        </a:rPr>
                        <a:t>Valor </a:t>
                      </a:r>
                      <a:endParaRPr sz="2100" b="1">
                        <a:solidFill>
                          <a:srgbClr val="FFFFFF"/>
                        </a:solidFill>
                        <a:latin typeface="Calibri"/>
                        <a:ea typeface="Calibri"/>
                        <a:cs typeface="Calibri"/>
                        <a:sym typeface="Calibri"/>
                      </a:endParaRPr>
                    </a:p>
                  </a:txBody>
                  <a:tcPr marL="68575" marR="68575" marT="91425" marB="91425">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70AD47"/>
                    </a:solidFill>
                  </a:tcPr>
                </a:tc>
                <a:extLst>
                  <a:ext uri="{0D108BD9-81ED-4DB2-BD59-A6C34878D82A}">
                    <a16:rowId xmlns:a16="http://schemas.microsoft.com/office/drawing/2014/main" val="10000"/>
                  </a:ext>
                </a:extLst>
              </a:tr>
              <a:tr h="541925">
                <a:tc>
                  <a:txBody>
                    <a:bodyPr/>
                    <a:lstStyle/>
                    <a:p>
                      <a:pPr marL="0" lvl="0" indent="0" algn="ctr" rtl="0">
                        <a:lnSpc>
                          <a:spcPct val="115000"/>
                        </a:lnSpc>
                        <a:spcBef>
                          <a:spcPts val="1200"/>
                        </a:spcBef>
                        <a:spcAft>
                          <a:spcPts val="0"/>
                        </a:spcAft>
                        <a:buNone/>
                      </a:pPr>
                      <a:r>
                        <a:rPr lang="en-US" sz="2000" b="1">
                          <a:solidFill>
                            <a:srgbClr val="212121"/>
                          </a:solidFill>
                          <a:latin typeface="Calibri"/>
                          <a:ea typeface="Calibri"/>
                          <a:cs typeface="Calibri"/>
                          <a:sym typeface="Calibri"/>
                        </a:rPr>
                        <a:t>0</a:t>
                      </a:r>
                      <a:endParaRPr sz="2000" b="1">
                        <a:solidFill>
                          <a:srgbClr val="212121"/>
                        </a:solidFill>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2000">
                          <a:latin typeface="Calibri"/>
                          <a:ea typeface="Calibri"/>
                          <a:cs typeface="Calibri"/>
                          <a:sym typeface="Calibri"/>
                        </a:rPr>
                        <a:t>1</a:t>
                      </a:r>
                      <a:endParaRPr sz="20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extLst>
                  <a:ext uri="{0D108BD9-81ED-4DB2-BD59-A6C34878D82A}">
                    <a16:rowId xmlns:a16="http://schemas.microsoft.com/office/drawing/2014/main" val="10001"/>
                  </a:ext>
                </a:extLst>
              </a:tr>
              <a:tr h="541925">
                <a:tc>
                  <a:txBody>
                    <a:bodyPr/>
                    <a:lstStyle/>
                    <a:p>
                      <a:pPr marL="0" lvl="0" indent="0" algn="ctr" rtl="0">
                        <a:lnSpc>
                          <a:spcPct val="115000"/>
                        </a:lnSpc>
                        <a:spcBef>
                          <a:spcPts val="1200"/>
                        </a:spcBef>
                        <a:spcAft>
                          <a:spcPts val="0"/>
                        </a:spcAft>
                        <a:buNone/>
                      </a:pPr>
                      <a:r>
                        <a:rPr lang="en-US" sz="2000" b="1">
                          <a:solidFill>
                            <a:srgbClr val="212121"/>
                          </a:solidFill>
                          <a:latin typeface="Calibri"/>
                          <a:ea typeface="Calibri"/>
                          <a:cs typeface="Calibri"/>
                          <a:sym typeface="Calibri"/>
                        </a:rPr>
                        <a:t>1507114</a:t>
                      </a:r>
                      <a:endParaRPr sz="2000" b="1">
                        <a:solidFill>
                          <a:srgbClr val="212121"/>
                        </a:solidFill>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2000">
                          <a:latin typeface="Calibri"/>
                          <a:ea typeface="Calibri"/>
                          <a:cs typeface="Calibri"/>
                          <a:sym typeface="Calibri"/>
                        </a:rPr>
                        <a:t>1</a:t>
                      </a:r>
                      <a:endParaRPr sz="20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extLst>
                  <a:ext uri="{0D108BD9-81ED-4DB2-BD59-A6C34878D82A}">
                    <a16:rowId xmlns:a16="http://schemas.microsoft.com/office/drawing/2014/main" val="10002"/>
                  </a:ext>
                </a:extLst>
              </a:tr>
              <a:tr h="541925">
                <a:tc>
                  <a:txBody>
                    <a:bodyPr/>
                    <a:lstStyle/>
                    <a:p>
                      <a:pPr marL="0" lvl="0" indent="0" algn="ctr" rtl="0">
                        <a:lnSpc>
                          <a:spcPct val="115000"/>
                        </a:lnSpc>
                        <a:spcBef>
                          <a:spcPts val="1200"/>
                        </a:spcBef>
                        <a:spcAft>
                          <a:spcPts val="0"/>
                        </a:spcAft>
                        <a:buNone/>
                      </a:pPr>
                      <a:r>
                        <a:rPr lang="en-US" sz="2000" b="1">
                          <a:solidFill>
                            <a:srgbClr val="212121"/>
                          </a:solidFill>
                          <a:latin typeface="Calibri"/>
                          <a:ea typeface="Calibri"/>
                          <a:cs typeface="Calibri"/>
                          <a:sym typeface="Calibri"/>
                        </a:rPr>
                        <a:t>1507110</a:t>
                      </a:r>
                      <a:endParaRPr sz="2000" b="1">
                        <a:solidFill>
                          <a:srgbClr val="212121"/>
                        </a:solidFill>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2000">
                          <a:latin typeface="Calibri"/>
                          <a:ea typeface="Calibri"/>
                          <a:cs typeface="Calibri"/>
                          <a:sym typeface="Calibri"/>
                        </a:rPr>
                        <a:t>1</a:t>
                      </a:r>
                      <a:endParaRPr sz="20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extLst>
                  <a:ext uri="{0D108BD9-81ED-4DB2-BD59-A6C34878D82A}">
                    <a16:rowId xmlns:a16="http://schemas.microsoft.com/office/drawing/2014/main" val="10003"/>
                  </a:ext>
                </a:extLst>
              </a:tr>
              <a:tr h="541925">
                <a:tc>
                  <a:txBody>
                    <a:bodyPr/>
                    <a:lstStyle/>
                    <a:p>
                      <a:pPr marL="0" lvl="0" indent="0" algn="ctr" rtl="0">
                        <a:lnSpc>
                          <a:spcPct val="115000"/>
                        </a:lnSpc>
                        <a:spcBef>
                          <a:spcPts val="1200"/>
                        </a:spcBef>
                        <a:spcAft>
                          <a:spcPts val="0"/>
                        </a:spcAft>
                        <a:buNone/>
                      </a:pPr>
                      <a:r>
                        <a:rPr lang="en-US" sz="2000" b="1">
                          <a:latin typeface="Calibri"/>
                          <a:ea typeface="Calibri"/>
                          <a:cs typeface="Calibri"/>
                          <a:sym typeface="Calibri"/>
                        </a:rPr>
                        <a:t>…</a:t>
                      </a:r>
                      <a:endParaRPr sz="2000" b="1">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2000">
                          <a:latin typeface="Calibri"/>
                          <a:ea typeface="Calibri"/>
                          <a:cs typeface="Calibri"/>
                          <a:sym typeface="Calibri"/>
                        </a:rPr>
                        <a:t>…</a:t>
                      </a:r>
                      <a:endParaRPr sz="20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extLst>
                  <a:ext uri="{0D108BD9-81ED-4DB2-BD59-A6C34878D82A}">
                    <a16:rowId xmlns:a16="http://schemas.microsoft.com/office/drawing/2014/main" val="10004"/>
                  </a:ext>
                </a:extLst>
              </a:tr>
              <a:tr h="541925">
                <a:tc>
                  <a:txBody>
                    <a:bodyPr/>
                    <a:lstStyle/>
                    <a:p>
                      <a:pPr marL="0" lvl="0" indent="0" algn="ctr" rtl="0">
                        <a:lnSpc>
                          <a:spcPct val="115000"/>
                        </a:lnSpc>
                        <a:spcBef>
                          <a:spcPts val="1200"/>
                        </a:spcBef>
                        <a:spcAft>
                          <a:spcPts val="0"/>
                        </a:spcAft>
                        <a:buNone/>
                      </a:pPr>
                      <a:r>
                        <a:rPr lang="en-US" sz="2000" b="1">
                          <a:solidFill>
                            <a:srgbClr val="212121"/>
                          </a:solidFill>
                          <a:latin typeface="Calibri"/>
                          <a:ea typeface="Calibri"/>
                          <a:cs typeface="Calibri"/>
                          <a:sym typeface="Calibri"/>
                        </a:rPr>
                        <a:t>753548</a:t>
                      </a:r>
                      <a:endParaRPr sz="2000" b="1">
                        <a:solidFill>
                          <a:srgbClr val="212121"/>
                        </a:solidFill>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2000">
                          <a:latin typeface="Calibri"/>
                          <a:ea typeface="Calibri"/>
                          <a:cs typeface="Calibri"/>
                          <a:sym typeface="Calibri"/>
                        </a:rPr>
                        <a:t>1</a:t>
                      </a:r>
                      <a:endParaRPr sz="20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extLst>
                  <a:ext uri="{0D108BD9-81ED-4DB2-BD59-A6C34878D82A}">
                    <a16:rowId xmlns:a16="http://schemas.microsoft.com/office/drawing/2014/main" val="10005"/>
                  </a:ext>
                </a:extLst>
              </a:tr>
              <a:tr h="541925">
                <a:tc>
                  <a:txBody>
                    <a:bodyPr/>
                    <a:lstStyle/>
                    <a:p>
                      <a:pPr marL="0" lvl="0" indent="0" algn="ctr" rtl="0">
                        <a:lnSpc>
                          <a:spcPct val="115000"/>
                        </a:lnSpc>
                        <a:spcBef>
                          <a:spcPts val="1200"/>
                        </a:spcBef>
                        <a:spcAft>
                          <a:spcPts val="0"/>
                        </a:spcAft>
                        <a:buNone/>
                      </a:pPr>
                      <a:r>
                        <a:rPr lang="en-US" sz="2000" b="1">
                          <a:solidFill>
                            <a:srgbClr val="212121"/>
                          </a:solidFill>
                          <a:latin typeface="Calibri"/>
                          <a:ea typeface="Calibri"/>
                          <a:cs typeface="Calibri"/>
                          <a:sym typeface="Calibri"/>
                        </a:rPr>
                        <a:t>753547</a:t>
                      </a:r>
                      <a:endParaRPr sz="2000" b="1">
                        <a:solidFill>
                          <a:srgbClr val="212121"/>
                        </a:solidFill>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2000">
                          <a:latin typeface="Calibri"/>
                          <a:ea typeface="Calibri"/>
                          <a:cs typeface="Calibri"/>
                          <a:sym typeface="Calibri"/>
                        </a:rPr>
                        <a:t>1</a:t>
                      </a:r>
                      <a:endParaRPr sz="20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extLst>
                  <a:ext uri="{0D108BD9-81ED-4DB2-BD59-A6C34878D82A}">
                    <a16:rowId xmlns:a16="http://schemas.microsoft.com/office/drawing/2014/main" val="10006"/>
                  </a:ext>
                </a:extLst>
              </a:tr>
              <a:tr h="541925">
                <a:tc>
                  <a:txBody>
                    <a:bodyPr/>
                    <a:lstStyle/>
                    <a:p>
                      <a:pPr marL="0" lvl="0" indent="0" algn="ctr" rtl="0">
                        <a:lnSpc>
                          <a:spcPct val="115000"/>
                        </a:lnSpc>
                        <a:spcBef>
                          <a:spcPts val="1200"/>
                        </a:spcBef>
                        <a:spcAft>
                          <a:spcPts val="0"/>
                        </a:spcAft>
                        <a:buNone/>
                      </a:pPr>
                      <a:r>
                        <a:rPr lang="en-US" sz="2000" b="1">
                          <a:solidFill>
                            <a:srgbClr val="212121"/>
                          </a:solidFill>
                          <a:latin typeface="Calibri"/>
                          <a:ea typeface="Calibri"/>
                          <a:cs typeface="Calibri"/>
                          <a:sym typeface="Calibri"/>
                        </a:rPr>
                        <a:t>2260667</a:t>
                      </a:r>
                      <a:endParaRPr sz="2000" b="1">
                        <a:solidFill>
                          <a:srgbClr val="212121"/>
                        </a:solidFill>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2000">
                          <a:latin typeface="Calibri"/>
                          <a:ea typeface="Calibri"/>
                          <a:cs typeface="Calibri"/>
                          <a:sym typeface="Calibri"/>
                        </a:rPr>
                        <a:t>1</a:t>
                      </a:r>
                      <a:endParaRPr sz="20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extLst>
                  <a:ext uri="{0D108BD9-81ED-4DB2-BD59-A6C34878D82A}">
                    <a16:rowId xmlns:a16="http://schemas.microsoft.com/office/drawing/2014/main" val="10007"/>
                  </a:ext>
                </a:extLst>
              </a:tr>
              <a:tr h="786725">
                <a:tc gridSpan="2">
                  <a:txBody>
                    <a:bodyPr/>
                    <a:lstStyle/>
                    <a:p>
                      <a:pPr marL="0" lvl="0" indent="0" algn="ctr" rtl="0">
                        <a:lnSpc>
                          <a:spcPct val="115000"/>
                        </a:lnSpc>
                        <a:spcBef>
                          <a:spcPts val="0"/>
                        </a:spcBef>
                        <a:spcAft>
                          <a:spcPts val="0"/>
                        </a:spcAft>
                        <a:buNone/>
                      </a:pPr>
                      <a:r>
                        <a:rPr lang="en-US" sz="2000">
                          <a:solidFill>
                            <a:srgbClr val="212121"/>
                          </a:solidFill>
                          <a:highlight>
                            <a:srgbClr val="FFFFFF"/>
                          </a:highlight>
                          <a:latin typeface="Calibri"/>
                          <a:ea typeface="Calibri"/>
                          <a:cs typeface="Calibri"/>
                          <a:sym typeface="Calibri"/>
                        </a:rPr>
                        <a:t>Name: count, Length: 2260668, dtype: int64</a:t>
                      </a:r>
                      <a:endParaRPr sz="2000">
                        <a:solidFill>
                          <a:srgbClr val="212121"/>
                        </a:solidFill>
                        <a:highlight>
                          <a:srgbClr val="FFFFFF"/>
                        </a:highlight>
                        <a:latin typeface="Calibri"/>
                        <a:ea typeface="Calibri"/>
                        <a:cs typeface="Calibri"/>
                        <a:sym typeface="Calibri"/>
                      </a:endParaRPr>
                    </a:p>
                    <a:p>
                      <a:pPr marL="0" lvl="0" indent="0" algn="ctr" rtl="0">
                        <a:lnSpc>
                          <a:spcPct val="115000"/>
                        </a:lnSpc>
                        <a:spcBef>
                          <a:spcPts val="1200"/>
                        </a:spcBef>
                        <a:spcAft>
                          <a:spcPts val="0"/>
                        </a:spcAft>
                        <a:buNone/>
                      </a:pPr>
                      <a:r>
                        <a:rPr lang="en-US" sz="2000">
                          <a:latin typeface="Calibri"/>
                          <a:ea typeface="Calibri"/>
                          <a:cs typeface="Calibri"/>
                          <a:sym typeface="Calibri"/>
                        </a:rPr>
                        <a:t> </a:t>
                      </a:r>
                      <a:endParaRPr sz="2000">
                        <a:latin typeface="Calibri"/>
                        <a:ea typeface="Calibri"/>
                        <a:cs typeface="Calibri"/>
                        <a:sym typeface="Calibri"/>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hMerge="1">
                  <a:txBody>
                    <a:bodyPr/>
                    <a:lstStyle/>
                    <a:p>
                      <a:endParaRPr lang="es-ES"/>
                    </a:p>
                  </a:txBody>
                  <a:tcPr/>
                </a:tc>
                <a:extLst>
                  <a:ext uri="{0D108BD9-81ED-4DB2-BD59-A6C34878D82A}">
                    <a16:rowId xmlns:a16="http://schemas.microsoft.com/office/drawing/2014/main" val="10008"/>
                  </a:ext>
                </a:extLst>
              </a:tr>
            </a:tbl>
          </a:graphicData>
        </a:graphic>
      </p:graphicFrame>
      <p:grpSp>
        <p:nvGrpSpPr>
          <p:cNvPr id="244" name="Google Shape;244;g2153b0bb60b_2_37"/>
          <p:cNvGrpSpPr/>
          <p:nvPr/>
        </p:nvGrpSpPr>
        <p:grpSpPr>
          <a:xfrm>
            <a:off x="653700" y="2146648"/>
            <a:ext cx="15841585" cy="782515"/>
            <a:chOff x="-65" y="-12447"/>
            <a:chExt cx="1178400" cy="192600"/>
          </a:xfrm>
        </p:grpSpPr>
        <p:sp>
          <p:nvSpPr>
            <p:cNvPr id="245" name="Google Shape;245;g2153b0bb60b_2_37"/>
            <p:cNvSpPr/>
            <p:nvPr/>
          </p:nvSpPr>
          <p:spPr>
            <a:xfrm>
              <a:off x="0" y="0"/>
              <a:ext cx="1178269" cy="167703"/>
            </a:xfrm>
            <a:custGeom>
              <a:avLst/>
              <a:gdLst/>
              <a:ahLst/>
              <a:cxnLst/>
              <a:rect l="l" t="t" r="r" b="b"/>
              <a:pathLst>
                <a:path w="1178269" h="167703" extrusionOk="0">
                  <a:moveTo>
                    <a:pt x="0" y="0"/>
                  </a:moveTo>
                  <a:lnTo>
                    <a:pt x="1178269" y="0"/>
                  </a:lnTo>
                  <a:lnTo>
                    <a:pt x="1178269" y="167703"/>
                  </a:lnTo>
                  <a:lnTo>
                    <a:pt x="0" y="167703"/>
                  </a:ln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 name="Google Shape;246;g2153b0bb60b_2_37"/>
            <p:cNvSpPr txBox="1"/>
            <p:nvPr/>
          </p:nvSpPr>
          <p:spPr>
            <a:xfrm>
              <a:off x="-65" y="-12447"/>
              <a:ext cx="1178400" cy="192600"/>
            </a:xfrm>
            <a:prstGeom prst="rect">
              <a:avLst/>
            </a:prstGeom>
            <a:noFill/>
            <a:ln>
              <a:noFill/>
            </a:ln>
          </p:spPr>
          <p:txBody>
            <a:bodyPr spcFirstLastPara="1" wrap="square" lIns="50800" tIns="50800" rIns="50800" bIns="50800" anchor="ctr" anchorCtr="0">
              <a:noAutofit/>
            </a:bodyPr>
            <a:lstStyle/>
            <a:p>
              <a:pPr marL="0" marR="0" lvl="0" indent="0" algn="ctr" rtl="0">
                <a:lnSpc>
                  <a:spcPct val="138008"/>
                </a:lnSpc>
                <a:spcBef>
                  <a:spcPts val="0"/>
                </a:spcBef>
                <a:spcAft>
                  <a:spcPts val="0"/>
                </a:spcAft>
                <a:buNone/>
              </a:pPr>
              <a:r>
                <a:rPr lang="en-US" sz="3081">
                  <a:solidFill>
                    <a:srgbClr val="FFFFFF"/>
                  </a:solidFill>
                  <a:latin typeface="Arial"/>
                  <a:ea typeface="Arial"/>
                  <a:cs typeface="Arial"/>
                  <a:sym typeface="Arial"/>
                </a:rPr>
                <a:t>Revisi</a:t>
              </a:r>
              <a:r>
                <a:rPr lang="en-US" sz="3081">
                  <a:solidFill>
                    <a:srgbClr val="FFFFFF"/>
                  </a:solidFill>
                </a:rPr>
                <a:t>ó</a:t>
              </a:r>
              <a:r>
                <a:rPr lang="en-US" sz="3081">
                  <a:solidFill>
                    <a:srgbClr val="FFFFFF"/>
                  </a:solidFill>
                  <a:latin typeface="Arial"/>
                  <a:ea typeface="Arial"/>
                  <a:cs typeface="Arial"/>
                  <a:sym typeface="Arial"/>
                </a:rPr>
                <a:t>n Valores </a:t>
              </a:r>
              <a:r>
                <a:rPr lang="en-US" sz="3081">
                  <a:solidFill>
                    <a:srgbClr val="FFFFFF"/>
                  </a:solidFill>
                </a:rPr>
                <a:t>Duplicados</a:t>
              </a:r>
              <a:endParaRPr sz="200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Shape 250"/>
        <p:cNvGrpSpPr/>
        <p:nvPr/>
      </p:nvGrpSpPr>
      <p:grpSpPr>
        <a:xfrm>
          <a:off x="0" y="0"/>
          <a:ext cx="0" cy="0"/>
          <a:chOff x="0" y="0"/>
          <a:chExt cx="0" cy="0"/>
        </a:xfrm>
      </p:grpSpPr>
      <p:sp>
        <p:nvSpPr>
          <p:cNvPr id="251" name="Google Shape;251;p6"/>
          <p:cNvSpPr/>
          <p:nvPr/>
        </p:nvSpPr>
        <p:spPr>
          <a:xfrm>
            <a:off x="14592495" y="7573922"/>
            <a:ext cx="4687320" cy="4687320"/>
          </a:xfrm>
          <a:custGeom>
            <a:avLst/>
            <a:gdLst/>
            <a:ahLst/>
            <a:cxnLst/>
            <a:rect l="l" t="t" r="r" b="b"/>
            <a:pathLst>
              <a:path w="4687320" h="4687320" extrusionOk="0">
                <a:moveTo>
                  <a:pt x="0" y="0"/>
                </a:moveTo>
                <a:lnTo>
                  <a:pt x="4687320" y="0"/>
                </a:lnTo>
                <a:lnTo>
                  <a:pt x="4687320" y="4687319"/>
                </a:lnTo>
                <a:lnTo>
                  <a:pt x="0" y="468731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52" name="Google Shape;252;p6"/>
          <p:cNvGrpSpPr/>
          <p:nvPr/>
        </p:nvGrpSpPr>
        <p:grpSpPr>
          <a:xfrm>
            <a:off x="16887962" y="5985119"/>
            <a:ext cx="2085109" cy="2085109"/>
            <a:chOff x="0" y="0"/>
            <a:chExt cx="812800" cy="812800"/>
          </a:xfrm>
        </p:grpSpPr>
        <p:sp>
          <p:nvSpPr>
            <p:cNvPr id="253" name="Google Shape;253;p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4" name="Google Shape;254;p6"/>
            <p:cNvSpPr txBox="1"/>
            <p:nvPr/>
          </p:nvSpPr>
          <p:spPr>
            <a:xfrm>
              <a:off x="76200" y="57150"/>
              <a:ext cx="660400" cy="6794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255" name="Google Shape;255;p6"/>
          <p:cNvSpPr/>
          <p:nvPr/>
        </p:nvSpPr>
        <p:spPr>
          <a:xfrm>
            <a:off x="-1449381" y="853038"/>
            <a:ext cx="4687320" cy="4687320"/>
          </a:xfrm>
          <a:custGeom>
            <a:avLst/>
            <a:gdLst/>
            <a:ahLst/>
            <a:cxnLst/>
            <a:rect l="l" t="t" r="r" b="b"/>
            <a:pathLst>
              <a:path w="4687320" h="4687320" extrusionOk="0">
                <a:moveTo>
                  <a:pt x="0" y="0"/>
                </a:moveTo>
                <a:lnTo>
                  <a:pt x="4687320" y="0"/>
                </a:lnTo>
                <a:lnTo>
                  <a:pt x="4687320" y="4687319"/>
                </a:lnTo>
                <a:lnTo>
                  <a:pt x="0" y="468731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56" name="Google Shape;256;p6"/>
          <p:cNvGrpSpPr/>
          <p:nvPr/>
        </p:nvGrpSpPr>
        <p:grpSpPr>
          <a:xfrm>
            <a:off x="-2120947" y="-4497776"/>
            <a:ext cx="8637895" cy="8637895"/>
            <a:chOff x="0" y="0"/>
            <a:chExt cx="812800" cy="812800"/>
          </a:xfrm>
        </p:grpSpPr>
        <p:sp>
          <p:nvSpPr>
            <p:cNvPr id="257" name="Google Shape;257;p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8" name="Google Shape;258;p6"/>
            <p:cNvSpPr txBox="1"/>
            <p:nvPr/>
          </p:nvSpPr>
          <p:spPr>
            <a:xfrm>
              <a:off x="76200" y="57150"/>
              <a:ext cx="660400" cy="6794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259" name="Google Shape;259;p6"/>
          <p:cNvSpPr/>
          <p:nvPr/>
        </p:nvSpPr>
        <p:spPr>
          <a:xfrm>
            <a:off x="9148820" y="1394908"/>
            <a:ext cx="1183058" cy="1962014"/>
          </a:xfrm>
          <a:custGeom>
            <a:avLst/>
            <a:gdLst/>
            <a:ahLst/>
            <a:cxnLst/>
            <a:rect l="l" t="t" r="r" b="b"/>
            <a:pathLst>
              <a:path w="1474216" h="2444877" extrusionOk="0">
                <a:moveTo>
                  <a:pt x="1394587" y="1366393"/>
                </a:moveTo>
                <a:lnTo>
                  <a:pt x="395351" y="2365883"/>
                </a:lnTo>
                <a:cubicBezTo>
                  <a:pt x="315849" y="2444877"/>
                  <a:pt x="186944" y="2444877"/>
                  <a:pt x="107315" y="2365883"/>
                </a:cubicBezTo>
                <a:lnTo>
                  <a:pt x="0" y="2258441"/>
                </a:lnTo>
                <a:lnTo>
                  <a:pt x="891286" y="1366393"/>
                </a:lnTo>
                <a:cubicBezTo>
                  <a:pt x="970788" y="1286891"/>
                  <a:pt x="970788" y="1157859"/>
                  <a:pt x="891286" y="1078357"/>
                </a:cubicBezTo>
                <a:lnTo>
                  <a:pt x="0" y="186944"/>
                </a:lnTo>
                <a:lnTo>
                  <a:pt x="107442" y="79502"/>
                </a:lnTo>
                <a:cubicBezTo>
                  <a:pt x="186944" y="0"/>
                  <a:pt x="315849" y="0"/>
                  <a:pt x="395478" y="79502"/>
                </a:cubicBezTo>
                <a:lnTo>
                  <a:pt x="1394714" y="1078357"/>
                </a:lnTo>
                <a:cubicBezTo>
                  <a:pt x="1474216" y="1157859"/>
                  <a:pt x="1474216" y="1286891"/>
                  <a:pt x="1394714" y="1366393"/>
                </a:cubicBez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6"/>
          <p:cNvSpPr/>
          <p:nvPr/>
        </p:nvSpPr>
        <p:spPr>
          <a:xfrm>
            <a:off x="9289197" y="2037606"/>
            <a:ext cx="358444" cy="675815"/>
          </a:xfrm>
          <a:custGeom>
            <a:avLst/>
            <a:gdLst/>
            <a:ahLst/>
            <a:cxnLst/>
            <a:rect l="l" t="t" r="r" b="b"/>
            <a:pathLst>
              <a:path w="446659" h="842137" extrusionOk="0">
                <a:moveTo>
                  <a:pt x="350393" y="246126"/>
                </a:moveTo>
                <a:lnTo>
                  <a:pt x="165354" y="60960"/>
                </a:lnTo>
                <a:cubicBezTo>
                  <a:pt x="104394" y="0"/>
                  <a:pt x="0" y="42926"/>
                  <a:pt x="0" y="129413"/>
                </a:cubicBezTo>
                <a:lnTo>
                  <a:pt x="0" y="712724"/>
                </a:lnTo>
                <a:cubicBezTo>
                  <a:pt x="0" y="799211"/>
                  <a:pt x="104394" y="842137"/>
                  <a:pt x="165354" y="781177"/>
                </a:cubicBezTo>
                <a:lnTo>
                  <a:pt x="350393" y="596138"/>
                </a:lnTo>
                <a:cubicBezTo>
                  <a:pt x="446659" y="499237"/>
                  <a:pt x="446659" y="342519"/>
                  <a:pt x="350393" y="246126"/>
                </a:cubicBez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Google Shape;261;p6"/>
          <p:cNvSpPr/>
          <p:nvPr/>
        </p:nvSpPr>
        <p:spPr>
          <a:xfrm>
            <a:off x="9595371" y="1588154"/>
            <a:ext cx="5963499" cy="1575441"/>
          </a:xfrm>
          <a:custGeom>
            <a:avLst/>
            <a:gdLst/>
            <a:ahLst/>
            <a:cxnLst/>
            <a:rect l="l" t="t" r="r" b="b"/>
            <a:pathLst>
              <a:path w="7431151" h="1963166" extrusionOk="0">
                <a:moveTo>
                  <a:pt x="6464935" y="0"/>
                </a:moveTo>
                <a:lnTo>
                  <a:pt x="0" y="0"/>
                </a:lnTo>
                <a:lnTo>
                  <a:pt x="837819" y="837565"/>
                </a:lnTo>
                <a:cubicBezTo>
                  <a:pt x="877316" y="877062"/>
                  <a:pt x="897636" y="929386"/>
                  <a:pt x="897636" y="981583"/>
                </a:cubicBezTo>
                <a:cubicBezTo>
                  <a:pt x="897636" y="1033780"/>
                  <a:pt x="877951" y="1085596"/>
                  <a:pt x="837819" y="1125601"/>
                </a:cubicBezTo>
                <a:lnTo>
                  <a:pt x="635" y="1963166"/>
                </a:lnTo>
                <a:lnTo>
                  <a:pt x="6464427" y="1963166"/>
                </a:lnTo>
                <a:lnTo>
                  <a:pt x="7431151" y="981583"/>
                </a:lnTo>
                <a:lnTo>
                  <a:pt x="6464935" y="0"/>
                </a:ln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6"/>
          <p:cNvSpPr/>
          <p:nvPr/>
        </p:nvSpPr>
        <p:spPr>
          <a:xfrm>
            <a:off x="14146282" y="4365604"/>
            <a:ext cx="1183058" cy="1962014"/>
          </a:xfrm>
          <a:custGeom>
            <a:avLst/>
            <a:gdLst/>
            <a:ahLst/>
            <a:cxnLst/>
            <a:rect l="l" t="t" r="r" b="b"/>
            <a:pathLst>
              <a:path w="1474216" h="2444877" extrusionOk="0">
                <a:moveTo>
                  <a:pt x="78994" y="1078484"/>
                </a:moveTo>
                <a:lnTo>
                  <a:pt x="1078611" y="78994"/>
                </a:lnTo>
                <a:cubicBezTo>
                  <a:pt x="1158240" y="0"/>
                  <a:pt x="1287145" y="0"/>
                  <a:pt x="1366774" y="78994"/>
                </a:cubicBezTo>
                <a:lnTo>
                  <a:pt x="1474216" y="186436"/>
                </a:lnTo>
                <a:lnTo>
                  <a:pt x="582549" y="1078484"/>
                </a:lnTo>
                <a:cubicBezTo>
                  <a:pt x="502920" y="1157986"/>
                  <a:pt x="502920" y="1287018"/>
                  <a:pt x="582549" y="1366520"/>
                </a:cubicBezTo>
                <a:lnTo>
                  <a:pt x="1474216" y="2257933"/>
                </a:lnTo>
                <a:lnTo>
                  <a:pt x="1366774" y="2365375"/>
                </a:lnTo>
                <a:cubicBezTo>
                  <a:pt x="1287145" y="2444877"/>
                  <a:pt x="1158240" y="2444877"/>
                  <a:pt x="1078611" y="2365375"/>
                </a:cubicBezTo>
                <a:lnTo>
                  <a:pt x="78994" y="1366012"/>
                </a:lnTo>
                <a:cubicBezTo>
                  <a:pt x="0" y="1286510"/>
                  <a:pt x="0" y="1158113"/>
                  <a:pt x="78994" y="1078484"/>
                </a:cubicBez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Google Shape;263;p6"/>
          <p:cNvSpPr/>
          <p:nvPr/>
        </p:nvSpPr>
        <p:spPr>
          <a:xfrm>
            <a:off x="14830060" y="5008302"/>
            <a:ext cx="358953" cy="675917"/>
          </a:xfrm>
          <a:custGeom>
            <a:avLst/>
            <a:gdLst/>
            <a:ahLst/>
            <a:cxnLst/>
            <a:rect l="l" t="t" r="r" b="b"/>
            <a:pathLst>
              <a:path w="447294" h="842264" extrusionOk="0">
                <a:moveTo>
                  <a:pt x="96901" y="596138"/>
                </a:moveTo>
                <a:lnTo>
                  <a:pt x="281940" y="781304"/>
                </a:lnTo>
                <a:cubicBezTo>
                  <a:pt x="342900" y="842264"/>
                  <a:pt x="447294" y="799338"/>
                  <a:pt x="447294" y="712851"/>
                </a:cubicBezTo>
                <a:lnTo>
                  <a:pt x="447294" y="129413"/>
                </a:lnTo>
                <a:cubicBezTo>
                  <a:pt x="447294" y="42926"/>
                  <a:pt x="342900" y="0"/>
                  <a:pt x="281940" y="60960"/>
                </a:cubicBezTo>
                <a:lnTo>
                  <a:pt x="96901" y="246126"/>
                </a:lnTo>
                <a:cubicBezTo>
                  <a:pt x="0" y="343027"/>
                  <a:pt x="0" y="499237"/>
                  <a:pt x="96901" y="596138"/>
                </a:cubicBez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6"/>
          <p:cNvSpPr/>
          <p:nvPr/>
        </p:nvSpPr>
        <p:spPr>
          <a:xfrm>
            <a:off x="8917839" y="4558850"/>
            <a:ext cx="5966250" cy="1575441"/>
          </a:xfrm>
          <a:custGeom>
            <a:avLst/>
            <a:gdLst/>
            <a:ahLst/>
            <a:cxnLst/>
            <a:rect l="l" t="t" r="r" b="b"/>
            <a:pathLst>
              <a:path w="7434580" h="1963166" extrusionOk="0">
                <a:moveTo>
                  <a:pt x="967105" y="1963166"/>
                </a:moveTo>
                <a:lnTo>
                  <a:pt x="7434580" y="1963166"/>
                </a:lnTo>
                <a:lnTo>
                  <a:pt x="6596380" y="1125601"/>
                </a:lnTo>
                <a:cubicBezTo>
                  <a:pt x="6556883" y="1086104"/>
                  <a:pt x="6536563" y="1033780"/>
                  <a:pt x="6536563" y="981583"/>
                </a:cubicBezTo>
                <a:cubicBezTo>
                  <a:pt x="6536563" y="929386"/>
                  <a:pt x="6556375" y="877570"/>
                  <a:pt x="6596380" y="837565"/>
                </a:cubicBezTo>
                <a:lnTo>
                  <a:pt x="7434072" y="0"/>
                </a:lnTo>
                <a:lnTo>
                  <a:pt x="967105" y="0"/>
                </a:lnTo>
                <a:lnTo>
                  <a:pt x="0" y="980948"/>
                </a:lnTo>
                <a:lnTo>
                  <a:pt x="967105" y="1963039"/>
                </a:ln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6"/>
          <p:cNvSpPr/>
          <p:nvPr/>
        </p:nvSpPr>
        <p:spPr>
          <a:xfrm>
            <a:off x="10435509" y="1809599"/>
            <a:ext cx="847584" cy="1009028"/>
          </a:xfrm>
          <a:custGeom>
            <a:avLst/>
            <a:gdLst/>
            <a:ahLst/>
            <a:cxnLst/>
            <a:rect l="l" t="t" r="r" b="b"/>
            <a:pathLst>
              <a:path w="847584" h="1009028" extrusionOk="0">
                <a:moveTo>
                  <a:pt x="0" y="0"/>
                </a:moveTo>
                <a:lnTo>
                  <a:pt x="847584" y="0"/>
                </a:lnTo>
                <a:lnTo>
                  <a:pt x="847584" y="1009028"/>
                </a:lnTo>
                <a:lnTo>
                  <a:pt x="0" y="1009028"/>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Google Shape;266;p6"/>
          <p:cNvSpPr/>
          <p:nvPr/>
        </p:nvSpPr>
        <p:spPr>
          <a:xfrm>
            <a:off x="13137529" y="4746191"/>
            <a:ext cx="976021" cy="1071481"/>
          </a:xfrm>
          <a:custGeom>
            <a:avLst/>
            <a:gdLst/>
            <a:ahLst/>
            <a:cxnLst/>
            <a:rect l="l" t="t" r="r" b="b"/>
            <a:pathLst>
              <a:path w="976021" h="1071481" extrusionOk="0">
                <a:moveTo>
                  <a:pt x="0" y="0"/>
                </a:moveTo>
                <a:lnTo>
                  <a:pt x="976021" y="0"/>
                </a:lnTo>
                <a:lnTo>
                  <a:pt x="976021" y="1071480"/>
                </a:lnTo>
                <a:lnTo>
                  <a:pt x="0" y="1071480"/>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Google Shape;267;p6"/>
          <p:cNvSpPr txBox="1"/>
          <p:nvPr/>
        </p:nvSpPr>
        <p:spPr>
          <a:xfrm>
            <a:off x="1928751" y="1486820"/>
            <a:ext cx="3755400" cy="1459500"/>
          </a:xfrm>
          <a:prstGeom prst="rect">
            <a:avLst/>
          </a:prstGeom>
          <a:noFill/>
          <a:ln>
            <a:noFill/>
          </a:ln>
        </p:spPr>
        <p:txBody>
          <a:bodyPr spcFirstLastPara="1" wrap="square" lIns="0" tIns="0" rIns="0" bIns="0" anchor="t" anchorCtr="0">
            <a:spAutoFit/>
          </a:bodyPr>
          <a:lstStyle/>
          <a:p>
            <a:pPr marL="0" marR="0" lvl="0" indent="0" algn="l" rtl="0">
              <a:lnSpc>
                <a:spcPct val="138002"/>
              </a:lnSpc>
              <a:spcBef>
                <a:spcPts val="0"/>
              </a:spcBef>
              <a:spcAft>
                <a:spcPts val="0"/>
              </a:spcAft>
              <a:buNone/>
            </a:pPr>
            <a:r>
              <a:rPr lang="en-US" sz="3984" b="1" u="none">
                <a:solidFill>
                  <a:srgbClr val="FFFFFF"/>
                </a:solidFill>
              </a:rPr>
              <a:t>Definición</a:t>
            </a:r>
            <a:r>
              <a:rPr lang="en-US" sz="3984" b="1">
                <a:solidFill>
                  <a:srgbClr val="FFFFFF"/>
                </a:solidFill>
              </a:rPr>
              <a:t>: </a:t>
            </a:r>
            <a:r>
              <a:rPr lang="en-US" sz="3984" b="1" u="none">
                <a:solidFill>
                  <a:srgbClr val="FFFFFF"/>
                </a:solidFill>
              </a:rPr>
              <a:t>Mal Pagador</a:t>
            </a:r>
            <a:endParaRPr b="1"/>
          </a:p>
        </p:txBody>
      </p:sp>
      <p:sp>
        <p:nvSpPr>
          <p:cNvPr id="268" name="Google Shape;268;p6"/>
          <p:cNvSpPr txBox="1"/>
          <p:nvPr/>
        </p:nvSpPr>
        <p:spPr>
          <a:xfrm>
            <a:off x="11523699" y="2071289"/>
            <a:ext cx="3636000" cy="927300"/>
          </a:xfrm>
          <a:prstGeom prst="rect">
            <a:avLst/>
          </a:prstGeom>
          <a:noFill/>
          <a:ln>
            <a:noFill/>
          </a:ln>
        </p:spPr>
        <p:txBody>
          <a:bodyPr spcFirstLastPara="1" wrap="square" lIns="0" tIns="0" rIns="0" bIns="0" anchor="t" anchorCtr="0">
            <a:spAutoFit/>
          </a:bodyPr>
          <a:lstStyle/>
          <a:p>
            <a:pPr marL="0" marR="0" lvl="0" indent="0" algn="l" rtl="0">
              <a:lnSpc>
                <a:spcPct val="100600"/>
              </a:lnSpc>
              <a:spcBef>
                <a:spcPts val="0"/>
              </a:spcBef>
              <a:spcAft>
                <a:spcPts val="0"/>
              </a:spcAft>
              <a:buNone/>
            </a:pPr>
            <a:r>
              <a:rPr lang="en-US" sz="2000">
                <a:solidFill>
                  <a:srgbClr val="FFFFFF"/>
                </a:solidFill>
                <a:latin typeface="Arial"/>
                <a:ea typeface="Arial"/>
                <a:cs typeface="Arial"/>
                <a:sym typeface="Arial"/>
              </a:rPr>
              <a:t>Estado de Crédito:</a:t>
            </a:r>
            <a:br>
              <a:rPr lang="en-US" sz="2000">
                <a:solidFill>
                  <a:srgbClr val="FFFFFF"/>
                </a:solidFill>
                <a:latin typeface="Arial"/>
                <a:ea typeface="Arial"/>
                <a:cs typeface="Arial"/>
                <a:sym typeface="Arial"/>
              </a:rPr>
            </a:br>
            <a:r>
              <a:rPr lang="en-US" sz="2000">
                <a:solidFill>
                  <a:srgbClr val="FFFFFF"/>
                </a:solidFill>
                <a:latin typeface="Arial"/>
                <a:ea typeface="Arial"/>
                <a:cs typeface="Arial"/>
                <a:sym typeface="Arial"/>
              </a:rPr>
              <a:t>Charge OFF y 31-120 días de mora</a:t>
            </a:r>
            <a:endParaRPr/>
          </a:p>
        </p:txBody>
      </p:sp>
      <p:sp>
        <p:nvSpPr>
          <p:cNvPr id="269" name="Google Shape;269;p6"/>
          <p:cNvSpPr txBox="1"/>
          <p:nvPr/>
        </p:nvSpPr>
        <p:spPr>
          <a:xfrm>
            <a:off x="8051080" y="1920715"/>
            <a:ext cx="979500" cy="674400"/>
          </a:xfrm>
          <a:prstGeom prst="rect">
            <a:avLst/>
          </a:prstGeom>
          <a:noFill/>
          <a:ln>
            <a:noFill/>
          </a:ln>
        </p:spPr>
        <p:txBody>
          <a:bodyPr spcFirstLastPara="1" wrap="square" lIns="0" tIns="0" rIns="0" bIns="0" anchor="t" anchorCtr="0">
            <a:spAutoFit/>
          </a:bodyPr>
          <a:lstStyle/>
          <a:p>
            <a:pPr marL="0" marR="0" lvl="0" indent="0" algn="ctr" rtl="0">
              <a:lnSpc>
                <a:spcPct val="138027"/>
              </a:lnSpc>
              <a:spcBef>
                <a:spcPts val="0"/>
              </a:spcBef>
              <a:spcAft>
                <a:spcPts val="0"/>
              </a:spcAft>
              <a:buNone/>
            </a:pPr>
            <a:r>
              <a:rPr lang="en-US" sz="4381">
                <a:solidFill>
                  <a:srgbClr val="231F20"/>
                </a:solidFill>
                <a:latin typeface="Arial"/>
                <a:ea typeface="Arial"/>
                <a:cs typeface="Arial"/>
                <a:sym typeface="Arial"/>
              </a:rPr>
              <a:t>01</a:t>
            </a:r>
            <a:endParaRPr/>
          </a:p>
        </p:txBody>
      </p:sp>
      <p:sp>
        <p:nvSpPr>
          <p:cNvPr id="270" name="Google Shape;270;p6"/>
          <p:cNvSpPr txBox="1"/>
          <p:nvPr/>
        </p:nvSpPr>
        <p:spPr>
          <a:xfrm>
            <a:off x="15327269" y="4865648"/>
            <a:ext cx="979500" cy="674400"/>
          </a:xfrm>
          <a:prstGeom prst="rect">
            <a:avLst/>
          </a:prstGeom>
          <a:noFill/>
          <a:ln>
            <a:noFill/>
          </a:ln>
        </p:spPr>
        <p:txBody>
          <a:bodyPr spcFirstLastPara="1" wrap="square" lIns="0" tIns="0" rIns="0" bIns="0" anchor="t" anchorCtr="0">
            <a:spAutoFit/>
          </a:bodyPr>
          <a:lstStyle/>
          <a:p>
            <a:pPr marL="0" marR="0" lvl="0" indent="0" algn="ctr" rtl="0">
              <a:lnSpc>
                <a:spcPct val="138027"/>
              </a:lnSpc>
              <a:spcBef>
                <a:spcPts val="0"/>
              </a:spcBef>
              <a:spcAft>
                <a:spcPts val="0"/>
              </a:spcAft>
              <a:buNone/>
            </a:pPr>
            <a:r>
              <a:rPr lang="en-US" sz="4381">
                <a:solidFill>
                  <a:srgbClr val="231F20"/>
                </a:solidFill>
                <a:latin typeface="Arial"/>
                <a:ea typeface="Arial"/>
                <a:cs typeface="Arial"/>
                <a:sym typeface="Arial"/>
              </a:rPr>
              <a:t>02</a:t>
            </a:r>
            <a:endParaRPr/>
          </a:p>
        </p:txBody>
      </p:sp>
      <p:sp>
        <p:nvSpPr>
          <p:cNvPr id="271" name="Google Shape;271;p6"/>
          <p:cNvSpPr txBox="1"/>
          <p:nvPr/>
        </p:nvSpPr>
        <p:spPr>
          <a:xfrm>
            <a:off x="9485098" y="5008302"/>
            <a:ext cx="3636000" cy="617400"/>
          </a:xfrm>
          <a:prstGeom prst="rect">
            <a:avLst/>
          </a:prstGeom>
          <a:noFill/>
          <a:ln>
            <a:noFill/>
          </a:ln>
        </p:spPr>
        <p:txBody>
          <a:bodyPr spcFirstLastPara="1" wrap="square" lIns="0" tIns="0" rIns="0" bIns="0" anchor="t" anchorCtr="0">
            <a:spAutoFit/>
          </a:bodyPr>
          <a:lstStyle/>
          <a:p>
            <a:pPr marL="0" marR="0" lvl="0" indent="0" algn="l" rtl="0">
              <a:lnSpc>
                <a:spcPct val="100600"/>
              </a:lnSpc>
              <a:spcBef>
                <a:spcPts val="0"/>
              </a:spcBef>
              <a:spcAft>
                <a:spcPts val="0"/>
              </a:spcAft>
              <a:buNone/>
            </a:pPr>
            <a:r>
              <a:rPr lang="en-US" sz="2000">
                <a:solidFill>
                  <a:srgbClr val="FFFFFF"/>
                </a:solidFill>
                <a:latin typeface="Arial"/>
                <a:ea typeface="Arial"/>
                <a:cs typeface="Arial"/>
                <a:sym typeface="Arial"/>
              </a:rPr>
              <a:t>Estado de Crédito:</a:t>
            </a:r>
            <a:br>
              <a:rPr lang="en-US" sz="2000">
                <a:solidFill>
                  <a:srgbClr val="FFFFFF"/>
                </a:solidFill>
                <a:latin typeface="Arial"/>
                <a:ea typeface="Arial"/>
                <a:cs typeface="Arial"/>
                <a:sym typeface="Arial"/>
              </a:rPr>
            </a:br>
            <a:r>
              <a:rPr lang="en-US" sz="2000">
                <a:solidFill>
                  <a:srgbClr val="FFFFFF"/>
                </a:solidFill>
                <a:latin typeface="Arial"/>
                <a:ea typeface="Arial"/>
                <a:cs typeface="Arial"/>
                <a:sym typeface="Arial"/>
              </a:rPr>
              <a:t>Default y 16 a 30 días de mora</a:t>
            </a:r>
            <a:endParaRPr/>
          </a:p>
        </p:txBody>
      </p:sp>
      <p:sp>
        <p:nvSpPr>
          <p:cNvPr id="272" name="Google Shape;272;p6"/>
          <p:cNvSpPr/>
          <p:nvPr/>
        </p:nvSpPr>
        <p:spPr>
          <a:xfrm>
            <a:off x="7660217" y="4359989"/>
            <a:ext cx="902614" cy="902614"/>
          </a:xfrm>
          <a:custGeom>
            <a:avLst/>
            <a:gdLst/>
            <a:ahLst/>
            <a:cxnLst/>
            <a:rect l="l" t="t" r="r" b="b"/>
            <a:pathLst>
              <a:path w="902614" h="902614" extrusionOk="0">
                <a:moveTo>
                  <a:pt x="0" y="0"/>
                </a:moveTo>
                <a:lnTo>
                  <a:pt x="902614" y="0"/>
                </a:lnTo>
                <a:lnTo>
                  <a:pt x="902614" y="902615"/>
                </a:lnTo>
                <a:lnTo>
                  <a:pt x="0" y="902615"/>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 name="Google Shape;273;p6"/>
          <p:cNvSpPr/>
          <p:nvPr/>
        </p:nvSpPr>
        <p:spPr>
          <a:xfrm>
            <a:off x="7617746" y="5603913"/>
            <a:ext cx="902614" cy="902614"/>
          </a:xfrm>
          <a:custGeom>
            <a:avLst/>
            <a:gdLst/>
            <a:ahLst/>
            <a:cxnLst/>
            <a:rect l="l" t="t" r="r" b="b"/>
            <a:pathLst>
              <a:path w="902614" h="902614" extrusionOk="0">
                <a:moveTo>
                  <a:pt x="0" y="0"/>
                </a:moveTo>
                <a:lnTo>
                  <a:pt x="902614" y="0"/>
                </a:lnTo>
                <a:lnTo>
                  <a:pt x="902614" y="902614"/>
                </a:lnTo>
                <a:lnTo>
                  <a:pt x="0" y="902614"/>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74" name="Google Shape;274;p6"/>
          <p:cNvGrpSpPr/>
          <p:nvPr/>
        </p:nvGrpSpPr>
        <p:grpSpPr>
          <a:xfrm>
            <a:off x="4074020" y="4255776"/>
            <a:ext cx="2889037" cy="1037054"/>
            <a:chOff x="0" y="-28575"/>
            <a:chExt cx="792168" cy="284358"/>
          </a:xfrm>
        </p:grpSpPr>
        <p:sp>
          <p:nvSpPr>
            <p:cNvPr id="275" name="Google Shape;275;p6"/>
            <p:cNvSpPr/>
            <p:nvPr/>
          </p:nvSpPr>
          <p:spPr>
            <a:xfrm>
              <a:off x="0" y="0"/>
              <a:ext cx="792168" cy="255783"/>
            </a:xfrm>
            <a:custGeom>
              <a:avLst/>
              <a:gdLst/>
              <a:ahLst/>
              <a:cxnLst/>
              <a:rect l="l" t="t" r="r" b="b"/>
              <a:pathLst>
                <a:path w="792168" h="255783" extrusionOk="0">
                  <a:moveTo>
                    <a:pt x="0" y="0"/>
                  </a:moveTo>
                  <a:lnTo>
                    <a:pt x="792168" y="0"/>
                  </a:lnTo>
                  <a:lnTo>
                    <a:pt x="792168" y="255783"/>
                  </a:lnTo>
                  <a:lnTo>
                    <a:pt x="0" y="255783"/>
                  </a:ln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Google Shape;276;p6"/>
            <p:cNvSpPr txBox="1"/>
            <p:nvPr/>
          </p:nvSpPr>
          <p:spPr>
            <a:xfrm>
              <a:off x="0" y="-28575"/>
              <a:ext cx="792168" cy="284358"/>
            </a:xfrm>
            <a:prstGeom prst="rect">
              <a:avLst/>
            </a:prstGeom>
            <a:noFill/>
            <a:ln>
              <a:noFill/>
            </a:ln>
          </p:spPr>
          <p:txBody>
            <a:bodyPr spcFirstLastPara="1" wrap="square" lIns="88900" tIns="88900" rIns="88900" bIns="88900" anchor="ctr" anchorCtr="0">
              <a:noAutofit/>
            </a:bodyPr>
            <a:lstStyle/>
            <a:p>
              <a:pPr marL="0" marR="0" lvl="0" indent="0" algn="ctr" rtl="0">
                <a:lnSpc>
                  <a:spcPct val="140000"/>
                </a:lnSpc>
                <a:spcBef>
                  <a:spcPts val="0"/>
                </a:spcBef>
                <a:spcAft>
                  <a:spcPts val="0"/>
                </a:spcAft>
                <a:buNone/>
              </a:pPr>
              <a:r>
                <a:rPr lang="en-US" sz="2200">
                  <a:solidFill>
                    <a:srgbClr val="FDFBFB"/>
                  </a:solidFill>
                </a:rPr>
                <a:t>+</a:t>
              </a:r>
              <a:r>
                <a:rPr lang="en-US" sz="2200" u="none">
                  <a:solidFill>
                    <a:srgbClr val="FDFBFB"/>
                  </a:solidFill>
                  <a:latin typeface="Arial"/>
                  <a:ea typeface="Arial"/>
                  <a:cs typeface="Arial"/>
                  <a:sym typeface="Arial"/>
                </a:rPr>
                <a:t>3 vencimientos en últimos 2 años</a:t>
              </a:r>
              <a:endParaRPr/>
            </a:p>
          </p:txBody>
        </p:sp>
      </p:grpSp>
      <p:grpSp>
        <p:nvGrpSpPr>
          <p:cNvPr id="277" name="Google Shape;277;p6"/>
          <p:cNvGrpSpPr/>
          <p:nvPr/>
        </p:nvGrpSpPr>
        <p:grpSpPr>
          <a:xfrm>
            <a:off x="4031549" y="5499699"/>
            <a:ext cx="2889037" cy="1037054"/>
            <a:chOff x="0" y="-28575"/>
            <a:chExt cx="792168" cy="284358"/>
          </a:xfrm>
        </p:grpSpPr>
        <p:sp>
          <p:nvSpPr>
            <p:cNvPr id="278" name="Google Shape;278;p6"/>
            <p:cNvSpPr/>
            <p:nvPr/>
          </p:nvSpPr>
          <p:spPr>
            <a:xfrm>
              <a:off x="0" y="0"/>
              <a:ext cx="792168" cy="255783"/>
            </a:xfrm>
            <a:custGeom>
              <a:avLst/>
              <a:gdLst/>
              <a:ahLst/>
              <a:cxnLst/>
              <a:rect l="l" t="t" r="r" b="b"/>
              <a:pathLst>
                <a:path w="792168" h="255783" extrusionOk="0">
                  <a:moveTo>
                    <a:pt x="0" y="0"/>
                  </a:moveTo>
                  <a:lnTo>
                    <a:pt x="792168" y="0"/>
                  </a:lnTo>
                  <a:lnTo>
                    <a:pt x="792168" y="255783"/>
                  </a:lnTo>
                  <a:lnTo>
                    <a:pt x="0" y="255783"/>
                  </a:ln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 name="Google Shape;279;p6"/>
            <p:cNvSpPr txBox="1"/>
            <p:nvPr/>
          </p:nvSpPr>
          <p:spPr>
            <a:xfrm>
              <a:off x="0" y="-28575"/>
              <a:ext cx="792168" cy="284358"/>
            </a:xfrm>
            <a:prstGeom prst="rect">
              <a:avLst/>
            </a:prstGeom>
            <a:noFill/>
            <a:ln>
              <a:noFill/>
            </a:ln>
          </p:spPr>
          <p:txBody>
            <a:bodyPr spcFirstLastPara="1" wrap="square" lIns="88900" tIns="88900" rIns="88900" bIns="88900" anchor="ctr" anchorCtr="0">
              <a:noAutofit/>
            </a:bodyPr>
            <a:lstStyle/>
            <a:p>
              <a:pPr marL="0" marR="0" lvl="0" indent="0" algn="ctr" rtl="0">
                <a:lnSpc>
                  <a:spcPct val="140000"/>
                </a:lnSpc>
                <a:spcBef>
                  <a:spcPts val="0"/>
                </a:spcBef>
                <a:spcAft>
                  <a:spcPts val="0"/>
                </a:spcAft>
                <a:buNone/>
              </a:pPr>
              <a:r>
                <a:rPr lang="en-US" sz="2200">
                  <a:solidFill>
                    <a:srgbClr val="FDFBFB"/>
                  </a:solidFill>
                </a:rPr>
                <a:t>Algún </a:t>
              </a:r>
              <a:r>
                <a:rPr lang="en-US" sz="2200" u="none">
                  <a:solidFill>
                    <a:srgbClr val="FDFBFB"/>
                  </a:solidFill>
                  <a:latin typeface="Arial"/>
                  <a:ea typeface="Arial"/>
                  <a:cs typeface="Arial"/>
                  <a:sym typeface="Arial"/>
                </a:rPr>
                <a:t>vencimiento en el último año</a:t>
              </a:r>
              <a:endParaRPr/>
            </a:p>
          </p:txBody>
        </p:sp>
      </p:grpSp>
      <p:cxnSp>
        <p:nvCxnSpPr>
          <p:cNvPr id="280" name="Google Shape;280;p6"/>
          <p:cNvCxnSpPr/>
          <p:nvPr/>
        </p:nvCxnSpPr>
        <p:spPr>
          <a:xfrm rot="10800000" flipH="1">
            <a:off x="3195764" y="3807600"/>
            <a:ext cx="12890100" cy="40500"/>
          </a:xfrm>
          <a:prstGeom prst="straightConnector1">
            <a:avLst/>
          </a:prstGeom>
          <a:noFill/>
          <a:ln w="25400" cap="flat" cmpd="sng">
            <a:solidFill>
              <a:srgbClr val="000000"/>
            </a:solidFill>
            <a:prstDash val="solid"/>
            <a:round/>
            <a:headEnd type="none" w="sm" len="sm"/>
            <a:tailEnd type="none" w="sm" len="sm"/>
          </a:ln>
        </p:spPr>
      </p:cxnSp>
      <p:graphicFrame>
        <p:nvGraphicFramePr>
          <p:cNvPr id="281" name="Google Shape;281;p6"/>
          <p:cNvGraphicFramePr/>
          <p:nvPr/>
        </p:nvGraphicFramePr>
        <p:xfrm>
          <a:off x="7262925" y="7277075"/>
          <a:ext cx="5654900" cy="2241032"/>
        </p:xfrm>
        <a:graphic>
          <a:graphicData uri="http://schemas.openxmlformats.org/drawingml/2006/table">
            <a:tbl>
              <a:tblPr>
                <a:noFill/>
                <a:tableStyleId>{D2E19E2F-B2C9-4BCE-8CFC-E2C13F3AE3EE}</a:tableStyleId>
              </a:tblPr>
              <a:tblGrid>
                <a:gridCol w="2771050">
                  <a:extLst>
                    <a:ext uri="{9D8B030D-6E8A-4147-A177-3AD203B41FA5}">
                      <a16:colId xmlns:a16="http://schemas.microsoft.com/office/drawing/2014/main" val="20000"/>
                    </a:ext>
                  </a:extLst>
                </a:gridCol>
                <a:gridCol w="2883850">
                  <a:extLst>
                    <a:ext uri="{9D8B030D-6E8A-4147-A177-3AD203B41FA5}">
                      <a16:colId xmlns:a16="http://schemas.microsoft.com/office/drawing/2014/main" val="20001"/>
                    </a:ext>
                  </a:extLst>
                </a:gridCol>
              </a:tblGrid>
              <a:tr h="608125">
                <a:tc gridSpan="2">
                  <a:txBody>
                    <a:bodyPr/>
                    <a:lstStyle/>
                    <a:p>
                      <a:pPr marL="0" lvl="0" indent="0" algn="ctr" rtl="0">
                        <a:lnSpc>
                          <a:spcPct val="115000"/>
                        </a:lnSpc>
                        <a:spcBef>
                          <a:spcPts val="1200"/>
                        </a:spcBef>
                        <a:spcAft>
                          <a:spcPts val="0"/>
                        </a:spcAft>
                        <a:buNone/>
                      </a:pPr>
                      <a:r>
                        <a:rPr lang="en-US" sz="1800" b="1">
                          <a:solidFill>
                            <a:srgbClr val="FFFFFF"/>
                          </a:solidFill>
                        </a:rPr>
                        <a:t>Mal pagador</a:t>
                      </a:r>
                      <a:endParaRPr sz="1800" b="1">
                        <a:solidFill>
                          <a:srgbClr val="FFFFFF"/>
                        </a:solidFill>
                      </a:endParaRPr>
                    </a:p>
                  </a:txBody>
                  <a:tcPr marL="68575" marR="68575" marT="91425" marB="91425">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70AD47"/>
                    </a:solidFill>
                  </a:tcPr>
                </a:tc>
                <a:tc hMerge="1">
                  <a:txBody>
                    <a:bodyPr/>
                    <a:lstStyle/>
                    <a:p>
                      <a:endParaRPr lang="es-ES"/>
                    </a:p>
                  </a:txBody>
                  <a:tcPr/>
                </a:tc>
                <a:extLst>
                  <a:ext uri="{0D108BD9-81ED-4DB2-BD59-A6C34878D82A}">
                    <a16:rowId xmlns:a16="http://schemas.microsoft.com/office/drawing/2014/main" val="10000"/>
                  </a:ext>
                </a:extLst>
              </a:tr>
              <a:tr h="608125">
                <a:tc>
                  <a:txBody>
                    <a:bodyPr/>
                    <a:lstStyle/>
                    <a:p>
                      <a:pPr marL="0" lvl="0" indent="0" algn="ctr" rtl="0">
                        <a:lnSpc>
                          <a:spcPct val="115000"/>
                        </a:lnSpc>
                        <a:spcBef>
                          <a:spcPts val="1200"/>
                        </a:spcBef>
                        <a:spcAft>
                          <a:spcPts val="0"/>
                        </a:spcAft>
                        <a:buNone/>
                      </a:pPr>
                      <a:r>
                        <a:rPr lang="en-US" sz="1800" b="1">
                          <a:solidFill>
                            <a:srgbClr val="212121"/>
                          </a:solidFill>
                          <a:latin typeface="Times New Roman"/>
                          <a:ea typeface="Times New Roman"/>
                          <a:cs typeface="Times New Roman"/>
                          <a:sym typeface="Times New Roman"/>
                        </a:rPr>
                        <a:t>0</a:t>
                      </a:r>
                      <a:endParaRPr sz="1800" b="1">
                        <a:solidFill>
                          <a:srgbClr val="212121"/>
                        </a:solidFill>
                        <a:latin typeface="Times New Roman"/>
                        <a:ea typeface="Times New Roman"/>
                        <a:cs typeface="Times New Roman"/>
                        <a:sym typeface="Times New Roman"/>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a:txBody>
                    <a:bodyPr/>
                    <a:lstStyle/>
                    <a:p>
                      <a:pPr marL="0" lvl="0" indent="0" algn="ctr" rtl="0">
                        <a:lnSpc>
                          <a:spcPct val="115000"/>
                        </a:lnSpc>
                        <a:spcBef>
                          <a:spcPts val="1200"/>
                        </a:spcBef>
                        <a:spcAft>
                          <a:spcPts val="0"/>
                        </a:spcAft>
                        <a:buNone/>
                      </a:pPr>
                      <a:r>
                        <a:rPr lang="en-US" sz="1800"/>
                        <a:t>87,3764%</a:t>
                      </a:r>
                      <a:endParaRPr sz="1800"/>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extLst>
                  <a:ext uri="{0D108BD9-81ED-4DB2-BD59-A6C34878D82A}">
                    <a16:rowId xmlns:a16="http://schemas.microsoft.com/office/drawing/2014/main" val="10001"/>
                  </a:ext>
                </a:extLst>
              </a:tr>
              <a:tr h="608125">
                <a:tc>
                  <a:txBody>
                    <a:bodyPr/>
                    <a:lstStyle/>
                    <a:p>
                      <a:pPr marL="0" lvl="0" indent="0" algn="ctr" rtl="0">
                        <a:lnSpc>
                          <a:spcPct val="115000"/>
                        </a:lnSpc>
                        <a:spcBef>
                          <a:spcPts val="1200"/>
                        </a:spcBef>
                        <a:spcAft>
                          <a:spcPts val="0"/>
                        </a:spcAft>
                        <a:buNone/>
                      </a:pPr>
                      <a:r>
                        <a:rPr lang="en-US" sz="1800" b="1">
                          <a:solidFill>
                            <a:srgbClr val="212121"/>
                          </a:solidFill>
                          <a:latin typeface="Times New Roman"/>
                          <a:ea typeface="Times New Roman"/>
                          <a:cs typeface="Times New Roman"/>
                          <a:sym typeface="Times New Roman"/>
                        </a:rPr>
                        <a:t>1</a:t>
                      </a:r>
                      <a:endParaRPr sz="1800" b="1">
                        <a:solidFill>
                          <a:srgbClr val="212121"/>
                        </a:solidFill>
                        <a:latin typeface="Times New Roman"/>
                        <a:ea typeface="Times New Roman"/>
                        <a:cs typeface="Times New Roman"/>
                        <a:sym typeface="Times New Roman"/>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US" sz="1800"/>
                        <a:t>12,6236%</a:t>
                      </a:r>
                      <a:endParaRPr sz="1800"/>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tcPr>
                </a:tc>
                <a:extLst>
                  <a:ext uri="{0D108BD9-81ED-4DB2-BD59-A6C34878D82A}">
                    <a16:rowId xmlns:a16="http://schemas.microsoft.com/office/drawing/2014/main" val="10002"/>
                  </a:ext>
                </a:extLst>
              </a:tr>
              <a:tr h="411950">
                <a:tc gridSpan="2">
                  <a:txBody>
                    <a:bodyPr/>
                    <a:lstStyle/>
                    <a:p>
                      <a:pPr marL="0" lvl="0" indent="0" algn="ctr" rtl="0">
                        <a:lnSpc>
                          <a:spcPct val="115000"/>
                        </a:lnSpc>
                        <a:spcBef>
                          <a:spcPts val="0"/>
                        </a:spcBef>
                        <a:spcAft>
                          <a:spcPts val="0"/>
                        </a:spcAft>
                        <a:buNone/>
                      </a:pPr>
                      <a:r>
                        <a:rPr lang="en-US" sz="1450" b="1">
                          <a:solidFill>
                            <a:srgbClr val="212121"/>
                          </a:solidFill>
                          <a:highlight>
                            <a:srgbClr val="FFFFFF"/>
                          </a:highlight>
                          <a:latin typeface="Times New Roman"/>
                          <a:ea typeface="Times New Roman"/>
                          <a:cs typeface="Times New Roman"/>
                          <a:sym typeface="Times New Roman"/>
                        </a:rPr>
                        <a:t>Name: proportion, dtype: float64</a:t>
                      </a:r>
                      <a:endParaRPr sz="1450" b="1">
                        <a:solidFill>
                          <a:srgbClr val="212121"/>
                        </a:solidFill>
                        <a:highlight>
                          <a:srgbClr val="FFFFFF"/>
                        </a:highlight>
                        <a:latin typeface="Times New Roman"/>
                        <a:ea typeface="Times New Roman"/>
                        <a:cs typeface="Times New Roman"/>
                        <a:sym typeface="Times New Roman"/>
                      </a:endParaRPr>
                    </a:p>
                  </a:txBody>
                  <a:tcPr marL="68575" marR="68575" marT="91425" marB="91425">
                    <a:lnL w="9525" cap="flat" cmpd="sng">
                      <a:solidFill>
                        <a:srgbClr val="A8D08D"/>
                      </a:solidFill>
                      <a:prstDash val="solid"/>
                      <a:round/>
                      <a:headEnd type="none" w="sm" len="sm"/>
                      <a:tailEnd type="none" w="sm" len="sm"/>
                    </a:lnL>
                    <a:lnR w="9525" cap="flat" cmpd="sng">
                      <a:solidFill>
                        <a:srgbClr val="A8D08D"/>
                      </a:solidFill>
                      <a:prstDash val="solid"/>
                      <a:round/>
                      <a:headEnd type="none" w="sm" len="sm"/>
                      <a:tailEnd type="none" w="sm" len="sm"/>
                    </a:lnR>
                    <a:lnT w="9525" cap="flat" cmpd="sng">
                      <a:solidFill>
                        <a:srgbClr val="A8D08D"/>
                      </a:solidFill>
                      <a:prstDash val="solid"/>
                      <a:round/>
                      <a:headEnd type="none" w="sm" len="sm"/>
                      <a:tailEnd type="none" w="sm" len="sm"/>
                    </a:lnT>
                    <a:lnB w="9525" cap="flat" cmpd="sng">
                      <a:solidFill>
                        <a:srgbClr val="A8D08D"/>
                      </a:solidFill>
                      <a:prstDash val="solid"/>
                      <a:round/>
                      <a:headEnd type="none" w="sm" len="sm"/>
                      <a:tailEnd type="none" w="sm" len="sm"/>
                    </a:lnB>
                    <a:solidFill>
                      <a:srgbClr val="E2EFD9"/>
                    </a:solidFill>
                  </a:tcPr>
                </a:tc>
                <a:tc hMerge="1">
                  <a:txBody>
                    <a:bodyPr/>
                    <a:lstStyle/>
                    <a:p>
                      <a:endParaRPr lang="es-E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2153b0bb60b_2_156"/>
          <p:cNvSpPr/>
          <p:nvPr/>
        </p:nvSpPr>
        <p:spPr>
          <a:xfrm rot="10800000">
            <a:off x="0" y="-137725"/>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38887" b="-3887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87" name="Google Shape;287;g2153b0bb60b_2_156"/>
          <p:cNvGrpSpPr/>
          <p:nvPr/>
        </p:nvGrpSpPr>
        <p:grpSpPr>
          <a:xfrm>
            <a:off x="-528000" y="-72325"/>
            <a:ext cx="19048668" cy="1821252"/>
            <a:chOff x="0" y="-19050"/>
            <a:chExt cx="5016900" cy="831850"/>
          </a:xfrm>
        </p:grpSpPr>
        <p:sp>
          <p:nvSpPr>
            <p:cNvPr id="288" name="Google Shape;288;g2153b0bb60b_2_156"/>
            <p:cNvSpPr/>
            <p:nvPr/>
          </p:nvSpPr>
          <p:spPr>
            <a:xfrm>
              <a:off x="0" y="0"/>
              <a:ext cx="5016842" cy="812800"/>
            </a:xfrm>
            <a:custGeom>
              <a:avLst/>
              <a:gdLst/>
              <a:ahLst/>
              <a:cxnLst/>
              <a:rect l="l" t="t" r="r" b="b"/>
              <a:pathLst>
                <a:path w="5016842" h="812800" extrusionOk="0">
                  <a:moveTo>
                    <a:pt x="0" y="0"/>
                  </a:moveTo>
                  <a:lnTo>
                    <a:pt x="5016842" y="0"/>
                  </a:lnTo>
                  <a:lnTo>
                    <a:pt x="5016842" y="812800"/>
                  </a:lnTo>
                  <a:lnTo>
                    <a:pt x="0" y="812800"/>
                  </a:ln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9" name="Google Shape;289;g2153b0bb60b_2_156"/>
            <p:cNvSpPr txBox="1"/>
            <p:nvPr/>
          </p:nvSpPr>
          <p:spPr>
            <a:xfrm>
              <a:off x="0" y="-19050"/>
              <a:ext cx="5016900" cy="6831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290" name="Google Shape;290;g2153b0bb60b_2_156"/>
          <p:cNvSpPr txBox="1"/>
          <p:nvPr/>
        </p:nvSpPr>
        <p:spPr>
          <a:xfrm>
            <a:off x="1905175" y="582560"/>
            <a:ext cx="13503300" cy="1060200"/>
          </a:xfrm>
          <a:prstGeom prst="rect">
            <a:avLst/>
          </a:prstGeom>
          <a:noFill/>
          <a:ln>
            <a:noFill/>
          </a:ln>
        </p:spPr>
        <p:txBody>
          <a:bodyPr spcFirstLastPara="1" wrap="square" lIns="0" tIns="0" rIns="0" bIns="0" anchor="t" anchorCtr="0">
            <a:spAutoFit/>
          </a:bodyPr>
          <a:lstStyle/>
          <a:p>
            <a:pPr marL="0" lvl="0" indent="0" algn="ctr" rtl="0">
              <a:lnSpc>
                <a:spcPct val="135714"/>
              </a:lnSpc>
              <a:spcBef>
                <a:spcPts val="0"/>
              </a:spcBef>
              <a:spcAft>
                <a:spcPts val="0"/>
              </a:spcAft>
              <a:buSzPts val="1100"/>
              <a:buNone/>
            </a:pPr>
            <a:r>
              <a:rPr lang="en-US" sz="6887">
                <a:solidFill>
                  <a:srgbClr val="FFFFFF"/>
                </a:solidFill>
              </a:rPr>
              <a:t>ANÁLISIS</a:t>
            </a:r>
            <a:endParaRPr sz="6887">
              <a:solidFill>
                <a:srgbClr val="FFFFFF"/>
              </a:solidFill>
            </a:endParaRPr>
          </a:p>
        </p:txBody>
      </p:sp>
      <p:sp>
        <p:nvSpPr>
          <p:cNvPr id="291" name="Google Shape;291;g2153b0bb60b_2_156"/>
          <p:cNvSpPr/>
          <p:nvPr/>
        </p:nvSpPr>
        <p:spPr>
          <a:xfrm>
            <a:off x="15408481" y="-2153153"/>
            <a:ext cx="4116356" cy="4116356"/>
          </a:xfrm>
          <a:custGeom>
            <a:avLst/>
            <a:gdLst/>
            <a:ahLst/>
            <a:cxnLst/>
            <a:rect l="l" t="t" r="r" b="b"/>
            <a:pathLst>
              <a:path w="4116356" h="4116356" extrusionOk="0">
                <a:moveTo>
                  <a:pt x="0" y="0"/>
                </a:moveTo>
                <a:lnTo>
                  <a:pt x="4116355" y="0"/>
                </a:lnTo>
                <a:lnTo>
                  <a:pt x="4116355" y="4116356"/>
                </a:lnTo>
                <a:lnTo>
                  <a:pt x="0" y="411635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2" name="Google Shape;292;g2153b0bb60b_2_156"/>
          <p:cNvSpPr/>
          <p:nvPr/>
        </p:nvSpPr>
        <p:spPr>
          <a:xfrm>
            <a:off x="-2602379" y="0"/>
            <a:ext cx="3256087" cy="3256087"/>
          </a:xfrm>
          <a:custGeom>
            <a:avLst/>
            <a:gdLst/>
            <a:ahLst/>
            <a:cxnLst/>
            <a:rect l="l" t="t" r="r" b="b"/>
            <a:pathLst>
              <a:path w="3256087" h="3256087" extrusionOk="0">
                <a:moveTo>
                  <a:pt x="0" y="0"/>
                </a:moveTo>
                <a:lnTo>
                  <a:pt x="3256087" y="0"/>
                </a:lnTo>
                <a:lnTo>
                  <a:pt x="3256087" y="3256087"/>
                </a:lnTo>
                <a:lnTo>
                  <a:pt x="0" y="3256087"/>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93" name="Google Shape;293;g2153b0bb60b_2_156"/>
          <p:cNvGrpSpPr/>
          <p:nvPr/>
        </p:nvGrpSpPr>
        <p:grpSpPr>
          <a:xfrm>
            <a:off x="51" y="8791326"/>
            <a:ext cx="18287943" cy="1039665"/>
            <a:chOff x="0" y="-19050"/>
            <a:chExt cx="1178400" cy="376254"/>
          </a:xfrm>
        </p:grpSpPr>
        <p:sp>
          <p:nvSpPr>
            <p:cNvPr id="294" name="Google Shape;294;g2153b0bb60b_2_156"/>
            <p:cNvSpPr/>
            <p:nvPr/>
          </p:nvSpPr>
          <p:spPr>
            <a:xfrm>
              <a:off x="0" y="0"/>
              <a:ext cx="1178269" cy="357204"/>
            </a:xfrm>
            <a:custGeom>
              <a:avLst/>
              <a:gdLst/>
              <a:ahLst/>
              <a:cxnLst/>
              <a:rect l="l" t="t" r="r" b="b"/>
              <a:pathLst>
                <a:path w="1178269" h="357204" extrusionOk="0">
                  <a:moveTo>
                    <a:pt x="0" y="0"/>
                  </a:moveTo>
                  <a:lnTo>
                    <a:pt x="1178269" y="0"/>
                  </a:lnTo>
                  <a:lnTo>
                    <a:pt x="1178269" y="357204"/>
                  </a:lnTo>
                  <a:lnTo>
                    <a:pt x="0" y="357204"/>
                  </a:ln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5" name="Google Shape;295;g2153b0bb60b_2_156"/>
            <p:cNvSpPr txBox="1"/>
            <p:nvPr/>
          </p:nvSpPr>
          <p:spPr>
            <a:xfrm>
              <a:off x="0" y="-19050"/>
              <a:ext cx="1178400" cy="376200"/>
            </a:xfrm>
            <a:prstGeom prst="rect">
              <a:avLst/>
            </a:prstGeom>
            <a:noFill/>
            <a:ln>
              <a:noFill/>
            </a:ln>
          </p:spPr>
          <p:txBody>
            <a:bodyPr spcFirstLastPara="1" wrap="square" lIns="114300" tIns="114300" rIns="114300" bIns="114300" anchor="ctr" anchorCtr="0">
              <a:noAutofit/>
            </a:bodyPr>
            <a:lstStyle/>
            <a:p>
              <a:pPr marL="0" marR="0" lvl="0" indent="0" algn="ctr" rtl="0">
                <a:lnSpc>
                  <a:spcPct val="138000"/>
                </a:lnSpc>
                <a:spcBef>
                  <a:spcPts val="0"/>
                </a:spcBef>
                <a:spcAft>
                  <a:spcPts val="0"/>
                </a:spcAft>
                <a:buNone/>
              </a:pPr>
              <a:endParaRPr sz="3000">
                <a:solidFill>
                  <a:srgbClr val="FFFFFF"/>
                </a:solidFill>
                <a:latin typeface="Arial"/>
                <a:ea typeface="Arial"/>
                <a:cs typeface="Arial"/>
                <a:sym typeface="Arial"/>
              </a:endParaRPr>
            </a:p>
          </p:txBody>
        </p:sp>
      </p:grpSp>
      <p:grpSp>
        <p:nvGrpSpPr>
          <p:cNvPr id="296" name="Google Shape;296;g2153b0bb60b_2_156"/>
          <p:cNvGrpSpPr/>
          <p:nvPr/>
        </p:nvGrpSpPr>
        <p:grpSpPr>
          <a:xfrm>
            <a:off x="959975" y="1887288"/>
            <a:ext cx="15841585" cy="1252518"/>
            <a:chOff x="-65" y="-2"/>
            <a:chExt cx="1178400" cy="412134"/>
          </a:xfrm>
        </p:grpSpPr>
        <p:sp>
          <p:nvSpPr>
            <p:cNvPr id="297" name="Google Shape;297;g2153b0bb60b_2_156"/>
            <p:cNvSpPr/>
            <p:nvPr/>
          </p:nvSpPr>
          <p:spPr>
            <a:xfrm>
              <a:off x="0" y="-2"/>
              <a:ext cx="1178269" cy="412130"/>
            </a:xfrm>
            <a:custGeom>
              <a:avLst/>
              <a:gdLst/>
              <a:ahLst/>
              <a:cxnLst/>
              <a:rect l="l" t="t" r="r" b="b"/>
              <a:pathLst>
                <a:path w="1178269" h="167703" extrusionOk="0">
                  <a:moveTo>
                    <a:pt x="0" y="0"/>
                  </a:moveTo>
                  <a:lnTo>
                    <a:pt x="1178269" y="0"/>
                  </a:lnTo>
                  <a:lnTo>
                    <a:pt x="1178269" y="167703"/>
                  </a:lnTo>
                  <a:lnTo>
                    <a:pt x="0" y="167703"/>
                  </a:ln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g2153b0bb60b_2_156"/>
            <p:cNvSpPr txBox="1"/>
            <p:nvPr/>
          </p:nvSpPr>
          <p:spPr>
            <a:xfrm>
              <a:off x="-65" y="117233"/>
              <a:ext cx="1178400" cy="294900"/>
            </a:xfrm>
            <a:prstGeom prst="rect">
              <a:avLst/>
            </a:prstGeom>
            <a:noFill/>
            <a:ln>
              <a:noFill/>
            </a:ln>
          </p:spPr>
          <p:txBody>
            <a:bodyPr spcFirstLastPara="1" wrap="square" lIns="50800" tIns="50800" rIns="50800" bIns="50800" anchor="ctr" anchorCtr="0">
              <a:noAutofit/>
            </a:bodyPr>
            <a:lstStyle/>
            <a:p>
              <a:pPr marL="457200" lvl="0" indent="0" algn="ctr" rtl="0">
                <a:lnSpc>
                  <a:spcPct val="115000"/>
                </a:lnSpc>
                <a:spcBef>
                  <a:spcPts val="600"/>
                </a:spcBef>
                <a:spcAft>
                  <a:spcPts val="0"/>
                </a:spcAft>
                <a:buNone/>
              </a:pPr>
              <a:r>
                <a:rPr lang="en-US" sz="2700">
                  <a:solidFill>
                    <a:schemeClr val="lt1"/>
                  </a:solidFill>
                  <a:latin typeface="Calibri"/>
                  <a:ea typeface="Calibri"/>
                  <a:cs typeface="Calibri"/>
                  <a:sym typeface="Calibri"/>
                </a:rPr>
                <a:t>¿Cuál es el nivel de sobreendeudamiento que manejan los clientes considerados como “malos” en relación de aquellos buenos clientes?</a:t>
              </a:r>
              <a:endParaRPr sz="3100" b="1">
                <a:solidFill>
                  <a:schemeClr val="lt1"/>
                </a:solidFill>
                <a:latin typeface="Calibri"/>
                <a:ea typeface="Calibri"/>
                <a:cs typeface="Calibri"/>
                <a:sym typeface="Calibri"/>
              </a:endParaRPr>
            </a:p>
            <a:p>
              <a:pPr marL="0" marR="0" lvl="0" indent="0" algn="ctr" rtl="0">
                <a:lnSpc>
                  <a:spcPct val="138008"/>
                </a:lnSpc>
                <a:spcBef>
                  <a:spcPts val="500"/>
                </a:spcBef>
                <a:spcAft>
                  <a:spcPts val="0"/>
                </a:spcAft>
                <a:buNone/>
              </a:pPr>
              <a:endParaRPr sz="3081">
                <a:solidFill>
                  <a:srgbClr val="FFFFFF"/>
                </a:solidFill>
              </a:endParaRPr>
            </a:p>
          </p:txBody>
        </p:sp>
      </p:grpSp>
      <p:graphicFrame>
        <p:nvGraphicFramePr>
          <p:cNvPr id="299" name="Google Shape;299;g2153b0bb60b_2_156"/>
          <p:cNvGraphicFramePr/>
          <p:nvPr/>
        </p:nvGraphicFramePr>
        <p:xfrm>
          <a:off x="959975" y="3639550"/>
          <a:ext cx="8961725" cy="4821360"/>
        </p:xfrm>
        <a:graphic>
          <a:graphicData uri="http://schemas.openxmlformats.org/drawingml/2006/table">
            <a:tbl>
              <a:tblPr>
                <a:noFill/>
                <a:tableStyleId>{D2E19E2F-B2C9-4BCE-8CFC-E2C13F3AE3EE}</a:tableStyleId>
              </a:tblPr>
              <a:tblGrid>
                <a:gridCol w="4220575">
                  <a:extLst>
                    <a:ext uri="{9D8B030D-6E8A-4147-A177-3AD203B41FA5}">
                      <a16:colId xmlns:a16="http://schemas.microsoft.com/office/drawing/2014/main" val="20000"/>
                    </a:ext>
                  </a:extLst>
                </a:gridCol>
                <a:gridCol w="1487425">
                  <a:extLst>
                    <a:ext uri="{9D8B030D-6E8A-4147-A177-3AD203B41FA5}">
                      <a16:colId xmlns:a16="http://schemas.microsoft.com/office/drawing/2014/main" val="20001"/>
                    </a:ext>
                  </a:extLst>
                </a:gridCol>
                <a:gridCol w="1391025">
                  <a:extLst>
                    <a:ext uri="{9D8B030D-6E8A-4147-A177-3AD203B41FA5}">
                      <a16:colId xmlns:a16="http://schemas.microsoft.com/office/drawing/2014/main" val="20002"/>
                    </a:ext>
                  </a:extLst>
                </a:gridCol>
                <a:gridCol w="1862700">
                  <a:extLst>
                    <a:ext uri="{9D8B030D-6E8A-4147-A177-3AD203B41FA5}">
                      <a16:colId xmlns:a16="http://schemas.microsoft.com/office/drawing/2014/main" val="20003"/>
                    </a:ext>
                  </a:extLst>
                </a:gridCol>
              </a:tblGrid>
              <a:tr h="470200">
                <a:tc>
                  <a:txBody>
                    <a:bodyPr/>
                    <a:lstStyle/>
                    <a:p>
                      <a:pPr marL="0" lvl="0" indent="0" algn="ctr" rtl="0">
                        <a:spcBef>
                          <a:spcPts val="0"/>
                        </a:spcBef>
                        <a:spcAft>
                          <a:spcPts val="0"/>
                        </a:spcAft>
                        <a:buNone/>
                      </a:pPr>
                      <a:r>
                        <a:rPr lang="en-US" sz="2200" b="1">
                          <a:latin typeface="Calibri"/>
                          <a:ea typeface="Calibri"/>
                          <a:cs typeface="Calibri"/>
                          <a:sym typeface="Calibri"/>
                        </a:rPr>
                        <a:t>Mal Pagador</a:t>
                      </a:r>
                      <a:endParaRPr sz="2200" b="1">
                        <a:latin typeface="Calibri"/>
                        <a:ea typeface="Calibri"/>
                        <a:cs typeface="Calibri"/>
                        <a:sym typeface="Calibri"/>
                      </a:endParaRPr>
                    </a:p>
                  </a:txBody>
                  <a:tcPr marL="91425" marR="91425" marT="91425" marB="91425">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2200" b="1">
                          <a:latin typeface="Calibri"/>
                          <a:ea typeface="Calibri"/>
                          <a:cs typeface="Calibri"/>
                          <a:sym typeface="Calibri"/>
                        </a:rPr>
                        <a:t>0</a:t>
                      </a:r>
                      <a:endParaRPr sz="2200" b="1">
                        <a:latin typeface="Calibri"/>
                        <a:ea typeface="Calibri"/>
                        <a:cs typeface="Calibri"/>
                        <a:sym typeface="Calibri"/>
                      </a:endParaRPr>
                    </a:p>
                  </a:txBody>
                  <a:tcPr marL="91425" marR="91425" marT="91425" marB="91425">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2200" b="1">
                          <a:latin typeface="Calibri"/>
                          <a:ea typeface="Calibri"/>
                          <a:cs typeface="Calibri"/>
                          <a:sym typeface="Calibri"/>
                        </a:rPr>
                        <a:t>1</a:t>
                      </a:r>
                      <a:endParaRPr sz="2200" b="1">
                        <a:latin typeface="Calibri"/>
                        <a:ea typeface="Calibri"/>
                        <a:cs typeface="Calibri"/>
                        <a:sym typeface="Calibri"/>
                      </a:endParaRPr>
                    </a:p>
                  </a:txBody>
                  <a:tcPr marL="91425" marR="91425" marT="91425" marB="91425">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2200" b="1">
                          <a:latin typeface="Calibri"/>
                          <a:ea typeface="Calibri"/>
                          <a:cs typeface="Calibri"/>
                          <a:sym typeface="Calibri"/>
                        </a:rPr>
                        <a:t>Tasa de Malos</a:t>
                      </a:r>
                      <a:endParaRPr sz="2200" b="1">
                        <a:latin typeface="Calibri"/>
                        <a:ea typeface="Calibri"/>
                        <a:cs typeface="Calibri"/>
                        <a:sym typeface="Calibri"/>
                      </a:endParaRPr>
                    </a:p>
                  </a:txBody>
                  <a:tcPr marL="91425" marR="91425" marT="91425" marB="91425">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09075">
                <a:tc>
                  <a:txBody>
                    <a:bodyPr/>
                    <a:lstStyle/>
                    <a:p>
                      <a:pPr marL="0" lvl="0" indent="0" algn="ctr" rtl="0">
                        <a:spcBef>
                          <a:spcPts val="0"/>
                        </a:spcBef>
                        <a:spcAft>
                          <a:spcPts val="0"/>
                        </a:spcAft>
                        <a:buNone/>
                      </a:pPr>
                      <a:r>
                        <a:rPr lang="en-US" sz="2200">
                          <a:latin typeface="Calibri"/>
                          <a:ea typeface="Calibri"/>
                          <a:cs typeface="Calibri"/>
                          <a:sym typeface="Calibri"/>
                        </a:rPr>
                        <a:t>cortes_ratio_sobreendeudamiento</a:t>
                      </a:r>
                      <a:endParaRPr sz="2200">
                        <a:latin typeface="Calibri"/>
                        <a:ea typeface="Calibri"/>
                        <a:cs typeface="Calibri"/>
                        <a:sym typeface="Calibri"/>
                      </a:endParaRPr>
                    </a:p>
                  </a:txBody>
                  <a:tcPr marL="91425" marR="91425" marT="91425" marB="91425">
                    <a:lnT w="19050" cap="flat" cmpd="sng">
                      <a:solidFill>
                        <a:srgbClr val="000000"/>
                      </a:solidFill>
                      <a:prstDash val="solid"/>
                      <a:round/>
                      <a:headEnd type="none" w="sm" len="sm"/>
                      <a:tailEnd type="none" w="sm" len="sm"/>
                    </a:lnT>
                    <a:solidFill>
                      <a:srgbClr val="A9D08E"/>
                    </a:solidFill>
                  </a:tcPr>
                </a:tc>
                <a:tc>
                  <a:txBody>
                    <a:bodyPr/>
                    <a:lstStyle/>
                    <a:p>
                      <a:pPr marL="0" lvl="0" indent="0" algn="ctr" rtl="0">
                        <a:spcBef>
                          <a:spcPts val="0"/>
                        </a:spcBef>
                        <a:spcAft>
                          <a:spcPts val="0"/>
                        </a:spcAft>
                        <a:buNone/>
                      </a:pPr>
                      <a:endParaRPr sz="2200">
                        <a:latin typeface="Calibri"/>
                        <a:ea typeface="Calibri"/>
                        <a:cs typeface="Calibri"/>
                        <a:sym typeface="Calibri"/>
                      </a:endParaRPr>
                    </a:p>
                  </a:txBody>
                  <a:tcPr marL="91425" marR="91425" marT="91425" marB="91425">
                    <a:lnT w="19050" cap="flat" cmpd="sng">
                      <a:solidFill>
                        <a:srgbClr val="000000"/>
                      </a:solidFill>
                      <a:prstDash val="solid"/>
                      <a:round/>
                      <a:headEnd type="none" w="sm" len="sm"/>
                      <a:tailEnd type="none" w="sm" len="sm"/>
                    </a:lnT>
                    <a:solidFill>
                      <a:srgbClr val="D9D9D9"/>
                    </a:solidFill>
                  </a:tcPr>
                </a:tc>
                <a:tc>
                  <a:txBody>
                    <a:bodyPr/>
                    <a:lstStyle/>
                    <a:p>
                      <a:pPr marL="0" lvl="0" indent="0" algn="ctr" rtl="0">
                        <a:spcBef>
                          <a:spcPts val="0"/>
                        </a:spcBef>
                        <a:spcAft>
                          <a:spcPts val="0"/>
                        </a:spcAft>
                        <a:buNone/>
                      </a:pPr>
                      <a:endParaRPr sz="2200">
                        <a:latin typeface="Calibri"/>
                        <a:ea typeface="Calibri"/>
                        <a:cs typeface="Calibri"/>
                        <a:sym typeface="Calibri"/>
                      </a:endParaRPr>
                    </a:p>
                  </a:txBody>
                  <a:tcPr marL="91425" marR="91425" marT="91425" marB="91425">
                    <a:lnT w="19050" cap="flat" cmpd="sng">
                      <a:solidFill>
                        <a:srgbClr val="000000"/>
                      </a:solidFill>
                      <a:prstDash val="solid"/>
                      <a:round/>
                      <a:headEnd type="none" w="sm" len="sm"/>
                      <a:tailEnd type="none" w="sm" len="sm"/>
                    </a:lnT>
                    <a:solidFill>
                      <a:srgbClr val="D9D9D9"/>
                    </a:solidFill>
                  </a:tcPr>
                </a:tc>
                <a:tc>
                  <a:txBody>
                    <a:bodyPr/>
                    <a:lstStyle/>
                    <a:p>
                      <a:pPr marL="0" lvl="0" indent="0" algn="ctr" rtl="0">
                        <a:spcBef>
                          <a:spcPts val="0"/>
                        </a:spcBef>
                        <a:spcAft>
                          <a:spcPts val="0"/>
                        </a:spcAft>
                        <a:buNone/>
                      </a:pPr>
                      <a:endParaRPr sz="2200">
                        <a:latin typeface="Calibri"/>
                        <a:ea typeface="Calibri"/>
                        <a:cs typeface="Calibri"/>
                        <a:sym typeface="Calibri"/>
                      </a:endParaRPr>
                    </a:p>
                  </a:txBody>
                  <a:tcPr marL="91425" marR="91425" marT="91425" marB="91425">
                    <a:lnT w="19050" cap="flat" cmpd="sng">
                      <a:solidFill>
                        <a:srgbClr val="000000"/>
                      </a:solidFill>
                      <a:prstDash val="solid"/>
                      <a:round/>
                      <a:headEnd type="none" w="sm" len="sm"/>
                      <a:tailEnd type="none" w="sm" len="sm"/>
                    </a:lnT>
                    <a:solidFill>
                      <a:srgbClr val="D9D9D9"/>
                    </a:solidFill>
                  </a:tcPr>
                </a:tc>
                <a:extLst>
                  <a:ext uri="{0D108BD9-81ED-4DB2-BD59-A6C34878D82A}">
                    <a16:rowId xmlns:a16="http://schemas.microsoft.com/office/drawing/2014/main" val="10001"/>
                  </a:ext>
                </a:extLst>
              </a:tr>
              <a:tr h="630850">
                <a:tc>
                  <a:txBody>
                    <a:bodyPr/>
                    <a:lstStyle/>
                    <a:p>
                      <a:pPr marL="0" lvl="0" indent="0" algn="ctr" rtl="0">
                        <a:spcBef>
                          <a:spcPts val="0"/>
                        </a:spcBef>
                        <a:spcAft>
                          <a:spcPts val="0"/>
                        </a:spcAft>
                        <a:buNone/>
                      </a:pPr>
                      <a:r>
                        <a:rPr lang="en-US" sz="2200" b="1">
                          <a:latin typeface="Calibri"/>
                          <a:ea typeface="Calibri"/>
                          <a:cs typeface="Calibri"/>
                          <a:sym typeface="Calibri"/>
                        </a:rPr>
                        <a:t>(0.0, 0.05]</a:t>
                      </a:r>
                      <a:endParaRPr sz="2200" b="1">
                        <a:latin typeface="Calibri"/>
                        <a:ea typeface="Calibri"/>
                        <a:cs typeface="Calibri"/>
                        <a:sym typeface="Calibri"/>
                      </a:endParaRPr>
                    </a:p>
                  </a:txBody>
                  <a:tcPr marL="91425" marR="91425" marT="91425" marB="91425">
                    <a:solidFill>
                      <a:srgbClr val="A9D08E"/>
                    </a:solidFill>
                  </a:tcPr>
                </a:tc>
                <a:tc>
                  <a:txBody>
                    <a:bodyPr/>
                    <a:lstStyle/>
                    <a:p>
                      <a:pPr marL="0" lvl="0" indent="0" algn="ctr" rtl="0">
                        <a:spcBef>
                          <a:spcPts val="0"/>
                        </a:spcBef>
                        <a:spcAft>
                          <a:spcPts val="0"/>
                        </a:spcAft>
                        <a:buNone/>
                      </a:pPr>
                      <a:r>
                        <a:rPr lang="en-US" sz="2200">
                          <a:latin typeface="Calibri"/>
                          <a:ea typeface="Calibri"/>
                          <a:cs typeface="Calibri"/>
                          <a:sym typeface="Calibri"/>
                        </a:rPr>
                        <a:t>597,857</a:t>
                      </a:r>
                      <a:endParaRPr sz="2200">
                        <a:latin typeface="Calibri"/>
                        <a:ea typeface="Calibri"/>
                        <a:cs typeface="Calibri"/>
                        <a:sym typeface="Calibri"/>
                      </a:endParaRPr>
                    </a:p>
                  </a:txBody>
                  <a:tcPr marL="91425" marR="91425" marT="69850" marB="69850"/>
                </a:tc>
                <a:tc>
                  <a:txBody>
                    <a:bodyPr/>
                    <a:lstStyle/>
                    <a:p>
                      <a:pPr marL="0" lvl="0" indent="0" algn="ctr" rtl="0">
                        <a:spcBef>
                          <a:spcPts val="0"/>
                        </a:spcBef>
                        <a:spcAft>
                          <a:spcPts val="0"/>
                        </a:spcAft>
                        <a:buNone/>
                      </a:pPr>
                      <a:r>
                        <a:rPr lang="en-US" sz="2200">
                          <a:latin typeface="Calibri"/>
                          <a:ea typeface="Calibri"/>
                          <a:cs typeface="Calibri"/>
                          <a:sym typeface="Calibri"/>
                        </a:rPr>
                        <a:t>57,852</a:t>
                      </a:r>
                      <a:endParaRPr sz="2200">
                        <a:latin typeface="Calibri"/>
                        <a:ea typeface="Calibri"/>
                        <a:cs typeface="Calibri"/>
                        <a:sym typeface="Calibri"/>
                      </a:endParaRPr>
                    </a:p>
                  </a:txBody>
                  <a:tcPr marL="91425" marR="91425" marT="69850" marB="69850"/>
                </a:tc>
                <a:tc>
                  <a:txBody>
                    <a:bodyPr/>
                    <a:lstStyle/>
                    <a:p>
                      <a:pPr marL="0" lvl="0" indent="0" algn="ctr" rtl="0">
                        <a:spcBef>
                          <a:spcPts val="0"/>
                        </a:spcBef>
                        <a:spcAft>
                          <a:spcPts val="0"/>
                        </a:spcAft>
                        <a:buNone/>
                      </a:pPr>
                      <a:r>
                        <a:rPr lang="en-US" sz="2200">
                          <a:latin typeface="Calibri"/>
                          <a:ea typeface="Calibri"/>
                          <a:cs typeface="Calibri"/>
                          <a:sym typeface="Calibri"/>
                        </a:rPr>
                        <a:t>0.088228</a:t>
                      </a:r>
                      <a:endParaRPr sz="2200">
                        <a:latin typeface="Calibri"/>
                        <a:ea typeface="Calibri"/>
                        <a:cs typeface="Calibri"/>
                        <a:sym typeface="Calibri"/>
                      </a:endParaRPr>
                    </a:p>
                  </a:txBody>
                  <a:tcPr marL="91425" marR="91425" marT="69850" marB="69850"/>
                </a:tc>
                <a:extLst>
                  <a:ext uri="{0D108BD9-81ED-4DB2-BD59-A6C34878D82A}">
                    <a16:rowId xmlns:a16="http://schemas.microsoft.com/office/drawing/2014/main" val="10002"/>
                  </a:ext>
                </a:extLst>
              </a:tr>
              <a:tr h="630850">
                <a:tc>
                  <a:txBody>
                    <a:bodyPr/>
                    <a:lstStyle/>
                    <a:p>
                      <a:pPr marL="0" lvl="0" indent="0" algn="ctr" rtl="0">
                        <a:spcBef>
                          <a:spcPts val="0"/>
                        </a:spcBef>
                        <a:spcAft>
                          <a:spcPts val="0"/>
                        </a:spcAft>
                        <a:buNone/>
                      </a:pPr>
                      <a:r>
                        <a:rPr lang="en-US" sz="2200" b="1">
                          <a:latin typeface="Calibri"/>
                          <a:ea typeface="Calibri"/>
                          <a:cs typeface="Calibri"/>
                          <a:sym typeface="Calibri"/>
                        </a:rPr>
                        <a:t>(0.05, 0.1]</a:t>
                      </a:r>
                      <a:endParaRPr sz="2200" b="1">
                        <a:latin typeface="Calibri"/>
                        <a:ea typeface="Calibri"/>
                        <a:cs typeface="Calibri"/>
                        <a:sym typeface="Calibri"/>
                      </a:endParaRPr>
                    </a:p>
                  </a:txBody>
                  <a:tcPr marL="91425" marR="91425" marT="91425" marB="91425">
                    <a:solidFill>
                      <a:srgbClr val="A9D08E"/>
                    </a:solidFill>
                  </a:tcPr>
                </a:tc>
                <a:tc>
                  <a:txBody>
                    <a:bodyPr/>
                    <a:lstStyle/>
                    <a:p>
                      <a:pPr marL="0" lvl="0" indent="0" algn="ctr" rtl="0">
                        <a:spcBef>
                          <a:spcPts val="0"/>
                        </a:spcBef>
                        <a:spcAft>
                          <a:spcPts val="0"/>
                        </a:spcAft>
                        <a:buNone/>
                      </a:pPr>
                      <a:r>
                        <a:rPr lang="en-US" sz="2200">
                          <a:latin typeface="Calibri"/>
                          <a:ea typeface="Calibri"/>
                          <a:cs typeface="Calibri"/>
                          <a:sym typeface="Calibri"/>
                        </a:rPr>
                        <a:t>844,664</a:t>
                      </a:r>
                      <a:endParaRPr sz="2200">
                        <a:latin typeface="Calibri"/>
                        <a:ea typeface="Calibri"/>
                        <a:cs typeface="Calibri"/>
                        <a:sym typeface="Calibri"/>
                      </a:endParaRPr>
                    </a:p>
                  </a:txBody>
                  <a:tcPr marL="91425" marR="91425" marT="69850" marB="69850">
                    <a:solidFill>
                      <a:srgbClr val="D9D9D9"/>
                    </a:solidFill>
                  </a:tcPr>
                </a:tc>
                <a:tc>
                  <a:txBody>
                    <a:bodyPr/>
                    <a:lstStyle/>
                    <a:p>
                      <a:pPr marL="0" lvl="0" indent="0" algn="ctr" rtl="0">
                        <a:spcBef>
                          <a:spcPts val="0"/>
                        </a:spcBef>
                        <a:spcAft>
                          <a:spcPts val="0"/>
                        </a:spcAft>
                        <a:buNone/>
                      </a:pPr>
                      <a:r>
                        <a:rPr lang="en-US" sz="2200">
                          <a:latin typeface="Calibri"/>
                          <a:ea typeface="Calibri"/>
                          <a:cs typeface="Calibri"/>
                          <a:sym typeface="Calibri"/>
                        </a:rPr>
                        <a:t>120,414</a:t>
                      </a:r>
                      <a:endParaRPr sz="2200">
                        <a:latin typeface="Calibri"/>
                        <a:ea typeface="Calibri"/>
                        <a:cs typeface="Calibri"/>
                        <a:sym typeface="Calibri"/>
                      </a:endParaRPr>
                    </a:p>
                  </a:txBody>
                  <a:tcPr marL="91425" marR="91425" marT="69850" marB="69850">
                    <a:solidFill>
                      <a:srgbClr val="D9D9D9"/>
                    </a:solidFill>
                  </a:tcPr>
                </a:tc>
                <a:tc>
                  <a:txBody>
                    <a:bodyPr/>
                    <a:lstStyle/>
                    <a:p>
                      <a:pPr marL="0" lvl="0" indent="0" algn="ctr" rtl="0">
                        <a:spcBef>
                          <a:spcPts val="0"/>
                        </a:spcBef>
                        <a:spcAft>
                          <a:spcPts val="0"/>
                        </a:spcAft>
                        <a:buNone/>
                      </a:pPr>
                      <a:r>
                        <a:rPr lang="en-US" sz="2200">
                          <a:latin typeface="Calibri"/>
                          <a:ea typeface="Calibri"/>
                          <a:cs typeface="Calibri"/>
                          <a:sym typeface="Calibri"/>
                        </a:rPr>
                        <a:t>0.124771</a:t>
                      </a:r>
                      <a:endParaRPr sz="2200">
                        <a:latin typeface="Calibri"/>
                        <a:ea typeface="Calibri"/>
                        <a:cs typeface="Calibri"/>
                        <a:sym typeface="Calibri"/>
                      </a:endParaRPr>
                    </a:p>
                  </a:txBody>
                  <a:tcPr marL="91425" marR="91425" marT="69850" marB="69850">
                    <a:solidFill>
                      <a:srgbClr val="D9D9D9"/>
                    </a:solidFill>
                  </a:tcPr>
                </a:tc>
                <a:extLst>
                  <a:ext uri="{0D108BD9-81ED-4DB2-BD59-A6C34878D82A}">
                    <a16:rowId xmlns:a16="http://schemas.microsoft.com/office/drawing/2014/main" val="10003"/>
                  </a:ext>
                </a:extLst>
              </a:tr>
              <a:tr h="630850">
                <a:tc>
                  <a:txBody>
                    <a:bodyPr/>
                    <a:lstStyle/>
                    <a:p>
                      <a:pPr marL="0" lvl="0" indent="0" algn="ctr" rtl="0">
                        <a:spcBef>
                          <a:spcPts val="0"/>
                        </a:spcBef>
                        <a:spcAft>
                          <a:spcPts val="0"/>
                        </a:spcAft>
                        <a:buNone/>
                      </a:pPr>
                      <a:r>
                        <a:rPr lang="en-US" sz="2200" b="1">
                          <a:latin typeface="Calibri"/>
                          <a:ea typeface="Calibri"/>
                          <a:cs typeface="Calibri"/>
                          <a:sym typeface="Calibri"/>
                        </a:rPr>
                        <a:t>(0.1, 0.2]</a:t>
                      </a:r>
                      <a:endParaRPr sz="2200" b="1">
                        <a:latin typeface="Calibri"/>
                        <a:ea typeface="Calibri"/>
                        <a:cs typeface="Calibri"/>
                        <a:sym typeface="Calibri"/>
                      </a:endParaRPr>
                    </a:p>
                  </a:txBody>
                  <a:tcPr marL="91425" marR="91425" marT="91425" marB="91425">
                    <a:solidFill>
                      <a:srgbClr val="A9D08E"/>
                    </a:solidFill>
                  </a:tcPr>
                </a:tc>
                <a:tc>
                  <a:txBody>
                    <a:bodyPr/>
                    <a:lstStyle/>
                    <a:p>
                      <a:pPr marL="0" lvl="0" indent="0" algn="ctr" rtl="0">
                        <a:spcBef>
                          <a:spcPts val="0"/>
                        </a:spcBef>
                        <a:spcAft>
                          <a:spcPts val="0"/>
                        </a:spcAft>
                        <a:buNone/>
                      </a:pPr>
                      <a:r>
                        <a:rPr lang="en-US" sz="2200">
                          <a:latin typeface="Calibri"/>
                          <a:ea typeface="Calibri"/>
                          <a:cs typeface="Calibri"/>
                          <a:sym typeface="Calibri"/>
                        </a:rPr>
                        <a:t>488,315</a:t>
                      </a:r>
                      <a:endParaRPr sz="2200">
                        <a:latin typeface="Calibri"/>
                        <a:ea typeface="Calibri"/>
                        <a:cs typeface="Calibri"/>
                        <a:sym typeface="Calibri"/>
                      </a:endParaRPr>
                    </a:p>
                  </a:txBody>
                  <a:tcPr marL="91425" marR="91425" marT="69850" marB="69850"/>
                </a:tc>
                <a:tc>
                  <a:txBody>
                    <a:bodyPr/>
                    <a:lstStyle/>
                    <a:p>
                      <a:pPr marL="0" lvl="0" indent="0" algn="ctr" rtl="0">
                        <a:spcBef>
                          <a:spcPts val="0"/>
                        </a:spcBef>
                        <a:spcAft>
                          <a:spcPts val="0"/>
                        </a:spcAft>
                        <a:buNone/>
                      </a:pPr>
                      <a:r>
                        <a:rPr lang="en-US" sz="2200">
                          <a:latin typeface="Calibri"/>
                          <a:ea typeface="Calibri"/>
                          <a:cs typeface="Calibri"/>
                          <a:sym typeface="Calibri"/>
                        </a:rPr>
                        <a:t>101,316</a:t>
                      </a:r>
                      <a:endParaRPr sz="2200">
                        <a:latin typeface="Calibri"/>
                        <a:ea typeface="Calibri"/>
                        <a:cs typeface="Calibri"/>
                        <a:sym typeface="Calibri"/>
                      </a:endParaRPr>
                    </a:p>
                  </a:txBody>
                  <a:tcPr marL="91425" marR="91425" marT="69850" marB="69850"/>
                </a:tc>
                <a:tc>
                  <a:txBody>
                    <a:bodyPr/>
                    <a:lstStyle/>
                    <a:p>
                      <a:pPr marL="0" lvl="0" indent="0" algn="ctr" rtl="0">
                        <a:spcBef>
                          <a:spcPts val="0"/>
                        </a:spcBef>
                        <a:spcAft>
                          <a:spcPts val="0"/>
                        </a:spcAft>
                        <a:buNone/>
                      </a:pPr>
                      <a:r>
                        <a:rPr lang="en-US" sz="2200">
                          <a:latin typeface="Calibri"/>
                          <a:ea typeface="Calibri"/>
                          <a:cs typeface="Calibri"/>
                          <a:sym typeface="Calibri"/>
                        </a:rPr>
                        <a:t>0.171830</a:t>
                      </a:r>
                      <a:endParaRPr sz="2200">
                        <a:latin typeface="Calibri"/>
                        <a:ea typeface="Calibri"/>
                        <a:cs typeface="Calibri"/>
                        <a:sym typeface="Calibri"/>
                      </a:endParaRPr>
                    </a:p>
                  </a:txBody>
                  <a:tcPr marL="91425" marR="91425" marT="69850" marB="69850"/>
                </a:tc>
                <a:extLst>
                  <a:ext uri="{0D108BD9-81ED-4DB2-BD59-A6C34878D82A}">
                    <a16:rowId xmlns:a16="http://schemas.microsoft.com/office/drawing/2014/main" val="10004"/>
                  </a:ext>
                </a:extLst>
              </a:tr>
              <a:tr h="630850">
                <a:tc>
                  <a:txBody>
                    <a:bodyPr/>
                    <a:lstStyle/>
                    <a:p>
                      <a:pPr marL="0" lvl="0" indent="0" algn="ctr" rtl="0">
                        <a:spcBef>
                          <a:spcPts val="0"/>
                        </a:spcBef>
                        <a:spcAft>
                          <a:spcPts val="0"/>
                        </a:spcAft>
                        <a:buNone/>
                      </a:pPr>
                      <a:r>
                        <a:rPr lang="en-US" sz="2200" b="1">
                          <a:latin typeface="Calibri"/>
                          <a:ea typeface="Calibri"/>
                          <a:cs typeface="Calibri"/>
                          <a:sym typeface="Calibri"/>
                        </a:rPr>
                        <a:t>(0.2, 0.5]</a:t>
                      </a:r>
                      <a:endParaRPr sz="2200" b="1">
                        <a:latin typeface="Calibri"/>
                        <a:ea typeface="Calibri"/>
                        <a:cs typeface="Calibri"/>
                        <a:sym typeface="Calibri"/>
                      </a:endParaRPr>
                    </a:p>
                  </a:txBody>
                  <a:tcPr marL="91425" marR="91425" marT="91425" marB="91425">
                    <a:solidFill>
                      <a:srgbClr val="A9D08E"/>
                    </a:solidFill>
                  </a:tcPr>
                </a:tc>
                <a:tc>
                  <a:txBody>
                    <a:bodyPr/>
                    <a:lstStyle/>
                    <a:p>
                      <a:pPr marL="0" lvl="0" indent="0" algn="ctr" rtl="0">
                        <a:spcBef>
                          <a:spcPts val="0"/>
                        </a:spcBef>
                        <a:spcAft>
                          <a:spcPts val="0"/>
                        </a:spcAft>
                        <a:buNone/>
                      </a:pPr>
                      <a:r>
                        <a:rPr lang="en-US" sz="2200">
                          <a:latin typeface="Calibri"/>
                          <a:ea typeface="Calibri"/>
                          <a:cs typeface="Calibri"/>
                          <a:sym typeface="Calibri"/>
                        </a:rPr>
                        <a:t>35,405</a:t>
                      </a:r>
                      <a:endParaRPr sz="2200">
                        <a:latin typeface="Calibri"/>
                        <a:ea typeface="Calibri"/>
                        <a:cs typeface="Calibri"/>
                        <a:sym typeface="Calibri"/>
                      </a:endParaRPr>
                    </a:p>
                  </a:txBody>
                  <a:tcPr marL="91425" marR="91425" marT="69850" marB="69850">
                    <a:solidFill>
                      <a:srgbClr val="D9D9D9"/>
                    </a:solidFill>
                  </a:tcPr>
                </a:tc>
                <a:tc>
                  <a:txBody>
                    <a:bodyPr/>
                    <a:lstStyle/>
                    <a:p>
                      <a:pPr marL="0" lvl="0" indent="0" algn="ctr" rtl="0">
                        <a:spcBef>
                          <a:spcPts val="0"/>
                        </a:spcBef>
                        <a:spcAft>
                          <a:spcPts val="0"/>
                        </a:spcAft>
                        <a:buNone/>
                      </a:pPr>
                      <a:r>
                        <a:rPr lang="en-US" sz="2200">
                          <a:latin typeface="Calibri"/>
                          <a:ea typeface="Calibri"/>
                          <a:cs typeface="Calibri"/>
                          <a:sym typeface="Calibri"/>
                        </a:rPr>
                        <a:t>4,783</a:t>
                      </a:r>
                      <a:endParaRPr sz="2200">
                        <a:latin typeface="Calibri"/>
                        <a:ea typeface="Calibri"/>
                        <a:cs typeface="Calibri"/>
                        <a:sym typeface="Calibri"/>
                      </a:endParaRPr>
                    </a:p>
                  </a:txBody>
                  <a:tcPr marL="91425" marR="91425" marT="69850" marB="69850">
                    <a:solidFill>
                      <a:srgbClr val="D9D9D9"/>
                    </a:solidFill>
                  </a:tcPr>
                </a:tc>
                <a:tc>
                  <a:txBody>
                    <a:bodyPr/>
                    <a:lstStyle/>
                    <a:p>
                      <a:pPr marL="0" lvl="0" indent="0" algn="ctr" rtl="0">
                        <a:spcBef>
                          <a:spcPts val="0"/>
                        </a:spcBef>
                        <a:spcAft>
                          <a:spcPts val="0"/>
                        </a:spcAft>
                        <a:buNone/>
                      </a:pPr>
                      <a:r>
                        <a:rPr lang="en-US" sz="2200">
                          <a:latin typeface="Calibri"/>
                          <a:ea typeface="Calibri"/>
                          <a:cs typeface="Calibri"/>
                          <a:sym typeface="Calibri"/>
                        </a:rPr>
                        <a:t>0.119016</a:t>
                      </a:r>
                      <a:endParaRPr sz="2200">
                        <a:latin typeface="Calibri"/>
                        <a:ea typeface="Calibri"/>
                        <a:cs typeface="Calibri"/>
                        <a:sym typeface="Calibri"/>
                      </a:endParaRPr>
                    </a:p>
                  </a:txBody>
                  <a:tcPr marL="91425" marR="91425" marT="69850" marB="69850">
                    <a:solidFill>
                      <a:srgbClr val="D9D9D9"/>
                    </a:solidFill>
                  </a:tcPr>
                </a:tc>
                <a:extLst>
                  <a:ext uri="{0D108BD9-81ED-4DB2-BD59-A6C34878D82A}">
                    <a16:rowId xmlns:a16="http://schemas.microsoft.com/office/drawing/2014/main" val="10005"/>
                  </a:ext>
                </a:extLst>
              </a:tr>
              <a:tr h="630850">
                <a:tc>
                  <a:txBody>
                    <a:bodyPr/>
                    <a:lstStyle/>
                    <a:p>
                      <a:pPr marL="0" lvl="0" indent="0" algn="ctr" rtl="0">
                        <a:spcBef>
                          <a:spcPts val="0"/>
                        </a:spcBef>
                        <a:spcAft>
                          <a:spcPts val="0"/>
                        </a:spcAft>
                        <a:buNone/>
                      </a:pPr>
                      <a:r>
                        <a:rPr lang="en-US" sz="2200" b="1">
                          <a:latin typeface="Calibri"/>
                          <a:ea typeface="Calibri"/>
                          <a:cs typeface="Calibri"/>
                          <a:sym typeface="Calibri"/>
                        </a:rPr>
                        <a:t>(0.5, 0.8]</a:t>
                      </a:r>
                      <a:endParaRPr sz="2200" b="1">
                        <a:latin typeface="Calibri"/>
                        <a:ea typeface="Calibri"/>
                        <a:cs typeface="Calibri"/>
                        <a:sym typeface="Calibri"/>
                      </a:endParaRPr>
                    </a:p>
                  </a:txBody>
                  <a:tcPr marL="91425" marR="91425" marT="91425" marB="91425">
                    <a:solidFill>
                      <a:srgbClr val="A9D08E"/>
                    </a:solidFill>
                  </a:tcPr>
                </a:tc>
                <a:tc>
                  <a:txBody>
                    <a:bodyPr/>
                    <a:lstStyle/>
                    <a:p>
                      <a:pPr marL="0" lvl="0" indent="0" algn="ctr" rtl="0">
                        <a:spcBef>
                          <a:spcPts val="0"/>
                        </a:spcBef>
                        <a:spcAft>
                          <a:spcPts val="0"/>
                        </a:spcAft>
                        <a:buNone/>
                      </a:pPr>
                      <a:r>
                        <a:rPr lang="en-US" sz="2200">
                          <a:latin typeface="Calibri"/>
                          <a:ea typeface="Calibri"/>
                          <a:cs typeface="Calibri"/>
                          <a:sym typeface="Calibri"/>
                        </a:rPr>
                        <a:t>1,854</a:t>
                      </a:r>
                      <a:endParaRPr sz="2200">
                        <a:latin typeface="Calibri"/>
                        <a:ea typeface="Calibri"/>
                        <a:cs typeface="Calibri"/>
                        <a:sym typeface="Calibri"/>
                      </a:endParaRPr>
                    </a:p>
                  </a:txBody>
                  <a:tcPr marL="91425" marR="91425" marT="69850" marB="69850"/>
                </a:tc>
                <a:tc>
                  <a:txBody>
                    <a:bodyPr/>
                    <a:lstStyle/>
                    <a:p>
                      <a:pPr marL="0" lvl="0" indent="0" algn="ctr" rtl="0">
                        <a:spcBef>
                          <a:spcPts val="0"/>
                        </a:spcBef>
                        <a:spcAft>
                          <a:spcPts val="0"/>
                        </a:spcAft>
                        <a:buNone/>
                      </a:pPr>
                      <a:r>
                        <a:rPr lang="en-US" sz="2200">
                          <a:latin typeface="Calibri"/>
                          <a:ea typeface="Calibri"/>
                          <a:cs typeface="Calibri"/>
                          <a:sym typeface="Calibri"/>
                        </a:rPr>
                        <a:t>185</a:t>
                      </a:r>
                      <a:endParaRPr sz="2200">
                        <a:latin typeface="Calibri"/>
                        <a:ea typeface="Calibri"/>
                        <a:cs typeface="Calibri"/>
                        <a:sym typeface="Calibri"/>
                      </a:endParaRPr>
                    </a:p>
                  </a:txBody>
                  <a:tcPr marL="91425" marR="91425" marT="69850" marB="69850"/>
                </a:tc>
                <a:tc>
                  <a:txBody>
                    <a:bodyPr/>
                    <a:lstStyle/>
                    <a:p>
                      <a:pPr marL="0" lvl="0" indent="0" algn="ctr" rtl="0">
                        <a:spcBef>
                          <a:spcPts val="0"/>
                        </a:spcBef>
                        <a:spcAft>
                          <a:spcPts val="0"/>
                        </a:spcAft>
                        <a:buNone/>
                      </a:pPr>
                      <a:r>
                        <a:rPr lang="en-US" sz="2200">
                          <a:latin typeface="Calibri"/>
                          <a:ea typeface="Calibri"/>
                          <a:cs typeface="Calibri"/>
                          <a:sym typeface="Calibri"/>
                        </a:rPr>
                        <a:t>0.090731</a:t>
                      </a:r>
                      <a:endParaRPr sz="2200">
                        <a:latin typeface="Calibri"/>
                        <a:ea typeface="Calibri"/>
                        <a:cs typeface="Calibri"/>
                        <a:sym typeface="Calibri"/>
                      </a:endParaRPr>
                    </a:p>
                  </a:txBody>
                  <a:tcPr marL="91425" marR="91425" marT="69850" marB="69850"/>
                </a:tc>
                <a:extLst>
                  <a:ext uri="{0D108BD9-81ED-4DB2-BD59-A6C34878D82A}">
                    <a16:rowId xmlns:a16="http://schemas.microsoft.com/office/drawing/2014/main" val="10006"/>
                  </a:ext>
                </a:extLst>
              </a:tr>
              <a:tr h="630850">
                <a:tc>
                  <a:txBody>
                    <a:bodyPr/>
                    <a:lstStyle/>
                    <a:p>
                      <a:pPr marL="0" lvl="0" indent="0" algn="ctr" rtl="0">
                        <a:spcBef>
                          <a:spcPts val="0"/>
                        </a:spcBef>
                        <a:spcAft>
                          <a:spcPts val="0"/>
                        </a:spcAft>
                        <a:buNone/>
                      </a:pPr>
                      <a:r>
                        <a:rPr lang="en-US" sz="2200" b="1">
                          <a:latin typeface="Calibri"/>
                          <a:ea typeface="Calibri"/>
                          <a:cs typeface="Calibri"/>
                          <a:sym typeface="Calibri"/>
                        </a:rPr>
                        <a:t>(0.8, 1.0]</a:t>
                      </a:r>
                      <a:endParaRPr sz="2200" b="1">
                        <a:latin typeface="Calibri"/>
                        <a:ea typeface="Calibri"/>
                        <a:cs typeface="Calibri"/>
                        <a:sym typeface="Calibri"/>
                      </a:endParaRPr>
                    </a:p>
                  </a:txBody>
                  <a:tcPr marL="91425" marR="91425" marT="91425" marB="91425">
                    <a:lnB w="19050" cap="flat" cmpd="sng">
                      <a:solidFill>
                        <a:srgbClr val="000000"/>
                      </a:solidFill>
                      <a:prstDash val="solid"/>
                      <a:round/>
                      <a:headEnd type="none" w="sm" len="sm"/>
                      <a:tailEnd type="none" w="sm" len="sm"/>
                    </a:lnB>
                    <a:solidFill>
                      <a:srgbClr val="A9D08E"/>
                    </a:solidFill>
                  </a:tcPr>
                </a:tc>
                <a:tc>
                  <a:txBody>
                    <a:bodyPr/>
                    <a:lstStyle/>
                    <a:p>
                      <a:pPr marL="0" lvl="0" indent="0" algn="ctr" rtl="0">
                        <a:spcBef>
                          <a:spcPts val="0"/>
                        </a:spcBef>
                        <a:spcAft>
                          <a:spcPts val="0"/>
                        </a:spcAft>
                        <a:buNone/>
                      </a:pPr>
                      <a:r>
                        <a:rPr lang="en-US" sz="2200">
                          <a:latin typeface="Calibri"/>
                          <a:ea typeface="Calibri"/>
                          <a:cs typeface="Calibri"/>
                          <a:sym typeface="Calibri"/>
                        </a:rPr>
                        <a:t>436</a:t>
                      </a:r>
                      <a:endParaRPr sz="2200">
                        <a:latin typeface="Calibri"/>
                        <a:ea typeface="Calibri"/>
                        <a:cs typeface="Calibri"/>
                        <a:sym typeface="Calibri"/>
                      </a:endParaRPr>
                    </a:p>
                  </a:txBody>
                  <a:tcPr marL="91425" marR="91425" marT="69850" marB="69850">
                    <a:lnB w="19050"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US" sz="2200">
                          <a:latin typeface="Calibri"/>
                          <a:ea typeface="Calibri"/>
                          <a:cs typeface="Calibri"/>
                          <a:sym typeface="Calibri"/>
                        </a:rPr>
                        <a:t>41</a:t>
                      </a:r>
                      <a:endParaRPr sz="2200">
                        <a:latin typeface="Calibri"/>
                        <a:ea typeface="Calibri"/>
                        <a:cs typeface="Calibri"/>
                        <a:sym typeface="Calibri"/>
                      </a:endParaRPr>
                    </a:p>
                  </a:txBody>
                  <a:tcPr marL="91425" marR="91425" marT="69850" marB="69850">
                    <a:lnB w="19050"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US" sz="2200">
                          <a:latin typeface="Calibri"/>
                          <a:ea typeface="Calibri"/>
                          <a:cs typeface="Calibri"/>
                          <a:sym typeface="Calibri"/>
                        </a:rPr>
                        <a:t>0.085954</a:t>
                      </a:r>
                      <a:endParaRPr sz="2200">
                        <a:latin typeface="Calibri"/>
                        <a:ea typeface="Calibri"/>
                        <a:cs typeface="Calibri"/>
                        <a:sym typeface="Calibri"/>
                      </a:endParaRPr>
                    </a:p>
                  </a:txBody>
                  <a:tcPr marL="91425" marR="91425" marT="69850" marB="69850">
                    <a:lnB w="1905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7"/>
                  </a:ext>
                </a:extLst>
              </a:tr>
            </a:tbl>
          </a:graphicData>
        </a:graphic>
      </p:graphicFrame>
      <p:grpSp>
        <p:nvGrpSpPr>
          <p:cNvPr id="300" name="Google Shape;300;g2153b0bb60b_2_156"/>
          <p:cNvGrpSpPr/>
          <p:nvPr/>
        </p:nvGrpSpPr>
        <p:grpSpPr>
          <a:xfrm>
            <a:off x="10369325" y="4217925"/>
            <a:ext cx="7375468" cy="2474066"/>
            <a:chOff x="-11198" y="95330"/>
            <a:chExt cx="1192997" cy="357204"/>
          </a:xfrm>
        </p:grpSpPr>
        <p:sp>
          <p:nvSpPr>
            <p:cNvPr id="301" name="Google Shape;301;g2153b0bb60b_2_156"/>
            <p:cNvSpPr/>
            <p:nvPr/>
          </p:nvSpPr>
          <p:spPr>
            <a:xfrm>
              <a:off x="-11198" y="95330"/>
              <a:ext cx="1192997" cy="357204"/>
            </a:xfrm>
            <a:custGeom>
              <a:avLst/>
              <a:gdLst/>
              <a:ahLst/>
              <a:cxnLst/>
              <a:rect l="l" t="t" r="r" b="b"/>
              <a:pathLst>
                <a:path w="1178269" h="357204" extrusionOk="0">
                  <a:moveTo>
                    <a:pt x="0" y="0"/>
                  </a:moveTo>
                  <a:lnTo>
                    <a:pt x="1178269" y="0"/>
                  </a:lnTo>
                  <a:lnTo>
                    <a:pt x="1178269" y="357204"/>
                  </a:lnTo>
                  <a:lnTo>
                    <a:pt x="0" y="357204"/>
                  </a:ln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 name="Google Shape;302;g2153b0bb60b_2_156"/>
            <p:cNvSpPr txBox="1"/>
            <p:nvPr/>
          </p:nvSpPr>
          <p:spPr>
            <a:xfrm>
              <a:off x="-11198" y="141278"/>
              <a:ext cx="1178400" cy="284400"/>
            </a:xfrm>
            <a:prstGeom prst="rect">
              <a:avLst/>
            </a:prstGeom>
            <a:noFill/>
            <a:ln>
              <a:noFill/>
            </a:ln>
          </p:spPr>
          <p:txBody>
            <a:bodyPr spcFirstLastPara="1" wrap="square" lIns="114300" tIns="114300" rIns="114300" bIns="114300" anchor="ctr" anchorCtr="0">
              <a:noAutofit/>
            </a:bodyPr>
            <a:lstStyle/>
            <a:p>
              <a:pPr marL="457200" lvl="0" indent="-387350" algn="just" rtl="0">
                <a:lnSpc>
                  <a:spcPct val="115000"/>
                </a:lnSpc>
                <a:spcBef>
                  <a:spcPts val="600"/>
                </a:spcBef>
                <a:spcAft>
                  <a:spcPts val="0"/>
                </a:spcAft>
                <a:buClr>
                  <a:srgbClr val="FFFFFF"/>
                </a:buClr>
                <a:buSzPts val="2500"/>
                <a:buFont typeface="Calibri"/>
                <a:buChar char="●"/>
              </a:pPr>
              <a:r>
                <a:rPr lang="en-US" sz="2500">
                  <a:solidFill>
                    <a:srgbClr val="FFFFFF"/>
                  </a:solidFill>
                  <a:latin typeface="Calibri"/>
                  <a:ea typeface="Calibri"/>
                  <a:cs typeface="Calibri"/>
                  <a:sym typeface="Calibri"/>
                </a:rPr>
                <a:t>Se observa que en su mayoría la tasa de malos se encuentra en el rango de 0.1 a 0.2, seguido del rango de 0.05 a 0.1 de sobreendeudamiento</a:t>
              </a:r>
              <a:endParaRPr sz="2900" b="1">
                <a:solidFill>
                  <a:srgbClr val="FFFFFF"/>
                </a:solidFill>
                <a:latin typeface="Calibri"/>
                <a:ea typeface="Calibri"/>
                <a:cs typeface="Calibri"/>
                <a:sym typeface="Calibri"/>
              </a:endParaRPr>
            </a:p>
          </p:txBody>
        </p:sp>
      </p:grpSp>
      <p:grpSp>
        <p:nvGrpSpPr>
          <p:cNvPr id="303" name="Google Shape;303;g2153b0bb60b_2_156"/>
          <p:cNvGrpSpPr/>
          <p:nvPr/>
        </p:nvGrpSpPr>
        <p:grpSpPr>
          <a:xfrm>
            <a:off x="10448556" y="7594025"/>
            <a:ext cx="7375416" cy="963523"/>
            <a:chOff x="-118061" y="40292"/>
            <a:chExt cx="1187400" cy="509909"/>
          </a:xfrm>
        </p:grpSpPr>
        <p:sp>
          <p:nvSpPr>
            <p:cNvPr id="304" name="Google Shape;304;g2153b0bb60b_2_156"/>
            <p:cNvSpPr/>
            <p:nvPr/>
          </p:nvSpPr>
          <p:spPr>
            <a:xfrm>
              <a:off x="-118061" y="40292"/>
              <a:ext cx="1178269" cy="509909"/>
            </a:xfrm>
            <a:custGeom>
              <a:avLst/>
              <a:gdLst/>
              <a:ahLst/>
              <a:cxnLst/>
              <a:rect l="l" t="t" r="r" b="b"/>
              <a:pathLst>
                <a:path w="1178269" h="357204" extrusionOk="0">
                  <a:moveTo>
                    <a:pt x="0" y="0"/>
                  </a:moveTo>
                  <a:lnTo>
                    <a:pt x="1178269" y="0"/>
                  </a:lnTo>
                  <a:lnTo>
                    <a:pt x="1178269" y="357204"/>
                  </a:lnTo>
                  <a:lnTo>
                    <a:pt x="0" y="357204"/>
                  </a:ln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 name="Google Shape;305;g2153b0bb60b_2_156"/>
            <p:cNvSpPr txBox="1"/>
            <p:nvPr/>
          </p:nvSpPr>
          <p:spPr>
            <a:xfrm>
              <a:off x="-118061" y="63194"/>
              <a:ext cx="1187400" cy="447600"/>
            </a:xfrm>
            <a:prstGeom prst="rect">
              <a:avLst/>
            </a:prstGeom>
            <a:noFill/>
            <a:ln>
              <a:noFill/>
            </a:ln>
          </p:spPr>
          <p:txBody>
            <a:bodyPr spcFirstLastPara="1" wrap="square" lIns="114300" tIns="114300" rIns="114300" bIns="114300" anchor="ctr" anchorCtr="0">
              <a:noAutofit/>
            </a:bodyPr>
            <a:lstStyle/>
            <a:p>
              <a:pPr marL="457200" lvl="0" indent="0" algn="just" rtl="0">
                <a:lnSpc>
                  <a:spcPct val="115000"/>
                </a:lnSpc>
                <a:spcBef>
                  <a:spcPts val="600"/>
                </a:spcBef>
                <a:spcAft>
                  <a:spcPts val="500"/>
                </a:spcAft>
                <a:buNone/>
              </a:pPr>
              <a:r>
                <a:rPr lang="en-US" sz="2300" b="1">
                  <a:solidFill>
                    <a:srgbClr val="FFFFFF"/>
                  </a:solidFill>
                  <a:latin typeface="Calibri"/>
                  <a:ea typeface="Calibri"/>
                  <a:cs typeface="Calibri"/>
                  <a:sym typeface="Calibri"/>
                </a:rPr>
                <a:t>Ratio Sobreendeudamiento: Cuota / Ingreso Mensual</a:t>
              </a:r>
              <a:endParaRPr sz="2700" b="1">
                <a:solidFill>
                  <a:srgbClr val="FFFFFF"/>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21534b988f4_0_8"/>
          <p:cNvSpPr/>
          <p:nvPr/>
        </p:nvSpPr>
        <p:spPr>
          <a:xfrm rot="10800000">
            <a:off x="0" y="-137725"/>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38887" b="-3887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11" name="Google Shape;311;g21534b988f4_0_8"/>
          <p:cNvGrpSpPr/>
          <p:nvPr/>
        </p:nvGrpSpPr>
        <p:grpSpPr>
          <a:xfrm>
            <a:off x="-528000" y="-72325"/>
            <a:ext cx="19048668" cy="1821252"/>
            <a:chOff x="0" y="-19050"/>
            <a:chExt cx="5016900" cy="831850"/>
          </a:xfrm>
        </p:grpSpPr>
        <p:sp>
          <p:nvSpPr>
            <p:cNvPr id="312" name="Google Shape;312;g21534b988f4_0_8"/>
            <p:cNvSpPr/>
            <p:nvPr/>
          </p:nvSpPr>
          <p:spPr>
            <a:xfrm>
              <a:off x="0" y="0"/>
              <a:ext cx="5016842" cy="812800"/>
            </a:xfrm>
            <a:custGeom>
              <a:avLst/>
              <a:gdLst/>
              <a:ahLst/>
              <a:cxnLst/>
              <a:rect l="l" t="t" r="r" b="b"/>
              <a:pathLst>
                <a:path w="5016842" h="812800" extrusionOk="0">
                  <a:moveTo>
                    <a:pt x="0" y="0"/>
                  </a:moveTo>
                  <a:lnTo>
                    <a:pt x="5016842" y="0"/>
                  </a:lnTo>
                  <a:lnTo>
                    <a:pt x="5016842" y="812800"/>
                  </a:lnTo>
                  <a:lnTo>
                    <a:pt x="0" y="812800"/>
                  </a:ln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 name="Google Shape;313;g21534b988f4_0_8"/>
            <p:cNvSpPr txBox="1"/>
            <p:nvPr/>
          </p:nvSpPr>
          <p:spPr>
            <a:xfrm>
              <a:off x="0" y="-19050"/>
              <a:ext cx="5016900" cy="6831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314" name="Google Shape;314;g21534b988f4_0_8"/>
          <p:cNvSpPr/>
          <p:nvPr/>
        </p:nvSpPr>
        <p:spPr>
          <a:xfrm>
            <a:off x="15408481" y="-2153153"/>
            <a:ext cx="4116356" cy="4116356"/>
          </a:xfrm>
          <a:custGeom>
            <a:avLst/>
            <a:gdLst/>
            <a:ahLst/>
            <a:cxnLst/>
            <a:rect l="l" t="t" r="r" b="b"/>
            <a:pathLst>
              <a:path w="4116356" h="4116356" extrusionOk="0">
                <a:moveTo>
                  <a:pt x="0" y="0"/>
                </a:moveTo>
                <a:lnTo>
                  <a:pt x="4116355" y="0"/>
                </a:lnTo>
                <a:lnTo>
                  <a:pt x="4116355" y="4116356"/>
                </a:lnTo>
                <a:lnTo>
                  <a:pt x="0" y="411635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5" name="Google Shape;315;g21534b988f4_0_8"/>
          <p:cNvSpPr/>
          <p:nvPr/>
        </p:nvSpPr>
        <p:spPr>
          <a:xfrm>
            <a:off x="-2602379" y="0"/>
            <a:ext cx="3256087" cy="3256087"/>
          </a:xfrm>
          <a:custGeom>
            <a:avLst/>
            <a:gdLst/>
            <a:ahLst/>
            <a:cxnLst/>
            <a:rect l="l" t="t" r="r" b="b"/>
            <a:pathLst>
              <a:path w="3256087" h="3256087" extrusionOk="0">
                <a:moveTo>
                  <a:pt x="0" y="0"/>
                </a:moveTo>
                <a:lnTo>
                  <a:pt x="3256087" y="0"/>
                </a:lnTo>
                <a:lnTo>
                  <a:pt x="3256087" y="3256087"/>
                </a:lnTo>
                <a:lnTo>
                  <a:pt x="0" y="3256087"/>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16" name="Google Shape;316;g21534b988f4_0_8"/>
          <p:cNvGrpSpPr/>
          <p:nvPr/>
        </p:nvGrpSpPr>
        <p:grpSpPr>
          <a:xfrm>
            <a:off x="-100" y="8009749"/>
            <a:ext cx="18287943" cy="1821257"/>
            <a:chOff x="0" y="-19050"/>
            <a:chExt cx="1178400" cy="376254"/>
          </a:xfrm>
        </p:grpSpPr>
        <p:sp>
          <p:nvSpPr>
            <p:cNvPr id="317" name="Google Shape;317;g21534b988f4_0_8"/>
            <p:cNvSpPr/>
            <p:nvPr/>
          </p:nvSpPr>
          <p:spPr>
            <a:xfrm>
              <a:off x="0" y="0"/>
              <a:ext cx="1178269" cy="357204"/>
            </a:xfrm>
            <a:custGeom>
              <a:avLst/>
              <a:gdLst/>
              <a:ahLst/>
              <a:cxnLst/>
              <a:rect l="l" t="t" r="r" b="b"/>
              <a:pathLst>
                <a:path w="1178269" h="357204" extrusionOk="0">
                  <a:moveTo>
                    <a:pt x="0" y="0"/>
                  </a:moveTo>
                  <a:lnTo>
                    <a:pt x="1178269" y="0"/>
                  </a:lnTo>
                  <a:lnTo>
                    <a:pt x="1178269" y="357204"/>
                  </a:lnTo>
                  <a:lnTo>
                    <a:pt x="0" y="357204"/>
                  </a:ln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8" name="Google Shape;318;g21534b988f4_0_8"/>
            <p:cNvSpPr txBox="1"/>
            <p:nvPr/>
          </p:nvSpPr>
          <p:spPr>
            <a:xfrm>
              <a:off x="0" y="-19050"/>
              <a:ext cx="1178400" cy="376200"/>
            </a:xfrm>
            <a:prstGeom prst="rect">
              <a:avLst/>
            </a:prstGeom>
            <a:noFill/>
            <a:ln>
              <a:noFill/>
            </a:ln>
          </p:spPr>
          <p:txBody>
            <a:bodyPr spcFirstLastPara="1" wrap="square" lIns="114300" tIns="114300" rIns="114300" bIns="114300" anchor="ctr" anchorCtr="0">
              <a:noAutofit/>
            </a:bodyPr>
            <a:lstStyle/>
            <a:p>
              <a:pPr marL="0" marR="0" lvl="0" indent="0" algn="ctr" rtl="0">
                <a:lnSpc>
                  <a:spcPct val="138000"/>
                </a:lnSpc>
                <a:spcBef>
                  <a:spcPts val="0"/>
                </a:spcBef>
                <a:spcAft>
                  <a:spcPts val="0"/>
                </a:spcAft>
                <a:buNone/>
              </a:pPr>
              <a:endParaRPr sz="3000">
                <a:solidFill>
                  <a:srgbClr val="FFFFFF"/>
                </a:solidFill>
                <a:latin typeface="Arial"/>
                <a:ea typeface="Arial"/>
                <a:cs typeface="Arial"/>
                <a:sym typeface="Arial"/>
              </a:endParaRPr>
            </a:p>
          </p:txBody>
        </p:sp>
      </p:grpSp>
      <p:grpSp>
        <p:nvGrpSpPr>
          <p:cNvPr id="319" name="Google Shape;319;g21534b988f4_0_8"/>
          <p:cNvGrpSpPr/>
          <p:nvPr/>
        </p:nvGrpSpPr>
        <p:grpSpPr>
          <a:xfrm>
            <a:off x="1075550" y="212038"/>
            <a:ext cx="15841585" cy="1252518"/>
            <a:chOff x="-65" y="-2"/>
            <a:chExt cx="1178400" cy="412134"/>
          </a:xfrm>
        </p:grpSpPr>
        <p:sp>
          <p:nvSpPr>
            <p:cNvPr id="320" name="Google Shape;320;g21534b988f4_0_8"/>
            <p:cNvSpPr/>
            <p:nvPr/>
          </p:nvSpPr>
          <p:spPr>
            <a:xfrm>
              <a:off x="0" y="-2"/>
              <a:ext cx="1178269" cy="412130"/>
            </a:xfrm>
            <a:custGeom>
              <a:avLst/>
              <a:gdLst/>
              <a:ahLst/>
              <a:cxnLst/>
              <a:rect l="l" t="t" r="r" b="b"/>
              <a:pathLst>
                <a:path w="1178269" h="167703" extrusionOk="0">
                  <a:moveTo>
                    <a:pt x="0" y="0"/>
                  </a:moveTo>
                  <a:lnTo>
                    <a:pt x="1178269" y="0"/>
                  </a:lnTo>
                  <a:lnTo>
                    <a:pt x="1178269" y="167703"/>
                  </a:lnTo>
                  <a:lnTo>
                    <a:pt x="0" y="167703"/>
                  </a:ln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 name="Google Shape;321;g21534b988f4_0_8"/>
            <p:cNvSpPr txBox="1"/>
            <p:nvPr/>
          </p:nvSpPr>
          <p:spPr>
            <a:xfrm>
              <a:off x="-65" y="117233"/>
              <a:ext cx="1178400" cy="294900"/>
            </a:xfrm>
            <a:prstGeom prst="rect">
              <a:avLst/>
            </a:prstGeom>
            <a:noFill/>
            <a:ln>
              <a:noFill/>
            </a:ln>
          </p:spPr>
          <p:txBody>
            <a:bodyPr spcFirstLastPara="1" wrap="square" lIns="50800" tIns="50800" rIns="50800" bIns="50800" anchor="ctr" anchorCtr="0">
              <a:noAutofit/>
            </a:bodyPr>
            <a:lstStyle/>
            <a:p>
              <a:pPr marL="457200" lvl="0" indent="0" algn="ctr" rtl="0">
                <a:lnSpc>
                  <a:spcPct val="115000"/>
                </a:lnSpc>
                <a:spcBef>
                  <a:spcPts val="600"/>
                </a:spcBef>
                <a:spcAft>
                  <a:spcPts val="0"/>
                </a:spcAft>
                <a:buNone/>
              </a:pPr>
              <a:r>
                <a:rPr lang="en-US" sz="2700">
                  <a:solidFill>
                    <a:schemeClr val="lt1"/>
                  </a:solidFill>
                  <a:latin typeface="Calibri"/>
                  <a:ea typeface="Calibri"/>
                  <a:cs typeface="Calibri"/>
                  <a:sym typeface="Calibri"/>
                </a:rPr>
                <a:t>¿Cuál es el comportamiento del mal pagador frente al bueno en relación a sus ingresos y el rango de sobreendeudamiento?</a:t>
              </a:r>
              <a:endParaRPr sz="3100" b="1">
                <a:solidFill>
                  <a:schemeClr val="lt1"/>
                </a:solidFill>
                <a:latin typeface="Calibri"/>
                <a:ea typeface="Calibri"/>
                <a:cs typeface="Calibri"/>
                <a:sym typeface="Calibri"/>
              </a:endParaRPr>
            </a:p>
            <a:p>
              <a:pPr marL="0" marR="0" lvl="0" indent="0" algn="ctr" rtl="0">
                <a:lnSpc>
                  <a:spcPct val="138008"/>
                </a:lnSpc>
                <a:spcBef>
                  <a:spcPts val="500"/>
                </a:spcBef>
                <a:spcAft>
                  <a:spcPts val="0"/>
                </a:spcAft>
                <a:buNone/>
              </a:pPr>
              <a:endParaRPr sz="3081">
                <a:solidFill>
                  <a:srgbClr val="FFFFFF"/>
                </a:solidFill>
              </a:endParaRPr>
            </a:p>
          </p:txBody>
        </p:sp>
      </p:grpSp>
      <p:pic>
        <p:nvPicPr>
          <p:cNvPr id="322" name="Google Shape;322;g21534b988f4_0_8"/>
          <p:cNvPicPr preferRelativeResize="0"/>
          <p:nvPr/>
        </p:nvPicPr>
        <p:blipFill rotWithShape="1">
          <a:blip r:embed="rId5">
            <a:alphaModFix/>
          </a:blip>
          <a:srcRect l="8662" t="6097" r="12868" b="10262"/>
          <a:stretch/>
        </p:blipFill>
        <p:spPr>
          <a:xfrm>
            <a:off x="1188575" y="2048311"/>
            <a:ext cx="7120967" cy="5807962"/>
          </a:xfrm>
          <a:prstGeom prst="rect">
            <a:avLst/>
          </a:prstGeom>
          <a:noFill/>
          <a:ln>
            <a:noFill/>
          </a:ln>
        </p:spPr>
      </p:pic>
      <p:pic>
        <p:nvPicPr>
          <p:cNvPr id="323" name="Google Shape;323;g21534b988f4_0_8"/>
          <p:cNvPicPr preferRelativeResize="0"/>
          <p:nvPr/>
        </p:nvPicPr>
        <p:blipFill rotWithShape="1">
          <a:blip r:embed="rId6">
            <a:alphaModFix/>
          </a:blip>
          <a:srcRect l="8953" t="7692" r="9427" b="12670"/>
          <a:stretch/>
        </p:blipFill>
        <p:spPr>
          <a:xfrm>
            <a:off x="9957106" y="2006223"/>
            <a:ext cx="6848269" cy="5262114"/>
          </a:xfrm>
          <a:prstGeom prst="rect">
            <a:avLst/>
          </a:prstGeom>
          <a:noFill/>
          <a:ln>
            <a:noFill/>
          </a:ln>
        </p:spPr>
      </p:pic>
      <p:sp>
        <p:nvSpPr>
          <p:cNvPr id="324" name="Google Shape;324;g21534b988f4_0_8"/>
          <p:cNvSpPr txBox="1"/>
          <p:nvPr/>
        </p:nvSpPr>
        <p:spPr>
          <a:xfrm>
            <a:off x="200150" y="7953750"/>
            <a:ext cx="17860200" cy="1821300"/>
          </a:xfrm>
          <a:prstGeom prst="rect">
            <a:avLst/>
          </a:prstGeom>
          <a:noFill/>
          <a:ln>
            <a:noFill/>
          </a:ln>
        </p:spPr>
        <p:txBody>
          <a:bodyPr spcFirstLastPara="1" wrap="square" lIns="114300" tIns="114300" rIns="114300" bIns="114300" anchor="ctr" anchorCtr="0">
            <a:noAutofit/>
          </a:bodyPr>
          <a:lstStyle/>
          <a:p>
            <a:pPr marL="457200" lvl="0" indent="-393700" algn="just" rtl="0">
              <a:lnSpc>
                <a:spcPct val="115000"/>
              </a:lnSpc>
              <a:spcBef>
                <a:spcPts val="600"/>
              </a:spcBef>
              <a:spcAft>
                <a:spcPts val="0"/>
              </a:spcAft>
              <a:buClr>
                <a:srgbClr val="FFFFFF"/>
              </a:buClr>
              <a:buSzPts val="2600"/>
              <a:buFont typeface="Calibri"/>
              <a:buChar char="●"/>
            </a:pPr>
            <a:r>
              <a:rPr lang="en-US" sz="2600">
                <a:solidFill>
                  <a:srgbClr val="FFFFFF"/>
                </a:solidFill>
                <a:latin typeface="Calibri"/>
                <a:ea typeface="Calibri"/>
                <a:cs typeface="Calibri"/>
                <a:sym typeface="Calibri"/>
              </a:rPr>
              <a:t>Los ingresos del “mal pagador” si bien son inferiores  a los del  bueno no difieren significativamente en la media.</a:t>
            </a:r>
            <a:endParaRPr sz="2600">
              <a:solidFill>
                <a:srgbClr val="FFFFFF"/>
              </a:solidFill>
              <a:latin typeface="Calibri"/>
              <a:ea typeface="Calibri"/>
              <a:cs typeface="Calibri"/>
              <a:sym typeface="Calibri"/>
            </a:endParaRPr>
          </a:p>
          <a:p>
            <a:pPr marL="457200" lvl="0" indent="-393700" algn="just" rtl="0">
              <a:lnSpc>
                <a:spcPct val="115000"/>
              </a:lnSpc>
              <a:spcBef>
                <a:spcPts val="0"/>
              </a:spcBef>
              <a:spcAft>
                <a:spcPts val="0"/>
              </a:spcAft>
              <a:buClr>
                <a:srgbClr val="FFFFFF"/>
              </a:buClr>
              <a:buSzPts val="2600"/>
              <a:buFont typeface="Calibri"/>
              <a:buChar char="●"/>
            </a:pPr>
            <a:r>
              <a:rPr lang="en-US" sz="2600">
                <a:solidFill>
                  <a:srgbClr val="FFFFFF"/>
                </a:solidFill>
                <a:latin typeface="Calibri"/>
                <a:ea typeface="Calibri"/>
                <a:cs typeface="Calibri"/>
                <a:sym typeface="Calibri"/>
              </a:rPr>
              <a:t>El ratio de sobreendeudamiento del cliente moroso si es superior con un máximo de 0.12 considerando la proporción de la cuota a pagar vs sus ingresos mensuales. </a:t>
            </a:r>
            <a:endParaRPr sz="3000" b="1">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Shape 328"/>
        <p:cNvGrpSpPr/>
        <p:nvPr/>
      </p:nvGrpSpPr>
      <p:grpSpPr>
        <a:xfrm>
          <a:off x="0" y="0"/>
          <a:ext cx="0" cy="0"/>
          <a:chOff x="0" y="0"/>
          <a:chExt cx="0" cy="0"/>
        </a:xfrm>
      </p:grpSpPr>
      <p:sp>
        <p:nvSpPr>
          <p:cNvPr id="329" name="Google Shape;329;g21534b988f4_0_292"/>
          <p:cNvSpPr/>
          <p:nvPr/>
        </p:nvSpPr>
        <p:spPr>
          <a:xfrm>
            <a:off x="15797120" y="8218272"/>
            <a:ext cx="4687320" cy="4687320"/>
          </a:xfrm>
          <a:custGeom>
            <a:avLst/>
            <a:gdLst/>
            <a:ahLst/>
            <a:cxnLst/>
            <a:rect l="l" t="t" r="r" b="b"/>
            <a:pathLst>
              <a:path w="4687320" h="4687320" extrusionOk="0">
                <a:moveTo>
                  <a:pt x="0" y="0"/>
                </a:moveTo>
                <a:lnTo>
                  <a:pt x="4687320" y="0"/>
                </a:lnTo>
                <a:lnTo>
                  <a:pt x="4687320" y="4687319"/>
                </a:lnTo>
                <a:lnTo>
                  <a:pt x="0" y="468731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0" name="Google Shape;330;g21534b988f4_0_292"/>
          <p:cNvSpPr/>
          <p:nvPr/>
        </p:nvSpPr>
        <p:spPr>
          <a:xfrm>
            <a:off x="-2065706" y="981913"/>
            <a:ext cx="4687320" cy="4687320"/>
          </a:xfrm>
          <a:custGeom>
            <a:avLst/>
            <a:gdLst/>
            <a:ahLst/>
            <a:cxnLst/>
            <a:rect l="l" t="t" r="r" b="b"/>
            <a:pathLst>
              <a:path w="4687320" h="4687320" extrusionOk="0">
                <a:moveTo>
                  <a:pt x="0" y="0"/>
                </a:moveTo>
                <a:lnTo>
                  <a:pt x="4687320" y="0"/>
                </a:lnTo>
                <a:lnTo>
                  <a:pt x="4687320" y="4687319"/>
                </a:lnTo>
                <a:lnTo>
                  <a:pt x="0" y="468731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1" name="Google Shape;331;g21534b988f4_0_292"/>
          <p:cNvGrpSpPr/>
          <p:nvPr/>
        </p:nvGrpSpPr>
        <p:grpSpPr>
          <a:xfrm>
            <a:off x="-5386050" y="-2213551"/>
            <a:ext cx="9173098" cy="9085316"/>
            <a:chOff x="0" y="0"/>
            <a:chExt cx="812800" cy="812800"/>
          </a:xfrm>
        </p:grpSpPr>
        <p:sp>
          <p:nvSpPr>
            <p:cNvPr id="332" name="Google Shape;332;g21534b988f4_0_29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g21534b988f4_0_292"/>
            <p:cNvSpPr txBox="1"/>
            <p:nvPr/>
          </p:nvSpPr>
          <p:spPr>
            <a:xfrm>
              <a:off x="76200" y="57150"/>
              <a:ext cx="660300" cy="6795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34" name="Google Shape;334;g21534b988f4_0_292"/>
          <p:cNvGrpSpPr/>
          <p:nvPr/>
        </p:nvGrpSpPr>
        <p:grpSpPr>
          <a:xfrm>
            <a:off x="16202912" y="8758594"/>
            <a:ext cx="2085076" cy="2085076"/>
            <a:chOff x="0" y="0"/>
            <a:chExt cx="812800" cy="812800"/>
          </a:xfrm>
        </p:grpSpPr>
        <p:sp>
          <p:nvSpPr>
            <p:cNvPr id="335" name="Google Shape;335;g21534b988f4_0_29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g21534b988f4_0_292"/>
            <p:cNvSpPr txBox="1"/>
            <p:nvPr/>
          </p:nvSpPr>
          <p:spPr>
            <a:xfrm>
              <a:off x="76200" y="57150"/>
              <a:ext cx="660300" cy="6795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337" name="Google Shape;337;g21534b988f4_0_292"/>
          <p:cNvSpPr txBox="1"/>
          <p:nvPr/>
        </p:nvSpPr>
        <p:spPr>
          <a:xfrm>
            <a:off x="261650" y="595975"/>
            <a:ext cx="3048600" cy="3860100"/>
          </a:xfrm>
          <a:prstGeom prst="rect">
            <a:avLst/>
          </a:prstGeom>
          <a:noFill/>
          <a:ln>
            <a:noFill/>
          </a:ln>
        </p:spPr>
        <p:txBody>
          <a:bodyPr spcFirstLastPara="1" wrap="square" lIns="0" tIns="0" rIns="0" bIns="0" anchor="t" anchorCtr="0">
            <a:noAutofit/>
          </a:bodyPr>
          <a:lstStyle/>
          <a:p>
            <a:pPr marL="0" marR="0" lvl="0" indent="0" algn="ctr" rtl="0">
              <a:lnSpc>
                <a:spcPct val="138002"/>
              </a:lnSpc>
              <a:spcBef>
                <a:spcPts val="0"/>
              </a:spcBef>
              <a:spcAft>
                <a:spcPts val="0"/>
              </a:spcAft>
              <a:buNone/>
            </a:pPr>
            <a:r>
              <a:rPr lang="en-US" sz="3084">
                <a:solidFill>
                  <a:srgbClr val="FFFFFF"/>
                </a:solidFill>
                <a:latin typeface="Calibri"/>
                <a:ea typeface="Calibri"/>
                <a:cs typeface="Calibri"/>
                <a:sym typeface="Calibri"/>
              </a:rPr>
              <a:t>¿Existe una relación entre la tasa de malos pagadores y el tipo de préstamo otorgado? </a:t>
            </a:r>
            <a:endParaRPr sz="3084">
              <a:solidFill>
                <a:srgbClr val="FFFFFF"/>
              </a:solidFill>
              <a:latin typeface="Calibri"/>
              <a:ea typeface="Calibri"/>
              <a:cs typeface="Calibri"/>
              <a:sym typeface="Calibri"/>
            </a:endParaRPr>
          </a:p>
          <a:p>
            <a:pPr marL="0" marR="0" lvl="0" indent="0" algn="ctr" rtl="0">
              <a:lnSpc>
                <a:spcPct val="138002"/>
              </a:lnSpc>
              <a:spcBef>
                <a:spcPts val="0"/>
              </a:spcBef>
              <a:spcAft>
                <a:spcPts val="0"/>
              </a:spcAft>
              <a:buNone/>
            </a:pPr>
            <a:endParaRPr sz="500" b="1"/>
          </a:p>
        </p:txBody>
      </p:sp>
      <p:sp>
        <p:nvSpPr>
          <p:cNvPr id="338" name="Google Shape;338;g21534b988f4_0_292"/>
          <p:cNvSpPr/>
          <p:nvPr/>
        </p:nvSpPr>
        <p:spPr>
          <a:xfrm>
            <a:off x="123950" y="8465875"/>
            <a:ext cx="15824153" cy="1308260"/>
          </a:xfrm>
          <a:custGeom>
            <a:avLst/>
            <a:gdLst/>
            <a:ahLst/>
            <a:cxnLst/>
            <a:rect l="l" t="t" r="r" b="b"/>
            <a:pathLst>
              <a:path w="1178269" h="357204" extrusionOk="0">
                <a:moveTo>
                  <a:pt x="0" y="0"/>
                </a:moveTo>
                <a:lnTo>
                  <a:pt x="1178269" y="0"/>
                </a:lnTo>
                <a:lnTo>
                  <a:pt x="1178269" y="357204"/>
                </a:lnTo>
                <a:lnTo>
                  <a:pt x="0" y="357204"/>
                </a:lnTo>
                <a:close/>
              </a:path>
            </a:pathLst>
          </a:custGeom>
          <a:solidFill>
            <a:srgbClr val="397D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9" name="Google Shape;339;g21534b988f4_0_292"/>
          <p:cNvSpPr txBox="1"/>
          <p:nvPr/>
        </p:nvSpPr>
        <p:spPr>
          <a:xfrm>
            <a:off x="123950" y="8522700"/>
            <a:ext cx="15960600" cy="1252200"/>
          </a:xfrm>
          <a:prstGeom prst="rect">
            <a:avLst/>
          </a:prstGeom>
          <a:noFill/>
          <a:ln>
            <a:noFill/>
          </a:ln>
        </p:spPr>
        <p:txBody>
          <a:bodyPr spcFirstLastPara="1" wrap="square" lIns="114300" tIns="114300" rIns="114300" bIns="114300" anchor="ctr" anchorCtr="0">
            <a:noAutofit/>
          </a:bodyPr>
          <a:lstStyle/>
          <a:p>
            <a:pPr marL="457200" lvl="0" indent="-387350" algn="just" rtl="0">
              <a:lnSpc>
                <a:spcPct val="115000"/>
              </a:lnSpc>
              <a:spcBef>
                <a:spcPts val="600"/>
              </a:spcBef>
              <a:spcAft>
                <a:spcPts val="0"/>
              </a:spcAft>
              <a:buClr>
                <a:srgbClr val="FFFFFF"/>
              </a:buClr>
              <a:buSzPts val="2500"/>
              <a:buFont typeface="Calibri"/>
              <a:buChar char="●"/>
            </a:pPr>
            <a:r>
              <a:rPr lang="en-US" sz="2900" b="1">
                <a:solidFill>
                  <a:srgbClr val="FFFFFF"/>
                </a:solidFill>
                <a:latin typeface="Calibri"/>
                <a:ea typeface="Calibri"/>
                <a:cs typeface="Calibri"/>
                <a:sym typeface="Calibri"/>
              </a:rPr>
              <a:t>El préstamo con mayor tasa de malos es aquel que se otorga a las pequeñas empresas con 0.19 de ratio de clientes categorizados como malos para la institución. </a:t>
            </a:r>
            <a:endParaRPr sz="2900" b="1">
              <a:solidFill>
                <a:srgbClr val="FFFFFF"/>
              </a:solidFill>
              <a:latin typeface="Calibri"/>
              <a:ea typeface="Calibri"/>
              <a:cs typeface="Calibri"/>
              <a:sym typeface="Calibri"/>
            </a:endParaRPr>
          </a:p>
        </p:txBody>
      </p:sp>
      <p:pic>
        <p:nvPicPr>
          <p:cNvPr id="340" name="Google Shape;340;g21534b988f4_0_292"/>
          <p:cNvPicPr preferRelativeResize="0"/>
          <p:nvPr/>
        </p:nvPicPr>
        <p:blipFill rotWithShape="1">
          <a:blip r:embed="rId4">
            <a:alphaModFix/>
          </a:blip>
          <a:srcRect l="2211" t="3333" r="4469" b="7284"/>
          <a:stretch/>
        </p:blipFill>
        <p:spPr>
          <a:xfrm>
            <a:off x="3787050" y="237775"/>
            <a:ext cx="14390776" cy="798049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1234</Words>
  <Application>Microsoft Office PowerPoint</Application>
  <PresentationFormat>Personalizado</PresentationFormat>
  <Paragraphs>275</Paragraphs>
  <Slides>16</Slides>
  <Notes>16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Olvera, Laura</dc:creator>
  <cp:lastModifiedBy>Evelyn Nina</cp:lastModifiedBy>
  <cp:revision>1</cp:revision>
  <dcterms:created xsi:type="dcterms:W3CDTF">2006-08-16T00:00:00Z</dcterms:created>
  <dcterms:modified xsi:type="dcterms:W3CDTF">2024-06-30T15:55:31Z</dcterms:modified>
</cp:coreProperties>
</file>