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0" r:id="rId7"/>
    <p:sldId id="268"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0" d="100"/>
          <a:sy n="60" d="100"/>
        </p:scale>
        <p:origin x="42"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51C39-153B-5088-3940-D8DA074EF6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2153971-D7C6-E8A8-8DEF-513E7F37C2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01354AA-A56B-1488-FE58-9FF4E49B0188}"/>
              </a:ext>
            </a:extLst>
          </p:cNvPr>
          <p:cNvSpPr>
            <a:spLocks noGrp="1"/>
          </p:cNvSpPr>
          <p:nvPr>
            <p:ph type="dt" sz="half" idx="10"/>
          </p:nvPr>
        </p:nvSpPr>
        <p:spPr/>
        <p:txBody>
          <a:bodyPr/>
          <a:lstStyle/>
          <a:p>
            <a:fld id="{66346AF0-2F57-44FA-A286-836800EB44A8}" type="datetimeFigureOut">
              <a:rPr lang="en-GB" smtClean="0"/>
              <a:t>25/01/2023</a:t>
            </a:fld>
            <a:endParaRPr lang="en-GB"/>
          </a:p>
        </p:txBody>
      </p:sp>
      <p:sp>
        <p:nvSpPr>
          <p:cNvPr id="5" name="Footer Placeholder 4">
            <a:extLst>
              <a:ext uri="{FF2B5EF4-FFF2-40B4-BE49-F238E27FC236}">
                <a16:creationId xmlns:a16="http://schemas.microsoft.com/office/drawing/2014/main" id="{825FA79E-E0BD-5F50-51D2-8611E44DDB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CB1F49-B4B3-2238-9383-AFC793126237}"/>
              </a:ext>
            </a:extLst>
          </p:cNvPr>
          <p:cNvSpPr>
            <a:spLocks noGrp="1"/>
          </p:cNvSpPr>
          <p:nvPr>
            <p:ph type="sldNum" sz="quarter" idx="12"/>
          </p:nvPr>
        </p:nvSpPr>
        <p:spPr/>
        <p:txBody>
          <a:bodyPr/>
          <a:lstStyle/>
          <a:p>
            <a:fld id="{508A3140-5E2E-4054-A716-AAFEAE16B87A}" type="slidenum">
              <a:rPr lang="en-GB" smtClean="0"/>
              <a:t>‹#›</a:t>
            </a:fld>
            <a:endParaRPr lang="en-GB"/>
          </a:p>
        </p:txBody>
      </p:sp>
    </p:spTree>
    <p:extLst>
      <p:ext uri="{BB962C8B-B14F-4D97-AF65-F5344CB8AC3E}">
        <p14:creationId xmlns:p14="http://schemas.microsoft.com/office/powerpoint/2010/main" val="369503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A6219-E18F-F775-EB1C-57338E7AF39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EC21819-DEB8-AEA4-FDC9-27897A29A8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F4956AD-C41A-022E-715A-1BE7B4369978}"/>
              </a:ext>
            </a:extLst>
          </p:cNvPr>
          <p:cNvSpPr>
            <a:spLocks noGrp="1"/>
          </p:cNvSpPr>
          <p:nvPr>
            <p:ph type="dt" sz="half" idx="10"/>
          </p:nvPr>
        </p:nvSpPr>
        <p:spPr/>
        <p:txBody>
          <a:bodyPr/>
          <a:lstStyle/>
          <a:p>
            <a:fld id="{66346AF0-2F57-44FA-A286-836800EB44A8}" type="datetimeFigureOut">
              <a:rPr lang="en-GB" smtClean="0"/>
              <a:t>25/01/2023</a:t>
            </a:fld>
            <a:endParaRPr lang="en-GB"/>
          </a:p>
        </p:txBody>
      </p:sp>
      <p:sp>
        <p:nvSpPr>
          <p:cNvPr id="5" name="Footer Placeholder 4">
            <a:extLst>
              <a:ext uri="{FF2B5EF4-FFF2-40B4-BE49-F238E27FC236}">
                <a16:creationId xmlns:a16="http://schemas.microsoft.com/office/drawing/2014/main" id="{BE2EB413-369C-6D61-0AE5-DFE221104E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4EDE1F-D9ED-DD80-79C9-F4E786FB15A1}"/>
              </a:ext>
            </a:extLst>
          </p:cNvPr>
          <p:cNvSpPr>
            <a:spLocks noGrp="1"/>
          </p:cNvSpPr>
          <p:nvPr>
            <p:ph type="sldNum" sz="quarter" idx="12"/>
          </p:nvPr>
        </p:nvSpPr>
        <p:spPr/>
        <p:txBody>
          <a:bodyPr/>
          <a:lstStyle/>
          <a:p>
            <a:fld id="{508A3140-5E2E-4054-A716-AAFEAE16B87A}" type="slidenum">
              <a:rPr lang="en-GB" smtClean="0"/>
              <a:t>‹#›</a:t>
            </a:fld>
            <a:endParaRPr lang="en-GB"/>
          </a:p>
        </p:txBody>
      </p:sp>
    </p:spTree>
    <p:extLst>
      <p:ext uri="{BB962C8B-B14F-4D97-AF65-F5344CB8AC3E}">
        <p14:creationId xmlns:p14="http://schemas.microsoft.com/office/powerpoint/2010/main" val="3929563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915E2A-FD8E-A8C3-F690-1F85FA77D2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D216D3D-3F8C-E6EB-4D4A-CB55009E45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3D803D-F190-4F2E-FCB0-E14D6D4B0ECC}"/>
              </a:ext>
            </a:extLst>
          </p:cNvPr>
          <p:cNvSpPr>
            <a:spLocks noGrp="1"/>
          </p:cNvSpPr>
          <p:nvPr>
            <p:ph type="dt" sz="half" idx="10"/>
          </p:nvPr>
        </p:nvSpPr>
        <p:spPr/>
        <p:txBody>
          <a:bodyPr/>
          <a:lstStyle/>
          <a:p>
            <a:fld id="{66346AF0-2F57-44FA-A286-836800EB44A8}" type="datetimeFigureOut">
              <a:rPr lang="en-GB" smtClean="0"/>
              <a:t>25/01/2023</a:t>
            </a:fld>
            <a:endParaRPr lang="en-GB"/>
          </a:p>
        </p:txBody>
      </p:sp>
      <p:sp>
        <p:nvSpPr>
          <p:cNvPr id="5" name="Footer Placeholder 4">
            <a:extLst>
              <a:ext uri="{FF2B5EF4-FFF2-40B4-BE49-F238E27FC236}">
                <a16:creationId xmlns:a16="http://schemas.microsoft.com/office/drawing/2014/main" id="{2E395EE7-2202-DE5C-8B12-EE5F5B1E00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C8FF02-932C-AD43-8FC2-073661E994A1}"/>
              </a:ext>
            </a:extLst>
          </p:cNvPr>
          <p:cNvSpPr>
            <a:spLocks noGrp="1"/>
          </p:cNvSpPr>
          <p:nvPr>
            <p:ph type="sldNum" sz="quarter" idx="12"/>
          </p:nvPr>
        </p:nvSpPr>
        <p:spPr/>
        <p:txBody>
          <a:bodyPr/>
          <a:lstStyle/>
          <a:p>
            <a:fld id="{508A3140-5E2E-4054-A716-AAFEAE16B87A}" type="slidenum">
              <a:rPr lang="en-GB" smtClean="0"/>
              <a:t>‹#›</a:t>
            </a:fld>
            <a:endParaRPr lang="en-GB"/>
          </a:p>
        </p:txBody>
      </p:sp>
    </p:spTree>
    <p:extLst>
      <p:ext uri="{BB962C8B-B14F-4D97-AF65-F5344CB8AC3E}">
        <p14:creationId xmlns:p14="http://schemas.microsoft.com/office/powerpoint/2010/main" val="58232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8FCC9-B28B-15A5-44AE-A3E174809A9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9DC0FF0-5E07-C56E-0479-082EC4D542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D4AAC18-B0AB-D733-9973-BD1C8AA01715}"/>
              </a:ext>
            </a:extLst>
          </p:cNvPr>
          <p:cNvSpPr>
            <a:spLocks noGrp="1"/>
          </p:cNvSpPr>
          <p:nvPr>
            <p:ph type="dt" sz="half" idx="10"/>
          </p:nvPr>
        </p:nvSpPr>
        <p:spPr/>
        <p:txBody>
          <a:bodyPr/>
          <a:lstStyle/>
          <a:p>
            <a:fld id="{66346AF0-2F57-44FA-A286-836800EB44A8}" type="datetimeFigureOut">
              <a:rPr lang="en-GB" smtClean="0"/>
              <a:t>25/01/2023</a:t>
            </a:fld>
            <a:endParaRPr lang="en-GB"/>
          </a:p>
        </p:txBody>
      </p:sp>
      <p:sp>
        <p:nvSpPr>
          <p:cNvPr id="5" name="Footer Placeholder 4">
            <a:extLst>
              <a:ext uri="{FF2B5EF4-FFF2-40B4-BE49-F238E27FC236}">
                <a16:creationId xmlns:a16="http://schemas.microsoft.com/office/drawing/2014/main" id="{73081190-9540-871D-D62A-F5FAFC0F52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B6CD63-1BA0-7F42-6E6F-19F041A64C50}"/>
              </a:ext>
            </a:extLst>
          </p:cNvPr>
          <p:cNvSpPr>
            <a:spLocks noGrp="1"/>
          </p:cNvSpPr>
          <p:nvPr>
            <p:ph type="sldNum" sz="quarter" idx="12"/>
          </p:nvPr>
        </p:nvSpPr>
        <p:spPr/>
        <p:txBody>
          <a:bodyPr/>
          <a:lstStyle/>
          <a:p>
            <a:fld id="{508A3140-5E2E-4054-A716-AAFEAE16B87A}" type="slidenum">
              <a:rPr lang="en-GB" smtClean="0"/>
              <a:t>‹#›</a:t>
            </a:fld>
            <a:endParaRPr lang="en-GB"/>
          </a:p>
        </p:txBody>
      </p:sp>
    </p:spTree>
    <p:extLst>
      <p:ext uri="{BB962C8B-B14F-4D97-AF65-F5344CB8AC3E}">
        <p14:creationId xmlns:p14="http://schemas.microsoft.com/office/powerpoint/2010/main" val="193581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38917-0168-C01A-4D1C-E7B1ECA2DC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BAF6DB4-2D7A-803D-8076-CCC3F4039B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222BDE-ED8A-96B4-35BB-EF848659734C}"/>
              </a:ext>
            </a:extLst>
          </p:cNvPr>
          <p:cNvSpPr>
            <a:spLocks noGrp="1"/>
          </p:cNvSpPr>
          <p:nvPr>
            <p:ph type="dt" sz="half" idx="10"/>
          </p:nvPr>
        </p:nvSpPr>
        <p:spPr/>
        <p:txBody>
          <a:bodyPr/>
          <a:lstStyle/>
          <a:p>
            <a:fld id="{66346AF0-2F57-44FA-A286-836800EB44A8}" type="datetimeFigureOut">
              <a:rPr lang="en-GB" smtClean="0"/>
              <a:t>25/01/2023</a:t>
            </a:fld>
            <a:endParaRPr lang="en-GB"/>
          </a:p>
        </p:txBody>
      </p:sp>
      <p:sp>
        <p:nvSpPr>
          <p:cNvPr id="5" name="Footer Placeholder 4">
            <a:extLst>
              <a:ext uri="{FF2B5EF4-FFF2-40B4-BE49-F238E27FC236}">
                <a16:creationId xmlns:a16="http://schemas.microsoft.com/office/drawing/2014/main" id="{5DD2DE39-40E6-82A1-4BA4-1FCCAF409A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574FBA-BC35-698F-D5FD-F41EC91C6048}"/>
              </a:ext>
            </a:extLst>
          </p:cNvPr>
          <p:cNvSpPr>
            <a:spLocks noGrp="1"/>
          </p:cNvSpPr>
          <p:nvPr>
            <p:ph type="sldNum" sz="quarter" idx="12"/>
          </p:nvPr>
        </p:nvSpPr>
        <p:spPr/>
        <p:txBody>
          <a:bodyPr/>
          <a:lstStyle/>
          <a:p>
            <a:fld id="{508A3140-5E2E-4054-A716-AAFEAE16B87A}" type="slidenum">
              <a:rPr lang="en-GB" smtClean="0"/>
              <a:t>‹#›</a:t>
            </a:fld>
            <a:endParaRPr lang="en-GB"/>
          </a:p>
        </p:txBody>
      </p:sp>
    </p:spTree>
    <p:extLst>
      <p:ext uri="{BB962C8B-B14F-4D97-AF65-F5344CB8AC3E}">
        <p14:creationId xmlns:p14="http://schemas.microsoft.com/office/powerpoint/2010/main" val="3820500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1C4A-E6B8-CA4F-6594-5C0573D6525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2062970-322C-8D1A-8FBD-8AEF3A2AA2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778458C-8333-CC2C-CBC4-EBE3933E54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2CB9772-2CFA-0AF7-A53B-E7EC78310CE1}"/>
              </a:ext>
            </a:extLst>
          </p:cNvPr>
          <p:cNvSpPr>
            <a:spLocks noGrp="1"/>
          </p:cNvSpPr>
          <p:nvPr>
            <p:ph type="dt" sz="half" idx="10"/>
          </p:nvPr>
        </p:nvSpPr>
        <p:spPr/>
        <p:txBody>
          <a:bodyPr/>
          <a:lstStyle/>
          <a:p>
            <a:fld id="{66346AF0-2F57-44FA-A286-836800EB44A8}" type="datetimeFigureOut">
              <a:rPr lang="en-GB" smtClean="0"/>
              <a:t>25/01/2023</a:t>
            </a:fld>
            <a:endParaRPr lang="en-GB"/>
          </a:p>
        </p:txBody>
      </p:sp>
      <p:sp>
        <p:nvSpPr>
          <p:cNvPr id="6" name="Footer Placeholder 5">
            <a:extLst>
              <a:ext uri="{FF2B5EF4-FFF2-40B4-BE49-F238E27FC236}">
                <a16:creationId xmlns:a16="http://schemas.microsoft.com/office/drawing/2014/main" id="{44728D4B-32C3-2051-FEE4-8CC54771C5A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595E5A3-257A-84C0-B701-54AE01948CF3}"/>
              </a:ext>
            </a:extLst>
          </p:cNvPr>
          <p:cNvSpPr>
            <a:spLocks noGrp="1"/>
          </p:cNvSpPr>
          <p:nvPr>
            <p:ph type="sldNum" sz="quarter" idx="12"/>
          </p:nvPr>
        </p:nvSpPr>
        <p:spPr/>
        <p:txBody>
          <a:bodyPr/>
          <a:lstStyle/>
          <a:p>
            <a:fld id="{508A3140-5E2E-4054-A716-AAFEAE16B87A}" type="slidenum">
              <a:rPr lang="en-GB" smtClean="0"/>
              <a:t>‹#›</a:t>
            </a:fld>
            <a:endParaRPr lang="en-GB"/>
          </a:p>
        </p:txBody>
      </p:sp>
    </p:spTree>
    <p:extLst>
      <p:ext uri="{BB962C8B-B14F-4D97-AF65-F5344CB8AC3E}">
        <p14:creationId xmlns:p14="http://schemas.microsoft.com/office/powerpoint/2010/main" val="724216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F2790-F3AF-3815-41CF-FC5468A7CE2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34A99CE-841F-1763-B45B-CA30F7B21B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FB08E9-BAC7-70AB-914E-9869FAC99C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06B1AF8-6029-2BAF-F448-2C466F247B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B71D29-A385-C751-FB19-98E6035DF0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40C9B98-8D9C-31EA-5DDA-FF86340DC30D}"/>
              </a:ext>
            </a:extLst>
          </p:cNvPr>
          <p:cNvSpPr>
            <a:spLocks noGrp="1"/>
          </p:cNvSpPr>
          <p:nvPr>
            <p:ph type="dt" sz="half" idx="10"/>
          </p:nvPr>
        </p:nvSpPr>
        <p:spPr/>
        <p:txBody>
          <a:bodyPr/>
          <a:lstStyle/>
          <a:p>
            <a:fld id="{66346AF0-2F57-44FA-A286-836800EB44A8}" type="datetimeFigureOut">
              <a:rPr lang="en-GB" smtClean="0"/>
              <a:t>25/01/2023</a:t>
            </a:fld>
            <a:endParaRPr lang="en-GB"/>
          </a:p>
        </p:txBody>
      </p:sp>
      <p:sp>
        <p:nvSpPr>
          <p:cNvPr id="8" name="Footer Placeholder 7">
            <a:extLst>
              <a:ext uri="{FF2B5EF4-FFF2-40B4-BE49-F238E27FC236}">
                <a16:creationId xmlns:a16="http://schemas.microsoft.com/office/drawing/2014/main" id="{51A2F75F-313C-872A-3AB8-D779F1804F1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D35A4C8-DFBD-207B-8502-046A9CCE22BD}"/>
              </a:ext>
            </a:extLst>
          </p:cNvPr>
          <p:cNvSpPr>
            <a:spLocks noGrp="1"/>
          </p:cNvSpPr>
          <p:nvPr>
            <p:ph type="sldNum" sz="quarter" idx="12"/>
          </p:nvPr>
        </p:nvSpPr>
        <p:spPr/>
        <p:txBody>
          <a:bodyPr/>
          <a:lstStyle/>
          <a:p>
            <a:fld id="{508A3140-5E2E-4054-A716-AAFEAE16B87A}" type="slidenum">
              <a:rPr lang="en-GB" smtClean="0"/>
              <a:t>‹#›</a:t>
            </a:fld>
            <a:endParaRPr lang="en-GB"/>
          </a:p>
        </p:txBody>
      </p:sp>
    </p:spTree>
    <p:extLst>
      <p:ext uri="{BB962C8B-B14F-4D97-AF65-F5344CB8AC3E}">
        <p14:creationId xmlns:p14="http://schemas.microsoft.com/office/powerpoint/2010/main" val="1589199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29DB1-542A-7EA9-DB0C-1E86CBF397E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146C0A6-B396-0B61-F56E-7F658959CA08}"/>
              </a:ext>
            </a:extLst>
          </p:cNvPr>
          <p:cNvSpPr>
            <a:spLocks noGrp="1"/>
          </p:cNvSpPr>
          <p:nvPr>
            <p:ph type="dt" sz="half" idx="10"/>
          </p:nvPr>
        </p:nvSpPr>
        <p:spPr/>
        <p:txBody>
          <a:bodyPr/>
          <a:lstStyle/>
          <a:p>
            <a:fld id="{66346AF0-2F57-44FA-A286-836800EB44A8}" type="datetimeFigureOut">
              <a:rPr lang="en-GB" smtClean="0"/>
              <a:t>25/01/2023</a:t>
            </a:fld>
            <a:endParaRPr lang="en-GB"/>
          </a:p>
        </p:txBody>
      </p:sp>
      <p:sp>
        <p:nvSpPr>
          <p:cNvPr id="4" name="Footer Placeholder 3">
            <a:extLst>
              <a:ext uri="{FF2B5EF4-FFF2-40B4-BE49-F238E27FC236}">
                <a16:creationId xmlns:a16="http://schemas.microsoft.com/office/drawing/2014/main" id="{7A18158F-96F0-6DE0-8C32-7A7EF722654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A652704-E2C8-473E-A03E-9B07C01E70B7}"/>
              </a:ext>
            </a:extLst>
          </p:cNvPr>
          <p:cNvSpPr>
            <a:spLocks noGrp="1"/>
          </p:cNvSpPr>
          <p:nvPr>
            <p:ph type="sldNum" sz="quarter" idx="12"/>
          </p:nvPr>
        </p:nvSpPr>
        <p:spPr/>
        <p:txBody>
          <a:bodyPr/>
          <a:lstStyle/>
          <a:p>
            <a:fld id="{508A3140-5E2E-4054-A716-AAFEAE16B87A}" type="slidenum">
              <a:rPr lang="en-GB" smtClean="0"/>
              <a:t>‹#›</a:t>
            </a:fld>
            <a:endParaRPr lang="en-GB"/>
          </a:p>
        </p:txBody>
      </p:sp>
    </p:spTree>
    <p:extLst>
      <p:ext uri="{BB962C8B-B14F-4D97-AF65-F5344CB8AC3E}">
        <p14:creationId xmlns:p14="http://schemas.microsoft.com/office/powerpoint/2010/main" val="1443560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5E5103-4572-1861-86A7-C48C724B5527}"/>
              </a:ext>
            </a:extLst>
          </p:cNvPr>
          <p:cNvSpPr>
            <a:spLocks noGrp="1"/>
          </p:cNvSpPr>
          <p:nvPr>
            <p:ph type="dt" sz="half" idx="10"/>
          </p:nvPr>
        </p:nvSpPr>
        <p:spPr/>
        <p:txBody>
          <a:bodyPr/>
          <a:lstStyle/>
          <a:p>
            <a:fld id="{66346AF0-2F57-44FA-A286-836800EB44A8}" type="datetimeFigureOut">
              <a:rPr lang="en-GB" smtClean="0"/>
              <a:t>25/01/2023</a:t>
            </a:fld>
            <a:endParaRPr lang="en-GB"/>
          </a:p>
        </p:txBody>
      </p:sp>
      <p:sp>
        <p:nvSpPr>
          <p:cNvPr id="3" name="Footer Placeholder 2">
            <a:extLst>
              <a:ext uri="{FF2B5EF4-FFF2-40B4-BE49-F238E27FC236}">
                <a16:creationId xmlns:a16="http://schemas.microsoft.com/office/drawing/2014/main" id="{5EFA2669-D62B-6F94-237B-96D292F9576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60209A0-FC09-5CA8-097A-8A8D80C52425}"/>
              </a:ext>
            </a:extLst>
          </p:cNvPr>
          <p:cNvSpPr>
            <a:spLocks noGrp="1"/>
          </p:cNvSpPr>
          <p:nvPr>
            <p:ph type="sldNum" sz="quarter" idx="12"/>
          </p:nvPr>
        </p:nvSpPr>
        <p:spPr/>
        <p:txBody>
          <a:bodyPr/>
          <a:lstStyle/>
          <a:p>
            <a:fld id="{508A3140-5E2E-4054-A716-AAFEAE16B87A}" type="slidenum">
              <a:rPr lang="en-GB" smtClean="0"/>
              <a:t>‹#›</a:t>
            </a:fld>
            <a:endParaRPr lang="en-GB"/>
          </a:p>
        </p:txBody>
      </p:sp>
    </p:spTree>
    <p:extLst>
      <p:ext uri="{BB962C8B-B14F-4D97-AF65-F5344CB8AC3E}">
        <p14:creationId xmlns:p14="http://schemas.microsoft.com/office/powerpoint/2010/main" val="232843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F9F1D-C6C1-6AE3-1529-B07CCCC3D9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BBAFFE4-E83C-ABF5-B444-2051423C57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C113CD7-0C35-91F6-3C8B-65962FBBC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424673-AD1A-F2FB-2966-6BB91119A508}"/>
              </a:ext>
            </a:extLst>
          </p:cNvPr>
          <p:cNvSpPr>
            <a:spLocks noGrp="1"/>
          </p:cNvSpPr>
          <p:nvPr>
            <p:ph type="dt" sz="half" idx="10"/>
          </p:nvPr>
        </p:nvSpPr>
        <p:spPr/>
        <p:txBody>
          <a:bodyPr/>
          <a:lstStyle/>
          <a:p>
            <a:fld id="{66346AF0-2F57-44FA-A286-836800EB44A8}" type="datetimeFigureOut">
              <a:rPr lang="en-GB" smtClean="0"/>
              <a:t>25/01/2023</a:t>
            </a:fld>
            <a:endParaRPr lang="en-GB"/>
          </a:p>
        </p:txBody>
      </p:sp>
      <p:sp>
        <p:nvSpPr>
          <p:cNvPr id="6" name="Footer Placeholder 5">
            <a:extLst>
              <a:ext uri="{FF2B5EF4-FFF2-40B4-BE49-F238E27FC236}">
                <a16:creationId xmlns:a16="http://schemas.microsoft.com/office/drawing/2014/main" id="{54EA2BA8-E873-DFFB-4F40-8CB92A7D8B5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292615C-40B7-452D-A58F-92B6C9B58D21}"/>
              </a:ext>
            </a:extLst>
          </p:cNvPr>
          <p:cNvSpPr>
            <a:spLocks noGrp="1"/>
          </p:cNvSpPr>
          <p:nvPr>
            <p:ph type="sldNum" sz="quarter" idx="12"/>
          </p:nvPr>
        </p:nvSpPr>
        <p:spPr/>
        <p:txBody>
          <a:bodyPr/>
          <a:lstStyle/>
          <a:p>
            <a:fld id="{508A3140-5E2E-4054-A716-AAFEAE16B87A}" type="slidenum">
              <a:rPr lang="en-GB" smtClean="0"/>
              <a:t>‹#›</a:t>
            </a:fld>
            <a:endParaRPr lang="en-GB"/>
          </a:p>
        </p:txBody>
      </p:sp>
    </p:spTree>
    <p:extLst>
      <p:ext uri="{BB962C8B-B14F-4D97-AF65-F5344CB8AC3E}">
        <p14:creationId xmlns:p14="http://schemas.microsoft.com/office/powerpoint/2010/main" val="3181644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F709-97DD-6DE1-77A5-5D8BD6AE65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8962E93-A1DA-8F19-8FE9-0E36C1E3CB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23435C1-FC40-4E1C-6A69-C5DACE1454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DEDD21-CE82-B7FB-6C67-7EEC556B08DD}"/>
              </a:ext>
            </a:extLst>
          </p:cNvPr>
          <p:cNvSpPr>
            <a:spLocks noGrp="1"/>
          </p:cNvSpPr>
          <p:nvPr>
            <p:ph type="dt" sz="half" idx="10"/>
          </p:nvPr>
        </p:nvSpPr>
        <p:spPr/>
        <p:txBody>
          <a:bodyPr/>
          <a:lstStyle/>
          <a:p>
            <a:fld id="{66346AF0-2F57-44FA-A286-836800EB44A8}" type="datetimeFigureOut">
              <a:rPr lang="en-GB" smtClean="0"/>
              <a:t>25/01/2023</a:t>
            </a:fld>
            <a:endParaRPr lang="en-GB"/>
          </a:p>
        </p:txBody>
      </p:sp>
      <p:sp>
        <p:nvSpPr>
          <p:cNvPr id="6" name="Footer Placeholder 5">
            <a:extLst>
              <a:ext uri="{FF2B5EF4-FFF2-40B4-BE49-F238E27FC236}">
                <a16:creationId xmlns:a16="http://schemas.microsoft.com/office/drawing/2014/main" id="{3963A583-B990-81DA-EE3D-03559D58E4A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80409E-6F53-605A-0E22-AA7BADE83CC3}"/>
              </a:ext>
            </a:extLst>
          </p:cNvPr>
          <p:cNvSpPr>
            <a:spLocks noGrp="1"/>
          </p:cNvSpPr>
          <p:nvPr>
            <p:ph type="sldNum" sz="quarter" idx="12"/>
          </p:nvPr>
        </p:nvSpPr>
        <p:spPr/>
        <p:txBody>
          <a:bodyPr/>
          <a:lstStyle/>
          <a:p>
            <a:fld id="{508A3140-5E2E-4054-A716-AAFEAE16B87A}" type="slidenum">
              <a:rPr lang="en-GB" smtClean="0"/>
              <a:t>‹#›</a:t>
            </a:fld>
            <a:endParaRPr lang="en-GB"/>
          </a:p>
        </p:txBody>
      </p:sp>
    </p:spTree>
    <p:extLst>
      <p:ext uri="{BB962C8B-B14F-4D97-AF65-F5344CB8AC3E}">
        <p14:creationId xmlns:p14="http://schemas.microsoft.com/office/powerpoint/2010/main" val="741627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DD2BA6-8286-7ACF-415C-DE4923F6C3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6D71270-F235-2284-4FD9-DCFEAFBEE3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C6A071D-C89A-A678-D293-EDA27BEF79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46AF0-2F57-44FA-A286-836800EB44A8}" type="datetimeFigureOut">
              <a:rPr lang="en-GB" smtClean="0"/>
              <a:t>25/01/2023</a:t>
            </a:fld>
            <a:endParaRPr lang="en-GB"/>
          </a:p>
        </p:txBody>
      </p:sp>
      <p:sp>
        <p:nvSpPr>
          <p:cNvPr id="5" name="Footer Placeholder 4">
            <a:extLst>
              <a:ext uri="{FF2B5EF4-FFF2-40B4-BE49-F238E27FC236}">
                <a16:creationId xmlns:a16="http://schemas.microsoft.com/office/drawing/2014/main" id="{53314808-6DAE-3E98-FF13-2C0F94AE7E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2C03D3B-5349-FE1A-E3C6-2C1CDC43C4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8A3140-5E2E-4054-A716-AAFEAE16B87A}" type="slidenum">
              <a:rPr lang="en-GB" smtClean="0"/>
              <a:t>‹#›</a:t>
            </a:fld>
            <a:endParaRPr lang="en-GB"/>
          </a:p>
        </p:txBody>
      </p:sp>
      <p:pic>
        <p:nvPicPr>
          <p:cNvPr id="8" name="Picture 7" descr="A picture containing white&#10;&#10;Description automatically generated">
            <a:extLst>
              <a:ext uri="{FF2B5EF4-FFF2-40B4-BE49-F238E27FC236}">
                <a16:creationId xmlns:a16="http://schemas.microsoft.com/office/drawing/2014/main" id="{6E36183B-8429-764D-F1ED-A35A67DE7FDA}"/>
              </a:ext>
            </a:extLst>
          </p:cNvPr>
          <p:cNvPicPr>
            <a:picLocks noChangeAspect="1"/>
          </p:cNvPicPr>
          <p:nvPr userDrawn="1"/>
        </p:nvPicPr>
        <p:blipFill>
          <a:blip r:embed="rId13">
            <a:alphaModFix amt="5000"/>
            <a:extLst>
              <a:ext uri="{28A0092B-C50C-407E-A947-70E740481C1C}">
                <a14:useLocalDpi xmlns:a14="http://schemas.microsoft.com/office/drawing/2010/main" val="0"/>
              </a:ext>
            </a:extLst>
          </a:blip>
          <a:stretch>
            <a:fillRect/>
          </a:stretch>
        </p:blipFill>
        <p:spPr>
          <a:xfrm rot="20921932">
            <a:off x="7356549" y="11507"/>
            <a:ext cx="7208438" cy="7208438"/>
          </a:xfrm>
          <a:prstGeom prst="rect">
            <a:avLst/>
          </a:prstGeom>
        </p:spPr>
      </p:pic>
    </p:spTree>
    <p:extLst>
      <p:ext uri="{BB962C8B-B14F-4D97-AF65-F5344CB8AC3E}">
        <p14:creationId xmlns:p14="http://schemas.microsoft.com/office/powerpoint/2010/main" val="982185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9C788-6134-C122-4DA2-F86BB65985F7}"/>
              </a:ext>
            </a:extLst>
          </p:cNvPr>
          <p:cNvSpPr>
            <a:spLocks noGrp="1"/>
          </p:cNvSpPr>
          <p:nvPr>
            <p:ph type="ctrTitle"/>
          </p:nvPr>
        </p:nvSpPr>
        <p:spPr/>
        <p:txBody>
          <a:bodyPr/>
          <a:lstStyle/>
          <a:p>
            <a:r>
              <a:rPr lang="en-GB" b="1" dirty="0"/>
              <a:t>Sudoku is Hard</a:t>
            </a:r>
          </a:p>
        </p:txBody>
      </p:sp>
      <p:sp>
        <p:nvSpPr>
          <p:cNvPr id="3" name="Subtitle 2">
            <a:extLst>
              <a:ext uri="{FF2B5EF4-FFF2-40B4-BE49-F238E27FC236}">
                <a16:creationId xmlns:a16="http://schemas.microsoft.com/office/drawing/2014/main" id="{8F67BEC6-B799-4AE2-4AEC-1DE556E2C7E4}"/>
              </a:ext>
            </a:extLst>
          </p:cNvPr>
          <p:cNvSpPr>
            <a:spLocks noGrp="1"/>
          </p:cNvSpPr>
          <p:nvPr>
            <p:ph type="subTitle" idx="1"/>
          </p:nvPr>
        </p:nvSpPr>
        <p:spPr/>
        <p:txBody>
          <a:bodyPr/>
          <a:lstStyle/>
          <a:p>
            <a:r>
              <a:rPr lang="en-GB" dirty="0"/>
              <a:t>Eve Routledge</a:t>
            </a:r>
          </a:p>
        </p:txBody>
      </p:sp>
    </p:spTree>
    <p:extLst>
      <p:ext uri="{BB962C8B-B14F-4D97-AF65-F5344CB8AC3E}">
        <p14:creationId xmlns:p14="http://schemas.microsoft.com/office/powerpoint/2010/main" val="3145127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18106-C41B-5954-00A1-2912877A27FB}"/>
              </a:ext>
            </a:extLst>
          </p:cNvPr>
          <p:cNvSpPr>
            <a:spLocks noGrp="1"/>
          </p:cNvSpPr>
          <p:nvPr>
            <p:ph type="title"/>
          </p:nvPr>
        </p:nvSpPr>
        <p:spPr/>
        <p:txBody>
          <a:bodyPr/>
          <a:lstStyle/>
          <a:p>
            <a:r>
              <a:rPr lang="en-GB" b="1" dirty="0"/>
              <a:t>Triangulating a Tripartite Graph -&gt; Latin Square</a:t>
            </a:r>
          </a:p>
        </p:txBody>
      </p:sp>
      <p:sp>
        <p:nvSpPr>
          <p:cNvPr id="4" name="Content Placeholder 3">
            <a:extLst>
              <a:ext uri="{FF2B5EF4-FFF2-40B4-BE49-F238E27FC236}">
                <a16:creationId xmlns:a16="http://schemas.microsoft.com/office/drawing/2014/main" id="{090904F7-2EDC-CC41-99F0-6434BAFBB22C}"/>
              </a:ext>
            </a:extLst>
          </p:cNvPr>
          <p:cNvSpPr>
            <a:spLocks noGrp="1"/>
          </p:cNvSpPr>
          <p:nvPr>
            <p:ph sz="half" idx="2"/>
          </p:nvPr>
        </p:nvSpPr>
        <p:spPr>
          <a:xfrm>
            <a:off x="5851681" y="1825625"/>
            <a:ext cx="6021424" cy="4351338"/>
          </a:xfrm>
        </p:spPr>
        <p:txBody>
          <a:bodyPr>
            <a:normAutofit/>
          </a:bodyPr>
          <a:lstStyle/>
          <a:p>
            <a:r>
              <a:rPr lang="en-GB" sz="2400" dirty="0"/>
              <a:t>Each row/column contain each element only once. </a:t>
            </a:r>
          </a:p>
          <a:p>
            <a:r>
              <a:rPr lang="en-GB" sz="2400" dirty="0"/>
              <a:t>If (</a:t>
            </a:r>
            <a:r>
              <a:rPr lang="en-GB" sz="2400" dirty="0" err="1"/>
              <a:t>r</a:t>
            </a:r>
            <a:r>
              <a:rPr lang="en-GB" sz="2400" baseline="-25000" dirty="0" err="1"/>
              <a:t>i</a:t>
            </a:r>
            <a:r>
              <a:rPr lang="en-GB" sz="2400" dirty="0"/>
              <a:t>, </a:t>
            </a:r>
            <a:r>
              <a:rPr lang="en-GB" sz="2400" dirty="0" err="1"/>
              <a:t>c</a:t>
            </a:r>
            <a:r>
              <a:rPr lang="en-GB" sz="2400" baseline="-25000" dirty="0" err="1"/>
              <a:t>j</a:t>
            </a:r>
            <a:r>
              <a:rPr lang="en-GB" sz="2400" dirty="0"/>
              <a:t>) ∈ E then LF(</a:t>
            </a:r>
            <a:r>
              <a:rPr lang="en-GB" sz="2400" dirty="0" err="1"/>
              <a:t>i,j</a:t>
            </a:r>
            <a:r>
              <a:rPr lang="en-GB" sz="2400" dirty="0"/>
              <a:t>)=empty else LF(</a:t>
            </a:r>
            <a:r>
              <a:rPr lang="en-GB" sz="2400" dirty="0" err="1"/>
              <a:t>i,j</a:t>
            </a:r>
            <a:r>
              <a:rPr lang="en-GB" sz="2400" dirty="0"/>
              <a:t>) ≠ k, k ∈ [1, ..., t] </a:t>
            </a:r>
          </a:p>
          <a:p>
            <a:r>
              <a:rPr lang="en-GB" sz="2400" dirty="0"/>
              <a:t>If (</a:t>
            </a:r>
            <a:r>
              <a:rPr lang="en-GB" sz="2400" dirty="0" err="1"/>
              <a:t>r</a:t>
            </a:r>
            <a:r>
              <a:rPr lang="en-GB" sz="2400" baseline="-25000" dirty="0" err="1"/>
              <a:t>i</a:t>
            </a:r>
            <a:r>
              <a:rPr lang="en-GB" sz="2400" dirty="0"/>
              <a:t>, e</a:t>
            </a:r>
            <a:r>
              <a:rPr lang="en-GB" sz="2400" baseline="-25000" dirty="0"/>
              <a:t>k</a:t>
            </a:r>
            <a:r>
              <a:rPr lang="en-GB" sz="2400" dirty="0"/>
              <a:t>) ∈ E then for constant </a:t>
            </a:r>
            <a:r>
              <a:rPr lang="en-GB" sz="2400" dirty="0" err="1"/>
              <a:t>i</a:t>
            </a:r>
            <a:r>
              <a:rPr lang="en-GB" sz="2400" dirty="0"/>
              <a:t>, LF(</a:t>
            </a:r>
            <a:r>
              <a:rPr lang="en-GB" sz="2400" dirty="0" err="1"/>
              <a:t>i,j</a:t>
            </a:r>
            <a:r>
              <a:rPr lang="en-GB" sz="2400" dirty="0"/>
              <a:t>) ≠ k </a:t>
            </a:r>
          </a:p>
          <a:p>
            <a:r>
              <a:rPr lang="en-GB" sz="2400" dirty="0"/>
              <a:t>If (c</a:t>
            </a:r>
            <a:r>
              <a:rPr lang="en-GB" sz="2400" baseline="-25000" dirty="0"/>
              <a:t>i</a:t>
            </a:r>
            <a:r>
              <a:rPr lang="en-GB" sz="2400" dirty="0"/>
              <a:t>, e</a:t>
            </a:r>
            <a:r>
              <a:rPr lang="en-GB" sz="2400" baseline="-25000" dirty="0"/>
              <a:t>k</a:t>
            </a:r>
            <a:r>
              <a:rPr lang="en-GB" sz="2400" dirty="0"/>
              <a:t>) ∈ E then for constant j, LF(</a:t>
            </a:r>
            <a:r>
              <a:rPr lang="en-GB" sz="2400" dirty="0" err="1"/>
              <a:t>i,j</a:t>
            </a:r>
            <a:r>
              <a:rPr lang="en-GB" sz="2400" dirty="0"/>
              <a:t>) ≠ k</a:t>
            </a:r>
          </a:p>
        </p:txBody>
      </p:sp>
      <p:grpSp>
        <p:nvGrpSpPr>
          <p:cNvPr id="78" name="Group 77">
            <a:extLst>
              <a:ext uri="{FF2B5EF4-FFF2-40B4-BE49-F238E27FC236}">
                <a16:creationId xmlns:a16="http://schemas.microsoft.com/office/drawing/2014/main" id="{94C38BC4-3A4F-227A-C987-1362F41BBB98}"/>
              </a:ext>
            </a:extLst>
          </p:cNvPr>
          <p:cNvGrpSpPr/>
          <p:nvPr/>
        </p:nvGrpSpPr>
        <p:grpSpPr>
          <a:xfrm>
            <a:off x="2007647" y="2131711"/>
            <a:ext cx="2268638" cy="782082"/>
            <a:chOff x="6991109" y="2106592"/>
            <a:chExt cx="2268638" cy="782082"/>
          </a:xfrm>
          <a:solidFill>
            <a:schemeClr val="accent6">
              <a:lumMod val="60000"/>
              <a:lumOff val="40000"/>
            </a:schemeClr>
          </a:solidFill>
        </p:grpSpPr>
        <p:sp>
          <p:nvSpPr>
            <p:cNvPr id="79" name="Rectangle: Rounded Corners 78">
              <a:extLst>
                <a:ext uri="{FF2B5EF4-FFF2-40B4-BE49-F238E27FC236}">
                  <a16:creationId xmlns:a16="http://schemas.microsoft.com/office/drawing/2014/main" id="{7E2582D3-F150-B33E-67CA-AE68ECD5FB3F}"/>
                </a:ext>
              </a:extLst>
            </p:cNvPr>
            <p:cNvSpPr/>
            <p:nvPr/>
          </p:nvSpPr>
          <p:spPr>
            <a:xfrm>
              <a:off x="6991109" y="2106592"/>
              <a:ext cx="2268638" cy="782082"/>
            </a:xfrm>
            <a:prstGeom prst="roundRect">
              <a:avLst/>
            </a:prstGeom>
            <a:grp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Oval 79">
              <a:extLst>
                <a:ext uri="{FF2B5EF4-FFF2-40B4-BE49-F238E27FC236}">
                  <a16:creationId xmlns:a16="http://schemas.microsoft.com/office/drawing/2014/main" id="{07706C74-5E1D-497C-CE0C-3EBB0016C05A}"/>
                </a:ext>
              </a:extLst>
            </p:cNvPr>
            <p:cNvSpPr/>
            <p:nvPr/>
          </p:nvSpPr>
          <p:spPr>
            <a:xfrm>
              <a:off x="8690657" y="2405499"/>
              <a:ext cx="185195" cy="184268"/>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45B23645-4162-1F8D-C2E4-0CDC4C1AFCA9}"/>
                </a:ext>
              </a:extLst>
            </p:cNvPr>
            <p:cNvSpPr/>
            <p:nvPr/>
          </p:nvSpPr>
          <p:spPr>
            <a:xfrm>
              <a:off x="8060802" y="2405499"/>
              <a:ext cx="185195" cy="184268"/>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923503E3-3CA3-0B45-C3FB-0E25D3F9914E}"/>
                </a:ext>
              </a:extLst>
            </p:cNvPr>
            <p:cNvSpPr/>
            <p:nvPr/>
          </p:nvSpPr>
          <p:spPr>
            <a:xfrm>
              <a:off x="7430947" y="2405499"/>
              <a:ext cx="185195" cy="184268"/>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3" name="Group 82">
            <a:extLst>
              <a:ext uri="{FF2B5EF4-FFF2-40B4-BE49-F238E27FC236}">
                <a16:creationId xmlns:a16="http://schemas.microsoft.com/office/drawing/2014/main" id="{6B5BAA8F-E134-432E-7F02-A24366C00FC5}"/>
              </a:ext>
            </a:extLst>
          </p:cNvPr>
          <p:cNvGrpSpPr/>
          <p:nvPr/>
        </p:nvGrpSpPr>
        <p:grpSpPr>
          <a:xfrm rot="3632824">
            <a:off x="600104" y="4347108"/>
            <a:ext cx="2268638" cy="782082"/>
            <a:chOff x="6991109" y="2106592"/>
            <a:chExt cx="2268638" cy="782082"/>
          </a:xfrm>
          <a:solidFill>
            <a:schemeClr val="accent6">
              <a:lumMod val="60000"/>
              <a:lumOff val="40000"/>
            </a:schemeClr>
          </a:solidFill>
        </p:grpSpPr>
        <p:sp>
          <p:nvSpPr>
            <p:cNvPr id="84" name="Rectangle: Rounded Corners 83">
              <a:extLst>
                <a:ext uri="{FF2B5EF4-FFF2-40B4-BE49-F238E27FC236}">
                  <a16:creationId xmlns:a16="http://schemas.microsoft.com/office/drawing/2014/main" id="{02961EFB-FE34-BAE0-4A9D-7BDFBCBC1C74}"/>
                </a:ext>
              </a:extLst>
            </p:cNvPr>
            <p:cNvSpPr/>
            <p:nvPr/>
          </p:nvSpPr>
          <p:spPr>
            <a:xfrm>
              <a:off x="6991109" y="2106592"/>
              <a:ext cx="2268638" cy="782082"/>
            </a:xfrm>
            <a:prstGeom prst="roundRect">
              <a:avLst/>
            </a:prstGeom>
            <a:grp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DBE41B6D-FB78-D6DB-6B83-98012F3B9C57}"/>
                </a:ext>
              </a:extLst>
            </p:cNvPr>
            <p:cNvSpPr/>
            <p:nvPr/>
          </p:nvSpPr>
          <p:spPr>
            <a:xfrm>
              <a:off x="7430947" y="2405499"/>
              <a:ext cx="185195" cy="184268"/>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2DA8A506-7C2D-2822-1EF2-2B89E332BFF1}"/>
                </a:ext>
              </a:extLst>
            </p:cNvPr>
            <p:cNvSpPr/>
            <p:nvPr/>
          </p:nvSpPr>
          <p:spPr>
            <a:xfrm>
              <a:off x="8690657" y="2405499"/>
              <a:ext cx="185195" cy="184268"/>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22D122F8-EE8E-4193-48E7-1D4FA576BC8A}"/>
                </a:ext>
              </a:extLst>
            </p:cNvPr>
            <p:cNvSpPr/>
            <p:nvPr/>
          </p:nvSpPr>
          <p:spPr>
            <a:xfrm>
              <a:off x="8060802" y="2405499"/>
              <a:ext cx="185195" cy="184268"/>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8" name="Group 87">
            <a:extLst>
              <a:ext uri="{FF2B5EF4-FFF2-40B4-BE49-F238E27FC236}">
                <a16:creationId xmlns:a16="http://schemas.microsoft.com/office/drawing/2014/main" id="{D84F47DB-3294-6E20-AAA2-4AE22675922E}"/>
              </a:ext>
            </a:extLst>
          </p:cNvPr>
          <p:cNvGrpSpPr/>
          <p:nvPr/>
        </p:nvGrpSpPr>
        <p:grpSpPr>
          <a:xfrm rot="6978238">
            <a:off x="3426082" y="4347108"/>
            <a:ext cx="2268638" cy="782082"/>
            <a:chOff x="6991109" y="2106592"/>
            <a:chExt cx="2268638" cy="782082"/>
          </a:xfrm>
          <a:solidFill>
            <a:schemeClr val="accent6">
              <a:lumMod val="60000"/>
              <a:lumOff val="40000"/>
            </a:schemeClr>
          </a:solidFill>
        </p:grpSpPr>
        <p:sp>
          <p:nvSpPr>
            <p:cNvPr id="89" name="Rectangle: Rounded Corners 88">
              <a:extLst>
                <a:ext uri="{FF2B5EF4-FFF2-40B4-BE49-F238E27FC236}">
                  <a16:creationId xmlns:a16="http://schemas.microsoft.com/office/drawing/2014/main" id="{E63B5205-DE05-7EAE-4D43-E59CCC37DFED}"/>
                </a:ext>
              </a:extLst>
            </p:cNvPr>
            <p:cNvSpPr/>
            <p:nvPr/>
          </p:nvSpPr>
          <p:spPr>
            <a:xfrm>
              <a:off x="6991109" y="2106592"/>
              <a:ext cx="2268638" cy="782082"/>
            </a:xfrm>
            <a:prstGeom prst="roundRect">
              <a:avLst/>
            </a:prstGeom>
            <a:grp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7507A22-2D64-F04F-BB89-053A58F7CB86}"/>
                </a:ext>
              </a:extLst>
            </p:cNvPr>
            <p:cNvSpPr/>
            <p:nvPr/>
          </p:nvSpPr>
          <p:spPr>
            <a:xfrm>
              <a:off x="7430947" y="2405499"/>
              <a:ext cx="185195" cy="184268"/>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6464816F-E6C3-76A5-6D8B-BAA439519A9B}"/>
                </a:ext>
              </a:extLst>
            </p:cNvPr>
            <p:cNvSpPr/>
            <p:nvPr/>
          </p:nvSpPr>
          <p:spPr>
            <a:xfrm>
              <a:off x="8690657" y="2405499"/>
              <a:ext cx="185195" cy="184268"/>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8D823E7F-9F1A-E532-200C-CC1A9A45A6D8}"/>
                </a:ext>
              </a:extLst>
            </p:cNvPr>
            <p:cNvSpPr/>
            <p:nvPr/>
          </p:nvSpPr>
          <p:spPr>
            <a:xfrm>
              <a:off x="8060802" y="2405499"/>
              <a:ext cx="185195" cy="184268"/>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3" name="TextBox 92">
            <a:extLst>
              <a:ext uri="{FF2B5EF4-FFF2-40B4-BE49-F238E27FC236}">
                <a16:creationId xmlns:a16="http://schemas.microsoft.com/office/drawing/2014/main" id="{EF424CB9-4E36-A4B5-F1D1-345E180B3A40}"/>
              </a:ext>
            </a:extLst>
          </p:cNvPr>
          <p:cNvSpPr txBox="1"/>
          <p:nvPr/>
        </p:nvSpPr>
        <p:spPr>
          <a:xfrm>
            <a:off x="2094161" y="1462108"/>
            <a:ext cx="2151551" cy="646331"/>
          </a:xfrm>
          <a:prstGeom prst="rect">
            <a:avLst/>
          </a:prstGeom>
          <a:noFill/>
        </p:spPr>
        <p:txBody>
          <a:bodyPr wrap="none" rtlCol="0">
            <a:spAutoFit/>
          </a:bodyPr>
          <a:lstStyle/>
          <a:p>
            <a:pPr algn="ctr"/>
            <a:r>
              <a:rPr lang="en-GB" dirty="0"/>
              <a:t>ROW</a:t>
            </a:r>
          </a:p>
          <a:p>
            <a:pPr algn="ctr"/>
            <a:r>
              <a:rPr lang="en-GB" dirty="0"/>
              <a:t>1	2	3</a:t>
            </a:r>
          </a:p>
        </p:txBody>
      </p:sp>
      <p:sp>
        <p:nvSpPr>
          <p:cNvPr id="94" name="TextBox 93">
            <a:extLst>
              <a:ext uri="{FF2B5EF4-FFF2-40B4-BE49-F238E27FC236}">
                <a16:creationId xmlns:a16="http://schemas.microsoft.com/office/drawing/2014/main" id="{6FC3359A-D397-72E5-ACF1-4918D08EC1FF}"/>
              </a:ext>
            </a:extLst>
          </p:cNvPr>
          <p:cNvSpPr txBox="1"/>
          <p:nvPr/>
        </p:nvSpPr>
        <p:spPr>
          <a:xfrm rot="17790413">
            <a:off x="4093638" y="4684331"/>
            <a:ext cx="2369026" cy="646331"/>
          </a:xfrm>
          <a:prstGeom prst="rect">
            <a:avLst/>
          </a:prstGeom>
          <a:noFill/>
        </p:spPr>
        <p:txBody>
          <a:bodyPr wrap="square" rtlCol="0">
            <a:spAutoFit/>
          </a:bodyPr>
          <a:lstStyle/>
          <a:p>
            <a:r>
              <a:rPr lang="en-GB" dirty="0"/>
              <a:t>A	B	C	</a:t>
            </a:r>
          </a:p>
        </p:txBody>
      </p:sp>
      <p:sp>
        <p:nvSpPr>
          <p:cNvPr id="95" name="TextBox 94">
            <a:extLst>
              <a:ext uri="{FF2B5EF4-FFF2-40B4-BE49-F238E27FC236}">
                <a16:creationId xmlns:a16="http://schemas.microsoft.com/office/drawing/2014/main" id="{07AB462C-FED3-C632-BA1C-7608CB0915A8}"/>
              </a:ext>
            </a:extLst>
          </p:cNvPr>
          <p:cNvSpPr txBox="1"/>
          <p:nvPr/>
        </p:nvSpPr>
        <p:spPr>
          <a:xfrm>
            <a:off x="4950743" y="5514068"/>
            <a:ext cx="834267" cy="369332"/>
          </a:xfrm>
          <a:prstGeom prst="rect">
            <a:avLst/>
          </a:prstGeom>
          <a:noFill/>
        </p:spPr>
        <p:txBody>
          <a:bodyPr wrap="none" rtlCol="0">
            <a:spAutoFit/>
          </a:bodyPr>
          <a:lstStyle/>
          <a:p>
            <a:r>
              <a:rPr lang="en-GB" dirty="0"/>
              <a:t>VALUE</a:t>
            </a:r>
          </a:p>
        </p:txBody>
      </p:sp>
      <p:sp>
        <p:nvSpPr>
          <p:cNvPr id="96" name="TextBox 95">
            <a:extLst>
              <a:ext uri="{FF2B5EF4-FFF2-40B4-BE49-F238E27FC236}">
                <a16:creationId xmlns:a16="http://schemas.microsoft.com/office/drawing/2014/main" id="{581BE77B-7236-3C45-3A95-3E56A0C60E40}"/>
              </a:ext>
            </a:extLst>
          </p:cNvPr>
          <p:cNvSpPr txBox="1"/>
          <p:nvPr/>
        </p:nvSpPr>
        <p:spPr>
          <a:xfrm>
            <a:off x="318895" y="5548815"/>
            <a:ext cx="1086195" cy="369332"/>
          </a:xfrm>
          <a:prstGeom prst="rect">
            <a:avLst/>
          </a:prstGeom>
          <a:noFill/>
        </p:spPr>
        <p:txBody>
          <a:bodyPr wrap="none" rtlCol="0">
            <a:spAutoFit/>
          </a:bodyPr>
          <a:lstStyle/>
          <a:p>
            <a:r>
              <a:rPr lang="en-GB" dirty="0"/>
              <a:t>COLUMN</a:t>
            </a:r>
          </a:p>
        </p:txBody>
      </p:sp>
      <p:cxnSp>
        <p:nvCxnSpPr>
          <p:cNvPr id="97" name="Straight Connector 96">
            <a:extLst>
              <a:ext uri="{FF2B5EF4-FFF2-40B4-BE49-F238E27FC236}">
                <a16:creationId xmlns:a16="http://schemas.microsoft.com/office/drawing/2014/main" id="{F749A1FB-EFBC-8A97-01EA-6FCCD8D8CE31}"/>
              </a:ext>
            </a:extLst>
          </p:cNvPr>
          <p:cNvCxnSpPr>
            <a:cxnSpLocks/>
            <a:stCxn id="87" idx="0"/>
            <a:endCxn id="82" idx="4"/>
          </p:cNvCxnSpPr>
          <p:nvPr/>
        </p:nvCxnSpPr>
        <p:spPr>
          <a:xfrm flipV="1">
            <a:off x="1828403" y="2614886"/>
            <a:ext cx="711680" cy="2102316"/>
          </a:xfrm>
          <a:prstGeom prst="line">
            <a:avLst/>
          </a:prstGeom>
          <a:ln w="38100"/>
        </p:spPr>
        <p:style>
          <a:lnRef idx="1">
            <a:schemeClr val="dk1"/>
          </a:lnRef>
          <a:fillRef idx="0">
            <a:schemeClr val="dk1"/>
          </a:fillRef>
          <a:effectRef idx="0">
            <a:schemeClr val="dk1"/>
          </a:effectRef>
          <a:fontRef idx="minor">
            <a:schemeClr val="tx1"/>
          </a:fontRef>
        </p:style>
      </p:cxnSp>
      <p:cxnSp>
        <p:nvCxnSpPr>
          <p:cNvPr id="98" name="Straight Connector 97">
            <a:extLst>
              <a:ext uri="{FF2B5EF4-FFF2-40B4-BE49-F238E27FC236}">
                <a16:creationId xmlns:a16="http://schemas.microsoft.com/office/drawing/2014/main" id="{AB30F74B-CFBE-2F9C-CDEF-2439AB346FCC}"/>
              </a:ext>
            </a:extLst>
          </p:cNvPr>
          <p:cNvCxnSpPr>
            <a:cxnSpLocks/>
            <a:stCxn id="87" idx="0"/>
            <a:endCxn id="80" idx="3"/>
          </p:cNvCxnSpPr>
          <p:nvPr/>
        </p:nvCxnSpPr>
        <p:spPr>
          <a:xfrm flipV="1">
            <a:off x="1828403" y="2587901"/>
            <a:ext cx="1905913" cy="212930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id="{BE48B143-FDDF-B139-D299-FCF2071969DE}"/>
              </a:ext>
            </a:extLst>
          </p:cNvPr>
          <p:cNvCxnSpPr>
            <a:cxnSpLocks/>
            <a:stCxn id="87" idx="0"/>
            <a:endCxn id="92" idx="5"/>
          </p:cNvCxnSpPr>
          <p:nvPr/>
        </p:nvCxnSpPr>
        <p:spPr>
          <a:xfrm>
            <a:off x="1828403" y="4717202"/>
            <a:ext cx="2632184" cy="75849"/>
          </a:xfrm>
          <a:prstGeom prst="line">
            <a:avLst/>
          </a:prstGeom>
          <a:ln w="38100"/>
        </p:spPr>
        <p:style>
          <a:lnRef idx="3">
            <a:schemeClr val="dk1"/>
          </a:lnRef>
          <a:fillRef idx="0">
            <a:schemeClr val="dk1"/>
          </a:fillRef>
          <a:effectRef idx="2">
            <a:schemeClr val="dk1"/>
          </a:effectRef>
          <a:fontRef idx="minor">
            <a:schemeClr val="tx1"/>
          </a:fontRef>
        </p:style>
      </p:cxnSp>
      <p:cxnSp>
        <p:nvCxnSpPr>
          <p:cNvPr id="100" name="Straight Connector 99">
            <a:extLst>
              <a:ext uri="{FF2B5EF4-FFF2-40B4-BE49-F238E27FC236}">
                <a16:creationId xmlns:a16="http://schemas.microsoft.com/office/drawing/2014/main" id="{7540C45D-E364-D3B0-23ED-EA82EE7DB651}"/>
              </a:ext>
            </a:extLst>
          </p:cNvPr>
          <p:cNvCxnSpPr>
            <a:cxnSpLocks/>
            <a:stCxn id="87" idx="0"/>
            <a:endCxn id="91" idx="4"/>
          </p:cNvCxnSpPr>
          <p:nvPr/>
        </p:nvCxnSpPr>
        <p:spPr>
          <a:xfrm>
            <a:off x="1828403" y="4717202"/>
            <a:ext cx="2357899" cy="569832"/>
          </a:xfrm>
          <a:prstGeom prst="line">
            <a:avLst/>
          </a:prstGeom>
          <a:ln w="38100"/>
        </p:spPr>
        <p:style>
          <a:lnRef idx="3">
            <a:schemeClr val="dk1"/>
          </a:lnRef>
          <a:fillRef idx="0">
            <a:schemeClr val="dk1"/>
          </a:fillRef>
          <a:effectRef idx="2">
            <a:schemeClr val="dk1"/>
          </a:effectRef>
          <a:fontRef idx="minor">
            <a:schemeClr val="tx1"/>
          </a:fontRef>
        </p:style>
      </p:cxnSp>
      <p:cxnSp>
        <p:nvCxnSpPr>
          <p:cNvPr id="101" name="Straight Connector 100">
            <a:extLst>
              <a:ext uri="{FF2B5EF4-FFF2-40B4-BE49-F238E27FC236}">
                <a16:creationId xmlns:a16="http://schemas.microsoft.com/office/drawing/2014/main" id="{070D0535-4D0A-9B6E-1529-4E352D9BF8AE}"/>
              </a:ext>
            </a:extLst>
          </p:cNvPr>
          <p:cNvCxnSpPr>
            <a:cxnSpLocks/>
            <a:stCxn id="85" idx="0"/>
            <a:endCxn id="90" idx="4"/>
          </p:cNvCxnSpPr>
          <p:nvPr/>
        </p:nvCxnSpPr>
        <p:spPr>
          <a:xfrm flipV="1">
            <a:off x="1518698" y="4157760"/>
            <a:ext cx="3225823" cy="10990"/>
          </a:xfrm>
          <a:prstGeom prst="line">
            <a:avLst/>
          </a:prstGeom>
          <a:ln w="38100"/>
        </p:spPr>
        <p:style>
          <a:lnRef idx="3">
            <a:schemeClr val="dk1"/>
          </a:lnRef>
          <a:fillRef idx="0">
            <a:schemeClr val="dk1"/>
          </a:fillRef>
          <a:effectRef idx="2">
            <a:schemeClr val="dk1"/>
          </a:effectRef>
          <a:fontRef idx="minor">
            <a:schemeClr val="tx1"/>
          </a:fontRef>
        </p:style>
      </p:cxnSp>
      <p:cxnSp>
        <p:nvCxnSpPr>
          <p:cNvPr id="102" name="Straight Connector 101">
            <a:extLst>
              <a:ext uri="{FF2B5EF4-FFF2-40B4-BE49-F238E27FC236}">
                <a16:creationId xmlns:a16="http://schemas.microsoft.com/office/drawing/2014/main" id="{15A186D5-E5AA-257B-C435-693B6CE40191}"/>
              </a:ext>
            </a:extLst>
          </p:cNvPr>
          <p:cNvCxnSpPr>
            <a:cxnSpLocks/>
            <a:stCxn id="86" idx="1"/>
            <a:endCxn id="82" idx="4"/>
          </p:cNvCxnSpPr>
          <p:nvPr/>
        </p:nvCxnSpPr>
        <p:spPr>
          <a:xfrm flipV="1">
            <a:off x="2082415" y="2614886"/>
            <a:ext cx="457668" cy="2607023"/>
          </a:xfrm>
          <a:prstGeom prst="line">
            <a:avLst/>
          </a:prstGeom>
          <a:ln w="38100"/>
        </p:spPr>
        <p:style>
          <a:lnRef idx="3">
            <a:schemeClr val="dk1"/>
          </a:lnRef>
          <a:fillRef idx="0">
            <a:schemeClr val="dk1"/>
          </a:fillRef>
          <a:effectRef idx="2">
            <a:schemeClr val="dk1"/>
          </a:effectRef>
          <a:fontRef idx="minor">
            <a:schemeClr val="tx1"/>
          </a:fontRef>
        </p:style>
      </p:cxnSp>
      <p:cxnSp>
        <p:nvCxnSpPr>
          <p:cNvPr id="103" name="Straight Connector 102">
            <a:extLst>
              <a:ext uri="{FF2B5EF4-FFF2-40B4-BE49-F238E27FC236}">
                <a16:creationId xmlns:a16="http://schemas.microsoft.com/office/drawing/2014/main" id="{69A90D7D-FEEF-A0E4-2EA2-6CBFC2C024B4}"/>
              </a:ext>
            </a:extLst>
          </p:cNvPr>
          <p:cNvCxnSpPr>
            <a:cxnSpLocks/>
            <a:stCxn id="86" idx="1"/>
            <a:endCxn id="80" idx="3"/>
          </p:cNvCxnSpPr>
          <p:nvPr/>
        </p:nvCxnSpPr>
        <p:spPr>
          <a:xfrm flipV="1">
            <a:off x="2082415" y="2587901"/>
            <a:ext cx="1651901" cy="2634008"/>
          </a:xfrm>
          <a:prstGeom prst="line">
            <a:avLst/>
          </a:prstGeom>
          <a:ln w="38100"/>
        </p:spPr>
        <p:style>
          <a:lnRef idx="3">
            <a:schemeClr val="dk1"/>
          </a:lnRef>
          <a:fillRef idx="0">
            <a:schemeClr val="dk1"/>
          </a:fillRef>
          <a:effectRef idx="2">
            <a:schemeClr val="dk1"/>
          </a:effectRef>
          <a:fontRef idx="minor">
            <a:schemeClr val="tx1"/>
          </a:fontRef>
        </p:style>
      </p:cxnSp>
      <p:cxnSp>
        <p:nvCxnSpPr>
          <p:cNvPr id="104" name="Straight Connector 103">
            <a:extLst>
              <a:ext uri="{FF2B5EF4-FFF2-40B4-BE49-F238E27FC236}">
                <a16:creationId xmlns:a16="http://schemas.microsoft.com/office/drawing/2014/main" id="{2FE64CA7-9E47-EF90-9644-569D418FFC70}"/>
              </a:ext>
            </a:extLst>
          </p:cNvPr>
          <p:cNvCxnSpPr>
            <a:cxnSpLocks/>
            <a:stCxn id="86" idx="0"/>
            <a:endCxn id="90" idx="4"/>
          </p:cNvCxnSpPr>
          <p:nvPr/>
        </p:nvCxnSpPr>
        <p:spPr>
          <a:xfrm flipV="1">
            <a:off x="2138108" y="4157760"/>
            <a:ext cx="2606413" cy="1107895"/>
          </a:xfrm>
          <a:prstGeom prst="line">
            <a:avLst/>
          </a:prstGeom>
          <a:ln w="38100"/>
        </p:spPr>
        <p:style>
          <a:lnRef idx="3">
            <a:schemeClr val="dk1"/>
          </a:lnRef>
          <a:fillRef idx="0">
            <a:schemeClr val="dk1"/>
          </a:fillRef>
          <a:effectRef idx="2">
            <a:schemeClr val="dk1"/>
          </a:effectRef>
          <a:fontRef idx="minor">
            <a:schemeClr val="tx1"/>
          </a:fontRef>
        </p:style>
      </p:cxnSp>
      <p:cxnSp>
        <p:nvCxnSpPr>
          <p:cNvPr id="105" name="Straight Connector 104">
            <a:extLst>
              <a:ext uri="{FF2B5EF4-FFF2-40B4-BE49-F238E27FC236}">
                <a16:creationId xmlns:a16="http://schemas.microsoft.com/office/drawing/2014/main" id="{85F1BF97-AAB3-8A14-CC48-8B73947968A9}"/>
              </a:ext>
            </a:extLst>
          </p:cNvPr>
          <p:cNvCxnSpPr>
            <a:cxnSpLocks/>
            <a:stCxn id="86" idx="0"/>
            <a:endCxn id="92" idx="5"/>
          </p:cNvCxnSpPr>
          <p:nvPr/>
        </p:nvCxnSpPr>
        <p:spPr>
          <a:xfrm flipV="1">
            <a:off x="2138108" y="4793051"/>
            <a:ext cx="2322479" cy="472604"/>
          </a:xfrm>
          <a:prstGeom prst="line">
            <a:avLst/>
          </a:prstGeom>
          <a:ln w="38100"/>
        </p:spPr>
        <p:style>
          <a:lnRef idx="3">
            <a:schemeClr val="dk1"/>
          </a:lnRef>
          <a:fillRef idx="0">
            <a:schemeClr val="dk1"/>
          </a:fillRef>
          <a:effectRef idx="2">
            <a:schemeClr val="dk1"/>
          </a:effectRef>
          <a:fontRef idx="minor">
            <a:schemeClr val="tx1"/>
          </a:fontRef>
        </p:style>
      </p:cxnSp>
      <p:cxnSp>
        <p:nvCxnSpPr>
          <p:cNvPr id="106" name="Straight Connector 105">
            <a:extLst>
              <a:ext uri="{FF2B5EF4-FFF2-40B4-BE49-F238E27FC236}">
                <a16:creationId xmlns:a16="http://schemas.microsoft.com/office/drawing/2014/main" id="{90A893ED-1DEF-63F9-2176-6A3A24E15E2F}"/>
              </a:ext>
            </a:extLst>
          </p:cNvPr>
          <p:cNvCxnSpPr>
            <a:cxnSpLocks/>
            <a:stCxn id="86" idx="0"/>
            <a:endCxn id="91" idx="4"/>
          </p:cNvCxnSpPr>
          <p:nvPr/>
        </p:nvCxnSpPr>
        <p:spPr>
          <a:xfrm>
            <a:off x="2138108" y="5265655"/>
            <a:ext cx="2048194" cy="21379"/>
          </a:xfrm>
          <a:prstGeom prst="line">
            <a:avLst/>
          </a:prstGeom>
          <a:ln w="38100"/>
        </p:spPr>
        <p:style>
          <a:lnRef idx="3">
            <a:schemeClr val="dk1"/>
          </a:lnRef>
          <a:fillRef idx="0">
            <a:schemeClr val="dk1"/>
          </a:fillRef>
          <a:effectRef idx="2">
            <a:schemeClr val="dk1"/>
          </a:effectRef>
          <a:fontRef idx="minor">
            <a:schemeClr val="tx1"/>
          </a:fontRef>
        </p:style>
      </p:cxnSp>
      <p:cxnSp>
        <p:nvCxnSpPr>
          <p:cNvPr id="107" name="Straight Connector 106">
            <a:extLst>
              <a:ext uri="{FF2B5EF4-FFF2-40B4-BE49-F238E27FC236}">
                <a16:creationId xmlns:a16="http://schemas.microsoft.com/office/drawing/2014/main" id="{ADCDCE56-C5C8-9E3D-06C9-177C03B1602E}"/>
              </a:ext>
            </a:extLst>
          </p:cNvPr>
          <p:cNvCxnSpPr>
            <a:cxnSpLocks/>
            <a:stCxn id="92" idx="4"/>
            <a:endCxn id="82" idx="5"/>
          </p:cNvCxnSpPr>
          <p:nvPr/>
        </p:nvCxnSpPr>
        <p:spPr>
          <a:xfrm flipH="1" flipV="1">
            <a:off x="2605559" y="2587901"/>
            <a:ext cx="1859852" cy="2134496"/>
          </a:xfrm>
          <a:prstGeom prst="line">
            <a:avLst/>
          </a:prstGeom>
          <a:ln w="38100"/>
        </p:spPr>
        <p:style>
          <a:lnRef idx="3">
            <a:schemeClr val="dk1"/>
          </a:lnRef>
          <a:fillRef idx="0">
            <a:schemeClr val="dk1"/>
          </a:fillRef>
          <a:effectRef idx="2">
            <a:schemeClr val="dk1"/>
          </a:effectRef>
          <a:fontRef idx="minor">
            <a:schemeClr val="tx1"/>
          </a:fontRef>
        </p:style>
      </p:cxnSp>
      <p:cxnSp>
        <p:nvCxnSpPr>
          <p:cNvPr id="108" name="Straight Connector 107">
            <a:extLst>
              <a:ext uri="{FF2B5EF4-FFF2-40B4-BE49-F238E27FC236}">
                <a16:creationId xmlns:a16="http://schemas.microsoft.com/office/drawing/2014/main" id="{F87121A6-006F-96F3-3CE6-C82C81A857A7}"/>
              </a:ext>
            </a:extLst>
          </p:cNvPr>
          <p:cNvCxnSpPr>
            <a:cxnSpLocks/>
            <a:stCxn id="90" idx="4"/>
            <a:endCxn id="82" idx="5"/>
          </p:cNvCxnSpPr>
          <p:nvPr/>
        </p:nvCxnSpPr>
        <p:spPr>
          <a:xfrm flipH="1" flipV="1">
            <a:off x="2605559" y="2587901"/>
            <a:ext cx="2138962" cy="1569859"/>
          </a:xfrm>
          <a:prstGeom prst="line">
            <a:avLst/>
          </a:prstGeom>
          <a:ln w="38100"/>
        </p:spPr>
        <p:style>
          <a:lnRef idx="3">
            <a:schemeClr val="dk1"/>
          </a:lnRef>
          <a:fillRef idx="0">
            <a:schemeClr val="dk1"/>
          </a:fillRef>
          <a:effectRef idx="2">
            <a:schemeClr val="dk1"/>
          </a:effectRef>
          <a:fontRef idx="minor">
            <a:schemeClr val="tx1"/>
          </a:fontRef>
        </p:style>
      </p:cxnSp>
      <p:cxnSp>
        <p:nvCxnSpPr>
          <p:cNvPr id="109" name="Straight Connector 108">
            <a:extLst>
              <a:ext uri="{FF2B5EF4-FFF2-40B4-BE49-F238E27FC236}">
                <a16:creationId xmlns:a16="http://schemas.microsoft.com/office/drawing/2014/main" id="{C0F6F3FB-06C3-C4B2-5EB4-5A8A36A689BA}"/>
              </a:ext>
            </a:extLst>
          </p:cNvPr>
          <p:cNvCxnSpPr>
            <a:cxnSpLocks/>
            <a:stCxn id="91" idx="3"/>
            <a:endCxn id="81" idx="4"/>
          </p:cNvCxnSpPr>
          <p:nvPr/>
        </p:nvCxnSpPr>
        <p:spPr>
          <a:xfrm flipH="1" flipV="1">
            <a:off x="3169938" y="2614886"/>
            <a:ext cx="1069570" cy="2625409"/>
          </a:xfrm>
          <a:prstGeom prst="line">
            <a:avLst/>
          </a:prstGeom>
          <a:ln w="38100"/>
        </p:spPr>
        <p:style>
          <a:lnRef idx="3">
            <a:schemeClr val="dk1"/>
          </a:lnRef>
          <a:fillRef idx="0">
            <a:schemeClr val="dk1"/>
          </a:fillRef>
          <a:effectRef idx="2">
            <a:schemeClr val="dk1"/>
          </a:effectRef>
          <a:fontRef idx="minor">
            <a:schemeClr val="tx1"/>
          </a:fontRef>
        </p:style>
      </p:cxnSp>
      <p:cxnSp>
        <p:nvCxnSpPr>
          <p:cNvPr id="110" name="Straight Connector 109">
            <a:extLst>
              <a:ext uri="{FF2B5EF4-FFF2-40B4-BE49-F238E27FC236}">
                <a16:creationId xmlns:a16="http://schemas.microsoft.com/office/drawing/2014/main" id="{946872DE-4D2A-CFCA-DBEB-6E05746BE6FB}"/>
              </a:ext>
            </a:extLst>
          </p:cNvPr>
          <p:cNvCxnSpPr>
            <a:cxnSpLocks/>
            <a:stCxn id="90" idx="4"/>
            <a:endCxn id="80" idx="4"/>
          </p:cNvCxnSpPr>
          <p:nvPr/>
        </p:nvCxnSpPr>
        <p:spPr>
          <a:xfrm flipH="1" flipV="1">
            <a:off x="3799793" y="2614886"/>
            <a:ext cx="944728" cy="1542874"/>
          </a:xfrm>
          <a:prstGeom prst="line">
            <a:avLst/>
          </a:prstGeom>
          <a:ln w="38100"/>
        </p:spPr>
        <p:style>
          <a:lnRef idx="3">
            <a:schemeClr val="dk1"/>
          </a:lnRef>
          <a:fillRef idx="0">
            <a:schemeClr val="dk1"/>
          </a:fillRef>
          <a:effectRef idx="2">
            <a:schemeClr val="dk1"/>
          </a:effectRef>
          <a:fontRef idx="minor">
            <a:schemeClr val="tx1"/>
          </a:fontRef>
        </p:style>
      </p:cxnSp>
      <p:cxnSp>
        <p:nvCxnSpPr>
          <p:cNvPr id="111" name="Straight Connector 110">
            <a:extLst>
              <a:ext uri="{FF2B5EF4-FFF2-40B4-BE49-F238E27FC236}">
                <a16:creationId xmlns:a16="http://schemas.microsoft.com/office/drawing/2014/main" id="{BBBC7C17-0E6E-9FD7-369C-1B620BC90944}"/>
              </a:ext>
            </a:extLst>
          </p:cNvPr>
          <p:cNvCxnSpPr>
            <a:cxnSpLocks/>
            <a:endCxn id="80" idx="4"/>
          </p:cNvCxnSpPr>
          <p:nvPr/>
        </p:nvCxnSpPr>
        <p:spPr>
          <a:xfrm flipH="1" flipV="1">
            <a:off x="3799793" y="2614886"/>
            <a:ext cx="660794" cy="2073321"/>
          </a:xfrm>
          <a:prstGeom prst="line">
            <a:avLst/>
          </a:prstGeom>
          <a:ln w="38100"/>
        </p:spPr>
        <p:style>
          <a:lnRef idx="3">
            <a:schemeClr val="dk1"/>
          </a:lnRef>
          <a:fillRef idx="0">
            <a:schemeClr val="dk1"/>
          </a:fillRef>
          <a:effectRef idx="2">
            <a:schemeClr val="dk1"/>
          </a:effectRef>
          <a:fontRef idx="minor">
            <a:schemeClr val="tx1"/>
          </a:fontRef>
        </p:style>
      </p:cxnSp>
      <p:sp>
        <p:nvSpPr>
          <p:cNvPr id="112" name="TextBox 111">
            <a:extLst>
              <a:ext uri="{FF2B5EF4-FFF2-40B4-BE49-F238E27FC236}">
                <a16:creationId xmlns:a16="http://schemas.microsoft.com/office/drawing/2014/main" id="{E57B93D1-4710-05F5-73A2-A40632898ED2}"/>
              </a:ext>
            </a:extLst>
          </p:cNvPr>
          <p:cNvSpPr txBox="1"/>
          <p:nvPr/>
        </p:nvSpPr>
        <p:spPr>
          <a:xfrm rot="3586260">
            <a:off x="-26761" y="4983566"/>
            <a:ext cx="2369026" cy="646331"/>
          </a:xfrm>
          <a:prstGeom prst="rect">
            <a:avLst/>
          </a:prstGeom>
          <a:noFill/>
        </p:spPr>
        <p:txBody>
          <a:bodyPr wrap="square" rtlCol="0">
            <a:spAutoFit/>
          </a:bodyPr>
          <a:lstStyle/>
          <a:p>
            <a:r>
              <a:rPr lang="en-GB" dirty="0"/>
              <a:t>1	2	3	</a:t>
            </a:r>
          </a:p>
        </p:txBody>
      </p:sp>
      <p:cxnSp>
        <p:nvCxnSpPr>
          <p:cNvPr id="113" name="Straight Connector 112">
            <a:extLst>
              <a:ext uri="{FF2B5EF4-FFF2-40B4-BE49-F238E27FC236}">
                <a16:creationId xmlns:a16="http://schemas.microsoft.com/office/drawing/2014/main" id="{70AD45AD-1C75-683E-A3DE-B453081E11F9}"/>
              </a:ext>
            </a:extLst>
          </p:cNvPr>
          <p:cNvCxnSpPr>
            <a:cxnSpLocks/>
            <a:stCxn id="86" idx="1"/>
          </p:cNvCxnSpPr>
          <p:nvPr/>
        </p:nvCxnSpPr>
        <p:spPr>
          <a:xfrm flipV="1">
            <a:off x="2082415" y="2614886"/>
            <a:ext cx="1087523" cy="2607023"/>
          </a:xfrm>
          <a:prstGeom prst="line">
            <a:avLst/>
          </a:prstGeom>
          <a:ln w="38100"/>
        </p:spPr>
        <p:style>
          <a:lnRef idx="3">
            <a:schemeClr val="dk1"/>
          </a:lnRef>
          <a:fillRef idx="0">
            <a:schemeClr val="dk1"/>
          </a:fillRef>
          <a:effectRef idx="2">
            <a:schemeClr val="dk1"/>
          </a:effectRef>
          <a:fontRef idx="minor">
            <a:schemeClr val="tx1"/>
          </a:fontRef>
        </p:style>
      </p:cxnSp>
      <p:cxnSp>
        <p:nvCxnSpPr>
          <p:cNvPr id="114" name="Straight Connector 113">
            <a:extLst>
              <a:ext uri="{FF2B5EF4-FFF2-40B4-BE49-F238E27FC236}">
                <a16:creationId xmlns:a16="http://schemas.microsoft.com/office/drawing/2014/main" id="{11B292EA-3FEF-13E3-C0BE-B2467DEC4175}"/>
              </a:ext>
            </a:extLst>
          </p:cNvPr>
          <p:cNvCxnSpPr>
            <a:cxnSpLocks/>
            <a:stCxn id="85" idx="0"/>
            <a:endCxn id="80" idx="3"/>
          </p:cNvCxnSpPr>
          <p:nvPr/>
        </p:nvCxnSpPr>
        <p:spPr>
          <a:xfrm flipV="1">
            <a:off x="1518698" y="2587901"/>
            <a:ext cx="2215618" cy="158084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05727C2C-CA3C-85B3-102E-94DAACA436FB}"/>
              </a:ext>
            </a:extLst>
          </p:cNvPr>
          <p:cNvCxnSpPr>
            <a:cxnSpLocks/>
            <a:stCxn id="91" idx="3"/>
            <a:endCxn id="80" idx="4"/>
          </p:cNvCxnSpPr>
          <p:nvPr/>
        </p:nvCxnSpPr>
        <p:spPr>
          <a:xfrm flipH="1" flipV="1">
            <a:off x="3799793" y="2614886"/>
            <a:ext cx="439715" cy="2625409"/>
          </a:xfrm>
          <a:prstGeom prst="line">
            <a:avLst/>
          </a:prstGeom>
          <a:ln w="38100"/>
        </p:spPr>
        <p:style>
          <a:lnRef idx="3">
            <a:schemeClr val="dk1"/>
          </a:lnRef>
          <a:fillRef idx="0">
            <a:schemeClr val="dk1"/>
          </a:fillRef>
          <a:effectRef idx="2">
            <a:schemeClr val="dk1"/>
          </a:effectRef>
          <a:fontRef idx="minor">
            <a:schemeClr val="tx1"/>
          </a:fontRef>
        </p:style>
      </p:cxnSp>
      <p:graphicFrame>
        <p:nvGraphicFramePr>
          <p:cNvPr id="118" name="Table 7">
            <a:extLst>
              <a:ext uri="{FF2B5EF4-FFF2-40B4-BE49-F238E27FC236}">
                <a16:creationId xmlns:a16="http://schemas.microsoft.com/office/drawing/2014/main" id="{88438C34-FE1E-9CB8-E368-03D1C45D2A8F}"/>
              </a:ext>
            </a:extLst>
          </p:cNvPr>
          <p:cNvGraphicFramePr>
            <a:graphicFrameLocks/>
          </p:cNvGraphicFramePr>
          <p:nvPr>
            <p:extLst>
              <p:ext uri="{D42A27DB-BD31-4B8C-83A1-F6EECF244321}">
                <p14:modId xmlns:p14="http://schemas.microsoft.com/office/powerpoint/2010/main" val="2965427026"/>
              </p:ext>
            </p:extLst>
          </p:nvPr>
        </p:nvGraphicFramePr>
        <p:xfrm>
          <a:off x="7840582" y="4680938"/>
          <a:ext cx="1800000" cy="1800000"/>
        </p:xfrm>
        <a:graphic>
          <a:graphicData uri="http://schemas.openxmlformats.org/drawingml/2006/table">
            <a:tbl>
              <a:tblPr firstRow="1" bandRow="1">
                <a:tableStyleId>{5C22544A-7EE6-4342-B048-85BDC9FD1C3A}</a:tableStyleId>
              </a:tblPr>
              <a:tblGrid>
                <a:gridCol w="600000">
                  <a:extLst>
                    <a:ext uri="{9D8B030D-6E8A-4147-A177-3AD203B41FA5}">
                      <a16:colId xmlns:a16="http://schemas.microsoft.com/office/drawing/2014/main" val="2054264490"/>
                    </a:ext>
                  </a:extLst>
                </a:gridCol>
                <a:gridCol w="600000">
                  <a:extLst>
                    <a:ext uri="{9D8B030D-6E8A-4147-A177-3AD203B41FA5}">
                      <a16:colId xmlns:a16="http://schemas.microsoft.com/office/drawing/2014/main" val="1173606475"/>
                    </a:ext>
                  </a:extLst>
                </a:gridCol>
                <a:gridCol w="600000">
                  <a:extLst>
                    <a:ext uri="{9D8B030D-6E8A-4147-A177-3AD203B41FA5}">
                      <a16:colId xmlns:a16="http://schemas.microsoft.com/office/drawing/2014/main" val="2810507582"/>
                    </a:ext>
                  </a:extLst>
                </a:gridCol>
              </a:tblGrid>
              <a:tr h="600000">
                <a:tc>
                  <a:txBody>
                    <a:bodyPr/>
                    <a:lstStyle/>
                    <a:p>
                      <a:pPr algn="ctr"/>
                      <a:r>
                        <a:rPr lang="en-GB" sz="2000" b="1" dirty="0">
                          <a:solidFill>
                            <a:schemeClr val="tx1"/>
                          </a:solidFill>
                        </a:rPr>
                        <a:t>A</a:t>
                      </a:r>
                    </a:p>
                  </a:txBody>
                  <a:tcPr marL="62607" marR="62607" marT="31302" marB="3130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1" dirty="0">
                          <a:solidFill>
                            <a:schemeClr val="accent6">
                              <a:lumMod val="60000"/>
                              <a:lumOff val="40000"/>
                            </a:schemeClr>
                          </a:solidFill>
                        </a:rPr>
                        <a:t>B</a:t>
                      </a:r>
                    </a:p>
                  </a:txBody>
                  <a:tcPr marL="62607" marR="62607" marT="31302" marB="313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1" dirty="0">
                          <a:solidFill>
                            <a:schemeClr val="accent6">
                              <a:lumMod val="60000"/>
                              <a:lumOff val="40000"/>
                            </a:schemeClr>
                          </a:solidFill>
                        </a:rPr>
                        <a:t>C</a:t>
                      </a:r>
                    </a:p>
                  </a:txBody>
                  <a:tcPr marL="62607" marR="62607" marT="31302" marB="3130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009508990"/>
                  </a:ext>
                </a:extLst>
              </a:tr>
              <a:tr h="600000">
                <a:tc>
                  <a:txBody>
                    <a:bodyPr/>
                    <a:lstStyle/>
                    <a:p>
                      <a:pPr algn="ctr"/>
                      <a:r>
                        <a:rPr lang="en-GB" sz="2000" b="1" dirty="0">
                          <a:solidFill>
                            <a:schemeClr val="tx1"/>
                          </a:solidFill>
                        </a:rPr>
                        <a:t>B</a:t>
                      </a:r>
                    </a:p>
                  </a:txBody>
                  <a:tcPr marL="62607" marR="62607" marT="31302" marB="3130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1" dirty="0">
                          <a:solidFill>
                            <a:schemeClr val="tx1"/>
                          </a:solidFill>
                        </a:rPr>
                        <a:t>C</a:t>
                      </a:r>
                    </a:p>
                  </a:txBody>
                  <a:tcPr marL="62607" marR="62607" marT="31302" marB="313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1" dirty="0">
                          <a:solidFill>
                            <a:schemeClr val="accent6">
                              <a:lumMod val="60000"/>
                              <a:lumOff val="40000"/>
                            </a:schemeClr>
                          </a:solidFill>
                        </a:rPr>
                        <a:t>A</a:t>
                      </a:r>
                    </a:p>
                  </a:txBody>
                  <a:tcPr marL="62607" marR="62607" marT="31302" marB="3130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079278298"/>
                  </a:ext>
                </a:extLst>
              </a:tr>
              <a:tr h="600000">
                <a:tc>
                  <a:txBody>
                    <a:bodyPr/>
                    <a:lstStyle/>
                    <a:p>
                      <a:pPr algn="ctr"/>
                      <a:r>
                        <a:rPr lang="en-GB" sz="2000" b="1" dirty="0">
                          <a:solidFill>
                            <a:schemeClr val="accent6">
                              <a:lumMod val="60000"/>
                              <a:lumOff val="40000"/>
                            </a:schemeClr>
                          </a:solidFill>
                        </a:rPr>
                        <a:t>C</a:t>
                      </a:r>
                    </a:p>
                  </a:txBody>
                  <a:tcPr marL="62607" marR="62607" marT="31302" marB="3130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1" dirty="0">
                          <a:solidFill>
                            <a:schemeClr val="accent6">
                              <a:lumMod val="60000"/>
                              <a:lumOff val="40000"/>
                            </a:schemeClr>
                          </a:solidFill>
                        </a:rPr>
                        <a:t>A</a:t>
                      </a:r>
                    </a:p>
                  </a:txBody>
                  <a:tcPr marL="62607" marR="62607" marT="31302" marB="313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1" dirty="0">
                          <a:solidFill>
                            <a:schemeClr val="accent6">
                              <a:lumMod val="60000"/>
                              <a:lumOff val="40000"/>
                            </a:schemeClr>
                          </a:solidFill>
                        </a:rPr>
                        <a:t>B</a:t>
                      </a:r>
                    </a:p>
                  </a:txBody>
                  <a:tcPr marL="62607" marR="62607" marT="31302" marB="3130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907543247"/>
                  </a:ext>
                </a:extLst>
              </a:tr>
            </a:tbl>
          </a:graphicData>
        </a:graphic>
      </p:graphicFrame>
      <p:sp>
        <p:nvSpPr>
          <p:cNvPr id="119" name="TextBox 118">
            <a:extLst>
              <a:ext uri="{FF2B5EF4-FFF2-40B4-BE49-F238E27FC236}">
                <a16:creationId xmlns:a16="http://schemas.microsoft.com/office/drawing/2014/main" id="{1152CDC3-C6C0-2A40-9349-E0C4629D9253}"/>
              </a:ext>
            </a:extLst>
          </p:cNvPr>
          <p:cNvSpPr txBox="1"/>
          <p:nvPr/>
        </p:nvSpPr>
        <p:spPr>
          <a:xfrm>
            <a:off x="282178" y="6509216"/>
            <a:ext cx="11824206" cy="369332"/>
          </a:xfrm>
          <a:prstGeom prst="rect">
            <a:avLst/>
          </a:prstGeom>
          <a:noFill/>
        </p:spPr>
        <p:txBody>
          <a:bodyPr wrap="square" rtlCol="0">
            <a:spAutoFit/>
          </a:bodyPr>
          <a:lstStyle/>
          <a:p>
            <a:r>
              <a:rPr lang="en-GB" dirty="0"/>
              <a:t>* Framework may only give a r by s array with values 1…t but this can be expanded to n by n dimensions</a:t>
            </a:r>
          </a:p>
        </p:txBody>
      </p:sp>
      <p:sp>
        <p:nvSpPr>
          <p:cNvPr id="120" name="TextBox 119">
            <a:extLst>
              <a:ext uri="{FF2B5EF4-FFF2-40B4-BE49-F238E27FC236}">
                <a16:creationId xmlns:a16="http://schemas.microsoft.com/office/drawing/2014/main" id="{CA3B31D1-3081-C1F5-440A-C903D93312E8}"/>
              </a:ext>
            </a:extLst>
          </p:cNvPr>
          <p:cNvSpPr txBox="1"/>
          <p:nvPr/>
        </p:nvSpPr>
        <p:spPr>
          <a:xfrm>
            <a:off x="7986723" y="5942980"/>
            <a:ext cx="320922" cy="400110"/>
          </a:xfrm>
          <a:prstGeom prst="rect">
            <a:avLst/>
          </a:prstGeom>
          <a:noFill/>
        </p:spPr>
        <p:txBody>
          <a:bodyPr wrap="none" rtlCol="0">
            <a:spAutoFit/>
          </a:bodyPr>
          <a:lstStyle/>
          <a:p>
            <a:r>
              <a:rPr lang="en-GB" sz="2000" b="1" dirty="0"/>
              <a:t>C</a:t>
            </a:r>
          </a:p>
        </p:txBody>
      </p:sp>
      <p:sp>
        <p:nvSpPr>
          <p:cNvPr id="121" name="TextBox 120">
            <a:extLst>
              <a:ext uri="{FF2B5EF4-FFF2-40B4-BE49-F238E27FC236}">
                <a16:creationId xmlns:a16="http://schemas.microsoft.com/office/drawing/2014/main" id="{F1E9475C-9DE5-FB29-A4A4-269CE250B473}"/>
              </a:ext>
            </a:extLst>
          </p:cNvPr>
          <p:cNvSpPr txBox="1"/>
          <p:nvPr/>
        </p:nvSpPr>
        <p:spPr>
          <a:xfrm>
            <a:off x="8580121" y="5937318"/>
            <a:ext cx="340158" cy="400110"/>
          </a:xfrm>
          <a:prstGeom prst="rect">
            <a:avLst/>
          </a:prstGeom>
          <a:noFill/>
        </p:spPr>
        <p:txBody>
          <a:bodyPr wrap="none" rtlCol="0">
            <a:spAutoFit/>
          </a:bodyPr>
          <a:lstStyle/>
          <a:p>
            <a:r>
              <a:rPr lang="en-GB" sz="2000" b="1" dirty="0"/>
              <a:t>A</a:t>
            </a:r>
          </a:p>
        </p:txBody>
      </p:sp>
      <p:sp>
        <p:nvSpPr>
          <p:cNvPr id="122" name="TextBox 121">
            <a:extLst>
              <a:ext uri="{FF2B5EF4-FFF2-40B4-BE49-F238E27FC236}">
                <a16:creationId xmlns:a16="http://schemas.microsoft.com/office/drawing/2014/main" id="{19DBE7C4-772F-642E-5A6F-7A73DD0C2CC1}"/>
              </a:ext>
            </a:extLst>
          </p:cNvPr>
          <p:cNvSpPr txBox="1"/>
          <p:nvPr/>
        </p:nvSpPr>
        <p:spPr>
          <a:xfrm>
            <a:off x="8591343" y="4803913"/>
            <a:ext cx="328936" cy="400110"/>
          </a:xfrm>
          <a:prstGeom prst="rect">
            <a:avLst/>
          </a:prstGeom>
          <a:noFill/>
        </p:spPr>
        <p:txBody>
          <a:bodyPr wrap="none" rtlCol="0">
            <a:spAutoFit/>
          </a:bodyPr>
          <a:lstStyle/>
          <a:p>
            <a:r>
              <a:rPr lang="en-GB" sz="2000" b="1" dirty="0"/>
              <a:t>B</a:t>
            </a:r>
          </a:p>
        </p:txBody>
      </p:sp>
      <p:sp>
        <p:nvSpPr>
          <p:cNvPr id="123" name="TextBox 122">
            <a:extLst>
              <a:ext uri="{FF2B5EF4-FFF2-40B4-BE49-F238E27FC236}">
                <a16:creationId xmlns:a16="http://schemas.microsoft.com/office/drawing/2014/main" id="{9B6EE86D-FC62-DFA0-C67E-3A34B45CDA80}"/>
              </a:ext>
            </a:extLst>
          </p:cNvPr>
          <p:cNvSpPr txBox="1"/>
          <p:nvPr/>
        </p:nvSpPr>
        <p:spPr>
          <a:xfrm>
            <a:off x="9197892" y="4793051"/>
            <a:ext cx="320922" cy="400110"/>
          </a:xfrm>
          <a:prstGeom prst="rect">
            <a:avLst/>
          </a:prstGeom>
          <a:noFill/>
        </p:spPr>
        <p:txBody>
          <a:bodyPr wrap="none" rtlCol="0">
            <a:spAutoFit/>
          </a:bodyPr>
          <a:lstStyle/>
          <a:p>
            <a:r>
              <a:rPr lang="en-GB" sz="2000" b="1" dirty="0"/>
              <a:t>C</a:t>
            </a:r>
          </a:p>
        </p:txBody>
      </p:sp>
      <p:sp>
        <p:nvSpPr>
          <p:cNvPr id="124" name="TextBox 123">
            <a:extLst>
              <a:ext uri="{FF2B5EF4-FFF2-40B4-BE49-F238E27FC236}">
                <a16:creationId xmlns:a16="http://schemas.microsoft.com/office/drawing/2014/main" id="{C205350E-4C2F-FA34-C7FB-20E6A0305955}"/>
              </a:ext>
            </a:extLst>
          </p:cNvPr>
          <p:cNvSpPr txBox="1"/>
          <p:nvPr/>
        </p:nvSpPr>
        <p:spPr>
          <a:xfrm>
            <a:off x="9178656" y="5384120"/>
            <a:ext cx="340158" cy="400110"/>
          </a:xfrm>
          <a:prstGeom prst="rect">
            <a:avLst/>
          </a:prstGeom>
          <a:noFill/>
        </p:spPr>
        <p:txBody>
          <a:bodyPr wrap="none" rtlCol="0">
            <a:spAutoFit/>
          </a:bodyPr>
          <a:lstStyle/>
          <a:p>
            <a:r>
              <a:rPr lang="en-GB" sz="2000" b="1" dirty="0"/>
              <a:t>A</a:t>
            </a:r>
          </a:p>
        </p:txBody>
      </p:sp>
      <p:sp>
        <p:nvSpPr>
          <p:cNvPr id="125" name="TextBox 124">
            <a:extLst>
              <a:ext uri="{FF2B5EF4-FFF2-40B4-BE49-F238E27FC236}">
                <a16:creationId xmlns:a16="http://schemas.microsoft.com/office/drawing/2014/main" id="{14A74DBC-6899-0C72-3777-D8B2B41A3B87}"/>
              </a:ext>
            </a:extLst>
          </p:cNvPr>
          <p:cNvSpPr txBox="1"/>
          <p:nvPr/>
        </p:nvSpPr>
        <p:spPr>
          <a:xfrm>
            <a:off x="9178656" y="5934978"/>
            <a:ext cx="328936" cy="400110"/>
          </a:xfrm>
          <a:prstGeom prst="rect">
            <a:avLst/>
          </a:prstGeom>
          <a:noFill/>
        </p:spPr>
        <p:txBody>
          <a:bodyPr wrap="none" rtlCol="0">
            <a:spAutoFit/>
          </a:bodyPr>
          <a:lstStyle/>
          <a:p>
            <a:r>
              <a:rPr lang="en-GB" sz="2000" b="1" dirty="0"/>
              <a:t>B</a:t>
            </a:r>
          </a:p>
        </p:txBody>
      </p:sp>
    </p:spTree>
    <p:extLst>
      <p:ext uri="{BB962C8B-B14F-4D97-AF65-F5344CB8AC3E}">
        <p14:creationId xmlns:p14="http://schemas.microsoft.com/office/powerpoint/2010/main" val="348481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7" presetClass="emph" presetSubtype="2" fill="hold" nodeType="clickEffect">
                                  <p:stCondLst>
                                    <p:cond delay="0"/>
                                  </p:stCondLst>
                                  <p:childTnLst>
                                    <p:animClr clrSpc="rgb" dir="cw">
                                      <p:cBhvr>
                                        <p:cTn id="22" dur="500" fill="hold"/>
                                        <p:tgtEl>
                                          <p:spTgt spid="114"/>
                                        </p:tgtEl>
                                        <p:attrNameLst>
                                          <p:attrName>stroke.color</p:attrName>
                                        </p:attrNameLst>
                                      </p:cBhvr>
                                      <p:to>
                                        <a:srgbClr val="FF0000"/>
                                      </p:to>
                                    </p:animClr>
                                    <p:set>
                                      <p:cBhvr>
                                        <p:cTn id="23" dur="500" fill="hold"/>
                                        <p:tgtEl>
                                          <p:spTgt spid="114"/>
                                        </p:tgtEl>
                                        <p:attrNameLst>
                                          <p:attrName>stroke.on</p:attrName>
                                        </p:attrNameLst>
                                      </p:cBhvr>
                                      <p:to>
                                        <p:strVal val="true"/>
                                      </p:to>
                                    </p:set>
                                  </p:childTnLst>
                                </p:cTn>
                              </p:par>
                              <p:par>
                                <p:cTn id="24" presetID="7" presetClass="emph" presetSubtype="2" fill="hold" nodeType="withEffect">
                                  <p:stCondLst>
                                    <p:cond delay="0"/>
                                  </p:stCondLst>
                                  <p:childTnLst>
                                    <p:animClr clrSpc="rgb" dir="cw">
                                      <p:cBhvr>
                                        <p:cTn id="25" dur="500" fill="hold"/>
                                        <p:tgtEl>
                                          <p:spTgt spid="101"/>
                                        </p:tgtEl>
                                        <p:attrNameLst>
                                          <p:attrName>stroke.color</p:attrName>
                                        </p:attrNameLst>
                                      </p:cBhvr>
                                      <p:to>
                                        <a:srgbClr val="FF0000"/>
                                      </p:to>
                                    </p:animClr>
                                    <p:set>
                                      <p:cBhvr>
                                        <p:cTn id="26" dur="500" fill="hold"/>
                                        <p:tgtEl>
                                          <p:spTgt spid="101"/>
                                        </p:tgtEl>
                                        <p:attrNameLst>
                                          <p:attrName>stroke.on</p:attrName>
                                        </p:attrNameLst>
                                      </p:cBhvr>
                                      <p:to>
                                        <p:strVal val="true"/>
                                      </p:to>
                                    </p:set>
                                  </p:childTnLst>
                                </p:cTn>
                              </p:par>
                              <p:par>
                                <p:cTn id="27" presetID="7" presetClass="emph" presetSubtype="2" fill="hold" nodeType="withEffect">
                                  <p:stCondLst>
                                    <p:cond delay="0"/>
                                  </p:stCondLst>
                                  <p:childTnLst>
                                    <p:animClr clrSpc="rgb" dir="cw">
                                      <p:cBhvr>
                                        <p:cTn id="28" dur="500" fill="hold"/>
                                        <p:tgtEl>
                                          <p:spTgt spid="110"/>
                                        </p:tgtEl>
                                        <p:attrNameLst>
                                          <p:attrName>stroke.color</p:attrName>
                                        </p:attrNameLst>
                                      </p:cBhvr>
                                      <p:to>
                                        <a:srgbClr val="FF0000"/>
                                      </p:to>
                                    </p:animClr>
                                    <p:set>
                                      <p:cBhvr>
                                        <p:cTn id="29" dur="500" fill="hold"/>
                                        <p:tgtEl>
                                          <p:spTgt spid="110"/>
                                        </p:tgtEl>
                                        <p:attrNameLst>
                                          <p:attrName>stroke.on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2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7" presetClass="emph" presetSubtype="2" fill="hold" nodeType="clickEffect">
                                  <p:stCondLst>
                                    <p:cond delay="0"/>
                                  </p:stCondLst>
                                  <p:childTnLst>
                                    <p:animClr clrSpc="rgb" dir="cw">
                                      <p:cBhvr>
                                        <p:cTn id="37" dur="500" fill="hold"/>
                                        <p:tgtEl>
                                          <p:spTgt spid="113"/>
                                        </p:tgtEl>
                                        <p:attrNameLst>
                                          <p:attrName>stroke.color</p:attrName>
                                        </p:attrNameLst>
                                      </p:cBhvr>
                                      <p:to>
                                        <a:srgbClr val="ED7D31"/>
                                      </p:to>
                                    </p:animClr>
                                    <p:set>
                                      <p:cBhvr>
                                        <p:cTn id="38" dur="500" fill="hold"/>
                                        <p:tgtEl>
                                          <p:spTgt spid="113"/>
                                        </p:tgtEl>
                                        <p:attrNameLst>
                                          <p:attrName>stroke.on</p:attrName>
                                        </p:attrNameLst>
                                      </p:cBhvr>
                                      <p:to>
                                        <p:strVal val="true"/>
                                      </p:to>
                                    </p:set>
                                  </p:childTnLst>
                                </p:cTn>
                              </p:par>
                              <p:par>
                                <p:cTn id="39" presetID="7" presetClass="emph" presetSubtype="2" fill="hold" nodeType="withEffect">
                                  <p:stCondLst>
                                    <p:cond delay="0"/>
                                  </p:stCondLst>
                                  <p:childTnLst>
                                    <p:animClr clrSpc="rgb" dir="cw">
                                      <p:cBhvr>
                                        <p:cTn id="40" dur="500" fill="hold"/>
                                        <p:tgtEl>
                                          <p:spTgt spid="109"/>
                                        </p:tgtEl>
                                        <p:attrNameLst>
                                          <p:attrName>stroke.color</p:attrName>
                                        </p:attrNameLst>
                                      </p:cBhvr>
                                      <p:to>
                                        <a:srgbClr val="ED7D31"/>
                                      </p:to>
                                    </p:animClr>
                                    <p:set>
                                      <p:cBhvr>
                                        <p:cTn id="41" dur="500" fill="hold"/>
                                        <p:tgtEl>
                                          <p:spTgt spid="109"/>
                                        </p:tgtEl>
                                        <p:attrNameLst>
                                          <p:attrName>stroke.on</p:attrName>
                                        </p:attrNameLst>
                                      </p:cBhvr>
                                      <p:to>
                                        <p:strVal val="true"/>
                                      </p:to>
                                    </p:set>
                                  </p:childTnLst>
                                </p:cTn>
                              </p:par>
                              <p:par>
                                <p:cTn id="42" presetID="7" presetClass="emph" presetSubtype="2" fill="hold" nodeType="withEffect">
                                  <p:stCondLst>
                                    <p:cond delay="0"/>
                                  </p:stCondLst>
                                  <p:childTnLst>
                                    <p:animClr clrSpc="rgb" dir="cw">
                                      <p:cBhvr>
                                        <p:cTn id="43" dur="500" fill="hold"/>
                                        <p:tgtEl>
                                          <p:spTgt spid="106"/>
                                        </p:tgtEl>
                                        <p:attrNameLst>
                                          <p:attrName>stroke.color</p:attrName>
                                        </p:attrNameLst>
                                      </p:cBhvr>
                                      <p:to>
                                        <a:srgbClr val="ED7D31"/>
                                      </p:to>
                                    </p:animClr>
                                    <p:set>
                                      <p:cBhvr>
                                        <p:cTn id="44" dur="500" fill="hold"/>
                                        <p:tgtEl>
                                          <p:spTgt spid="106"/>
                                        </p:tgtEl>
                                        <p:attrNameLst>
                                          <p:attrName>stroke.on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7" presetClass="emph" presetSubtype="2" fill="hold" nodeType="clickEffect">
                                  <p:stCondLst>
                                    <p:cond delay="0"/>
                                  </p:stCondLst>
                                  <p:childTnLst>
                                    <p:animClr clrSpc="rgb" dir="cw">
                                      <p:cBhvr>
                                        <p:cTn id="52" dur="500" fill="hold"/>
                                        <p:tgtEl>
                                          <p:spTgt spid="97"/>
                                        </p:tgtEl>
                                        <p:attrNameLst>
                                          <p:attrName>stroke.color</p:attrName>
                                        </p:attrNameLst>
                                      </p:cBhvr>
                                      <p:to>
                                        <a:srgbClr val="FFC000"/>
                                      </p:to>
                                    </p:animClr>
                                    <p:set>
                                      <p:cBhvr>
                                        <p:cTn id="53" dur="500" fill="hold"/>
                                        <p:tgtEl>
                                          <p:spTgt spid="97"/>
                                        </p:tgtEl>
                                        <p:attrNameLst>
                                          <p:attrName>stroke.on</p:attrName>
                                        </p:attrNameLst>
                                      </p:cBhvr>
                                      <p:to>
                                        <p:strVal val="true"/>
                                      </p:to>
                                    </p:set>
                                  </p:childTnLst>
                                </p:cTn>
                              </p:par>
                              <p:par>
                                <p:cTn id="54" presetID="7" presetClass="emph" presetSubtype="2" fill="hold" nodeType="withEffect">
                                  <p:stCondLst>
                                    <p:cond delay="0"/>
                                  </p:stCondLst>
                                  <p:childTnLst>
                                    <p:animClr clrSpc="rgb" dir="cw">
                                      <p:cBhvr>
                                        <p:cTn id="55" dur="500" fill="hold"/>
                                        <p:tgtEl>
                                          <p:spTgt spid="107"/>
                                        </p:tgtEl>
                                        <p:attrNameLst>
                                          <p:attrName>stroke.color</p:attrName>
                                        </p:attrNameLst>
                                      </p:cBhvr>
                                      <p:to>
                                        <a:srgbClr val="FFC000"/>
                                      </p:to>
                                    </p:animClr>
                                    <p:set>
                                      <p:cBhvr>
                                        <p:cTn id="56" dur="500" fill="hold"/>
                                        <p:tgtEl>
                                          <p:spTgt spid="107"/>
                                        </p:tgtEl>
                                        <p:attrNameLst>
                                          <p:attrName>stroke.on</p:attrName>
                                        </p:attrNameLst>
                                      </p:cBhvr>
                                      <p:to>
                                        <p:strVal val="true"/>
                                      </p:to>
                                    </p:set>
                                  </p:childTnLst>
                                </p:cTn>
                              </p:par>
                              <p:par>
                                <p:cTn id="57" presetID="7" presetClass="emph" presetSubtype="2" fill="hold" nodeType="withEffect">
                                  <p:stCondLst>
                                    <p:cond delay="0"/>
                                  </p:stCondLst>
                                  <p:childTnLst>
                                    <p:animClr clrSpc="rgb" dir="cw">
                                      <p:cBhvr>
                                        <p:cTn id="58" dur="500" fill="hold"/>
                                        <p:tgtEl>
                                          <p:spTgt spid="99"/>
                                        </p:tgtEl>
                                        <p:attrNameLst>
                                          <p:attrName>stroke.color</p:attrName>
                                        </p:attrNameLst>
                                      </p:cBhvr>
                                      <p:to>
                                        <a:srgbClr val="FFC000"/>
                                      </p:to>
                                    </p:animClr>
                                    <p:set>
                                      <p:cBhvr>
                                        <p:cTn id="59" dur="500" fill="hold"/>
                                        <p:tgtEl>
                                          <p:spTgt spid="99"/>
                                        </p:tgtEl>
                                        <p:attrNameLst>
                                          <p:attrName>stroke.on</p:attrName>
                                        </p:attrNameLst>
                                      </p:cBhvr>
                                      <p:to>
                                        <p:strVal val="tru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22"/>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7" presetClass="emph" presetSubtype="2" fill="hold" nodeType="clickEffect">
                                  <p:stCondLst>
                                    <p:cond delay="0"/>
                                  </p:stCondLst>
                                  <p:childTnLst>
                                    <p:animClr clrSpc="rgb" dir="cw">
                                      <p:cBhvr>
                                        <p:cTn id="67" dur="500" fill="hold"/>
                                        <p:tgtEl>
                                          <p:spTgt spid="102"/>
                                        </p:tgtEl>
                                        <p:attrNameLst>
                                          <p:attrName>stroke.color</p:attrName>
                                        </p:attrNameLst>
                                      </p:cBhvr>
                                      <p:to>
                                        <a:srgbClr val="00B050"/>
                                      </p:to>
                                    </p:animClr>
                                    <p:set>
                                      <p:cBhvr>
                                        <p:cTn id="68" dur="500" fill="hold"/>
                                        <p:tgtEl>
                                          <p:spTgt spid="102"/>
                                        </p:tgtEl>
                                        <p:attrNameLst>
                                          <p:attrName>stroke.on</p:attrName>
                                        </p:attrNameLst>
                                      </p:cBhvr>
                                      <p:to>
                                        <p:strVal val="true"/>
                                      </p:to>
                                    </p:set>
                                  </p:childTnLst>
                                </p:cTn>
                              </p:par>
                              <p:par>
                                <p:cTn id="69" presetID="7" presetClass="emph" presetSubtype="2" fill="hold" nodeType="withEffect">
                                  <p:stCondLst>
                                    <p:cond delay="0"/>
                                  </p:stCondLst>
                                  <p:childTnLst>
                                    <p:animClr clrSpc="rgb" dir="cw">
                                      <p:cBhvr>
                                        <p:cTn id="70" dur="500" fill="hold"/>
                                        <p:tgtEl>
                                          <p:spTgt spid="104"/>
                                        </p:tgtEl>
                                        <p:attrNameLst>
                                          <p:attrName>stroke.color</p:attrName>
                                        </p:attrNameLst>
                                      </p:cBhvr>
                                      <p:to>
                                        <a:srgbClr val="00B050"/>
                                      </p:to>
                                    </p:animClr>
                                    <p:set>
                                      <p:cBhvr>
                                        <p:cTn id="71" dur="500" fill="hold"/>
                                        <p:tgtEl>
                                          <p:spTgt spid="104"/>
                                        </p:tgtEl>
                                        <p:attrNameLst>
                                          <p:attrName>stroke.on</p:attrName>
                                        </p:attrNameLst>
                                      </p:cBhvr>
                                      <p:to>
                                        <p:strVal val="true"/>
                                      </p:to>
                                    </p:set>
                                  </p:childTnLst>
                                </p:cTn>
                              </p:par>
                              <p:par>
                                <p:cTn id="72" presetID="7" presetClass="emph" presetSubtype="2" fill="hold" nodeType="withEffect">
                                  <p:stCondLst>
                                    <p:cond delay="0"/>
                                  </p:stCondLst>
                                  <p:childTnLst>
                                    <p:animClr clrSpc="rgb" dir="cw">
                                      <p:cBhvr>
                                        <p:cTn id="73" dur="500" fill="hold"/>
                                        <p:tgtEl>
                                          <p:spTgt spid="108"/>
                                        </p:tgtEl>
                                        <p:attrNameLst>
                                          <p:attrName>stroke.color</p:attrName>
                                        </p:attrNameLst>
                                      </p:cBhvr>
                                      <p:to>
                                        <a:srgbClr val="00B050"/>
                                      </p:to>
                                    </p:animClr>
                                    <p:set>
                                      <p:cBhvr>
                                        <p:cTn id="74" dur="500" fill="hold"/>
                                        <p:tgtEl>
                                          <p:spTgt spid="108"/>
                                        </p:tgtEl>
                                        <p:attrNameLst>
                                          <p:attrName>stroke.on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2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7" presetClass="emph" presetSubtype="2" fill="hold" nodeType="clickEffect">
                                  <p:stCondLst>
                                    <p:cond delay="0"/>
                                  </p:stCondLst>
                                  <p:childTnLst>
                                    <p:animClr clrSpc="rgb" dir="cw">
                                      <p:cBhvr>
                                        <p:cTn id="82" dur="500" fill="hold"/>
                                        <p:tgtEl>
                                          <p:spTgt spid="98"/>
                                        </p:tgtEl>
                                        <p:attrNameLst>
                                          <p:attrName>stroke.color</p:attrName>
                                        </p:attrNameLst>
                                      </p:cBhvr>
                                      <p:to>
                                        <a:srgbClr val="0070C0"/>
                                      </p:to>
                                    </p:animClr>
                                    <p:set>
                                      <p:cBhvr>
                                        <p:cTn id="83" dur="500" fill="hold"/>
                                        <p:tgtEl>
                                          <p:spTgt spid="98"/>
                                        </p:tgtEl>
                                        <p:attrNameLst>
                                          <p:attrName>stroke.on</p:attrName>
                                        </p:attrNameLst>
                                      </p:cBhvr>
                                      <p:to>
                                        <p:strVal val="true"/>
                                      </p:to>
                                    </p:set>
                                  </p:childTnLst>
                                </p:cTn>
                              </p:par>
                              <p:par>
                                <p:cTn id="84" presetID="7" presetClass="emph" presetSubtype="2" fill="hold" nodeType="withEffect">
                                  <p:stCondLst>
                                    <p:cond delay="0"/>
                                  </p:stCondLst>
                                  <p:childTnLst>
                                    <p:animClr clrSpc="rgb" dir="cw">
                                      <p:cBhvr>
                                        <p:cTn id="85" dur="500" fill="hold"/>
                                        <p:tgtEl>
                                          <p:spTgt spid="100"/>
                                        </p:tgtEl>
                                        <p:attrNameLst>
                                          <p:attrName>stroke.color</p:attrName>
                                        </p:attrNameLst>
                                      </p:cBhvr>
                                      <p:to>
                                        <a:srgbClr val="0070C0"/>
                                      </p:to>
                                    </p:animClr>
                                    <p:set>
                                      <p:cBhvr>
                                        <p:cTn id="86" dur="500" fill="hold"/>
                                        <p:tgtEl>
                                          <p:spTgt spid="100"/>
                                        </p:tgtEl>
                                        <p:attrNameLst>
                                          <p:attrName>stroke.on</p:attrName>
                                        </p:attrNameLst>
                                      </p:cBhvr>
                                      <p:to>
                                        <p:strVal val="true"/>
                                      </p:to>
                                    </p:set>
                                  </p:childTnLst>
                                </p:cTn>
                              </p:par>
                              <p:par>
                                <p:cTn id="87" presetID="7" presetClass="emph" presetSubtype="2" fill="hold" nodeType="withEffect">
                                  <p:stCondLst>
                                    <p:cond delay="0"/>
                                  </p:stCondLst>
                                  <p:childTnLst>
                                    <p:animClr clrSpc="rgb" dir="cw">
                                      <p:cBhvr>
                                        <p:cTn id="88" dur="500" fill="hold"/>
                                        <p:tgtEl>
                                          <p:spTgt spid="115"/>
                                        </p:tgtEl>
                                        <p:attrNameLst>
                                          <p:attrName>stroke.color</p:attrName>
                                        </p:attrNameLst>
                                      </p:cBhvr>
                                      <p:to>
                                        <a:srgbClr val="0070C0"/>
                                      </p:to>
                                    </p:animClr>
                                    <p:set>
                                      <p:cBhvr>
                                        <p:cTn id="89" dur="500" fill="hold"/>
                                        <p:tgtEl>
                                          <p:spTgt spid="115"/>
                                        </p:tgtEl>
                                        <p:attrNameLst>
                                          <p:attrName>stroke.on</p:attrName>
                                        </p:attrNameLst>
                                      </p:cBhvr>
                                      <p:to>
                                        <p:strVal val="tru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12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7" presetClass="emph" presetSubtype="2" fill="hold" nodeType="clickEffect">
                                  <p:stCondLst>
                                    <p:cond delay="0"/>
                                  </p:stCondLst>
                                  <p:childTnLst>
                                    <p:animClr clrSpc="rgb" dir="cw">
                                      <p:cBhvr>
                                        <p:cTn id="97" dur="500" fill="hold"/>
                                        <p:tgtEl>
                                          <p:spTgt spid="111"/>
                                        </p:tgtEl>
                                        <p:attrNameLst>
                                          <p:attrName>stroke.color</p:attrName>
                                        </p:attrNameLst>
                                      </p:cBhvr>
                                      <p:to>
                                        <a:srgbClr val="7030A0"/>
                                      </p:to>
                                    </p:animClr>
                                    <p:set>
                                      <p:cBhvr>
                                        <p:cTn id="98" dur="500" fill="hold"/>
                                        <p:tgtEl>
                                          <p:spTgt spid="111"/>
                                        </p:tgtEl>
                                        <p:attrNameLst>
                                          <p:attrName>stroke.on</p:attrName>
                                        </p:attrNameLst>
                                      </p:cBhvr>
                                      <p:to>
                                        <p:strVal val="true"/>
                                      </p:to>
                                    </p:set>
                                  </p:childTnLst>
                                </p:cTn>
                              </p:par>
                              <p:par>
                                <p:cTn id="99" presetID="7" presetClass="emph" presetSubtype="2" fill="hold" nodeType="withEffect">
                                  <p:stCondLst>
                                    <p:cond delay="0"/>
                                  </p:stCondLst>
                                  <p:childTnLst>
                                    <p:animClr clrSpc="rgb" dir="cw">
                                      <p:cBhvr>
                                        <p:cTn id="100" dur="500" fill="hold"/>
                                        <p:tgtEl>
                                          <p:spTgt spid="105"/>
                                        </p:tgtEl>
                                        <p:attrNameLst>
                                          <p:attrName>stroke.color</p:attrName>
                                        </p:attrNameLst>
                                      </p:cBhvr>
                                      <p:to>
                                        <a:srgbClr val="7030A0"/>
                                      </p:to>
                                    </p:animClr>
                                    <p:set>
                                      <p:cBhvr>
                                        <p:cTn id="101" dur="500" fill="hold"/>
                                        <p:tgtEl>
                                          <p:spTgt spid="105"/>
                                        </p:tgtEl>
                                        <p:attrNameLst>
                                          <p:attrName>stroke.on</p:attrName>
                                        </p:attrNameLst>
                                      </p:cBhvr>
                                      <p:to>
                                        <p:strVal val="true"/>
                                      </p:to>
                                    </p:set>
                                  </p:childTnLst>
                                </p:cTn>
                              </p:par>
                              <p:par>
                                <p:cTn id="102" presetID="7" presetClass="emph" presetSubtype="2" fill="hold" nodeType="withEffect">
                                  <p:stCondLst>
                                    <p:cond delay="0"/>
                                  </p:stCondLst>
                                  <p:childTnLst>
                                    <p:animClr clrSpc="rgb" dir="cw">
                                      <p:cBhvr>
                                        <p:cTn id="103" dur="500" fill="hold"/>
                                        <p:tgtEl>
                                          <p:spTgt spid="103"/>
                                        </p:tgtEl>
                                        <p:attrNameLst>
                                          <p:attrName>stroke.color</p:attrName>
                                        </p:attrNameLst>
                                      </p:cBhvr>
                                      <p:to>
                                        <a:srgbClr val="7030A0"/>
                                      </p:to>
                                    </p:animClr>
                                    <p:set>
                                      <p:cBhvr>
                                        <p:cTn id="104" dur="500" fill="hold"/>
                                        <p:tgtEl>
                                          <p:spTgt spid="103"/>
                                        </p:tgtEl>
                                        <p:attrNameLst>
                                          <p:attrName>stroke.on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4" grpId="0"/>
      <p:bldP spid="95" grpId="0"/>
      <p:bldP spid="96" grpId="0"/>
      <p:bldP spid="112" grpId="0"/>
      <p:bldP spid="120" grpId="0"/>
      <p:bldP spid="121" grpId="0"/>
      <p:bldP spid="122" grpId="0"/>
      <p:bldP spid="123" grpId="0"/>
      <p:bldP spid="124" grpId="0"/>
      <p:bldP spid="1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4EB1E-5A49-89FB-819C-214AC1309C9E}"/>
              </a:ext>
            </a:extLst>
          </p:cNvPr>
          <p:cNvSpPr>
            <a:spLocks noGrp="1"/>
          </p:cNvSpPr>
          <p:nvPr>
            <p:ph type="title"/>
          </p:nvPr>
        </p:nvSpPr>
        <p:spPr/>
        <p:txBody>
          <a:bodyPr/>
          <a:lstStyle/>
          <a:p>
            <a:r>
              <a:rPr lang="en-GB" b="1" dirty="0"/>
              <a:t>Sudoku</a:t>
            </a:r>
          </a:p>
        </p:txBody>
      </p:sp>
      <p:sp>
        <p:nvSpPr>
          <p:cNvPr id="3" name="Content Placeholder 2">
            <a:extLst>
              <a:ext uri="{FF2B5EF4-FFF2-40B4-BE49-F238E27FC236}">
                <a16:creationId xmlns:a16="http://schemas.microsoft.com/office/drawing/2014/main" id="{C570E9DF-E989-1599-B8CE-115E348486BD}"/>
              </a:ext>
            </a:extLst>
          </p:cNvPr>
          <p:cNvSpPr>
            <a:spLocks noGrp="1"/>
          </p:cNvSpPr>
          <p:nvPr>
            <p:ph sz="half" idx="1"/>
          </p:nvPr>
        </p:nvSpPr>
        <p:spPr>
          <a:xfrm>
            <a:off x="838200" y="1825625"/>
            <a:ext cx="5400000" cy="4351338"/>
          </a:xfrm>
        </p:spPr>
        <p:txBody>
          <a:bodyPr>
            <a:normAutofit fontScale="85000" lnSpcReduction="10000"/>
          </a:bodyPr>
          <a:lstStyle/>
          <a:p>
            <a:pPr marL="0" indent="0">
              <a:buNone/>
            </a:pPr>
            <a:r>
              <a:rPr lang="en-GB" b="1" dirty="0" err="1"/>
              <a:t>Def</a:t>
            </a:r>
            <a:r>
              <a:rPr lang="en-GB" b="1" baseline="30000" dirty="0" err="1"/>
              <a:t>n</a:t>
            </a:r>
            <a:r>
              <a:rPr lang="en-GB" b="1" dirty="0"/>
              <a:t>: </a:t>
            </a:r>
            <a:r>
              <a:rPr lang="en-GB" dirty="0"/>
              <a:t>A valid </a:t>
            </a:r>
            <a:r>
              <a:rPr lang="en-GB" b="1" dirty="0"/>
              <a:t>Sudoku</a:t>
            </a:r>
            <a:r>
              <a:rPr lang="en-GB" dirty="0"/>
              <a:t> puzzle is a function S : </a:t>
            </a:r>
            <a:r>
              <a:rPr lang="en-GB" dirty="0" err="1"/>
              <a:t>i</a:t>
            </a:r>
            <a:r>
              <a:rPr lang="en-GB" dirty="0"/>
              <a:t>, j → x for values </a:t>
            </a:r>
            <a:r>
              <a:rPr lang="en-GB" dirty="0" err="1"/>
              <a:t>i</a:t>
            </a:r>
            <a:r>
              <a:rPr lang="en-GB" dirty="0"/>
              <a:t>, j ∈ {1, ..., D</a:t>
            </a:r>
            <a:r>
              <a:rPr lang="en-GB" baseline="30000" dirty="0"/>
              <a:t>2</a:t>
            </a:r>
            <a:r>
              <a:rPr lang="en-GB" dirty="0"/>
              <a:t>} and x ∈ {0, ..., D</a:t>
            </a:r>
            <a:r>
              <a:rPr lang="en-GB" baseline="30000" dirty="0"/>
              <a:t>2</a:t>
            </a:r>
            <a:r>
              <a:rPr lang="en-GB" dirty="0"/>
              <a:t>} satisfying the following: </a:t>
            </a:r>
          </a:p>
          <a:p>
            <a:r>
              <a:rPr lang="en-GB" dirty="0"/>
              <a:t>for all a, b, c ∈ {1, ..., D2} with S(a, b) ≠ 0 and S(</a:t>
            </a:r>
            <a:r>
              <a:rPr lang="en-GB" dirty="0" err="1"/>
              <a:t>a,c</a:t>
            </a:r>
            <a:r>
              <a:rPr lang="en-GB" dirty="0"/>
              <a:t>) ≠ 0, then S(a, b) ≠ S(</a:t>
            </a:r>
            <a:r>
              <a:rPr lang="en-GB" dirty="0" err="1"/>
              <a:t>a,c</a:t>
            </a:r>
            <a:r>
              <a:rPr lang="en-GB" dirty="0"/>
              <a:t>) </a:t>
            </a:r>
          </a:p>
          <a:p>
            <a:r>
              <a:rPr lang="en-GB" dirty="0"/>
              <a:t>for all a, b, c ∈ {1, ..., D</a:t>
            </a:r>
            <a:r>
              <a:rPr lang="en-GB" baseline="30000" dirty="0"/>
              <a:t>2</a:t>
            </a:r>
            <a:r>
              <a:rPr lang="en-GB" dirty="0"/>
              <a:t>} with S(</a:t>
            </a:r>
            <a:r>
              <a:rPr lang="en-GB" dirty="0" err="1"/>
              <a:t>a,b</a:t>
            </a:r>
            <a:r>
              <a:rPr lang="en-GB" dirty="0"/>
              <a:t>) ≠ 0 and S(</a:t>
            </a:r>
            <a:r>
              <a:rPr lang="en-GB" dirty="0" err="1"/>
              <a:t>c,b</a:t>
            </a:r>
            <a:r>
              <a:rPr lang="en-GB" dirty="0"/>
              <a:t>) ≠ 0, then S(a, b) ≠ S(</a:t>
            </a:r>
            <a:r>
              <a:rPr lang="en-GB" dirty="0" err="1"/>
              <a:t>c,b</a:t>
            </a:r>
            <a:r>
              <a:rPr lang="en-GB" dirty="0"/>
              <a:t>) </a:t>
            </a:r>
          </a:p>
          <a:p>
            <a:r>
              <a:rPr lang="en-GB" dirty="0"/>
              <a:t>for all a, b, c, d ∈ {1, ... , D</a:t>
            </a:r>
            <a:r>
              <a:rPr lang="en-GB" baseline="30000" dirty="0"/>
              <a:t>2</a:t>
            </a:r>
            <a:r>
              <a:rPr lang="en-GB" dirty="0"/>
              <a:t>} with a mod D = c mod D, b mod D = d mod D, S(</a:t>
            </a:r>
            <a:r>
              <a:rPr lang="en-GB" dirty="0" err="1"/>
              <a:t>a,b</a:t>
            </a:r>
            <a:r>
              <a:rPr lang="en-GB" dirty="0"/>
              <a:t>) ≠ 0 and S(</a:t>
            </a:r>
            <a:r>
              <a:rPr lang="en-GB" dirty="0" err="1"/>
              <a:t>c,d</a:t>
            </a:r>
            <a:r>
              <a:rPr lang="en-GB" dirty="0"/>
              <a:t>) ≠ 0, then S(</a:t>
            </a:r>
            <a:r>
              <a:rPr lang="en-GB" dirty="0" err="1"/>
              <a:t>a,b</a:t>
            </a:r>
            <a:r>
              <a:rPr lang="en-GB" dirty="0"/>
              <a:t>) ≠ S(</a:t>
            </a:r>
            <a:r>
              <a:rPr lang="en-GB" dirty="0" err="1"/>
              <a:t>a,c</a:t>
            </a:r>
            <a:r>
              <a:rPr lang="en-GB" dirty="0"/>
              <a:t>) </a:t>
            </a:r>
          </a:p>
        </p:txBody>
      </p:sp>
      <p:graphicFrame>
        <p:nvGraphicFramePr>
          <p:cNvPr id="6" name="Table 5">
            <a:extLst>
              <a:ext uri="{FF2B5EF4-FFF2-40B4-BE49-F238E27FC236}">
                <a16:creationId xmlns:a16="http://schemas.microsoft.com/office/drawing/2014/main" id="{5EA3B3DA-A1AF-2E78-CD44-CAA386E24C4F}"/>
              </a:ext>
            </a:extLst>
          </p:cNvPr>
          <p:cNvGraphicFramePr>
            <a:graphicFrameLocks/>
          </p:cNvGraphicFramePr>
          <p:nvPr>
            <p:extLst>
              <p:ext uri="{D42A27DB-BD31-4B8C-83A1-F6EECF244321}">
                <p14:modId xmlns:p14="http://schemas.microsoft.com/office/powerpoint/2010/main" val="3180566066"/>
              </p:ext>
            </p:extLst>
          </p:nvPr>
        </p:nvGraphicFramePr>
        <p:xfrm>
          <a:off x="6667676" y="1027906"/>
          <a:ext cx="4950819" cy="5111244"/>
        </p:xfrm>
        <a:graphic>
          <a:graphicData uri="http://schemas.openxmlformats.org/drawingml/2006/table">
            <a:tbl>
              <a:tblPr firstRow="1" bandRow="1">
                <a:tableStyleId>{5C22544A-7EE6-4342-B048-85BDC9FD1C3A}</a:tableStyleId>
              </a:tblPr>
              <a:tblGrid>
                <a:gridCol w="550091">
                  <a:extLst>
                    <a:ext uri="{9D8B030D-6E8A-4147-A177-3AD203B41FA5}">
                      <a16:colId xmlns:a16="http://schemas.microsoft.com/office/drawing/2014/main" val="2054264490"/>
                    </a:ext>
                  </a:extLst>
                </a:gridCol>
                <a:gridCol w="550091">
                  <a:extLst>
                    <a:ext uri="{9D8B030D-6E8A-4147-A177-3AD203B41FA5}">
                      <a16:colId xmlns:a16="http://schemas.microsoft.com/office/drawing/2014/main" val="1173606475"/>
                    </a:ext>
                  </a:extLst>
                </a:gridCol>
                <a:gridCol w="550091">
                  <a:extLst>
                    <a:ext uri="{9D8B030D-6E8A-4147-A177-3AD203B41FA5}">
                      <a16:colId xmlns:a16="http://schemas.microsoft.com/office/drawing/2014/main" val="2810507582"/>
                    </a:ext>
                  </a:extLst>
                </a:gridCol>
                <a:gridCol w="550091">
                  <a:extLst>
                    <a:ext uri="{9D8B030D-6E8A-4147-A177-3AD203B41FA5}">
                      <a16:colId xmlns:a16="http://schemas.microsoft.com/office/drawing/2014/main" val="1400276187"/>
                    </a:ext>
                  </a:extLst>
                </a:gridCol>
                <a:gridCol w="550091">
                  <a:extLst>
                    <a:ext uri="{9D8B030D-6E8A-4147-A177-3AD203B41FA5}">
                      <a16:colId xmlns:a16="http://schemas.microsoft.com/office/drawing/2014/main" val="4247924008"/>
                    </a:ext>
                  </a:extLst>
                </a:gridCol>
                <a:gridCol w="550091">
                  <a:extLst>
                    <a:ext uri="{9D8B030D-6E8A-4147-A177-3AD203B41FA5}">
                      <a16:colId xmlns:a16="http://schemas.microsoft.com/office/drawing/2014/main" val="1373637816"/>
                    </a:ext>
                  </a:extLst>
                </a:gridCol>
                <a:gridCol w="550091">
                  <a:extLst>
                    <a:ext uri="{9D8B030D-6E8A-4147-A177-3AD203B41FA5}">
                      <a16:colId xmlns:a16="http://schemas.microsoft.com/office/drawing/2014/main" val="1238486592"/>
                    </a:ext>
                  </a:extLst>
                </a:gridCol>
                <a:gridCol w="550091">
                  <a:extLst>
                    <a:ext uri="{9D8B030D-6E8A-4147-A177-3AD203B41FA5}">
                      <a16:colId xmlns:a16="http://schemas.microsoft.com/office/drawing/2014/main" val="413937373"/>
                    </a:ext>
                  </a:extLst>
                </a:gridCol>
                <a:gridCol w="550091">
                  <a:extLst>
                    <a:ext uri="{9D8B030D-6E8A-4147-A177-3AD203B41FA5}">
                      <a16:colId xmlns:a16="http://schemas.microsoft.com/office/drawing/2014/main" val="1428381853"/>
                    </a:ext>
                  </a:extLst>
                </a:gridCol>
              </a:tblGrid>
              <a:tr h="567916">
                <a:tc>
                  <a:txBody>
                    <a:bodyPr/>
                    <a:lstStyle/>
                    <a:p>
                      <a:pPr algn="ctr"/>
                      <a:r>
                        <a:rPr lang="en-GB" sz="2000" b="0" spc="-300" dirty="0">
                          <a:solidFill>
                            <a:schemeClr val="tx1"/>
                          </a:solidFill>
                        </a:rPr>
                        <a:t>1</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2</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3</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4</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5</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6</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7</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8</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9</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4070069872"/>
                  </a:ext>
                </a:extLst>
              </a:tr>
              <a:tr h="567916">
                <a:tc>
                  <a:txBody>
                    <a:bodyPr/>
                    <a:lstStyle/>
                    <a:p>
                      <a:pPr algn="ctr"/>
                      <a:r>
                        <a:rPr lang="en-GB" sz="2000" b="0" spc="-300" dirty="0">
                          <a:solidFill>
                            <a:schemeClr val="tx1"/>
                          </a:solidFill>
                        </a:rPr>
                        <a:t>4</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5</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6</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7</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8</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9</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1</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2</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3</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3678420609"/>
                  </a:ext>
                </a:extLst>
              </a:tr>
              <a:tr h="567916">
                <a:tc>
                  <a:txBody>
                    <a:bodyPr/>
                    <a:lstStyle/>
                    <a:p>
                      <a:pPr algn="ctr"/>
                      <a:r>
                        <a:rPr lang="en-GB" sz="2000" b="0" spc="-300" dirty="0">
                          <a:solidFill>
                            <a:schemeClr val="tx1"/>
                          </a:solidFill>
                        </a:rPr>
                        <a:t>7</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8</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9</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1</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2</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3</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4</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5</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6</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833717117"/>
                  </a:ext>
                </a:extLst>
              </a:tr>
              <a:tr h="567916">
                <a:tc>
                  <a:txBody>
                    <a:bodyPr/>
                    <a:lstStyle/>
                    <a:p>
                      <a:pPr algn="ctr"/>
                      <a:r>
                        <a:rPr lang="en-GB" sz="2000" b="0" spc="-300" dirty="0">
                          <a:solidFill>
                            <a:schemeClr val="tx1"/>
                          </a:solidFill>
                        </a:rPr>
                        <a:t>2</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3</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4</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5</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6</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7</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8</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9</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1</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767882563"/>
                  </a:ext>
                </a:extLst>
              </a:tr>
              <a:tr h="567916">
                <a:tc>
                  <a:txBody>
                    <a:bodyPr/>
                    <a:lstStyle/>
                    <a:p>
                      <a:pPr algn="ctr"/>
                      <a:r>
                        <a:rPr lang="en-GB" sz="2000" b="0" spc="-300" dirty="0">
                          <a:solidFill>
                            <a:schemeClr val="tx1"/>
                          </a:solidFill>
                        </a:rPr>
                        <a:t>5</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6</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7</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8</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9</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1</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2</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3</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4</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3324784500"/>
                  </a:ext>
                </a:extLst>
              </a:tr>
              <a:tr h="567916">
                <a:tc>
                  <a:txBody>
                    <a:bodyPr/>
                    <a:lstStyle/>
                    <a:p>
                      <a:pPr algn="ctr"/>
                      <a:r>
                        <a:rPr lang="en-GB" sz="2000" b="0" spc="-300" dirty="0">
                          <a:solidFill>
                            <a:schemeClr val="tx1"/>
                          </a:solidFill>
                        </a:rPr>
                        <a:t>8</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9</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1</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2</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3</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4</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5</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6</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7</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75030056"/>
                  </a:ext>
                </a:extLst>
              </a:tr>
              <a:tr h="567916">
                <a:tc>
                  <a:txBody>
                    <a:bodyPr/>
                    <a:lstStyle/>
                    <a:p>
                      <a:pPr algn="ctr"/>
                      <a:r>
                        <a:rPr lang="en-GB" sz="2000" b="0" spc="-300" dirty="0">
                          <a:solidFill>
                            <a:schemeClr val="tx1"/>
                          </a:solidFill>
                        </a:rPr>
                        <a:t>3</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4</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5</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6</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7</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8</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9</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1</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2</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009508990"/>
                  </a:ext>
                </a:extLst>
              </a:tr>
              <a:tr h="567916">
                <a:tc>
                  <a:txBody>
                    <a:bodyPr/>
                    <a:lstStyle/>
                    <a:p>
                      <a:pPr algn="ctr"/>
                      <a:r>
                        <a:rPr lang="en-GB" sz="2000" b="0" spc="-300" dirty="0">
                          <a:solidFill>
                            <a:schemeClr val="tx1"/>
                          </a:solidFill>
                        </a:rPr>
                        <a:t>6</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7</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8</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9</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1</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2</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3</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4</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5</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079278298"/>
                  </a:ext>
                </a:extLst>
              </a:tr>
              <a:tr h="567916">
                <a:tc>
                  <a:txBody>
                    <a:bodyPr/>
                    <a:lstStyle/>
                    <a:p>
                      <a:pPr algn="ctr"/>
                      <a:r>
                        <a:rPr lang="en-GB" sz="2000" b="0" spc="-300" dirty="0">
                          <a:solidFill>
                            <a:schemeClr val="tx1"/>
                          </a:solidFill>
                        </a:rPr>
                        <a:t>9</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1</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2</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3</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4</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5</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6</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7</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8</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907543247"/>
                  </a:ext>
                </a:extLst>
              </a:tr>
            </a:tbl>
          </a:graphicData>
        </a:graphic>
      </p:graphicFrame>
    </p:spTree>
    <p:extLst>
      <p:ext uri="{BB962C8B-B14F-4D97-AF65-F5344CB8AC3E}">
        <p14:creationId xmlns:p14="http://schemas.microsoft.com/office/powerpoint/2010/main" val="1447483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51B3A-3608-3A96-C2E2-F8C07DDD353E}"/>
              </a:ext>
            </a:extLst>
          </p:cNvPr>
          <p:cNvSpPr>
            <a:spLocks noGrp="1"/>
          </p:cNvSpPr>
          <p:nvPr>
            <p:ph type="title"/>
          </p:nvPr>
        </p:nvSpPr>
        <p:spPr/>
        <p:txBody>
          <a:bodyPr/>
          <a:lstStyle/>
          <a:p>
            <a:r>
              <a:rPr lang="en-GB" b="1" dirty="0"/>
              <a:t>Latin Square -&gt; Sudoku</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03FE0A0F-FE1E-D8A3-6BF2-987266DA6A7A}"/>
                  </a:ext>
                </a:extLst>
              </p:cNvPr>
              <p:cNvSpPr>
                <a:spLocks noGrp="1"/>
              </p:cNvSpPr>
              <p:nvPr>
                <p:ph sz="half" idx="2"/>
              </p:nvPr>
            </p:nvSpPr>
            <p:spPr>
              <a:xfrm>
                <a:off x="900000" y="1690688"/>
                <a:ext cx="8123684" cy="4012280"/>
              </a:xfrm>
            </p:spPr>
            <p:txBody>
              <a:bodyPr>
                <a:normAutofit lnSpcReduction="10000"/>
              </a:bodyPr>
              <a:lstStyle/>
              <a:p>
                <a:pPr marL="0" indent="0">
                  <a:buNone/>
                </a:pPr>
                <a:r>
                  <a:rPr lang="en-GB" b="1" dirty="0"/>
                  <a:t>Lemma: </a:t>
                </a:r>
                <a:r>
                  <a:rPr lang="en-GB" dirty="0"/>
                  <a:t>Let S be a Sudoku problem with the following construction </a:t>
                </a:r>
              </a:p>
              <a:p>
                <a:pPr marL="0" indent="0">
                  <a:buNone/>
                </a:pPr>
                <a:r>
                  <a:rPr lang="en-GB" dirty="0"/>
                  <a:t>S</a:t>
                </a:r>
                <a14:m>
                  <m:oMath xmlns:m="http://schemas.openxmlformats.org/officeDocument/2006/math">
                    <m:d>
                      <m:dPr>
                        <m:ctrlPr>
                          <a:rPr lang="en-GB" i="1" smtClean="0">
                            <a:latin typeface="Cambria Math" panose="02040503050406030204" pitchFamily="18" charset="0"/>
                          </a:rPr>
                        </m:ctrlPr>
                      </m:dPr>
                      <m:e>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𝑗</m:t>
                        </m:r>
                      </m:e>
                    </m:d>
                    <m:r>
                      <a:rPr lang="en-GB" i="1" smtClean="0">
                        <a:latin typeface="Cambria Math" panose="02040503050406030204" pitchFamily="18" charset="0"/>
                      </a:rPr>
                      <m:t>=</m:t>
                    </m:r>
                    <m:d>
                      <m:dPr>
                        <m:begChr m:val="{"/>
                        <m:endChr m:val=""/>
                        <m:ctrlPr>
                          <a:rPr lang="en-GB" i="1" smtClean="0">
                            <a:latin typeface="Cambria Math" panose="02040503050406030204" pitchFamily="18" charset="0"/>
                          </a:rPr>
                        </m:ctrlPr>
                      </m:dPr>
                      <m:e>
                        <m:eqArr>
                          <m:eqArrPr>
                            <m:ctrlPr>
                              <a:rPr lang="en-GB" i="1" smtClean="0">
                                <a:latin typeface="Cambria Math" panose="02040503050406030204" pitchFamily="18" charset="0"/>
                              </a:rPr>
                            </m:ctrlPr>
                          </m:eqArrPr>
                          <m:e>
                            <m:r>
                              <a:rPr lang="en-GB" b="0" i="1" smtClean="0">
                                <a:latin typeface="Cambria Math" panose="02040503050406030204" pitchFamily="18" charset="0"/>
                              </a:rPr>
                              <m:t>0 </m:t>
                            </m:r>
                            <m:r>
                              <a:rPr lang="en-GB" b="0" i="1" smtClean="0">
                                <a:latin typeface="Cambria Math" panose="02040503050406030204" pitchFamily="18" charset="0"/>
                              </a:rPr>
                              <m:t>𝑖𝑓</m:t>
                            </m:r>
                            <m:r>
                              <a:rPr lang="en-GB" b="0" i="1" smtClean="0">
                                <a:latin typeface="Cambria Math" panose="02040503050406030204" pitchFamily="18" charset="0"/>
                              </a:rPr>
                              <m:t> </m:t>
                            </m:r>
                            <m:r>
                              <m:rPr>
                                <m:nor/>
                              </m:rPr>
                              <a:rPr lang="en-GB" dirty="0" smtClean="0"/>
                              <m:t>(</m:t>
                            </m:r>
                            <m:r>
                              <m:rPr>
                                <m:nor/>
                              </m:rPr>
                              <a:rPr lang="en-GB" dirty="0" smtClean="0"/>
                              <m:t>i</m:t>
                            </m:r>
                            <m:r>
                              <m:rPr>
                                <m:nor/>
                              </m:rPr>
                              <a:rPr lang="en-GB" dirty="0" smtClean="0"/>
                              <m:t>, </m:t>
                            </m:r>
                            <m:r>
                              <m:rPr>
                                <m:nor/>
                              </m:rPr>
                              <a:rPr lang="en-GB" dirty="0" smtClean="0"/>
                              <m:t>j</m:t>
                            </m:r>
                            <m:r>
                              <m:rPr>
                                <m:nor/>
                              </m:rPr>
                              <a:rPr lang="en-GB" dirty="0" smtClean="0"/>
                              <m:t>) ∈ </m:t>
                            </m:r>
                            <m:r>
                              <m:rPr>
                                <m:nor/>
                              </m:rPr>
                              <a:rPr lang="en-GB" dirty="0" smtClean="0"/>
                              <m:t>S</m:t>
                            </m:r>
                            <m:r>
                              <m:rPr>
                                <m:nor/>
                              </m:rPr>
                              <a:rPr lang="en-GB" b="0" i="1" baseline="-25000" dirty="0" smtClean="0"/>
                              <m:t>l</m:t>
                            </m:r>
                          </m:e>
                          <m:e>
                            <m:r>
                              <a:rPr lang="en-GB" i="1" smtClean="0">
                                <a:latin typeface="Cambria Math" panose="02040503050406030204" pitchFamily="18" charset="0"/>
                              </a:rPr>
                              <m:t>&amp;</m:t>
                            </m:r>
                            <m:r>
                              <m:rPr>
                                <m:nor/>
                              </m:rPr>
                              <a:rPr lang="en-GB" dirty="0" smtClean="0"/>
                              <m:t>((</m:t>
                            </m:r>
                            <m:r>
                              <m:rPr>
                                <m:nor/>
                              </m:rPr>
                              <a:rPr lang="en-GB" dirty="0" smtClean="0"/>
                              <m:t>i</m:t>
                            </m:r>
                            <m:r>
                              <m:rPr>
                                <m:nor/>
                              </m:rPr>
                              <a:rPr lang="en-GB" dirty="0" smtClean="0"/>
                              <m:t> − 1 </m:t>
                            </m:r>
                            <m:r>
                              <m:rPr>
                                <m:nor/>
                              </m:rPr>
                              <a:rPr lang="en-GB" dirty="0" smtClean="0"/>
                              <m:t>mod</m:t>
                            </m:r>
                            <m:r>
                              <m:rPr>
                                <m:nor/>
                              </m:rPr>
                              <a:rPr lang="en-GB" dirty="0" smtClean="0"/>
                              <m:t> </m:t>
                            </m:r>
                            <m:r>
                              <m:rPr>
                                <m:nor/>
                              </m:rPr>
                              <a:rPr lang="en-GB" dirty="0" smtClean="0"/>
                              <m:t>n</m:t>
                            </m:r>
                            <m:r>
                              <m:rPr>
                                <m:nor/>
                              </m:rPr>
                              <a:rPr lang="en-GB" dirty="0" smtClean="0"/>
                              <m:t>)</m:t>
                            </m:r>
                            <m:r>
                              <m:rPr>
                                <m:nor/>
                              </m:rPr>
                              <a:rPr lang="en-GB" dirty="0" smtClean="0"/>
                              <m:t>n</m:t>
                            </m:r>
                            <m:r>
                              <m:rPr>
                                <m:nor/>
                              </m:rPr>
                              <a:rPr lang="en-GB" dirty="0" smtClean="0"/>
                              <m:t> +</m:t>
                            </m:r>
                            <m:d>
                              <m:dPr>
                                <m:begChr m:val="⌊"/>
                                <m:endChr m:val="⌋"/>
                                <m:ctrlPr>
                                  <a:rPr lang="en-GB" i="1" dirty="0" smtClean="0">
                                    <a:latin typeface="Cambria Math" panose="02040503050406030204" pitchFamily="18" charset="0"/>
                                  </a:rPr>
                                </m:ctrlPr>
                              </m:dPr>
                              <m:e>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𝑖</m:t>
                                    </m:r>
                                    <m:r>
                                      <a:rPr lang="en-GB" b="0" i="1" dirty="0" smtClean="0">
                                        <a:latin typeface="Cambria Math" panose="02040503050406030204" pitchFamily="18" charset="0"/>
                                      </a:rPr>
                                      <m:t>−1</m:t>
                                    </m:r>
                                  </m:num>
                                  <m:den>
                                    <m:r>
                                      <a:rPr lang="en-GB" b="0" i="1" dirty="0" smtClean="0">
                                        <a:latin typeface="Cambria Math" panose="02040503050406030204" pitchFamily="18" charset="0"/>
                                      </a:rPr>
                                      <m:t>𝑛</m:t>
                                    </m:r>
                                  </m:den>
                                </m:f>
                              </m:e>
                            </m:d>
                            <m:r>
                              <m:rPr>
                                <m:nor/>
                              </m:rPr>
                              <a:rPr lang="en-GB" dirty="0" smtClean="0"/>
                              <m:t> + </m:t>
                            </m:r>
                            <m:r>
                              <m:rPr>
                                <m:nor/>
                              </m:rPr>
                              <a:rPr lang="en-GB" dirty="0" smtClean="0"/>
                              <m:t>j</m:t>
                            </m:r>
                            <m:r>
                              <m:rPr>
                                <m:nor/>
                              </m:rPr>
                              <a:rPr lang="en-GB" dirty="0" smtClean="0"/>
                              <m:t> − 1) </m:t>
                            </m:r>
                            <m:r>
                              <m:rPr>
                                <m:nor/>
                              </m:rPr>
                              <a:rPr lang="en-GB" dirty="0" smtClean="0"/>
                              <m:t>mod</m:t>
                            </m:r>
                            <m:r>
                              <m:rPr>
                                <m:nor/>
                              </m:rPr>
                              <a:rPr lang="en-GB" dirty="0" smtClean="0"/>
                              <m:t> </m:t>
                            </m:r>
                            <m:r>
                              <m:rPr>
                                <m:nor/>
                              </m:rPr>
                              <a:rPr lang="en-GB" dirty="0" smtClean="0"/>
                              <m:t>n</m:t>
                            </m:r>
                            <m:r>
                              <m:rPr>
                                <m:nor/>
                              </m:rPr>
                              <a:rPr lang="en-GB" baseline="30000" dirty="0" smtClean="0"/>
                              <m:t>2</m:t>
                            </m:r>
                            <m:r>
                              <m:rPr>
                                <m:nor/>
                              </m:rPr>
                              <a:rPr lang="en-GB" dirty="0" smtClean="0"/>
                              <m:t> + 1</m:t>
                            </m:r>
                          </m:e>
                        </m:eqArr>
                      </m:e>
                    </m:d>
                  </m:oMath>
                </a14:m>
                <a:r>
                  <a:rPr lang="en-GB" dirty="0"/>
                  <a:t> </a:t>
                </a:r>
              </a:p>
              <a:p>
                <a:pPr marL="0" indent="0">
                  <a:buNone/>
                </a:pPr>
                <a:r>
                  <a:rPr lang="en-GB" dirty="0"/>
                  <a:t>where </a:t>
                </a:r>
                <a:r>
                  <a:rPr lang="en-GB" dirty="0" err="1"/>
                  <a:t>S</a:t>
                </a:r>
                <a:r>
                  <a:rPr lang="en-GB" baseline="-25000" dirty="0" err="1"/>
                  <a:t>l</a:t>
                </a:r>
                <a:r>
                  <a:rPr lang="en-GB" baseline="-25000" dirty="0"/>
                  <a:t> </a:t>
                </a:r>
                <a:r>
                  <a:rPr lang="en-GB" dirty="0"/>
                  <a:t>= {(</a:t>
                </a:r>
                <a:r>
                  <a:rPr lang="en-GB" dirty="0" err="1"/>
                  <a:t>i,j</a:t>
                </a:r>
                <a:r>
                  <a:rPr lang="en-GB" dirty="0"/>
                  <a:t>)| </a:t>
                </a:r>
                <a14:m>
                  <m:oMath xmlns:m="http://schemas.openxmlformats.org/officeDocument/2006/math">
                    <m:d>
                      <m:dPr>
                        <m:begChr m:val="⌊"/>
                        <m:endChr m:val="⌋"/>
                        <m:ctrlPr>
                          <a:rPr lang="en-GB"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𝑖</m:t>
                            </m:r>
                            <m:r>
                              <a:rPr lang="en-GB" b="0" i="1" smtClean="0">
                                <a:latin typeface="Cambria Math" panose="02040503050406030204" pitchFamily="18" charset="0"/>
                              </a:rPr>
                              <m:t>−1</m:t>
                            </m:r>
                          </m:num>
                          <m:den>
                            <m:r>
                              <a:rPr lang="en-GB" b="0" i="1" smtClean="0">
                                <a:latin typeface="Cambria Math" panose="02040503050406030204" pitchFamily="18" charset="0"/>
                              </a:rPr>
                              <m:t>𝑛</m:t>
                            </m:r>
                          </m:den>
                        </m:f>
                      </m:e>
                    </m:d>
                  </m:oMath>
                </a14:m>
                <a:r>
                  <a:rPr lang="en-GB" dirty="0"/>
                  <a:t> = 0 &amp; (j mod n) = 1}. Then there exists an augmentation S’ to complete the sudoku puzzle if and only if the square L such that L(</a:t>
                </a:r>
                <a:r>
                  <a:rPr lang="en-GB" dirty="0" err="1"/>
                  <a:t>i</a:t>
                </a:r>
                <a:r>
                  <a:rPr lang="en-GB" dirty="0"/>
                  <a:t>, j/n) = (S’ (</a:t>
                </a:r>
                <a:r>
                  <a:rPr lang="en-GB" dirty="0" err="1"/>
                  <a:t>i</a:t>
                </a:r>
                <a:r>
                  <a:rPr lang="en-GB" dirty="0"/>
                  <a:t>, j) − 1)/n + 1 for all (</a:t>
                </a:r>
                <a:r>
                  <a:rPr lang="en-GB" dirty="0" err="1"/>
                  <a:t>i</a:t>
                </a:r>
                <a:r>
                  <a:rPr lang="en-GB" dirty="0"/>
                  <a:t>, j) ∈ </a:t>
                </a:r>
                <a:r>
                  <a:rPr lang="en-GB" dirty="0" err="1"/>
                  <a:t>S</a:t>
                </a:r>
                <a:r>
                  <a:rPr lang="en-GB" baseline="-25000" dirty="0" err="1"/>
                  <a:t>l</a:t>
                </a:r>
                <a:r>
                  <a:rPr lang="en-GB" dirty="0"/>
                  <a:t> is a Latin square. </a:t>
                </a:r>
              </a:p>
            </p:txBody>
          </p:sp>
        </mc:Choice>
        <mc:Fallback>
          <p:sp>
            <p:nvSpPr>
              <p:cNvPr id="4" name="Content Placeholder 3">
                <a:extLst>
                  <a:ext uri="{FF2B5EF4-FFF2-40B4-BE49-F238E27FC236}">
                    <a16:creationId xmlns:a16="http://schemas.microsoft.com/office/drawing/2014/main" id="{03FE0A0F-FE1E-D8A3-6BF2-987266DA6A7A}"/>
                  </a:ext>
                </a:extLst>
              </p:cNvPr>
              <p:cNvSpPr>
                <a:spLocks noGrp="1" noRot="1" noChangeAspect="1" noMove="1" noResize="1" noEditPoints="1" noAdjustHandles="1" noChangeArrowheads="1" noChangeShapeType="1" noTextEdit="1"/>
              </p:cNvSpPr>
              <p:nvPr>
                <p:ph sz="half" idx="2"/>
              </p:nvPr>
            </p:nvSpPr>
            <p:spPr>
              <a:xfrm>
                <a:off x="900000" y="1690688"/>
                <a:ext cx="8123684" cy="4012280"/>
              </a:xfrm>
              <a:blipFill>
                <a:blip r:embed="rId2"/>
                <a:stretch>
                  <a:fillRect l="-1577" t="-3338" r="-1426"/>
                </a:stretch>
              </a:blipFill>
            </p:spPr>
            <p:txBody>
              <a:bodyPr/>
              <a:lstStyle/>
              <a:p>
                <a:r>
                  <a:rPr lang="en-GB">
                    <a:noFill/>
                  </a:rPr>
                  <a:t> </a:t>
                </a:r>
              </a:p>
            </p:txBody>
          </p:sp>
        </mc:Fallback>
      </mc:AlternateContent>
      <p:graphicFrame>
        <p:nvGraphicFramePr>
          <p:cNvPr id="5" name="Table 7">
            <a:extLst>
              <a:ext uri="{FF2B5EF4-FFF2-40B4-BE49-F238E27FC236}">
                <a16:creationId xmlns:a16="http://schemas.microsoft.com/office/drawing/2014/main" id="{D949F7D5-8921-C8BF-AE5A-0E8FF6404E81}"/>
              </a:ext>
            </a:extLst>
          </p:cNvPr>
          <p:cNvGraphicFramePr>
            <a:graphicFrameLocks/>
          </p:cNvGraphicFramePr>
          <p:nvPr>
            <p:extLst>
              <p:ext uri="{D42A27DB-BD31-4B8C-83A1-F6EECF244321}">
                <p14:modId xmlns:p14="http://schemas.microsoft.com/office/powerpoint/2010/main" val="3979238605"/>
              </p:ext>
            </p:extLst>
          </p:nvPr>
        </p:nvGraphicFramePr>
        <p:xfrm>
          <a:off x="1183010" y="2823936"/>
          <a:ext cx="1800000" cy="1800000"/>
        </p:xfrm>
        <a:graphic>
          <a:graphicData uri="http://schemas.openxmlformats.org/drawingml/2006/table">
            <a:tbl>
              <a:tblPr firstRow="1" bandRow="1">
                <a:tableStyleId>{5C22544A-7EE6-4342-B048-85BDC9FD1C3A}</a:tableStyleId>
              </a:tblPr>
              <a:tblGrid>
                <a:gridCol w="600000">
                  <a:extLst>
                    <a:ext uri="{9D8B030D-6E8A-4147-A177-3AD203B41FA5}">
                      <a16:colId xmlns:a16="http://schemas.microsoft.com/office/drawing/2014/main" val="2054264490"/>
                    </a:ext>
                  </a:extLst>
                </a:gridCol>
                <a:gridCol w="600000">
                  <a:extLst>
                    <a:ext uri="{9D8B030D-6E8A-4147-A177-3AD203B41FA5}">
                      <a16:colId xmlns:a16="http://schemas.microsoft.com/office/drawing/2014/main" val="1173606475"/>
                    </a:ext>
                  </a:extLst>
                </a:gridCol>
                <a:gridCol w="600000">
                  <a:extLst>
                    <a:ext uri="{9D8B030D-6E8A-4147-A177-3AD203B41FA5}">
                      <a16:colId xmlns:a16="http://schemas.microsoft.com/office/drawing/2014/main" val="2810507582"/>
                    </a:ext>
                  </a:extLst>
                </a:gridCol>
              </a:tblGrid>
              <a:tr h="600000">
                <a:tc>
                  <a:txBody>
                    <a:bodyPr/>
                    <a:lstStyle/>
                    <a:p>
                      <a:pPr algn="ctr"/>
                      <a:r>
                        <a:rPr lang="en-GB" sz="2000" b="1" dirty="0">
                          <a:solidFill>
                            <a:schemeClr val="tx1"/>
                          </a:solidFill>
                        </a:rPr>
                        <a:t>1</a:t>
                      </a:r>
                    </a:p>
                  </a:txBody>
                  <a:tcPr marL="62607" marR="62607" marT="31302" marB="3130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endParaRPr lang="en-GB" sz="2000" b="1" dirty="0">
                        <a:solidFill>
                          <a:schemeClr val="tx1"/>
                        </a:solidFill>
                      </a:endParaRPr>
                    </a:p>
                  </a:txBody>
                  <a:tcPr marL="62607" marR="62607" marT="31302" marB="313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endParaRPr lang="en-GB" sz="2000" b="1" dirty="0">
                        <a:solidFill>
                          <a:schemeClr val="tx1"/>
                        </a:solidFill>
                      </a:endParaRPr>
                    </a:p>
                  </a:txBody>
                  <a:tcPr marL="62607" marR="62607" marT="31302" marB="3130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009508990"/>
                  </a:ext>
                </a:extLst>
              </a:tr>
              <a:tr h="600000">
                <a:tc>
                  <a:txBody>
                    <a:bodyPr/>
                    <a:lstStyle/>
                    <a:p>
                      <a:pPr algn="ctr"/>
                      <a:r>
                        <a:rPr lang="en-GB" sz="2000" b="1" dirty="0">
                          <a:solidFill>
                            <a:schemeClr val="tx1"/>
                          </a:solidFill>
                        </a:rPr>
                        <a:t>2</a:t>
                      </a:r>
                    </a:p>
                  </a:txBody>
                  <a:tcPr marL="62607" marR="62607" marT="31302" marB="3130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1" dirty="0">
                          <a:solidFill>
                            <a:schemeClr val="tx1"/>
                          </a:solidFill>
                        </a:rPr>
                        <a:t>3</a:t>
                      </a:r>
                    </a:p>
                  </a:txBody>
                  <a:tcPr marL="62607" marR="62607" marT="31302" marB="313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endParaRPr lang="en-GB" sz="2000" b="1" dirty="0">
                        <a:solidFill>
                          <a:schemeClr val="tx1"/>
                        </a:solidFill>
                      </a:endParaRPr>
                    </a:p>
                  </a:txBody>
                  <a:tcPr marL="62607" marR="62607" marT="31302" marB="3130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079278298"/>
                  </a:ext>
                </a:extLst>
              </a:tr>
              <a:tr h="600000">
                <a:tc>
                  <a:txBody>
                    <a:bodyPr/>
                    <a:lstStyle/>
                    <a:p>
                      <a:pPr algn="ctr"/>
                      <a:endParaRPr lang="en-GB" sz="2000" b="1" dirty="0">
                        <a:solidFill>
                          <a:schemeClr val="tx1"/>
                        </a:solidFill>
                      </a:endParaRPr>
                    </a:p>
                  </a:txBody>
                  <a:tcPr marL="62607" marR="62607" marT="31302" marB="3130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endParaRPr lang="en-GB" sz="2000" b="1" dirty="0">
                        <a:solidFill>
                          <a:schemeClr val="tx1"/>
                        </a:solidFill>
                      </a:endParaRPr>
                    </a:p>
                  </a:txBody>
                  <a:tcPr marL="62607" marR="62607" marT="31302" marB="313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endParaRPr lang="en-GB" sz="2000" b="1" dirty="0">
                        <a:solidFill>
                          <a:schemeClr val="tx1"/>
                        </a:solidFill>
                      </a:endParaRPr>
                    </a:p>
                  </a:txBody>
                  <a:tcPr marL="62607" marR="62607" marT="31302" marB="3130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907543247"/>
                  </a:ext>
                </a:extLst>
              </a:tr>
            </a:tbl>
          </a:graphicData>
        </a:graphic>
      </p:graphicFrame>
      <p:graphicFrame>
        <p:nvGraphicFramePr>
          <p:cNvPr id="6" name="Table 5">
            <a:extLst>
              <a:ext uri="{FF2B5EF4-FFF2-40B4-BE49-F238E27FC236}">
                <a16:creationId xmlns:a16="http://schemas.microsoft.com/office/drawing/2014/main" id="{867AC5B9-BBAD-B464-CA66-D4FBC8CF81DC}"/>
              </a:ext>
            </a:extLst>
          </p:cNvPr>
          <p:cNvGraphicFramePr>
            <a:graphicFrameLocks/>
          </p:cNvGraphicFramePr>
          <p:nvPr>
            <p:extLst>
              <p:ext uri="{D42A27DB-BD31-4B8C-83A1-F6EECF244321}">
                <p14:modId xmlns:p14="http://schemas.microsoft.com/office/powerpoint/2010/main" val="1817748775"/>
              </p:ext>
            </p:extLst>
          </p:nvPr>
        </p:nvGraphicFramePr>
        <p:xfrm>
          <a:off x="6866020" y="1027906"/>
          <a:ext cx="4950819" cy="5111244"/>
        </p:xfrm>
        <a:graphic>
          <a:graphicData uri="http://schemas.openxmlformats.org/drawingml/2006/table">
            <a:tbl>
              <a:tblPr firstRow="1" bandRow="1">
                <a:tableStyleId>{5C22544A-7EE6-4342-B048-85BDC9FD1C3A}</a:tableStyleId>
              </a:tblPr>
              <a:tblGrid>
                <a:gridCol w="550091">
                  <a:extLst>
                    <a:ext uri="{9D8B030D-6E8A-4147-A177-3AD203B41FA5}">
                      <a16:colId xmlns:a16="http://schemas.microsoft.com/office/drawing/2014/main" val="2054264490"/>
                    </a:ext>
                  </a:extLst>
                </a:gridCol>
                <a:gridCol w="550091">
                  <a:extLst>
                    <a:ext uri="{9D8B030D-6E8A-4147-A177-3AD203B41FA5}">
                      <a16:colId xmlns:a16="http://schemas.microsoft.com/office/drawing/2014/main" val="1173606475"/>
                    </a:ext>
                  </a:extLst>
                </a:gridCol>
                <a:gridCol w="550091">
                  <a:extLst>
                    <a:ext uri="{9D8B030D-6E8A-4147-A177-3AD203B41FA5}">
                      <a16:colId xmlns:a16="http://schemas.microsoft.com/office/drawing/2014/main" val="2810507582"/>
                    </a:ext>
                  </a:extLst>
                </a:gridCol>
                <a:gridCol w="550091">
                  <a:extLst>
                    <a:ext uri="{9D8B030D-6E8A-4147-A177-3AD203B41FA5}">
                      <a16:colId xmlns:a16="http://schemas.microsoft.com/office/drawing/2014/main" val="1400276187"/>
                    </a:ext>
                  </a:extLst>
                </a:gridCol>
                <a:gridCol w="550091">
                  <a:extLst>
                    <a:ext uri="{9D8B030D-6E8A-4147-A177-3AD203B41FA5}">
                      <a16:colId xmlns:a16="http://schemas.microsoft.com/office/drawing/2014/main" val="4247924008"/>
                    </a:ext>
                  </a:extLst>
                </a:gridCol>
                <a:gridCol w="550091">
                  <a:extLst>
                    <a:ext uri="{9D8B030D-6E8A-4147-A177-3AD203B41FA5}">
                      <a16:colId xmlns:a16="http://schemas.microsoft.com/office/drawing/2014/main" val="1373637816"/>
                    </a:ext>
                  </a:extLst>
                </a:gridCol>
                <a:gridCol w="550091">
                  <a:extLst>
                    <a:ext uri="{9D8B030D-6E8A-4147-A177-3AD203B41FA5}">
                      <a16:colId xmlns:a16="http://schemas.microsoft.com/office/drawing/2014/main" val="1238486592"/>
                    </a:ext>
                  </a:extLst>
                </a:gridCol>
                <a:gridCol w="550091">
                  <a:extLst>
                    <a:ext uri="{9D8B030D-6E8A-4147-A177-3AD203B41FA5}">
                      <a16:colId xmlns:a16="http://schemas.microsoft.com/office/drawing/2014/main" val="413937373"/>
                    </a:ext>
                  </a:extLst>
                </a:gridCol>
                <a:gridCol w="550091">
                  <a:extLst>
                    <a:ext uri="{9D8B030D-6E8A-4147-A177-3AD203B41FA5}">
                      <a16:colId xmlns:a16="http://schemas.microsoft.com/office/drawing/2014/main" val="1428381853"/>
                    </a:ext>
                  </a:extLst>
                </a:gridCol>
              </a:tblGrid>
              <a:tr h="567916">
                <a:tc>
                  <a:txBody>
                    <a:bodyPr/>
                    <a:lstStyle/>
                    <a:p>
                      <a:pPr algn="ctr"/>
                      <a:r>
                        <a:rPr lang="en-GB" sz="2000" b="0" spc="-300" dirty="0">
                          <a:solidFill>
                            <a:schemeClr val="tx1"/>
                          </a:solidFill>
                        </a:rPr>
                        <a:t>1</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2</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3</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4</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5</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6</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7</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8</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9</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4070069872"/>
                  </a:ext>
                </a:extLst>
              </a:tr>
              <a:tr h="567916">
                <a:tc>
                  <a:txBody>
                    <a:bodyPr/>
                    <a:lstStyle/>
                    <a:p>
                      <a:pPr algn="ctr"/>
                      <a:r>
                        <a:rPr lang="en-GB" sz="2000" b="0" spc="-300" dirty="0">
                          <a:solidFill>
                            <a:schemeClr val="tx1"/>
                          </a:solidFill>
                        </a:rPr>
                        <a:t>4</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5</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6</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7</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8</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9</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1</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2</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3</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3678420609"/>
                  </a:ext>
                </a:extLst>
              </a:tr>
              <a:tr h="567916">
                <a:tc>
                  <a:txBody>
                    <a:bodyPr/>
                    <a:lstStyle/>
                    <a:p>
                      <a:pPr algn="ctr"/>
                      <a:r>
                        <a:rPr lang="en-GB" sz="2000" b="0" spc="-300" dirty="0">
                          <a:solidFill>
                            <a:schemeClr val="tx1"/>
                          </a:solidFill>
                        </a:rPr>
                        <a:t>7</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8</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9</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1</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2</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3</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4</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5</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6</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833717117"/>
                  </a:ext>
                </a:extLst>
              </a:tr>
              <a:tr h="567916">
                <a:tc>
                  <a:txBody>
                    <a:bodyPr/>
                    <a:lstStyle/>
                    <a:p>
                      <a:pPr algn="ctr"/>
                      <a:r>
                        <a:rPr lang="en-GB" sz="2000" b="0" spc="-300" dirty="0">
                          <a:solidFill>
                            <a:schemeClr val="tx1"/>
                          </a:solidFill>
                        </a:rPr>
                        <a:t>2</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3</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4</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5</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6</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7</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8</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9</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1</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767882563"/>
                  </a:ext>
                </a:extLst>
              </a:tr>
              <a:tr h="567916">
                <a:tc>
                  <a:txBody>
                    <a:bodyPr/>
                    <a:lstStyle/>
                    <a:p>
                      <a:pPr algn="ctr"/>
                      <a:r>
                        <a:rPr lang="en-GB" sz="2000" b="0" spc="-300" dirty="0">
                          <a:solidFill>
                            <a:schemeClr val="tx1"/>
                          </a:solidFill>
                        </a:rPr>
                        <a:t>5</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6</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7</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8</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9</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1</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2</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3</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4</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3324784500"/>
                  </a:ext>
                </a:extLst>
              </a:tr>
              <a:tr h="567916">
                <a:tc>
                  <a:txBody>
                    <a:bodyPr/>
                    <a:lstStyle/>
                    <a:p>
                      <a:pPr algn="ctr"/>
                      <a:r>
                        <a:rPr lang="en-GB" sz="2000" b="0" spc="-300" dirty="0">
                          <a:solidFill>
                            <a:schemeClr val="tx1"/>
                          </a:solidFill>
                        </a:rPr>
                        <a:t>8</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9</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1</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2</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3</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4</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5</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6</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7</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75030056"/>
                  </a:ext>
                </a:extLst>
              </a:tr>
              <a:tr h="567916">
                <a:tc>
                  <a:txBody>
                    <a:bodyPr/>
                    <a:lstStyle/>
                    <a:p>
                      <a:pPr algn="ctr"/>
                      <a:r>
                        <a:rPr lang="en-GB" sz="2000" b="0" spc="-300" dirty="0">
                          <a:solidFill>
                            <a:schemeClr val="tx1"/>
                          </a:solidFill>
                        </a:rPr>
                        <a:t>3</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4</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5</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6</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7</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8</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9</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1</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2</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009508990"/>
                  </a:ext>
                </a:extLst>
              </a:tr>
              <a:tr h="567916">
                <a:tc>
                  <a:txBody>
                    <a:bodyPr/>
                    <a:lstStyle/>
                    <a:p>
                      <a:pPr algn="ctr"/>
                      <a:r>
                        <a:rPr lang="en-GB" sz="2000" b="0" spc="-300" dirty="0">
                          <a:solidFill>
                            <a:schemeClr val="tx1"/>
                          </a:solidFill>
                        </a:rPr>
                        <a:t>6</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7</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8</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9</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1</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2</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3</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4</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5</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079278298"/>
                  </a:ext>
                </a:extLst>
              </a:tr>
              <a:tr h="567916">
                <a:tc>
                  <a:txBody>
                    <a:bodyPr/>
                    <a:lstStyle/>
                    <a:p>
                      <a:pPr algn="ctr"/>
                      <a:r>
                        <a:rPr lang="en-GB" sz="2000" b="0" spc="-300" dirty="0">
                          <a:solidFill>
                            <a:schemeClr val="tx1"/>
                          </a:solidFill>
                        </a:rPr>
                        <a:t>9</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1</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2</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3</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4</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5</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6</a:t>
                      </a:r>
                    </a:p>
                  </a:txBody>
                  <a:tcPr marL="62167" marR="62167" marT="31082" marB="3108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7</a:t>
                      </a:r>
                    </a:p>
                  </a:txBody>
                  <a:tcPr marL="62167" marR="62167" marT="31082" marB="310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0" spc="-300" dirty="0">
                          <a:solidFill>
                            <a:schemeClr val="tx1"/>
                          </a:solidFill>
                        </a:rPr>
                        <a:t>8</a:t>
                      </a:r>
                    </a:p>
                  </a:txBody>
                  <a:tcPr marL="62167" marR="62167" marT="31082" marB="3108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907543247"/>
                  </a:ext>
                </a:extLst>
              </a:tr>
            </a:tbl>
          </a:graphicData>
        </a:graphic>
      </p:graphicFrame>
      <p:graphicFrame>
        <p:nvGraphicFramePr>
          <p:cNvPr id="7" name="Table 7">
            <a:extLst>
              <a:ext uri="{FF2B5EF4-FFF2-40B4-BE49-F238E27FC236}">
                <a16:creationId xmlns:a16="http://schemas.microsoft.com/office/drawing/2014/main" id="{F6EC4250-E12D-ADA3-3763-7313D14F6F83}"/>
              </a:ext>
            </a:extLst>
          </p:cNvPr>
          <p:cNvGraphicFramePr>
            <a:graphicFrameLocks noGrp="1"/>
          </p:cNvGraphicFramePr>
          <p:nvPr>
            <p:extLst>
              <p:ext uri="{D42A27DB-BD31-4B8C-83A1-F6EECF244321}">
                <p14:modId xmlns:p14="http://schemas.microsoft.com/office/powerpoint/2010/main" val="503502780"/>
              </p:ext>
            </p:extLst>
          </p:nvPr>
        </p:nvGraphicFramePr>
        <p:xfrm>
          <a:off x="10172066" y="1027906"/>
          <a:ext cx="542758" cy="1738311"/>
        </p:xfrm>
        <a:graphic>
          <a:graphicData uri="http://schemas.openxmlformats.org/drawingml/2006/table">
            <a:tbl>
              <a:tblPr firstRow="1" bandRow="1">
                <a:tableStyleId>{5C22544A-7EE6-4342-B048-85BDC9FD1C3A}</a:tableStyleId>
              </a:tblPr>
              <a:tblGrid>
                <a:gridCol w="542758">
                  <a:extLst>
                    <a:ext uri="{9D8B030D-6E8A-4147-A177-3AD203B41FA5}">
                      <a16:colId xmlns:a16="http://schemas.microsoft.com/office/drawing/2014/main" val="846226102"/>
                    </a:ext>
                  </a:extLst>
                </a:gridCol>
              </a:tblGrid>
              <a:tr h="579437">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476402611"/>
                  </a:ext>
                </a:extLst>
              </a:tr>
              <a:tr h="579437">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71434420"/>
                  </a:ext>
                </a:extLst>
              </a:tr>
              <a:tr h="579437">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68034386"/>
                  </a:ext>
                </a:extLst>
              </a:tr>
            </a:tbl>
          </a:graphicData>
        </a:graphic>
      </p:graphicFrame>
      <p:graphicFrame>
        <p:nvGraphicFramePr>
          <p:cNvPr id="9" name="Table 7">
            <a:extLst>
              <a:ext uri="{FF2B5EF4-FFF2-40B4-BE49-F238E27FC236}">
                <a16:creationId xmlns:a16="http://schemas.microsoft.com/office/drawing/2014/main" id="{272D7E75-81E8-F8FE-388B-DD223DF2C1BC}"/>
              </a:ext>
            </a:extLst>
          </p:cNvPr>
          <p:cNvGraphicFramePr>
            <a:graphicFrameLocks noGrp="1"/>
          </p:cNvGraphicFramePr>
          <p:nvPr>
            <p:extLst>
              <p:ext uri="{D42A27DB-BD31-4B8C-83A1-F6EECF244321}">
                <p14:modId xmlns:p14="http://schemas.microsoft.com/office/powerpoint/2010/main" val="1491825273"/>
              </p:ext>
            </p:extLst>
          </p:nvPr>
        </p:nvGraphicFramePr>
        <p:xfrm>
          <a:off x="8527293" y="1008715"/>
          <a:ext cx="542758" cy="1738311"/>
        </p:xfrm>
        <a:graphic>
          <a:graphicData uri="http://schemas.openxmlformats.org/drawingml/2006/table">
            <a:tbl>
              <a:tblPr firstRow="1" bandRow="1">
                <a:tableStyleId>{5C22544A-7EE6-4342-B048-85BDC9FD1C3A}</a:tableStyleId>
              </a:tblPr>
              <a:tblGrid>
                <a:gridCol w="542758">
                  <a:extLst>
                    <a:ext uri="{9D8B030D-6E8A-4147-A177-3AD203B41FA5}">
                      <a16:colId xmlns:a16="http://schemas.microsoft.com/office/drawing/2014/main" val="846226102"/>
                    </a:ext>
                  </a:extLst>
                </a:gridCol>
              </a:tblGrid>
              <a:tr h="579437">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476402611"/>
                  </a:ext>
                </a:extLst>
              </a:tr>
              <a:tr h="579437">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71434420"/>
                  </a:ext>
                </a:extLst>
              </a:tr>
              <a:tr h="579437">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68034386"/>
                  </a:ext>
                </a:extLst>
              </a:tr>
            </a:tbl>
          </a:graphicData>
        </a:graphic>
      </p:graphicFrame>
      <p:graphicFrame>
        <p:nvGraphicFramePr>
          <p:cNvPr id="10" name="Table 7">
            <a:extLst>
              <a:ext uri="{FF2B5EF4-FFF2-40B4-BE49-F238E27FC236}">
                <a16:creationId xmlns:a16="http://schemas.microsoft.com/office/drawing/2014/main" id="{4FA24E28-86D8-9651-9C72-94425A7A0F0C}"/>
              </a:ext>
            </a:extLst>
          </p:cNvPr>
          <p:cNvGraphicFramePr>
            <a:graphicFrameLocks noGrp="1"/>
          </p:cNvGraphicFramePr>
          <p:nvPr>
            <p:extLst>
              <p:ext uri="{D42A27DB-BD31-4B8C-83A1-F6EECF244321}">
                <p14:modId xmlns:p14="http://schemas.microsoft.com/office/powerpoint/2010/main" val="283737317"/>
              </p:ext>
            </p:extLst>
          </p:nvPr>
        </p:nvGraphicFramePr>
        <p:xfrm>
          <a:off x="6882520" y="1008715"/>
          <a:ext cx="542758" cy="1738311"/>
        </p:xfrm>
        <a:graphic>
          <a:graphicData uri="http://schemas.openxmlformats.org/drawingml/2006/table">
            <a:tbl>
              <a:tblPr firstRow="1" bandRow="1">
                <a:tableStyleId>{5C22544A-7EE6-4342-B048-85BDC9FD1C3A}</a:tableStyleId>
              </a:tblPr>
              <a:tblGrid>
                <a:gridCol w="542758">
                  <a:extLst>
                    <a:ext uri="{9D8B030D-6E8A-4147-A177-3AD203B41FA5}">
                      <a16:colId xmlns:a16="http://schemas.microsoft.com/office/drawing/2014/main" val="846226102"/>
                    </a:ext>
                  </a:extLst>
                </a:gridCol>
              </a:tblGrid>
              <a:tr h="579437">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476402611"/>
                  </a:ext>
                </a:extLst>
              </a:tr>
              <a:tr h="579437">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71434420"/>
                  </a:ext>
                </a:extLst>
              </a:tr>
              <a:tr h="579437">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68034386"/>
                  </a:ext>
                </a:extLst>
              </a:tr>
            </a:tbl>
          </a:graphicData>
        </a:graphic>
      </p:graphicFrame>
      <p:sp>
        <p:nvSpPr>
          <p:cNvPr id="11" name="TextBox 10">
            <a:extLst>
              <a:ext uri="{FF2B5EF4-FFF2-40B4-BE49-F238E27FC236}">
                <a16:creationId xmlns:a16="http://schemas.microsoft.com/office/drawing/2014/main" id="{E16ADAEF-4516-02CF-9064-16884466C4FB}"/>
              </a:ext>
            </a:extLst>
          </p:cNvPr>
          <p:cNvSpPr txBox="1"/>
          <p:nvPr/>
        </p:nvSpPr>
        <p:spPr>
          <a:xfrm>
            <a:off x="6993438" y="1113172"/>
            <a:ext cx="314510" cy="400110"/>
          </a:xfrm>
          <a:prstGeom prst="rect">
            <a:avLst/>
          </a:prstGeom>
          <a:noFill/>
        </p:spPr>
        <p:txBody>
          <a:bodyPr wrap="none" rtlCol="0">
            <a:spAutoFit/>
          </a:bodyPr>
          <a:lstStyle/>
          <a:p>
            <a:r>
              <a:rPr lang="en-GB" sz="2000" b="1" dirty="0"/>
              <a:t>1</a:t>
            </a:r>
          </a:p>
        </p:txBody>
      </p:sp>
      <p:sp>
        <p:nvSpPr>
          <p:cNvPr id="12" name="TextBox 11">
            <a:extLst>
              <a:ext uri="{FF2B5EF4-FFF2-40B4-BE49-F238E27FC236}">
                <a16:creationId xmlns:a16="http://schemas.microsoft.com/office/drawing/2014/main" id="{CBBC3BD5-004C-5897-1879-45D2466AAE97}"/>
              </a:ext>
            </a:extLst>
          </p:cNvPr>
          <p:cNvSpPr txBox="1"/>
          <p:nvPr/>
        </p:nvSpPr>
        <p:spPr>
          <a:xfrm>
            <a:off x="7000901" y="1657147"/>
            <a:ext cx="314510" cy="400110"/>
          </a:xfrm>
          <a:prstGeom prst="rect">
            <a:avLst/>
          </a:prstGeom>
          <a:noFill/>
        </p:spPr>
        <p:txBody>
          <a:bodyPr wrap="none" rtlCol="0">
            <a:spAutoFit/>
          </a:bodyPr>
          <a:lstStyle/>
          <a:p>
            <a:r>
              <a:rPr lang="en-GB" sz="2000" b="1" dirty="0"/>
              <a:t>4</a:t>
            </a:r>
          </a:p>
        </p:txBody>
      </p:sp>
      <p:sp>
        <p:nvSpPr>
          <p:cNvPr id="13" name="TextBox 12">
            <a:extLst>
              <a:ext uri="{FF2B5EF4-FFF2-40B4-BE49-F238E27FC236}">
                <a16:creationId xmlns:a16="http://schemas.microsoft.com/office/drawing/2014/main" id="{9FF891A3-3849-051C-061C-470E69B2F980}"/>
              </a:ext>
            </a:extLst>
          </p:cNvPr>
          <p:cNvSpPr txBox="1"/>
          <p:nvPr/>
        </p:nvSpPr>
        <p:spPr>
          <a:xfrm>
            <a:off x="8664600" y="1690688"/>
            <a:ext cx="314510" cy="400110"/>
          </a:xfrm>
          <a:prstGeom prst="rect">
            <a:avLst/>
          </a:prstGeom>
          <a:noFill/>
        </p:spPr>
        <p:txBody>
          <a:bodyPr wrap="none" rtlCol="0">
            <a:spAutoFit/>
          </a:bodyPr>
          <a:lstStyle/>
          <a:p>
            <a:r>
              <a:rPr lang="en-GB" sz="2000" b="1" dirty="0"/>
              <a:t>7</a:t>
            </a:r>
          </a:p>
        </p:txBody>
      </p:sp>
    </p:spTree>
    <p:extLst>
      <p:ext uri="{BB962C8B-B14F-4D97-AF65-F5344CB8AC3E}">
        <p14:creationId xmlns:p14="http://schemas.microsoft.com/office/powerpoint/2010/main" val="169034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B34CC7A-5E7B-C4E2-D85E-1426818F41FF}"/>
                  </a:ext>
                </a:extLst>
              </p:cNvPr>
              <p:cNvSpPr>
                <a:spLocks noGrp="1"/>
              </p:cNvSpPr>
              <p:nvPr>
                <p:ph sz="half" idx="1"/>
              </p:nvPr>
            </p:nvSpPr>
            <p:spPr>
              <a:xfrm>
                <a:off x="380999" y="3035049"/>
                <a:ext cx="11409948" cy="830997"/>
              </a:xfrm>
            </p:spPr>
            <p:txBody>
              <a:bodyPr/>
              <a:lstStyle/>
              <a:p>
                <a:pPr marL="0" indent="0">
                  <a:buNone/>
                </a:pPr>
                <a:r>
                  <a:rPr lang="en-GB" dirty="0"/>
                  <a:t>Sudoku </a:t>
                </a:r>
                <a14:m>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m:t>
                        </m:r>
                      </m:e>
                      <m:sub>
                        <m:r>
                          <a:rPr lang="en-GB" b="0" i="1" smtClean="0">
                            <a:latin typeface="Cambria Math" panose="02040503050406030204" pitchFamily="18" charset="0"/>
                            <a:ea typeface="Cambria Math" panose="02040503050406030204" pitchFamily="18" charset="0"/>
                          </a:rPr>
                          <m:t>𝑝</m:t>
                        </m:r>
                      </m:sub>
                    </m:sSub>
                  </m:oMath>
                </a14:m>
                <a:r>
                  <a:rPr lang="en-GB" dirty="0"/>
                  <a:t>Latin Square </a:t>
                </a:r>
                <a14:m>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m:t>
                        </m:r>
                      </m:e>
                      <m:sub>
                        <m:r>
                          <a:rPr lang="en-GB" b="0" i="1" smtClean="0">
                            <a:latin typeface="Cambria Math" panose="02040503050406030204" pitchFamily="18" charset="0"/>
                            <a:ea typeface="Cambria Math" panose="02040503050406030204" pitchFamily="18" charset="0"/>
                          </a:rPr>
                          <m:t>𝑝</m:t>
                        </m:r>
                      </m:sub>
                    </m:sSub>
                  </m:oMath>
                </a14:m>
                <a:r>
                  <a:rPr lang="en-GB" dirty="0"/>
                  <a:t> Triangulating a Tripartite Graph </a:t>
                </a:r>
                <a14:m>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m:t>
                        </m:r>
                      </m:e>
                      <m:sub>
                        <m:r>
                          <a:rPr lang="en-GB" b="0" i="1" smtClean="0">
                            <a:latin typeface="Cambria Math" panose="02040503050406030204" pitchFamily="18" charset="0"/>
                            <a:ea typeface="Cambria Math" panose="02040503050406030204" pitchFamily="18" charset="0"/>
                          </a:rPr>
                          <m:t>𝑝</m:t>
                        </m:r>
                      </m:sub>
                    </m:sSub>
                    <m:r>
                      <a:rPr lang="en-GB" b="0" i="0" smtClean="0">
                        <a:latin typeface="Cambria Math" panose="02040503050406030204" pitchFamily="18" charset="0"/>
                        <a:ea typeface="Cambria Math" panose="02040503050406030204" pitchFamily="18" charset="0"/>
                      </a:rPr>
                      <m:t> 3</m:t>
                    </m:r>
                    <m:r>
                      <m:rPr>
                        <m:sty m:val="p"/>
                      </m:rPr>
                      <a:rPr lang="en-GB" b="0" i="0" smtClean="0">
                        <a:latin typeface="Cambria Math" panose="02040503050406030204" pitchFamily="18" charset="0"/>
                        <a:ea typeface="Cambria Math" panose="02040503050406030204" pitchFamily="18" charset="0"/>
                      </a:rPr>
                      <m:t>SAT</m:t>
                    </m:r>
                    <m:sSub>
                      <m:sSubPr>
                        <m:ctrlPr>
                          <a:rPr lang="en-GB"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m:t>
                        </m:r>
                      </m:e>
                      <m:sub>
                        <m:r>
                          <a:rPr lang="en-GB" b="0" i="1" smtClean="0">
                            <a:latin typeface="Cambria Math" panose="02040503050406030204" pitchFamily="18" charset="0"/>
                            <a:ea typeface="Cambria Math" panose="02040503050406030204" pitchFamily="18" charset="0"/>
                          </a:rPr>
                          <m:t>𝑝</m:t>
                        </m:r>
                      </m:sub>
                    </m:sSub>
                  </m:oMath>
                </a14:m>
                <a:r>
                  <a:rPr lang="en-GB" dirty="0"/>
                  <a:t> SAT</a:t>
                </a:r>
              </a:p>
            </p:txBody>
          </p:sp>
        </mc:Choice>
        <mc:Fallback>
          <p:sp>
            <p:nvSpPr>
              <p:cNvPr id="3" name="Content Placeholder 2">
                <a:extLst>
                  <a:ext uri="{FF2B5EF4-FFF2-40B4-BE49-F238E27FC236}">
                    <a16:creationId xmlns:a16="http://schemas.microsoft.com/office/drawing/2014/main" id="{FB34CC7A-5E7B-C4E2-D85E-1426818F41FF}"/>
                  </a:ext>
                </a:extLst>
              </p:cNvPr>
              <p:cNvSpPr>
                <a:spLocks noGrp="1" noRot="1" noChangeAspect="1" noMove="1" noResize="1" noEditPoints="1" noAdjustHandles="1" noChangeArrowheads="1" noChangeShapeType="1" noTextEdit="1"/>
              </p:cNvSpPr>
              <p:nvPr>
                <p:ph sz="half" idx="1"/>
              </p:nvPr>
            </p:nvSpPr>
            <p:spPr>
              <a:xfrm>
                <a:off x="380999" y="3035049"/>
                <a:ext cx="11409948" cy="830997"/>
              </a:xfrm>
              <a:blipFill>
                <a:blip r:embed="rId2"/>
                <a:stretch>
                  <a:fillRect l="-1068" t="-11029" r="-374"/>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4D50B945-CFD3-B6CB-1589-F8AB6E3CBF33}"/>
              </a:ext>
            </a:extLst>
          </p:cNvPr>
          <p:cNvSpPr txBox="1"/>
          <p:nvPr/>
        </p:nvSpPr>
        <p:spPr>
          <a:xfrm>
            <a:off x="380999" y="1588169"/>
            <a:ext cx="11409948" cy="830997"/>
          </a:xfrm>
          <a:prstGeom prst="rect">
            <a:avLst/>
          </a:prstGeom>
          <a:noFill/>
        </p:spPr>
        <p:txBody>
          <a:bodyPr wrap="square" rtlCol="0">
            <a:spAutoFit/>
          </a:bodyPr>
          <a:lstStyle/>
          <a:p>
            <a:pPr algn="ctr"/>
            <a:r>
              <a:rPr lang="en-GB" sz="2400" dirty="0"/>
              <a:t>Assume we have a quick algorithm for solving sudoku then we can solve SAT with a quick algorithm, contradiction.</a:t>
            </a:r>
          </a:p>
        </p:txBody>
      </p:sp>
    </p:spTree>
    <p:extLst>
      <p:ext uri="{BB962C8B-B14F-4D97-AF65-F5344CB8AC3E}">
        <p14:creationId xmlns:p14="http://schemas.microsoft.com/office/powerpoint/2010/main" val="1260802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6C741-CAAF-1A31-5AAC-EE1B359DFA5C}"/>
              </a:ext>
            </a:extLst>
          </p:cNvPr>
          <p:cNvSpPr>
            <a:spLocks noGrp="1"/>
          </p:cNvSpPr>
          <p:nvPr>
            <p:ph type="title"/>
          </p:nvPr>
        </p:nvSpPr>
        <p:spPr/>
        <p:txBody>
          <a:bodyPr/>
          <a:lstStyle/>
          <a:p>
            <a:r>
              <a:rPr lang="en-GB" b="1" dirty="0"/>
              <a:t>Complexity Theory</a:t>
            </a:r>
          </a:p>
        </p:txBody>
      </p:sp>
      <p:sp>
        <p:nvSpPr>
          <p:cNvPr id="3" name="Content Placeholder 2">
            <a:extLst>
              <a:ext uri="{FF2B5EF4-FFF2-40B4-BE49-F238E27FC236}">
                <a16:creationId xmlns:a16="http://schemas.microsoft.com/office/drawing/2014/main" id="{1C17DAF5-F9FC-F606-2E0E-3FBB84A0429B}"/>
              </a:ext>
            </a:extLst>
          </p:cNvPr>
          <p:cNvSpPr>
            <a:spLocks noGrp="1"/>
          </p:cNvSpPr>
          <p:nvPr>
            <p:ph sz="half" idx="1"/>
          </p:nvPr>
        </p:nvSpPr>
        <p:spPr>
          <a:xfrm>
            <a:off x="838199" y="1825625"/>
            <a:ext cx="10515599" cy="4351338"/>
          </a:xfrm>
        </p:spPr>
        <p:txBody>
          <a:bodyPr>
            <a:normAutofit/>
          </a:bodyPr>
          <a:lstStyle/>
          <a:p>
            <a:r>
              <a:rPr lang="en-GB" dirty="0"/>
              <a:t>Sudoku is a common puzzle with simple rules however when solving, one often requires complex reasoning skills and an element of guess work. This puzzle is hard, even for computers to solve. We judge difficulty on the time taken for an algorithm to solve a puzzle in relation to it’s input, we can quantify this using big o notation.</a:t>
            </a:r>
          </a:p>
        </p:txBody>
      </p:sp>
    </p:spTree>
    <p:extLst>
      <p:ext uri="{BB962C8B-B14F-4D97-AF65-F5344CB8AC3E}">
        <p14:creationId xmlns:p14="http://schemas.microsoft.com/office/powerpoint/2010/main" val="2439936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FAB6A-41B8-6C0F-1142-CA84EAD13DE4}"/>
              </a:ext>
            </a:extLst>
          </p:cNvPr>
          <p:cNvSpPr>
            <a:spLocks noGrp="1"/>
          </p:cNvSpPr>
          <p:nvPr>
            <p:ph type="title"/>
          </p:nvPr>
        </p:nvSpPr>
        <p:spPr/>
        <p:txBody>
          <a:bodyPr/>
          <a:lstStyle/>
          <a:p>
            <a:r>
              <a:rPr lang="en-GB" b="1" dirty="0"/>
              <a:t>Reduction</a:t>
            </a:r>
          </a:p>
        </p:txBody>
      </p:sp>
      <p:sp>
        <p:nvSpPr>
          <p:cNvPr id="3" name="Content Placeholder 2">
            <a:extLst>
              <a:ext uri="{FF2B5EF4-FFF2-40B4-BE49-F238E27FC236}">
                <a16:creationId xmlns:a16="http://schemas.microsoft.com/office/drawing/2014/main" id="{28C0D538-5F79-3FCB-713E-2CAAF7A600C2}"/>
              </a:ext>
            </a:extLst>
          </p:cNvPr>
          <p:cNvSpPr>
            <a:spLocks noGrp="1"/>
          </p:cNvSpPr>
          <p:nvPr>
            <p:ph sz="half" idx="1"/>
          </p:nvPr>
        </p:nvSpPr>
        <p:spPr>
          <a:xfrm>
            <a:off x="838199" y="1825625"/>
            <a:ext cx="10206789" cy="4351338"/>
          </a:xfrm>
        </p:spPr>
        <p:txBody>
          <a:bodyPr/>
          <a:lstStyle/>
          <a:p>
            <a:r>
              <a:rPr lang="en-GB" dirty="0"/>
              <a:t>To show sudoku is hard we must show it belongs to NP-complete, in order to do this we can reduce a known NP-complete problem to sudoku (in our case SAT) in polynomial time. It is important to get the reduction the correct way around.</a:t>
            </a:r>
          </a:p>
        </p:txBody>
      </p:sp>
    </p:spTree>
    <p:extLst>
      <p:ext uri="{BB962C8B-B14F-4D97-AF65-F5344CB8AC3E}">
        <p14:creationId xmlns:p14="http://schemas.microsoft.com/office/powerpoint/2010/main" val="2315185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BCF4B-C6BB-32A1-7557-971AA2AD8985}"/>
              </a:ext>
            </a:extLst>
          </p:cNvPr>
          <p:cNvSpPr>
            <a:spLocks noGrp="1"/>
          </p:cNvSpPr>
          <p:nvPr>
            <p:ph type="title"/>
          </p:nvPr>
        </p:nvSpPr>
        <p:spPr/>
        <p:txBody>
          <a:bodyPr/>
          <a:lstStyle/>
          <a:p>
            <a:r>
              <a:rPr lang="en-GB" b="1" dirty="0"/>
              <a:t>SAT</a:t>
            </a:r>
          </a:p>
        </p:txBody>
      </p:sp>
      <p:sp>
        <p:nvSpPr>
          <p:cNvPr id="3" name="Content Placeholder 2">
            <a:extLst>
              <a:ext uri="{FF2B5EF4-FFF2-40B4-BE49-F238E27FC236}">
                <a16:creationId xmlns:a16="http://schemas.microsoft.com/office/drawing/2014/main" id="{82B25CD2-BC18-1A7B-F95D-2493923E3D70}"/>
              </a:ext>
            </a:extLst>
          </p:cNvPr>
          <p:cNvSpPr>
            <a:spLocks noGrp="1"/>
          </p:cNvSpPr>
          <p:nvPr>
            <p:ph sz="half" idx="1"/>
          </p:nvPr>
        </p:nvSpPr>
        <p:spPr>
          <a:xfrm>
            <a:off x="838199" y="1825625"/>
            <a:ext cx="11121189" cy="4351338"/>
          </a:xfrm>
        </p:spPr>
        <p:txBody>
          <a:bodyPr>
            <a:normAutofit lnSpcReduction="10000"/>
          </a:bodyPr>
          <a:lstStyle/>
          <a:p>
            <a:pPr marL="0" indent="0">
              <a:buNone/>
            </a:pPr>
            <a:r>
              <a:rPr lang="en-GB" b="1" dirty="0" err="1"/>
              <a:t>Def</a:t>
            </a:r>
            <a:r>
              <a:rPr lang="en-GB" b="1" baseline="30000" dirty="0" err="1"/>
              <a:t>n</a:t>
            </a:r>
            <a:r>
              <a:rPr lang="en-GB" b="1" dirty="0"/>
              <a:t>: </a:t>
            </a:r>
            <a:r>
              <a:rPr lang="en-GB" dirty="0"/>
              <a:t>A </a:t>
            </a:r>
            <a:r>
              <a:rPr lang="en-GB" b="1" dirty="0" err="1"/>
              <a:t>boolean</a:t>
            </a:r>
            <a:r>
              <a:rPr lang="en-GB" b="1" dirty="0"/>
              <a:t> expression </a:t>
            </a:r>
            <a:r>
              <a:rPr lang="en-GB" dirty="0"/>
              <a:t>is a formula made of variables ∈ B and operations (conjunction ∧, disjunction ∨, not ¬). </a:t>
            </a:r>
          </a:p>
          <a:p>
            <a:pPr marL="0" indent="0">
              <a:buNone/>
            </a:pPr>
            <a:r>
              <a:rPr lang="en-GB" dirty="0"/>
              <a:t>A literal is b ∈ B or ¬b. A clause c ∈ C is a disjunction of literals, b</a:t>
            </a:r>
            <a:r>
              <a:rPr lang="en-GB" baseline="-25000" dirty="0"/>
              <a:t>1</a:t>
            </a:r>
            <a:r>
              <a:rPr lang="en-GB" dirty="0"/>
              <a:t> ∨ b</a:t>
            </a:r>
            <a:r>
              <a:rPr lang="en-GB" baseline="-25000" dirty="0"/>
              <a:t>2 </a:t>
            </a:r>
            <a:r>
              <a:rPr lang="en-GB" dirty="0"/>
              <a:t>∨ ... ∨  b</a:t>
            </a:r>
            <a:r>
              <a:rPr lang="en-GB" baseline="-25000" dirty="0"/>
              <a:t>i</a:t>
            </a:r>
            <a:r>
              <a:rPr lang="en-GB" dirty="0"/>
              <a:t>. </a:t>
            </a:r>
          </a:p>
          <a:p>
            <a:pPr marL="0" indent="0">
              <a:buNone/>
            </a:pPr>
            <a:r>
              <a:rPr lang="en-GB" dirty="0"/>
              <a:t>For this to be in conjugate normal form the formula must be a conjunction of clauses. </a:t>
            </a:r>
          </a:p>
          <a:p>
            <a:pPr marL="0" indent="0">
              <a:buNone/>
            </a:pPr>
            <a:r>
              <a:rPr lang="en-GB" dirty="0"/>
              <a:t>A </a:t>
            </a:r>
            <a:r>
              <a:rPr lang="en-GB" dirty="0" err="1"/>
              <a:t>boolean</a:t>
            </a:r>
            <a:r>
              <a:rPr lang="en-GB" dirty="0"/>
              <a:t> expression is satisfiable if a truth assignment to all members of B exists such that the expression evaluates to true. </a:t>
            </a:r>
          </a:p>
          <a:p>
            <a:pPr marL="0" indent="0">
              <a:buNone/>
            </a:pPr>
            <a:r>
              <a:rPr lang="en-GB" b="1" dirty="0" err="1"/>
              <a:t>Def</a:t>
            </a:r>
            <a:r>
              <a:rPr lang="en-GB" b="1" baseline="30000" dirty="0" err="1"/>
              <a:t>n</a:t>
            </a:r>
            <a:r>
              <a:rPr lang="en-GB" b="1" dirty="0"/>
              <a:t>: SAT</a:t>
            </a:r>
            <a:r>
              <a:rPr lang="en-GB" dirty="0"/>
              <a:t> is the decision problem determining whether a </a:t>
            </a:r>
            <a:r>
              <a:rPr lang="en-GB" dirty="0" err="1"/>
              <a:t>boolean</a:t>
            </a:r>
            <a:r>
              <a:rPr lang="en-GB" dirty="0"/>
              <a:t> expression is satisfiable or not. </a:t>
            </a:r>
          </a:p>
        </p:txBody>
      </p:sp>
    </p:spTree>
    <p:extLst>
      <p:ext uri="{BB962C8B-B14F-4D97-AF65-F5344CB8AC3E}">
        <p14:creationId xmlns:p14="http://schemas.microsoft.com/office/powerpoint/2010/main" val="4248788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9B12F-90CC-722A-4272-92F54CE9FE2E}"/>
              </a:ext>
            </a:extLst>
          </p:cNvPr>
          <p:cNvSpPr>
            <a:spLocks noGrp="1"/>
          </p:cNvSpPr>
          <p:nvPr>
            <p:ph type="title"/>
          </p:nvPr>
        </p:nvSpPr>
        <p:spPr/>
        <p:txBody>
          <a:bodyPr/>
          <a:lstStyle/>
          <a:p>
            <a:r>
              <a:rPr lang="en-GB" b="1" dirty="0"/>
              <a:t>3SAT</a:t>
            </a:r>
          </a:p>
        </p:txBody>
      </p:sp>
      <p:sp>
        <p:nvSpPr>
          <p:cNvPr id="3" name="Content Placeholder 2">
            <a:extLst>
              <a:ext uri="{FF2B5EF4-FFF2-40B4-BE49-F238E27FC236}">
                <a16:creationId xmlns:a16="http://schemas.microsoft.com/office/drawing/2014/main" id="{F783188E-A782-3B27-57BB-6828272C4884}"/>
              </a:ext>
            </a:extLst>
          </p:cNvPr>
          <p:cNvSpPr>
            <a:spLocks noGrp="1"/>
          </p:cNvSpPr>
          <p:nvPr>
            <p:ph sz="half" idx="1"/>
          </p:nvPr>
        </p:nvSpPr>
        <p:spPr>
          <a:xfrm>
            <a:off x="838199" y="1825625"/>
            <a:ext cx="10976811" cy="1325563"/>
          </a:xfrm>
        </p:spPr>
        <p:txBody>
          <a:bodyPr>
            <a:normAutofit/>
          </a:bodyPr>
          <a:lstStyle/>
          <a:p>
            <a:pPr marL="0" indent="0">
              <a:buNone/>
            </a:pPr>
            <a:r>
              <a:rPr lang="en-GB" sz="2400" dirty="0"/>
              <a:t>3-SAT is an enforced limitation of SAT such that each clause is made up of 3 or less literals.</a:t>
            </a:r>
          </a:p>
          <a:p>
            <a:pPr marL="0" indent="0">
              <a:buNone/>
            </a:pPr>
            <a:endParaRPr lang="en-GB" sz="2400"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37CA7683-5DA4-D2DD-E370-7BF1D1C5567B}"/>
                  </a:ext>
                </a:extLst>
              </p:cNvPr>
              <p:cNvSpPr txBox="1"/>
              <p:nvPr/>
            </p:nvSpPr>
            <p:spPr>
              <a:xfrm>
                <a:off x="4569993" y="3055292"/>
                <a:ext cx="3513222" cy="461665"/>
              </a:xfrm>
              <a:prstGeom prst="rect">
                <a:avLst/>
              </a:prstGeom>
              <a:noFill/>
            </p:spPr>
            <p:txBody>
              <a:bodyPr wrap="square">
                <a:spAutoFit/>
              </a:bodyPr>
              <a:lstStyle/>
              <a:p>
                <a:pPr marL="0" indent="0">
                  <a:buNone/>
                </a:pPr>
                <a14:m>
                  <m:oMath xmlns:m="http://schemas.openxmlformats.org/officeDocument/2006/math">
                    <m:r>
                      <a:rPr lang="en-GB" sz="2400" b="0" i="1" smtClean="0">
                        <a:latin typeface="Cambria Math" panose="02040503050406030204" pitchFamily="18" charset="0"/>
                      </a:rPr>
                      <m:t>(</m:t>
                    </m:r>
                    <m:r>
                      <a:rPr lang="en-GB" sz="2400" b="0" i="1" smtClean="0">
                        <a:latin typeface="Cambria Math" panose="02040503050406030204" pitchFamily="18" charset="0"/>
                      </a:rPr>
                      <m:t>𝑎</m:t>
                    </m:r>
                    <m:r>
                      <a:rPr lang="en-GB" sz="2400" b="0" i="1" smtClean="0">
                        <a:latin typeface="Cambria Math" panose="02040503050406030204" pitchFamily="18" charset="0"/>
                      </a:rPr>
                      <m:t> ⋁ </m:t>
                    </m:r>
                    <m:r>
                      <a:rPr lang="en-GB" sz="2400" b="0" i="1" smtClean="0">
                        <a:latin typeface="Cambria Math" panose="02040503050406030204" pitchFamily="18" charset="0"/>
                        <a:ea typeface="Cambria Math" panose="02040503050406030204" pitchFamily="18" charset="0"/>
                      </a:rPr>
                      <m:t>𝑏</m:t>
                    </m:r>
                    <m:r>
                      <a:rPr lang="en-GB" sz="2400" b="0" i="1" smtClean="0">
                        <a:latin typeface="Cambria Math" panose="02040503050406030204" pitchFamily="18" charset="0"/>
                        <a:ea typeface="Cambria Math" panose="02040503050406030204" pitchFamily="18" charset="0"/>
                      </a:rPr>
                      <m:t> ⋁ </m:t>
                    </m:r>
                    <m:r>
                      <a:rPr lang="en-GB" sz="2400" b="0" i="1" smtClean="0">
                        <a:latin typeface="Cambria Math" panose="02040503050406030204" pitchFamily="18" charset="0"/>
                        <a:ea typeface="Cambria Math" panose="02040503050406030204" pitchFamily="18" charset="0"/>
                      </a:rPr>
                      <m:t>𝑐</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𝑎</m:t>
                    </m:r>
                    <m:r>
                      <a:rPr lang="en-GB" sz="2400" b="0" i="1" smtClean="0">
                        <a:latin typeface="Cambria Math" panose="02040503050406030204" pitchFamily="18" charset="0"/>
                        <a:ea typeface="Cambria Math" panose="02040503050406030204" pitchFamily="18" charset="0"/>
                      </a:rPr>
                      <m:t> ⋁ </m:t>
                    </m:r>
                    <m:r>
                      <a:rPr lang="en-GB" sz="2400" b="0" i="1" smtClean="0">
                        <a:latin typeface="Cambria Math" panose="02040503050406030204" pitchFamily="18" charset="0"/>
                        <a:ea typeface="Cambria Math" panose="02040503050406030204" pitchFamily="18" charset="0"/>
                      </a:rPr>
                      <m:t>𝑏</m:t>
                    </m:r>
                    <m:r>
                      <a:rPr lang="en-GB" sz="2400" b="0" i="1" smtClean="0">
                        <a:latin typeface="Cambria Math" panose="02040503050406030204" pitchFamily="18" charset="0"/>
                        <a:ea typeface="Cambria Math" panose="02040503050406030204" pitchFamily="18" charset="0"/>
                      </a:rPr>
                      <m:t> ⋁ </m:t>
                    </m:r>
                    <m:r>
                      <a:rPr lang="en-GB" sz="2400" b="0" i="1" smtClean="0">
                        <a:latin typeface="Cambria Math" panose="02040503050406030204" pitchFamily="18" charset="0"/>
                        <a:ea typeface="Cambria Math" panose="02040503050406030204" pitchFamily="18" charset="0"/>
                      </a:rPr>
                      <m:t>𝑑</m:t>
                    </m:r>
                    <m:r>
                      <a:rPr lang="en-GB" sz="2400" b="0" i="1" smtClean="0">
                        <a:latin typeface="Cambria Math" panose="02040503050406030204" pitchFamily="18" charset="0"/>
                        <a:ea typeface="Cambria Math" panose="02040503050406030204" pitchFamily="18" charset="0"/>
                      </a:rPr>
                      <m:t>)</m:t>
                    </m:r>
                  </m:oMath>
                </a14:m>
                <a:r>
                  <a:rPr lang="en-GB" sz="2400" dirty="0"/>
                  <a:t>  </a:t>
                </a:r>
              </a:p>
            </p:txBody>
          </p:sp>
        </mc:Choice>
        <mc:Fallback>
          <p:sp>
            <p:nvSpPr>
              <p:cNvPr id="6" name="TextBox 5">
                <a:extLst>
                  <a:ext uri="{FF2B5EF4-FFF2-40B4-BE49-F238E27FC236}">
                    <a16:creationId xmlns:a16="http://schemas.microsoft.com/office/drawing/2014/main" id="{37CA7683-5DA4-D2DD-E370-7BF1D1C5567B}"/>
                  </a:ext>
                </a:extLst>
              </p:cNvPr>
              <p:cNvSpPr txBox="1">
                <a:spLocks noRot="1" noChangeAspect="1" noMove="1" noResize="1" noEditPoints="1" noAdjustHandles="1" noChangeArrowheads="1" noChangeShapeType="1" noTextEdit="1"/>
              </p:cNvSpPr>
              <p:nvPr/>
            </p:nvSpPr>
            <p:spPr>
              <a:xfrm>
                <a:off x="4569993" y="3055292"/>
                <a:ext cx="3513222" cy="461665"/>
              </a:xfrm>
              <a:prstGeom prst="rect">
                <a:avLst/>
              </a:prstGeom>
              <a:blipFill>
                <a:blip r:embed="rId2"/>
                <a:stretch>
                  <a:fillRect l="-1563" r="-1042" b="-17105"/>
                </a:stretch>
              </a:blipFill>
            </p:spPr>
            <p:txBody>
              <a:bodyPr/>
              <a:lstStyle/>
              <a:p>
                <a:r>
                  <a:rPr lang="en-GB">
                    <a:noFill/>
                  </a:rPr>
                  <a:t> </a:t>
                </a:r>
              </a:p>
            </p:txBody>
          </p:sp>
        </mc:Fallback>
      </mc:AlternateContent>
    </p:spTree>
    <p:extLst>
      <p:ext uri="{BB962C8B-B14F-4D97-AF65-F5344CB8AC3E}">
        <p14:creationId xmlns:p14="http://schemas.microsoft.com/office/powerpoint/2010/main" val="1616831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3DBE-B170-78F4-2CD4-DAE71748A743}"/>
              </a:ext>
            </a:extLst>
          </p:cNvPr>
          <p:cNvSpPr>
            <a:spLocks noGrp="1"/>
          </p:cNvSpPr>
          <p:nvPr>
            <p:ph type="title"/>
          </p:nvPr>
        </p:nvSpPr>
        <p:spPr/>
        <p:txBody>
          <a:bodyPr/>
          <a:lstStyle/>
          <a:p>
            <a:r>
              <a:rPr lang="en-GB" b="1" dirty="0"/>
              <a:t>SAT -&gt; 3SAT</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BA292AB-2C24-ACEB-659F-5802E851FD80}"/>
                  </a:ext>
                </a:extLst>
              </p:cNvPr>
              <p:cNvSpPr txBox="1"/>
              <p:nvPr/>
            </p:nvSpPr>
            <p:spPr>
              <a:xfrm>
                <a:off x="1037264" y="2314700"/>
                <a:ext cx="6891823" cy="4113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𝐶</m:t>
                      </m:r>
                      <m:r>
                        <a:rPr lang="en-GB" b="0" i="1" smtClean="0">
                          <a:latin typeface="Cambria Math" panose="02040503050406030204" pitchFamily="18" charset="0"/>
                        </a:rPr>
                        <m:t>=</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1</m:t>
                              </m:r>
                            </m:sub>
                          </m:sSub>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𝑎</m:t>
                              </m:r>
                            </m:e>
                            <m:sub>
                              <m:r>
                                <a:rPr lang="en-GB" b="0" i="1" smtClean="0">
                                  <a:latin typeface="Cambria Math" panose="02040503050406030204" pitchFamily="18" charset="0"/>
                                  <a:ea typeface="Cambria Math" panose="02040503050406030204" pitchFamily="18" charset="0"/>
                                </a:rPr>
                                <m:t>2</m:t>
                              </m:r>
                            </m:sub>
                          </m:sSub>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𝑎</m:t>
                              </m:r>
                            </m:e>
                            <m:sub>
                              <m:r>
                                <a:rPr lang="en-GB" b="0" i="1" smtClean="0">
                                  <a:latin typeface="Cambria Math" panose="02040503050406030204" pitchFamily="18" charset="0"/>
                                  <a:ea typeface="Cambria Math" panose="02040503050406030204" pitchFamily="18" charset="0"/>
                                </a:rPr>
                                <m:t>𝑖</m:t>
                              </m:r>
                            </m:sub>
                          </m:sSub>
                        </m:e>
                      </m:d>
                      <m:r>
                        <a:rPr lang="en-GB" b="0" i="1" smtClean="0">
                          <a:latin typeface="Cambria Math" panose="02040503050406030204" pitchFamily="18" charset="0"/>
                          <a:ea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𝑏</m:t>
                              </m:r>
                            </m:e>
                            <m:sub>
                              <m:r>
                                <a:rPr lang="en-GB" b="0" i="1" smtClean="0">
                                  <a:latin typeface="Cambria Math" panose="02040503050406030204" pitchFamily="18" charset="0"/>
                                  <a:ea typeface="Cambria Math" panose="02040503050406030204" pitchFamily="18" charset="0"/>
                                </a:rPr>
                                <m:t>1</m:t>
                              </m:r>
                            </m:sub>
                          </m:sSub>
                          <m:r>
                            <a:rPr lang="en-GB" i="1">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𝑏</m:t>
                              </m:r>
                            </m:e>
                            <m:sub>
                              <m:r>
                                <a:rPr lang="en-GB" b="0" i="1" smtClean="0">
                                  <a:latin typeface="Cambria Math" panose="02040503050406030204" pitchFamily="18" charset="0"/>
                                  <a:ea typeface="Cambria Math" panose="02040503050406030204" pitchFamily="18" charset="0"/>
                                </a:rPr>
                                <m:t>2</m:t>
                              </m:r>
                            </m:sub>
                          </m:sSub>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𝑏</m:t>
                              </m:r>
                            </m:e>
                            <m:sub>
                              <m:r>
                                <a:rPr lang="en-GB" b="0" i="1" smtClean="0">
                                  <a:latin typeface="Cambria Math" panose="02040503050406030204" pitchFamily="18" charset="0"/>
                                  <a:ea typeface="Cambria Math" panose="02040503050406030204" pitchFamily="18" charset="0"/>
                                </a:rPr>
                                <m:t>𝑗</m:t>
                              </m:r>
                            </m:sub>
                          </m:sSub>
                        </m:e>
                      </m:d>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2</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𝑧</m:t>
                          </m:r>
                        </m:e>
                        <m:sub>
                          <m:r>
                            <a:rPr lang="en-GB" b="0" i="1" smtClean="0">
                              <a:latin typeface="Cambria Math" panose="02040503050406030204" pitchFamily="18" charset="0"/>
                              <a:ea typeface="Cambria Math" panose="02040503050406030204" pitchFamily="18" charset="0"/>
                            </a:rPr>
                            <m:t>𝑘</m:t>
                          </m:r>
                        </m:sub>
                      </m:sSub>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p:sp>
            <p:nvSpPr>
              <p:cNvPr id="5" name="TextBox 4">
                <a:extLst>
                  <a:ext uri="{FF2B5EF4-FFF2-40B4-BE49-F238E27FC236}">
                    <a16:creationId xmlns:a16="http://schemas.microsoft.com/office/drawing/2014/main" id="{2BA292AB-2C24-ACEB-659F-5802E851FD80}"/>
                  </a:ext>
                </a:extLst>
              </p:cNvPr>
              <p:cNvSpPr txBox="1">
                <a:spLocks noRot="1" noChangeAspect="1" noMove="1" noResize="1" noEditPoints="1" noAdjustHandles="1" noChangeArrowheads="1" noChangeShapeType="1" noTextEdit="1"/>
              </p:cNvSpPr>
              <p:nvPr/>
            </p:nvSpPr>
            <p:spPr>
              <a:xfrm>
                <a:off x="1037264" y="2314700"/>
                <a:ext cx="6891823" cy="411395"/>
              </a:xfrm>
              <a:prstGeom prst="rect">
                <a:avLst/>
              </a:prstGeom>
              <a:blipFill>
                <a:blip r:embed="rId2"/>
                <a:stretch>
                  <a:fillRect b="-7463"/>
                </a:stretch>
              </a:blipFill>
            </p:spPr>
            <p:txBody>
              <a:bodyPr/>
              <a:lstStyle/>
              <a:p>
                <a:r>
                  <a:rPr lang="en-GB">
                    <a:noFill/>
                  </a:rPr>
                  <a:t> </a:t>
                </a:r>
              </a:p>
            </p:txBody>
          </p:sp>
        </mc:Fallback>
      </mc:AlternateContent>
      <p:sp>
        <p:nvSpPr>
          <p:cNvPr id="6" name="Right Brace 5">
            <a:extLst>
              <a:ext uri="{FF2B5EF4-FFF2-40B4-BE49-F238E27FC236}">
                <a16:creationId xmlns:a16="http://schemas.microsoft.com/office/drawing/2014/main" id="{81E6DC92-D32C-0BAC-7655-5FE6190EC740}"/>
              </a:ext>
            </a:extLst>
          </p:cNvPr>
          <p:cNvSpPr/>
          <p:nvPr/>
        </p:nvSpPr>
        <p:spPr>
          <a:xfrm rot="5400000">
            <a:off x="2436702" y="1722922"/>
            <a:ext cx="297285" cy="2125632"/>
          </a:xfrm>
          <a:prstGeom prst="rightBrace">
            <a:avLst>
              <a:gd name="adj1" fmla="val 8333"/>
              <a:gd name="adj2" fmla="val 50518"/>
            </a:avLst>
          </a:prstGeom>
          <a:noFill/>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8DB3797-4674-ABAC-A495-A03577763B0C}"/>
                  </a:ext>
                </a:extLst>
              </p:cNvPr>
              <p:cNvSpPr txBox="1"/>
              <p:nvPr/>
            </p:nvSpPr>
            <p:spPr>
              <a:xfrm>
                <a:off x="1676538" y="3109589"/>
                <a:ext cx="58841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𝑎</m:t>
                          </m:r>
                        </m:e>
                        <m:sub>
                          <m:r>
                            <a:rPr lang="en-GB" b="0" i="1" smtClean="0">
                              <a:latin typeface="Cambria Math" panose="02040503050406030204" pitchFamily="18" charset="0"/>
                              <a:ea typeface="Cambria Math" panose="02040503050406030204" pitchFamily="18" charset="0"/>
                            </a:rPr>
                            <m:t>2</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𝛿</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m:t>
                      </m:r>
                      <m:acc>
                        <m:accPr>
                          <m:chr m:val="̅"/>
                          <m:ctrlPr>
                            <a:rPr lang="en-GB" b="0" i="1" smtClean="0">
                              <a:latin typeface="Cambria Math" panose="02040503050406030204" pitchFamily="18" charset="0"/>
                              <a:ea typeface="Cambria Math" panose="02040503050406030204" pitchFamily="18" charset="0"/>
                            </a:rPr>
                          </m:ctrlPr>
                        </m:acc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𝑎</m:t>
                              </m:r>
                            </m:e>
                            <m:sub>
                              <m:r>
                                <a:rPr lang="en-GB" b="0" i="1" smtClean="0">
                                  <a:latin typeface="Cambria Math" panose="02040503050406030204" pitchFamily="18" charset="0"/>
                                  <a:ea typeface="Cambria Math" panose="02040503050406030204" pitchFamily="18" charset="0"/>
                                </a:rPr>
                                <m:t>1</m:t>
                              </m:r>
                            </m:sub>
                          </m:sSub>
                        </m:e>
                      </m:acc>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𝛿</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m:t>
                      </m:r>
                      <m:acc>
                        <m:accPr>
                          <m:chr m:val="̅"/>
                          <m:ctrlPr>
                            <a:rPr lang="en-GB" b="0" i="1" smtClean="0">
                              <a:latin typeface="Cambria Math" panose="02040503050406030204" pitchFamily="18" charset="0"/>
                              <a:ea typeface="Cambria Math" panose="02040503050406030204" pitchFamily="18" charset="0"/>
                            </a:rPr>
                          </m:ctrlPr>
                        </m:acc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𝑎</m:t>
                              </m:r>
                            </m:e>
                            <m:sub>
                              <m:r>
                                <a:rPr lang="en-GB" b="0" i="1" smtClean="0">
                                  <a:latin typeface="Cambria Math" panose="02040503050406030204" pitchFamily="18" charset="0"/>
                                  <a:ea typeface="Cambria Math" panose="02040503050406030204" pitchFamily="18" charset="0"/>
                                </a:rPr>
                                <m:t>2</m:t>
                              </m:r>
                            </m:sub>
                          </m:sSub>
                        </m:e>
                      </m:acc>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𝛿</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𝛿</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𝑎</m:t>
                          </m:r>
                        </m:e>
                        <m:sub>
                          <m:r>
                            <a:rPr lang="en-GB" b="0" i="1" smtClean="0">
                              <a:latin typeface="Cambria Math" panose="02040503050406030204" pitchFamily="18" charset="0"/>
                              <a:ea typeface="Cambria Math" panose="02040503050406030204" pitchFamily="18" charset="0"/>
                            </a:rPr>
                            <m:t>3</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𝑎</m:t>
                          </m:r>
                        </m:e>
                        <m:sub>
                          <m:r>
                            <a:rPr lang="en-GB" b="0" i="1" smtClean="0">
                              <a:latin typeface="Cambria Math" panose="02040503050406030204" pitchFamily="18" charset="0"/>
                              <a:ea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p:sp>
            <p:nvSpPr>
              <p:cNvPr id="7" name="TextBox 6">
                <a:extLst>
                  <a:ext uri="{FF2B5EF4-FFF2-40B4-BE49-F238E27FC236}">
                    <a16:creationId xmlns:a16="http://schemas.microsoft.com/office/drawing/2014/main" id="{A8DB3797-4674-ABAC-A495-A03577763B0C}"/>
                  </a:ext>
                </a:extLst>
              </p:cNvPr>
              <p:cNvSpPr txBox="1">
                <a:spLocks noRot="1" noChangeAspect="1" noMove="1" noResize="1" noEditPoints="1" noAdjustHandles="1" noChangeArrowheads="1" noChangeShapeType="1" noTextEdit="1"/>
              </p:cNvSpPr>
              <p:nvPr/>
            </p:nvSpPr>
            <p:spPr>
              <a:xfrm>
                <a:off x="1676538" y="3109589"/>
                <a:ext cx="5884111" cy="369332"/>
              </a:xfrm>
              <a:prstGeom prst="rect">
                <a:avLst/>
              </a:prstGeom>
              <a:blipFill>
                <a:blip r:embed="rId3"/>
                <a:stretch>
                  <a:fillRect b="-13115"/>
                </a:stretch>
              </a:blipFill>
            </p:spPr>
            <p:txBody>
              <a:bodyPr/>
              <a:lstStyle/>
              <a:p>
                <a:r>
                  <a:rPr lang="en-GB">
                    <a:noFill/>
                  </a:rPr>
                  <a:t> </a:t>
                </a:r>
              </a:p>
            </p:txBody>
          </p:sp>
        </mc:Fallback>
      </mc:AlternateContent>
      <p:sp>
        <p:nvSpPr>
          <p:cNvPr id="8" name="Right Brace 7">
            <a:extLst>
              <a:ext uri="{FF2B5EF4-FFF2-40B4-BE49-F238E27FC236}">
                <a16:creationId xmlns:a16="http://schemas.microsoft.com/office/drawing/2014/main" id="{D8A8E583-7435-9FE8-7B3A-A17644C4C202}"/>
              </a:ext>
            </a:extLst>
          </p:cNvPr>
          <p:cNvSpPr/>
          <p:nvPr/>
        </p:nvSpPr>
        <p:spPr>
          <a:xfrm rot="5400000">
            <a:off x="6477189" y="2498554"/>
            <a:ext cx="297285" cy="2125632"/>
          </a:xfrm>
          <a:prstGeom prst="rightBrace">
            <a:avLst>
              <a:gd name="adj1" fmla="val 8333"/>
              <a:gd name="adj2" fmla="val 50518"/>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BE61C658-38A5-E201-F2A0-C49C577E4D0C}"/>
                  </a:ext>
                </a:extLst>
              </p:cNvPr>
              <p:cNvSpPr txBox="1"/>
              <p:nvPr/>
            </p:nvSpPr>
            <p:spPr>
              <a:xfrm>
                <a:off x="3399755" y="3907799"/>
                <a:ext cx="63736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3</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𝑎</m:t>
                          </m:r>
                        </m:e>
                        <m:sub>
                          <m:r>
                            <a:rPr lang="en-GB" b="0" i="1" smtClean="0">
                              <a:latin typeface="Cambria Math" panose="02040503050406030204" pitchFamily="18" charset="0"/>
                              <a:ea typeface="Cambria Math" panose="02040503050406030204" pitchFamily="18" charset="0"/>
                            </a:rPr>
                            <m:t>4</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𝛿</m:t>
                          </m:r>
                        </m:e>
                        <m:sub>
                          <m:r>
                            <a:rPr lang="en-GB" b="0" i="1" smtClean="0">
                              <a:latin typeface="Cambria Math" panose="02040503050406030204" pitchFamily="18" charset="0"/>
                              <a:ea typeface="Cambria Math" panose="02040503050406030204" pitchFamily="18" charset="0"/>
                            </a:rPr>
                            <m:t>2</m:t>
                          </m:r>
                        </m:sub>
                      </m:sSub>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m:t>
                      </m:r>
                      <m:acc>
                        <m:accPr>
                          <m:chr m:val="̅"/>
                          <m:ctrlPr>
                            <a:rPr lang="en-GB" b="0" i="1" smtClean="0">
                              <a:latin typeface="Cambria Math" panose="02040503050406030204" pitchFamily="18" charset="0"/>
                              <a:ea typeface="Cambria Math" panose="02040503050406030204" pitchFamily="18" charset="0"/>
                            </a:rPr>
                          </m:ctrlPr>
                        </m:acc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𝑎</m:t>
                              </m:r>
                            </m:e>
                            <m:sub>
                              <m:r>
                                <a:rPr lang="en-GB" b="0" i="1" smtClean="0">
                                  <a:latin typeface="Cambria Math" panose="02040503050406030204" pitchFamily="18" charset="0"/>
                                  <a:ea typeface="Cambria Math" panose="02040503050406030204" pitchFamily="18" charset="0"/>
                                </a:rPr>
                                <m:t>3</m:t>
                              </m:r>
                            </m:sub>
                          </m:sSub>
                        </m:e>
                      </m:acc>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𝛿</m:t>
                          </m:r>
                        </m:e>
                        <m:sub>
                          <m:r>
                            <a:rPr lang="en-GB" b="0" i="1" smtClean="0">
                              <a:latin typeface="Cambria Math" panose="02040503050406030204" pitchFamily="18" charset="0"/>
                              <a:ea typeface="Cambria Math" panose="02040503050406030204" pitchFamily="18" charset="0"/>
                            </a:rPr>
                            <m:t>2</m:t>
                          </m:r>
                        </m:sub>
                      </m:sSub>
                      <m:r>
                        <a:rPr lang="en-GB" b="0" i="1" smtClean="0">
                          <a:latin typeface="Cambria Math" panose="02040503050406030204" pitchFamily="18" charset="0"/>
                          <a:ea typeface="Cambria Math" panose="02040503050406030204" pitchFamily="18" charset="0"/>
                        </a:rPr>
                        <m:t>)∧(</m:t>
                      </m:r>
                      <m:acc>
                        <m:accPr>
                          <m:chr m:val="̅"/>
                          <m:ctrlPr>
                            <a:rPr lang="en-GB" b="0" i="1" smtClean="0">
                              <a:latin typeface="Cambria Math" panose="02040503050406030204" pitchFamily="18" charset="0"/>
                              <a:ea typeface="Cambria Math" panose="02040503050406030204" pitchFamily="18" charset="0"/>
                            </a:rPr>
                          </m:ctrlPr>
                        </m:acc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𝑎</m:t>
                              </m:r>
                            </m:e>
                            <m:sub>
                              <m:r>
                                <a:rPr lang="en-GB" b="0" i="1" smtClean="0">
                                  <a:latin typeface="Cambria Math" panose="02040503050406030204" pitchFamily="18" charset="0"/>
                                  <a:ea typeface="Cambria Math" panose="02040503050406030204" pitchFamily="18" charset="0"/>
                                </a:rPr>
                                <m:t>4</m:t>
                              </m:r>
                            </m:sub>
                          </m:sSub>
                        </m:e>
                      </m:acc>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𝛿</m:t>
                          </m:r>
                        </m:e>
                        <m:sub>
                          <m:r>
                            <a:rPr lang="en-GB" b="0" i="1" smtClean="0">
                              <a:latin typeface="Cambria Math" panose="02040503050406030204" pitchFamily="18" charset="0"/>
                              <a:ea typeface="Cambria Math" panose="02040503050406030204" pitchFamily="18" charset="0"/>
                            </a:rPr>
                            <m:t>2</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𝛿</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𝛿</m:t>
                          </m:r>
                        </m:e>
                        <m:sub>
                          <m:r>
                            <a:rPr lang="en-GB" b="0" i="1" smtClean="0">
                              <a:latin typeface="Cambria Math" panose="02040503050406030204" pitchFamily="18" charset="0"/>
                              <a:ea typeface="Cambria Math" panose="02040503050406030204" pitchFamily="18" charset="0"/>
                            </a:rPr>
                            <m:t>2</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𝑎</m:t>
                          </m:r>
                        </m:e>
                        <m:sub>
                          <m:r>
                            <a:rPr lang="en-GB" b="0" i="1" smtClean="0">
                              <a:latin typeface="Cambria Math" panose="02040503050406030204" pitchFamily="18" charset="0"/>
                              <a:ea typeface="Cambria Math" panose="02040503050406030204" pitchFamily="18" charset="0"/>
                            </a:rPr>
                            <m:t>5</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𝑎</m:t>
                          </m:r>
                        </m:e>
                        <m:sub>
                          <m:r>
                            <a:rPr lang="en-GB" b="0" i="1" smtClean="0">
                              <a:latin typeface="Cambria Math" panose="02040503050406030204" pitchFamily="18" charset="0"/>
                              <a:ea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p:sp>
            <p:nvSpPr>
              <p:cNvPr id="9" name="TextBox 8">
                <a:extLst>
                  <a:ext uri="{FF2B5EF4-FFF2-40B4-BE49-F238E27FC236}">
                    <a16:creationId xmlns:a16="http://schemas.microsoft.com/office/drawing/2014/main" id="{BE61C658-38A5-E201-F2A0-C49C577E4D0C}"/>
                  </a:ext>
                </a:extLst>
              </p:cNvPr>
              <p:cNvSpPr txBox="1">
                <a:spLocks noRot="1" noChangeAspect="1" noMove="1" noResize="1" noEditPoints="1" noAdjustHandles="1" noChangeArrowheads="1" noChangeShapeType="1" noTextEdit="1"/>
              </p:cNvSpPr>
              <p:nvPr/>
            </p:nvSpPr>
            <p:spPr>
              <a:xfrm>
                <a:off x="3399755" y="3907799"/>
                <a:ext cx="6373604" cy="369332"/>
              </a:xfrm>
              <a:prstGeom prst="rect">
                <a:avLst/>
              </a:prstGeom>
              <a:blipFill>
                <a:blip r:embed="rId4"/>
                <a:stretch>
                  <a:fillRect b="-13115"/>
                </a:stretch>
              </a:blipFill>
            </p:spPr>
            <p:txBody>
              <a:bodyPr/>
              <a:lstStyle/>
              <a:p>
                <a:r>
                  <a:rPr lang="en-GB">
                    <a:noFill/>
                  </a:rPr>
                  <a:t> </a:t>
                </a:r>
              </a:p>
            </p:txBody>
          </p:sp>
        </mc:Fallback>
      </mc:AlternateContent>
      <p:sp>
        <p:nvSpPr>
          <p:cNvPr id="10" name="Right Brace 9">
            <a:extLst>
              <a:ext uri="{FF2B5EF4-FFF2-40B4-BE49-F238E27FC236}">
                <a16:creationId xmlns:a16="http://schemas.microsoft.com/office/drawing/2014/main" id="{54A0EC43-6874-94EC-3A5D-893AEE95FE02}"/>
              </a:ext>
            </a:extLst>
          </p:cNvPr>
          <p:cNvSpPr/>
          <p:nvPr/>
        </p:nvSpPr>
        <p:spPr>
          <a:xfrm rot="5400000">
            <a:off x="8414321" y="3362958"/>
            <a:ext cx="297285" cy="2125632"/>
          </a:xfrm>
          <a:prstGeom prst="rightBrace">
            <a:avLst>
              <a:gd name="adj1" fmla="val 8333"/>
              <a:gd name="adj2" fmla="val 50518"/>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TextBox 10">
            <a:extLst>
              <a:ext uri="{FF2B5EF4-FFF2-40B4-BE49-F238E27FC236}">
                <a16:creationId xmlns:a16="http://schemas.microsoft.com/office/drawing/2014/main" id="{E0275BC2-D152-BA49-FB46-9B26592598AE}"/>
              </a:ext>
            </a:extLst>
          </p:cNvPr>
          <p:cNvSpPr txBox="1"/>
          <p:nvPr/>
        </p:nvSpPr>
        <p:spPr>
          <a:xfrm>
            <a:off x="8325558" y="4692190"/>
            <a:ext cx="474810" cy="523220"/>
          </a:xfrm>
          <a:prstGeom prst="rect">
            <a:avLst/>
          </a:prstGeom>
          <a:noFill/>
        </p:spPr>
        <p:txBody>
          <a:bodyPr wrap="none" rtlCol="0">
            <a:spAutoFit/>
          </a:bodyPr>
          <a:lstStyle/>
          <a:p>
            <a:r>
              <a:rPr lang="en-GB" sz="2800" b="1" dirty="0"/>
              <a:t>…</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EE642F51-890F-9011-9769-FF13ADAB2A99}"/>
                  </a:ext>
                </a:extLst>
              </p:cNvPr>
              <p:cNvSpPr txBox="1"/>
              <p:nvPr/>
            </p:nvSpPr>
            <p:spPr>
              <a:xfrm>
                <a:off x="5254543" y="5378880"/>
                <a:ext cx="57275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𝐶</m:t>
                      </m:r>
                      <m:r>
                        <a:rPr lang="en-GB" b="0" i="1" smtClean="0">
                          <a:latin typeface="Cambria Math" panose="02040503050406030204" pitchFamily="18" charset="0"/>
                        </a:rPr>
                        <m:t>=</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ea typeface="Cambria Math" panose="02040503050406030204" pitchFamily="18" charset="0"/>
                                </a:rPr>
                                <m:t>2</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𝛼</m:t>
                              </m:r>
                            </m:e>
                            <m:sub>
                              <m:r>
                                <a:rPr lang="en-GB" b="0" i="1" smtClean="0">
                                  <a:latin typeface="Cambria Math" panose="02040503050406030204" pitchFamily="18" charset="0"/>
                                  <a:ea typeface="Cambria Math" panose="02040503050406030204" pitchFamily="18" charset="0"/>
                                </a:rPr>
                                <m:t>3</m:t>
                              </m:r>
                            </m:sub>
                          </m:sSub>
                        </m:e>
                      </m:d>
                      <m:r>
                        <a:rPr lang="en-GB" b="0" i="1" smtClean="0">
                          <a:latin typeface="Cambria Math" panose="02040503050406030204" pitchFamily="18" charset="0"/>
                          <a:ea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ea typeface="Cambria Math" panose="02040503050406030204" pitchFamily="18" charset="0"/>
                                </a:rPr>
                                <m:t>2</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ea typeface="Cambria Math" panose="02040503050406030204" pitchFamily="18" charset="0"/>
                                </a:rPr>
                                <m:t>3</m:t>
                              </m:r>
                            </m:sub>
                          </m:sSub>
                        </m:e>
                      </m:d>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𝛾</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𝛾</m:t>
                          </m:r>
                        </m:e>
                        <m:sub>
                          <m:r>
                            <a:rPr lang="en-GB" b="0" i="1" smtClean="0">
                              <a:latin typeface="Cambria Math" panose="02040503050406030204" pitchFamily="18" charset="0"/>
                              <a:ea typeface="Cambria Math" panose="02040503050406030204" pitchFamily="18" charset="0"/>
                            </a:rPr>
                            <m:t>2</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𝛾</m:t>
                          </m:r>
                        </m:e>
                        <m:sub>
                          <m:r>
                            <a:rPr lang="en-GB" b="0" i="1" smtClean="0">
                              <a:latin typeface="Cambria Math" panose="02040503050406030204" pitchFamily="18" charset="0"/>
                              <a:ea typeface="Cambria Math" panose="02040503050406030204" pitchFamily="18" charset="0"/>
                            </a:rPr>
                            <m:t>3</m:t>
                          </m:r>
                        </m:sub>
                      </m:sSub>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p:sp>
            <p:nvSpPr>
              <p:cNvPr id="12" name="TextBox 11">
                <a:extLst>
                  <a:ext uri="{FF2B5EF4-FFF2-40B4-BE49-F238E27FC236}">
                    <a16:creationId xmlns:a16="http://schemas.microsoft.com/office/drawing/2014/main" id="{EE642F51-890F-9011-9769-FF13ADAB2A99}"/>
                  </a:ext>
                </a:extLst>
              </p:cNvPr>
              <p:cNvSpPr txBox="1">
                <a:spLocks noRot="1" noChangeAspect="1" noMove="1" noResize="1" noEditPoints="1" noAdjustHandles="1" noChangeArrowheads="1" noChangeShapeType="1" noTextEdit="1"/>
              </p:cNvSpPr>
              <p:nvPr/>
            </p:nvSpPr>
            <p:spPr>
              <a:xfrm>
                <a:off x="5254543" y="5378880"/>
                <a:ext cx="5727594" cy="369332"/>
              </a:xfrm>
              <a:prstGeom prst="rect">
                <a:avLst/>
              </a:prstGeom>
              <a:blipFill>
                <a:blip r:embed="rId5"/>
                <a:stretch>
                  <a:fillRect b="-13115"/>
                </a:stretch>
              </a:blipFill>
            </p:spPr>
            <p:txBody>
              <a:bodyPr/>
              <a:lstStyle/>
              <a:p>
                <a:r>
                  <a:rPr lang="en-GB">
                    <a:noFill/>
                  </a:rPr>
                  <a:t> </a:t>
                </a:r>
              </a:p>
            </p:txBody>
          </p:sp>
        </mc:Fallback>
      </mc:AlternateContent>
    </p:spTree>
    <p:extLst>
      <p:ext uri="{BB962C8B-B14F-4D97-AF65-F5344CB8AC3E}">
        <p14:creationId xmlns:p14="http://schemas.microsoft.com/office/powerpoint/2010/main" val="3949716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8482A-C77C-AFE1-92C7-5546237B56BC}"/>
              </a:ext>
            </a:extLst>
          </p:cNvPr>
          <p:cNvSpPr>
            <a:spLocks noGrp="1"/>
          </p:cNvSpPr>
          <p:nvPr>
            <p:ph type="title"/>
          </p:nvPr>
        </p:nvSpPr>
        <p:spPr/>
        <p:txBody>
          <a:bodyPr/>
          <a:lstStyle/>
          <a:p>
            <a:r>
              <a:rPr lang="en-GB" b="1" dirty="0"/>
              <a:t>Triangulating a Tripartite Graph</a:t>
            </a:r>
          </a:p>
        </p:txBody>
      </p:sp>
      <p:grpSp>
        <p:nvGrpSpPr>
          <p:cNvPr id="5" name="Group 4">
            <a:extLst>
              <a:ext uri="{FF2B5EF4-FFF2-40B4-BE49-F238E27FC236}">
                <a16:creationId xmlns:a16="http://schemas.microsoft.com/office/drawing/2014/main" id="{CAA3AE38-5EBB-9661-EFE6-AFFD896A6C6E}"/>
              </a:ext>
            </a:extLst>
          </p:cNvPr>
          <p:cNvGrpSpPr/>
          <p:nvPr/>
        </p:nvGrpSpPr>
        <p:grpSpPr>
          <a:xfrm>
            <a:off x="7784752" y="2083666"/>
            <a:ext cx="2268638" cy="782082"/>
            <a:chOff x="6991109" y="2106592"/>
            <a:chExt cx="2268638" cy="782082"/>
          </a:xfrm>
          <a:solidFill>
            <a:schemeClr val="accent6">
              <a:lumMod val="60000"/>
              <a:lumOff val="40000"/>
            </a:schemeClr>
          </a:solidFill>
        </p:grpSpPr>
        <p:sp>
          <p:nvSpPr>
            <p:cNvPr id="6" name="Rectangle: Rounded Corners 5">
              <a:extLst>
                <a:ext uri="{FF2B5EF4-FFF2-40B4-BE49-F238E27FC236}">
                  <a16:creationId xmlns:a16="http://schemas.microsoft.com/office/drawing/2014/main" id="{92E9AC3E-C6D4-8731-40EC-0EEB7A54C2C2}"/>
                </a:ext>
              </a:extLst>
            </p:cNvPr>
            <p:cNvSpPr/>
            <p:nvPr/>
          </p:nvSpPr>
          <p:spPr>
            <a:xfrm>
              <a:off x="6991109" y="2106592"/>
              <a:ext cx="2268638" cy="782082"/>
            </a:xfrm>
            <a:prstGeom prst="roundRect">
              <a:avLst/>
            </a:prstGeom>
            <a:grp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D70B6833-DAA8-41FC-C810-A0E94592A2E1}"/>
                </a:ext>
              </a:extLst>
            </p:cNvPr>
            <p:cNvSpPr/>
            <p:nvPr/>
          </p:nvSpPr>
          <p:spPr>
            <a:xfrm>
              <a:off x="8690657" y="2405499"/>
              <a:ext cx="185195" cy="184268"/>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A0A28B83-44A0-6D47-C73A-C98E0A48C07F}"/>
                </a:ext>
              </a:extLst>
            </p:cNvPr>
            <p:cNvSpPr/>
            <p:nvPr/>
          </p:nvSpPr>
          <p:spPr>
            <a:xfrm>
              <a:off x="8060802" y="2405499"/>
              <a:ext cx="185195" cy="184268"/>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2BD121DE-10A9-4BE2-C50C-623F74716ECA}"/>
                </a:ext>
              </a:extLst>
            </p:cNvPr>
            <p:cNvSpPr/>
            <p:nvPr/>
          </p:nvSpPr>
          <p:spPr>
            <a:xfrm>
              <a:off x="7430947" y="2405499"/>
              <a:ext cx="185195" cy="184268"/>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 name="Group 9">
            <a:extLst>
              <a:ext uri="{FF2B5EF4-FFF2-40B4-BE49-F238E27FC236}">
                <a16:creationId xmlns:a16="http://schemas.microsoft.com/office/drawing/2014/main" id="{CF165A31-6CA8-9835-F3CB-6DADCFA48A4E}"/>
              </a:ext>
            </a:extLst>
          </p:cNvPr>
          <p:cNvGrpSpPr/>
          <p:nvPr/>
        </p:nvGrpSpPr>
        <p:grpSpPr>
          <a:xfrm rot="3632824">
            <a:off x="6377209" y="4299063"/>
            <a:ext cx="2268638" cy="782082"/>
            <a:chOff x="6991109" y="2106592"/>
            <a:chExt cx="2268638" cy="782082"/>
          </a:xfrm>
          <a:solidFill>
            <a:schemeClr val="accent6">
              <a:lumMod val="60000"/>
              <a:lumOff val="40000"/>
            </a:schemeClr>
          </a:solidFill>
        </p:grpSpPr>
        <p:sp>
          <p:nvSpPr>
            <p:cNvPr id="11" name="Rectangle: Rounded Corners 10">
              <a:extLst>
                <a:ext uri="{FF2B5EF4-FFF2-40B4-BE49-F238E27FC236}">
                  <a16:creationId xmlns:a16="http://schemas.microsoft.com/office/drawing/2014/main" id="{8ECCC06E-5BFD-BEA2-FC7F-CD3EE5D87B13}"/>
                </a:ext>
              </a:extLst>
            </p:cNvPr>
            <p:cNvSpPr/>
            <p:nvPr/>
          </p:nvSpPr>
          <p:spPr>
            <a:xfrm>
              <a:off x="6991109" y="2106592"/>
              <a:ext cx="2268638" cy="782082"/>
            </a:xfrm>
            <a:prstGeom prst="roundRect">
              <a:avLst/>
            </a:prstGeom>
            <a:grp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6B063480-076C-061A-5AED-6F290BA37E36}"/>
                </a:ext>
              </a:extLst>
            </p:cNvPr>
            <p:cNvSpPr/>
            <p:nvPr/>
          </p:nvSpPr>
          <p:spPr>
            <a:xfrm>
              <a:off x="7430947" y="2405499"/>
              <a:ext cx="185195" cy="184268"/>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94AF1B68-3B2B-321F-313A-3228CE36A7A2}"/>
                </a:ext>
              </a:extLst>
            </p:cNvPr>
            <p:cNvSpPr/>
            <p:nvPr/>
          </p:nvSpPr>
          <p:spPr>
            <a:xfrm>
              <a:off x="8690657" y="2405499"/>
              <a:ext cx="185195" cy="184268"/>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4B63CD84-0A74-829A-3924-81867BA603D0}"/>
                </a:ext>
              </a:extLst>
            </p:cNvPr>
            <p:cNvSpPr/>
            <p:nvPr/>
          </p:nvSpPr>
          <p:spPr>
            <a:xfrm>
              <a:off x="8060802" y="2405499"/>
              <a:ext cx="185195" cy="184268"/>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5" name="Group 14">
            <a:extLst>
              <a:ext uri="{FF2B5EF4-FFF2-40B4-BE49-F238E27FC236}">
                <a16:creationId xmlns:a16="http://schemas.microsoft.com/office/drawing/2014/main" id="{4422CA0E-4668-D124-30DC-A70D77216C98}"/>
              </a:ext>
            </a:extLst>
          </p:cNvPr>
          <p:cNvGrpSpPr/>
          <p:nvPr/>
        </p:nvGrpSpPr>
        <p:grpSpPr>
          <a:xfrm rot="6978238">
            <a:off x="9203187" y="4299063"/>
            <a:ext cx="2268638" cy="782082"/>
            <a:chOff x="6991109" y="2106592"/>
            <a:chExt cx="2268638" cy="782082"/>
          </a:xfrm>
          <a:solidFill>
            <a:schemeClr val="accent6">
              <a:lumMod val="60000"/>
              <a:lumOff val="40000"/>
            </a:schemeClr>
          </a:solidFill>
        </p:grpSpPr>
        <p:sp>
          <p:nvSpPr>
            <p:cNvPr id="16" name="Rectangle: Rounded Corners 15">
              <a:extLst>
                <a:ext uri="{FF2B5EF4-FFF2-40B4-BE49-F238E27FC236}">
                  <a16:creationId xmlns:a16="http://schemas.microsoft.com/office/drawing/2014/main" id="{07767B8C-0703-F426-2504-D7B9162C4809}"/>
                </a:ext>
              </a:extLst>
            </p:cNvPr>
            <p:cNvSpPr/>
            <p:nvPr/>
          </p:nvSpPr>
          <p:spPr>
            <a:xfrm>
              <a:off x="6991109" y="2106592"/>
              <a:ext cx="2268638" cy="782082"/>
            </a:xfrm>
            <a:prstGeom prst="roundRect">
              <a:avLst/>
            </a:prstGeom>
            <a:grp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2B88874E-1FF6-F3E1-A0AA-EE9C5929E728}"/>
                </a:ext>
              </a:extLst>
            </p:cNvPr>
            <p:cNvSpPr/>
            <p:nvPr/>
          </p:nvSpPr>
          <p:spPr>
            <a:xfrm>
              <a:off x="7430947" y="2405499"/>
              <a:ext cx="185195" cy="184268"/>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A239C821-37C0-B318-7413-3135008A27E5}"/>
                </a:ext>
              </a:extLst>
            </p:cNvPr>
            <p:cNvSpPr/>
            <p:nvPr/>
          </p:nvSpPr>
          <p:spPr>
            <a:xfrm>
              <a:off x="8690657" y="2405499"/>
              <a:ext cx="185195" cy="184268"/>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3F451F2A-6F00-E9A6-EB01-B9DBB9E58124}"/>
                </a:ext>
              </a:extLst>
            </p:cNvPr>
            <p:cNvSpPr/>
            <p:nvPr/>
          </p:nvSpPr>
          <p:spPr>
            <a:xfrm>
              <a:off x="8060802" y="2405499"/>
              <a:ext cx="185195" cy="184268"/>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25" name="Straight Connector 24">
            <a:extLst>
              <a:ext uri="{FF2B5EF4-FFF2-40B4-BE49-F238E27FC236}">
                <a16:creationId xmlns:a16="http://schemas.microsoft.com/office/drawing/2014/main" id="{E90ADD1D-ABC6-5B6F-3E49-6C5DE149BDFF}"/>
              </a:ext>
            </a:extLst>
          </p:cNvPr>
          <p:cNvCxnSpPr>
            <a:cxnSpLocks/>
            <a:stCxn id="14" idx="0"/>
            <a:endCxn id="7" idx="4"/>
          </p:cNvCxnSpPr>
          <p:nvPr/>
        </p:nvCxnSpPr>
        <p:spPr>
          <a:xfrm flipV="1">
            <a:off x="7605508" y="2566841"/>
            <a:ext cx="711680" cy="2102316"/>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A8DC0F7D-CBE7-ABCF-9C79-503E6A415A36}"/>
              </a:ext>
            </a:extLst>
          </p:cNvPr>
          <p:cNvCxnSpPr>
            <a:cxnSpLocks/>
            <a:stCxn id="14" idx="0"/>
            <a:endCxn id="8" idx="3"/>
          </p:cNvCxnSpPr>
          <p:nvPr/>
        </p:nvCxnSpPr>
        <p:spPr>
          <a:xfrm flipV="1">
            <a:off x="7605508" y="2539856"/>
            <a:ext cx="1905913" cy="212930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2E0C5267-1344-C0C9-CA2E-10FDD615D5F6}"/>
              </a:ext>
            </a:extLst>
          </p:cNvPr>
          <p:cNvCxnSpPr>
            <a:cxnSpLocks/>
            <a:stCxn id="14" idx="0"/>
            <a:endCxn id="19" idx="5"/>
          </p:cNvCxnSpPr>
          <p:nvPr/>
        </p:nvCxnSpPr>
        <p:spPr>
          <a:xfrm>
            <a:off x="7605508" y="4669157"/>
            <a:ext cx="2632184" cy="75849"/>
          </a:xfrm>
          <a:prstGeom prst="line">
            <a:avLst/>
          </a:prstGeom>
          <a:ln w="38100"/>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FE5CA329-AE64-221B-D99F-F1C3CD14878F}"/>
              </a:ext>
            </a:extLst>
          </p:cNvPr>
          <p:cNvCxnSpPr>
            <a:cxnSpLocks/>
            <a:stCxn id="14" idx="0"/>
            <a:endCxn id="18" idx="4"/>
          </p:cNvCxnSpPr>
          <p:nvPr/>
        </p:nvCxnSpPr>
        <p:spPr>
          <a:xfrm>
            <a:off x="7605508" y="4669157"/>
            <a:ext cx="2357899" cy="569832"/>
          </a:xfrm>
          <a:prstGeom prst="line">
            <a:avLst/>
          </a:prstGeom>
          <a:ln w="38100"/>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6E257CD1-4F2D-ED0B-EE7D-14A8FB0BAC96}"/>
              </a:ext>
            </a:extLst>
          </p:cNvPr>
          <p:cNvCxnSpPr>
            <a:cxnSpLocks/>
            <a:stCxn id="12" idx="0"/>
            <a:endCxn id="17" idx="4"/>
          </p:cNvCxnSpPr>
          <p:nvPr/>
        </p:nvCxnSpPr>
        <p:spPr>
          <a:xfrm flipV="1">
            <a:off x="7295803" y="4109715"/>
            <a:ext cx="3225823" cy="10990"/>
          </a:xfrm>
          <a:prstGeom prst="line">
            <a:avLst/>
          </a:prstGeom>
          <a:ln w="38100"/>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85D37B2C-8471-B17B-EF78-CDCF16EC9401}"/>
              </a:ext>
            </a:extLst>
          </p:cNvPr>
          <p:cNvCxnSpPr>
            <a:cxnSpLocks/>
            <a:stCxn id="13" idx="1"/>
            <a:endCxn id="7" idx="4"/>
          </p:cNvCxnSpPr>
          <p:nvPr/>
        </p:nvCxnSpPr>
        <p:spPr>
          <a:xfrm flipV="1">
            <a:off x="7859520" y="2566841"/>
            <a:ext cx="457668" cy="2607023"/>
          </a:xfrm>
          <a:prstGeom prst="line">
            <a:avLst/>
          </a:prstGeom>
          <a:ln w="38100"/>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812250A1-1E59-AE73-419D-431349E916B0}"/>
              </a:ext>
            </a:extLst>
          </p:cNvPr>
          <p:cNvCxnSpPr>
            <a:cxnSpLocks/>
            <a:stCxn id="13" idx="1"/>
            <a:endCxn id="8" idx="3"/>
          </p:cNvCxnSpPr>
          <p:nvPr/>
        </p:nvCxnSpPr>
        <p:spPr>
          <a:xfrm flipV="1">
            <a:off x="7859520" y="2539856"/>
            <a:ext cx="1651901" cy="2634008"/>
          </a:xfrm>
          <a:prstGeom prst="line">
            <a:avLst/>
          </a:prstGeom>
          <a:ln w="38100"/>
        </p:spPr>
        <p:style>
          <a:lnRef idx="3">
            <a:schemeClr val="dk1"/>
          </a:lnRef>
          <a:fillRef idx="0">
            <a:schemeClr val="dk1"/>
          </a:fillRef>
          <a:effectRef idx="2">
            <a:schemeClr val="dk1"/>
          </a:effectRef>
          <a:fontRef idx="minor">
            <a:schemeClr val="tx1"/>
          </a:fontRef>
        </p:style>
      </p:cxnSp>
      <p:cxnSp>
        <p:nvCxnSpPr>
          <p:cNvPr id="35" name="Straight Connector 34">
            <a:extLst>
              <a:ext uri="{FF2B5EF4-FFF2-40B4-BE49-F238E27FC236}">
                <a16:creationId xmlns:a16="http://schemas.microsoft.com/office/drawing/2014/main" id="{642D508C-FC19-C980-AC28-C244E5BB4599}"/>
              </a:ext>
            </a:extLst>
          </p:cNvPr>
          <p:cNvCxnSpPr>
            <a:cxnSpLocks/>
            <a:stCxn id="13" idx="0"/>
            <a:endCxn id="17" idx="4"/>
          </p:cNvCxnSpPr>
          <p:nvPr/>
        </p:nvCxnSpPr>
        <p:spPr>
          <a:xfrm flipV="1">
            <a:off x="7915213" y="4109715"/>
            <a:ext cx="2606413" cy="1107895"/>
          </a:xfrm>
          <a:prstGeom prst="line">
            <a:avLst/>
          </a:prstGeom>
          <a:ln w="38100"/>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60C20CEA-8192-3AF3-B334-DB025751DE96}"/>
              </a:ext>
            </a:extLst>
          </p:cNvPr>
          <p:cNvCxnSpPr>
            <a:cxnSpLocks/>
            <a:stCxn id="13" idx="0"/>
            <a:endCxn id="19" idx="5"/>
          </p:cNvCxnSpPr>
          <p:nvPr/>
        </p:nvCxnSpPr>
        <p:spPr>
          <a:xfrm flipV="1">
            <a:off x="7915213" y="4745006"/>
            <a:ext cx="2322479" cy="472604"/>
          </a:xfrm>
          <a:prstGeom prst="line">
            <a:avLst/>
          </a:prstGeom>
          <a:ln w="38100"/>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06F2530D-0C59-9DDF-F34E-78372A4060F6}"/>
              </a:ext>
            </a:extLst>
          </p:cNvPr>
          <p:cNvCxnSpPr>
            <a:cxnSpLocks/>
            <a:stCxn id="13" idx="0"/>
            <a:endCxn id="18" idx="4"/>
          </p:cNvCxnSpPr>
          <p:nvPr/>
        </p:nvCxnSpPr>
        <p:spPr>
          <a:xfrm>
            <a:off x="7915213" y="5217610"/>
            <a:ext cx="2048194" cy="21379"/>
          </a:xfrm>
          <a:prstGeom prst="line">
            <a:avLst/>
          </a:prstGeom>
          <a:ln w="38100"/>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47705472-CACD-0FBD-9908-5B56A7BC4E4D}"/>
              </a:ext>
            </a:extLst>
          </p:cNvPr>
          <p:cNvCxnSpPr>
            <a:cxnSpLocks/>
            <a:stCxn id="19" idx="4"/>
            <a:endCxn id="7" idx="5"/>
          </p:cNvCxnSpPr>
          <p:nvPr/>
        </p:nvCxnSpPr>
        <p:spPr>
          <a:xfrm flipH="1" flipV="1">
            <a:off x="8382664" y="2539856"/>
            <a:ext cx="1859852" cy="2134496"/>
          </a:xfrm>
          <a:prstGeom prst="line">
            <a:avLst/>
          </a:prstGeom>
          <a:ln w="38100"/>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73385C1C-4F6E-DCB2-8BC2-57A4126A2961}"/>
              </a:ext>
            </a:extLst>
          </p:cNvPr>
          <p:cNvCxnSpPr>
            <a:cxnSpLocks/>
            <a:stCxn id="17" idx="4"/>
            <a:endCxn id="7" idx="5"/>
          </p:cNvCxnSpPr>
          <p:nvPr/>
        </p:nvCxnSpPr>
        <p:spPr>
          <a:xfrm flipH="1" flipV="1">
            <a:off x="8382664" y="2539856"/>
            <a:ext cx="2138962" cy="1569859"/>
          </a:xfrm>
          <a:prstGeom prst="line">
            <a:avLst/>
          </a:prstGeom>
          <a:ln w="38100"/>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id="{3AB564A1-49FF-3BB3-739D-131C8494BB7B}"/>
              </a:ext>
            </a:extLst>
          </p:cNvPr>
          <p:cNvCxnSpPr>
            <a:cxnSpLocks/>
            <a:stCxn id="18" idx="3"/>
            <a:endCxn id="9" idx="4"/>
          </p:cNvCxnSpPr>
          <p:nvPr/>
        </p:nvCxnSpPr>
        <p:spPr>
          <a:xfrm flipH="1" flipV="1">
            <a:off x="8947043" y="2566841"/>
            <a:ext cx="1069570" cy="2625409"/>
          </a:xfrm>
          <a:prstGeom prst="line">
            <a:avLst/>
          </a:prstGeom>
          <a:ln w="38100"/>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B27664E9-8A56-FBEB-8EC9-B52C54CECF0F}"/>
              </a:ext>
            </a:extLst>
          </p:cNvPr>
          <p:cNvCxnSpPr>
            <a:cxnSpLocks/>
            <a:stCxn id="17" idx="4"/>
            <a:endCxn id="8" idx="4"/>
          </p:cNvCxnSpPr>
          <p:nvPr/>
        </p:nvCxnSpPr>
        <p:spPr>
          <a:xfrm flipH="1" flipV="1">
            <a:off x="9576898" y="2566841"/>
            <a:ext cx="944728" cy="1542874"/>
          </a:xfrm>
          <a:prstGeom prst="line">
            <a:avLst/>
          </a:prstGeom>
          <a:ln w="38100"/>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A92F949F-B808-3605-7FF0-68612A8200DA}"/>
              </a:ext>
            </a:extLst>
          </p:cNvPr>
          <p:cNvCxnSpPr>
            <a:cxnSpLocks/>
            <a:endCxn id="8" idx="4"/>
          </p:cNvCxnSpPr>
          <p:nvPr/>
        </p:nvCxnSpPr>
        <p:spPr>
          <a:xfrm flipH="1" flipV="1">
            <a:off x="9576898" y="2566841"/>
            <a:ext cx="660794" cy="2073321"/>
          </a:xfrm>
          <a:prstGeom prst="line">
            <a:avLst/>
          </a:prstGeom>
          <a:ln w="38100"/>
        </p:spPr>
        <p:style>
          <a:lnRef idx="3">
            <a:schemeClr val="dk1"/>
          </a:lnRef>
          <a:fillRef idx="0">
            <a:schemeClr val="dk1"/>
          </a:fillRef>
          <a:effectRef idx="2">
            <a:schemeClr val="dk1"/>
          </a:effectRef>
          <a:fontRef idx="minor">
            <a:schemeClr val="tx1"/>
          </a:fontRef>
        </p:style>
      </p:cxnSp>
      <p:sp>
        <p:nvSpPr>
          <p:cNvPr id="54" name="TextBox 53">
            <a:extLst>
              <a:ext uri="{FF2B5EF4-FFF2-40B4-BE49-F238E27FC236}">
                <a16:creationId xmlns:a16="http://schemas.microsoft.com/office/drawing/2014/main" id="{FEF57158-DF80-2297-DD56-7E696A7FF17C}"/>
              </a:ext>
            </a:extLst>
          </p:cNvPr>
          <p:cNvSpPr txBox="1"/>
          <p:nvPr/>
        </p:nvSpPr>
        <p:spPr>
          <a:xfrm>
            <a:off x="840373" y="1817638"/>
            <a:ext cx="5707419" cy="3785652"/>
          </a:xfrm>
          <a:prstGeom prst="rect">
            <a:avLst/>
          </a:prstGeom>
          <a:noFill/>
        </p:spPr>
        <p:txBody>
          <a:bodyPr wrap="square" rtlCol="0">
            <a:spAutoFit/>
          </a:bodyPr>
          <a:lstStyle/>
          <a:p>
            <a:r>
              <a:rPr lang="en-GB" sz="2400" b="1" dirty="0" err="1"/>
              <a:t>Def</a:t>
            </a:r>
            <a:r>
              <a:rPr lang="en-GB" sz="2400" b="1" baseline="30000" dirty="0" err="1"/>
              <a:t>n</a:t>
            </a:r>
            <a:r>
              <a:rPr lang="en-GB" sz="2400" b="1" baseline="30000" dirty="0"/>
              <a:t>:</a:t>
            </a:r>
            <a:r>
              <a:rPr lang="en-GB" sz="2400" b="1" dirty="0"/>
              <a:t> </a:t>
            </a:r>
          </a:p>
          <a:p>
            <a:r>
              <a:rPr lang="en-GB" sz="2400" dirty="0"/>
              <a:t>A graph G = (V, E) is </a:t>
            </a:r>
            <a:r>
              <a:rPr lang="en-GB" sz="2400" b="1" dirty="0"/>
              <a:t>Tripartite</a:t>
            </a:r>
            <a:r>
              <a:rPr lang="en-GB" sz="2400" dirty="0"/>
              <a:t> if a partition V</a:t>
            </a:r>
            <a:r>
              <a:rPr lang="en-GB" sz="2400" baseline="-25000" dirty="0"/>
              <a:t>1</a:t>
            </a:r>
            <a:r>
              <a:rPr lang="en-GB" sz="2400" dirty="0"/>
              <a:t>, V</a:t>
            </a:r>
            <a:r>
              <a:rPr lang="en-GB" sz="2400" baseline="-25000" dirty="0"/>
              <a:t>2</a:t>
            </a:r>
            <a:r>
              <a:rPr lang="en-GB" sz="2400" dirty="0"/>
              <a:t>, V</a:t>
            </a:r>
            <a:r>
              <a:rPr lang="en-GB" sz="2400" baseline="-25000" dirty="0"/>
              <a:t>3</a:t>
            </a:r>
            <a:r>
              <a:rPr lang="en-GB" sz="2400" dirty="0"/>
              <a:t> exists such that the vertices are split into three sets with no edges between vertices that belong to the same set, </a:t>
            </a:r>
            <a:r>
              <a:rPr lang="en-GB" sz="2400" dirty="0" err="1"/>
              <a:t>i.e</a:t>
            </a:r>
            <a:r>
              <a:rPr lang="en-GB" sz="2400" dirty="0"/>
              <a:t> for all (v</a:t>
            </a:r>
            <a:r>
              <a:rPr lang="en-GB" sz="2400" baseline="-25000" dirty="0"/>
              <a:t>i</a:t>
            </a:r>
            <a:r>
              <a:rPr lang="en-GB" sz="2400" dirty="0"/>
              <a:t> , </a:t>
            </a:r>
            <a:r>
              <a:rPr lang="en-GB" sz="2400" dirty="0" err="1"/>
              <a:t>v</a:t>
            </a:r>
            <a:r>
              <a:rPr lang="en-GB" sz="2400" baseline="-25000" dirty="0" err="1"/>
              <a:t>j</a:t>
            </a:r>
            <a:r>
              <a:rPr lang="en-GB" sz="2400" dirty="0"/>
              <a:t>) ∈ E if v</a:t>
            </a:r>
            <a:r>
              <a:rPr lang="en-GB" sz="2400" baseline="-25000" dirty="0"/>
              <a:t>i</a:t>
            </a:r>
            <a:r>
              <a:rPr lang="en-GB" sz="2400" dirty="0"/>
              <a:t> ∈ V</a:t>
            </a:r>
            <a:r>
              <a:rPr lang="en-GB" sz="2400" baseline="-25000" dirty="0"/>
              <a:t>i</a:t>
            </a:r>
            <a:r>
              <a:rPr lang="en-GB" sz="2400" dirty="0"/>
              <a:t> then </a:t>
            </a:r>
            <a:r>
              <a:rPr lang="en-GB" sz="2400" dirty="0" err="1"/>
              <a:t>v</a:t>
            </a:r>
            <a:r>
              <a:rPr lang="en-GB" sz="2400" baseline="-25000" dirty="0" err="1"/>
              <a:t>j</a:t>
            </a:r>
            <a:r>
              <a:rPr lang="en-GB" sz="2400" dirty="0"/>
              <a:t> ∈ V</a:t>
            </a:r>
            <a:r>
              <a:rPr lang="en-GB" sz="2400" baseline="-25000" dirty="0"/>
              <a:t>i</a:t>
            </a:r>
            <a:r>
              <a:rPr lang="en-GB" sz="2400" dirty="0"/>
              <a:t> . </a:t>
            </a:r>
          </a:p>
          <a:p>
            <a:r>
              <a:rPr lang="en-GB" sz="2400" dirty="0"/>
              <a:t>A </a:t>
            </a:r>
            <a:r>
              <a:rPr lang="en-GB" sz="2400" b="1" dirty="0"/>
              <a:t>Triangulation</a:t>
            </a:r>
            <a:r>
              <a:rPr lang="en-GB" sz="2400" dirty="0"/>
              <a:t> T of a graph G is a way to divide all edges into disjoint subsets </a:t>
            </a:r>
            <a:r>
              <a:rPr lang="en-GB" sz="2400" dirty="0" err="1"/>
              <a:t>T</a:t>
            </a:r>
            <a:r>
              <a:rPr lang="en-GB" sz="2400" baseline="-25000" dirty="0" err="1"/>
              <a:t>i</a:t>
            </a:r>
            <a:r>
              <a:rPr lang="en-GB" sz="2400" dirty="0"/>
              <a:t> , each forming a triangle (</a:t>
            </a:r>
            <a:r>
              <a:rPr lang="en-GB" sz="2400" dirty="0" err="1"/>
              <a:t>T</a:t>
            </a:r>
            <a:r>
              <a:rPr lang="en-GB" sz="2400" baseline="-25000" dirty="0" err="1"/>
              <a:t>i</a:t>
            </a:r>
            <a:r>
              <a:rPr lang="en-GB" sz="2400" dirty="0"/>
              <a:t> = {(v</a:t>
            </a:r>
            <a:r>
              <a:rPr lang="en-GB" sz="2400" baseline="-25000" dirty="0"/>
              <a:t>1</a:t>
            </a:r>
            <a:r>
              <a:rPr lang="en-GB" sz="2400" dirty="0"/>
              <a:t>, v</a:t>
            </a:r>
            <a:r>
              <a:rPr lang="en-GB" sz="2400" baseline="-25000" dirty="0"/>
              <a:t>2</a:t>
            </a:r>
            <a:r>
              <a:rPr lang="en-GB" sz="2400" dirty="0"/>
              <a:t>), (v</a:t>
            </a:r>
            <a:r>
              <a:rPr lang="en-GB" sz="2400" baseline="-25000" dirty="0"/>
              <a:t>2</a:t>
            </a:r>
            <a:r>
              <a:rPr lang="en-GB" sz="2400" dirty="0"/>
              <a:t>, v</a:t>
            </a:r>
            <a:r>
              <a:rPr lang="en-GB" sz="2400" baseline="-25000" dirty="0"/>
              <a:t>3</a:t>
            </a:r>
            <a:r>
              <a:rPr lang="en-GB" sz="2400" dirty="0"/>
              <a:t>), (v</a:t>
            </a:r>
            <a:r>
              <a:rPr lang="en-GB" sz="2400" baseline="-25000" dirty="0"/>
              <a:t>3</a:t>
            </a:r>
            <a:r>
              <a:rPr lang="en-GB" sz="2400" dirty="0"/>
              <a:t>, v</a:t>
            </a:r>
            <a:r>
              <a:rPr lang="en-GB" sz="2400" baseline="-25000" dirty="0"/>
              <a:t>1</a:t>
            </a:r>
            <a:r>
              <a:rPr lang="en-GB" sz="2400" dirty="0"/>
              <a:t>)}).</a:t>
            </a:r>
          </a:p>
        </p:txBody>
      </p:sp>
      <p:cxnSp>
        <p:nvCxnSpPr>
          <p:cNvPr id="58" name="Straight Connector 57">
            <a:extLst>
              <a:ext uri="{FF2B5EF4-FFF2-40B4-BE49-F238E27FC236}">
                <a16:creationId xmlns:a16="http://schemas.microsoft.com/office/drawing/2014/main" id="{7CAB2B0A-EA1C-C203-E257-2DE0E8D0EB52}"/>
              </a:ext>
            </a:extLst>
          </p:cNvPr>
          <p:cNvCxnSpPr>
            <a:cxnSpLocks/>
            <a:stCxn id="13" idx="1"/>
          </p:cNvCxnSpPr>
          <p:nvPr/>
        </p:nvCxnSpPr>
        <p:spPr>
          <a:xfrm flipV="1">
            <a:off x="7859520" y="2566841"/>
            <a:ext cx="1087523" cy="2607023"/>
          </a:xfrm>
          <a:prstGeom prst="line">
            <a:avLst/>
          </a:prstGeom>
          <a:ln w="38100"/>
        </p:spPr>
        <p:style>
          <a:lnRef idx="3">
            <a:schemeClr val="dk1"/>
          </a:lnRef>
          <a:fillRef idx="0">
            <a:schemeClr val="dk1"/>
          </a:fillRef>
          <a:effectRef idx="2">
            <a:schemeClr val="dk1"/>
          </a:effectRef>
          <a:fontRef idx="minor">
            <a:schemeClr val="tx1"/>
          </a:fontRef>
        </p:style>
      </p:cxnSp>
      <p:cxnSp>
        <p:nvCxnSpPr>
          <p:cNvPr id="66" name="Straight Connector 65">
            <a:extLst>
              <a:ext uri="{FF2B5EF4-FFF2-40B4-BE49-F238E27FC236}">
                <a16:creationId xmlns:a16="http://schemas.microsoft.com/office/drawing/2014/main" id="{D08D71A2-96C7-4BEC-5126-C8FD7ABE202B}"/>
              </a:ext>
            </a:extLst>
          </p:cNvPr>
          <p:cNvCxnSpPr>
            <a:cxnSpLocks/>
            <a:stCxn id="12" idx="0"/>
            <a:endCxn id="8" idx="3"/>
          </p:cNvCxnSpPr>
          <p:nvPr/>
        </p:nvCxnSpPr>
        <p:spPr>
          <a:xfrm flipV="1">
            <a:off x="7295803" y="2539856"/>
            <a:ext cx="2215618" cy="158084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6EAEFB85-FDDC-4F13-C18D-72869272E5A6}"/>
              </a:ext>
            </a:extLst>
          </p:cNvPr>
          <p:cNvCxnSpPr>
            <a:cxnSpLocks/>
            <a:stCxn id="18" idx="3"/>
            <a:endCxn id="8" idx="4"/>
          </p:cNvCxnSpPr>
          <p:nvPr/>
        </p:nvCxnSpPr>
        <p:spPr>
          <a:xfrm flipH="1" flipV="1">
            <a:off x="9576898" y="2566841"/>
            <a:ext cx="439715" cy="2625409"/>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02949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500" fill="hold"/>
                                        <p:tgtEl>
                                          <p:spTgt spid="66"/>
                                        </p:tgtEl>
                                        <p:attrNameLst>
                                          <p:attrName>stroke.color</p:attrName>
                                        </p:attrNameLst>
                                      </p:cBhvr>
                                      <p:to>
                                        <a:srgbClr val="FF0000"/>
                                      </p:to>
                                    </p:animClr>
                                    <p:set>
                                      <p:cBhvr>
                                        <p:cTn id="7" dur="500" fill="hold"/>
                                        <p:tgtEl>
                                          <p:spTgt spid="66"/>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500" fill="hold"/>
                                        <p:tgtEl>
                                          <p:spTgt spid="31"/>
                                        </p:tgtEl>
                                        <p:attrNameLst>
                                          <p:attrName>stroke.color</p:attrName>
                                        </p:attrNameLst>
                                      </p:cBhvr>
                                      <p:to>
                                        <a:srgbClr val="FF0000"/>
                                      </p:to>
                                    </p:animClr>
                                    <p:set>
                                      <p:cBhvr>
                                        <p:cTn id="10" dur="500" fill="hold"/>
                                        <p:tgtEl>
                                          <p:spTgt spid="31"/>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500" fill="hold"/>
                                        <p:tgtEl>
                                          <p:spTgt spid="46"/>
                                        </p:tgtEl>
                                        <p:attrNameLst>
                                          <p:attrName>stroke.color</p:attrName>
                                        </p:attrNameLst>
                                      </p:cBhvr>
                                      <p:to>
                                        <a:srgbClr val="FF0000"/>
                                      </p:to>
                                    </p:animClr>
                                    <p:set>
                                      <p:cBhvr>
                                        <p:cTn id="13" dur="500" fill="hold"/>
                                        <p:tgtEl>
                                          <p:spTgt spid="46"/>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7" presetClass="emph" presetSubtype="2" fill="hold" nodeType="clickEffect">
                                  <p:stCondLst>
                                    <p:cond delay="0"/>
                                  </p:stCondLst>
                                  <p:childTnLst>
                                    <p:animClr clrSpc="rgb" dir="cw">
                                      <p:cBhvr>
                                        <p:cTn id="17" dur="500" fill="hold"/>
                                        <p:tgtEl>
                                          <p:spTgt spid="58"/>
                                        </p:tgtEl>
                                        <p:attrNameLst>
                                          <p:attrName>stroke.color</p:attrName>
                                        </p:attrNameLst>
                                      </p:cBhvr>
                                      <p:to>
                                        <a:srgbClr val="ED7D31"/>
                                      </p:to>
                                    </p:animClr>
                                    <p:set>
                                      <p:cBhvr>
                                        <p:cTn id="18" dur="500" fill="hold"/>
                                        <p:tgtEl>
                                          <p:spTgt spid="58"/>
                                        </p:tgtEl>
                                        <p:attrNameLst>
                                          <p:attrName>stroke.on</p:attrName>
                                        </p:attrNameLst>
                                      </p:cBhvr>
                                      <p:to>
                                        <p:strVal val="true"/>
                                      </p:to>
                                    </p:set>
                                  </p:childTnLst>
                                </p:cTn>
                              </p:par>
                              <p:par>
                                <p:cTn id="19" presetID="7" presetClass="emph" presetSubtype="2" fill="hold" nodeType="withEffect">
                                  <p:stCondLst>
                                    <p:cond delay="0"/>
                                  </p:stCondLst>
                                  <p:childTnLst>
                                    <p:animClr clrSpc="rgb" dir="cw">
                                      <p:cBhvr>
                                        <p:cTn id="20" dur="500" fill="hold"/>
                                        <p:tgtEl>
                                          <p:spTgt spid="44"/>
                                        </p:tgtEl>
                                        <p:attrNameLst>
                                          <p:attrName>stroke.color</p:attrName>
                                        </p:attrNameLst>
                                      </p:cBhvr>
                                      <p:to>
                                        <a:srgbClr val="ED7D31"/>
                                      </p:to>
                                    </p:animClr>
                                    <p:set>
                                      <p:cBhvr>
                                        <p:cTn id="21" dur="500" fill="hold"/>
                                        <p:tgtEl>
                                          <p:spTgt spid="44"/>
                                        </p:tgtEl>
                                        <p:attrNameLst>
                                          <p:attrName>stroke.on</p:attrName>
                                        </p:attrNameLst>
                                      </p:cBhvr>
                                      <p:to>
                                        <p:strVal val="true"/>
                                      </p:to>
                                    </p:set>
                                  </p:childTnLst>
                                </p:cTn>
                              </p:par>
                              <p:par>
                                <p:cTn id="22" presetID="7" presetClass="emph" presetSubtype="2" fill="hold" nodeType="withEffect">
                                  <p:stCondLst>
                                    <p:cond delay="0"/>
                                  </p:stCondLst>
                                  <p:childTnLst>
                                    <p:animClr clrSpc="rgb" dir="cw">
                                      <p:cBhvr>
                                        <p:cTn id="23" dur="500" fill="hold"/>
                                        <p:tgtEl>
                                          <p:spTgt spid="37"/>
                                        </p:tgtEl>
                                        <p:attrNameLst>
                                          <p:attrName>stroke.color</p:attrName>
                                        </p:attrNameLst>
                                      </p:cBhvr>
                                      <p:to>
                                        <a:srgbClr val="ED7D31"/>
                                      </p:to>
                                    </p:animClr>
                                    <p:set>
                                      <p:cBhvr>
                                        <p:cTn id="24" dur="500" fill="hold"/>
                                        <p:tgtEl>
                                          <p:spTgt spid="37"/>
                                        </p:tgtEl>
                                        <p:attrNameLst>
                                          <p:attrName>stroke.on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7" presetClass="emph" presetSubtype="2" fill="hold" nodeType="clickEffect">
                                  <p:stCondLst>
                                    <p:cond delay="0"/>
                                  </p:stCondLst>
                                  <p:childTnLst>
                                    <p:animClr clrSpc="rgb" dir="cw">
                                      <p:cBhvr>
                                        <p:cTn id="28" dur="500" fill="hold"/>
                                        <p:tgtEl>
                                          <p:spTgt spid="25"/>
                                        </p:tgtEl>
                                        <p:attrNameLst>
                                          <p:attrName>stroke.color</p:attrName>
                                        </p:attrNameLst>
                                      </p:cBhvr>
                                      <p:to>
                                        <a:srgbClr val="FFC000"/>
                                      </p:to>
                                    </p:animClr>
                                    <p:set>
                                      <p:cBhvr>
                                        <p:cTn id="29" dur="500" fill="hold"/>
                                        <p:tgtEl>
                                          <p:spTgt spid="25"/>
                                        </p:tgtEl>
                                        <p:attrNameLst>
                                          <p:attrName>stroke.on</p:attrName>
                                        </p:attrNameLst>
                                      </p:cBhvr>
                                      <p:to>
                                        <p:strVal val="true"/>
                                      </p:to>
                                    </p:set>
                                  </p:childTnLst>
                                </p:cTn>
                              </p:par>
                              <p:par>
                                <p:cTn id="30" presetID="7" presetClass="emph" presetSubtype="2" fill="hold" nodeType="withEffect">
                                  <p:stCondLst>
                                    <p:cond delay="0"/>
                                  </p:stCondLst>
                                  <p:childTnLst>
                                    <p:animClr clrSpc="rgb" dir="cw">
                                      <p:cBhvr>
                                        <p:cTn id="31" dur="500" fill="hold"/>
                                        <p:tgtEl>
                                          <p:spTgt spid="42"/>
                                        </p:tgtEl>
                                        <p:attrNameLst>
                                          <p:attrName>stroke.color</p:attrName>
                                        </p:attrNameLst>
                                      </p:cBhvr>
                                      <p:to>
                                        <a:srgbClr val="FFC000"/>
                                      </p:to>
                                    </p:animClr>
                                    <p:set>
                                      <p:cBhvr>
                                        <p:cTn id="32" dur="500" fill="hold"/>
                                        <p:tgtEl>
                                          <p:spTgt spid="42"/>
                                        </p:tgtEl>
                                        <p:attrNameLst>
                                          <p:attrName>stroke.on</p:attrName>
                                        </p:attrNameLst>
                                      </p:cBhvr>
                                      <p:to>
                                        <p:strVal val="true"/>
                                      </p:to>
                                    </p:set>
                                  </p:childTnLst>
                                </p:cTn>
                              </p:par>
                              <p:par>
                                <p:cTn id="33" presetID="7" presetClass="emph" presetSubtype="2" fill="hold" nodeType="withEffect">
                                  <p:stCondLst>
                                    <p:cond delay="0"/>
                                  </p:stCondLst>
                                  <p:childTnLst>
                                    <p:animClr clrSpc="rgb" dir="cw">
                                      <p:cBhvr>
                                        <p:cTn id="34" dur="500" fill="hold"/>
                                        <p:tgtEl>
                                          <p:spTgt spid="29"/>
                                        </p:tgtEl>
                                        <p:attrNameLst>
                                          <p:attrName>stroke.color</p:attrName>
                                        </p:attrNameLst>
                                      </p:cBhvr>
                                      <p:to>
                                        <a:srgbClr val="FFC000"/>
                                      </p:to>
                                    </p:animClr>
                                    <p:set>
                                      <p:cBhvr>
                                        <p:cTn id="35" dur="500" fill="hold"/>
                                        <p:tgtEl>
                                          <p:spTgt spid="29"/>
                                        </p:tgtEl>
                                        <p:attrNameLst>
                                          <p:attrName>stroke.on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7" presetClass="emph" presetSubtype="2" fill="hold" nodeType="clickEffect">
                                  <p:stCondLst>
                                    <p:cond delay="0"/>
                                  </p:stCondLst>
                                  <p:childTnLst>
                                    <p:animClr clrSpc="rgb" dir="cw">
                                      <p:cBhvr>
                                        <p:cTn id="39" dur="500" fill="hold"/>
                                        <p:tgtEl>
                                          <p:spTgt spid="32"/>
                                        </p:tgtEl>
                                        <p:attrNameLst>
                                          <p:attrName>stroke.color</p:attrName>
                                        </p:attrNameLst>
                                      </p:cBhvr>
                                      <p:to>
                                        <a:srgbClr val="00B050"/>
                                      </p:to>
                                    </p:animClr>
                                    <p:set>
                                      <p:cBhvr>
                                        <p:cTn id="40" dur="500" fill="hold"/>
                                        <p:tgtEl>
                                          <p:spTgt spid="32"/>
                                        </p:tgtEl>
                                        <p:attrNameLst>
                                          <p:attrName>stroke.on</p:attrName>
                                        </p:attrNameLst>
                                      </p:cBhvr>
                                      <p:to>
                                        <p:strVal val="true"/>
                                      </p:to>
                                    </p:set>
                                  </p:childTnLst>
                                </p:cTn>
                              </p:par>
                              <p:par>
                                <p:cTn id="41" presetID="7" presetClass="emph" presetSubtype="2" fill="hold" nodeType="withEffect">
                                  <p:stCondLst>
                                    <p:cond delay="0"/>
                                  </p:stCondLst>
                                  <p:childTnLst>
                                    <p:animClr clrSpc="rgb" dir="cw">
                                      <p:cBhvr>
                                        <p:cTn id="42" dur="500" fill="hold"/>
                                        <p:tgtEl>
                                          <p:spTgt spid="35"/>
                                        </p:tgtEl>
                                        <p:attrNameLst>
                                          <p:attrName>stroke.color</p:attrName>
                                        </p:attrNameLst>
                                      </p:cBhvr>
                                      <p:to>
                                        <a:srgbClr val="00B050"/>
                                      </p:to>
                                    </p:animClr>
                                    <p:set>
                                      <p:cBhvr>
                                        <p:cTn id="43" dur="500" fill="hold"/>
                                        <p:tgtEl>
                                          <p:spTgt spid="35"/>
                                        </p:tgtEl>
                                        <p:attrNameLst>
                                          <p:attrName>stroke.on</p:attrName>
                                        </p:attrNameLst>
                                      </p:cBhvr>
                                      <p:to>
                                        <p:strVal val="true"/>
                                      </p:to>
                                    </p:set>
                                  </p:childTnLst>
                                </p:cTn>
                              </p:par>
                              <p:par>
                                <p:cTn id="44" presetID="7" presetClass="emph" presetSubtype="2" fill="hold" nodeType="withEffect">
                                  <p:stCondLst>
                                    <p:cond delay="0"/>
                                  </p:stCondLst>
                                  <p:childTnLst>
                                    <p:animClr clrSpc="rgb" dir="cw">
                                      <p:cBhvr>
                                        <p:cTn id="45" dur="500" fill="hold"/>
                                        <p:tgtEl>
                                          <p:spTgt spid="43"/>
                                        </p:tgtEl>
                                        <p:attrNameLst>
                                          <p:attrName>stroke.color</p:attrName>
                                        </p:attrNameLst>
                                      </p:cBhvr>
                                      <p:to>
                                        <a:srgbClr val="00B050"/>
                                      </p:to>
                                    </p:animClr>
                                    <p:set>
                                      <p:cBhvr>
                                        <p:cTn id="46" dur="500" fill="hold"/>
                                        <p:tgtEl>
                                          <p:spTgt spid="43"/>
                                        </p:tgtEl>
                                        <p:attrNameLst>
                                          <p:attrName>stroke.on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7" presetClass="emph" presetSubtype="2" fill="hold" nodeType="clickEffect">
                                  <p:stCondLst>
                                    <p:cond delay="0"/>
                                  </p:stCondLst>
                                  <p:childTnLst>
                                    <p:animClr clrSpc="rgb" dir="cw">
                                      <p:cBhvr>
                                        <p:cTn id="50" dur="500" fill="hold"/>
                                        <p:tgtEl>
                                          <p:spTgt spid="26"/>
                                        </p:tgtEl>
                                        <p:attrNameLst>
                                          <p:attrName>stroke.color</p:attrName>
                                        </p:attrNameLst>
                                      </p:cBhvr>
                                      <p:to>
                                        <a:srgbClr val="0070C0"/>
                                      </p:to>
                                    </p:animClr>
                                    <p:set>
                                      <p:cBhvr>
                                        <p:cTn id="51" dur="500" fill="hold"/>
                                        <p:tgtEl>
                                          <p:spTgt spid="26"/>
                                        </p:tgtEl>
                                        <p:attrNameLst>
                                          <p:attrName>stroke.on</p:attrName>
                                        </p:attrNameLst>
                                      </p:cBhvr>
                                      <p:to>
                                        <p:strVal val="true"/>
                                      </p:to>
                                    </p:set>
                                  </p:childTnLst>
                                </p:cTn>
                              </p:par>
                              <p:par>
                                <p:cTn id="52" presetID="7" presetClass="emph" presetSubtype="2" fill="hold" nodeType="withEffect">
                                  <p:stCondLst>
                                    <p:cond delay="0"/>
                                  </p:stCondLst>
                                  <p:childTnLst>
                                    <p:animClr clrSpc="rgb" dir="cw">
                                      <p:cBhvr>
                                        <p:cTn id="53" dur="500" fill="hold"/>
                                        <p:tgtEl>
                                          <p:spTgt spid="30"/>
                                        </p:tgtEl>
                                        <p:attrNameLst>
                                          <p:attrName>stroke.color</p:attrName>
                                        </p:attrNameLst>
                                      </p:cBhvr>
                                      <p:to>
                                        <a:srgbClr val="0070C0"/>
                                      </p:to>
                                    </p:animClr>
                                    <p:set>
                                      <p:cBhvr>
                                        <p:cTn id="54" dur="500" fill="hold"/>
                                        <p:tgtEl>
                                          <p:spTgt spid="30"/>
                                        </p:tgtEl>
                                        <p:attrNameLst>
                                          <p:attrName>stroke.on</p:attrName>
                                        </p:attrNameLst>
                                      </p:cBhvr>
                                      <p:to>
                                        <p:strVal val="true"/>
                                      </p:to>
                                    </p:set>
                                  </p:childTnLst>
                                </p:cTn>
                              </p:par>
                              <p:par>
                                <p:cTn id="55" presetID="7" presetClass="emph" presetSubtype="2" fill="hold" nodeType="withEffect">
                                  <p:stCondLst>
                                    <p:cond delay="0"/>
                                  </p:stCondLst>
                                  <p:childTnLst>
                                    <p:animClr clrSpc="rgb" dir="cw">
                                      <p:cBhvr>
                                        <p:cTn id="56" dur="500" fill="hold"/>
                                        <p:tgtEl>
                                          <p:spTgt spid="70"/>
                                        </p:tgtEl>
                                        <p:attrNameLst>
                                          <p:attrName>stroke.color</p:attrName>
                                        </p:attrNameLst>
                                      </p:cBhvr>
                                      <p:to>
                                        <a:srgbClr val="0070C0"/>
                                      </p:to>
                                    </p:animClr>
                                    <p:set>
                                      <p:cBhvr>
                                        <p:cTn id="57" dur="500" fill="hold"/>
                                        <p:tgtEl>
                                          <p:spTgt spid="70"/>
                                        </p:tgtEl>
                                        <p:attrNameLst>
                                          <p:attrName>stroke.on</p:attrName>
                                        </p:attrNameLst>
                                      </p:cBhvr>
                                      <p:to>
                                        <p:strVal val="true"/>
                                      </p:to>
                                    </p:set>
                                  </p:childTnLst>
                                </p:cTn>
                              </p:par>
                            </p:childTnLst>
                          </p:cTn>
                        </p:par>
                      </p:childTnLst>
                    </p:cTn>
                  </p:par>
                  <p:par>
                    <p:cTn id="58" fill="hold">
                      <p:stCondLst>
                        <p:cond delay="indefinite"/>
                      </p:stCondLst>
                      <p:childTnLst>
                        <p:par>
                          <p:cTn id="59" fill="hold">
                            <p:stCondLst>
                              <p:cond delay="0"/>
                            </p:stCondLst>
                            <p:childTnLst>
                              <p:par>
                                <p:cTn id="60" presetID="7" presetClass="emph" presetSubtype="2" fill="hold" nodeType="clickEffect">
                                  <p:stCondLst>
                                    <p:cond delay="0"/>
                                  </p:stCondLst>
                                  <p:childTnLst>
                                    <p:animClr clrSpc="rgb" dir="cw">
                                      <p:cBhvr>
                                        <p:cTn id="61" dur="500" fill="hold"/>
                                        <p:tgtEl>
                                          <p:spTgt spid="47"/>
                                        </p:tgtEl>
                                        <p:attrNameLst>
                                          <p:attrName>stroke.color</p:attrName>
                                        </p:attrNameLst>
                                      </p:cBhvr>
                                      <p:to>
                                        <a:srgbClr val="7030A0"/>
                                      </p:to>
                                    </p:animClr>
                                    <p:set>
                                      <p:cBhvr>
                                        <p:cTn id="62" dur="500" fill="hold"/>
                                        <p:tgtEl>
                                          <p:spTgt spid="47"/>
                                        </p:tgtEl>
                                        <p:attrNameLst>
                                          <p:attrName>stroke.on</p:attrName>
                                        </p:attrNameLst>
                                      </p:cBhvr>
                                      <p:to>
                                        <p:strVal val="true"/>
                                      </p:to>
                                    </p:set>
                                  </p:childTnLst>
                                </p:cTn>
                              </p:par>
                              <p:par>
                                <p:cTn id="63" presetID="7" presetClass="emph" presetSubtype="2" fill="hold" nodeType="withEffect">
                                  <p:stCondLst>
                                    <p:cond delay="0"/>
                                  </p:stCondLst>
                                  <p:childTnLst>
                                    <p:animClr clrSpc="rgb" dir="cw">
                                      <p:cBhvr>
                                        <p:cTn id="64" dur="500" fill="hold"/>
                                        <p:tgtEl>
                                          <p:spTgt spid="36"/>
                                        </p:tgtEl>
                                        <p:attrNameLst>
                                          <p:attrName>stroke.color</p:attrName>
                                        </p:attrNameLst>
                                      </p:cBhvr>
                                      <p:to>
                                        <a:srgbClr val="7030A0"/>
                                      </p:to>
                                    </p:animClr>
                                    <p:set>
                                      <p:cBhvr>
                                        <p:cTn id="65" dur="500" fill="hold"/>
                                        <p:tgtEl>
                                          <p:spTgt spid="36"/>
                                        </p:tgtEl>
                                        <p:attrNameLst>
                                          <p:attrName>stroke.on</p:attrName>
                                        </p:attrNameLst>
                                      </p:cBhvr>
                                      <p:to>
                                        <p:strVal val="true"/>
                                      </p:to>
                                    </p:set>
                                  </p:childTnLst>
                                </p:cTn>
                              </p:par>
                              <p:par>
                                <p:cTn id="66" presetID="7" presetClass="emph" presetSubtype="2" fill="hold" nodeType="withEffect">
                                  <p:stCondLst>
                                    <p:cond delay="0"/>
                                  </p:stCondLst>
                                  <p:childTnLst>
                                    <p:animClr clrSpc="rgb" dir="cw">
                                      <p:cBhvr>
                                        <p:cTn id="67" dur="500" fill="hold"/>
                                        <p:tgtEl>
                                          <p:spTgt spid="34"/>
                                        </p:tgtEl>
                                        <p:attrNameLst>
                                          <p:attrName>stroke.color</p:attrName>
                                        </p:attrNameLst>
                                      </p:cBhvr>
                                      <p:to>
                                        <a:srgbClr val="7030A0"/>
                                      </p:to>
                                    </p:animClr>
                                    <p:set>
                                      <p:cBhvr>
                                        <p:cTn id="68" dur="500" fill="hold"/>
                                        <p:tgtEl>
                                          <p:spTgt spid="34"/>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F4CC-9C55-266D-9394-2F272B6A6955}"/>
              </a:ext>
            </a:extLst>
          </p:cNvPr>
          <p:cNvSpPr>
            <a:spLocks noGrp="1"/>
          </p:cNvSpPr>
          <p:nvPr>
            <p:ph type="title"/>
          </p:nvPr>
        </p:nvSpPr>
        <p:spPr/>
        <p:txBody>
          <a:bodyPr/>
          <a:lstStyle/>
          <a:p>
            <a:r>
              <a:rPr lang="en-GB" b="1" dirty="0"/>
              <a:t>3SAT-&gt; Triangulating a Tripartite Graph</a:t>
            </a:r>
          </a:p>
        </p:txBody>
      </p:sp>
      <p:cxnSp>
        <p:nvCxnSpPr>
          <p:cNvPr id="100" name="Connector: Curved 99">
            <a:extLst>
              <a:ext uri="{FF2B5EF4-FFF2-40B4-BE49-F238E27FC236}">
                <a16:creationId xmlns:a16="http://schemas.microsoft.com/office/drawing/2014/main" id="{089A4C22-AEE9-3FAD-61E7-53D43E9DC04F}"/>
              </a:ext>
            </a:extLst>
          </p:cNvPr>
          <p:cNvCxnSpPr>
            <a:cxnSpLocks/>
          </p:cNvCxnSpPr>
          <p:nvPr/>
        </p:nvCxnSpPr>
        <p:spPr>
          <a:xfrm flipV="1">
            <a:off x="6219027" y="3925217"/>
            <a:ext cx="1852865" cy="1062788"/>
          </a:xfrm>
          <a:prstGeom prst="curvedConnector3">
            <a:avLst>
              <a:gd name="adj1" fmla="val -22727"/>
            </a:avLst>
          </a:prstGeom>
          <a:ln>
            <a:solidFill>
              <a:schemeClr val="bg2">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01" name="Freeform: Shape 100">
            <a:extLst>
              <a:ext uri="{FF2B5EF4-FFF2-40B4-BE49-F238E27FC236}">
                <a16:creationId xmlns:a16="http://schemas.microsoft.com/office/drawing/2014/main" id="{DE65793C-CC37-121E-5A6A-E0C0390CBEDA}"/>
              </a:ext>
            </a:extLst>
          </p:cNvPr>
          <p:cNvSpPr/>
          <p:nvPr/>
        </p:nvSpPr>
        <p:spPr>
          <a:xfrm>
            <a:off x="7145459" y="2196677"/>
            <a:ext cx="320838" cy="3043978"/>
          </a:xfrm>
          <a:custGeom>
            <a:avLst/>
            <a:gdLst>
              <a:gd name="connsiteX0" fmla="*/ 1781445 w 1781445"/>
              <a:gd name="connsiteY0" fmla="*/ 0 h 2823410"/>
              <a:gd name="connsiteX1" fmla="*/ 771 w 1781445"/>
              <a:gd name="connsiteY1" fmla="*/ 1588168 h 2823410"/>
              <a:gd name="connsiteX2" fmla="*/ 1604982 w 1781445"/>
              <a:gd name="connsiteY2" fmla="*/ 2823410 h 2823410"/>
            </a:gdLst>
            <a:ahLst/>
            <a:cxnLst>
              <a:cxn ang="0">
                <a:pos x="connsiteX0" y="connsiteY0"/>
              </a:cxn>
              <a:cxn ang="0">
                <a:pos x="connsiteX1" y="connsiteY1"/>
              </a:cxn>
              <a:cxn ang="0">
                <a:pos x="connsiteX2" y="connsiteY2"/>
              </a:cxn>
            </a:cxnLst>
            <a:rect l="l" t="t" r="r" b="b"/>
            <a:pathLst>
              <a:path w="1781445" h="2823410">
                <a:moveTo>
                  <a:pt x="1781445" y="0"/>
                </a:moveTo>
                <a:cubicBezTo>
                  <a:pt x="905813" y="558800"/>
                  <a:pt x="30181" y="1117600"/>
                  <a:pt x="771" y="1588168"/>
                </a:cubicBezTo>
                <a:cubicBezTo>
                  <a:pt x="-28639" y="2058736"/>
                  <a:pt x="788171" y="2441073"/>
                  <a:pt x="1604982" y="2823410"/>
                </a:cubicBezTo>
              </a:path>
            </a:pathLst>
          </a:custGeom>
          <a:ln>
            <a:solidFill>
              <a:schemeClr val="bg2">
                <a:lumMod val="7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102" name="Connector: Curved 101">
            <a:extLst>
              <a:ext uri="{FF2B5EF4-FFF2-40B4-BE49-F238E27FC236}">
                <a16:creationId xmlns:a16="http://schemas.microsoft.com/office/drawing/2014/main" id="{88FB7568-D321-2072-ED9D-CCC54EE1D8DC}"/>
              </a:ext>
            </a:extLst>
          </p:cNvPr>
          <p:cNvCxnSpPr>
            <a:cxnSpLocks/>
          </p:cNvCxnSpPr>
          <p:nvPr/>
        </p:nvCxnSpPr>
        <p:spPr>
          <a:xfrm flipV="1">
            <a:off x="6162880" y="1847758"/>
            <a:ext cx="1852865" cy="1062788"/>
          </a:xfrm>
          <a:prstGeom prst="curvedConnector3">
            <a:avLst>
              <a:gd name="adj1" fmla="val -22727"/>
            </a:avLst>
          </a:prstGeom>
          <a:ln>
            <a:solidFill>
              <a:schemeClr val="bg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03" name="Connector: Curved 102">
            <a:extLst>
              <a:ext uri="{FF2B5EF4-FFF2-40B4-BE49-F238E27FC236}">
                <a16:creationId xmlns:a16="http://schemas.microsoft.com/office/drawing/2014/main" id="{356D897F-E19C-B2FF-BB18-D3176A844B40}"/>
              </a:ext>
            </a:extLst>
          </p:cNvPr>
          <p:cNvCxnSpPr>
            <a:cxnSpLocks/>
          </p:cNvCxnSpPr>
          <p:nvPr/>
        </p:nvCxnSpPr>
        <p:spPr>
          <a:xfrm flipV="1">
            <a:off x="6122777" y="4959925"/>
            <a:ext cx="1852865" cy="1062788"/>
          </a:xfrm>
          <a:prstGeom prst="curvedConnector3">
            <a:avLst>
              <a:gd name="adj1" fmla="val -22727"/>
            </a:avLst>
          </a:prstGeom>
          <a:ln>
            <a:solidFill>
              <a:schemeClr val="bg2">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04" name="Freeform: Shape 103">
            <a:extLst>
              <a:ext uri="{FF2B5EF4-FFF2-40B4-BE49-F238E27FC236}">
                <a16:creationId xmlns:a16="http://schemas.microsoft.com/office/drawing/2014/main" id="{FD59235D-43B0-B85F-4EE3-D5C782C2138B}"/>
              </a:ext>
            </a:extLst>
          </p:cNvPr>
          <p:cNvSpPr/>
          <p:nvPr/>
        </p:nvSpPr>
        <p:spPr>
          <a:xfrm>
            <a:off x="7710947" y="1915947"/>
            <a:ext cx="320838" cy="3043978"/>
          </a:xfrm>
          <a:custGeom>
            <a:avLst/>
            <a:gdLst>
              <a:gd name="connsiteX0" fmla="*/ 1781445 w 1781445"/>
              <a:gd name="connsiteY0" fmla="*/ 0 h 2823410"/>
              <a:gd name="connsiteX1" fmla="*/ 771 w 1781445"/>
              <a:gd name="connsiteY1" fmla="*/ 1588168 h 2823410"/>
              <a:gd name="connsiteX2" fmla="*/ 1604982 w 1781445"/>
              <a:gd name="connsiteY2" fmla="*/ 2823410 h 2823410"/>
            </a:gdLst>
            <a:ahLst/>
            <a:cxnLst>
              <a:cxn ang="0">
                <a:pos x="connsiteX0" y="connsiteY0"/>
              </a:cxn>
              <a:cxn ang="0">
                <a:pos x="connsiteX1" y="connsiteY1"/>
              </a:cxn>
              <a:cxn ang="0">
                <a:pos x="connsiteX2" y="connsiteY2"/>
              </a:cxn>
            </a:cxnLst>
            <a:rect l="l" t="t" r="r" b="b"/>
            <a:pathLst>
              <a:path w="1781445" h="2823410">
                <a:moveTo>
                  <a:pt x="1781445" y="0"/>
                </a:moveTo>
                <a:cubicBezTo>
                  <a:pt x="905813" y="558800"/>
                  <a:pt x="30181" y="1117600"/>
                  <a:pt x="771" y="1588168"/>
                </a:cubicBezTo>
                <a:cubicBezTo>
                  <a:pt x="-28639" y="2058736"/>
                  <a:pt x="788171" y="2441073"/>
                  <a:pt x="1604982" y="2823410"/>
                </a:cubicBezTo>
              </a:path>
            </a:pathLst>
          </a:custGeom>
          <a:ln>
            <a:solidFill>
              <a:schemeClr val="bg2">
                <a:lumMod val="7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05" name="Freeform: Shape 104">
            <a:extLst>
              <a:ext uri="{FF2B5EF4-FFF2-40B4-BE49-F238E27FC236}">
                <a16:creationId xmlns:a16="http://schemas.microsoft.com/office/drawing/2014/main" id="{8FD426A5-756E-5D51-AABA-5C3AAC5B479F}"/>
              </a:ext>
            </a:extLst>
          </p:cNvPr>
          <p:cNvSpPr/>
          <p:nvPr/>
        </p:nvSpPr>
        <p:spPr>
          <a:xfrm>
            <a:off x="5842041" y="2858409"/>
            <a:ext cx="320838" cy="3043978"/>
          </a:xfrm>
          <a:custGeom>
            <a:avLst/>
            <a:gdLst>
              <a:gd name="connsiteX0" fmla="*/ 1781445 w 1781445"/>
              <a:gd name="connsiteY0" fmla="*/ 0 h 2823410"/>
              <a:gd name="connsiteX1" fmla="*/ 771 w 1781445"/>
              <a:gd name="connsiteY1" fmla="*/ 1588168 h 2823410"/>
              <a:gd name="connsiteX2" fmla="*/ 1604982 w 1781445"/>
              <a:gd name="connsiteY2" fmla="*/ 2823410 h 2823410"/>
            </a:gdLst>
            <a:ahLst/>
            <a:cxnLst>
              <a:cxn ang="0">
                <a:pos x="connsiteX0" y="connsiteY0"/>
              </a:cxn>
              <a:cxn ang="0">
                <a:pos x="connsiteX1" y="connsiteY1"/>
              </a:cxn>
              <a:cxn ang="0">
                <a:pos x="connsiteX2" y="connsiteY2"/>
              </a:cxn>
            </a:cxnLst>
            <a:rect l="l" t="t" r="r" b="b"/>
            <a:pathLst>
              <a:path w="1781445" h="2823410">
                <a:moveTo>
                  <a:pt x="1781445" y="0"/>
                </a:moveTo>
                <a:cubicBezTo>
                  <a:pt x="905813" y="558800"/>
                  <a:pt x="30181" y="1117600"/>
                  <a:pt x="771" y="1588168"/>
                </a:cubicBezTo>
                <a:cubicBezTo>
                  <a:pt x="-28639" y="2058736"/>
                  <a:pt x="788171" y="2441073"/>
                  <a:pt x="1604982" y="2823410"/>
                </a:cubicBezTo>
              </a:path>
            </a:pathLst>
          </a:custGeom>
          <a:ln>
            <a:solidFill>
              <a:schemeClr val="bg2">
                <a:lumMod val="7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106" name="Straight Connector 105">
            <a:extLst>
              <a:ext uri="{FF2B5EF4-FFF2-40B4-BE49-F238E27FC236}">
                <a16:creationId xmlns:a16="http://schemas.microsoft.com/office/drawing/2014/main" id="{0E00281F-2D15-6B56-7BB6-C650B9823550}"/>
              </a:ext>
            </a:extLst>
          </p:cNvPr>
          <p:cNvCxnSpPr/>
          <p:nvPr/>
        </p:nvCxnSpPr>
        <p:spPr>
          <a:xfrm flipV="1">
            <a:off x="6146839" y="2862420"/>
            <a:ext cx="0" cy="3104148"/>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58691F6F-0587-1016-80B5-88DDCFF291A0}"/>
              </a:ext>
            </a:extLst>
          </p:cNvPr>
          <p:cNvCxnSpPr/>
          <p:nvPr/>
        </p:nvCxnSpPr>
        <p:spPr>
          <a:xfrm flipV="1">
            <a:off x="6780502" y="2573662"/>
            <a:ext cx="0" cy="3104148"/>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3BD37F73-DE2D-AFB9-5094-9E559E7245BA}"/>
              </a:ext>
            </a:extLst>
          </p:cNvPr>
          <p:cNvCxnSpPr/>
          <p:nvPr/>
        </p:nvCxnSpPr>
        <p:spPr>
          <a:xfrm flipV="1">
            <a:off x="7430208" y="2220736"/>
            <a:ext cx="0" cy="3104148"/>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7C192F8-699C-1247-CFD2-71C9F4E525ED}"/>
              </a:ext>
            </a:extLst>
          </p:cNvPr>
          <p:cNvCxnSpPr/>
          <p:nvPr/>
        </p:nvCxnSpPr>
        <p:spPr>
          <a:xfrm flipV="1">
            <a:off x="8031787" y="1859789"/>
            <a:ext cx="0" cy="3104148"/>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C854A5BF-CC84-929A-51A1-E9CFA4EE47D7}"/>
              </a:ext>
            </a:extLst>
          </p:cNvPr>
          <p:cNvCxnSpPr/>
          <p:nvPr/>
        </p:nvCxnSpPr>
        <p:spPr>
          <a:xfrm flipV="1">
            <a:off x="6146839" y="1859789"/>
            <a:ext cx="1884948" cy="1002631"/>
          </a:xfrm>
          <a:prstGeom prst="line">
            <a:avLst/>
          </a:prstGeom>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C61F2056-01C6-3231-8A3C-478BCAD62ED7}"/>
              </a:ext>
            </a:extLst>
          </p:cNvPr>
          <p:cNvCxnSpPr/>
          <p:nvPr/>
        </p:nvCxnSpPr>
        <p:spPr>
          <a:xfrm flipV="1">
            <a:off x="6162882" y="3949275"/>
            <a:ext cx="1884948" cy="1002631"/>
          </a:xfrm>
          <a:prstGeom prst="line">
            <a:avLst/>
          </a:prstGeom>
        </p:spPr>
        <p:style>
          <a:lnRef idx="1">
            <a:schemeClr val="dk1"/>
          </a:lnRef>
          <a:fillRef idx="0">
            <a:schemeClr val="dk1"/>
          </a:fillRef>
          <a:effectRef idx="0">
            <a:schemeClr val="dk1"/>
          </a:effectRef>
          <a:fontRef idx="minor">
            <a:schemeClr val="tx1"/>
          </a:fontRef>
        </p:style>
      </p:cxnSp>
      <p:sp>
        <p:nvSpPr>
          <p:cNvPr id="112" name="Freeform: Shape 111">
            <a:extLst>
              <a:ext uri="{FF2B5EF4-FFF2-40B4-BE49-F238E27FC236}">
                <a16:creationId xmlns:a16="http://schemas.microsoft.com/office/drawing/2014/main" id="{3EF915B3-4859-048B-F16E-2D92C36CB774}"/>
              </a:ext>
            </a:extLst>
          </p:cNvPr>
          <p:cNvSpPr/>
          <p:nvPr/>
        </p:nvSpPr>
        <p:spPr>
          <a:xfrm>
            <a:off x="6435602" y="2629821"/>
            <a:ext cx="320838" cy="3043978"/>
          </a:xfrm>
          <a:custGeom>
            <a:avLst/>
            <a:gdLst>
              <a:gd name="connsiteX0" fmla="*/ 1781445 w 1781445"/>
              <a:gd name="connsiteY0" fmla="*/ 0 h 2823410"/>
              <a:gd name="connsiteX1" fmla="*/ 771 w 1781445"/>
              <a:gd name="connsiteY1" fmla="*/ 1588168 h 2823410"/>
              <a:gd name="connsiteX2" fmla="*/ 1604982 w 1781445"/>
              <a:gd name="connsiteY2" fmla="*/ 2823410 h 2823410"/>
            </a:gdLst>
            <a:ahLst/>
            <a:cxnLst>
              <a:cxn ang="0">
                <a:pos x="connsiteX0" y="connsiteY0"/>
              </a:cxn>
              <a:cxn ang="0">
                <a:pos x="connsiteX1" y="connsiteY1"/>
              </a:cxn>
              <a:cxn ang="0">
                <a:pos x="connsiteX2" y="connsiteY2"/>
              </a:cxn>
            </a:cxnLst>
            <a:rect l="l" t="t" r="r" b="b"/>
            <a:pathLst>
              <a:path w="1781445" h="2823410">
                <a:moveTo>
                  <a:pt x="1781445" y="0"/>
                </a:moveTo>
                <a:cubicBezTo>
                  <a:pt x="905813" y="558800"/>
                  <a:pt x="30181" y="1117600"/>
                  <a:pt x="771" y="1588168"/>
                </a:cubicBezTo>
                <a:cubicBezTo>
                  <a:pt x="-28639" y="2058736"/>
                  <a:pt x="788171" y="2441073"/>
                  <a:pt x="1604982" y="2823410"/>
                </a:cubicBezTo>
              </a:path>
            </a:pathLst>
          </a:custGeom>
          <a:ln>
            <a:solidFill>
              <a:schemeClr val="bg2">
                <a:lumMod val="7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113" name="Connector: Curved 112">
            <a:extLst>
              <a:ext uri="{FF2B5EF4-FFF2-40B4-BE49-F238E27FC236}">
                <a16:creationId xmlns:a16="http://schemas.microsoft.com/office/drawing/2014/main" id="{01B48886-34C4-1BDE-6155-0C5ABA341FB1}"/>
              </a:ext>
            </a:extLst>
          </p:cNvPr>
          <p:cNvCxnSpPr>
            <a:cxnSpLocks/>
          </p:cNvCxnSpPr>
          <p:nvPr/>
        </p:nvCxnSpPr>
        <p:spPr>
          <a:xfrm flipV="1">
            <a:off x="6114755" y="2982739"/>
            <a:ext cx="1852865" cy="1062788"/>
          </a:xfrm>
          <a:prstGeom prst="curvedConnector3">
            <a:avLst>
              <a:gd name="adj1" fmla="val -22727"/>
            </a:avLst>
          </a:prstGeom>
          <a:ln>
            <a:solidFill>
              <a:schemeClr val="bg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56898AAF-CDE6-6181-52FF-6DB60D5D142C}"/>
              </a:ext>
            </a:extLst>
          </p:cNvPr>
          <p:cNvCxnSpPr/>
          <p:nvPr/>
        </p:nvCxnSpPr>
        <p:spPr>
          <a:xfrm flipV="1">
            <a:off x="6130797" y="5000032"/>
            <a:ext cx="1884948" cy="1002631"/>
          </a:xfrm>
          <a:prstGeom prst="line">
            <a:avLst/>
          </a:prstGeom>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C4FB8D53-DC9C-11E7-ED27-B9327EB29546}"/>
              </a:ext>
            </a:extLst>
          </p:cNvPr>
          <p:cNvCxnSpPr/>
          <p:nvPr/>
        </p:nvCxnSpPr>
        <p:spPr>
          <a:xfrm flipV="1">
            <a:off x="6130797" y="2994770"/>
            <a:ext cx="1884948" cy="1002631"/>
          </a:xfrm>
          <a:prstGeom prst="line">
            <a:avLst/>
          </a:prstGeom>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641B375F-B834-856A-183A-D6B0CA5100A1}"/>
              </a:ext>
            </a:extLst>
          </p:cNvPr>
          <p:cNvCxnSpPr/>
          <p:nvPr/>
        </p:nvCxnSpPr>
        <p:spPr>
          <a:xfrm>
            <a:off x="6146839" y="2862420"/>
            <a:ext cx="0" cy="24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8E15219B-1112-C513-5A6E-1603F47A6F7A}"/>
              </a:ext>
            </a:extLst>
          </p:cNvPr>
          <p:cNvCxnSpPr>
            <a:cxnSpLocks/>
          </p:cNvCxnSpPr>
          <p:nvPr/>
        </p:nvCxnSpPr>
        <p:spPr>
          <a:xfrm>
            <a:off x="6170902" y="2922577"/>
            <a:ext cx="1844843" cy="2077455"/>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EB64787B-3F76-9D07-E29E-9DB90E81088C}"/>
              </a:ext>
            </a:extLst>
          </p:cNvPr>
          <p:cNvCxnSpPr/>
          <p:nvPr/>
        </p:nvCxnSpPr>
        <p:spPr>
          <a:xfrm>
            <a:off x="6780502" y="2573662"/>
            <a:ext cx="1235243" cy="1375613"/>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7AC20400-E74F-C712-308A-D907371B6300}"/>
              </a:ext>
            </a:extLst>
          </p:cNvPr>
          <p:cNvCxnSpPr/>
          <p:nvPr/>
        </p:nvCxnSpPr>
        <p:spPr>
          <a:xfrm>
            <a:off x="6162880" y="3977351"/>
            <a:ext cx="1235243" cy="1375613"/>
          </a:xfrm>
          <a:prstGeom prst="line">
            <a:avLst/>
          </a:prstGeom>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E00DACAC-3040-6495-5367-A858044B9B37}"/>
              </a:ext>
            </a:extLst>
          </p:cNvPr>
          <p:cNvCxnSpPr>
            <a:cxnSpLocks/>
          </p:cNvCxnSpPr>
          <p:nvPr/>
        </p:nvCxnSpPr>
        <p:spPr>
          <a:xfrm>
            <a:off x="7430208" y="2244798"/>
            <a:ext cx="585537" cy="780048"/>
          </a:xfrm>
          <a:prstGeom prst="line">
            <a:avLst/>
          </a:prstGeom>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32E75545-2B3B-CE42-D0C4-6D2109608555}"/>
              </a:ext>
            </a:extLst>
          </p:cNvPr>
          <p:cNvCxnSpPr>
            <a:cxnSpLocks/>
          </p:cNvCxnSpPr>
          <p:nvPr/>
        </p:nvCxnSpPr>
        <p:spPr>
          <a:xfrm>
            <a:off x="6170902" y="4959925"/>
            <a:ext cx="625643" cy="717885"/>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22" name="TextBox 121">
                <a:extLst>
                  <a:ext uri="{FF2B5EF4-FFF2-40B4-BE49-F238E27FC236}">
                    <a16:creationId xmlns:a16="http://schemas.microsoft.com/office/drawing/2014/main" id="{2214E48F-C69B-D212-D24B-8D65B131994E}"/>
                  </a:ext>
                </a:extLst>
              </p:cNvPr>
              <p:cNvSpPr txBox="1"/>
              <p:nvPr/>
            </p:nvSpPr>
            <p:spPr>
              <a:xfrm rot="16200000">
                <a:off x="-598009" y="3778124"/>
                <a:ext cx="3513222" cy="461665"/>
              </a:xfrm>
              <a:prstGeom prst="rect">
                <a:avLst/>
              </a:prstGeom>
              <a:noFill/>
            </p:spPr>
            <p:txBody>
              <a:bodyPr wrap="square">
                <a:spAutoFit/>
              </a:bodyPr>
              <a:lstStyle/>
              <a:p>
                <a:pPr marL="0" indent="0">
                  <a:buNone/>
                </a:pPr>
                <a14:m>
                  <m:oMath xmlns:m="http://schemas.openxmlformats.org/officeDocument/2006/math">
                    <m:r>
                      <a:rPr lang="en-GB" sz="2400" b="0" i="1" smtClean="0">
                        <a:latin typeface="Cambria Math" panose="02040503050406030204" pitchFamily="18" charset="0"/>
                      </a:rPr>
                      <m:t>(</m:t>
                    </m:r>
                    <m:r>
                      <a:rPr lang="en-GB" sz="2400" b="0" i="1" smtClean="0">
                        <a:latin typeface="Cambria Math" panose="02040503050406030204" pitchFamily="18" charset="0"/>
                      </a:rPr>
                      <m:t>𝑎</m:t>
                    </m:r>
                    <m:r>
                      <a:rPr lang="en-GB" sz="2400" b="0" i="1" smtClean="0">
                        <a:latin typeface="Cambria Math" panose="02040503050406030204" pitchFamily="18" charset="0"/>
                      </a:rPr>
                      <m:t> ⋁ </m:t>
                    </m:r>
                    <m:r>
                      <a:rPr lang="en-GB" sz="2400" b="0" i="1" smtClean="0">
                        <a:latin typeface="Cambria Math" panose="02040503050406030204" pitchFamily="18" charset="0"/>
                        <a:ea typeface="Cambria Math" panose="02040503050406030204" pitchFamily="18" charset="0"/>
                      </a:rPr>
                      <m:t>𝑏</m:t>
                    </m:r>
                    <m:r>
                      <a:rPr lang="en-GB" sz="2400" b="0" i="1" smtClean="0">
                        <a:latin typeface="Cambria Math" panose="02040503050406030204" pitchFamily="18" charset="0"/>
                        <a:ea typeface="Cambria Math" panose="02040503050406030204" pitchFamily="18" charset="0"/>
                      </a:rPr>
                      <m:t> ⋁ </m:t>
                    </m:r>
                    <m:r>
                      <a:rPr lang="en-GB" sz="2400" b="0" i="1" smtClean="0">
                        <a:latin typeface="Cambria Math" panose="02040503050406030204" pitchFamily="18" charset="0"/>
                        <a:ea typeface="Cambria Math" panose="02040503050406030204" pitchFamily="18" charset="0"/>
                      </a:rPr>
                      <m:t>𝑐</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𝑎</m:t>
                    </m:r>
                    <m:r>
                      <a:rPr lang="en-GB" sz="2400" b="0" i="1" smtClean="0">
                        <a:latin typeface="Cambria Math" panose="02040503050406030204" pitchFamily="18" charset="0"/>
                        <a:ea typeface="Cambria Math" panose="02040503050406030204" pitchFamily="18" charset="0"/>
                      </a:rPr>
                      <m:t> ⋁ </m:t>
                    </m:r>
                    <m:r>
                      <a:rPr lang="en-GB" sz="2400" b="0" i="1" smtClean="0">
                        <a:latin typeface="Cambria Math" panose="02040503050406030204" pitchFamily="18" charset="0"/>
                        <a:ea typeface="Cambria Math" panose="02040503050406030204" pitchFamily="18" charset="0"/>
                      </a:rPr>
                      <m:t>𝑏</m:t>
                    </m:r>
                    <m:r>
                      <a:rPr lang="en-GB" sz="2400" b="0" i="1" smtClean="0">
                        <a:latin typeface="Cambria Math" panose="02040503050406030204" pitchFamily="18" charset="0"/>
                        <a:ea typeface="Cambria Math" panose="02040503050406030204" pitchFamily="18" charset="0"/>
                      </a:rPr>
                      <m:t> ⋁ </m:t>
                    </m:r>
                    <m:r>
                      <a:rPr lang="en-GB" sz="2400" b="0" i="1" smtClean="0">
                        <a:latin typeface="Cambria Math" panose="02040503050406030204" pitchFamily="18" charset="0"/>
                        <a:ea typeface="Cambria Math" panose="02040503050406030204" pitchFamily="18" charset="0"/>
                      </a:rPr>
                      <m:t>𝑑</m:t>
                    </m:r>
                    <m:r>
                      <a:rPr lang="en-GB" sz="2400" b="0" i="1" smtClean="0">
                        <a:latin typeface="Cambria Math" panose="02040503050406030204" pitchFamily="18" charset="0"/>
                        <a:ea typeface="Cambria Math" panose="02040503050406030204" pitchFamily="18" charset="0"/>
                      </a:rPr>
                      <m:t>)</m:t>
                    </m:r>
                  </m:oMath>
                </a14:m>
                <a:r>
                  <a:rPr lang="en-GB" sz="2400" dirty="0"/>
                  <a:t>  </a:t>
                </a:r>
              </a:p>
            </p:txBody>
          </p:sp>
        </mc:Choice>
        <mc:Fallback>
          <p:sp>
            <p:nvSpPr>
              <p:cNvPr id="122" name="TextBox 121">
                <a:extLst>
                  <a:ext uri="{FF2B5EF4-FFF2-40B4-BE49-F238E27FC236}">
                    <a16:creationId xmlns:a16="http://schemas.microsoft.com/office/drawing/2014/main" id="{2214E48F-C69B-D212-D24B-8D65B131994E}"/>
                  </a:ext>
                </a:extLst>
              </p:cNvPr>
              <p:cNvSpPr txBox="1">
                <a:spLocks noRot="1" noChangeAspect="1" noMove="1" noResize="1" noEditPoints="1" noAdjustHandles="1" noChangeArrowheads="1" noChangeShapeType="1" noTextEdit="1"/>
              </p:cNvSpPr>
              <p:nvPr/>
            </p:nvSpPr>
            <p:spPr>
              <a:xfrm rot="16200000">
                <a:off x="-598009" y="3778124"/>
                <a:ext cx="3513222" cy="461665"/>
              </a:xfrm>
              <a:prstGeom prst="rect">
                <a:avLst/>
              </a:prstGeom>
              <a:blipFill>
                <a:blip r:embed="rId2"/>
                <a:stretch>
                  <a:fillRect t="-1040" r="-17105" b="-1386"/>
                </a:stretch>
              </a:blipFill>
            </p:spPr>
            <p:txBody>
              <a:bodyPr/>
              <a:lstStyle/>
              <a:p>
                <a:r>
                  <a:rPr lang="en-GB">
                    <a:noFill/>
                  </a:rPr>
                  <a:t> </a:t>
                </a:r>
              </a:p>
            </p:txBody>
          </p:sp>
        </mc:Fallback>
      </mc:AlternateContent>
      <p:sp>
        <p:nvSpPr>
          <p:cNvPr id="127" name="Oval 126">
            <a:extLst>
              <a:ext uri="{FF2B5EF4-FFF2-40B4-BE49-F238E27FC236}">
                <a16:creationId xmlns:a16="http://schemas.microsoft.com/office/drawing/2014/main" id="{C578B199-5AE5-A4AA-02CD-355379C80A5C}"/>
              </a:ext>
            </a:extLst>
          </p:cNvPr>
          <p:cNvSpPr/>
          <p:nvPr/>
        </p:nvSpPr>
        <p:spPr>
          <a:xfrm>
            <a:off x="7959597" y="1833182"/>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F5A77C5-699D-E201-A051-E16B9C4DF444}"/>
              </a:ext>
            </a:extLst>
          </p:cNvPr>
          <p:cNvSpPr/>
          <p:nvPr/>
        </p:nvSpPr>
        <p:spPr>
          <a:xfrm>
            <a:off x="7967466" y="2946868"/>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F2551479-1E98-DACA-CE4E-A552C57E989A}"/>
              </a:ext>
            </a:extLst>
          </p:cNvPr>
          <p:cNvSpPr/>
          <p:nvPr/>
        </p:nvSpPr>
        <p:spPr>
          <a:xfrm>
            <a:off x="7983662" y="3895131"/>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394585B6-02F4-0632-3042-0C0886BDE255}"/>
              </a:ext>
            </a:extLst>
          </p:cNvPr>
          <p:cNvSpPr/>
          <p:nvPr/>
        </p:nvSpPr>
        <p:spPr>
          <a:xfrm>
            <a:off x="7967466" y="4937348"/>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1787C10F-3D29-0CE8-E3B9-88ABAED2317A}"/>
              </a:ext>
            </a:extLst>
          </p:cNvPr>
          <p:cNvSpPr/>
          <p:nvPr/>
        </p:nvSpPr>
        <p:spPr>
          <a:xfrm>
            <a:off x="7374060" y="2161083"/>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DF956E34-EFBC-1E95-FCC4-54F95F721F5D}"/>
              </a:ext>
            </a:extLst>
          </p:cNvPr>
          <p:cNvSpPr/>
          <p:nvPr/>
        </p:nvSpPr>
        <p:spPr>
          <a:xfrm>
            <a:off x="6716332" y="2525538"/>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D6886AF4-67B4-1518-AC32-8A037A7D32E6}"/>
              </a:ext>
            </a:extLst>
          </p:cNvPr>
          <p:cNvSpPr/>
          <p:nvPr/>
        </p:nvSpPr>
        <p:spPr>
          <a:xfrm>
            <a:off x="6073994" y="2836351"/>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197A6E87-7A38-26E9-500A-BDDD8E24D371}"/>
              </a:ext>
            </a:extLst>
          </p:cNvPr>
          <p:cNvSpPr/>
          <p:nvPr/>
        </p:nvSpPr>
        <p:spPr>
          <a:xfrm>
            <a:off x="6090689" y="3943257"/>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81DFD748-CB0A-1262-9E73-4C2D0537F348}"/>
              </a:ext>
            </a:extLst>
          </p:cNvPr>
          <p:cNvSpPr/>
          <p:nvPr/>
        </p:nvSpPr>
        <p:spPr>
          <a:xfrm>
            <a:off x="6073994" y="4889740"/>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45FEFD7D-59C5-8DE8-7CB9-53853651BEBA}"/>
              </a:ext>
            </a:extLst>
          </p:cNvPr>
          <p:cNvSpPr/>
          <p:nvPr/>
        </p:nvSpPr>
        <p:spPr>
          <a:xfrm>
            <a:off x="6090689" y="5948519"/>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8234AA4F-ED65-2EF8-D1EE-AA5F5259B703}"/>
              </a:ext>
            </a:extLst>
          </p:cNvPr>
          <p:cNvSpPr/>
          <p:nvPr/>
        </p:nvSpPr>
        <p:spPr>
          <a:xfrm>
            <a:off x="6732375" y="3592338"/>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F3283C1F-83DF-3FC3-7D8B-570AA7C92D3E}"/>
              </a:ext>
            </a:extLst>
          </p:cNvPr>
          <p:cNvSpPr/>
          <p:nvPr/>
        </p:nvSpPr>
        <p:spPr>
          <a:xfrm>
            <a:off x="7390289" y="3252183"/>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8260241D-AE09-1FF4-66E7-2AAA40493215}"/>
              </a:ext>
            </a:extLst>
          </p:cNvPr>
          <p:cNvSpPr/>
          <p:nvPr/>
        </p:nvSpPr>
        <p:spPr>
          <a:xfrm>
            <a:off x="6732375" y="4599840"/>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6246F127-16D6-415A-4D4C-6CA1B3A12BEA}"/>
              </a:ext>
            </a:extLst>
          </p:cNvPr>
          <p:cNvSpPr/>
          <p:nvPr/>
        </p:nvSpPr>
        <p:spPr>
          <a:xfrm>
            <a:off x="7358018" y="4247020"/>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C0A62607-1787-0669-53FB-FAA555F9521D}"/>
              </a:ext>
            </a:extLst>
          </p:cNvPr>
          <p:cNvSpPr/>
          <p:nvPr/>
        </p:nvSpPr>
        <p:spPr>
          <a:xfrm>
            <a:off x="6701104" y="5609406"/>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DD0322F2-CAB0-5047-885C-B59907F30A9E}"/>
              </a:ext>
            </a:extLst>
          </p:cNvPr>
          <p:cNvSpPr/>
          <p:nvPr/>
        </p:nvSpPr>
        <p:spPr>
          <a:xfrm>
            <a:off x="7374060" y="5289261"/>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3" name="Connector: Curved 142">
            <a:extLst>
              <a:ext uri="{FF2B5EF4-FFF2-40B4-BE49-F238E27FC236}">
                <a16:creationId xmlns:a16="http://schemas.microsoft.com/office/drawing/2014/main" id="{D6CEA30F-9F24-FE42-9ED2-C761AFE0A21E}"/>
              </a:ext>
            </a:extLst>
          </p:cNvPr>
          <p:cNvCxnSpPr>
            <a:cxnSpLocks/>
          </p:cNvCxnSpPr>
          <p:nvPr/>
        </p:nvCxnSpPr>
        <p:spPr>
          <a:xfrm flipV="1">
            <a:off x="9570729" y="3872056"/>
            <a:ext cx="1852865" cy="1062788"/>
          </a:xfrm>
          <a:prstGeom prst="curvedConnector3">
            <a:avLst>
              <a:gd name="adj1" fmla="val -22727"/>
            </a:avLst>
          </a:prstGeom>
          <a:ln>
            <a:solidFill>
              <a:schemeClr val="bg2">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44" name="Freeform: Shape 143">
            <a:extLst>
              <a:ext uri="{FF2B5EF4-FFF2-40B4-BE49-F238E27FC236}">
                <a16:creationId xmlns:a16="http://schemas.microsoft.com/office/drawing/2014/main" id="{AF6A9CF3-82F6-C3EC-9827-1F19294B9D93}"/>
              </a:ext>
            </a:extLst>
          </p:cNvPr>
          <p:cNvSpPr/>
          <p:nvPr/>
        </p:nvSpPr>
        <p:spPr>
          <a:xfrm>
            <a:off x="10497161" y="2143516"/>
            <a:ext cx="320838" cy="3043978"/>
          </a:xfrm>
          <a:custGeom>
            <a:avLst/>
            <a:gdLst>
              <a:gd name="connsiteX0" fmla="*/ 1781445 w 1781445"/>
              <a:gd name="connsiteY0" fmla="*/ 0 h 2823410"/>
              <a:gd name="connsiteX1" fmla="*/ 771 w 1781445"/>
              <a:gd name="connsiteY1" fmla="*/ 1588168 h 2823410"/>
              <a:gd name="connsiteX2" fmla="*/ 1604982 w 1781445"/>
              <a:gd name="connsiteY2" fmla="*/ 2823410 h 2823410"/>
            </a:gdLst>
            <a:ahLst/>
            <a:cxnLst>
              <a:cxn ang="0">
                <a:pos x="connsiteX0" y="connsiteY0"/>
              </a:cxn>
              <a:cxn ang="0">
                <a:pos x="connsiteX1" y="connsiteY1"/>
              </a:cxn>
              <a:cxn ang="0">
                <a:pos x="connsiteX2" y="connsiteY2"/>
              </a:cxn>
            </a:cxnLst>
            <a:rect l="l" t="t" r="r" b="b"/>
            <a:pathLst>
              <a:path w="1781445" h="2823410">
                <a:moveTo>
                  <a:pt x="1781445" y="0"/>
                </a:moveTo>
                <a:cubicBezTo>
                  <a:pt x="905813" y="558800"/>
                  <a:pt x="30181" y="1117600"/>
                  <a:pt x="771" y="1588168"/>
                </a:cubicBezTo>
                <a:cubicBezTo>
                  <a:pt x="-28639" y="2058736"/>
                  <a:pt x="788171" y="2441073"/>
                  <a:pt x="1604982" y="2823410"/>
                </a:cubicBezTo>
              </a:path>
            </a:pathLst>
          </a:custGeom>
          <a:ln>
            <a:solidFill>
              <a:schemeClr val="bg2">
                <a:lumMod val="7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145" name="Connector: Curved 144">
            <a:extLst>
              <a:ext uri="{FF2B5EF4-FFF2-40B4-BE49-F238E27FC236}">
                <a16:creationId xmlns:a16="http://schemas.microsoft.com/office/drawing/2014/main" id="{7675C0C1-1727-84D9-645B-370E91ACB3B7}"/>
              </a:ext>
            </a:extLst>
          </p:cNvPr>
          <p:cNvCxnSpPr>
            <a:cxnSpLocks/>
          </p:cNvCxnSpPr>
          <p:nvPr/>
        </p:nvCxnSpPr>
        <p:spPr>
          <a:xfrm flipV="1">
            <a:off x="9514582" y="1794597"/>
            <a:ext cx="1852865" cy="1062788"/>
          </a:xfrm>
          <a:prstGeom prst="curvedConnector3">
            <a:avLst>
              <a:gd name="adj1" fmla="val -22727"/>
            </a:avLst>
          </a:prstGeom>
          <a:ln>
            <a:solidFill>
              <a:schemeClr val="bg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46" name="Connector: Curved 145">
            <a:extLst>
              <a:ext uri="{FF2B5EF4-FFF2-40B4-BE49-F238E27FC236}">
                <a16:creationId xmlns:a16="http://schemas.microsoft.com/office/drawing/2014/main" id="{BAD0C93E-9DFD-7564-21A2-3A03FB12F6BF}"/>
              </a:ext>
            </a:extLst>
          </p:cNvPr>
          <p:cNvCxnSpPr>
            <a:cxnSpLocks/>
          </p:cNvCxnSpPr>
          <p:nvPr/>
        </p:nvCxnSpPr>
        <p:spPr>
          <a:xfrm flipV="1">
            <a:off x="9474479" y="4906764"/>
            <a:ext cx="1852865" cy="1062788"/>
          </a:xfrm>
          <a:prstGeom prst="curvedConnector3">
            <a:avLst>
              <a:gd name="adj1" fmla="val -22727"/>
            </a:avLst>
          </a:prstGeom>
          <a:ln>
            <a:solidFill>
              <a:schemeClr val="bg2">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47" name="Freeform: Shape 146">
            <a:extLst>
              <a:ext uri="{FF2B5EF4-FFF2-40B4-BE49-F238E27FC236}">
                <a16:creationId xmlns:a16="http://schemas.microsoft.com/office/drawing/2014/main" id="{AE8B5F41-4FDF-C66C-F38D-DF3EC00E816D}"/>
              </a:ext>
            </a:extLst>
          </p:cNvPr>
          <p:cNvSpPr/>
          <p:nvPr/>
        </p:nvSpPr>
        <p:spPr>
          <a:xfrm>
            <a:off x="11062649" y="1862786"/>
            <a:ext cx="320838" cy="3043978"/>
          </a:xfrm>
          <a:custGeom>
            <a:avLst/>
            <a:gdLst>
              <a:gd name="connsiteX0" fmla="*/ 1781445 w 1781445"/>
              <a:gd name="connsiteY0" fmla="*/ 0 h 2823410"/>
              <a:gd name="connsiteX1" fmla="*/ 771 w 1781445"/>
              <a:gd name="connsiteY1" fmla="*/ 1588168 h 2823410"/>
              <a:gd name="connsiteX2" fmla="*/ 1604982 w 1781445"/>
              <a:gd name="connsiteY2" fmla="*/ 2823410 h 2823410"/>
            </a:gdLst>
            <a:ahLst/>
            <a:cxnLst>
              <a:cxn ang="0">
                <a:pos x="connsiteX0" y="connsiteY0"/>
              </a:cxn>
              <a:cxn ang="0">
                <a:pos x="connsiteX1" y="connsiteY1"/>
              </a:cxn>
              <a:cxn ang="0">
                <a:pos x="connsiteX2" y="connsiteY2"/>
              </a:cxn>
            </a:cxnLst>
            <a:rect l="l" t="t" r="r" b="b"/>
            <a:pathLst>
              <a:path w="1781445" h="2823410">
                <a:moveTo>
                  <a:pt x="1781445" y="0"/>
                </a:moveTo>
                <a:cubicBezTo>
                  <a:pt x="905813" y="558800"/>
                  <a:pt x="30181" y="1117600"/>
                  <a:pt x="771" y="1588168"/>
                </a:cubicBezTo>
                <a:cubicBezTo>
                  <a:pt x="-28639" y="2058736"/>
                  <a:pt x="788171" y="2441073"/>
                  <a:pt x="1604982" y="2823410"/>
                </a:cubicBezTo>
              </a:path>
            </a:pathLst>
          </a:custGeom>
          <a:ln>
            <a:solidFill>
              <a:schemeClr val="bg2">
                <a:lumMod val="7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48" name="Freeform: Shape 147">
            <a:extLst>
              <a:ext uri="{FF2B5EF4-FFF2-40B4-BE49-F238E27FC236}">
                <a16:creationId xmlns:a16="http://schemas.microsoft.com/office/drawing/2014/main" id="{CC306607-0CBE-2DC3-1482-97156C0C7744}"/>
              </a:ext>
            </a:extLst>
          </p:cNvPr>
          <p:cNvSpPr/>
          <p:nvPr/>
        </p:nvSpPr>
        <p:spPr>
          <a:xfrm>
            <a:off x="9193743" y="2805248"/>
            <a:ext cx="320838" cy="3043978"/>
          </a:xfrm>
          <a:custGeom>
            <a:avLst/>
            <a:gdLst>
              <a:gd name="connsiteX0" fmla="*/ 1781445 w 1781445"/>
              <a:gd name="connsiteY0" fmla="*/ 0 h 2823410"/>
              <a:gd name="connsiteX1" fmla="*/ 771 w 1781445"/>
              <a:gd name="connsiteY1" fmla="*/ 1588168 h 2823410"/>
              <a:gd name="connsiteX2" fmla="*/ 1604982 w 1781445"/>
              <a:gd name="connsiteY2" fmla="*/ 2823410 h 2823410"/>
            </a:gdLst>
            <a:ahLst/>
            <a:cxnLst>
              <a:cxn ang="0">
                <a:pos x="connsiteX0" y="connsiteY0"/>
              </a:cxn>
              <a:cxn ang="0">
                <a:pos x="connsiteX1" y="connsiteY1"/>
              </a:cxn>
              <a:cxn ang="0">
                <a:pos x="connsiteX2" y="connsiteY2"/>
              </a:cxn>
            </a:cxnLst>
            <a:rect l="l" t="t" r="r" b="b"/>
            <a:pathLst>
              <a:path w="1781445" h="2823410">
                <a:moveTo>
                  <a:pt x="1781445" y="0"/>
                </a:moveTo>
                <a:cubicBezTo>
                  <a:pt x="905813" y="558800"/>
                  <a:pt x="30181" y="1117600"/>
                  <a:pt x="771" y="1588168"/>
                </a:cubicBezTo>
                <a:cubicBezTo>
                  <a:pt x="-28639" y="2058736"/>
                  <a:pt x="788171" y="2441073"/>
                  <a:pt x="1604982" y="2823410"/>
                </a:cubicBezTo>
              </a:path>
            </a:pathLst>
          </a:custGeom>
          <a:ln>
            <a:solidFill>
              <a:schemeClr val="bg2">
                <a:lumMod val="7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149" name="Straight Connector 148">
            <a:extLst>
              <a:ext uri="{FF2B5EF4-FFF2-40B4-BE49-F238E27FC236}">
                <a16:creationId xmlns:a16="http://schemas.microsoft.com/office/drawing/2014/main" id="{73F9A7D7-3ECF-0C3C-8C95-D990F42EF542}"/>
              </a:ext>
            </a:extLst>
          </p:cNvPr>
          <p:cNvCxnSpPr/>
          <p:nvPr/>
        </p:nvCxnSpPr>
        <p:spPr>
          <a:xfrm flipV="1">
            <a:off x="9498541" y="2809259"/>
            <a:ext cx="0" cy="3104148"/>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3065CB9F-C6AB-F2E9-7CB2-4179C08D8634}"/>
              </a:ext>
            </a:extLst>
          </p:cNvPr>
          <p:cNvCxnSpPr/>
          <p:nvPr/>
        </p:nvCxnSpPr>
        <p:spPr>
          <a:xfrm flipV="1">
            <a:off x="10132204" y="2520501"/>
            <a:ext cx="0" cy="3104148"/>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5DF30A9B-A0A1-EB2B-BC73-3A7A40C45ABF}"/>
              </a:ext>
            </a:extLst>
          </p:cNvPr>
          <p:cNvCxnSpPr/>
          <p:nvPr/>
        </p:nvCxnSpPr>
        <p:spPr>
          <a:xfrm flipV="1">
            <a:off x="10781910" y="2167575"/>
            <a:ext cx="0" cy="3104148"/>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7DA2DBCE-44B2-AD35-8773-D76643096B59}"/>
              </a:ext>
            </a:extLst>
          </p:cNvPr>
          <p:cNvCxnSpPr/>
          <p:nvPr/>
        </p:nvCxnSpPr>
        <p:spPr>
          <a:xfrm flipV="1">
            <a:off x="11383489" y="1806628"/>
            <a:ext cx="0" cy="3104148"/>
          </a:xfrm>
          <a:prstGeom prst="line">
            <a:avLst/>
          </a:prstGeom>
        </p:spPr>
        <p:style>
          <a:lnRef idx="1">
            <a:schemeClr val="dk1"/>
          </a:lnRef>
          <a:fillRef idx="0">
            <a:schemeClr val="dk1"/>
          </a:fillRef>
          <a:effectRef idx="0">
            <a:schemeClr val="dk1"/>
          </a:effectRef>
          <a:fontRef idx="minor">
            <a:schemeClr val="tx1"/>
          </a:fontRef>
        </p:style>
      </p:cxnSp>
      <p:cxnSp>
        <p:nvCxnSpPr>
          <p:cNvPr id="153" name="Straight Connector 152">
            <a:extLst>
              <a:ext uri="{FF2B5EF4-FFF2-40B4-BE49-F238E27FC236}">
                <a16:creationId xmlns:a16="http://schemas.microsoft.com/office/drawing/2014/main" id="{CE626E6D-E461-2F69-8343-937FDDD7C682}"/>
              </a:ext>
            </a:extLst>
          </p:cNvPr>
          <p:cNvCxnSpPr/>
          <p:nvPr/>
        </p:nvCxnSpPr>
        <p:spPr>
          <a:xfrm flipV="1">
            <a:off x="9498541" y="1806628"/>
            <a:ext cx="1884948" cy="1002631"/>
          </a:xfrm>
          <a:prstGeom prst="line">
            <a:avLst/>
          </a:prstGeom>
        </p:spPr>
        <p:style>
          <a:lnRef idx="1">
            <a:schemeClr val="dk1"/>
          </a:lnRef>
          <a:fillRef idx="0">
            <a:schemeClr val="dk1"/>
          </a:fillRef>
          <a:effectRef idx="0">
            <a:schemeClr val="dk1"/>
          </a:effectRef>
          <a:fontRef idx="minor">
            <a:schemeClr val="tx1"/>
          </a:fontRef>
        </p:style>
      </p:cxnSp>
      <p:cxnSp>
        <p:nvCxnSpPr>
          <p:cNvPr id="154" name="Straight Connector 153">
            <a:extLst>
              <a:ext uri="{FF2B5EF4-FFF2-40B4-BE49-F238E27FC236}">
                <a16:creationId xmlns:a16="http://schemas.microsoft.com/office/drawing/2014/main" id="{5601F56B-6A7B-A38F-D0F4-ECE56DD7E481}"/>
              </a:ext>
            </a:extLst>
          </p:cNvPr>
          <p:cNvCxnSpPr/>
          <p:nvPr/>
        </p:nvCxnSpPr>
        <p:spPr>
          <a:xfrm flipV="1">
            <a:off x="9514584" y="3896114"/>
            <a:ext cx="1884948" cy="1002631"/>
          </a:xfrm>
          <a:prstGeom prst="line">
            <a:avLst/>
          </a:prstGeom>
        </p:spPr>
        <p:style>
          <a:lnRef idx="1">
            <a:schemeClr val="dk1"/>
          </a:lnRef>
          <a:fillRef idx="0">
            <a:schemeClr val="dk1"/>
          </a:fillRef>
          <a:effectRef idx="0">
            <a:schemeClr val="dk1"/>
          </a:effectRef>
          <a:fontRef idx="minor">
            <a:schemeClr val="tx1"/>
          </a:fontRef>
        </p:style>
      </p:cxnSp>
      <p:sp>
        <p:nvSpPr>
          <p:cNvPr id="155" name="Freeform: Shape 154">
            <a:extLst>
              <a:ext uri="{FF2B5EF4-FFF2-40B4-BE49-F238E27FC236}">
                <a16:creationId xmlns:a16="http://schemas.microsoft.com/office/drawing/2014/main" id="{4BA3FC6A-D542-D919-1FDD-565520CF7C4C}"/>
              </a:ext>
            </a:extLst>
          </p:cNvPr>
          <p:cNvSpPr/>
          <p:nvPr/>
        </p:nvSpPr>
        <p:spPr>
          <a:xfrm>
            <a:off x="9787304" y="2576660"/>
            <a:ext cx="320838" cy="3043978"/>
          </a:xfrm>
          <a:custGeom>
            <a:avLst/>
            <a:gdLst>
              <a:gd name="connsiteX0" fmla="*/ 1781445 w 1781445"/>
              <a:gd name="connsiteY0" fmla="*/ 0 h 2823410"/>
              <a:gd name="connsiteX1" fmla="*/ 771 w 1781445"/>
              <a:gd name="connsiteY1" fmla="*/ 1588168 h 2823410"/>
              <a:gd name="connsiteX2" fmla="*/ 1604982 w 1781445"/>
              <a:gd name="connsiteY2" fmla="*/ 2823410 h 2823410"/>
            </a:gdLst>
            <a:ahLst/>
            <a:cxnLst>
              <a:cxn ang="0">
                <a:pos x="connsiteX0" y="connsiteY0"/>
              </a:cxn>
              <a:cxn ang="0">
                <a:pos x="connsiteX1" y="connsiteY1"/>
              </a:cxn>
              <a:cxn ang="0">
                <a:pos x="connsiteX2" y="connsiteY2"/>
              </a:cxn>
            </a:cxnLst>
            <a:rect l="l" t="t" r="r" b="b"/>
            <a:pathLst>
              <a:path w="1781445" h="2823410">
                <a:moveTo>
                  <a:pt x="1781445" y="0"/>
                </a:moveTo>
                <a:cubicBezTo>
                  <a:pt x="905813" y="558800"/>
                  <a:pt x="30181" y="1117600"/>
                  <a:pt x="771" y="1588168"/>
                </a:cubicBezTo>
                <a:cubicBezTo>
                  <a:pt x="-28639" y="2058736"/>
                  <a:pt x="788171" y="2441073"/>
                  <a:pt x="1604982" y="2823410"/>
                </a:cubicBezTo>
              </a:path>
            </a:pathLst>
          </a:custGeom>
          <a:ln>
            <a:solidFill>
              <a:schemeClr val="bg2">
                <a:lumMod val="7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156" name="Connector: Curved 155">
            <a:extLst>
              <a:ext uri="{FF2B5EF4-FFF2-40B4-BE49-F238E27FC236}">
                <a16:creationId xmlns:a16="http://schemas.microsoft.com/office/drawing/2014/main" id="{F2AACF1D-854B-876B-8F41-05D270CE1902}"/>
              </a:ext>
            </a:extLst>
          </p:cNvPr>
          <p:cNvCxnSpPr>
            <a:cxnSpLocks/>
          </p:cNvCxnSpPr>
          <p:nvPr/>
        </p:nvCxnSpPr>
        <p:spPr>
          <a:xfrm flipV="1">
            <a:off x="9466457" y="2929578"/>
            <a:ext cx="1852865" cy="1062788"/>
          </a:xfrm>
          <a:prstGeom prst="curvedConnector3">
            <a:avLst>
              <a:gd name="adj1" fmla="val -22727"/>
            </a:avLst>
          </a:prstGeom>
          <a:ln>
            <a:solidFill>
              <a:schemeClr val="bg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2932185A-6111-8FFB-C628-04B77A36B450}"/>
              </a:ext>
            </a:extLst>
          </p:cNvPr>
          <p:cNvCxnSpPr/>
          <p:nvPr/>
        </p:nvCxnSpPr>
        <p:spPr>
          <a:xfrm flipV="1">
            <a:off x="9482499" y="4946871"/>
            <a:ext cx="1884948" cy="1002631"/>
          </a:xfrm>
          <a:prstGeom prst="line">
            <a:avLst/>
          </a:prstGeom>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48D6B64A-E8B2-6761-75BB-A7C5F46B2F4D}"/>
              </a:ext>
            </a:extLst>
          </p:cNvPr>
          <p:cNvCxnSpPr/>
          <p:nvPr/>
        </p:nvCxnSpPr>
        <p:spPr>
          <a:xfrm flipV="1">
            <a:off x="9482499" y="2941609"/>
            <a:ext cx="1884948" cy="1002631"/>
          </a:xfrm>
          <a:prstGeom prst="line">
            <a:avLst/>
          </a:prstGeom>
        </p:spPr>
        <p:style>
          <a:lnRef idx="1">
            <a:schemeClr val="dk1"/>
          </a:lnRef>
          <a:fillRef idx="0">
            <a:schemeClr val="dk1"/>
          </a:fillRef>
          <a:effectRef idx="0">
            <a:schemeClr val="dk1"/>
          </a:effectRef>
          <a:fontRef idx="minor">
            <a:schemeClr val="tx1"/>
          </a:fontRef>
        </p:style>
      </p:cxnSp>
      <p:cxnSp>
        <p:nvCxnSpPr>
          <p:cNvPr id="159" name="Straight Connector 158">
            <a:extLst>
              <a:ext uri="{FF2B5EF4-FFF2-40B4-BE49-F238E27FC236}">
                <a16:creationId xmlns:a16="http://schemas.microsoft.com/office/drawing/2014/main" id="{F3D5F7C0-6AC9-45ED-0543-1DD09CC45EA3}"/>
              </a:ext>
            </a:extLst>
          </p:cNvPr>
          <p:cNvCxnSpPr/>
          <p:nvPr/>
        </p:nvCxnSpPr>
        <p:spPr>
          <a:xfrm>
            <a:off x="9498541" y="2809259"/>
            <a:ext cx="0" cy="24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F2FBC7E2-9971-4E19-FB3C-C6C8B734A2BE}"/>
              </a:ext>
            </a:extLst>
          </p:cNvPr>
          <p:cNvCxnSpPr>
            <a:cxnSpLocks/>
          </p:cNvCxnSpPr>
          <p:nvPr/>
        </p:nvCxnSpPr>
        <p:spPr>
          <a:xfrm>
            <a:off x="9522604" y="2869416"/>
            <a:ext cx="1844843" cy="2077455"/>
          </a:xfrm>
          <a:prstGeom prst="line">
            <a:avLst/>
          </a:prstGeom>
        </p:spPr>
        <p:style>
          <a:lnRef idx="1">
            <a:schemeClr val="dk1"/>
          </a:lnRef>
          <a:fillRef idx="0">
            <a:schemeClr val="dk1"/>
          </a:fillRef>
          <a:effectRef idx="0">
            <a:schemeClr val="dk1"/>
          </a:effectRef>
          <a:fontRef idx="minor">
            <a:schemeClr val="tx1"/>
          </a:fontRef>
        </p:style>
      </p:cxnSp>
      <p:cxnSp>
        <p:nvCxnSpPr>
          <p:cNvPr id="161" name="Straight Connector 160">
            <a:extLst>
              <a:ext uri="{FF2B5EF4-FFF2-40B4-BE49-F238E27FC236}">
                <a16:creationId xmlns:a16="http://schemas.microsoft.com/office/drawing/2014/main" id="{87A2B3BE-3A56-8CD6-F90F-9AFA5776B2B7}"/>
              </a:ext>
            </a:extLst>
          </p:cNvPr>
          <p:cNvCxnSpPr/>
          <p:nvPr/>
        </p:nvCxnSpPr>
        <p:spPr>
          <a:xfrm>
            <a:off x="10132204" y="2520501"/>
            <a:ext cx="1235243" cy="1375613"/>
          </a:xfrm>
          <a:prstGeom prst="line">
            <a:avLst/>
          </a:prstGeom>
        </p:spPr>
        <p:style>
          <a:lnRef idx="1">
            <a:schemeClr val="dk1"/>
          </a:lnRef>
          <a:fillRef idx="0">
            <a:schemeClr val="dk1"/>
          </a:fillRef>
          <a:effectRef idx="0">
            <a:schemeClr val="dk1"/>
          </a:effectRef>
          <a:fontRef idx="minor">
            <a:schemeClr val="tx1"/>
          </a:fontRef>
        </p:style>
      </p:cxnSp>
      <p:cxnSp>
        <p:nvCxnSpPr>
          <p:cNvPr id="162" name="Straight Connector 161">
            <a:extLst>
              <a:ext uri="{FF2B5EF4-FFF2-40B4-BE49-F238E27FC236}">
                <a16:creationId xmlns:a16="http://schemas.microsoft.com/office/drawing/2014/main" id="{5045B980-D7CE-BE95-636A-DCCA221AC37A}"/>
              </a:ext>
            </a:extLst>
          </p:cNvPr>
          <p:cNvCxnSpPr/>
          <p:nvPr/>
        </p:nvCxnSpPr>
        <p:spPr>
          <a:xfrm>
            <a:off x="9514582" y="3924190"/>
            <a:ext cx="1235243" cy="1375613"/>
          </a:xfrm>
          <a:prstGeom prst="line">
            <a:avLst/>
          </a:prstGeom>
        </p:spPr>
        <p:style>
          <a:lnRef idx="1">
            <a:schemeClr val="dk1"/>
          </a:lnRef>
          <a:fillRef idx="0">
            <a:schemeClr val="dk1"/>
          </a:fillRef>
          <a:effectRef idx="0">
            <a:schemeClr val="dk1"/>
          </a:effectRef>
          <a:fontRef idx="minor">
            <a:schemeClr val="tx1"/>
          </a:fontRef>
        </p:style>
      </p:cxnSp>
      <p:cxnSp>
        <p:nvCxnSpPr>
          <p:cNvPr id="163" name="Straight Connector 162">
            <a:extLst>
              <a:ext uri="{FF2B5EF4-FFF2-40B4-BE49-F238E27FC236}">
                <a16:creationId xmlns:a16="http://schemas.microsoft.com/office/drawing/2014/main" id="{42C5ECA1-0D9E-0DC2-0CEB-31CBCD302B37}"/>
              </a:ext>
            </a:extLst>
          </p:cNvPr>
          <p:cNvCxnSpPr>
            <a:cxnSpLocks/>
          </p:cNvCxnSpPr>
          <p:nvPr/>
        </p:nvCxnSpPr>
        <p:spPr>
          <a:xfrm>
            <a:off x="10781910" y="2191637"/>
            <a:ext cx="585537" cy="780048"/>
          </a:xfrm>
          <a:prstGeom prst="line">
            <a:avLst/>
          </a:prstGeom>
        </p:spPr>
        <p:style>
          <a:lnRef idx="1">
            <a:schemeClr val="dk1"/>
          </a:lnRef>
          <a:fillRef idx="0">
            <a:schemeClr val="dk1"/>
          </a:fillRef>
          <a:effectRef idx="0">
            <a:schemeClr val="dk1"/>
          </a:effectRef>
          <a:fontRef idx="minor">
            <a:schemeClr val="tx1"/>
          </a:fontRef>
        </p:style>
      </p:cxnSp>
      <p:cxnSp>
        <p:nvCxnSpPr>
          <p:cNvPr id="164" name="Straight Connector 163">
            <a:extLst>
              <a:ext uri="{FF2B5EF4-FFF2-40B4-BE49-F238E27FC236}">
                <a16:creationId xmlns:a16="http://schemas.microsoft.com/office/drawing/2014/main" id="{608489FD-509C-F4A8-92DB-823EDE4B504F}"/>
              </a:ext>
            </a:extLst>
          </p:cNvPr>
          <p:cNvCxnSpPr>
            <a:cxnSpLocks/>
          </p:cNvCxnSpPr>
          <p:nvPr/>
        </p:nvCxnSpPr>
        <p:spPr>
          <a:xfrm>
            <a:off x="9522604" y="4906764"/>
            <a:ext cx="625643" cy="717885"/>
          </a:xfrm>
          <a:prstGeom prst="line">
            <a:avLst/>
          </a:prstGeom>
        </p:spPr>
        <p:style>
          <a:lnRef idx="1">
            <a:schemeClr val="dk1"/>
          </a:lnRef>
          <a:fillRef idx="0">
            <a:schemeClr val="dk1"/>
          </a:fillRef>
          <a:effectRef idx="0">
            <a:schemeClr val="dk1"/>
          </a:effectRef>
          <a:fontRef idx="minor">
            <a:schemeClr val="tx1"/>
          </a:fontRef>
        </p:style>
      </p:cxnSp>
      <p:sp>
        <p:nvSpPr>
          <p:cNvPr id="165" name="Oval 164">
            <a:extLst>
              <a:ext uri="{FF2B5EF4-FFF2-40B4-BE49-F238E27FC236}">
                <a16:creationId xmlns:a16="http://schemas.microsoft.com/office/drawing/2014/main" id="{A08E0807-2921-F72F-10E6-7BE2715C8D0D}"/>
              </a:ext>
            </a:extLst>
          </p:cNvPr>
          <p:cNvSpPr/>
          <p:nvPr/>
        </p:nvSpPr>
        <p:spPr>
          <a:xfrm>
            <a:off x="11311299" y="1780021"/>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6" name="Oval 165">
            <a:extLst>
              <a:ext uri="{FF2B5EF4-FFF2-40B4-BE49-F238E27FC236}">
                <a16:creationId xmlns:a16="http://schemas.microsoft.com/office/drawing/2014/main" id="{9CF09959-6E00-1124-D41B-ED64AC881888}"/>
              </a:ext>
            </a:extLst>
          </p:cNvPr>
          <p:cNvSpPr/>
          <p:nvPr/>
        </p:nvSpPr>
        <p:spPr>
          <a:xfrm>
            <a:off x="11319168" y="2893707"/>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7" name="Oval 166">
            <a:extLst>
              <a:ext uri="{FF2B5EF4-FFF2-40B4-BE49-F238E27FC236}">
                <a16:creationId xmlns:a16="http://schemas.microsoft.com/office/drawing/2014/main" id="{FEDF0406-4590-6915-BAE4-60BC7F1BEE48}"/>
              </a:ext>
            </a:extLst>
          </p:cNvPr>
          <p:cNvSpPr/>
          <p:nvPr/>
        </p:nvSpPr>
        <p:spPr>
          <a:xfrm>
            <a:off x="11335364" y="3841970"/>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8" name="Oval 167">
            <a:extLst>
              <a:ext uri="{FF2B5EF4-FFF2-40B4-BE49-F238E27FC236}">
                <a16:creationId xmlns:a16="http://schemas.microsoft.com/office/drawing/2014/main" id="{4FCA5795-14F7-105C-5C88-5270A0E50872}"/>
              </a:ext>
            </a:extLst>
          </p:cNvPr>
          <p:cNvSpPr/>
          <p:nvPr/>
        </p:nvSpPr>
        <p:spPr>
          <a:xfrm>
            <a:off x="11319168" y="4884187"/>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9" name="Oval 168">
            <a:extLst>
              <a:ext uri="{FF2B5EF4-FFF2-40B4-BE49-F238E27FC236}">
                <a16:creationId xmlns:a16="http://schemas.microsoft.com/office/drawing/2014/main" id="{FDAD9B79-3898-85EA-3EB6-86037FF783BD}"/>
              </a:ext>
            </a:extLst>
          </p:cNvPr>
          <p:cNvSpPr/>
          <p:nvPr/>
        </p:nvSpPr>
        <p:spPr>
          <a:xfrm>
            <a:off x="10725762" y="2107922"/>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0" name="Oval 169">
            <a:extLst>
              <a:ext uri="{FF2B5EF4-FFF2-40B4-BE49-F238E27FC236}">
                <a16:creationId xmlns:a16="http://schemas.microsoft.com/office/drawing/2014/main" id="{00165DD7-3367-AE06-EB83-08429C1B5EDA}"/>
              </a:ext>
            </a:extLst>
          </p:cNvPr>
          <p:cNvSpPr/>
          <p:nvPr/>
        </p:nvSpPr>
        <p:spPr>
          <a:xfrm>
            <a:off x="10068034" y="2472377"/>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1" name="Oval 170">
            <a:extLst>
              <a:ext uri="{FF2B5EF4-FFF2-40B4-BE49-F238E27FC236}">
                <a16:creationId xmlns:a16="http://schemas.microsoft.com/office/drawing/2014/main" id="{0270BD1A-896B-9295-9AC3-5336788723C8}"/>
              </a:ext>
            </a:extLst>
          </p:cNvPr>
          <p:cNvSpPr/>
          <p:nvPr/>
        </p:nvSpPr>
        <p:spPr>
          <a:xfrm>
            <a:off x="9425696" y="2783190"/>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2" name="Oval 171">
            <a:extLst>
              <a:ext uri="{FF2B5EF4-FFF2-40B4-BE49-F238E27FC236}">
                <a16:creationId xmlns:a16="http://schemas.microsoft.com/office/drawing/2014/main" id="{D835DD27-0FC4-68F6-81FB-C537F54720CF}"/>
              </a:ext>
            </a:extLst>
          </p:cNvPr>
          <p:cNvSpPr/>
          <p:nvPr/>
        </p:nvSpPr>
        <p:spPr>
          <a:xfrm>
            <a:off x="9442391" y="3890096"/>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3" name="Oval 172">
            <a:extLst>
              <a:ext uri="{FF2B5EF4-FFF2-40B4-BE49-F238E27FC236}">
                <a16:creationId xmlns:a16="http://schemas.microsoft.com/office/drawing/2014/main" id="{CFEAD32F-088A-5E30-B922-69AF16B41705}"/>
              </a:ext>
            </a:extLst>
          </p:cNvPr>
          <p:cNvSpPr/>
          <p:nvPr/>
        </p:nvSpPr>
        <p:spPr>
          <a:xfrm>
            <a:off x="9425696" y="4836579"/>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4" name="Oval 173">
            <a:extLst>
              <a:ext uri="{FF2B5EF4-FFF2-40B4-BE49-F238E27FC236}">
                <a16:creationId xmlns:a16="http://schemas.microsoft.com/office/drawing/2014/main" id="{8B97B901-90A8-5342-17B1-908ABFB93200}"/>
              </a:ext>
            </a:extLst>
          </p:cNvPr>
          <p:cNvSpPr/>
          <p:nvPr/>
        </p:nvSpPr>
        <p:spPr>
          <a:xfrm>
            <a:off x="9442391" y="5895358"/>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5" name="Oval 174">
            <a:extLst>
              <a:ext uri="{FF2B5EF4-FFF2-40B4-BE49-F238E27FC236}">
                <a16:creationId xmlns:a16="http://schemas.microsoft.com/office/drawing/2014/main" id="{58F92DF5-05D9-E4A1-60B3-3A85845D2984}"/>
              </a:ext>
            </a:extLst>
          </p:cNvPr>
          <p:cNvSpPr/>
          <p:nvPr/>
        </p:nvSpPr>
        <p:spPr>
          <a:xfrm>
            <a:off x="10084077" y="3539177"/>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6" name="Oval 175">
            <a:extLst>
              <a:ext uri="{FF2B5EF4-FFF2-40B4-BE49-F238E27FC236}">
                <a16:creationId xmlns:a16="http://schemas.microsoft.com/office/drawing/2014/main" id="{CC49D5DA-085D-D0F3-CDC3-722779B7B234}"/>
              </a:ext>
            </a:extLst>
          </p:cNvPr>
          <p:cNvSpPr/>
          <p:nvPr/>
        </p:nvSpPr>
        <p:spPr>
          <a:xfrm>
            <a:off x="10741991" y="3199022"/>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7" name="Oval 176">
            <a:extLst>
              <a:ext uri="{FF2B5EF4-FFF2-40B4-BE49-F238E27FC236}">
                <a16:creationId xmlns:a16="http://schemas.microsoft.com/office/drawing/2014/main" id="{10652EFC-85CC-EF32-8A3C-737AD294DC04}"/>
              </a:ext>
            </a:extLst>
          </p:cNvPr>
          <p:cNvSpPr/>
          <p:nvPr/>
        </p:nvSpPr>
        <p:spPr>
          <a:xfrm>
            <a:off x="10084077" y="4546679"/>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8" name="Oval 177">
            <a:extLst>
              <a:ext uri="{FF2B5EF4-FFF2-40B4-BE49-F238E27FC236}">
                <a16:creationId xmlns:a16="http://schemas.microsoft.com/office/drawing/2014/main" id="{21ED70EC-D445-882A-6AAE-1B4470CC9394}"/>
              </a:ext>
            </a:extLst>
          </p:cNvPr>
          <p:cNvSpPr/>
          <p:nvPr/>
        </p:nvSpPr>
        <p:spPr>
          <a:xfrm>
            <a:off x="10709720" y="4193859"/>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9" name="Oval 178">
            <a:extLst>
              <a:ext uri="{FF2B5EF4-FFF2-40B4-BE49-F238E27FC236}">
                <a16:creationId xmlns:a16="http://schemas.microsoft.com/office/drawing/2014/main" id="{F884CB29-5E27-A572-DF8E-5704D06D57C8}"/>
              </a:ext>
            </a:extLst>
          </p:cNvPr>
          <p:cNvSpPr/>
          <p:nvPr/>
        </p:nvSpPr>
        <p:spPr>
          <a:xfrm>
            <a:off x="10052806" y="5556245"/>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Oval 179">
            <a:extLst>
              <a:ext uri="{FF2B5EF4-FFF2-40B4-BE49-F238E27FC236}">
                <a16:creationId xmlns:a16="http://schemas.microsoft.com/office/drawing/2014/main" id="{0A761C17-B666-2D0D-5A6E-728EF83D9B4B}"/>
              </a:ext>
            </a:extLst>
          </p:cNvPr>
          <p:cNvSpPr/>
          <p:nvPr/>
        </p:nvSpPr>
        <p:spPr>
          <a:xfrm>
            <a:off x="10725762" y="5236100"/>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2" name="Isosceles Triangle 181">
            <a:extLst>
              <a:ext uri="{FF2B5EF4-FFF2-40B4-BE49-F238E27FC236}">
                <a16:creationId xmlns:a16="http://schemas.microsoft.com/office/drawing/2014/main" id="{7F295C77-8E9E-19E9-9695-AA7590AE4F17}"/>
              </a:ext>
            </a:extLst>
          </p:cNvPr>
          <p:cNvSpPr/>
          <p:nvPr/>
        </p:nvSpPr>
        <p:spPr>
          <a:xfrm rot="5400000">
            <a:off x="6033433" y="5219743"/>
            <a:ext cx="844197" cy="553221"/>
          </a:xfrm>
          <a:prstGeom prst="triangle">
            <a:avLst>
              <a:gd name="adj" fmla="val 68270"/>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3" name="Isosceles Triangle 182">
            <a:extLst>
              <a:ext uri="{FF2B5EF4-FFF2-40B4-BE49-F238E27FC236}">
                <a16:creationId xmlns:a16="http://schemas.microsoft.com/office/drawing/2014/main" id="{128E93FC-5BE9-4F0B-9B32-AF3C69D8E4A6}"/>
              </a:ext>
            </a:extLst>
          </p:cNvPr>
          <p:cNvSpPr/>
          <p:nvPr/>
        </p:nvSpPr>
        <p:spPr>
          <a:xfrm rot="5400000">
            <a:off x="6025411" y="4217093"/>
            <a:ext cx="844197" cy="553221"/>
          </a:xfrm>
          <a:prstGeom prst="triangle">
            <a:avLst>
              <a:gd name="adj" fmla="val 68270"/>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4" name="Isosceles Triangle 183">
            <a:extLst>
              <a:ext uri="{FF2B5EF4-FFF2-40B4-BE49-F238E27FC236}">
                <a16:creationId xmlns:a16="http://schemas.microsoft.com/office/drawing/2014/main" id="{06D4EABE-E157-97BE-9492-D42E209316B7}"/>
              </a:ext>
            </a:extLst>
          </p:cNvPr>
          <p:cNvSpPr/>
          <p:nvPr/>
        </p:nvSpPr>
        <p:spPr>
          <a:xfrm rot="5400000">
            <a:off x="6041689" y="3189394"/>
            <a:ext cx="844197" cy="553221"/>
          </a:xfrm>
          <a:prstGeom prst="triangle">
            <a:avLst>
              <a:gd name="adj" fmla="val 68270"/>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6" name="Isosceles Triangle 185">
            <a:extLst>
              <a:ext uri="{FF2B5EF4-FFF2-40B4-BE49-F238E27FC236}">
                <a16:creationId xmlns:a16="http://schemas.microsoft.com/office/drawing/2014/main" id="{5D68D128-4234-F3D0-BB84-6F52AE9437ED}"/>
              </a:ext>
            </a:extLst>
          </p:cNvPr>
          <p:cNvSpPr/>
          <p:nvPr/>
        </p:nvSpPr>
        <p:spPr>
          <a:xfrm rot="5400000">
            <a:off x="7293379" y="2549716"/>
            <a:ext cx="844197" cy="553221"/>
          </a:xfrm>
          <a:prstGeom prst="triangle">
            <a:avLst>
              <a:gd name="adj" fmla="val 68270"/>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7" name="Isosceles Triangle 186">
            <a:extLst>
              <a:ext uri="{FF2B5EF4-FFF2-40B4-BE49-F238E27FC236}">
                <a16:creationId xmlns:a16="http://schemas.microsoft.com/office/drawing/2014/main" id="{DE892192-6798-E66F-34A5-6768189E29A9}"/>
              </a:ext>
            </a:extLst>
          </p:cNvPr>
          <p:cNvSpPr/>
          <p:nvPr/>
        </p:nvSpPr>
        <p:spPr>
          <a:xfrm rot="5400000">
            <a:off x="6667020" y="3864154"/>
            <a:ext cx="844197" cy="553221"/>
          </a:xfrm>
          <a:prstGeom prst="triangle">
            <a:avLst>
              <a:gd name="adj" fmla="val 68270"/>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8" name="Isosceles Triangle 187">
            <a:extLst>
              <a:ext uri="{FF2B5EF4-FFF2-40B4-BE49-F238E27FC236}">
                <a16:creationId xmlns:a16="http://schemas.microsoft.com/office/drawing/2014/main" id="{DBB0F4AB-2745-E5CC-25CF-93346D2267AB}"/>
              </a:ext>
            </a:extLst>
          </p:cNvPr>
          <p:cNvSpPr/>
          <p:nvPr/>
        </p:nvSpPr>
        <p:spPr>
          <a:xfrm rot="5400000">
            <a:off x="7293378" y="3526779"/>
            <a:ext cx="844197" cy="553221"/>
          </a:xfrm>
          <a:prstGeom prst="triangle">
            <a:avLst>
              <a:gd name="adj" fmla="val 68270"/>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Isosceles Triangle 188">
            <a:extLst>
              <a:ext uri="{FF2B5EF4-FFF2-40B4-BE49-F238E27FC236}">
                <a16:creationId xmlns:a16="http://schemas.microsoft.com/office/drawing/2014/main" id="{084D3ACC-5E46-7486-3C3B-953771143E55}"/>
              </a:ext>
            </a:extLst>
          </p:cNvPr>
          <p:cNvSpPr/>
          <p:nvPr/>
        </p:nvSpPr>
        <p:spPr>
          <a:xfrm rot="5400000">
            <a:off x="6666052" y="4906687"/>
            <a:ext cx="844197" cy="553221"/>
          </a:xfrm>
          <a:prstGeom prst="triangle">
            <a:avLst>
              <a:gd name="adj" fmla="val 68270"/>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0" name="Isosceles Triangle 189">
            <a:extLst>
              <a:ext uri="{FF2B5EF4-FFF2-40B4-BE49-F238E27FC236}">
                <a16:creationId xmlns:a16="http://schemas.microsoft.com/office/drawing/2014/main" id="{31C79522-C6A8-9C5A-BB69-1CC79346806E}"/>
              </a:ext>
            </a:extLst>
          </p:cNvPr>
          <p:cNvSpPr/>
          <p:nvPr/>
        </p:nvSpPr>
        <p:spPr>
          <a:xfrm rot="5400000">
            <a:off x="7308783" y="4570502"/>
            <a:ext cx="844197" cy="553221"/>
          </a:xfrm>
          <a:prstGeom prst="triangle">
            <a:avLst>
              <a:gd name="adj" fmla="val 68270"/>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1" name="Isosceles Triangle 190">
            <a:extLst>
              <a:ext uri="{FF2B5EF4-FFF2-40B4-BE49-F238E27FC236}">
                <a16:creationId xmlns:a16="http://schemas.microsoft.com/office/drawing/2014/main" id="{361DE020-CDDD-8276-15AB-F3695C038A18}"/>
              </a:ext>
            </a:extLst>
          </p:cNvPr>
          <p:cNvSpPr/>
          <p:nvPr/>
        </p:nvSpPr>
        <p:spPr>
          <a:xfrm rot="16200000">
            <a:off x="9393387" y="4778537"/>
            <a:ext cx="844197" cy="553221"/>
          </a:xfrm>
          <a:prstGeom prst="triangle">
            <a:avLst>
              <a:gd name="adj" fmla="val 68270"/>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Isosceles Triangle 191">
            <a:extLst>
              <a:ext uri="{FF2B5EF4-FFF2-40B4-BE49-F238E27FC236}">
                <a16:creationId xmlns:a16="http://schemas.microsoft.com/office/drawing/2014/main" id="{BC627FA2-480A-1C69-DFE4-04F74C392CCD}"/>
              </a:ext>
            </a:extLst>
          </p:cNvPr>
          <p:cNvSpPr/>
          <p:nvPr/>
        </p:nvSpPr>
        <p:spPr>
          <a:xfrm rot="16200000">
            <a:off x="9417453" y="3808111"/>
            <a:ext cx="844197" cy="553221"/>
          </a:xfrm>
          <a:prstGeom prst="triangle">
            <a:avLst>
              <a:gd name="adj" fmla="val 68270"/>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3" name="Isosceles Triangle 192">
            <a:extLst>
              <a:ext uri="{FF2B5EF4-FFF2-40B4-BE49-F238E27FC236}">
                <a16:creationId xmlns:a16="http://schemas.microsoft.com/office/drawing/2014/main" id="{27B8AF1B-B81A-D2DF-B2BE-2A2AFC8A12DD}"/>
              </a:ext>
            </a:extLst>
          </p:cNvPr>
          <p:cNvSpPr/>
          <p:nvPr/>
        </p:nvSpPr>
        <p:spPr>
          <a:xfrm rot="16200000">
            <a:off x="9385133" y="2749320"/>
            <a:ext cx="844197" cy="553221"/>
          </a:xfrm>
          <a:prstGeom prst="triangle">
            <a:avLst>
              <a:gd name="adj" fmla="val 68270"/>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4" name="Isosceles Triangle 193">
            <a:extLst>
              <a:ext uri="{FF2B5EF4-FFF2-40B4-BE49-F238E27FC236}">
                <a16:creationId xmlns:a16="http://schemas.microsoft.com/office/drawing/2014/main" id="{C43D876E-58F1-5571-452E-AB6174EDA1D9}"/>
              </a:ext>
            </a:extLst>
          </p:cNvPr>
          <p:cNvSpPr/>
          <p:nvPr/>
        </p:nvSpPr>
        <p:spPr>
          <a:xfrm rot="16200000">
            <a:off x="10043097" y="2413196"/>
            <a:ext cx="844197" cy="553221"/>
          </a:xfrm>
          <a:prstGeom prst="triangle">
            <a:avLst>
              <a:gd name="adj" fmla="val 68270"/>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5" name="Isosceles Triangle 194">
            <a:extLst>
              <a:ext uri="{FF2B5EF4-FFF2-40B4-BE49-F238E27FC236}">
                <a16:creationId xmlns:a16="http://schemas.microsoft.com/office/drawing/2014/main" id="{FC66F5B4-9A7A-1D5D-17FF-94EC0379B1D7}"/>
              </a:ext>
            </a:extLst>
          </p:cNvPr>
          <p:cNvSpPr/>
          <p:nvPr/>
        </p:nvSpPr>
        <p:spPr>
          <a:xfrm rot="16200000">
            <a:off x="10636655" y="2075049"/>
            <a:ext cx="844197" cy="553221"/>
          </a:xfrm>
          <a:prstGeom prst="triangle">
            <a:avLst>
              <a:gd name="adj" fmla="val 68270"/>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6" name="Isosceles Triangle 195">
            <a:extLst>
              <a:ext uri="{FF2B5EF4-FFF2-40B4-BE49-F238E27FC236}">
                <a16:creationId xmlns:a16="http://schemas.microsoft.com/office/drawing/2014/main" id="{639F024D-9281-0919-F5EE-B3FE189991A3}"/>
              </a:ext>
            </a:extLst>
          </p:cNvPr>
          <p:cNvSpPr/>
          <p:nvPr/>
        </p:nvSpPr>
        <p:spPr>
          <a:xfrm rot="16200000">
            <a:off x="10043097" y="3488279"/>
            <a:ext cx="844197" cy="553221"/>
          </a:xfrm>
          <a:prstGeom prst="triangle">
            <a:avLst>
              <a:gd name="adj" fmla="val 68270"/>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7" name="Isosceles Triangle 196">
            <a:extLst>
              <a:ext uri="{FF2B5EF4-FFF2-40B4-BE49-F238E27FC236}">
                <a16:creationId xmlns:a16="http://schemas.microsoft.com/office/drawing/2014/main" id="{D4D0CA19-3953-1AA9-3E31-DE38937D56A8}"/>
              </a:ext>
            </a:extLst>
          </p:cNvPr>
          <p:cNvSpPr/>
          <p:nvPr/>
        </p:nvSpPr>
        <p:spPr>
          <a:xfrm rot="16200000">
            <a:off x="10652697" y="3135223"/>
            <a:ext cx="844197" cy="553221"/>
          </a:xfrm>
          <a:prstGeom prst="triangle">
            <a:avLst>
              <a:gd name="adj" fmla="val 68270"/>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8" name="Isosceles Triangle 197">
            <a:extLst>
              <a:ext uri="{FF2B5EF4-FFF2-40B4-BE49-F238E27FC236}">
                <a16:creationId xmlns:a16="http://schemas.microsoft.com/office/drawing/2014/main" id="{AB2A9A3A-CCA4-234D-6851-B7BFFDBBFD39}"/>
              </a:ext>
            </a:extLst>
          </p:cNvPr>
          <p:cNvSpPr/>
          <p:nvPr/>
        </p:nvSpPr>
        <p:spPr>
          <a:xfrm rot="16200000">
            <a:off x="10027053" y="4466199"/>
            <a:ext cx="844197" cy="553221"/>
          </a:xfrm>
          <a:prstGeom prst="triangle">
            <a:avLst>
              <a:gd name="adj" fmla="val 68270"/>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9" name="Isosceles Triangle 198">
            <a:extLst>
              <a:ext uri="{FF2B5EF4-FFF2-40B4-BE49-F238E27FC236}">
                <a16:creationId xmlns:a16="http://schemas.microsoft.com/office/drawing/2014/main" id="{5ED4BB16-A844-DBC5-710F-71021D4EB9AA}"/>
              </a:ext>
            </a:extLst>
          </p:cNvPr>
          <p:cNvSpPr/>
          <p:nvPr/>
        </p:nvSpPr>
        <p:spPr>
          <a:xfrm rot="16200000">
            <a:off x="10636655" y="4128763"/>
            <a:ext cx="844197" cy="553221"/>
          </a:xfrm>
          <a:prstGeom prst="triangle">
            <a:avLst>
              <a:gd name="adj" fmla="val 68270"/>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6" name="Connector: Curved 215">
            <a:extLst>
              <a:ext uri="{FF2B5EF4-FFF2-40B4-BE49-F238E27FC236}">
                <a16:creationId xmlns:a16="http://schemas.microsoft.com/office/drawing/2014/main" id="{389E7FF7-4E38-D68B-86F6-E5063F2BFB55}"/>
              </a:ext>
            </a:extLst>
          </p:cNvPr>
          <p:cNvCxnSpPr>
            <a:cxnSpLocks/>
          </p:cNvCxnSpPr>
          <p:nvPr/>
        </p:nvCxnSpPr>
        <p:spPr>
          <a:xfrm flipV="1">
            <a:off x="2632653" y="3909960"/>
            <a:ext cx="1852865" cy="1062788"/>
          </a:xfrm>
          <a:prstGeom prst="curvedConnector3">
            <a:avLst>
              <a:gd name="adj1" fmla="val -22727"/>
            </a:avLst>
          </a:prstGeom>
          <a:ln>
            <a:solidFill>
              <a:schemeClr val="bg2">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217" name="Freeform: Shape 216">
            <a:extLst>
              <a:ext uri="{FF2B5EF4-FFF2-40B4-BE49-F238E27FC236}">
                <a16:creationId xmlns:a16="http://schemas.microsoft.com/office/drawing/2014/main" id="{586AA257-721F-EBD9-77A0-79A048A03AFD}"/>
              </a:ext>
            </a:extLst>
          </p:cNvPr>
          <p:cNvSpPr/>
          <p:nvPr/>
        </p:nvSpPr>
        <p:spPr>
          <a:xfrm>
            <a:off x="3559085" y="2181420"/>
            <a:ext cx="320838" cy="3043978"/>
          </a:xfrm>
          <a:custGeom>
            <a:avLst/>
            <a:gdLst>
              <a:gd name="connsiteX0" fmla="*/ 1781445 w 1781445"/>
              <a:gd name="connsiteY0" fmla="*/ 0 h 2823410"/>
              <a:gd name="connsiteX1" fmla="*/ 771 w 1781445"/>
              <a:gd name="connsiteY1" fmla="*/ 1588168 h 2823410"/>
              <a:gd name="connsiteX2" fmla="*/ 1604982 w 1781445"/>
              <a:gd name="connsiteY2" fmla="*/ 2823410 h 2823410"/>
            </a:gdLst>
            <a:ahLst/>
            <a:cxnLst>
              <a:cxn ang="0">
                <a:pos x="connsiteX0" y="connsiteY0"/>
              </a:cxn>
              <a:cxn ang="0">
                <a:pos x="connsiteX1" y="connsiteY1"/>
              </a:cxn>
              <a:cxn ang="0">
                <a:pos x="connsiteX2" y="connsiteY2"/>
              </a:cxn>
            </a:cxnLst>
            <a:rect l="l" t="t" r="r" b="b"/>
            <a:pathLst>
              <a:path w="1781445" h="2823410">
                <a:moveTo>
                  <a:pt x="1781445" y="0"/>
                </a:moveTo>
                <a:cubicBezTo>
                  <a:pt x="905813" y="558800"/>
                  <a:pt x="30181" y="1117600"/>
                  <a:pt x="771" y="1588168"/>
                </a:cubicBezTo>
                <a:cubicBezTo>
                  <a:pt x="-28639" y="2058736"/>
                  <a:pt x="788171" y="2441073"/>
                  <a:pt x="1604982" y="2823410"/>
                </a:cubicBezTo>
              </a:path>
            </a:pathLst>
          </a:custGeom>
          <a:ln>
            <a:solidFill>
              <a:schemeClr val="bg2">
                <a:lumMod val="7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218" name="Connector: Curved 217">
            <a:extLst>
              <a:ext uri="{FF2B5EF4-FFF2-40B4-BE49-F238E27FC236}">
                <a16:creationId xmlns:a16="http://schemas.microsoft.com/office/drawing/2014/main" id="{C232765A-710A-C7C3-CC27-07884461823C}"/>
              </a:ext>
            </a:extLst>
          </p:cNvPr>
          <p:cNvCxnSpPr>
            <a:cxnSpLocks/>
          </p:cNvCxnSpPr>
          <p:nvPr/>
        </p:nvCxnSpPr>
        <p:spPr>
          <a:xfrm flipV="1">
            <a:off x="2576506" y="1832501"/>
            <a:ext cx="1852865" cy="1062788"/>
          </a:xfrm>
          <a:prstGeom prst="curvedConnector3">
            <a:avLst>
              <a:gd name="adj1" fmla="val -22727"/>
            </a:avLst>
          </a:prstGeom>
          <a:ln>
            <a:solidFill>
              <a:schemeClr val="bg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19" name="Connector: Curved 218">
            <a:extLst>
              <a:ext uri="{FF2B5EF4-FFF2-40B4-BE49-F238E27FC236}">
                <a16:creationId xmlns:a16="http://schemas.microsoft.com/office/drawing/2014/main" id="{A072AE6C-BECC-8786-0D92-8212D83BE124}"/>
              </a:ext>
            </a:extLst>
          </p:cNvPr>
          <p:cNvCxnSpPr>
            <a:cxnSpLocks/>
          </p:cNvCxnSpPr>
          <p:nvPr/>
        </p:nvCxnSpPr>
        <p:spPr>
          <a:xfrm flipV="1">
            <a:off x="2536403" y="4944668"/>
            <a:ext cx="1852865" cy="1062788"/>
          </a:xfrm>
          <a:prstGeom prst="curvedConnector3">
            <a:avLst>
              <a:gd name="adj1" fmla="val -22727"/>
            </a:avLst>
          </a:prstGeom>
          <a:ln>
            <a:solidFill>
              <a:schemeClr val="bg2">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220" name="Freeform: Shape 219">
            <a:extLst>
              <a:ext uri="{FF2B5EF4-FFF2-40B4-BE49-F238E27FC236}">
                <a16:creationId xmlns:a16="http://schemas.microsoft.com/office/drawing/2014/main" id="{B234A9EF-CF80-E379-B8FE-E6C62DA5A678}"/>
              </a:ext>
            </a:extLst>
          </p:cNvPr>
          <p:cNvSpPr/>
          <p:nvPr/>
        </p:nvSpPr>
        <p:spPr>
          <a:xfrm>
            <a:off x="4124573" y="1900690"/>
            <a:ext cx="320838" cy="3043978"/>
          </a:xfrm>
          <a:custGeom>
            <a:avLst/>
            <a:gdLst>
              <a:gd name="connsiteX0" fmla="*/ 1781445 w 1781445"/>
              <a:gd name="connsiteY0" fmla="*/ 0 h 2823410"/>
              <a:gd name="connsiteX1" fmla="*/ 771 w 1781445"/>
              <a:gd name="connsiteY1" fmla="*/ 1588168 h 2823410"/>
              <a:gd name="connsiteX2" fmla="*/ 1604982 w 1781445"/>
              <a:gd name="connsiteY2" fmla="*/ 2823410 h 2823410"/>
            </a:gdLst>
            <a:ahLst/>
            <a:cxnLst>
              <a:cxn ang="0">
                <a:pos x="connsiteX0" y="connsiteY0"/>
              </a:cxn>
              <a:cxn ang="0">
                <a:pos x="connsiteX1" y="connsiteY1"/>
              </a:cxn>
              <a:cxn ang="0">
                <a:pos x="connsiteX2" y="connsiteY2"/>
              </a:cxn>
            </a:cxnLst>
            <a:rect l="l" t="t" r="r" b="b"/>
            <a:pathLst>
              <a:path w="1781445" h="2823410">
                <a:moveTo>
                  <a:pt x="1781445" y="0"/>
                </a:moveTo>
                <a:cubicBezTo>
                  <a:pt x="905813" y="558800"/>
                  <a:pt x="30181" y="1117600"/>
                  <a:pt x="771" y="1588168"/>
                </a:cubicBezTo>
                <a:cubicBezTo>
                  <a:pt x="-28639" y="2058736"/>
                  <a:pt x="788171" y="2441073"/>
                  <a:pt x="1604982" y="2823410"/>
                </a:cubicBezTo>
              </a:path>
            </a:pathLst>
          </a:custGeom>
          <a:ln>
            <a:solidFill>
              <a:schemeClr val="bg2">
                <a:lumMod val="7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221" name="Freeform: Shape 220">
            <a:extLst>
              <a:ext uri="{FF2B5EF4-FFF2-40B4-BE49-F238E27FC236}">
                <a16:creationId xmlns:a16="http://schemas.microsoft.com/office/drawing/2014/main" id="{D633C40D-08A8-01E1-5E0E-EC1F4A5E4E1E}"/>
              </a:ext>
            </a:extLst>
          </p:cNvPr>
          <p:cNvSpPr/>
          <p:nvPr/>
        </p:nvSpPr>
        <p:spPr>
          <a:xfrm>
            <a:off x="2255667" y="2843152"/>
            <a:ext cx="320838" cy="3043978"/>
          </a:xfrm>
          <a:custGeom>
            <a:avLst/>
            <a:gdLst>
              <a:gd name="connsiteX0" fmla="*/ 1781445 w 1781445"/>
              <a:gd name="connsiteY0" fmla="*/ 0 h 2823410"/>
              <a:gd name="connsiteX1" fmla="*/ 771 w 1781445"/>
              <a:gd name="connsiteY1" fmla="*/ 1588168 h 2823410"/>
              <a:gd name="connsiteX2" fmla="*/ 1604982 w 1781445"/>
              <a:gd name="connsiteY2" fmla="*/ 2823410 h 2823410"/>
            </a:gdLst>
            <a:ahLst/>
            <a:cxnLst>
              <a:cxn ang="0">
                <a:pos x="connsiteX0" y="connsiteY0"/>
              </a:cxn>
              <a:cxn ang="0">
                <a:pos x="connsiteX1" y="connsiteY1"/>
              </a:cxn>
              <a:cxn ang="0">
                <a:pos x="connsiteX2" y="connsiteY2"/>
              </a:cxn>
            </a:cxnLst>
            <a:rect l="l" t="t" r="r" b="b"/>
            <a:pathLst>
              <a:path w="1781445" h="2823410">
                <a:moveTo>
                  <a:pt x="1781445" y="0"/>
                </a:moveTo>
                <a:cubicBezTo>
                  <a:pt x="905813" y="558800"/>
                  <a:pt x="30181" y="1117600"/>
                  <a:pt x="771" y="1588168"/>
                </a:cubicBezTo>
                <a:cubicBezTo>
                  <a:pt x="-28639" y="2058736"/>
                  <a:pt x="788171" y="2441073"/>
                  <a:pt x="1604982" y="2823410"/>
                </a:cubicBezTo>
              </a:path>
            </a:pathLst>
          </a:custGeom>
          <a:ln>
            <a:solidFill>
              <a:schemeClr val="bg2">
                <a:lumMod val="7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222" name="Straight Connector 221">
            <a:extLst>
              <a:ext uri="{FF2B5EF4-FFF2-40B4-BE49-F238E27FC236}">
                <a16:creationId xmlns:a16="http://schemas.microsoft.com/office/drawing/2014/main" id="{3C568736-6D56-4336-ED0F-7327901D7FD2}"/>
              </a:ext>
            </a:extLst>
          </p:cNvPr>
          <p:cNvCxnSpPr/>
          <p:nvPr/>
        </p:nvCxnSpPr>
        <p:spPr>
          <a:xfrm flipV="1">
            <a:off x="2560465" y="2847163"/>
            <a:ext cx="0" cy="3104148"/>
          </a:xfrm>
          <a:prstGeom prst="line">
            <a:avLst/>
          </a:prstGeom>
        </p:spPr>
        <p:style>
          <a:lnRef idx="1">
            <a:schemeClr val="dk1"/>
          </a:lnRef>
          <a:fillRef idx="0">
            <a:schemeClr val="dk1"/>
          </a:fillRef>
          <a:effectRef idx="0">
            <a:schemeClr val="dk1"/>
          </a:effectRef>
          <a:fontRef idx="minor">
            <a:schemeClr val="tx1"/>
          </a:fontRef>
        </p:style>
      </p:cxnSp>
      <p:cxnSp>
        <p:nvCxnSpPr>
          <p:cNvPr id="223" name="Straight Connector 222">
            <a:extLst>
              <a:ext uri="{FF2B5EF4-FFF2-40B4-BE49-F238E27FC236}">
                <a16:creationId xmlns:a16="http://schemas.microsoft.com/office/drawing/2014/main" id="{45F24A40-D32D-25BC-A205-A71DE4862BE4}"/>
              </a:ext>
            </a:extLst>
          </p:cNvPr>
          <p:cNvCxnSpPr/>
          <p:nvPr/>
        </p:nvCxnSpPr>
        <p:spPr>
          <a:xfrm flipV="1">
            <a:off x="3194128" y="2558405"/>
            <a:ext cx="0" cy="3104148"/>
          </a:xfrm>
          <a:prstGeom prst="line">
            <a:avLst/>
          </a:prstGeom>
        </p:spPr>
        <p:style>
          <a:lnRef idx="1">
            <a:schemeClr val="dk1"/>
          </a:lnRef>
          <a:fillRef idx="0">
            <a:schemeClr val="dk1"/>
          </a:fillRef>
          <a:effectRef idx="0">
            <a:schemeClr val="dk1"/>
          </a:effectRef>
          <a:fontRef idx="minor">
            <a:schemeClr val="tx1"/>
          </a:fontRef>
        </p:style>
      </p:cxnSp>
      <p:cxnSp>
        <p:nvCxnSpPr>
          <p:cNvPr id="224" name="Straight Connector 223">
            <a:extLst>
              <a:ext uri="{FF2B5EF4-FFF2-40B4-BE49-F238E27FC236}">
                <a16:creationId xmlns:a16="http://schemas.microsoft.com/office/drawing/2014/main" id="{69B17384-1F12-556D-0F83-CA89F0CC8C84}"/>
              </a:ext>
            </a:extLst>
          </p:cNvPr>
          <p:cNvCxnSpPr/>
          <p:nvPr/>
        </p:nvCxnSpPr>
        <p:spPr>
          <a:xfrm flipV="1">
            <a:off x="3843834" y="2205479"/>
            <a:ext cx="0" cy="3104148"/>
          </a:xfrm>
          <a:prstGeom prst="line">
            <a:avLst/>
          </a:prstGeom>
        </p:spPr>
        <p:style>
          <a:lnRef idx="1">
            <a:schemeClr val="dk1"/>
          </a:lnRef>
          <a:fillRef idx="0">
            <a:schemeClr val="dk1"/>
          </a:fillRef>
          <a:effectRef idx="0">
            <a:schemeClr val="dk1"/>
          </a:effectRef>
          <a:fontRef idx="minor">
            <a:schemeClr val="tx1"/>
          </a:fontRef>
        </p:style>
      </p:cxnSp>
      <p:cxnSp>
        <p:nvCxnSpPr>
          <p:cNvPr id="225" name="Straight Connector 224">
            <a:extLst>
              <a:ext uri="{FF2B5EF4-FFF2-40B4-BE49-F238E27FC236}">
                <a16:creationId xmlns:a16="http://schemas.microsoft.com/office/drawing/2014/main" id="{EF303BCF-8C3F-C7C3-4851-7277EAAAE1F2}"/>
              </a:ext>
            </a:extLst>
          </p:cNvPr>
          <p:cNvCxnSpPr/>
          <p:nvPr/>
        </p:nvCxnSpPr>
        <p:spPr>
          <a:xfrm flipV="1">
            <a:off x="4445413" y="1844532"/>
            <a:ext cx="0" cy="3104148"/>
          </a:xfrm>
          <a:prstGeom prst="line">
            <a:avLst/>
          </a:prstGeom>
        </p:spPr>
        <p:style>
          <a:lnRef idx="1">
            <a:schemeClr val="dk1"/>
          </a:lnRef>
          <a:fillRef idx="0">
            <a:schemeClr val="dk1"/>
          </a:fillRef>
          <a:effectRef idx="0">
            <a:schemeClr val="dk1"/>
          </a:effectRef>
          <a:fontRef idx="minor">
            <a:schemeClr val="tx1"/>
          </a:fontRef>
        </p:style>
      </p:cxnSp>
      <p:cxnSp>
        <p:nvCxnSpPr>
          <p:cNvPr id="226" name="Straight Connector 225">
            <a:extLst>
              <a:ext uri="{FF2B5EF4-FFF2-40B4-BE49-F238E27FC236}">
                <a16:creationId xmlns:a16="http://schemas.microsoft.com/office/drawing/2014/main" id="{31B532CE-CDE1-C606-E0CD-CF8AB80033EF}"/>
              </a:ext>
            </a:extLst>
          </p:cNvPr>
          <p:cNvCxnSpPr/>
          <p:nvPr/>
        </p:nvCxnSpPr>
        <p:spPr>
          <a:xfrm flipV="1">
            <a:off x="2560465" y="1844532"/>
            <a:ext cx="1884948" cy="1002631"/>
          </a:xfrm>
          <a:prstGeom prst="line">
            <a:avLst/>
          </a:prstGeom>
        </p:spPr>
        <p:style>
          <a:lnRef idx="1">
            <a:schemeClr val="dk1"/>
          </a:lnRef>
          <a:fillRef idx="0">
            <a:schemeClr val="dk1"/>
          </a:fillRef>
          <a:effectRef idx="0">
            <a:schemeClr val="dk1"/>
          </a:effectRef>
          <a:fontRef idx="minor">
            <a:schemeClr val="tx1"/>
          </a:fontRef>
        </p:style>
      </p:cxnSp>
      <p:cxnSp>
        <p:nvCxnSpPr>
          <p:cNvPr id="227" name="Straight Connector 226">
            <a:extLst>
              <a:ext uri="{FF2B5EF4-FFF2-40B4-BE49-F238E27FC236}">
                <a16:creationId xmlns:a16="http://schemas.microsoft.com/office/drawing/2014/main" id="{094C8F36-2668-CB5E-B273-E2A6EC4F2A00}"/>
              </a:ext>
            </a:extLst>
          </p:cNvPr>
          <p:cNvCxnSpPr/>
          <p:nvPr/>
        </p:nvCxnSpPr>
        <p:spPr>
          <a:xfrm flipV="1">
            <a:off x="2576508" y="3934018"/>
            <a:ext cx="1884948" cy="1002631"/>
          </a:xfrm>
          <a:prstGeom prst="line">
            <a:avLst/>
          </a:prstGeom>
        </p:spPr>
        <p:style>
          <a:lnRef idx="1">
            <a:schemeClr val="dk1"/>
          </a:lnRef>
          <a:fillRef idx="0">
            <a:schemeClr val="dk1"/>
          </a:fillRef>
          <a:effectRef idx="0">
            <a:schemeClr val="dk1"/>
          </a:effectRef>
          <a:fontRef idx="minor">
            <a:schemeClr val="tx1"/>
          </a:fontRef>
        </p:style>
      </p:cxnSp>
      <p:sp>
        <p:nvSpPr>
          <p:cNvPr id="228" name="Freeform: Shape 227">
            <a:extLst>
              <a:ext uri="{FF2B5EF4-FFF2-40B4-BE49-F238E27FC236}">
                <a16:creationId xmlns:a16="http://schemas.microsoft.com/office/drawing/2014/main" id="{21C84158-7666-36B5-5801-F83B7EAA898C}"/>
              </a:ext>
            </a:extLst>
          </p:cNvPr>
          <p:cNvSpPr/>
          <p:nvPr/>
        </p:nvSpPr>
        <p:spPr>
          <a:xfrm>
            <a:off x="2849228" y="2614564"/>
            <a:ext cx="320838" cy="3043978"/>
          </a:xfrm>
          <a:custGeom>
            <a:avLst/>
            <a:gdLst>
              <a:gd name="connsiteX0" fmla="*/ 1781445 w 1781445"/>
              <a:gd name="connsiteY0" fmla="*/ 0 h 2823410"/>
              <a:gd name="connsiteX1" fmla="*/ 771 w 1781445"/>
              <a:gd name="connsiteY1" fmla="*/ 1588168 h 2823410"/>
              <a:gd name="connsiteX2" fmla="*/ 1604982 w 1781445"/>
              <a:gd name="connsiteY2" fmla="*/ 2823410 h 2823410"/>
            </a:gdLst>
            <a:ahLst/>
            <a:cxnLst>
              <a:cxn ang="0">
                <a:pos x="connsiteX0" y="connsiteY0"/>
              </a:cxn>
              <a:cxn ang="0">
                <a:pos x="connsiteX1" y="connsiteY1"/>
              </a:cxn>
              <a:cxn ang="0">
                <a:pos x="connsiteX2" y="connsiteY2"/>
              </a:cxn>
            </a:cxnLst>
            <a:rect l="l" t="t" r="r" b="b"/>
            <a:pathLst>
              <a:path w="1781445" h="2823410">
                <a:moveTo>
                  <a:pt x="1781445" y="0"/>
                </a:moveTo>
                <a:cubicBezTo>
                  <a:pt x="905813" y="558800"/>
                  <a:pt x="30181" y="1117600"/>
                  <a:pt x="771" y="1588168"/>
                </a:cubicBezTo>
                <a:cubicBezTo>
                  <a:pt x="-28639" y="2058736"/>
                  <a:pt x="788171" y="2441073"/>
                  <a:pt x="1604982" y="2823410"/>
                </a:cubicBezTo>
              </a:path>
            </a:pathLst>
          </a:custGeom>
          <a:ln>
            <a:solidFill>
              <a:schemeClr val="bg2">
                <a:lumMod val="7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229" name="Connector: Curved 228">
            <a:extLst>
              <a:ext uri="{FF2B5EF4-FFF2-40B4-BE49-F238E27FC236}">
                <a16:creationId xmlns:a16="http://schemas.microsoft.com/office/drawing/2014/main" id="{F5ECD8EF-CB5B-D553-1953-395690D0E697}"/>
              </a:ext>
            </a:extLst>
          </p:cNvPr>
          <p:cNvCxnSpPr>
            <a:cxnSpLocks/>
          </p:cNvCxnSpPr>
          <p:nvPr/>
        </p:nvCxnSpPr>
        <p:spPr>
          <a:xfrm flipV="1">
            <a:off x="2528381" y="2967482"/>
            <a:ext cx="1852865" cy="1062788"/>
          </a:xfrm>
          <a:prstGeom prst="curvedConnector3">
            <a:avLst>
              <a:gd name="adj1" fmla="val -22727"/>
            </a:avLst>
          </a:prstGeom>
          <a:ln>
            <a:solidFill>
              <a:schemeClr val="bg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30" name="Straight Connector 229">
            <a:extLst>
              <a:ext uri="{FF2B5EF4-FFF2-40B4-BE49-F238E27FC236}">
                <a16:creationId xmlns:a16="http://schemas.microsoft.com/office/drawing/2014/main" id="{2D7C4B0F-1D00-EEC7-414A-016F84258ED0}"/>
              </a:ext>
            </a:extLst>
          </p:cNvPr>
          <p:cNvCxnSpPr/>
          <p:nvPr/>
        </p:nvCxnSpPr>
        <p:spPr>
          <a:xfrm flipV="1">
            <a:off x="2544423" y="4984775"/>
            <a:ext cx="1884948" cy="1002631"/>
          </a:xfrm>
          <a:prstGeom prst="line">
            <a:avLst/>
          </a:prstGeom>
        </p:spPr>
        <p:style>
          <a:lnRef idx="1">
            <a:schemeClr val="dk1"/>
          </a:lnRef>
          <a:fillRef idx="0">
            <a:schemeClr val="dk1"/>
          </a:fillRef>
          <a:effectRef idx="0">
            <a:schemeClr val="dk1"/>
          </a:effectRef>
          <a:fontRef idx="minor">
            <a:schemeClr val="tx1"/>
          </a:fontRef>
        </p:style>
      </p:cxnSp>
      <p:cxnSp>
        <p:nvCxnSpPr>
          <p:cNvPr id="231" name="Straight Connector 230">
            <a:extLst>
              <a:ext uri="{FF2B5EF4-FFF2-40B4-BE49-F238E27FC236}">
                <a16:creationId xmlns:a16="http://schemas.microsoft.com/office/drawing/2014/main" id="{AC0B28F0-E5C5-7F7B-61BB-FD1AAE381CB3}"/>
              </a:ext>
            </a:extLst>
          </p:cNvPr>
          <p:cNvCxnSpPr/>
          <p:nvPr/>
        </p:nvCxnSpPr>
        <p:spPr>
          <a:xfrm flipV="1">
            <a:off x="2544423" y="2979513"/>
            <a:ext cx="1884948" cy="1002631"/>
          </a:xfrm>
          <a:prstGeom prst="line">
            <a:avLst/>
          </a:prstGeom>
        </p:spPr>
        <p:style>
          <a:lnRef idx="1">
            <a:schemeClr val="dk1"/>
          </a:lnRef>
          <a:fillRef idx="0">
            <a:schemeClr val="dk1"/>
          </a:fillRef>
          <a:effectRef idx="0">
            <a:schemeClr val="dk1"/>
          </a:effectRef>
          <a:fontRef idx="minor">
            <a:schemeClr val="tx1"/>
          </a:fontRef>
        </p:style>
      </p:cxnSp>
      <p:cxnSp>
        <p:nvCxnSpPr>
          <p:cNvPr id="232" name="Straight Connector 231">
            <a:extLst>
              <a:ext uri="{FF2B5EF4-FFF2-40B4-BE49-F238E27FC236}">
                <a16:creationId xmlns:a16="http://schemas.microsoft.com/office/drawing/2014/main" id="{367EBDF8-A17A-707E-963A-53344A4DF274}"/>
              </a:ext>
            </a:extLst>
          </p:cNvPr>
          <p:cNvCxnSpPr/>
          <p:nvPr/>
        </p:nvCxnSpPr>
        <p:spPr>
          <a:xfrm>
            <a:off x="2560465" y="2847163"/>
            <a:ext cx="0" cy="24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C39D5DF3-5784-9AA9-E815-23B248EEF5BA}"/>
              </a:ext>
            </a:extLst>
          </p:cNvPr>
          <p:cNvCxnSpPr>
            <a:cxnSpLocks/>
          </p:cNvCxnSpPr>
          <p:nvPr/>
        </p:nvCxnSpPr>
        <p:spPr>
          <a:xfrm>
            <a:off x="2584528" y="2907320"/>
            <a:ext cx="1844843" cy="2077455"/>
          </a:xfrm>
          <a:prstGeom prst="line">
            <a:avLst/>
          </a:prstGeom>
        </p:spPr>
        <p:style>
          <a:lnRef idx="1">
            <a:schemeClr val="dk1"/>
          </a:lnRef>
          <a:fillRef idx="0">
            <a:schemeClr val="dk1"/>
          </a:fillRef>
          <a:effectRef idx="0">
            <a:schemeClr val="dk1"/>
          </a:effectRef>
          <a:fontRef idx="minor">
            <a:schemeClr val="tx1"/>
          </a:fontRef>
        </p:style>
      </p:cxnSp>
      <p:cxnSp>
        <p:nvCxnSpPr>
          <p:cNvPr id="234" name="Straight Connector 233">
            <a:extLst>
              <a:ext uri="{FF2B5EF4-FFF2-40B4-BE49-F238E27FC236}">
                <a16:creationId xmlns:a16="http://schemas.microsoft.com/office/drawing/2014/main" id="{5DBD546F-9FAB-6216-C780-B2FF628F7A97}"/>
              </a:ext>
            </a:extLst>
          </p:cNvPr>
          <p:cNvCxnSpPr/>
          <p:nvPr/>
        </p:nvCxnSpPr>
        <p:spPr>
          <a:xfrm>
            <a:off x="3194128" y="2558405"/>
            <a:ext cx="1235243" cy="1375613"/>
          </a:xfrm>
          <a:prstGeom prst="line">
            <a:avLst/>
          </a:prstGeom>
        </p:spPr>
        <p:style>
          <a:lnRef idx="1">
            <a:schemeClr val="dk1"/>
          </a:lnRef>
          <a:fillRef idx="0">
            <a:schemeClr val="dk1"/>
          </a:fillRef>
          <a:effectRef idx="0">
            <a:schemeClr val="dk1"/>
          </a:effectRef>
          <a:fontRef idx="minor">
            <a:schemeClr val="tx1"/>
          </a:fontRef>
        </p:style>
      </p:cxnSp>
      <p:cxnSp>
        <p:nvCxnSpPr>
          <p:cNvPr id="235" name="Straight Connector 234">
            <a:extLst>
              <a:ext uri="{FF2B5EF4-FFF2-40B4-BE49-F238E27FC236}">
                <a16:creationId xmlns:a16="http://schemas.microsoft.com/office/drawing/2014/main" id="{5DAF4C97-A769-D9DD-54FC-F8304C6496AC}"/>
              </a:ext>
            </a:extLst>
          </p:cNvPr>
          <p:cNvCxnSpPr/>
          <p:nvPr/>
        </p:nvCxnSpPr>
        <p:spPr>
          <a:xfrm>
            <a:off x="2576506" y="3962094"/>
            <a:ext cx="1235243" cy="1375613"/>
          </a:xfrm>
          <a:prstGeom prst="line">
            <a:avLst/>
          </a:prstGeom>
        </p:spPr>
        <p:style>
          <a:lnRef idx="1">
            <a:schemeClr val="dk1"/>
          </a:lnRef>
          <a:fillRef idx="0">
            <a:schemeClr val="dk1"/>
          </a:fillRef>
          <a:effectRef idx="0">
            <a:schemeClr val="dk1"/>
          </a:effectRef>
          <a:fontRef idx="minor">
            <a:schemeClr val="tx1"/>
          </a:fontRef>
        </p:style>
      </p:cxnSp>
      <p:cxnSp>
        <p:nvCxnSpPr>
          <p:cNvPr id="236" name="Straight Connector 235">
            <a:extLst>
              <a:ext uri="{FF2B5EF4-FFF2-40B4-BE49-F238E27FC236}">
                <a16:creationId xmlns:a16="http://schemas.microsoft.com/office/drawing/2014/main" id="{91297A6A-FE58-C16D-185F-C5F7CD07E258}"/>
              </a:ext>
            </a:extLst>
          </p:cNvPr>
          <p:cNvCxnSpPr>
            <a:cxnSpLocks/>
          </p:cNvCxnSpPr>
          <p:nvPr/>
        </p:nvCxnSpPr>
        <p:spPr>
          <a:xfrm>
            <a:off x="3843834" y="2229541"/>
            <a:ext cx="585537" cy="780048"/>
          </a:xfrm>
          <a:prstGeom prst="line">
            <a:avLst/>
          </a:prstGeom>
        </p:spPr>
        <p:style>
          <a:lnRef idx="1">
            <a:schemeClr val="dk1"/>
          </a:lnRef>
          <a:fillRef idx="0">
            <a:schemeClr val="dk1"/>
          </a:fillRef>
          <a:effectRef idx="0">
            <a:schemeClr val="dk1"/>
          </a:effectRef>
          <a:fontRef idx="minor">
            <a:schemeClr val="tx1"/>
          </a:fontRef>
        </p:style>
      </p:cxnSp>
      <p:cxnSp>
        <p:nvCxnSpPr>
          <p:cNvPr id="237" name="Straight Connector 236">
            <a:extLst>
              <a:ext uri="{FF2B5EF4-FFF2-40B4-BE49-F238E27FC236}">
                <a16:creationId xmlns:a16="http://schemas.microsoft.com/office/drawing/2014/main" id="{6BB62BE3-77C2-31CF-6978-9D82BAF48715}"/>
              </a:ext>
            </a:extLst>
          </p:cNvPr>
          <p:cNvCxnSpPr>
            <a:cxnSpLocks/>
          </p:cNvCxnSpPr>
          <p:nvPr/>
        </p:nvCxnSpPr>
        <p:spPr>
          <a:xfrm>
            <a:off x="2584528" y="4944668"/>
            <a:ext cx="625643" cy="717885"/>
          </a:xfrm>
          <a:prstGeom prst="line">
            <a:avLst/>
          </a:prstGeom>
        </p:spPr>
        <p:style>
          <a:lnRef idx="1">
            <a:schemeClr val="dk1"/>
          </a:lnRef>
          <a:fillRef idx="0">
            <a:schemeClr val="dk1"/>
          </a:fillRef>
          <a:effectRef idx="0">
            <a:schemeClr val="dk1"/>
          </a:effectRef>
          <a:fontRef idx="minor">
            <a:schemeClr val="tx1"/>
          </a:fontRef>
        </p:style>
      </p:cxnSp>
      <p:sp>
        <p:nvSpPr>
          <p:cNvPr id="238" name="Oval 237">
            <a:extLst>
              <a:ext uri="{FF2B5EF4-FFF2-40B4-BE49-F238E27FC236}">
                <a16:creationId xmlns:a16="http://schemas.microsoft.com/office/drawing/2014/main" id="{AD37D967-6437-52D1-CE80-A37905D72EA2}"/>
              </a:ext>
            </a:extLst>
          </p:cNvPr>
          <p:cNvSpPr/>
          <p:nvPr/>
        </p:nvSpPr>
        <p:spPr>
          <a:xfrm>
            <a:off x="4373223" y="1817925"/>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9" name="Oval 238">
            <a:extLst>
              <a:ext uri="{FF2B5EF4-FFF2-40B4-BE49-F238E27FC236}">
                <a16:creationId xmlns:a16="http://schemas.microsoft.com/office/drawing/2014/main" id="{C709D465-D498-FDF4-47AB-DA5468814D12}"/>
              </a:ext>
            </a:extLst>
          </p:cNvPr>
          <p:cNvSpPr/>
          <p:nvPr/>
        </p:nvSpPr>
        <p:spPr>
          <a:xfrm>
            <a:off x="4381092" y="2931611"/>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0" name="Oval 239">
            <a:extLst>
              <a:ext uri="{FF2B5EF4-FFF2-40B4-BE49-F238E27FC236}">
                <a16:creationId xmlns:a16="http://schemas.microsoft.com/office/drawing/2014/main" id="{47E0B759-1A5F-DCEF-E960-DC2C5E21DD10}"/>
              </a:ext>
            </a:extLst>
          </p:cNvPr>
          <p:cNvSpPr/>
          <p:nvPr/>
        </p:nvSpPr>
        <p:spPr>
          <a:xfrm>
            <a:off x="4397288" y="3879874"/>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1" name="Oval 240">
            <a:extLst>
              <a:ext uri="{FF2B5EF4-FFF2-40B4-BE49-F238E27FC236}">
                <a16:creationId xmlns:a16="http://schemas.microsoft.com/office/drawing/2014/main" id="{3ABC8B01-F8DF-7C2D-EBEF-17F94FD77D61}"/>
              </a:ext>
            </a:extLst>
          </p:cNvPr>
          <p:cNvSpPr/>
          <p:nvPr/>
        </p:nvSpPr>
        <p:spPr>
          <a:xfrm>
            <a:off x="4381092" y="4922091"/>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2" name="Oval 241">
            <a:extLst>
              <a:ext uri="{FF2B5EF4-FFF2-40B4-BE49-F238E27FC236}">
                <a16:creationId xmlns:a16="http://schemas.microsoft.com/office/drawing/2014/main" id="{0379EA66-522D-0494-E117-D42E43EA6348}"/>
              </a:ext>
            </a:extLst>
          </p:cNvPr>
          <p:cNvSpPr/>
          <p:nvPr/>
        </p:nvSpPr>
        <p:spPr>
          <a:xfrm>
            <a:off x="3787686" y="2145826"/>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3" name="Oval 242">
            <a:extLst>
              <a:ext uri="{FF2B5EF4-FFF2-40B4-BE49-F238E27FC236}">
                <a16:creationId xmlns:a16="http://schemas.microsoft.com/office/drawing/2014/main" id="{9DC0E34E-0050-6349-FE39-6F60752837AC}"/>
              </a:ext>
            </a:extLst>
          </p:cNvPr>
          <p:cNvSpPr/>
          <p:nvPr/>
        </p:nvSpPr>
        <p:spPr>
          <a:xfrm>
            <a:off x="3129958" y="2510281"/>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4" name="Oval 243">
            <a:extLst>
              <a:ext uri="{FF2B5EF4-FFF2-40B4-BE49-F238E27FC236}">
                <a16:creationId xmlns:a16="http://schemas.microsoft.com/office/drawing/2014/main" id="{680E9DFE-B19F-FABC-2BEF-EB632A227668}"/>
              </a:ext>
            </a:extLst>
          </p:cNvPr>
          <p:cNvSpPr/>
          <p:nvPr/>
        </p:nvSpPr>
        <p:spPr>
          <a:xfrm>
            <a:off x="2487620" y="2821094"/>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5" name="Oval 244">
            <a:extLst>
              <a:ext uri="{FF2B5EF4-FFF2-40B4-BE49-F238E27FC236}">
                <a16:creationId xmlns:a16="http://schemas.microsoft.com/office/drawing/2014/main" id="{4DC82D9D-7BB4-636C-54A6-65E9EDAC1AB4}"/>
              </a:ext>
            </a:extLst>
          </p:cNvPr>
          <p:cNvSpPr/>
          <p:nvPr/>
        </p:nvSpPr>
        <p:spPr>
          <a:xfrm>
            <a:off x="2504315" y="3928000"/>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6" name="Oval 245">
            <a:extLst>
              <a:ext uri="{FF2B5EF4-FFF2-40B4-BE49-F238E27FC236}">
                <a16:creationId xmlns:a16="http://schemas.microsoft.com/office/drawing/2014/main" id="{30771355-CDE1-21E5-C667-233A1426A642}"/>
              </a:ext>
            </a:extLst>
          </p:cNvPr>
          <p:cNvSpPr/>
          <p:nvPr/>
        </p:nvSpPr>
        <p:spPr>
          <a:xfrm>
            <a:off x="2487620" y="4874483"/>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7" name="Oval 246">
            <a:extLst>
              <a:ext uri="{FF2B5EF4-FFF2-40B4-BE49-F238E27FC236}">
                <a16:creationId xmlns:a16="http://schemas.microsoft.com/office/drawing/2014/main" id="{FC78886B-A39B-1026-6764-C510DDA4ED11}"/>
              </a:ext>
            </a:extLst>
          </p:cNvPr>
          <p:cNvSpPr/>
          <p:nvPr/>
        </p:nvSpPr>
        <p:spPr>
          <a:xfrm>
            <a:off x="2504315" y="5933262"/>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8" name="Oval 247">
            <a:extLst>
              <a:ext uri="{FF2B5EF4-FFF2-40B4-BE49-F238E27FC236}">
                <a16:creationId xmlns:a16="http://schemas.microsoft.com/office/drawing/2014/main" id="{A9199FF6-603E-E9A5-BE84-2C11B6A4C1E9}"/>
              </a:ext>
            </a:extLst>
          </p:cNvPr>
          <p:cNvSpPr/>
          <p:nvPr/>
        </p:nvSpPr>
        <p:spPr>
          <a:xfrm>
            <a:off x="3146001" y="3577081"/>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 name="Oval 248">
            <a:extLst>
              <a:ext uri="{FF2B5EF4-FFF2-40B4-BE49-F238E27FC236}">
                <a16:creationId xmlns:a16="http://schemas.microsoft.com/office/drawing/2014/main" id="{95DC70C1-9DF3-1A09-D81D-845B931C0712}"/>
              </a:ext>
            </a:extLst>
          </p:cNvPr>
          <p:cNvSpPr/>
          <p:nvPr/>
        </p:nvSpPr>
        <p:spPr>
          <a:xfrm>
            <a:off x="3803915" y="3236926"/>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 name="Oval 249">
            <a:extLst>
              <a:ext uri="{FF2B5EF4-FFF2-40B4-BE49-F238E27FC236}">
                <a16:creationId xmlns:a16="http://schemas.microsoft.com/office/drawing/2014/main" id="{AAA4831E-E10C-255C-F40A-636F2E15B317}"/>
              </a:ext>
            </a:extLst>
          </p:cNvPr>
          <p:cNvSpPr/>
          <p:nvPr/>
        </p:nvSpPr>
        <p:spPr>
          <a:xfrm>
            <a:off x="3146001" y="4584583"/>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 name="Oval 250">
            <a:extLst>
              <a:ext uri="{FF2B5EF4-FFF2-40B4-BE49-F238E27FC236}">
                <a16:creationId xmlns:a16="http://schemas.microsoft.com/office/drawing/2014/main" id="{1F4A68E4-5013-FB93-1F31-FA0D7549E281}"/>
              </a:ext>
            </a:extLst>
          </p:cNvPr>
          <p:cNvSpPr/>
          <p:nvPr/>
        </p:nvSpPr>
        <p:spPr>
          <a:xfrm>
            <a:off x="3771644" y="4231763"/>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 name="Oval 251">
            <a:extLst>
              <a:ext uri="{FF2B5EF4-FFF2-40B4-BE49-F238E27FC236}">
                <a16:creationId xmlns:a16="http://schemas.microsoft.com/office/drawing/2014/main" id="{724F24EC-9382-2ABE-AE23-91D42062F2CC}"/>
              </a:ext>
            </a:extLst>
          </p:cNvPr>
          <p:cNvSpPr/>
          <p:nvPr/>
        </p:nvSpPr>
        <p:spPr>
          <a:xfrm>
            <a:off x="3114730" y="5594149"/>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 name="Oval 252">
            <a:extLst>
              <a:ext uri="{FF2B5EF4-FFF2-40B4-BE49-F238E27FC236}">
                <a16:creationId xmlns:a16="http://schemas.microsoft.com/office/drawing/2014/main" id="{18A3B058-4925-9D95-7833-530FBDC03C09}"/>
              </a:ext>
            </a:extLst>
          </p:cNvPr>
          <p:cNvSpPr/>
          <p:nvPr/>
        </p:nvSpPr>
        <p:spPr>
          <a:xfrm>
            <a:off x="3787686" y="5274004"/>
            <a:ext cx="112295" cy="112295"/>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3" name="Oval 262">
            <a:extLst>
              <a:ext uri="{FF2B5EF4-FFF2-40B4-BE49-F238E27FC236}">
                <a16:creationId xmlns:a16="http://schemas.microsoft.com/office/drawing/2014/main" id="{5843ECB4-C544-61D8-B5F6-F811F7C814EC}"/>
              </a:ext>
            </a:extLst>
          </p:cNvPr>
          <p:cNvSpPr/>
          <p:nvPr/>
        </p:nvSpPr>
        <p:spPr>
          <a:xfrm>
            <a:off x="2471866" y="2813085"/>
            <a:ext cx="173006" cy="16260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4" name="Oval 263">
            <a:extLst>
              <a:ext uri="{FF2B5EF4-FFF2-40B4-BE49-F238E27FC236}">
                <a16:creationId xmlns:a16="http://schemas.microsoft.com/office/drawing/2014/main" id="{3AD93378-BAC5-28FF-F905-9286E3BFCE78}"/>
              </a:ext>
            </a:extLst>
          </p:cNvPr>
          <p:cNvSpPr/>
          <p:nvPr/>
        </p:nvSpPr>
        <p:spPr>
          <a:xfrm>
            <a:off x="3760827" y="3190201"/>
            <a:ext cx="173006" cy="16260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5" name="Oval 264">
            <a:extLst>
              <a:ext uri="{FF2B5EF4-FFF2-40B4-BE49-F238E27FC236}">
                <a16:creationId xmlns:a16="http://schemas.microsoft.com/office/drawing/2014/main" id="{5143E4D8-84A8-DE01-9C9F-B91726B7DF4A}"/>
              </a:ext>
            </a:extLst>
          </p:cNvPr>
          <p:cNvSpPr/>
          <p:nvPr/>
        </p:nvSpPr>
        <p:spPr>
          <a:xfrm>
            <a:off x="3107392" y="3559123"/>
            <a:ext cx="173006" cy="162606"/>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6" name="Oval 265">
            <a:extLst>
              <a:ext uri="{FF2B5EF4-FFF2-40B4-BE49-F238E27FC236}">
                <a16:creationId xmlns:a16="http://schemas.microsoft.com/office/drawing/2014/main" id="{CE2A2B0D-E7DC-6BDE-2BA1-1B93230FE945}"/>
              </a:ext>
            </a:extLst>
          </p:cNvPr>
          <p:cNvSpPr/>
          <p:nvPr/>
        </p:nvSpPr>
        <p:spPr>
          <a:xfrm>
            <a:off x="3117508" y="2479226"/>
            <a:ext cx="173006" cy="162606"/>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7" name="Oval 266">
            <a:extLst>
              <a:ext uri="{FF2B5EF4-FFF2-40B4-BE49-F238E27FC236}">
                <a16:creationId xmlns:a16="http://schemas.microsoft.com/office/drawing/2014/main" id="{66B41E60-D2DA-5E4B-141B-2C755D6F65D4}"/>
              </a:ext>
            </a:extLst>
          </p:cNvPr>
          <p:cNvSpPr/>
          <p:nvPr/>
        </p:nvSpPr>
        <p:spPr>
          <a:xfrm>
            <a:off x="2500031" y="3898924"/>
            <a:ext cx="173006" cy="162606"/>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8" name="Oval 267">
            <a:extLst>
              <a:ext uri="{FF2B5EF4-FFF2-40B4-BE49-F238E27FC236}">
                <a16:creationId xmlns:a16="http://schemas.microsoft.com/office/drawing/2014/main" id="{69DAF3F7-0D62-220C-6DC1-70C52DB345E7}"/>
              </a:ext>
            </a:extLst>
          </p:cNvPr>
          <p:cNvSpPr/>
          <p:nvPr/>
        </p:nvSpPr>
        <p:spPr>
          <a:xfrm>
            <a:off x="3750764" y="2112147"/>
            <a:ext cx="173006" cy="162606"/>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9" name="Oval 268">
            <a:extLst>
              <a:ext uri="{FF2B5EF4-FFF2-40B4-BE49-F238E27FC236}">
                <a16:creationId xmlns:a16="http://schemas.microsoft.com/office/drawing/2014/main" id="{67302481-FBD3-6160-986F-72C041CDA785}"/>
              </a:ext>
            </a:extLst>
          </p:cNvPr>
          <p:cNvSpPr/>
          <p:nvPr/>
        </p:nvSpPr>
        <p:spPr>
          <a:xfrm>
            <a:off x="4350411" y="2911823"/>
            <a:ext cx="173006" cy="162606"/>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0" name="Oval 269">
            <a:extLst>
              <a:ext uri="{FF2B5EF4-FFF2-40B4-BE49-F238E27FC236}">
                <a16:creationId xmlns:a16="http://schemas.microsoft.com/office/drawing/2014/main" id="{B4D0B4B5-8A24-4D2E-E041-4AE260B2BF62}"/>
              </a:ext>
            </a:extLst>
          </p:cNvPr>
          <p:cNvSpPr/>
          <p:nvPr/>
        </p:nvSpPr>
        <p:spPr>
          <a:xfrm>
            <a:off x="4345250" y="1802824"/>
            <a:ext cx="173006" cy="16260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1" name="Oval 270">
            <a:extLst>
              <a:ext uri="{FF2B5EF4-FFF2-40B4-BE49-F238E27FC236}">
                <a16:creationId xmlns:a16="http://schemas.microsoft.com/office/drawing/2014/main" id="{C2320750-3D6D-181A-0E81-11538B8AB211}"/>
              </a:ext>
            </a:extLst>
          </p:cNvPr>
          <p:cNvSpPr/>
          <p:nvPr/>
        </p:nvSpPr>
        <p:spPr>
          <a:xfrm>
            <a:off x="3108623" y="4563286"/>
            <a:ext cx="173006" cy="16260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2" name="Oval 271">
            <a:extLst>
              <a:ext uri="{FF2B5EF4-FFF2-40B4-BE49-F238E27FC236}">
                <a16:creationId xmlns:a16="http://schemas.microsoft.com/office/drawing/2014/main" id="{4C290A0D-E35E-EE47-F325-A338A4ED308E}"/>
              </a:ext>
            </a:extLst>
          </p:cNvPr>
          <p:cNvSpPr/>
          <p:nvPr/>
        </p:nvSpPr>
        <p:spPr>
          <a:xfrm>
            <a:off x="2485192" y="5925333"/>
            <a:ext cx="173006" cy="16260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3" name="Oval 272">
            <a:extLst>
              <a:ext uri="{FF2B5EF4-FFF2-40B4-BE49-F238E27FC236}">
                <a16:creationId xmlns:a16="http://schemas.microsoft.com/office/drawing/2014/main" id="{1B3BA33F-9D68-B2B6-C127-572AF12362BB}"/>
              </a:ext>
            </a:extLst>
          </p:cNvPr>
          <p:cNvSpPr/>
          <p:nvPr/>
        </p:nvSpPr>
        <p:spPr>
          <a:xfrm>
            <a:off x="4363114" y="4887258"/>
            <a:ext cx="173006" cy="16260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4" name="Oval 273">
            <a:extLst>
              <a:ext uri="{FF2B5EF4-FFF2-40B4-BE49-F238E27FC236}">
                <a16:creationId xmlns:a16="http://schemas.microsoft.com/office/drawing/2014/main" id="{A907F389-FFAD-5B84-149D-3EA2AD1D8B78}"/>
              </a:ext>
            </a:extLst>
          </p:cNvPr>
          <p:cNvSpPr/>
          <p:nvPr/>
        </p:nvSpPr>
        <p:spPr>
          <a:xfrm>
            <a:off x="2488723" y="4866415"/>
            <a:ext cx="173006" cy="162606"/>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5" name="Oval 274">
            <a:extLst>
              <a:ext uri="{FF2B5EF4-FFF2-40B4-BE49-F238E27FC236}">
                <a16:creationId xmlns:a16="http://schemas.microsoft.com/office/drawing/2014/main" id="{28071A34-DAE8-39AF-A202-1C2C378C14A1}"/>
              </a:ext>
            </a:extLst>
          </p:cNvPr>
          <p:cNvSpPr/>
          <p:nvPr/>
        </p:nvSpPr>
        <p:spPr>
          <a:xfrm>
            <a:off x="3743017" y="5266660"/>
            <a:ext cx="173006" cy="162606"/>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6" name="Oval 275">
            <a:extLst>
              <a:ext uri="{FF2B5EF4-FFF2-40B4-BE49-F238E27FC236}">
                <a16:creationId xmlns:a16="http://schemas.microsoft.com/office/drawing/2014/main" id="{A49C5B16-B076-7759-99E8-4FD74155794A}"/>
              </a:ext>
            </a:extLst>
          </p:cNvPr>
          <p:cNvSpPr/>
          <p:nvPr/>
        </p:nvSpPr>
        <p:spPr>
          <a:xfrm>
            <a:off x="4376409" y="3864742"/>
            <a:ext cx="173006" cy="162606"/>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7" name="Oval 276">
            <a:extLst>
              <a:ext uri="{FF2B5EF4-FFF2-40B4-BE49-F238E27FC236}">
                <a16:creationId xmlns:a16="http://schemas.microsoft.com/office/drawing/2014/main" id="{651D16E0-0977-C1BB-BF08-83F2A1B81E3F}"/>
              </a:ext>
            </a:extLst>
          </p:cNvPr>
          <p:cNvSpPr/>
          <p:nvPr/>
        </p:nvSpPr>
        <p:spPr>
          <a:xfrm>
            <a:off x="3101699" y="5575311"/>
            <a:ext cx="173006" cy="162606"/>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8" name="Oval 277">
            <a:extLst>
              <a:ext uri="{FF2B5EF4-FFF2-40B4-BE49-F238E27FC236}">
                <a16:creationId xmlns:a16="http://schemas.microsoft.com/office/drawing/2014/main" id="{2D1B2BDA-BB8C-FE61-BF42-76B0CFF956A9}"/>
              </a:ext>
            </a:extLst>
          </p:cNvPr>
          <p:cNvSpPr/>
          <p:nvPr/>
        </p:nvSpPr>
        <p:spPr>
          <a:xfrm>
            <a:off x="3757846" y="4198727"/>
            <a:ext cx="173006" cy="162606"/>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9" name="Isosceles Triangle 278">
            <a:extLst>
              <a:ext uri="{FF2B5EF4-FFF2-40B4-BE49-F238E27FC236}">
                <a16:creationId xmlns:a16="http://schemas.microsoft.com/office/drawing/2014/main" id="{A81F3B3E-3856-AF25-2C9B-40D28DC51D11}"/>
              </a:ext>
            </a:extLst>
          </p:cNvPr>
          <p:cNvSpPr/>
          <p:nvPr/>
        </p:nvSpPr>
        <p:spPr>
          <a:xfrm rot="5400000">
            <a:off x="6658961" y="2846404"/>
            <a:ext cx="844197" cy="553221"/>
          </a:xfrm>
          <a:prstGeom prst="triangle">
            <a:avLst>
              <a:gd name="adj" fmla="val 68270"/>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4694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9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9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9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9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9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9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animBg="1"/>
      <p:bldP spid="183" grpId="0" animBg="1"/>
      <p:bldP spid="184" grpId="0" animBg="1"/>
      <p:bldP spid="186" grpId="0" animBg="1"/>
      <p:bldP spid="187" grpId="0" animBg="1"/>
      <p:bldP spid="188" grpId="0" animBg="1"/>
      <p:bldP spid="189" grpId="0" animBg="1"/>
      <p:bldP spid="190" grpId="0" animBg="1"/>
      <p:bldP spid="191" grpId="0" animBg="1"/>
      <p:bldP spid="192" grpId="0" animBg="1"/>
      <p:bldP spid="193" grpId="0" animBg="1"/>
      <p:bldP spid="194" grpId="0" animBg="1"/>
      <p:bldP spid="195" grpId="0" animBg="1"/>
      <p:bldP spid="196" grpId="0" animBg="1"/>
      <p:bldP spid="197" grpId="0" animBg="1"/>
      <p:bldP spid="198" grpId="0" animBg="1"/>
      <p:bldP spid="199" grpId="0" animBg="1"/>
      <p:bldP spid="263" grpId="0" animBg="1"/>
      <p:bldP spid="264" grpId="0" animBg="1"/>
      <p:bldP spid="265" grpId="0" animBg="1"/>
      <p:bldP spid="266" grpId="0" animBg="1"/>
      <p:bldP spid="267" grpId="0" animBg="1"/>
      <p:bldP spid="268" grpId="0" animBg="1"/>
      <p:bldP spid="269" grpId="0" animBg="1"/>
      <p:bldP spid="270" grpId="0" animBg="1"/>
      <p:bldP spid="271" grpId="0" animBg="1"/>
      <p:bldP spid="272" grpId="0" animBg="1"/>
      <p:bldP spid="273" grpId="0" animBg="1"/>
      <p:bldP spid="274" grpId="0" animBg="1"/>
      <p:bldP spid="275" grpId="0" animBg="1"/>
      <p:bldP spid="276" grpId="0" animBg="1"/>
      <p:bldP spid="277" grpId="0" animBg="1"/>
      <p:bldP spid="278" grpId="0" animBg="1"/>
      <p:bldP spid="27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10CBF-6396-C660-266E-BCCCAE5B1FC1}"/>
              </a:ext>
            </a:extLst>
          </p:cNvPr>
          <p:cNvSpPr>
            <a:spLocks noGrp="1"/>
          </p:cNvSpPr>
          <p:nvPr>
            <p:ph type="title"/>
          </p:nvPr>
        </p:nvSpPr>
        <p:spPr/>
        <p:txBody>
          <a:bodyPr/>
          <a:lstStyle/>
          <a:p>
            <a:r>
              <a:rPr lang="en-GB" b="1" dirty="0"/>
              <a:t>Latin Square</a:t>
            </a:r>
          </a:p>
        </p:txBody>
      </p:sp>
      <p:sp>
        <p:nvSpPr>
          <p:cNvPr id="3" name="Content Placeholder 2">
            <a:extLst>
              <a:ext uri="{FF2B5EF4-FFF2-40B4-BE49-F238E27FC236}">
                <a16:creationId xmlns:a16="http://schemas.microsoft.com/office/drawing/2014/main" id="{B11AC52F-C562-CFC5-A97E-F90C4ADFE5F7}"/>
              </a:ext>
            </a:extLst>
          </p:cNvPr>
          <p:cNvSpPr>
            <a:spLocks noGrp="1"/>
          </p:cNvSpPr>
          <p:nvPr>
            <p:ph sz="half" idx="1"/>
          </p:nvPr>
        </p:nvSpPr>
        <p:spPr>
          <a:xfrm>
            <a:off x="838199" y="1825625"/>
            <a:ext cx="6765759" cy="4351338"/>
          </a:xfrm>
        </p:spPr>
        <p:txBody>
          <a:bodyPr>
            <a:normAutofit/>
          </a:bodyPr>
          <a:lstStyle/>
          <a:p>
            <a:pPr marL="0" indent="0">
              <a:buNone/>
            </a:pPr>
            <a:r>
              <a:rPr lang="en-GB" b="1" dirty="0" err="1"/>
              <a:t>Def</a:t>
            </a:r>
            <a:r>
              <a:rPr lang="en-GB" b="1" baseline="30000" dirty="0" err="1"/>
              <a:t>n</a:t>
            </a:r>
            <a:r>
              <a:rPr lang="en-GB" b="1" dirty="0"/>
              <a:t>: </a:t>
            </a:r>
            <a:r>
              <a:rPr lang="en-GB" dirty="0"/>
              <a:t>A valid </a:t>
            </a:r>
            <a:r>
              <a:rPr lang="en-GB" b="1" dirty="0"/>
              <a:t>Latin Square </a:t>
            </a:r>
            <a:r>
              <a:rPr lang="en-GB" dirty="0"/>
              <a:t>puzzle is a function L : </a:t>
            </a:r>
            <a:r>
              <a:rPr lang="en-GB" dirty="0" err="1"/>
              <a:t>i,j</a:t>
            </a:r>
            <a:r>
              <a:rPr lang="en-GB" dirty="0"/>
              <a:t> → x for values </a:t>
            </a:r>
            <a:r>
              <a:rPr lang="en-GB" dirty="0" err="1"/>
              <a:t>i,j</a:t>
            </a:r>
            <a:r>
              <a:rPr lang="en-GB" dirty="0"/>
              <a:t> ∈ {1, .., D} and x ∈ {0, ..., D} satisfying the following: </a:t>
            </a:r>
          </a:p>
          <a:p>
            <a:r>
              <a:rPr lang="en-GB" dirty="0"/>
              <a:t>for all a, b, c ∈ {1, ..., D} with L(a, b) ≠ 0 and L(a, c) ≠ 0 then L(a, b) ≠ L(a, c) </a:t>
            </a:r>
          </a:p>
          <a:p>
            <a:r>
              <a:rPr lang="en-GB" dirty="0"/>
              <a:t>for all a, b, c ∈ {1, ..., D} with L(a, b) ≠ 0 and L(c, b) ≠ 0 then L(a, b) ≠ L(c, b) </a:t>
            </a:r>
          </a:p>
          <a:p>
            <a:pPr marL="0" indent="0">
              <a:buNone/>
            </a:pPr>
            <a:r>
              <a:rPr lang="en-GB" dirty="0"/>
              <a:t>It is complete or solved if for all </a:t>
            </a:r>
            <a:r>
              <a:rPr lang="en-GB" dirty="0" err="1"/>
              <a:t>i,j</a:t>
            </a:r>
            <a:r>
              <a:rPr lang="en-GB" dirty="0"/>
              <a:t> ∈ {1, ..., D}, L(</a:t>
            </a:r>
            <a:r>
              <a:rPr lang="en-GB" dirty="0" err="1"/>
              <a:t>i</a:t>
            </a:r>
            <a:r>
              <a:rPr lang="en-GB" dirty="0"/>
              <a:t>, j) ≠ 0</a:t>
            </a:r>
          </a:p>
        </p:txBody>
      </p:sp>
      <p:graphicFrame>
        <p:nvGraphicFramePr>
          <p:cNvPr id="5" name="Table 7">
            <a:extLst>
              <a:ext uri="{FF2B5EF4-FFF2-40B4-BE49-F238E27FC236}">
                <a16:creationId xmlns:a16="http://schemas.microsoft.com/office/drawing/2014/main" id="{78BCE2A0-1491-C6A1-3EA7-DF3C06F583AE}"/>
              </a:ext>
            </a:extLst>
          </p:cNvPr>
          <p:cNvGraphicFramePr>
            <a:graphicFrameLocks/>
          </p:cNvGraphicFramePr>
          <p:nvPr>
            <p:extLst>
              <p:ext uri="{D42A27DB-BD31-4B8C-83A1-F6EECF244321}">
                <p14:modId xmlns:p14="http://schemas.microsoft.com/office/powerpoint/2010/main" val="1940512785"/>
              </p:ext>
            </p:extLst>
          </p:nvPr>
        </p:nvGraphicFramePr>
        <p:xfrm>
          <a:off x="8993969" y="2529000"/>
          <a:ext cx="1800000" cy="1800000"/>
        </p:xfrm>
        <a:graphic>
          <a:graphicData uri="http://schemas.openxmlformats.org/drawingml/2006/table">
            <a:tbl>
              <a:tblPr firstRow="1" bandRow="1">
                <a:tableStyleId>{5C22544A-7EE6-4342-B048-85BDC9FD1C3A}</a:tableStyleId>
              </a:tblPr>
              <a:tblGrid>
                <a:gridCol w="600000">
                  <a:extLst>
                    <a:ext uri="{9D8B030D-6E8A-4147-A177-3AD203B41FA5}">
                      <a16:colId xmlns:a16="http://schemas.microsoft.com/office/drawing/2014/main" val="2054264490"/>
                    </a:ext>
                  </a:extLst>
                </a:gridCol>
                <a:gridCol w="600000">
                  <a:extLst>
                    <a:ext uri="{9D8B030D-6E8A-4147-A177-3AD203B41FA5}">
                      <a16:colId xmlns:a16="http://schemas.microsoft.com/office/drawing/2014/main" val="1173606475"/>
                    </a:ext>
                  </a:extLst>
                </a:gridCol>
                <a:gridCol w="600000">
                  <a:extLst>
                    <a:ext uri="{9D8B030D-6E8A-4147-A177-3AD203B41FA5}">
                      <a16:colId xmlns:a16="http://schemas.microsoft.com/office/drawing/2014/main" val="2810507582"/>
                    </a:ext>
                  </a:extLst>
                </a:gridCol>
              </a:tblGrid>
              <a:tr h="600000">
                <a:tc>
                  <a:txBody>
                    <a:bodyPr/>
                    <a:lstStyle/>
                    <a:p>
                      <a:pPr algn="ctr"/>
                      <a:r>
                        <a:rPr lang="en-GB" sz="2000" b="1" dirty="0">
                          <a:solidFill>
                            <a:schemeClr val="tx1"/>
                          </a:solidFill>
                        </a:rPr>
                        <a:t>A</a:t>
                      </a:r>
                    </a:p>
                  </a:txBody>
                  <a:tcPr marL="62607" marR="62607" marT="31302" marB="3130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1" dirty="0">
                          <a:solidFill>
                            <a:schemeClr val="tx1"/>
                          </a:solidFill>
                        </a:rPr>
                        <a:t>B</a:t>
                      </a:r>
                    </a:p>
                  </a:txBody>
                  <a:tcPr marL="62607" marR="62607" marT="31302" marB="313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1" dirty="0">
                          <a:solidFill>
                            <a:schemeClr val="tx1"/>
                          </a:solidFill>
                        </a:rPr>
                        <a:t>C</a:t>
                      </a:r>
                    </a:p>
                  </a:txBody>
                  <a:tcPr marL="62607" marR="62607" marT="31302" marB="3130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009508990"/>
                  </a:ext>
                </a:extLst>
              </a:tr>
              <a:tr h="600000">
                <a:tc>
                  <a:txBody>
                    <a:bodyPr/>
                    <a:lstStyle/>
                    <a:p>
                      <a:pPr algn="ctr"/>
                      <a:r>
                        <a:rPr lang="en-GB" sz="2000" b="1" dirty="0">
                          <a:solidFill>
                            <a:schemeClr val="tx1"/>
                          </a:solidFill>
                        </a:rPr>
                        <a:t>B</a:t>
                      </a:r>
                    </a:p>
                  </a:txBody>
                  <a:tcPr marL="62607" marR="62607" marT="31302" marB="3130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1" dirty="0">
                          <a:solidFill>
                            <a:schemeClr val="tx1"/>
                          </a:solidFill>
                        </a:rPr>
                        <a:t>C</a:t>
                      </a:r>
                    </a:p>
                  </a:txBody>
                  <a:tcPr marL="62607" marR="62607" marT="31302" marB="313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1" dirty="0">
                          <a:solidFill>
                            <a:schemeClr val="tx1"/>
                          </a:solidFill>
                        </a:rPr>
                        <a:t>A</a:t>
                      </a:r>
                    </a:p>
                  </a:txBody>
                  <a:tcPr marL="62607" marR="62607" marT="31302" marB="3130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079278298"/>
                  </a:ext>
                </a:extLst>
              </a:tr>
              <a:tr h="600000">
                <a:tc>
                  <a:txBody>
                    <a:bodyPr/>
                    <a:lstStyle/>
                    <a:p>
                      <a:pPr algn="ctr"/>
                      <a:r>
                        <a:rPr lang="en-GB" sz="2000" b="1" dirty="0">
                          <a:solidFill>
                            <a:schemeClr val="tx1"/>
                          </a:solidFill>
                        </a:rPr>
                        <a:t>C</a:t>
                      </a:r>
                    </a:p>
                  </a:txBody>
                  <a:tcPr marL="62607" marR="62607" marT="31302" marB="31302"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1" dirty="0">
                          <a:solidFill>
                            <a:schemeClr val="tx1"/>
                          </a:solidFill>
                        </a:rPr>
                        <a:t>A</a:t>
                      </a:r>
                    </a:p>
                  </a:txBody>
                  <a:tcPr marL="62607" marR="62607" marT="31302" marB="313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GB" sz="2000" b="1" dirty="0">
                          <a:solidFill>
                            <a:schemeClr val="tx1"/>
                          </a:solidFill>
                        </a:rPr>
                        <a:t>B</a:t>
                      </a:r>
                    </a:p>
                  </a:txBody>
                  <a:tcPr marL="62607" marR="62607" marT="31302" marB="31302"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907543247"/>
                  </a:ext>
                </a:extLst>
              </a:tr>
            </a:tbl>
          </a:graphicData>
        </a:graphic>
      </p:graphicFrame>
    </p:spTree>
    <p:extLst>
      <p:ext uri="{BB962C8B-B14F-4D97-AF65-F5344CB8AC3E}">
        <p14:creationId xmlns:p14="http://schemas.microsoft.com/office/powerpoint/2010/main" val="1414938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1321</Words>
  <Application>Microsoft Office PowerPoint</Application>
  <PresentationFormat>Widescreen</PresentationFormat>
  <Paragraphs>247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Sudoku is Hard</vt:lpstr>
      <vt:lpstr>Complexity Theory</vt:lpstr>
      <vt:lpstr>Reduction</vt:lpstr>
      <vt:lpstr>SAT</vt:lpstr>
      <vt:lpstr>3SAT</vt:lpstr>
      <vt:lpstr>SAT -&gt; 3SAT</vt:lpstr>
      <vt:lpstr>Triangulating a Tripartite Graph</vt:lpstr>
      <vt:lpstr>3SAT-&gt; Triangulating a Tripartite Graph</vt:lpstr>
      <vt:lpstr>Latin Square</vt:lpstr>
      <vt:lpstr>Triangulating a Tripartite Graph -&gt; Latin Square</vt:lpstr>
      <vt:lpstr>Sudoku</vt:lpstr>
      <vt:lpstr>Latin Square -&gt; Sudoku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Sudoku is Hard</dc:title>
  <dc:creator>ROUTLEDGE, EVE E. (Student)</dc:creator>
  <cp:lastModifiedBy>ROUTLEDGE, EVE E. (Student)</cp:lastModifiedBy>
  <cp:revision>6</cp:revision>
  <dcterms:created xsi:type="dcterms:W3CDTF">2023-01-25T17:57:13Z</dcterms:created>
  <dcterms:modified xsi:type="dcterms:W3CDTF">2023-01-25T21:57:16Z</dcterms:modified>
</cp:coreProperties>
</file>