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85" r:id="rId6"/>
    <p:sldId id="287" r:id="rId7"/>
    <p:sldId id="264" r:id="rId8"/>
    <p:sldId id="286" r:id="rId9"/>
    <p:sldId id="279" r:id="rId10"/>
    <p:sldId id="277" r:id="rId11"/>
    <p:sldId id="276" r:id="rId12"/>
    <p:sldId id="284" r:id="rId13"/>
    <p:sldId id="282" r:id="rId14"/>
    <p:sldId id="28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718"/>
  </p:normalViewPr>
  <p:slideViewPr>
    <p:cSldViewPr snapToGrid="0">
      <p:cViewPr varScale="1">
        <p:scale>
          <a:sx n="41" d="100"/>
          <a:sy n="41" d="100"/>
        </p:scale>
        <p:origin x="7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Sudoku is Hard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Eve Routledge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19C0-5025-6C25-A7B5-CBF3DD25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DC82-6A88-0D73-F5DF-66AB60D7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FD4D5-B3A0-A612-09B7-F309D96CEA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B127-7AF4-826C-583C-34D50B794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E7B12-2817-33B6-D821-6BD6D9604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1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9C80-D503-3F87-961B-174076DF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AD83-01FF-ED99-67C8-5E84803E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7F12E-2FAC-3A06-4CB4-63E262B6C1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5A30A-2DA3-67B4-E605-711E63747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1308-6EDA-7DF0-54CC-19CC636F4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6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887DD1-B7E5-2B22-2F2D-D69792DA8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4F98-4EB1-26E9-F113-6D6F995E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4B4CE-BAAC-2229-19AC-48A61B919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Reduction</a:t>
            </a:r>
          </a:p>
          <a:p>
            <a:r>
              <a:rPr lang="en-GB" dirty="0"/>
              <a:t>Stochastic Methods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307B7-C46C-A5D6-C866-C481A5F270E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32F95-70F4-B6DD-82AB-C80EE62D7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27A2C-9732-429C-C7DE-8E7A53C75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1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C527-5A8B-E983-1791-3F8CFDE0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Np-completeness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71C8-DB58-B4D2-B7A6-33DFA69AE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31FAE-8A7F-060B-160C-6CFC23A543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91E66-3BF8-F385-B444-31D1AD8B9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AB3A6-BDA7-455A-EB02-F23AA7A80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3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fld id="{D5E2F4D9-1A6B-894D-9E7D-8548C879BC04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02B22-0925-5946-A7DA-8633399CF690}"/>
              </a:ext>
            </a:extLst>
          </p:cNvPr>
          <p:cNvSpPr txBox="1"/>
          <p:nvPr/>
        </p:nvSpPr>
        <p:spPr>
          <a:xfrm>
            <a:off x="1181677" y="3167390"/>
            <a:ext cx="9750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Sudoku &gt; Latin Square &gt; Triangulated Tripartite &gt; 3SAT &gt; SAT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7E287B-F33D-726B-C8DC-4D30AAE13D47}"/>
              </a:ext>
            </a:extLst>
          </p:cNvPr>
          <p:cNvSpPr txBox="1"/>
          <p:nvPr/>
        </p:nvSpPr>
        <p:spPr>
          <a:xfrm>
            <a:off x="3612022" y="5835792"/>
            <a:ext cx="857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A &gt; B, A is harder than B, or if A has a solving algorithm it can be used to solve B</a:t>
            </a: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D4A8-F8BA-A7D8-2134-C94AB8F6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SAT -&gt; 3SAT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6CA5-64A6-2E21-0A3A-3C8A12D67AB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AA33-50F2-4C3C-5C13-8FDC36D71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49CB3-77BA-8803-A489-E91138C24A82}"/>
                  </a:ext>
                </a:extLst>
              </p:cNvPr>
              <p:cNvSpPr txBox="1"/>
              <p:nvPr/>
            </p:nvSpPr>
            <p:spPr>
              <a:xfrm>
                <a:off x="1037264" y="2314700"/>
                <a:ext cx="6891823" cy="411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∧…∧(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49CB3-77BA-8803-A489-E91138C24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64" y="2314700"/>
                <a:ext cx="6891823" cy="411395"/>
              </a:xfrm>
              <a:prstGeom prst="rect">
                <a:avLst/>
              </a:prstGeom>
              <a:blipFill>
                <a:blip r:embed="rId2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E272C585-16F2-A985-E5ED-CDA7E8C8FF42}"/>
              </a:ext>
            </a:extLst>
          </p:cNvPr>
          <p:cNvSpPr/>
          <p:nvPr/>
        </p:nvSpPr>
        <p:spPr>
          <a:xfrm rot="5400000">
            <a:off x="2436702" y="1722922"/>
            <a:ext cx="297285" cy="2125632"/>
          </a:xfrm>
          <a:prstGeom prst="rightBrace">
            <a:avLst>
              <a:gd name="adj1" fmla="val 8333"/>
              <a:gd name="adj2" fmla="val 5051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5B4E28-F653-CDAC-335A-ED6119C3D59A}"/>
                  </a:ext>
                </a:extLst>
              </p:cNvPr>
              <p:cNvSpPr txBox="1"/>
              <p:nvPr/>
            </p:nvSpPr>
            <p:spPr>
              <a:xfrm>
                <a:off x="1676538" y="3109589"/>
                <a:ext cx="58841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5B4E28-F653-CDAC-335A-ED6119C3D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538" y="3109589"/>
                <a:ext cx="5884111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789D2111-0382-4D05-8056-5A00BF6D01C1}"/>
              </a:ext>
            </a:extLst>
          </p:cNvPr>
          <p:cNvSpPr/>
          <p:nvPr/>
        </p:nvSpPr>
        <p:spPr>
          <a:xfrm rot="5400000">
            <a:off x="6477189" y="2498554"/>
            <a:ext cx="297285" cy="2125632"/>
          </a:xfrm>
          <a:prstGeom prst="rightBrace">
            <a:avLst>
              <a:gd name="adj1" fmla="val 8333"/>
              <a:gd name="adj2" fmla="val 5051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B9AD53-DCF9-CC64-A880-FE981F3DFF06}"/>
                  </a:ext>
                </a:extLst>
              </p:cNvPr>
              <p:cNvSpPr txBox="1"/>
              <p:nvPr/>
            </p:nvSpPr>
            <p:spPr>
              <a:xfrm>
                <a:off x="3399755" y="3907799"/>
                <a:ext cx="6373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B9AD53-DCF9-CC64-A880-FE981F3D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55" y="3907799"/>
                <a:ext cx="6373604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F00C8046-48B3-1B0F-DE03-13E572E0B115}"/>
              </a:ext>
            </a:extLst>
          </p:cNvPr>
          <p:cNvSpPr/>
          <p:nvPr/>
        </p:nvSpPr>
        <p:spPr>
          <a:xfrm rot="5400000">
            <a:off x="8414321" y="3362958"/>
            <a:ext cx="297285" cy="2125632"/>
          </a:xfrm>
          <a:prstGeom prst="rightBrace">
            <a:avLst>
              <a:gd name="adj1" fmla="val 8333"/>
              <a:gd name="adj2" fmla="val 5051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571C1-66F3-A3C3-5ED5-17FDF07BDFE3}"/>
              </a:ext>
            </a:extLst>
          </p:cNvPr>
          <p:cNvSpPr txBox="1"/>
          <p:nvPr/>
        </p:nvSpPr>
        <p:spPr>
          <a:xfrm>
            <a:off x="8325558" y="4692190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526ACE-F6A0-56CD-3D8A-E0E0C924D01C}"/>
                  </a:ext>
                </a:extLst>
              </p:cNvPr>
              <p:cNvSpPr txBox="1"/>
              <p:nvPr/>
            </p:nvSpPr>
            <p:spPr>
              <a:xfrm>
                <a:off x="5254543" y="5378880"/>
                <a:ext cx="5727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∧…∧(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526ACE-F6A0-56CD-3D8A-E0E0C924D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543" y="5378880"/>
                <a:ext cx="5727594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0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AE48-6E06-7711-25EF-E1F33FB5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22" y="186281"/>
            <a:ext cx="9779183" cy="1325563"/>
          </a:xfrm>
        </p:spPr>
        <p:txBody>
          <a:bodyPr/>
          <a:lstStyle/>
          <a:p>
            <a:r>
              <a:rPr lang="en-GB" dirty="0"/>
              <a:t>3SAT -&gt; Triangulated Tripartite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33D3B-F774-5DD0-D2DF-486637EE31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1/25/2023</a:t>
            </a:fld>
            <a:endParaRPr lang="en-US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9EA3647-F2F0-2128-83A8-914385B5087F}"/>
              </a:ext>
            </a:extLst>
          </p:cNvPr>
          <p:cNvGrpSpPr/>
          <p:nvPr/>
        </p:nvGrpSpPr>
        <p:grpSpPr>
          <a:xfrm>
            <a:off x="7722647" y="2388466"/>
            <a:ext cx="2268638" cy="782082"/>
            <a:chOff x="6991109" y="2106592"/>
            <a:chExt cx="2268638" cy="782082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EA1699E9-A7C1-681C-88B0-EEB3FDB89914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E65B4C9-1439-E62C-E293-467D0A43399B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184D84FB-5E7D-0A93-FAA2-96B08D0D43C9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C6BB8DD-23AD-A1D8-E5B9-17B83BC55BC5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F8B4B35-D30E-810D-7724-02D657681400}"/>
              </a:ext>
            </a:extLst>
          </p:cNvPr>
          <p:cNvGrpSpPr/>
          <p:nvPr/>
        </p:nvGrpSpPr>
        <p:grpSpPr>
          <a:xfrm rot="3632824">
            <a:off x="6315104" y="4603863"/>
            <a:ext cx="2268638" cy="782082"/>
            <a:chOff x="6991109" y="2106592"/>
            <a:chExt cx="2268638" cy="782082"/>
          </a:xfrm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4A969E41-1169-0F56-5B09-0C510602F6DE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909C18A-AD95-5DEA-4868-4450C4A9540E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AEB1245-08FD-ABB1-B33B-986950DFDD6D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C3399F8-AD2C-5D1F-A75F-BE0232C199B1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013BDCE-7060-8F80-05F3-667F0FA97109}"/>
              </a:ext>
            </a:extLst>
          </p:cNvPr>
          <p:cNvGrpSpPr/>
          <p:nvPr/>
        </p:nvGrpSpPr>
        <p:grpSpPr>
          <a:xfrm rot="6978238">
            <a:off x="9141082" y="4603863"/>
            <a:ext cx="2268638" cy="782082"/>
            <a:chOff x="6991109" y="2106592"/>
            <a:chExt cx="2268638" cy="782082"/>
          </a:xfrm>
        </p:grpSpPr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4B08E52C-D014-08DA-E5D4-D43D2BF11CDD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CC7AD41-271B-B0C4-1318-BF4D5CB20F75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ED65BED-0D3D-99D6-6FC3-157503342AAD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2B63C4A2-CA93-47F1-318F-03FC6B23B1ED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E8A160A5-279D-7769-CF69-F2293BD3AF32}"/>
              </a:ext>
            </a:extLst>
          </p:cNvPr>
          <p:cNvSpPr txBox="1"/>
          <p:nvPr/>
        </p:nvSpPr>
        <p:spPr>
          <a:xfrm>
            <a:off x="7809161" y="1718863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ROW</a:t>
            </a:r>
          </a:p>
          <a:p>
            <a:pPr algn="ctr"/>
            <a:r>
              <a:rPr lang="en-GB" dirty="0"/>
              <a:t>1	2	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3DA8927-FC54-3704-BF81-9DE323B5B8E8}"/>
              </a:ext>
            </a:extLst>
          </p:cNvPr>
          <p:cNvSpPr txBox="1"/>
          <p:nvPr/>
        </p:nvSpPr>
        <p:spPr>
          <a:xfrm rot="3586260">
            <a:off x="5655961" y="5162410"/>
            <a:ext cx="236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	2	3	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7FFEA93-6C5D-7BC1-FC3E-0D93F4CA6D0B}"/>
              </a:ext>
            </a:extLst>
          </p:cNvPr>
          <p:cNvSpPr txBox="1"/>
          <p:nvPr/>
        </p:nvSpPr>
        <p:spPr>
          <a:xfrm rot="17790413">
            <a:off x="9808638" y="4941086"/>
            <a:ext cx="236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	B	C	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DC88686-632B-5B14-2701-7D765D62043B}"/>
              </a:ext>
            </a:extLst>
          </p:cNvPr>
          <p:cNvSpPr txBox="1"/>
          <p:nvPr/>
        </p:nvSpPr>
        <p:spPr>
          <a:xfrm>
            <a:off x="10665743" y="5770823"/>
            <a:ext cx="83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322936B-3253-C029-F2CD-A3CF54082E32}"/>
              </a:ext>
            </a:extLst>
          </p:cNvPr>
          <p:cNvSpPr txBox="1"/>
          <p:nvPr/>
        </p:nvSpPr>
        <p:spPr>
          <a:xfrm>
            <a:off x="6033895" y="5805570"/>
            <a:ext cx="10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COLUMN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0D1142F-7A0B-077A-7DC6-D04745755245}"/>
              </a:ext>
            </a:extLst>
          </p:cNvPr>
          <p:cNvCxnSpPr>
            <a:cxnSpLocks/>
            <a:stCxn id="134" idx="4"/>
            <a:endCxn id="130" idx="7"/>
          </p:cNvCxnSpPr>
          <p:nvPr/>
        </p:nvCxnSpPr>
        <p:spPr>
          <a:xfrm flipV="1">
            <a:off x="7073245" y="2714358"/>
            <a:ext cx="2507024" cy="18017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F316BB6-A937-8E12-3C28-A3D5DE2CDFFF}"/>
              </a:ext>
            </a:extLst>
          </p:cNvPr>
          <p:cNvCxnSpPr>
            <a:cxnSpLocks/>
          </p:cNvCxnSpPr>
          <p:nvPr/>
        </p:nvCxnSpPr>
        <p:spPr>
          <a:xfrm flipV="1">
            <a:off x="7440914" y="2756285"/>
            <a:ext cx="811345" cy="22559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7B1495E-CE06-84F1-301B-72E8291CDD62}"/>
              </a:ext>
            </a:extLst>
          </p:cNvPr>
          <p:cNvCxnSpPr>
            <a:cxnSpLocks/>
            <a:endCxn id="130" idx="3"/>
          </p:cNvCxnSpPr>
          <p:nvPr/>
        </p:nvCxnSpPr>
        <p:spPr>
          <a:xfrm flipV="1">
            <a:off x="7440914" y="2844656"/>
            <a:ext cx="2008402" cy="2167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24503C1-4F8A-2AB8-47BB-C7BC9A378895}"/>
              </a:ext>
            </a:extLst>
          </p:cNvPr>
          <p:cNvCxnSpPr>
            <a:cxnSpLocks/>
            <a:stCxn id="136" idx="1"/>
            <a:endCxn id="131" idx="3"/>
          </p:cNvCxnSpPr>
          <p:nvPr/>
        </p:nvCxnSpPr>
        <p:spPr>
          <a:xfrm flipV="1">
            <a:off x="7487710" y="2844656"/>
            <a:ext cx="1331751" cy="208555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744CFA1-FBD1-32E2-B360-5EFD63D88302}"/>
              </a:ext>
            </a:extLst>
          </p:cNvPr>
          <p:cNvCxnSpPr>
            <a:cxnSpLocks/>
            <a:stCxn id="136" idx="0"/>
            <a:endCxn id="139" idx="5"/>
          </p:cNvCxnSpPr>
          <p:nvPr/>
        </p:nvCxnSpPr>
        <p:spPr>
          <a:xfrm flipV="1">
            <a:off x="7543403" y="4485169"/>
            <a:ext cx="2911294" cy="48878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5529351-6FC4-5E9D-326C-185E8AAD3A86}"/>
              </a:ext>
            </a:extLst>
          </p:cNvPr>
          <p:cNvCxnSpPr>
            <a:cxnSpLocks/>
            <a:stCxn id="136" idx="0"/>
            <a:endCxn id="141" idx="5"/>
          </p:cNvCxnSpPr>
          <p:nvPr/>
        </p:nvCxnSpPr>
        <p:spPr>
          <a:xfrm>
            <a:off x="7543403" y="4973957"/>
            <a:ext cx="2632184" cy="758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F52BC2E-A386-1342-8977-C20A02EE4A2A}"/>
              </a:ext>
            </a:extLst>
          </p:cNvPr>
          <p:cNvCxnSpPr>
            <a:cxnSpLocks/>
            <a:stCxn id="136" idx="7"/>
            <a:endCxn id="140" idx="4"/>
          </p:cNvCxnSpPr>
          <p:nvPr/>
        </p:nvCxnSpPr>
        <p:spPr>
          <a:xfrm>
            <a:off x="7552101" y="5044240"/>
            <a:ext cx="2349201" cy="4995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71863C6-A943-FC4E-469A-2ED476A5014B}"/>
              </a:ext>
            </a:extLst>
          </p:cNvPr>
          <p:cNvCxnSpPr>
            <a:cxnSpLocks/>
            <a:stCxn id="134" idx="0"/>
            <a:endCxn id="139" idx="4"/>
          </p:cNvCxnSpPr>
          <p:nvPr/>
        </p:nvCxnSpPr>
        <p:spPr>
          <a:xfrm flipV="1">
            <a:off x="7233698" y="4414515"/>
            <a:ext cx="3225823" cy="109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5B832A7-CAD2-FD4C-1179-8AD2AE26F967}"/>
              </a:ext>
            </a:extLst>
          </p:cNvPr>
          <p:cNvCxnSpPr>
            <a:cxnSpLocks/>
            <a:stCxn id="135" idx="1"/>
            <a:endCxn id="129" idx="4"/>
          </p:cNvCxnSpPr>
          <p:nvPr/>
        </p:nvCxnSpPr>
        <p:spPr>
          <a:xfrm flipV="1">
            <a:off x="7797415" y="2871641"/>
            <a:ext cx="457668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87A04AD-BDE3-0001-0A8A-3DE8AFDEFECA}"/>
              </a:ext>
            </a:extLst>
          </p:cNvPr>
          <p:cNvCxnSpPr>
            <a:cxnSpLocks/>
            <a:stCxn id="135" idx="1"/>
            <a:endCxn id="131" idx="3"/>
          </p:cNvCxnSpPr>
          <p:nvPr/>
        </p:nvCxnSpPr>
        <p:spPr>
          <a:xfrm flipV="1">
            <a:off x="7797415" y="2844656"/>
            <a:ext cx="1022046" cy="2634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C26E494-5FBB-8F0B-2D3E-9345B498F6EA}"/>
              </a:ext>
            </a:extLst>
          </p:cNvPr>
          <p:cNvCxnSpPr>
            <a:cxnSpLocks/>
            <a:stCxn id="135" idx="1"/>
            <a:endCxn id="130" idx="3"/>
          </p:cNvCxnSpPr>
          <p:nvPr/>
        </p:nvCxnSpPr>
        <p:spPr>
          <a:xfrm flipV="1">
            <a:off x="7797415" y="2844656"/>
            <a:ext cx="1651901" cy="2634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CA296C2-F153-5085-D63F-5C337C747B8A}"/>
              </a:ext>
            </a:extLst>
          </p:cNvPr>
          <p:cNvCxnSpPr>
            <a:cxnSpLocks/>
            <a:stCxn id="135" idx="0"/>
            <a:endCxn id="139" idx="5"/>
          </p:cNvCxnSpPr>
          <p:nvPr/>
        </p:nvCxnSpPr>
        <p:spPr>
          <a:xfrm flipV="1">
            <a:off x="7853108" y="4485169"/>
            <a:ext cx="2601589" cy="103724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1799CD2-DDB1-3BEF-988F-4AE9A10AD934}"/>
              </a:ext>
            </a:extLst>
          </p:cNvPr>
          <p:cNvCxnSpPr>
            <a:cxnSpLocks/>
            <a:stCxn id="135" idx="0"/>
            <a:endCxn id="141" idx="5"/>
          </p:cNvCxnSpPr>
          <p:nvPr/>
        </p:nvCxnSpPr>
        <p:spPr>
          <a:xfrm flipV="1">
            <a:off x="7853108" y="5049806"/>
            <a:ext cx="2322479" cy="4726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63E1C6B-9C71-1E5F-78FE-84EE0066F24B}"/>
              </a:ext>
            </a:extLst>
          </p:cNvPr>
          <p:cNvCxnSpPr>
            <a:cxnSpLocks/>
            <a:stCxn id="135" idx="0"/>
            <a:endCxn id="140" idx="4"/>
          </p:cNvCxnSpPr>
          <p:nvPr/>
        </p:nvCxnSpPr>
        <p:spPr>
          <a:xfrm>
            <a:off x="7853108" y="5522410"/>
            <a:ext cx="2048194" cy="2137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793D6AF-B1CD-D3ED-EDAD-31EF0CD26B56}"/>
              </a:ext>
            </a:extLst>
          </p:cNvPr>
          <p:cNvGrpSpPr/>
          <p:nvPr/>
        </p:nvGrpSpPr>
        <p:grpSpPr>
          <a:xfrm>
            <a:off x="7233698" y="2844656"/>
            <a:ext cx="2720810" cy="2699133"/>
            <a:chOff x="7233698" y="2844656"/>
            <a:chExt cx="2720810" cy="2699133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2FFF95F-F29E-1C97-7C76-0C8C4AF8B101}"/>
                </a:ext>
              </a:extLst>
            </p:cNvPr>
            <p:cNvCxnSpPr>
              <a:cxnSpLocks/>
              <a:stCxn id="134" idx="0"/>
              <a:endCxn id="129" idx="3"/>
            </p:cNvCxnSpPr>
            <p:nvPr/>
          </p:nvCxnSpPr>
          <p:spPr>
            <a:xfrm flipV="1">
              <a:off x="7233698" y="2844656"/>
              <a:ext cx="955908" cy="1580849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CE6AD68-20A5-163A-EEB6-C8F11AFD7DCE}"/>
                </a:ext>
              </a:extLst>
            </p:cNvPr>
            <p:cNvCxnSpPr>
              <a:cxnSpLocks/>
              <a:stCxn id="134" idx="7"/>
              <a:endCxn id="140" idx="4"/>
            </p:cNvCxnSpPr>
            <p:nvPr/>
          </p:nvCxnSpPr>
          <p:spPr>
            <a:xfrm>
              <a:off x="7242396" y="4495788"/>
              <a:ext cx="2658906" cy="104800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554AB0B-3DBE-5BA9-84DB-D8D4D2BD748B}"/>
                </a:ext>
              </a:extLst>
            </p:cNvPr>
            <p:cNvCxnSpPr>
              <a:cxnSpLocks/>
              <a:stCxn id="140" idx="3"/>
              <a:endCxn id="129" idx="5"/>
            </p:cNvCxnSpPr>
            <p:nvPr/>
          </p:nvCxnSpPr>
          <p:spPr>
            <a:xfrm flipH="1" flipV="1">
              <a:off x="8320559" y="2844656"/>
              <a:ext cx="1633949" cy="265239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B126DE7-061F-3B1C-2A72-5B99C397F48A}"/>
              </a:ext>
            </a:extLst>
          </p:cNvPr>
          <p:cNvCxnSpPr>
            <a:cxnSpLocks/>
            <a:stCxn id="141" idx="4"/>
            <a:endCxn id="129" idx="5"/>
          </p:cNvCxnSpPr>
          <p:nvPr/>
        </p:nvCxnSpPr>
        <p:spPr>
          <a:xfrm flipH="1" flipV="1">
            <a:off x="8320559" y="2844656"/>
            <a:ext cx="1859852" cy="21344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B53B473-6E52-4B33-38B0-805CCD89FE3C}"/>
              </a:ext>
            </a:extLst>
          </p:cNvPr>
          <p:cNvCxnSpPr>
            <a:cxnSpLocks/>
            <a:stCxn id="139" idx="4"/>
            <a:endCxn id="129" idx="5"/>
          </p:cNvCxnSpPr>
          <p:nvPr/>
        </p:nvCxnSpPr>
        <p:spPr>
          <a:xfrm flipH="1" flipV="1">
            <a:off x="8320559" y="2844656"/>
            <a:ext cx="2138962" cy="1569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A09238F-3B78-83CD-56EC-85EFFCDAD45E}"/>
              </a:ext>
            </a:extLst>
          </p:cNvPr>
          <p:cNvCxnSpPr>
            <a:cxnSpLocks/>
            <a:stCxn id="140" idx="3"/>
            <a:endCxn id="131" idx="4"/>
          </p:cNvCxnSpPr>
          <p:nvPr/>
        </p:nvCxnSpPr>
        <p:spPr>
          <a:xfrm flipH="1" flipV="1">
            <a:off x="8884938" y="2871641"/>
            <a:ext cx="1069570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2DABE23-9D44-A808-8D6B-3E8983A18C79}"/>
              </a:ext>
            </a:extLst>
          </p:cNvPr>
          <p:cNvCxnSpPr>
            <a:cxnSpLocks/>
            <a:stCxn id="139" idx="4"/>
            <a:endCxn id="131" idx="5"/>
          </p:cNvCxnSpPr>
          <p:nvPr/>
        </p:nvCxnSpPr>
        <p:spPr>
          <a:xfrm flipH="1" flipV="1">
            <a:off x="8950414" y="2844656"/>
            <a:ext cx="1509107" cy="156985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9BF1998-250B-16CB-7252-9DEF82B9D5A7}"/>
              </a:ext>
            </a:extLst>
          </p:cNvPr>
          <p:cNvCxnSpPr>
            <a:cxnSpLocks/>
            <a:stCxn id="139" idx="4"/>
            <a:endCxn id="130" idx="4"/>
          </p:cNvCxnSpPr>
          <p:nvPr/>
        </p:nvCxnSpPr>
        <p:spPr>
          <a:xfrm flipH="1" flipV="1">
            <a:off x="9514793" y="2871641"/>
            <a:ext cx="944728" cy="154287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0DCBD87-B193-7ED9-96F9-AAAA1913A93F}"/>
              </a:ext>
            </a:extLst>
          </p:cNvPr>
          <p:cNvCxnSpPr>
            <a:cxnSpLocks/>
            <a:endCxn id="130" idx="4"/>
          </p:cNvCxnSpPr>
          <p:nvPr/>
        </p:nvCxnSpPr>
        <p:spPr>
          <a:xfrm flipH="1" flipV="1">
            <a:off x="9514793" y="2871641"/>
            <a:ext cx="660794" cy="20733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EB8585A-3564-044F-444C-6571FB675600}"/>
              </a:ext>
            </a:extLst>
          </p:cNvPr>
          <p:cNvCxnSpPr>
            <a:cxnSpLocks/>
            <a:stCxn id="140" idx="3"/>
            <a:endCxn id="130" idx="4"/>
          </p:cNvCxnSpPr>
          <p:nvPr/>
        </p:nvCxnSpPr>
        <p:spPr>
          <a:xfrm flipH="1" flipV="1">
            <a:off x="9514793" y="2871641"/>
            <a:ext cx="439715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3E3BD0B-2495-E0B0-F945-A0400525E7A3}"/>
              </a:ext>
            </a:extLst>
          </p:cNvPr>
          <p:cNvGrpSpPr/>
          <p:nvPr/>
        </p:nvGrpSpPr>
        <p:grpSpPr>
          <a:xfrm>
            <a:off x="7233698" y="2844656"/>
            <a:ext cx="2946713" cy="2134496"/>
            <a:chOff x="7233698" y="2844656"/>
            <a:chExt cx="2946713" cy="2134496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B6ADD80-A07F-ED2B-AC0B-F60613DD2694}"/>
                </a:ext>
              </a:extLst>
            </p:cNvPr>
            <p:cNvCxnSpPr>
              <a:cxnSpLocks/>
              <a:stCxn id="134" idx="0"/>
              <a:endCxn id="131" idx="3"/>
            </p:cNvCxnSpPr>
            <p:nvPr/>
          </p:nvCxnSpPr>
          <p:spPr>
            <a:xfrm flipV="1">
              <a:off x="7233698" y="2844656"/>
              <a:ext cx="1585763" cy="1580849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B44AF3A-A9EA-50CF-5C17-3CBE8FADE898}"/>
                </a:ext>
              </a:extLst>
            </p:cNvPr>
            <p:cNvCxnSpPr>
              <a:cxnSpLocks/>
              <a:stCxn id="134" idx="7"/>
              <a:endCxn id="141" idx="4"/>
            </p:cNvCxnSpPr>
            <p:nvPr/>
          </p:nvCxnSpPr>
          <p:spPr>
            <a:xfrm>
              <a:off x="7242396" y="4495788"/>
              <a:ext cx="2938015" cy="48336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B31004BA-A7CB-5083-CA20-7CCE8BD3918E}"/>
                </a:ext>
              </a:extLst>
            </p:cNvPr>
            <p:cNvCxnSpPr>
              <a:cxnSpLocks/>
              <a:stCxn id="141" idx="4"/>
              <a:endCxn id="131" idx="4"/>
            </p:cNvCxnSpPr>
            <p:nvPr/>
          </p:nvCxnSpPr>
          <p:spPr>
            <a:xfrm flipH="1" flipV="1">
              <a:off x="8884938" y="2871641"/>
              <a:ext cx="1295473" cy="210751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940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63C5-64D4-E3DB-8719-05A6995D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46" y="356723"/>
            <a:ext cx="10687730" cy="1325563"/>
          </a:xfrm>
        </p:spPr>
        <p:txBody>
          <a:bodyPr/>
          <a:lstStyle/>
          <a:p>
            <a:r>
              <a:rPr lang="en-GB" dirty="0"/>
              <a:t>Triangulate a Tripartite Graph -&gt;Latin Square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555F2-14AB-004F-B671-B7DDCF6CD9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C4390-56F3-006D-2C38-044FE1F53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C1BBABA-E9FD-F853-BFA9-0445A01B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646438"/>
              </p:ext>
            </p:extLst>
          </p:nvPr>
        </p:nvGraphicFramePr>
        <p:xfrm>
          <a:off x="8900013" y="2657270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DB6D2938-F467-C24E-FF6C-8CF02780859D}"/>
              </a:ext>
            </a:extLst>
          </p:cNvPr>
          <p:cNvGrpSpPr/>
          <p:nvPr/>
        </p:nvGrpSpPr>
        <p:grpSpPr>
          <a:xfrm>
            <a:off x="2925238" y="2248994"/>
            <a:ext cx="2268638" cy="782082"/>
            <a:chOff x="6991109" y="2106592"/>
            <a:chExt cx="2268638" cy="7820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4CF8D4B-00C8-1593-1574-0F91683B7CC6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BBE571-DC34-AD08-0CAA-D53E619CD9D3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935C84D-5CB6-5EB1-D26E-1ECB4801E841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CE357A-1E2D-DAFD-C224-31FD28F823F9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E6CCBE-D1EB-6E4D-1A22-1825A2AEE6AF}"/>
              </a:ext>
            </a:extLst>
          </p:cNvPr>
          <p:cNvGrpSpPr/>
          <p:nvPr/>
        </p:nvGrpSpPr>
        <p:grpSpPr>
          <a:xfrm rot="3632824">
            <a:off x="1517695" y="4464391"/>
            <a:ext cx="2268638" cy="782082"/>
            <a:chOff x="6991109" y="2106592"/>
            <a:chExt cx="2268638" cy="78208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2DE06D2-0C86-F907-817C-4127DBFB0136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EF9009-8E2E-186A-3747-016E72A3BEF0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333387-AF3B-13E7-A5D7-AFF7352FA0BA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BA0419A-1CB2-1287-458D-B8C59873D08F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AB1BA7-9F50-3789-F32E-3B832C472CFA}"/>
              </a:ext>
            </a:extLst>
          </p:cNvPr>
          <p:cNvGrpSpPr/>
          <p:nvPr/>
        </p:nvGrpSpPr>
        <p:grpSpPr>
          <a:xfrm rot="6978238">
            <a:off x="4343673" y="4464391"/>
            <a:ext cx="2268638" cy="782082"/>
            <a:chOff x="6991109" y="2106592"/>
            <a:chExt cx="2268638" cy="78208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23DDCA7-9A31-5C57-CA6E-B539ADB51105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C1CB56F-839A-03CD-6BC2-548D03AFF83D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F591E2-DF7C-062B-AA11-D4C9CAE921FE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BB08DD-3E20-EEC4-14DA-811CFD7B6F47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4A05E18-102E-B9C4-7331-20F534D398CD}"/>
              </a:ext>
            </a:extLst>
          </p:cNvPr>
          <p:cNvSpPr txBox="1"/>
          <p:nvPr/>
        </p:nvSpPr>
        <p:spPr>
          <a:xfrm>
            <a:off x="3011752" y="1579391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ROW</a:t>
            </a:r>
          </a:p>
          <a:p>
            <a:pPr algn="ctr"/>
            <a:r>
              <a:rPr lang="en-GB" dirty="0"/>
              <a:t>1	2	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4BB951-33F5-DE86-EC9B-B0E0B51AAF22}"/>
              </a:ext>
            </a:extLst>
          </p:cNvPr>
          <p:cNvSpPr txBox="1"/>
          <p:nvPr/>
        </p:nvSpPr>
        <p:spPr>
          <a:xfrm rot="3586260">
            <a:off x="858552" y="5022938"/>
            <a:ext cx="236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	2	3	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C881C1-D1B6-FF4A-FF1D-28EB3278476D}"/>
              </a:ext>
            </a:extLst>
          </p:cNvPr>
          <p:cNvSpPr txBox="1"/>
          <p:nvPr/>
        </p:nvSpPr>
        <p:spPr>
          <a:xfrm rot="17790413">
            <a:off x="5011229" y="4801614"/>
            <a:ext cx="236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	B	C	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20067D-6595-EECA-B3C2-94823D2CACF2}"/>
              </a:ext>
            </a:extLst>
          </p:cNvPr>
          <p:cNvSpPr txBox="1"/>
          <p:nvPr/>
        </p:nvSpPr>
        <p:spPr>
          <a:xfrm>
            <a:off x="5868334" y="5631351"/>
            <a:ext cx="83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5F446-0B23-242D-C49C-58D983DA0952}"/>
              </a:ext>
            </a:extLst>
          </p:cNvPr>
          <p:cNvSpPr txBox="1"/>
          <p:nvPr/>
        </p:nvSpPr>
        <p:spPr>
          <a:xfrm>
            <a:off x="1236486" y="5666098"/>
            <a:ext cx="10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COLUMN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D8724E-CF8E-0C54-6004-85CE54C2E28E}"/>
              </a:ext>
            </a:extLst>
          </p:cNvPr>
          <p:cNvCxnSpPr>
            <a:cxnSpLocks/>
            <a:stCxn id="15" idx="4"/>
            <a:endCxn id="10" idx="7"/>
          </p:cNvCxnSpPr>
          <p:nvPr/>
        </p:nvCxnSpPr>
        <p:spPr>
          <a:xfrm flipV="1">
            <a:off x="2275836" y="2574886"/>
            <a:ext cx="2507024" cy="18017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FF7E89-50DB-F69C-641F-FBFB2533C707}"/>
              </a:ext>
            </a:extLst>
          </p:cNvPr>
          <p:cNvCxnSpPr>
            <a:cxnSpLocks/>
          </p:cNvCxnSpPr>
          <p:nvPr/>
        </p:nvCxnSpPr>
        <p:spPr>
          <a:xfrm flipV="1">
            <a:off x="2643505" y="2616813"/>
            <a:ext cx="811345" cy="22559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E2D4A0-208C-B251-5E2C-12FCF86C843A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643505" y="2705184"/>
            <a:ext cx="2008402" cy="2167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C1332E-9215-ECB8-0BDD-5DF24EEE85B5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flipV="1">
            <a:off x="2690301" y="2705184"/>
            <a:ext cx="1331751" cy="208555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2CFD77-DD9B-71E0-5110-F0FD6A456146}"/>
              </a:ext>
            </a:extLst>
          </p:cNvPr>
          <p:cNvCxnSpPr>
            <a:cxnSpLocks/>
            <a:stCxn id="17" idx="0"/>
            <a:endCxn id="20" idx="5"/>
          </p:cNvCxnSpPr>
          <p:nvPr/>
        </p:nvCxnSpPr>
        <p:spPr>
          <a:xfrm flipV="1">
            <a:off x="2745994" y="4345697"/>
            <a:ext cx="2911294" cy="48878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08D581-5E88-627A-4B8D-67761B0D5B0F}"/>
              </a:ext>
            </a:extLst>
          </p:cNvPr>
          <p:cNvCxnSpPr>
            <a:cxnSpLocks/>
            <a:stCxn id="17" idx="0"/>
            <a:endCxn id="22" idx="5"/>
          </p:cNvCxnSpPr>
          <p:nvPr/>
        </p:nvCxnSpPr>
        <p:spPr>
          <a:xfrm>
            <a:off x="2745994" y="4834485"/>
            <a:ext cx="2632184" cy="758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60EF44-FDB1-D213-B82E-9053B5740D0B}"/>
              </a:ext>
            </a:extLst>
          </p:cNvPr>
          <p:cNvCxnSpPr>
            <a:cxnSpLocks/>
            <a:stCxn id="17" idx="7"/>
            <a:endCxn id="21" idx="4"/>
          </p:cNvCxnSpPr>
          <p:nvPr/>
        </p:nvCxnSpPr>
        <p:spPr>
          <a:xfrm>
            <a:off x="2754692" y="4904768"/>
            <a:ext cx="2349201" cy="4995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85CC1EF-9F8E-C19D-2EDB-B4F556CC935D}"/>
              </a:ext>
            </a:extLst>
          </p:cNvPr>
          <p:cNvCxnSpPr>
            <a:cxnSpLocks/>
            <a:stCxn id="15" idx="0"/>
            <a:endCxn id="20" idx="4"/>
          </p:cNvCxnSpPr>
          <p:nvPr/>
        </p:nvCxnSpPr>
        <p:spPr>
          <a:xfrm flipV="1">
            <a:off x="2436289" y="4275043"/>
            <a:ext cx="3225823" cy="109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1A5B65-59F9-EAC6-31FB-AEB11FC896C8}"/>
              </a:ext>
            </a:extLst>
          </p:cNvPr>
          <p:cNvCxnSpPr>
            <a:cxnSpLocks/>
            <a:stCxn id="16" idx="1"/>
            <a:endCxn id="9" idx="4"/>
          </p:cNvCxnSpPr>
          <p:nvPr/>
        </p:nvCxnSpPr>
        <p:spPr>
          <a:xfrm flipV="1">
            <a:off x="3000006" y="2732169"/>
            <a:ext cx="457668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DF094E1-0A19-DDAC-39D4-15790257096D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V="1">
            <a:off x="3000006" y="2705184"/>
            <a:ext cx="1022046" cy="2634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B16240B-03C7-C587-D31F-E82F678C082C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V="1">
            <a:off x="3000006" y="2705184"/>
            <a:ext cx="1651901" cy="2634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5340AE0-F788-BC6E-7E46-2080087AA621}"/>
              </a:ext>
            </a:extLst>
          </p:cNvPr>
          <p:cNvCxnSpPr>
            <a:cxnSpLocks/>
            <a:stCxn id="16" idx="0"/>
            <a:endCxn id="20" idx="5"/>
          </p:cNvCxnSpPr>
          <p:nvPr/>
        </p:nvCxnSpPr>
        <p:spPr>
          <a:xfrm flipV="1">
            <a:off x="3055699" y="4345697"/>
            <a:ext cx="2601589" cy="103724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BBABEE-3E77-5AF1-2E49-C0C894A60110}"/>
              </a:ext>
            </a:extLst>
          </p:cNvPr>
          <p:cNvCxnSpPr>
            <a:cxnSpLocks/>
            <a:stCxn id="16" idx="0"/>
            <a:endCxn id="22" idx="5"/>
          </p:cNvCxnSpPr>
          <p:nvPr/>
        </p:nvCxnSpPr>
        <p:spPr>
          <a:xfrm flipV="1">
            <a:off x="3055699" y="4910334"/>
            <a:ext cx="2322479" cy="4726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249D237-4E5A-06CB-A54B-57AEB72E8FA0}"/>
              </a:ext>
            </a:extLst>
          </p:cNvPr>
          <p:cNvCxnSpPr>
            <a:cxnSpLocks/>
            <a:stCxn id="16" idx="0"/>
            <a:endCxn id="21" idx="4"/>
          </p:cNvCxnSpPr>
          <p:nvPr/>
        </p:nvCxnSpPr>
        <p:spPr>
          <a:xfrm>
            <a:off x="3055699" y="5382938"/>
            <a:ext cx="2048194" cy="2137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67BF284-F5AD-B628-73E6-E88F46E2A018}"/>
              </a:ext>
            </a:extLst>
          </p:cNvPr>
          <p:cNvGrpSpPr/>
          <p:nvPr/>
        </p:nvGrpSpPr>
        <p:grpSpPr>
          <a:xfrm>
            <a:off x="2436289" y="2705184"/>
            <a:ext cx="2720810" cy="2699133"/>
            <a:chOff x="2436289" y="2705184"/>
            <a:chExt cx="2720810" cy="2699133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466958-9FAA-AFF3-6968-81CDB8581559}"/>
                </a:ext>
              </a:extLst>
            </p:cNvPr>
            <p:cNvCxnSpPr>
              <a:cxnSpLocks/>
              <a:stCxn id="15" idx="0"/>
              <a:endCxn id="9" idx="3"/>
            </p:cNvCxnSpPr>
            <p:nvPr/>
          </p:nvCxnSpPr>
          <p:spPr>
            <a:xfrm flipV="1">
              <a:off x="2436289" y="2705184"/>
              <a:ext cx="955908" cy="1580849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95A876D-AD5C-62B6-FCEE-CC32DD486578}"/>
                </a:ext>
              </a:extLst>
            </p:cNvPr>
            <p:cNvCxnSpPr>
              <a:cxnSpLocks/>
              <a:stCxn id="15" idx="7"/>
              <a:endCxn id="21" idx="4"/>
            </p:cNvCxnSpPr>
            <p:nvPr/>
          </p:nvCxnSpPr>
          <p:spPr>
            <a:xfrm>
              <a:off x="2444987" y="4356316"/>
              <a:ext cx="2658906" cy="104800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A833360-FB16-CAE8-4989-DB01550D3651}"/>
                </a:ext>
              </a:extLst>
            </p:cNvPr>
            <p:cNvCxnSpPr>
              <a:cxnSpLocks/>
              <a:stCxn id="21" idx="3"/>
              <a:endCxn id="9" idx="5"/>
            </p:cNvCxnSpPr>
            <p:nvPr/>
          </p:nvCxnSpPr>
          <p:spPr>
            <a:xfrm flipH="1" flipV="1">
              <a:off x="3523150" y="2705184"/>
              <a:ext cx="1633949" cy="265239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AEF699D-74CC-01A4-D7BB-5930C09DC6BD}"/>
              </a:ext>
            </a:extLst>
          </p:cNvPr>
          <p:cNvCxnSpPr>
            <a:cxnSpLocks/>
            <a:stCxn id="22" idx="4"/>
            <a:endCxn id="9" idx="5"/>
          </p:cNvCxnSpPr>
          <p:nvPr/>
        </p:nvCxnSpPr>
        <p:spPr>
          <a:xfrm flipH="1" flipV="1">
            <a:off x="3523150" y="2705184"/>
            <a:ext cx="1859852" cy="21344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D14DC30-FAC5-E36B-EC21-0B6A75CABBD7}"/>
              </a:ext>
            </a:extLst>
          </p:cNvPr>
          <p:cNvCxnSpPr>
            <a:cxnSpLocks/>
            <a:stCxn id="20" idx="4"/>
            <a:endCxn id="9" idx="5"/>
          </p:cNvCxnSpPr>
          <p:nvPr/>
        </p:nvCxnSpPr>
        <p:spPr>
          <a:xfrm flipH="1" flipV="1">
            <a:off x="3523150" y="2705184"/>
            <a:ext cx="2138962" cy="1569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C4E3E96-2F30-9284-D955-C5062519D65D}"/>
              </a:ext>
            </a:extLst>
          </p:cNvPr>
          <p:cNvCxnSpPr>
            <a:cxnSpLocks/>
            <a:stCxn id="21" idx="3"/>
            <a:endCxn id="11" idx="4"/>
          </p:cNvCxnSpPr>
          <p:nvPr/>
        </p:nvCxnSpPr>
        <p:spPr>
          <a:xfrm flipH="1" flipV="1">
            <a:off x="4087529" y="2732169"/>
            <a:ext cx="1069570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F6900CF-0E76-9266-0875-E478678235A0}"/>
              </a:ext>
            </a:extLst>
          </p:cNvPr>
          <p:cNvGrpSpPr/>
          <p:nvPr/>
        </p:nvGrpSpPr>
        <p:grpSpPr>
          <a:xfrm>
            <a:off x="2436289" y="2705184"/>
            <a:ext cx="2946713" cy="2134496"/>
            <a:chOff x="2436289" y="2705184"/>
            <a:chExt cx="2946713" cy="2134496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4B93B41-C63B-3133-3961-347DF3910469}"/>
                </a:ext>
              </a:extLst>
            </p:cNvPr>
            <p:cNvCxnSpPr>
              <a:cxnSpLocks/>
              <a:stCxn id="15" idx="0"/>
              <a:endCxn id="11" idx="3"/>
            </p:cNvCxnSpPr>
            <p:nvPr/>
          </p:nvCxnSpPr>
          <p:spPr>
            <a:xfrm flipV="1">
              <a:off x="2436289" y="2705184"/>
              <a:ext cx="1585763" cy="1580849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5C5C8C-C32A-8886-2DAB-F30AE678AC2A}"/>
                </a:ext>
              </a:extLst>
            </p:cNvPr>
            <p:cNvCxnSpPr>
              <a:cxnSpLocks/>
              <a:stCxn id="15" idx="7"/>
              <a:endCxn id="22" idx="4"/>
            </p:cNvCxnSpPr>
            <p:nvPr/>
          </p:nvCxnSpPr>
          <p:spPr>
            <a:xfrm>
              <a:off x="2444987" y="4356316"/>
              <a:ext cx="2938015" cy="48336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109ED4F-B7C2-AF6B-FD78-EA90F6B55A40}"/>
                </a:ext>
              </a:extLst>
            </p:cNvPr>
            <p:cNvCxnSpPr>
              <a:cxnSpLocks/>
              <a:stCxn id="22" idx="4"/>
              <a:endCxn id="11" idx="4"/>
            </p:cNvCxnSpPr>
            <p:nvPr/>
          </p:nvCxnSpPr>
          <p:spPr>
            <a:xfrm flipH="1" flipV="1">
              <a:off x="4087529" y="2732169"/>
              <a:ext cx="1295473" cy="210751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5B175FA-4036-149E-A057-0482D9783137}"/>
              </a:ext>
            </a:extLst>
          </p:cNvPr>
          <p:cNvCxnSpPr>
            <a:cxnSpLocks/>
            <a:stCxn id="20" idx="4"/>
            <a:endCxn id="11" idx="5"/>
          </p:cNvCxnSpPr>
          <p:nvPr/>
        </p:nvCxnSpPr>
        <p:spPr>
          <a:xfrm flipH="1" flipV="1">
            <a:off x="4153005" y="2705184"/>
            <a:ext cx="1509107" cy="156985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3175E70-C666-79F7-3F37-DDD2F242D72A}"/>
              </a:ext>
            </a:extLst>
          </p:cNvPr>
          <p:cNvCxnSpPr>
            <a:cxnSpLocks/>
            <a:stCxn id="20" idx="4"/>
            <a:endCxn id="10" idx="4"/>
          </p:cNvCxnSpPr>
          <p:nvPr/>
        </p:nvCxnSpPr>
        <p:spPr>
          <a:xfrm flipH="1" flipV="1">
            <a:off x="4717384" y="2732169"/>
            <a:ext cx="944728" cy="154287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EB7BBDF-F519-1992-2694-8E874368AB6C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4717384" y="2732169"/>
            <a:ext cx="660794" cy="20733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03DC849-F483-7744-E302-EB24A977A6D2}"/>
              </a:ext>
            </a:extLst>
          </p:cNvPr>
          <p:cNvCxnSpPr>
            <a:cxnSpLocks/>
            <a:stCxn id="21" idx="3"/>
            <a:endCxn id="10" idx="4"/>
          </p:cNvCxnSpPr>
          <p:nvPr/>
        </p:nvCxnSpPr>
        <p:spPr>
          <a:xfrm flipH="1" flipV="1">
            <a:off x="4717384" y="2732169"/>
            <a:ext cx="439715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59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2A4E37B-C08F-C1C4-72C2-8CADC8D69A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907379"/>
              </p:ext>
            </p:extLst>
          </p:nvPr>
        </p:nvGraphicFramePr>
        <p:xfrm>
          <a:off x="5942544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40027618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4247924008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37363781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238486592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413937373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428381853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69872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420609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17117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882563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8450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005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4C7BBC6-4B34-A0CC-6925-C5FB98BB3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698"/>
              </p:ext>
            </p:extLst>
          </p:nvPr>
        </p:nvGraphicFramePr>
        <p:xfrm>
          <a:off x="5942544" y="729000"/>
          <a:ext cx="580388" cy="180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88">
                  <a:extLst>
                    <a:ext uri="{9D8B030D-6E8A-4147-A177-3AD203B41FA5}">
                      <a16:colId xmlns:a16="http://schemas.microsoft.com/office/drawing/2014/main" val="942911117"/>
                    </a:ext>
                  </a:extLst>
                </a:gridCol>
              </a:tblGrid>
              <a:tr h="60163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4973"/>
                  </a:ext>
                </a:extLst>
              </a:tr>
              <a:tr h="60163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87741"/>
                  </a:ext>
                </a:extLst>
              </a:tr>
              <a:tr h="601630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47106"/>
                  </a:ext>
                </a:extLst>
              </a:tr>
            </a:tbl>
          </a:graphicData>
        </a:graphic>
      </p:graphicFrame>
      <p:graphicFrame>
        <p:nvGraphicFramePr>
          <p:cNvPr id="20" name="Table 17">
            <a:extLst>
              <a:ext uri="{FF2B5EF4-FFF2-40B4-BE49-F238E27FC236}">
                <a16:creationId xmlns:a16="http://schemas.microsoft.com/office/drawing/2014/main" id="{0B35E498-B0CF-0CCE-1773-9299C0369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38397"/>
              </p:ext>
            </p:extLst>
          </p:nvPr>
        </p:nvGraphicFramePr>
        <p:xfrm>
          <a:off x="7761903" y="729000"/>
          <a:ext cx="580388" cy="180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88">
                  <a:extLst>
                    <a:ext uri="{9D8B030D-6E8A-4147-A177-3AD203B41FA5}">
                      <a16:colId xmlns:a16="http://schemas.microsoft.com/office/drawing/2014/main" val="942911117"/>
                    </a:ext>
                  </a:extLst>
                </a:gridCol>
              </a:tblGrid>
              <a:tr h="60163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4973"/>
                  </a:ext>
                </a:extLst>
              </a:tr>
              <a:tr h="60163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87741"/>
                  </a:ext>
                </a:extLst>
              </a:tr>
              <a:tr h="60163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47106"/>
                  </a:ext>
                </a:extLst>
              </a:tr>
            </a:tbl>
          </a:graphicData>
        </a:graphic>
      </p:graphicFrame>
      <p:graphicFrame>
        <p:nvGraphicFramePr>
          <p:cNvPr id="21" name="Table 17">
            <a:extLst>
              <a:ext uri="{FF2B5EF4-FFF2-40B4-BE49-F238E27FC236}">
                <a16:creationId xmlns:a16="http://schemas.microsoft.com/office/drawing/2014/main" id="{A81F4D27-7487-49F5-5961-61E5DFE4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4235"/>
              </p:ext>
            </p:extLst>
          </p:nvPr>
        </p:nvGraphicFramePr>
        <p:xfrm>
          <a:off x="9560987" y="729000"/>
          <a:ext cx="580388" cy="180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88">
                  <a:extLst>
                    <a:ext uri="{9D8B030D-6E8A-4147-A177-3AD203B41FA5}">
                      <a16:colId xmlns:a16="http://schemas.microsoft.com/office/drawing/2014/main" val="942911117"/>
                    </a:ext>
                  </a:extLst>
                </a:gridCol>
              </a:tblGrid>
              <a:tr h="601630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4973"/>
                  </a:ext>
                </a:extLst>
              </a:tr>
              <a:tr h="601630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87741"/>
                  </a:ext>
                </a:extLst>
              </a:tr>
              <a:tr h="601630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471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A8145DE-EDE2-F917-6E38-32E3DD3A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76" y="-219964"/>
            <a:ext cx="5627796" cy="2145156"/>
          </a:xfrm>
        </p:spPr>
        <p:txBody>
          <a:bodyPr/>
          <a:lstStyle/>
          <a:p>
            <a:r>
              <a:rPr lang="en-GB" dirty="0"/>
              <a:t>Latin Square-&gt; Sudoku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C830937-CB25-B4CF-2572-33B96E63E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493817"/>
              </p:ext>
            </p:extLst>
          </p:nvPr>
        </p:nvGraphicFramePr>
        <p:xfrm>
          <a:off x="1788590" y="2533890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38E2D-9446-926A-0EA6-B869F39FB8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C5C81-338E-B0E2-1BCF-437536B1F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A5A508-0415-A1A8-1169-5399B6A321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025298"/>
              </p:ext>
            </p:extLst>
          </p:nvPr>
        </p:nvGraphicFramePr>
        <p:xfrm>
          <a:off x="267492" y="7696443"/>
          <a:ext cx="540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40027618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4247924008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37363781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238486592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413937373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428381853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69872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420609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17117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882563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8450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005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80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A25B-3384-41D1-1EF3-DFC80667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547D-4E15-7301-0ED1-18D090228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F65F0-7A99-CDF2-66ED-80811FB33E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D4209-9F61-BF1F-6268-1B09F2C9D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B211F-399B-B880-B6FD-067D8D50A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2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{27C001A4-5FD6-4C96-BB74-8A1C1EED3FB2}tf45331398_win32</Template>
  <TotalTime>3413</TotalTime>
  <Words>360</Words>
  <Application>Microsoft Office PowerPoint</Application>
  <PresentationFormat>Widescreen</PresentationFormat>
  <Paragraphs>184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Tenorite</vt:lpstr>
      <vt:lpstr>Office Theme</vt:lpstr>
      <vt:lpstr>Sudoku is Hard</vt:lpstr>
      <vt:lpstr>Content</vt:lpstr>
      <vt:lpstr>Np-completeness</vt:lpstr>
      <vt:lpstr>Reduction</vt:lpstr>
      <vt:lpstr>SAT -&gt; 3SAT</vt:lpstr>
      <vt:lpstr>3SAT -&gt; Triangulated Tripartite</vt:lpstr>
      <vt:lpstr>Triangulate a Tripartite Graph -&gt;Latin Square  </vt:lpstr>
      <vt:lpstr>Latin Square-&gt; Sudoku</vt:lpstr>
      <vt:lpstr>Solving Sudoku</vt:lpstr>
      <vt:lpstr>Backtracking</vt:lpstr>
      <vt:lpstr>Simulated Annealing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is Hard</dc:title>
  <dc:creator>Eve Routledge</dc:creator>
  <cp:lastModifiedBy>ROUTLEDGE, EVE E. (Student)</cp:lastModifiedBy>
  <cp:revision>9</cp:revision>
  <dcterms:created xsi:type="dcterms:W3CDTF">2023-01-13T13:22:38Z</dcterms:created>
  <dcterms:modified xsi:type="dcterms:W3CDTF">2023-01-25T21:14:25Z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