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8" r:id="rId5"/>
    <p:sldId id="262" r:id="rId6"/>
    <p:sldId id="264" r:id="rId7"/>
    <p:sldId id="261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00805-B0E4-43B7-AFD3-656EA3A9D768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00132-1F15-4642-BE5D-82F07DF20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96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Sudoku is a common puzzle with simple rules however when solving, one often requires complex reasoning skills and an element of guess work.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00132-1F15-4642-BE5D-82F07DF20D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78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1C39-153B-5088-3940-D8DA074EF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53971-D7C6-E8A8-8DEF-513E7F37C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354AA-A56B-1488-FE58-9FF4E49B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FA79E-E0BD-5F50-51D2-8611E44D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1F49-B4B3-2238-9383-AFC79312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0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6219-E18F-F775-EB1C-57338E7A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21819-DEB8-AEA4-FDC9-27897A29A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56AD-C41A-022E-715A-1BE7B436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EB413-369C-6D61-0AE5-DFE22110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EDE1F-D9ED-DD80-79C9-F4E786FB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56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15E2A-FD8E-A8C3-F690-1F85FA77D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16D3D-3F8C-E6EB-4D4A-CB55009E4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D803D-F190-4F2E-FCB0-E14D6D4B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95EE7-2202-DE5C-8B12-EE5F5B1E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FF02-932C-AD43-8FC2-073661E9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3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FCC9-B28B-15A5-44AE-A3E17480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0FF0-5E07-C56E-0479-082EC4D5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AAC18-B0AB-D733-9973-BD1C8AA0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81190-9540-871D-D62A-F5FAFC0F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6CD63-1BA0-7F42-6E6F-19F041A6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81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8917-0168-C01A-4D1C-E7B1ECA2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F6DB4-2D7A-803D-8076-CCC3F4039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22BDE-ED8A-96B4-35BB-EF848659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2DE39-40E6-82A1-4BA4-1FCCAF40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74FBA-BC35-698F-D5FD-F41EC91C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50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1C4A-E6B8-CA4F-6594-5C0573D6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62970-322C-8D1A-8FBD-8AEF3A2AA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8458C-8333-CC2C-CBC4-EBE3933E5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B9772-2CFA-0AF7-A53B-E7EC7831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28D4B-32C3-2051-FEE4-8CC54771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5E5A3-257A-84C0-B701-54AE0194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21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2790-F3AF-3815-41CF-FC5468A7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A99CE-841F-1763-B45B-CA30F7B21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B08E9-BAC7-70AB-914E-9869FAC99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B1AF8-6029-2BAF-F448-2C466F247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71D29-A385-C751-FB19-98E6035DF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C9B98-8D9C-31EA-5DDA-FF86340D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2F75F-313C-872A-3AB8-D779F180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5A4C8-DFBD-207B-8502-046A9CCE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19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9DB1-542A-7EA9-DB0C-1E86CBF3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6C0A6-B396-0B61-F56E-7F658959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8158F-96F0-6DE0-8C32-7A7EF722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2704-E2C8-473E-A03E-9B07C01E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56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E5103-4572-1861-86A7-C48C724B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A2669-D62B-6F94-237B-96D292F9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209A0-FC09-5CA8-097A-8A8D80C5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4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9F1D-C6C1-6AE3-1529-B07CCCC3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FFE4-E83C-ABF5-B444-2051423C5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13CD7-0C35-91F6-3C8B-65962FBBC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24673-AD1A-F2FB-2966-6BB91119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A2BA8-E873-DFFB-4F40-8CB92A7D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2615C-40B7-452D-A58F-92B6C9B5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64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F709-97DD-6DE1-77A5-5D8BD6AE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62E93-A1DA-8F19-8FE9-0E36C1E3C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435C1-FC40-4E1C-6A69-C5DACE145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EDD21-CE82-B7FB-6C67-7EEC556B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3A583-B990-81DA-EE3D-03559D58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0409E-6F53-605A-0E22-AA7BADE8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62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DD2BA6-8286-7ACF-415C-DE4923F6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71270-F235-2284-4FD9-DCFEAFBEE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A071D-C89A-A678-D293-EDA27BEF7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46AF0-2F57-44FA-A286-836800EB44A8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14808-6DAE-3E98-FF13-2C0F94AE7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03D3B-5349-FE1A-E3C6-2C1CDC43C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picture containing white&#10;&#10;Description automatically generated">
            <a:extLst>
              <a:ext uri="{FF2B5EF4-FFF2-40B4-BE49-F238E27FC236}">
                <a16:creationId xmlns:a16="http://schemas.microsoft.com/office/drawing/2014/main" id="{6E36183B-8429-764D-F1ED-A35A67DE7FD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1932">
            <a:off x="7356549" y="11507"/>
            <a:ext cx="7208438" cy="720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8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C788-6134-C122-4DA2-F86BB6598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Sudoku is Hard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7BEC6-B799-4AE2-4AEC-1DE556E2C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Eve Routledge</a:t>
            </a:r>
          </a:p>
        </p:txBody>
      </p:sp>
    </p:spTree>
    <p:extLst>
      <p:ext uri="{BB962C8B-B14F-4D97-AF65-F5344CB8AC3E}">
        <p14:creationId xmlns:p14="http://schemas.microsoft.com/office/powerpoint/2010/main" val="314512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34CC7A-5E7B-C4E2-D85E-1426818F41F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00137" y="3013501"/>
                <a:ext cx="9991726" cy="8309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Sudoku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Latin Square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 Triangulating a Tripartite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 SAT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34CC7A-5E7B-C4E2-D85E-1426818F4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00137" y="3013501"/>
                <a:ext cx="9991726" cy="830997"/>
              </a:xfrm>
              <a:blipFill>
                <a:blip r:embed="rId2"/>
                <a:stretch>
                  <a:fillRect l="-1220" t="-102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D50B945-CFD3-B6CB-1589-F8AB6E3CBF33}"/>
              </a:ext>
            </a:extLst>
          </p:cNvPr>
          <p:cNvSpPr txBox="1"/>
          <p:nvPr/>
        </p:nvSpPr>
        <p:spPr>
          <a:xfrm>
            <a:off x="380999" y="1588169"/>
            <a:ext cx="11409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Assume we have a quick algorithm for solving sudoku then we can solve SAT with a quick algorithm, contradiction.</a:t>
            </a:r>
          </a:p>
        </p:txBody>
      </p:sp>
    </p:spTree>
    <p:extLst>
      <p:ext uri="{BB962C8B-B14F-4D97-AF65-F5344CB8AC3E}">
        <p14:creationId xmlns:p14="http://schemas.microsoft.com/office/powerpoint/2010/main" val="126080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741-CAAF-1A31-5AAC-EE1B359D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Complexity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DAF5-F9FC-F606-2E0E-3FBB84A04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GB" dirty="0"/>
              <a:t>This puzzle is hard, even for computers to solve. </a:t>
            </a:r>
          </a:p>
          <a:p>
            <a:r>
              <a:rPr lang="en-GB" dirty="0"/>
              <a:t>We judge difficulty on the time taken for an algorithm to solve a puzzle in relation to it’s input, we can quantify this using big o notation and we classify them into sets</a:t>
            </a:r>
          </a:p>
          <a:p>
            <a:r>
              <a:rPr lang="en-GB" dirty="0"/>
              <a:t>P are ‘easy’ and can be solved in O(</a:t>
            </a:r>
            <a:r>
              <a:rPr lang="en-GB" dirty="0" err="1"/>
              <a:t>n</a:t>
            </a:r>
            <a:r>
              <a:rPr lang="en-GB" baseline="30000" dirty="0" err="1"/>
              <a:t>c</a:t>
            </a:r>
            <a:r>
              <a:rPr lang="en-GB" dirty="0"/>
              <a:t>)</a:t>
            </a:r>
          </a:p>
          <a:p>
            <a:r>
              <a:rPr lang="en-GB" dirty="0"/>
              <a:t>NP are ‘difficult’ and cannot be solved in O(</a:t>
            </a:r>
            <a:r>
              <a:rPr lang="en-GB" dirty="0" err="1"/>
              <a:t>n</a:t>
            </a:r>
            <a:r>
              <a:rPr lang="en-GB" baseline="30000" dirty="0" err="1"/>
              <a:t>c</a:t>
            </a:r>
            <a:r>
              <a:rPr lang="en-GB" dirty="0"/>
              <a:t>)</a:t>
            </a:r>
          </a:p>
          <a:p>
            <a:r>
              <a:rPr lang="en-GB" dirty="0"/>
              <a:t>To show sudoku is hard we must show it belongs to NP, in order to do this we can reduce a known NP problem (in our case SAT)  to sudoku in polynomial time.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93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CF4B-C6BB-32A1-7557-971AA2AD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5CD2-BC18-1A7B-F95D-2493923E3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731798"/>
            <a:ext cx="11121189" cy="109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err="1"/>
              <a:t>Def</a:t>
            </a:r>
            <a:r>
              <a:rPr lang="en-GB" b="1" baseline="30000" dirty="0" err="1"/>
              <a:t>n</a:t>
            </a:r>
            <a:r>
              <a:rPr lang="en-GB" b="1" dirty="0"/>
              <a:t>: SAT</a:t>
            </a:r>
            <a:r>
              <a:rPr lang="en-GB" dirty="0"/>
              <a:t> is the decision problem determining whether a </a:t>
            </a:r>
            <a:r>
              <a:rPr lang="en-GB" dirty="0" err="1"/>
              <a:t>boolean</a:t>
            </a:r>
            <a:r>
              <a:rPr lang="en-GB" dirty="0"/>
              <a:t> expression is satisfiable or not. Cook Levin Theorem proves this is in NP.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94E184-2571-6337-B725-85A045CE757D}"/>
                  </a:ext>
                </a:extLst>
              </p:cNvPr>
              <p:cNvSpPr txBox="1"/>
              <p:nvPr/>
            </p:nvSpPr>
            <p:spPr>
              <a:xfrm>
                <a:off x="5209250" y="1316310"/>
                <a:ext cx="1773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⋀(¬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⋁¬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94E184-2571-6337-B725-85A045CE7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250" y="1316310"/>
                <a:ext cx="1773499" cy="276999"/>
              </a:xfrm>
              <a:prstGeom prst="rect">
                <a:avLst/>
              </a:prstGeom>
              <a:blipFill>
                <a:blip r:embed="rId2"/>
                <a:stretch>
                  <a:fillRect l="-4138" t="-2222" r="-4828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B3BEE8B-C9EA-911D-211F-A795225D1D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8374066"/>
                  </p:ext>
                </p:extLst>
              </p:nvPr>
            </p:nvGraphicFramePr>
            <p:xfrm>
              <a:off x="1595999" y="2015805"/>
              <a:ext cx="9000000" cy="210312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2912409651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3180865372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1221053777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3084593173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599154663"/>
                        </a:ext>
                      </a:extLst>
                    </a:gridCol>
                  </a:tblGrid>
                  <a:tr h="180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(¬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⋁¬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⋀(¬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⋁¬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  <a:p>
                          <a:pPr algn="ctr"/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8394221"/>
                      </a:ext>
                    </a:extLst>
                  </a:tr>
                  <a:tr h="18000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894956"/>
                      </a:ext>
                    </a:extLst>
                  </a:tr>
                  <a:tr h="18000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990716"/>
                      </a:ext>
                    </a:extLst>
                  </a:tr>
                  <a:tr h="18000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66029"/>
                      </a:ext>
                    </a:extLst>
                  </a:tr>
                  <a:tr h="18000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3096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B3BEE8B-C9EA-911D-211F-A795225D1D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8374066"/>
                  </p:ext>
                </p:extLst>
              </p:nvPr>
            </p:nvGraphicFramePr>
            <p:xfrm>
              <a:off x="1595999" y="2015805"/>
              <a:ext cx="9000000" cy="210312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2912409651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3180865372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1221053777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3084593173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59915466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8" t="-952" r="-400338" b="-24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78" t="-952" r="-301695" b="-24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952" r="-200676" b="-24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017" t="-952" r="-101356" b="-24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662" t="-952" r="-1014" b="-24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3942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8949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9907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660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30964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878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482A-C77C-AFE1-92C7-5546237B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Triangulating a Tripartite Graph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A3AE38-5EBB-9661-EFE6-AFFD896A6C6E}"/>
              </a:ext>
            </a:extLst>
          </p:cNvPr>
          <p:cNvGrpSpPr/>
          <p:nvPr/>
        </p:nvGrpSpPr>
        <p:grpSpPr>
          <a:xfrm>
            <a:off x="7784752" y="2083666"/>
            <a:ext cx="2268638" cy="782082"/>
            <a:chOff x="6991109" y="2106592"/>
            <a:chExt cx="2268638" cy="7820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2E9AC3E-C6D4-8731-40EC-0EEB7A54C2C2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0B6833-DAA8-41FC-C810-A0E94592A2E1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0A28B83-44A0-6D47-C73A-C98E0A48C07F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BD121DE-10A9-4BE2-C50C-623F74716ECA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165A31-6CA8-9835-F3CB-6DADCFA48A4E}"/>
              </a:ext>
            </a:extLst>
          </p:cNvPr>
          <p:cNvGrpSpPr/>
          <p:nvPr/>
        </p:nvGrpSpPr>
        <p:grpSpPr>
          <a:xfrm rot="3632824">
            <a:off x="6377209" y="4299063"/>
            <a:ext cx="2268638" cy="782082"/>
            <a:chOff x="6991109" y="2106592"/>
            <a:chExt cx="2268638" cy="7820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ECCC06E-5BFD-BEA2-FC7F-CD3EE5D87B13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B063480-076C-061A-5AED-6F290BA37E36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AF1B68-3B2B-321F-313A-3228CE36A7A2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B63CD84-0A74-829A-3924-81867BA603D0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22CA0E-4668-D124-30DC-A70D77216C98}"/>
              </a:ext>
            </a:extLst>
          </p:cNvPr>
          <p:cNvGrpSpPr/>
          <p:nvPr/>
        </p:nvGrpSpPr>
        <p:grpSpPr>
          <a:xfrm rot="6978238">
            <a:off x="9203187" y="4299063"/>
            <a:ext cx="2268638" cy="782082"/>
            <a:chOff x="6991109" y="2106592"/>
            <a:chExt cx="2268638" cy="7820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767B8C-0703-F426-2504-D7B9162C4809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B88874E-1FF6-F3E1-A0AA-EE9C5929E728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239C821-37C0-B318-7413-3135008A27E5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F451F2A-6F00-E9A6-EB01-B9DBB9E58124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0ADD1D-ABC6-5B6F-3E49-6C5DE149BDFF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7605508" y="2566841"/>
            <a:ext cx="711680" cy="21023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DC0F7D-CBE7-ABCF-9C79-503E6A415A36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7605508" y="2539856"/>
            <a:ext cx="1905913" cy="2129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0C5267-1344-C0C9-CA2E-10FDD615D5F6}"/>
              </a:ext>
            </a:extLst>
          </p:cNvPr>
          <p:cNvCxnSpPr>
            <a:cxnSpLocks/>
            <a:stCxn id="14" idx="0"/>
            <a:endCxn id="19" idx="5"/>
          </p:cNvCxnSpPr>
          <p:nvPr/>
        </p:nvCxnSpPr>
        <p:spPr>
          <a:xfrm>
            <a:off x="7605508" y="4669157"/>
            <a:ext cx="2632184" cy="758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5CA329-AE64-221B-D99F-F1C3CD14878F}"/>
              </a:ext>
            </a:extLst>
          </p:cNvPr>
          <p:cNvCxnSpPr>
            <a:cxnSpLocks/>
            <a:stCxn id="14" idx="0"/>
            <a:endCxn id="18" idx="4"/>
          </p:cNvCxnSpPr>
          <p:nvPr/>
        </p:nvCxnSpPr>
        <p:spPr>
          <a:xfrm>
            <a:off x="7605508" y="4669157"/>
            <a:ext cx="2357899" cy="56983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257CD1-4F2D-ED0B-EE7D-14A8FB0BAC96}"/>
              </a:ext>
            </a:extLst>
          </p:cNvPr>
          <p:cNvCxnSpPr>
            <a:cxnSpLocks/>
            <a:stCxn id="12" idx="0"/>
            <a:endCxn id="17" idx="4"/>
          </p:cNvCxnSpPr>
          <p:nvPr/>
        </p:nvCxnSpPr>
        <p:spPr>
          <a:xfrm flipV="1">
            <a:off x="7295803" y="4109715"/>
            <a:ext cx="3225823" cy="109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D37B2C-8471-B17B-EF78-CDCF16EC9401}"/>
              </a:ext>
            </a:extLst>
          </p:cNvPr>
          <p:cNvCxnSpPr>
            <a:cxnSpLocks/>
            <a:stCxn id="13" idx="1"/>
            <a:endCxn id="7" idx="4"/>
          </p:cNvCxnSpPr>
          <p:nvPr/>
        </p:nvCxnSpPr>
        <p:spPr>
          <a:xfrm flipV="1">
            <a:off x="7859520" y="2566841"/>
            <a:ext cx="457668" cy="26070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2250A1-1E59-AE73-419D-431349E916B0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V="1">
            <a:off x="7859520" y="2539856"/>
            <a:ext cx="1651901" cy="2634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2D508C-FC19-C980-AC28-C244E5BB4599}"/>
              </a:ext>
            </a:extLst>
          </p:cNvPr>
          <p:cNvCxnSpPr>
            <a:cxnSpLocks/>
            <a:stCxn id="13" idx="0"/>
            <a:endCxn id="17" idx="4"/>
          </p:cNvCxnSpPr>
          <p:nvPr/>
        </p:nvCxnSpPr>
        <p:spPr>
          <a:xfrm flipV="1">
            <a:off x="7915213" y="4109715"/>
            <a:ext cx="2606413" cy="110789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C20CEA-8192-3AF3-B334-DB025751DE96}"/>
              </a:ext>
            </a:extLst>
          </p:cNvPr>
          <p:cNvCxnSpPr>
            <a:cxnSpLocks/>
            <a:stCxn id="13" idx="0"/>
            <a:endCxn id="19" idx="5"/>
          </p:cNvCxnSpPr>
          <p:nvPr/>
        </p:nvCxnSpPr>
        <p:spPr>
          <a:xfrm flipV="1">
            <a:off x="7915213" y="4745006"/>
            <a:ext cx="2322479" cy="4726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F2530D-0C59-9DDF-F34E-78372A4060F6}"/>
              </a:ext>
            </a:extLst>
          </p:cNvPr>
          <p:cNvCxnSpPr>
            <a:cxnSpLocks/>
            <a:stCxn id="13" idx="0"/>
            <a:endCxn id="18" idx="4"/>
          </p:cNvCxnSpPr>
          <p:nvPr/>
        </p:nvCxnSpPr>
        <p:spPr>
          <a:xfrm>
            <a:off x="7915213" y="5217610"/>
            <a:ext cx="2048194" cy="2137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705472-CACD-0FBD-9908-5B56A7BC4E4D}"/>
              </a:ext>
            </a:extLst>
          </p:cNvPr>
          <p:cNvCxnSpPr>
            <a:cxnSpLocks/>
            <a:stCxn id="19" idx="4"/>
            <a:endCxn id="7" idx="5"/>
          </p:cNvCxnSpPr>
          <p:nvPr/>
        </p:nvCxnSpPr>
        <p:spPr>
          <a:xfrm flipH="1" flipV="1">
            <a:off x="8382664" y="2539856"/>
            <a:ext cx="1859852" cy="213449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385C1C-4F6E-DCB2-8BC2-57A4126A2961}"/>
              </a:ext>
            </a:extLst>
          </p:cNvPr>
          <p:cNvCxnSpPr>
            <a:cxnSpLocks/>
            <a:stCxn id="17" idx="4"/>
            <a:endCxn id="7" idx="5"/>
          </p:cNvCxnSpPr>
          <p:nvPr/>
        </p:nvCxnSpPr>
        <p:spPr>
          <a:xfrm flipH="1" flipV="1">
            <a:off x="8382664" y="2539856"/>
            <a:ext cx="2138962" cy="1569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B564A1-49FF-3BB3-739D-131C8494BB7B}"/>
              </a:ext>
            </a:extLst>
          </p:cNvPr>
          <p:cNvCxnSpPr>
            <a:cxnSpLocks/>
            <a:stCxn id="18" idx="3"/>
            <a:endCxn id="9" idx="4"/>
          </p:cNvCxnSpPr>
          <p:nvPr/>
        </p:nvCxnSpPr>
        <p:spPr>
          <a:xfrm flipH="1" flipV="1">
            <a:off x="8947043" y="2566841"/>
            <a:ext cx="1069570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27664E9-8A56-FBEB-8EC9-B52C54CECF0F}"/>
              </a:ext>
            </a:extLst>
          </p:cNvPr>
          <p:cNvCxnSpPr>
            <a:cxnSpLocks/>
            <a:stCxn id="17" idx="4"/>
            <a:endCxn id="8" idx="4"/>
          </p:cNvCxnSpPr>
          <p:nvPr/>
        </p:nvCxnSpPr>
        <p:spPr>
          <a:xfrm flipH="1" flipV="1">
            <a:off x="9576898" y="2566841"/>
            <a:ext cx="944728" cy="154287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2F949F-B808-3605-7FF0-68612A8200DA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9576898" y="2566841"/>
            <a:ext cx="660794" cy="20733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EF57158-DF80-2297-DD56-7E696A7FF17C}"/>
              </a:ext>
            </a:extLst>
          </p:cNvPr>
          <p:cNvSpPr txBox="1"/>
          <p:nvPr/>
        </p:nvSpPr>
        <p:spPr>
          <a:xfrm>
            <a:off x="840373" y="1817638"/>
            <a:ext cx="57074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Def</a:t>
            </a:r>
            <a:r>
              <a:rPr lang="en-GB" sz="2400" b="1" baseline="30000" dirty="0" err="1"/>
              <a:t>n</a:t>
            </a:r>
            <a:r>
              <a:rPr lang="en-GB" sz="2400" b="1" baseline="30000" dirty="0"/>
              <a:t>:</a:t>
            </a:r>
            <a:r>
              <a:rPr lang="en-GB" sz="2400" b="1" dirty="0"/>
              <a:t> </a:t>
            </a:r>
          </a:p>
          <a:p>
            <a:r>
              <a:rPr lang="en-GB" sz="2400" dirty="0"/>
              <a:t>A graph G = (V, E) is </a:t>
            </a:r>
            <a:r>
              <a:rPr lang="en-GB" sz="2400" b="1" dirty="0"/>
              <a:t>Tripartite</a:t>
            </a:r>
            <a:r>
              <a:rPr lang="en-GB" sz="2400" dirty="0"/>
              <a:t> if a partition V</a:t>
            </a:r>
            <a:r>
              <a:rPr lang="en-GB" sz="2400" baseline="-25000" dirty="0"/>
              <a:t>1</a:t>
            </a:r>
            <a:r>
              <a:rPr lang="en-GB" sz="2400" dirty="0"/>
              <a:t>, V</a:t>
            </a:r>
            <a:r>
              <a:rPr lang="en-GB" sz="2400" baseline="-25000" dirty="0"/>
              <a:t>2</a:t>
            </a:r>
            <a:r>
              <a:rPr lang="en-GB" sz="2400" dirty="0"/>
              <a:t>, V</a:t>
            </a:r>
            <a:r>
              <a:rPr lang="en-GB" sz="2400" baseline="-25000" dirty="0"/>
              <a:t>3</a:t>
            </a:r>
            <a:r>
              <a:rPr lang="en-GB" sz="2400" dirty="0"/>
              <a:t> exists such that the vertices are split into three sets with no edges between vertices that belong to the same set, </a:t>
            </a:r>
            <a:r>
              <a:rPr lang="en-GB" sz="2400" dirty="0" err="1"/>
              <a:t>i.e</a:t>
            </a:r>
            <a:r>
              <a:rPr lang="en-GB" sz="2400" dirty="0"/>
              <a:t> for all (v</a:t>
            </a:r>
            <a:r>
              <a:rPr lang="en-GB" sz="2400" baseline="-25000" dirty="0"/>
              <a:t>i</a:t>
            </a:r>
            <a:r>
              <a:rPr lang="en-GB" sz="2400" dirty="0"/>
              <a:t> , </a:t>
            </a:r>
            <a:r>
              <a:rPr lang="en-GB" sz="2400" dirty="0" err="1"/>
              <a:t>v</a:t>
            </a:r>
            <a:r>
              <a:rPr lang="en-GB" sz="2400" baseline="-25000" dirty="0" err="1"/>
              <a:t>j</a:t>
            </a:r>
            <a:r>
              <a:rPr lang="en-GB" sz="2400" dirty="0"/>
              <a:t>) ∈ E if v</a:t>
            </a:r>
            <a:r>
              <a:rPr lang="en-GB" sz="2400" baseline="-25000" dirty="0"/>
              <a:t>i</a:t>
            </a:r>
            <a:r>
              <a:rPr lang="en-GB" sz="2400" dirty="0"/>
              <a:t> ∈ V</a:t>
            </a:r>
            <a:r>
              <a:rPr lang="en-GB" sz="2400" baseline="-25000" dirty="0"/>
              <a:t>i</a:t>
            </a:r>
            <a:r>
              <a:rPr lang="en-GB" sz="2400" dirty="0"/>
              <a:t> then </a:t>
            </a:r>
            <a:r>
              <a:rPr lang="en-GB" sz="2400" dirty="0" err="1"/>
              <a:t>v</a:t>
            </a:r>
            <a:r>
              <a:rPr lang="en-GB" sz="2400" baseline="-25000" dirty="0" err="1"/>
              <a:t>j</a:t>
            </a:r>
            <a:r>
              <a:rPr lang="en-GB" sz="2400" dirty="0"/>
              <a:t> ∈ V</a:t>
            </a:r>
            <a:r>
              <a:rPr lang="en-GB" sz="2400" baseline="-25000" dirty="0"/>
              <a:t>i</a:t>
            </a:r>
            <a:r>
              <a:rPr lang="en-GB" sz="2400" dirty="0"/>
              <a:t> . </a:t>
            </a:r>
          </a:p>
          <a:p>
            <a:r>
              <a:rPr lang="en-GB" sz="2400" dirty="0"/>
              <a:t>A </a:t>
            </a:r>
            <a:r>
              <a:rPr lang="en-GB" sz="2400" b="1" dirty="0"/>
              <a:t>Triangulation</a:t>
            </a:r>
            <a:r>
              <a:rPr lang="en-GB" sz="2400" dirty="0"/>
              <a:t> T of a graph G is a way to divide all edges into disjoint subsets </a:t>
            </a:r>
            <a:r>
              <a:rPr lang="en-GB" sz="2400" dirty="0" err="1"/>
              <a:t>T</a:t>
            </a:r>
            <a:r>
              <a:rPr lang="en-GB" sz="2400" baseline="-25000" dirty="0" err="1"/>
              <a:t>i</a:t>
            </a:r>
            <a:r>
              <a:rPr lang="en-GB" sz="2400" dirty="0"/>
              <a:t> , each forming a triangle (</a:t>
            </a:r>
            <a:r>
              <a:rPr lang="en-GB" sz="2400" dirty="0" err="1"/>
              <a:t>T</a:t>
            </a:r>
            <a:r>
              <a:rPr lang="en-GB" sz="2400" baseline="-25000" dirty="0" err="1"/>
              <a:t>i</a:t>
            </a:r>
            <a:r>
              <a:rPr lang="en-GB" sz="2400" dirty="0"/>
              <a:t> = {(v</a:t>
            </a:r>
            <a:r>
              <a:rPr lang="en-GB" sz="2400" baseline="-25000" dirty="0"/>
              <a:t>1</a:t>
            </a:r>
            <a:r>
              <a:rPr lang="en-GB" sz="2400" dirty="0"/>
              <a:t>, v</a:t>
            </a:r>
            <a:r>
              <a:rPr lang="en-GB" sz="2400" baseline="-25000" dirty="0"/>
              <a:t>2</a:t>
            </a:r>
            <a:r>
              <a:rPr lang="en-GB" sz="2400" dirty="0"/>
              <a:t>), (v</a:t>
            </a:r>
            <a:r>
              <a:rPr lang="en-GB" sz="2400" baseline="-25000" dirty="0"/>
              <a:t>2</a:t>
            </a:r>
            <a:r>
              <a:rPr lang="en-GB" sz="2400" dirty="0"/>
              <a:t>, v</a:t>
            </a:r>
            <a:r>
              <a:rPr lang="en-GB" sz="2400" baseline="-25000" dirty="0"/>
              <a:t>3</a:t>
            </a:r>
            <a:r>
              <a:rPr lang="en-GB" sz="2400" dirty="0"/>
              <a:t>), (v</a:t>
            </a:r>
            <a:r>
              <a:rPr lang="en-GB" sz="2400" baseline="-25000" dirty="0"/>
              <a:t>3</a:t>
            </a:r>
            <a:r>
              <a:rPr lang="en-GB" sz="2400" dirty="0"/>
              <a:t>, v</a:t>
            </a:r>
            <a:r>
              <a:rPr lang="en-GB" sz="2400" baseline="-25000" dirty="0"/>
              <a:t>1</a:t>
            </a:r>
            <a:r>
              <a:rPr lang="en-GB" sz="2400" dirty="0"/>
              <a:t>)}).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CAB2B0A-EA1C-C203-E257-2DE0E8D0EB52}"/>
              </a:ext>
            </a:extLst>
          </p:cNvPr>
          <p:cNvCxnSpPr>
            <a:cxnSpLocks/>
            <a:stCxn id="13" idx="1"/>
          </p:cNvCxnSpPr>
          <p:nvPr/>
        </p:nvCxnSpPr>
        <p:spPr>
          <a:xfrm flipV="1">
            <a:off x="7859520" y="2566841"/>
            <a:ext cx="1087523" cy="26070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08D71A2-96C7-4BEC-5126-C8FD7ABE202B}"/>
              </a:ext>
            </a:extLst>
          </p:cNvPr>
          <p:cNvCxnSpPr>
            <a:cxnSpLocks/>
            <a:stCxn id="12" idx="0"/>
            <a:endCxn id="8" idx="3"/>
          </p:cNvCxnSpPr>
          <p:nvPr/>
        </p:nvCxnSpPr>
        <p:spPr>
          <a:xfrm flipV="1">
            <a:off x="7295803" y="2539856"/>
            <a:ext cx="2215618" cy="1580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EAEFB85-FDDC-4F13-C18D-72869272E5A6}"/>
              </a:ext>
            </a:extLst>
          </p:cNvPr>
          <p:cNvCxnSpPr>
            <a:cxnSpLocks/>
            <a:stCxn id="18" idx="3"/>
            <a:endCxn id="8" idx="4"/>
          </p:cNvCxnSpPr>
          <p:nvPr/>
        </p:nvCxnSpPr>
        <p:spPr>
          <a:xfrm flipH="1" flipV="1">
            <a:off x="9576898" y="2566841"/>
            <a:ext cx="439715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4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0CBF-6396-C660-266E-BCCCAE5B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Latin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AC52F-C562-CFC5-A97E-F90C4ADFE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657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err="1"/>
              <a:t>Def</a:t>
            </a:r>
            <a:r>
              <a:rPr lang="en-GB" b="1" baseline="30000" dirty="0" err="1"/>
              <a:t>n</a:t>
            </a:r>
            <a:r>
              <a:rPr lang="en-GB" b="1" dirty="0"/>
              <a:t>: </a:t>
            </a:r>
            <a:r>
              <a:rPr lang="en-GB" dirty="0"/>
              <a:t>A valid </a:t>
            </a:r>
            <a:r>
              <a:rPr lang="en-GB" b="1" dirty="0"/>
              <a:t>Latin Square </a:t>
            </a:r>
            <a:r>
              <a:rPr lang="en-GB" dirty="0"/>
              <a:t>puzzle is a function L : </a:t>
            </a:r>
            <a:r>
              <a:rPr lang="en-GB" dirty="0" err="1"/>
              <a:t>i,j</a:t>
            </a:r>
            <a:r>
              <a:rPr lang="en-GB" dirty="0"/>
              <a:t> → x for values </a:t>
            </a:r>
            <a:r>
              <a:rPr lang="en-GB" dirty="0" err="1"/>
              <a:t>i,j</a:t>
            </a:r>
            <a:r>
              <a:rPr lang="en-GB" dirty="0"/>
              <a:t> ∈ {1, .., D} and x ∈ {0, ..., D} satisfying the following: </a:t>
            </a:r>
          </a:p>
          <a:p>
            <a:r>
              <a:rPr lang="en-GB" dirty="0"/>
              <a:t>for all a, b, c ∈ {1, ..., D} with L(a, b) ≠ 0 and L(a, c) ≠ 0 then L(a, b) ≠ L(a, c) </a:t>
            </a:r>
          </a:p>
          <a:p>
            <a:r>
              <a:rPr lang="en-GB" dirty="0"/>
              <a:t>for all a, b, c ∈ {1, ..., D} with L(a, b) ≠ 0 and L(c, b) ≠ 0 then L(a, b) ≠ L(c, b) </a:t>
            </a:r>
          </a:p>
          <a:p>
            <a:pPr marL="0" indent="0">
              <a:buNone/>
            </a:pPr>
            <a:r>
              <a:rPr lang="en-GB" dirty="0"/>
              <a:t>It is complete or solved if for all </a:t>
            </a:r>
            <a:r>
              <a:rPr lang="en-GB" dirty="0" err="1"/>
              <a:t>i,j</a:t>
            </a:r>
            <a:r>
              <a:rPr lang="en-GB" dirty="0"/>
              <a:t> ∈ {1, ..., D}, L(</a:t>
            </a:r>
            <a:r>
              <a:rPr lang="en-GB" dirty="0" err="1"/>
              <a:t>i</a:t>
            </a:r>
            <a:r>
              <a:rPr lang="en-GB" dirty="0"/>
              <a:t>, j) ≠ 0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78BCE2A0-1491-C6A1-3EA7-DF3C06F583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512785"/>
              </p:ext>
            </p:extLst>
          </p:nvPr>
        </p:nvGraphicFramePr>
        <p:xfrm>
          <a:off x="8993969" y="2529000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93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EB1E-5A49-89FB-819C-214AC130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0E9DF-E989-1599-B8CE-115E34848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000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/>
              <a:t>Def</a:t>
            </a:r>
            <a:r>
              <a:rPr lang="en-GB" b="1" baseline="30000" dirty="0" err="1"/>
              <a:t>n</a:t>
            </a:r>
            <a:r>
              <a:rPr lang="en-GB" b="1" dirty="0"/>
              <a:t>: </a:t>
            </a:r>
            <a:r>
              <a:rPr lang="en-GB" dirty="0"/>
              <a:t>A valid </a:t>
            </a:r>
            <a:r>
              <a:rPr lang="en-GB" b="1" dirty="0"/>
              <a:t>Sudoku</a:t>
            </a:r>
            <a:r>
              <a:rPr lang="en-GB" dirty="0"/>
              <a:t> puzzle is a function S : </a:t>
            </a:r>
            <a:r>
              <a:rPr lang="en-GB" dirty="0" err="1"/>
              <a:t>i</a:t>
            </a:r>
            <a:r>
              <a:rPr lang="en-GB" dirty="0"/>
              <a:t>, j → x for values </a:t>
            </a:r>
            <a:r>
              <a:rPr lang="en-GB" dirty="0" err="1"/>
              <a:t>i</a:t>
            </a:r>
            <a:r>
              <a:rPr lang="en-GB" dirty="0"/>
              <a:t>, j ∈ {1, ..., D</a:t>
            </a:r>
            <a:r>
              <a:rPr lang="en-GB" baseline="30000" dirty="0"/>
              <a:t>2</a:t>
            </a:r>
            <a:r>
              <a:rPr lang="en-GB" dirty="0"/>
              <a:t>} and x ∈ {0, ..., D</a:t>
            </a:r>
            <a:r>
              <a:rPr lang="en-GB" baseline="30000" dirty="0"/>
              <a:t>2</a:t>
            </a:r>
            <a:r>
              <a:rPr lang="en-GB" dirty="0"/>
              <a:t>} satisfying the following: </a:t>
            </a:r>
          </a:p>
          <a:p>
            <a:r>
              <a:rPr lang="en-GB" dirty="0"/>
              <a:t>for all a, b, c ∈ {1, ..., D2} with S(a, b) ≠ 0 and S(</a:t>
            </a:r>
            <a:r>
              <a:rPr lang="en-GB" dirty="0" err="1"/>
              <a:t>a,c</a:t>
            </a:r>
            <a:r>
              <a:rPr lang="en-GB" dirty="0"/>
              <a:t>) ≠ 0, then S(a, b) ≠ S(</a:t>
            </a:r>
            <a:r>
              <a:rPr lang="en-GB" dirty="0" err="1"/>
              <a:t>a,c</a:t>
            </a:r>
            <a:r>
              <a:rPr lang="en-GB" dirty="0"/>
              <a:t>) </a:t>
            </a:r>
          </a:p>
          <a:p>
            <a:r>
              <a:rPr lang="en-GB" dirty="0"/>
              <a:t>for all a, b, c ∈ {1, ..., D</a:t>
            </a:r>
            <a:r>
              <a:rPr lang="en-GB" baseline="30000" dirty="0"/>
              <a:t>2</a:t>
            </a:r>
            <a:r>
              <a:rPr lang="en-GB" dirty="0"/>
              <a:t>} with S(</a:t>
            </a:r>
            <a:r>
              <a:rPr lang="en-GB" dirty="0" err="1"/>
              <a:t>a,b</a:t>
            </a:r>
            <a:r>
              <a:rPr lang="en-GB" dirty="0"/>
              <a:t>) ≠ 0 and S(</a:t>
            </a:r>
            <a:r>
              <a:rPr lang="en-GB" dirty="0" err="1"/>
              <a:t>c,b</a:t>
            </a:r>
            <a:r>
              <a:rPr lang="en-GB" dirty="0"/>
              <a:t>) ≠ 0, then S(a, b) ≠ S(</a:t>
            </a:r>
            <a:r>
              <a:rPr lang="en-GB" dirty="0" err="1"/>
              <a:t>c,b</a:t>
            </a:r>
            <a:r>
              <a:rPr lang="en-GB" dirty="0"/>
              <a:t>) </a:t>
            </a:r>
          </a:p>
          <a:p>
            <a:r>
              <a:rPr lang="en-GB" dirty="0"/>
              <a:t>for all a, b, c, d ∈ {1, ... , D</a:t>
            </a:r>
            <a:r>
              <a:rPr lang="en-GB" baseline="30000" dirty="0"/>
              <a:t>2</a:t>
            </a:r>
            <a:r>
              <a:rPr lang="en-GB" dirty="0"/>
              <a:t>} with a mod D = c mod D, b mod D = d mod D, S(</a:t>
            </a:r>
            <a:r>
              <a:rPr lang="en-GB" dirty="0" err="1"/>
              <a:t>a,b</a:t>
            </a:r>
            <a:r>
              <a:rPr lang="en-GB" dirty="0"/>
              <a:t>) ≠ 0 and S(</a:t>
            </a:r>
            <a:r>
              <a:rPr lang="en-GB" dirty="0" err="1"/>
              <a:t>c,d</a:t>
            </a:r>
            <a:r>
              <a:rPr lang="en-GB" dirty="0"/>
              <a:t>) ≠ 0, then S(</a:t>
            </a:r>
            <a:r>
              <a:rPr lang="en-GB" dirty="0" err="1"/>
              <a:t>a,b</a:t>
            </a:r>
            <a:r>
              <a:rPr lang="en-GB" dirty="0"/>
              <a:t>) ≠ S(</a:t>
            </a:r>
            <a:r>
              <a:rPr lang="en-GB" dirty="0" err="1"/>
              <a:t>a,c</a:t>
            </a:r>
            <a:r>
              <a:rPr lang="en-GB" dirty="0"/>
              <a:t>)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A3B3DA-A1AF-2E78-CD44-CAA386E24C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566066"/>
              </p:ext>
            </p:extLst>
          </p:nvPr>
        </p:nvGraphicFramePr>
        <p:xfrm>
          <a:off x="6667676" y="1027906"/>
          <a:ext cx="4950819" cy="511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091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400276187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4247924008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373637816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238486592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413937373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428381853"/>
                    </a:ext>
                  </a:extLst>
                </a:gridCol>
              </a:tblGrid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69872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420609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17117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882563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84500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0056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48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F4CC-9C55-266D-9394-2F272B6A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SAT-&gt; Triangulating a Tripartite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214E48F-C69B-D212-D24B-8D65B131994E}"/>
                  </a:ext>
                </a:extLst>
              </p:cNvPr>
              <p:cNvSpPr txBox="1"/>
              <p:nvPr/>
            </p:nvSpPr>
            <p:spPr>
              <a:xfrm rot="16200000">
                <a:off x="-598009" y="3778124"/>
                <a:ext cx="35132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⋁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⋁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)⋀(¬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⋁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⋁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 </a:t>
                </a: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214E48F-C69B-D212-D24B-8D65B1319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98009" y="3778124"/>
                <a:ext cx="3513222" cy="461665"/>
              </a:xfrm>
              <a:prstGeom prst="rect">
                <a:avLst/>
              </a:prstGeom>
              <a:blipFill>
                <a:blip r:embed="rId2"/>
                <a:stretch>
                  <a:fillRect t="-1040" r="-17105" b="-13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A17F9CC-A779-BA37-A587-2ED0AED80936}"/>
              </a:ext>
            </a:extLst>
          </p:cNvPr>
          <p:cNvSpPr/>
          <p:nvPr/>
        </p:nvSpPr>
        <p:spPr>
          <a:xfrm>
            <a:off x="4961408" y="2436291"/>
            <a:ext cx="312378" cy="2085937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8CF7951-2418-74AE-35AF-D4795ECE479E}"/>
              </a:ext>
            </a:extLst>
          </p:cNvPr>
          <p:cNvSpPr/>
          <p:nvPr/>
        </p:nvSpPr>
        <p:spPr>
          <a:xfrm>
            <a:off x="3702727" y="3118360"/>
            <a:ext cx="295496" cy="2091692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608999-4714-CF70-B5D9-DF5D38A05D8E}"/>
              </a:ext>
            </a:extLst>
          </p:cNvPr>
          <p:cNvCxnSpPr>
            <a:cxnSpLocks/>
            <a:stCxn id="32" idx="4"/>
          </p:cNvCxnSpPr>
          <p:nvPr/>
        </p:nvCxnSpPr>
        <p:spPr>
          <a:xfrm flipH="1" flipV="1">
            <a:off x="4007525" y="3122371"/>
            <a:ext cx="14761" cy="2181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405C16-A215-1188-47B7-3EBE735BC22F}"/>
              </a:ext>
            </a:extLst>
          </p:cNvPr>
          <p:cNvCxnSpPr>
            <a:cxnSpLocks/>
            <a:stCxn id="31" idx="4"/>
          </p:cNvCxnSpPr>
          <p:nvPr/>
        </p:nvCxnSpPr>
        <p:spPr>
          <a:xfrm flipH="1" flipV="1">
            <a:off x="4641188" y="2833613"/>
            <a:ext cx="998" cy="2167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D55864-4BB7-1C7B-AA1B-B5FEE236EB2C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5290894" y="2480687"/>
            <a:ext cx="515" cy="1993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BC981D-6A91-EB09-8E1B-D40F596B1B82}"/>
              </a:ext>
            </a:extLst>
          </p:cNvPr>
          <p:cNvCxnSpPr>
            <a:cxnSpLocks/>
            <a:endCxn id="30" idx="6"/>
          </p:cNvCxnSpPr>
          <p:nvPr/>
        </p:nvCxnSpPr>
        <p:spPr>
          <a:xfrm flipV="1">
            <a:off x="4007525" y="2468658"/>
            <a:ext cx="1363305" cy="653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724581-C299-8972-A586-4BA9C198BC5C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4023568" y="4612728"/>
            <a:ext cx="1206674" cy="599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507E092-D37B-A167-5E95-E901E2698CEF}"/>
              </a:ext>
            </a:extLst>
          </p:cNvPr>
          <p:cNvSpPr/>
          <p:nvPr/>
        </p:nvSpPr>
        <p:spPr>
          <a:xfrm>
            <a:off x="4296288" y="2889772"/>
            <a:ext cx="320429" cy="2044410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AAF16D-0403-D8F6-40DF-802BB9228B56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3991483" y="3604202"/>
            <a:ext cx="1241740" cy="653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B909BD-F687-7468-269B-3B144A7D917D}"/>
              </a:ext>
            </a:extLst>
          </p:cNvPr>
          <p:cNvCxnSpPr/>
          <p:nvPr/>
        </p:nvCxnSpPr>
        <p:spPr>
          <a:xfrm>
            <a:off x="4007525" y="3122371"/>
            <a:ext cx="0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8A7BD-503E-8435-4857-A0313D51018A}"/>
              </a:ext>
            </a:extLst>
          </p:cNvPr>
          <p:cNvCxnSpPr>
            <a:cxnSpLocks/>
            <a:endCxn id="33" idx="4"/>
          </p:cNvCxnSpPr>
          <p:nvPr/>
        </p:nvCxnSpPr>
        <p:spPr>
          <a:xfrm>
            <a:off x="4031588" y="3182528"/>
            <a:ext cx="1259821" cy="1454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62ADCC-A7D6-188A-2317-687E54DECA5F}"/>
              </a:ext>
            </a:extLst>
          </p:cNvPr>
          <p:cNvCxnSpPr>
            <a:cxnSpLocks/>
            <a:endCxn id="26" idx="5"/>
          </p:cNvCxnSpPr>
          <p:nvPr/>
        </p:nvCxnSpPr>
        <p:spPr>
          <a:xfrm>
            <a:off x="4641188" y="2833613"/>
            <a:ext cx="714369" cy="770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2758DB-7029-08B8-9F8B-AC4EE8CEDB25}"/>
              </a:ext>
            </a:extLst>
          </p:cNvPr>
          <p:cNvCxnSpPr>
            <a:cxnSpLocks/>
            <a:endCxn id="31" idx="4"/>
          </p:cNvCxnSpPr>
          <p:nvPr/>
        </p:nvCxnSpPr>
        <p:spPr>
          <a:xfrm>
            <a:off x="4023566" y="4237302"/>
            <a:ext cx="618620" cy="763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49AE8B0-A804-1124-0EFB-2786F682387F}"/>
              </a:ext>
            </a:extLst>
          </p:cNvPr>
          <p:cNvSpPr/>
          <p:nvPr/>
        </p:nvSpPr>
        <p:spPr>
          <a:xfrm>
            <a:off x="5234746" y="2421034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DFB68C-0A9E-3F6C-02B9-D7F0DCFE12CA}"/>
              </a:ext>
            </a:extLst>
          </p:cNvPr>
          <p:cNvSpPr/>
          <p:nvPr/>
        </p:nvSpPr>
        <p:spPr>
          <a:xfrm>
            <a:off x="4577018" y="2785489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965CA39-6689-2C05-865B-A0D5EAF42350}"/>
              </a:ext>
            </a:extLst>
          </p:cNvPr>
          <p:cNvSpPr/>
          <p:nvPr/>
        </p:nvSpPr>
        <p:spPr>
          <a:xfrm>
            <a:off x="3934680" y="3096302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B0831C-BF61-DEFC-E92A-53313D89BAB5}"/>
              </a:ext>
            </a:extLst>
          </p:cNvPr>
          <p:cNvSpPr/>
          <p:nvPr/>
        </p:nvSpPr>
        <p:spPr>
          <a:xfrm>
            <a:off x="3951375" y="4203208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AF884D-1A4C-AED2-ECA3-B8F90529220B}"/>
              </a:ext>
            </a:extLst>
          </p:cNvPr>
          <p:cNvSpPr/>
          <p:nvPr/>
        </p:nvSpPr>
        <p:spPr>
          <a:xfrm>
            <a:off x="3934680" y="5149691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55CADA-601D-2637-2E76-2E830436C3E7}"/>
              </a:ext>
            </a:extLst>
          </p:cNvPr>
          <p:cNvSpPr/>
          <p:nvPr/>
        </p:nvSpPr>
        <p:spPr>
          <a:xfrm>
            <a:off x="4593061" y="3852289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28E3B5-23BF-3EFA-8717-259F3A7D333E}"/>
              </a:ext>
            </a:extLst>
          </p:cNvPr>
          <p:cNvSpPr/>
          <p:nvPr/>
        </p:nvSpPr>
        <p:spPr>
          <a:xfrm>
            <a:off x="5250975" y="3512134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98AD73-617E-B77B-A259-3A4E1FE19469}"/>
              </a:ext>
            </a:extLst>
          </p:cNvPr>
          <p:cNvSpPr/>
          <p:nvPr/>
        </p:nvSpPr>
        <p:spPr>
          <a:xfrm>
            <a:off x="4593061" y="4859791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395BA2B-85BB-9959-618A-A9CD5C68B991}"/>
              </a:ext>
            </a:extLst>
          </p:cNvPr>
          <p:cNvSpPr/>
          <p:nvPr/>
        </p:nvSpPr>
        <p:spPr>
          <a:xfrm>
            <a:off x="5218704" y="4506971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8B5CC3-1A1E-60E5-0948-322080CBE1C8}"/>
              </a:ext>
            </a:extLst>
          </p:cNvPr>
          <p:cNvSpPr/>
          <p:nvPr/>
        </p:nvSpPr>
        <p:spPr>
          <a:xfrm>
            <a:off x="3918926" y="3088293"/>
            <a:ext cx="173006" cy="1626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B80423-EE5C-8B57-0D72-79752DC66FBB}"/>
              </a:ext>
            </a:extLst>
          </p:cNvPr>
          <p:cNvSpPr/>
          <p:nvPr/>
        </p:nvSpPr>
        <p:spPr>
          <a:xfrm>
            <a:off x="5207887" y="3465409"/>
            <a:ext cx="173006" cy="1626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AE22AC-748F-FE46-E320-253D884A9989}"/>
              </a:ext>
            </a:extLst>
          </p:cNvPr>
          <p:cNvSpPr/>
          <p:nvPr/>
        </p:nvSpPr>
        <p:spPr>
          <a:xfrm>
            <a:off x="4554452" y="3834331"/>
            <a:ext cx="173006" cy="1626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0E5713D-FF68-28AF-12FA-D31E792B4CB6}"/>
              </a:ext>
            </a:extLst>
          </p:cNvPr>
          <p:cNvSpPr/>
          <p:nvPr/>
        </p:nvSpPr>
        <p:spPr>
          <a:xfrm>
            <a:off x="4564568" y="2754434"/>
            <a:ext cx="173006" cy="1626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F8E3375-9D5C-DB99-D52F-656B814C25E5}"/>
              </a:ext>
            </a:extLst>
          </p:cNvPr>
          <p:cNvSpPr/>
          <p:nvPr/>
        </p:nvSpPr>
        <p:spPr>
          <a:xfrm>
            <a:off x="3947091" y="4174132"/>
            <a:ext cx="173006" cy="1626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712580-EAF6-8C56-64E1-888DFFFD64ED}"/>
              </a:ext>
            </a:extLst>
          </p:cNvPr>
          <p:cNvSpPr/>
          <p:nvPr/>
        </p:nvSpPr>
        <p:spPr>
          <a:xfrm>
            <a:off x="5197824" y="2387355"/>
            <a:ext cx="173006" cy="1626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3E5E4BB-77B1-0985-34A3-1ED09A9133B5}"/>
              </a:ext>
            </a:extLst>
          </p:cNvPr>
          <p:cNvSpPr/>
          <p:nvPr/>
        </p:nvSpPr>
        <p:spPr>
          <a:xfrm>
            <a:off x="4555683" y="4838494"/>
            <a:ext cx="173006" cy="1626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FBE2CA6-112D-43E8-DB92-3BAE9B097CAF}"/>
              </a:ext>
            </a:extLst>
          </p:cNvPr>
          <p:cNvSpPr/>
          <p:nvPr/>
        </p:nvSpPr>
        <p:spPr>
          <a:xfrm>
            <a:off x="3935783" y="5141623"/>
            <a:ext cx="173006" cy="1626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267F6AC-4FC0-CBF0-9245-81E092BA7091}"/>
              </a:ext>
            </a:extLst>
          </p:cNvPr>
          <p:cNvSpPr/>
          <p:nvPr/>
        </p:nvSpPr>
        <p:spPr>
          <a:xfrm>
            <a:off x="5204906" y="4473935"/>
            <a:ext cx="173006" cy="1626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457E3C9-C695-AB63-2441-6C27E25DD3D5}"/>
              </a:ext>
            </a:extLst>
          </p:cNvPr>
          <p:cNvSpPr/>
          <p:nvPr/>
        </p:nvSpPr>
        <p:spPr>
          <a:xfrm>
            <a:off x="7350603" y="2436291"/>
            <a:ext cx="312378" cy="2085937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3095DCF-21A1-23C1-F5C2-1A4C59AF7329}"/>
              </a:ext>
            </a:extLst>
          </p:cNvPr>
          <p:cNvSpPr/>
          <p:nvPr/>
        </p:nvSpPr>
        <p:spPr>
          <a:xfrm>
            <a:off x="6091922" y="3118360"/>
            <a:ext cx="295496" cy="2091692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26E8CFC-1B00-F199-69C8-775478A6127E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6380023" y="3122371"/>
            <a:ext cx="16697" cy="2027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F27DB1-D3FE-3525-4FC6-524AFA1C03F3}"/>
              </a:ext>
            </a:extLst>
          </p:cNvPr>
          <p:cNvCxnSpPr>
            <a:cxnSpLocks/>
            <a:stCxn id="54" idx="4"/>
          </p:cNvCxnSpPr>
          <p:nvPr/>
        </p:nvCxnSpPr>
        <p:spPr>
          <a:xfrm flipH="1" flipV="1">
            <a:off x="7030383" y="2833613"/>
            <a:ext cx="8021" cy="2138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5D8B285-7281-7403-F118-C4D18AFCA540}"/>
              </a:ext>
            </a:extLst>
          </p:cNvPr>
          <p:cNvCxnSpPr>
            <a:cxnSpLocks/>
            <a:stCxn id="55" idx="4"/>
          </p:cNvCxnSpPr>
          <p:nvPr/>
        </p:nvCxnSpPr>
        <p:spPr>
          <a:xfrm flipV="1">
            <a:off x="7664047" y="2480687"/>
            <a:ext cx="16042" cy="2138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51C945B-FC1F-B471-F44A-9CD44877634C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6396720" y="2516884"/>
            <a:ext cx="1243666" cy="605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B405EDB-B458-2D6F-F026-5E3FAAFEDC4F}"/>
              </a:ext>
            </a:extLst>
          </p:cNvPr>
          <p:cNvCxnSpPr>
            <a:cxnSpLocks/>
          </p:cNvCxnSpPr>
          <p:nvPr/>
        </p:nvCxnSpPr>
        <p:spPr>
          <a:xfrm flipV="1">
            <a:off x="6412763" y="4612728"/>
            <a:ext cx="1206674" cy="599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319CAF6-AC17-A67F-EDAF-549AE0A9A140}"/>
              </a:ext>
            </a:extLst>
          </p:cNvPr>
          <p:cNvSpPr/>
          <p:nvPr/>
        </p:nvSpPr>
        <p:spPr>
          <a:xfrm>
            <a:off x="6685483" y="2889772"/>
            <a:ext cx="320429" cy="2044410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4D50FC-5EFB-2589-5CF6-4C646E276E76}"/>
              </a:ext>
            </a:extLst>
          </p:cNvPr>
          <p:cNvCxnSpPr>
            <a:cxnSpLocks/>
          </p:cNvCxnSpPr>
          <p:nvPr/>
        </p:nvCxnSpPr>
        <p:spPr>
          <a:xfrm flipV="1">
            <a:off x="6380678" y="3604202"/>
            <a:ext cx="1241740" cy="653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B56B2D-38AC-DA9B-8C71-6E086064EB64}"/>
              </a:ext>
            </a:extLst>
          </p:cNvPr>
          <p:cNvCxnSpPr/>
          <p:nvPr/>
        </p:nvCxnSpPr>
        <p:spPr>
          <a:xfrm>
            <a:off x="6396720" y="3122371"/>
            <a:ext cx="0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7C80855-E664-AF5A-6D91-562F5C9180FB}"/>
              </a:ext>
            </a:extLst>
          </p:cNvPr>
          <p:cNvCxnSpPr>
            <a:cxnSpLocks/>
            <a:endCxn id="55" idx="4"/>
          </p:cNvCxnSpPr>
          <p:nvPr/>
        </p:nvCxnSpPr>
        <p:spPr>
          <a:xfrm>
            <a:off x="6420783" y="3182528"/>
            <a:ext cx="1243264" cy="1436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56FACF-7785-73BA-1E46-9AAB09DAFFEA}"/>
              </a:ext>
            </a:extLst>
          </p:cNvPr>
          <p:cNvCxnSpPr>
            <a:cxnSpLocks/>
          </p:cNvCxnSpPr>
          <p:nvPr/>
        </p:nvCxnSpPr>
        <p:spPr>
          <a:xfrm>
            <a:off x="7030383" y="2833613"/>
            <a:ext cx="714369" cy="770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FAEE4EE-DD48-AAAE-BC48-ECA92DD81597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6412761" y="4237302"/>
            <a:ext cx="569495" cy="678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16F613C-635D-47EB-4BDA-F6D1C5155264}"/>
              </a:ext>
            </a:extLst>
          </p:cNvPr>
          <p:cNvSpPr/>
          <p:nvPr/>
        </p:nvSpPr>
        <p:spPr>
          <a:xfrm>
            <a:off x="7623941" y="2421034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43DAFE3-2440-C540-27F7-BD5D404B1F90}"/>
              </a:ext>
            </a:extLst>
          </p:cNvPr>
          <p:cNvSpPr/>
          <p:nvPr/>
        </p:nvSpPr>
        <p:spPr>
          <a:xfrm>
            <a:off x="6966213" y="2785489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D2FB0E0-C2AB-349E-D5B6-AC3B26AB2CF6}"/>
              </a:ext>
            </a:extLst>
          </p:cNvPr>
          <p:cNvSpPr/>
          <p:nvPr/>
        </p:nvSpPr>
        <p:spPr>
          <a:xfrm>
            <a:off x="6323875" y="3096302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9854BC-437B-134A-9F9A-07C66DFAE99D}"/>
              </a:ext>
            </a:extLst>
          </p:cNvPr>
          <p:cNvSpPr/>
          <p:nvPr/>
        </p:nvSpPr>
        <p:spPr>
          <a:xfrm>
            <a:off x="6340570" y="4203208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8265D18-1ABE-C467-EA80-2CC0135AB66F}"/>
              </a:ext>
            </a:extLst>
          </p:cNvPr>
          <p:cNvSpPr/>
          <p:nvPr/>
        </p:nvSpPr>
        <p:spPr>
          <a:xfrm>
            <a:off x="6323875" y="5149691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BD1E658-28FA-3575-A48E-2AC757D7F658}"/>
              </a:ext>
            </a:extLst>
          </p:cNvPr>
          <p:cNvSpPr/>
          <p:nvPr/>
        </p:nvSpPr>
        <p:spPr>
          <a:xfrm>
            <a:off x="6982256" y="3852289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468923D-A924-3322-D008-3104B580A6E7}"/>
              </a:ext>
            </a:extLst>
          </p:cNvPr>
          <p:cNvSpPr/>
          <p:nvPr/>
        </p:nvSpPr>
        <p:spPr>
          <a:xfrm>
            <a:off x="7640170" y="3512134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C557AF9-6F45-434B-5B43-E96B8171B292}"/>
              </a:ext>
            </a:extLst>
          </p:cNvPr>
          <p:cNvSpPr/>
          <p:nvPr/>
        </p:nvSpPr>
        <p:spPr>
          <a:xfrm>
            <a:off x="6982256" y="4859791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D277930-FDFB-4562-6F30-BF268C5520F7}"/>
              </a:ext>
            </a:extLst>
          </p:cNvPr>
          <p:cNvSpPr/>
          <p:nvPr/>
        </p:nvSpPr>
        <p:spPr>
          <a:xfrm>
            <a:off x="7607899" y="4506971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4C402B93-ACB1-18BE-873A-46963DA2D0F1}"/>
              </a:ext>
            </a:extLst>
          </p:cNvPr>
          <p:cNvSpPr/>
          <p:nvPr/>
        </p:nvSpPr>
        <p:spPr>
          <a:xfrm rot="16200000">
            <a:off x="6924631" y="2716745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E6BF6FDC-2E45-BC9E-A83E-DCEBD11A740B}"/>
              </a:ext>
            </a:extLst>
          </p:cNvPr>
          <p:cNvSpPr/>
          <p:nvPr/>
        </p:nvSpPr>
        <p:spPr>
          <a:xfrm rot="16200000">
            <a:off x="6303862" y="4144035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C060AA9A-AEA8-25E3-0E33-D5D970AFC570}"/>
              </a:ext>
            </a:extLst>
          </p:cNvPr>
          <p:cNvSpPr/>
          <p:nvPr/>
        </p:nvSpPr>
        <p:spPr>
          <a:xfrm rot="16200000">
            <a:off x="6933020" y="3786770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85FB32E-5A6C-40BD-D320-D87050846D7A}"/>
              </a:ext>
            </a:extLst>
          </p:cNvPr>
          <p:cNvSpPr/>
          <p:nvPr/>
        </p:nvSpPr>
        <p:spPr>
          <a:xfrm>
            <a:off x="9416048" y="2402328"/>
            <a:ext cx="312378" cy="2085937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B8BC73A-874D-A7E2-B4B3-5844D25E30D8}"/>
              </a:ext>
            </a:extLst>
          </p:cNvPr>
          <p:cNvSpPr/>
          <p:nvPr/>
        </p:nvSpPr>
        <p:spPr>
          <a:xfrm>
            <a:off x="8157367" y="3084397"/>
            <a:ext cx="295496" cy="2091692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394BBBB-7916-0862-FE3D-409BE144E7BA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8445468" y="3088408"/>
            <a:ext cx="16697" cy="2027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4248277-45F5-964E-E649-F87F96ECBED2}"/>
              </a:ext>
            </a:extLst>
          </p:cNvPr>
          <p:cNvCxnSpPr>
            <a:cxnSpLocks/>
            <a:stCxn id="79" idx="4"/>
          </p:cNvCxnSpPr>
          <p:nvPr/>
        </p:nvCxnSpPr>
        <p:spPr>
          <a:xfrm flipH="1" flipV="1">
            <a:off x="9095828" y="2799650"/>
            <a:ext cx="8021" cy="2138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5119870-0E2A-EBA4-7713-7D975694B4D6}"/>
              </a:ext>
            </a:extLst>
          </p:cNvPr>
          <p:cNvCxnSpPr>
            <a:cxnSpLocks/>
            <a:stCxn id="80" idx="4"/>
          </p:cNvCxnSpPr>
          <p:nvPr/>
        </p:nvCxnSpPr>
        <p:spPr>
          <a:xfrm flipV="1">
            <a:off x="9729492" y="2446724"/>
            <a:ext cx="16042" cy="2138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6420D63-4006-36BA-6152-CC9B0C9C2E41}"/>
              </a:ext>
            </a:extLst>
          </p:cNvPr>
          <p:cNvCxnSpPr>
            <a:cxnSpLocks/>
            <a:endCxn id="72" idx="3"/>
          </p:cNvCxnSpPr>
          <p:nvPr/>
        </p:nvCxnSpPr>
        <p:spPr>
          <a:xfrm flipV="1">
            <a:off x="8462165" y="2482921"/>
            <a:ext cx="1243666" cy="605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88B9F6-D404-F62A-DF0D-8F7F028B9661}"/>
              </a:ext>
            </a:extLst>
          </p:cNvPr>
          <p:cNvCxnSpPr>
            <a:cxnSpLocks/>
          </p:cNvCxnSpPr>
          <p:nvPr/>
        </p:nvCxnSpPr>
        <p:spPr>
          <a:xfrm flipV="1">
            <a:off x="8478208" y="4578765"/>
            <a:ext cx="1206674" cy="599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BEFDAEF-50F9-62FA-9F43-5BF310B18E09}"/>
              </a:ext>
            </a:extLst>
          </p:cNvPr>
          <p:cNvSpPr/>
          <p:nvPr/>
        </p:nvSpPr>
        <p:spPr>
          <a:xfrm>
            <a:off x="8750928" y="2855809"/>
            <a:ext cx="320429" cy="2044410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0A6A490-D61A-4C1D-E62B-8A458053AEB6}"/>
              </a:ext>
            </a:extLst>
          </p:cNvPr>
          <p:cNvCxnSpPr>
            <a:cxnSpLocks/>
          </p:cNvCxnSpPr>
          <p:nvPr/>
        </p:nvCxnSpPr>
        <p:spPr>
          <a:xfrm flipV="1">
            <a:off x="8446123" y="3570239"/>
            <a:ext cx="1241740" cy="653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46298A4-7154-A10C-DBD3-857D23A5215C}"/>
              </a:ext>
            </a:extLst>
          </p:cNvPr>
          <p:cNvCxnSpPr/>
          <p:nvPr/>
        </p:nvCxnSpPr>
        <p:spPr>
          <a:xfrm>
            <a:off x="8462165" y="3088408"/>
            <a:ext cx="0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49B5A4B-AF85-270A-DF33-FD9CFD29DAB7}"/>
              </a:ext>
            </a:extLst>
          </p:cNvPr>
          <p:cNvCxnSpPr>
            <a:cxnSpLocks/>
            <a:endCxn id="80" idx="4"/>
          </p:cNvCxnSpPr>
          <p:nvPr/>
        </p:nvCxnSpPr>
        <p:spPr>
          <a:xfrm>
            <a:off x="8486228" y="3148565"/>
            <a:ext cx="1243264" cy="1436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9E4DE34-D611-329D-C1BE-30F44949CE1E}"/>
              </a:ext>
            </a:extLst>
          </p:cNvPr>
          <p:cNvCxnSpPr>
            <a:cxnSpLocks/>
          </p:cNvCxnSpPr>
          <p:nvPr/>
        </p:nvCxnSpPr>
        <p:spPr>
          <a:xfrm>
            <a:off x="9095828" y="2799650"/>
            <a:ext cx="714369" cy="770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961E453-14A6-6E76-3ECC-C62A8D532A03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8478206" y="4203339"/>
            <a:ext cx="569495" cy="678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4E90609C-CEEC-ED43-4804-678FDAAB2FB6}"/>
              </a:ext>
            </a:extLst>
          </p:cNvPr>
          <p:cNvSpPr/>
          <p:nvPr/>
        </p:nvSpPr>
        <p:spPr>
          <a:xfrm>
            <a:off x="9689386" y="2387071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0F66106-4CC7-B218-50A4-23FFDD0A43A6}"/>
              </a:ext>
            </a:extLst>
          </p:cNvPr>
          <p:cNvSpPr/>
          <p:nvPr/>
        </p:nvSpPr>
        <p:spPr>
          <a:xfrm>
            <a:off x="9031658" y="2751526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F7DABF4-1D7B-DE35-748A-41A7B4AFC3BA}"/>
              </a:ext>
            </a:extLst>
          </p:cNvPr>
          <p:cNvSpPr/>
          <p:nvPr/>
        </p:nvSpPr>
        <p:spPr>
          <a:xfrm>
            <a:off x="8389320" y="3062339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DCD7421-7F54-5B1F-E2BE-839FF86C9DA4}"/>
              </a:ext>
            </a:extLst>
          </p:cNvPr>
          <p:cNvSpPr/>
          <p:nvPr/>
        </p:nvSpPr>
        <p:spPr>
          <a:xfrm>
            <a:off x="8406015" y="4169245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F93760D-DB31-0E2E-643D-CEB223D0621E}"/>
              </a:ext>
            </a:extLst>
          </p:cNvPr>
          <p:cNvSpPr/>
          <p:nvPr/>
        </p:nvSpPr>
        <p:spPr>
          <a:xfrm>
            <a:off x="8389320" y="5115728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41C0013-7613-966C-D4F5-1EE57F54E458}"/>
              </a:ext>
            </a:extLst>
          </p:cNvPr>
          <p:cNvSpPr/>
          <p:nvPr/>
        </p:nvSpPr>
        <p:spPr>
          <a:xfrm>
            <a:off x="9047701" y="3818326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06E7B5B-B380-9699-B787-54E0D1FA94E5}"/>
              </a:ext>
            </a:extLst>
          </p:cNvPr>
          <p:cNvSpPr/>
          <p:nvPr/>
        </p:nvSpPr>
        <p:spPr>
          <a:xfrm>
            <a:off x="9705615" y="3478171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4DEE50E-05D6-E08E-C06D-D53B1CAF4A18}"/>
              </a:ext>
            </a:extLst>
          </p:cNvPr>
          <p:cNvSpPr/>
          <p:nvPr/>
        </p:nvSpPr>
        <p:spPr>
          <a:xfrm>
            <a:off x="9047701" y="4825828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747961D-77F5-6CEE-B746-BE81A5B16C7C}"/>
              </a:ext>
            </a:extLst>
          </p:cNvPr>
          <p:cNvSpPr/>
          <p:nvPr/>
        </p:nvSpPr>
        <p:spPr>
          <a:xfrm>
            <a:off x="9673344" y="4473008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821FABEC-1588-468C-5CDE-CDB483E4EAC3}"/>
              </a:ext>
            </a:extLst>
          </p:cNvPr>
          <p:cNvCxnSpPr>
            <a:cxnSpLocks/>
            <a:stCxn id="25" idx="2"/>
          </p:cNvCxnSpPr>
          <p:nvPr/>
        </p:nvCxnSpPr>
        <p:spPr>
          <a:xfrm rot="10800000" flipH="1">
            <a:off x="3918926" y="2450670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6C3E84C0-AFDD-723B-D99A-DF1922E84365}"/>
              </a:ext>
            </a:extLst>
          </p:cNvPr>
          <p:cNvSpPr/>
          <p:nvPr/>
        </p:nvSpPr>
        <p:spPr>
          <a:xfrm rot="16200000">
            <a:off x="6283547" y="3059110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DF8A0606-851A-EB28-C827-507C2D1AE8ED}"/>
              </a:ext>
            </a:extLst>
          </p:cNvPr>
          <p:cNvCxnSpPr>
            <a:cxnSpLocks/>
          </p:cNvCxnSpPr>
          <p:nvPr/>
        </p:nvCxnSpPr>
        <p:spPr>
          <a:xfrm rot="10800000" flipH="1">
            <a:off x="3965745" y="3499737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8E2994BD-03C1-3ECD-7A45-D5AB5C5BFB6A}"/>
              </a:ext>
            </a:extLst>
          </p:cNvPr>
          <p:cNvCxnSpPr>
            <a:cxnSpLocks/>
          </p:cNvCxnSpPr>
          <p:nvPr/>
        </p:nvCxnSpPr>
        <p:spPr>
          <a:xfrm rot="10800000" flipH="1">
            <a:off x="3946149" y="4528632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DE1108B1-08D2-CF1D-19FF-60638AD6771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655" y="2452222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8A64F7E0-AC7D-C29A-074D-6D74913D7C33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2919" y="3552524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AB266E91-6BAB-AFD8-C41F-74BA12F3D6DE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62228" y="4513150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B316FC21-C354-7291-AE81-147A5FB697CF}"/>
              </a:ext>
            </a:extLst>
          </p:cNvPr>
          <p:cNvCxnSpPr>
            <a:cxnSpLocks/>
          </p:cNvCxnSpPr>
          <p:nvPr/>
        </p:nvCxnSpPr>
        <p:spPr>
          <a:xfrm rot="10800000" flipH="1">
            <a:off x="8430115" y="2406669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86CDF608-A933-E25E-81E3-2D3F1BB40E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8402398" y="3543761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EC4A1207-C42E-9563-F663-D420AB032431}"/>
              </a:ext>
            </a:extLst>
          </p:cNvPr>
          <p:cNvCxnSpPr>
            <a:cxnSpLocks/>
          </p:cNvCxnSpPr>
          <p:nvPr/>
        </p:nvCxnSpPr>
        <p:spPr>
          <a:xfrm rot="10800000" flipH="1">
            <a:off x="8402398" y="4494241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BA06D380-429A-B027-DFCD-DF76D9A016FF}"/>
              </a:ext>
            </a:extLst>
          </p:cNvPr>
          <p:cNvSpPr/>
          <p:nvPr/>
        </p:nvSpPr>
        <p:spPr>
          <a:xfrm rot="5400000">
            <a:off x="8358639" y="3415696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FFAB52DD-3CBA-77C2-ED81-3FC1F6AA6978}"/>
              </a:ext>
            </a:extLst>
          </p:cNvPr>
          <p:cNvSpPr/>
          <p:nvPr/>
        </p:nvSpPr>
        <p:spPr>
          <a:xfrm rot="5400000">
            <a:off x="8332456" y="4436800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29916C32-9194-6671-45EB-E67AA232BEA2}"/>
              </a:ext>
            </a:extLst>
          </p:cNvPr>
          <p:cNvSpPr/>
          <p:nvPr/>
        </p:nvSpPr>
        <p:spPr>
          <a:xfrm rot="5400000">
            <a:off x="9008188" y="3097073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CF5C9C33-4814-22D3-C37B-E6FE85493A0C}"/>
              </a:ext>
            </a:extLst>
          </p:cNvPr>
          <p:cNvSpPr/>
          <p:nvPr/>
        </p:nvSpPr>
        <p:spPr>
          <a:xfrm rot="5400000">
            <a:off x="8998465" y="4099971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9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56" grpId="0" animBg="1"/>
      <p:bldP spid="57" grpId="0" animBg="1"/>
      <p:bldP spid="58" grpId="0" animBg="1"/>
      <p:bldP spid="85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8106-C41B-5954-00A1-2912877A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Triangulating a Tripartite Graph -&gt; Latin Square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904F7-2EDC-CC41-99F0-6434BAFBB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1681" y="1825625"/>
            <a:ext cx="6021424" cy="4351338"/>
          </a:xfrm>
        </p:spPr>
        <p:txBody>
          <a:bodyPr>
            <a:normAutofit/>
          </a:bodyPr>
          <a:lstStyle/>
          <a:p>
            <a:r>
              <a:rPr lang="en-GB" sz="2400" dirty="0"/>
              <a:t>Each row/column contain each element only once. </a:t>
            </a:r>
          </a:p>
          <a:p>
            <a:r>
              <a:rPr lang="en-GB" sz="2400" dirty="0"/>
              <a:t>If (</a:t>
            </a:r>
            <a:r>
              <a:rPr lang="en-GB" sz="2400" dirty="0" err="1"/>
              <a:t>r</a:t>
            </a:r>
            <a:r>
              <a:rPr lang="en-GB" sz="2400" baseline="-25000" dirty="0" err="1"/>
              <a:t>i</a:t>
            </a:r>
            <a:r>
              <a:rPr lang="en-GB" sz="2400" dirty="0"/>
              <a:t>, </a:t>
            </a:r>
            <a:r>
              <a:rPr lang="en-GB" sz="2400" dirty="0" err="1"/>
              <a:t>c</a:t>
            </a:r>
            <a:r>
              <a:rPr lang="en-GB" sz="2400" baseline="-25000" dirty="0" err="1"/>
              <a:t>j</a:t>
            </a:r>
            <a:r>
              <a:rPr lang="en-GB" sz="2400" dirty="0"/>
              <a:t>) ∈ E then LF(</a:t>
            </a:r>
            <a:r>
              <a:rPr lang="en-GB" sz="2400" dirty="0" err="1"/>
              <a:t>i,j</a:t>
            </a:r>
            <a:r>
              <a:rPr lang="en-GB" sz="2400" dirty="0"/>
              <a:t>)=empty else LF(</a:t>
            </a:r>
            <a:r>
              <a:rPr lang="en-GB" sz="2400" dirty="0" err="1"/>
              <a:t>i,j</a:t>
            </a:r>
            <a:r>
              <a:rPr lang="en-GB" sz="2400" dirty="0"/>
              <a:t>) ≠ k, k ∈ [1, ..., t] </a:t>
            </a:r>
          </a:p>
          <a:p>
            <a:r>
              <a:rPr lang="en-GB" sz="2400" dirty="0"/>
              <a:t>If (</a:t>
            </a:r>
            <a:r>
              <a:rPr lang="en-GB" sz="2400" dirty="0" err="1"/>
              <a:t>r</a:t>
            </a:r>
            <a:r>
              <a:rPr lang="en-GB" sz="2400" baseline="-25000" dirty="0" err="1"/>
              <a:t>i</a:t>
            </a:r>
            <a:r>
              <a:rPr lang="en-GB" sz="2400" dirty="0"/>
              <a:t>, e</a:t>
            </a:r>
            <a:r>
              <a:rPr lang="en-GB" sz="2400" baseline="-25000" dirty="0"/>
              <a:t>k</a:t>
            </a:r>
            <a:r>
              <a:rPr lang="en-GB" sz="2400" dirty="0"/>
              <a:t>) ∈ E then for constant </a:t>
            </a:r>
            <a:r>
              <a:rPr lang="en-GB" sz="2400" dirty="0" err="1"/>
              <a:t>i</a:t>
            </a:r>
            <a:r>
              <a:rPr lang="en-GB" sz="2400" dirty="0"/>
              <a:t>, LF(</a:t>
            </a:r>
            <a:r>
              <a:rPr lang="en-GB" sz="2400" dirty="0" err="1"/>
              <a:t>i,j</a:t>
            </a:r>
            <a:r>
              <a:rPr lang="en-GB" sz="2400" dirty="0"/>
              <a:t>) ≠ k </a:t>
            </a:r>
          </a:p>
          <a:p>
            <a:r>
              <a:rPr lang="en-GB" sz="2400" dirty="0"/>
              <a:t>If (c</a:t>
            </a:r>
            <a:r>
              <a:rPr lang="en-GB" sz="2400" baseline="-25000" dirty="0"/>
              <a:t>i</a:t>
            </a:r>
            <a:r>
              <a:rPr lang="en-GB" sz="2400" dirty="0"/>
              <a:t>, e</a:t>
            </a:r>
            <a:r>
              <a:rPr lang="en-GB" sz="2400" baseline="-25000" dirty="0"/>
              <a:t>k</a:t>
            </a:r>
            <a:r>
              <a:rPr lang="en-GB" sz="2400" dirty="0"/>
              <a:t>) ∈ E then for constant j, LF(</a:t>
            </a:r>
            <a:r>
              <a:rPr lang="en-GB" sz="2400" dirty="0" err="1"/>
              <a:t>i,j</a:t>
            </a:r>
            <a:r>
              <a:rPr lang="en-GB" sz="2400" dirty="0"/>
              <a:t>) ≠ k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4C38BC4-3A4F-227A-C987-1362F41BBB98}"/>
              </a:ext>
            </a:extLst>
          </p:cNvPr>
          <p:cNvGrpSpPr/>
          <p:nvPr/>
        </p:nvGrpSpPr>
        <p:grpSpPr>
          <a:xfrm>
            <a:off x="2007647" y="2131711"/>
            <a:ext cx="2268638" cy="782082"/>
            <a:chOff x="6991109" y="2106592"/>
            <a:chExt cx="2268638" cy="7820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E2582D3-F150-B33E-67CA-AE68ECD5FB3F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7706C74-5E1D-497C-CE0C-3EBB0016C05A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5B23645-4162-1F8D-C2E4-0CDC4C1AFCA9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23503E3-3CA3-0B45-C3FB-0E25D3F9914E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B5BAA8F-E134-432E-7F02-A24366C00FC5}"/>
              </a:ext>
            </a:extLst>
          </p:cNvPr>
          <p:cNvGrpSpPr/>
          <p:nvPr/>
        </p:nvGrpSpPr>
        <p:grpSpPr>
          <a:xfrm rot="3632824">
            <a:off x="600104" y="4347108"/>
            <a:ext cx="2268638" cy="782082"/>
            <a:chOff x="6991109" y="2106592"/>
            <a:chExt cx="2268638" cy="7820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02961EFB-FE34-BAE0-4A9D-7BDFBCBC1C74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BE41B6D-FB78-D6DB-6B83-98012F3B9C57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DA8A506-7C2D-2822-1EF2-2B89E332BFF1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2D122F8-EE8E-4193-48E7-1D4FA576BC8A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84F47DB-3294-6E20-AAA2-4AE22675922E}"/>
              </a:ext>
            </a:extLst>
          </p:cNvPr>
          <p:cNvGrpSpPr/>
          <p:nvPr/>
        </p:nvGrpSpPr>
        <p:grpSpPr>
          <a:xfrm rot="6978238">
            <a:off x="3426082" y="4347108"/>
            <a:ext cx="2268638" cy="782082"/>
            <a:chOff x="6991109" y="2106592"/>
            <a:chExt cx="2268638" cy="7820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E63B5205-DE05-7EAE-4D43-E59CCC37DFED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7507A22-2D64-F04F-BB89-053A58F7CB86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464816F-E6C3-76A5-6D8B-BAA439519A9B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D823E7F-9F1A-E532-200C-CC1A9A45A6D8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EF424CB9-4E36-A4B5-F1D1-345E180B3A40}"/>
              </a:ext>
            </a:extLst>
          </p:cNvPr>
          <p:cNvSpPr txBox="1"/>
          <p:nvPr/>
        </p:nvSpPr>
        <p:spPr>
          <a:xfrm>
            <a:off x="2094161" y="1462108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ROW</a:t>
            </a:r>
          </a:p>
          <a:p>
            <a:pPr algn="ctr"/>
            <a:r>
              <a:rPr lang="en-GB" dirty="0"/>
              <a:t>1	2	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FC3359A-D397-72E5-ACF1-4918D08EC1FF}"/>
              </a:ext>
            </a:extLst>
          </p:cNvPr>
          <p:cNvSpPr txBox="1"/>
          <p:nvPr/>
        </p:nvSpPr>
        <p:spPr>
          <a:xfrm rot="17790413">
            <a:off x="4093638" y="4684331"/>
            <a:ext cx="236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	B	C	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7AB462C-FED3-C632-BA1C-7608CB0915A8}"/>
              </a:ext>
            </a:extLst>
          </p:cNvPr>
          <p:cNvSpPr txBox="1"/>
          <p:nvPr/>
        </p:nvSpPr>
        <p:spPr>
          <a:xfrm>
            <a:off x="4950743" y="5514068"/>
            <a:ext cx="83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81BE77B-7236-3C45-3A95-3E56A0C60E40}"/>
              </a:ext>
            </a:extLst>
          </p:cNvPr>
          <p:cNvSpPr txBox="1"/>
          <p:nvPr/>
        </p:nvSpPr>
        <p:spPr>
          <a:xfrm>
            <a:off x="318895" y="5548815"/>
            <a:ext cx="10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COLUMN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749A1FB-EFBC-8A97-01EA-6FCCD8D8CE31}"/>
              </a:ext>
            </a:extLst>
          </p:cNvPr>
          <p:cNvCxnSpPr>
            <a:cxnSpLocks/>
            <a:stCxn id="87" idx="0"/>
            <a:endCxn id="82" idx="4"/>
          </p:cNvCxnSpPr>
          <p:nvPr/>
        </p:nvCxnSpPr>
        <p:spPr>
          <a:xfrm flipV="1">
            <a:off x="1828403" y="2614886"/>
            <a:ext cx="711680" cy="21023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B30F74B-CFBE-2F9C-CDEF-2439AB346FCC}"/>
              </a:ext>
            </a:extLst>
          </p:cNvPr>
          <p:cNvCxnSpPr>
            <a:cxnSpLocks/>
            <a:stCxn id="87" idx="0"/>
            <a:endCxn id="80" idx="3"/>
          </p:cNvCxnSpPr>
          <p:nvPr/>
        </p:nvCxnSpPr>
        <p:spPr>
          <a:xfrm flipV="1">
            <a:off x="1828403" y="2587901"/>
            <a:ext cx="1905913" cy="2129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E48B143-FDDF-B139-D299-FCF2071969DE}"/>
              </a:ext>
            </a:extLst>
          </p:cNvPr>
          <p:cNvCxnSpPr>
            <a:cxnSpLocks/>
            <a:stCxn id="87" idx="0"/>
            <a:endCxn id="92" idx="5"/>
          </p:cNvCxnSpPr>
          <p:nvPr/>
        </p:nvCxnSpPr>
        <p:spPr>
          <a:xfrm>
            <a:off x="1828403" y="4717202"/>
            <a:ext cx="2632184" cy="758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540C45D-E364-D3B0-23ED-EA82EE7DB651}"/>
              </a:ext>
            </a:extLst>
          </p:cNvPr>
          <p:cNvCxnSpPr>
            <a:cxnSpLocks/>
            <a:stCxn id="87" idx="0"/>
            <a:endCxn id="91" idx="4"/>
          </p:cNvCxnSpPr>
          <p:nvPr/>
        </p:nvCxnSpPr>
        <p:spPr>
          <a:xfrm>
            <a:off x="1828403" y="4717202"/>
            <a:ext cx="2357899" cy="56983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70D0535-4D0A-9B6E-1529-4E352D9BF8AE}"/>
              </a:ext>
            </a:extLst>
          </p:cNvPr>
          <p:cNvCxnSpPr>
            <a:cxnSpLocks/>
            <a:stCxn id="85" idx="0"/>
            <a:endCxn id="90" idx="4"/>
          </p:cNvCxnSpPr>
          <p:nvPr/>
        </p:nvCxnSpPr>
        <p:spPr>
          <a:xfrm flipV="1">
            <a:off x="1518698" y="4157760"/>
            <a:ext cx="3225823" cy="109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5A186D5-E5AA-257B-C435-693B6CE40191}"/>
              </a:ext>
            </a:extLst>
          </p:cNvPr>
          <p:cNvCxnSpPr>
            <a:cxnSpLocks/>
            <a:stCxn id="86" idx="1"/>
            <a:endCxn id="82" idx="4"/>
          </p:cNvCxnSpPr>
          <p:nvPr/>
        </p:nvCxnSpPr>
        <p:spPr>
          <a:xfrm flipV="1">
            <a:off x="2082415" y="2614886"/>
            <a:ext cx="457668" cy="26070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9A90D7D-FEEF-A0E4-2EA2-6CBFC2C024B4}"/>
              </a:ext>
            </a:extLst>
          </p:cNvPr>
          <p:cNvCxnSpPr>
            <a:cxnSpLocks/>
            <a:stCxn id="86" idx="1"/>
            <a:endCxn id="80" idx="3"/>
          </p:cNvCxnSpPr>
          <p:nvPr/>
        </p:nvCxnSpPr>
        <p:spPr>
          <a:xfrm flipV="1">
            <a:off x="2082415" y="2587901"/>
            <a:ext cx="1651901" cy="2634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FE64CA7-9E47-EF90-9644-569D418FFC70}"/>
              </a:ext>
            </a:extLst>
          </p:cNvPr>
          <p:cNvCxnSpPr>
            <a:cxnSpLocks/>
            <a:stCxn id="86" idx="0"/>
            <a:endCxn id="90" idx="4"/>
          </p:cNvCxnSpPr>
          <p:nvPr/>
        </p:nvCxnSpPr>
        <p:spPr>
          <a:xfrm flipV="1">
            <a:off x="2138108" y="4157760"/>
            <a:ext cx="2606413" cy="110789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5F1BF97-AAB3-8A14-CC48-8B73947968A9}"/>
              </a:ext>
            </a:extLst>
          </p:cNvPr>
          <p:cNvCxnSpPr>
            <a:cxnSpLocks/>
            <a:stCxn id="86" idx="0"/>
            <a:endCxn id="92" idx="5"/>
          </p:cNvCxnSpPr>
          <p:nvPr/>
        </p:nvCxnSpPr>
        <p:spPr>
          <a:xfrm flipV="1">
            <a:off x="2138108" y="4793051"/>
            <a:ext cx="2322479" cy="4726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0A893ED-1DEF-63F9-2176-6A3A24E15E2F}"/>
              </a:ext>
            </a:extLst>
          </p:cNvPr>
          <p:cNvCxnSpPr>
            <a:cxnSpLocks/>
            <a:stCxn id="86" idx="0"/>
            <a:endCxn id="91" idx="4"/>
          </p:cNvCxnSpPr>
          <p:nvPr/>
        </p:nvCxnSpPr>
        <p:spPr>
          <a:xfrm>
            <a:off x="2138108" y="5265655"/>
            <a:ext cx="2048194" cy="2137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DCDCE56-C5C8-9E3D-06C9-177C03B1602E}"/>
              </a:ext>
            </a:extLst>
          </p:cNvPr>
          <p:cNvCxnSpPr>
            <a:cxnSpLocks/>
            <a:stCxn id="92" idx="4"/>
            <a:endCxn id="82" idx="5"/>
          </p:cNvCxnSpPr>
          <p:nvPr/>
        </p:nvCxnSpPr>
        <p:spPr>
          <a:xfrm flipH="1" flipV="1">
            <a:off x="2605559" y="2587901"/>
            <a:ext cx="1859852" cy="213449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87121A6-006F-96F3-3CE6-C82C81A857A7}"/>
              </a:ext>
            </a:extLst>
          </p:cNvPr>
          <p:cNvCxnSpPr>
            <a:cxnSpLocks/>
            <a:stCxn id="90" idx="4"/>
            <a:endCxn id="82" idx="5"/>
          </p:cNvCxnSpPr>
          <p:nvPr/>
        </p:nvCxnSpPr>
        <p:spPr>
          <a:xfrm flipH="1" flipV="1">
            <a:off x="2605559" y="2587901"/>
            <a:ext cx="2138962" cy="1569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0F6F3FB-06C3-C4B2-5EB4-5A8A36A689BA}"/>
              </a:ext>
            </a:extLst>
          </p:cNvPr>
          <p:cNvCxnSpPr>
            <a:cxnSpLocks/>
            <a:stCxn id="91" idx="3"/>
            <a:endCxn id="81" idx="4"/>
          </p:cNvCxnSpPr>
          <p:nvPr/>
        </p:nvCxnSpPr>
        <p:spPr>
          <a:xfrm flipH="1" flipV="1">
            <a:off x="3169938" y="2614886"/>
            <a:ext cx="1069570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46872DE-4D2A-CFCA-DBEB-6E05746BE6FB}"/>
              </a:ext>
            </a:extLst>
          </p:cNvPr>
          <p:cNvCxnSpPr>
            <a:cxnSpLocks/>
            <a:stCxn id="90" idx="4"/>
            <a:endCxn id="80" idx="4"/>
          </p:cNvCxnSpPr>
          <p:nvPr/>
        </p:nvCxnSpPr>
        <p:spPr>
          <a:xfrm flipH="1" flipV="1">
            <a:off x="3799793" y="2614886"/>
            <a:ext cx="944728" cy="154287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BBC7C17-0E6E-9FD7-369C-1B620BC90944}"/>
              </a:ext>
            </a:extLst>
          </p:cNvPr>
          <p:cNvCxnSpPr>
            <a:cxnSpLocks/>
            <a:endCxn id="80" idx="4"/>
          </p:cNvCxnSpPr>
          <p:nvPr/>
        </p:nvCxnSpPr>
        <p:spPr>
          <a:xfrm flipH="1" flipV="1">
            <a:off x="3799793" y="2614886"/>
            <a:ext cx="660794" cy="20733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57B93D1-4710-05F5-73A2-A40632898ED2}"/>
              </a:ext>
            </a:extLst>
          </p:cNvPr>
          <p:cNvSpPr txBox="1"/>
          <p:nvPr/>
        </p:nvSpPr>
        <p:spPr>
          <a:xfrm rot="3586260">
            <a:off x="-26761" y="4983566"/>
            <a:ext cx="236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	2	3	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0AD45AD-1C75-683E-A3DE-B453081E11F9}"/>
              </a:ext>
            </a:extLst>
          </p:cNvPr>
          <p:cNvCxnSpPr>
            <a:cxnSpLocks/>
            <a:stCxn id="86" idx="1"/>
          </p:cNvCxnSpPr>
          <p:nvPr/>
        </p:nvCxnSpPr>
        <p:spPr>
          <a:xfrm flipV="1">
            <a:off x="2082415" y="2614886"/>
            <a:ext cx="1087523" cy="26070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1B292EA-3FEF-13E3-C0BE-B2467DEC4175}"/>
              </a:ext>
            </a:extLst>
          </p:cNvPr>
          <p:cNvCxnSpPr>
            <a:cxnSpLocks/>
            <a:stCxn id="85" idx="0"/>
            <a:endCxn id="80" idx="3"/>
          </p:cNvCxnSpPr>
          <p:nvPr/>
        </p:nvCxnSpPr>
        <p:spPr>
          <a:xfrm flipV="1">
            <a:off x="1518698" y="2587901"/>
            <a:ext cx="2215618" cy="1580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5727C2C-CA3C-85B3-102E-94DAACA436FB}"/>
              </a:ext>
            </a:extLst>
          </p:cNvPr>
          <p:cNvCxnSpPr>
            <a:cxnSpLocks/>
            <a:stCxn id="91" idx="3"/>
            <a:endCxn id="80" idx="4"/>
          </p:cNvCxnSpPr>
          <p:nvPr/>
        </p:nvCxnSpPr>
        <p:spPr>
          <a:xfrm flipH="1" flipV="1">
            <a:off x="3799793" y="2614886"/>
            <a:ext cx="439715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8" name="Table 7">
            <a:extLst>
              <a:ext uri="{FF2B5EF4-FFF2-40B4-BE49-F238E27FC236}">
                <a16:creationId xmlns:a16="http://schemas.microsoft.com/office/drawing/2014/main" id="{88438C34-FE1E-9CB8-E368-03D1C45D2A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427026"/>
              </p:ext>
            </p:extLst>
          </p:nvPr>
        </p:nvGraphicFramePr>
        <p:xfrm>
          <a:off x="7840582" y="4680938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1152CDC3-C6C0-2A40-9349-E0C4629D9253}"/>
              </a:ext>
            </a:extLst>
          </p:cNvPr>
          <p:cNvSpPr txBox="1"/>
          <p:nvPr/>
        </p:nvSpPr>
        <p:spPr>
          <a:xfrm>
            <a:off x="282178" y="6506192"/>
            <a:ext cx="118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Framework may only give a r by s array with values 1…t but this can be expanded to n by n dimensions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A3B31D1-3081-C1F5-440A-C903D93312E8}"/>
              </a:ext>
            </a:extLst>
          </p:cNvPr>
          <p:cNvSpPr txBox="1"/>
          <p:nvPr/>
        </p:nvSpPr>
        <p:spPr>
          <a:xfrm>
            <a:off x="7986723" y="594298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C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1E9475C-9DE5-FB29-A4A4-269CE250B473}"/>
              </a:ext>
            </a:extLst>
          </p:cNvPr>
          <p:cNvSpPr txBox="1"/>
          <p:nvPr/>
        </p:nvSpPr>
        <p:spPr>
          <a:xfrm>
            <a:off x="8580121" y="5937318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A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9DBE7C4-772F-642E-5A6F-7A73DD0C2CC1}"/>
              </a:ext>
            </a:extLst>
          </p:cNvPr>
          <p:cNvSpPr txBox="1"/>
          <p:nvPr/>
        </p:nvSpPr>
        <p:spPr>
          <a:xfrm>
            <a:off x="8591343" y="4803913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B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B6EE86D-FC62-DFA0-C67E-3A34B45CDA80}"/>
              </a:ext>
            </a:extLst>
          </p:cNvPr>
          <p:cNvSpPr txBox="1"/>
          <p:nvPr/>
        </p:nvSpPr>
        <p:spPr>
          <a:xfrm>
            <a:off x="9197892" y="4793051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C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205350E-4C2F-FA34-C7FB-20E6A0305955}"/>
              </a:ext>
            </a:extLst>
          </p:cNvPr>
          <p:cNvSpPr txBox="1"/>
          <p:nvPr/>
        </p:nvSpPr>
        <p:spPr>
          <a:xfrm>
            <a:off x="9178656" y="5384120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4A74DBC-6899-0C72-3777-D8B2B41A3B87}"/>
              </a:ext>
            </a:extLst>
          </p:cNvPr>
          <p:cNvSpPr txBox="1"/>
          <p:nvPr/>
        </p:nvSpPr>
        <p:spPr>
          <a:xfrm>
            <a:off x="9178656" y="5934978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8481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5" grpId="0"/>
      <p:bldP spid="96" grpId="0"/>
      <p:bldP spid="112" grpId="0"/>
      <p:bldP spid="120" grpId="0"/>
      <p:bldP spid="121" grpId="0"/>
      <p:bldP spid="122" grpId="0"/>
      <p:bldP spid="123" grpId="0"/>
      <p:bldP spid="124" grpId="0"/>
      <p:bldP spid="1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1B3A-3608-3A96-C2E2-F8C07DDD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Latin Square -&gt; Sudoku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3FE0A0F-FE1E-D8A3-6BF2-987266DA6A7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00000" y="1690688"/>
                <a:ext cx="8123684" cy="40122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b="1" dirty="0"/>
                  <a:t>Lemma: </a:t>
                </a:r>
                <a:r>
                  <a:rPr lang="en-GB" dirty="0"/>
                  <a:t>Let S be a Sudoku problem with the following construction </a:t>
                </a:r>
              </a:p>
              <a:p>
                <a:pPr marL="0" indent="0">
                  <a:buNone/>
                </a:pPr>
                <a:r>
                  <a:rPr lang="en-GB" dirty="0"/>
                  <a:t>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) ∈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S</m:t>
                            </m:r>
                            <m:r>
                              <m:rPr>
                                <m:nor/>
                              </m:rPr>
                              <a:rPr lang="en-GB" b="0" i="1" baseline="-25000" dirty="0" smtClean="0"/>
                              <m:t>l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((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 − 1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mod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 +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r>
                              <m:rPr>
                                <m:nor/>
                              </m:rPr>
                              <a:rPr lang="en-GB" dirty="0" smtClean="0"/>
                              <m:t> +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 − 1)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mod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GB" baseline="3000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 + 1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r>
                  <a:rPr lang="en-GB" dirty="0"/>
                  <a:t>where </a:t>
                </a:r>
                <a:r>
                  <a:rPr lang="en-GB" dirty="0" err="1"/>
                  <a:t>S</a:t>
                </a:r>
                <a:r>
                  <a:rPr lang="en-GB" baseline="-25000" dirty="0" err="1"/>
                  <a:t>l</a:t>
                </a:r>
                <a:r>
                  <a:rPr lang="en-GB" baseline="-25000" dirty="0"/>
                  <a:t> </a:t>
                </a:r>
                <a:r>
                  <a:rPr lang="en-GB" dirty="0"/>
                  <a:t>= {(</a:t>
                </a:r>
                <a:r>
                  <a:rPr lang="en-GB" dirty="0" err="1"/>
                  <a:t>i,j</a:t>
                </a:r>
                <a:r>
                  <a:rPr lang="en-GB" dirty="0"/>
                  <a:t>)|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GB" dirty="0"/>
                  <a:t> = 0 &amp; (j mod n) = 1}. Then there exists an augmentation S’ to complete the sudoku puzzle if and only if the square L such that L(</a:t>
                </a:r>
                <a:r>
                  <a:rPr lang="en-GB" dirty="0" err="1"/>
                  <a:t>i</a:t>
                </a:r>
                <a:r>
                  <a:rPr lang="en-GB" dirty="0"/>
                  <a:t>, j/n) = (S’ (</a:t>
                </a:r>
                <a:r>
                  <a:rPr lang="en-GB" dirty="0" err="1"/>
                  <a:t>i</a:t>
                </a:r>
                <a:r>
                  <a:rPr lang="en-GB" dirty="0"/>
                  <a:t>, j) − 1)/n + 1 for all (</a:t>
                </a:r>
                <a:r>
                  <a:rPr lang="en-GB" dirty="0" err="1"/>
                  <a:t>i</a:t>
                </a:r>
                <a:r>
                  <a:rPr lang="en-GB" dirty="0"/>
                  <a:t>, j) ∈ </a:t>
                </a:r>
                <a:r>
                  <a:rPr lang="en-GB" dirty="0" err="1"/>
                  <a:t>S</a:t>
                </a:r>
                <a:r>
                  <a:rPr lang="en-GB" baseline="-25000" dirty="0" err="1"/>
                  <a:t>l</a:t>
                </a:r>
                <a:r>
                  <a:rPr lang="en-GB" dirty="0"/>
                  <a:t> is a Latin square.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3FE0A0F-FE1E-D8A3-6BF2-987266DA6A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00000" y="1690688"/>
                <a:ext cx="8123684" cy="4012280"/>
              </a:xfrm>
              <a:blipFill>
                <a:blip r:embed="rId2"/>
                <a:stretch>
                  <a:fillRect l="-1577" t="-3338" r="-1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949F7D5-8921-C8BF-AE5A-0E8FF6404E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238605"/>
              </p:ext>
            </p:extLst>
          </p:nvPr>
        </p:nvGraphicFramePr>
        <p:xfrm>
          <a:off x="1183010" y="2823936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7AC5B9-BBAD-B464-CA66-D4FBC8CF81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7748775"/>
              </p:ext>
            </p:extLst>
          </p:nvPr>
        </p:nvGraphicFramePr>
        <p:xfrm>
          <a:off x="6866020" y="1027906"/>
          <a:ext cx="4950819" cy="511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091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400276187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4247924008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373637816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238486592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413937373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428381853"/>
                    </a:ext>
                  </a:extLst>
                </a:gridCol>
              </a:tblGrid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69872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420609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17117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882563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84500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0056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6EC4250-E12D-ADA3-3763-7313D14F6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02780"/>
              </p:ext>
            </p:extLst>
          </p:nvPr>
        </p:nvGraphicFramePr>
        <p:xfrm>
          <a:off x="10172066" y="1027906"/>
          <a:ext cx="542758" cy="1738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58">
                  <a:extLst>
                    <a:ext uri="{9D8B030D-6E8A-4147-A177-3AD203B41FA5}">
                      <a16:colId xmlns:a16="http://schemas.microsoft.com/office/drawing/2014/main" val="846226102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402611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34420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34386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272D7E75-81E8-F8FE-388B-DD223DF2C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25273"/>
              </p:ext>
            </p:extLst>
          </p:nvPr>
        </p:nvGraphicFramePr>
        <p:xfrm>
          <a:off x="8527293" y="1008715"/>
          <a:ext cx="542758" cy="1738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58">
                  <a:extLst>
                    <a:ext uri="{9D8B030D-6E8A-4147-A177-3AD203B41FA5}">
                      <a16:colId xmlns:a16="http://schemas.microsoft.com/office/drawing/2014/main" val="846226102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402611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34420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34386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4FA24E28-86D8-9651-9C72-94425A7A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7317"/>
              </p:ext>
            </p:extLst>
          </p:nvPr>
        </p:nvGraphicFramePr>
        <p:xfrm>
          <a:off x="6882520" y="1008715"/>
          <a:ext cx="542758" cy="1738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58">
                  <a:extLst>
                    <a:ext uri="{9D8B030D-6E8A-4147-A177-3AD203B41FA5}">
                      <a16:colId xmlns:a16="http://schemas.microsoft.com/office/drawing/2014/main" val="846226102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402611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34420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3438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16ADAEF-4516-02CF-9064-16884466C4FB}"/>
              </a:ext>
            </a:extLst>
          </p:cNvPr>
          <p:cNvSpPr txBox="1"/>
          <p:nvPr/>
        </p:nvSpPr>
        <p:spPr>
          <a:xfrm>
            <a:off x="6993438" y="1113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BC3BD5-004C-5897-1879-45D2466AAE97}"/>
              </a:ext>
            </a:extLst>
          </p:cNvPr>
          <p:cNvSpPr txBox="1"/>
          <p:nvPr/>
        </p:nvSpPr>
        <p:spPr>
          <a:xfrm>
            <a:off x="7000901" y="165714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891A3-3849-051C-061C-470E69B2F980}"/>
              </a:ext>
            </a:extLst>
          </p:cNvPr>
          <p:cNvSpPr txBox="1"/>
          <p:nvPr/>
        </p:nvSpPr>
        <p:spPr>
          <a:xfrm>
            <a:off x="8664600" y="16906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9034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1181</Words>
  <Application>Microsoft Office PowerPoint</Application>
  <PresentationFormat>Widescreen</PresentationFormat>
  <Paragraphs>264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Sudoku is Hard</vt:lpstr>
      <vt:lpstr>Complexity Theory</vt:lpstr>
      <vt:lpstr>SAT</vt:lpstr>
      <vt:lpstr>Triangulating a Tripartite Graph</vt:lpstr>
      <vt:lpstr>Latin Square</vt:lpstr>
      <vt:lpstr>Sudoku</vt:lpstr>
      <vt:lpstr>SAT-&gt; Triangulating a Tripartite Graph</vt:lpstr>
      <vt:lpstr>Triangulating a Tripartite Graph -&gt; Latin Square</vt:lpstr>
      <vt:lpstr>Latin Square -&gt; Sudoku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is Hard</dc:title>
  <dc:creator>ROUTLEDGE, EVE E. (Student)</dc:creator>
  <cp:lastModifiedBy>Eve Routledge</cp:lastModifiedBy>
  <cp:revision>13</cp:revision>
  <cp:lastPrinted>2023-02-07T11:43:46Z</cp:lastPrinted>
  <dcterms:created xsi:type="dcterms:W3CDTF">2023-01-25T17:57:13Z</dcterms:created>
  <dcterms:modified xsi:type="dcterms:W3CDTF">2023-02-07T12:15:05Z</dcterms:modified>
</cp:coreProperties>
</file>