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36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00805-B0E4-43B7-AFD3-656EA3A9D76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0132-1F15-4642-BE5D-82F07DF20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6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Sudoku is a common puzzle with simple rules however when solving, one often requires complex reasoning skills and an element of guess work.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00132-1F15-4642-BE5D-82F07DF20D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C39-153B-5088-3940-D8DA074EF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53971-D7C6-E8A8-8DEF-513E7F37C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54AA-A56B-1488-FE58-9FF4E49B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A79E-E0BD-5F50-51D2-8611E44D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1F49-B4B3-2238-9383-AFC79312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6219-E18F-F775-EB1C-57338E7A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21819-DEB8-AEA4-FDC9-27897A29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56AD-C41A-022E-715A-1BE7B436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B413-369C-6D61-0AE5-DFE22110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DE1F-D9ED-DD80-79C9-F4E786FB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56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E2A-FD8E-A8C3-F690-1F85FA77D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6D3D-3F8C-E6EB-4D4A-CB55009E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803D-F190-4F2E-FCB0-E14D6D4B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5EE7-2202-DE5C-8B12-EE5F5B1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FF02-932C-AD43-8FC2-073661E9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FCC9-B28B-15A5-44AE-A3E17480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0FF0-5E07-C56E-0479-082EC4D5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AC18-B0AB-D733-9973-BD1C8AA0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1190-9540-871D-D62A-F5FAFC0F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CD63-1BA0-7F42-6E6F-19F041A6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8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8917-0168-C01A-4D1C-E7B1ECA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6DB4-2D7A-803D-8076-CCC3F403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2BDE-ED8A-96B4-35BB-EF848659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DE39-40E6-82A1-4BA4-1FCCAF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4FBA-BC35-698F-D5FD-F41EC91C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5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1C4A-E6B8-CA4F-6594-5C0573D6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2970-322C-8D1A-8FBD-8AEF3A2A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458C-8333-CC2C-CBC4-EBE3933E5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9772-2CFA-0AF7-A53B-E7EC7831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28D4B-32C3-2051-FEE4-8CC5477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5E5A3-257A-84C0-B701-54AE0194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2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2790-F3AF-3815-41CF-FC5468A7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99CE-841F-1763-B45B-CA30F7B2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08E9-BAC7-70AB-914E-9869FAC9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B1AF8-6029-2BAF-F448-2C466F24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71D29-A385-C751-FB19-98E6035D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C9B98-8D9C-31EA-5DDA-FF86340D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2F75F-313C-872A-3AB8-D779F18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5A4C8-DFBD-207B-8502-046A9CC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9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DB1-542A-7EA9-DB0C-1E86CBF3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C0A6-B396-0B61-F56E-7F65895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8158F-96F0-6DE0-8C32-7A7EF722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2704-E2C8-473E-A03E-9B07C01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5103-4572-1861-86A7-C48C724B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A2669-D62B-6F94-237B-96D292F9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09A0-FC09-5CA8-097A-8A8D80C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9F1D-C6C1-6AE3-1529-B07CCCC3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AFFE4-E83C-ABF5-B444-2051423C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3CD7-0C35-91F6-3C8B-65962FBBC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24673-AD1A-F2FB-2966-6BB91119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2BA8-E873-DFFB-4F40-8CB92A7D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615C-40B7-452D-A58F-92B6C9B5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4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709-97DD-6DE1-77A5-5D8BD6AE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2E93-A1DA-8F19-8FE9-0E36C1E3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35C1-FC40-4E1C-6A69-C5DACE145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EDD21-CE82-B7FB-6C67-7EEC556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3A583-B990-81DA-EE3D-03559D5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0409E-6F53-605A-0E22-AA7BADE8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2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2BA6-8286-7ACF-415C-DE4923F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71270-F235-2284-4FD9-DCFEAFBE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071D-C89A-A678-D293-EDA27BEF7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6AF0-2F57-44FA-A286-836800EB44A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4808-6DAE-3E98-FF13-2C0F94AE7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3D3B-5349-FE1A-E3C6-2C1CDC43C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3140-5E2E-4054-A716-AAFEAE16B87A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picture containing white&#10;&#10;Description automatically generated">
            <a:extLst>
              <a:ext uri="{FF2B5EF4-FFF2-40B4-BE49-F238E27FC236}">
                <a16:creationId xmlns:a16="http://schemas.microsoft.com/office/drawing/2014/main" id="{6E36183B-8429-764D-F1ED-A35A67DE7F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1932">
            <a:off x="7356549" y="11507"/>
            <a:ext cx="7208438" cy="72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788-6134-C122-4DA2-F86BB6598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7BEC6-B799-4AE2-4AEC-1DE556E2C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314512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1B3A-3608-3A96-C2E2-F8C07DDD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 -&gt; Sudoku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Lemma: </a:t>
                </a:r>
                <a:r>
                  <a:rPr lang="en-GB" dirty="0"/>
                  <a:t>Let S be a Sudoku problem with the following construction </a:t>
                </a:r>
              </a:p>
              <a:p>
                <a:pPr marL="0" indent="0">
                  <a:buNone/>
                </a:pPr>
                <a:r>
                  <a:rPr lang="en-GB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 ∈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S</m:t>
                            </m:r>
                            <m:r>
                              <m:rPr>
                                <m:nor/>
                              </m:rPr>
                              <a:rPr lang="en-GB" b="0" i="1" baseline="-25000" dirty="0" smtClean="0"/>
                              <m:t>l</m:t>
                            </m:r>
                          </m:e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((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en-GB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− 1)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en-GB" baseline="30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GB" dirty="0" smtClean="0"/>
                              <m:t> + 1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baseline="-25000" dirty="0"/>
                  <a:t> </a:t>
                </a:r>
                <a:r>
                  <a:rPr lang="en-GB" dirty="0"/>
                  <a:t>= {(</a:t>
                </a:r>
                <a:r>
                  <a:rPr lang="en-GB" dirty="0" err="1"/>
                  <a:t>i,j</a:t>
                </a:r>
                <a:r>
                  <a:rPr lang="en-GB" dirty="0"/>
                  <a:t>)|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= 0 &amp; (j mod n) = 1}. Then there exists an augmentation S’ to complete the sudoku puzzle if and only if the square L such that L(</a:t>
                </a:r>
                <a:r>
                  <a:rPr lang="en-GB" dirty="0" err="1"/>
                  <a:t>i</a:t>
                </a:r>
                <a:r>
                  <a:rPr lang="en-GB" dirty="0"/>
                  <a:t>, j/n) = (S’ (</a:t>
                </a:r>
                <a:r>
                  <a:rPr lang="en-GB" dirty="0" err="1"/>
                  <a:t>i</a:t>
                </a:r>
                <a:r>
                  <a:rPr lang="en-GB" dirty="0"/>
                  <a:t>, j) − 1)/n + 1 for all (</a:t>
                </a:r>
                <a:r>
                  <a:rPr lang="en-GB" dirty="0" err="1"/>
                  <a:t>i</a:t>
                </a:r>
                <a:r>
                  <a:rPr lang="en-GB" dirty="0"/>
                  <a:t>, j) ∈ </a:t>
                </a:r>
                <a:r>
                  <a:rPr lang="en-GB" dirty="0" err="1"/>
                  <a:t>S</a:t>
                </a:r>
                <a:r>
                  <a:rPr lang="en-GB" baseline="-25000" dirty="0" err="1"/>
                  <a:t>l</a:t>
                </a:r>
                <a:r>
                  <a:rPr lang="en-GB" dirty="0"/>
                  <a:t> is a Latin square.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FE0A0F-FE1E-D8A3-6BF2-987266DA6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0000" y="1690688"/>
                <a:ext cx="8123684" cy="4012280"/>
              </a:xfrm>
              <a:blipFill>
                <a:blip r:embed="rId2"/>
                <a:stretch>
                  <a:fillRect l="-1577" t="-3338" r="-1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49F7D5-8921-C8BF-AE5A-0E8FF6404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38605"/>
              </p:ext>
            </p:extLst>
          </p:nvPr>
        </p:nvGraphicFramePr>
        <p:xfrm>
          <a:off x="1183010" y="2823936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7AC5B9-BBAD-B464-CA66-D4FBC8CF8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48775"/>
              </p:ext>
            </p:extLst>
          </p:nvPr>
        </p:nvGraphicFramePr>
        <p:xfrm>
          <a:off x="6866020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6EC4250-E12D-ADA3-3763-7313D14F6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02780"/>
              </p:ext>
            </p:extLst>
          </p:nvPr>
        </p:nvGraphicFramePr>
        <p:xfrm>
          <a:off x="10172066" y="1027906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272D7E75-81E8-F8FE-388B-DD223DF2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25273"/>
              </p:ext>
            </p:extLst>
          </p:nvPr>
        </p:nvGraphicFramePr>
        <p:xfrm>
          <a:off x="8527293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4FA24E28-86D8-9651-9C72-94425A7A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7317"/>
              </p:ext>
            </p:extLst>
          </p:nvPr>
        </p:nvGraphicFramePr>
        <p:xfrm>
          <a:off x="6882520" y="1008715"/>
          <a:ext cx="542758" cy="1738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58">
                  <a:extLst>
                    <a:ext uri="{9D8B030D-6E8A-4147-A177-3AD203B41FA5}">
                      <a16:colId xmlns:a16="http://schemas.microsoft.com/office/drawing/2014/main" val="846226102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611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34420"/>
                  </a:ext>
                </a:extLst>
              </a:tr>
              <a:tr h="57943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0343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16ADAEF-4516-02CF-9064-16884466C4FB}"/>
              </a:ext>
            </a:extLst>
          </p:cNvPr>
          <p:cNvSpPr txBox="1"/>
          <p:nvPr/>
        </p:nvSpPr>
        <p:spPr>
          <a:xfrm>
            <a:off x="6993438" y="1113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C3BD5-004C-5897-1879-45D2466AAE97}"/>
              </a:ext>
            </a:extLst>
          </p:cNvPr>
          <p:cNvSpPr txBox="1"/>
          <p:nvPr/>
        </p:nvSpPr>
        <p:spPr>
          <a:xfrm>
            <a:off x="7000901" y="16571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91A3-3849-051C-061C-470E69B2F980}"/>
              </a:ext>
            </a:extLst>
          </p:cNvPr>
          <p:cNvSpPr txBox="1"/>
          <p:nvPr/>
        </p:nvSpPr>
        <p:spPr>
          <a:xfrm>
            <a:off x="8664600" y="169068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903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Sudoku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Latin Square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Triangulating a Tripartite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SAT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4CC7A-5E7B-C4E2-D85E-1426818F4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0999" y="3035049"/>
                <a:ext cx="11409948" cy="830997"/>
              </a:xfrm>
              <a:blipFill>
                <a:blip r:embed="rId2"/>
                <a:stretch>
                  <a:fillRect l="-1068" t="-11029" r="-3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D50B945-CFD3-B6CB-1589-F8AB6E3CBF33}"/>
              </a:ext>
            </a:extLst>
          </p:cNvPr>
          <p:cNvSpPr txBox="1"/>
          <p:nvPr/>
        </p:nvSpPr>
        <p:spPr>
          <a:xfrm>
            <a:off x="380999" y="1588169"/>
            <a:ext cx="1140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Assume we have a quick algorithm for solving sudoku then we can solve SAT with a quick algorithm,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1260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C741-CAAF-1A31-5AAC-EE1B359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DAF5-F9FC-F606-2E0E-3FBB84A0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This puzzle is hard, even for computers to solve. </a:t>
            </a:r>
          </a:p>
          <a:p>
            <a:r>
              <a:rPr lang="en-GB" dirty="0"/>
              <a:t>We judge difficulty on the time taken for an algorithm to solve a puzzle in relation to it’s input, we can quantify this using big o notation and we classify them into sets</a:t>
            </a:r>
          </a:p>
          <a:p>
            <a:r>
              <a:rPr lang="en-GB" dirty="0"/>
              <a:t>P are ‘easy’ and can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NP are ‘difficult’ and cannot be solved in O(</a:t>
            </a:r>
            <a:r>
              <a:rPr lang="en-GB" dirty="0" err="1"/>
              <a:t>n</a:t>
            </a:r>
            <a:r>
              <a:rPr lang="en-GB" baseline="30000" dirty="0" err="1"/>
              <a:t>c</a:t>
            </a:r>
            <a:r>
              <a:rPr lang="en-GB" dirty="0"/>
              <a:t>)</a:t>
            </a:r>
          </a:p>
          <a:p>
            <a:r>
              <a:rPr lang="en-GB" dirty="0"/>
              <a:t>To show sudoku is hard we must show it belongs to NP, in order to do this we can reduce a known NP problem (in our case SAT)  to sudoku in polynomial time.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3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CF4B-C6BB-32A1-7557-971AA2AD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5CD2-BC18-1A7B-F95D-2493923E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1211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</a:t>
            </a:r>
            <a:r>
              <a:rPr lang="en-GB" b="1" dirty="0" err="1"/>
              <a:t>boolean</a:t>
            </a:r>
            <a:r>
              <a:rPr lang="en-GB" b="1" dirty="0"/>
              <a:t> expression </a:t>
            </a:r>
            <a:r>
              <a:rPr lang="en-GB" dirty="0"/>
              <a:t>is a formula made of variables ∈ B and operations (conjunction ∧, disjunction ∨, not ¬). </a:t>
            </a:r>
          </a:p>
          <a:p>
            <a:pPr marL="0" indent="0">
              <a:buNone/>
            </a:pPr>
            <a:r>
              <a:rPr lang="en-GB" dirty="0"/>
              <a:t>A literal is b ∈ B or ¬b. A clause c ∈ C is a disjunction of literals, b</a:t>
            </a:r>
            <a:r>
              <a:rPr lang="en-GB" baseline="-25000" dirty="0"/>
              <a:t>1</a:t>
            </a:r>
            <a:r>
              <a:rPr lang="en-GB" dirty="0"/>
              <a:t> ∨ b</a:t>
            </a:r>
            <a:r>
              <a:rPr lang="en-GB" baseline="-25000" dirty="0"/>
              <a:t>2 </a:t>
            </a:r>
            <a:r>
              <a:rPr lang="en-GB" dirty="0"/>
              <a:t>∨ ... ∨  b</a:t>
            </a:r>
            <a:r>
              <a:rPr lang="en-GB" baseline="-25000" dirty="0"/>
              <a:t>i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dirty="0"/>
              <a:t>For this to be in conjugate normal form the formula must be a conjunction of clauses. 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expression is satisfiable if a truth assignment to all members of B exists such that the expression evaluates to true. </a:t>
            </a:r>
          </a:p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SAT</a:t>
            </a:r>
            <a:r>
              <a:rPr lang="en-GB" dirty="0"/>
              <a:t> is the decision problem determining whether a </a:t>
            </a:r>
            <a:r>
              <a:rPr lang="en-GB" dirty="0" err="1"/>
              <a:t>boolean</a:t>
            </a:r>
            <a:r>
              <a:rPr lang="en-GB" dirty="0"/>
              <a:t> expression is satisfiable or not. Cook Levin Theorem proves this is in NP.</a:t>
            </a:r>
          </a:p>
        </p:txBody>
      </p:sp>
    </p:spTree>
    <p:extLst>
      <p:ext uri="{BB962C8B-B14F-4D97-AF65-F5344CB8AC3E}">
        <p14:creationId xmlns:p14="http://schemas.microsoft.com/office/powerpoint/2010/main" val="42487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3DBE-B170-78F4-2CD4-DAE71748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SAT -&gt; 3SAT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A292AB-2C24-ACEB-659F-5802E851F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1E6DC92-D32C-0BAC-7655-5FE6190EC740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DB3797-4674-ABAC-A495-A03577763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D8A8E583-7435-9FE8-7B3A-A17644C4C202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61C658-38A5-E201-F2A0-C49C577E4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4A0EC43-6874-94EC-3A5D-893AEE95FE02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75BC2-D152-BA49-FB46-9B26592598AE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642F51-890F-9011-9769-FF13ADAB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7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482A-C77C-AFE1-92C7-5546237B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A3AE38-5EBB-9661-EFE6-AFFD896A6C6E}"/>
              </a:ext>
            </a:extLst>
          </p:cNvPr>
          <p:cNvGrpSpPr/>
          <p:nvPr/>
        </p:nvGrpSpPr>
        <p:grpSpPr>
          <a:xfrm>
            <a:off x="7784752" y="2083666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2E9AC3E-C6D4-8731-40EC-0EEB7A54C2C2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B6833-DAA8-41FC-C810-A0E94592A2E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A28B83-44A0-6D47-C73A-C98E0A48C07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D121DE-10A9-4BE2-C50C-623F74716ECA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65A31-6CA8-9835-F3CB-6DADCFA48A4E}"/>
              </a:ext>
            </a:extLst>
          </p:cNvPr>
          <p:cNvGrpSpPr/>
          <p:nvPr/>
        </p:nvGrpSpPr>
        <p:grpSpPr>
          <a:xfrm rot="3632824">
            <a:off x="6377209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CCC06E-5BFD-BEA2-FC7F-CD3EE5D87B13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063480-076C-061A-5AED-6F290BA37E3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F1B68-3B2B-321F-313A-3228CE36A7A2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63CD84-0A74-829A-3924-81867BA603D0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2CA0E-4668-D124-30DC-A70D77216C98}"/>
              </a:ext>
            </a:extLst>
          </p:cNvPr>
          <p:cNvGrpSpPr/>
          <p:nvPr/>
        </p:nvGrpSpPr>
        <p:grpSpPr>
          <a:xfrm rot="6978238">
            <a:off x="9203187" y="4299063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7767B8C-0703-F426-2504-D7B9162C4809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8874E-1FF6-F3E1-A0AA-EE9C5929E728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39C821-37C0-B318-7413-3135008A27E5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451F2A-6F00-E9A6-EB01-B9DBB9E58124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0ADD1D-ABC6-5B6F-3E49-6C5DE149BDFF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V="1">
            <a:off x="7605508" y="2566841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DC0F7D-CBE7-ABCF-9C79-503E6A415A3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7605508" y="2539856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0C5267-1344-C0C9-CA2E-10FDD615D5F6}"/>
              </a:ext>
            </a:extLst>
          </p:cNvPr>
          <p:cNvCxnSpPr>
            <a:cxnSpLocks/>
            <a:stCxn id="14" idx="0"/>
            <a:endCxn id="19" idx="5"/>
          </p:cNvCxnSpPr>
          <p:nvPr/>
        </p:nvCxnSpPr>
        <p:spPr>
          <a:xfrm>
            <a:off x="7605508" y="46691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5CA329-AE64-221B-D99F-F1C3CD14878F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>
            <a:off x="7605508" y="4669157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257CD1-4F2D-ED0B-EE7D-14A8FB0BAC96}"/>
              </a:ext>
            </a:extLst>
          </p:cNvPr>
          <p:cNvCxnSpPr>
            <a:cxnSpLocks/>
            <a:stCxn id="12" idx="0"/>
            <a:endCxn id="17" idx="4"/>
          </p:cNvCxnSpPr>
          <p:nvPr/>
        </p:nvCxnSpPr>
        <p:spPr>
          <a:xfrm flipV="1">
            <a:off x="7295803" y="41097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37B2C-8471-B17B-EF78-CDCF16EC9401}"/>
              </a:ext>
            </a:extLst>
          </p:cNvPr>
          <p:cNvCxnSpPr>
            <a:cxnSpLocks/>
            <a:stCxn id="13" idx="1"/>
            <a:endCxn id="7" idx="4"/>
          </p:cNvCxnSpPr>
          <p:nvPr/>
        </p:nvCxnSpPr>
        <p:spPr>
          <a:xfrm flipV="1">
            <a:off x="7859520" y="25668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2250A1-1E59-AE73-419D-431349E916B0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V="1">
            <a:off x="7859520" y="25398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2D508C-FC19-C980-AC28-C244E5BB4599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7915213" y="4109715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20CEA-8192-3AF3-B334-DB025751DE96}"/>
              </a:ext>
            </a:extLst>
          </p:cNvPr>
          <p:cNvCxnSpPr>
            <a:cxnSpLocks/>
            <a:stCxn id="13" idx="0"/>
            <a:endCxn id="19" idx="5"/>
          </p:cNvCxnSpPr>
          <p:nvPr/>
        </p:nvCxnSpPr>
        <p:spPr>
          <a:xfrm flipV="1">
            <a:off x="7915213" y="47450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F2530D-0C59-9DDF-F34E-78372A4060F6}"/>
              </a:ext>
            </a:extLst>
          </p:cNvPr>
          <p:cNvCxnSpPr>
            <a:cxnSpLocks/>
            <a:stCxn id="13" idx="0"/>
            <a:endCxn id="18" idx="4"/>
          </p:cNvCxnSpPr>
          <p:nvPr/>
        </p:nvCxnSpPr>
        <p:spPr>
          <a:xfrm>
            <a:off x="7915213" y="52176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705472-CACD-0FBD-9908-5B56A7BC4E4D}"/>
              </a:ext>
            </a:extLst>
          </p:cNvPr>
          <p:cNvCxnSpPr>
            <a:cxnSpLocks/>
            <a:stCxn id="19" idx="4"/>
            <a:endCxn id="7" idx="5"/>
          </p:cNvCxnSpPr>
          <p:nvPr/>
        </p:nvCxnSpPr>
        <p:spPr>
          <a:xfrm flipH="1" flipV="1">
            <a:off x="8382664" y="25398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385C1C-4F6E-DCB2-8BC2-57A4126A2961}"/>
              </a:ext>
            </a:extLst>
          </p:cNvPr>
          <p:cNvCxnSpPr>
            <a:cxnSpLocks/>
            <a:stCxn id="17" idx="4"/>
            <a:endCxn id="7" idx="5"/>
          </p:cNvCxnSpPr>
          <p:nvPr/>
        </p:nvCxnSpPr>
        <p:spPr>
          <a:xfrm flipH="1" flipV="1">
            <a:off x="8382664" y="25398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B564A1-49FF-3BB3-739D-131C8494BB7B}"/>
              </a:ext>
            </a:extLst>
          </p:cNvPr>
          <p:cNvCxnSpPr>
            <a:cxnSpLocks/>
            <a:stCxn id="18" idx="3"/>
            <a:endCxn id="9" idx="4"/>
          </p:cNvCxnSpPr>
          <p:nvPr/>
        </p:nvCxnSpPr>
        <p:spPr>
          <a:xfrm flipH="1" flipV="1">
            <a:off x="8947043" y="25668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664E9-8A56-FBEB-8EC9-B52C54CECF0F}"/>
              </a:ext>
            </a:extLst>
          </p:cNvPr>
          <p:cNvCxnSpPr>
            <a:cxnSpLocks/>
            <a:stCxn id="17" idx="4"/>
            <a:endCxn id="8" idx="4"/>
          </p:cNvCxnSpPr>
          <p:nvPr/>
        </p:nvCxnSpPr>
        <p:spPr>
          <a:xfrm flipH="1" flipV="1">
            <a:off x="9576898" y="25668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2F949F-B808-3605-7FF0-68612A8200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9576898" y="25668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EF57158-DF80-2297-DD56-7E696A7FF17C}"/>
              </a:ext>
            </a:extLst>
          </p:cNvPr>
          <p:cNvSpPr txBox="1"/>
          <p:nvPr/>
        </p:nvSpPr>
        <p:spPr>
          <a:xfrm>
            <a:off x="840373" y="1817638"/>
            <a:ext cx="5707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Def</a:t>
            </a:r>
            <a:r>
              <a:rPr lang="en-GB" sz="2400" b="1" baseline="30000" dirty="0" err="1"/>
              <a:t>n</a:t>
            </a:r>
            <a:r>
              <a:rPr lang="en-GB" sz="2400" b="1" baseline="30000" dirty="0"/>
              <a:t>:</a:t>
            </a:r>
            <a:r>
              <a:rPr lang="en-GB" sz="2400" b="1" dirty="0"/>
              <a:t> </a:t>
            </a:r>
          </a:p>
          <a:p>
            <a:r>
              <a:rPr lang="en-GB" sz="2400" dirty="0"/>
              <a:t>A graph G = (V, E) is </a:t>
            </a:r>
            <a:r>
              <a:rPr lang="en-GB" sz="2400" b="1" dirty="0"/>
              <a:t>Tripartite</a:t>
            </a:r>
            <a:r>
              <a:rPr lang="en-GB" sz="2400" dirty="0"/>
              <a:t> if a partition 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 exists such that the vertices are split into three sets with no edges between vertices that belong to the same set, </a:t>
            </a:r>
            <a:r>
              <a:rPr lang="en-GB" sz="2400" dirty="0" err="1"/>
              <a:t>i.e</a:t>
            </a:r>
            <a:r>
              <a:rPr lang="en-GB" sz="2400" dirty="0"/>
              <a:t> for all (v</a:t>
            </a:r>
            <a:r>
              <a:rPr lang="en-GB" sz="2400" baseline="-25000" dirty="0"/>
              <a:t>i</a:t>
            </a:r>
            <a:r>
              <a:rPr lang="en-GB" sz="2400" dirty="0"/>
              <a:t> ,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) ∈ E if v</a:t>
            </a:r>
            <a:r>
              <a:rPr lang="en-GB" sz="2400" baseline="-25000" dirty="0"/>
              <a:t>i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then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/>
              <a:t> ∈ V</a:t>
            </a:r>
            <a:r>
              <a:rPr lang="en-GB" sz="2400" baseline="-25000" dirty="0"/>
              <a:t>i</a:t>
            </a:r>
            <a:r>
              <a:rPr lang="en-GB" sz="2400" dirty="0"/>
              <a:t> . </a:t>
            </a:r>
          </a:p>
          <a:p>
            <a:r>
              <a:rPr lang="en-GB" sz="2400" dirty="0"/>
              <a:t>A </a:t>
            </a:r>
            <a:r>
              <a:rPr lang="en-GB" sz="2400" b="1" dirty="0"/>
              <a:t>Triangulation</a:t>
            </a:r>
            <a:r>
              <a:rPr lang="en-GB" sz="2400" dirty="0"/>
              <a:t> T of a graph G is a way to divide all edges into disjoint subsets 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, each forming a triangle (</a:t>
            </a:r>
            <a:r>
              <a:rPr lang="en-GB" sz="2400" dirty="0" err="1"/>
              <a:t>T</a:t>
            </a:r>
            <a:r>
              <a:rPr lang="en-GB" sz="2400" baseline="-25000" dirty="0" err="1"/>
              <a:t>i</a:t>
            </a:r>
            <a:r>
              <a:rPr lang="en-GB" sz="2400" dirty="0"/>
              <a:t> = {(v</a:t>
            </a:r>
            <a:r>
              <a:rPr lang="en-GB" sz="2400" baseline="-25000" dirty="0"/>
              <a:t>1</a:t>
            </a:r>
            <a:r>
              <a:rPr lang="en-GB" sz="2400" dirty="0"/>
              <a:t>, v</a:t>
            </a:r>
            <a:r>
              <a:rPr lang="en-GB" sz="2400" baseline="-25000" dirty="0"/>
              <a:t>2</a:t>
            </a:r>
            <a:r>
              <a:rPr lang="en-GB" sz="2400" dirty="0"/>
              <a:t>), (v</a:t>
            </a:r>
            <a:r>
              <a:rPr lang="en-GB" sz="2400" baseline="-25000" dirty="0"/>
              <a:t>2</a:t>
            </a:r>
            <a:r>
              <a:rPr lang="en-GB" sz="2400" dirty="0"/>
              <a:t>, v</a:t>
            </a:r>
            <a:r>
              <a:rPr lang="en-GB" sz="2400" baseline="-25000" dirty="0"/>
              <a:t>3</a:t>
            </a:r>
            <a:r>
              <a:rPr lang="en-GB" sz="2400" dirty="0"/>
              <a:t>), (v</a:t>
            </a:r>
            <a:r>
              <a:rPr lang="en-GB" sz="2400" baseline="-25000" dirty="0"/>
              <a:t>3</a:t>
            </a:r>
            <a:r>
              <a:rPr lang="en-GB" sz="2400" dirty="0"/>
              <a:t>, v</a:t>
            </a:r>
            <a:r>
              <a:rPr lang="en-GB" sz="2400" baseline="-25000" dirty="0"/>
              <a:t>1</a:t>
            </a:r>
            <a:r>
              <a:rPr lang="en-GB" sz="2400" dirty="0"/>
              <a:t>)}).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AB2B0A-EA1C-C203-E257-2DE0E8D0EB52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7859520" y="2566841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08D71A2-96C7-4BEC-5126-C8FD7ABE202B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7295803" y="2539856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AEFB85-FDDC-4F13-C18D-72869272E5A6}"/>
              </a:ext>
            </a:extLst>
          </p:cNvPr>
          <p:cNvCxnSpPr>
            <a:cxnSpLocks/>
            <a:stCxn id="18" idx="3"/>
            <a:endCxn id="8" idx="4"/>
          </p:cNvCxnSpPr>
          <p:nvPr/>
        </p:nvCxnSpPr>
        <p:spPr>
          <a:xfrm flipH="1" flipV="1">
            <a:off x="9576898" y="25668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4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F4CC-9C55-266D-9394-2F272B6A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3SAT-&gt; Triangulating a Tripartite Graph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89A4C22-AEE9-3FAD-61E7-53D43E9DC04F}"/>
              </a:ext>
            </a:extLst>
          </p:cNvPr>
          <p:cNvCxnSpPr>
            <a:cxnSpLocks/>
          </p:cNvCxnSpPr>
          <p:nvPr/>
        </p:nvCxnSpPr>
        <p:spPr>
          <a:xfrm flipV="1">
            <a:off x="6219027" y="3925217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DE65793C-CC37-121E-5A6A-E0C0390CBEDA}"/>
              </a:ext>
            </a:extLst>
          </p:cNvPr>
          <p:cNvSpPr/>
          <p:nvPr/>
        </p:nvSpPr>
        <p:spPr>
          <a:xfrm>
            <a:off x="7145459" y="2196677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88FB7568-D321-2072-ED9D-CCC54EE1D8DC}"/>
              </a:ext>
            </a:extLst>
          </p:cNvPr>
          <p:cNvCxnSpPr>
            <a:cxnSpLocks/>
          </p:cNvCxnSpPr>
          <p:nvPr/>
        </p:nvCxnSpPr>
        <p:spPr>
          <a:xfrm flipV="1">
            <a:off x="6162880" y="1847758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56D897F-E19C-B2FF-BB18-D3176A844B40}"/>
              </a:ext>
            </a:extLst>
          </p:cNvPr>
          <p:cNvCxnSpPr>
            <a:cxnSpLocks/>
          </p:cNvCxnSpPr>
          <p:nvPr/>
        </p:nvCxnSpPr>
        <p:spPr>
          <a:xfrm flipV="1">
            <a:off x="6122777" y="4959925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D59235D-43B0-B85F-4EE3-D5C782C2138B}"/>
              </a:ext>
            </a:extLst>
          </p:cNvPr>
          <p:cNvSpPr/>
          <p:nvPr/>
        </p:nvSpPr>
        <p:spPr>
          <a:xfrm>
            <a:off x="7710947" y="1915947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FD426A5-756E-5D51-AABA-5C3AAC5B479F}"/>
              </a:ext>
            </a:extLst>
          </p:cNvPr>
          <p:cNvSpPr/>
          <p:nvPr/>
        </p:nvSpPr>
        <p:spPr>
          <a:xfrm>
            <a:off x="5842041" y="2858409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00281F-2D15-6B56-7BB6-C650B9823550}"/>
              </a:ext>
            </a:extLst>
          </p:cNvPr>
          <p:cNvCxnSpPr/>
          <p:nvPr/>
        </p:nvCxnSpPr>
        <p:spPr>
          <a:xfrm flipV="1">
            <a:off x="6146839" y="2862420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8691F6F-0587-1016-80B5-88DDCFF291A0}"/>
              </a:ext>
            </a:extLst>
          </p:cNvPr>
          <p:cNvCxnSpPr/>
          <p:nvPr/>
        </p:nvCxnSpPr>
        <p:spPr>
          <a:xfrm flipV="1">
            <a:off x="6780502" y="2573662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BD37F73-DE2D-AFB9-5094-9E559E7245BA}"/>
              </a:ext>
            </a:extLst>
          </p:cNvPr>
          <p:cNvCxnSpPr/>
          <p:nvPr/>
        </p:nvCxnSpPr>
        <p:spPr>
          <a:xfrm flipV="1">
            <a:off x="7430208" y="2220736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7C192F8-699C-1247-CFD2-71C9F4E525ED}"/>
              </a:ext>
            </a:extLst>
          </p:cNvPr>
          <p:cNvCxnSpPr/>
          <p:nvPr/>
        </p:nvCxnSpPr>
        <p:spPr>
          <a:xfrm flipV="1">
            <a:off x="8031787" y="1859789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54A5BF-CC84-929A-51A1-E9CFA4EE47D7}"/>
              </a:ext>
            </a:extLst>
          </p:cNvPr>
          <p:cNvCxnSpPr/>
          <p:nvPr/>
        </p:nvCxnSpPr>
        <p:spPr>
          <a:xfrm flipV="1">
            <a:off x="6146839" y="1859789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61F2056-01C6-3231-8A3C-478BCAD62ED7}"/>
              </a:ext>
            </a:extLst>
          </p:cNvPr>
          <p:cNvCxnSpPr/>
          <p:nvPr/>
        </p:nvCxnSpPr>
        <p:spPr>
          <a:xfrm flipV="1">
            <a:off x="6162882" y="3949275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3EF915B3-4859-048B-F16E-2D92C36CB774}"/>
              </a:ext>
            </a:extLst>
          </p:cNvPr>
          <p:cNvSpPr/>
          <p:nvPr/>
        </p:nvSpPr>
        <p:spPr>
          <a:xfrm>
            <a:off x="6435602" y="2629821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1B48886-34C4-1BDE-6155-0C5ABA341FB1}"/>
              </a:ext>
            </a:extLst>
          </p:cNvPr>
          <p:cNvCxnSpPr>
            <a:cxnSpLocks/>
          </p:cNvCxnSpPr>
          <p:nvPr/>
        </p:nvCxnSpPr>
        <p:spPr>
          <a:xfrm flipV="1">
            <a:off x="6114755" y="2982739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6898AAF-CDE6-6181-52FF-6DB60D5D142C}"/>
              </a:ext>
            </a:extLst>
          </p:cNvPr>
          <p:cNvCxnSpPr/>
          <p:nvPr/>
        </p:nvCxnSpPr>
        <p:spPr>
          <a:xfrm flipV="1">
            <a:off x="6130797" y="5000032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FB8D53-DC9C-11E7-ED27-B9327EB29546}"/>
              </a:ext>
            </a:extLst>
          </p:cNvPr>
          <p:cNvCxnSpPr/>
          <p:nvPr/>
        </p:nvCxnSpPr>
        <p:spPr>
          <a:xfrm flipV="1">
            <a:off x="6130797" y="2994770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41B375F-B834-856A-183A-D6B0CA5100A1}"/>
              </a:ext>
            </a:extLst>
          </p:cNvPr>
          <p:cNvCxnSpPr/>
          <p:nvPr/>
        </p:nvCxnSpPr>
        <p:spPr>
          <a:xfrm>
            <a:off x="6146839" y="2862420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E15219B-1112-C513-5A6E-1603F47A6F7A}"/>
              </a:ext>
            </a:extLst>
          </p:cNvPr>
          <p:cNvCxnSpPr>
            <a:cxnSpLocks/>
          </p:cNvCxnSpPr>
          <p:nvPr/>
        </p:nvCxnSpPr>
        <p:spPr>
          <a:xfrm>
            <a:off x="6170902" y="2922577"/>
            <a:ext cx="1844843" cy="207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B64787B-3F76-9D07-E29E-9DB90E81088C}"/>
              </a:ext>
            </a:extLst>
          </p:cNvPr>
          <p:cNvCxnSpPr/>
          <p:nvPr/>
        </p:nvCxnSpPr>
        <p:spPr>
          <a:xfrm>
            <a:off x="6780502" y="2573662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AC20400-E74F-C712-308A-D907371B6300}"/>
              </a:ext>
            </a:extLst>
          </p:cNvPr>
          <p:cNvCxnSpPr/>
          <p:nvPr/>
        </p:nvCxnSpPr>
        <p:spPr>
          <a:xfrm>
            <a:off x="6162880" y="3977351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00DACAC-3040-6495-5367-A858044B9B37}"/>
              </a:ext>
            </a:extLst>
          </p:cNvPr>
          <p:cNvCxnSpPr>
            <a:cxnSpLocks/>
          </p:cNvCxnSpPr>
          <p:nvPr/>
        </p:nvCxnSpPr>
        <p:spPr>
          <a:xfrm>
            <a:off x="7430208" y="2244798"/>
            <a:ext cx="585537" cy="780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2E75545-2B3B-CE42-D0C4-6D2109608555}"/>
              </a:ext>
            </a:extLst>
          </p:cNvPr>
          <p:cNvCxnSpPr>
            <a:cxnSpLocks/>
          </p:cNvCxnSpPr>
          <p:nvPr/>
        </p:nvCxnSpPr>
        <p:spPr>
          <a:xfrm>
            <a:off x="6170902" y="4959925"/>
            <a:ext cx="625643" cy="71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/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)⋀(¬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 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214E48F-C69B-D212-D24B-8D65B1319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598009" y="3778124"/>
                <a:ext cx="3513222" cy="461665"/>
              </a:xfrm>
              <a:prstGeom prst="rect">
                <a:avLst/>
              </a:prstGeom>
              <a:blipFill>
                <a:blip r:embed="rId2"/>
                <a:stretch>
                  <a:fillRect t="-1040" r="-17105" b="-1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C578B199-5AE5-A4AA-02CD-355379C80A5C}"/>
              </a:ext>
            </a:extLst>
          </p:cNvPr>
          <p:cNvSpPr/>
          <p:nvPr/>
        </p:nvSpPr>
        <p:spPr>
          <a:xfrm>
            <a:off x="7959597" y="183318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F5A77C5-699D-E201-A051-E16B9C4DF444}"/>
              </a:ext>
            </a:extLst>
          </p:cNvPr>
          <p:cNvSpPr/>
          <p:nvPr/>
        </p:nvSpPr>
        <p:spPr>
          <a:xfrm>
            <a:off x="7967466" y="294686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2551479-1E98-DACA-CE4E-A552C57E989A}"/>
              </a:ext>
            </a:extLst>
          </p:cNvPr>
          <p:cNvSpPr/>
          <p:nvPr/>
        </p:nvSpPr>
        <p:spPr>
          <a:xfrm>
            <a:off x="7983662" y="389513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4585B6-02F4-0632-3042-0C0886BDE255}"/>
              </a:ext>
            </a:extLst>
          </p:cNvPr>
          <p:cNvSpPr/>
          <p:nvPr/>
        </p:nvSpPr>
        <p:spPr>
          <a:xfrm>
            <a:off x="7967466" y="493734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787C10F-3D29-0CE8-E3B9-88ABAED2317A}"/>
              </a:ext>
            </a:extLst>
          </p:cNvPr>
          <p:cNvSpPr/>
          <p:nvPr/>
        </p:nvSpPr>
        <p:spPr>
          <a:xfrm>
            <a:off x="7374060" y="2161083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F956E34-EFBC-1E95-FCC4-54F95F721F5D}"/>
              </a:ext>
            </a:extLst>
          </p:cNvPr>
          <p:cNvSpPr/>
          <p:nvPr/>
        </p:nvSpPr>
        <p:spPr>
          <a:xfrm>
            <a:off x="6716332" y="252553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6886AF4-67B4-1518-AC32-8A037A7D32E6}"/>
              </a:ext>
            </a:extLst>
          </p:cNvPr>
          <p:cNvSpPr/>
          <p:nvPr/>
        </p:nvSpPr>
        <p:spPr>
          <a:xfrm>
            <a:off x="6073994" y="283635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97A6E87-7A38-26E9-500A-BDDD8E24D371}"/>
              </a:ext>
            </a:extLst>
          </p:cNvPr>
          <p:cNvSpPr/>
          <p:nvPr/>
        </p:nvSpPr>
        <p:spPr>
          <a:xfrm>
            <a:off x="6090689" y="3943257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81DFD748-CB0A-1262-9E73-4C2D0537F348}"/>
              </a:ext>
            </a:extLst>
          </p:cNvPr>
          <p:cNvSpPr/>
          <p:nvPr/>
        </p:nvSpPr>
        <p:spPr>
          <a:xfrm>
            <a:off x="6073994" y="488974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5FEFD7D-59C5-8DE8-7CB9-53853651BEBA}"/>
              </a:ext>
            </a:extLst>
          </p:cNvPr>
          <p:cNvSpPr/>
          <p:nvPr/>
        </p:nvSpPr>
        <p:spPr>
          <a:xfrm>
            <a:off x="6090689" y="594851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234AA4F-ED65-2EF8-D1EE-AA5F5259B703}"/>
              </a:ext>
            </a:extLst>
          </p:cNvPr>
          <p:cNvSpPr/>
          <p:nvPr/>
        </p:nvSpPr>
        <p:spPr>
          <a:xfrm>
            <a:off x="6732375" y="359233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3283C1F-83DF-3FC3-7D8B-570AA7C92D3E}"/>
              </a:ext>
            </a:extLst>
          </p:cNvPr>
          <p:cNvSpPr/>
          <p:nvPr/>
        </p:nvSpPr>
        <p:spPr>
          <a:xfrm>
            <a:off x="7390289" y="3252183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8260241D-AE09-1FF4-66E7-2AAA40493215}"/>
              </a:ext>
            </a:extLst>
          </p:cNvPr>
          <p:cNvSpPr/>
          <p:nvPr/>
        </p:nvSpPr>
        <p:spPr>
          <a:xfrm>
            <a:off x="6732375" y="459984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246F127-16D6-415A-4D4C-6CA1B3A12BEA}"/>
              </a:ext>
            </a:extLst>
          </p:cNvPr>
          <p:cNvSpPr/>
          <p:nvPr/>
        </p:nvSpPr>
        <p:spPr>
          <a:xfrm>
            <a:off x="7358018" y="424702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0A62607-1787-0669-53FB-FAA555F9521D}"/>
              </a:ext>
            </a:extLst>
          </p:cNvPr>
          <p:cNvSpPr/>
          <p:nvPr/>
        </p:nvSpPr>
        <p:spPr>
          <a:xfrm>
            <a:off x="6701104" y="5609406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D0322F2-CAB0-5047-885C-B59907F30A9E}"/>
              </a:ext>
            </a:extLst>
          </p:cNvPr>
          <p:cNvSpPr/>
          <p:nvPr/>
        </p:nvSpPr>
        <p:spPr>
          <a:xfrm>
            <a:off x="7374060" y="528926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D6CEA30F-9F24-FE42-9ED2-C761AFE0A21E}"/>
              </a:ext>
            </a:extLst>
          </p:cNvPr>
          <p:cNvCxnSpPr>
            <a:cxnSpLocks/>
          </p:cNvCxnSpPr>
          <p:nvPr/>
        </p:nvCxnSpPr>
        <p:spPr>
          <a:xfrm flipV="1">
            <a:off x="9570729" y="3872056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AF6A9CF3-82F6-C3EC-9827-1F19294B9D93}"/>
              </a:ext>
            </a:extLst>
          </p:cNvPr>
          <p:cNvSpPr/>
          <p:nvPr/>
        </p:nvSpPr>
        <p:spPr>
          <a:xfrm>
            <a:off x="10497161" y="2143516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7675C0C1-1727-84D9-645B-370E91ACB3B7}"/>
              </a:ext>
            </a:extLst>
          </p:cNvPr>
          <p:cNvCxnSpPr>
            <a:cxnSpLocks/>
          </p:cNvCxnSpPr>
          <p:nvPr/>
        </p:nvCxnSpPr>
        <p:spPr>
          <a:xfrm flipV="1">
            <a:off x="9514582" y="1794597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AD0C93E-9DFD-7564-21A2-3A03FB12F6BF}"/>
              </a:ext>
            </a:extLst>
          </p:cNvPr>
          <p:cNvCxnSpPr>
            <a:cxnSpLocks/>
          </p:cNvCxnSpPr>
          <p:nvPr/>
        </p:nvCxnSpPr>
        <p:spPr>
          <a:xfrm flipV="1">
            <a:off x="9474479" y="4906764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E8B5F41-4FDF-C66C-F38D-DF3EC00E816D}"/>
              </a:ext>
            </a:extLst>
          </p:cNvPr>
          <p:cNvSpPr/>
          <p:nvPr/>
        </p:nvSpPr>
        <p:spPr>
          <a:xfrm>
            <a:off x="11062649" y="1862786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C306607-0CBE-2DC3-1482-97156C0C7744}"/>
              </a:ext>
            </a:extLst>
          </p:cNvPr>
          <p:cNvSpPr/>
          <p:nvPr/>
        </p:nvSpPr>
        <p:spPr>
          <a:xfrm>
            <a:off x="9193743" y="2805248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3F9A7D7-3ECF-0C3C-8C95-D990F42EF542}"/>
              </a:ext>
            </a:extLst>
          </p:cNvPr>
          <p:cNvCxnSpPr/>
          <p:nvPr/>
        </p:nvCxnSpPr>
        <p:spPr>
          <a:xfrm flipV="1">
            <a:off x="9498541" y="2809259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065CB9F-C6AB-F2E9-7CB2-4179C08D8634}"/>
              </a:ext>
            </a:extLst>
          </p:cNvPr>
          <p:cNvCxnSpPr/>
          <p:nvPr/>
        </p:nvCxnSpPr>
        <p:spPr>
          <a:xfrm flipV="1">
            <a:off x="10132204" y="2520501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DF30A9B-A0A1-EB2B-BC73-3A7A40C45ABF}"/>
              </a:ext>
            </a:extLst>
          </p:cNvPr>
          <p:cNvCxnSpPr/>
          <p:nvPr/>
        </p:nvCxnSpPr>
        <p:spPr>
          <a:xfrm flipV="1">
            <a:off x="10781910" y="2167575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DA2DBCE-44B2-AD35-8773-D76643096B59}"/>
              </a:ext>
            </a:extLst>
          </p:cNvPr>
          <p:cNvCxnSpPr/>
          <p:nvPr/>
        </p:nvCxnSpPr>
        <p:spPr>
          <a:xfrm flipV="1">
            <a:off x="11383489" y="1806628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E626E6D-E461-2F69-8343-937FDDD7C682}"/>
              </a:ext>
            </a:extLst>
          </p:cNvPr>
          <p:cNvCxnSpPr/>
          <p:nvPr/>
        </p:nvCxnSpPr>
        <p:spPr>
          <a:xfrm flipV="1">
            <a:off x="9498541" y="1806628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01F56B-6A7B-A38F-D0F4-ECE56DD7E481}"/>
              </a:ext>
            </a:extLst>
          </p:cNvPr>
          <p:cNvCxnSpPr/>
          <p:nvPr/>
        </p:nvCxnSpPr>
        <p:spPr>
          <a:xfrm flipV="1">
            <a:off x="9514584" y="3896114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BA3FC6A-D542-D919-1FDD-565520CF7C4C}"/>
              </a:ext>
            </a:extLst>
          </p:cNvPr>
          <p:cNvSpPr/>
          <p:nvPr/>
        </p:nvSpPr>
        <p:spPr>
          <a:xfrm>
            <a:off x="9787304" y="2576660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F2AACF1D-854B-876B-8F41-05D270CE1902}"/>
              </a:ext>
            </a:extLst>
          </p:cNvPr>
          <p:cNvCxnSpPr>
            <a:cxnSpLocks/>
          </p:cNvCxnSpPr>
          <p:nvPr/>
        </p:nvCxnSpPr>
        <p:spPr>
          <a:xfrm flipV="1">
            <a:off x="9466457" y="2929578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932185A-6111-8FFB-C628-04B77A36B450}"/>
              </a:ext>
            </a:extLst>
          </p:cNvPr>
          <p:cNvCxnSpPr/>
          <p:nvPr/>
        </p:nvCxnSpPr>
        <p:spPr>
          <a:xfrm flipV="1">
            <a:off x="9482499" y="4946871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8D6B64A-E8B2-6761-75BB-A7C5F46B2F4D}"/>
              </a:ext>
            </a:extLst>
          </p:cNvPr>
          <p:cNvCxnSpPr/>
          <p:nvPr/>
        </p:nvCxnSpPr>
        <p:spPr>
          <a:xfrm flipV="1">
            <a:off x="9482499" y="2941609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3D5F7C0-6AC9-45ED-0543-1DD09CC45EA3}"/>
              </a:ext>
            </a:extLst>
          </p:cNvPr>
          <p:cNvCxnSpPr/>
          <p:nvPr/>
        </p:nvCxnSpPr>
        <p:spPr>
          <a:xfrm>
            <a:off x="9498541" y="2809259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2FBC7E2-9971-4E19-FB3C-C6C8B734A2BE}"/>
              </a:ext>
            </a:extLst>
          </p:cNvPr>
          <p:cNvCxnSpPr>
            <a:cxnSpLocks/>
          </p:cNvCxnSpPr>
          <p:nvPr/>
        </p:nvCxnSpPr>
        <p:spPr>
          <a:xfrm>
            <a:off x="9522604" y="2869416"/>
            <a:ext cx="1844843" cy="207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7A2B3BE-3A56-8CD6-F90F-9AFA5776B2B7}"/>
              </a:ext>
            </a:extLst>
          </p:cNvPr>
          <p:cNvCxnSpPr/>
          <p:nvPr/>
        </p:nvCxnSpPr>
        <p:spPr>
          <a:xfrm>
            <a:off x="10132204" y="2520501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045B980-D7CE-BE95-636A-DCCA221AC37A}"/>
              </a:ext>
            </a:extLst>
          </p:cNvPr>
          <p:cNvCxnSpPr/>
          <p:nvPr/>
        </p:nvCxnSpPr>
        <p:spPr>
          <a:xfrm>
            <a:off x="9514582" y="3924190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2C5ECA1-0D9E-0DC2-0CEB-31CBCD302B37}"/>
              </a:ext>
            </a:extLst>
          </p:cNvPr>
          <p:cNvCxnSpPr>
            <a:cxnSpLocks/>
          </p:cNvCxnSpPr>
          <p:nvPr/>
        </p:nvCxnSpPr>
        <p:spPr>
          <a:xfrm>
            <a:off x="10781910" y="2191637"/>
            <a:ext cx="585537" cy="780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08489FD-509C-F4A8-92DB-823EDE4B504F}"/>
              </a:ext>
            </a:extLst>
          </p:cNvPr>
          <p:cNvCxnSpPr>
            <a:cxnSpLocks/>
          </p:cNvCxnSpPr>
          <p:nvPr/>
        </p:nvCxnSpPr>
        <p:spPr>
          <a:xfrm>
            <a:off x="9522604" y="4906764"/>
            <a:ext cx="625643" cy="71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A08E0807-2921-F72F-10E6-7BE2715C8D0D}"/>
              </a:ext>
            </a:extLst>
          </p:cNvPr>
          <p:cNvSpPr/>
          <p:nvPr/>
        </p:nvSpPr>
        <p:spPr>
          <a:xfrm>
            <a:off x="11311299" y="178002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CF09959-6E00-1124-D41B-ED64AC881888}"/>
              </a:ext>
            </a:extLst>
          </p:cNvPr>
          <p:cNvSpPr/>
          <p:nvPr/>
        </p:nvSpPr>
        <p:spPr>
          <a:xfrm>
            <a:off x="11319168" y="2893707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EDF0406-4590-6915-BAE4-60BC7F1BEE48}"/>
              </a:ext>
            </a:extLst>
          </p:cNvPr>
          <p:cNvSpPr/>
          <p:nvPr/>
        </p:nvSpPr>
        <p:spPr>
          <a:xfrm>
            <a:off x="11335364" y="384197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FCA5795-14F7-105C-5C88-5270A0E50872}"/>
              </a:ext>
            </a:extLst>
          </p:cNvPr>
          <p:cNvSpPr/>
          <p:nvPr/>
        </p:nvSpPr>
        <p:spPr>
          <a:xfrm>
            <a:off x="11319168" y="4884187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DAD9B79-3898-85EA-3EB6-86037FF783BD}"/>
              </a:ext>
            </a:extLst>
          </p:cNvPr>
          <p:cNvSpPr/>
          <p:nvPr/>
        </p:nvSpPr>
        <p:spPr>
          <a:xfrm>
            <a:off x="10725762" y="210792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0165DD7-3367-AE06-EB83-08429C1B5EDA}"/>
              </a:ext>
            </a:extLst>
          </p:cNvPr>
          <p:cNvSpPr/>
          <p:nvPr/>
        </p:nvSpPr>
        <p:spPr>
          <a:xfrm>
            <a:off x="10068034" y="2472377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70BD1A-896B-9295-9AC3-5336788723C8}"/>
              </a:ext>
            </a:extLst>
          </p:cNvPr>
          <p:cNvSpPr/>
          <p:nvPr/>
        </p:nvSpPr>
        <p:spPr>
          <a:xfrm>
            <a:off x="9425696" y="278319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835DD27-0FC4-68F6-81FB-C537F54720CF}"/>
              </a:ext>
            </a:extLst>
          </p:cNvPr>
          <p:cNvSpPr/>
          <p:nvPr/>
        </p:nvSpPr>
        <p:spPr>
          <a:xfrm>
            <a:off x="9442391" y="3890096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FEAD32F-088A-5E30-B922-69AF16B41705}"/>
              </a:ext>
            </a:extLst>
          </p:cNvPr>
          <p:cNvSpPr/>
          <p:nvPr/>
        </p:nvSpPr>
        <p:spPr>
          <a:xfrm>
            <a:off x="9425696" y="483657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B97B901-90A8-5342-17B1-908ABFB93200}"/>
              </a:ext>
            </a:extLst>
          </p:cNvPr>
          <p:cNvSpPr/>
          <p:nvPr/>
        </p:nvSpPr>
        <p:spPr>
          <a:xfrm>
            <a:off x="9442391" y="5895358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8F92DF5-05D9-E4A1-60B3-3A85845D2984}"/>
              </a:ext>
            </a:extLst>
          </p:cNvPr>
          <p:cNvSpPr/>
          <p:nvPr/>
        </p:nvSpPr>
        <p:spPr>
          <a:xfrm>
            <a:off x="10084077" y="3539177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C49D5DA-085D-D0F3-CDC3-722779B7B234}"/>
              </a:ext>
            </a:extLst>
          </p:cNvPr>
          <p:cNvSpPr/>
          <p:nvPr/>
        </p:nvSpPr>
        <p:spPr>
          <a:xfrm>
            <a:off x="10741991" y="319902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0652EFC-85CC-EF32-8A3C-737AD294DC04}"/>
              </a:ext>
            </a:extLst>
          </p:cNvPr>
          <p:cNvSpPr/>
          <p:nvPr/>
        </p:nvSpPr>
        <p:spPr>
          <a:xfrm>
            <a:off x="10084077" y="454667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1ED70EC-D445-882A-6AAE-1B4470CC9394}"/>
              </a:ext>
            </a:extLst>
          </p:cNvPr>
          <p:cNvSpPr/>
          <p:nvPr/>
        </p:nvSpPr>
        <p:spPr>
          <a:xfrm>
            <a:off x="10709720" y="419385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884CB29-5E27-A572-DF8E-5704D06D57C8}"/>
              </a:ext>
            </a:extLst>
          </p:cNvPr>
          <p:cNvSpPr/>
          <p:nvPr/>
        </p:nvSpPr>
        <p:spPr>
          <a:xfrm>
            <a:off x="10052806" y="5556245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A761C17-B666-2D0D-5A6E-728EF83D9B4B}"/>
              </a:ext>
            </a:extLst>
          </p:cNvPr>
          <p:cNvSpPr/>
          <p:nvPr/>
        </p:nvSpPr>
        <p:spPr>
          <a:xfrm>
            <a:off x="10725762" y="523610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7F295C77-8E9E-19E9-9695-AA7590AE4F17}"/>
              </a:ext>
            </a:extLst>
          </p:cNvPr>
          <p:cNvSpPr/>
          <p:nvPr/>
        </p:nvSpPr>
        <p:spPr>
          <a:xfrm rot="5400000">
            <a:off x="6033433" y="521974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128E93FC-5BE9-4F0B-9B32-AF3C69D8E4A6}"/>
              </a:ext>
            </a:extLst>
          </p:cNvPr>
          <p:cNvSpPr/>
          <p:nvPr/>
        </p:nvSpPr>
        <p:spPr>
          <a:xfrm rot="5400000">
            <a:off x="6025411" y="421709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06D4EABE-E157-97BE-9492-D42E209316B7}"/>
              </a:ext>
            </a:extLst>
          </p:cNvPr>
          <p:cNvSpPr/>
          <p:nvPr/>
        </p:nvSpPr>
        <p:spPr>
          <a:xfrm rot="5400000">
            <a:off x="6041689" y="3189394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5D68D128-4234-F3D0-BB84-6F52AE9437ED}"/>
              </a:ext>
            </a:extLst>
          </p:cNvPr>
          <p:cNvSpPr/>
          <p:nvPr/>
        </p:nvSpPr>
        <p:spPr>
          <a:xfrm rot="5400000">
            <a:off x="7293379" y="254971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DE892192-6798-E66F-34A5-6768189E29A9}"/>
              </a:ext>
            </a:extLst>
          </p:cNvPr>
          <p:cNvSpPr/>
          <p:nvPr/>
        </p:nvSpPr>
        <p:spPr>
          <a:xfrm rot="5400000">
            <a:off x="6667020" y="3864154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Isosceles Triangle 187">
            <a:extLst>
              <a:ext uri="{FF2B5EF4-FFF2-40B4-BE49-F238E27FC236}">
                <a16:creationId xmlns:a16="http://schemas.microsoft.com/office/drawing/2014/main" id="{DBB0F4AB-2745-E5CC-25CF-93346D2267AB}"/>
              </a:ext>
            </a:extLst>
          </p:cNvPr>
          <p:cNvSpPr/>
          <p:nvPr/>
        </p:nvSpPr>
        <p:spPr>
          <a:xfrm rot="5400000">
            <a:off x="7293378" y="3526779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084D3ACC-5E46-7486-3C3B-953771143E55}"/>
              </a:ext>
            </a:extLst>
          </p:cNvPr>
          <p:cNvSpPr/>
          <p:nvPr/>
        </p:nvSpPr>
        <p:spPr>
          <a:xfrm rot="5400000">
            <a:off x="6666052" y="4906687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Isosceles Triangle 189">
            <a:extLst>
              <a:ext uri="{FF2B5EF4-FFF2-40B4-BE49-F238E27FC236}">
                <a16:creationId xmlns:a16="http://schemas.microsoft.com/office/drawing/2014/main" id="{31C79522-C6A8-9C5A-BB69-1CC79346806E}"/>
              </a:ext>
            </a:extLst>
          </p:cNvPr>
          <p:cNvSpPr/>
          <p:nvPr/>
        </p:nvSpPr>
        <p:spPr>
          <a:xfrm rot="5400000">
            <a:off x="7308783" y="4570502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361DE020-CDDD-8276-15AB-F3695C038A18}"/>
              </a:ext>
            </a:extLst>
          </p:cNvPr>
          <p:cNvSpPr/>
          <p:nvPr/>
        </p:nvSpPr>
        <p:spPr>
          <a:xfrm rot="16200000">
            <a:off x="9393387" y="4778537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Isosceles Triangle 191">
            <a:extLst>
              <a:ext uri="{FF2B5EF4-FFF2-40B4-BE49-F238E27FC236}">
                <a16:creationId xmlns:a16="http://schemas.microsoft.com/office/drawing/2014/main" id="{BC627FA2-480A-1C69-DFE4-04F74C392CCD}"/>
              </a:ext>
            </a:extLst>
          </p:cNvPr>
          <p:cNvSpPr/>
          <p:nvPr/>
        </p:nvSpPr>
        <p:spPr>
          <a:xfrm rot="16200000">
            <a:off x="9417453" y="3808111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27B8AF1B-B81A-D2DF-B2BE-2A2AFC8A12DD}"/>
              </a:ext>
            </a:extLst>
          </p:cNvPr>
          <p:cNvSpPr/>
          <p:nvPr/>
        </p:nvSpPr>
        <p:spPr>
          <a:xfrm rot="16200000">
            <a:off x="9385133" y="2749320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Isosceles Triangle 193">
            <a:extLst>
              <a:ext uri="{FF2B5EF4-FFF2-40B4-BE49-F238E27FC236}">
                <a16:creationId xmlns:a16="http://schemas.microsoft.com/office/drawing/2014/main" id="{C43D876E-58F1-5571-452E-AB6174EDA1D9}"/>
              </a:ext>
            </a:extLst>
          </p:cNvPr>
          <p:cNvSpPr/>
          <p:nvPr/>
        </p:nvSpPr>
        <p:spPr>
          <a:xfrm rot="16200000">
            <a:off x="10043097" y="2413196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FC66F5B4-9A7A-1D5D-17FF-94EC0379B1D7}"/>
              </a:ext>
            </a:extLst>
          </p:cNvPr>
          <p:cNvSpPr/>
          <p:nvPr/>
        </p:nvSpPr>
        <p:spPr>
          <a:xfrm rot="16200000">
            <a:off x="10636655" y="2075049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639F024D-9281-0919-F5EE-B3FE189991A3}"/>
              </a:ext>
            </a:extLst>
          </p:cNvPr>
          <p:cNvSpPr/>
          <p:nvPr/>
        </p:nvSpPr>
        <p:spPr>
          <a:xfrm rot="16200000">
            <a:off x="10043097" y="3488279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D4D0CA19-3953-1AA9-3E31-DE38937D56A8}"/>
              </a:ext>
            </a:extLst>
          </p:cNvPr>
          <p:cNvSpPr/>
          <p:nvPr/>
        </p:nvSpPr>
        <p:spPr>
          <a:xfrm rot="16200000">
            <a:off x="10652697" y="313522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AB2A9A3A-CCA4-234D-6851-B7BFFDBBFD39}"/>
              </a:ext>
            </a:extLst>
          </p:cNvPr>
          <p:cNvSpPr/>
          <p:nvPr/>
        </p:nvSpPr>
        <p:spPr>
          <a:xfrm rot="16200000">
            <a:off x="10027053" y="4466199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5ED4BB16-A844-DBC5-710F-71021D4EB9AA}"/>
              </a:ext>
            </a:extLst>
          </p:cNvPr>
          <p:cNvSpPr/>
          <p:nvPr/>
        </p:nvSpPr>
        <p:spPr>
          <a:xfrm rot="16200000">
            <a:off x="10636655" y="4128763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389E7FF7-4E38-D68B-86F6-E5063F2BFB55}"/>
              </a:ext>
            </a:extLst>
          </p:cNvPr>
          <p:cNvCxnSpPr>
            <a:cxnSpLocks/>
          </p:cNvCxnSpPr>
          <p:nvPr/>
        </p:nvCxnSpPr>
        <p:spPr>
          <a:xfrm flipV="1">
            <a:off x="2632653" y="3909960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586AA257-721F-EBD9-77A0-79A048A03AFD}"/>
              </a:ext>
            </a:extLst>
          </p:cNvPr>
          <p:cNvSpPr/>
          <p:nvPr/>
        </p:nvSpPr>
        <p:spPr>
          <a:xfrm>
            <a:off x="3559085" y="2181420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8" name="Connector: Curved 217">
            <a:extLst>
              <a:ext uri="{FF2B5EF4-FFF2-40B4-BE49-F238E27FC236}">
                <a16:creationId xmlns:a16="http://schemas.microsoft.com/office/drawing/2014/main" id="{C232765A-710A-C7C3-CC27-07884461823C}"/>
              </a:ext>
            </a:extLst>
          </p:cNvPr>
          <p:cNvCxnSpPr>
            <a:cxnSpLocks/>
          </p:cNvCxnSpPr>
          <p:nvPr/>
        </p:nvCxnSpPr>
        <p:spPr>
          <a:xfrm flipV="1">
            <a:off x="2576506" y="1832501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A072AE6C-BECC-8786-0D92-8212D83BE124}"/>
              </a:ext>
            </a:extLst>
          </p:cNvPr>
          <p:cNvCxnSpPr>
            <a:cxnSpLocks/>
          </p:cNvCxnSpPr>
          <p:nvPr/>
        </p:nvCxnSpPr>
        <p:spPr>
          <a:xfrm flipV="1">
            <a:off x="2536403" y="4944668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B234A9EF-CF80-E379-B8FE-E6C62DA5A678}"/>
              </a:ext>
            </a:extLst>
          </p:cNvPr>
          <p:cNvSpPr/>
          <p:nvPr/>
        </p:nvSpPr>
        <p:spPr>
          <a:xfrm>
            <a:off x="4124573" y="1900690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D633C40D-08A8-01E1-5E0E-EC1F4A5E4E1E}"/>
              </a:ext>
            </a:extLst>
          </p:cNvPr>
          <p:cNvSpPr/>
          <p:nvPr/>
        </p:nvSpPr>
        <p:spPr>
          <a:xfrm>
            <a:off x="2255667" y="2843152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C568736-6D56-4336-ED0F-7327901D7FD2}"/>
              </a:ext>
            </a:extLst>
          </p:cNvPr>
          <p:cNvCxnSpPr/>
          <p:nvPr/>
        </p:nvCxnSpPr>
        <p:spPr>
          <a:xfrm flipV="1">
            <a:off x="2560465" y="2847163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5F24A40-D32D-25BC-A205-A71DE4862BE4}"/>
              </a:ext>
            </a:extLst>
          </p:cNvPr>
          <p:cNvCxnSpPr/>
          <p:nvPr/>
        </p:nvCxnSpPr>
        <p:spPr>
          <a:xfrm flipV="1">
            <a:off x="3194128" y="2558405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9B17384-1F12-556D-0F83-CA89F0CC8C84}"/>
              </a:ext>
            </a:extLst>
          </p:cNvPr>
          <p:cNvCxnSpPr/>
          <p:nvPr/>
        </p:nvCxnSpPr>
        <p:spPr>
          <a:xfrm flipV="1">
            <a:off x="3843834" y="2205479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303BCF-8C3F-C7C3-4851-7277EAAAE1F2}"/>
              </a:ext>
            </a:extLst>
          </p:cNvPr>
          <p:cNvCxnSpPr/>
          <p:nvPr/>
        </p:nvCxnSpPr>
        <p:spPr>
          <a:xfrm flipV="1">
            <a:off x="4445413" y="1844532"/>
            <a:ext cx="0" cy="3104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1B532CE-CDE1-C606-E0CD-CF8AB80033EF}"/>
              </a:ext>
            </a:extLst>
          </p:cNvPr>
          <p:cNvCxnSpPr/>
          <p:nvPr/>
        </p:nvCxnSpPr>
        <p:spPr>
          <a:xfrm flipV="1">
            <a:off x="2560465" y="1844532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94C8F36-2668-CB5E-B273-E2A6EC4F2A00}"/>
              </a:ext>
            </a:extLst>
          </p:cNvPr>
          <p:cNvCxnSpPr/>
          <p:nvPr/>
        </p:nvCxnSpPr>
        <p:spPr>
          <a:xfrm flipV="1">
            <a:off x="2576508" y="3934018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21C84158-7666-36B5-5801-F83B7EAA898C}"/>
              </a:ext>
            </a:extLst>
          </p:cNvPr>
          <p:cNvSpPr/>
          <p:nvPr/>
        </p:nvSpPr>
        <p:spPr>
          <a:xfrm>
            <a:off x="2849228" y="2614564"/>
            <a:ext cx="320838" cy="3043978"/>
          </a:xfrm>
          <a:custGeom>
            <a:avLst/>
            <a:gdLst>
              <a:gd name="connsiteX0" fmla="*/ 1781445 w 1781445"/>
              <a:gd name="connsiteY0" fmla="*/ 0 h 2823410"/>
              <a:gd name="connsiteX1" fmla="*/ 771 w 1781445"/>
              <a:gd name="connsiteY1" fmla="*/ 1588168 h 2823410"/>
              <a:gd name="connsiteX2" fmla="*/ 1604982 w 1781445"/>
              <a:gd name="connsiteY2" fmla="*/ 2823410 h 282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1445" h="2823410">
                <a:moveTo>
                  <a:pt x="1781445" y="0"/>
                </a:moveTo>
                <a:cubicBezTo>
                  <a:pt x="905813" y="558800"/>
                  <a:pt x="30181" y="1117600"/>
                  <a:pt x="771" y="1588168"/>
                </a:cubicBezTo>
                <a:cubicBezTo>
                  <a:pt x="-28639" y="2058736"/>
                  <a:pt x="788171" y="2441073"/>
                  <a:pt x="1604982" y="2823410"/>
                </a:cubicBezTo>
              </a:path>
            </a:pathLst>
          </a:cu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F5ECD8EF-CB5B-D553-1953-395690D0E697}"/>
              </a:ext>
            </a:extLst>
          </p:cNvPr>
          <p:cNvCxnSpPr>
            <a:cxnSpLocks/>
          </p:cNvCxnSpPr>
          <p:nvPr/>
        </p:nvCxnSpPr>
        <p:spPr>
          <a:xfrm flipV="1">
            <a:off x="2528381" y="2967482"/>
            <a:ext cx="1852865" cy="1062788"/>
          </a:xfrm>
          <a:prstGeom prst="curvedConnector3">
            <a:avLst>
              <a:gd name="adj1" fmla="val -2272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D7C4B0F-1D00-EEC7-414A-016F84258ED0}"/>
              </a:ext>
            </a:extLst>
          </p:cNvPr>
          <p:cNvCxnSpPr/>
          <p:nvPr/>
        </p:nvCxnSpPr>
        <p:spPr>
          <a:xfrm flipV="1">
            <a:off x="2544423" y="4984775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C0B28F0-E5C5-7F7B-61BB-FD1AAE381CB3}"/>
              </a:ext>
            </a:extLst>
          </p:cNvPr>
          <p:cNvCxnSpPr/>
          <p:nvPr/>
        </p:nvCxnSpPr>
        <p:spPr>
          <a:xfrm flipV="1">
            <a:off x="2544423" y="2979513"/>
            <a:ext cx="1884948" cy="1002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67EBDF8-A17A-707E-963A-53344A4DF274}"/>
              </a:ext>
            </a:extLst>
          </p:cNvPr>
          <p:cNvCxnSpPr/>
          <p:nvPr/>
        </p:nvCxnSpPr>
        <p:spPr>
          <a:xfrm>
            <a:off x="2560465" y="2847163"/>
            <a:ext cx="0" cy="24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39D5DF3-5784-9AA9-E815-23B248EEF5BA}"/>
              </a:ext>
            </a:extLst>
          </p:cNvPr>
          <p:cNvCxnSpPr>
            <a:cxnSpLocks/>
          </p:cNvCxnSpPr>
          <p:nvPr/>
        </p:nvCxnSpPr>
        <p:spPr>
          <a:xfrm>
            <a:off x="2584528" y="2907320"/>
            <a:ext cx="1844843" cy="2077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DBD546F-9FAB-6216-C780-B2FF628F7A97}"/>
              </a:ext>
            </a:extLst>
          </p:cNvPr>
          <p:cNvCxnSpPr/>
          <p:nvPr/>
        </p:nvCxnSpPr>
        <p:spPr>
          <a:xfrm>
            <a:off x="3194128" y="2558405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DAF4C97-A769-D9DD-54FC-F8304C6496AC}"/>
              </a:ext>
            </a:extLst>
          </p:cNvPr>
          <p:cNvCxnSpPr/>
          <p:nvPr/>
        </p:nvCxnSpPr>
        <p:spPr>
          <a:xfrm>
            <a:off x="2576506" y="3962094"/>
            <a:ext cx="1235243" cy="13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1297A6A-FE58-C16D-185F-C5F7CD07E258}"/>
              </a:ext>
            </a:extLst>
          </p:cNvPr>
          <p:cNvCxnSpPr>
            <a:cxnSpLocks/>
          </p:cNvCxnSpPr>
          <p:nvPr/>
        </p:nvCxnSpPr>
        <p:spPr>
          <a:xfrm>
            <a:off x="3843834" y="2229541"/>
            <a:ext cx="585537" cy="780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6BB62BE3-77C2-31CF-6978-9D82BAF48715}"/>
              </a:ext>
            </a:extLst>
          </p:cNvPr>
          <p:cNvCxnSpPr>
            <a:cxnSpLocks/>
          </p:cNvCxnSpPr>
          <p:nvPr/>
        </p:nvCxnSpPr>
        <p:spPr>
          <a:xfrm>
            <a:off x="2584528" y="4944668"/>
            <a:ext cx="625643" cy="71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AD37D967-6437-52D1-CE80-A37905D72EA2}"/>
              </a:ext>
            </a:extLst>
          </p:cNvPr>
          <p:cNvSpPr/>
          <p:nvPr/>
        </p:nvSpPr>
        <p:spPr>
          <a:xfrm>
            <a:off x="4373223" y="1817925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C709D465-D498-FDF4-47AB-DA5468814D12}"/>
              </a:ext>
            </a:extLst>
          </p:cNvPr>
          <p:cNvSpPr/>
          <p:nvPr/>
        </p:nvSpPr>
        <p:spPr>
          <a:xfrm>
            <a:off x="4381092" y="293161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7E0B759-1A5F-DCEF-E960-DC2C5E21DD10}"/>
              </a:ext>
            </a:extLst>
          </p:cNvPr>
          <p:cNvSpPr/>
          <p:nvPr/>
        </p:nvSpPr>
        <p:spPr>
          <a:xfrm>
            <a:off x="4397288" y="387987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ABC8B01-F8DF-7C2D-EBEF-17F94FD77D61}"/>
              </a:ext>
            </a:extLst>
          </p:cNvPr>
          <p:cNvSpPr/>
          <p:nvPr/>
        </p:nvSpPr>
        <p:spPr>
          <a:xfrm>
            <a:off x="4381092" y="492209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379EA66-522D-0494-E117-D42E43EA6348}"/>
              </a:ext>
            </a:extLst>
          </p:cNvPr>
          <p:cNvSpPr/>
          <p:nvPr/>
        </p:nvSpPr>
        <p:spPr>
          <a:xfrm>
            <a:off x="3787686" y="2145826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DC0E34E-0050-6349-FE39-6F60752837AC}"/>
              </a:ext>
            </a:extLst>
          </p:cNvPr>
          <p:cNvSpPr/>
          <p:nvPr/>
        </p:nvSpPr>
        <p:spPr>
          <a:xfrm>
            <a:off x="3129958" y="251028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680E9DFE-B19F-FABC-2BEF-EB632A227668}"/>
              </a:ext>
            </a:extLst>
          </p:cNvPr>
          <p:cNvSpPr/>
          <p:nvPr/>
        </p:nvSpPr>
        <p:spPr>
          <a:xfrm>
            <a:off x="2487620" y="282109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DC82D9D-7BB4-636C-54A6-65E9EDAC1AB4}"/>
              </a:ext>
            </a:extLst>
          </p:cNvPr>
          <p:cNvSpPr/>
          <p:nvPr/>
        </p:nvSpPr>
        <p:spPr>
          <a:xfrm>
            <a:off x="2504315" y="3928000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30771355-CDE1-21E5-C667-233A1426A642}"/>
              </a:ext>
            </a:extLst>
          </p:cNvPr>
          <p:cNvSpPr/>
          <p:nvPr/>
        </p:nvSpPr>
        <p:spPr>
          <a:xfrm>
            <a:off x="2487620" y="4874483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C78886B-A39B-1026-6764-C510DDA4ED11}"/>
              </a:ext>
            </a:extLst>
          </p:cNvPr>
          <p:cNvSpPr/>
          <p:nvPr/>
        </p:nvSpPr>
        <p:spPr>
          <a:xfrm>
            <a:off x="2504315" y="5933262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9199FF6-603E-E9A5-BE84-2C11B6A4C1E9}"/>
              </a:ext>
            </a:extLst>
          </p:cNvPr>
          <p:cNvSpPr/>
          <p:nvPr/>
        </p:nvSpPr>
        <p:spPr>
          <a:xfrm>
            <a:off x="3146001" y="3577081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95DC70C1-9DF3-1A09-D81D-845B931C0712}"/>
              </a:ext>
            </a:extLst>
          </p:cNvPr>
          <p:cNvSpPr/>
          <p:nvPr/>
        </p:nvSpPr>
        <p:spPr>
          <a:xfrm>
            <a:off x="3803915" y="3236926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AAA4831E-E10C-255C-F40A-636F2E15B317}"/>
              </a:ext>
            </a:extLst>
          </p:cNvPr>
          <p:cNvSpPr/>
          <p:nvPr/>
        </p:nvSpPr>
        <p:spPr>
          <a:xfrm>
            <a:off x="3146001" y="4584583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F4A68E4-5013-FB93-1F31-FA0D7549E281}"/>
              </a:ext>
            </a:extLst>
          </p:cNvPr>
          <p:cNvSpPr/>
          <p:nvPr/>
        </p:nvSpPr>
        <p:spPr>
          <a:xfrm>
            <a:off x="3771644" y="4231763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24F24EC-9382-2ABE-AE23-91D42062F2CC}"/>
              </a:ext>
            </a:extLst>
          </p:cNvPr>
          <p:cNvSpPr/>
          <p:nvPr/>
        </p:nvSpPr>
        <p:spPr>
          <a:xfrm>
            <a:off x="3114730" y="5594149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18A3B058-4925-9D95-7833-530FBDC03C09}"/>
              </a:ext>
            </a:extLst>
          </p:cNvPr>
          <p:cNvSpPr/>
          <p:nvPr/>
        </p:nvSpPr>
        <p:spPr>
          <a:xfrm>
            <a:off x="3787686" y="5274004"/>
            <a:ext cx="112295" cy="11229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5843ECB4-C544-61D8-B5F6-F811F7C814EC}"/>
              </a:ext>
            </a:extLst>
          </p:cNvPr>
          <p:cNvSpPr/>
          <p:nvPr/>
        </p:nvSpPr>
        <p:spPr>
          <a:xfrm>
            <a:off x="2471866" y="2813085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3AD93378-BAC5-28FF-F905-9286E3BFCE78}"/>
              </a:ext>
            </a:extLst>
          </p:cNvPr>
          <p:cNvSpPr/>
          <p:nvPr/>
        </p:nvSpPr>
        <p:spPr>
          <a:xfrm>
            <a:off x="3760827" y="3190201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5143E4D8-84A8-DE01-9C9F-B91726B7DF4A}"/>
              </a:ext>
            </a:extLst>
          </p:cNvPr>
          <p:cNvSpPr/>
          <p:nvPr/>
        </p:nvSpPr>
        <p:spPr>
          <a:xfrm>
            <a:off x="3107392" y="3559123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CE2A2B0D-E7DC-6BDE-2BA1-1B93230FE945}"/>
              </a:ext>
            </a:extLst>
          </p:cNvPr>
          <p:cNvSpPr/>
          <p:nvPr/>
        </p:nvSpPr>
        <p:spPr>
          <a:xfrm>
            <a:off x="3117508" y="2479226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66B41E60-D2DA-5E4B-141B-2C755D6F65D4}"/>
              </a:ext>
            </a:extLst>
          </p:cNvPr>
          <p:cNvSpPr/>
          <p:nvPr/>
        </p:nvSpPr>
        <p:spPr>
          <a:xfrm>
            <a:off x="2500031" y="3898924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9DAF3F7-0D62-220C-6DC1-70C52DB345E7}"/>
              </a:ext>
            </a:extLst>
          </p:cNvPr>
          <p:cNvSpPr/>
          <p:nvPr/>
        </p:nvSpPr>
        <p:spPr>
          <a:xfrm>
            <a:off x="3750764" y="2112147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67302481-FBD3-6160-986F-72C041CDA785}"/>
              </a:ext>
            </a:extLst>
          </p:cNvPr>
          <p:cNvSpPr/>
          <p:nvPr/>
        </p:nvSpPr>
        <p:spPr>
          <a:xfrm>
            <a:off x="4350411" y="2911823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4D0B4B5-8A24-4D2E-E041-4AE260B2BF62}"/>
              </a:ext>
            </a:extLst>
          </p:cNvPr>
          <p:cNvSpPr/>
          <p:nvPr/>
        </p:nvSpPr>
        <p:spPr>
          <a:xfrm>
            <a:off x="4345250" y="1802824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C2320750-3D6D-181A-0E81-11538B8AB211}"/>
              </a:ext>
            </a:extLst>
          </p:cNvPr>
          <p:cNvSpPr/>
          <p:nvPr/>
        </p:nvSpPr>
        <p:spPr>
          <a:xfrm>
            <a:off x="3108623" y="4563286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4C290A0D-E35E-EE47-F325-A338A4ED308E}"/>
              </a:ext>
            </a:extLst>
          </p:cNvPr>
          <p:cNvSpPr/>
          <p:nvPr/>
        </p:nvSpPr>
        <p:spPr>
          <a:xfrm>
            <a:off x="2485192" y="5925333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1B3BA33F-9D68-B2B6-C127-572AF12362BB}"/>
              </a:ext>
            </a:extLst>
          </p:cNvPr>
          <p:cNvSpPr/>
          <p:nvPr/>
        </p:nvSpPr>
        <p:spPr>
          <a:xfrm>
            <a:off x="4363114" y="4887258"/>
            <a:ext cx="173006" cy="1626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A907F389-FFAD-5B84-149D-3EA2AD1D8B78}"/>
              </a:ext>
            </a:extLst>
          </p:cNvPr>
          <p:cNvSpPr/>
          <p:nvPr/>
        </p:nvSpPr>
        <p:spPr>
          <a:xfrm>
            <a:off x="2488723" y="4866415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28071A34-DAE8-39AF-A202-1C2C378C14A1}"/>
              </a:ext>
            </a:extLst>
          </p:cNvPr>
          <p:cNvSpPr/>
          <p:nvPr/>
        </p:nvSpPr>
        <p:spPr>
          <a:xfrm>
            <a:off x="3743017" y="5266660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A49C5B16-B076-7759-99E8-4FD74155794A}"/>
              </a:ext>
            </a:extLst>
          </p:cNvPr>
          <p:cNvSpPr/>
          <p:nvPr/>
        </p:nvSpPr>
        <p:spPr>
          <a:xfrm>
            <a:off x="4376409" y="3864742"/>
            <a:ext cx="173006" cy="16260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51D16E0-0977-C1BB-BF08-83F2A1B81E3F}"/>
              </a:ext>
            </a:extLst>
          </p:cNvPr>
          <p:cNvSpPr/>
          <p:nvPr/>
        </p:nvSpPr>
        <p:spPr>
          <a:xfrm>
            <a:off x="3101699" y="5575311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D1B2BDA-BB8C-FE61-BF42-76B0CFF956A9}"/>
              </a:ext>
            </a:extLst>
          </p:cNvPr>
          <p:cNvSpPr/>
          <p:nvPr/>
        </p:nvSpPr>
        <p:spPr>
          <a:xfrm>
            <a:off x="3757846" y="4198727"/>
            <a:ext cx="173006" cy="16260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Isosceles Triangle 278">
            <a:extLst>
              <a:ext uri="{FF2B5EF4-FFF2-40B4-BE49-F238E27FC236}">
                <a16:creationId xmlns:a16="http://schemas.microsoft.com/office/drawing/2014/main" id="{A81F3B3E-3856-AF25-2C9B-40D28DC51D11}"/>
              </a:ext>
            </a:extLst>
          </p:cNvPr>
          <p:cNvSpPr/>
          <p:nvPr/>
        </p:nvSpPr>
        <p:spPr>
          <a:xfrm rot="5400000">
            <a:off x="6658961" y="2846404"/>
            <a:ext cx="844197" cy="553221"/>
          </a:xfrm>
          <a:prstGeom prst="triangle">
            <a:avLst>
              <a:gd name="adj" fmla="val 68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3" grpId="0" animBg="1"/>
      <p:bldP spid="184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0CBF-6396-C660-266E-BCCCAE5B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Latin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C52F-C562-CFC5-A97E-F90C4ADFE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65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Latin Square </a:t>
            </a:r>
            <a:r>
              <a:rPr lang="en-GB" dirty="0"/>
              <a:t>puzzle is a function L : </a:t>
            </a:r>
            <a:r>
              <a:rPr lang="en-GB" dirty="0" err="1"/>
              <a:t>i,j</a:t>
            </a:r>
            <a:r>
              <a:rPr lang="en-GB" dirty="0"/>
              <a:t> → x for values </a:t>
            </a:r>
            <a:r>
              <a:rPr lang="en-GB" dirty="0" err="1"/>
              <a:t>i,j</a:t>
            </a:r>
            <a:r>
              <a:rPr lang="en-GB" dirty="0"/>
              <a:t> ∈ {1, .., D} and x ∈ {0, ..., D} satisfying the following: </a:t>
            </a:r>
          </a:p>
          <a:p>
            <a:r>
              <a:rPr lang="en-GB" dirty="0"/>
              <a:t>for all a, b, c ∈ {1, ..., D} with L(a, b) ≠ 0 and L(a, c) ≠ 0 then L(a, b) ≠ L(a, c) </a:t>
            </a:r>
          </a:p>
          <a:p>
            <a:r>
              <a:rPr lang="en-GB" dirty="0"/>
              <a:t>for all a, b, c ∈ {1, ..., D} with L(a, b) ≠ 0 and L(c, b) ≠ 0 then L(a, b) ≠ L(c, b) </a:t>
            </a:r>
          </a:p>
          <a:p>
            <a:pPr marL="0" indent="0">
              <a:buNone/>
            </a:pPr>
            <a:r>
              <a:rPr lang="en-GB" dirty="0"/>
              <a:t>It is complete or solved if for all </a:t>
            </a:r>
            <a:r>
              <a:rPr lang="en-GB" dirty="0" err="1"/>
              <a:t>i,j</a:t>
            </a:r>
            <a:r>
              <a:rPr lang="en-GB" dirty="0"/>
              <a:t> ∈ {1, ..., D}, L(</a:t>
            </a:r>
            <a:r>
              <a:rPr lang="en-GB" dirty="0" err="1"/>
              <a:t>i</a:t>
            </a:r>
            <a:r>
              <a:rPr lang="en-GB" dirty="0"/>
              <a:t>, j) ≠ 0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8BCE2A0-1491-C6A1-3EA7-DF3C06F58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12785"/>
              </p:ext>
            </p:extLst>
          </p:nvPr>
        </p:nvGraphicFramePr>
        <p:xfrm>
          <a:off x="8993969" y="25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9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106-C41B-5954-00A1-2912877A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Triangulating a Tripartite Graph -&gt; Latin 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904F7-2EDC-CC41-99F0-6434BAFB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681" y="1825625"/>
            <a:ext cx="6021424" cy="4351338"/>
          </a:xfrm>
        </p:spPr>
        <p:txBody>
          <a:bodyPr>
            <a:normAutofit/>
          </a:bodyPr>
          <a:lstStyle/>
          <a:p>
            <a:r>
              <a:rPr lang="en-GB" sz="2400" dirty="0"/>
              <a:t>Each row/column contain each element only once.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</a:t>
            </a:r>
            <a:r>
              <a:rPr lang="en-GB" sz="2400" dirty="0" err="1"/>
              <a:t>c</a:t>
            </a:r>
            <a:r>
              <a:rPr lang="en-GB" sz="2400" baseline="-25000" dirty="0" err="1"/>
              <a:t>j</a:t>
            </a:r>
            <a:r>
              <a:rPr lang="en-GB" sz="2400" dirty="0"/>
              <a:t>) ∈ E then LF(</a:t>
            </a:r>
            <a:r>
              <a:rPr lang="en-GB" sz="2400" dirty="0" err="1"/>
              <a:t>i,j</a:t>
            </a:r>
            <a:r>
              <a:rPr lang="en-GB" sz="2400" dirty="0"/>
              <a:t>)=empty else LF(</a:t>
            </a:r>
            <a:r>
              <a:rPr lang="en-GB" sz="2400" dirty="0" err="1"/>
              <a:t>i,j</a:t>
            </a:r>
            <a:r>
              <a:rPr lang="en-GB" sz="2400" dirty="0"/>
              <a:t>) ≠ k, k ∈ [1, ..., t] </a:t>
            </a:r>
          </a:p>
          <a:p>
            <a:r>
              <a:rPr lang="en-GB" sz="2400" dirty="0"/>
              <a:t>If (</a:t>
            </a:r>
            <a:r>
              <a:rPr lang="en-GB" sz="2400" dirty="0" err="1"/>
              <a:t>r</a:t>
            </a:r>
            <a:r>
              <a:rPr lang="en-GB" sz="2400" baseline="-25000" dirty="0" err="1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</a:t>
            </a:r>
            <a:r>
              <a:rPr lang="en-GB" sz="2400" dirty="0" err="1"/>
              <a:t>i</a:t>
            </a:r>
            <a:r>
              <a:rPr lang="en-GB" sz="2400" dirty="0"/>
              <a:t>, LF(</a:t>
            </a:r>
            <a:r>
              <a:rPr lang="en-GB" sz="2400" dirty="0" err="1"/>
              <a:t>i,j</a:t>
            </a:r>
            <a:r>
              <a:rPr lang="en-GB" sz="2400" dirty="0"/>
              <a:t>) ≠ k </a:t>
            </a:r>
          </a:p>
          <a:p>
            <a:r>
              <a:rPr lang="en-GB" sz="2400" dirty="0"/>
              <a:t>If (c</a:t>
            </a:r>
            <a:r>
              <a:rPr lang="en-GB" sz="2400" baseline="-25000" dirty="0"/>
              <a:t>i</a:t>
            </a:r>
            <a:r>
              <a:rPr lang="en-GB" sz="2400" dirty="0"/>
              <a:t>, e</a:t>
            </a:r>
            <a:r>
              <a:rPr lang="en-GB" sz="2400" baseline="-25000" dirty="0"/>
              <a:t>k</a:t>
            </a:r>
            <a:r>
              <a:rPr lang="en-GB" sz="2400" dirty="0"/>
              <a:t>) ∈ E then for constant j, LF(</a:t>
            </a:r>
            <a:r>
              <a:rPr lang="en-GB" sz="2400" dirty="0" err="1"/>
              <a:t>i,j</a:t>
            </a:r>
            <a:r>
              <a:rPr lang="en-GB" sz="2400" dirty="0"/>
              <a:t>) ≠ k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C38BC4-3A4F-227A-C987-1362F41BBB98}"/>
              </a:ext>
            </a:extLst>
          </p:cNvPr>
          <p:cNvGrpSpPr/>
          <p:nvPr/>
        </p:nvGrpSpPr>
        <p:grpSpPr>
          <a:xfrm>
            <a:off x="2007647" y="2131711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E2582D3-F150-B33E-67CA-AE68ECD5FB3F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706C74-5E1D-497C-CE0C-3EBB0016C05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5B23645-4162-1F8D-C2E4-0CDC4C1AFCA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3503E3-3CA3-0B45-C3FB-0E25D3F9914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5BAA8F-E134-432E-7F02-A24366C00FC5}"/>
              </a:ext>
            </a:extLst>
          </p:cNvPr>
          <p:cNvGrpSpPr/>
          <p:nvPr/>
        </p:nvGrpSpPr>
        <p:grpSpPr>
          <a:xfrm rot="3632824">
            <a:off x="600104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961EFB-FE34-BAE0-4A9D-7BDFBCBC1C7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E41B6D-FB78-D6DB-6B83-98012F3B9C57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DA8A506-7C2D-2822-1EF2-2B89E332BFF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2D122F8-EE8E-4193-48E7-1D4FA576BC8A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F47DB-3294-6E20-AAA2-4AE22675922E}"/>
              </a:ext>
            </a:extLst>
          </p:cNvPr>
          <p:cNvGrpSpPr/>
          <p:nvPr/>
        </p:nvGrpSpPr>
        <p:grpSpPr>
          <a:xfrm rot="6978238">
            <a:off x="3426082" y="4347108"/>
            <a:ext cx="2268638" cy="782082"/>
            <a:chOff x="6991109" y="2106592"/>
            <a:chExt cx="2268638" cy="78208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63B5205-DE05-7EAE-4D43-E59CCC37DFE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507A22-2D64-F04F-BB89-053A58F7CB86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464816F-E6C3-76A5-6D8B-BAA439519A9B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823E7F-9F1A-E532-200C-CC1A9A45A6D8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F424CB9-4E36-A4B5-F1D1-345E180B3A40}"/>
              </a:ext>
            </a:extLst>
          </p:cNvPr>
          <p:cNvSpPr txBox="1"/>
          <p:nvPr/>
        </p:nvSpPr>
        <p:spPr>
          <a:xfrm>
            <a:off x="2094161" y="1462108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C3359A-D397-72E5-ACF1-4918D08EC1FF}"/>
              </a:ext>
            </a:extLst>
          </p:cNvPr>
          <p:cNvSpPr txBox="1"/>
          <p:nvPr/>
        </p:nvSpPr>
        <p:spPr>
          <a:xfrm rot="17790413">
            <a:off x="4093638" y="4684331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7AB462C-FED3-C632-BA1C-7608CB0915A8}"/>
              </a:ext>
            </a:extLst>
          </p:cNvPr>
          <p:cNvSpPr txBox="1"/>
          <p:nvPr/>
        </p:nvSpPr>
        <p:spPr>
          <a:xfrm>
            <a:off x="4950743" y="551406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1BE77B-7236-3C45-3A95-3E56A0C60E40}"/>
              </a:ext>
            </a:extLst>
          </p:cNvPr>
          <p:cNvSpPr txBox="1"/>
          <p:nvPr/>
        </p:nvSpPr>
        <p:spPr>
          <a:xfrm>
            <a:off x="318895" y="5548815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49A1FB-EFBC-8A97-01EA-6FCCD8D8CE31}"/>
              </a:ext>
            </a:extLst>
          </p:cNvPr>
          <p:cNvCxnSpPr>
            <a:cxnSpLocks/>
            <a:stCxn id="87" idx="0"/>
            <a:endCxn id="82" idx="4"/>
          </p:cNvCxnSpPr>
          <p:nvPr/>
        </p:nvCxnSpPr>
        <p:spPr>
          <a:xfrm flipV="1">
            <a:off x="1828403" y="2614886"/>
            <a:ext cx="711680" cy="21023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B30F74B-CFBE-2F9C-CDEF-2439AB346FCC}"/>
              </a:ext>
            </a:extLst>
          </p:cNvPr>
          <p:cNvCxnSpPr>
            <a:cxnSpLocks/>
            <a:stCxn id="87" idx="0"/>
            <a:endCxn id="80" idx="3"/>
          </p:cNvCxnSpPr>
          <p:nvPr/>
        </p:nvCxnSpPr>
        <p:spPr>
          <a:xfrm flipV="1">
            <a:off x="1828403" y="2587901"/>
            <a:ext cx="1905913" cy="2129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E48B143-FDDF-B139-D299-FCF2071969DE}"/>
              </a:ext>
            </a:extLst>
          </p:cNvPr>
          <p:cNvCxnSpPr>
            <a:cxnSpLocks/>
            <a:stCxn id="87" idx="0"/>
            <a:endCxn id="92" idx="5"/>
          </p:cNvCxnSpPr>
          <p:nvPr/>
        </p:nvCxnSpPr>
        <p:spPr>
          <a:xfrm>
            <a:off x="1828403" y="4717202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540C45D-E364-D3B0-23ED-EA82EE7DB651}"/>
              </a:ext>
            </a:extLst>
          </p:cNvPr>
          <p:cNvCxnSpPr>
            <a:cxnSpLocks/>
            <a:stCxn id="87" idx="0"/>
            <a:endCxn id="91" idx="4"/>
          </p:cNvCxnSpPr>
          <p:nvPr/>
        </p:nvCxnSpPr>
        <p:spPr>
          <a:xfrm>
            <a:off x="1828403" y="4717202"/>
            <a:ext cx="2357899" cy="569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0D0535-4D0A-9B6E-1529-4E352D9BF8AE}"/>
              </a:ext>
            </a:extLst>
          </p:cNvPr>
          <p:cNvCxnSpPr>
            <a:cxnSpLocks/>
            <a:stCxn id="85" idx="0"/>
            <a:endCxn id="90" idx="4"/>
          </p:cNvCxnSpPr>
          <p:nvPr/>
        </p:nvCxnSpPr>
        <p:spPr>
          <a:xfrm flipV="1">
            <a:off x="1518698" y="4157760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A186D5-E5AA-257B-C435-693B6CE40191}"/>
              </a:ext>
            </a:extLst>
          </p:cNvPr>
          <p:cNvCxnSpPr>
            <a:cxnSpLocks/>
            <a:stCxn id="86" idx="1"/>
            <a:endCxn id="82" idx="4"/>
          </p:cNvCxnSpPr>
          <p:nvPr/>
        </p:nvCxnSpPr>
        <p:spPr>
          <a:xfrm flipV="1">
            <a:off x="2082415" y="2614886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90D7D-FEEF-A0E4-2EA2-6CBFC2C024B4}"/>
              </a:ext>
            </a:extLst>
          </p:cNvPr>
          <p:cNvCxnSpPr>
            <a:cxnSpLocks/>
            <a:stCxn id="86" idx="1"/>
            <a:endCxn id="80" idx="3"/>
          </p:cNvCxnSpPr>
          <p:nvPr/>
        </p:nvCxnSpPr>
        <p:spPr>
          <a:xfrm flipV="1">
            <a:off x="2082415" y="2587901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FE64CA7-9E47-EF90-9644-569D418FFC70}"/>
              </a:ext>
            </a:extLst>
          </p:cNvPr>
          <p:cNvCxnSpPr>
            <a:cxnSpLocks/>
            <a:stCxn id="86" idx="0"/>
            <a:endCxn id="90" idx="4"/>
          </p:cNvCxnSpPr>
          <p:nvPr/>
        </p:nvCxnSpPr>
        <p:spPr>
          <a:xfrm flipV="1">
            <a:off x="2138108" y="4157760"/>
            <a:ext cx="2606413" cy="11078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F1BF97-AAB3-8A14-CC48-8B73947968A9}"/>
              </a:ext>
            </a:extLst>
          </p:cNvPr>
          <p:cNvCxnSpPr>
            <a:cxnSpLocks/>
            <a:stCxn id="86" idx="0"/>
            <a:endCxn id="92" idx="5"/>
          </p:cNvCxnSpPr>
          <p:nvPr/>
        </p:nvCxnSpPr>
        <p:spPr>
          <a:xfrm flipV="1">
            <a:off x="2138108" y="4793051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A893ED-1DEF-63F9-2176-6A3A24E15E2F}"/>
              </a:ext>
            </a:extLst>
          </p:cNvPr>
          <p:cNvCxnSpPr>
            <a:cxnSpLocks/>
            <a:stCxn id="86" idx="0"/>
            <a:endCxn id="91" idx="4"/>
          </p:cNvCxnSpPr>
          <p:nvPr/>
        </p:nvCxnSpPr>
        <p:spPr>
          <a:xfrm>
            <a:off x="2138108" y="5265655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DCDCE56-C5C8-9E3D-06C9-177C03B1602E}"/>
              </a:ext>
            </a:extLst>
          </p:cNvPr>
          <p:cNvCxnSpPr>
            <a:cxnSpLocks/>
            <a:stCxn id="92" idx="4"/>
            <a:endCxn id="82" idx="5"/>
          </p:cNvCxnSpPr>
          <p:nvPr/>
        </p:nvCxnSpPr>
        <p:spPr>
          <a:xfrm flipH="1" flipV="1">
            <a:off x="2605559" y="2587901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7121A6-006F-96F3-3CE6-C82C81A857A7}"/>
              </a:ext>
            </a:extLst>
          </p:cNvPr>
          <p:cNvCxnSpPr>
            <a:cxnSpLocks/>
            <a:stCxn id="90" idx="4"/>
            <a:endCxn id="82" idx="5"/>
          </p:cNvCxnSpPr>
          <p:nvPr/>
        </p:nvCxnSpPr>
        <p:spPr>
          <a:xfrm flipH="1" flipV="1">
            <a:off x="2605559" y="2587901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6F3FB-06C3-C4B2-5EB4-5A8A36A689BA}"/>
              </a:ext>
            </a:extLst>
          </p:cNvPr>
          <p:cNvCxnSpPr>
            <a:cxnSpLocks/>
            <a:stCxn id="91" idx="3"/>
            <a:endCxn id="81" idx="4"/>
          </p:cNvCxnSpPr>
          <p:nvPr/>
        </p:nvCxnSpPr>
        <p:spPr>
          <a:xfrm flipH="1" flipV="1">
            <a:off x="3169938" y="2614886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6872DE-4D2A-CFCA-DBEB-6E05746BE6FB}"/>
              </a:ext>
            </a:extLst>
          </p:cNvPr>
          <p:cNvCxnSpPr>
            <a:cxnSpLocks/>
            <a:stCxn id="90" idx="4"/>
            <a:endCxn id="80" idx="4"/>
          </p:cNvCxnSpPr>
          <p:nvPr/>
        </p:nvCxnSpPr>
        <p:spPr>
          <a:xfrm flipH="1" flipV="1">
            <a:off x="3799793" y="2614886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BBC7C17-0E6E-9FD7-369C-1B620BC90944}"/>
              </a:ext>
            </a:extLst>
          </p:cNvPr>
          <p:cNvCxnSpPr>
            <a:cxnSpLocks/>
            <a:endCxn id="80" idx="4"/>
          </p:cNvCxnSpPr>
          <p:nvPr/>
        </p:nvCxnSpPr>
        <p:spPr>
          <a:xfrm flipH="1" flipV="1">
            <a:off x="3799793" y="2614886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7B93D1-4710-05F5-73A2-A40632898ED2}"/>
              </a:ext>
            </a:extLst>
          </p:cNvPr>
          <p:cNvSpPr txBox="1"/>
          <p:nvPr/>
        </p:nvSpPr>
        <p:spPr>
          <a:xfrm rot="3586260">
            <a:off x="-26761" y="498356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0AD45AD-1C75-683E-A3DE-B453081E11F9}"/>
              </a:ext>
            </a:extLst>
          </p:cNvPr>
          <p:cNvCxnSpPr>
            <a:cxnSpLocks/>
            <a:stCxn id="86" idx="1"/>
          </p:cNvCxnSpPr>
          <p:nvPr/>
        </p:nvCxnSpPr>
        <p:spPr>
          <a:xfrm flipV="1">
            <a:off x="2082415" y="2614886"/>
            <a:ext cx="1087523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B292EA-3FEF-13E3-C0BE-B2467DEC4175}"/>
              </a:ext>
            </a:extLst>
          </p:cNvPr>
          <p:cNvCxnSpPr>
            <a:cxnSpLocks/>
            <a:stCxn id="85" idx="0"/>
            <a:endCxn id="80" idx="3"/>
          </p:cNvCxnSpPr>
          <p:nvPr/>
        </p:nvCxnSpPr>
        <p:spPr>
          <a:xfrm flipV="1">
            <a:off x="1518698" y="2587901"/>
            <a:ext cx="2215618" cy="1580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727C2C-CA3C-85B3-102E-94DAACA436FB}"/>
              </a:ext>
            </a:extLst>
          </p:cNvPr>
          <p:cNvCxnSpPr>
            <a:cxnSpLocks/>
            <a:stCxn id="91" idx="3"/>
            <a:endCxn id="80" idx="4"/>
          </p:cNvCxnSpPr>
          <p:nvPr/>
        </p:nvCxnSpPr>
        <p:spPr>
          <a:xfrm flipH="1" flipV="1">
            <a:off x="3799793" y="2614886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id="{88438C34-FE1E-9CB8-E368-03D1C45D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427026"/>
              </p:ext>
            </p:extLst>
          </p:nvPr>
        </p:nvGraphicFramePr>
        <p:xfrm>
          <a:off x="7840582" y="4680938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id="{1152CDC3-C6C0-2A40-9349-E0C4629D9253}"/>
              </a:ext>
            </a:extLst>
          </p:cNvPr>
          <p:cNvSpPr txBox="1"/>
          <p:nvPr/>
        </p:nvSpPr>
        <p:spPr>
          <a:xfrm>
            <a:off x="282178" y="6506192"/>
            <a:ext cx="118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Framework may only give a r by s array with values 1…t but this can be expanded to n by n dimensions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3B31D1-3081-C1F5-440A-C903D93312E8}"/>
              </a:ext>
            </a:extLst>
          </p:cNvPr>
          <p:cNvSpPr txBox="1"/>
          <p:nvPr/>
        </p:nvSpPr>
        <p:spPr>
          <a:xfrm>
            <a:off x="7986723" y="594298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E9475C-9DE5-FB29-A4A4-269CE250B473}"/>
              </a:ext>
            </a:extLst>
          </p:cNvPr>
          <p:cNvSpPr txBox="1"/>
          <p:nvPr/>
        </p:nvSpPr>
        <p:spPr>
          <a:xfrm>
            <a:off x="8580121" y="5937318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DBE7C4-772F-642E-5A6F-7A73DD0C2CC1}"/>
              </a:ext>
            </a:extLst>
          </p:cNvPr>
          <p:cNvSpPr txBox="1"/>
          <p:nvPr/>
        </p:nvSpPr>
        <p:spPr>
          <a:xfrm>
            <a:off x="8591343" y="4803913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6EE86D-FC62-DFA0-C67E-3A34B45CDA80}"/>
              </a:ext>
            </a:extLst>
          </p:cNvPr>
          <p:cNvSpPr txBox="1"/>
          <p:nvPr/>
        </p:nvSpPr>
        <p:spPr>
          <a:xfrm>
            <a:off x="9197892" y="479305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05350E-4C2F-FA34-C7FB-20E6A0305955}"/>
              </a:ext>
            </a:extLst>
          </p:cNvPr>
          <p:cNvSpPr txBox="1"/>
          <p:nvPr/>
        </p:nvSpPr>
        <p:spPr>
          <a:xfrm>
            <a:off x="9178656" y="5384120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A74DBC-6899-0C72-3777-D8B2B41A3B87}"/>
              </a:ext>
            </a:extLst>
          </p:cNvPr>
          <p:cNvSpPr txBox="1"/>
          <p:nvPr/>
        </p:nvSpPr>
        <p:spPr>
          <a:xfrm>
            <a:off x="9178656" y="593497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481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112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EB1E-5A49-89FB-819C-214AC130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0E9DF-E989-1599-B8CE-115E34848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00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/>
              <a:t>Def</a:t>
            </a:r>
            <a:r>
              <a:rPr lang="en-GB" b="1" baseline="30000" dirty="0" err="1"/>
              <a:t>n</a:t>
            </a:r>
            <a:r>
              <a:rPr lang="en-GB" b="1" dirty="0"/>
              <a:t>: </a:t>
            </a:r>
            <a:r>
              <a:rPr lang="en-GB" dirty="0"/>
              <a:t>A valid </a:t>
            </a:r>
            <a:r>
              <a:rPr lang="en-GB" b="1" dirty="0"/>
              <a:t>Sudoku</a:t>
            </a:r>
            <a:r>
              <a:rPr lang="en-GB" dirty="0"/>
              <a:t> puzzle is a function S : </a:t>
            </a:r>
            <a:r>
              <a:rPr lang="en-GB" dirty="0" err="1"/>
              <a:t>i</a:t>
            </a:r>
            <a:r>
              <a:rPr lang="en-GB" dirty="0"/>
              <a:t>, j → x for values </a:t>
            </a:r>
            <a:r>
              <a:rPr lang="en-GB" dirty="0" err="1"/>
              <a:t>i</a:t>
            </a:r>
            <a:r>
              <a:rPr lang="en-GB" dirty="0"/>
              <a:t>, j ∈ {1, ..., D</a:t>
            </a:r>
            <a:r>
              <a:rPr lang="en-GB" baseline="30000" dirty="0"/>
              <a:t>2</a:t>
            </a:r>
            <a:r>
              <a:rPr lang="en-GB" dirty="0"/>
              <a:t>} and x ∈ {0, ..., D</a:t>
            </a:r>
            <a:r>
              <a:rPr lang="en-GB" baseline="30000" dirty="0"/>
              <a:t>2</a:t>
            </a:r>
            <a:r>
              <a:rPr lang="en-GB" dirty="0"/>
              <a:t>} satisfying the following: </a:t>
            </a:r>
          </a:p>
          <a:p>
            <a:r>
              <a:rPr lang="en-GB" dirty="0"/>
              <a:t>for all a, b, c ∈ {1, ..., D2} with S(a, b) ≠ 0 and S(</a:t>
            </a:r>
            <a:r>
              <a:rPr lang="en-GB" dirty="0" err="1"/>
              <a:t>a,c</a:t>
            </a:r>
            <a:r>
              <a:rPr lang="en-GB" dirty="0"/>
              <a:t>) ≠ 0, then S(a, b)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  <a:p>
            <a:r>
              <a:rPr lang="en-GB" dirty="0"/>
              <a:t>for all a, b, c ∈ {1, ..., D</a:t>
            </a:r>
            <a:r>
              <a:rPr lang="en-GB" baseline="30000" dirty="0"/>
              <a:t>2</a:t>
            </a:r>
            <a:r>
              <a:rPr lang="en-GB" dirty="0"/>
              <a:t>} with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c,b</a:t>
            </a:r>
            <a:r>
              <a:rPr lang="en-GB" dirty="0"/>
              <a:t>) ≠ 0, then S(a, b) ≠ S(</a:t>
            </a:r>
            <a:r>
              <a:rPr lang="en-GB" dirty="0" err="1"/>
              <a:t>c,b</a:t>
            </a:r>
            <a:r>
              <a:rPr lang="en-GB" dirty="0"/>
              <a:t>) </a:t>
            </a:r>
          </a:p>
          <a:p>
            <a:r>
              <a:rPr lang="en-GB" dirty="0"/>
              <a:t>for all a, b, c, d ∈ {1, ... , D</a:t>
            </a:r>
            <a:r>
              <a:rPr lang="en-GB" baseline="30000" dirty="0"/>
              <a:t>2</a:t>
            </a:r>
            <a:r>
              <a:rPr lang="en-GB" dirty="0"/>
              <a:t>} with a mod D = c mod D, b mod D = d mod D, S(</a:t>
            </a:r>
            <a:r>
              <a:rPr lang="en-GB" dirty="0" err="1"/>
              <a:t>a,b</a:t>
            </a:r>
            <a:r>
              <a:rPr lang="en-GB" dirty="0"/>
              <a:t>) ≠ 0 and S(</a:t>
            </a:r>
            <a:r>
              <a:rPr lang="en-GB" dirty="0" err="1"/>
              <a:t>c,d</a:t>
            </a:r>
            <a:r>
              <a:rPr lang="en-GB" dirty="0"/>
              <a:t>) ≠ 0, then S(</a:t>
            </a:r>
            <a:r>
              <a:rPr lang="en-GB" dirty="0" err="1"/>
              <a:t>a,b</a:t>
            </a:r>
            <a:r>
              <a:rPr lang="en-GB" dirty="0"/>
              <a:t>) ≠ S(</a:t>
            </a:r>
            <a:r>
              <a:rPr lang="en-GB" dirty="0" err="1"/>
              <a:t>a,c</a:t>
            </a:r>
            <a:r>
              <a:rPr lang="en-GB" dirty="0"/>
              <a:t>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3B3DA-A1AF-2E78-CD44-CAA386E24C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566066"/>
              </p:ext>
            </p:extLst>
          </p:nvPr>
        </p:nvGraphicFramePr>
        <p:xfrm>
          <a:off x="6667676" y="1027906"/>
          <a:ext cx="4950819" cy="511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91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550091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567916"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spc="-3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1315</Words>
  <Application>Microsoft Office PowerPoint</Application>
  <PresentationFormat>Widescreen</PresentationFormat>
  <Paragraphs>248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Sudoku is Hard</vt:lpstr>
      <vt:lpstr>Complexity Theory</vt:lpstr>
      <vt:lpstr>SAT</vt:lpstr>
      <vt:lpstr>SAT -&gt; 3SAT</vt:lpstr>
      <vt:lpstr>Triangulating a Tripartite Graph</vt:lpstr>
      <vt:lpstr>3SAT-&gt; Triangulating a Tripartite Graph</vt:lpstr>
      <vt:lpstr>Latin Square</vt:lpstr>
      <vt:lpstr>Triangulating a Tripartite Graph -&gt; Latin Square</vt:lpstr>
      <vt:lpstr>Sudoku</vt:lpstr>
      <vt:lpstr>Latin Square -&gt; 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ROUTLEDGE, EVE E. (Student)</dc:creator>
  <cp:lastModifiedBy>Eve Routledge</cp:lastModifiedBy>
  <cp:revision>8</cp:revision>
  <dcterms:created xsi:type="dcterms:W3CDTF">2023-01-25T17:57:13Z</dcterms:created>
  <dcterms:modified xsi:type="dcterms:W3CDTF">2023-01-30T14:24:29Z</dcterms:modified>
</cp:coreProperties>
</file>