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9" r:id="rId3"/>
    <p:sldId id="257" r:id="rId4"/>
    <p:sldId id="259" r:id="rId5"/>
    <p:sldId id="258" r:id="rId6"/>
    <p:sldId id="276" r:id="rId7"/>
    <p:sldId id="263" r:id="rId8"/>
    <p:sldId id="268" r:id="rId9"/>
    <p:sldId id="275" r:id="rId10"/>
    <p:sldId id="265" r:id="rId11"/>
    <p:sldId id="274" r:id="rId12"/>
    <p:sldId id="278" r:id="rId13"/>
    <p:sldId id="266" r:id="rId14"/>
    <p:sldId id="267" r:id="rId15"/>
    <p:sldId id="273"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E377C5-6E6B-457B-BE2E-5C3356811555}" v="343" dt="2022-12-13T17:20:20.890"/>
    <p1510:client id="{1DD4DB26-3164-45BA-BDF3-B2F1FC6B5034}" v="567" dt="2022-10-06T04:57:29.130"/>
    <p1510:client id="{4510DC79-31AE-DA43-9180-6839FDB29A90}" v="26" dt="2022-09-27T13:46:44.077"/>
    <p1510:client id="{4B7C40AF-CE3A-4530-9EB6-25C34681EEAC}" v="212" dt="2022-12-13T17:49:56.277"/>
    <p1510:client id="{89F3A87C-97D2-46D8-A00F-38B7AEE1468E}" v="304" dt="2022-10-06T04:13:29.545"/>
    <p1510:client id="{C55E1047-E04F-4A3C-8ACD-E45A34EC02BA}" v="49" dt="2022-12-14T05:22:51.924"/>
    <p1510:client id="{C9EFB4AE-75C7-4FB4-8D37-3C8F238B91ED}" v="14" dt="2022-12-13T10:35:49.708"/>
    <p1510:client id="{F052D703-576A-41B9-B321-C59227D5EEB5}" v="1" dt="2022-12-13T20:41:52.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799450-3E93-492E-817E-7AF275EEA2B7}" type="datetimeFigureOut">
              <a:rPr lang="en-US" smtClean="0"/>
              <a:t>12/13/2022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F0235D-CABA-4E97-A514-D3BDA6F0534D}" type="slidenum">
              <a:rPr lang="en-US" smtClean="0"/>
              <a:t>‹#›</a:t>
            </a:fld>
            <a:endParaRPr lang="en-US"/>
          </a:p>
        </p:txBody>
      </p:sp>
    </p:spTree>
    <p:extLst>
      <p:ext uri="{BB962C8B-B14F-4D97-AF65-F5344CB8AC3E}">
        <p14:creationId xmlns:p14="http://schemas.microsoft.com/office/powerpoint/2010/main" val="304432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9F0D5-5CD5-C13C-83AA-95A8406ED5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5962A2-99E7-8364-9085-73FA08BE05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8883CE-3B04-2BAD-354E-8B950F342080}"/>
              </a:ext>
            </a:extLst>
          </p:cNvPr>
          <p:cNvSpPr>
            <a:spLocks noGrp="1"/>
          </p:cNvSpPr>
          <p:nvPr>
            <p:ph type="dt" sz="half" idx="10"/>
          </p:nvPr>
        </p:nvSpPr>
        <p:spPr/>
        <p:txBody>
          <a:bodyPr/>
          <a:lstStyle/>
          <a:p>
            <a:fld id="{82C15647-70BA-4E58-B809-71DC8C3F92CF}" type="datetime1">
              <a:rPr lang="en-US" smtClean="0"/>
              <a:t>12/13/2022</a:t>
            </a:fld>
            <a:endParaRPr lang="en-US"/>
          </a:p>
        </p:txBody>
      </p:sp>
      <p:sp>
        <p:nvSpPr>
          <p:cNvPr id="5" name="Footer Placeholder 4">
            <a:extLst>
              <a:ext uri="{FF2B5EF4-FFF2-40B4-BE49-F238E27FC236}">
                <a16:creationId xmlns:a16="http://schemas.microsoft.com/office/drawing/2014/main" id="{2C09058F-13BD-ABA0-74D0-2188D046D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DEA78-A8EB-8508-3FF3-8A72C91FF57B}"/>
              </a:ext>
            </a:extLst>
          </p:cNvPr>
          <p:cNvSpPr>
            <a:spLocks noGrp="1"/>
          </p:cNvSpPr>
          <p:nvPr>
            <p:ph type="sldNum" sz="quarter" idx="12"/>
          </p:nvPr>
        </p:nvSpPr>
        <p:spPr/>
        <p:txBody>
          <a:bodyPr/>
          <a:lstStyle/>
          <a:p>
            <a:fld id="{88E4D040-808A-4D49-855F-11A3BB64A150}" type="slidenum">
              <a:rPr lang="en-US" smtClean="0"/>
              <a:t>‹#›</a:t>
            </a:fld>
            <a:endParaRPr lang="en-US"/>
          </a:p>
        </p:txBody>
      </p:sp>
    </p:spTree>
    <p:extLst>
      <p:ext uri="{BB962C8B-B14F-4D97-AF65-F5344CB8AC3E}">
        <p14:creationId xmlns:p14="http://schemas.microsoft.com/office/powerpoint/2010/main" val="161752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4E478-9B6D-E1AF-52A1-6A48AD1620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B150B4-2FA3-5BBA-A2F6-092C25E6D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2D96E-1C6E-7BE7-C812-6FAA448D8360}"/>
              </a:ext>
            </a:extLst>
          </p:cNvPr>
          <p:cNvSpPr>
            <a:spLocks noGrp="1"/>
          </p:cNvSpPr>
          <p:nvPr>
            <p:ph type="dt" sz="half" idx="10"/>
          </p:nvPr>
        </p:nvSpPr>
        <p:spPr/>
        <p:txBody>
          <a:bodyPr/>
          <a:lstStyle/>
          <a:p>
            <a:fld id="{291F4E1C-7310-491D-81E8-4BA98AC47E78}" type="datetime1">
              <a:rPr lang="en-US" smtClean="0"/>
              <a:t>12/13/2022</a:t>
            </a:fld>
            <a:endParaRPr lang="en-US"/>
          </a:p>
        </p:txBody>
      </p:sp>
      <p:sp>
        <p:nvSpPr>
          <p:cNvPr id="5" name="Footer Placeholder 4">
            <a:extLst>
              <a:ext uri="{FF2B5EF4-FFF2-40B4-BE49-F238E27FC236}">
                <a16:creationId xmlns:a16="http://schemas.microsoft.com/office/drawing/2014/main" id="{E41EFD58-B85A-FBCD-BA46-45FBE50F6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4F4D4-76B7-F082-6FD9-803343C1C48C}"/>
              </a:ext>
            </a:extLst>
          </p:cNvPr>
          <p:cNvSpPr>
            <a:spLocks noGrp="1"/>
          </p:cNvSpPr>
          <p:nvPr>
            <p:ph type="sldNum" sz="quarter" idx="12"/>
          </p:nvPr>
        </p:nvSpPr>
        <p:spPr/>
        <p:txBody>
          <a:bodyPr/>
          <a:lstStyle/>
          <a:p>
            <a:fld id="{88E4D040-808A-4D49-855F-11A3BB64A150}" type="slidenum">
              <a:rPr lang="en-US" smtClean="0"/>
              <a:t>‹#›</a:t>
            </a:fld>
            <a:endParaRPr lang="en-US"/>
          </a:p>
        </p:txBody>
      </p:sp>
    </p:spTree>
    <p:extLst>
      <p:ext uri="{BB962C8B-B14F-4D97-AF65-F5344CB8AC3E}">
        <p14:creationId xmlns:p14="http://schemas.microsoft.com/office/powerpoint/2010/main" val="169583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EAB0B-BEB9-61BB-565E-18BA1A1AA0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74497C-EB44-8447-E7C7-197D3D3562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6809A-D789-CCAD-C1A6-361635463701}"/>
              </a:ext>
            </a:extLst>
          </p:cNvPr>
          <p:cNvSpPr>
            <a:spLocks noGrp="1"/>
          </p:cNvSpPr>
          <p:nvPr>
            <p:ph type="dt" sz="half" idx="10"/>
          </p:nvPr>
        </p:nvSpPr>
        <p:spPr/>
        <p:txBody>
          <a:bodyPr/>
          <a:lstStyle/>
          <a:p>
            <a:fld id="{1FF919B9-A550-4D0A-9148-7D70E205B4DB}" type="datetime1">
              <a:rPr lang="en-US" smtClean="0"/>
              <a:t>12/13/2022</a:t>
            </a:fld>
            <a:endParaRPr lang="en-US"/>
          </a:p>
        </p:txBody>
      </p:sp>
      <p:sp>
        <p:nvSpPr>
          <p:cNvPr id="5" name="Footer Placeholder 4">
            <a:extLst>
              <a:ext uri="{FF2B5EF4-FFF2-40B4-BE49-F238E27FC236}">
                <a16:creationId xmlns:a16="http://schemas.microsoft.com/office/drawing/2014/main" id="{5C6C61CD-B1FB-D4F3-6F45-CD6698E0C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8C1D5-34BB-4981-758E-518B98B73AD8}"/>
              </a:ext>
            </a:extLst>
          </p:cNvPr>
          <p:cNvSpPr>
            <a:spLocks noGrp="1"/>
          </p:cNvSpPr>
          <p:nvPr>
            <p:ph type="sldNum" sz="quarter" idx="12"/>
          </p:nvPr>
        </p:nvSpPr>
        <p:spPr/>
        <p:txBody>
          <a:bodyPr/>
          <a:lstStyle/>
          <a:p>
            <a:fld id="{88E4D040-808A-4D49-855F-11A3BB64A150}" type="slidenum">
              <a:rPr lang="en-US" smtClean="0"/>
              <a:t>‹#›</a:t>
            </a:fld>
            <a:endParaRPr lang="en-US"/>
          </a:p>
        </p:txBody>
      </p:sp>
    </p:spTree>
    <p:extLst>
      <p:ext uri="{BB962C8B-B14F-4D97-AF65-F5344CB8AC3E}">
        <p14:creationId xmlns:p14="http://schemas.microsoft.com/office/powerpoint/2010/main" val="178339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5AE3F-D4B6-64A7-EE6E-B3DBE7C19B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00D31B-8A79-3792-727E-4FBEFE1720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9B85D6-D85A-F404-FDB6-633F99870439}"/>
              </a:ext>
            </a:extLst>
          </p:cNvPr>
          <p:cNvSpPr>
            <a:spLocks noGrp="1"/>
          </p:cNvSpPr>
          <p:nvPr>
            <p:ph type="dt" sz="half" idx="10"/>
          </p:nvPr>
        </p:nvSpPr>
        <p:spPr/>
        <p:txBody>
          <a:bodyPr/>
          <a:lstStyle/>
          <a:p>
            <a:fld id="{45CB82F9-3155-4A20-90BD-C833F7D09AB7}" type="datetime1">
              <a:rPr lang="en-US" smtClean="0"/>
              <a:t>12/13/2022</a:t>
            </a:fld>
            <a:endParaRPr lang="en-US"/>
          </a:p>
        </p:txBody>
      </p:sp>
      <p:sp>
        <p:nvSpPr>
          <p:cNvPr id="5" name="Footer Placeholder 4">
            <a:extLst>
              <a:ext uri="{FF2B5EF4-FFF2-40B4-BE49-F238E27FC236}">
                <a16:creationId xmlns:a16="http://schemas.microsoft.com/office/drawing/2014/main" id="{6A8A6005-7F75-8DD5-DD85-F9D66F71C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96250-0AA0-7D37-3C3F-9577CE52E3CD}"/>
              </a:ext>
            </a:extLst>
          </p:cNvPr>
          <p:cNvSpPr>
            <a:spLocks noGrp="1"/>
          </p:cNvSpPr>
          <p:nvPr>
            <p:ph type="sldNum" sz="quarter" idx="12"/>
          </p:nvPr>
        </p:nvSpPr>
        <p:spPr/>
        <p:txBody>
          <a:bodyPr/>
          <a:lstStyle/>
          <a:p>
            <a:fld id="{88E4D040-808A-4D49-855F-11A3BB64A150}" type="slidenum">
              <a:rPr lang="en-US" smtClean="0"/>
              <a:t>‹#›</a:t>
            </a:fld>
            <a:endParaRPr lang="en-US"/>
          </a:p>
        </p:txBody>
      </p:sp>
    </p:spTree>
    <p:extLst>
      <p:ext uri="{BB962C8B-B14F-4D97-AF65-F5344CB8AC3E}">
        <p14:creationId xmlns:p14="http://schemas.microsoft.com/office/powerpoint/2010/main" val="246888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DB19-A148-356C-700A-DC9062A6F3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3A72B-95B6-C320-00D2-7894036BB3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F45F2E-687C-6193-491F-D61DAE1E4A08}"/>
              </a:ext>
            </a:extLst>
          </p:cNvPr>
          <p:cNvSpPr>
            <a:spLocks noGrp="1"/>
          </p:cNvSpPr>
          <p:nvPr>
            <p:ph type="dt" sz="half" idx="10"/>
          </p:nvPr>
        </p:nvSpPr>
        <p:spPr/>
        <p:txBody>
          <a:bodyPr/>
          <a:lstStyle/>
          <a:p>
            <a:fld id="{CCE39AAF-BC52-4829-B789-0DB93B20F2CD}" type="datetime1">
              <a:rPr lang="en-US" smtClean="0"/>
              <a:t>12/13/2022</a:t>
            </a:fld>
            <a:endParaRPr lang="en-US"/>
          </a:p>
        </p:txBody>
      </p:sp>
      <p:sp>
        <p:nvSpPr>
          <p:cNvPr id="5" name="Footer Placeholder 4">
            <a:extLst>
              <a:ext uri="{FF2B5EF4-FFF2-40B4-BE49-F238E27FC236}">
                <a16:creationId xmlns:a16="http://schemas.microsoft.com/office/drawing/2014/main" id="{1FFD304A-CE6C-1073-A155-1BAC4AFD9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43EEA-1422-83EC-D323-7CA6E53AEB15}"/>
              </a:ext>
            </a:extLst>
          </p:cNvPr>
          <p:cNvSpPr>
            <a:spLocks noGrp="1"/>
          </p:cNvSpPr>
          <p:nvPr>
            <p:ph type="sldNum" sz="quarter" idx="12"/>
          </p:nvPr>
        </p:nvSpPr>
        <p:spPr/>
        <p:txBody>
          <a:bodyPr/>
          <a:lstStyle/>
          <a:p>
            <a:fld id="{88E4D040-808A-4D49-855F-11A3BB64A150}" type="slidenum">
              <a:rPr lang="en-US" smtClean="0"/>
              <a:t>‹#›</a:t>
            </a:fld>
            <a:endParaRPr lang="en-US"/>
          </a:p>
        </p:txBody>
      </p:sp>
    </p:spTree>
    <p:extLst>
      <p:ext uri="{BB962C8B-B14F-4D97-AF65-F5344CB8AC3E}">
        <p14:creationId xmlns:p14="http://schemas.microsoft.com/office/powerpoint/2010/main" val="1535787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B9A0-C769-6608-54AA-9F3E918519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92D098-9E64-011C-EBAC-F4B2727DE8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6C2D58-03B1-8147-CE08-B3189D0869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A1B364-6E23-0C5F-E4CE-38C94997319A}"/>
              </a:ext>
            </a:extLst>
          </p:cNvPr>
          <p:cNvSpPr>
            <a:spLocks noGrp="1"/>
          </p:cNvSpPr>
          <p:nvPr>
            <p:ph type="dt" sz="half" idx="10"/>
          </p:nvPr>
        </p:nvSpPr>
        <p:spPr/>
        <p:txBody>
          <a:bodyPr/>
          <a:lstStyle/>
          <a:p>
            <a:fld id="{0AA35568-5BF5-417C-B3A0-6692AF18D142}" type="datetime1">
              <a:rPr lang="en-US" smtClean="0"/>
              <a:t>12/13/2022</a:t>
            </a:fld>
            <a:endParaRPr lang="en-US"/>
          </a:p>
        </p:txBody>
      </p:sp>
      <p:sp>
        <p:nvSpPr>
          <p:cNvPr id="6" name="Footer Placeholder 5">
            <a:extLst>
              <a:ext uri="{FF2B5EF4-FFF2-40B4-BE49-F238E27FC236}">
                <a16:creationId xmlns:a16="http://schemas.microsoft.com/office/drawing/2014/main" id="{6D555CD5-C587-54C7-F595-14FEFC855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48F36-C222-95E0-BAD5-C46588FB4048}"/>
              </a:ext>
            </a:extLst>
          </p:cNvPr>
          <p:cNvSpPr>
            <a:spLocks noGrp="1"/>
          </p:cNvSpPr>
          <p:nvPr>
            <p:ph type="sldNum" sz="quarter" idx="12"/>
          </p:nvPr>
        </p:nvSpPr>
        <p:spPr/>
        <p:txBody>
          <a:bodyPr/>
          <a:lstStyle/>
          <a:p>
            <a:fld id="{88E4D040-808A-4D49-855F-11A3BB64A150}" type="slidenum">
              <a:rPr lang="en-US" smtClean="0"/>
              <a:t>‹#›</a:t>
            </a:fld>
            <a:endParaRPr lang="en-US"/>
          </a:p>
        </p:txBody>
      </p:sp>
    </p:spTree>
    <p:extLst>
      <p:ext uri="{BB962C8B-B14F-4D97-AF65-F5344CB8AC3E}">
        <p14:creationId xmlns:p14="http://schemas.microsoft.com/office/powerpoint/2010/main" val="844836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7623-528D-C981-3943-ABF1B6CA41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EFBFC4-8098-90AD-0785-DE11F384F7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184290-C3F0-8308-B823-B2C5085F37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936AD9-DBC9-FAE6-6D36-FA84CE0D33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F02243-B89F-0493-4895-E3E715D012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C90DCE-6739-FA8C-F6FC-A1DC54361037}"/>
              </a:ext>
            </a:extLst>
          </p:cNvPr>
          <p:cNvSpPr>
            <a:spLocks noGrp="1"/>
          </p:cNvSpPr>
          <p:nvPr>
            <p:ph type="dt" sz="half" idx="10"/>
          </p:nvPr>
        </p:nvSpPr>
        <p:spPr/>
        <p:txBody>
          <a:bodyPr/>
          <a:lstStyle/>
          <a:p>
            <a:fld id="{78BB9009-D111-453B-B622-A4AC03A85CD0}" type="datetime1">
              <a:rPr lang="en-US" smtClean="0"/>
              <a:t>12/13/2022</a:t>
            </a:fld>
            <a:endParaRPr lang="en-US"/>
          </a:p>
        </p:txBody>
      </p:sp>
      <p:sp>
        <p:nvSpPr>
          <p:cNvPr id="8" name="Footer Placeholder 7">
            <a:extLst>
              <a:ext uri="{FF2B5EF4-FFF2-40B4-BE49-F238E27FC236}">
                <a16:creationId xmlns:a16="http://schemas.microsoft.com/office/drawing/2014/main" id="{6AB51B67-A60C-5BB9-7BF0-8D533C3E27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7D6547-CF39-301C-75E6-3D20A87ABA5F}"/>
              </a:ext>
            </a:extLst>
          </p:cNvPr>
          <p:cNvSpPr>
            <a:spLocks noGrp="1"/>
          </p:cNvSpPr>
          <p:nvPr>
            <p:ph type="sldNum" sz="quarter" idx="12"/>
          </p:nvPr>
        </p:nvSpPr>
        <p:spPr/>
        <p:txBody>
          <a:bodyPr/>
          <a:lstStyle/>
          <a:p>
            <a:fld id="{88E4D040-808A-4D49-855F-11A3BB64A150}" type="slidenum">
              <a:rPr lang="en-US" smtClean="0"/>
              <a:t>‹#›</a:t>
            </a:fld>
            <a:endParaRPr lang="en-US"/>
          </a:p>
        </p:txBody>
      </p:sp>
    </p:spTree>
    <p:extLst>
      <p:ext uri="{BB962C8B-B14F-4D97-AF65-F5344CB8AC3E}">
        <p14:creationId xmlns:p14="http://schemas.microsoft.com/office/powerpoint/2010/main" val="3536712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6DC1-3568-6B94-EA4F-AD6AFA5962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309381-9B43-A558-3F74-A9E15A5A5166}"/>
              </a:ext>
            </a:extLst>
          </p:cNvPr>
          <p:cNvSpPr>
            <a:spLocks noGrp="1"/>
          </p:cNvSpPr>
          <p:nvPr>
            <p:ph type="dt" sz="half" idx="10"/>
          </p:nvPr>
        </p:nvSpPr>
        <p:spPr/>
        <p:txBody>
          <a:bodyPr/>
          <a:lstStyle/>
          <a:p>
            <a:fld id="{E5F370F1-CB45-4E57-B81F-ECEC7193FB2E}" type="datetime1">
              <a:rPr lang="en-US" smtClean="0"/>
              <a:t>12/13/2022</a:t>
            </a:fld>
            <a:endParaRPr lang="en-US"/>
          </a:p>
        </p:txBody>
      </p:sp>
      <p:sp>
        <p:nvSpPr>
          <p:cNvPr id="4" name="Footer Placeholder 3">
            <a:extLst>
              <a:ext uri="{FF2B5EF4-FFF2-40B4-BE49-F238E27FC236}">
                <a16:creationId xmlns:a16="http://schemas.microsoft.com/office/drawing/2014/main" id="{0F42783E-6512-5E28-6103-9BC855961D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1ECF5B-30BE-6881-67E6-5B886EC5A3E9}"/>
              </a:ext>
            </a:extLst>
          </p:cNvPr>
          <p:cNvSpPr>
            <a:spLocks noGrp="1"/>
          </p:cNvSpPr>
          <p:nvPr>
            <p:ph type="sldNum" sz="quarter" idx="12"/>
          </p:nvPr>
        </p:nvSpPr>
        <p:spPr/>
        <p:txBody>
          <a:bodyPr/>
          <a:lstStyle/>
          <a:p>
            <a:fld id="{88E4D040-808A-4D49-855F-11A3BB64A150}" type="slidenum">
              <a:rPr lang="en-US" smtClean="0"/>
              <a:t>‹#›</a:t>
            </a:fld>
            <a:endParaRPr lang="en-US"/>
          </a:p>
        </p:txBody>
      </p:sp>
    </p:spTree>
    <p:extLst>
      <p:ext uri="{BB962C8B-B14F-4D97-AF65-F5344CB8AC3E}">
        <p14:creationId xmlns:p14="http://schemas.microsoft.com/office/powerpoint/2010/main" val="17039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848E93-0E36-F75F-A2A1-36D0ADC75E41}"/>
              </a:ext>
            </a:extLst>
          </p:cNvPr>
          <p:cNvSpPr>
            <a:spLocks noGrp="1"/>
          </p:cNvSpPr>
          <p:nvPr>
            <p:ph type="dt" sz="half" idx="10"/>
          </p:nvPr>
        </p:nvSpPr>
        <p:spPr/>
        <p:txBody>
          <a:bodyPr/>
          <a:lstStyle/>
          <a:p>
            <a:fld id="{F5EF8CE7-D3D4-4A5B-9224-B88BD1022D0C}" type="datetime1">
              <a:rPr lang="en-US" smtClean="0"/>
              <a:t>12/13/2022</a:t>
            </a:fld>
            <a:endParaRPr lang="en-US"/>
          </a:p>
        </p:txBody>
      </p:sp>
      <p:sp>
        <p:nvSpPr>
          <p:cNvPr id="3" name="Footer Placeholder 2">
            <a:extLst>
              <a:ext uri="{FF2B5EF4-FFF2-40B4-BE49-F238E27FC236}">
                <a16:creationId xmlns:a16="http://schemas.microsoft.com/office/drawing/2014/main" id="{D559B1E4-DE78-633D-AC6E-91EC38EF62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0D7760-4DF3-965F-6EF5-04B3133149C2}"/>
              </a:ext>
            </a:extLst>
          </p:cNvPr>
          <p:cNvSpPr>
            <a:spLocks noGrp="1"/>
          </p:cNvSpPr>
          <p:nvPr>
            <p:ph type="sldNum" sz="quarter" idx="12"/>
          </p:nvPr>
        </p:nvSpPr>
        <p:spPr/>
        <p:txBody>
          <a:bodyPr/>
          <a:lstStyle/>
          <a:p>
            <a:fld id="{88E4D040-808A-4D49-855F-11A3BB64A150}" type="slidenum">
              <a:rPr lang="en-US" smtClean="0"/>
              <a:t>‹#›</a:t>
            </a:fld>
            <a:endParaRPr lang="en-US"/>
          </a:p>
        </p:txBody>
      </p:sp>
    </p:spTree>
    <p:extLst>
      <p:ext uri="{BB962C8B-B14F-4D97-AF65-F5344CB8AC3E}">
        <p14:creationId xmlns:p14="http://schemas.microsoft.com/office/powerpoint/2010/main" val="2961581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11F5-6BF5-B726-FB3D-7B096CD9DF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C29AB2-7CBE-03EF-C510-805678A224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65A856-1143-247F-47E5-4C76A4295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42F77-17CF-7985-F9EF-123C66E090D1}"/>
              </a:ext>
            </a:extLst>
          </p:cNvPr>
          <p:cNvSpPr>
            <a:spLocks noGrp="1"/>
          </p:cNvSpPr>
          <p:nvPr>
            <p:ph type="dt" sz="half" idx="10"/>
          </p:nvPr>
        </p:nvSpPr>
        <p:spPr/>
        <p:txBody>
          <a:bodyPr/>
          <a:lstStyle/>
          <a:p>
            <a:fld id="{942C2852-FCE8-4A53-8D67-CC0CCE5D9B00}" type="datetime1">
              <a:rPr lang="en-US" smtClean="0"/>
              <a:t>12/13/2022</a:t>
            </a:fld>
            <a:endParaRPr lang="en-US"/>
          </a:p>
        </p:txBody>
      </p:sp>
      <p:sp>
        <p:nvSpPr>
          <p:cNvPr id="6" name="Footer Placeholder 5">
            <a:extLst>
              <a:ext uri="{FF2B5EF4-FFF2-40B4-BE49-F238E27FC236}">
                <a16:creationId xmlns:a16="http://schemas.microsoft.com/office/drawing/2014/main" id="{DD63A8CF-2206-5C7A-2EC5-9621536F9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EF6221-07DD-1002-1E16-F7ECC68EFD4D}"/>
              </a:ext>
            </a:extLst>
          </p:cNvPr>
          <p:cNvSpPr>
            <a:spLocks noGrp="1"/>
          </p:cNvSpPr>
          <p:nvPr>
            <p:ph type="sldNum" sz="quarter" idx="12"/>
          </p:nvPr>
        </p:nvSpPr>
        <p:spPr/>
        <p:txBody>
          <a:bodyPr/>
          <a:lstStyle/>
          <a:p>
            <a:fld id="{88E4D040-808A-4D49-855F-11A3BB64A150}" type="slidenum">
              <a:rPr lang="en-US" smtClean="0"/>
              <a:t>‹#›</a:t>
            </a:fld>
            <a:endParaRPr lang="en-US"/>
          </a:p>
        </p:txBody>
      </p:sp>
    </p:spTree>
    <p:extLst>
      <p:ext uri="{BB962C8B-B14F-4D97-AF65-F5344CB8AC3E}">
        <p14:creationId xmlns:p14="http://schemas.microsoft.com/office/powerpoint/2010/main" val="3083784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751C-A66B-A12B-B824-8E4F66B4A4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848635-39D4-8EF5-8765-DE9AE2A408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D16D88-165B-2DB8-205C-09A393A54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4C152D-D15B-CA25-1450-7138E5EDB7A7}"/>
              </a:ext>
            </a:extLst>
          </p:cNvPr>
          <p:cNvSpPr>
            <a:spLocks noGrp="1"/>
          </p:cNvSpPr>
          <p:nvPr>
            <p:ph type="dt" sz="half" idx="10"/>
          </p:nvPr>
        </p:nvSpPr>
        <p:spPr/>
        <p:txBody>
          <a:bodyPr/>
          <a:lstStyle/>
          <a:p>
            <a:fld id="{9CDE46AE-0816-4F75-B596-B1D1FC2B4BF3}" type="datetime1">
              <a:rPr lang="en-US" smtClean="0"/>
              <a:t>12/13/2022</a:t>
            </a:fld>
            <a:endParaRPr lang="en-US"/>
          </a:p>
        </p:txBody>
      </p:sp>
      <p:sp>
        <p:nvSpPr>
          <p:cNvPr id="6" name="Footer Placeholder 5">
            <a:extLst>
              <a:ext uri="{FF2B5EF4-FFF2-40B4-BE49-F238E27FC236}">
                <a16:creationId xmlns:a16="http://schemas.microsoft.com/office/drawing/2014/main" id="{44FA1989-2021-4C07-50D2-6D5482DAC7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57FD0-6442-D706-1B0A-6B10910B91F2}"/>
              </a:ext>
            </a:extLst>
          </p:cNvPr>
          <p:cNvSpPr>
            <a:spLocks noGrp="1"/>
          </p:cNvSpPr>
          <p:nvPr>
            <p:ph type="sldNum" sz="quarter" idx="12"/>
          </p:nvPr>
        </p:nvSpPr>
        <p:spPr/>
        <p:txBody>
          <a:bodyPr/>
          <a:lstStyle/>
          <a:p>
            <a:fld id="{88E4D040-808A-4D49-855F-11A3BB64A150}" type="slidenum">
              <a:rPr lang="en-US" smtClean="0"/>
              <a:t>‹#›</a:t>
            </a:fld>
            <a:endParaRPr lang="en-US"/>
          </a:p>
        </p:txBody>
      </p:sp>
    </p:spTree>
    <p:extLst>
      <p:ext uri="{BB962C8B-B14F-4D97-AF65-F5344CB8AC3E}">
        <p14:creationId xmlns:p14="http://schemas.microsoft.com/office/powerpoint/2010/main" val="288234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43CC35-DE75-5F2D-0852-ECDE7F994E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AAFC25-2315-5EF8-4D10-62FD10FDC4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DE325-A2CB-5816-594A-85C0A73D37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2D74BC-10EF-418B-AFE8-4DCD88B4B3D6}" type="datetime1">
              <a:rPr lang="en-US" smtClean="0"/>
              <a:t>12/13/2022</a:t>
            </a:fld>
            <a:endParaRPr lang="en-US"/>
          </a:p>
        </p:txBody>
      </p:sp>
      <p:sp>
        <p:nvSpPr>
          <p:cNvPr id="5" name="Footer Placeholder 4">
            <a:extLst>
              <a:ext uri="{FF2B5EF4-FFF2-40B4-BE49-F238E27FC236}">
                <a16:creationId xmlns:a16="http://schemas.microsoft.com/office/drawing/2014/main" id="{2BA0FBE7-A0D3-542B-79B0-CB139067FE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9A3832-7606-05A3-4FB7-70F2B15347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4D040-808A-4D49-855F-11A3BB64A150}" type="slidenum">
              <a:rPr lang="en-US" smtClean="0"/>
              <a:t>‹#›</a:t>
            </a:fld>
            <a:endParaRPr lang="en-US"/>
          </a:p>
        </p:txBody>
      </p:sp>
    </p:spTree>
    <p:extLst>
      <p:ext uri="{BB962C8B-B14F-4D97-AF65-F5344CB8AC3E}">
        <p14:creationId xmlns:p14="http://schemas.microsoft.com/office/powerpoint/2010/main" val="1098738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007/s12652-020-02843-w" TargetMode="External"/><Relationship Id="rId2" Type="http://schemas.openxmlformats.org/officeDocument/2006/relationships/hyperlink" Target="https://doi.org/10.1080/01691864.2019.1617780" TargetMode="External"/><Relationship Id="rId1" Type="http://schemas.openxmlformats.org/officeDocument/2006/relationships/slideLayout" Target="../slideLayouts/slideLayout2.xml"/><Relationship Id="rId5" Type="http://schemas.openxmlformats.org/officeDocument/2006/relationships/hyperlink" Target="https://doi.org/10.1016/j.robot.2021.103810" TargetMode="External"/><Relationship Id="rId4" Type="http://schemas.openxmlformats.org/officeDocument/2006/relationships/hyperlink" Target="http://urn.kb.se/resolve?urn=urn:nbn:se:kth:diva-308528"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abstract/document/928286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0F80-06D0-8687-ECAB-C985B2161BF3}"/>
              </a:ext>
            </a:extLst>
          </p:cNvPr>
          <p:cNvSpPr>
            <a:spLocks noGrp="1"/>
          </p:cNvSpPr>
          <p:nvPr>
            <p:ph type="ctrTitle"/>
          </p:nvPr>
        </p:nvSpPr>
        <p:spPr>
          <a:xfrm>
            <a:off x="474955" y="429905"/>
            <a:ext cx="11083771" cy="1070421"/>
          </a:xfrm>
        </p:spPr>
        <p:txBody>
          <a:bodyPr>
            <a:noAutofit/>
          </a:bodyPr>
          <a:lstStyle/>
          <a:p>
            <a:r>
              <a:rPr lang="en-US" sz="4800" b="1">
                <a:solidFill>
                  <a:schemeClr val="accent5">
                    <a:lumMod val="75000"/>
                  </a:schemeClr>
                </a:solidFill>
              </a:rPr>
              <a:t>Department of Electronics Engineering ,AMU</a:t>
            </a:r>
          </a:p>
        </p:txBody>
      </p:sp>
      <p:sp>
        <p:nvSpPr>
          <p:cNvPr id="3" name="Subtitle 2">
            <a:extLst>
              <a:ext uri="{FF2B5EF4-FFF2-40B4-BE49-F238E27FC236}">
                <a16:creationId xmlns:a16="http://schemas.microsoft.com/office/drawing/2014/main" id="{3911301B-A197-4F00-E328-E07AB67C4139}"/>
              </a:ext>
            </a:extLst>
          </p:cNvPr>
          <p:cNvSpPr>
            <a:spLocks noGrp="1"/>
          </p:cNvSpPr>
          <p:nvPr>
            <p:ph type="subTitle" idx="1"/>
          </p:nvPr>
        </p:nvSpPr>
        <p:spPr>
          <a:xfrm>
            <a:off x="0" y="3136392"/>
            <a:ext cx="11887200" cy="2857622"/>
          </a:xfrm>
        </p:spPr>
        <p:txBody>
          <a:bodyPr vert="horz" lIns="91440" tIns="45720" rIns="91440" bIns="45720" rtlCol="0" anchor="t">
            <a:normAutofit fontScale="85000" lnSpcReduction="10000"/>
          </a:bodyPr>
          <a:lstStyle/>
          <a:p>
            <a:r>
              <a:rPr lang="en-US" sz="4000" b="1"/>
              <a:t>Project Title : </a:t>
            </a:r>
            <a:r>
              <a:rPr lang="en-US" sz="4000"/>
              <a:t>Algorithm for</a:t>
            </a:r>
            <a:r>
              <a:rPr lang="en-US" sz="4000" b="1"/>
              <a:t> </a:t>
            </a:r>
            <a:r>
              <a:rPr lang="en-US" sz="4000"/>
              <a:t>Object Palletizing using Robotic Arm </a:t>
            </a:r>
            <a:endParaRPr lang="en-US"/>
          </a:p>
          <a:p>
            <a:endParaRPr lang="en-US" sz="3200" b="1">
              <a:cs typeface="Calibri"/>
            </a:endParaRPr>
          </a:p>
          <a:p>
            <a:endParaRPr lang="en-US" sz="3200"/>
          </a:p>
          <a:p>
            <a:r>
              <a:rPr lang="en-US" sz="3200" b="1"/>
              <a:t>Team Members :</a:t>
            </a:r>
            <a:endParaRPr lang="en-US" sz="3200" b="1">
              <a:cs typeface="Calibri"/>
            </a:endParaRPr>
          </a:p>
          <a:p>
            <a:r>
              <a:rPr lang="en-US" sz="3200"/>
              <a:t>Maha Zakir khan              19ELB056            GL3136</a:t>
            </a:r>
            <a:endParaRPr lang="en-US" sz="3200">
              <a:cs typeface="Calibri"/>
            </a:endParaRPr>
          </a:p>
          <a:p>
            <a:r>
              <a:rPr lang="en-US" sz="3200"/>
              <a:t>Shaista Tabrez                   19ELB057            GL3139</a:t>
            </a:r>
            <a:endParaRPr lang="en-US" sz="3200">
              <a:cs typeface="Calibri"/>
            </a:endParaRPr>
          </a:p>
          <a:p>
            <a:endParaRPr lang="en-US"/>
          </a:p>
        </p:txBody>
      </p:sp>
      <p:sp>
        <p:nvSpPr>
          <p:cNvPr id="5" name="TextBox 4">
            <a:extLst>
              <a:ext uri="{FF2B5EF4-FFF2-40B4-BE49-F238E27FC236}">
                <a16:creationId xmlns:a16="http://schemas.microsoft.com/office/drawing/2014/main" id="{2ECDDE77-9E3D-B331-1A3E-F1047187A407}"/>
              </a:ext>
            </a:extLst>
          </p:cNvPr>
          <p:cNvSpPr txBox="1"/>
          <p:nvPr/>
        </p:nvSpPr>
        <p:spPr>
          <a:xfrm>
            <a:off x="1453717" y="1686757"/>
            <a:ext cx="9126245" cy="830997"/>
          </a:xfrm>
          <a:prstGeom prst="rect">
            <a:avLst/>
          </a:prstGeom>
          <a:noFill/>
        </p:spPr>
        <p:txBody>
          <a:bodyPr wrap="square">
            <a:spAutoFit/>
          </a:bodyPr>
          <a:lstStyle/>
          <a:p>
            <a:r>
              <a:rPr lang="en-US" sz="4800">
                <a:solidFill>
                  <a:srgbClr val="FF0000"/>
                </a:solidFill>
              </a:rPr>
              <a:t>Problem Presentation of UG Project</a:t>
            </a:r>
          </a:p>
        </p:txBody>
      </p:sp>
      <p:sp>
        <p:nvSpPr>
          <p:cNvPr id="6" name="Slide Number Placeholder 5">
            <a:extLst>
              <a:ext uri="{FF2B5EF4-FFF2-40B4-BE49-F238E27FC236}">
                <a16:creationId xmlns:a16="http://schemas.microsoft.com/office/drawing/2014/main" id="{A30C1171-1BFA-AAD4-C081-B9C513900504}"/>
              </a:ext>
            </a:extLst>
          </p:cNvPr>
          <p:cNvSpPr>
            <a:spLocks noGrp="1"/>
          </p:cNvSpPr>
          <p:nvPr>
            <p:ph type="sldNum" sz="quarter" idx="12"/>
          </p:nvPr>
        </p:nvSpPr>
        <p:spPr/>
        <p:txBody>
          <a:bodyPr/>
          <a:lstStyle/>
          <a:p>
            <a:fld id="{88E4D040-808A-4D49-855F-11A3BB64A150}" type="slidenum">
              <a:rPr lang="en-US" smtClean="0"/>
              <a:t>1</a:t>
            </a:fld>
            <a:endParaRPr lang="en-US"/>
          </a:p>
        </p:txBody>
      </p:sp>
      <p:sp>
        <p:nvSpPr>
          <p:cNvPr id="4" name="TextBox 3">
            <a:extLst>
              <a:ext uri="{FF2B5EF4-FFF2-40B4-BE49-F238E27FC236}">
                <a16:creationId xmlns:a16="http://schemas.microsoft.com/office/drawing/2014/main" id="{5326F2E7-5BA7-EB5F-458F-A6DC1E0592FD}"/>
              </a:ext>
            </a:extLst>
          </p:cNvPr>
          <p:cNvSpPr txBox="1"/>
          <p:nvPr/>
        </p:nvSpPr>
        <p:spPr>
          <a:xfrm>
            <a:off x="3850481" y="6124575"/>
            <a:ext cx="426243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Date of presentation : 14-12-22</a:t>
            </a:r>
          </a:p>
        </p:txBody>
      </p:sp>
      <p:sp>
        <p:nvSpPr>
          <p:cNvPr id="7" name="TextBox 6">
            <a:extLst>
              <a:ext uri="{FF2B5EF4-FFF2-40B4-BE49-F238E27FC236}">
                <a16:creationId xmlns:a16="http://schemas.microsoft.com/office/drawing/2014/main" id="{2106ED03-4815-80ED-2490-C99335D35334}"/>
              </a:ext>
            </a:extLst>
          </p:cNvPr>
          <p:cNvSpPr txBox="1"/>
          <p:nvPr/>
        </p:nvSpPr>
        <p:spPr>
          <a:xfrm>
            <a:off x="4595812" y="4095750"/>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1809C1AD-CF1D-6CDA-7D0B-D254F5C9655A}"/>
              </a:ext>
            </a:extLst>
          </p:cNvPr>
          <p:cNvSpPr txBox="1"/>
          <p:nvPr/>
        </p:nvSpPr>
        <p:spPr>
          <a:xfrm>
            <a:off x="2998470" y="3557270"/>
            <a:ext cx="58896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cs typeface="Calibri"/>
              </a:rPr>
              <a:t>Project Type:</a:t>
            </a:r>
            <a:r>
              <a:rPr lang="en-US" sz="2400">
                <a:cs typeface="Calibri"/>
              </a:rPr>
              <a:t> New, no prior work carried out.</a:t>
            </a:r>
          </a:p>
        </p:txBody>
      </p:sp>
    </p:spTree>
    <p:extLst>
      <p:ext uri="{BB962C8B-B14F-4D97-AF65-F5344CB8AC3E}">
        <p14:creationId xmlns:p14="http://schemas.microsoft.com/office/powerpoint/2010/main" val="189922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FDBEB91-C776-3B05-8B13-DCA3CE32DFF2}"/>
              </a:ext>
            </a:extLst>
          </p:cNvPr>
          <p:cNvSpPr/>
          <p:nvPr/>
        </p:nvSpPr>
        <p:spPr>
          <a:xfrm>
            <a:off x="133165" y="3153792"/>
            <a:ext cx="1615736" cy="550416"/>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t>Start of major project </a:t>
            </a:r>
          </a:p>
        </p:txBody>
      </p:sp>
      <p:sp>
        <p:nvSpPr>
          <p:cNvPr id="3" name="Rectangle: Rounded Corners 2">
            <a:extLst>
              <a:ext uri="{FF2B5EF4-FFF2-40B4-BE49-F238E27FC236}">
                <a16:creationId xmlns:a16="http://schemas.microsoft.com/office/drawing/2014/main" id="{AAC9F5AE-9B63-B61B-B671-3A992E8F35B5}"/>
              </a:ext>
            </a:extLst>
          </p:cNvPr>
          <p:cNvSpPr/>
          <p:nvPr/>
        </p:nvSpPr>
        <p:spPr>
          <a:xfrm>
            <a:off x="2242541" y="4917099"/>
            <a:ext cx="1874668" cy="607011"/>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t>Literature review of prior work</a:t>
            </a:r>
          </a:p>
        </p:txBody>
      </p:sp>
      <p:sp>
        <p:nvSpPr>
          <p:cNvPr id="4" name="Rectangle: Rounded Corners 3">
            <a:extLst>
              <a:ext uri="{FF2B5EF4-FFF2-40B4-BE49-F238E27FC236}">
                <a16:creationId xmlns:a16="http://schemas.microsoft.com/office/drawing/2014/main" id="{3CE74966-C176-B10B-AD7B-2A59367ED03C}"/>
              </a:ext>
            </a:extLst>
          </p:cNvPr>
          <p:cNvSpPr/>
          <p:nvPr/>
        </p:nvSpPr>
        <p:spPr>
          <a:xfrm>
            <a:off x="2894278" y="1162981"/>
            <a:ext cx="2282419" cy="863471"/>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endParaRPr lang="en-US">
              <a:cs typeface="Calibri"/>
            </a:endParaRPr>
          </a:p>
        </p:txBody>
      </p:sp>
      <p:sp>
        <p:nvSpPr>
          <p:cNvPr id="5" name="Rectangle: Rounded Corners 4">
            <a:extLst>
              <a:ext uri="{FF2B5EF4-FFF2-40B4-BE49-F238E27FC236}">
                <a16:creationId xmlns:a16="http://schemas.microsoft.com/office/drawing/2014/main" id="{59DEF6BD-A15B-C310-5553-7C929C8DC722}"/>
              </a:ext>
            </a:extLst>
          </p:cNvPr>
          <p:cNvSpPr/>
          <p:nvPr/>
        </p:nvSpPr>
        <p:spPr>
          <a:xfrm>
            <a:off x="3632865" y="5744588"/>
            <a:ext cx="2773976" cy="499616"/>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a:ea typeface="+mn-lt"/>
                <a:cs typeface="+mn-lt"/>
              </a:rPr>
              <a:t>Comparing and finalizing optimal solution</a:t>
            </a:r>
            <a:endParaRPr lang="en-US"/>
          </a:p>
        </p:txBody>
      </p:sp>
      <p:sp>
        <p:nvSpPr>
          <p:cNvPr id="6" name="Rectangle: Rounded Corners 5">
            <a:extLst>
              <a:ext uri="{FF2B5EF4-FFF2-40B4-BE49-F238E27FC236}">
                <a16:creationId xmlns:a16="http://schemas.microsoft.com/office/drawing/2014/main" id="{4C61193A-6E02-4E94-1F58-ADB6975A661E}"/>
              </a:ext>
            </a:extLst>
          </p:cNvPr>
          <p:cNvSpPr/>
          <p:nvPr/>
        </p:nvSpPr>
        <p:spPr>
          <a:xfrm>
            <a:off x="5081170" y="4424775"/>
            <a:ext cx="3027285" cy="550416"/>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t>Finalize major project Phase-I and report submission </a:t>
            </a:r>
          </a:p>
        </p:txBody>
      </p:sp>
      <p:sp>
        <p:nvSpPr>
          <p:cNvPr id="8" name="Rectangle: Rounded Corners 7">
            <a:extLst>
              <a:ext uri="{FF2B5EF4-FFF2-40B4-BE49-F238E27FC236}">
                <a16:creationId xmlns:a16="http://schemas.microsoft.com/office/drawing/2014/main" id="{BE9892F9-6C8B-B790-E825-A731BEBA0742}"/>
              </a:ext>
            </a:extLst>
          </p:cNvPr>
          <p:cNvSpPr/>
          <p:nvPr/>
        </p:nvSpPr>
        <p:spPr>
          <a:xfrm>
            <a:off x="7690005" y="5469380"/>
            <a:ext cx="2600137" cy="779016"/>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a:t>Implementation on manipulator and ESP32CamModule</a:t>
            </a:r>
          </a:p>
        </p:txBody>
      </p:sp>
      <p:sp>
        <p:nvSpPr>
          <p:cNvPr id="10" name="Rectangle: Rounded Corners 9">
            <a:extLst>
              <a:ext uri="{FF2B5EF4-FFF2-40B4-BE49-F238E27FC236}">
                <a16:creationId xmlns:a16="http://schemas.microsoft.com/office/drawing/2014/main" id="{F269B9BB-B73E-76D5-4950-697C1C549BCE}"/>
              </a:ext>
            </a:extLst>
          </p:cNvPr>
          <p:cNvSpPr/>
          <p:nvPr/>
        </p:nvSpPr>
        <p:spPr>
          <a:xfrm>
            <a:off x="10216226" y="3143632"/>
            <a:ext cx="1615736" cy="550416"/>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t>End of major project </a:t>
            </a:r>
          </a:p>
        </p:txBody>
      </p:sp>
      <p:sp>
        <p:nvSpPr>
          <p:cNvPr id="11" name="Rectangle: Rounded Corners 10">
            <a:extLst>
              <a:ext uri="{FF2B5EF4-FFF2-40B4-BE49-F238E27FC236}">
                <a16:creationId xmlns:a16="http://schemas.microsoft.com/office/drawing/2014/main" id="{C23B20B6-541E-8A22-0135-118488812355}"/>
              </a:ext>
            </a:extLst>
          </p:cNvPr>
          <p:cNvSpPr/>
          <p:nvPr/>
        </p:nvSpPr>
        <p:spPr>
          <a:xfrm>
            <a:off x="1625732" y="2197593"/>
            <a:ext cx="1615736" cy="550416"/>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t>Finalizing the topic</a:t>
            </a:r>
          </a:p>
        </p:txBody>
      </p:sp>
      <p:cxnSp>
        <p:nvCxnSpPr>
          <p:cNvPr id="18" name="Straight Connector 17">
            <a:extLst>
              <a:ext uri="{FF2B5EF4-FFF2-40B4-BE49-F238E27FC236}">
                <a16:creationId xmlns:a16="http://schemas.microsoft.com/office/drawing/2014/main" id="{B4D513A3-C9F1-1B4E-BF57-0D7031312845}"/>
              </a:ext>
            </a:extLst>
          </p:cNvPr>
          <p:cNvCxnSpPr>
            <a:stCxn id="2" idx="3"/>
            <a:endCxn id="10" idx="1"/>
          </p:cNvCxnSpPr>
          <p:nvPr/>
        </p:nvCxnSpPr>
        <p:spPr>
          <a:xfrm flipV="1">
            <a:off x="1748901" y="3418840"/>
            <a:ext cx="8467325" cy="10160"/>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C21F1DBC-C837-A6EE-40B9-61CCF02E00A3}"/>
              </a:ext>
            </a:extLst>
          </p:cNvPr>
          <p:cNvCxnSpPr>
            <a:cxnSpLocks/>
          </p:cNvCxnSpPr>
          <p:nvPr/>
        </p:nvCxnSpPr>
        <p:spPr>
          <a:xfrm>
            <a:off x="2372926" y="2748008"/>
            <a:ext cx="0" cy="68802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CC12EB2-74C3-4882-398E-29B5343A418D}"/>
              </a:ext>
            </a:extLst>
          </p:cNvPr>
          <p:cNvCxnSpPr>
            <a:cxnSpLocks/>
          </p:cNvCxnSpPr>
          <p:nvPr/>
        </p:nvCxnSpPr>
        <p:spPr>
          <a:xfrm>
            <a:off x="3136405" y="3439072"/>
            <a:ext cx="0" cy="1467956"/>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DAEAB077-4CD4-D901-0E81-A8BDE3C88EA7}"/>
              </a:ext>
            </a:extLst>
          </p:cNvPr>
          <p:cNvCxnSpPr>
            <a:cxnSpLocks/>
          </p:cNvCxnSpPr>
          <p:nvPr/>
        </p:nvCxnSpPr>
        <p:spPr>
          <a:xfrm>
            <a:off x="4786173" y="3447495"/>
            <a:ext cx="0" cy="2297093"/>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C8F76016-4A32-EE66-A378-082ACF456A1C}"/>
              </a:ext>
            </a:extLst>
          </p:cNvPr>
          <p:cNvCxnSpPr>
            <a:cxnSpLocks/>
          </p:cNvCxnSpPr>
          <p:nvPr/>
        </p:nvCxnSpPr>
        <p:spPr>
          <a:xfrm>
            <a:off x="3978305" y="2038904"/>
            <a:ext cx="0" cy="1390096"/>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C0A4B3-8F2D-89FA-A9D3-159867D812BF}"/>
              </a:ext>
            </a:extLst>
          </p:cNvPr>
          <p:cNvCxnSpPr>
            <a:cxnSpLocks/>
          </p:cNvCxnSpPr>
          <p:nvPr/>
        </p:nvCxnSpPr>
        <p:spPr>
          <a:xfrm>
            <a:off x="6313225" y="3437970"/>
            <a:ext cx="0" cy="967664"/>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D718710D-61C4-BBAC-CDE3-109E8BEEA4EA}"/>
              </a:ext>
            </a:extLst>
          </p:cNvPr>
          <p:cNvCxnSpPr>
            <a:cxnSpLocks/>
          </p:cNvCxnSpPr>
          <p:nvPr/>
        </p:nvCxnSpPr>
        <p:spPr>
          <a:xfrm>
            <a:off x="6766354" y="2032438"/>
            <a:ext cx="0" cy="1401563"/>
          </a:xfrm>
          <a:prstGeom prst="line">
            <a:avLst/>
          </a:prstGeom>
          <a:ln w="28575"/>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1BD5FCF-83DF-280F-2585-38B9A33E884A}"/>
              </a:ext>
            </a:extLst>
          </p:cNvPr>
          <p:cNvCxnSpPr>
            <a:cxnSpLocks/>
          </p:cNvCxnSpPr>
          <p:nvPr/>
        </p:nvCxnSpPr>
        <p:spPr>
          <a:xfrm>
            <a:off x="9842467" y="2352305"/>
            <a:ext cx="0" cy="1056721"/>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7F2EF5AB-95AE-54E4-D769-10072D825EEB}"/>
              </a:ext>
            </a:extLst>
          </p:cNvPr>
          <p:cNvCxnSpPr>
            <a:cxnSpLocks/>
          </p:cNvCxnSpPr>
          <p:nvPr/>
        </p:nvCxnSpPr>
        <p:spPr>
          <a:xfrm>
            <a:off x="8798879" y="3429000"/>
            <a:ext cx="0" cy="2040380"/>
          </a:xfrm>
          <a:prstGeom prst="line">
            <a:avLst/>
          </a:prstGeom>
          <a:ln w="28575"/>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576564A7-96C7-3D55-2254-65F862A3FC24}"/>
              </a:ext>
            </a:extLst>
          </p:cNvPr>
          <p:cNvSpPr txBox="1"/>
          <p:nvPr/>
        </p:nvSpPr>
        <p:spPr>
          <a:xfrm>
            <a:off x="1950328" y="3409026"/>
            <a:ext cx="949533" cy="369332"/>
          </a:xfrm>
          <a:prstGeom prst="rect">
            <a:avLst/>
          </a:prstGeom>
          <a:noFill/>
        </p:spPr>
        <p:txBody>
          <a:bodyPr wrap="square" rtlCol="0">
            <a:spAutoFit/>
          </a:bodyPr>
          <a:lstStyle/>
          <a:p>
            <a:r>
              <a:rPr lang="en-US"/>
              <a:t>August</a:t>
            </a:r>
          </a:p>
        </p:txBody>
      </p:sp>
      <p:sp>
        <p:nvSpPr>
          <p:cNvPr id="46" name="TextBox 45">
            <a:extLst>
              <a:ext uri="{FF2B5EF4-FFF2-40B4-BE49-F238E27FC236}">
                <a16:creationId xmlns:a16="http://schemas.microsoft.com/office/drawing/2014/main" id="{987D5161-8B82-31B8-6708-5699995F1B00}"/>
              </a:ext>
            </a:extLst>
          </p:cNvPr>
          <p:cNvSpPr txBox="1"/>
          <p:nvPr/>
        </p:nvSpPr>
        <p:spPr>
          <a:xfrm>
            <a:off x="2579432" y="3055778"/>
            <a:ext cx="1219198" cy="369332"/>
          </a:xfrm>
          <a:prstGeom prst="rect">
            <a:avLst/>
          </a:prstGeom>
          <a:noFill/>
        </p:spPr>
        <p:txBody>
          <a:bodyPr wrap="square" rtlCol="0">
            <a:spAutoFit/>
          </a:bodyPr>
          <a:lstStyle/>
          <a:p>
            <a:r>
              <a:rPr lang="en-US"/>
              <a:t>September</a:t>
            </a:r>
          </a:p>
        </p:txBody>
      </p:sp>
      <p:sp>
        <p:nvSpPr>
          <p:cNvPr id="47" name="TextBox 46">
            <a:extLst>
              <a:ext uri="{FF2B5EF4-FFF2-40B4-BE49-F238E27FC236}">
                <a16:creationId xmlns:a16="http://schemas.microsoft.com/office/drawing/2014/main" id="{C7E8875D-96E1-A732-15E2-BB9F70E4D038}"/>
              </a:ext>
            </a:extLst>
          </p:cNvPr>
          <p:cNvSpPr txBox="1"/>
          <p:nvPr/>
        </p:nvSpPr>
        <p:spPr>
          <a:xfrm>
            <a:off x="3506302" y="3401644"/>
            <a:ext cx="977467" cy="369332"/>
          </a:xfrm>
          <a:prstGeom prst="rect">
            <a:avLst/>
          </a:prstGeom>
          <a:noFill/>
        </p:spPr>
        <p:txBody>
          <a:bodyPr wrap="square" rtlCol="0">
            <a:spAutoFit/>
          </a:bodyPr>
          <a:lstStyle/>
          <a:p>
            <a:r>
              <a:rPr lang="en-US"/>
              <a:t>October</a:t>
            </a:r>
          </a:p>
        </p:txBody>
      </p:sp>
      <p:sp>
        <p:nvSpPr>
          <p:cNvPr id="48" name="TextBox 47">
            <a:extLst>
              <a:ext uri="{FF2B5EF4-FFF2-40B4-BE49-F238E27FC236}">
                <a16:creationId xmlns:a16="http://schemas.microsoft.com/office/drawing/2014/main" id="{E0A65A44-F0D3-EF51-29C8-1C1DB5342917}"/>
              </a:ext>
            </a:extLst>
          </p:cNvPr>
          <p:cNvSpPr txBox="1"/>
          <p:nvPr/>
        </p:nvSpPr>
        <p:spPr>
          <a:xfrm>
            <a:off x="4302356" y="3082316"/>
            <a:ext cx="1183314" cy="369332"/>
          </a:xfrm>
          <a:prstGeom prst="rect">
            <a:avLst/>
          </a:prstGeom>
          <a:noFill/>
        </p:spPr>
        <p:txBody>
          <a:bodyPr wrap="square" rtlCol="0">
            <a:spAutoFit/>
          </a:bodyPr>
          <a:lstStyle/>
          <a:p>
            <a:r>
              <a:rPr lang="en-US"/>
              <a:t>November</a:t>
            </a:r>
          </a:p>
        </p:txBody>
      </p:sp>
      <p:sp>
        <p:nvSpPr>
          <p:cNvPr id="49" name="TextBox 48">
            <a:extLst>
              <a:ext uri="{FF2B5EF4-FFF2-40B4-BE49-F238E27FC236}">
                <a16:creationId xmlns:a16="http://schemas.microsoft.com/office/drawing/2014/main" id="{E1D6E71C-93F6-B567-F319-36E2A617C054}"/>
              </a:ext>
            </a:extLst>
          </p:cNvPr>
          <p:cNvSpPr txBox="1"/>
          <p:nvPr/>
        </p:nvSpPr>
        <p:spPr>
          <a:xfrm>
            <a:off x="5643615" y="3095271"/>
            <a:ext cx="1172035" cy="369332"/>
          </a:xfrm>
          <a:prstGeom prst="rect">
            <a:avLst/>
          </a:prstGeom>
          <a:noFill/>
        </p:spPr>
        <p:txBody>
          <a:bodyPr wrap="square" rtlCol="0">
            <a:spAutoFit/>
          </a:bodyPr>
          <a:lstStyle/>
          <a:p>
            <a:r>
              <a:rPr lang="en-US"/>
              <a:t>December</a:t>
            </a:r>
          </a:p>
        </p:txBody>
      </p:sp>
      <p:sp>
        <p:nvSpPr>
          <p:cNvPr id="50" name="TextBox 49">
            <a:extLst>
              <a:ext uri="{FF2B5EF4-FFF2-40B4-BE49-F238E27FC236}">
                <a16:creationId xmlns:a16="http://schemas.microsoft.com/office/drawing/2014/main" id="{25A93E81-B788-0964-E6D4-8C19954FCF30}"/>
              </a:ext>
            </a:extLst>
          </p:cNvPr>
          <p:cNvSpPr txBox="1"/>
          <p:nvPr/>
        </p:nvSpPr>
        <p:spPr>
          <a:xfrm>
            <a:off x="6556593" y="3415683"/>
            <a:ext cx="2085843" cy="369332"/>
          </a:xfrm>
          <a:prstGeom prst="rect">
            <a:avLst/>
          </a:prstGeom>
          <a:noFill/>
        </p:spPr>
        <p:txBody>
          <a:bodyPr wrap="square" lIns="91440" tIns="45720" rIns="91440" bIns="45720" rtlCol="0" anchor="t">
            <a:spAutoFit/>
          </a:bodyPr>
          <a:lstStyle/>
          <a:p>
            <a:r>
              <a:rPr lang="en-US"/>
              <a:t>January      February</a:t>
            </a:r>
            <a:endParaRPr lang="en-US">
              <a:cs typeface="Calibri"/>
            </a:endParaRPr>
          </a:p>
        </p:txBody>
      </p:sp>
      <p:sp>
        <p:nvSpPr>
          <p:cNvPr id="51" name="TextBox 50">
            <a:extLst>
              <a:ext uri="{FF2B5EF4-FFF2-40B4-BE49-F238E27FC236}">
                <a16:creationId xmlns:a16="http://schemas.microsoft.com/office/drawing/2014/main" id="{8406F33E-2390-4E1A-EE13-3C80E617AF49}"/>
              </a:ext>
            </a:extLst>
          </p:cNvPr>
          <p:cNvSpPr txBox="1"/>
          <p:nvPr/>
        </p:nvSpPr>
        <p:spPr>
          <a:xfrm>
            <a:off x="8403756" y="3077433"/>
            <a:ext cx="1120994" cy="369332"/>
          </a:xfrm>
          <a:prstGeom prst="rect">
            <a:avLst/>
          </a:prstGeom>
          <a:noFill/>
        </p:spPr>
        <p:txBody>
          <a:bodyPr wrap="square" rtlCol="0">
            <a:spAutoFit/>
          </a:bodyPr>
          <a:lstStyle/>
          <a:p>
            <a:r>
              <a:rPr lang="en-US"/>
              <a:t>March</a:t>
            </a:r>
          </a:p>
        </p:txBody>
      </p:sp>
      <p:sp>
        <p:nvSpPr>
          <p:cNvPr id="53" name="TextBox 52">
            <a:extLst>
              <a:ext uri="{FF2B5EF4-FFF2-40B4-BE49-F238E27FC236}">
                <a16:creationId xmlns:a16="http://schemas.microsoft.com/office/drawing/2014/main" id="{06636A58-A080-E675-DB60-610400AD741D}"/>
              </a:ext>
            </a:extLst>
          </p:cNvPr>
          <p:cNvSpPr txBox="1"/>
          <p:nvPr/>
        </p:nvSpPr>
        <p:spPr>
          <a:xfrm>
            <a:off x="9388756" y="3429000"/>
            <a:ext cx="910335" cy="369332"/>
          </a:xfrm>
          <a:prstGeom prst="rect">
            <a:avLst/>
          </a:prstGeom>
          <a:noFill/>
        </p:spPr>
        <p:txBody>
          <a:bodyPr wrap="square" rtlCol="0">
            <a:spAutoFit/>
          </a:bodyPr>
          <a:lstStyle/>
          <a:p>
            <a:r>
              <a:rPr lang="en-US"/>
              <a:t>April</a:t>
            </a:r>
          </a:p>
        </p:txBody>
      </p:sp>
      <p:sp>
        <p:nvSpPr>
          <p:cNvPr id="54" name="TextBox 53">
            <a:extLst>
              <a:ext uri="{FF2B5EF4-FFF2-40B4-BE49-F238E27FC236}">
                <a16:creationId xmlns:a16="http://schemas.microsoft.com/office/drawing/2014/main" id="{FF18FFEE-ACF4-6E84-BED2-B9A5BB0F902E}"/>
              </a:ext>
            </a:extLst>
          </p:cNvPr>
          <p:cNvSpPr txBox="1"/>
          <p:nvPr/>
        </p:nvSpPr>
        <p:spPr>
          <a:xfrm>
            <a:off x="318870" y="283971"/>
            <a:ext cx="4321925" cy="830997"/>
          </a:xfrm>
          <a:prstGeom prst="rect">
            <a:avLst/>
          </a:prstGeom>
          <a:noFill/>
        </p:spPr>
        <p:txBody>
          <a:bodyPr wrap="square" lIns="91440" tIns="45720" rIns="91440" bIns="45720" rtlCol="0" anchor="t">
            <a:spAutoFit/>
          </a:bodyPr>
          <a:lstStyle/>
          <a:p>
            <a:r>
              <a:rPr lang="en-US" sz="4800" b="1">
                <a:solidFill>
                  <a:srgbClr val="FF0000"/>
                </a:solidFill>
              </a:rPr>
              <a:t>Timeline</a:t>
            </a:r>
            <a:endParaRPr lang="en-US" sz="4800" b="1">
              <a:solidFill>
                <a:srgbClr val="FF0000"/>
              </a:solidFill>
              <a:cs typeface="Calibri"/>
            </a:endParaRPr>
          </a:p>
        </p:txBody>
      </p:sp>
      <p:sp>
        <p:nvSpPr>
          <p:cNvPr id="57" name="Slide Number Placeholder 56">
            <a:extLst>
              <a:ext uri="{FF2B5EF4-FFF2-40B4-BE49-F238E27FC236}">
                <a16:creationId xmlns:a16="http://schemas.microsoft.com/office/drawing/2014/main" id="{239590DB-F967-582A-ED42-3ADF57736606}"/>
              </a:ext>
            </a:extLst>
          </p:cNvPr>
          <p:cNvSpPr>
            <a:spLocks noGrp="1"/>
          </p:cNvSpPr>
          <p:nvPr>
            <p:ph type="sldNum" sz="quarter" idx="12"/>
          </p:nvPr>
        </p:nvSpPr>
        <p:spPr/>
        <p:txBody>
          <a:bodyPr/>
          <a:lstStyle/>
          <a:p>
            <a:fld id="{88E4D040-808A-4D49-855F-11A3BB64A150}" type="slidenum">
              <a:rPr lang="en-US" smtClean="0"/>
              <a:t>10</a:t>
            </a:fld>
            <a:endParaRPr lang="en-US"/>
          </a:p>
        </p:txBody>
      </p:sp>
      <p:sp>
        <p:nvSpPr>
          <p:cNvPr id="12" name="TextBox 11">
            <a:extLst>
              <a:ext uri="{FF2B5EF4-FFF2-40B4-BE49-F238E27FC236}">
                <a16:creationId xmlns:a16="http://schemas.microsoft.com/office/drawing/2014/main" id="{341E4901-A86F-2515-774B-5543D5B10FBC}"/>
              </a:ext>
            </a:extLst>
          </p:cNvPr>
          <p:cNvSpPr txBox="1"/>
          <p:nvPr/>
        </p:nvSpPr>
        <p:spPr>
          <a:xfrm>
            <a:off x="10477499" y="4775200"/>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cxnSp>
        <p:nvCxnSpPr>
          <p:cNvPr id="17" name="Straight Connector 16">
            <a:extLst>
              <a:ext uri="{FF2B5EF4-FFF2-40B4-BE49-F238E27FC236}">
                <a16:creationId xmlns:a16="http://schemas.microsoft.com/office/drawing/2014/main" id="{0DEFA8E1-3208-D38E-AF9E-BB70653EE58A}"/>
              </a:ext>
            </a:extLst>
          </p:cNvPr>
          <p:cNvCxnSpPr>
            <a:cxnSpLocks/>
          </p:cNvCxnSpPr>
          <p:nvPr/>
        </p:nvCxnSpPr>
        <p:spPr>
          <a:xfrm flipH="1">
            <a:off x="8156542" y="1352179"/>
            <a:ext cx="0" cy="2066371"/>
          </a:xfrm>
          <a:prstGeom prst="line">
            <a:avLst/>
          </a:prstGeom>
          <a:ln w="28575"/>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3978F101-07EC-0FA3-47B1-42E818BA315D}"/>
              </a:ext>
            </a:extLst>
          </p:cNvPr>
          <p:cNvSpPr/>
          <p:nvPr/>
        </p:nvSpPr>
        <p:spPr>
          <a:xfrm>
            <a:off x="6411611" y="908444"/>
            <a:ext cx="3471570" cy="768856"/>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a:cs typeface="Calibri"/>
              </a:rPr>
              <a:t>Pose estimation</a:t>
            </a:r>
            <a:endParaRPr lang="en-US"/>
          </a:p>
          <a:p>
            <a:pPr algn="ctr"/>
            <a:r>
              <a:rPr lang="en-US">
                <a:cs typeface="Calibri"/>
              </a:rPr>
              <a:t>Testing ,pick, move and place operations in simulation</a:t>
            </a:r>
          </a:p>
        </p:txBody>
      </p:sp>
      <p:sp>
        <p:nvSpPr>
          <p:cNvPr id="7" name="Rectangle: Rounded Corners 6">
            <a:extLst>
              <a:ext uri="{FF2B5EF4-FFF2-40B4-BE49-F238E27FC236}">
                <a16:creationId xmlns:a16="http://schemas.microsoft.com/office/drawing/2014/main" id="{E8184E9B-DA79-6CD0-8153-1558EB3CA16A}"/>
              </a:ext>
            </a:extLst>
          </p:cNvPr>
          <p:cNvSpPr/>
          <p:nvPr/>
        </p:nvSpPr>
        <p:spPr>
          <a:xfrm>
            <a:off x="5766451" y="1890154"/>
            <a:ext cx="2099335" cy="850136"/>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a:cs typeface="Calibri"/>
              </a:rPr>
              <a:t>Object Detection and Tracking using Mediapipe</a:t>
            </a:r>
          </a:p>
        </p:txBody>
      </p:sp>
      <p:sp>
        <p:nvSpPr>
          <p:cNvPr id="9" name="Rectangle: Rounded Corners 8">
            <a:extLst>
              <a:ext uri="{FF2B5EF4-FFF2-40B4-BE49-F238E27FC236}">
                <a16:creationId xmlns:a16="http://schemas.microsoft.com/office/drawing/2014/main" id="{2F71AE8D-54E9-BC7E-EB8D-A0343F3D953A}"/>
              </a:ext>
            </a:extLst>
          </p:cNvPr>
          <p:cNvSpPr/>
          <p:nvPr/>
        </p:nvSpPr>
        <p:spPr>
          <a:xfrm>
            <a:off x="8799956" y="2106689"/>
            <a:ext cx="2302278" cy="550416"/>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t>Finalizing results and report submission</a:t>
            </a:r>
          </a:p>
        </p:txBody>
      </p:sp>
    </p:spTree>
    <p:extLst>
      <p:ext uri="{BB962C8B-B14F-4D97-AF65-F5344CB8AC3E}">
        <p14:creationId xmlns:p14="http://schemas.microsoft.com/office/powerpoint/2010/main" val="749692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5D4C43B-F710-CADD-DD91-0ED7D4D3DC5C}"/>
              </a:ext>
            </a:extLst>
          </p:cNvPr>
          <p:cNvSpPr>
            <a:spLocks noGrp="1"/>
          </p:cNvSpPr>
          <p:nvPr>
            <p:ph type="title"/>
          </p:nvPr>
        </p:nvSpPr>
        <p:spPr>
          <a:xfrm>
            <a:off x="535344" y="409299"/>
            <a:ext cx="7658318" cy="1456418"/>
          </a:xfrm>
        </p:spPr>
        <p:txBody>
          <a:bodyPr anchor="b">
            <a:normAutofit/>
          </a:bodyPr>
          <a:lstStyle/>
          <a:p>
            <a:r>
              <a:rPr lang="en-US" sz="5400" b="1">
                <a:solidFill>
                  <a:srgbClr val="FF0000"/>
                </a:solidFill>
              </a:rPr>
              <a:t>Hardware Requirements</a:t>
            </a:r>
            <a:endParaRPr lang="en-US" sz="5400" b="1">
              <a:solidFill>
                <a:srgbClr val="FF0000"/>
              </a:solidFill>
              <a:cs typeface="Calibri Light"/>
            </a:endParaRPr>
          </a:p>
        </p:txBody>
      </p:sp>
      <p:sp>
        <p:nvSpPr>
          <p:cNvPr id="14" name="Content Placeholder 2">
            <a:extLst>
              <a:ext uri="{FF2B5EF4-FFF2-40B4-BE49-F238E27FC236}">
                <a16:creationId xmlns:a16="http://schemas.microsoft.com/office/drawing/2014/main" id="{E9896400-4628-BF0B-CBEB-FE844241F817}"/>
              </a:ext>
            </a:extLst>
          </p:cNvPr>
          <p:cNvSpPr>
            <a:spLocks noGrp="1"/>
          </p:cNvSpPr>
          <p:nvPr>
            <p:ph idx="1"/>
          </p:nvPr>
        </p:nvSpPr>
        <p:spPr>
          <a:xfrm>
            <a:off x="612648" y="2157049"/>
            <a:ext cx="5295015" cy="3268957"/>
          </a:xfrm>
        </p:spPr>
        <p:txBody>
          <a:bodyPr vert="horz" lIns="91440" tIns="45720" rIns="91440" bIns="45720" rtlCol="0" anchor="t">
            <a:normAutofit/>
          </a:bodyPr>
          <a:lstStyle/>
          <a:p>
            <a:pPr marL="457200" indent="-457200">
              <a:buFont typeface="Arial,Sans-Serif" panose="05000000000000000000" pitchFamily="2" charset="2"/>
              <a:buChar char="•"/>
            </a:pPr>
            <a:r>
              <a:rPr lang="en-US" sz="2200">
                <a:ea typeface="+mn-lt"/>
                <a:cs typeface="+mn-lt"/>
              </a:rPr>
              <a:t>6 Degree Of Freedom Manipulator </a:t>
            </a:r>
            <a:r>
              <a:rPr lang="en-US" sz="2200" i="1">
                <a:solidFill>
                  <a:schemeClr val="tx1">
                    <a:lumMod val="50000"/>
                    <a:lumOff val="50000"/>
                  </a:schemeClr>
                </a:solidFill>
                <a:ea typeface="+mn-lt"/>
                <a:cs typeface="+mn-lt"/>
              </a:rPr>
              <a:t>(available)</a:t>
            </a:r>
            <a:endParaRPr lang="en-US" sz="2200">
              <a:solidFill>
                <a:schemeClr val="tx1">
                  <a:lumMod val="50000"/>
                  <a:lumOff val="50000"/>
                </a:schemeClr>
              </a:solidFill>
              <a:ea typeface="+mn-lt"/>
              <a:cs typeface="+mn-lt"/>
            </a:endParaRPr>
          </a:p>
          <a:p>
            <a:pPr marL="914400" lvl="1" indent="-457200">
              <a:buFont typeface="Arial,Sans-Serif" panose="05000000000000000000" pitchFamily="2" charset="2"/>
              <a:buChar char="•"/>
            </a:pPr>
            <a:r>
              <a:rPr lang="en-US" sz="2200">
                <a:ea typeface="+mn-lt"/>
                <a:cs typeface="+mn-lt"/>
              </a:rPr>
              <a:t>6 servos :3 MG966R, 3 MG90S </a:t>
            </a:r>
            <a:r>
              <a:rPr lang="en-US" sz="2200" i="1">
                <a:solidFill>
                  <a:schemeClr val="tx1">
                    <a:lumMod val="50000"/>
                    <a:lumOff val="50000"/>
                  </a:schemeClr>
                </a:solidFill>
                <a:ea typeface="+mn-lt"/>
                <a:cs typeface="+mn-lt"/>
              </a:rPr>
              <a:t>(available) </a:t>
            </a:r>
            <a:endParaRPr lang="en-US" sz="2200">
              <a:solidFill>
                <a:schemeClr val="tx1">
                  <a:lumMod val="50000"/>
                  <a:lumOff val="50000"/>
                </a:schemeClr>
              </a:solidFill>
              <a:ea typeface="+mn-lt"/>
              <a:cs typeface="+mn-lt"/>
            </a:endParaRPr>
          </a:p>
          <a:p>
            <a:pPr marL="914400" lvl="1" indent="-457200">
              <a:buFont typeface="Arial,Sans-Serif" panose="05000000000000000000" pitchFamily="2" charset="2"/>
              <a:buChar char="•"/>
            </a:pPr>
            <a:r>
              <a:rPr lang="en-US" sz="2200">
                <a:ea typeface="+mn-lt"/>
                <a:cs typeface="+mn-lt"/>
              </a:rPr>
              <a:t>Arduino UNO REV3 </a:t>
            </a:r>
            <a:r>
              <a:rPr lang="en-US" sz="2200" i="1">
                <a:solidFill>
                  <a:schemeClr val="tx1">
                    <a:lumMod val="50000"/>
                    <a:lumOff val="50000"/>
                  </a:schemeClr>
                </a:solidFill>
                <a:ea typeface="+mn-lt"/>
                <a:cs typeface="+mn-lt"/>
              </a:rPr>
              <a:t>(available)</a:t>
            </a:r>
            <a:endParaRPr lang="en-US" sz="2200">
              <a:solidFill>
                <a:schemeClr val="tx1">
                  <a:lumMod val="50000"/>
                  <a:lumOff val="50000"/>
                </a:schemeClr>
              </a:solidFill>
              <a:ea typeface="+mn-lt"/>
              <a:cs typeface="+mn-lt"/>
            </a:endParaRPr>
          </a:p>
          <a:p>
            <a:pPr marL="457200" indent="-457200">
              <a:buFont typeface="Arial,Sans-Serif" panose="05000000000000000000" pitchFamily="2" charset="2"/>
              <a:buChar char="•"/>
            </a:pPr>
            <a:r>
              <a:rPr lang="en-US" sz="2200">
                <a:ea typeface="+mn-lt"/>
                <a:cs typeface="+mn-lt"/>
              </a:rPr>
              <a:t>ESP32 Cam Module </a:t>
            </a:r>
            <a:r>
              <a:rPr lang="en-US" sz="2200" i="1">
                <a:solidFill>
                  <a:schemeClr val="tx1">
                    <a:lumMod val="50000"/>
                    <a:lumOff val="50000"/>
                  </a:schemeClr>
                </a:solidFill>
                <a:ea typeface="+mn-lt"/>
                <a:cs typeface="+mn-lt"/>
              </a:rPr>
              <a:t>(available)</a:t>
            </a:r>
            <a:endParaRPr lang="en-US" sz="2200">
              <a:solidFill>
                <a:schemeClr val="tx1">
                  <a:lumMod val="50000"/>
                  <a:lumOff val="50000"/>
                </a:schemeClr>
              </a:solidFill>
              <a:ea typeface="+mn-lt"/>
              <a:cs typeface="+mn-lt"/>
            </a:endParaRPr>
          </a:p>
          <a:p>
            <a:pPr marL="457200" indent="-457200">
              <a:buFont typeface="Arial,Sans-Serif" panose="05000000000000000000" pitchFamily="2" charset="2"/>
              <a:buChar char="•"/>
            </a:pPr>
            <a:r>
              <a:rPr lang="en-US" sz="2200">
                <a:ea typeface="+mn-lt"/>
                <a:cs typeface="+mn-lt"/>
              </a:rPr>
              <a:t>STM32 </a:t>
            </a:r>
            <a:r>
              <a:rPr lang="en-US" sz="2200" err="1">
                <a:ea typeface="+mn-lt"/>
                <a:cs typeface="+mn-lt"/>
              </a:rPr>
              <a:t>NucleoBoard</a:t>
            </a:r>
            <a:r>
              <a:rPr lang="en-US" sz="2200">
                <a:ea typeface="+mn-lt"/>
                <a:cs typeface="+mn-lt"/>
              </a:rPr>
              <a:t> </a:t>
            </a:r>
            <a:r>
              <a:rPr lang="en-US" sz="2200" i="1">
                <a:solidFill>
                  <a:schemeClr val="tx1">
                    <a:lumMod val="50000"/>
                    <a:lumOff val="50000"/>
                  </a:schemeClr>
                </a:solidFill>
                <a:ea typeface="+mn-lt"/>
                <a:cs typeface="+mn-lt"/>
              </a:rPr>
              <a:t>(available at club)</a:t>
            </a:r>
            <a:r>
              <a:rPr lang="en-US" sz="2200">
                <a:ea typeface="+mn-lt"/>
                <a:cs typeface="+mn-lt"/>
              </a:rPr>
              <a:t> </a:t>
            </a:r>
            <a:endParaRPr lang="en-US"/>
          </a:p>
        </p:txBody>
      </p:sp>
      <p:sp>
        <p:nvSpPr>
          <p:cNvPr id="20" name="Slide Number Placeholder 5">
            <a:extLst>
              <a:ext uri="{FF2B5EF4-FFF2-40B4-BE49-F238E27FC236}">
                <a16:creationId xmlns:a16="http://schemas.microsoft.com/office/drawing/2014/main" id="{9B715F5F-DC21-5453-91E2-1BE3806E4B16}"/>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E4D040-808A-4D49-855F-11A3BB64A150}" type="slidenum">
              <a:rPr lang="en-US" smtClean="0"/>
              <a:pPr/>
              <a:t>11</a:t>
            </a:fld>
            <a:endParaRPr lang="en-US"/>
          </a:p>
        </p:txBody>
      </p:sp>
      <p:pic>
        <p:nvPicPr>
          <p:cNvPr id="88" name="Picture 6" descr="A picture containing footwear&#10;&#10;Description automatically generated">
            <a:extLst>
              <a:ext uri="{FF2B5EF4-FFF2-40B4-BE49-F238E27FC236}">
                <a16:creationId xmlns:a16="http://schemas.microsoft.com/office/drawing/2014/main" id="{94246973-8B04-51AA-E117-58BCD2C0A3EA}"/>
              </a:ext>
            </a:extLst>
          </p:cNvPr>
          <p:cNvPicPr>
            <a:picLocks noChangeAspect="1"/>
          </p:cNvPicPr>
          <p:nvPr/>
        </p:nvPicPr>
        <p:blipFill>
          <a:blip r:embed="rId2"/>
          <a:stretch>
            <a:fillRect/>
          </a:stretch>
        </p:blipFill>
        <p:spPr>
          <a:xfrm>
            <a:off x="6891314" y="28084"/>
            <a:ext cx="4864121" cy="6490216"/>
          </a:xfrm>
          <a:prstGeom prst="rect">
            <a:avLst/>
          </a:prstGeom>
        </p:spPr>
      </p:pic>
      <p:cxnSp>
        <p:nvCxnSpPr>
          <p:cNvPr id="90" name="Straight Arrow Connector 89">
            <a:extLst>
              <a:ext uri="{FF2B5EF4-FFF2-40B4-BE49-F238E27FC236}">
                <a16:creationId xmlns:a16="http://schemas.microsoft.com/office/drawing/2014/main" id="{3E02507B-9667-3B4D-F8B6-BF97F002BBE6}"/>
              </a:ext>
            </a:extLst>
          </p:cNvPr>
          <p:cNvCxnSpPr/>
          <p:nvPr/>
        </p:nvCxnSpPr>
        <p:spPr>
          <a:xfrm flipV="1">
            <a:off x="9977120" y="1515828"/>
            <a:ext cx="1473200" cy="10160"/>
          </a:xfrm>
          <a:prstGeom prst="straightConnector1">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048D0D75-77D8-832F-0DB4-14668CD9349F}"/>
              </a:ext>
            </a:extLst>
          </p:cNvPr>
          <p:cNvCxnSpPr>
            <a:cxnSpLocks/>
          </p:cNvCxnSpPr>
          <p:nvPr/>
        </p:nvCxnSpPr>
        <p:spPr>
          <a:xfrm flipV="1">
            <a:off x="7365999" y="2328627"/>
            <a:ext cx="1473200" cy="10160"/>
          </a:xfrm>
          <a:prstGeom prst="straightConnector1">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A73FB85-6F86-10AE-0DA0-8CB778D4EFD4}"/>
              </a:ext>
            </a:extLst>
          </p:cNvPr>
          <p:cNvCxnSpPr>
            <a:cxnSpLocks/>
          </p:cNvCxnSpPr>
          <p:nvPr/>
        </p:nvCxnSpPr>
        <p:spPr>
          <a:xfrm flipV="1">
            <a:off x="8585198" y="3060146"/>
            <a:ext cx="1473200" cy="10160"/>
          </a:xfrm>
          <a:prstGeom prst="straightConnector1">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DED03F19-AED1-ED14-6B54-47AC58E7FEC7}"/>
              </a:ext>
            </a:extLst>
          </p:cNvPr>
          <p:cNvCxnSpPr>
            <a:cxnSpLocks/>
          </p:cNvCxnSpPr>
          <p:nvPr/>
        </p:nvCxnSpPr>
        <p:spPr>
          <a:xfrm flipV="1">
            <a:off x="6908797" y="4147265"/>
            <a:ext cx="1473200" cy="10160"/>
          </a:xfrm>
          <a:prstGeom prst="straightConnector1">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C48D24C3-0CA4-F932-23DC-6A8FF36803DC}"/>
              </a:ext>
            </a:extLst>
          </p:cNvPr>
          <p:cNvCxnSpPr>
            <a:cxnSpLocks/>
          </p:cNvCxnSpPr>
          <p:nvPr/>
        </p:nvCxnSpPr>
        <p:spPr>
          <a:xfrm flipV="1">
            <a:off x="7000236" y="5701744"/>
            <a:ext cx="1473200" cy="10160"/>
          </a:xfrm>
          <a:prstGeom prst="straightConnector1">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12DC7DBD-861C-DFEE-B686-07849A8C8C80}"/>
              </a:ext>
            </a:extLst>
          </p:cNvPr>
          <p:cNvSpPr/>
          <p:nvPr/>
        </p:nvSpPr>
        <p:spPr>
          <a:xfrm>
            <a:off x="9917430" y="1425658"/>
            <a:ext cx="193040" cy="19304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DE298808-9BEA-8047-D1A8-FF35D0F86172}"/>
              </a:ext>
            </a:extLst>
          </p:cNvPr>
          <p:cNvSpPr/>
          <p:nvPr/>
        </p:nvSpPr>
        <p:spPr>
          <a:xfrm>
            <a:off x="8738870" y="2238458"/>
            <a:ext cx="193040" cy="19304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A15FCCCF-9774-D813-BF85-3781639B84EB}"/>
              </a:ext>
            </a:extLst>
          </p:cNvPr>
          <p:cNvSpPr/>
          <p:nvPr/>
        </p:nvSpPr>
        <p:spPr>
          <a:xfrm>
            <a:off x="8484870" y="2969977"/>
            <a:ext cx="193040" cy="19304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6AAF8D67-4D8A-43AE-CE2B-083EC3DA2D15}"/>
              </a:ext>
            </a:extLst>
          </p:cNvPr>
          <p:cNvSpPr/>
          <p:nvPr/>
        </p:nvSpPr>
        <p:spPr>
          <a:xfrm>
            <a:off x="8291829" y="4057096"/>
            <a:ext cx="193040" cy="19304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731432A-4AC1-CA46-9865-BF1A30B0123F}"/>
              </a:ext>
            </a:extLst>
          </p:cNvPr>
          <p:cNvSpPr/>
          <p:nvPr/>
        </p:nvSpPr>
        <p:spPr>
          <a:xfrm>
            <a:off x="8393429" y="5611576"/>
            <a:ext cx="193040" cy="19304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12C0FBD4-44A0-C903-A41A-5BC7760754E5}"/>
              </a:ext>
            </a:extLst>
          </p:cNvPr>
          <p:cNvSpPr txBox="1"/>
          <p:nvPr/>
        </p:nvSpPr>
        <p:spPr>
          <a:xfrm>
            <a:off x="7640318" y="1967948"/>
            <a:ext cx="1117599"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rgbClr val="FF0000"/>
                </a:solidFill>
                <a:cs typeface="Calibri"/>
              </a:rPr>
              <a:t>Wrist</a:t>
            </a:r>
            <a:endParaRPr lang="en-US" b="1">
              <a:solidFill>
                <a:srgbClr val="FF0000"/>
              </a:solidFill>
            </a:endParaRPr>
          </a:p>
        </p:txBody>
      </p:sp>
      <p:sp>
        <p:nvSpPr>
          <p:cNvPr id="112" name="TextBox 111">
            <a:extLst>
              <a:ext uri="{FF2B5EF4-FFF2-40B4-BE49-F238E27FC236}">
                <a16:creationId xmlns:a16="http://schemas.microsoft.com/office/drawing/2014/main" id="{AB0EE9E6-1533-D2D3-7B8C-B3F5BB9F5FBC}"/>
              </a:ext>
            </a:extLst>
          </p:cNvPr>
          <p:cNvSpPr txBox="1"/>
          <p:nvPr/>
        </p:nvSpPr>
        <p:spPr>
          <a:xfrm>
            <a:off x="9174478" y="2699468"/>
            <a:ext cx="1117599"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rgbClr val="FF0000"/>
                </a:solidFill>
                <a:cs typeface="Calibri"/>
              </a:rPr>
              <a:t>Elbow</a:t>
            </a:r>
            <a:endParaRPr lang="en-US" b="1">
              <a:solidFill>
                <a:srgbClr val="FF0000"/>
              </a:solidFill>
            </a:endParaRPr>
          </a:p>
        </p:txBody>
      </p:sp>
      <p:sp>
        <p:nvSpPr>
          <p:cNvPr id="114" name="TextBox 113">
            <a:extLst>
              <a:ext uri="{FF2B5EF4-FFF2-40B4-BE49-F238E27FC236}">
                <a16:creationId xmlns:a16="http://schemas.microsoft.com/office/drawing/2014/main" id="{91FFCCCE-66F2-98C4-5362-9F04BA89F135}"/>
              </a:ext>
            </a:extLst>
          </p:cNvPr>
          <p:cNvSpPr txBox="1"/>
          <p:nvPr/>
        </p:nvSpPr>
        <p:spPr>
          <a:xfrm>
            <a:off x="7132317" y="3837388"/>
            <a:ext cx="1117599"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rgbClr val="FF0000"/>
                </a:solidFill>
                <a:cs typeface="Calibri"/>
              </a:rPr>
              <a:t>Arm</a:t>
            </a:r>
            <a:endParaRPr lang="en-US" b="1">
              <a:solidFill>
                <a:srgbClr val="FF0000"/>
              </a:solidFill>
            </a:endParaRPr>
          </a:p>
        </p:txBody>
      </p:sp>
      <p:sp>
        <p:nvSpPr>
          <p:cNvPr id="116" name="TextBox 115">
            <a:extLst>
              <a:ext uri="{FF2B5EF4-FFF2-40B4-BE49-F238E27FC236}">
                <a16:creationId xmlns:a16="http://schemas.microsoft.com/office/drawing/2014/main" id="{85F77F86-236C-5D42-00EB-15C47559C395}"/>
              </a:ext>
            </a:extLst>
          </p:cNvPr>
          <p:cNvSpPr txBox="1"/>
          <p:nvPr/>
        </p:nvSpPr>
        <p:spPr>
          <a:xfrm>
            <a:off x="7132316" y="5341067"/>
            <a:ext cx="1117599"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rgbClr val="FF0000"/>
                </a:solidFill>
                <a:cs typeface="Calibri"/>
              </a:rPr>
              <a:t>Base</a:t>
            </a:r>
            <a:endParaRPr lang="en-US" b="1">
              <a:solidFill>
                <a:srgbClr val="FF0000"/>
              </a:solidFill>
            </a:endParaRPr>
          </a:p>
        </p:txBody>
      </p:sp>
      <p:sp>
        <p:nvSpPr>
          <p:cNvPr id="118" name="TextBox 117">
            <a:extLst>
              <a:ext uri="{FF2B5EF4-FFF2-40B4-BE49-F238E27FC236}">
                <a16:creationId xmlns:a16="http://schemas.microsoft.com/office/drawing/2014/main" id="{427B95B0-FA9D-1FA2-96C2-C03A5D6C61BC}"/>
              </a:ext>
            </a:extLst>
          </p:cNvPr>
          <p:cNvSpPr txBox="1"/>
          <p:nvPr/>
        </p:nvSpPr>
        <p:spPr>
          <a:xfrm>
            <a:off x="10294288" y="877294"/>
            <a:ext cx="1341119" cy="64633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0000"/>
                </a:solidFill>
                <a:cs typeface="Calibri"/>
              </a:rPr>
              <a:t>Gripper / End Effector</a:t>
            </a:r>
            <a:endParaRPr lang="en-US" b="1">
              <a:solidFill>
                <a:srgbClr val="FF0000"/>
              </a:solidFill>
            </a:endParaRPr>
          </a:p>
        </p:txBody>
      </p:sp>
    </p:spTree>
    <p:extLst>
      <p:ext uri="{BB962C8B-B14F-4D97-AF65-F5344CB8AC3E}">
        <p14:creationId xmlns:p14="http://schemas.microsoft.com/office/powerpoint/2010/main" val="4212096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ECE661-5497-8C13-8D81-CDC2C0863890}"/>
              </a:ext>
            </a:extLst>
          </p:cNvPr>
          <p:cNvSpPr>
            <a:spLocks noGrp="1"/>
          </p:cNvSpPr>
          <p:nvPr>
            <p:ph type="sldNum" sz="quarter" idx="12"/>
          </p:nvPr>
        </p:nvSpPr>
        <p:spPr/>
        <p:txBody>
          <a:bodyPr/>
          <a:lstStyle/>
          <a:p>
            <a:fld id="{88E4D040-808A-4D49-855F-11A3BB64A150}" type="slidenum">
              <a:rPr lang="en-US" smtClean="0"/>
              <a:t>12</a:t>
            </a:fld>
            <a:endParaRPr lang="en-US"/>
          </a:p>
        </p:txBody>
      </p:sp>
      <p:sp>
        <p:nvSpPr>
          <p:cNvPr id="4" name="Title 1">
            <a:extLst>
              <a:ext uri="{FF2B5EF4-FFF2-40B4-BE49-F238E27FC236}">
                <a16:creationId xmlns:a16="http://schemas.microsoft.com/office/drawing/2014/main" id="{BE433111-B649-6620-FD53-7B79A8A9929B}"/>
              </a:ext>
            </a:extLst>
          </p:cNvPr>
          <p:cNvSpPr txBox="1">
            <a:spLocks/>
          </p:cNvSpPr>
          <p:nvPr/>
        </p:nvSpPr>
        <p:spPr>
          <a:xfrm>
            <a:off x="678909" y="453473"/>
            <a:ext cx="7547882" cy="1080940"/>
          </a:xfrm>
          <a:prstGeom prst="rect">
            <a:avLst/>
          </a:prstGeom>
        </p:spPr>
        <p:txBody>
          <a:bodyPr lIns="91440" tIns="45720" rIns="91440" bIns="4572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a:solidFill>
                  <a:srgbClr val="FF0000"/>
                </a:solidFill>
              </a:rPr>
              <a:t>Software Platform Used</a:t>
            </a:r>
            <a:endParaRPr lang="en-US" sz="5400" b="1">
              <a:solidFill>
                <a:srgbClr val="FF0000"/>
              </a:solidFill>
              <a:cs typeface="Calibri Light"/>
            </a:endParaRPr>
          </a:p>
        </p:txBody>
      </p:sp>
      <p:sp>
        <p:nvSpPr>
          <p:cNvPr id="8" name="Content Placeholder 2">
            <a:extLst>
              <a:ext uri="{FF2B5EF4-FFF2-40B4-BE49-F238E27FC236}">
                <a16:creationId xmlns:a16="http://schemas.microsoft.com/office/drawing/2014/main" id="{04220CD8-AEF0-B44E-A786-584F609F1574}"/>
              </a:ext>
            </a:extLst>
          </p:cNvPr>
          <p:cNvSpPr txBox="1">
            <a:spLocks/>
          </p:cNvSpPr>
          <p:nvPr/>
        </p:nvSpPr>
        <p:spPr>
          <a:xfrm>
            <a:off x="678909" y="2035570"/>
            <a:ext cx="5295015" cy="326895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Sans-Serif" panose="05000000000000000000" pitchFamily="2" charset="2"/>
              <a:buChar char="•"/>
            </a:pPr>
            <a:r>
              <a:rPr lang="en-US" sz="2200">
                <a:ea typeface="+mn-lt"/>
                <a:cs typeface="+mn-lt"/>
              </a:rPr>
              <a:t>Platform:</a:t>
            </a:r>
          </a:p>
          <a:p>
            <a:pPr lvl="1">
              <a:buFont typeface="Arial,Sans-Serif" panose="05000000000000000000" pitchFamily="2" charset="2"/>
              <a:buChar char="•"/>
            </a:pPr>
            <a:r>
              <a:rPr lang="en-US" sz="2200">
                <a:ea typeface="+mn-lt"/>
                <a:cs typeface="+mn-lt"/>
              </a:rPr>
              <a:t>MATLAB &amp; Simulink and it's various tools</a:t>
            </a:r>
            <a:r>
              <a:rPr lang="en-US" sz="2200">
                <a:solidFill>
                  <a:schemeClr val="accent1"/>
                </a:solidFill>
                <a:ea typeface="+mn-lt"/>
                <a:cs typeface="+mn-lt"/>
              </a:rPr>
              <a:t>*</a:t>
            </a:r>
          </a:p>
          <a:p>
            <a:pPr lvl="1">
              <a:buFont typeface="Arial,Sans-Serif" panose="05000000000000000000" pitchFamily="2" charset="2"/>
              <a:buChar char="•"/>
            </a:pPr>
            <a:r>
              <a:rPr lang="en-US" sz="2200">
                <a:ea typeface="+mn-lt"/>
                <a:cs typeface="+mn-lt"/>
              </a:rPr>
              <a:t>SolidWorks</a:t>
            </a:r>
            <a:r>
              <a:rPr lang="en-US" sz="2200">
                <a:solidFill>
                  <a:srgbClr val="FF0000"/>
                </a:solidFill>
                <a:ea typeface="+mn-lt"/>
                <a:cs typeface="+mn-lt"/>
              </a:rPr>
              <a:t>*</a:t>
            </a:r>
            <a:r>
              <a:rPr lang="en-US" sz="2200">
                <a:ea typeface="+mn-lt"/>
                <a:cs typeface="+mn-lt"/>
              </a:rPr>
              <a:t> </a:t>
            </a:r>
            <a:endParaRPr lang="en-US">
              <a:cs typeface="Calibri"/>
            </a:endParaRPr>
          </a:p>
        </p:txBody>
      </p:sp>
      <p:sp>
        <p:nvSpPr>
          <p:cNvPr id="40" name="TextBox 39">
            <a:extLst>
              <a:ext uri="{FF2B5EF4-FFF2-40B4-BE49-F238E27FC236}">
                <a16:creationId xmlns:a16="http://schemas.microsoft.com/office/drawing/2014/main" id="{7AF3EFB8-61FE-0BB0-2530-DD1F418864DC}"/>
              </a:ext>
            </a:extLst>
          </p:cNvPr>
          <p:cNvSpPr txBox="1"/>
          <p:nvPr/>
        </p:nvSpPr>
        <p:spPr>
          <a:xfrm>
            <a:off x="601352" y="5932935"/>
            <a:ext cx="38528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cs typeface="Calibri"/>
              </a:rPr>
              <a:t>*</a:t>
            </a:r>
            <a:r>
              <a:rPr lang="en-US">
                <a:cs typeface="Calibri"/>
              </a:rPr>
              <a:t>Available at Mechanical department</a:t>
            </a:r>
            <a:endParaRPr lang="en-US"/>
          </a:p>
        </p:txBody>
      </p:sp>
      <p:sp>
        <p:nvSpPr>
          <p:cNvPr id="42" name="TextBox 41">
            <a:extLst>
              <a:ext uri="{FF2B5EF4-FFF2-40B4-BE49-F238E27FC236}">
                <a16:creationId xmlns:a16="http://schemas.microsoft.com/office/drawing/2014/main" id="{36169A89-2E01-1AD5-75E7-9FA825F8CA8C}"/>
              </a:ext>
            </a:extLst>
          </p:cNvPr>
          <p:cNvSpPr txBox="1"/>
          <p:nvPr/>
        </p:nvSpPr>
        <p:spPr>
          <a:xfrm>
            <a:off x="603733" y="5625754"/>
            <a:ext cx="3607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1"/>
                </a:solidFill>
                <a:cs typeface="Calibri"/>
              </a:rPr>
              <a:t>*</a:t>
            </a:r>
            <a:r>
              <a:rPr lang="en-US">
                <a:cs typeface="Calibri"/>
              </a:rPr>
              <a:t>Available at Electronics department</a:t>
            </a:r>
            <a:endParaRPr lang="en-US"/>
          </a:p>
        </p:txBody>
      </p:sp>
      <p:pic>
        <p:nvPicPr>
          <p:cNvPr id="44" name="Picture 5" descr="A picture containing appliance&#10;&#10;Description automatically generated">
            <a:extLst>
              <a:ext uri="{FF2B5EF4-FFF2-40B4-BE49-F238E27FC236}">
                <a16:creationId xmlns:a16="http://schemas.microsoft.com/office/drawing/2014/main" id="{240D044C-57A9-87D5-4D39-508956977282}"/>
              </a:ext>
            </a:extLst>
          </p:cNvPr>
          <p:cNvPicPr>
            <a:picLocks noChangeAspect="1"/>
          </p:cNvPicPr>
          <p:nvPr/>
        </p:nvPicPr>
        <p:blipFill>
          <a:blip r:embed="rId2"/>
          <a:stretch>
            <a:fillRect/>
          </a:stretch>
        </p:blipFill>
        <p:spPr>
          <a:xfrm rot="21360000">
            <a:off x="6483603" y="1442578"/>
            <a:ext cx="2712720" cy="3147258"/>
          </a:xfrm>
          <a:prstGeom prst="rect">
            <a:avLst/>
          </a:prstGeom>
        </p:spPr>
      </p:pic>
      <p:pic>
        <p:nvPicPr>
          <p:cNvPr id="46" name="Picture 7">
            <a:extLst>
              <a:ext uri="{FF2B5EF4-FFF2-40B4-BE49-F238E27FC236}">
                <a16:creationId xmlns:a16="http://schemas.microsoft.com/office/drawing/2014/main" id="{1943F0C0-FEF9-1E50-3F98-E4D4224AC977}"/>
              </a:ext>
            </a:extLst>
          </p:cNvPr>
          <p:cNvPicPr>
            <a:picLocks noChangeAspect="1"/>
          </p:cNvPicPr>
          <p:nvPr/>
        </p:nvPicPr>
        <p:blipFill>
          <a:blip r:embed="rId3"/>
          <a:stretch>
            <a:fillRect/>
          </a:stretch>
        </p:blipFill>
        <p:spPr>
          <a:xfrm>
            <a:off x="8312270" y="4148584"/>
            <a:ext cx="3390377" cy="2119899"/>
          </a:xfrm>
          <a:prstGeom prst="rect">
            <a:avLst/>
          </a:prstGeom>
        </p:spPr>
      </p:pic>
    </p:spTree>
    <p:extLst>
      <p:ext uri="{BB962C8B-B14F-4D97-AF65-F5344CB8AC3E}">
        <p14:creationId xmlns:p14="http://schemas.microsoft.com/office/powerpoint/2010/main" val="1753373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C18AAF-DC26-AC80-F0E6-B7844910809A}"/>
              </a:ext>
            </a:extLst>
          </p:cNvPr>
          <p:cNvSpPr>
            <a:spLocks noGrp="1"/>
          </p:cNvSpPr>
          <p:nvPr>
            <p:ph type="sldNum" sz="quarter" idx="12"/>
          </p:nvPr>
        </p:nvSpPr>
        <p:spPr/>
        <p:txBody>
          <a:bodyPr/>
          <a:lstStyle/>
          <a:p>
            <a:fld id="{88E4D040-808A-4D49-855F-11A3BB64A150}" type="slidenum">
              <a:rPr lang="en-US" smtClean="0"/>
              <a:t>13</a:t>
            </a:fld>
            <a:endParaRPr lang="en-US"/>
          </a:p>
        </p:txBody>
      </p:sp>
      <p:sp>
        <p:nvSpPr>
          <p:cNvPr id="5" name="Rectangle: Rounded Corners 4">
            <a:extLst>
              <a:ext uri="{FF2B5EF4-FFF2-40B4-BE49-F238E27FC236}">
                <a16:creationId xmlns:a16="http://schemas.microsoft.com/office/drawing/2014/main" id="{29DC7567-6FB1-E164-26E8-FC45E004A66C}"/>
              </a:ext>
            </a:extLst>
          </p:cNvPr>
          <p:cNvSpPr/>
          <p:nvPr/>
        </p:nvSpPr>
        <p:spPr>
          <a:xfrm>
            <a:off x="76015" y="3087117"/>
            <a:ext cx="1387136" cy="699006"/>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400">
                <a:cs typeface="Calibri"/>
              </a:rPr>
              <a:t>CAD Model </a:t>
            </a:r>
          </a:p>
          <a:p>
            <a:pPr algn="ctr"/>
            <a:r>
              <a:rPr lang="en-US" sz="1400">
                <a:cs typeface="Calibri"/>
              </a:rPr>
              <a:t>imported from </a:t>
            </a:r>
            <a:r>
              <a:rPr lang="en-US" sz="1400">
                <a:solidFill>
                  <a:srgbClr val="FF0000"/>
                </a:solidFill>
                <a:cs typeface="Calibri"/>
              </a:rPr>
              <a:t>*</a:t>
            </a:r>
            <a:r>
              <a:rPr lang="en-US" sz="1400">
                <a:cs typeface="Calibri"/>
              </a:rPr>
              <a:t>opensource</a:t>
            </a:r>
            <a:endParaRPr lang="en-US" sz="1400"/>
          </a:p>
        </p:txBody>
      </p:sp>
      <p:sp>
        <p:nvSpPr>
          <p:cNvPr id="7" name="Rectangle: Rounded Corners 6">
            <a:extLst>
              <a:ext uri="{FF2B5EF4-FFF2-40B4-BE49-F238E27FC236}">
                <a16:creationId xmlns:a16="http://schemas.microsoft.com/office/drawing/2014/main" id="{1C6E28DD-BD1B-14BE-C0CC-4752DC0C28CF}"/>
              </a:ext>
            </a:extLst>
          </p:cNvPr>
          <p:cNvSpPr/>
          <p:nvPr/>
        </p:nvSpPr>
        <p:spPr>
          <a:xfrm>
            <a:off x="1676215" y="3277617"/>
            <a:ext cx="1110911" cy="550416"/>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600"/>
              <a:t>Simscape Multibody</a:t>
            </a:r>
            <a:endParaRPr lang="en-US" sz="1600">
              <a:cs typeface="Calibri"/>
            </a:endParaRPr>
          </a:p>
        </p:txBody>
      </p:sp>
      <p:sp>
        <p:nvSpPr>
          <p:cNvPr id="9" name="Rectangle: Rounded Corners 8">
            <a:extLst>
              <a:ext uri="{FF2B5EF4-FFF2-40B4-BE49-F238E27FC236}">
                <a16:creationId xmlns:a16="http://schemas.microsoft.com/office/drawing/2014/main" id="{5B8F3B15-819B-055F-9317-636E73933C45}"/>
              </a:ext>
            </a:extLst>
          </p:cNvPr>
          <p:cNvSpPr/>
          <p:nvPr/>
        </p:nvSpPr>
        <p:spPr>
          <a:xfrm>
            <a:off x="2695390" y="3915792"/>
            <a:ext cx="1472861" cy="1083816"/>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600">
                <a:cs typeface="Calibri"/>
              </a:rPr>
              <a:t>Forward Kinematics</a:t>
            </a:r>
          </a:p>
          <a:p>
            <a:pPr algn="ctr"/>
            <a:r>
              <a:rPr lang="en-US" sz="1600">
                <a:cs typeface="Calibri"/>
              </a:rPr>
              <a:t> &amp;DH Conventions</a:t>
            </a:r>
          </a:p>
        </p:txBody>
      </p:sp>
      <p:sp>
        <p:nvSpPr>
          <p:cNvPr id="11" name="Rectangle: Rounded Corners 10">
            <a:extLst>
              <a:ext uri="{FF2B5EF4-FFF2-40B4-BE49-F238E27FC236}">
                <a16:creationId xmlns:a16="http://schemas.microsoft.com/office/drawing/2014/main" id="{159A2791-F5C0-4725-33E0-C8572724EE7E}"/>
              </a:ext>
            </a:extLst>
          </p:cNvPr>
          <p:cNvSpPr/>
          <p:nvPr/>
        </p:nvSpPr>
        <p:spPr>
          <a:xfrm>
            <a:off x="2523940" y="1763142"/>
            <a:ext cx="2634911" cy="817116"/>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600">
                <a:cs typeface="Calibri"/>
              </a:rPr>
              <a:t>Kinematics Analysis</a:t>
            </a:r>
          </a:p>
          <a:p>
            <a:pPr marL="285750" indent="-285750" algn="ctr">
              <a:buFont typeface="Arial"/>
              <a:buChar char="•"/>
            </a:pPr>
            <a:r>
              <a:rPr lang="en-US" sz="1600">
                <a:cs typeface="Calibri"/>
              </a:rPr>
              <a:t>Joint  Constraints            </a:t>
            </a:r>
          </a:p>
          <a:p>
            <a:pPr marL="285750" indent="-285750" algn="ctr">
              <a:buFont typeface="Arial"/>
              <a:buChar char="•"/>
            </a:pPr>
            <a:r>
              <a:rPr lang="en-US" sz="1600">
                <a:cs typeface="Calibri"/>
              </a:rPr>
              <a:t>Workspace Calculations</a:t>
            </a:r>
          </a:p>
        </p:txBody>
      </p:sp>
      <p:sp>
        <p:nvSpPr>
          <p:cNvPr id="13" name="Rectangle: Rounded Corners 12">
            <a:extLst>
              <a:ext uri="{FF2B5EF4-FFF2-40B4-BE49-F238E27FC236}">
                <a16:creationId xmlns:a16="http://schemas.microsoft.com/office/drawing/2014/main" id="{0381552A-B84C-203B-852E-6CC079436B67}"/>
              </a:ext>
            </a:extLst>
          </p:cNvPr>
          <p:cNvSpPr/>
          <p:nvPr/>
        </p:nvSpPr>
        <p:spPr>
          <a:xfrm>
            <a:off x="6051365" y="1271017"/>
            <a:ext cx="1253786" cy="493266"/>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600">
                <a:cs typeface="Calibri"/>
              </a:rPr>
              <a:t>Mediapipe </a:t>
            </a:r>
            <a:endParaRPr lang="en-US" sz="1600"/>
          </a:p>
        </p:txBody>
      </p:sp>
      <p:sp>
        <p:nvSpPr>
          <p:cNvPr id="15" name="Rectangle: Rounded Corners 14">
            <a:extLst>
              <a:ext uri="{FF2B5EF4-FFF2-40B4-BE49-F238E27FC236}">
                <a16:creationId xmlns:a16="http://schemas.microsoft.com/office/drawing/2014/main" id="{E25C2496-ED2A-D754-158F-56A85D524CC9}"/>
              </a:ext>
            </a:extLst>
          </p:cNvPr>
          <p:cNvSpPr/>
          <p:nvPr/>
        </p:nvSpPr>
        <p:spPr>
          <a:xfrm>
            <a:off x="7747450" y="1137032"/>
            <a:ext cx="1437301" cy="861566"/>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400">
                <a:cs typeface="Calibri"/>
              </a:rPr>
              <a:t>Object detection, pose estimation  and tracking</a:t>
            </a:r>
          </a:p>
        </p:txBody>
      </p:sp>
      <p:sp>
        <p:nvSpPr>
          <p:cNvPr id="17" name="Rectangle: Rounded Corners 16">
            <a:extLst>
              <a:ext uri="{FF2B5EF4-FFF2-40B4-BE49-F238E27FC236}">
                <a16:creationId xmlns:a16="http://schemas.microsoft.com/office/drawing/2014/main" id="{A99F397C-0084-5DC8-9285-ADB1A8A3038C}"/>
              </a:ext>
            </a:extLst>
          </p:cNvPr>
          <p:cNvSpPr/>
          <p:nvPr/>
        </p:nvSpPr>
        <p:spPr>
          <a:xfrm>
            <a:off x="9527990" y="1137667"/>
            <a:ext cx="1634786" cy="759966"/>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600">
                <a:cs typeface="Calibri"/>
              </a:rPr>
              <a:t>Pose estimation of gripper</a:t>
            </a:r>
          </a:p>
        </p:txBody>
      </p:sp>
      <p:sp>
        <p:nvSpPr>
          <p:cNvPr id="21" name="Rectangle: Rounded Corners 20">
            <a:extLst>
              <a:ext uri="{FF2B5EF4-FFF2-40B4-BE49-F238E27FC236}">
                <a16:creationId xmlns:a16="http://schemas.microsoft.com/office/drawing/2014/main" id="{A5B5F359-3843-027F-435D-C72423437294}"/>
              </a:ext>
            </a:extLst>
          </p:cNvPr>
          <p:cNvSpPr/>
          <p:nvPr/>
        </p:nvSpPr>
        <p:spPr>
          <a:xfrm>
            <a:off x="5581465" y="3639567"/>
            <a:ext cx="1110911" cy="550416"/>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600">
                <a:cs typeface="Calibri"/>
              </a:rPr>
              <a:t>Joint state variables</a:t>
            </a:r>
          </a:p>
        </p:txBody>
      </p:sp>
      <p:sp>
        <p:nvSpPr>
          <p:cNvPr id="23" name="Rectangle: Rounded Corners 22">
            <a:extLst>
              <a:ext uri="{FF2B5EF4-FFF2-40B4-BE49-F238E27FC236}">
                <a16:creationId xmlns:a16="http://schemas.microsoft.com/office/drawing/2014/main" id="{9400C2C3-D5BF-07BC-A524-7ACD41D8CF05}"/>
              </a:ext>
            </a:extLst>
          </p:cNvPr>
          <p:cNvSpPr/>
          <p:nvPr/>
        </p:nvSpPr>
        <p:spPr>
          <a:xfrm>
            <a:off x="8019865" y="3210942"/>
            <a:ext cx="1396661" cy="1245741"/>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600">
                <a:cs typeface="Calibri"/>
              </a:rPr>
              <a:t>Trajectory Planning :</a:t>
            </a:r>
          </a:p>
          <a:p>
            <a:pPr algn="ctr"/>
            <a:r>
              <a:rPr lang="en-US" sz="1400">
                <a:cs typeface="Calibri"/>
              </a:rPr>
              <a:t>PSO</a:t>
            </a:r>
            <a:r>
              <a:rPr lang="en-US" sz="1200">
                <a:cs typeface="Calibri"/>
              </a:rPr>
              <a:t> </a:t>
            </a:r>
            <a:r>
              <a:rPr lang="en-US">
                <a:cs typeface="Calibri"/>
              </a:rPr>
              <a:t>  </a:t>
            </a:r>
          </a:p>
        </p:txBody>
      </p:sp>
      <p:sp>
        <p:nvSpPr>
          <p:cNvPr id="25" name="Rectangle: Rounded Corners 24">
            <a:extLst>
              <a:ext uri="{FF2B5EF4-FFF2-40B4-BE49-F238E27FC236}">
                <a16:creationId xmlns:a16="http://schemas.microsoft.com/office/drawing/2014/main" id="{B6B6BF38-24B1-DA4F-66D2-5349EA785F4F}"/>
              </a:ext>
            </a:extLst>
          </p:cNvPr>
          <p:cNvSpPr/>
          <p:nvPr/>
        </p:nvSpPr>
        <p:spPr>
          <a:xfrm>
            <a:off x="9601015" y="3449067"/>
            <a:ext cx="1168061" cy="712341"/>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600">
                <a:cs typeface="Calibri"/>
              </a:rPr>
              <a:t>Optimized algorithm generation</a:t>
            </a:r>
          </a:p>
        </p:txBody>
      </p:sp>
      <p:sp>
        <p:nvSpPr>
          <p:cNvPr id="27" name="Rectangle: Rounded Corners 26">
            <a:extLst>
              <a:ext uri="{FF2B5EF4-FFF2-40B4-BE49-F238E27FC236}">
                <a16:creationId xmlns:a16="http://schemas.microsoft.com/office/drawing/2014/main" id="{6B81F313-5470-6461-191C-F7928B47D3BF}"/>
              </a:ext>
            </a:extLst>
          </p:cNvPr>
          <p:cNvSpPr/>
          <p:nvPr/>
        </p:nvSpPr>
        <p:spPr>
          <a:xfrm>
            <a:off x="6876865" y="3477642"/>
            <a:ext cx="968036" cy="712341"/>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600">
                <a:cs typeface="Calibri"/>
              </a:rPr>
              <a:t>Robotics system Toolbox</a:t>
            </a:r>
          </a:p>
        </p:txBody>
      </p:sp>
      <p:sp>
        <p:nvSpPr>
          <p:cNvPr id="29" name="Rectangle: Rounded Corners 28">
            <a:extLst>
              <a:ext uri="{FF2B5EF4-FFF2-40B4-BE49-F238E27FC236}">
                <a16:creationId xmlns:a16="http://schemas.microsoft.com/office/drawing/2014/main" id="{5F438656-0446-EFFB-3D80-64A46FFCC8CD}"/>
              </a:ext>
            </a:extLst>
          </p:cNvPr>
          <p:cNvSpPr/>
          <p:nvPr/>
        </p:nvSpPr>
        <p:spPr>
          <a:xfrm>
            <a:off x="10877365" y="3506217"/>
            <a:ext cx="1158536" cy="550416"/>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600"/>
              <a:t>Simulation Testing</a:t>
            </a:r>
            <a:endParaRPr lang="en-US" sz="1600">
              <a:cs typeface="Calibri"/>
            </a:endParaRPr>
          </a:p>
        </p:txBody>
      </p:sp>
      <p:sp>
        <p:nvSpPr>
          <p:cNvPr id="35" name="Rectangle: Rounded Corners 34">
            <a:extLst>
              <a:ext uri="{FF2B5EF4-FFF2-40B4-BE49-F238E27FC236}">
                <a16:creationId xmlns:a16="http://schemas.microsoft.com/office/drawing/2014/main" id="{CEA73CFB-A841-1DFE-5E69-B6D11E9CD645}"/>
              </a:ext>
            </a:extLst>
          </p:cNvPr>
          <p:cNvSpPr/>
          <p:nvPr/>
        </p:nvSpPr>
        <p:spPr>
          <a:xfrm>
            <a:off x="5632265" y="5654422"/>
            <a:ext cx="1863386" cy="550416"/>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600">
                <a:cs typeface="Calibri"/>
              </a:rPr>
              <a:t>Estimating placement place</a:t>
            </a:r>
          </a:p>
        </p:txBody>
      </p:sp>
      <p:sp>
        <p:nvSpPr>
          <p:cNvPr id="37" name="Rectangle: Rounded Corners 36">
            <a:extLst>
              <a:ext uri="{FF2B5EF4-FFF2-40B4-BE49-F238E27FC236}">
                <a16:creationId xmlns:a16="http://schemas.microsoft.com/office/drawing/2014/main" id="{1883FA85-4AD6-C9CF-EC8D-8EAAA9A6B2E3}"/>
              </a:ext>
            </a:extLst>
          </p:cNvPr>
          <p:cNvSpPr/>
          <p:nvPr/>
        </p:nvSpPr>
        <p:spPr>
          <a:xfrm>
            <a:off x="7680140" y="5654422"/>
            <a:ext cx="1853861" cy="540891"/>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600">
                <a:cs typeface="Calibri"/>
              </a:rPr>
              <a:t>Estimating placement stack</a:t>
            </a:r>
          </a:p>
        </p:txBody>
      </p:sp>
      <p:sp>
        <p:nvSpPr>
          <p:cNvPr id="39" name="TextBox 38">
            <a:extLst>
              <a:ext uri="{FF2B5EF4-FFF2-40B4-BE49-F238E27FC236}">
                <a16:creationId xmlns:a16="http://schemas.microsoft.com/office/drawing/2014/main" id="{011C65FA-1AC4-B2CD-F01C-83A3678D16A5}"/>
              </a:ext>
            </a:extLst>
          </p:cNvPr>
          <p:cNvSpPr txBox="1"/>
          <p:nvPr/>
        </p:nvSpPr>
        <p:spPr>
          <a:xfrm>
            <a:off x="7103744" y="5000625"/>
            <a:ext cx="11215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a:cs typeface="Calibri"/>
              </a:rPr>
              <a:t>Placing</a:t>
            </a:r>
          </a:p>
        </p:txBody>
      </p:sp>
      <p:sp>
        <p:nvSpPr>
          <p:cNvPr id="41" name="TextBox 40">
            <a:extLst>
              <a:ext uri="{FF2B5EF4-FFF2-40B4-BE49-F238E27FC236}">
                <a16:creationId xmlns:a16="http://schemas.microsoft.com/office/drawing/2014/main" id="{2DAF9E6F-E4E4-EE9F-8144-B45871474298}"/>
              </a:ext>
            </a:extLst>
          </p:cNvPr>
          <p:cNvSpPr txBox="1"/>
          <p:nvPr/>
        </p:nvSpPr>
        <p:spPr>
          <a:xfrm>
            <a:off x="7102951" y="2454909"/>
            <a:ext cx="278606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Calibri"/>
              </a:rPr>
              <a:t>      Trajectory Planning</a:t>
            </a:r>
            <a:endParaRPr lang="en-US" sz="2000" b="1"/>
          </a:p>
        </p:txBody>
      </p:sp>
      <p:sp>
        <p:nvSpPr>
          <p:cNvPr id="6" name="TextBox 5">
            <a:extLst>
              <a:ext uri="{FF2B5EF4-FFF2-40B4-BE49-F238E27FC236}">
                <a16:creationId xmlns:a16="http://schemas.microsoft.com/office/drawing/2014/main" id="{68821F80-B4B8-20C8-D554-99EC583EA312}"/>
              </a:ext>
            </a:extLst>
          </p:cNvPr>
          <p:cNvSpPr txBox="1"/>
          <p:nvPr/>
        </p:nvSpPr>
        <p:spPr>
          <a:xfrm>
            <a:off x="8092281" y="346074"/>
            <a:ext cx="12382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a:cs typeface="Calibri"/>
              </a:rPr>
              <a:t>Picking</a:t>
            </a:r>
          </a:p>
        </p:txBody>
      </p:sp>
      <p:cxnSp>
        <p:nvCxnSpPr>
          <p:cNvPr id="18" name="Straight Arrow Connector 17">
            <a:extLst>
              <a:ext uri="{FF2B5EF4-FFF2-40B4-BE49-F238E27FC236}">
                <a16:creationId xmlns:a16="http://schemas.microsoft.com/office/drawing/2014/main" id="{E3059818-F2DC-286F-61AB-AEE343278F62}"/>
              </a:ext>
            </a:extLst>
          </p:cNvPr>
          <p:cNvCxnSpPr/>
          <p:nvPr/>
        </p:nvCxnSpPr>
        <p:spPr>
          <a:xfrm flipV="1">
            <a:off x="7308850" y="1527175"/>
            <a:ext cx="428625" cy="952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4ECDEA8-0D75-51AD-B6A5-94859E43DC60}"/>
              </a:ext>
            </a:extLst>
          </p:cNvPr>
          <p:cNvCxnSpPr>
            <a:cxnSpLocks/>
          </p:cNvCxnSpPr>
          <p:nvPr/>
        </p:nvCxnSpPr>
        <p:spPr>
          <a:xfrm>
            <a:off x="9178925" y="1558290"/>
            <a:ext cx="400050" cy="952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D1B8E5B-01D1-4751-F54D-BCD48BDB4700}"/>
              </a:ext>
            </a:extLst>
          </p:cNvPr>
          <p:cNvCxnSpPr>
            <a:cxnSpLocks/>
          </p:cNvCxnSpPr>
          <p:nvPr/>
        </p:nvCxnSpPr>
        <p:spPr>
          <a:xfrm>
            <a:off x="8604250" y="679450"/>
            <a:ext cx="0" cy="34290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703E7E4-46BC-B688-1796-6A1D513A7A5A}"/>
              </a:ext>
            </a:extLst>
          </p:cNvPr>
          <p:cNvCxnSpPr>
            <a:cxnSpLocks/>
          </p:cNvCxnSpPr>
          <p:nvPr/>
        </p:nvCxnSpPr>
        <p:spPr>
          <a:xfrm flipV="1">
            <a:off x="6697475" y="3867171"/>
            <a:ext cx="180975" cy="952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5DC6465-54A0-0F88-AC58-C084DF5E393B}"/>
              </a:ext>
            </a:extLst>
          </p:cNvPr>
          <p:cNvCxnSpPr>
            <a:cxnSpLocks/>
          </p:cNvCxnSpPr>
          <p:nvPr/>
        </p:nvCxnSpPr>
        <p:spPr>
          <a:xfrm flipV="1">
            <a:off x="7840474" y="3867170"/>
            <a:ext cx="180975" cy="952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6E7B867-C782-4683-3164-719BBDC5E885}"/>
              </a:ext>
            </a:extLst>
          </p:cNvPr>
          <p:cNvCxnSpPr>
            <a:cxnSpLocks/>
          </p:cNvCxnSpPr>
          <p:nvPr/>
        </p:nvCxnSpPr>
        <p:spPr>
          <a:xfrm flipV="1">
            <a:off x="9421624" y="3867170"/>
            <a:ext cx="180975" cy="952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14686EB-0162-88F8-38A0-870861A685BA}"/>
              </a:ext>
            </a:extLst>
          </p:cNvPr>
          <p:cNvCxnSpPr>
            <a:cxnSpLocks/>
          </p:cNvCxnSpPr>
          <p:nvPr/>
        </p:nvCxnSpPr>
        <p:spPr>
          <a:xfrm flipV="1">
            <a:off x="10726549" y="3781445"/>
            <a:ext cx="180975" cy="952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C2F4F14-46FF-2C58-1AA8-BDC12B3B84A3}"/>
              </a:ext>
            </a:extLst>
          </p:cNvPr>
          <p:cNvCxnSpPr>
            <a:cxnSpLocks/>
          </p:cNvCxnSpPr>
          <p:nvPr/>
        </p:nvCxnSpPr>
        <p:spPr>
          <a:xfrm>
            <a:off x="8467725" y="2781300"/>
            <a:ext cx="0" cy="30480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A9174C5-1002-A9A0-5D25-1BFEB9BF3B04}"/>
              </a:ext>
            </a:extLst>
          </p:cNvPr>
          <p:cNvCxnSpPr>
            <a:cxnSpLocks/>
          </p:cNvCxnSpPr>
          <p:nvPr/>
        </p:nvCxnSpPr>
        <p:spPr>
          <a:xfrm flipV="1">
            <a:off x="7500749" y="5977275"/>
            <a:ext cx="180975" cy="952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7A45F16-9B96-72A7-DFB4-BB3E18AFA814}"/>
              </a:ext>
            </a:extLst>
          </p:cNvPr>
          <p:cNvCxnSpPr>
            <a:cxnSpLocks/>
          </p:cNvCxnSpPr>
          <p:nvPr/>
        </p:nvCxnSpPr>
        <p:spPr>
          <a:xfrm>
            <a:off x="7553324" y="5295900"/>
            <a:ext cx="0" cy="19050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945765B-EB33-5427-A9A4-60024B5658AF}"/>
              </a:ext>
            </a:extLst>
          </p:cNvPr>
          <p:cNvCxnSpPr>
            <a:cxnSpLocks/>
          </p:cNvCxnSpPr>
          <p:nvPr/>
        </p:nvCxnSpPr>
        <p:spPr>
          <a:xfrm flipV="1">
            <a:off x="1467781" y="3514772"/>
            <a:ext cx="209550" cy="952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478736B-D1DD-B7B6-5423-9BAFBFEC90E0}"/>
              </a:ext>
            </a:extLst>
          </p:cNvPr>
          <p:cNvCxnSpPr/>
          <p:nvPr/>
        </p:nvCxnSpPr>
        <p:spPr>
          <a:xfrm>
            <a:off x="2095500" y="2295525"/>
            <a:ext cx="0" cy="981075"/>
          </a:xfrm>
          <a:prstGeom prst="straightConnector1">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F56EFBD-56E1-3994-2051-9C48AACB8704}"/>
              </a:ext>
            </a:extLst>
          </p:cNvPr>
          <p:cNvCxnSpPr>
            <a:cxnSpLocks/>
          </p:cNvCxnSpPr>
          <p:nvPr/>
        </p:nvCxnSpPr>
        <p:spPr>
          <a:xfrm>
            <a:off x="2095499" y="3838575"/>
            <a:ext cx="0" cy="666750"/>
          </a:xfrm>
          <a:prstGeom prst="straightConnector1">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87BEC17-D7D3-896A-603C-812D944AE608}"/>
              </a:ext>
            </a:extLst>
          </p:cNvPr>
          <p:cNvCxnSpPr>
            <a:cxnSpLocks/>
          </p:cNvCxnSpPr>
          <p:nvPr/>
        </p:nvCxnSpPr>
        <p:spPr>
          <a:xfrm flipV="1">
            <a:off x="2095500" y="2286000"/>
            <a:ext cx="428625" cy="952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B3957E3-F2A0-86D1-4731-3EE95D6FD99F}"/>
              </a:ext>
            </a:extLst>
          </p:cNvPr>
          <p:cNvCxnSpPr>
            <a:cxnSpLocks/>
          </p:cNvCxnSpPr>
          <p:nvPr/>
        </p:nvCxnSpPr>
        <p:spPr>
          <a:xfrm>
            <a:off x="2095500" y="4505325"/>
            <a:ext cx="600075" cy="952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FC8E1C9-0609-311C-F315-660EBAF0D24E}"/>
              </a:ext>
            </a:extLst>
          </p:cNvPr>
          <p:cNvCxnSpPr>
            <a:cxnSpLocks/>
          </p:cNvCxnSpPr>
          <p:nvPr/>
        </p:nvCxnSpPr>
        <p:spPr>
          <a:xfrm>
            <a:off x="3533775" y="2581275"/>
            <a:ext cx="9525" cy="1333500"/>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54D3443-9F32-A399-C9C7-9BBB0576ADFC}"/>
              </a:ext>
            </a:extLst>
          </p:cNvPr>
          <p:cNvCxnSpPr>
            <a:cxnSpLocks/>
          </p:cNvCxnSpPr>
          <p:nvPr/>
        </p:nvCxnSpPr>
        <p:spPr>
          <a:xfrm flipV="1">
            <a:off x="4171949" y="4371975"/>
            <a:ext cx="1171575" cy="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B06CE6F-0950-92A1-2A14-50EEE5A6BF87}"/>
              </a:ext>
            </a:extLst>
          </p:cNvPr>
          <p:cNvCxnSpPr>
            <a:cxnSpLocks/>
          </p:cNvCxnSpPr>
          <p:nvPr/>
        </p:nvCxnSpPr>
        <p:spPr>
          <a:xfrm flipH="1" flipV="1">
            <a:off x="10464800" y="1878330"/>
            <a:ext cx="3175" cy="155892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3F8CAC84-8EC4-A915-2EF0-C3C44C3F686A}"/>
              </a:ext>
            </a:extLst>
          </p:cNvPr>
          <p:cNvSpPr/>
          <p:nvPr/>
        </p:nvSpPr>
        <p:spPr>
          <a:xfrm>
            <a:off x="10134415" y="5497576"/>
            <a:ext cx="1608116" cy="854581"/>
          </a:xfrm>
          <a:prstGeom prst="roundRect">
            <a:avLst/>
          </a:prstGeom>
          <a:solidFill>
            <a:schemeClr val="accent4">
              <a:lumMod val="20000"/>
              <a:lumOff val="80000"/>
            </a:schemeClr>
          </a:solidFill>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600"/>
              <a:t>Simulation Testing of planned motion</a:t>
            </a:r>
            <a:endParaRPr lang="en-US" sz="1600">
              <a:cs typeface="Calibri"/>
            </a:endParaRPr>
          </a:p>
        </p:txBody>
      </p:sp>
      <p:cxnSp>
        <p:nvCxnSpPr>
          <p:cNvPr id="61" name="Straight Arrow Connector 60">
            <a:extLst>
              <a:ext uri="{FF2B5EF4-FFF2-40B4-BE49-F238E27FC236}">
                <a16:creationId xmlns:a16="http://schemas.microsoft.com/office/drawing/2014/main" id="{E115A550-6485-1F5C-3C16-5F683D80EC81}"/>
              </a:ext>
            </a:extLst>
          </p:cNvPr>
          <p:cNvCxnSpPr>
            <a:cxnSpLocks/>
          </p:cNvCxnSpPr>
          <p:nvPr/>
        </p:nvCxnSpPr>
        <p:spPr>
          <a:xfrm flipH="1">
            <a:off x="10191749" y="4143374"/>
            <a:ext cx="0" cy="914400"/>
          </a:xfrm>
          <a:prstGeom prst="straightConnector1">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8A00BFF-38B7-855E-B709-39327D7339F2}"/>
              </a:ext>
            </a:extLst>
          </p:cNvPr>
          <p:cNvCxnSpPr>
            <a:cxnSpLocks/>
          </p:cNvCxnSpPr>
          <p:nvPr/>
        </p:nvCxnSpPr>
        <p:spPr>
          <a:xfrm flipH="1">
            <a:off x="6600824" y="5048249"/>
            <a:ext cx="3600450" cy="19050"/>
          </a:xfrm>
          <a:prstGeom prst="straightConnector1">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43993940-5223-179C-5596-57D93EDE4E3D}"/>
              </a:ext>
            </a:extLst>
          </p:cNvPr>
          <p:cNvCxnSpPr>
            <a:cxnSpLocks/>
          </p:cNvCxnSpPr>
          <p:nvPr/>
        </p:nvCxnSpPr>
        <p:spPr>
          <a:xfrm>
            <a:off x="6616064" y="5058410"/>
            <a:ext cx="6350" cy="59626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6BB20DB5-C058-9D83-360F-BD36511DE959}"/>
              </a:ext>
            </a:extLst>
          </p:cNvPr>
          <p:cNvSpPr/>
          <p:nvPr/>
        </p:nvSpPr>
        <p:spPr>
          <a:xfrm>
            <a:off x="5918200" y="1022350"/>
            <a:ext cx="5410200" cy="1085850"/>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52CAB18-F618-3ACA-C84E-FE6511C45371}"/>
              </a:ext>
            </a:extLst>
          </p:cNvPr>
          <p:cNvSpPr/>
          <p:nvPr/>
        </p:nvSpPr>
        <p:spPr>
          <a:xfrm>
            <a:off x="5343525" y="3086100"/>
            <a:ext cx="6781800" cy="1619250"/>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9459453-9230-2969-0332-53CDB3793331}"/>
              </a:ext>
            </a:extLst>
          </p:cNvPr>
          <p:cNvSpPr/>
          <p:nvPr/>
        </p:nvSpPr>
        <p:spPr>
          <a:xfrm>
            <a:off x="5918200" y="1022350"/>
            <a:ext cx="5410200" cy="1085850"/>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8" name="Rectangle 67">
            <a:extLst>
              <a:ext uri="{FF2B5EF4-FFF2-40B4-BE49-F238E27FC236}">
                <a16:creationId xmlns:a16="http://schemas.microsoft.com/office/drawing/2014/main" id="{79459453-9230-2969-0332-53CDB3793331}"/>
              </a:ext>
            </a:extLst>
          </p:cNvPr>
          <p:cNvSpPr/>
          <p:nvPr/>
        </p:nvSpPr>
        <p:spPr>
          <a:xfrm>
            <a:off x="5537200" y="5481955"/>
            <a:ext cx="4124325" cy="914400"/>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69" name="Straight Arrow Connector 68">
            <a:extLst>
              <a:ext uri="{FF2B5EF4-FFF2-40B4-BE49-F238E27FC236}">
                <a16:creationId xmlns:a16="http://schemas.microsoft.com/office/drawing/2014/main" id="{5557E5A2-84CD-7031-E9D2-56AC7C612760}"/>
              </a:ext>
            </a:extLst>
          </p:cNvPr>
          <p:cNvCxnSpPr>
            <a:cxnSpLocks/>
          </p:cNvCxnSpPr>
          <p:nvPr/>
        </p:nvCxnSpPr>
        <p:spPr>
          <a:xfrm>
            <a:off x="9630409" y="5977255"/>
            <a:ext cx="514350" cy="952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E66870F-D872-8423-CF26-87A73C78A06C}"/>
              </a:ext>
            </a:extLst>
          </p:cNvPr>
          <p:cNvSpPr txBox="1"/>
          <p:nvPr/>
        </p:nvSpPr>
        <p:spPr>
          <a:xfrm>
            <a:off x="172720" y="6266180"/>
            <a:ext cx="4267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i="1">
                <a:solidFill>
                  <a:srgbClr val="FF0000"/>
                </a:solidFill>
                <a:ea typeface="+mn-lt"/>
                <a:cs typeface="+mn-lt"/>
              </a:rPr>
              <a:t>*</a:t>
            </a:r>
            <a:r>
              <a:rPr lang="en-US" sz="1200" i="1">
                <a:ea typeface="+mn-lt"/>
                <a:cs typeface="+mn-lt"/>
              </a:rPr>
              <a:t>https://howtomechatronics.com/tutorials/arduino/diy-arduino-robot-arm-with-smartphone-control/</a:t>
            </a:r>
            <a:endParaRPr lang="en-US" sz="1200" i="1"/>
          </a:p>
        </p:txBody>
      </p:sp>
      <p:sp>
        <p:nvSpPr>
          <p:cNvPr id="16" name="Title 1">
            <a:extLst>
              <a:ext uri="{FF2B5EF4-FFF2-40B4-BE49-F238E27FC236}">
                <a16:creationId xmlns:a16="http://schemas.microsoft.com/office/drawing/2014/main" id="{7859F99D-D4E2-4C49-5478-C278C796FE57}"/>
              </a:ext>
            </a:extLst>
          </p:cNvPr>
          <p:cNvSpPr txBox="1">
            <a:spLocks/>
          </p:cNvSpPr>
          <p:nvPr/>
        </p:nvSpPr>
        <p:spPr>
          <a:xfrm>
            <a:off x="170909" y="287821"/>
            <a:ext cx="5549014" cy="981549"/>
          </a:xfrm>
          <a:prstGeom prst="rect">
            <a:avLst/>
          </a:prstGeom>
        </p:spPr>
        <p:txBody>
          <a:bodyPr lIns="91440" tIns="45720" rIns="91440" bIns="4572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a:solidFill>
                  <a:srgbClr val="FF0000"/>
                </a:solidFill>
              </a:rPr>
              <a:t>Workflow Diagram</a:t>
            </a:r>
            <a:endParaRPr lang="en-US" sz="5400" b="1">
              <a:solidFill>
                <a:srgbClr val="FF0000"/>
              </a:solidFill>
              <a:cs typeface="Calibri Light"/>
            </a:endParaRPr>
          </a:p>
        </p:txBody>
      </p:sp>
    </p:spTree>
    <p:extLst>
      <p:ext uri="{BB962C8B-B14F-4D97-AF65-F5344CB8AC3E}">
        <p14:creationId xmlns:p14="http://schemas.microsoft.com/office/powerpoint/2010/main" val="1503835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D400F3-8042-32BA-A33A-2FADC554DAC1}"/>
              </a:ext>
            </a:extLst>
          </p:cNvPr>
          <p:cNvSpPr>
            <a:spLocks noGrp="1"/>
          </p:cNvSpPr>
          <p:nvPr>
            <p:ph type="title"/>
          </p:nvPr>
        </p:nvSpPr>
        <p:spPr>
          <a:xfrm>
            <a:off x="838200" y="365125"/>
            <a:ext cx="10515600" cy="1325563"/>
          </a:xfrm>
        </p:spPr>
        <p:txBody>
          <a:bodyPr>
            <a:normAutofit/>
          </a:bodyPr>
          <a:lstStyle/>
          <a:p>
            <a:r>
              <a:rPr lang="en-US" sz="5400" b="1">
                <a:solidFill>
                  <a:srgbClr val="FF0000"/>
                </a:solidFill>
              </a:rPr>
              <a:t>References</a:t>
            </a:r>
            <a:endParaRPr lang="en-US" sz="5400" b="1">
              <a:solidFill>
                <a:srgbClr val="000000"/>
              </a:solidFill>
              <a:cs typeface="Calibri Light"/>
            </a:endParaRPr>
          </a:p>
        </p:txBody>
      </p:sp>
      <p:sp>
        <p:nvSpPr>
          <p:cNvPr id="3" name="Content Placeholder 2">
            <a:extLst>
              <a:ext uri="{FF2B5EF4-FFF2-40B4-BE49-F238E27FC236}">
                <a16:creationId xmlns:a16="http://schemas.microsoft.com/office/drawing/2014/main" id="{390AE45C-E2BD-9342-CD4C-BE0D9ED9B75E}"/>
              </a:ext>
            </a:extLst>
          </p:cNvPr>
          <p:cNvSpPr>
            <a:spLocks noGrp="1"/>
          </p:cNvSpPr>
          <p:nvPr>
            <p:ph idx="1"/>
          </p:nvPr>
        </p:nvSpPr>
        <p:spPr>
          <a:xfrm>
            <a:off x="838200" y="1929384"/>
            <a:ext cx="10515600" cy="4251960"/>
          </a:xfrm>
        </p:spPr>
        <p:txBody>
          <a:bodyPr vert="horz" lIns="91440" tIns="45720" rIns="91440" bIns="45720" rtlCol="0" anchor="t">
            <a:normAutofit/>
          </a:bodyPr>
          <a:lstStyle/>
          <a:p>
            <a:pPr>
              <a:buFont typeface="Wingdings" panose="05000000000000000000" pitchFamily="2" charset="2"/>
              <a:buChar char="v"/>
            </a:pPr>
            <a:r>
              <a:rPr lang="fr-FR" sz="1500" err="1">
                <a:ea typeface="+mn-lt"/>
                <a:cs typeface="+mn-lt"/>
              </a:rPr>
              <a:t>Liangjun</a:t>
            </a:r>
            <a:r>
              <a:rPr lang="fr-FR" sz="1500">
                <a:ea typeface="+mn-lt"/>
                <a:cs typeface="+mn-lt"/>
              </a:rPr>
              <a:t> Zhang, Y. J. Kim and </a:t>
            </a:r>
            <a:r>
              <a:rPr lang="fr-FR" sz="1500" err="1">
                <a:ea typeface="+mn-lt"/>
                <a:cs typeface="+mn-lt"/>
              </a:rPr>
              <a:t>Dinesh</a:t>
            </a:r>
            <a:r>
              <a:rPr lang="fr-FR" sz="1500">
                <a:ea typeface="+mn-lt"/>
                <a:cs typeface="+mn-lt"/>
              </a:rPr>
              <a:t> </a:t>
            </a:r>
            <a:r>
              <a:rPr lang="fr-FR" sz="1500" err="1">
                <a:ea typeface="+mn-lt"/>
                <a:cs typeface="+mn-lt"/>
              </a:rPr>
              <a:t>Manocha</a:t>
            </a:r>
            <a:r>
              <a:rPr lang="fr-FR" sz="1500">
                <a:ea typeface="+mn-lt"/>
                <a:cs typeface="+mn-lt"/>
              </a:rPr>
              <a:t>, "A </a:t>
            </a:r>
            <a:r>
              <a:rPr lang="fr-FR" sz="1500" err="1">
                <a:ea typeface="+mn-lt"/>
                <a:cs typeface="+mn-lt"/>
              </a:rPr>
              <a:t>hybrid</a:t>
            </a:r>
            <a:r>
              <a:rPr lang="fr-FR" sz="1500">
                <a:ea typeface="+mn-lt"/>
                <a:cs typeface="+mn-lt"/>
              </a:rPr>
              <a:t> </a:t>
            </a:r>
            <a:r>
              <a:rPr lang="fr-FR" sz="1500" err="1">
                <a:ea typeface="+mn-lt"/>
                <a:cs typeface="+mn-lt"/>
              </a:rPr>
              <a:t>approach</a:t>
            </a:r>
            <a:r>
              <a:rPr lang="fr-FR" sz="1500">
                <a:ea typeface="+mn-lt"/>
                <a:cs typeface="+mn-lt"/>
              </a:rPr>
              <a:t> for </a:t>
            </a:r>
            <a:r>
              <a:rPr lang="fr-FR" sz="1500" err="1">
                <a:ea typeface="+mn-lt"/>
                <a:cs typeface="+mn-lt"/>
              </a:rPr>
              <a:t>complete</a:t>
            </a:r>
            <a:r>
              <a:rPr lang="fr-FR" sz="1500">
                <a:ea typeface="+mn-lt"/>
                <a:cs typeface="+mn-lt"/>
              </a:rPr>
              <a:t> motion planning," </a:t>
            </a:r>
            <a:r>
              <a:rPr lang="fr-FR" sz="1500" i="1">
                <a:ea typeface="+mn-lt"/>
                <a:cs typeface="+mn-lt"/>
              </a:rPr>
              <a:t>2007 IEEE/RSJ International </a:t>
            </a:r>
            <a:r>
              <a:rPr lang="fr-FR" sz="1500" i="1" err="1">
                <a:ea typeface="+mn-lt"/>
                <a:cs typeface="+mn-lt"/>
              </a:rPr>
              <a:t>Conference</a:t>
            </a:r>
            <a:r>
              <a:rPr lang="fr-FR" sz="1500" i="1">
                <a:ea typeface="+mn-lt"/>
                <a:cs typeface="+mn-lt"/>
              </a:rPr>
              <a:t> on Intelligent Robots and </a:t>
            </a:r>
            <a:r>
              <a:rPr lang="fr-FR" sz="1500" i="1" err="1">
                <a:ea typeface="+mn-lt"/>
                <a:cs typeface="+mn-lt"/>
              </a:rPr>
              <a:t>Systems</a:t>
            </a:r>
            <a:r>
              <a:rPr lang="fr-FR" sz="1500">
                <a:ea typeface="+mn-lt"/>
                <a:cs typeface="+mn-lt"/>
              </a:rPr>
              <a:t>, 2007, pp. 7-14, DOI: </a:t>
            </a:r>
            <a:r>
              <a:rPr lang="fr-FR" sz="1500" u="sng">
                <a:solidFill>
                  <a:schemeClr val="accent1"/>
                </a:solidFill>
                <a:ea typeface="+mn-lt"/>
                <a:cs typeface="+mn-lt"/>
              </a:rPr>
              <a:t>10.1109/IROS.2007.4399064</a:t>
            </a:r>
            <a:r>
              <a:rPr lang="fr-FR" sz="1500" u="sng">
                <a:ea typeface="+mn-lt"/>
                <a:cs typeface="+mn-lt"/>
              </a:rPr>
              <a:t>.</a:t>
            </a:r>
            <a:endParaRPr lang="fr-FR" sz="1500" u="sng">
              <a:cs typeface="Calibri"/>
            </a:endParaRPr>
          </a:p>
          <a:p>
            <a:pPr>
              <a:buFont typeface="Wingdings" panose="05000000000000000000" pitchFamily="2" charset="2"/>
              <a:buChar char="v"/>
            </a:pPr>
            <a:r>
              <a:rPr lang="fr-FR" sz="1500">
                <a:ea typeface="+mn-lt"/>
                <a:cs typeface="+mn-lt"/>
              </a:rPr>
              <a:t>Gi </a:t>
            </a:r>
            <a:r>
              <a:rPr lang="fr-FR" sz="1500" err="1">
                <a:ea typeface="+mn-lt"/>
                <a:cs typeface="+mn-lt"/>
              </a:rPr>
              <a:t>Hyun</a:t>
            </a:r>
            <a:r>
              <a:rPr lang="fr-FR" sz="1500">
                <a:ea typeface="+mn-lt"/>
                <a:cs typeface="+mn-lt"/>
              </a:rPr>
              <a:t> Lim, Nuno Lau, </a:t>
            </a:r>
            <a:r>
              <a:rPr lang="fr-FR" sz="1500" err="1">
                <a:ea typeface="+mn-lt"/>
                <a:cs typeface="+mn-lt"/>
              </a:rPr>
              <a:t>Eurico</a:t>
            </a:r>
            <a:r>
              <a:rPr lang="fr-FR" sz="1500">
                <a:ea typeface="+mn-lt"/>
                <a:cs typeface="+mn-lt"/>
              </a:rPr>
              <a:t> </a:t>
            </a:r>
            <a:r>
              <a:rPr lang="fr-FR" sz="1500" err="1">
                <a:ea typeface="+mn-lt"/>
                <a:cs typeface="+mn-lt"/>
              </a:rPr>
              <a:t>Pedrosa</a:t>
            </a:r>
            <a:r>
              <a:rPr lang="fr-FR" sz="1500">
                <a:ea typeface="+mn-lt"/>
                <a:cs typeface="+mn-lt"/>
              </a:rPr>
              <a:t>, Filipe Amaral, Artur Pereira, José </a:t>
            </a:r>
            <a:r>
              <a:rPr lang="fr-FR" sz="1500" err="1">
                <a:ea typeface="+mn-lt"/>
                <a:cs typeface="+mn-lt"/>
              </a:rPr>
              <a:t>Luís</a:t>
            </a:r>
            <a:r>
              <a:rPr lang="fr-FR" sz="1500">
                <a:ea typeface="+mn-lt"/>
                <a:cs typeface="+mn-lt"/>
              </a:rPr>
              <a:t> Azevedo &amp; Bernardo Cunha (2019) </a:t>
            </a:r>
            <a:r>
              <a:rPr lang="fr-FR" sz="1500" err="1">
                <a:ea typeface="+mn-lt"/>
                <a:cs typeface="+mn-lt"/>
              </a:rPr>
              <a:t>Precise</a:t>
            </a:r>
            <a:r>
              <a:rPr lang="fr-FR" sz="1500">
                <a:ea typeface="+mn-lt"/>
                <a:cs typeface="+mn-lt"/>
              </a:rPr>
              <a:t> and efficient pose estimation of </a:t>
            </a:r>
            <a:r>
              <a:rPr lang="fr-FR" sz="1500" err="1">
                <a:ea typeface="+mn-lt"/>
                <a:cs typeface="+mn-lt"/>
              </a:rPr>
              <a:t>stacked</a:t>
            </a:r>
            <a:r>
              <a:rPr lang="fr-FR" sz="1500">
                <a:ea typeface="+mn-lt"/>
                <a:cs typeface="+mn-lt"/>
              </a:rPr>
              <a:t> </a:t>
            </a:r>
            <a:r>
              <a:rPr lang="fr-FR" sz="1500" err="1">
                <a:ea typeface="+mn-lt"/>
                <a:cs typeface="+mn-lt"/>
              </a:rPr>
              <a:t>objects</a:t>
            </a:r>
            <a:r>
              <a:rPr lang="fr-FR" sz="1500">
                <a:ea typeface="+mn-lt"/>
                <a:cs typeface="+mn-lt"/>
              </a:rPr>
              <a:t> for mobile manipulation in </a:t>
            </a:r>
            <a:r>
              <a:rPr lang="fr-FR" sz="1500" err="1">
                <a:ea typeface="+mn-lt"/>
                <a:cs typeface="+mn-lt"/>
              </a:rPr>
              <a:t>industrial</a:t>
            </a:r>
            <a:r>
              <a:rPr lang="fr-FR" sz="1500">
                <a:ea typeface="+mn-lt"/>
                <a:cs typeface="+mn-lt"/>
              </a:rPr>
              <a:t> </a:t>
            </a:r>
            <a:r>
              <a:rPr lang="fr-FR" sz="1500" err="1">
                <a:ea typeface="+mn-lt"/>
                <a:cs typeface="+mn-lt"/>
              </a:rPr>
              <a:t>robotics</a:t>
            </a:r>
            <a:r>
              <a:rPr lang="fr-FR" sz="1500">
                <a:ea typeface="+mn-lt"/>
                <a:cs typeface="+mn-lt"/>
              </a:rPr>
              <a:t> challenges, Advanced </a:t>
            </a:r>
            <a:r>
              <a:rPr lang="fr-FR" sz="1500" err="1">
                <a:ea typeface="+mn-lt"/>
                <a:cs typeface="+mn-lt"/>
              </a:rPr>
              <a:t>Robotics</a:t>
            </a:r>
            <a:r>
              <a:rPr lang="fr-FR" sz="1500">
                <a:ea typeface="+mn-lt"/>
                <a:cs typeface="+mn-lt"/>
              </a:rPr>
              <a:t>, 33:13, 636-646, DOI: </a:t>
            </a:r>
            <a:r>
              <a:rPr lang="fr-FR" sz="1500" u="sng">
                <a:ea typeface="+mn-lt"/>
                <a:cs typeface="+mn-lt"/>
                <a:hlinkClick r:id="rId2"/>
              </a:rPr>
              <a:t>10.1080/01691864.2019.1617780</a:t>
            </a:r>
            <a:endParaRPr lang="fr-FR" sz="1500">
              <a:ea typeface="+mn-lt"/>
              <a:cs typeface="+mn-lt"/>
            </a:endParaRPr>
          </a:p>
          <a:p>
            <a:pPr>
              <a:buFont typeface="Wingdings" panose="05000000000000000000" pitchFamily="2" charset="2"/>
              <a:buChar char="v"/>
            </a:pPr>
            <a:r>
              <a:rPr lang="fr-FR" sz="1500">
                <a:ea typeface="+mn-lt"/>
                <a:cs typeface="+mn-lt"/>
              </a:rPr>
              <a:t>Jiang, D., Li, G., Sun, Y. </a:t>
            </a:r>
            <a:r>
              <a:rPr lang="fr-FR" sz="1500" i="1">
                <a:ea typeface="+mn-lt"/>
                <a:cs typeface="+mn-lt"/>
              </a:rPr>
              <a:t>et al.</a:t>
            </a:r>
            <a:r>
              <a:rPr lang="fr-FR" sz="1500">
                <a:ea typeface="+mn-lt"/>
                <a:cs typeface="+mn-lt"/>
              </a:rPr>
              <a:t> </a:t>
            </a:r>
            <a:r>
              <a:rPr lang="fr-FR" sz="1500" err="1">
                <a:ea typeface="+mn-lt"/>
                <a:cs typeface="+mn-lt"/>
              </a:rPr>
              <a:t>Manipulator</a:t>
            </a:r>
            <a:r>
              <a:rPr lang="fr-FR" sz="1500">
                <a:ea typeface="+mn-lt"/>
                <a:cs typeface="+mn-lt"/>
              </a:rPr>
              <a:t> </a:t>
            </a:r>
            <a:r>
              <a:rPr lang="fr-FR" sz="1500" err="1">
                <a:ea typeface="+mn-lt"/>
                <a:cs typeface="+mn-lt"/>
              </a:rPr>
              <a:t>grabbing</a:t>
            </a:r>
            <a:r>
              <a:rPr lang="fr-FR" sz="1500">
                <a:ea typeface="+mn-lt"/>
                <a:cs typeface="+mn-lt"/>
              </a:rPr>
              <a:t> position </a:t>
            </a:r>
            <a:r>
              <a:rPr lang="fr-FR" sz="1500" err="1">
                <a:ea typeface="+mn-lt"/>
                <a:cs typeface="+mn-lt"/>
              </a:rPr>
              <a:t>detection</a:t>
            </a:r>
            <a:r>
              <a:rPr lang="fr-FR" sz="1500">
                <a:ea typeface="+mn-lt"/>
                <a:cs typeface="+mn-lt"/>
              </a:rPr>
              <a:t> </a:t>
            </a:r>
            <a:r>
              <a:rPr lang="fr-FR" sz="1500" err="1">
                <a:ea typeface="+mn-lt"/>
                <a:cs typeface="+mn-lt"/>
              </a:rPr>
              <a:t>with</a:t>
            </a:r>
            <a:r>
              <a:rPr lang="fr-FR" sz="1500">
                <a:ea typeface="+mn-lt"/>
                <a:cs typeface="+mn-lt"/>
              </a:rPr>
              <a:t> information fusion of </a:t>
            </a:r>
            <a:r>
              <a:rPr lang="fr-FR" sz="1500" err="1">
                <a:ea typeface="+mn-lt"/>
                <a:cs typeface="+mn-lt"/>
              </a:rPr>
              <a:t>color</a:t>
            </a:r>
            <a:r>
              <a:rPr lang="fr-FR" sz="1500">
                <a:ea typeface="+mn-lt"/>
                <a:cs typeface="+mn-lt"/>
              </a:rPr>
              <a:t> image and </a:t>
            </a:r>
            <a:r>
              <a:rPr lang="fr-FR" sz="1500" err="1">
                <a:ea typeface="+mn-lt"/>
                <a:cs typeface="+mn-lt"/>
              </a:rPr>
              <a:t>depth</a:t>
            </a:r>
            <a:r>
              <a:rPr lang="fr-FR" sz="1500">
                <a:ea typeface="+mn-lt"/>
                <a:cs typeface="+mn-lt"/>
              </a:rPr>
              <a:t> image </a:t>
            </a:r>
            <a:r>
              <a:rPr lang="fr-FR" sz="1500" err="1">
                <a:ea typeface="+mn-lt"/>
                <a:cs typeface="+mn-lt"/>
              </a:rPr>
              <a:t>using</a:t>
            </a:r>
            <a:r>
              <a:rPr lang="fr-FR" sz="1500">
                <a:ea typeface="+mn-lt"/>
                <a:cs typeface="+mn-lt"/>
              </a:rPr>
              <a:t> </a:t>
            </a:r>
            <a:r>
              <a:rPr lang="fr-FR" sz="1500" err="1">
                <a:ea typeface="+mn-lt"/>
                <a:cs typeface="+mn-lt"/>
              </a:rPr>
              <a:t>deep</a:t>
            </a:r>
            <a:r>
              <a:rPr lang="fr-FR" sz="1500">
                <a:ea typeface="+mn-lt"/>
                <a:cs typeface="+mn-lt"/>
              </a:rPr>
              <a:t> </a:t>
            </a:r>
            <a:r>
              <a:rPr lang="fr-FR" sz="1500" err="1">
                <a:ea typeface="+mn-lt"/>
                <a:cs typeface="+mn-lt"/>
              </a:rPr>
              <a:t>learning</a:t>
            </a:r>
            <a:r>
              <a:rPr lang="fr-FR" sz="1500">
                <a:ea typeface="+mn-lt"/>
                <a:cs typeface="+mn-lt"/>
              </a:rPr>
              <a:t>. </a:t>
            </a:r>
            <a:r>
              <a:rPr lang="fr-FR" sz="1500" i="1">
                <a:ea typeface="+mn-lt"/>
                <a:cs typeface="+mn-lt"/>
              </a:rPr>
              <a:t>J Ambient </a:t>
            </a:r>
            <a:r>
              <a:rPr lang="fr-FR" sz="1500" i="1" err="1">
                <a:ea typeface="+mn-lt"/>
                <a:cs typeface="+mn-lt"/>
              </a:rPr>
              <a:t>Intell</a:t>
            </a:r>
            <a:r>
              <a:rPr lang="fr-FR" sz="1500" i="1">
                <a:ea typeface="+mn-lt"/>
                <a:cs typeface="+mn-lt"/>
              </a:rPr>
              <a:t> Human Comput</a:t>
            </a:r>
            <a:r>
              <a:rPr lang="fr-FR" sz="1500">
                <a:ea typeface="+mn-lt"/>
                <a:cs typeface="+mn-lt"/>
              </a:rPr>
              <a:t> </a:t>
            </a:r>
            <a:r>
              <a:rPr lang="fr-FR" sz="1500" b="1">
                <a:ea typeface="+mn-lt"/>
                <a:cs typeface="+mn-lt"/>
              </a:rPr>
              <a:t>12</a:t>
            </a:r>
            <a:r>
              <a:rPr lang="fr-FR" sz="1500">
                <a:ea typeface="+mn-lt"/>
                <a:cs typeface="+mn-lt"/>
              </a:rPr>
              <a:t>, 10809–10822 (2021). </a:t>
            </a:r>
            <a:r>
              <a:rPr lang="fr-FR" sz="1500">
                <a:ea typeface="+mn-lt"/>
                <a:cs typeface="+mn-lt"/>
                <a:hlinkClick r:id="rId3"/>
              </a:rPr>
              <a:t>https://doi.org/10.1007/s12652-020-02843-w</a:t>
            </a:r>
            <a:endParaRPr lang="en-US" sz="1500">
              <a:cs typeface="Calibri"/>
            </a:endParaRPr>
          </a:p>
          <a:p>
            <a:pPr>
              <a:buFont typeface="Wingdings" panose="05000000000000000000" pitchFamily="2" charset="2"/>
              <a:buChar char="v"/>
            </a:pPr>
            <a:r>
              <a:rPr lang="en-US" sz="1500">
                <a:ea typeface="+mn-lt"/>
                <a:cs typeface="+mn-lt"/>
              </a:rPr>
              <a:t>Ahmadi, S. (2022). Real-time motion planning of 6 DOF Collaborative Robot (Dissertation). Retrieved from </a:t>
            </a:r>
            <a:r>
              <a:rPr lang="en-US" sz="1500">
                <a:ea typeface="+mn-lt"/>
                <a:cs typeface="+mn-lt"/>
                <a:hlinkClick r:id="rId4"/>
              </a:rPr>
              <a:t>http://urn.kb.se/resolve?urn=urn:nbn:se:kth:diva-308528</a:t>
            </a:r>
            <a:endParaRPr lang="en-US" sz="1500">
              <a:cs typeface="Calibri"/>
            </a:endParaRPr>
          </a:p>
          <a:p>
            <a:pPr>
              <a:buFont typeface="Wingdings" panose="05000000000000000000" pitchFamily="2" charset="2"/>
              <a:buChar char="v"/>
            </a:pPr>
            <a:r>
              <a:rPr lang="en-US" sz="1500">
                <a:ea typeface="+mn-lt"/>
                <a:cs typeface="+mn-lt"/>
              </a:rPr>
              <a:t>Antti Hietanen, Jyrki </a:t>
            </a:r>
            <a:r>
              <a:rPr lang="en-US" sz="1500" err="1">
                <a:ea typeface="+mn-lt"/>
                <a:cs typeface="+mn-lt"/>
              </a:rPr>
              <a:t>Latokartano</a:t>
            </a:r>
            <a:r>
              <a:rPr lang="en-US" sz="1500">
                <a:ea typeface="+mn-lt"/>
                <a:cs typeface="+mn-lt"/>
              </a:rPr>
              <a:t>, Alessandro </a:t>
            </a:r>
            <a:r>
              <a:rPr lang="en-US" sz="1500" err="1">
                <a:ea typeface="+mn-lt"/>
                <a:cs typeface="+mn-lt"/>
              </a:rPr>
              <a:t>Foi</a:t>
            </a:r>
            <a:r>
              <a:rPr lang="en-US" sz="1500">
                <a:ea typeface="+mn-lt"/>
                <a:cs typeface="+mn-lt"/>
              </a:rPr>
              <a:t>, Roel Pieters, Ville </a:t>
            </a:r>
            <a:r>
              <a:rPr lang="en-US" sz="1500" err="1">
                <a:ea typeface="+mn-lt"/>
                <a:cs typeface="+mn-lt"/>
              </a:rPr>
              <a:t>Kyrki</a:t>
            </a:r>
            <a:r>
              <a:rPr lang="en-US" sz="1500">
                <a:ea typeface="+mn-lt"/>
                <a:cs typeface="+mn-lt"/>
              </a:rPr>
              <a:t>, Minna Lanz, Joni-Kristian Kämäräinen, "Benchmarking pose estimation for robot manipulation", Robotics and Autonomous Systems, Volume 143, 2021, 103810, ISSN 0921-8890, </a:t>
            </a:r>
            <a:r>
              <a:rPr lang="en-US" sz="1500">
                <a:ea typeface="+mn-lt"/>
                <a:cs typeface="+mn-lt"/>
                <a:hlinkClick r:id="rId5"/>
              </a:rPr>
              <a:t>https://doi.org/10.1016/j.robot.2021.103810</a:t>
            </a:r>
            <a:r>
              <a:rPr lang="en-US" sz="1500">
                <a:ea typeface="+mn-lt"/>
                <a:cs typeface="+mn-lt"/>
              </a:rPr>
              <a:t>. </a:t>
            </a:r>
          </a:p>
          <a:p>
            <a:pPr>
              <a:buFont typeface="Wingdings" panose="05000000000000000000" pitchFamily="2" charset="2"/>
              <a:buChar char="v"/>
            </a:pPr>
            <a:r>
              <a:rPr lang="en-US" sz="1500">
                <a:ea typeface="+mn-lt"/>
                <a:cs typeface="+mn-lt"/>
              </a:rPr>
              <a:t>Rafal Szczepanski, Krystian </a:t>
            </a:r>
            <a:r>
              <a:rPr lang="en-US" sz="1500" err="1">
                <a:ea typeface="+mn-lt"/>
                <a:cs typeface="+mn-lt"/>
              </a:rPr>
              <a:t>Erwinski</a:t>
            </a:r>
            <a:r>
              <a:rPr lang="en-US" sz="1500">
                <a:ea typeface="+mn-lt"/>
                <a:cs typeface="+mn-lt"/>
              </a:rPr>
              <a:t>, Mateusz </a:t>
            </a:r>
            <a:r>
              <a:rPr lang="en-US" sz="1500" err="1">
                <a:ea typeface="+mn-lt"/>
                <a:cs typeface="+mn-lt"/>
              </a:rPr>
              <a:t>Tejer</a:t>
            </a:r>
            <a:r>
              <a:rPr lang="en-US" sz="1500">
                <a:ea typeface="+mn-lt"/>
                <a:cs typeface="+mn-lt"/>
              </a:rPr>
              <a:t>, Artur </a:t>
            </a:r>
            <a:r>
              <a:rPr lang="en-US" sz="1500" err="1">
                <a:ea typeface="+mn-lt"/>
                <a:cs typeface="+mn-lt"/>
              </a:rPr>
              <a:t>Bereit</a:t>
            </a:r>
            <a:r>
              <a:rPr lang="en-US" sz="1500">
                <a:ea typeface="+mn-lt"/>
                <a:cs typeface="+mn-lt"/>
              </a:rPr>
              <a:t>, Tomasz Tarczewski, ''Optimal scheduling for palletizing task using robotic arm'', Engineering Applications of Artificial Intelligence, Volume 113, 2022, 104976, ISSN 0952-1976, </a:t>
            </a:r>
            <a:r>
              <a:rPr lang="en-US" sz="1500" u="sng">
                <a:solidFill>
                  <a:schemeClr val="accent1"/>
                </a:solidFill>
                <a:ea typeface="+mn-lt"/>
                <a:cs typeface="+mn-lt"/>
              </a:rPr>
              <a:t>https://doi.org/10.1016/j.engappai.2022.104976</a:t>
            </a:r>
            <a:r>
              <a:rPr lang="en-US" sz="1500">
                <a:ea typeface="+mn-lt"/>
                <a:cs typeface="+mn-lt"/>
              </a:rPr>
              <a:t>.</a:t>
            </a:r>
            <a:endParaRPr lang="en-US" sz="1500">
              <a:cs typeface="Calibri" panose="020F0502020204030204"/>
            </a:endParaRPr>
          </a:p>
          <a:p>
            <a:pPr marL="0" indent="0">
              <a:buNone/>
            </a:pPr>
            <a:endParaRPr lang="en-US" sz="1500">
              <a:cs typeface="Calibri" panose="020F0502020204030204"/>
            </a:endParaRPr>
          </a:p>
        </p:txBody>
      </p:sp>
      <p:sp>
        <p:nvSpPr>
          <p:cNvPr id="4" name="Slide Number Placeholder 3">
            <a:extLst>
              <a:ext uri="{FF2B5EF4-FFF2-40B4-BE49-F238E27FC236}">
                <a16:creationId xmlns:a16="http://schemas.microsoft.com/office/drawing/2014/main" id="{2452C793-7162-5432-F45A-D9F5F24047F3}"/>
              </a:ext>
            </a:extLst>
          </p:cNvPr>
          <p:cNvSpPr>
            <a:spLocks noGrp="1"/>
          </p:cNvSpPr>
          <p:nvPr>
            <p:ph type="sldNum" sz="quarter" idx="12"/>
          </p:nvPr>
        </p:nvSpPr>
        <p:spPr>
          <a:xfrm>
            <a:off x="8610600" y="6356350"/>
            <a:ext cx="2743200" cy="365125"/>
          </a:xfrm>
        </p:spPr>
        <p:txBody>
          <a:bodyPr>
            <a:normAutofit/>
          </a:bodyPr>
          <a:lstStyle/>
          <a:p>
            <a:pPr>
              <a:spcAft>
                <a:spcPts val="600"/>
              </a:spcAft>
            </a:pPr>
            <a:fld id="{88E4D040-808A-4D49-855F-11A3BB64A150}" type="slidenum">
              <a:rPr lang="en-US" smtClean="0"/>
              <a:pPr>
                <a:spcAft>
                  <a:spcPts val="600"/>
                </a:spcAft>
              </a:pPr>
              <a:t>14</a:t>
            </a:fld>
            <a:endParaRPr lang="en-US"/>
          </a:p>
        </p:txBody>
      </p:sp>
    </p:spTree>
    <p:extLst>
      <p:ext uri="{BB962C8B-B14F-4D97-AF65-F5344CB8AC3E}">
        <p14:creationId xmlns:p14="http://schemas.microsoft.com/office/powerpoint/2010/main" val="2005823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933879-1B1D-DFAD-A25F-6E2D2414C7BE}"/>
              </a:ext>
            </a:extLst>
          </p:cNvPr>
          <p:cNvSpPr>
            <a:spLocks noGrp="1"/>
          </p:cNvSpPr>
          <p:nvPr>
            <p:ph type="title"/>
          </p:nvPr>
        </p:nvSpPr>
        <p:spPr>
          <a:xfrm>
            <a:off x="653023" y="1667125"/>
            <a:ext cx="4818888" cy="1613848"/>
          </a:xfrm>
        </p:spPr>
        <p:txBody>
          <a:bodyPr anchor="b">
            <a:normAutofit/>
          </a:bodyPr>
          <a:lstStyle/>
          <a:p>
            <a:r>
              <a:rPr lang="en-US" sz="5000" b="1">
                <a:solidFill>
                  <a:srgbClr val="FF0000"/>
                </a:solidFill>
                <a:cs typeface="Calibri Light"/>
              </a:rPr>
              <a:t>Thank you ! </a:t>
            </a:r>
            <a:br>
              <a:rPr lang="en-US" sz="5000">
                <a:cs typeface="Calibri Light"/>
              </a:rPr>
            </a:br>
            <a:endParaRPr lang="en-US" sz="5000"/>
          </a:p>
        </p:txBody>
      </p:sp>
      <p:sp>
        <p:nvSpPr>
          <p:cNvPr id="3" name="Content Placeholder 2">
            <a:extLst>
              <a:ext uri="{FF2B5EF4-FFF2-40B4-BE49-F238E27FC236}">
                <a16:creationId xmlns:a16="http://schemas.microsoft.com/office/drawing/2014/main" id="{4940504D-BE0A-8053-5FE6-44BFC34E4D0B}"/>
              </a:ext>
            </a:extLst>
          </p:cNvPr>
          <p:cNvSpPr>
            <a:spLocks noGrp="1"/>
          </p:cNvSpPr>
          <p:nvPr>
            <p:ph idx="1"/>
          </p:nvPr>
        </p:nvSpPr>
        <p:spPr>
          <a:xfrm>
            <a:off x="630936" y="2660904"/>
            <a:ext cx="4818888" cy="3547872"/>
          </a:xfrm>
        </p:spPr>
        <p:txBody>
          <a:bodyPr vert="horz" lIns="91440" tIns="45720" rIns="91440" bIns="45720" rtlCol="0" anchor="t">
            <a:normAutofit/>
          </a:bodyPr>
          <a:lstStyle/>
          <a:p>
            <a:pPr marL="0" indent="0">
              <a:buNone/>
            </a:pPr>
            <a:r>
              <a:rPr lang="en-US" sz="2200">
                <a:ea typeface="+mn-lt"/>
                <a:cs typeface="+mn-lt"/>
              </a:rPr>
              <a:t>We are open to further discussions and questions from your side.</a:t>
            </a:r>
          </a:p>
        </p:txBody>
      </p:sp>
      <p:pic>
        <p:nvPicPr>
          <p:cNvPr id="6" name="Picture 5" descr="Question mark on green pastel background">
            <a:extLst>
              <a:ext uri="{FF2B5EF4-FFF2-40B4-BE49-F238E27FC236}">
                <a16:creationId xmlns:a16="http://schemas.microsoft.com/office/drawing/2014/main" id="{CEB24F9F-A5B6-A5B2-980E-156C76AA4539}"/>
              </a:ext>
            </a:extLst>
          </p:cNvPr>
          <p:cNvPicPr>
            <a:picLocks noChangeAspect="1"/>
          </p:cNvPicPr>
          <p:nvPr/>
        </p:nvPicPr>
        <p:blipFill rotWithShape="1">
          <a:blip r:embed="rId2"/>
          <a:srcRect l="24772" r="4" b="4"/>
          <a:stretch/>
        </p:blipFill>
        <p:spPr>
          <a:xfrm>
            <a:off x="6099048" y="707753"/>
            <a:ext cx="5458968" cy="5442494"/>
          </a:xfrm>
          <a:prstGeom prst="rect">
            <a:avLst/>
          </a:prstGeom>
        </p:spPr>
      </p:pic>
      <p:sp>
        <p:nvSpPr>
          <p:cNvPr id="4" name="Slide Number Placeholder 3">
            <a:extLst>
              <a:ext uri="{FF2B5EF4-FFF2-40B4-BE49-F238E27FC236}">
                <a16:creationId xmlns:a16="http://schemas.microsoft.com/office/drawing/2014/main" id="{EC88DEAE-1234-CEDD-2917-95B4DDE17870}"/>
              </a:ext>
            </a:extLst>
          </p:cNvPr>
          <p:cNvSpPr>
            <a:spLocks noGrp="1"/>
          </p:cNvSpPr>
          <p:nvPr>
            <p:ph type="sldNum" sz="quarter" idx="12"/>
          </p:nvPr>
        </p:nvSpPr>
        <p:spPr>
          <a:xfrm>
            <a:off x="8610600" y="6356350"/>
            <a:ext cx="2743200" cy="365125"/>
          </a:xfrm>
        </p:spPr>
        <p:txBody>
          <a:bodyPr>
            <a:normAutofit/>
          </a:bodyPr>
          <a:lstStyle/>
          <a:p>
            <a:pPr>
              <a:spcAft>
                <a:spcPts val="600"/>
              </a:spcAft>
            </a:pPr>
            <a:fld id="{88E4D040-808A-4D49-855F-11A3BB64A150}" type="slidenum">
              <a:rPr lang="en-US"/>
              <a:pPr>
                <a:spcAft>
                  <a:spcPts val="600"/>
                </a:spcAft>
              </a:pPr>
              <a:t>15</a:t>
            </a:fld>
            <a:endParaRPr lang="en-US"/>
          </a:p>
        </p:txBody>
      </p:sp>
    </p:spTree>
    <p:extLst>
      <p:ext uri="{BB962C8B-B14F-4D97-AF65-F5344CB8AC3E}">
        <p14:creationId xmlns:p14="http://schemas.microsoft.com/office/powerpoint/2010/main" val="896096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8C375-9236-AEED-4ED4-0E11F2F08A80}"/>
              </a:ext>
            </a:extLst>
          </p:cNvPr>
          <p:cNvSpPr>
            <a:spLocks noGrp="1"/>
          </p:cNvSpPr>
          <p:nvPr>
            <p:ph type="sldNum" sz="quarter" idx="12"/>
          </p:nvPr>
        </p:nvSpPr>
        <p:spPr>
          <a:xfrm>
            <a:off x="8610600" y="6603752"/>
            <a:ext cx="2743200" cy="117723"/>
          </a:xfrm>
        </p:spPr>
        <p:txBody>
          <a:bodyPr/>
          <a:lstStyle/>
          <a:p>
            <a:endParaRPr lang="en-US" dirty="0">
              <a:cs typeface="Calibri"/>
            </a:endParaRPr>
          </a:p>
        </p:txBody>
      </p:sp>
      <p:cxnSp>
        <p:nvCxnSpPr>
          <p:cNvPr id="34" name="Straight Arrow Connector 33">
            <a:extLst>
              <a:ext uri="{FF2B5EF4-FFF2-40B4-BE49-F238E27FC236}">
                <a16:creationId xmlns:a16="http://schemas.microsoft.com/office/drawing/2014/main" id="{A96AC215-33A8-59D2-A94E-5F1074B3E899}"/>
              </a:ext>
            </a:extLst>
          </p:cNvPr>
          <p:cNvCxnSpPr/>
          <p:nvPr/>
        </p:nvCxnSpPr>
        <p:spPr>
          <a:xfrm flipV="1">
            <a:off x="7308850" y="1527175"/>
            <a:ext cx="428625" cy="9525"/>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728C441-8FEB-1710-5CE7-98EEC08AD939}"/>
              </a:ext>
            </a:extLst>
          </p:cNvPr>
          <p:cNvCxnSpPr>
            <a:cxnSpLocks/>
          </p:cNvCxnSpPr>
          <p:nvPr/>
        </p:nvCxnSpPr>
        <p:spPr>
          <a:xfrm>
            <a:off x="9178925" y="1558290"/>
            <a:ext cx="400050" cy="9525"/>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72AB9E7-2457-B8A3-F784-C8BF6FBF2326}"/>
              </a:ext>
            </a:extLst>
          </p:cNvPr>
          <p:cNvCxnSpPr>
            <a:cxnSpLocks/>
          </p:cNvCxnSpPr>
          <p:nvPr/>
        </p:nvCxnSpPr>
        <p:spPr>
          <a:xfrm>
            <a:off x="8604250" y="679450"/>
            <a:ext cx="0" cy="34290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F0AB35F-0A0E-08BE-F152-CDA8E1C20099}"/>
              </a:ext>
            </a:extLst>
          </p:cNvPr>
          <p:cNvCxnSpPr>
            <a:cxnSpLocks/>
          </p:cNvCxnSpPr>
          <p:nvPr/>
        </p:nvCxnSpPr>
        <p:spPr>
          <a:xfrm flipV="1">
            <a:off x="6531398" y="3847633"/>
            <a:ext cx="180975" cy="9525"/>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94EF12F-4DA0-C907-8CBA-3BC6A167F963}"/>
              </a:ext>
            </a:extLst>
          </p:cNvPr>
          <p:cNvCxnSpPr>
            <a:cxnSpLocks/>
          </p:cNvCxnSpPr>
          <p:nvPr/>
        </p:nvCxnSpPr>
        <p:spPr>
          <a:xfrm>
            <a:off x="7527859" y="3857157"/>
            <a:ext cx="190744" cy="244"/>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67D3B31-1ADA-7E8F-26BF-EC08CF45F9B4}"/>
              </a:ext>
            </a:extLst>
          </p:cNvPr>
          <p:cNvCxnSpPr>
            <a:cxnSpLocks/>
          </p:cNvCxnSpPr>
          <p:nvPr/>
        </p:nvCxnSpPr>
        <p:spPr>
          <a:xfrm flipV="1">
            <a:off x="8610778" y="3847632"/>
            <a:ext cx="180975" cy="95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A71A814-6B65-7AE4-4302-CF61A180C330}"/>
              </a:ext>
            </a:extLst>
          </p:cNvPr>
          <p:cNvCxnSpPr>
            <a:cxnSpLocks/>
          </p:cNvCxnSpPr>
          <p:nvPr/>
        </p:nvCxnSpPr>
        <p:spPr>
          <a:xfrm flipV="1">
            <a:off x="9886396" y="3830292"/>
            <a:ext cx="180975" cy="9525"/>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4CA323A-EE1E-5D15-6698-9812F7216E89}"/>
              </a:ext>
            </a:extLst>
          </p:cNvPr>
          <p:cNvCxnSpPr>
            <a:cxnSpLocks/>
          </p:cNvCxnSpPr>
          <p:nvPr/>
        </p:nvCxnSpPr>
        <p:spPr>
          <a:xfrm>
            <a:off x="8467725" y="2781300"/>
            <a:ext cx="0" cy="304800"/>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3DCC685-FCB1-1237-9C10-F0113DD6AFF0}"/>
              </a:ext>
            </a:extLst>
          </p:cNvPr>
          <p:cNvCxnSpPr>
            <a:cxnSpLocks/>
          </p:cNvCxnSpPr>
          <p:nvPr/>
        </p:nvCxnSpPr>
        <p:spPr>
          <a:xfrm flipV="1">
            <a:off x="7213762" y="5967379"/>
            <a:ext cx="190871" cy="29317"/>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7F7779F-0979-37F0-834D-5F28DE78BBB9}"/>
              </a:ext>
            </a:extLst>
          </p:cNvPr>
          <p:cNvCxnSpPr>
            <a:cxnSpLocks/>
          </p:cNvCxnSpPr>
          <p:nvPr/>
        </p:nvCxnSpPr>
        <p:spPr>
          <a:xfrm>
            <a:off x="7553324" y="5295900"/>
            <a:ext cx="0" cy="190500"/>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B84916F-2A4F-A15D-B985-DA547CBC1CF8}"/>
              </a:ext>
            </a:extLst>
          </p:cNvPr>
          <p:cNvCxnSpPr>
            <a:cxnSpLocks/>
          </p:cNvCxnSpPr>
          <p:nvPr/>
        </p:nvCxnSpPr>
        <p:spPr>
          <a:xfrm flipV="1">
            <a:off x="1467781" y="3514772"/>
            <a:ext cx="209550" cy="9525"/>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10C3B33-8636-3988-9B7B-7E132B2A19D8}"/>
              </a:ext>
            </a:extLst>
          </p:cNvPr>
          <p:cNvCxnSpPr/>
          <p:nvPr/>
        </p:nvCxnSpPr>
        <p:spPr>
          <a:xfrm>
            <a:off x="2095500" y="2295525"/>
            <a:ext cx="0" cy="981075"/>
          </a:xfrm>
          <a:prstGeom prst="straightConnector1">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5C57BEA-D763-46E0-E082-E774D506C52B}"/>
              </a:ext>
            </a:extLst>
          </p:cNvPr>
          <p:cNvCxnSpPr>
            <a:cxnSpLocks/>
          </p:cNvCxnSpPr>
          <p:nvPr/>
        </p:nvCxnSpPr>
        <p:spPr>
          <a:xfrm>
            <a:off x="2095499" y="3838575"/>
            <a:ext cx="0" cy="666750"/>
          </a:xfrm>
          <a:prstGeom prst="straightConnector1">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4F95DD8-D2EC-3960-5199-D835C09D9742}"/>
              </a:ext>
            </a:extLst>
          </p:cNvPr>
          <p:cNvCxnSpPr>
            <a:cxnSpLocks/>
          </p:cNvCxnSpPr>
          <p:nvPr/>
        </p:nvCxnSpPr>
        <p:spPr>
          <a:xfrm flipV="1">
            <a:off x="2095500" y="2286000"/>
            <a:ext cx="428625" cy="9525"/>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45E695F-AD69-9BD8-F984-8B92E3EC90D7}"/>
              </a:ext>
            </a:extLst>
          </p:cNvPr>
          <p:cNvCxnSpPr>
            <a:cxnSpLocks/>
          </p:cNvCxnSpPr>
          <p:nvPr/>
        </p:nvCxnSpPr>
        <p:spPr>
          <a:xfrm>
            <a:off x="2095500" y="4515094"/>
            <a:ext cx="600075" cy="9525"/>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8FDAE70-C322-9717-66E9-9E33B7C083CF}"/>
              </a:ext>
            </a:extLst>
          </p:cNvPr>
          <p:cNvCxnSpPr>
            <a:cxnSpLocks/>
          </p:cNvCxnSpPr>
          <p:nvPr/>
        </p:nvCxnSpPr>
        <p:spPr>
          <a:xfrm>
            <a:off x="3533775" y="2581275"/>
            <a:ext cx="9525" cy="1333500"/>
          </a:xfrm>
          <a:prstGeom prst="straightConnector1">
            <a:avLst/>
          </a:prstGeom>
          <a:ln w="12700">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AC6AD24-B712-F3F5-C2D9-2EA2E792C8D2}"/>
              </a:ext>
            </a:extLst>
          </p:cNvPr>
          <p:cNvCxnSpPr>
            <a:cxnSpLocks/>
          </p:cNvCxnSpPr>
          <p:nvPr/>
        </p:nvCxnSpPr>
        <p:spPr>
          <a:xfrm flipV="1">
            <a:off x="4171949" y="4371975"/>
            <a:ext cx="1171575" cy="0"/>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35750C8-025F-B8BA-1917-2AF039470A30}"/>
              </a:ext>
            </a:extLst>
          </p:cNvPr>
          <p:cNvCxnSpPr>
            <a:cxnSpLocks/>
          </p:cNvCxnSpPr>
          <p:nvPr/>
        </p:nvCxnSpPr>
        <p:spPr>
          <a:xfrm flipH="1" flipV="1">
            <a:off x="10375735" y="1878330"/>
            <a:ext cx="3175" cy="1558925"/>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7441F9C-B1F0-D858-E3DB-02E249F8E18B}"/>
              </a:ext>
            </a:extLst>
          </p:cNvPr>
          <p:cNvCxnSpPr>
            <a:cxnSpLocks/>
          </p:cNvCxnSpPr>
          <p:nvPr/>
        </p:nvCxnSpPr>
        <p:spPr>
          <a:xfrm>
            <a:off x="10191749" y="4143374"/>
            <a:ext cx="9896" cy="568036"/>
          </a:xfrm>
          <a:prstGeom prst="straightConnector1">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CBC1769-89EE-1F0A-62EE-75129CD7D5DB}"/>
              </a:ext>
            </a:extLst>
          </p:cNvPr>
          <p:cNvCxnSpPr>
            <a:cxnSpLocks/>
          </p:cNvCxnSpPr>
          <p:nvPr/>
        </p:nvCxnSpPr>
        <p:spPr>
          <a:xfrm flipH="1">
            <a:off x="6590928" y="4701886"/>
            <a:ext cx="3600450" cy="19050"/>
          </a:xfrm>
          <a:prstGeom prst="straightConnector1">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2F5125-EB4B-7B25-94CA-98A944142FF6}"/>
              </a:ext>
            </a:extLst>
          </p:cNvPr>
          <p:cNvCxnSpPr>
            <a:cxnSpLocks/>
          </p:cNvCxnSpPr>
          <p:nvPr/>
        </p:nvCxnSpPr>
        <p:spPr>
          <a:xfrm>
            <a:off x="6616064" y="4712048"/>
            <a:ext cx="6350" cy="942627"/>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E0B09303-C612-A41F-CAED-FD581448891A}"/>
              </a:ext>
            </a:extLst>
          </p:cNvPr>
          <p:cNvSpPr/>
          <p:nvPr/>
        </p:nvSpPr>
        <p:spPr>
          <a:xfrm>
            <a:off x="5918200" y="1012454"/>
            <a:ext cx="5429992" cy="1095746"/>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D2ACF37D-609C-D924-2065-52A19D7214BC}"/>
              </a:ext>
            </a:extLst>
          </p:cNvPr>
          <p:cNvSpPr/>
          <p:nvPr/>
        </p:nvSpPr>
        <p:spPr>
          <a:xfrm>
            <a:off x="5406292" y="3089519"/>
            <a:ext cx="5742353" cy="1427773"/>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2" name="Rectangle 81">
            <a:extLst>
              <a:ext uri="{FF2B5EF4-FFF2-40B4-BE49-F238E27FC236}">
                <a16:creationId xmlns:a16="http://schemas.microsoft.com/office/drawing/2014/main" id="{BF521B72-BBEA-2B79-7520-797DE53A5471}"/>
              </a:ext>
            </a:extLst>
          </p:cNvPr>
          <p:cNvSpPr/>
          <p:nvPr/>
        </p:nvSpPr>
        <p:spPr>
          <a:xfrm>
            <a:off x="5537200" y="5481955"/>
            <a:ext cx="3649313" cy="914400"/>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84" name="Straight Arrow Connector 83">
            <a:extLst>
              <a:ext uri="{FF2B5EF4-FFF2-40B4-BE49-F238E27FC236}">
                <a16:creationId xmlns:a16="http://schemas.microsoft.com/office/drawing/2014/main" id="{CFECBC98-0C82-EBFB-A652-CEB190294839}"/>
              </a:ext>
            </a:extLst>
          </p:cNvPr>
          <p:cNvCxnSpPr>
            <a:cxnSpLocks/>
          </p:cNvCxnSpPr>
          <p:nvPr/>
        </p:nvCxnSpPr>
        <p:spPr>
          <a:xfrm>
            <a:off x="8858513" y="5967358"/>
            <a:ext cx="514350" cy="9525"/>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40481EF7-D865-B367-921C-24FDC256B043}"/>
              </a:ext>
            </a:extLst>
          </p:cNvPr>
          <p:cNvSpPr/>
          <p:nvPr/>
        </p:nvSpPr>
        <p:spPr>
          <a:xfrm>
            <a:off x="202712" y="3170114"/>
            <a:ext cx="1260230" cy="70338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cs typeface="Calibri"/>
            </a:endParaRPr>
          </a:p>
          <a:p>
            <a:pPr algn="ctr"/>
            <a:r>
              <a:rPr lang="en-US" sz="1400" dirty="0">
                <a:cs typeface="Calibri"/>
              </a:rPr>
              <a:t>CAD Model </a:t>
            </a:r>
            <a:endParaRPr lang="en-US" sz="1400" dirty="0">
              <a:ea typeface="+mn-lt"/>
              <a:cs typeface="+mn-lt"/>
            </a:endParaRPr>
          </a:p>
          <a:p>
            <a:pPr algn="ctr"/>
            <a:r>
              <a:rPr lang="en-US" sz="1400" dirty="0">
                <a:cs typeface="Calibri"/>
              </a:rPr>
              <a:t>imported from </a:t>
            </a:r>
            <a:r>
              <a:rPr lang="en-US" sz="1400" dirty="0">
                <a:solidFill>
                  <a:srgbClr val="FF0000"/>
                </a:solidFill>
                <a:cs typeface="Calibri"/>
              </a:rPr>
              <a:t>*</a:t>
            </a:r>
            <a:r>
              <a:rPr lang="en-US" sz="1400" dirty="0">
                <a:cs typeface="Calibri"/>
              </a:rPr>
              <a:t>opensource</a:t>
            </a:r>
            <a:endParaRPr lang="en-US" sz="1400" dirty="0">
              <a:ea typeface="+mn-lt"/>
              <a:cs typeface="+mn-lt"/>
            </a:endParaRPr>
          </a:p>
          <a:p>
            <a:pPr algn="ctr"/>
            <a:endParaRPr lang="en-US" sz="1400" dirty="0">
              <a:cs typeface="Calibri"/>
            </a:endParaRPr>
          </a:p>
        </p:txBody>
      </p:sp>
      <p:sp>
        <p:nvSpPr>
          <p:cNvPr id="93" name="Rectangle 92">
            <a:extLst>
              <a:ext uri="{FF2B5EF4-FFF2-40B4-BE49-F238E27FC236}">
                <a16:creationId xmlns:a16="http://schemas.microsoft.com/office/drawing/2014/main" id="{547FD976-B368-B218-8632-4C1E4405713D}"/>
              </a:ext>
            </a:extLst>
          </p:cNvPr>
          <p:cNvSpPr/>
          <p:nvPr/>
        </p:nvSpPr>
        <p:spPr>
          <a:xfrm>
            <a:off x="1648558" y="3277575"/>
            <a:ext cx="967154" cy="556848"/>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dirty="0" err="1">
                <a:ea typeface="+mn-lt"/>
                <a:cs typeface="+mn-lt"/>
              </a:rPr>
              <a:t>Simscape</a:t>
            </a:r>
            <a:r>
              <a:rPr lang="en-US" sz="1400" dirty="0">
                <a:ea typeface="+mn-lt"/>
                <a:cs typeface="+mn-lt"/>
              </a:rPr>
              <a:t> Multibody</a:t>
            </a:r>
            <a:endParaRPr lang="en-US" dirty="0"/>
          </a:p>
        </p:txBody>
      </p:sp>
      <p:sp>
        <p:nvSpPr>
          <p:cNvPr id="95" name="Rectangle 94">
            <a:extLst>
              <a:ext uri="{FF2B5EF4-FFF2-40B4-BE49-F238E27FC236}">
                <a16:creationId xmlns:a16="http://schemas.microsoft.com/office/drawing/2014/main" id="{4D635553-6252-519D-67C7-70B57E7DC5F9}"/>
              </a:ext>
            </a:extLst>
          </p:cNvPr>
          <p:cNvSpPr/>
          <p:nvPr/>
        </p:nvSpPr>
        <p:spPr>
          <a:xfrm>
            <a:off x="2527789" y="1880576"/>
            <a:ext cx="2227383" cy="703385"/>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en-US" sz="1400" dirty="0">
              <a:ea typeface="+mn-lt"/>
              <a:cs typeface="+mn-lt"/>
            </a:endParaRPr>
          </a:p>
          <a:p>
            <a:pPr algn="ctr"/>
            <a:endParaRPr lang="en-US" sz="1400" dirty="0">
              <a:ea typeface="+mn-lt"/>
              <a:cs typeface="+mn-lt"/>
            </a:endParaRPr>
          </a:p>
          <a:p>
            <a:pPr algn="ctr"/>
            <a:r>
              <a:rPr lang="en-US" sz="1400" dirty="0">
                <a:ea typeface="+mn-lt"/>
                <a:cs typeface="+mn-lt"/>
              </a:rPr>
              <a:t>Kinematics Analysis</a:t>
            </a:r>
            <a:endParaRPr lang="en-US" dirty="0"/>
          </a:p>
          <a:p>
            <a:pPr marL="285750" indent="-285750" algn="ctr">
              <a:buFont typeface="Arial,Sans-Serif"/>
              <a:buChar char="•"/>
            </a:pPr>
            <a:r>
              <a:rPr lang="en-US" sz="1400" dirty="0">
                <a:ea typeface="+mn-lt"/>
                <a:cs typeface="+mn-lt"/>
              </a:rPr>
              <a:t>Joint  Constraints            </a:t>
            </a:r>
          </a:p>
          <a:p>
            <a:pPr marL="285750" indent="-285750" algn="ctr">
              <a:buFont typeface="Arial,Sans-Serif"/>
              <a:buChar char="•"/>
            </a:pPr>
            <a:r>
              <a:rPr lang="en-US" sz="1400" dirty="0">
                <a:ea typeface="+mn-lt"/>
                <a:cs typeface="+mn-lt"/>
              </a:rPr>
              <a:t>Workspace Calculations</a:t>
            </a:r>
          </a:p>
          <a:p>
            <a:pPr algn="ctr"/>
            <a:endParaRPr lang="en-US" sz="1400" dirty="0">
              <a:cs typeface="Calibri"/>
            </a:endParaRPr>
          </a:p>
          <a:p>
            <a:pPr algn="ctr"/>
            <a:endParaRPr lang="en-US" sz="1400" dirty="0">
              <a:cs typeface="Calibri"/>
            </a:endParaRPr>
          </a:p>
        </p:txBody>
      </p:sp>
      <p:sp>
        <p:nvSpPr>
          <p:cNvPr id="96" name="Rectangle 95">
            <a:extLst>
              <a:ext uri="{FF2B5EF4-FFF2-40B4-BE49-F238E27FC236}">
                <a16:creationId xmlns:a16="http://schemas.microsoft.com/office/drawing/2014/main" id="{5760E566-A730-E656-B1B7-CF313695E4F4}"/>
              </a:ext>
            </a:extLst>
          </p:cNvPr>
          <p:cNvSpPr/>
          <p:nvPr/>
        </p:nvSpPr>
        <p:spPr>
          <a:xfrm>
            <a:off x="2703635" y="3922346"/>
            <a:ext cx="1475152" cy="986692"/>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en-US" sz="1400" dirty="0">
              <a:ea typeface="+mn-lt"/>
              <a:cs typeface="+mn-lt"/>
            </a:endParaRPr>
          </a:p>
          <a:p>
            <a:pPr algn="ctr"/>
            <a:endParaRPr lang="en-US" sz="1400" dirty="0">
              <a:ea typeface="+mn-lt"/>
              <a:cs typeface="+mn-lt"/>
            </a:endParaRPr>
          </a:p>
          <a:p>
            <a:pPr algn="ctr"/>
            <a:endParaRPr lang="en-US" sz="1400" dirty="0">
              <a:ea typeface="+mn-lt"/>
              <a:cs typeface="+mn-lt"/>
            </a:endParaRPr>
          </a:p>
          <a:p>
            <a:pPr algn="ctr"/>
            <a:r>
              <a:rPr lang="en-US" sz="1400" dirty="0">
                <a:ea typeface="+mn-lt"/>
                <a:cs typeface="+mn-lt"/>
              </a:rPr>
              <a:t>Forward </a:t>
            </a:r>
            <a:endParaRPr lang="en-US" dirty="0">
              <a:ea typeface="+mn-lt"/>
              <a:cs typeface="+mn-lt"/>
            </a:endParaRPr>
          </a:p>
          <a:p>
            <a:pPr algn="ctr"/>
            <a:r>
              <a:rPr lang="en-US" sz="1400" dirty="0">
                <a:ea typeface="+mn-lt"/>
                <a:cs typeface="+mn-lt"/>
              </a:rPr>
              <a:t>Kinematics</a:t>
            </a:r>
            <a:endParaRPr lang="en-US" dirty="0">
              <a:cs typeface="Calibri"/>
            </a:endParaRPr>
          </a:p>
          <a:p>
            <a:pPr algn="ctr"/>
            <a:r>
              <a:rPr lang="en-US" sz="1400" dirty="0">
                <a:ea typeface="+mn-lt"/>
                <a:cs typeface="+mn-lt"/>
              </a:rPr>
              <a:t> &amp;DH </a:t>
            </a:r>
          </a:p>
          <a:p>
            <a:pPr algn="ctr"/>
            <a:r>
              <a:rPr lang="en-US" sz="1400" dirty="0">
                <a:ea typeface="+mn-lt"/>
                <a:cs typeface="+mn-lt"/>
              </a:rPr>
              <a:t>Conventions</a:t>
            </a:r>
            <a:endParaRPr lang="en-US" dirty="0"/>
          </a:p>
          <a:p>
            <a:pPr algn="ctr"/>
            <a:endParaRPr lang="en-US" sz="1400" dirty="0">
              <a:ea typeface="+mn-lt"/>
              <a:cs typeface="+mn-lt"/>
            </a:endParaRPr>
          </a:p>
          <a:p>
            <a:pPr algn="ctr"/>
            <a:endParaRPr lang="en-US" sz="1400" dirty="0">
              <a:cs typeface="Calibri"/>
            </a:endParaRPr>
          </a:p>
          <a:p>
            <a:pPr algn="ctr"/>
            <a:endParaRPr lang="en-US" sz="1400" dirty="0">
              <a:cs typeface="Calibri"/>
            </a:endParaRPr>
          </a:p>
        </p:txBody>
      </p:sp>
      <p:sp>
        <p:nvSpPr>
          <p:cNvPr id="97" name="Rectangle 96">
            <a:extLst>
              <a:ext uri="{FF2B5EF4-FFF2-40B4-BE49-F238E27FC236}">
                <a16:creationId xmlns:a16="http://schemas.microsoft.com/office/drawing/2014/main" id="{E7A8E4DB-6EC6-2EC4-3033-E4983C9FE0AA}"/>
              </a:ext>
            </a:extLst>
          </p:cNvPr>
          <p:cNvSpPr/>
          <p:nvPr/>
        </p:nvSpPr>
        <p:spPr>
          <a:xfrm>
            <a:off x="6279174" y="1313958"/>
            <a:ext cx="1016000" cy="439617"/>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en-US" sz="1400" dirty="0">
              <a:cs typeface="Calibri"/>
            </a:endParaRPr>
          </a:p>
          <a:p>
            <a:pPr algn="ctr"/>
            <a:r>
              <a:rPr lang="en-US" sz="1400" dirty="0" err="1">
                <a:ea typeface="+mn-lt"/>
                <a:cs typeface="+mn-lt"/>
              </a:rPr>
              <a:t>Mediapipe</a:t>
            </a:r>
            <a:r>
              <a:rPr lang="en-US" sz="1400" dirty="0">
                <a:ea typeface="+mn-lt"/>
                <a:cs typeface="+mn-lt"/>
              </a:rPr>
              <a:t> </a:t>
            </a:r>
            <a:endParaRPr lang="en-US" dirty="0"/>
          </a:p>
          <a:p>
            <a:pPr algn="ctr"/>
            <a:endParaRPr lang="en-US" sz="1400" dirty="0">
              <a:cs typeface="Calibri"/>
            </a:endParaRPr>
          </a:p>
        </p:txBody>
      </p:sp>
      <p:sp>
        <p:nvSpPr>
          <p:cNvPr id="99" name="Rectangle 98">
            <a:extLst>
              <a:ext uri="{FF2B5EF4-FFF2-40B4-BE49-F238E27FC236}">
                <a16:creationId xmlns:a16="http://schemas.microsoft.com/office/drawing/2014/main" id="{D5882E64-E30E-6050-D5AB-6EBA45308453}"/>
              </a:ext>
            </a:extLst>
          </p:cNvPr>
          <p:cNvSpPr/>
          <p:nvPr/>
        </p:nvSpPr>
        <p:spPr>
          <a:xfrm>
            <a:off x="7744558" y="1216268"/>
            <a:ext cx="1504460" cy="654541"/>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en-US" sz="1400" dirty="0">
              <a:ea typeface="+mn-lt"/>
              <a:cs typeface="+mn-lt"/>
            </a:endParaRPr>
          </a:p>
          <a:p>
            <a:pPr algn="ctr"/>
            <a:endParaRPr lang="en-US" sz="1400" dirty="0">
              <a:ea typeface="+mn-lt"/>
              <a:cs typeface="+mn-lt"/>
            </a:endParaRPr>
          </a:p>
          <a:p>
            <a:pPr algn="ctr"/>
            <a:endParaRPr lang="en-US" sz="1400" dirty="0">
              <a:ea typeface="+mn-lt"/>
              <a:cs typeface="+mn-lt"/>
            </a:endParaRPr>
          </a:p>
          <a:p>
            <a:pPr algn="ctr"/>
            <a:r>
              <a:rPr lang="en-US" sz="1400" dirty="0">
                <a:ea typeface="+mn-lt"/>
                <a:cs typeface="+mn-lt"/>
              </a:rPr>
              <a:t>Object detection, pose estimation  and tracking</a:t>
            </a:r>
            <a:endParaRPr lang="en-US" dirty="0">
              <a:cs typeface="Calibri"/>
            </a:endParaRPr>
          </a:p>
          <a:p>
            <a:pPr algn="ctr"/>
            <a:endParaRPr lang="en-US" sz="1400" dirty="0">
              <a:ea typeface="+mn-lt"/>
              <a:cs typeface="+mn-lt"/>
            </a:endParaRPr>
          </a:p>
          <a:p>
            <a:pPr algn="ctr"/>
            <a:endParaRPr lang="en-US" sz="1400" dirty="0">
              <a:cs typeface="Calibri"/>
            </a:endParaRPr>
          </a:p>
          <a:p>
            <a:pPr algn="ctr"/>
            <a:endParaRPr lang="en-US" sz="1400" dirty="0">
              <a:cs typeface="Calibri"/>
            </a:endParaRPr>
          </a:p>
        </p:txBody>
      </p:sp>
      <p:sp>
        <p:nvSpPr>
          <p:cNvPr id="101" name="Rectangle 100">
            <a:extLst>
              <a:ext uri="{FF2B5EF4-FFF2-40B4-BE49-F238E27FC236}">
                <a16:creationId xmlns:a16="http://schemas.microsoft.com/office/drawing/2014/main" id="{C8DA364A-7B4C-6A17-A518-C9BF93BA6D7D}"/>
              </a:ext>
            </a:extLst>
          </p:cNvPr>
          <p:cNvSpPr/>
          <p:nvPr/>
        </p:nvSpPr>
        <p:spPr>
          <a:xfrm>
            <a:off x="9600712" y="1216268"/>
            <a:ext cx="1211384" cy="654541"/>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en-US" sz="1400" dirty="0">
              <a:ea typeface="+mn-lt"/>
              <a:cs typeface="+mn-lt"/>
            </a:endParaRPr>
          </a:p>
          <a:p>
            <a:pPr algn="ctr"/>
            <a:endParaRPr lang="en-US" sz="1400" dirty="0">
              <a:ea typeface="+mn-lt"/>
              <a:cs typeface="+mn-lt"/>
            </a:endParaRPr>
          </a:p>
          <a:p>
            <a:pPr algn="ctr"/>
            <a:endParaRPr lang="en-US" sz="1400" dirty="0">
              <a:ea typeface="+mn-lt"/>
              <a:cs typeface="+mn-lt"/>
            </a:endParaRPr>
          </a:p>
          <a:p>
            <a:pPr algn="ctr"/>
            <a:r>
              <a:rPr lang="en-US" sz="1400" dirty="0">
                <a:ea typeface="+mn-lt"/>
                <a:cs typeface="+mn-lt"/>
              </a:rPr>
              <a:t>Pose estimation of gripper</a:t>
            </a:r>
          </a:p>
          <a:p>
            <a:pPr algn="ctr"/>
            <a:endParaRPr lang="en-US" sz="1400" dirty="0">
              <a:ea typeface="+mn-lt"/>
              <a:cs typeface="+mn-lt"/>
            </a:endParaRPr>
          </a:p>
          <a:p>
            <a:pPr algn="ctr"/>
            <a:endParaRPr lang="en-US" sz="1400" dirty="0">
              <a:cs typeface="Calibri"/>
            </a:endParaRPr>
          </a:p>
          <a:p>
            <a:pPr algn="ctr"/>
            <a:endParaRPr lang="en-US" sz="1400" dirty="0">
              <a:cs typeface="Calibri"/>
            </a:endParaRPr>
          </a:p>
        </p:txBody>
      </p:sp>
      <p:sp>
        <p:nvSpPr>
          <p:cNvPr id="3" name="Rectangle 2">
            <a:extLst>
              <a:ext uri="{FF2B5EF4-FFF2-40B4-BE49-F238E27FC236}">
                <a16:creationId xmlns:a16="http://schemas.microsoft.com/office/drawing/2014/main" id="{91525915-1AB8-3CE0-6C64-87038ECC77D2}"/>
              </a:ext>
            </a:extLst>
          </p:cNvPr>
          <p:cNvSpPr/>
          <p:nvPr/>
        </p:nvSpPr>
        <p:spPr>
          <a:xfrm>
            <a:off x="5536713" y="3580419"/>
            <a:ext cx="1016000" cy="439617"/>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en-US" sz="1400" dirty="0">
              <a:cs typeface="Calibri"/>
            </a:endParaRPr>
          </a:p>
          <a:p>
            <a:pPr algn="ctr"/>
            <a:r>
              <a:rPr lang="en-US" sz="1400" dirty="0">
                <a:cs typeface="Calibri"/>
              </a:rPr>
              <a:t>Joint state variables</a:t>
            </a:r>
          </a:p>
          <a:p>
            <a:pPr algn="ctr"/>
            <a:endParaRPr lang="en-US" sz="1400" dirty="0">
              <a:cs typeface="Calibri"/>
            </a:endParaRPr>
          </a:p>
        </p:txBody>
      </p:sp>
      <p:sp>
        <p:nvSpPr>
          <p:cNvPr id="4" name="Rectangle 3">
            <a:extLst>
              <a:ext uri="{FF2B5EF4-FFF2-40B4-BE49-F238E27FC236}">
                <a16:creationId xmlns:a16="http://schemas.microsoft.com/office/drawing/2014/main" id="{6D02B4DE-3BD1-1980-728A-549824B65AD5}"/>
              </a:ext>
            </a:extLst>
          </p:cNvPr>
          <p:cNvSpPr/>
          <p:nvPr/>
        </p:nvSpPr>
        <p:spPr>
          <a:xfrm>
            <a:off x="6709019" y="3404575"/>
            <a:ext cx="801076" cy="928077"/>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en-US" sz="1400" dirty="0">
              <a:ea typeface="+mn-lt"/>
              <a:cs typeface="+mn-lt"/>
            </a:endParaRPr>
          </a:p>
          <a:p>
            <a:pPr algn="ctr"/>
            <a:endParaRPr lang="en-US" sz="1400" dirty="0">
              <a:ea typeface="+mn-lt"/>
              <a:cs typeface="+mn-lt"/>
            </a:endParaRPr>
          </a:p>
          <a:p>
            <a:pPr algn="ctr"/>
            <a:endParaRPr lang="en-US" sz="1400" dirty="0">
              <a:ea typeface="+mn-lt"/>
              <a:cs typeface="+mn-lt"/>
            </a:endParaRPr>
          </a:p>
          <a:p>
            <a:pPr algn="ctr"/>
            <a:r>
              <a:rPr lang="en-US" sz="1400" dirty="0">
                <a:cs typeface="Calibri" panose="020F0502020204030204"/>
              </a:rPr>
              <a:t>Robotic system Toolbox</a:t>
            </a:r>
          </a:p>
          <a:p>
            <a:pPr algn="ctr"/>
            <a:endParaRPr lang="en-US" sz="1400" dirty="0">
              <a:ea typeface="+mn-lt"/>
              <a:cs typeface="+mn-lt"/>
            </a:endParaRPr>
          </a:p>
          <a:p>
            <a:pPr algn="ctr"/>
            <a:endParaRPr lang="en-US" sz="1400" dirty="0">
              <a:cs typeface="Calibri"/>
            </a:endParaRPr>
          </a:p>
          <a:p>
            <a:pPr algn="ctr"/>
            <a:endParaRPr lang="en-US" sz="1400" dirty="0">
              <a:cs typeface="Calibri"/>
            </a:endParaRPr>
          </a:p>
        </p:txBody>
      </p:sp>
      <p:sp>
        <p:nvSpPr>
          <p:cNvPr id="5" name="Rectangle 4">
            <a:extLst>
              <a:ext uri="{FF2B5EF4-FFF2-40B4-BE49-F238E27FC236}">
                <a16:creationId xmlns:a16="http://schemas.microsoft.com/office/drawing/2014/main" id="{F0186EF9-0A8C-53EA-3A84-2E96E70485FD}"/>
              </a:ext>
            </a:extLst>
          </p:cNvPr>
          <p:cNvSpPr/>
          <p:nvPr/>
        </p:nvSpPr>
        <p:spPr>
          <a:xfrm>
            <a:off x="7725018" y="3385037"/>
            <a:ext cx="928076" cy="937846"/>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en-US" sz="1400" dirty="0">
              <a:ea typeface="+mn-lt"/>
              <a:cs typeface="+mn-lt"/>
            </a:endParaRPr>
          </a:p>
          <a:p>
            <a:pPr algn="ctr"/>
            <a:endParaRPr lang="en-US" sz="1400" dirty="0">
              <a:ea typeface="+mn-lt"/>
              <a:cs typeface="+mn-lt"/>
            </a:endParaRPr>
          </a:p>
          <a:p>
            <a:pPr algn="ctr"/>
            <a:r>
              <a:rPr lang="en-US" sz="1400" dirty="0">
                <a:ea typeface="+mn-lt"/>
                <a:cs typeface="+mn-lt"/>
              </a:rPr>
              <a:t>Trajectory Planning :</a:t>
            </a:r>
          </a:p>
          <a:p>
            <a:pPr algn="ctr"/>
            <a:r>
              <a:rPr lang="en-US" sz="1400" dirty="0">
                <a:cs typeface="Calibri"/>
              </a:rPr>
              <a:t>PSO</a:t>
            </a:r>
          </a:p>
          <a:p>
            <a:pPr algn="ctr"/>
            <a:endParaRPr lang="en-US" sz="1400" dirty="0">
              <a:cs typeface="Calibri"/>
            </a:endParaRPr>
          </a:p>
          <a:p>
            <a:pPr algn="ctr"/>
            <a:endParaRPr lang="en-US" sz="1400" dirty="0">
              <a:cs typeface="Calibri"/>
            </a:endParaRPr>
          </a:p>
        </p:txBody>
      </p:sp>
      <p:sp>
        <p:nvSpPr>
          <p:cNvPr id="6" name="Rectangle 5">
            <a:extLst>
              <a:ext uri="{FF2B5EF4-FFF2-40B4-BE49-F238E27FC236}">
                <a16:creationId xmlns:a16="http://schemas.microsoft.com/office/drawing/2014/main" id="{77AD766A-EC21-C27C-258C-36F989BB7EB7}"/>
              </a:ext>
            </a:extLst>
          </p:cNvPr>
          <p:cNvSpPr/>
          <p:nvPr/>
        </p:nvSpPr>
        <p:spPr>
          <a:xfrm>
            <a:off x="8799634" y="3385036"/>
            <a:ext cx="1084383" cy="928077"/>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en-US" sz="1400" dirty="0">
              <a:ea typeface="+mn-lt"/>
              <a:cs typeface="+mn-lt"/>
            </a:endParaRPr>
          </a:p>
          <a:p>
            <a:pPr algn="ctr"/>
            <a:r>
              <a:rPr lang="en-US" sz="1400" dirty="0">
                <a:ea typeface="+mn-lt"/>
                <a:cs typeface="+mn-lt"/>
              </a:rPr>
              <a:t>Optimized algorithm generation</a:t>
            </a:r>
            <a:endParaRPr lang="en-US"/>
          </a:p>
          <a:p>
            <a:pPr algn="ctr"/>
            <a:endParaRPr lang="en-US" sz="1400" dirty="0">
              <a:ea typeface="+mn-lt"/>
              <a:cs typeface="+mn-lt"/>
            </a:endParaRPr>
          </a:p>
        </p:txBody>
      </p:sp>
      <p:sp>
        <p:nvSpPr>
          <p:cNvPr id="7" name="Rectangle 6">
            <a:extLst>
              <a:ext uri="{FF2B5EF4-FFF2-40B4-BE49-F238E27FC236}">
                <a16:creationId xmlns:a16="http://schemas.microsoft.com/office/drawing/2014/main" id="{52C2A5B9-45FB-ED6D-84F2-391F8ED809A1}"/>
              </a:ext>
            </a:extLst>
          </p:cNvPr>
          <p:cNvSpPr/>
          <p:nvPr/>
        </p:nvSpPr>
        <p:spPr>
          <a:xfrm>
            <a:off x="10079405" y="3463189"/>
            <a:ext cx="976924" cy="683846"/>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dirty="0">
                <a:cs typeface="Calibri"/>
              </a:rPr>
              <a:t>Simulation and Testing</a:t>
            </a:r>
          </a:p>
        </p:txBody>
      </p:sp>
      <p:sp>
        <p:nvSpPr>
          <p:cNvPr id="8" name="Rectangle 7">
            <a:extLst>
              <a:ext uri="{FF2B5EF4-FFF2-40B4-BE49-F238E27FC236}">
                <a16:creationId xmlns:a16="http://schemas.microsoft.com/office/drawing/2014/main" id="{CB015EF7-7252-A123-781C-83A085B1DC3D}"/>
              </a:ext>
            </a:extLst>
          </p:cNvPr>
          <p:cNvSpPr/>
          <p:nvPr/>
        </p:nvSpPr>
        <p:spPr>
          <a:xfrm>
            <a:off x="9385787" y="5475779"/>
            <a:ext cx="1084383" cy="928077"/>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dirty="0">
                <a:ea typeface="+mn-lt"/>
                <a:cs typeface="+mn-lt"/>
              </a:rPr>
              <a:t>Simulation and testing of planned motion</a:t>
            </a:r>
          </a:p>
        </p:txBody>
      </p:sp>
      <p:sp>
        <p:nvSpPr>
          <p:cNvPr id="9" name="Rectangle 8">
            <a:extLst>
              <a:ext uri="{FF2B5EF4-FFF2-40B4-BE49-F238E27FC236}">
                <a16:creationId xmlns:a16="http://schemas.microsoft.com/office/drawing/2014/main" id="{E09A720C-26D9-72B3-DD71-43005E3406DF}"/>
              </a:ext>
            </a:extLst>
          </p:cNvPr>
          <p:cNvSpPr/>
          <p:nvPr/>
        </p:nvSpPr>
        <p:spPr>
          <a:xfrm>
            <a:off x="7406565" y="5653908"/>
            <a:ext cx="1648460" cy="552026"/>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dirty="0">
                <a:ea typeface="+mn-lt"/>
                <a:cs typeface="+mn-lt"/>
              </a:rPr>
              <a:t>Estimating Placement Stack</a:t>
            </a:r>
          </a:p>
        </p:txBody>
      </p:sp>
      <p:sp>
        <p:nvSpPr>
          <p:cNvPr id="10" name="Rectangle 9">
            <a:extLst>
              <a:ext uri="{FF2B5EF4-FFF2-40B4-BE49-F238E27FC236}">
                <a16:creationId xmlns:a16="http://schemas.microsoft.com/office/drawing/2014/main" id="{272B9664-5FC3-A901-F9F8-3A5AFBAA9F94}"/>
              </a:ext>
            </a:extLst>
          </p:cNvPr>
          <p:cNvSpPr/>
          <p:nvPr/>
        </p:nvSpPr>
        <p:spPr>
          <a:xfrm>
            <a:off x="5635162" y="5653908"/>
            <a:ext cx="1648460" cy="552026"/>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dirty="0">
                <a:ea typeface="+mn-lt"/>
                <a:cs typeface="+mn-lt"/>
              </a:rPr>
              <a:t>Estimating Placement Place</a:t>
            </a:r>
          </a:p>
        </p:txBody>
      </p:sp>
      <p:sp>
        <p:nvSpPr>
          <p:cNvPr id="11" name="Rectangle 10">
            <a:extLst>
              <a:ext uri="{FF2B5EF4-FFF2-40B4-BE49-F238E27FC236}">
                <a16:creationId xmlns:a16="http://schemas.microsoft.com/office/drawing/2014/main" id="{BF2FFCEB-745D-C449-0A38-FC958D4FAC79}"/>
              </a:ext>
            </a:extLst>
          </p:cNvPr>
          <p:cNvSpPr/>
          <p:nvPr/>
        </p:nvSpPr>
        <p:spPr>
          <a:xfrm>
            <a:off x="8129745" y="245178"/>
            <a:ext cx="1016000" cy="439617"/>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en-US" sz="1400" dirty="0">
              <a:cs typeface="Calibri"/>
            </a:endParaRPr>
          </a:p>
          <a:p>
            <a:pPr algn="ctr"/>
            <a:r>
              <a:rPr lang="en-US" sz="1600" dirty="0">
                <a:ea typeface="+mn-lt"/>
                <a:cs typeface="+mn-lt"/>
              </a:rPr>
              <a:t>Picking</a:t>
            </a:r>
            <a:endParaRPr lang="en-US" sz="1600" dirty="0"/>
          </a:p>
          <a:p>
            <a:pPr algn="ctr"/>
            <a:endParaRPr lang="en-US" sz="1400" dirty="0">
              <a:cs typeface="Calibri"/>
            </a:endParaRPr>
          </a:p>
        </p:txBody>
      </p:sp>
      <p:sp>
        <p:nvSpPr>
          <p:cNvPr id="12" name="Rectangle 11">
            <a:extLst>
              <a:ext uri="{FF2B5EF4-FFF2-40B4-BE49-F238E27FC236}">
                <a16:creationId xmlns:a16="http://schemas.microsoft.com/office/drawing/2014/main" id="{4DB99517-8FFB-4CF4-E510-DBD40DFA840E}"/>
              </a:ext>
            </a:extLst>
          </p:cNvPr>
          <p:cNvSpPr/>
          <p:nvPr/>
        </p:nvSpPr>
        <p:spPr>
          <a:xfrm>
            <a:off x="7605251" y="2343152"/>
            <a:ext cx="1787896" cy="439617"/>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en-US" sz="1400" dirty="0">
              <a:cs typeface="Calibri"/>
            </a:endParaRPr>
          </a:p>
          <a:p>
            <a:pPr algn="ctr"/>
            <a:r>
              <a:rPr lang="en-US" sz="1600" dirty="0">
                <a:cs typeface="Calibri"/>
              </a:rPr>
              <a:t>Trajectory Planning</a:t>
            </a:r>
            <a:endParaRPr lang="en-US" sz="1600" dirty="0"/>
          </a:p>
          <a:p>
            <a:pPr algn="ctr"/>
            <a:endParaRPr lang="en-US" sz="1400" dirty="0">
              <a:cs typeface="Calibri"/>
            </a:endParaRPr>
          </a:p>
        </p:txBody>
      </p:sp>
      <p:sp>
        <p:nvSpPr>
          <p:cNvPr id="13" name="Rectangle 12">
            <a:extLst>
              <a:ext uri="{FF2B5EF4-FFF2-40B4-BE49-F238E27FC236}">
                <a16:creationId xmlns:a16="http://schemas.microsoft.com/office/drawing/2014/main" id="{C38BA9B7-42B8-9527-ADF2-D1CC9CF3FDFD}"/>
              </a:ext>
            </a:extLst>
          </p:cNvPr>
          <p:cNvSpPr/>
          <p:nvPr/>
        </p:nvSpPr>
        <p:spPr>
          <a:xfrm>
            <a:off x="7051069" y="4906241"/>
            <a:ext cx="1016000" cy="390137"/>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en-US" sz="1400" dirty="0">
              <a:cs typeface="Calibri"/>
            </a:endParaRPr>
          </a:p>
          <a:p>
            <a:pPr algn="ctr"/>
            <a:r>
              <a:rPr lang="en-US" sz="1600" dirty="0">
                <a:cs typeface="Calibri"/>
              </a:rPr>
              <a:t>Placing</a:t>
            </a:r>
            <a:endParaRPr lang="en-US" sz="1600" dirty="0"/>
          </a:p>
          <a:p>
            <a:pPr algn="ctr"/>
            <a:endParaRPr lang="en-US" sz="1400" dirty="0">
              <a:cs typeface="Calibri"/>
            </a:endParaRPr>
          </a:p>
        </p:txBody>
      </p:sp>
    </p:spTree>
    <p:extLst>
      <p:ext uri="{BB962C8B-B14F-4D97-AF65-F5344CB8AC3E}">
        <p14:creationId xmlns:p14="http://schemas.microsoft.com/office/powerpoint/2010/main" val="1419545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FCEB5-7F14-5273-5AD1-9F5EB37EFE63}"/>
              </a:ext>
            </a:extLst>
          </p:cNvPr>
          <p:cNvSpPr>
            <a:spLocks noGrp="1"/>
          </p:cNvSpPr>
          <p:nvPr>
            <p:ph type="title"/>
          </p:nvPr>
        </p:nvSpPr>
        <p:spPr>
          <a:xfrm>
            <a:off x="838200" y="563907"/>
            <a:ext cx="10515600" cy="1325563"/>
          </a:xfrm>
        </p:spPr>
        <p:txBody>
          <a:bodyPr>
            <a:normAutofit/>
          </a:bodyPr>
          <a:lstStyle/>
          <a:p>
            <a:r>
              <a:rPr lang="en-US" sz="5400" b="1">
                <a:solidFill>
                  <a:srgbClr val="FF0000"/>
                </a:solidFill>
                <a:cs typeface="Calibri Light"/>
              </a:rPr>
              <a:t>Oath</a:t>
            </a:r>
          </a:p>
        </p:txBody>
      </p:sp>
      <p:sp>
        <p:nvSpPr>
          <p:cNvPr id="3" name="Content Placeholder 2">
            <a:extLst>
              <a:ext uri="{FF2B5EF4-FFF2-40B4-BE49-F238E27FC236}">
                <a16:creationId xmlns:a16="http://schemas.microsoft.com/office/drawing/2014/main" id="{227FA342-DC94-FB2A-725E-FC6F0D88C00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3600">
                <a:cs typeface="Calibri" panose="020F0502020204030204"/>
              </a:rPr>
              <a:t>"I affirm that I will not copy the project work and shall be completing all tasks without any unethical help, and all work in this project will be my own."</a:t>
            </a:r>
          </a:p>
        </p:txBody>
      </p:sp>
      <p:sp>
        <p:nvSpPr>
          <p:cNvPr id="4" name="Slide Number Placeholder 3">
            <a:extLst>
              <a:ext uri="{FF2B5EF4-FFF2-40B4-BE49-F238E27FC236}">
                <a16:creationId xmlns:a16="http://schemas.microsoft.com/office/drawing/2014/main" id="{BE88A333-DEBC-153D-8F75-88B661CBBE56}"/>
              </a:ext>
            </a:extLst>
          </p:cNvPr>
          <p:cNvSpPr>
            <a:spLocks noGrp="1"/>
          </p:cNvSpPr>
          <p:nvPr>
            <p:ph type="sldNum" sz="quarter" idx="12"/>
          </p:nvPr>
        </p:nvSpPr>
        <p:spPr>
          <a:xfrm>
            <a:off x="8610600" y="6356350"/>
            <a:ext cx="2743200" cy="365125"/>
          </a:xfrm>
        </p:spPr>
        <p:txBody>
          <a:bodyPr>
            <a:normAutofit/>
          </a:bodyPr>
          <a:lstStyle/>
          <a:p>
            <a:pPr>
              <a:spcAft>
                <a:spcPts val="600"/>
              </a:spcAft>
            </a:pPr>
            <a:fld id="{88E4D040-808A-4D49-855F-11A3BB64A150}" type="slidenum">
              <a:rPr lang="en-US" smtClean="0"/>
              <a:pPr>
                <a:spcAft>
                  <a:spcPts val="600"/>
                </a:spcAft>
              </a:pPr>
              <a:t>2</a:t>
            </a:fld>
            <a:endParaRPr lang="en-US"/>
          </a:p>
        </p:txBody>
      </p:sp>
    </p:spTree>
    <p:extLst>
      <p:ext uri="{BB962C8B-B14F-4D97-AF65-F5344CB8AC3E}">
        <p14:creationId xmlns:p14="http://schemas.microsoft.com/office/powerpoint/2010/main" val="3990097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59F0C-BEC7-3E27-EB35-78F8388A28C2}"/>
              </a:ext>
            </a:extLst>
          </p:cNvPr>
          <p:cNvSpPr>
            <a:spLocks noGrp="1"/>
          </p:cNvSpPr>
          <p:nvPr>
            <p:ph type="title"/>
          </p:nvPr>
        </p:nvSpPr>
        <p:spPr>
          <a:xfrm>
            <a:off x="572493" y="393147"/>
            <a:ext cx="11018520" cy="1434415"/>
          </a:xfrm>
        </p:spPr>
        <p:txBody>
          <a:bodyPr anchor="b">
            <a:normAutofit/>
          </a:bodyPr>
          <a:lstStyle/>
          <a:p>
            <a:r>
              <a:rPr lang="en-US" sz="5400" b="1">
                <a:solidFill>
                  <a:srgbClr val="FF0000"/>
                </a:solidFill>
              </a:rPr>
              <a:t>Problem Statement</a:t>
            </a:r>
            <a:endParaRPr lang="en-US" sz="5400" b="1">
              <a:solidFill>
                <a:srgbClr val="FF0000"/>
              </a:solidFill>
              <a:cs typeface="Calibri Light"/>
            </a:endParaRPr>
          </a:p>
        </p:txBody>
      </p:sp>
      <p:sp>
        <p:nvSpPr>
          <p:cNvPr id="3" name="Content Placeholder 2">
            <a:extLst>
              <a:ext uri="{FF2B5EF4-FFF2-40B4-BE49-F238E27FC236}">
                <a16:creationId xmlns:a16="http://schemas.microsoft.com/office/drawing/2014/main" id="{C1102E38-53E1-CE89-D9DE-CB7E76E9BA14}"/>
              </a:ext>
            </a:extLst>
          </p:cNvPr>
          <p:cNvSpPr>
            <a:spLocks noGrp="1"/>
          </p:cNvSpPr>
          <p:nvPr>
            <p:ph idx="1"/>
          </p:nvPr>
        </p:nvSpPr>
        <p:spPr>
          <a:xfrm>
            <a:off x="572493" y="2071316"/>
            <a:ext cx="6713552" cy="4119172"/>
          </a:xfrm>
        </p:spPr>
        <p:txBody>
          <a:bodyPr vert="horz" lIns="91440" tIns="45720" rIns="91440" bIns="45720" rtlCol="0" anchor="t">
            <a:normAutofit/>
          </a:bodyPr>
          <a:lstStyle/>
          <a:p>
            <a:pPr marL="0" indent="0">
              <a:buNone/>
            </a:pPr>
            <a:r>
              <a:rPr lang="en-US" sz="2200">
                <a:cs typeface="Calibri"/>
              </a:rPr>
              <a:t>Palletizing refers to the task of arranging similar objects like a carton or a sack and arranging it in a defined pattern.</a:t>
            </a:r>
            <a:endParaRPr lang="en-US" sz="2200"/>
          </a:p>
          <a:p>
            <a:pPr marL="0" indent="0">
              <a:buNone/>
            </a:pPr>
            <a:r>
              <a:rPr lang="en-US" sz="2200">
                <a:cs typeface="Calibri"/>
              </a:rPr>
              <a:t>We are investigating methods to optimize the palletizing task using collision-free trajectory planning algorithm (PSO) for domestic applications</a:t>
            </a:r>
          </a:p>
          <a:p>
            <a:pPr marL="0" indent="0">
              <a:buNone/>
            </a:pPr>
            <a:endParaRPr lang="en-US" sz="2200">
              <a:cs typeface="Calibri"/>
            </a:endParaRPr>
          </a:p>
        </p:txBody>
      </p:sp>
      <p:pic>
        <p:nvPicPr>
          <p:cNvPr id="5" name="Picture 5" descr="A picture containing person, indoor&#10;&#10;Description automatically generated">
            <a:extLst>
              <a:ext uri="{FF2B5EF4-FFF2-40B4-BE49-F238E27FC236}">
                <a16:creationId xmlns:a16="http://schemas.microsoft.com/office/drawing/2014/main" id="{573BFA40-CA55-B131-DAA0-9384FDC5F530}"/>
              </a:ext>
            </a:extLst>
          </p:cNvPr>
          <p:cNvPicPr>
            <a:picLocks noChangeAspect="1"/>
          </p:cNvPicPr>
          <p:nvPr/>
        </p:nvPicPr>
        <p:blipFill rotWithShape="1">
          <a:blip r:embed="rId2"/>
          <a:srcRect l="17183" r="12586" b="-1"/>
          <a:stretch/>
        </p:blipFill>
        <p:spPr>
          <a:xfrm>
            <a:off x="7675658" y="2093976"/>
            <a:ext cx="3941064" cy="4096512"/>
          </a:xfrm>
          <a:prstGeom prst="rect">
            <a:avLst/>
          </a:prstGeom>
        </p:spPr>
      </p:pic>
      <p:sp>
        <p:nvSpPr>
          <p:cNvPr id="4" name="Slide Number Placeholder 3">
            <a:extLst>
              <a:ext uri="{FF2B5EF4-FFF2-40B4-BE49-F238E27FC236}">
                <a16:creationId xmlns:a16="http://schemas.microsoft.com/office/drawing/2014/main" id="{0E1B229E-E2B1-4479-9C0E-4E45866E20C4}"/>
              </a:ext>
            </a:extLst>
          </p:cNvPr>
          <p:cNvSpPr>
            <a:spLocks noGrp="1"/>
          </p:cNvSpPr>
          <p:nvPr>
            <p:ph type="sldNum" sz="quarter" idx="12"/>
          </p:nvPr>
        </p:nvSpPr>
        <p:spPr>
          <a:xfrm>
            <a:off x="8610600" y="6356350"/>
            <a:ext cx="2743200" cy="365125"/>
          </a:xfrm>
        </p:spPr>
        <p:txBody>
          <a:bodyPr>
            <a:normAutofit/>
          </a:bodyPr>
          <a:lstStyle/>
          <a:p>
            <a:pPr>
              <a:spcAft>
                <a:spcPts val="600"/>
              </a:spcAft>
            </a:pPr>
            <a:fld id="{88E4D040-808A-4D49-855F-11A3BB64A150}" type="slidenum">
              <a:rPr lang="en-US" smtClean="0"/>
              <a:pPr>
                <a:spcAft>
                  <a:spcPts val="600"/>
                </a:spcAft>
              </a:pPr>
              <a:t>3</a:t>
            </a:fld>
            <a:endParaRPr lang="en-US"/>
          </a:p>
        </p:txBody>
      </p:sp>
    </p:spTree>
    <p:extLst>
      <p:ext uri="{BB962C8B-B14F-4D97-AF65-F5344CB8AC3E}">
        <p14:creationId xmlns:p14="http://schemas.microsoft.com/office/powerpoint/2010/main" val="148666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DC6E7D-BD2D-48A2-F6BD-A44446DD316B}"/>
              </a:ext>
            </a:extLst>
          </p:cNvPr>
          <p:cNvSpPr>
            <a:spLocks noGrp="1"/>
          </p:cNvSpPr>
          <p:nvPr>
            <p:ph type="title"/>
          </p:nvPr>
        </p:nvSpPr>
        <p:spPr>
          <a:xfrm>
            <a:off x="838200" y="365125"/>
            <a:ext cx="10515600" cy="1325563"/>
          </a:xfrm>
        </p:spPr>
        <p:txBody>
          <a:bodyPr>
            <a:normAutofit/>
          </a:bodyPr>
          <a:lstStyle/>
          <a:p>
            <a:r>
              <a:rPr lang="en-US" sz="5400" b="1">
                <a:solidFill>
                  <a:srgbClr val="FF0000"/>
                </a:solidFill>
              </a:rPr>
              <a:t>Abstract</a:t>
            </a:r>
            <a:endParaRPr lang="en-US" sz="5400">
              <a:cs typeface="Calibri Light"/>
            </a:endParaRPr>
          </a:p>
        </p:txBody>
      </p:sp>
      <p:sp>
        <p:nvSpPr>
          <p:cNvPr id="3" name="Content Placeholder 2">
            <a:extLst>
              <a:ext uri="{FF2B5EF4-FFF2-40B4-BE49-F238E27FC236}">
                <a16:creationId xmlns:a16="http://schemas.microsoft.com/office/drawing/2014/main" id="{AA6674D0-32C6-2B6C-A860-3D30DA945613}"/>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a:t>Industries are witnessing a rapid rise in the use of robots for automation task, however robots at home or robots at the workplace assisting humans side by side in day to day tasks is still seen as a thing of the future. </a:t>
            </a:r>
          </a:p>
          <a:p>
            <a:pPr marL="0" indent="0">
              <a:buNone/>
            </a:pPr>
            <a:r>
              <a:rPr lang="en-US" sz="2200">
                <a:cs typeface="Calibri"/>
              </a:rPr>
              <a:t>We plan on devising a way to introduce</a:t>
            </a:r>
            <a:r>
              <a:rPr lang="en-US" sz="2200" b="1">
                <a:cs typeface="Calibri"/>
              </a:rPr>
              <a:t> robot in non-industrial settings</a:t>
            </a:r>
            <a:r>
              <a:rPr lang="en-US" sz="2200">
                <a:cs typeface="Calibri"/>
              </a:rPr>
              <a:t> helping people in common everyday problems like </a:t>
            </a:r>
            <a:r>
              <a:rPr lang="en-US" sz="2200" b="1">
                <a:cs typeface="Calibri"/>
              </a:rPr>
              <a:t>sorting and stacking</a:t>
            </a:r>
            <a:r>
              <a:rPr lang="en-US" sz="2200">
                <a:cs typeface="Calibri"/>
              </a:rPr>
              <a:t> disorganized objects in homes, kids playrooms or workplaces.</a:t>
            </a:r>
          </a:p>
        </p:txBody>
      </p:sp>
      <p:sp>
        <p:nvSpPr>
          <p:cNvPr id="4" name="Slide Number Placeholder 3">
            <a:extLst>
              <a:ext uri="{FF2B5EF4-FFF2-40B4-BE49-F238E27FC236}">
                <a16:creationId xmlns:a16="http://schemas.microsoft.com/office/drawing/2014/main" id="{350E685B-B6EA-FE8A-0479-B2A42C3F8A1E}"/>
              </a:ext>
            </a:extLst>
          </p:cNvPr>
          <p:cNvSpPr>
            <a:spLocks noGrp="1"/>
          </p:cNvSpPr>
          <p:nvPr>
            <p:ph type="sldNum" sz="quarter" idx="12"/>
          </p:nvPr>
        </p:nvSpPr>
        <p:spPr>
          <a:xfrm>
            <a:off x="8610600" y="6356350"/>
            <a:ext cx="2743200" cy="365125"/>
          </a:xfrm>
        </p:spPr>
        <p:txBody>
          <a:bodyPr>
            <a:normAutofit/>
          </a:bodyPr>
          <a:lstStyle/>
          <a:p>
            <a:pPr>
              <a:spcAft>
                <a:spcPts val="600"/>
              </a:spcAft>
            </a:pPr>
            <a:fld id="{88E4D040-808A-4D49-855F-11A3BB64A150}" type="slidenum">
              <a:rPr lang="en-US" smtClean="0"/>
              <a:pPr>
                <a:spcAft>
                  <a:spcPts val="600"/>
                </a:spcAft>
              </a:pPr>
              <a:t>4</a:t>
            </a:fld>
            <a:endParaRPr lang="en-US"/>
          </a:p>
        </p:txBody>
      </p:sp>
    </p:spTree>
    <p:extLst>
      <p:ext uri="{BB962C8B-B14F-4D97-AF65-F5344CB8AC3E}">
        <p14:creationId xmlns:p14="http://schemas.microsoft.com/office/powerpoint/2010/main" val="2007084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34850-A751-6539-3A1C-4ED4226D4F65}"/>
              </a:ext>
            </a:extLst>
          </p:cNvPr>
          <p:cNvSpPr>
            <a:spLocks noGrp="1"/>
          </p:cNvSpPr>
          <p:nvPr>
            <p:ph type="title"/>
          </p:nvPr>
        </p:nvSpPr>
        <p:spPr>
          <a:xfrm>
            <a:off x="838200" y="365125"/>
            <a:ext cx="10515600" cy="1325563"/>
          </a:xfrm>
        </p:spPr>
        <p:txBody>
          <a:bodyPr>
            <a:normAutofit/>
          </a:bodyPr>
          <a:lstStyle/>
          <a:p>
            <a:r>
              <a:rPr lang="en-US" sz="5400" b="1">
                <a:solidFill>
                  <a:srgbClr val="FF0000"/>
                </a:solidFill>
              </a:rPr>
              <a:t>Objectives</a:t>
            </a:r>
            <a:endParaRPr lang="en-US" sz="5400" b="1">
              <a:cs typeface="Calibri Light"/>
            </a:endParaRPr>
          </a:p>
        </p:txBody>
      </p:sp>
      <p:sp>
        <p:nvSpPr>
          <p:cNvPr id="3" name="Content Placeholder 2">
            <a:extLst>
              <a:ext uri="{FF2B5EF4-FFF2-40B4-BE49-F238E27FC236}">
                <a16:creationId xmlns:a16="http://schemas.microsoft.com/office/drawing/2014/main" id="{22911DAD-617C-9961-7054-160B2BB48579}"/>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457200" indent="-457200">
              <a:buFont typeface="Arial" panose="05000000000000000000" pitchFamily="2" charset="2"/>
              <a:buChar char="•"/>
            </a:pPr>
            <a:r>
              <a:rPr lang="en-US" sz="2200" dirty="0">
                <a:cs typeface="Calibri"/>
              </a:rPr>
              <a:t>Build and test simulation model for </a:t>
            </a:r>
            <a:r>
              <a:rPr lang="en-US" sz="2200" b="1" dirty="0">
                <a:cs typeface="Calibri"/>
              </a:rPr>
              <a:t>kinematic analysis</a:t>
            </a:r>
            <a:endParaRPr lang="en-US" sz="2200" b="1" dirty="0"/>
          </a:p>
          <a:p>
            <a:pPr marL="457200" indent="-457200">
              <a:buFont typeface="Arial" panose="05000000000000000000" pitchFamily="2" charset="2"/>
              <a:buChar char="•"/>
            </a:pPr>
            <a:r>
              <a:rPr lang="en-US" sz="2200" dirty="0"/>
              <a:t>To explore </a:t>
            </a:r>
            <a:r>
              <a:rPr lang="en-US" sz="2200" b="1" dirty="0"/>
              <a:t>Trajectory Planning Algorithm</a:t>
            </a:r>
            <a:r>
              <a:rPr lang="en-US" sz="2200" dirty="0"/>
              <a:t> </a:t>
            </a:r>
            <a:endParaRPr lang="en-US"/>
          </a:p>
          <a:p>
            <a:pPr lvl="1"/>
            <a:r>
              <a:rPr lang="en-US" sz="2200" dirty="0"/>
              <a:t>PSO (Particle Swarm Optimization)</a:t>
            </a:r>
            <a:endParaRPr lang="en-US" sz="2200" dirty="0">
              <a:cs typeface="Calibri"/>
            </a:endParaRPr>
          </a:p>
          <a:p>
            <a:pPr marL="457200" indent="-457200">
              <a:buFont typeface="Arial" panose="05000000000000000000" pitchFamily="2" charset="2"/>
              <a:buChar char="•"/>
            </a:pPr>
            <a:r>
              <a:rPr lang="en-US" sz="2200" b="1" dirty="0">
                <a:ea typeface="+mn-lt"/>
                <a:cs typeface="+mn-lt"/>
              </a:rPr>
              <a:t>Optimize the algorithm</a:t>
            </a:r>
            <a:r>
              <a:rPr lang="en-US" sz="2200" dirty="0">
                <a:ea typeface="+mn-lt"/>
                <a:cs typeface="+mn-lt"/>
              </a:rPr>
              <a:t> for palletizing task and test it on the simulation model.</a:t>
            </a:r>
            <a:endParaRPr lang="en-US" sz="2200" dirty="0">
              <a:cs typeface="Calibri" panose="020F0502020204030204"/>
            </a:endParaRPr>
          </a:p>
          <a:p>
            <a:pPr marL="457200" indent="-457200">
              <a:buFont typeface="Arial" panose="05000000000000000000" pitchFamily="2" charset="2"/>
              <a:buChar char="•"/>
            </a:pPr>
            <a:r>
              <a:rPr lang="en-US" sz="2200" b="1" dirty="0">
                <a:cs typeface="Calibri" panose="020F0502020204030204"/>
              </a:rPr>
              <a:t>Detecting and tracking position</a:t>
            </a:r>
            <a:r>
              <a:rPr lang="en-US" sz="2200" dirty="0">
                <a:cs typeface="Calibri" panose="020F0502020204030204"/>
              </a:rPr>
              <a:t> of objects to be sorted and stacked (small cubes/cuboids in our case)</a:t>
            </a:r>
          </a:p>
          <a:p>
            <a:pPr marL="457200" indent="-457200">
              <a:buFont typeface="Arial" panose="05000000000000000000" pitchFamily="2" charset="2"/>
              <a:buChar char="•"/>
            </a:pPr>
            <a:r>
              <a:rPr lang="en-US" sz="2200" b="1" dirty="0">
                <a:cs typeface="Calibri" panose="020F0502020204030204"/>
              </a:rPr>
              <a:t>Picking up, carrying and placing objects</a:t>
            </a:r>
            <a:r>
              <a:rPr lang="en-US" sz="2200" dirty="0">
                <a:cs typeface="Calibri" panose="020F0502020204030204"/>
              </a:rPr>
              <a:t> using the simulation model.</a:t>
            </a:r>
          </a:p>
          <a:p>
            <a:pPr marL="457200" indent="-457200">
              <a:buFont typeface="Arial" panose="05000000000000000000" pitchFamily="2" charset="2"/>
              <a:buChar char="•"/>
            </a:pPr>
            <a:r>
              <a:rPr lang="en-US" sz="2200" dirty="0"/>
              <a:t>Deployment on hardware and testing in a structured environment.</a:t>
            </a:r>
            <a:endParaRPr lang="en-US" sz="2200" dirty="0">
              <a:cs typeface="Calibri" panose="020F0502020204030204"/>
            </a:endParaRPr>
          </a:p>
        </p:txBody>
      </p:sp>
      <p:sp>
        <p:nvSpPr>
          <p:cNvPr id="4" name="Slide Number Placeholder 3">
            <a:extLst>
              <a:ext uri="{FF2B5EF4-FFF2-40B4-BE49-F238E27FC236}">
                <a16:creationId xmlns:a16="http://schemas.microsoft.com/office/drawing/2014/main" id="{5BB43999-9249-71D5-C800-4FE3A4BADD59}"/>
              </a:ext>
            </a:extLst>
          </p:cNvPr>
          <p:cNvSpPr>
            <a:spLocks noGrp="1"/>
          </p:cNvSpPr>
          <p:nvPr>
            <p:ph type="sldNum" sz="quarter" idx="12"/>
          </p:nvPr>
        </p:nvSpPr>
        <p:spPr>
          <a:xfrm>
            <a:off x="8610600" y="6356350"/>
            <a:ext cx="2743200" cy="365125"/>
          </a:xfrm>
        </p:spPr>
        <p:txBody>
          <a:bodyPr>
            <a:normAutofit/>
          </a:bodyPr>
          <a:lstStyle/>
          <a:p>
            <a:pPr>
              <a:spcAft>
                <a:spcPts val="600"/>
              </a:spcAft>
            </a:pPr>
            <a:fld id="{88E4D040-808A-4D49-855F-11A3BB64A150}" type="slidenum">
              <a:rPr lang="en-US" smtClean="0"/>
              <a:pPr>
                <a:spcAft>
                  <a:spcPts val="600"/>
                </a:spcAft>
              </a:pPr>
              <a:t>5</a:t>
            </a:fld>
            <a:endParaRPr lang="en-US"/>
          </a:p>
        </p:txBody>
      </p:sp>
    </p:spTree>
    <p:extLst>
      <p:ext uri="{BB962C8B-B14F-4D97-AF65-F5344CB8AC3E}">
        <p14:creationId xmlns:p14="http://schemas.microsoft.com/office/powerpoint/2010/main" val="1157519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34850-A751-6539-3A1C-4ED4226D4F65}"/>
              </a:ext>
            </a:extLst>
          </p:cNvPr>
          <p:cNvSpPr>
            <a:spLocks noGrp="1"/>
          </p:cNvSpPr>
          <p:nvPr>
            <p:ph type="title"/>
          </p:nvPr>
        </p:nvSpPr>
        <p:spPr>
          <a:xfrm>
            <a:off x="838200" y="365125"/>
            <a:ext cx="10515600" cy="1325563"/>
          </a:xfrm>
        </p:spPr>
        <p:txBody>
          <a:bodyPr>
            <a:normAutofit/>
          </a:bodyPr>
          <a:lstStyle/>
          <a:p>
            <a:r>
              <a:rPr lang="en-US" sz="5400" b="1">
                <a:solidFill>
                  <a:srgbClr val="FF0000"/>
                </a:solidFill>
                <a:cs typeface="Calibri Light"/>
              </a:rPr>
              <a:t>Deliverables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911DAD-617C-9961-7054-160B2BB48579}"/>
              </a:ext>
            </a:extLst>
          </p:cNvPr>
          <p:cNvSpPr>
            <a:spLocks noGrp="1"/>
          </p:cNvSpPr>
          <p:nvPr>
            <p:ph idx="1"/>
          </p:nvPr>
        </p:nvSpPr>
        <p:spPr>
          <a:xfrm>
            <a:off x="838200" y="1929384"/>
            <a:ext cx="10014031" cy="914593"/>
          </a:xfrm>
        </p:spPr>
        <p:txBody>
          <a:bodyPr vert="horz" lIns="91440" tIns="45720" rIns="91440" bIns="45720" rtlCol="0" anchor="t">
            <a:normAutofit/>
          </a:bodyPr>
          <a:lstStyle/>
          <a:p>
            <a:pPr marL="0" indent="0">
              <a:buNone/>
            </a:pPr>
            <a:r>
              <a:rPr lang="en-US" sz="2200">
                <a:ea typeface="+mn-lt"/>
                <a:cs typeface="+mn-lt"/>
              </a:rPr>
              <a:t>Propose to develop a prototype to test the optimized algorithm by picking and placing small identical sized cardboard models</a:t>
            </a:r>
            <a:endParaRPr lang="en-US" sz="2200">
              <a:cs typeface="Calibri" panose="020F0502020204030204"/>
            </a:endParaRPr>
          </a:p>
        </p:txBody>
      </p:sp>
      <p:sp>
        <p:nvSpPr>
          <p:cNvPr id="4" name="Slide Number Placeholder 3">
            <a:extLst>
              <a:ext uri="{FF2B5EF4-FFF2-40B4-BE49-F238E27FC236}">
                <a16:creationId xmlns:a16="http://schemas.microsoft.com/office/drawing/2014/main" id="{5BB43999-9249-71D5-C800-4FE3A4BADD59}"/>
              </a:ext>
            </a:extLst>
          </p:cNvPr>
          <p:cNvSpPr>
            <a:spLocks noGrp="1"/>
          </p:cNvSpPr>
          <p:nvPr>
            <p:ph type="sldNum" sz="quarter" idx="12"/>
          </p:nvPr>
        </p:nvSpPr>
        <p:spPr>
          <a:xfrm>
            <a:off x="8610600" y="6356350"/>
            <a:ext cx="2743200" cy="365125"/>
          </a:xfrm>
        </p:spPr>
        <p:txBody>
          <a:bodyPr>
            <a:normAutofit/>
          </a:bodyPr>
          <a:lstStyle/>
          <a:p>
            <a:pPr>
              <a:spcAft>
                <a:spcPts val="600"/>
              </a:spcAft>
            </a:pPr>
            <a:fld id="{88E4D040-808A-4D49-855F-11A3BB64A150}" type="slidenum">
              <a:rPr lang="en-US" smtClean="0"/>
              <a:pPr>
                <a:spcAft>
                  <a:spcPts val="600"/>
                </a:spcAft>
              </a:pPr>
              <a:t>6</a:t>
            </a:fld>
            <a:endParaRPr lang="en-US"/>
          </a:p>
        </p:txBody>
      </p:sp>
      <p:grpSp>
        <p:nvGrpSpPr>
          <p:cNvPr id="10" name="Group 9">
            <a:extLst>
              <a:ext uri="{FF2B5EF4-FFF2-40B4-BE49-F238E27FC236}">
                <a16:creationId xmlns:a16="http://schemas.microsoft.com/office/drawing/2014/main" id="{94B33A9F-D58E-EC0A-C37D-DB1947B70252}"/>
              </a:ext>
            </a:extLst>
          </p:cNvPr>
          <p:cNvGrpSpPr/>
          <p:nvPr/>
        </p:nvGrpSpPr>
        <p:grpSpPr>
          <a:xfrm>
            <a:off x="1213413" y="3528832"/>
            <a:ext cx="8874707" cy="2516473"/>
            <a:chOff x="1213413" y="3528832"/>
            <a:chExt cx="8289403" cy="2394995"/>
          </a:xfrm>
        </p:grpSpPr>
        <p:pic>
          <p:nvPicPr>
            <p:cNvPr id="6" name="Picture 6">
              <a:extLst>
                <a:ext uri="{FF2B5EF4-FFF2-40B4-BE49-F238E27FC236}">
                  <a16:creationId xmlns:a16="http://schemas.microsoft.com/office/drawing/2014/main" id="{388D3B85-D25A-8A9B-82CC-BE27B4518E6E}"/>
                </a:ext>
              </a:extLst>
            </p:cNvPr>
            <p:cNvPicPr>
              <a:picLocks noChangeAspect="1"/>
            </p:cNvPicPr>
            <p:nvPr/>
          </p:nvPicPr>
          <p:blipFill>
            <a:blip r:embed="rId2"/>
            <a:stretch>
              <a:fillRect/>
            </a:stretch>
          </p:blipFill>
          <p:spPr>
            <a:xfrm>
              <a:off x="7193666" y="3571754"/>
              <a:ext cx="2309150" cy="2309150"/>
            </a:xfrm>
            <a:prstGeom prst="rect">
              <a:avLst/>
            </a:prstGeom>
          </p:spPr>
        </p:pic>
        <p:pic>
          <p:nvPicPr>
            <p:cNvPr id="7" name="Picture 7">
              <a:extLst>
                <a:ext uri="{FF2B5EF4-FFF2-40B4-BE49-F238E27FC236}">
                  <a16:creationId xmlns:a16="http://schemas.microsoft.com/office/drawing/2014/main" id="{064609D4-CF6B-B80D-1D7D-8827D0C95DC6}"/>
                </a:ext>
              </a:extLst>
            </p:cNvPr>
            <p:cNvPicPr>
              <a:picLocks noChangeAspect="1"/>
            </p:cNvPicPr>
            <p:nvPr/>
          </p:nvPicPr>
          <p:blipFill>
            <a:blip r:embed="rId3"/>
            <a:stretch>
              <a:fillRect/>
            </a:stretch>
          </p:blipFill>
          <p:spPr>
            <a:xfrm>
              <a:off x="1213413" y="3528832"/>
              <a:ext cx="3186896" cy="2394995"/>
            </a:xfrm>
            <a:prstGeom prst="rect">
              <a:avLst/>
            </a:prstGeom>
          </p:spPr>
        </p:pic>
        <p:sp>
          <p:nvSpPr>
            <p:cNvPr id="8" name="Arrow: Right 7">
              <a:extLst>
                <a:ext uri="{FF2B5EF4-FFF2-40B4-BE49-F238E27FC236}">
                  <a16:creationId xmlns:a16="http://schemas.microsoft.com/office/drawing/2014/main" id="{7322C45B-BF73-ED06-C809-4DE5E8C38F1E}"/>
                </a:ext>
              </a:extLst>
            </p:cNvPr>
            <p:cNvSpPr/>
            <p:nvPr/>
          </p:nvSpPr>
          <p:spPr>
            <a:xfrm>
              <a:off x="5220973" y="4421316"/>
              <a:ext cx="1147822" cy="617315"/>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3228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959C6B72-F8E6-4281-8F3E-93FC0DC98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BEECF-C1E4-569E-90DE-F770EF147EC9}"/>
              </a:ext>
            </a:extLst>
          </p:cNvPr>
          <p:cNvSpPr>
            <a:spLocks noGrp="1"/>
          </p:cNvSpPr>
          <p:nvPr>
            <p:ph type="title"/>
          </p:nvPr>
        </p:nvSpPr>
        <p:spPr>
          <a:xfrm>
            <a:off x="612648" y="365125"/>
            <a:ext cx="5295015" cy="2063808"/>
          </a:xfrm>
        </p:spPr>
        <p:txBody>
          <a:bodyPr anchor="b">
            <a:normAutofit/>
          </a:bodyPr>
          <a:lstStyle/>
          <a:p>
            <a:r>
              <a:rPr lang="en-US" sz="5400" b="1">
                <a:solidFill>
                  <a:srgbClr val="FF0000"/>
                </a:solidFill>
              </a:rPr>
              <a:t>Beneficiaries</a:t>
            </a:r>
            <a:endParaRPr lang="en-US" sz="5400" b="1">
              <a:cs typeface="Calibri Light"/>
            </a:endParaRPr>
          </a:p>
        </p:txBody>
      </p:sp>
      <p:pic>
        <p:nvPicPr>
          <p:cNvPr id="8" name="Picture 8" descr="A picture containing writing implement, stationary, crayon, colorful&#10;&#10;Description automatically generated">
            <a:extLst>
              <a:ext uri="{FF2B5EF4-FFF2-40B4-BE49-F238E27FC236}">
                <a16:creationId xmlns:a16="http://schemas.microsoft.com/office/drawing/2014/main" id="{92775A9B-FB9B-31C3-8A9C-718A11178E27}"/>
              </a:ext>
            </a:extLst>
          </p:cNvPr>
          <p:cNvPicPr>
            <a:picLocks noChangeAspect="1"/>
          </p:cNvPicPr>
          <p:nvPr/>
        </p:nvPicPr>
        <p:blipFill>
          <a:blip r:embed="rId2"/>
          <a:stretch>
            <a:fillRect/>
          </a:stretch>
        </p:blipFill>
        <p:spPr>
          <a:xfrm>
            <a:off x="6532916" y="487474"/>
            <a:ext cx="2540538" cy="1949862"/>
          </a:xfrm>
          <a:prstGeom prst="rect">
            <a:avLst/>
          </a:prstGeom>
        </p:spPr>
      </p:pic>
      <p:pic>
        <p:nvPicPr>
          <p:cNvPr id="6" name="Picture 6" descr="A picture containing text, container, can, stacked&#10;&#10;Description automatically generated">
            <a:extLst>
              <a:ext uri="{FF2B5EF4-FFF2-40B4-BE49-F238E27FC236}">
                <a16:creationId xmlns:a16="http://schemas.microsoft.com/office/drawing/2014/main" id="{8B1D52CF-1E82-D92E-F548-182F1C32BAB9}"/>
              </a:ext>
            </a:extLst>
          </p:cNvPr>
          <p:cNvPicPr>
            <a:picLocks noChangeAspect="1"/>
          </p:cNvPicPr>
          <p:nvPr/>
        </p:nvPicPr>
        <p:blipFill>
          <a:blip r:embed="rId3"/>
          <a:stretch>
            <a:fillRect/>
          </a:stretch>
        </p:blipFill>
        <p:spPr>
          <a:xfrm>
            <a:off x="9287394" y="510929"/>
            <a:ext cx="2540538" cy="1902951"/>
          </a:xfrm>
          <a:prstGeom prst="rect">
            <a:avLst/>
          </a:prstGeom>
        </p:spPr>
      </p:pic>
      <p:sp>
        <p:nvSpPr>
          <p:cNvPr id="3" name="Content Placeholder 2">
            <a:extLst>
              <a:ext uri="{FF2B5EF4-FFF2-40B4-BE49-F238E27FC236}">
                <a16:creationId xmlns:a16="http://schemas.microsoft.com/office/drawing/2014/main" id="{050EA090-7C7D-9DDD-22F0-C52AC5D01F71}"/>
              </a:ext>
            </a:extLst>
          </p:cNvPr>
          <p:cNvSpPr>
            <a:spLocks noGrp="1"/>
          </p:cNvSpPr>
          <p:nvPr>
            <p:ph idx="1"/>
          </p:nvPr>
        </p:nvSpPr>
        <p:spPr>
          <a:xfrm>
            <a:off x="612648" y="2908005"/>
            <a:ext cx="5295015" cy="3268957"/>
          </a:xfrm>
        </p:spPr>
        <p:txBody>
          <a:bodyPr vert="horz" lIns="91440" tIns="45720" rIns="91440" bIns="45720" rtlCol="0">
            <a:normAutofit/>
          </a:bodyPr>
          <a:lstStyle/>
          <a:p>
            <a:pPr>
              <a:buFont typeface="Arial" panose="05000000000000000000" pitchFamily="2" charset="2"/>
              <a:buChar char="•"/>
            </a:pPr>
            <a:r>
              <a:rPr lang="en-US" sz="2200">
                <a:cs typeface="Calibri"/>
              </a:rPr>
              <a:t>Medicine jars organizer for arthritis patients</a:t>
            </a:r>
          </a:p>
          <a:p>
            <a:pPr>
              <a:buFont typeface="Arial" panose="05000000000000000000" pitchFamily="2" charset="2"/>
              <a:buChar char="•"/>
            </a:pPr>
            <a:r>
              <a:rPr lang="en-US" sz="2200">
                <a:cs typeface="Calibri"/>
              </a:rPr>
              <a:t>Desk organizer for painters</a:t>
            </a:r>
          </a:p>
          <a:p>
            <a:pPr>
              <a:buFont typeface="Arial" panose="05000000000000000000" pitchFamily="2" charset="2"/>
              <a:buChar char="•"/>
            </a:pPr>
            <a:r>
              <a:rPr lang="en-US" sz="2200">
                <a:cs typeface="Calibri"/>
              </a:rPr>
              <a:t>Kitchen assistant: </a:t>
            </a:r>
          </a:p>
          <a:p>
            <a:pPr lvl="1">
              <a:buFont typeface="Arial" panose="05000000000000000000" pitchFamily="2" charset="2"/>
              <a:buChar char="•"/>
            </a:pPr>
            <a:r>
              <a:rPr lang="en-US" sz="2200">
                <a:cs typeface="Calibri"/>
              </a:rPr>
              <a:t>Managing spice jars</a:t>
            </a:r>
          </a:p>
          <a:p>
            <a:pPr lvl="1">
              <a:buFont typeface="Arial" panose="05000000000000000000" pitchFamily="2" charset="2"/>
              <a:buChar char="•"/>
            </a:pPr>
            <a:r>
              <a:rPr lang="en-US" sz="2200">
                <a:cs typeface="Calibri"/>
              </a:rPr>
              <a:t>Stacking washed dishes into racks</a:t>
            </a:r>
          </a:p>
          <a:p>
            <a:pPr>
              <a:buFont typeface="Arial" panose="05000000000000000000" pitchFamily="2" charset="2"/>
              <a:buChar char="•"/>
            </a:pPr>
            <a:r>
              <a:rPr lang="en-US" sz="2200">
                <a:cs typeface="Calibri"/>
              </a:rPr>
              <a:t>Stacking and sorting fruits into fruit piles</a:t>
            </a:r>
          </a:p>
        </p:txBody>
      </p:sp>
      <p:pic>
        <p:nvPicPr>
          <p:cNvPr id="5" name="Picture 5" descr="A picture containing sale, store, row, lined&#10;&#10;Description automatically generated">
            <a:extLst>
              <a:ext uri="{FF2B5EF4-FFF2-40B4-BE49-F238E27FC236}">
                <a16:creationId xmlns:a16="http://schemas.microsoft.com/office/drawing/2014/main" id="{79F9191B-4DBC-E07D-3AEA-C98EA6345B3A}"/>
              </a:ext>
            </a:extLst>
          </p:cNvPr>
          <p:cNvPicPr>
            <a:picLocks noChangeAspect="1"/>
          </p:cNvPicPr>
          <p:nvPr/>
        </p:nvPicPr>
        <p:blipFill>
          <a:blip r:embed="rId4"/>
          <a:stretch>
            <a:fillRect/>
          </a:stretch>
        </p:blipFill>
        <p:spPr>
          <a:xfrm>
            <a:off x="6615980" y="2766251"/>
            <a:ext cx="5128888" cy="3410711"/>
          </a:xfrm>
          <a:prstGeom prst="rect">
            <a:avLst/>
          </a:prstGeom>
        </p:spPr>
      </p:pic>
      <p:sp>
        <p:nvSpPr>
          <p:cNvPr id="4" name="Slide Number Placeholder 3">
            <a:extLst>
              <a:ext uri="{FF2B5EF4-FFF2-40B4-BE49-F238E27FC236}">
                <a16:creationId xmlns:a16="http://schemas.microsoft.com/office/drawing/2014/main" id="{CAC0F167-B09D-6597-8B62-ABB943F010E7}"/>
              </a:ext>
            </a:extLst>
          </p:cNvPr>
          <p:cNvSpPr>
            <a:spLocks noGrp="1"/>
          </p:cNvSpPr>
          <p:nvPr>
            <p:ph type="sldNum" sz="quarter" idx="12"/>
          </p:nvPr>
        </p:nvSpPr>
        <p:spPr>
          <a:xfrm>
            <a:off x="8610600" y="6356350"/>
            <a:ext cx="2743200" cy="365125"/>
          </a:xfrm>
        </p:spPr>
        <p:txBody>
          <a:bodyPr>
            <a:normAutofit/>
          </a:bodyPr>
          <a:lstStyle/>
          <a:p>
            <a:pPr>
              <a:spcAft>
                <a:spcPts val="600"/>
              </a:spcAft>
            </a:pPr>
            <a:fld id="{88E4D040-808A-4D49-855F-11A3BB64A150}" type="slidenum">
              <a:rPr lang="en-US" dirty="0" smtClean="0"/>
              <a:pPr>
                <a:spcAft>
                  <a:spcPts val="600"/>
                </a:spcAft>
              </a:pPr>
              <a:t>7</a:t>
            </a:fld>
            <a:endParaRPr lang="en-US"/>
          </a:p>
        </p:txBody>
      </p:sp>
    </p:spTree>
    <p:extLst>
      <p:ext uri="{BB962C8B-B14F-4D97-AF65-F5344CB8AC3E}">
        <p14:creationId xmlns:p14="http://schemas.microsoft.com/office/powerpoint/2010/main" val="21625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49A496-BBF7-26D7-DF6B-E074A276063D}"/>
              </a:ext>
            </a:extLst>
          </p:cNvPr>
          <p:cNvSpPr>
            <a:spLocks noGrp="1"/>
          </p:cNvSpPr>
          <p:nvPr>
            <p:ph type="title"/>
          </p:nvPr>
        </p:nvSpPr>
        <p:spPr>
          <a:xfrm>
            <a:off x="926548" y="343038"/>
            <a:ext cx="10515600" cy="1159911"/>
          </a:xfrm>
        </p:spPr>
        <p:txBody>
          <a:bodyPr>
            <a:normAutofit/>
          </a:bodyPr>
          <a:lstStyle/>
          <a:p>
            <a:r>
              <a:rPr lang="en-US" sz="5400" b="1">
                <a:solidFill>
                  <a:srgbClr val="FF0000"/>
                </a:solidFill>
                <a:cs typeface="Calibri Light"/>
              </a:rPr>
              <a:t>Literature</a:t>
            </a:r>
            <a:r>
              <a:rPr lang="en-US" sz="5400" b="1">
                <a:cs typeface="Calibri Light"/>
              </a:rPr>
              <a:t> </a:t>
            </a:r>
            <a:r>
              <a:rPr lang="en-US" sz="5400" b="1">
                <a:solidFill>
                  <a:srgbClr val="FF0000"/>
                </a:solidFill>
                <a:cs typeface="Calibri Light"/>
              </a:rPr>
              <a:t>Review</a:t>
            </a:r>
            <a:endParaRPr lang="en-US" sz="5400">
              <a:solidFill>
                <a:srgbClr val="FF0000"/>
              </a:solidFill>
              <a:cs typeface="Calibri Light" panose="020F0302020204030204"/>
            </a:endParaRPr>
          </a:p>
        </p:txBody>
      </p:sp>
      <p:sp>
        <p:nvSpPr>
          <p:cNvPr id="3" name="Content Placeholder 2">
            <a:extLst>
              <a:ext uri="{FF2B5EF4-FFF2-40B4-BE49-F238E27FC236}">
                <a16:creationId xmlns:a16="http://schemas.microsoft.com/office/drawing/2014/main" id="{9A31D916-914E-6814-94F3-729127592D70}"/>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a:cs typeface="Calibri"/>
              </a:rPr>
              <a:t>In </a:t>
            </a:r>
            <a:r>
              <a:rPr lang="en-US" sz="2200" u="sng">
                <a:ea typeface="+mn-lt"/>
                <a:cs typeface="+mn-lt"/>
                <a:hlinkClick r:id="rId2">
                  <a:extLst>
                    <a:ext uri="{A12FA001-AC4F-418D-AE19-62706E023703}">
                      <ahyp:hlinkClr xmlns:ahyp="http://schemas.microsoft.com/office/drawing/2018/hyperlinkcolor" val="tx"/>
                    </a:ext>
                  </a:extLst>
                </a:hlinkClick>
              </a:rPr>
              <a:t>Optimal Trajectory Planning for a Robotic Manipulator Palletizing Tasks</a:t>
            </a:r>
            <a:r>
              <a:rPr lang="en-US" sz="2200" u="sng">
                <a:ea typeface="+mn-lt"/>
                <a:cs typeface="+mn-lt"/>
              </a:rPr>
              <a:t> </a:t>
            </a:r>
            <a:r>
              <a:rPr lang="en-US" sz="2200">
                <a:ea typeface="+mn-lt"/>
                <a:cs typeface="+mn-lt"/>
              </a:rPr>
              <a:t>the problem of palletizing objects from a pre-determined storage area to a delivery area is discussed. The aim is finding the sequence of the moves of the manipulator that minimizes the length of the travelled path. The optimal solution is obtained by formalizing the palletizing task problem in an Integer Linear Programming (ILP) problem.</a:t>
            </a:r>
          </a:p>
          <a:p>
            <a:pPr lvl="1"/>
            <a:r>
              <a:rPr lang="en-US" sz="2200">
                <a:ea typeface="+mn-lt"/>
                <a:cs typeface="+mn-lt"/>
              </a:rPr>
              <a:t>Our aim is to expand the research further by:</a:t>
            </a:r>
          </a:p>
          <a:p>
            <a:pPr lvl="2"/>
            <a:r>
              <a:rPr lang="en-US" sz="2200">
                <a:ea typeface="+mn-lt"/>
                <a:cs typeface="+mn-lt"/>
              </a:rPr>
              <a:t>1. Palletizing objects from a non -predetermined storage area </a:t>
            </a:r>
            <a:endParaRPr lang="en-US" sz="2200">
              <a:cs typeface="Calibri"/>
            </a:endParaRPr>
          </a:p>
          <a:p>
            <a:pPr lvl="2"/>
            <a:r>
              <a:rPr lang="en-US" sz="2200">
                <a:ea typeface="+mn-lt"/>
                <a:cs typeface="+mn-lt"/>
              </a:rPr>
              <a:t>2. Generalizing the movements by collision-free trajectory planning</a:t>
            </a:r>
          </a:p>
          <a:p>
            <a:r>
              <a:rPr lang="en-US" sz="2200">
                <a:ea typeface="+mn-lt"/>
                <a:cs typeface="+mn-lt"/>
              </a:rPr>
              <a:t>In </a:t>
            </a:r>
            <a:r>
              <a:rPr lang="en-US" sz="2200" u="sng">
                <a:solidFill>
                  <a:schemeClr val="accent1"/>
                </a:solidFill>
              </a:rPr>
              <a:t>Trajectory Optimization With Particle Swarm Optimization for Manipulator Motion Planning</a:t>
            </a:r>
            <a:r>
              <a:rPr lang="en-US" sz="2200"/>
              <a:t> trajectory</a:t>
            </a:r>
            <a:r>
              <a:rPr lang="en-US" sz="2200">
                <a:ea typeface="+mn-lt"/>
                <a:cs typeface="+mn-lt"/>
              </a:rPr>
              <a:t> optimization using particle swarm optimization (PSO) is investigated. The proposed algorithm successfully optimized a trajectory while satisfying the constraints and is less likely to converge to a local minimum.</a:t>
            </a:r>
          </a:p>
        </p:txBody>
      </p:sp>
      <p:sp>
        <p:nvSpPr>
          <p:cNvPr id="4" name="Slide Number Placeholder 3">
            <a:extLst>
              <a:ext uri="{FF2B5EF4-FFF2-40B4-BE49-F238E27FC236}">
                <a16:creationId xmlns:a16="http://schemas.microsoft.com/office/drawing/2014/main" id="{53492501-11ED-4CDA-D8BD-3AF8C457C9E1}"/>
              </a:ext>
            </a:extLst>
          </p:cNvPr>
          <p:cNvSpPr>
            <a:spLocks noGrp="1"/>
          </p:cNvSpPr>
          <p:nvPr>
            <p:ph type="sldNum" sz="quarter" idx="12"/>
          </p:nvPr>
        </p:nvSpPr>
        <p:spPr>
          <a:xfrm>
            <a:off x="8610600" y="6356350"/>
            <a:ext cx="2743200" cy="365125"/>
          </a:xfrm>
        </p:spPr>
        <p:txBody>
          <a:bodyPr>
            <a:normAutofit/>
          </a:bodyPr>
          <a:lstStyle/>
          <a:p>
            <a:pPr>
              <a:spcAft>
                <a:spcPts val="600"/>
              </a:spcAft>
            </a:pPr>
            <a:fld id="{88E4D040-808A-4D49-855F-11A3BB64A150}" type="slidenum">
              <a:rPr lang="en-US" smtClean="0"/>
              <a:pPr>
                <a:spcAft>
                  <a:spcPts val="600"/>
                </a:spcAft>
              </a:pPr>
              <a:t>8</a:t>
            </a:fld>
            <a:endParaRPr lang="en-US"/>
          </a:p>
        </p:txBody>
      </p:sp>
    </p:spTree>
    <p:extLst>
      <p:ext uri="{BB962C8B-B14F-4D97-AF65-F5344CB8AC3E}">
        <p14:creationId xmlns:p14="http://schemas.microsoft.com/office/powerpoint/2010/main" val="1332376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FC7B7C7-2934-6086-786B-7CF47BB2523D}"/>
              </a:ext>
            </a:extLst>
          </p:cNvPr>
          <p:cNvSpPr>
            <a:spLocks noGrp="1"/>
          </p:cNvSpPr>
          <p:nvPr>
            <p:ph type="sldNum" sz="quarter" idx="12"/>
          </p:nvPr>
        </p:nvSpPr>
        <p:spPr/>
        <p:txBody>
          <a:bodyPr/>
          <a:lstStyle/>
          <a:p>
            <a:fld id="{88E4D040-808A-4D49-855F-11A3BB64A150}" type="slidenum">
              <a:rPr lang="en-US" smtClean="0"/>
              <a:t>9</a:t>
            </a:fld>
            <a:endParaRPr lang="en-US"/>
          </a:p>
        </p:txBody>
      </p:sp>
      <p:sp>
        <p:nvSpPr>
          <p:cNvPr id="6" name="Title 1">
            <a:extLst>
              <a:ext uri="{FF2B5EF4-FFF2-40B4-BE49-F238E27FC236}">
                <a16:creationId xmlns:a16="http://schemas.microsoft.com/office/drawing/2014/main" id="{044A1D2F-3701-ADC1-3507-ED1EA50DA336}"/>
              </a:ext>
            </a:extLst>
          </p:cNvPr>
          <p:cNvSpPr txBox="1">
            <a:spLocks/>
          </p:cNvSpPr>
          <p:nvPr/>
        </p:nvSpPr>
        <p:spPr>
          <a:xfrm>
            <a:off x="593035" y="3850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a:solidFill>
                  <a:srgbClr val="FF0000"/>
                </a:solidFill>
                <a:cs typeface="Calibri Light"/>
              </a:rPr>
              <a:t>Technical Readiness Level</a:t>
            </a:r>
            <a:endParaRPr lang="en-US" sz="5400">
              <a:solidFill>
                <a:srgbClr val="FF0000"/>
              </a:solidFill>
              <a:cs typeface="Calibri Light"/>
            </a:endParaRPr>
          </a:p>
        </p:txBody>
      </p:sp>
      <p:sp>
        <p:nvSpPr>
          <p:cNvPr id="11" name="TextBox 10">
            <a:extLst>
              <a:ext uri="{FF2B5EF4-FFF2-40B4-BE49-F238E27FC236}">
                <a16:creationId xmlns:a16="http://schemas.microsoft.com/office/drawing/2014/main" id="{D6A3FD46-3B0A-2738-0578-8F5B70A99DBB}"/>
              </a:ext>
            </a:extLst>
          </p:cNvPr>
          <p:cNvSpPr txBox="1"/>
          <p:nvPr/>
        </p:nvSpPr>
        <p:spPr>
          <a:xfrm>
            <a:off x="671443" y="2073965"/>
            <a:ext cx="802198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800">
                <a:cs typeface="Segoe UI"/>
              </a:rPr>
              <a:t>TRL 1 </a:t>
            </a:r>
            <a:r>
              <a:rPr lang="pt-BR" sz="2800" err="1">
                <a:cs typeface="Segoe UI"/>
              </a:rPr>
              <a:t>will</a:t>
            </a:r>
            <a:r>
              <a:rPr lang="pt-BR" sz="2800">
                <a:cs typeface="Segoe UI"/>
              </a:rPr>
              <a:t> </a:t>
            </a:r>
            <a:r>
              <a:rPr lang="pt-BR" sz="2800" err="1">
                <a:cs typeface="Segoe UI"/>
              </a:rPr>
              <a:t>be</a:t>
            </a:r>
            <a:r>
              <a:rPr lang="pt-BR" sz="2800">
                <a:cs typeface="Segoe UI"/>
              </a:rPr>
              <a:t> </a:t>
            </a:r>
            <a:r>
              <a:rPr lang="pt-BR" sz="2800" err="1">
                <a:cs typeface="Segoe UI"/>
              </a:rPr>
              <a:t>achieved</a:t>
            </a:r>
            <a:r>
              <a:rPr lang="pt-BR" sz="2800">
                <a:cs typeface="Segoe UI"/>
              </a:rPr>
              <a:t> in </a:t>
            </a:r>
            <a:r>
              <a:rPr lang="pt-BR" sz="2800" err="1">
                <a:cs typeface="Segoe UI"/>
              </a:rPr>
              <a:t>this</a:t>
            </a:r>
            <a:r>
              <a:rPr lang="pt-BR" sz="2800">
                <a:cs typeface="Segoe UI"/>
              </a:rPr>
              <a:t> </a:t>
            </a:r>
            <a:r>
              <a:rPr lang="pt-BR" sz="2800" err="1">
                <a:cs typeface="Segoe UI"/>
              </a:rPr>
              <a:t>project</a:t>
            </a:r>
            <a:r>
              <a:rPr lang="pt-BR" sz="2800">
                <a:cs typeface="Segoe UI"/>
              </a:rPr>
              <a:t>:</a:t>
            </a:r>
            <a:r>
              <a:rPr lang="en-US" sz="2800">
                <a:cs typeface="Segoe UI"/>
              </a:rPr>
              <a:t>​</a:t>
            </a:r>
          </a:p>
          <a:p>
            <a:r>
              <a:rPr lang="pt-BR" sz="2800">
                <a:cs typeface="Segoe UI"/>
              </a:rPr>
              <a:t>Basic </a:t>
            </a:r>
            <a:r>
              <a:rPr lang="pt-BR" sz="2800" err="1">
                <a:cs typeface="Segoe UI"/>
              </a:rPr>
              <a:t>concepts</a:t>
            </a:r>
            <a:r>
              <a:rPr lang="pt-BR" sz="2800">
                <a:cs typeface="Segoe UI"/>
              </a:rPr>
              <a:t> </a:t>
            </a:r>
            <a:r>
              <a:rPr lang="pt-BR" sz="2800" err="1">
                <a:cs typeface="Segoe UI"/>
              </a:rPr>
              <a:t>explored</a:t>
            </a:r>
            <a:r>
              <a:rPr lang="pt-BR" sz="2800">
                <a:cs typeface="Segoe UI"/>
              </a:rPr>
              <a:t>, </a:t>
            </a:r>
            <a:r>
              <a:rPr lang="pt-BR" sz="2800" err="1">
                <a:cs typeface="Segoe UI"/>
              </a:rPr>
              <a:t>observed</a:t>
            </a:r>
            <a:r>
              <a:rPr lang="pt-BR" sz="2800">
                <a:cs typeface="Segoe UI"/>
              </a:rPr>
              <a:t> </a:t>
            </a:r>
            <a:r>
              <a:rPr lang="pt-BR" sz="2800" err="1">
                <a:cs typeface="Segoe UI"/>
              </a:rPr>
              <a:t>and</a:t>
            </a:r>
            <a:r>
              <a:rPr lang="pt-BR" sz="2800">
                <a:cs typeface="Segoe UI"/>
              </a:rPr>
              <a:t> </a:t>
            </a:r>
            <a:r>
              <a:rPr lang="pt-BR" sz="2800" err="1">
                <a:cs typeface="Segoe UI"/>
              </a:rPr>
              <a:t>reported</a:t>
            </a:r>
            <a:r>
              <a:rPr lang="pt-BR" sz="2800">
                <a:cs typeface="Segoe UI"/>
              </a:rPr>
              <a:t>​</a:t>
            </a:r>
          </a:p>
        </p:txBody>
      </p:sp>
      <p:grpSp>
        <p:nvGrpSpPr>
          <p:cNvPr id="23" name="Group 22">
            <a:extLst>
              <a:ext uri="{FF2B5EF4-FFF2-40B4-BE49-F238E27FC236}">
                <a16:creationId xmlns:a16="http://schemas.microsoft.com/office/drawing/2014/main" id="{8A341D66-3939-CBEF-B803-BF39C847B4A9}"/>
              </a:ext>
            </a:extLst>
          </p:cNvPr>
          <p:cNvGrpSpPr/>
          <p:nvPr/>
        </p:nvGrpSpPr>
        <p:grpSpPr>
          <a:xfrm>
            <a:off x="284980" y="3296143"/>
            <a:ext cx="11732710" cy="2922743"/>
            <a:chOff x="75154" y="3472839"/>
            <a:chExt cx="11732710" cy="2922743"/>
          </a:xfrm>
        </p:grpSpPr>
        <p:sp>
          <p:nvSpPr>
            <p:cNvPr id="13" name="Rectangle 12">
              <a:extLst>
                <a:ext uri="{FF2B5EF4-FFF2-40B4-BE49-F238E27FC236}">
                  <a16:creationId xmlns:a16="http://schemas.microsoft.com/office/drawing/2014/main" id="{4406EC86-1C3E-7030-A4FD-3C70137F45B7}"/>
                </a:ext>
              </a:extLst>
            </p:cNvPr>
            <p:cNvSpPr/>
            <p:nvPr/>
          </p:nvSpPr>
          <p:spPr>
            <a:xfrm>
              <a:off x="1139868" y="5195168"/>
              <a:ext cx="1263040" cy="1200412"/>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TRL 2</a:t>
              </a:r>
            </a:p>
            <a:p>
              <a:pPr algn="ctr"/>
              <a:r>
                <a:rPr lang="en-US">
                  <a:cs typeface="Calibri"/>
                </a:rPr>
                <a:t>Technology Formulated</a:t>
              </a:r>
            </a:p>
          </p:txBody>
        </p:sp>
        <p:sp>
          <p:nvSpPr>
            <p:cNvPr id="14" name="Rectangle 13">
              <a:extLst>
                <a:ext uri="{FF2B5EF4-FFF2-40B4-BE49-F238E27FC236}">
                  <a16:creationId xmlns:a16="http://schemas.microsoft.com/office/drawing/2014/main" id="{B972C8E8-3B60-C770-F8EB-A4C28A5181BF}"/>
                </a:ext>
              </a:extLst>
            </p:cNvPr>
            <p:cNvSpPr/>
            <p:nvPr/>
          </p:nvSpPr>
          <p:spPr>
            <a:xfrm>
              <a:off x="75154" y="5414373"/>
              <a:ext cx="1064711" cy="981206"/>
            </a:xfrm>
            <a:prstGeom prst="rect">
              <a:avLst/>
            </a:prstGeom>
            <a:solidFill>
              <a:schemeClr val="accent4"/>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a:cs typeface="Calibri"/>
                </a:rPr>
                <a:t>TRL 1</a:t>
              </a:r>
            </a:p>
            <a:p>
              <a:pPr algn="ctr"/>
              <a:r>
                <a:rPr lang="en-US">
                  <a:cs typeface="Calibri"/>
                </a:rPr>
                <a:t>Basic Research</a:t>
              </a:r>
            </a:p>
          </p:txBody>
        </p:sp>
        <p:sp>
          <p:nvSpPr>
            <p:cNvPr id="15" name="Rectangle 14">
              <a:extLst>
                <a:ext uri="{FF2B5EF4-FFF2-40B4-BE49-F238E27FC236}">
                  <a16:creationId xmlns:a16="http://schemas.microsoft.com/office/drawing/2014/main" id="{5041DDD7-5582-F4EC-7495-C3A406F66D3A}"/>
                </a:ext>
              </a:extLst>
            </p:cNvPr>
            <p:cNvSpPr/>
            <p:nvPr/>
          </p:nvSpPr>
          <p:spPr>
            <a:xfrm>
              <a:off x="2402908" y="4944649"/>
              <a:ext cx="1002081" cy="1450933"/>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a:cs typeface="Calibri"/>
                </a:rPr>
                <a:t>TRL 3</a:t>
              </a:r>
            </a:p>
            <a:p>
              <a:pPr algn="ctr"/>
              <a:r>
                <a:rPr lang="en-US">
                  <a:cs typeface="Calibri"/>
                </a:rPr>
                <a:t>Proof of concept</a:t>
              </a:r>
            </a:p>
          </p:txBody>
        </p:sp>
        <p:sp>
          <p:nvSpPr>
            <p:cNvPr id="16" name="Rectangle 15">
              <a:extLst>
                <a:ext uri="{FF2B5EF4-FFF2-40B4-BE49-F238E27FC236}">
                  <a16:creationId xmlns:a16="http://schemas.microsoft.com/office/drawing/2014/main" id="{2D0012A6-91AF-02CD-8CAA-9B94BE67F91B}"/>
                </a:ext>
              </a:extLst>
            </p:cNvPr>
            <p:cNvSpPr/>
            <p:nvPr/>
          </p:nvSpPr>
          <p:spPr>
            <a:xfrm>
              <a:off x="3404991" y="4735882"/>
              <a:ext cx="1231725" cy="1659699"/>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a:cs typeface="Calibri"/>
                </a:rPr>
                <a:t>TRL 4</a:t>
              </a:r>
            </a:p>
            <a:p>
              <a:pPr algn="ctr"/>
              <a:r>
                <a:rPr lang="en-US">
                  <a:cs typeface="Calibri"/>
                </a:rPr>
                <a:t>Laboratory Testing of prototype concept</a:t>
              </a:r>
            </a:p>
          </p:txBody>
        </p:sp>
        <p:sp>
          <p:nvSpPr>
            <p:cNvPr id="17" name="Rectangle 16">
              <a:extLst>
                <a:ext uri="{FF2B5EF4-FFF2-40B4-BE49-F238E27FC236}">
                  <a16:creationId xmlns:a16="http://schemas.microsoft.com/office/drawing/2014/main" id="{A5D0AB7C-1996-DA1D-F519-82977A5644CE}"/>
                </a:ext>
              </a:extLst>
            </p:cNvPr>
            <p:cNvSpPr/>
            <p:nvPr/>
          </p:nvSpPr>
          <p:spPr>
            <a:xfrm>
              <a:off x="4636716" y="4527115"/>
              <a:ext cx="1450929" cy="1868464"/>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a:cs typeface="Calibri"/>
                </a:rPr>
                <a:t>TRL 5</a:t>
              </a:r>
            </a:p>
            <a:p>
              <a:pPr algn="ctr"/>
              <a:r>
                <a:rPr lang="en-US">
                  <a:cs typeface="Calibri"/>
                </a:rPr>
                <a:t>Laboratory Testing of Interated System</a:t>
              </a:r>
            </a:p>
          </p:txBody>
        </p:sp>
        <p:sp>
          <p:nvSpPr>
            <p:cNvPr id="18" name="Rectangle 17">
              <a:extLst>
                <a:ext uri="{FF2B5EF4-FFF2-40B4-BE49-F238E27FC236}">
                  <a16:creationId xmlns:a16="http://schemas.microsoft.com/office/drawing/2014/main" id="{288BE9BC-2346-AE80-AA06-F7430E1AB09B}"/>
                </a:ext>
              </a:extLst>
            </p:cNvPr>
            <p:cNvSpPr/>
            <p:nvPr/>
          </p:nvSpPr>
          <p:spPr>
            <a:xfrm>
              <a:off x="6087647" y="4297470"/>
              <a:ext cx="1252602" cy="2098109"/>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a:cs typeface="Calibri"/>
                </a:rPr>
                <a:t>TRL 6</a:t>
              </a:r>
            </a:p>
            <a:p>
              <a:pPr algn="ctr"/>
              <a:r>
                <a:rPr lang="en-US">
                  <a:cs typeface="Calibri"/>
                </a:rPr>
                <a:t>Prototype system verified</a:t>
              </a:r>
            </a:p>
          </p:txBody>
        </p:sp>
        <p:sp>
          <p:nvSpPr>
            <p:cNvPr id="19" name="Rectangle 18">
              <a:extLst>
                <a:ext uri="{FF2B5EF4-FFF2-40B4-BE49-F238E27FC236}">
                  <a16:creationId xmlns:a16="http://schemas.microsoft.com/office/drawing/2014/main" id="{19401849-6CAC-17A0-A57A-FF45CD30EA29}"/>
                </a:ext>
              </a:extLst>
            </p:cNvPr>
            <p:cNvSpPr/>
            <p:nvPr/>
          </p:nvSpPr>
          <p:spPr>
            <a:xfrm>
              <a:off x="7340250" y="4130455"/>
              <a:ext cx="1628382" cy="2265122"/>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a:cs typeface="Calibri"/>
                </a:rPr>
                <a:t>TRL 7</a:t>
              </a:r>
            </a:p>
            <a:p>
              <a:pPr algn="ctr"/>
              <a:r>
                <a:rPr lang="en-US">
                  <a:cs typeface="Calibri"/>
                </a:rPr>
                <a:t>Integrated Plot System Demonstration</a:t>
              </a:r>
            </a:p>
          </p:txBody>
        </p:sp>
        <p:sp>
          <p:nvSpPr>
            <p:cNvPr id="20" name="Rectangle 19">
              <a:extLst>
                <a:ext uri="{FF2B5EF4-FFF2-40B4-BE49-F238E27FC236}">
                  <a16:creationId xmlns:a16="http://schemas.microsoft.com/office/drawing/2014/main" id="{14D48206-7E73-C996-9E37-DFF6750AA8D4}"/>
                </a:ext>
              </a:extLst>
            </p:cNvPr>
            <p:cNvSpPr/>
            <p:nvPr/>
          </p:nvSpPr>
          <p:spPr>
            <a:xfrm>
              <a:off x="8968633" y="3817306"/>
              <a:ext cx="1409177" cy="2578272"/>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a:cs typeface="Calibri"/>
                </a:rPr>
                <a:t>TRL 8</a:t>
              </a:r>
              <a:endParaRPr lang="en-US"/>
            </a:p>
            <a:p>
              <a:pPr algn="ctr"/>
              <a:r>
                <a:rPr lang="en-US">
                  <a:cs typeface="Calibri"/>
                </a:rPr>
                <a:t> System Interpolated</a:t>
              </a:r>
              <a:endParaRPr lang="en-US"/>
            </a:p>
          </p:txBody>
        </p:sp>
        <p:sp>
          <p:nvSpPr>
            <p:cNvPr id="21" name="Rectangle 20">
              <a:extLst>
                <a:ext uri="{FF2B5EF4-FFF2-40B4-BE49-F238E27FC236}">
                  <a16:creationId xmlns:a16="http://schemas.microsoft.com/office/drawing/2014/main" id="{33B28371-A48A-375F-DCE2-21D0E81A1FF5}"/>
                </a:ext>
              </a:extLst>
            </p:cNvPr>
            <p:cNvSpPr/>
            <p:nvPr/>
          </p:nvSpPr>
          <p:spPr>
            <a:xfrm>
              <a:off x="10377811" y="3472839"/>
              <a:ext cx="1430053" cy="2922739"/>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a:cs typeface="Calibri"/>
                </a:rPr>
                <a:t>TRL 9</a:t>
              </a:r>
            </a:p>
            <a:p>
              <a:pPr algn="ctr"/>
              <a:r>
                <a:rPr lang="en-US">
                  <a:cs typeface="Calibri"/>
                </a:rPr>
                <a:t>System ready for full scale development</a:t>
              </a:r>
            </a:p>
          </p:txBody>
        </p:sp>
        <p:sp>
          <p:nvSpPr>
            <p:cNvPr id="22" name="Arrow: Down 21">
              <a:extLst>
                <a:ext uri="{FF2B5EF4-FFF2-40B4-BE49-F238E27FC236}">
                  <a16:creationId xmlns:a16="http://schemas.microsoft.com/office/drawing/2014/main" id="{4F7793CB-9609-A114-D021-D704CEED5EDA}"/>
                </a:ext>
              </a:extLst>
            </p:cNvPr>
            <p:cNvSpPr/>
            <p:nvPr/>
          </p:nvSpPr>
          <p:spPr>
            <a:xfrm>
              <a:off x="300478" y="4369850"/>
              <a:ext cx="480164" cy="981205"/>
            </a:xfrm>
            <a:prstGeom prst="downArrow">
              <a:avLst/>
            </a:prstGeom>
            <a:solidFill>
              <a:schemeClr val="tx1">
                <a:lumMod val="95000"/>
                <a:lumOff val="5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970404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Department of Electronics Engineering ,AMU</vt:lpstr>
      <vt:lpstr>Oath</vt:lpstr>
      <vt:lpstr>Problem Statement</vt:lpstr>
      <vt:lpstr>Abstract</vt:lpstr>
      <vt:lpstr>Objectives</vt:lpstr>
      <vt:lpstr>Deliverables</vt:lpstr>
      <vt:lpstr>Beneficiaries</vt:lpstr>
      <vt:lpstr>Literature Review</vt:lpstr>
      <vt:lpstr>PowerPoint Presentation</vt:lpstr>
      <vt:lpstr>PowerPoint Presentation</vt:lpstr>
      <vt:lpstr>Hardware Requirements</vt:lpstr>
      <vt:lpstr>PowerPoint Presentation</vt:lpstr>
      <vt:lpstr>PowerPoint Presentation</vt:lpstr>
      <vt:lpstr>References</vt:lpstr>
      <vt:lpstr>Thank you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Engineering ,AMU</dc:title>
  <dc:creator>Windows User</dc:creator>
  <cp:revision>297</cp:revision>
  <dcterms:created xsi:type="dcterms:W3CDTF">2022-09-26T21:05:13Z</dcterms:created>
  <dcterms:modified xsi:type="dcterms:W3CDTF">2022-12-14T05:24:40Z</dcterms:modified>
</cp:coreProperties>
</file>