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59" r:id="rId4"/>
    <p:sldId id="273" r:id="rId5"/>
    <p:sldId id="278" r:id="rId6"/>
    <p:sldId id="269" r:id="rId7"/>
    <p:sldId id="274" r:id="rId8"/>
    <p:sldId id="275" r:id="rId9"/>
    <p:sldId id="276" r:id="rId10"/>
    <p:sldId id="277" r:id="rId11"/>
    <p:sldId id="280" r:id="rId12"/>
    <p:sldId id="270" r:id="rId13"/>
    <p:sldId id="285" r:id="rId14"/>
    <p:sldId id="286" r:id="rId15"/>
    <p:sldId id="284" r:id="rId16"/>
    <p:sldId id="271" r:id="rId17"/>
    <p:sldId id="282" r:id="rId18"/>
    <p:sldId id="283" r:id="rId19"/>
    <p:sldId id="272" r:id="rId20"/>
    <p:sldId id="268" r:id="rId21"/>
  </p:sldIdLst>
  <p:sldSz cx="9144000" cy="5143500" type="screen16x9"/>
  <p:notesSz cx="6858000" cy="9144000"/>
  <p:embeddedFontLst>
    <p:embeddedFont>
      <p:font typeface="Encode Sans Black" pitchFamily="2" charset="77"/>
      <p:bold r:id="rId23"/>
    </p:embeddedFont>
    <p:embeddedFont>
      <p:font typeface="Merriweather Sans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8"/>
    <p:restoredTop sz="94676"/>
  </p:normalViewPr>
  <p:slideViewPr>
    <p:cSldViewPr snapToGrid="0">
      <p:cViewPr varScale="1">
        <p:scale>
          <a:sx n="119" d="100"/>
          <a:sy n="119" d="100"/>
        </p:scale>
        <p:origin x="18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1948ba3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d1948ba3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79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3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81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5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71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5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997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4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18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948ba3f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1948ba3f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02d065d3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02d065d3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6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9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5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d065d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d065d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03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1757" y="884868"/>
            <a:ext cx="69723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 descr="University of Washingt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4765676"/>
            <a:ext cx="1905003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 descr="W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5815" y="4459391"/>
            <a:ext cx="1028700" cy="69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-1546912" y="317779"/>
            <a:ext cx="7024200" cy="4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139" y="4314258"/>
            <a:ext cx="1028700" cy="69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59749" y="1017500"/>
            <a:ext cx="81765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0" dirty="0"/>
              <a:t>IMT 542</a:t>
            </a:r>
            <a:br>
              <a:rPr lang="en-US" sz="4420" dirty="0"/>
            </a:br>
            <a:r>
              <a:rPr lang="en-US" sz="4420" dirty="0"/>
              <a:t>GitHub User Analysis Project</a:t>
            </a:r>
            <a:endParaRPr sz="4420"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803300" y="3393025"/>
            <a:ext cx="74739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</a:rPr>
              <a:t>Name: </a:t>
            </a:r>
            <a:r>
              <a:rPr lang="en-US" sz="1600" dirty="0">
                <a:solidFill>
                  <a:schemeClr val="lt1"/>
                </a:solidFill>
              </a:rPr>
              <a:t>Xinyi (Eve)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888650" cy="36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FAIR assessment – deficiencies that need to be improved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4B2E83"/>
                </a:solidFill>
              </a:rPr>
              <a:t>A2: if the user account or the repo is deleted, the metadata might not be accessible anymore,</a:t>
            </a:r>
            <a:r>
              <a:rPr lang="zh-CN" altLang="en-US" sz="1500" dirty="0">
                <a:solidFill>
                  <a:srgbClr val="4B2E83"/>
                </a:solidFill>
              </a:rPr>
              <a:t> </a:t>
            </a:r>
            <a:r>
              <a:rPr lang="en-US" sz="1500" dirty="0">
                <a:solidFill>
                  <a:srgbClr val="4B2E83"/>
                </a:solidFill>
              </a:rPr>
              <a:t>which may not conform to the A2 principle.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R1: In terms of re us ability, although rich attributes are provided, </a:t>
            </a:r>
            <a:r>
              <a:rPr lang="en-US" altLang="zh-CN" sz="1500" dirty="0">
                <a:solidFill>
                  <a:srgbClr val="4B2E83"/>
                </a:solidFill>
              </a:rPr>
              <a:t>some of the </a:t>
            </a:r>
            <a:r>
              <a:rPr lang="en-US" sz="1500" dirty="0">
                <a:solidFill>
                  <a:srgbClr val="4B2E83"/>
                </a:solidFill>
              </a:rPr>
              <a:t>attributes are not relevant to our recruiters, such as ‘</a:t>
            </a:r>
            <a:r>
              <a:rPr lang="en-US" sz="1500" dirty="0" err="1">
                <a:solidFill>
                  <a:srgbClr val="4B2E83"/>
                </a:solidFill>
              </a:rPr>
              <a:t>avater_url</a:t>
            </a:r>
            <a:r>
              <a:rPr lang="en-US" sz="1500" dirty="0">
                <a:solidFill>
                  <a:srgbClr val="4B2E83"/>
                </a:solidFill>
              </a:rPr>
              <a:t>’, ‘</a:t>
            </a:r>
            <a:r>
              <a:rPr lang="en-US" sz="1500" dirty="0" err="1">
                <a:solidFill>
                  <a:srgbClr val="4B2E83"/>
                </a:solidFill>
              </a:rPr>
              <a:t>is_template</a:t>
            </a:r>
            <a:r>
              <a:rPr lang="en-US" sz="1500" dirty="0">
                <a:solidFill>
                  <a:srgbClr val="4B2E83"/>
                </a:solidFill>
              </a:rPr>
              <a:t>’</a:t>
            </a:r>
            <a:r>
              <a:rPr lang="zh-CN" altLang="en-US" sz="1500" dirty="0">
                <a:solidFill>
                  <a:srgbClr val="4B2E83"/>
                </a:solidFill>
              </a:rPr>
              <a:t>，</a:t>
            </a:r>
            <a:r>
              <a:rPr lang="en-US" altLang="zh-CN" sz="1500" dirty="0">
                <a:solidFill>
                  <a:srgbClr val="4B2E83"/>
                </a:solidFill>
              </a:rPr>
              <a:t>not conforming to </a:t>
            </a:r>
            <a:r>
              <a:rPr lang="en-US" sz="1500" dirty="0">
                <a:solidFill>
                  <a:srgbClr val="4B2E83"/>
                </a:solidFill>
              </a:rPr>
              <a:t>R1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R1.1: In the user and user repo, </a:t>
            </a:r>
            <a:r>
              <a:rPr lang="en-US" altLang="zh-CN" sz="1500" dirty="0">
                <a:solidFill>
                  <a:srgbClr val="4B2E83"/>
                </a:solidFill>
              </a:rPr>
              <a:t>most of the </a:t>
            </a:r>
            <a:r>
              <a:rPr lang="en-US" sz="1500" dirty="0">
                <a:solidFill>
                  <a:srgbClr val="4B2E83"/>
                </a:solidFill>
              </a:rPr>
              <a:t>data</a:t>
            </a:r>
            <a:r>
              <a:rPr lang="en-US" altLang="zh-CN" sz="1500" dirty="0">
                <a:solidFill>
                  <a:srgbClr val="4B2E83"/>
                </a:solidFill>
              </a:rPr>
              <a:t> lack </a:t>
            </a:r>
            <a:r>
              <a:rPr lang="en-US" sz="1500" dirty="0">
                <a:solidFill>
                  <a:srgbClr val="4B2E83"/>
                </a:solidFill>
              </a:rPr>
              <a:t>license information, not conforming to the R1.1.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altLang="zh-CN" sz="1500" dirty="0">
                <a:solidFill>
                  <a:srgbClr val="4B2E83"/>
                </a:solidFill>
              </a:rPr>
              <a:t>R1.2: Finally, although </a:t>
            </a:r>
            <a:r>
              <a:rPr lang="en-US" sz="1500" dirty="0">
                <a:solidFill>
                  <a:srgbClr val="4B2E83"/>
                </a:solidFill>
              </a:rPr>
              <a:t>time related attributes such as ‘</a:t>
            </a:r>
            <a:r>
              <a:rPr lang="en-US" sz="1500" dirty="0" err="1">
                <a:solidFill>
                  <a:srgbClr val="4B2E83"/>
                </a:solidFill>
              </a:rPr>
              <a:t>updated_at</a:t>
            </a:r>
            <a:r>
              <a:rPr lang="en-US" sz="1500" dirty="0">
                <a:solidFill>
                  <a:srgbClr val="4B2E83"/>
                </a:solidFill>
              </a:rPr>
              <a:t>’, ‘</a:t>
            </a:r>
            <a:r>
              <a:rPr lang="en-US" sz="1500" dirty="0" err="1">
                <a:solidFill>
                  <a:srgbClr val="4B2E83"/>
                </a:solidFill>
              </a:rPr>
              <a:t>created_at</a:t>
            </a:r>
            <a:r>
              <a:rPr lang="en-US" sz="1500" dirty="0">
                <a:solidFill>
                  <a:srgbClr val="4B2E83"/>
                </a:solidFill>
              </a:rPr>
              <a:t>’ provide some provenance information, but more details could be included to achieve the R1.2 principle. </a:t>
            </a:r>
          </a:p>
        </p:txBody>
      </p:sp>
    </p:spTree>
    <p:extLst>
      <p:ext uri="{BB962C8B-B14F-4D97-AF65-F5344CB8AC3E}">
        <p14:creationId xmlns:p14="http://schemas.microsoft.com/office/powerpoint/2010/main" val="35736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por</a:t>
            </a:r>
            <a:r>
              <a:rPr lang="en-US" altLang="zh-CN" dirty="0"/>
              <a:t>tability </a:t>
            </a:r>
            <a:r>
              <a:rPr lang="en-US" dirty="0"/>
              <a:t>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88865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Portability assessment – deficiencies that needs to be improved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4C788-0863-41EF-50E9-29AA08D9D79E}"/>
              </a:ext>
            </a:extLst>
          </p:cNvPr>
          <p:cNvSpPr txBox="1"/>
          <p:nvPr/>
        </p:nvSpPr>
        <p:spPr>
          <a:xfrm>
            <a:off x="1000404" y="1757306"/>
            <a:ext cx="7255542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Clean meaning: raw JSON with too much info and lack </a:t>
            </a:r>
            <a:r>
              <a:rPr lang="en-US" sz="1500" dirty="0">
                <a:solidFill>
                  <a:srgbClr val="4B2E83"/>
                </a:solidFill>
              </a:rPr>
              <a:t>of </a:t>
            </a:r>
            <a:r>
              <a:rPr lang="en-CN" sz="1500" dirty="0">
                <a:solidFill>
                  <a:srgbClr val="4B2E83"/>
                </a:solidFill>
              </a:rPr>
              <a:t>summary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Accessibility: look at the page directly or make API calls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Transparency: difficulty understanding t</a:t>
            </a:r>
            <a:r>
              <a:rPr lang="en-US" sz="1500" dirty="0">
                <a:solidFill>
                  <a:srgbClr val="4B2E83"/>
                </a:solidFill>
              </a:rPr>
              <a:t>he</a:t>
            </a:r>
            <a:r>
              <a:rPr lang="en-CN" sz="1500" dirty="0">
                <a:solidFill>
                  <a:srgbClr val="4B2E83"/>
                </a:solidFill>
              </a:rPr>
              <a:t> field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Interop</a:t>
            </a:r>
            <a:r>
              <a:rPr lang="en-US" sz="1500" dirty="0">
                <a:solidFill>
                  <a:srgbClr val="4B2E83"/>
                </a:solidFill>
              </a:rPr>
              <a:t>e</a:t>
            </a:r>
            <a:r>
              <a:rPr lang="en-CN" sz="1500" dirty="0">
                <a:solidFill>
                  <a:srgbClr val="4B2E83"/>
                </a:solidFill>
              </a:rPr>
              <a:t>rability: JSON format only, may not work well on mobile devices.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Usability: difficult to use directly for candidate assessment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Structure: lack of summary and structure</a:t>
            </a:r>
            <a:endParaRPr lang="en-CN" sz="1500" dirty="0">
              <a:solidFill>
                <a:srgbClr val="4B2E83"/>
              </a:solidFill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8966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you decided to improve the structure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71756" y="908329"/>
            <a:ext cx="7014919" cy="429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B2E83"/>
                </a:solidFill>
              </a:rPr>
              <a:t>To improve accessibility (A), 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B2E83"/>
                </a:solidFill>
              </a:rPr>
              <a:t>1. implement a backup system to retain metadata even if the user account or repo is deleted, which can be accomplished by allowing the user to </a:t>
            </a:r>
            <a:r>
              <a:rPr lang="en-US" sz="1800" b="1" dirty="0">
                <a:solidFill>
                  <a:srgbClr val="4B2E83"/>
                </a:solidFill>
              </a:rPr>
              <a:t>download the data </a:t>
            </a:r>
            <a:r>
              <a:rPr lang="en-US" sz="1800" dirty="0">
                <a:solidFill>
                  <a:srgbClr val="4B2E83"/>
                </a:solidFill>
              </a:rPr>
              <a:t>from the web application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B2E83"/>
                </a:solidFill>
              </a:rPr>
              <a:t>To improve reusability (R),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B2E83"/>
                </a:solidFill>
              </a:rPr>
              <a:t>1. </a:t>
            </a:r>
            <a:r>
              <a:rPr lang="en-US" sz="1800" b="1" dirty="0">
                <a:solidFill>
                  <a:srgbClr val="4B2E83"/>
                </a:solidFill>
              </a:rPr>
              <a:t>Remove unnecessary attributes </a:t>
            </a:r>
            <a:r>
              <a:rPr lang="en-US" sz="1800" dirty="0">
                <a:solidFill>
                  <a:srgbClr val="4B2E83"/>
                </a:solidFill>
              </a:rPr>
              <a:t>like ‘</a:t>
            </a:r>
            <a:r>
              <a:rPr lang="en-US" sz="1800" dirty="0" err="1">
                <a:solidFill>
                  <a:srgbClr val="4B2E83"/>
                </a:solidFill>
              </a:rPr>
              <a:t>avator_url</a:t>
            </a:r>
            <a:r>
              <a:rPr lang="en-US" sz="1800" dirty="0">
                <a:solidFill>
                  <a:srgbClr val="4B2E83"/>
                </a:solidFill>
              </a:rPr>
              <a:t>’ and focus on displaying information related to recruiters.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B2E83"/>
                </a:solidFill>
              </a:rPr>
              <a:t>2. Add relevant </a:t>
            </a:r>
            <a:r>
              <a:rPr lang="en-US" sz="1800" b="1" dirty="0">
                <a:solidFill>
                  <a:srgbClr val="4B2E83"/>
                </a:solidFill>
              </a:rPr>
              <a:t>license</a:t>
            </a:r>
            <a:r>
              <a:rPr lang="en-US" sz="1800" dirty="0">
                <a:solidFill>
                  <a:srgbClr val="4B2E83"/>
                </a:solidFill>
              </a:rPr>
              <a:t> for this application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B2E83"/>
                </a:solidFill>
              </a:rPr>
              <a:t>3. </a:t>
            </a:r>
            <a:r>
              <a:rPr lang="en-US" sz="1800" b="1" dirty="0">
                <a:solidFill>
                  <a:srgbClr val="4B2E83"/>
                </a:solidFill>
              </a:rPr>
              <a:t>Add more analytics details </a:t>
            </a:r>
            <a:r>
              <a:rPr lang="en-US" sz="1800" dirty="0">
                <a:solidFill>
                  <a:srgbClr val="4B2E83"/>
                </a:solidFill>
              </a:rPr>
              <a:t>and provenance information to provide recruiters with useful insights into candidate profiles.</a:t>
            </a:r>
          </a:p>
        </p:txBody>
      </p:sp>
    </p:spTree>
    <p:extLst>
      <p:ext uri="{BB962C8B-B14F-4D97-AF65-F5344CB8AC3E}">
        <p14:creationId xmlns:p14="http://schemas.microsoft.com/office/powerpoint/2010/main" val="149720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you decided to improve the structure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71756" y="1022633"/>
            <a:ext cx="788865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Portability improvement: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4C788-0863-41EF-50E9-29AA08D9D79E}"/>
              </a:ext>
            </a:extLst>
          </p:cNvPr>
          <p:cNvSpPr txBox="1"/>
          <p:nvPr/>
        </p:nvSpPr>
        <p:spPr>
          <a:xfrm>
            <a:off x="671757" y="1626614"/>
            <a:ext cx="7888650" cy="293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b="1" dirty="0">
                <a:solidFill>
                  <a:srgbClr val="4B2E83"/>
                </a:solidFill>
              </a:rPr>
              <a:t>Clean meaning: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raw JSON with too much info and lack </a:t>
            </a:r>
            <a:r>
              <a:rPr lang="en-US" sz="1500" dirty="0">
                <a:solidFill>
                  <a:srgbClr val="4B2E83"/>
                </a:solidFill>
              </a:rPr>
              <a:t>of </a:t>
            </a:r>
            <a:r>
              <a:rPr lang="en-CN" sz="1500" dirty="0">
                <a:solidFill>
                  <a:srgbClr val="4B2E83"/>
                </a:solidFill>
              </a:rPr>
              <a:t>summary -&gt; summary of insights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4B2E83"/>
                </a:solidFill>
              </a:rPr>
              <a:t>Accessibility: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look at the page directly or make API calls -&gt;  interactive frontend to present the analysis result + provide downloadable data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b="1" dirty="0">
                <a:solidFill>
                  <a:srgbClr val="4B2E83"/>
                </a:solidFill>
              </a:rPr>
              <a:t>Transparency: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difficulty understanding t</a:t>
            </a:r>
            <a:r>
              <a:rPr lang="en-US" sz="1500" dirty="0">
                <a:solidFill>
                  <a:srgbClr val="4B2E83"/>
                </a:solidFill>
              </a:rPr>
              <a:t>he</a:t>
            </a:r>
            <a:r>
              <a:rPr lang="en-CN" sz="1500" dirty="0">
                <a:solidFill>
                  <a:srgbClr val="4B2E83"/>
                </a:solidFill>
              </a:rPr>
              <a:t> field -&gt; detailed explanation documentation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940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you decided to improve the structure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71756" y="1022633"/>
            <a:ext cx="788865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Portability improvement: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4C788-0863-41EF-50E9-29AA08D9D79E}"/>
              </a:ext>
            </a:extLst>
          </p:cNvPr>
          <p:cNvSpPr txBox="1"/>
          <p:nvPr/>
        </p:nvSpPr>
        <p:spPr>
          <a:xfrm>
            <a:off x="671757" y="1626614"/>
            <a:ext cx="78886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b="1" dirty="0">
                <a:solidFill>
                  <a:srgbClr val="4B2E83"/>
                </a:solidFill>
              </a:rPr>
              <a:t>Interop</a:t>
            </a:r>
            <a:r>
              <a:rPr lang="en-US" sz="1500" b="1" dirty="0">
                <a:solidFill>
                  <a:srgbClr val="4B2E83"/>
                </a:solidFill>
              </a:rPr>
              <a:t>e</a:t>
            </a:r>
            <a:r>
              <a:rPr lang="en-CN" sz="1500" b="1" dirty="0">
                <a:solidFill>
                  <a:srgbClr val="4B2E83"/>
                </a:solidFill>
              </a:rPr>
              <a:t>rability: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JSON format only, may not work well on mobile devices -&gt;</a:t>
            </a:r>
            <a:r>
              <a:rPr lang="zh-CN" altLang="en-US" sz="1500" dirty="0">
                <a:solidFill>
                  <a:srgbClr val="4B2E83"/>
                </a:solidFill>
              </a:rPr>
              <a:t> </a:t>
            </a:r>
            <a:r>
              <a:rPr lang="en-US" altLang="zh-CN" sz="1500" dirty="0">
                <a:solidFill>
                  <a:srgbClr val="4B2E83"/>
                </a:solidFill>
              </a:rPr>
              <a:t>typescript</a:t>
            </a:r>
            <a:r>
              <a:rPr lang="zh-CN" altLang="en-US" sz="1500" dirty="0">
                <a:solidFill>
                  <a:srgbClr val="4B2E83"/>
                </a:solidFill>
              </a:rPr>
              <a:t> </a:t>
            </a:r>
            <a:r>
              <a:rPr lang="en-US" altLang="zh-CN" sz="1500" dirty="0">
                <a:solidFill>
                  <a:srgbClr val="4B2E83"/>
                </a:solidFill>
              </a:rPr>
              <a:t>for typing and data schema, React for interoperability on web and mobile, more data format such as CSV</a:t>
            </a:r>
            <a:endParaRPr lang="en-CN" sz="1500" dirty="0">
              <a:solidFill>
                <a:srgbClr val="4B2E8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b="1" dirty="0">
                <a:solidFill>
                  <a:srgbClr val="4B2E83"/>
                </a:solidFill>
              </a:rPr>
              <a:t>Usability: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sz="1500" dirty="0">
                <a:solidFill>
                  <a:srgbClr val="4B2E83"/>
                </a:solidFill>
              </a:rPr>
              <a:t>difficult to use directly for candidate assessment -&gt; analyze based on raw data and generate deeper insights on the user and their repos</a:t>
            </a:r>
            <a:endParaRPr lang="en-US" sz="1500" dirty="0">
              <a:solidFill>
                <a:srgbClr val="4B2E8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4B2E83"/>
                </a:solidFill>
              </a:rPr>
              <a:t>Structure: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B2E83"/>
                </a:solidFill>
              </a:rPr>
              <a:t>lack of summary and structure -&gt; combine user and repo insights in one JSON file</a:t>
            </a:r>
            <a:endParaRPr lang="en-CN" sz="1500" dirty="0">
              <a:solidFill>
                <a:srgbClr val="4B2E83"/>
              </a:solidFill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7204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66BB-F4A9-764A-1842-86E7AA2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your new structure is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DBA-1467-7A69-1520-65799E42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826" y="1247533"/>
            <a:ext cx="3246574" cy="4682700"/>
          </a:xfrm>
        </p:spPr>
        <p:txBody>
          <a:bodyPr>
            <a:normAutofit/>
          </a:bodyPr>
          <a:lstStyle/>
          <a:p>
            <a:r>
              <a:rPr lang="en-US" sz="1800" dirty="0"/>
              <a:t>GitHub User and Repo Analysis for Recruiters (hosted on Amazon S3)</a:t>
            </a:r>
          </a:p>
          <a:p>
            <a:r>
              <a:rPr lang="en-US" sz="1800" b="0" dirty="0"/>
              <a:t>http://githubanalysiseve.s3-website-ap-southeast-2.amazonaws.com/</a:t>
            </a:r>
            <a:endParaRPr lang="en-CN" sz="1800" b="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05F25C-F0F5-3F1E-08E3-7AF812DE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06" y="1035416"/>
            <a:ext cx="2302670" cy="41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your new structure is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B2E83"/>
                </a:solidFill>
              </a:rPr>
              <a:t>Information itself:</a:t>
            </a:r>
            <a:endParaRPr sz="1800" dirty="0">
              <a:solidFill>
                <a:srgbClr val="4B2E8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B92C3-4F92-E823-F3E7-1C9CEC59F34E}"/>
              </a:ext>
            </a:extLst>
          </p:cNvPr>
          <p:cNvSpPr txBox="1"/>
          <p:nvPr/>
        </p:nvSpPr>
        <p:spPr>
          <a:xfrm>
            <a:off x="683850" y="1794346"/>
            <a:ext cx="6531762" cy="322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b="1" dirty="0">
                <a:solidFill>
                  <a:srgbClr val="4B2E83"/>
                </a:solidFill>
              </a:rPr>
              <a:t>Existing information structure: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CN" dirty="0">
                <a:solidFill>
                  <a:srgbClr val="4B2E83"/>
                </a:solidFill>
              </a:rPr>
              <a:t>too much information</a:t>
            </a:r>
            <a:endParaRPr lang="en-CN" altLang="zh-CN" dirty="0">
              <a:solidFill>
                <a:srgbClr val="4B2E8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altLang="zh-CN" b="1" dirty="0">
                <a:solidFill>
                  <a:srgbClr val="4B2E83"/>
                </a:solidFill>
              </a:rPr>
              <a:t>N</a:t>
            </a:r>
            <a:r>
              <a:rPr lang="en-CN" altLang="zh-CN" b="1" dirty="0">
                <a:solidFill>
                  <a:srgbClr val="4B2E83"/>
                </a:solidFill>
              </a:rPr>
              <a:t>ew information structure: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altLang="zh-CN" dirty="0">
                <a:solidFill>
                  <a:srgbClr val="4B2E83"/>
                </a:solidFill>
              </a:rPr>
              <a:t>1. Information has been trimmed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altLang="zh-CN" dirty="0">
                <a:solidFill>
                  <a:srgbClr val="4B2E83"/>
                </a:solidFill>
              </a:rPr>
              <a:t>-&gt; retain information that is useful to recruiters in analyzing a candidate's programming skill level.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2. A</a:t>
            </a:r>
            <a:r>
              <a:rPr lang="en-US" altLang="zh-CN" dirty="0">
                <a:solidFill>
                  <a:srgbClr val="4B2E83"/>
                </a:solidFill>
              </a:rPr>
              <a:t>dded </a:t>
            </a:r>
            <a:r>
              <a:rPr lang="en-US" dirty="0">
                <a:solidFill>
                  <a:srgbClr val="4B2E83"/>
                </a:solidFill>
              </a:rPr>
              <a:t>new fields: e.g.: the time of the user on GitHub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-&gt; analyzed and summarized information from the user account and all the repositories’ information. </a:t>
            </a:r>
            <a:endParaRPr lang="en-CN" dirty="0">
              <a:solidFill>
                <a:srgbClr val="4B2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your new structure is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356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B2E83"/>
                </a:solidFill>
              </a:rPr>
              <a:t>Structure/format: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4B2E83"/>
                </a:solidFill>
              </a:rPr>
              <a:t>Existing information structure: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raw JSON data directly retrieved from the GitHub API, includes overall details fields that may not be relevant to the recruiters (e.g. node IDs or avatar URLs)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4B2E83"/>
                </a:solidFill>
              </a:rPr>
              <a:t>New information structure: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filtered and summarized data that includes only relevant fields (e.g. user name, repository name)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and additional computed fields (e.g. total time the user has been on GitHub and fields about their programming skill levels)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-&gt; providing more relevant information to the recruiters. </a:t>
            </a:r>
            <a:endParaRPr lang="en-CN" dirty="0">
              <a:solidFill>
                <a:srgbClr val="4B2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5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your new structure is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38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B2E83"/>
                </a:solidFill>
              </a:rPr>
              <a:t>Access methodology: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B2E83"/>
                </a:solidFill>
              </a:rPr>
              <a:t>Existing information structure: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B2E83"/>
                </a:solidFill>
              </a:rPr>
              <a:t>Directly access the GitHub webpage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B2E83"/>
                </a:solidFill>
              </a:rPr>
              <a:t>Manual API calls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B2E83"/>
                </a:solidFill>
              </a:rPr>
              <a:t>New information structure: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B2E83"/>
                </a:solidFill>
              </a:rPr>
              <a:t>Web application hosted on Amazon S3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4B2E83"/>
                </a:solidFill>
              </a:rPr>
              <a:t>GraphQL</a:t>
            </a:r>
            <a:r>
              <a:rPr lang="en-US" sz="1500" dirty="0">
                <a:solidFill>
                  <a:srgbClr val="4B2E83"/>
                </a:solidFill>
              </a:rPr>
              <a:t> API calls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B2E83"/>
                </a:solidFill>
              </a:rPr>
              <a:t>REST API calls</a:t>
            </a:r>
          </a:p>
        </p:txBody>
      </p:sp>
    </p:spTree>
    <p:extLst>
      <p:ext uri="{BB962C8B-B14F-4D97-AF65-F5344CB8AC3E}">
        <p14:creationId xmlns:p14="http://schemas.microsoft.com/office/powerpoint/2010/main" val="361395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quality be identified and addressed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926989"/>
            <a:ext cx="7776300" cy="437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Lasting change: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4B2E83"/>
                </a:solidFill>
              </a:rPr>
              <a:t>- Provide </a:t>
            </a:r>
            <a:r>
              <a:rPr lang="en-US" b="1" dirty="0">
                <a:solidFill>
                  <a:srgbClr val="4B2E83"/>
                </a:solidFill>
              </a:rPr>
              <a:t>downloadable</a:t>
            </a:r>
            <a:r>
              <a:rPr lang="en-US" dirty="0">
                <a:solidFill>
                  <a:srgbClr val="4B2E83"/>
                </a:solidFill>
              </a:rPr>
              <a:t> original and new information structure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4B2E83"/>
                </a:solidFill>
              </a:rPr>
              <a:t>Durable and Robust Application: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- Apply rigorous </a:t>
            </a:r>
            <a:r>
              <a:rPr lang="en-US" b="1" dirty="0">
                <a:solidFill>
                  <a:srgbClr val="4B2E83"/>
                </a:solidFill>
              </a:rPr>
              <a:t>unit-testing</a:t>
            </a:r>
            <a:r>
              <a:rPr lang="en-US" dirty="0">
                <a:solidFill>
                  <a:srgbClr val="4B2E83"/>
                </a:solidFill>
              </a:rPr>
              <a:t>, including: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solidFill>
                  <a:srgbClr val="4B2E83"/>
                </a:solidFill>
              </a:rPr>
              <a:t>Sending requests - &gt; Hitting the GitHub API endpoint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solidFill>
                  <a:srgbClr val="4B2E83"/>
                </a:solidFill>
              </a:rPr>
              <a:t>Getting responses -&gt; Rendering components on the frontend based on responses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4B2E83"/>
                </a:solidFill>
              </a:rPr>
              <a:t>- Use TypeScript unit-testing frameworks with a goal of achieving 99%+ test coverage.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Application and data security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4B2E83"/>
                </a:solidFill>
              </a:rPr>
              <a:t>Use an </a:t>
            </a:r>
            <a:r>
              <a:rPr lang="en-US" b="1" dirty="0">
                <a:solidFill>
                  <a:srgbClr val="4B2E83"/>
                </a:solidFill>
              </a:rPr>
              <a:t>MIT license </a:t>
            </a:r>
            <a:r>
              <a:rPr lang="en-US" dirty="0">
                <a:solidFill>
                  <a:srgbClr val="4B2E83"/>
                </a:solidFill>
              </a:rPr>
              <a:t>for the code to ensure open-source accessibility.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4B2E83"/>
                </a:solidFill>
              </a:rPr>
              <a:t>The application is hosted on </a:t>
            </a:r>
            <a:r>
              <a:rPr lang="en-US" b="1" dirty="0">
                <a:solidFill>
                  <a:srgbClr val="4B2E83"/>
                </a:solidFill>
              </a:rPr>
              <a:t>Amazon S3 bucket </a:t>
            </a:r>
            <a:r>
              <a:rPr lang="en-US" dirty="0">
                <a:solidFill>
                  <a:srgbClr val="4B2E83"/>
                </a:solidFill>
              </a:rPr>
              <a:t>for security</a:t>
            </a:r>
          </a:p>
        </p:txBody>
      </p:sp>
    </p:spTree>
    <p:extLst>
      <p:ext uri="{BB962C8B-B14F-4D97-AF65-F5344CB8AC3E}">
        <p14:creationId xmlns:p14="http://schemas.microsoft.com/office/powerpoint/2010/main" val="16101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683850" y="1153325"/>
            <a:ext cx="7776300" cy="254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B2E83"/>
                </a:solidFill>
              </a:rPr>
              <a:t>Info story or who is the user and why is it important to them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B2E83"/>
                </a:solidFill>
              </a:rPr>
              <a:t>Existing structure and FAIR assessment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B2E83"/>
                </a:solidFill>
              </a:rPr>
              <a:t>How you decided to improve the structure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B2E83"/>
                </a:solidFill>
              </a:rPr>
              <a:t>What your new structure is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B2E83"/>
                </a:solidFill>
              </a:rPr>
              <a:t>How would quality be identified and addressed</a:t>
            </a:r>
            <a:endParaRPr lang="en-US" sz="1800" dirty="0">
              <a:solidFill>
                <a:srgbClr val="4B2E8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659749" y="1017500"/>
            <a:ext cx="81765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0"/>
              <a:t>Q &amp; A</a:t>
            </a:r>
            <a:endParaRPr sz="4420"/>
          </a:p>
        </p:txBody>
      </p:sp>
      <p:sp>
        <p:nvSpPr>
          <p:cNvPr id="145" name="Google Shape;145;p27"/>
          <p:cNvSpPr txBox="1"/>
          <p:nvPr/>
        </p:nvSpPr>
        <p:spPr>
          <a:xfrm>
            <a:off x="803300" y="3393025"/>
            <a:ext cx="74739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Thank you! :)</a:t>
            </a:r>
            <a:endParaRPr sz="1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 story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27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4B2E83"/>
                </a:solidFill>
              </a:rPr>
              <a:t>Recruiters - &gt; Candidate’s GitHub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4B2E83"/>
                </a:solidFill>
              </a:rPr>
              <a:t> - &gt; in 2 minutes, determine: Are you a proficient Java developer? How good are you?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Problem: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B2E83"/>
                </a:solidFill>
              </a:rPr>
              <a:t>Too much information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B2E83"/>
                </a:solidFill>
              </a:rPr>
              <a:t>Difficult to generate insights on candidates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B2E83"/>
                </a:solidFill>
              </a:rPr>
              <a:t>in a uniform manner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E6143E35-017B-F55D-F15B-488EB7C4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95" y="2277687"/>
            <a:ext cx="3486355" cy="1813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 story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27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4B2E83"/>
                </a:solidFill>
              </a:rPr>
              <a:t>Solution: Automated GitHub user analysis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è"/>
            </a:pPr>
            <a:r>
              <a:rPr lang="en-US" sz="1500" dirty="0">
                <a:solidFill>
                  <a:srgbClr val="4B2E83"/>
                </a:solidFill>
              </a:rPr>
              <a:t>Retrieving data available on the GitHub webpage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è"/>
            </a:pPr>
            <a:r>
              <a:rPr lang="en-US" sz="1500" dirty="0">
                <a:solidFill>
                  <a:srgbClr val="4B2E83"/>
                </a:solidFill>
              </a:rPr>
              <a:t>Filtering useful information for recruiters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è"/>
            </a:pPr>
            <a:r>
              <a:rPr lang="en-US" sz="1500" dirty="0">
                <a:solidFill>
                  <a:srgbClr val="4B2E83"/>
                </a:solidFill>
              </a:rPr>
              <a:t>Analyze and add new fields with additional insights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è"/>
            </a:pPr>
            <a:r>
              <a:rPr lang="en-US" sz="1500" dirty="0">
                <a:solidFill>
                  <a:srgbClr val="4B2E83"/>
                </a:solidFill>
              </a:rPr>
              <a:t>Summarize the user and repo insights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è"/>
            </a:pPr>
            <a:r>
              <a:rPr lang="en-US" sz="1500" dirty="0">
                <a:solidFill>
                  <a:srgbClr val="4B2E83"/>
                </a:solidFill>
              </a:rPr>
              <a:t>Help recruiters find candidates with the right skillsets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59FF8-32B4-F010-863E-E6D57F078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02" y="1016345"/>
            <a:ext cx="3474720" cy="2578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7178B-6539-BB05-11F3-0684F94D296E}"/>
              </a:ext>
            </a:extLst>
          </p:cNvPr>
          <p:cNvSpPr txBox="1"/>
          <p:nvPr/>
        </p:nvSpPr>
        <p:spPr>
          <a:xfrm>
            <a:off x="6324052" y="3570702"/>
            <a:ext cx="2136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B2E83"/>
                </a:solidFill>
              </a:rPr>
              <a:t>Information wireframe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2793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102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Existing structure from GitHub web page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B2E83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ACC5F5-F8C8-8831-5902-B3967DF5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0" y="1803509"/>
            <a:ext cx="4383680" cy="23825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0C9744-3F8D-EE45-AE37-DC0E9AED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76" y="1803509"/>
            <a:ext cx="4383680" cy="23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4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22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Existing structure from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GitHub REST API endpoints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1. User information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b="1" dirty="0">
              <a:solidFill>
                <a:srgbClr val="4B2E8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B2E83"/>
              </a:solidFill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47231CB9-AF57-8BAF-1BB2-2958384F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1022633"/>
            <a:ext cx="4073235" cy="39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22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Existing structure from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GitHub REST API endpoints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2. User repo information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b="1" dirty="0">
              <a:solidFill>
                <a:srgbClr val="4B2E8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B2E83"/>
              </a:solidFill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C9B58EA-F74B-2443-B892-5611428A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75" y="1022633"/>
            <a:ext cx="3784538" cy="3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50" y="1153325"/>
            <a:ext cx="7776300" cy="22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Existing structure from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GitHub REST API endpoints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2. User repo information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b="1" dirty="0">
              <a:solidFill>
                <a:srgbClr val="4B2E8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B2E83"/>
              </a:solidFill>
            </a:endParaRP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6343317-2139-FE1E-E7CA-A98D2AA9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438" y="1022633"/>
            <a:ext cx="4361850" cy="38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Existing structure and FAIR assessment</a:t>
            </a:r>
          </a:p>
        </p:txBody>
      </p:sp>
      <p:sp>
        <p:nvSpPr>
          <p:cNvPr id="85" name="Google Shape;85;p18"/>
          <p:cNvSpPr txBox="1"/>
          <p:nvPr/>
        </p:nvSpPr>
        <p:spPr>
          <a:xfrm>
            <a:off x="683849" y="939828"/>
            <a:ext cx="7788395" cy="398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4B2E83"/>
                </a:solidFill>
              </a:rPr>
              <a:t>FAIR assessment</a:t>
            </a:r>
            <a:r>
              <a:rPr lang="zh-CN" altLang="en-US" sz="1500" b="1" dirty="0">
                <a:solidFill>
                  <a:srgbClr val="4B2E83"/>
                </a:solidFill>
              </a:rPr>
              <a:t> </a:t>
            </a:r>
            <a:r>
              <a:rPr lang="en-US" altLang="zh-CN" sz="1500" b="1" dirty="0">
                <a:solidFill>
                  <a:srgbClr val="4B2E83"/>
                </a:solidFill>
              </a:rPr>
              <a:t>-</a:t>
            </a:r>
            <a:r>
              <a:rPr lang="zh-CN" altLang="en-US" sz="1500" b="1" dirty="0">
                <a:solidFill>
                  <a:srgbClr val="4B2E83"/>
                </a:solidFill>
              </a:rPr>
              <a:t> </a:t>
            </a:r>
            <a:r>
              <a:rPr lang="en-US" altLang="zh-CN" sz="1500" b="1" dirty="0">
                <a:solidFill>
                  <a:srgbClr val="4B2E83"/>
                </a:solidFill>
              </a:rPr>
              <a:t>GOOD: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F1: Both the user data and the user repo data have globally unique identifiers such as login and id.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F3: The metadata clearly and explicitly include the identifier of the data they describe for example, both the user and repo data include URLs to various resources such as ‘</a:t>
            </a:r>
            <a:r>
              <a:rPr lang="en-US" sz="1300" dirty="0" err="1">
                <a:solidFill>
                  <a:srgbClr val="4B2E83"/>
                </a:solidFill>
              </a:rPr>
              <a:t>followers_url</a:t>
            </a:r>
            <a:r>
              <a:rPr lang="en-US" sz="1300" dirty="0">
                <a:solidFill>
                  <a:srgbClr val="4B2E83"/>
                </a:solidFill>
              </a:rPr>
              <a:t>’ and ‘</a:t>
            </a:r>
            <a:r>
              <a:rPr lang="en-US" sz="1300" dirty="0" err="1">
                <a:solidFill>
                  <a:srgbClr val="4B2E83"/>
                </a:solidFill>
              </a:rPr>
              <a:t>commits_url</a:t>
            </a:r>
            <a:r>
              <a:rPr lang="en-US" sz="1300" dirty="0">
                <a:solidFill>
                  <a:srgbClr val="4B2E83"/>
                </a:solidFill>
              </a:rPr>
              <a:t>’.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F2: There is also rich metadata on the user and repository details, such as ‘</a:t>
            </a:r>
            <a:r>
              <a:rPr lang="en-US" sz="1300" dirty="0" err="1">
                <a:solidFill>
                  <a:srgbClr val="4B2E83"/>
                </a:solidFill>
              </a:rPr>
              <a:t>updated_at</a:t>
            </a:r>
            <a:r>
              <a:rPr lang="en-US" sz="1300" dirty="0">
                <a:solidFill>
                  <a:srgbClr val="4B2E83"/>
                </a:solidFill>
              </a:rPr>
              <a:t>’, ‘</a:t>
            </a:r>
            <a:r>
              <a:rPr lang="en-US" sz="1300" dirty="0" err="1">
                <a:solidFill>
                  <a:srgbClr val="4B2E83"/>
                </a:solidFill>
              </a:rPr>
              <a:t>created_at</a:t>
            </a:r>
            <a:r>
              <a:rPr lang="en-US" sz="1300" dirty="0">
                <a:solidFill>
                  <a:srgbClr val="4B2E83"/>
                </a:solidFill>
              </a:rPr>
              <a:t>’, profile URLs, and owner details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A1, A1.1: The data are retrievable via standardized, open, and free APIs provided by GitHub.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I1: These data use the JSON language format, which is a formal, accessible, shared, and broadly applicable language for knowledge representation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I3: the various URLs included in the user and the repo data direct the users to related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4B2E83"/>
                </a:solidFill>
              </a:rPr>
              <a:t>resources, for example, the repo data includes the repo owner’s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4672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1205</Words>
  <Application>Microsoft Macintosh PowerPoint</Application>
  <PresentationFormat>On-screen Show (16:9)</PresentationFormat>
  <Paragraphs>125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Encode Sans Black</vt:lpstr>
      <vt:lpstr>Calibri</vt:lpstr>
      <vt:lpstr>Wingdings</vt:lpstr>
      <vt:lpstr>Open Sans</vt:lpstr>
      <vt:lpstr>Arial</vt:lpstr>
      <vt:lpstr>Merriweather Sans</vt:lpstr>
      <vt:lpstr>Simple Light</vt:lpstr>
      <vt:lpstr>IMT 542 GitHub User Analysis Project</vt:lpstr>
      <vt:lpstr>Overview</vt:lpstr>
      <vt:lpstr>Info story</vt:lpstr>
      <vt:lpstr>Info story</vt:lpstr>
      <vt:lpstr> Existing structure and FAIR assessment</vt:lpstr>
      <vt:lpstr> Existing structure and FAIR assessment</vt:lpstr>
      <vt:lpstr> Existing structure and FAIR assessment</vt:lpstr>
      <vt:lpstr> Existing structure and FAIR assessment</vt:lpstr>
      <vt:lpstr> Existing structure and FAIR assessment</vt:lpstr>
      <vt:lpstr> Existing structure and FAIR assessment</vt:lpstr>
      <vt:lpstr> Existing structure and portability assessment</vt:lpstr>
      <vt:lpstr>How you decided to improve the structure</vt:lpstr>
      <vt:lpstr>How you decided to improve the structure</vt:lpstr>
      <vt:lpstr>How you decided to improve the structure</vt:lpstr>
      <vt:lpstr>What your new structure is</vt:lpstr>
      <vt:lpstr>What your new structure is</vt:lpstr>
      <vt:lpstr>What your new structure is</vt:lpstr>
      <vt:lpstr>What your new structure is</vt:lpstr>
      <vt:lpstr>How would quality be identified and addressed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Eve Wang</cp:lastModifiedBy>
  <cp:revision>21</cp:revision>
  <dcterms:modified xsi:type="dcterms:W3CDTF">2024-05-29T21:42:50Z</dcterms:modified>
</cp:coreProperties>
</file>