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59" r:id="rId4"/>
    <p:sldId id="260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/>
    <p:restoredTop sz="94684"/>
  </p:normalViewPr>
  <p:slideViewPr>
    <p:cSldViewPr snapToGrid="0">
      <p:cViewPr>
        <p:scale>
          <a:sx n="67" d="100"/>
          <a:sy n="67" d="100"/>
        </p:scale>
        <p:origin x="165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95BB-6C24-ED31-410F-842BCA3E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C04-03D5-8052-A8C0-788A8B721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0F38-60AC-63CC-21C4-F7FF76EE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55D9-CE02-D728-2DF0-3E2C55D7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845-BCA4-536C-623C-F5EE4439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85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B79C-629E-DC7A-3806-B8B62F5D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A3464-69B4-39B3-6E2E-8C153FE5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281F-E8B7-9C08-D4C0-9B42E48A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2DD6-7DFD-3EA9-F71F-CB0A667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0CC4-0BEC-56B2-20FC-6CE6F6A9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88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CBD0D-83BA-D9B9-CC45-20AF6BD01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CBFDD-8CDA-FB66-FBAA-12ED461E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BA2A-9773-0263-49C4-96852FBA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A909-48FE-E74B-7554-DDB4C2F1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1B42-2B87-EF54-17B9-286EE273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92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B26-6F32-6316-7D73-41471A8A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42BB-F155-9D48-22C6-D608D538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AC20-4C99-87F1-BC4E-869D7C53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AA7-FB5F-FE7E-8C18-4EB7113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1E40-3A1F-A845-CA65-E08F579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35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6527-0669-2144-0B33-EA671E0A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9B9D-2B57-C1CF-3796-F1C01D3B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CF1F-F791-9CD1-7220-FB2BF9F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BF7B-9F86-CA94-26CF-7A27F73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739D-6B35-8E6D-304E-76C41321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023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434-643B-A686-B91C-D744EE02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819D-E2C8-2136-D43F-FD2D75F00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9A7B-8EB8-B628-8FFC-7DEDA376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A8CE-FB7A-4841-8D41-544BA322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A5C9-F002-63A3-72C9-EF64156F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4923-EF0D-2F6A-F53F-1C7F4388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04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801-E3F8-5345-318A-137507F5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5E19-C7F6-D613-B915-F7CE3F23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679C5-A193-B25A-74F3-2707DFB5F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03026-AAC8-DA5C-4E03-BEF81874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2309B-F91C-47C4-E065-0CFDCCA29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8D3DD-D8EA-2E99-A11F-C68B85A2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21C09-5A9D-C6CD-5A5E-84BE80E0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1569-801B-9544-C45F-978CADD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52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23A5-822D-F2C3-A747-9E353FFB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E4A29-2EA6-FDE6-9398-E3CDE43F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75D05-9EB3-6022-B902-F8F84022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D3FC4-391B-BA43-16DA-2D0C92F4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37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4ADA2-F7FD-5455-ABE3-FB2CB13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43B10-32D1-1893-E013-89A99572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357E-8AB5-E9D7-9D2C-ACF3BA6C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4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C9A1-56E4-716F-91CA-00A56966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5EB9-64DF-629A-9C01-713F0128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FE328-695F-A1A5-8587-E5B941876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EC9AA-2CF9-5834-99A6-4083049F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D8F8-CB20-BBB4-DF1A-EAC47C8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05DCA-BAFE-D0FC-C77F-F8C587D2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877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F554-A407-4632-E4BA-1899411B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6B65F-3BC4-EFCD-FA53-08792570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3D822-D3FE-EDD9-F335-23753A49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36A2-5172-09EB-EAEB-20D751D9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3B2E-7568-C978-1977-97DFADCA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F7E1-F1EA-6AF8-AD0B-8374A915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92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52E73-1B62-4789-0503-62A56C0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C75F-2EBE-38F6-CD74-425695E2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11673-5952-3EA5-1CB7-65775418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1016A-DE68-7C4C-8649-D0491EEF57A6}" type="datetimeFigureOut">
              <a:rPr lang="en-CN" smtClean="0"/>
              <a:t>2024/4/19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E5AD-958B-B338-249F-1473DCF1D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F1EF-84E0-53C3-43B7-59AF7934F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7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46AA-FAA2-8914-1DCB-ABDF8265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Description of the Information System Product and its comparison to 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00EE-29F2-2B32-EA1B-9A6F92C7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99"/>
            <a:ext cx="10515600" cy="4974807"/>
          </a:xfrm>
        </p:spPr>
        <p:txBody>
          <a:bodyPr>
            <a:normAutofit lnSpcReduction="10000"/>
          </a:bodyPr>
          <a:lstStyle/>
          <a:p>
            <a:r>
              <a:rPr lang="en-CN" sz="1800" b="1" dirty="0"/>
              <a:t>Description: </a:t>
            </a:r>
          </a:p>
          <a:p>
            <a:pPr marL="0" indent="0">
              <a:buNone/>
            </a:pPr>
            <a:r>
              <a:rPr lang="en-CN" sz="1800" dirty="0"/>
              <a:t>A</a:t>
            </a:r>
            <a:r>
              <a:rPr lang="zh-CN" altLang="en-US" sz="1800" dirty="0"/>
              <a:t> </a:t>
            </a:r>
            <a:r>
              <a:rPr lang="en-CN" altLang="zh-CN" sz="1800" dirty="0"/>
              <a:t>web application that can allow users to enter their usernames and generate a detailed analysis on their GitHub behavior. </a:t>
            </a:r>
          </a:p>
          <a:p>
            <a:pPr marL="0" indent="0">
              <a:buNone/>
            </a:pPr>
            <a:r>
              <a:rPr lang="en-CN" sz="1800" dirty="0"/>
              <a:t>The application will make API calls to the GitHub API</a:t>
            </a:r>
            <a:r>
              <a:rPr lang="zh-CN" altLang="en-US" sz="1800" dirty="0"/>
              <a:t> </a:t>
            </a:r>
            <a:r>
              <a:rPr lang="en-US" altLang="zh-CN" sz="1800" dirty="0"/>
              <a:t>endpoints, extract user information on repositories, commits, etc., and then perform calculations and further analysis based on the response received, and display the analysis result in a visualized format to the users.</a:t>
            </a:r>
          </a:p>
          <a:p>
            <a:pPr marL="0" indent="0">
              <a:buNone/>
            </a:pPr>
            <a:r>
              <a:rPr lang="en-CN" sz="1800" dirty="0"/>
              <a:t>The application will automate the analysis tasks and generate new insights based on existing data, making information more accessible for users. </a:t>
            </a:r>
          </a:p>
          <a:p>
            <a:pPr marL="0" indent="0">
              <a:buNone/>
            </a:pPr>
            <a:endParaRPr lang="en-CN" sz="1800" dirty="0"/>
          </a:p>
          <a:p>
            <a:r>
              <a:rPr lang="en-CN" sz="1800" b="1" dirty="0"/>
              <a:t>Compar</a:t>
            </a:r>
            <a:r>
              <a:rPr lang="en-US" sz="1800" b="1" dirty="0"/>
              <a:t>is</a:t>
            </a:r>
            <a:r>
              <a:rPr lang="en-CN" sz="1800" b="1" dirty="0"/>
              <a:t>on:</a:t>
            </a:r>
          </a:p>
          <a:p>
            <a:pPr marL="0" indent="0">
              <a:buNone/>
            </a:pPr>
            <a:r>
              <a:rPr lang="en-CN" sz="1800" dirty="0"/>
              <a:t>The existing GitHub endpoints </a:t>
            </a:r>
            <a:r>
              <a:rPr lang="en-US" sz="1800" dirty="0"/>
              <a:t>only provide general information such as ‘listing the repositories of a user.’ However, further analysis can be </a:t>
            </a:r>
            <a:r>
              <a:rPr lang="en-CN" sz="1800" dirty="0"/>
              <a:t> performed on these information to generate deeper insights on a user. </a:t>
            </a:r>
          </a:p>
          <a:p>
            <a:pPr marL="0" indent="0">
              <a:buNone/>
            </a:pPr>
            <a:r>
              <a:rPr lang="en-CN" sz="1800" dirty="0"/>
              <a:t>Moreover, </a:t>
            </a:r>
            <a:r>
              <a:rPr lang="en-US" sz="1800" dirty="0"/>
              <a:t>users need to be familiar with API technologies in order to retrieve information from the GitHub endpoints. </a:t>
            </a:r>
          </a:p>
          <a:p>
            <a:pPr marL="0" indent="0">
              <a:buNone/>
            </a:pPr>
            <a:r>
              <a:rPr lang="en-US" sz="1800" dirty="0"/>
              <a:t>This application can automate the tasks of information retrieval and make information and new insights about GitHub users more accessible to everyone. </a:t>
            </a:r>
          </a:p>
          <a:p>
            <a:pPr marL="0" indent="0">
              <a:buNone/>
            </a:pP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319759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9A32-A4CA-CDC3-2507-A4EDA159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dirty="0"/>
              <a:t>Information wireframes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1A188-49B8-548D-68BE-B93AB7DB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9" y="2526213"/>
            <a:ext cx="5131191" cy="3808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2B922-270E-D13A-245B-9E959460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77" y="2530999"/>
            <a:ext cx="5185493" cy="3790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1E51D-E613-10B4-FB81-03849B514CE8}"/>
              </a:ext>
            </a:extLst>
          </p:cNvPr>
          <p:cNvSpPr txBox="1"/>
          <p:nvPr/>
        </p:nvSpPr>
        <p:spPr>
          <a:xfrm>
            <a:off x="1730560" y="1785285"/>
            <a:ext cx="35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extracted </a:t>
            </a:r>
          </a:p>
          <a:p>
            <a:pPr algn="ctr"/>
            <a:r>
              <a:rPr lang="en-US" dirty="0"/>
              <a:t>from GitHub API endpoints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04687-9D15-E530-F695-56188FC60E93}"/>
              </a:ext>
            </a:extLst>
          </p:cNvPr>
          <p:cNvSpPr txBox="1"/>
          <p:nvPr/>
        </p:nvSpPr>
        <p:spPr>
          <a:xfrm>
            <a:off x="7003880" y="1785284"/>
            <a:ext cx="35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insights generated from the information extracted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984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3BE7-919D-D205-A671-07E6EB9A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Description of 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E161-E4AF-BEC1-9A0E-33ED3835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3485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Controlled vocab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6E2DF-F652-27B9-A876-F0828329A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73522"/>
              </p:ext>
            </p:extLst>
          </p:nvPr>
        </p:nvGraphicFramePr>
        <p:xfrm>
          <a:off x="857250" y="1743076"/>
          <a:ext cx="10515600" cy="48609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7026">
                  <a:extLst>
                    <a:ext uri="{9D8B030D-6E8A-4147-A177-3AD203B41FA5}">
                      <a16:colId xmlns:a16="http://schemas.microsoft.com/office/drawing/2014/main" val="1568174112"/>
                    </a:ext>
                  </a:extLst>
                </a:gridCol>
                <a:gridCol w="1688711">
                  <a:extLst>
                    <a:ext uri="{9D8B030D-6E8A-4147-A177-3AD203B41FA5}">
                      <a16:colId xmlns:a16="http://schemas.microsoft.com/office/drawing/2014/main" val="3635629603"/>
                    </a:ext>
                  </a:extLst>
                </a:gridCol>
                <a:gridCol w="6279863">
                  <a:extLst>
                    <a:ext uri="{9D8B030D-6E8A-4147-A177-3AD203B41FA5}">
                      <a16:colId xmlns:a16="http://schemas.microsoft.com/office/drawing/2014/main" val="1136015613"/>
                    </a:ext>
                  </a:extLst>
                </a:gridCol>
              </a:tblGrid>
              <a:tr h="31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Accepted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Variant 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85805"/>
                  </a:ext>
                </a:extLst>
              </a:tr>
              <a:tr h="317443">
                <a:tc>
                  <a:txBody>
                    <a:bodyPr/>
                    <a:lstStyle/>
                    <a:p>
                      <a:r>
                        <a:rPr lang="en-CN" sz="1600" dirty="0"/>
                        <a:t>name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No variant terms seen yet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The name of the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826120"/>
                  </a:ext>
                </a:extLst>
              </a:tr>
              <a:tr h="317443"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The description of the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92606"/>
                  </a:ext>
                </a:extLst>
              </a:tr>
              <a:tr h="317443">
                <a:tc>
                  <a:txBody>
                    <a:bodyPr/>
                    <a:lstStyle/>
                    <a:p>
                      <a:r>
                        <a:rPr lang="en-US" sz="1600" dirty="0"/>
                        <a:t>language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The main language used in the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01308"/>
                  </a:ext>
                </a:extLst>
              </a:tr>
              <a:tr h="3174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forks_count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The number of forks of the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5297"/>
                  </a:ext>
                </a:extLst>
              </a:tr>
              <a:tr h="3174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stargazers_count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The number of star gazers of the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5406"/>
                  </a:ext>
                </a:extLst>
              </a:tr>
              <a:tr h="3174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created_at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The creation time of the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11896"/>
                  </a:ext>
                </a:extLst>
              </a:tr>
              <a:tr h="31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updated_at</a:t>
                      </a:r>
                      <a:endParaRPr lang="en-C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The recent update time of the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68169"/>
                  </a:ext>
                </a:extLst>
              </a:tr>
              <a:tr h="976679">
                <a:tc>
                  <a:txBody>
                    <a:bodyPr/>
                    <a:lstStyle/>
                    <a:p>
                      <a:r>
                        <a:rPr lang="en-CN" sz="1600" dirty="0"/>
                        <a:t>Total_popularity_score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Calcualted based on information retrieved from the GitHub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endpoint.</a:t>
                      </a:r>
                      <a:endParaRPr lang="en-US" sz="1600" dirty="0"/>
                    </a:p>
                    <a:p>
                      <a:r>
                        <a:rPr lang="en-CN" sz="1600" dirty="0"/>
                        <a:t>This can  be calculated based on the forks_count and stargazers_count to measure how popular a repository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52353"/>
                  </a:ext>
                </a:extLst>
              </a:tr>
              <a:tr h="1202067">
                <a:tc>
                  <a:txBody>
                    <a:bodyPr/>
                    <a:lstStyle/>
                    <a:p>
                      <a:r>
                        <a:rPr lang="en-CN" sz="1600" dirty="0"/>
                        <a:t>Age_of_repository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Calcualted based on information retrieved from the GitHub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endpoint.</a:t>
                      </a:r>
                      <a:endParaRPr lang="en-US" sz="1600" dirty="0"/>
                    </a:p>
                    <a:p>
                      <a:r>
                        <a:rPr lang="en-CN" sz="1600" dirty="0"/>
                        <a:t>By calculating the difference between ‘updated_at’ and ‘created_at’, we can measure how long the repository has been 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1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66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2DD7-8D12-4675-036E-B56FA597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Basic Architecture for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739D-C3EA-12F3-402A-2E6A17E5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5120640" cy="47748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Information structure: </a:t>
            </a:r>
          </a:p>
          <a:p>
            <a:pPr marL="514350" indent="-514350">
              <a:buAutoNum type="arabicPeriod"/>
            </a:pPr>
            <a:r>
              <a:rPr lang="en-US" dirty="0"/>
              <a:t>Repo information extracted from GitHub</a:t>
            </a:r>
            <a:r>
              <a:rPr lang="zh-CN" altLang="en-US" dirty="0"/>
              <a:t> </a:t>
            </a:r>
            <a:r>
              <a:rPr lang="en-US" altLang="zh-CN" dirty="0"/>
              <a:t>API endpoints</a:t>
            </a:r>
          </a:p>
          <a:p>
            <a:pPr marL="0" indent="0">
              <a:buNone/>
            </a:pPr>
            <a:r>
              <a:rPr lang="en-US" altLang="zh-CN" dirty="0"/>
              <a:t>e.g. </a:t>
            </a:r>
          </a:p>
          <a:p>
            <a:pPr marL="0" indent="0">
              <a:buNone/>
            </a:pPr>
            <a:r>
              <a:rPr lang="en-US" altLang="zh-CN" dirty="0"/>
              <a:t>- name of the repo</a:t>
            </a:r>
          </a:p>
          <a:p>
            <a:pPr marL="0" indent="0">
              <a:buNone/>
            </a:pPr>
            <a:r>
              <a:rPr lang="en-US" altLang="zh-CN" dirty="0"/>
              <a:t>- number of commits of that repo</a:t>
            </a:r>
          </a:p>
          <a:p>
            <a:pPr marL="0" indent="0">
              <a:buNone/>
            </a:pPr>
            <a:r>
              <a:rPr lang="en-US" altLang="zh-CN" dirty="0"/>
              <a:t>- creation and update time of the repo</a:t>
            </a:r>
          </a:p>
          <a:p>
            <a:pPr marL="0" indent="0">
              <a:buNone/>
            </a:pPr>
            <a:r>
              <a:rPr lang="en-US" dirty="0"/>
              <a:t>2. Repo analysis derived from information extracted from the API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>
              <a:buFontTx/>
              <a:buChar char="-"/>
            </a:pPr>
            <a:r>
              <a:rPr lang="en-US" dirty="0"/>
              <a:t>name of the repo</a:t>
            </a:r>
          </a:p>
          <a:p>
            <a:pPr>
              <a:buFontTx/>
              <a:buChar char="-"/>
            </a:pPr>
            <a:r>
              <a:rPr lang="en-CN" dirty="0"/>
              <a:t>Total popularity score of the repo (calculated) </a:t>
            </a:r>
          </a:p>
          <a:p>
            <a:pPr>
              <a:buFontTx/>
              <a:buChar char="-"/>
            </a:pPr>
            <a:r>
              <a:rPr lang="en-US" dirty="0"/>
              <a:t>Age of repository (calculated)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81118-8C23-3916-2A83-F7329165B3F8}"/>
              </a:ext>
            </a:extLst>
          </p:cNvPr>
          <p:cNvSpPr txBox="1"/>
          <p:nvPr/>
        </p:nvSpPr>
        <p:spPr>
          <a:xfrm>
            <a:off x="6477001" y="1554480"/>
            <a:ext cx="40690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Hosting: </a:t>
            </a:r>
          </a:p>
          <a:p>
            <a:r>
              <a:rPr lang="en-US" sz="2200" dirty="0"/>
              <a:t>Localhost/Cloud hosting/Netlify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Technologies: </a:t>
            </a:r>
          </a:p>
          <a:p>
            <a:pPr marL="0" indent="0">
              <a:buNone/>
            </a:pPr>
            <a:r>
              <a:rPr lang="en-US" altLang="zh-CN" sz="2200" dirty="0"/>
              <a:t>Frontend: </a:t>
            </a:r>
          </a:p>
          <a:p>
            <a:pPr marL="0" indent="0">
              <a:buNone/>
            </a:pPr>
            <a:r>
              <a:rPr lang="en-US" sz="2200" dirty="0"/>
              <a:t>React &amp; TypeScript, </a:t>
            </a:r>
            <a:r>
              <a:rPr lang="en-US" altLang="zh-CN" sz="2200" dirty="0"/>
              <a:t>Material UI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Backend (if needed): </a:t>
            </a:r>
          </a:p>
          <a:p>
            <a:pPr marL="0" indent="0">
              <a:buNone/>
            </a:pPr>
            <a:r>
              <a:rPr lang="en-US" sz="2200" dirty="0"/>
              <a:t>Java &amp; </a:t>
            </a:r>
            <a:r>
              <a:rPr lang="en-US" sz="2200" dirty="0" err="1"/>
              <a:t>SpringBoot</a:t>
            </a:r>
            <a:r>
              <a:rPr lang="en-US" sz="2200" dirty="0"/>
              <a:t> / Python &amp; Flask</a:t>
            </a:r>
          </a:p>
          <a:p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390221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2872-5C81-6701-307B-D1C7F623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Other: current progress on API calls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4D909D-80C1-D501-7B25-48B2619B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13" y="2025529"/>
            <a:ext cx="6824937" cy="4467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E4469-688C-217C-4BEF-870741C778EC}"/>
              </a:ext>
            </a:extLst>
          </p:cNvPr>
          <p:cNvSpPr txBox="1"/>
          <p:nvPr/>
        </p:nvSpPr>
        <p:spPr>
          <a:xfrm>
            <a:off x="838200" y="147524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Get GitHub User's Public Repos </a:t>
            </a:r>
          </a:p>
        </p:txBody>
      </p:sp>
    </p:spTree>
    <p:extLst>
      <p:ext uri="{BB962C8B-B14F-4D97-AF65-F5344CB8AC3E}">
        <p14:creationId xmlns:p14="http://schemas.microsoft.com/office/powerpoint/2010/main" val="268596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3C92-456C-F246-44B0-0E310883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Other: current progress on API 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71142-D4CC-04F3-FF65-D8FD4960A518}"/>
              </a:ext>
            </a:extLst>
          </p:cNvPr>
          <p:cNvSpPr txBox="1"/>
          <p:nvPr/>
        </p:nvSpPr>
        <p:spPr>
          <a:xfrm>
            <a:off x="952500" y="1475244"/>
            <a:ext cx="5443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Get GitHub User's Public and Private Repos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837557-C57F-5819-AFC1-77F193ED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06" y="2038164"/>
            <a:ext cx="6687494" cy="43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7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98F1-B1EC-6BC0-506D-F76068A4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Other: current progress on API 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53547-3AB3-8DA9-E699-EF403D1A7FFA}"/>
              </a:ext>
            </a:extLst>
          </p:cNvPr>
          <p:cNvSpPr txBox="1"/>
          <p:nvPr/>
        </p:nvSpPr>
        <p:spPr>
          <a:xfrm>
            <a:off x="933449" y="1537952"/>
            <a:ext cx="42450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List GitHub Commits from Repo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E3A2BB-36F2-FFB7-A8F9-24326E78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99" y="2110534"/>
            <a:ext cx="6474351" cy="42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500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Office Theme</vt:lpstr>
      <vt:lpstr>Description of the Information System Product and its comparison to existing systems</vt:lpstr>
      <vt:lpstr>Information wireframes</vt:lpstr>
      <vt:lpstr>Description of main concepts</vt:lpstr>
      <vt:lpstr>Basic Architecture for System</vt:lpstr>
      <vt:lpstr>Other: current progress on API calls</vt:lpstr>
      <vt:lpstr>Other: current progress on API calls</vt:lpstr>
      <vt:lpstr>Other: current progress on API 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 Wang</dc:creator>
  <cp:lastModifiedBy>Eve Wang</cp:lastModifiedBy>
  <cp:revision>23</cp:revision>
  <dcterms:created xsi:type="dcterms:W3CDTF">2024-04-15T23:41:28Z</dcterms:created>
  <dcterms:modified xsi:type="dcterms:W3CDTF">2024-04-19T18:25:02Z</dcterms:modified>
</cp:coreProperties>
</file>