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y="5143500" cx="9144000"/>
  <p:notesSz cx="6858000" cy="9144000"/>
  <p:embeddedFontLst>
    <p:embeddedFont>
      <p:font typeface="Comfortaa"/>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39BCCA-C99D-4AC2-A4DC-A21338E5D7E1}">
  <a:tblStyle styleId="{D039BCCA-C99D-4AC2-A4DC-A21338E5D7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Comfortaa-bold.fntdata"/><Relationship Id="rId50" Type="http://schemas.openxmlformats.org/officeDocument/2006/relationships/font" Target="fonts/Comfortaa-regular.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ec3b72e8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ec3b72e8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eb9316eca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eb9316ecaa_0_3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eb9316ecaa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1eb9316ecaa_0_4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eb9316ecaa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1eb9316ecaa_0_4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c3b72e881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ec3b72e881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c3b72e881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ec3b72e881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ec3b72e881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ec3b72e881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ec3b72e881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ec3b72e881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ec3b72e881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ec3b72e881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ec3b72e881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ec3b72e881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ec3b72e881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ec3b72e881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b9316ecaa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1eb9316ecaa_0_3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ec3b72e881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ec3b72e881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ec3b72e881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ec3b72e881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eb9316ecaa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1eb9316ecaa_0_4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ec3b72e881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ec3b72e881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ec3b72e881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ec3b72e881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ec3b72e881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ec3b72e881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ec3b72e881_2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ec3b72e881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ec3b72e881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ec3b72e881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eb9316ecaa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1eb9316ecaa_0_4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eb9316ecaa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1eb9316ecaa_0_4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b9316ecaa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1eb9316ecaa_0_3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eb9316ecaa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1eb9316ecaa_0_5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eb9316ecaa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1eb9316ecaa_0_5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eb9316ecaa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1eb9316ecaa_0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ec3b72e881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ec3b72e881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115f168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a115f168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eb9316ecaa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1eb9316ecaa_0_5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ec3b72e881_2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1ec3b72e881_2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eb9316ecaa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1eb9316ecaa_0_5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eb9316ecaa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1eb9316ecaa_0_5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eb9316ecaa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1eb9316ecaa_0_5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c3b72e88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1ec3b72e881_2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eb9316ecaa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1eb9316ecaa_0_5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eb9316ecaa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1eb9316ecaa_0_5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eb9316ecaa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1eb9316ecaa_0_6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c3b72e88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ec3b72e881_2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b9316ecaa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eb9316ecaa_0_3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b9316ecaa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eb9316ecaa_0_3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eb9316eca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1eb9316ecaa_0_3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eb9316ecaa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1eb9316ecaa_0_3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57" name="Google Shape;57;p14"/>
          <p:cNvPicPr preferRelativeResize="0"/>
          <p:nvPr/>
        </p:nvPicPr>
        <p:blipFill>
          <a:blip r:embed="rId2">
            <a:alphaModFix/>
          </a:blip>
          <a:stretch>
            <a:fillRect/>
          </a:stretch>
        </p:blipFill>
        <p:spPr>
          <a:xfrm>
            <a:off x="5894500" y="3740000"/>
            <a:ext cx="776062" cy="796238"/>
          </a:xfrm>
          <a:prstGeom prst="rect">
            <a:avLst/>
          </a:prstGeom>
          <a:noFill/>
          <a:ln>
            <a:noFill/>
          </a:ln>
        </p:spPr>
      </p:pic>
      <p:cxnSp>
        <p:nvCxnSpPr>
          <p:cNvPr id="58" name="Google Shape;58;p14"/>
          <p:cNvCxnSpPr/>
          <p:nvPr/>
        </p:nvCxnSpPr>
        <p:spPr>
          <a:xfrm>
            <a:off x="7077200" y="3663675"/>
            <a:ext cx="10500" cy="1137900"/>
          </a:xfrm>
          <a:prstGeom prst="straightConnector1">
            <a:avLst/>
          </a:prstGeom>
          <a:noFill/>
          <a:ln cap="flat" cmpd="sng" w="28575">
            <a:solidFill>
              <a:schemeClr val="dk2"/>
            </a:solidFill>
            <a:prstDash val="solid"/>
            <a:round/>
            <a:headEnd len="med" w="med" type="none"/>
            <a:tailEnd len="med" w="med" type="none"/>
          </a:ln>
        </p:spPr>
      </p:cxnSp>
      <p:sp>
        <p:nvSpPr>
          <p:cNvPr id="59" name="Google Shape;59;p14"/>
          <p:cNvSpPr txBox="1"/>
          <p:nvPr/>
        </p:nvSpPr>
        <p:spPr>
          <a:xfrm>
            <a:off x="7168025" y="3637725"/>
            <a:ext cx="1823700" cy="11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700"/>
          </a:p>
          <a:p>
            <a:pPr indent="0" lvl="0" marL="0" rtl="0" algn="l">
              <a:spcBef>
                <a:spcPts val="0"/>
              </a:spcBef>
              <a:spcAft>
                <a:spcPts val="0"/>
              </a:spcAft>
              <a:buNone/>
            </a:pPr>
            <a:r>
              <a:rPr b="1" lang="es" sz="1700"/>
              <a:t>THE</a:t>
            </a:r>
            <a:endParaRPr b="1" sz="1700"/>
          </a:p>
          <a:p>
            <a:pPr indent="0" lvl="0" marL="0" rtl="0" algn="l">
              <a:spcBef>
                <a:spcPts val="0"/>
              </a:spcBef>
              <a:spcAft>
                <a:spcPts val="0"/>
              </a:spcAft>
              <a:buNone/>
            </a:pPr>
            <a:r>
              <a:rPr b="1" lang="es" sz="1700"/>
              <a:t>CARPENTRIES</a:t>
            </a:r>
            <a:endParaRPr b="1" sz="17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60" name="Shape 60"/>
        <p:cNvGrpSpPr/>
        <p:nvPr/>
      </p:nvGrpSpPr>
      <p:grpSpPr>
        <a:xfrm>
          <a:off x="0" y="0"/>
          <a:ext cx="0" cy="0"/>
          <a:chOff x="0" y="0"/>
          <a:chExt cx="0" cy="0"/>
        </a:xfrm>
      </p:grpSpPr>
      <p:sp>
        <p:nvSpPr>
          <p:cNvPr id="61" name="Google Shape;6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62" name="Google Shape;62;p15"/>
          <p:cNvPicPr preferRelativeResize="0"/>
          <p:nvPr/>
        </p:nvPicPr>
        <p:blipFill>
          <a:blip r:embed="rId2">
            <a:alphaModFix/>
          </a:blip>
          <a:stretch>
            <a:fillRect/>
          </a:stretch>
        </p:blipFill>
        <p:spPr>
          <a:xfrm>
            <a:off x="48025" y="4377900"/>
            <a:ext cx="519824" cy="533325"/>
          </a:xfrm>
          <a:prstGeom prst="rect">
            <a:avLst/>
          </a:prstGeom>
          <a:noFill/>
          <a:ln>
            <a:noFill/>
          </a:ln>
        </p:spPr>
      </p:pic>
      <p:sp>
        <p:nvSpPr>
          <p:cNvPr id="63" name="Google Shape;6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 name="Google Shape;66;p16"/>
          <p:cNvSpPr txBox="1"/>
          <p:nvPr>
            <p:ph idx="12" type="sldNum"/>
          </p:nvPr>
        </p:nvSpPr>
        <p:spPr>
          <a:xfrm>
            <a:off x="7320305" y="4749900"/>
            <a:ext cx="1823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67" name="Google Shape;67;p16"/>
          <p:cNvPicPr preferRelativeResize="0"/>
          <p:nvPr/>
        </p:nvPicPr>
        <p:blipFill>
          <a:blip r:embed="rId2">
            <a:alphaModFix/>
          </a:blip>
          <a:stretch>
            <a:fillRect/>
          </a:stretch>
        </p:blipFill>
        <p:spPr>
          <a:xfrm>
            <a:off x="48025" y="4377900"/>
            <a:ext cx="519824" cy="5333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1" name="Google Shape;71;p17"/>
          <p:cNvSpPr txBox="1"/>
          <p:nvPr>
            <p:ph idx="12" type="sldNum"/>
          </p:nvPr>
        </p:nvSpPr>
        <p:spPr>
          <a:xfrm>
            <a:off x="7320305" y="4749900"/>
            <a:ext cx="1823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72" name="Google Shape;72;p17"/>
          <p:cNvPicPr preferRelativeResize="0"/>
          <p:nvPr/>
        </p:nvPicPr>
        <p:blipFill>
          <a:blip r:embed="rId2">
            <a:alphaModFix/>
          </a:blip>
          <a:stretch>
            <a:fillRect/>
          </a:stretch>
        </p:blipFill>
        <p:spPr>
          <a:xfrm>
            <a:off x="48025" y="4377900"/>
            <a:ext cx="519824" cy="5333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7" name="Google Shape;77;p18"/>
          <p:cNvSpPr txBox="1"/>
          <p:nvPr>
            <p:ph idx="12" type="sldNum"/>
          </p:nvPr>
        </p:nvSpPr>
        <p:spPr>
          <a:xfrm>
            <a:off x="7320305" y="4749900"/>
            <a:ext cx="1823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78" name="Google Shape;78;p18"/>
          <p:cNvPicPr preferRelativeResize="0"/>
          <p:nvPr/>
        </p:nvPicPr>
        <p:blipFill>
          <a:blip r:embed="rId2">
            <a:alphaModFix/>
          </a:blip>
          <a:stretch>
            <a:fillRect/>
          </a:stretch>
        </p:blipFill>
        <p:spPr>
          <a:xfrm>
            <a:off x="48025" y="4377900"/>
            <a:ext cx="519824" cy="5333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19"/>
          <p:cNvSpPr txBox="1"/>
          <p:nvPr>
            <p:ph idx="12" type="sldNum"/>
          </p:nvPr>
        </p:nvSpPr>
        <p:spPr>
          <a:xfrm>
            <a:off x="7320305" y="4749900"/>
            <a:ext cx="1823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82" name="Google Shape;82;p19"/>
          <p:cNvPicPr preferRelativeResize="0"/>
          <p:nvPr/>
        </p:nvPicPr>
        <p:blipFill>
          <a:blip r:embed="rId2">
            <a:alphaModFix/>
          </a:blip>
          <a:stretch>
            <a:fillRect/>
          </a:stretch>
        </p:blipFill>
        <p:spPr>
          <a:xfrm>
            <a:off x="48025" y="4377900"/>
            <a:ext cx="519824" cy="5333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2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5" name="Google Shape;85;p2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6" name="Google Shape;86;p20"/>
          <p:cNvSpPr txBox="1"/>
          <p:nvPr>
            <p:ph idx="12" type="sldNum"/>
          </p:nvPr>
        </p:nvSpPr>
        <p:spPr>
          <a:xfrm>
            <a:off x="7286430" y="4749900"/>
            <a:ext cx="1823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87" name="Google Shape;87;p20"/>
          <p:cNvPicPr preferRelativeResize="0"/>
          <p:nvPr/>
        </p:nvPicPr>
        <p:blipFill>
          <a:blip r:embed="rId2">
            <a:alphaModFix/>
          </a:blip>
          <a:stretch>
            <a:fillRect/>
          </a:stretch>
        </p:blipFill>
        <p:spPr>
          <a:xfrm>
            <a:off x="48025" y="4377900"/>
            <a:ext cx="519824" cy="5333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073763"/>
        </a:solidFill>
      </p:bgPr>
    </p:bg>
    <p:spTree>
      <p:nvGrpSpPr>
        <p:cNvPr id="88" name="Shape 88"/>
        <p:cNvGrpSpPr/>
        <p:nvPr/>
      </p:nvGrpSpPr>
      <p:grpSpPr>
        <a:xfrm>
          <a:off x="0" y="0"/>
          <a:ext cx="0" cy="0"/>
          <a:chOff x="0" y="0"/>
          <a:chExt cx="0" cy="0"/>
        </a:xfrm>
      </p:grpSpPr>
      <p:sp>
        <p:nvSpPr>
          <p:cNvPr id="89" name="Google Shape;89;p21"/>
          <p:cNvSpPr txBox="1"/>
          <p:nvPr/>
        </p:nvSpPr>
        <p:spPr>
          <a:xfrm>
            <a:off x="125" y="4377900"/>
            <a:ext cx="9144000" cy="757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1" name="Google Shape;91;p21"/>
          <p:cNvSpPr txBox="1"/>
          <p:nvPr>
            <p:ph idx="12" type="sldNum"/>
          </p:nvPr>
        </p:nvSpPr>
        <p:spPr>
          <a:xfrm>
            <a:off x="7320305" y="4749900"/>
            <a:ext cx="1823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92" name="Google Shape;92;p21"/>
          <p:cNvPicPr preferRelativeResize="0"/>
          <p:nvPr/>
        </p:nvPicPr>
        <p:blipFill>
          <a:blip r:embed="rId2">
            <a:alphaModFix/>
          </a:blip>
          <a:stretch>
            <a:fillRect/>
          </a:stretch>
        </p:blipFill>
        <p:spPr>
          <a:xfrm>
            <a:off x="48025" y="4377900"/>
            <a:ext cx="519824" cy="5333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6" name="Google Shape;96;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7" name="Google Shape;97;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8" name="Google Shape;98;p22"/>
          <p:cNvSpPr txBox="1"/>
          <p:nvPr>
            <p:ph idx="12" type="sldNum"/>
          </p:nvPr>
        </p:nvSpPr>
        <p:spPr>
          <a:xfrm>
            <a:off x="7320305" y="4749900"/>
            <a:ext cx="1823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99" name="Google Shape;99;p22"/>
          <p:cNvPicPr preferRelativeResize="0"/>
          <p:nvPr/>
        </p:nvPicPr>
        <p:blipFill>
          <a:blip r:embed="rId2">
            <a:alphaModFix/>
          </a:blip>
          <a:stretch>
            <a:fillRect/>
          </a:stretch>
        </p:blipFill>
        <p:spPr>
          <a:xfrm>
            <a:off x="48025" y="4377900"/>
            <a:ext cx="519824" cy="53332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sp>
        <p:nvSpPr>
          <p:cNvPr id="101" name="Google Shape;101;p23"/>
          <p:cNvSpPr txBox="1"/>
          <p:nvPr>
            <p:ph idx="1" type="body"/>
          </p:nvPr>
        </p:nvSpPr>
        <p:spPr>
          <a:xfrm>
            <a:off x="1549675" y="4144800"/>
            <a:ext cx="5998800" cy="605100"/>
          </a:xfrm>
          <a:prstGeom prst="rect">
            <a:avLst/>
          </a:prstGeom>
        </p:spPr>
        <p:txBody>
          <a:bodyPr anchorCtr="0" anchor="ctr" bIns="91425" lIns="91425" spcFirstLastPara="1" rIns="91425" wrap="square" tIns="91425">
            <a:noAutofit/>
          </a:bodyPr>
          <a:lstStyle>
            <a:lvl1pPr indent="-228600" lvl="0" marL="457200" rtl="0" algn="ctr">
              <a:lnSpc>
                <a:spcPct val="100000"/>
              </a:lnSpc>
              <a:spcBef>
                <a:spcPts val="0"/>
              </a:spcBef>
              <a:spcAft>
                <a:spcPts val="0"/>
              </a:spcAft>
              <a:buSzPts val="1800"/>
              <a:buNone/>
              <a:defRPr/>
            </a:lvl1pPr>
          </a:lstStyle>
          <a:p/>
        </p:txBody>
      </p:sp>
      <p:sp>
        <p:nvSpPr>
          <p:cNvPr id="102" name="Google Shape;102;p23"/>
          <p:cNvSpPr txBox="1"/>
          <p:nvPr>
            <p:ph idx="12" type="sldNum"/>
          </p:nvPr>
        </p:nvSpPr>
        <p:spPr>
          <a:xfrm>
            <a:off x="7320305" y="4749900"/>
            <a:ext cx="1823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103" name="Google Shape;103;p23"/>
          <p:cNvPicPr preferRelativeResize="0"/>
          <p:nvPr/>
        </p:nvPicPr>
        <p:blipFill>
          <a:blip r:embed="rId2">
            <a:alphaModFix/>
          </a:blip>
          <a:stretch>
            <a:fillRect/>
          </a:stretch>
        </p:blipFill>
        <p:spPr>
          <a:xfrm>
            <a:off x="48025" y="4377900"/>
            <a:ext cx="519824" cy="53332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2">
    <p:spTree>
      <p:nvGrpSpPr>
        <p:cNvPr id="104" name="Shape 104"/>
        <p:cNvGrpSpPr/>
        <p:nvPr/>
      </p:nvGrpSpPr>
      <p:grpSpPr>
        <a:xfrm>
          <a:off x="0" y="0"/>
          <a:ext cx="0" cy="0"/>
          <a:chOff x="0" y="0"/>
          <a:chExt cx="0" cy="0"/>
        </a:xfrm>
      </p:grpSpPr>
      <p:sp>
        <p:nvSpPr>
          <p:cNvPr id="105" name="Google Shape;10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106" name="Google Shape;106;p24"/>
          <p:cNvPicPr preferRelativeResize="0"/>
          <p:nvPr/>
        </p:nvPicPr>
        <p:blipFill rotWithShape="1">
          <a:blip r:embed="rId2">
            <a:alphaModFix/>
          </a:blip>
          <a:srcRect b="28021" l="0" r="0" t="0"/>
          <a:stretch/>
        </p:blipFill>
        <p:spPr>
          <a:xfrm>
            <a:off x="0" y="-49075"/>
            <a:ext cx="9144001" cy="1969725"/>
          </a:xfrm>
          <a:prstGeom prst="rect">
            <a:avLst/>
          </a:prstGeom>
          <a:noFill/>
          <a:ln>
            <a:noFill/>
          </a:ln>
        </p:spPr>
      </p:pic>
      <p:sp>
        <p:nvSpPr>
          <p:cNvPr id="107" name="Google Shape;107;p24"/>
          <p:cNvSpPr txBox="1"/>
          <p:nvPr>
            <p:ph type="title"/>
          </p:nvPr>
        </p:nvSpPr>
        <p:spPr>
          <a:xfrm>
            <a:off x="311700" y="3797825"/>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8" name="Shape 108"/>
        <p:cNvGrpSpPr/>
        <p:nvPr/>
      </p:nvGrpSpPr>
      <p:grpSpPr>
        <a:xfrm>
          <a:off x="0" y="0"/>
          <a:ext cx="0" cy="0"/>
          <a:chOff x="0" y="0"/>
          <a:chExt cx="0" cy="0"/>
        </a:xfrm>
      </p:grpSpPr>
      <p:sp>
        <p:nvSpPr>
          <p:cNvPr id="109" name="Google Shape;109;p2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Font typeface="Comic Sans MS"/>
              <a:buNone/>
              <a:defRPr sz="12000">
                <a:latin typeface="Comic Sans MS"/>
                <a:ea typeface="Comic Sans MS"/>
                <a:cs typeface="Comic Sans MS"/>
                <a:sym typeface="Comic Sans MS"/>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0" name="Google Shape;110;p2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1" name="Google Shape;111;p25"/>
          <p:cNvSpPr txBox="1"/>
          <p:nvPr>
            <p:ph idx="12" type="sldNum"/>
          </p:nvPr>
        </p:nvSpPr>
        <p:spPr>
          <a:xfrm>
            <a:off x="7320305" y="4749900"/>
            <a:ext cx="1823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112" name="Google Shape;112;p25"/>
          <p:cNvPicPr preferRelativeResize="0"/>
          <p:nvPr/>
        </p:nvPicPr>
        <p:blipFill>
          <a:blip r:embed="rId2">
            <a:alphaModFix/>
          </a:blip>
          <a:stretch>
            <a:fillRect/>
          </a:stretch>
        </p:blipFill>
        <p:spPr>
          <a:xfrm>
            <a:off x="48025" y="4377900"/>
            <a:ext cx="519824" cy="5333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p26"/>
          <p:cNvSpPr txBox="1"/>
          <p:nvPr>
            <p:ph idx="12" type="sldNum"/>
          </p:nvPr>
        </p:nvSpPr>
        <p:spPr>
          <a:xfrm>
            <a:off x="7320305" y="4749900"/>
            <a:ext cx="1823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115" name="Google Shape;115;p26"/>
          <p:cNvPicPr preferRelativeResize="0"/>
          <p:nvPr/>
        </p:nvPicPr>
        <p:blipFill>
          <a:blip r:embed="rId2">
            <a:alphaModFix/>
          </a:blip>
          <a:stretch>
            <a:fillRect/>
          </a:stretch>
        </p:blipFill>
        <p:spPr>
          <a:xfrm>
            <a:off x="48025" y="4377900"/>
            <a:ext cx="519824" cy="53332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1">
    <p:bg>
      <p:bgPr>
        <a:solidFill>
          <a:srgbClr val="073763"/>
        </a:solidFill>
      </p:bgPr>
    </p:bg>
    <p:spTree>
      <p:nvGrpSpPr>
        <p:cNvPr id="116" name="Shape 116"/>
        <p:cNvGrpSpPr/>
        <p:nvPr/>
      </p:nvGrpSpPr>
      <p:grpSpPr>
        <a:xfrm>
          <a:off x="0" y="0"/>
          <a:ext cx="0" cy="0"/>
          <a:chOff x="0" y="0"/>
          <a:chExt cx="0" cy="0"/>
        </a:xfrm>
      </p:grpSpPr>
      <p:sp>
        <p:nvSpPr>
          <p:cNvPr id="117" name="Google Shape;11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
        <p:nvSpPr>
          <p:cNvPr id="118" name="Google Shape;118;p27"/>
          <p:cNvSpPr txBox="1"/>
          <p:nvPr/>
        </p:nvSpPr>
        <p:spPr>
          <a:xfrm>
            <a:off x="125" y="4377900"/>
            <a:ext cx="9144000" cy="757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pic>
        <p:nvPicPr>
          <p:cNvPr id="120" name="Google Shape;120;p27"/>
          <p:cNvPicPr preferRelativeResize="0"/>
          <p:nvPr/>
        </p:nvPicPr>
        <p:blipFill>
          <a:blip r:embed="rId2">
            <a:alphaModFix/>
          </a:blip>
          <a:stretch>
            <a:fillRect/>
          </a:stretch>
        </p:blipFill>
        <p:spPr>
          <a:xfrm>
            <a:off x="48025" y="4377900"/>
            <a:ext cx="519824" cy="5333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bg>
      <p:bgPr>
        <a:solidFill>
          <a:schemeClr val="dk2"/>
        </a:solidFill>
      </p:bgPr>
    </p:bg>
    <p:spTree>
      <p:nvGrpSpPr>
        <p:cNvPr id="121" name="Shape 121"/>
        <p:cNvGrpSpPr/>
        <p:nvPr/>
      </p:nvGrpSpPr>
      <p:grpSpPr>
        <a:xfrm>
          <a:off x="0" y="0"/>
          <a:ext cx="0" cy="0"/>
          <a:chOff x="0" y="0"/>
          <a:chExt cx="0" cy="0"/>
        </a:xfrm>
      </p:grpSpPr>
      <p:sp>
        <p:nvSpPr>
          <p:cNvPr id="122" name="Google Shape;122;p28"/>
          <p:cNvSpPr txBox="1"/>
          <p:nvPr>
            <p:ph type="title"/>
          </p:nvPr>
        </p:nvSpPr>
        <p:spPr>
          <a:xfrm>
            <a:off x="722313" y="1771650"/>
            <a:ext cx="7772400" cy="16503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lt2"/>
              </a:buClr>
              <a:buSzPts val="4800"/>
              <a:buFont typeface="Arial"/>
              <a:buNone/>
              <a:defRPr b="0" sz="4800" cap="none"/>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28"/>
          <p:cNvSpPr txBox="1"/>
          <p:nvPr>
            <p:ph idx="1" type="body"/>
          </p:nvPr>
        </p:nvSpPr>
        <p:spPr>
          <a:xfrm>
            <a:off x="722313" y="3470148"/>
            <a:ext cx="7772400" cy="1125300"/>
          </a:xfrm>
          <a:prstGeom prst="rect">
            <a:avLst/>
          </a:prstGeom>
          <a:noFill/>
          <a:ln>
            <a:noFill/>
          </a:ln>
        </p:spPr>
        <p:txBody>
          <a:bodyPr anchorCtr="0" anchor="t" bIns="45700" lIns="91425" spcFirstLastPara="1" rIns="91425" wrap="square" tIns="45700">
            <a:noAutofit/>
          </a:bodyPr>
          <a:lstStyle>
            <a:lvl1pPr indent="-228600" lvl="0" marL="457200" rtl="0" algn="l">
              <a:spcBef>
                <a:spcPts val="480"/>
              </a:spcBef>
              <a:spcAft>
                <a:spcPts val="0"/>
              </a:spcAft>
              <a:buSzPts val="2040"/>
              <a:buNone/>
              <a:defRPr sz="2400">
                <a:solidFill>
                  <a:schemeClr val="lt2"/>
                </a:solidFill>
              </a:defRPr>
            </a:lvl1pPr>
            <a:lvl2pPr indent="-228600" lvl="1" marL="914400" rtl="0" algn="l">
              <a:spcBef>
                <a:spcPts val="1600"/>
              </a:spcBef>
              <a:spcAft>
                <a:spcPts val="0"/>
              </a:spcAft>
              <a:buSzPts val="1530"/>
              <a:buNone/>
              <a:defRPr sz="1800">
                <a:solidFill>
                  <a:schemeClr val="lt1"/>
                </a:solidFill>
              </a:defRPr>
            </a:lvl2pPr>
            <a:lvl3pPr indent="-228600" lvl="2" marL="1371600" rtl="0" algn="l">
              <a:spcBef>
                <a:spcPts val="1600"/>
              </a:spcBef>
              <a:spcAft>
                <a:spcPts val="0"/>
              </a:spcAft>
              <a:buSzPts val="1440"/>
              <a:buNone/>
              <a:defRPr sz="1600">
                <a:solidFill>
                  <a:schemeClr val="lt1"/>
                </a:solidFill>
              </a:defRPr>
            </a:lvl3pPr>
            <a:lvl4pPr indent="-228600" lvl="3" marL="1828800" rtl="0" algn="l">
              <a:spcBef>
                <a:spcPts val="1600"/>
              </a:spcBef>
              <a:spcAft>
                <a:spcPts val="0"/>
              </a:spcAft>
              <a:buSzPts val="1400"/>
              <a:buNone/>
              <a:defRPr sz="1400">
                <a:solidFill>
                  <a:schemeClr val="lt1"/>
                </a:solidFill>
              </a:defRPr>
            </a:lvl4pPr>
            <a:lvl5pPr indent="-228600" lvl="4" marL="2286000" rtl="0" algn="l">
              <a:spcBef>
                <a:spcPts val="1600"/>
              </a:spcBef>
              <a:spcAft>
                <a:spcPts val="0"/>
              </a:spcAft>
              <a:buSzPts val="1400"/>
              <a:buNone/>
              <a:defRPr sz="1400">
                <a:solidFill>
                  <a:schemeClr val="lt1"/>
                </a:solidFill>
              </a:defRPr>
            </a:lvl5pPr>
            <a:lvl6pPr indent="-228600" lvl="5" marL="2743200" rtl="0" algn="l">
              <a:spcBef>
                <a:spcPts val="1600"/>
              </a:spcBef>
              <a:spcAft>
                <a:spcPts val="0"/>
              </a:spcAft>
              <a:buSzPts val="1400"/>
              <a:buNone/>
              <a:defRPr sz="1400">
                <a:solidFill>
                  <a:schemeClr val="lt1"/>
                </a:solidFill>
              </a:defRPr>
            </a:lvl6pPr>
            <a:lvl7pPr indent="-228600" lvl="6" marL="3200400" rtl="0" algn="l">
              <a:spcBef>
                <a:spcPts val="1600"/>
              </a:spcBef>
              <a:spcAft>
                <a:spcPts val="0"/>
              </a:spcAft>
              <a:buSzPts val="1400"/>
              <a:buNone/>
              <a:defRPr sz="1400">
                <a:solidFill>
                  <a:schemeClr val="lt1"/>
                </a:solidFill>
              </a:defRPr>
            </a:lvl7pPr>
            <a:lvl8pPr indent="-228600" lvl="7" marL="3657600" rtl="0" algn="l">
              <a:spcBef>
                <a:spcPts val="1600"/>
              </a:spcBef>
              <a:spcAft>
                <a:spcPts val="0"/>
              </a:spcAft>
              <a:buSzPts val="1400"/>
              <a:buNone/>
              <a:defRPr sz="1400">
                <a:solidFill>
                  <a:schemeClr val="lt1"/>
                </a:solidFill>
              </a:defRPr>
            </a:lvl8pPr>
            <a:lvl9pPr indent="-228600" lvl="8" marL="4114800" rtl="0" algn="l">
              <a:spcBef>
                <a:spcPts val="1600"/>
              </a:spcBef>
              <a:spcAft>
                <a:spcPts val="1600"/>
              </a:spcAft>
              <a:buSzPts val="1400"/>
              <a:buNone/>
              <a:defRPr sz="1400">
                <a:solidFill>
                  <a:schemeClr val="lt1"/>
                </a:solidFill>
              </a:defRPr>
            </a:lvl9pPr>
          </a:lstStyle>
          <a:p/>
        </p:txBody>
      </p:sp>
      <p:sp>
        <p:nvSpPr>
          <p:cNvPr id="124" name="Google Shape;124;p28"/>
          <p:cNvSpPr txBox="1"/>
          <p:nvPr>
            <p:ph idx="10" type="dt"/>
          </p:nvPr>
        </p:nvSpPr>
        <p:spPr>
          <a:xfrm>
            <a:off x="457200" y="13716"/>
            <a:ext cx="2895600" cy="246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28"/>
          <p:cNvSpPr txBox="1"/>
          <p:nvPr>
            <p:ph idx="11" type="ftr"/>
          </p:nvPr>
        </p:nvSpPr>
        <p:spPr>
          <a:xfrm>
            <a:off x="3429000" y="13716"/>
            <a:ext cx="4114800" cy="246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28"/>
          <p:cNvSpPr txBox="1"/>
          <p:nvPr>
            <p:ph idx="12" type="sldNum"/>
          </p:nvPr>
        </p:nvSpPr>
        <p:spPr>
          <a:xfrm>
            <a:off x="7620000" y="13716"/>
            <a:ext cx="1066800" cy="246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
              <a:t>‹#›</a:t>
            </a:fld>
            <a:endParaRPr/>
          </a:p>
        </p:txBody>
      </p:sp>
      <p:cxnSp>
        <p:nvCxnSpPr>
          <p:cNvPr id="127" name="Google Shape;127;p28"/>
          <p:cNvCxnSpPr/>
          <p:nvPr/>
        </p:nvCxnSpPr>
        <p:spPr>
          <a:xfrm>
            <a:off x="731520" y="3449574"/>
            <a:ext cx="7848600" cy="1200"/>
          </a:xfrm>
          <a:prstGeom prst="straightConnector1">
            <a:avLst/>
          </a:prstGeom>
          <a:noFill/>
          <a:ln cap="flat" cmpd="sng" w="19050">
            <a:solidFill>
              <a:schemeClr val="lt2"/>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8" name="Shape 128"/>
        <p:cNvGrpSpPr/>
        <p:nvPr/>
      </p:nvGrpSpPr>
      <p:grpSpPr>
        <a:xfrm>
          <a:off x="0" y="0"/>
          <a:ext cx="0" cy="0"/>
          <a:chOff x="0" y="0"/>
          <a:chExt cx="0" cy="0"/>
        </a:xfrm>
      </p:grpSpPr>
      <p:sp>
        <p:nvSpPr>
          <p:cNvPr id="129" name="Google Shape;129;p29"/>
          <p:cNvSpPr txBox="1"/>
          <p:nvPr>
            <p:ph type="title"/>
          </p:nvPr>
        </p:nvSpPr>
        <p:spPr>
          <a:xfrm>
            <a:off x="457200" y="400050"/>
            <a:ext cx="8229600" cy="743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0" name="Google Shape;130;p29"/>
          <p:cNvSpPr txBox="1"/>
          <p:nvPr>
            <p:ph idx="1" type="body"/>
          </p:nvPr>
        </p:nvSpPr>
        <p:spPr>
          <a:xfrm>
            <a:off x="457200" y="1200150"/>
            <a:ext cx="8229600" cy="3657600"/>
          </a:xfrm>
          <a:prstGeom prst="rect">
            <a:avLst/>
          </a:prstGeom>
          <a:noFill/>
          <a:ln>
            <a:noFill/>
          </a:ln>
        </p:spPr>
        <p:txBody>
          <a:bodyPr anchorCtr="0" anchor="t" bIns="45700" lIns="91425" spcFirstLastPara="1" rIns="91425" wrap="square" tIns="45700">
            <a:noAutofit/>
          </a:bodyPr>
          <a:lstStyle>
            <a:lvl1pPr indent="-325755" lvl="0" marL="457200" rtl="0" algn="l">
              <a:spcBef>
                <a:spcPts val="360"/>
              </a:spcBef>
              <a:spcAft>
                <a:spcPts val="0"/>
              </a:spcAft>
              <a:buSzPts val="1530"/>
              <a:buChar char="●"/>
              <a:defRPr/>
            </a:lvl1pPr>
            <a:lvl2pPr indent="-325755" lvl="1" marL="914400" rtl="0" algn="l">
              <a:spcBef>
                <a:spcPts val="1600"/>
              </a:spcBef>
              <a:spcAft>
                <a:spcPts val="0"/>
              </a:spcAft>
              <a:buSzPts val="1530"/>
              <a:buChar char="○"/>
              <a:defRPr/>
            </a:lvl2pPr>
            <a:lvl3pPr indent="-331469" lvl="2" marL="1371600" rtl="0" algn="l">
              <a:spcBef>
                <a:spcPts val="1600"/>
              </a:spcBef>
              <a:spcAft>
                <a:spcPts val="0"/>
              </a:spcAft>
              <a:buSzPts val="1620"/>
              <a:buChar char="■"/>
              <a:defRPr/>
            </a:lvl3pPr>
            <a:lvl4pPr indent="-342900" lvl="3" marL="1828800" rtl="0" algn="l">
              <a:spcBef>
                <a:spcPts val="1600"/>
              </a:spcBef>
              <a:spcAft>
                <a:spcPts val="0"/>
              </a:spcAft>
              <a:buSzPts val="1800"/>
              <a:buChar char="●"/>
              <a:defRPr/>
            </a:lvl4pPr>
            <a:lvl5pPr indent="-342900" lvl="4" marL="2286000" rtl="0" algn="l">
              <a:spcBef>
                <a:spcPts val="1600"/>
              </a:spcBef>
              <a:spcAft>
                <a:spcPts val="0"/>
              </a:spcAft>
              <a:buSzPts val="1800"/>
              <a:buChar char="○"/>
              <a:defRPr/>
            </a:lvl5pPr>
            <a:lvl6pPr indent="-342900" lvl="5" marL="2743200" rtl="0" algn="l">
              <a:spcBef>
                <a:spcPts val="1600"/>
              </a:spcBef>
              <a:spcAft>
                <a:spcPts val="0"/>
              </a:spcAft>
              <a:buSzPts val="1800"/>
              <a:buChar char="■"/>
              <a:defRPr/>
            </a:lvl6pPr>
            <a:lvl7pPr indent="-342900" lvl="6" marL="3200400" rtl="0" algn="l">
              <a:spcBef>
                <a:spcPts val="1600"/>
              </a:spcBef>
              <a:spcAft>
                <a:spcPts val="0"/>
              </a:spcAft>
              <a:buSzPts val="1800"/>
              <a:buChar char="●"/>
              <a:defRPr/>
            </a:lvl7pPr>
            <a:lvl8pPr indent="-342900" lvl="7" marL="3657600" rtl="0" algn="l">
              <a:spcBef>
                <a:spcPts val="1600"/>
              </a:spcBef>
              <a:spcAft>
                <a:spcPts val="0"/>
              </a:spcAft>
              <a:buSzPts val="1800"/>
              <a:buChar char="○"/>
              <a:defRPr/>
            </a:lvl8pPr>
            <a:lvl9pPr indent="-342900" lvl="8" marL="4114800" rtl="0" algn="l">
              <a:spcBef>
                <a:spcPts val="1600"/>
              </a:spcBef>
              <a:spcAft>
                <a:spcPts val="1600"/>
              </a:spcAft>
              <a:buSzPts val="1800"/>
              <a:buChar char="■"/>
              <a:defRPr/>
            </a:lvl9pPr>
          </a:lstStyle>
          <a:p/>
        </p:txBody>
      </p:sp>
      <p:sp>
        <p:nvSpPr>
          <p:cNvPr id="131" name="Google Shape;131;p29"/>
          <p:cNvSpPr txBox="1"/>
          <p:nvPr>
            <p:ph idx="10" type="dt"/>
          </p:nvPr>
        </p:nvSpPr>
        <p:spPr>
          <a:xfrm>
            <a:off x="457200" y="13716"/>
            <a:ext cx="2895600" cy="246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29"/>
          <p:cNvSpPr txBox="1"/>
          <p:nvPr>
            <p:ph idx="11" type="ftr"/>
          </p:nvPr>
        </p:nvSpPr>
        <p:spPr>
          <a:xfrm>
            <a:off x="3429000" y="13716"/>
            <a:ext cx="4114800" cy="246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29"/>
          <p:cNvSpPr txBox="1"/>
          <p:nvPr>
            <p:ph idx="12" type="sldNum"/>
          </p:nvPr>
        </p:nvSpPr>
        <p:spPr>
          <a:xfrm>
            <a:off x="7620000" y="13716"/>
            <a:ext cx="1066800" cy="246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4" name="Shape 134"/>
        <p:cNvGrpSpPr/>
        <p:nvPr/>
      </p:nvGrpSpPr>
      <p:grpSpPr>
        <a:xfrm>
          <a:off x="0" y="0"/>
          <a:ext cx="0" cy="0"/>
          <a:chOff x="0" y="0"/>
          <a:chExt cx="0" cy="0"/>
        </a:xfrm>
      </p:grpSpPr>
      <p:sp>
        <p:nvSpPr>
          <p:cNvPr id="135" name="Google Shape;135;p30"/>
          <p:cNvSpPr txBox="1"/>
          <p:nvPr>
            <p:ph type="title"/>
          </p:nvPr>
        </p:nvSpPr>
        <p:spPr>
          <a:xfrm>
            <a:off x="457200" y="594060"/>
            <a:ext cx="2139600" cy="946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dk2"/>
              </a:buClr>
              <a:buSzPts val="2400"/>
              <a:buFont typeface="Arial"/>
              <a:buNone/>
              <a:defRPr b="0"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6" name="Google Shape;136;p30"/>
          <p:cNvSpPr txBox="1"/>
          <p:nvPr>
            <p:ph idx="1" type="body"/>
          </p:nvPr>
        </p:nvSpPr>
        <p:spPr>
          <a:xfrm>
            <a:off x="2971800" y="594060"/>
            <a:ext cx="5715000" cy="4183500"/>
          </a:xfrm>
          <a:prstGeom prst="rect">
            <a:avLst/>
          </a:prstGeom>
          <a:noFill/>
          <a:ln>
            <a:noFill/>
          </a:ln>
        </p:spPr>
        <p:txBody>
          <a:bodyPr anchorCtr="0" anchor="t" bIns="45700" lIns="91425" spcFirstLastPara="1" rIns="91425" wrap="square" tIns="45700">
            <a:noAutofit/>
          </a:bodyPr>
          <a:lstStyle>
            <a:lvl1pPr indent="-401320" lvl="0" marL="457200" rtl="0" algn="l">
              <a:spcBef>
                <a:spcPts val="640"/>
              </a:spcBef>
              <a:spcAft>
                <a:spcPts val="0"/>
              </a:spcAft>
              <a:buSzPts val="2720"/>
              <a:buChar char="●"/>
              <a:defRPr sz="3200"/>
            </a:lvl1pPr>
            <a:lvl2pPr indent="-379730" lvl="1" marL="914400" rtl="0" algn="l">
              <a:spcBef>
                <a:spcPts val="1600"/>
              </a:spcBef>
              <a:spcAft>
                <a:spcPts val="0"/>
              </a:spcAft>
              <a:buSzPts val="2380"/>
              <a:buChar char="○"/>
              <a:defRPr sz="2800"/>
            </a:lvl2pPr>
            <a:lvl3pPr indent="-365760" lvl="2" marL="1371600" rtl="0" algn="l">
              <a:spcBef>
                <a:spcPts val="1600"/>
              </a:spcBef>
              <a:spcAft>
                <a:spcPts val="0"/>
              </a:spcAft>
              <a:buSzPts val="2160"/>
              <a:buChar char="■"/>
              <a:defRPr sz="2400"/>
            </a:lvl3pPr>
            <a:lvl4pPr indent="-355600" lvl="3" marL="1828800" rtl="0" algn="l">
              <a:spcBef>
                <a:spcPts val="1600"/>
              </a:spcBef>
              <a:spcAft>
                <a:spcPts val="0"/>
              </a:spcAft>
              <a:buSzPts val="2000"/>
              <a:buChar char="●"/>
              <a:defRPr sz="2000"/>
            </a:lvl4pPr>
            <a:lvl5pPr indent="-355600" lvl="4" marL="2286000" rtl="0" algn="l">
              <a:spcBef>
                <a:spcPts val="1600"/>
              </a:spcBef>
              <a:spcAft>
                <a:spcPts val="0"/>
              </a:spcAft>
              <a:buSzPts val="2000"/>
              <a:buChar char="○"/>
              <a:defRPr sz="2000"/>
            </a:lvl5pPr>
            <a:lvl6pPr indent="-355600" lvl="5" marL="2743200" rtl="0" algn="l">
              <a:spcBef>
                <a:spcPts val="1600"/>
              </a:spcBef>
              <a:spcAft>
                <a:spcPts val="0"/>
              </a:spcAft>
              <a:buSzPts val="2000"/>
              <a:buChar char="■"/>
              <a:defRPr sz="2000"/>
            </a:lvl6pPr>
            <a:lvl7pPr indent="-355600" lvl="6" marL="3200400" rtl="0" algn="l">
              <a:spcBef>
                <a:spcPts val="1600"/>
              </a:spcBef>
              <a:spcAft>
                <a:spcPts val="0"/>
              </a:spcAft>
              <a:buSzPts val="2000"/>
              <a:buChar char="●"/>
              <a:defRPr sz="2000"/>
            </a:lvl7pPr>
            <a:lvl8pPr indent="-355600" lvl="7" marL="3657600" rtl="0" algn="l">
              <a:spcBef>
                <a:spcPts val="1600"/>
              </a:spcBef>
              <a:spcAft>
                <a:spcPts val="0"/>
              </a:spcAft>
              <a:buSzPts val="2000"/>
              <a:buChar char="○"/>
              <a:defRPr sz="2000"/>
            </a:lvl8pPr>
            <a:lvl9pPr indent="-355600" lvl="8" marL="4114800" rtl="0" algn="l">
              <a:spcBef>
                <a:spcPts val="1600"/>
              </a:spcBef>
              <a:spcAft>
                <a:spcPts val="1600"/>
              </a:spcAft>
              <a:buSzPts val="2000"/>
              <a:buChar char="■"/>
              <a:defRPr sz="2000"/>
            </a:lvl9pPr>
          </a:lstStyle>
          <a:p/>
        </p:txBody>
      </p:sp>
      <p:sp>
        <p:nvSpPr>
          <p:cNvPr id="137" name="Google Shape;137;p30"/>
          <p:cNvSpPr txBox="1"/>
          <p:nvPr>
            <p:ph idx="2" type="body"/>
          </p:nvPr>
        </p:nvSpPr>
        <p:spPr>
          <a:xfrm>
            <a:off x="457201" y="1597914"/>
            <a:ext cx="2139600" cy="31827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1190"/>
              <a:buNone/>
              <a:defRPr sz="1400"/>
            </a:lvl1pPr>
            <a:lvl2pPr indent="-228600" lvl="1" marL="914400" rtl="0" algn="l">
              <a:spcBef>
                <a:spcPts val="1600"/>
              </a:spcBef>
              <a:spcAft>
                <a:spcPts val="0"/>
              </a:spcAft>
              <a:buSzPts val="1020"/>
              <a:buNone/>
              <a:defRPr sz="1200"/>
            </a:lvl2pPr>
            <a:lvl3pPr indent="-228600" lvl="2" marL="1371600" rtl="0" algn="l">
              <a:spcBef>
                <a:spcPts val="1600"/>
              </a:spcBef>
              <a:spcAft>
                <a:spcPts val="0"/>
              </a:spcAft>
              <a:buSzPts val="900"/>
              <a:buNone/>
              <a:defRPr sz="1000"/>
            </a:lvl3pPr>
            <a:lvl4pPr indent="-228600" lvl="3" marL="1828800" rtl="0" algn="l">
              <a:spcBef>
                <a:spcPts val="1600"/>
              </a:spcBef>
              <a:spcAft>
                <a:spcPts val="0"/>
              </a:spcAft>
              <a:buSzPts val="900"/>
              <a:buNone/>
              <a:defRPr sz="900"/>
            </a:lvl4pPr>
            <a:lvl5pPr indent="-228600" lvl="4" marL="2286000" rtl="0" algn="l">
              <a:spcBef>
                <a:spcPts val="1600"/>
              </a:spcBef>
              <a:spcAft>
                <a:spcPts val="0"/>
              </a:spcAft>
              <a:buSzPts val="900"/>
              <a:buNone/>
              <a:defRPr sz="900"/>
            </a:lvl5pPr>
            <a:lvl6pPr indent="-228600" lvl="5" marL="2743200" rtl="0" algn="l">
              <a:spcBef>
                <a:spcPts val="1600"/>
              </a:spcBef>
              <a:spcAft>
                <a:spcPts val="0"/>
              </a:spcAft>
              <a:buSzPts val="900"/>
              <a:buNone/>
              <a:defRPr sz="900"/>
            </a:lvl6pPr>
            <a:lvl7pPr indent="-228600" lvl="6" marL="3200400" rtl="0" algn="l">
              <a:spcBef>
                <a:spcPts val="1600"/>
              </a:spcBef>
              <a:spcAft>
                <a:spcPts val="0"/>
              </a:spcAft>
              <a:buSzPts val="900"/>
              <a:buNone/>
              <a:defRPr sz="900"/>
            </a:lvl7pPr>
            <a:lvl8pPr indent="-228600" lvl="7" marL="3657600" rtl="0" algn="l">
              <a:spcBef>
                <a:spcPts val="1600"/>
              </a:spcBef>
              <a:spcAft>
                <a:spcPts val="0"/>
              </a:spcAft>
              <a:buSzPts val="900"/>
              <a:buNone/>
              <a:defRPr sz="900"/>
            </a:lvl8pPr>
            <a:lvl9pPr indent="-228600" lvl="8" marL="4114800" rtl="0" algn="l">
              <a:spcBef>
                <a:spcPts val="1600"/>
              </a:spcBef>
              <a:spcAft>
                <a:spcPts val="1600"/>
              </a:spcAft>
              <a:buSzPts val="900"/>
              <a:buNone/>
              <a:defRPr sz="900"/>
            </a:lvl9pPr>
          </a:lstStyle>
          <a:p/>
        </p:txBody>
      </p:sp>
      <p:sp>
        <p:nvSpPr>
          <p:cNvPr id="138" name="Google Shape;138;p30"/>
          <p:cNvSpPr txBox="1"/>
          <p:nvPr>
            <p:ph idx="10" type="dt"/>
          </p:nvPr>
        </p:nvSpPr>
        <p:spPr>
          <a:xfrm>
            <a:off x="457200" y="13716"/>
            <a:ext cx="2895600" cy="246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30"/>
          <p:cNvSpPr txBox="1"/>
          <p:nvPr>
            <p:ph idx="11" type="ftr"/>
          </p:nvPr>
        </p:nvSpPr>
        <p:spPr>
          <a:xfrm>
            <a:off x="3429000" y="13716"/>
            <a:ext cx="4114800" cy="246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30"/>
          <p:cNvSpPr txBox="1"/>
          <p:nvPr>
            <p:ph idx="12" type="sldNum"/>
          </p:nvPr>
        </p:nvSpPr>
        <p:spPr>
          <a:xfrm>
            <a:off x="7620000" y="13716"/>
            <a:ext cx="1066800" cy="246900"/>
          </a:xfrm>
          <a:prstGeom prst="rect">
            <a:avLst/>
          </a:prstGeom>
          <a:noFill/>
          <a:ln>
            <a:noFill/>
          </a:ln>
        </p:spPr>
        <p:txBody>
          <a:bodyPr anchorCtr="0" anchor="ctr"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
              <a:t>‹#›</a:t>
            </a:fld>
            <a:endParaRPr/>
          </a:p>
        </p:txBody>
      </p:sp>
      <p:cxnSp>
        <p:nvCxnSpPr>
          <p:cNvPr id="141" name="Google Shape;141;p30"/>
          <p:cNvCxnSpPr/>
          <p:nvPr/>
        </p:nvCxnSpPr>
        <p:spPr>
          <a:xfrm rot="5400000">
            <a:off x="684098" y="2685060"/>
            <a:ext cx="4183500" cy="1500"/>
          </a:xfrm>
          <a:prstGeom prst="straightConnector1">
            <a:avLst/>
          </a:prstGeom>
          <a:noFill/>
          <a:ln cap="flat" cmpd="sng" w="19050">
            <a:solidFill>
              <a:schemeClr val="dk2"/>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1.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Comfortaa"/>
              <a:buNone/>
              <a:defRPr sz="2800">
                <a:solidFill>
                  <a:schemeClr val="dk1"/>
                </a:solidFill>
                <a:latin typeface="Comfortaa"/>
                <a:ea typeface="Comfortaa"/>
                <a:cs typeface="Comfortaa"/>
                <a:sym typeface="Comfortaa"/>
              </a:defRPr>
            </a:lvl1pPr>
            <a:lvl2pPr lvl="1" rtl="0">
              <a:spcBef>
                <a:spcPts val="0"/>
              </a:spcBef>
              <a:spcAft>
                <a:spcPts val="0"/>
              </a:spcAft>
              <a:buClr>
                <a:schemeClr val="dk1"/>
              </a:buClr>
              <a:buSzPts val="2800"/>
              <a:buFont typeface="Comfortaa"/>
              <a:buNone/>
              <a:defRPr sz="2800">
                <a:solidFill>
                  <a:schemeClr val="dk1"/>
                </a:solidFill>
                <a:latin typeface="Comfortaa"/>
                <a:ea typeface="Comfortaa"/>
                <a:cs typeface="Comfortaa"/>
                <a:sym typeface="Comfortaa"/>
              </a:defRPr>
            </a:lvl2pPr>
            <a:lvl3pPr lvl="2" rtl="0">
              <a:spcBef>
                <a:spcPts val="0"/>
              </a:spcBef>
              <a:spcAft>
                <a:spcPts val="0"/>
              </a:spcAft>
              <a:buClr>
                <a:schemeClr val="dk1"/>
              </a:buClr>
              <a:buSzPts val="2800"/>
              <a:buFont typeface="Comfortaa"/>
              <a:buNone/>
              <a:defRPr sz="2800">
                <a:solidFill>
                  <a:schemeClr val="dk1"/>
                </a:solidFill>
                <a:latin typeface="Comfortaa"/>
                <a:ea typeface="Comfortaa"/>
                <a:cs typeface="Comfortaa"/>
                <a:sym typeface="Comfortaa"/>
              </a:defRPr>
            </a:lvl3pPr>
            <a:lvl4pPr lvl="3" rtl="0">
              <a:spcBef>
                <a:spcPts val="0"/>
              </a:spcBef>
              <a:spcAft>
                <a:spcPts val="0"/>
              </a:spcAft>
              <a:buClr>
                <a:schemeClr val="dk1"/>
              </a:buClr>
              <a:buSzPts val="2800"/>
              <a:buFont typeface="Comfortaa"/>
              <a:buNone/>
              <a:defRPr sz="2800">
                <a:solidFill>
                  <a:schemeClr val="dk1"/>
                </a:solidFill>
                <a:latin typeface="Comfortaa"/>
                <a:ea typeface="Comfortaa"/>
                <a:cs typeface="Comfortaa"/>
                <a:sym typeface="Comfortaa"/>
              </a:defRPr>
            </a:lvl4pPr>
            <a:lvl5pPr lvl="4" rtl="0">
              <a:spcBef>
                <a:spcPts val="0"/>
              </a:spcBef>
              <a:spcAft>
                <a:spcPts val="0"/>
              </a:spcAft>
              <a:buClr>
                <a:schemeClr val="dk1"/>
              </a:buClr>
              <a:buSzPts val="2800"/>
              <a:buFont typeface="Comfortaa"/>
              <a:buNone/>
              <a:defRPr sz="2800">
                <a:solidFill>
                  <a:schemeClr val="dk1"/>
                </a:solidFill>
                <a:latin typeface="Comfortaa"/>
                <a:ea typeface="Comfortaa"/>
                <a:cs typeface="Comfortaa"/>
                <a:sym typeface="Comfortaa"/>
              </a:defRPr>
            </a:lvl5pPr>
            <a:lvl6pPr lvl="5" rtl="0">
              <a:spcBef>
                <a:spcPts val="0"/>
              </a:spcBef>
              <a:spcAft>
                <a:spcPts val="0"/>
              </a:spcAft>
              <a:buClr>
                <a:schemeClr val="dk1"/>
              </a:buClr>
              <a:buSzPts val="2800"/>
              <a:buFont typeface="Comfortaa"/>
              <a:buNone/>
              <a:defRPr sz="2800">
                <a:solidFill>
                  <a:schemeClr val="dk1"/>
                </a:solidFill>
                <a:latin typeface="Comfortaa"/>
                <a:ea typeface="Comfortaa"/>
                <a:cs typeface="Comfortaa"/>
                <a:sym typeface="Comfortaa"/>
              </a:defRPr>
            </a:lvl6pPr>
            <a:lvl7pPr lvl="6" rtl="0">
              <a:spcBef>
                <a:spcPts val="0"/>
              </a:spcBef>
              <a:spcAft>
                <a:spcPts val="0"/>
              </a:spcAft>
              <a:buClr>
                <a:schemeClr val="dk1"/>
              </a:buClr>
              <a:buSzPts val="2800"/>
              <a:buFont typeface="Comfortaa"/>
              <a:buNone/>
              <a:defRPr sz="2800">
                <a:solidFill>
                  <a:schemeClr val="dk1"/>
                </a:solidFill>
                <a:latin typeface="Comfortaa"/>
                <a:ea typeface="Comfortaa"/>
                <a:cs typeface="Comfortaa"/>
                <a:sym typeface="Comfortaa"/>
              </a:defRPr>
            </a:lvl7pPr>
            <a:lvl8pPr lvl="7" rtl="0">
              <a:spcBef>
                <a:spcPts val="0"/>
              </a:spcBef>
              <a:spcAft>
                <a:spcPts val="0"/>
              </a:spcAft>
              <a:buClr>
                <a:schemeClr val="dk1"/>
              </a:buClr>
              <a:buSzPts val="2800"/>
              <a:buFont typeface="Comfortaa"/>
              <a:buNone/>
              <a:defRPr sz="2800">
                <a:solidFill>
                  <a:schemeClr val="dk1"/>
                </a:solidFill>
                <a:latin typeface="Comfortaa"/>
                <a:ea typeface="Comfortaa"/>
                <a:cs typeface="Comfortaa"/>
                <a:sym typeface="Comfortaa"/>
              </a:defRPr>
            </a:lvl8pPr>
            <a:lvl9pPr lvl="8" rtl="0">
              <a:spcBef>
                <a:spcPts val="0"/>
              </a:spcBef>
              <a:spcAft>
                <a:spcPts val="0"/>
              </a:spcAft>
              <a:buClr>
                <a:schemeClr val="dk1"/>
              </a:buClr>
              <a:buSzPts val="2800"/>
              <a:buFont typeface="Comfortaa"/>
              <a:buNone/>
              <a:defRPr sz="2800">
                <a:solidFill>
                  <a:schemeClr val="dk1"/>
                </a:solidFill>
                <a:latin typeface="Comfortaa"/>
                <a:ea typeface="Comfortaa"/>
                <a:cs typeface="Comfortaa"/>
                <a:sym typeface="Comforta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Comfortaa"/>
              <a:buChar char="●"/>
              <a:defRPr sz="1800">
                <a:solidFill>
                  <a:schemeClr val="dk2"/>
                </a:solidFill>
                <a:latin typeface="Comfortaa"/>
                <a:ea typeface="Comfortaa"/>
                <a:cs typeface="Comfortaa"/>
                <a:sym typeface="Comfortaa"/>
              </a:defRPr>
            </a:lvl1pPr>
            <a:lvl2pPr indent="-317500" lvl="1" marL="914400" rtl="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2pPr>
            <a:lvl3pPr indent="-317500" lvl="2" marL="1371600" rtl="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3pPr>
            <a:lvl4pPr indent="-317500" lvl="3" marL="1828800" rtl="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4pPr>
            <a:lvl5pPr indent="-317500" lvl="4" marL="2286000" rtl="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5pPr>
            <a:lvl6pPr indent="-317500" lvl="5" marL="2743200" rtl="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6pPr>
            <a:lvl7pPr indent="-317500" lvl="6" marL="3200400" rtl="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7pPr>
            <a:lvl8pPr indent="-317500" lvl="7" marL="3657600" rtl="0">
              <a:lnSpc>
                <a:spcPct val="115000"/>
              </a:lnSpc>
              <a:spcBef>
                <a:spcPts val="1600"/>
              </a:spcBef>
              <a:spcAft>
                <a:spcPts val="0"/>
              </a:spcAft>
              <a:buClr>
                <a:schemeClr val="dk2"/>
              </a:buClr>
              <a:buSzPts val="1400"/>
              <a:buFont typeface="Comfortaa"/>
              <a:buChar char="○"/>
              <a:defRPr>
                <a:solidFill>
                  <a:schemeClr val="dk2"/>
                </a:solidFill>
                <a:latin typeface="Comfortaa"/>
                <a:ea typeface="Comfortaa"/>
                <a:cs typeface="Comfortaa"/>
                <a:sym typeface="Comfortaa"/>
              </a:defRPr>
            </a:lvl8pPr>
            <a:lvl9pPr indent="-317500" lvl="8" marL="4114800" rtl="0">
              <a:lnSpc>
                <a:spcPct val="115000"/>
              </a:lnSpc>
              <a:spcBef>
                <a:spcPts val="1600"/>
              </a:spcBef>
              <a:spcAft>
                <a:spcPts val="1600"/>
              </a:spcAft>
              <a:buClr>
                <a:schemeClr val="dk2"/>
              </a:buClr>
              <a:buSzPts val="1400"/>
              <a:buFont typeface="Comfortaa"/>
              <a:buChar char="■"/>
              <a:defRPr>
                <a:solidFill>
                  <a:schemeClr val="dk2"/>
                </a:solidFill>
                <a:latin typeface="Comfortaa"/>
                <a:ea typeface="Comfortaa"/>
                <a:cs typeface="Comfortaa"/>
                <a:sym typeface="Comfortaa"/>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2"/>
                </a:solidFill>
                <a:latin typeface="Comfortaa"/>
                <a:ea typeface="Comfortaa"/>
                <a:cs typeface="Comfortaa"/>
                <a:sym typeface="Comfortaa"/>
              </a:defRPr>
            </a:lvl1pPr>
            <a:lvl2pPr lvl="1" rtl="0" algn="r">
              <a:buNone/>
              <a:defRPr sz="1300">
                <a:solidFill>
                  <a:schemeClr val="dk2"/>
                </a:solidFill>
                <a:latin typeface="Comfortaa"/>
                <a:ea typeface="Comfortaa"/>
                <a:cs typeface="Comfortaa"/>
                <a:sym typeface="Comfortaa"/>
              </a:defRPr>
            </a:lvl2pPr>
            <a:lvl3pPr lvl="2" rtl="0" algn="r">
              <a:buNone/>
              <a:defRPr sz="1300">
                <a:solidFill>
                  <a:schemeClr val="dk2"/>
                </a:solidFill>
                <a:latin typeface="Comfortaa"/>
                <a:ea typeface="Comfortaa"/>
                <a:cs typeface="Comfortaa"/>
                <a:sym typeface="Comfortaa"/>
              </a:defRPr>
            </a:lvl3pPr>
            <a:lvl4pPr lvl="3" rtl="0" algn="r">
              <a:buNone/>
              <a:defRPr sz="1300">
                <a:solidFill>
                  <a:schemeClr val="dk2"/>
                </a:solidFill>
                <a:latin typeface="Comfortaa"/>
                <a:ea typeface="Comfortaa"/>
                <a:cs typeface="Comfortaa"/>
                <a:sym typeface="Comfortaa"/>
              </a:defRPr>
            </a:lvl4pPr>
            <a:lvl5pPr lvl="4" rtl="0" algn="r">
              <a:buNone/>
              <a:defRPr sz="1300">
                <a:solidFill>
                  <a:schemeClr val="dk2"/>
                </a:solidFill>
                <a:latin typeface="Comfortaa"/>
                <a:ea typeface="Comfortaa"/>
                <a:cs typeface="Comfortaa"/>
                <a:sym typeface="Comfortaa"/>
              </a:defRPr>
            </a:lvl5pPr>
            <a:lvl6pPr lvl="5" rtl="0" algn="r">
              <a:buNone/>
              <a:defRPr sz="1300">
                <a:solidFill>
                  <a:schemeClr val="dk2"/>
                </a:solidFill>
                <a:latin typeface="Comfortaa"/>
                <a:ea typeface="Comfortaa"/>
                <a:cs typeface="Comfortaa"/>
                <a:sym typeface="Comfortaa"/>
              </a:defRPr>
            </a:lvl6pPr>
            <a:lvl7pPr lvl="6" rtl="0" algn="r">
              <a:buNone/>
              <a:defRPr sz="1300">
                <a:solidFill>
                  <a:schemeClr val="dk2"/>
                </a:solidFill>
                <a:latin typeface="Comfortaa"/>
                <a:ea typeface="Comfortaa"/>
                <a:cs typeface="Comfortaa"/>
                <a:sym typeface="Comfortaa"/>
              </a:defRPr>
            </a:lvl7pPr>
            <a:lvl8pPr lvl="7" rtl="0" algn="r">
              <a:buNone/>
              <a:defRPr sz="1300">
                <a:solidFill>
                  <a:schemeClr val="dk2"/>
                </a:solidFill>
                <a:latin typeface="Comfortaa"/>
                <a:ea typeface="Comfortaa"/>
                <a:cs typeface="Comfortaa"/>
                <a:sym typeface="Comfortaa"/>
              </a:defRPr>
            </a:lvl8pPr>
            <a:lvl9pPr lvl="8" rtl="0" algn="r">
              <a:buNone/>
              <a:defRPr sz="1300">
                <a:solidFill>
                  <a:schemeClr val="dk2"/>
                </a:solidFill>
                <a:latin typeface="Comfortaa"/>
                <a:ea typeface="Comfortaa"/>
                <a:cs typeface="Comfortaa"/>
                <a:sym typeface="Comforta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hyperlink" Target="https://carpentrieshandbook.readthedocs.io/es/latest/topic_folders/policies/code-of-conduct.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hyperlink" Target="https://www.youtube.com/watch?v=9ca6FxIdM6w"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hyperlink" Target="https://www.youtube.com/watch?v=NmPENPBnYy4"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hyperlink" Target="https://carpentries.org/workshops/#workshop-organising" TargetMode="External"/><Relationship Id="rId4" Type="http://schemas.openxmlformats.org/officeDocument/2006/relationships/hyperlink" Target="https://docs.carpentries.org/topic_folders/hosts_instructors/index.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ctrTitle"/>
          </p:nvPr>
        </p:nvSpPr>
        <p:spPr>
          <a:xfrm>
            <a:off x="311708" y="12779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5400"/>
              <a:buFont typeface="Arial"/>
              <a:buNone/>
            </a:pPr>
            <a:r>
              <a:rPr lang="es"/>
              <a:t>Instructor Training </a:t>
            </a:r>
            <a:endParaRPr/>
          </a:p>
          <a:p>
            <a:pPr indent="0" lvl="0" marL="0" rtl="0" algn="l">
              <a:spcBef>
                <a:spcPts val="0"/>
              </a:spcBef>
              <a:spcAft>
                <a:spcPts val="0"/>
              </a:spcAft>
              <a:buClr>
                <a:schemeClr val="dk2"/>
              </a:buClr>
              <a:buSzPts val="5400"/>
              <a:buFont typeface="Arial"/>
              <a:buNone/>
            </a:pPr>
            <a:r>
              <a:rPr lang="es"/>
              <a:t>Día 2</a:t>
            </a:r>
            <a:endParaRPr/>
          </a:p>
          <a:p>
            <a:pPr indent="0" lvl="0" marL="0" rtl="0" algn="l">
              <a:spcBef>
                <a:spcPts val="0"/>
              </a:spcBef>
              <a:spcAft>
                <a:spcPts val="0"/>
              </a:spcAft>
              <a:buClr>
                <a:schemeClr val="dk2"/>
              </a:buClr>
              <a:buSzPts val="5400"/>
              <a:buFont typeface="Arial"/>
              <a:buNone/>
            </a:pPr>
            <a:r>
              <a:t/>
            </a:r>
            <a:endParaRPr/>
          </a:p>
          <a:p>
            <a:pPr indent="0" lvl="0" marL="0" rtl="0" algn="l">
              <a:spcBef>
                <a:spcPts val="0"/>
              </a:spcBef>
              <a:spcAft>
                <a:spcPts val="0"/>
              </a:spcAft>
              <a:buClr>
                <a:schemeClr val="dk2"/>
              </a:buClr>
              <a:buSzPts val="5400"/>
              <a:buFont typeface="Arial"/>
              <a:buNone/>
            </a:pPr>
            <a:r>
              <a:rPr lang="es" sz="2000"/>
              <a:t>Macarena Quiroga y Paula Pappalardo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enseñar primero lo más útil</a:t>
            </a:r>
            <a:endParaRPr u="sng"/>
          </a:p>
        </p:txBody>
      </p:sp>
      <p:cxnSp>
        <p:nvCxnSpPr>
          <p:cNvPr id="215" name="Google Shape;215;p40"/>
          <p:cNvCxnSpPr/>
          <p:nvPr/>
        </p:nvCxnSpPr>
        <p:spPr>
          <a:xfrm>
            <a:off x="2288050" y="1126669"/>
            <a:ext cx="0" cy="2976900"/>
          </a:xfrm>
          <a:prstGeom prst="straightConnector1">
            <a:avLst/>
          </a:prstGeom>
          <a:noFill/>
          <a:ln cap="flat" cmpd="sng" w="38100">
            <a:solidFill>
              <a:schemeClr val="dk2"/>
            </a:solidFill>
            <a:prstDash val="solid"/>
            <a:round/>
            <a:headEnd len="med" w="med" type="stealth"/>
            <a:tailEnd len="med" w="med" type="none"/>
          </a:ln>
        </p:spPr>
      </p:cxnSp>
      <p:cxnSp>
        <p:nvCxnSpPr>
          <p:cNvPr id="216" name="Google Shape;216;p40"/>
          <p:cNvCxnSpPr/>
          <p:nvPr/>
        </p:nvCxnSpPr>
        <p:spPr>
          <a:xfrm flipH="1" rot="10800000">
            <a:off x="2239825" y="4027550"/>
            <a:ext cx="5906700" cy="11400"/>
          </a:xfrm>
          <a:prstGeom prst="straightConnector1">
            <a:avLst/>
          </a:prstGeom>
          <a:noFill/>
          <a:ln cap="flat" cmpd="sng" w="38100">
            <a:solidFill>
              <a:schemeClr val="dk2"/>
            </a:solidFill>
            <a:prstDash val="solid"/>
            <a:round/>
            <a:headEnd len="med" w="med" type="none"/>
            <a:tailEnd len="med" w="med" type="stealth"/>
          </a:ln>
        </p:spPr>
      </p:cxnSp>
      <p:sp>
        <p:nvSpPr>
          <p:cNvPr id="217" name="Google Shape;217;p40"/>
          <p:cNvSpPr txBox="1"/>
          <p:nvPr/>
        </p:nvSpPr>
        <p:spPr>
          <a:xfrm>
            <a:off x="2460000" y="4258975"/>
            <a:ext cx="55068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latin typeface="Verdana"/>
                <a:ea typeface="Verdana"/>
                <a:cs typeface="Verdana"/>
                <a:sym typeface="Verdana"/>
              </a:rPr>
              <a:t>Tiempo para dominar una tarea</a:t>
            </a:r>
            <a:endParaRPr sz="2400">
              <a:latin typeface="Verdana"/>
              <a:ea typeface="Verdana"/>
              <a:cs typeface="Verdana"/>
              <a:sym typeface="Verdana"/>
            </a:endParaRPr>
          </a:p>
        </p:txBody>
      </p:sp>
      <p:sp>
        <p:nvSpPr>
          <p:cNvPr id="218" name="Google Shape;218;p40"/>
          <p:cNvSpPr txBox="1"/>
          <p:nvPr/>
        </p:nvSpPr>
        <p:spPr>
          <a:xfrm>
            <a:off x="255525" y="1431163"/>
            <a:ext cx="18144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latin typeface="Verdana"/>
                <a:ea typeface="Verdana"/>
                <a:cs typeface="Verdana"/>
                <a:sym typeface="Verdana"/>
              </a:rPr>
              <a:t>La utilidad de una tarea dominada</a:t>
            </a:r>
            <a:endParaRPr sz="2400">
              <a:latin typeface="Verdana"/>
              <a:ea typeface="Verdana"/>
              <a:cs typeface="Verdana"/>
              <a:sym typeface="Verdana"/>
            </a:endParaRPr>
          </a:p>
        </p:txBody>
      </p:sp>
      <p:sp>
        <p:nvSpPr>
          <p:cNvPr id="219" name="Google Shape;219;p40"/>
          <p:cNvSpPr txBox="1"/>
          <p:nvPr/>
        </p:nvSpPr>
        <p:spPr>
          <a:xfrm>
            <a:off x="2801500" y="1441984"/>
            <a:ext cx="1971600" cy="79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 sz="1800">
                <a:latin typeface="Verdana"/>
                <a:ea typeface="Verdana"/>
                <a:cs typeface="Verdana"/>
                <a:sym typeface="Verdana"/>
              </a:rPr>
              <a:t>Enseña estas tareas primero</a:t>
            </a:r>
            <a:endParaRPr i="1" sz="1800">
              <a:latin typeface="Verdana"/>
              <a:ea typeface="Verdana"/>
              <a:cs typeface="Verdana"/>
              <a:sym typeface="Verdana"/>
            </a:endParaRPr>
          </a:p>
        </p:txBody>
      </p:sp>
      <p:sp>
        <p:nvSpPr>
          <p:cNvPr id="220" name="Google Shape;220;p40"/>
          <p:cNvSpPr txBox="1"/>
          <p:nvPr/>
        </p:nvSpPr>
        <p:spPr>
          <a:xfrm>
            <a:off x="5758550" y="2851750"/>
            <a:ext cx="1854600" cy="75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 sz="1800">
                <a:latin typeface="Verdana"/>
                <a:ea typeface="Verdana"/>
                <a:cs typeface="Verdana"/>
                <a:sym typeface="Verdana"/>
              </a:rPr>
              <a:t>No </a:t>
            </a:r>
            <a:r>
              <a:rPr i="1" lang="es" sz="1800">
                <a:solidFill>
                  <a:schemeClr val="dk1"/>
                </a:solidFill>
                <a:latin typeface="Verdana"/>
                <a:ea typeface="Verdana"/>
                <a:cs typeface="Verdana"/>
                <a:sym typeface="Verdana"/>
              </a:rPr>
              <a:t>enseñes estas tareas</a:t>
            </a:r>
            <a:endParaRPr i="1" sz="1800">
              <a:solidFill>
                <a:schemeClr val="dk1"/>
              </a:solidFill>
              <a:latin typeface="Verdana"/>
              <a:ea typeface="Verdana"/>
              <a:cs typeface="Verdana"/>
              <a:sym typeface="Verdana"/>
            </a:endParaRPr>
          </a:p>
          <a:p>
            <a:pPr indent="0" lvl="0" marL="0" rtl="0" algn="ctr">
              <a:spcBef>
                <a:spcPts val="0"/>
              </a:spcBef>
              <a:spcAft>
                <a:spcPts val="0"/>
              </a:spcAft>
              <a:buNone/>
            </a:pPr>
            <a:r>
              <a:rPr i="1" lang="es" sz="1800">
                <a:solidFill>
                  <a:schemeClr val="dk1"/>
                </a:solidFill>
                <a:latin typeface="Verdana"/>
                <a:ea typeface="Verdana"/>
                <a:cs typeface="Verdana"/>
                <a:sym typeface="Verdana"/>
              </a:rPr>
              <a:t> a los principiantes</a:t>
            </a:r>
            <a:r>
              <a:rPr i="1" lang="es" sz="1800">
                <a:latin typeface="Verdana"/>
                <a:ea typeface="Verdana"/>
                <a:cs typeface="Verdana"/>
                <a:sym typeface="Verdana"/>
              </a:rPr>
              <a:t> </a:t>
            </a:r>
            <a:endParaRPr i="1" sz="1800">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a:t>
            </a:r>
            <a:r>
              <a:rPr lang="es"/>
              <a:t>strategias para motivar</a:t>
            </a:r>
            <a:endParaRPr u="sng"/>
          </a:p>
        </p:txBody>
      </p:sp>
      <p:graphicFrame>
        <p:nvGraphicFramePr>
          <p:cNvPr id="226" name="Google Shape;226;p41"/>
          <p:cNvGraphicFramePr/>
          <p:nvPr/>
        </p:nvGraphicFramePr>
        <p:xfrm>
          <a:off x="311700" y="880738"/>
          <a:ext cx="3000000" cy="3000000"/>
        </p:xfrm>
        <a:graphic>
          <a:graphicData uri="http://schemas.openxmlformats.org/drawingml/2006/table">
            <a:tbl>
              <a:tblPr>
                <a:noFill/>
                <a:tableStyleId>{D039BCCA-C99D-4AC2-A4DC-A21338E5D7E1}</a:tableStyleId>
              </a:tblPr>
              <a:tblGrid>
                <a:gridCol w="2454600"/>
                <a:gridCol w="3716925"/>
                <a:gridCol w="2349075"/>
              </a:tblGrid>
              <a:tr h="285750">
                <a:tc>
                  <a:txBody>
                    <a:bodyPr/>
                    <a:lstStyle/>
                    <a:p>
                      <a:pPr indent="0" lvl="0" marL="0" rtl="0" algn="ctr">
                        <a:spcBef>
                          <a:spcPts val="0"/>
                        </a:spcBef>
                        <a:spcAft>
                          <a:spcPts val="0"/>
                        </a:spcAft>
                        <a:buNone/>
                      </a:pPr>
                      <a:r>
                        <a:rPr b="1" lang="es" sz="1100">
                          <a:latin typeface="Comfortaa"/>
                          <a:ea typeface="Comfortaa"/>
                          <a:cs typeface="Comfortaa"/>
                          <a:sym typeface="Comfortaa"/>
                        </a:rPr>
                        <a:t>Para crear valor</a:t>
                      </a:r>
                      <a:endParaRPr b="1" sz="1100">
                        <a:latin typeface="Comfortaa"/>
                        <a:ea typeface="Comfortaa"/>
                        <a:cs typeface="Comfortaa"/>
                        <a:sym typeface="Comfortaa"/>
                      </a:endParaRPr>
                    </a:p>
                  </a:txBody>
                  <a:tcPr marT="68575" marB="68575" marR="91425" marL="91425"/>
                </a:tc>
                <a:tc>
                  <a:txBody>
                    <a:bodyPr/>
                    <a:lstStyle/>
                    <a:p>
                      <a:pPr indent="0" lvl="0" marL="0" rtl="0" algn="ctr">
                        <a:spcBef>
                          <a:spcPts val="0"/>
                        </a:spcBef>
                        <a:spcAft>
                          <a:spcPts val="0"/>
                        </a:spcAft>
                        <a:buNone/>
                      </a:pPr>
                      <a:r>
                        <a:rPr b="1" lang="es" sz="1100">
                          <a:latin typeface="Comfortaa"/>
                          <a:ea typeface="Comfortaa"/>
                          <a:cs typeface="Comfortaa"/>
                          <a:sym typeface="Comfortaa"/>
                        </a:rPr>
                        <a:t>Para crear expectativas positivas</a:t>
                      </a:r>
                      <a:endParaRPr b="1" sz="1100">
                        <a:latin typeface="Comfortaa"/>
                        <a:ea typeface="Comfortaa"/>
                        <a:cs typeface="Comfortaa"/>
                        <a:sym typeface="Comfortaa"/>
                      </a:endParaRPr>
                    </a:p>
                  </a:txBody>
                  <a:tcPr marT="68575" marB="68575" marR="91425" marL="91425"/>
                </a:tc>
                <a:tc>
                  <a:txBody>
                    <a:bodyPr/>
                    <a:lstStyle/>
                    <a:p>
                      <a:pPr indent="0" lvl="0" marL="0" rtl="0" algn="ctr">
                        <a:spcBef>
                          <a:spcPts val="0"/>
                        </a:spcBef>
                        <a:spcAft>
                          <a:spcPts val="0"/>
                        </a:spcAft>
                        <a:buNone/>
                      </a:pPr>
                      <a:r>
                        <a:rPr b="1" lang="es" sz="1100">
                          <a:latin typeface="Comfortaa"/>
                          <a:ea typeface="Comfortaa"/>
                          <a:cs typeface="Comfortaa"/>
                          <a:sym typeface="Comfortaa"/>
                        </a:rPr>
                        <a:t>Para crear confianza en uno mismo</a:t>
                      </a:r>
                      <a:endParaRPr b="1" sz="1100">
                        <a:latin typeface="Comfortaa"/>
                        <a:ea typeface="Comfortaa"/>
                        <a:cs typeface="Comfortaa"/>
                        <a:sym typeface="Comfortaa"/>
                      </a:endParaRPr>
                    </a:p>
                  </a:txBody>
                  <a:tcPr marT="68575" marB="68575" marR="91425" marL="91425"/>
                </a:tc>
              </a:tr>
              <a:tr h="285750">
                <a:tc>
                  <a:txBody>
                    <a:bodyPr/>
                    <a:lstStyle/>
                    <a:p>
                      <a:pPr indent="0" lvl="0" marL="0" rtl="0" algn="ctr">
                        <a:spcBef>
                          <a:spcPts val="0"/>
                        </a:spcBef>
                        <a:spcAft>
                          <a:spcPts val="0"/>
                        </a:spcAft>
                        <a:buNone/>
                      </a:pPr>
                      <a:r>
                        <a:rPr lang="es" sz="1100">
                          <a:latin typeface="Comfortaa"/>
                          <a:ea typeface="Comfortaa"/>
                          <a:cs typeface="Comfortaa"/>
                          <a:sym typeface="Comfortaa"/>
                        </a:rPr>
                        <a:t>conectar el material con los intereses del estudiante</a:t>
                      </a:r>
                      <a:endParaRPr sz="1100">
                        <a:latin typeface="Comfortaa"/>
                        <a:ea typeface="Comfortaa"/>
                        <a:cs typeface="Comfortaa"/>
                        <a:sym typeface="Comfortaa"/>
                      </a:endParaRPr>
                    </a:p>
                  </a:txBody>
                  <a:tcPr marT="68575" marB="68575" marR="91425" marL="91425"/>
                </a:tc>
                <a:tc>
                  <a:txBody>
                    <a:bodyPr/>
                    <a:lstStyle/>
                    <a:p>
                      <a:pPr indent="0" lvl="0" marL="0" rtl="0" algn="ctr">
                        <a:spcBef>
                          <a:spcPts val="0"/>
                        </a:spcBef>
                        <a:spcAft>
                          <a:spcPts val="0"/>
                        </a:spcAft>
                        <a:buNone/>
                      </a:pPr>
                      <a:r>
                        <a:rPr lang="es" sz="1100">
                          <a:latin typeface="Comfortaa"/>
                          <a:ea typeface="Comfortaa"/>
                          <a:cs typeface="Comfortaa"/>
                          <a:sym typeface="Comfortaa"/>
                        </a:rPr>
                        <a:t>alinear objetivos, evaluación y estrategias</a:t>
                      </a:r>
                      <a:endParaRPr sz="1100">
                        <a:latin typeface="Comfortaa"/>
                        <a:ea typeface="Comfortaa"/>
                        <a:cs typeface="Comfortaa"/>
                        <a:sym typeface="Comfortaa"/>
                      </a:endParaRPr>
                    </a:p>
                  </a:txBody>
                  <a:tcPr marT="68575" marB="68575" marR="91425" marL="91425"/>
                </a:tc>
                <a:tc>
                  <a:txBody>
                    <a:bodyPr/>
                    <a:lstStyle/>
                    <a:p>
                      <a:pPr indent="0" lvl="0" marL="0" rtl="0" algn="ctr">
                        <a:spcBef>
                          <a:spcPts val="0"/>
                        </a:spcBef>
                        <a:spcAft>
                          <a:spcPts val="0"/>
                        </a:spcAft>
                        <a:buNone/>
                      </a:pPr>
                      <a:r>
                        <a:rPr lang="es" sz="1100">
                          <a:latin typeface="Comfortaa"/>
                          <a:ea typeface="Comfortaa"/>
                          <a:cs typeface="Comfortaa"/>
                          <a:sym typeface="Comfortaa"/>
                        </a:rPr>
                        <a:t>proveer opciones a las alumnas y la capacidad de tomar decisiones</a:t>
                      </a:r>
                      <a:endParaRPr sz="1100">
                        <a:latin typeface="Comfortaa"/>
                        <a:ea typeface="Comfortaa"/>
                        <a:cs typeface="Comfortaa"/>
                        <a:sym typeface="Comfortaa"/>
                      </a:endParaRPr>
                    </a:p>
                  </a:txBody>
                  <a:tcPr marT="68575" marB="68575" marR="91425" marL="91425"/>
                </a:tc>
              </a:tr>
              <a:tr h="285750">
                <a:tc>
                  <a:txBody>
                    <a:bodyPr/>
                    <a:lstStyle/>
                    <a:p>
                      <a:pPr indent="0" lvl="0" marL="0" rtl="0" algn="ctr">
                        <a:spcBef>
                          <a:spcPts val="0"/>
                        </a:spcBef>
                        <a:spcAft>
                          <a:spcPts val="0"/>
                        </a:spcAft>
                        <a:buNone/>
                      </a:pPr>
                      <a:r>
                        <a:rPr lang="es" sz="1100">
                          <a:latin typeface="Comfortaa"/>
                          <a:ea typeface="Comfortaa"/>
                          <a:cs typeface="Comfortaa"/>
                          <a:sym typeface="Comfortaa"/>
                        </a:rPr>
                        <a:t>proveer tareas auténticas, del mundo real</a:t>
                      </a:r>
                      <a:endParaRPr sz="1100">
                        <a:latin typeface="Comfortaa"/>
                        <a:ea typeface="Comfortaa"/>
                        <a:cs typeface="Comfortaa"/>
                        <a:sym typeface="Comfortaa"/>
                      </a:endParaRPr>
                    </a:p>
                  </a:txBody>
                  <a:tcPr marT="68575" marB="68575" marR="91425" marL="91425"/>
                </a:tc>
                <a:tc>
                  <a:txBody>
                    <a:bodyPr/>
                    <a:lstStyle/>
                    <a:p>
                      <a:pPr indent="0" lvl="0" marL="0" rtl="0" algn="ctr">
                        <a:spcBef>
                          <a:spcPts val="0"/>
                        </a:spcBef>
                        <a:spcAft>
                          <a:spcPts val="0"/>
                        </a:spcAft>
                        <a:buNone/>
                      </a:pPr>
                      <a:r>
                        <a:rPr lang="es" sz="1100">
                          <a:latin typeface="Comfortaa"/>
                          <a:ea typeface="Comfortaa"/>
                          <a:cs typeface="Comfortaa"/>
                          <a:sym typeface="Comfortaa"/>
                        </a:rPr>
                        <a:t>identificar el nivel de desafío adecuado y evaluar en forma acorde</a:t>
                      </a:r>
                      <a:endParaRPr sz="1100">
                        <a:latin typeface="Comfortaa"/>
                        <a:ea typeface="Comfortaa"/>
                        <a:cs typeface="Comfortaa"/>
                        <a:sym typeface="Comfortaa"/>
                      </a:endParaRPr>
                    </a:p>
                  </a:txBody>
                  <a:tcPr marT="68575" marB="68575" marR="91425" marL="91425"/>
                </a:tc>
                <a:tc>
                  <a:txBody>
                    <a:bodyPr/>
                    <a:lstStyle/>
                    <a:p>
                      <a:pPr indent="0" lvl="0" marL="0" rtl="0" algn="ctr">
                        <a:spcBef>
                          <a:spcPts val="0"/>
                        </a:spcBef>
                        <a:spcAft>
                          <a:spcPts val="0"/>
                        </a:spcAft>
                        <a:buNone/>
                      </a:pPr>
                      <a:r>
                        <a:rPr lang="es" sz="1100">
                          <a:latin typeface="Comfortaa"/>
                          <a:ea typeface="Comfortaa"/>
                          <a:cs typeface="Comfortaa"/>
                          <a:sym typeface="Comfortaa"/>
                        </a:rPr>
                        <a:t>dar a las alumnas oportunidades para reflexionar</a:t>
                      </a:r>
                      <a:endParaRPr sz="1100">
                        <a:latin typeface="Comfortaa"/>
                        <a:ea typeface="Comfortaa"/>
                        <a:cs typeface="Comfortaa"/>
                        <a:sym typeface="Comfortaa"/>
                      </a:endParaRPr>
                    </a:p>
                  </a:txBody>
                  <a:tcPr marT="68575" marB="68575" marR="91425" marL="91425"/>
                </a:tc>
              </a:tr>
              <a:tr h="285750">
                <a:tc>
                  <a:txBody>
                    <a:bodyPr/>
                    <a:lstStyle/>
                    <a:p>
                      <a:pPr indent="0" lvl="0" marL="0" rtl="0" algn="ctr">
                        <a:spcBef>
                          <a:spcPts val="0"/>
                        </a:spcBef>
                        <a:spcAft>
                          <a:spcPts val="0"/>
                        </a:spcAft>
                        <a:buNone/>
                      </a:pPr>
                      <a:r>
                        <a:rPr lang="es" sz="1100">
                          <a:latin typeface="Comfortaa"/>
                          <a:ea typeface="Comfortaa"/>
                          <a:cs typeface="Comfortaa"/>
                          <a:sym typeface="Comfortaa"/>
                        </a:rPr>
                        <a:t>mostrar la relevancia para la vida académica del estudiante</a:t>
                      </a:r>
                      <a:endParaRPr sz="1100">
                        <a:latin typeface="Comfortaa"/>
                        <a:ea typeface="Comfortaa"/>
                        <a:cs typeface="Comfortaa"/>
                        <a:sym typeface="Comfortaa"/>
                      </a:endParaRPr>
                    </a:p>
                  </a:txBody>
                  <a:tcPr marT="68575" marB="68575" marR="91425" marL="91425"/>
                </a:tc>
                <a:tc>
                  <a:txBody>
                    <a:bodyPr/>
                    <a:lstStyle/>
                    <a:p>
                      <a:pPr indent="0" lvl="0" marL="0" rtl="0" algn="ctr">
                        <a:spcBef>
                          <a:spcPts val="0"/>
                        </a:spcBef>
                        <a:spcAft>
                          <a:spcPts val="0"/>
                        </a:spcAft>
                        <a:buNone/>
                      </a:pPr>
                      <a:r>
                        <a:rPr lang="es" sz="1100">
                          <a:latin typeface="Comfortaa"/>
                          <a:ea typeface="Comfortaa"/>
                          <a:cs typeface="Comfortaa"/>
                          <a:sym typeface="Comfortaa"/>
                        </a:rPr>
                        <a:t>proveer oportunidades tempranas de éxito</a:t>
                      </a:r>
                      <a:endParaRPr sz="1100">
                        <a:latin typeface="Comfortaa"/>
                        <a:ea typeface="Comfortaa"/>
                        <a:cs typeface="Comfortaa"/>
                        <a:sym typeface="Comfortaa"/>
                      </a:endParaRPr>
                    </a:p>
                  </a:txBody>
                  <a:tcPr marT="68575" marB="68575" marR="91425" marL="91425"/>
                </a:tc>
                <a:tc>
                  <a:txBody>
                    <a:bodyPr/>
                    <a:lstStyle/>
                    <a:p>
                      <a:pPr indent="0" lvl="0" marL="0" rtl="0" algn="ctr">
                        <a:spcBef>
                          <a:spcPts val="0"/>
                        </a:spcBef>
                        <a:spcAft>
                          <a:spcPts val="0"/>
                        </a:spcAft>
                        <a:buNone/>
                      </a:pPr>
                      <a:r>
                        <a:t/>
                      </a:r>
                      <a:endParaRPr sz="1100">
                        <a:latin typeface="Comfortaa"/>
                        <a:ea typeface="Comfortaa"/>
                        <a:cs typeface="Comfortaa"/>
                        <a:sym typeface="Comfortaa"/>
                      </a:endParaRPr>
                    </a:p>
                  </a:txBody>
                  <a:tcPr marT="68575" marB="68575" marR="91425" marL="91425">
                    <a:lnR cap="flat" cmpd="sng" w="9525">
                      <a:solidFill>
                        <a:srgbClr val="9E9E9E">
                          <a:alpha val="0"/>
                        </a:srgbClr>
                      </a:solidFill>
                      <a:prstDash val="solid"/>
                      <a:round/>
                      <a:headEnd len="sm" w="sm" type="none"/>
                      <a:tailEnd len="sm" w="sm" type="none"/>
                    </a:lnR>
                    <a:lnB cap="flat" cmpd="sng" w="9525">
                      <a:solidFill>
                        <a:srgbClr val="9E9E9E">
                          <a:alpha val="0"/>
                        </a:srgbClr>
                      </a:solidFill>
                      <a:prstDash val="solid"/>
                      <a:round/>
                      <a:headEnd len="sm" w="sm" type="none"/>
                      <a:tailEnd len="sm" w="sm" type="none"/>
                    </a:lnB>
                  </a:tcPr>
                </a:tc>
              </a:tr>
              <a:tr h="285750">
                <a:tc>
                  <a:txBody>
                    <a:bodyPr/>
                    <a:lstStyle/>
                    <a:p>
                      <a:pPr indent="0" lvl="0" marL="0" rtl="0" algn="ctr">
                        <a:spcBef>
                          <a:spcPts val="0"/>
                        </a:spcBef>
                        <a:spcAft>
                          <a:spcPts val="0"/>
                        </a:spcAft>
                        <a:buNone/>
                      </a:pPr>
                      <a:r>
                        <a:rPr lang="es" sz="1100">
                          <a:latin typeface="Comfortaa"/>
                          <a:ea typeface="Comfortaa"/>
                          <a:cs typeface="Comfortaa"/>
                          <a:sym typeface="Comfortaa"/>
                        </a:rPr>
                        <a:t>identificar y recompensar lo que valoras</a:t>
                      </a:r>
                      <a:endParaRPr sz="1100">
                        <a:latin typeface="Comfortaa"/>
                        <a:ea typeface="Comfortaa"/>
                        <a:cs typeface="Comfortaa"/>
                        <a:sym typeface="Comfortaa"/>
                      </a:endParaRPr>
                    </a:p>
                  </a:txBody>
                  <a:tcPr marT="68575" marB="68575" marR="91425" marL="91425"/>
                </a:tc>
                <a:tc>
                  <a:txBody>
                    <a:bodyPr/>
                    <a:lstStyle/>
                    <a:p>
                      <a:pPr indent="0" lvl="0" marL="0" rtl="0" algn="ctr">
                        <a:spcBef>
                          <a:spcPts val="0"/>
                        </a:spcBef>
                        <a:spcAft>
                          <a:spcPts val="0"/>
                        </a:spcAft>
                        <a:buNone/>
                      </a:pPr>
                      <a:r>
                        <a:rPr lang="es" sz="1100">
                          <a:latin typeface="Comfortaa"/>
                          <a:ea typeface="Comfortaa"/>
                          <a:cs typeface="Comfortaa"/>
                          <a:sym typeface="Comfortaa"/>
                        </a:rPr>
                        <a:t>articular tus expectativas, proveer rúbricas</a:t>
                      </a:r>
                      <a:endParaRPr sz="1100">
                        <a:latin typeface="Comfortaa"/>
                        <a:ea typeface="Comfortaa"/>
                        <a:cs typeface="Comfortaa"/>
                        <a:sym typeface="Comfortaa"/>
                      </a:endParaRPr>
                    </a:p>
                  </a:txBody>
                  <a:tcPr marT="68575" marB="68575" marR="91425" marL="91425"/>
                </a:tc>
                <a:tc>
                  <a:txBody>
                    <a:bodyPr/>
                    <a:lstStyle/>
                    <a:p>
                      <a:pPr indent="0" lvl="0" marL="0" rtl="0" algn="ctr">
                        <a:spcBef>
                          <a:spcPts val="0"/>
                        </a:spcBef>
                        <a:spcAft>
                          <a:spcPts val="0"/>
                        </a:spcAft>
                        <a:buNone/>
                      </a:pPr>
                      <a:r>
                        <a:t/>
                      </a:r>
                      <a:endParaRPr sz="1100">
                        <a:latin typeface="Comfortaa"/>
                        <a:ea typeface="Comfortaa"/>
                        <a:cs typeface="Comfortaa"/>
                        <a:sym typeface="Comfortaa"/>
                      </a:endParaRPr>
                    </a:p>
                  </a:txBody>
                  <a:tcPr marT="68575" marB="68575" marR="91425" marL="91425">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85750">
                <a:tc>
                  <a:txBody>
                    <a:bodyPr/>
                    <a:lstStyle/>
                    <a:p>
                      <a:pPr indent="0" lvl="0" marL="0" rtl="0" algn="ctr">
                        <a:spcBef>
                          <a:spcPts val="0"/>
                        </a:spcBef>
                        <a:spcAft>
                          <a:spcPts val="0"/>
                        </a:spcAft>
                        <a:buNone/>
                      </a:pPr>
                      <a:r>
                        <a:rPr lang="es" sz="1100">
                          <a:latin typeface="Comfortaa"/>
                          <a:ea typeface="Comfortaa"/>
                          <a:cs typeface="Comfortaa"/>
                          <a:sym typeface="Comfortaa"/>
                        </a:rPr>
                        <a:t>mostrar tu pasión y entusiasmo por la disciplina</a:t>
                      </a:r>
                      <a:endParaRPr sz="1100">
                        <a:latin typeface="Comfortaa"/>
                        <a:ea typeface="Comfortaa"/>
                        <a:cs typeface="Comfortaa"/>
                        <a:sym typeface="Comfortaa"/>
                      </a:endParaRPr>
                    </a:p>
                  </a:txBody>
                  <a:tcPr marT="68575" marB="68575" marR="91425" marL="91425"/>
                </a:tc>
                <a:tc>
                  <a:txBody>
                    <a:bodyPr/>
                    <a:lstStyle/>
                    <a:p>
                      <a:pPr indent="0" lvl="0" marL="0" rtl="0" algn="ctr">
                        <a:spcBef>
                          <a:spcPts val="0"/>
                        </a:spcBef>
                        <a:spcAft>
                          <a:spcPts val="0"/>
                        </a:spcAft>
                        <a:buNone/>
                      </a:pPr>
                      <a:r>
                        <a:rPr lang="es" sz="1100">
                          <a:latin typeface="Comfortaa"/>
                          <a:ea typeface="Comfortaa"/>
                          <a:cs typeface="Comfortaa"/>
                          <a:sym typeface="Comfortaa"/>
                        </a:rPr>
                        <a:t>proveer feedback dirigido</a:t>
                      </a:r>
                      <a:endParaRPr sz="1100">
                        <a:latin typeface="Comfortaa"/>
                        <a:ea typeface="Comfortaa"/>
                        <a:cs typeface="Comfortaa"/>
                        <a:sym typeface="Comfortaa"/>
                      </a:endParaRPr>
                    </a:p>
                  </a:txBody>
                  <a:tcPr marT="68575" marB="68575" marR="91425" marL="91425"/>
                </a:tc>
                <a:tc>
                  <a:txBody>
                    <a:bodyPr/>
                    <a:lstStyle/>
                    <a:p>
                      <a:pPr indent="0" lvl="0" marL="0" rtl="0" algn="ctr">
                        <a:spcBef>
                          <a:spcPts val="0"/>
                        </a:spcBef>
                        <a:spcAft>
                          <a:spcPts val="0"/>
                        </a:spcAft>
                        <a:buNone/>
                      </a:pPr>
                      <a:r>
                        <a:t/>
                      </a:r>
                      <a:endParaRPr sz="1100">
                        <a:latin typeface="Comfortaa"/>
                        <a:ea typeface="Comfortaa"/>
                        <a:cs typeface="Comfortaa"/>
                        <a:sym typeface="Comfortaa"/>
                      </a:endParaRPr>
                    </a:p>
                  </a:txBody>
                  <a:tcPr marT="68575" marB="68575" marR="91425" marL="91425">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85750">
                <a:tc>
                  <a:txBody>
                    <a:bodyPr/>
                    <a:lstStyle/>
                    <a:p>
                      <a:pPr indent="0" lvl="0" marL="0" rtl="0" algn="ctr">
                        <a:spcBef>
                          <a:spcPts val="0"/>
                        </a:spcBef>
                        <a:spcAft>
                          <a:spcPts val="0"/>
                        </a:spcAft>
                        <a:buNone/>
                      </a:pPr>
                      <a:r>
                        <a:t/>
                      </a:r>
                      <a:endParaRPr sz="1100">
                        <a:latin typeface="Comfortaa"/>
                        <a:ea typeface="Comfortaa"/>
                        <a:cs typeface="Comfortaa"/>
                        <a:sym typeface="Comfortaa"/>
                      </a:endParaRPr>
                    </a:p>
                  </a:txBody>
                  <a:tcPr marT="68575" marB="68575" marR="91425" marL="91425">
                    <a:lnL cap="flat" cmpd="sng" w="9525">
                      <a:solidFill>
                        <a:srgbClr val="9E9E9E">
                          <a:alpha val="0"/>
                        </a:srgbClr>
                      </a:solidFill>
                      <a:prstDash val="solid"/>
                      <a:round/>
                      <a:headEnd len="sm" w="sm" type="none"/>
                      <a:tailEnd len="sm" w="sm" type="none"/>
                    </a:lnL>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s" sz="1100">
                          <a:latin typeface="Comfortaa"/>
                          <a:ea typeface="Comfortaa"/>
                          <a:cs typeface="Comfortaa"/>
                          <a:sym typeface="Comfortaa"/>
                        </a:rPr>
                        <a:t>actúa con justicia</a:t>
                      </a:r>
                      <a:endParaRPr sz="1100">
                        <a:latin typeface="Comfortaa"/>
                        <a:ea typeface="Comfortaa"/>
                        <a:cs typeface="Comfortaa"/>
                        <a:sym typeface="Comfortaa"/>
                      </a:endParaRPr>
                    </a:p>
                  </a:txBody>
                  <a:tcPr marT="68575" marB="68575" marR="91425" marL="91425"/>
                </a:tc>
                <a:tc>
                  <a:txBody>
                    <a:bodyPr/>
                    <a:lstStyle/>
                    <a:p>
                      <a:pPr indent="0" lvl="0" marL="0" rtl="0" algn="ctr">
                        <a:spcBef>
                          <a:spcPts val="0"/>
                        </a:spcBef>
                        <a:spcAft>
                          <a:spcPts val="0"/>
                        </a:spcAft>
                        <a:buNone/>
                      </a:pPr>
                      <a:r>
                        <a:t/>
                      </a:r>
                      <a:endParaRPr sz="1100">
                        <a:latin typeface="Comfortaa"/>
                        <a:ea typeface="Comfortaa"/>
                        <a:cs typeface="Comfortaa"/>
                        <a:sym typeface="Comfortaa"/>
                      </a:endParaRPr>
                    </a:p>
                  </a:txBody>
                  <a:tcPr marT="68575" marB="68575" marR="91425" marL="91425">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85750">
                <a:tc>
                  <a:txBody>
                    <a:bodyPr/>
                    <a:lstStyle/>
                    <a:p>
                      <a:pPr indent="0" lvl="0" marL="0" rtl="0" algn="ctr">
                        <a:spcBef>
                          <a:spcPts val="0"/>
                        </a:spcBef>
                        <a:spcAft>
                          <a:spcPts val="0"/>
                        </a:spcAft>
                        <a:buNone/>
                      </a:pPr>
                      <a:r>
                        <a:t/>
                      </a:r>
                      <a:endParaRPr sz="1100">
                        <a:latin typeface="Comfortaa"/>
                        <a:ea typeface="Comfortaa"/>
                        <a:cs typeface="Comfortaa"/>
                        <a:sym typeface="Comfortaa"/>
                      </a:endParaRPr>
                    </a:p>
                  </a:txBody>
                  <a:tcPr marT="68575" marB="6857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s" sz="1100">
                          <a:latin typeface="Comfortaa"/>
                          <a:ea typeface="Comfortaa"/>
                          <a:cs typeface="Comfortaa"/>
                          <a:sym typeface="Comfortaa"/>
                        </a:rPr>
                        <a:t>educa sobre cómo explicar éxito y fracaso</a:t>
                      </a:r>
                      <a:endParaRPr sz="1100">
                        <a:latin typeface="Comfortaa"/>
                        <a:ea typeface="Comfortaa"/>
                        <a:cs typeface="Comfortaa"/>
                        <a:sym typeface="Comfortaa"/>
                      </a:endParaRPr>
                    </a:p>
                  </a:txBody>
                  <a:tcPr marT="68575" marB="68575" marR="91425" marL="91425"/>
                </a:tc>
                <a:tc>
                  <a:txBody>
                    <a:bodyPr/>
                    <a:lstStyle/>
                    <a:p>
                      <a:pPr indent="0" lvl="0" marL="0" rtl="0" algn="ctr">
                        <a:spcBef>
                          <a:spcPts val="0"/>
                        </a:spcBef>
                        <a:spcAft>
                          <a:spcPts val="0"/>
                        </a:spcAft>
                        <a:buNone/>
                      </a:pPr>
                      <a:r>
                        <a:t/>
                      </a:r>
                      <a:endParaRPr sz="1100">
                        <a:latin typeface="Comfortaa"/>
                        <a:ea typeface="Comfortaa"/>
                        <a:cs typeface="Comfortaa"/>
                        <a:sym typeface="Comfortaa"/>
                      </a:endParaRPr>
                    </a:p>
                  </a:txBody>
                  <a:tcPr marT="68575" marB="68575" marR="91425" marL="91425">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85750">
                <a:tc>
                  <a:txBody>
                    <a:bodyPr/>
                    <a:lstStyle/>
                    <a:p>
                      <a:pPr indent="0" lvl="0" marL="0" rtl="0" algn="ctr">
                        <a:spcBef>
                          <a:spcPts val="0"/>
                        </a:spcBef>
                        <a:spcAft>
                          <a:spcPts val="0"/>
                        </a:spcAft>
                        <a:buNone/>
                      </a:pPr>
                      <a:r>
                        <a:t/>
                      </a:r>
                      <a:endParaRPr sz="1100">
                        <a:latin typeface="Comfortaa"/>
                        <a:ea typeface="Comfortaa"/>
                        <a:cs typeface="Comfortaa"/>
                        <a:sym typeface="Comfortaa"/>
                      </a:endParaRPr>
                    </a:p>
                  </a:txBody>
                  <a:tcPr marT="68575" marB="6857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s" sz="1100">
                          <a:latin typeface="Comfortaa"/>
                          <a:ea typeface="Comfortaa"/>
                          <a:cs typeface="Comfortaa"/>
                          <a:sym typeface="Comfortaa"/>
                        </a:rPr>
                        <a:t>describe estrategias de estudio efectivas</a:t>
                      </a:r>
                      <a:endParaRPr sz="1100">
                        <a:latin typeface="Comfortaa"/>
                        <a:ea typeface="Comfortaa"/>
                        <a:cs typeface="Comfortaa"/>
                        <a:sym typeface="Comfortaa"/>
                      </a:endParaRPr>
                    </a:p>
                  </a:txBody>
                  <a:tcPr marT="68575" marB="68575" marR="91425" marL="91425"/>
                </a:tc>
                <a:tc>
                  <a:txBody>
                    <a:bodyPr/>
                    <a:lstStyle/>
                    <a:p>
                      <a:pPr indent="0" lvl="0" marL="0" rtl="0" algn="ctr">
                        <a:spcBef>
                          <a:spcPts val="0"/>
                        </a:spcBef>
                        <a:spcAft>
                          <a:spcPts val="0"/>
                        </a:spcAft>
                        <a:buNone/>
                      </a:pPr>
                      <a:r>
                        <a:t/>
                      </a:r>
                      <a:endParaRPr sz="1100">
                        <a:latin typeface="Comfortaa"/>
                        <a:ea typeface="Comfortaa"/>
                        <a:cs typeface="Comfortaa"/>
                        <a:sym typeface="Comfortaa"/>
                      </a:endParaRPr>
                    </a:p>
                  </a:txBody>
                  <a:tcPr marT="68575" marB="68575" marR="91425" marL="91425">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a:t>
            </a:r>
            <a:r>
              <a:rPr lang="es"/>
              <a:t>strategias para motivar</a:t>
            </a:r>
            <a:endParaRPr/>
          </a:p>
        </p:txBody>
      </p:sp>
      <p:sp>
        <p:nvSpPr>
          <p:cNvPr id="232" name="Google Shape;232;p42"/>
          <p:cNvSpPr txBox="1"/>
          <p:nvPr>
            <p:ph idx="1" type="body"/>
          </p:nvPr>
        </p:nvSpPr>
        <p:spPr>
          <a:xfrm>
            <a:off x="272150" y="1200150"/>
            <a:ext cx="8632500" cy="3657600"/>
          </a:xfrm>
          <a:prstGeom prst="rect">
            <a:avLst/>
          </a:prstGeom>
          <a:noFill/>
          <a:ln>
            <a:noFill/>
          </a:ln>
        </p:spPr>
        <p:txBody>
          <a:bodyPr anchorCtr="0" anchor="t" bIns="45700" lIns="91425" spcFirstLastPara="1" rIns="91425" wrap="square" tIns="45700">
            <a:noAutofit/>
          </a:bodyPr>
          <a:lstStyle/>
          <a:p>
            <a:pPr indent="0" lvl="0" marL="0" rtl="0" algn="ctr">
              <a:spcBef>
                <a:spcPts val="720"/>
              </a:spcBef>
              <a:spcAft>
                <a:spcPts val="0"/>
              </a:spcAft>
              <a:buNone/>
            </a:pPr>
            <a:r>
              <a:t/>
            </a:r>
            <a:endParaRPr sz="2300">
              <a:solidFill>
                <a:srgbClr val="FFFFFF"/>
              </a:solidFill>
              <a:highlight>
                <a:srgbClr val="B7B7B7"/>
              </a:highlight>
            </a:endParaRPr>
          </a:p>
          <a:p>
            <a:pPr indent="0" lvl="0" marL="0" rtl="0" algn="ctr">
              <a:spcBef>
                <a:spcPts val="1600"/>
              </a:spcBef>
              <a:spcAft>
                <a:spcPts val="0"/>
              </a:spcAft>
              <a:buNone/>
            </a:pPr>
            <a:r>
              <a:rPr lang="es" sz="2300">
                <a:solidFill>
                  <a:srgbClr val="FFFFFF"/>
                </a:solidFill>
                <a:highlight>
                  <a:srgbClr val="B7B7B7"/>
                </a:highlight>
              </a:rPr>
              <a:t> etherpad</a:t>
            </a:r>
            <a:r>
              <a:rPr lang="es" sz="2300">
                <a:solidFill>
                  <a:srgbClr val="B7B7B7"/>
                </a:solidFill>
                <a:highlight>
                  <a:srgbClr val="B7B7B7"/>
                </a:highlight>
              </a:rPr>
              <a:t>.</a:t>
            </a:r>
            <a:br>
              <a:rPr lang="es" sz="2300">
                <a:solidFill>
                  <a:srgbClr val="FFFFFF"/>
                </a:solidFill>
                <a:highlight>
                  <a:schemeClr val="accent5"/>
                </a:highlight>
              </a:rPr>
            </a:br>
            <a:endParaRPr sz="2300"/>
          </a:p>
          <a:p>
            <a:pPr indent="0" lvl="0" marL="0" rtl="0" algn="ctr">
              <a:spcBef>
                <a:spcPts val="1600"/>
              </a:spcBef>
              <a:spcAft>
                <a:spcPts val="1600"/>
              </a:spcAft>
              <a:buNone/>
            </a:pPr>
            <a:r>
              <a:rPr lang="es" sz="2300"/>
              <a:t>Piensa en un curso que hayas tomado en el pasado: ¿qué cosas dijo el o la instructora que hayan resultado </a:t>
            </a:r>
            <a:r>
              <a:rPr b="1" lang="es" sz="2300"/>
              <a:t>motivadoras</a:t>
            </a:r>
            <a:r>
              <a:rPr lang="es" sz="2300"/>
              <a:t> o </a:t>
            </a:r>
            <a:r>
              <a:rPr b="1" lang="es" sz="2300"/>
              <a:t>desmotivadoras</a:t>
            </a:r>
            <a:r>
              <a:rPr lang="es" sz="2300"/>
              <a:t>?</a:t>
            </a: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Estrategias para motivar</a:t>
            </a:r>
            <a:endParaRPr/>
          </a:p>
        </p:txBody>
      </p:sp>
      <p:sp>
        <p:nvSpPr>
          <p:cNvPr id="238" name="Google Shape;23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Fomentar la participación</a:t>
            </a:r>
            <a:endParaRPr/>
          </a:p>
          <a:p>
            <a:pPr indent="-342900" lvl="0" marL="457200" rtl="0" algn="l">
              <a:lnSpc>
                <a:spcPct val="200000"/>
              </a:lnSpc>
              <a:spcBef>
                <a:spcPts val="1600"/>
              </a:spcBef>
              <a:spcAft>
                <a:spcPts val="0"/>
              </a:spcAft>
              <a:buSzPts val="1800"/>
              <a:buChar char="●"/>
            </a:pPr>
            <a:r>
              <a:rPr lang="es"/>
              <a:t>Establecer normas de interacción</a:t>
            </a:r>
            <a:endParaRPr/>
          </a:p>
          <a:p>
            <a:pPr indent="-342900" lvl="0" marL="457200" rtl="0" algn="l">
              <a:lnSpc>
                <a:spcPct val="200000"/>
              </a:lnSpc>
              <a:spcBef>
                <a:spcPts val="0"/>
              </a:spcBef>
              <a:spcAft>
                <a:spcPts val="0"/>
              </a:spcAft>
              <a:buSzPts val="1800"/>
              <a:buChar char="●"/>
            </a:pPr>
            <a:r>
              <a:rPr lang="es"/>
              <a:t>Fomentar a los estudiantes a aprender juntos</a:t>
            </a:r>
            <a:endParaRPr/>
          </a:p>
          <a:p>
            <a:pPr indent="-342900" lvl="0" marL="457200" rtl="0" algn="l">
              <a:lnSpc>
                <a:spcPct val="200000"/>
              </a:lnSpc>
              <a:spcBef>
                <a:spcPts val="0"/>
              </a:spcBef>
              <a:spcAft>
                <a:spcPts val="0"/>
              </a:spcAft>
              <a:buSzPts val="1800"/>
              <a:buChar char="●"/>
            </a:pPr>
            <a:r>
              <a:rPr lang="es"/>
              <a:t>Reconocer cuando los estudiantes están confundidos</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Estrategias para motivar</a:t>
            </a:r>
            <a:endParaRPr/>
          </a:p>
        </p:txBody>
      </p:sp>
      <p:sp>
        <p:nvSpPr>
          <p:cNvPr id="244" name="Google Shape;244;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Fomentar una mentalidad de crecimiento</a:t>
            </a:r>
            <a:endParaRPr/>
          </a:p>
          <a:p>
            <a:pPr indent="-342900" lvl="0" marL="457200" rtl="0" algn="l">
              <a:spcBef>
                <a:spcPts val="1600"/>
              </a:spcBef>
              <a:spcAft>
                <a:spcPts val="0"/>
              </a:spcAft>
              <a:buSzPts val="1800"/>
              <a:buChar char="●"/>
            </a:pPr>
            <a:r>
              <a:rPr lang="es"/>
              <a:t>Encuadrar de forma positiva los errores</a:t>
            </a:r>
            <a:endParaRPr/>
          </a:p>
        </p:txBody>
      </p:sp>
      <p:sp>
        <p:nvSpPr>
          <p:cNvPr id="245" name="Google Shape;245;p44"/>
          <p:cNvSpPr txBox="1"/>
          <p:nvPr/>
        </p:nvSpPr>
        <p:spPr>
          <a:xfrm>
            <a:off x="545900" y="2365525"/>
            <a:ext cx="8067000" cy="207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720"/>
              </a:spcBef>
              <a:spcAft>
                <a:spcPts val="0"/>
              </a:spcAft>
              <a:buClr>
                <a:schemeClr val="dk1"/>
              </a:buClr>
              <a:buSzPts val="1100"/>
              <a:buFont typeface="Arial"/>
              <a:buNone/>
            </a:pPr>
            <a:r>
              <a:rPr lang="es" sz="2300">
                <a:solidFill>
                  <a:schemeClr val="lt1"/>
                </a:solidFill>
                <a:highlight>
                  <a:srgbClr val="B7B7B7"/>
                </a:highlight>
                <a:latin typeface="Comfortaa"/>
                <a:ea typeface="Comfortaa"/>
                <a:cs typeface="Comfortaa"/>
                <a:sym typeface="Comfortaa"/>
              </a:rPr>
              <a:t> etherpad</a:t>
            </a:r>
            <a:r>
              <a:rPr lang="es" sz="2300">
                <a:solidFill>
                  <a:srgbClr val="B7B7B7"/>
                </a:solidFill>
                <a:highlight>
                  <a:srgbClr val="B7B7B7"/>
                </a:highlight>
                <a:latin typeface="Comfortaa"/>
                <a:ea typeface="Comfortaa"/>
                <a:cs typeface="Comfortaa"/>
                <a:sym typeface="Comfortaa"/>
              </a:rPr>
              <a:t>.</a:t>
            </a:r>
            <a:br>
              <a:rPr lang="es" sz="2300">
                <a:solidFill>
                  <a:schemeClr val="lt1"/>
                </a:solidFill>
                <a:highlight>
                  <a:schemeClr val="accent5"/>
                </a:highlight>
                <a:latin typeface="Comfortaa"/>
                <a:ea typeface="Comfortaa"/>
                <a:cs typeface="Comfortaa"/>
                <a:sym typeface="Comfortaa"/>
              </a:rPr>
            </a:br>
            <a:endParaRPr sz="2300">
              <a:solidFill>
                <a:schemeClr val="dk2"/>
              </a:solidFill>
              <a:latin typeface="Comfortaa"/>
              <a:ea typeface="Comfortaa"/>
              <a:cs typeface="Comfortaa"/>
              <a:sym typeface="Comfortaa"/>
            </a:endParaRPr>
          </a:p>
          <a:p>
            <a:pPr indent="0" lvl="0" marL="0" rtl="0" algn="ctr">
              <a:spcBef>
                <a:spcPts val="1600"/>
              </a:spcBef>
              <a:spcAft>
                <a:spcPts val="0"/>
              </a:spcAft>
              <a:buNone/>
            </a:pPr>
            <a:r>
              <a:rPr lang="es" sz="1800">
                <a:solidFill>
                  <a:schemeClr val="dk2"/>
                </a:solidFill>
                <a:latin typeface="Comfortaa"/>
                <a:ea typeface="Comfortaa"/>
                <a:cs typeface="Comfortaa"/>
                <a:sym typeface="Comfortaa"/>
              </a:rPr>
              <a:t>Un estudiante se te acerca con una posible solución a un ejercicio y ves que realizó un error que demuestra que no entendió algo muy importante de tu taller. ¿Qué le dirías?</a:t>
            </a:r>
            <a:endParaRPr sz="1800">
              <a:solidFill>
                <a:schemeClr val="dk2"/>
              </a:solidFill>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Estrategias para motivar</a:t>
            </a:r>
            <a:endParaRPr/>
          </a:p>
        </p:txBody>
      </p:sp>
      <p:sp>
        <p:nvSpPr>
          <p:cNvPr id="251" name="Google Shape;251;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Fomentar una mentalidad de crecimiento</a:t>
            </a:r>
            <a:endParaRPr/>
          </a:p>
          <a:p>
            <a:pPr indent="-342900" lvl="0" marL="457200" rtl="0" algn="l">
              <a:lnSpc>
                <a:spcPct val="200000"/>
              </a:lnSpc>
              <a:spcBef>
                <a:spcPts val="1600"/>
              </a:spcBef>
              <a:spcAft>
                <a:spcPts val="0"/>
              </a:spcAft>
              <a:buSzPts val="1800"/>
              <a:buChar char="●"/>
            </a:pPr>
            <a:r>
              <a:rPr lang="es"/>
              <a:t>Encuadrar de forma positiva los errores</a:t>
            </a:r>
            <a:endParaRPr/>
          </a:p>
          <a:p>
            <a:pPr indent="-342900" lvl="0" marL="457200" rtl="0" algn="l">
              <a:lnSpc>
                <a:spcPct val="200000"/>
              </a:lnSpc>
              <a:spcBef>
                <a:spcPts val="0"/>
              </a:spcBef>
              <a:spcAft>
                <a:spcPts val="0"/>
              </a:spcAft>
              <a:buSzPts val="1800"/>
              <a:buChar char="●"/>
            </a:pPr>
            <a:r>
              <a:rPr lang="es"/>
              <a:t>Presentar al instructor como un estudiante</a:t>
            </a:r>
            <a:endParaRPr/>
          </a:p>
          <a:p>
            <a:pPr indent="-342900" lvl="0" marL="457200" rtl="0" algn="l">
              <a:lnSpc>
                <a:spcPct val="200000"/>
              </a:lnSpc>
              <a:spcBef>
                <a:spcPts val="0"/>
              </a:spcBef>
              <a:spcAft>
                <a:spcPts val="0"/>
              </a:spcAft>
              <a:buSzPts val="1800"/>
              <a:buChar char="●"/>
            </a:pPr>
            <a:r>
              <a:rPr lang="es"/>
              <a:t>Elogiar el esfuerzo o la mejora, no la performance o habilidad</a:t>
            </a:r>
            <a:endParaRPr/>
          </a:p>
          <a:p>
            <a:pPr indent="-342900" lvl="0" marL="457200" rtl="0" algn="l">
              <a:lnSpc>
                <a:spcPct val="200000"/>
              </a:lnSpc>
              <a:spcBef>
                <a:spcPts val="0"/>
              </a:spcBef>
              <a:spcAft>
                <a:spcPts val="0"/>
              </a:spcAft>
              <a:buSzPts val="1800"/>
              <a:buChar char="●"/>
            </a:pPr>
            <a:r>
              <a:rPr lang="es"/>
              <a:t>Aprovechar el poder del “todavía”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¡Cuidado! Comportamientos a evitar:</a:t>
            </a:r>
            <a:endParaRPr/>
          </a:p>
        </p:txBody>
      </p:sp>
      <p:sp>
        <p:nvSpPr>
          <p:cNvPr id="257" name="Google Shape;257;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s"/>
              <a:t>Hablar con desprecio de una determinada herramienta o práctica</a:t>
            </a:r>
            <a:endParaRPr/>
          </a:p>
          <a:p>
            <a:pPr indent="-342900" lvl="0" marL="457200" rtl="0" algn="l">
              <a:lnSpc>
                <a:spcPct val="200000"/>
              </a:lnSpc>
              <a:spcBef>
                <a:spcPts val="0"/>
              </a:spcBef>
              <a:spcAft>
                <a:spcPts val="0"/>
              </a:spcAft>
              <a:buSzPts val="1800"/>
              <a:buChar char="●"/>
            </a:pPr>
            <a:r>
              <a:rPr lang="es"/>
              <a:t>Profundizar en discusiones técnicas muy complejas</a:t>
            </a:r>
            <a:endParaRPr/>
          </a:p>
          <a:p>
            <a:pPr indent="-342900" lvl="0" marL="457200" rtl="0" algn="l">
              <a:lnSpc>
                <a:spcPct val="200000"/>
              </a:lnSpc>
              <a:spcBef>
                <a:spcPts val="0"/>
              </a:spcBef>
              <a:spcAft>
                <a:spcPts val="0"/>
              </a:spcAft>
              <a:buSzPts val="1800"/>
              <a:buChar char="●"/>
            </a:pPr>
            <a:r>
              <a:rPr lang="es"/>
              <a:t>Usar la palabra “solo” u otras frases desmotivacionales</a:t>
            </a:r>
            <a:endParaRPr/>
          </a:p>
          <a:p>
            <a:pPr indent="-342900" lvl="0" marL="457200" rtl="0" algn="l">
              <a:lnSpc>
                <a:spcPct val="200000"/>
              </a:lnSpc>
              <a:spcBef>
                <a:spcPts val="0"/>
              </a:spcBef>
              <a:spcAft>
                <a:spcPts val="0"/>
              </a:spcAft>
              <a:buSzPts val="1800"/>
              <a:buChar char="●"/>
            </a:pPr>
            <a:r>
              <a:rPr lang="es"/>
              <a:t>“Sacarle” el teclado al estudiante</a:t>
            </a:r>
            <a:endParaRPr/>
          </a:p>
          <a:p>
            <a:pPr indent="-342900" lvl="0" marL="457200" rtl="0" algn="l">
              <a:lnSpc>
                <a:spcPct val="200000"/>
              </a:lnSpc>
              <a:spcBef>
                <a:spcPts val="0"/>
              </a:spcBef>
              <a:spcAft>
                <a:spcPts val="0"/>
              </a:spcAft>
              <a:buSzPts val="1800"/>
              <a:buChar char="●"/>
            </a:pPr>
            <a:r>
              <a:rPr lang="es"/>
              <a:t>Expresar sorpresa o incredulidad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Descansemos 10 minutos</a:t>
            </a:r>
            <a:endParaRPr sz="2700"/>
          </a:p>
          <a:p>
            <a:pPr indent="0" lvl="0" marL="0" rtl="0" algn="ctr">
              <a:spcBef>
                <a:spcPts val="1600"/>
              </a:spcBef>
              <a:spcAft>
                <a:spcPts val="1600"/>
              </a:spcAft>
              <a:buNone/>
            </a:pPr>
            <a:r>
              <a:rPr lang="es" sz="2700"/>
              <a:t>No te desconectes, pero alejate de las pantallas</a:t>
            </a:r>
            <a:endParaRPr sz="2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Equidad, inclusión y accesibilidad</a:t>
            </a:r>
            <a:endParaRPr/>
          </a:p>
        </p:txBody>
      </p:sp>
      <p:sp>
        <p:nvSpPr>
          <p:cNvPr id="269" name="Google Shape;269;p48"/>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sz="2000"/>
              <a:t>Equidad:</a:t>
            </a:r>
            <a:r>
              <a:rPr lang="es" sz="2000"/>
              <a:t> distribución proporcional de resultados deseables a lo largo de los grupos. A veces confundida con igualdad, la equidad se refiere a los resultados mientras que la igualdad se refiere a los tratamientos.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9"/>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Equidad, inclusión y accesibilidad</a:t>
            </a:r>
            <a:endParaRPr/>
          </a:p>
        </p:txBody>
      </p:sp>
      <p:sp>
        <p:nvSpPr>
          <p:cNvPr id="275" name="Google Shape;275;p49"/>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b="1" lang="es" sz="2000"/>
              <a:t>Inclusión:</a:t>
            </a:r>
            <a:r>
              <a:rPr lang="es" sz="2000"/>
              <a:t> fomentar activamente la participación de individuos y/o grupos tradicionalmente excluidos, en procesos, actividades y decisiones de forma tal que compartan el poder. La inclusión promueve un compromiso amplio, una participación compartida, y aumenta el verdadero sentimiento de pertenencia a través de entornos seguros, positivos y enriquecedores.</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ctrTitle"/>
          </p:nvPr>
        </p:nvSpPr>
        <p:spPr>
          <a:xfrm>
            <a:off x="311708" y="744575"/>
            <a:ext cx="8520600" cy="2052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Arial"/>
              <a:buNone/>
            </a:pPr>
            <a:r>
              <a:rPr lang="es"/>
              <a:t>Motivación y desmotivación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Equidad, inclusión y accesibilidad</a:t>
            </a:r>
            <a:endParaRPr/>
          </a:p>
        </p:txBody>
      </p:sp>
      <p:sp>
        <p:nvSpPr>
          <p:cNvPr id="281" name="Google Shape;281;p50"/>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sz="2000"/>
              <a:t>Accesibilidad:</a:t>
            </a:r>
            <a:r>
              <a:rPr lang="es" sz="2000"/>
              <a:t> se refiere al diseño o rediseño intencional de tecnologías, políticas, productos y servicios (entre otros) que aumentan la posibilidad de uso, acceso y obtención de un determinado ítem. Cada persona tiene la oportunidad de adquirir la misma información, participar de las mismas interacciones y disfrutar de los mismos servicios de forma equitativamente efectiva e integrada, con la misma facilidad de uso.</a:t>
            </a:r>
            <a:endParaRPr b="1"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Equidad, inclusión y accesibilidad</a:t>
            </a:r>
            <a:endParaRPr/>
          </a:p>
          <a:p>
            <a:pPr indent="0" lvl="0" marL="0" rtl="0" algn="l">
              <a:spcBef>
                <a:spcPts val="0"/>
              </a:spcBef>
              <a:spcAft>
                <a:spcPts val="0"/>
              </a:spcAft>
              <a:buNone/>
            </a:pPr>
            <a:r>
              <a:t/>
            </a:r>
            <a:endParaRPr/>
          </a:p>
        </p:txBody>
      </p:sp>
      <p:sp>
        <p:nvSpPr>
          <p:cNvPr id="287" name="Google Shape;28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La figura tiene tres recuadros.  El primero muestra tres personas de diferentes alturas paradas sobre un cajón para mirar un partido detrás de una cerca.  Una de las personas sigue tapada por la cerca a pesar de estar arriba del cajón.  Esta imagen hace referencia a igualdad.&#10;La siguiente figura muestra a las mismas personas pero en esta ocasión una no tiene cajón, otra tiene un cajón y la tercera tiene 3 cajones.  Ahora todas las personas pueden ver el partido. Esto se llama equidad.&#10;En la tercera ninguna de las personas tiene un cajón y todas pueden ver el partido porque la cerca ahora es un tejido que permite la visión sin necesidad de un dispositivo para pararse arriba.  Esto se llama justicia. " id="288" name="Google Shape;288;p51"/>
          <p:cNvPicPr preferRelativeResize="0"/>
          <p:nvPr/>
        </p:nvPicPr>
        <p:blipFill rotWithShape="1">
          <a:blip r:embed="rId3">
            <a:alphaModFix/>
          </a:blip>
          <a:srcRect b="43642" l="0" r="0" t="0"/>
          <a:stretch/>
        </p:blipFill>
        <p:spPr>
          <a:xfrm>
            <a:off x="228600" y="1170125"/>
            <a:ext cx="8679901" cy="311291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Equidad, inclusión y accesibilidad</a:t>
            </a:r>
            <a:endParaRPr/>
          </a:p>
          <a:p>
            <a:pPr indent="0" lvl="0" marL="0" rtl="0" algn="l">
              <a:spcBef>
                <a:spcPts val="0"/>
              </a:spcBef>
              <a:spcAft>
                <a:spcPts val="0"/>
              </a:spcAft>
              <a:buNone/>
            </a:pPr>
            <a:r>
              <a:t/>
            </a:r>
            <a:endParaRPr/>
          </a:p>
        </p:txBody>
      </p:sp>
      <p:pic>
        <p:nvPicPr>
          <p:cNvPr id="294" name="Google Shape;294;p52"/>
          <p:cNvPicPr preferRelativeResize="0"/>
          <p:nvPr/>
        </p:nvPicPr>
        <p:blipFill rotWithShape="1">
          <a:blip r:embed="rId3">
            <a:alphaModFix/>
          </a:blip>
          <a:srcRect b="7123" l="0" r="0" t="0"/>
          <a:stretch/>
        </p:blipFill>
        <p:spPr>
          <a:xfrm>
            <a:off x="2798750" y="891169"/>
            <a:ext cx="3950400" cy="40318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1" name="Google Shape;301;p53"/>
          <p:cNvPicPr preferRelativeResize="0"/>
          <p:nvPr/>
        </p:nvPicPr>
        <p:blipFill>
          <a:blip r:embed="rId3">
            <a:alphaModFix/>
          </a:blip>
          <a:stretch>
            <a:fillRect/>
          </a:stretch>
        </p:blipFill>
        <p:spPr>
          <a:xfrm>
            <a:off x="1697038" y="134762"/>
            <a:ext cx="5749924" cy="4873976"/>
          </a:xfrm>
          <a:prstGeom prst="rect">
            <a:avLst/>
          </a:prstGeom>
          <a:noFill/>
          <a:ln>
            <a:noFill/>
          </a:ln>
        </p:spPr>
      </p:pic>
      <p:sp>
        <p:nvSpPr>
          <p:cNvPr id="302" name="Google Shape;302;p53"/>
          <p:cNvSpPr txBox="1"/>
          <p:nvPr/>
        </p:nvSpPr>
        <p:spPr>
          <a:xfrm>
            <a:off x="1989475" y="339675"/>
            <a:ext cx="3857700" cy="4611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Comfortaa"/>
                <a:ea typeface="Comfortaa"/>
                <a:cs typeface="Comfortaa"/>
                <a:sym typeface="Comfortaa"/>
              </a:rPr>
              <a:t>El efecto “bajada de cordón”</a:t>
            </a:r>
            <a:endParaRPr sz="1800">
              <a:solidFill>
                <a:schemeClr val="dk2"/>
              </a:solidFill>
              <a:latin typeface="Comfortaa"/>
              <a:ea typeface="Comfortaa"/>
              <a:cs typeface="Comfortaa"/>
              <a:sym typeface="Comfortaa"/>
            </a:endParaRPr>
          </a:p>
        </p:txBody>
      </p:sp>
      <p:sp>
        <p:nvSpPr>
          <p:cNvPr id="303" name="Google Shape;303;p53"/>
          <p:cNvSpPr txBox="1"/>
          <p:nvPr/>
        </p:nvSpPr>
        <p:spPr>
          <a:xfrm>
            <a:off x="1887125" y="3500550"/>
            <a:ext cx="2176800" cy="9879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chemeClr val="dk2"/>
                </a:solidFill>
                <a:latin typeface="Comfortaa"/>
                <a:ea typeface="Comfortaa"/>
                <a:cs typeface="Comfortaa"/>
                <a:sym typeface="Comfortaa"/>
              </a:rPr>
              <a:t>cuando diseñamos teniendo en cuenta las discapacidades</a:t>
            </a:r>
            <a:endParaRPr sz="1500">
              <a:solidFill>
                <a:schemeClr val="dk2"/>
              </a:solidFill>
              <a:latin typeface="Comfortaa"/>
              <a:ea typeface="Comfortaa"/>
              <a:cs typeface="Comfortaa"/>
              <a:sym typeface="Comfortaa"/>
            </a:endParaRPr>
          </a:p>
        </p:txBody>
      </p:sp>
      <p:sp>
        <p:nvSpPr>
          <p:cNvPr id="304" name="Google Shape;304;p53"/>
          <p:cNvSpPr txBox="1"/>
          <p:nvPr/>
        </p:nvSpPr>
        <p:spPr>
          <a:xfrm>
            <a:off x="4708325" y="3677200"/>
            <a:ext cx="2176800" cy="9879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500">
                <a:solidFill>
                  <a:schemeClr val="dk2"/>
                </a:solidFill>
                <a:latin typeface="Comfortaa"/>
                <a:ea typeface="Comfortaa"/>
                <a:cs typeface="Comfortaa"/>
                <a:sym typeface="Comfortaa"/>
              </a:rPr>
              <a:t>…hacemos todo más fácil para todos</a:t>
            </a:r>
            <a:endParaRPr sz="1500">
              <a:solidFill>
                <a:schemeClr val="dk2"/>
              </a:solidFill>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Exclusión sistémica</a:t>
            </a:r>
            <a:endParaRPr/>
          </a:p>
        </p:txBody>
      </p:sp>
      <p:sp>
        <p:nvSpPr>
          <p:cNvPr id="310" name="Google Shape;31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Estereotipos</a:t>
            </a:r>
            <a:endParaRPr/>
          </a:p>
          <a:p>
            <a:pPr indent="-342900" lvl="0" marL="457200" rtl="0" algn="l">
              <a:spcBef>
                <a:spcPts val="1600"/>
              </a:spcBef>
              <a:spcAft>
                <a:spcPts val="0"/>
              </a:spcAft>
              <a:buSzPts val="1800"/>
              <a:buChar char="●"/>
            </a:pPr>
            <a:r>
              <a:rPr lang="es"/>
              <a:t>Son un rasgo establecido de la cognición social humana, donde una serie de características se asocian a un determinado grupo.</a:t>
            </a:r>
            <a:endParaRPr/>
          </a:p>
          <a:p>
            <a:pPr indent="-342900" lvl="0" marL="457200" rtl="0" algn="l">
              <a:spcBef>
                <a:spcPts val="0"/>
              </a:spcBef>
              <a:spcAft>
                <a:spcPts val="0"/>
              </a:spcAft>
              <a:buSzPts val="1800"/>
              <a:buChar char="●"/>
            </a:pPr>
            <a:r>
              <a:rPr lang="es"/>
              <a:t>Pueden ser explícitos o implícitos</a:t>
            </a:r>
            <a:endParaRPr/>
          </a:p>
          <a:p>
            <a:pPr indent="-342900" lvl="0" marL="457200" rtl="0" algn="l">
              <a:spcBef>
                <a:spcPts val="0"/>
              </a:spcBef>
              <a:spcAft>
                <a:spcPts val="0"/>
              </a:spcAft>
              <a:buSzPts val="1800"/>
              <a:buChar char="●"/>
            </a:pPr>
            <a:r>
              <a:rPr lang="es"/>
              <a:t>Guían nuestra percepción sobre las personas y cómo interpretamos sus comportamientos</a:t>
            </a:r>
            <a:endParaRPr/>
          </a:p>
          <a:p>
            <a:pPr indent="-342900" lvl="0" marL="457200" rtl="0" algn="l">
              <a:spcBef>
                <a:spcPts val="0"/>
              </a:spcBef>
              <a:spcAft>
                <a:spcPts val="0"/>
              </a:spcAft>
              <a:buSzPts val="1800"/>
              <a:buChar char="●"/>
            </a:pPr>
            <a:r>
              <a:rPr lang="es"/>
              <a:t>Facilitan decisiones rápidas en situaciones apropiadas (ej: evitar que un niño maneje un auto)</a:t>
            </a:r>
            <a:endParaRPr/>
          </a:p>
          <a:p>
            <a:pPr indent="-342900" lvl="0" marL="457200" rtl="0" algn="l">
              <a:spcBef>
                <a:spcPts val="0"/>
              </a:spcBef>
              <a:spcAft>
                <a:spcPts val="0"/>
              </a:spcAft>
              <a:buSzPts val="1800"/>
              <a:buChar char="●"/>
            </a:pPr>
            <a:r>
              <a:rPr lang="es"/>
              <a:t>Pueden dar lugar a actitudes sistemáticamente negativas hacia miembros de determinado grupo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¿Qué podemos hacer sobre nuestros propios estereotipos?</a:t>
            </a:r>
            <a:endParaRPr/>
          </a:p>
        </p:txBody>
      </p:sp>
      <p:sp>
        <p:nvSpPr>
          <p:cNvPr id="316" name="Google Shape;316;p55"/>
          <p:cNvSpPr txBox="1"/>
          <p:nvPr>
            <p:ph idx="1" type="body"/>
          </p:nvPr>
        </p:nvSpPr>
        <p:spPr>
          <a:xfrm>
            <a:off x="311700" y="1577025"/>
            <a:ext cx="8520600" cy="2991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s"/>
              <a:t>Intentar conocer gente de la mayor cantidad de grupos posibles</a:t>
            </a:r>
            <a:endParaRPr/>
          </a:p>
          <a:p>
            <a:pPr indent="-342900" lvl="0" marL="457200" rtl="0" algn="l">
              <a:lnSpc>
                <a:spcPct val="150000"/>
              </a:lnSpc>
              <a:spcBef>
                <a:spcPts val="0"/>
              </a:spcBef>
              <a:spcAft>
                <a:spcPts val="0"/>
              </a:spcAft>
              <a:buSzPts val="1800"/>
              <a:buChar char="●"/>
            </a:pPr>
            <a:r>
              <a:rPr lang="es"/>
              <a:t>Observar nuestro propio comportamiento y reflexionar sobre situaciones donde nuestras percepciones y comportamientos estén influenciados por estereotipos</a:t>
            </a:r>
            <a:endParaRPr/>
          </a:p>
          <a:p>
            <a:pPr indent="-342900" lvl="0" marL="457200" rtl="0" algn="l">
              <a:lnSpc>
                <a:spcPct val="150000"/>
              </a:lnSpc>
              <a:spcBef>
                <a:spcPts val="0"/>
              </a:spcBef>
              <a:spcAft>
                <a:spcPts val="0"/>
              </a:spcAft>
              <a:buSzPts val="1800"/>
              <a:buChar char="●"/>
            </a:pPr>
            <a:r>
              <a:rPr lang="es"/>
              <a:t>Evitar llamar la atención sobre estereotipos comunes, incluso en formas en que parezcan positivos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Prácticas inclusivas en un Taller de Carpentries</a:t>
            </a:r>
            <a:endParaRPr/>
          </a:p>
        </p:txBody>
      </p:sp>
      <p:sp>
        <p:nvSpPr>
          <p:cNvPr id="322" name="Google Shape;322;p56"/>
          <p:cNvSpPr txBox="1"/>
          <p:nvPr>
            <p:ph idx="1" type="body"/>
          </p:nvPr>
        </p:nvSpPr>
        <p:spPr>
          <a:xfrm>
            <a:off x="311700" y="1540625"/>
            <a:ext cx="8520600" cy="3028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s"/>
              <a:t>Definir expectativas con el </a:t>
            </a:r>
            <a:r>
              <a:rPr lang="es" u="sng">
                <a:solidFill>
                  <a:schemeClr val="hlink"/>
                </a:solidFill>
                <a:hlinkClick r:id="rId3"/>
              </a:rPr>
              <a:t>Código de Conducta</a:t>
            </a:r>
            <a:endParaRPr/>
          </a:p>
          <a:p>
            <a:pPr indent="-342900" lvl="0" marL="457200" rtl="0" algn="l">
              <a:lnSpc>
                <a:spcPct val="200000"/>
              </a:lnSpc>
              <a:spcBef>
                <a:spcPts val="0"/>
              </a:spcBef>
              <a:spcAft>
                <a:spcPts val="0"/>
              </a:spcAft>
              <a:buSzPts val="1800"/>
              <a:buChar char="●"/>
            </a:pPr>
            <a:r>
              <a:rPr lang="es"/>
              <a:t>Escuchar con la intención de evaluar las devoluciones</a:t>
            </a:r>
            <a:endParaRPr/>
          </a:p>
          <a:p>
            <a:pPr indent="-342900" lvl="0" marL="457200" rtl="0" algn="l">
              <a:lnSpc>
                <a:spcPct val="200000"/>
              </a:lnSpc>
              <a:spcBef>
                <a:spcPts val="0"/>
              </a:spcBef>
              <a:spcAft>
                <a:spcPts val="0"/>
              </a:spcAft>
              <a:buSzPts val="1800"/>
              <a:buChar char="●"/>
            </a:pPr>
            <a:r>
              <a:rPr lang="es"/>
              <a:t>Examinar tus propias acciones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700"/>
              <a:t>Descansemos 10 minutos</a:t>
            </a:r>
            <a:endParaRPr sz="2700"/>
          </a:p>
          <a:p>
            <a:pPr indent="0" lvl="0" marL="0" rtl="0" algn="ctr">
              <a:spcBef>
                <a:spcPts val="1600"/>
              </a:spcBef>
              <a:spcAft>
                <a:spcPts val="1600"/>
              </a:spcAft>
              <a:buNone/>
            </a:pPr>
            <a:r>
              <a:rPr lang="es" sz="2700"/>
              <a:t>No te desconectes, pero alejate de las pantallas</a:t>
            </a:r>
            <a:endParaRPr sz="2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8"/>
          <p:cNvSpPr txBox="1"/>
          <p:nvPr>
            <p:ph type="ctrTitle"/>
          </p:nvPr>
        </p:nvSpPr>
        <p:spPr>
          <a:xfrm>
            <a:off x="311708" y="744575"/>
            <a:ext cx="8520600" cy="2052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Arial"/>
              <a:buNone/>
            </a:pPr>
            <a:r>
              <a:rPr lang="es"/>
              <a:t>Enseñar es una habilidad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9"/>
          <p:cNvSpPr txBox="1"/>
          <p:nvPr>
            <p:ph type="title"/>
          </p:nvPr>
        </p:nvSpPr>
        <p:spPr>
          <a:xfrm>
            <a:off x="311700" y="325650"/>
            <a:ext cx="8520600" cy="1206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Arial"/>
              <a:buNone/>
            </a:pPr>
            <a:r>
              <a:rPr lang="es" sz="3600"/>
              <a:t>A</a:t>
            </a:r>
            <a:r>
              <a:rPr lang="es" sz="3600"/>
              <a:t>plicar una mentalidad de crecimiento a la enseñanza</a:t>
            </a:r>
            <a:endParaRPr sz="3600"/>
          </a:p>
        </p:txBody>
      </p:sp>
      <p:sp>
        <p:nvSpPr>
          <p:cNvPr id="339" name="Google Shape;339;p59"/>
          <p:cNvSpPr txBox="1"/>
          <p:nvPr>
            <p:ph idx="1" type="body"/>
          </p:nvPr>
        </p:nvSpPr>
        <p:spPr>
          <a:xfrm>
            <a:off x="-75650" y="1152469"/>
            <a:ext cx="8907900" cy="3416400"/>
          </a:xfrm>
          <a:prstGeom prst="rect">
            <a:avLst/>
          </a:prstGeom>
        </p:spPr>
        <p:txBody>
          <a:bodyPr anchorCtr="0" anchor="t" bIns="91425" lIns="91425" spcFirstLastPara="1" rIns="91425" wrap="square" tIns="91425">
            <a:noAutofit/>
          </a:bodyPr>
          <a:lstStyle/>
          <a:p>
            <a:pPr indent="0" lvl="0" marL="182880" rtl="0" algn="ctr">
              <a:spcBef>
                <a:spcPts val="0"/>
              </a:spcBef>
              <a:spcAft>
                <a:spcPts val="0"/>
              </a:spcAft>
              <a:buNone/>
            </a:pPr>
            <a:r>
              <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s" sz="2400"/>
              <a:t>Los grandes maestros no nacen geniales. </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rPr lang="es" sz="2400"/>
              <a:t>Se hacen geniales a través de la práctica reflexiva.</a:t>
            </a:r>
            <a:endParaRPr sz="2400"/>
          </a:p>
          <a:p>
            <a:pPr indent="0" lvl="0" marL="457200" rtl="0" algn="l">
              <a:spcBef>
                <a:spcPts val="0"/>
              </a:spcBef>
              <a:spcAft>
                <a:spcPts val="0"/>
              </a:spcAft>
              <a:buNone/>
            </a:pPr>
            <a:r>
              <a:t/>
            </a:r>
            <a:endParaRPr sz="2400"/>
          </a:p>
          <a:p>
            <a:pPr indent="0" lvl="0" marL="457200" rtl="0" algn="l">
              <a:spcBef>
                <a:spcPts val="0"/>
              </a:spcBef>
              <a:spcAft>
                <a:spcPts val="0"/>
              </a:spcAft>
              <a:buNone/>
            </a:pPr>
            <a:r>
              <a:t/>
            </a:r>
            <a:endParaRPr sz="2400"/>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Motivación</a:t>
            </a:r>
            <a:endParaRPr/>
          </a:p>
        </p:txBody>
      </p:sp>
      <p:sp>
        <p:nvSpPr>
          <p:cNvPr id="157" name="Google Shape;157;p33"/>
          <p:cNvSpPr txBox="1"/>
          <p:nvPr>
            <p:ph idx="1" type="body"/>
          </p:nvPr>
        </p:nvSpPr>
        <p:spPr>
          <a:xfrm>
            <a:off x="272150" y="1200150"/>
            <a:ext cx="8632500" cy="3657600"/>
          </a:xfrm>
          <a:prstGeom prst="rect">
            <a:avLst/>
          </a:prstGeom>
          <a:noFill/>
          <a:ln>
            <a:noFill/>
          </a:ln>
        </p:spPr>
        <p:txBody>
          <a:bodyPr anchorCtr="0" anchor="t" bIns="45700" lIns="91425" spcFirstLastPara="1" rIns="91425" wrap="square" tIns="45700">
            <a:noAutofit/>
          </a:bodyPr>
          <a:lstStyle/>
          <a:p>
            <a:pPr indent="0" lvl="0" marL="0" rtl="0" algn="ctr">
              <a:spcBef>
                <a:spcPts val="720"/>
              </a:spcBef>
              <a:spcAft>
                <a:spcPts val="1600"/>
              </a:spcAft>
              <a:buNone/>
            </a:pPr>
            <a:br>
              <a:rPr lang="es" sz="2300"/>
            </a:br>
            <a:endParaRPr sz="2300"/>
          </a:p>
        </p:txBody>
      </p:sp>
      <p:sp>
        <p:nvSpPr>
          <p:cNvPr id="158" name="Google Shape;158;p33"/>
          <p:cNvSpPr txBox="1"/>
          <p:nvPr/>
        </p:nvSpPr>
        <p:spPr>
          <a:xfrm>
            <a:off x="1395050" y="1370800"/>
            <a:ext cx="2668800" cy="29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Comfortaa"/>
                <a:ea typeface="Comfortaa"/>
                <a:cs typeface="Comfortaa"/>
                <a:sym typeface="Comfortaa"/>
              </a:rPr>
              <a:t>Intrínseca</a:t>
            </a:r>
            <a:endParaRPr sz="1800">
              <a:solidFill>
                <a:schemeClr val="dk2"/>
              </a:solidFill>
              <a:latin typeface="Comfortaa"/>
              <a:ea typeface="Comfortaa"/>
              <a:cs typeface="Comfortaa"/>
              <a:sym typeface="Comfortaa"/>
            </a:endParaRPr>
          </a:p>
          <a:p>
            <a:pPr indent="0" lvl="0" marL="0" rtl="0" algn="ctr">
              <a:spcBef>
                <a:spcPts val="0"/>
              </a:spcBef>
              <a:spcAft>
                <a:spcPts val="0"/>
              </a:spcAft>
              <a:buNone/>
            </a:pPr>
            <a:r>
              <a:t/>
            </a:r>
            <a:endParaRPr sz="1800">
              <a:solidFill>
                <a:schemeClr val="dk2"/>
              </a:solidFill>
              <a:latin typeface="Comfortaa"/>
              <a:ea typeface="Comfortaa"/>
              <a:cs typeface="Comfortaa"/>
              <a:sym typeface="Comfortaa"/>
            </a:endParaRPr>
          </a:p>
          <a:p>
            <a:pPr indent="0" lvl="0" marL="0" rtl="0" algn="ctr">
              <a:spcBef>
                <a:spcPts val="0"/>
              </a:spcBef>
              <a:spcAft>
                <a:spcPts val="0"/>
              </a:spcAft>
              <a:buNone/>
            </a:pPr>
            <a:r>
              <a:rPr i="1" lang="es" sz="1800">
                <a:solidFill>
                  <a:schemeClr val="dk2"/>
                </a:solidFill>
                <a:latin typeface="Comfortaa"/>
                <a:ea typeface="Comfortaa"/>
                <a:cs typeface="Comfortaa"/>
                <a:sym typeface="Comfortaa"/>
              </a:rPr>
              <a:t>Hago esto por mis propios motivos</a:t>
            </a:r>
            <a:endParaRPr i="1" sz="1800">
              <a:solidFill>
                <a:schemeClr val="dk2"/>
              </a:solidFill>
              <a:latin typeface="Comfortaa"/>
              <a:ea typeface="Comfortaa"/>
              <a:cs typeface="Comfortaa"/>
              <a:sym typeface="Comfortaa"/>
            </a:endParaRPr>
          </a:p>
        </p:txBody>
      </p:sp>
      <p:sp>
        <p:nvSpPr>
          <p:cNvPr id="159" name="Google Shape;159;p33"/>
          <p:cNvSpPr txBox="1"/>
          <p:nvPr/>
        </p:nvSpPr>
        <p:spPr>
          <a:xfrm>
            <a:off x="5053275" y="1370800"/>
            <a:ext cx="2668800" cy="29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Comfortaa"/>
                <a:ea typeface="Comfortaa"/>
                <a:cs typeface="Comfortaa"/>
                <a:sym typeface="Comfortaa"/>
              </a:rPr>
              <a:t>Ex</a:t>
            </a:r>
            <a:r>
              <a:rPr lang="es" sz="1800">
                <a:solidFill>
                  <a:schemeClr val="dk2"/>
                </a:solidFill>
                <a:latin typeface="Comfortaa"/>
                <a:ea typeface="Comfortaa"/>
                <a:cs typeface="Comfortaa"/>
                <a:sym typeface="Comfortaa"/>
              </a:rPr>
              <a:t>trínseca</a:t>
            </a:r>
            <a:endParaRPr sz="1800">
              <a:solidFill>
                <a:schemeClr val="dk2"/>
              </a:solidFill>
              <a:latin typeface="Comfortaa"/>
              <a:ea typeface="Comfortaa"/>
              <a:cs typeface="Comfortaa"/>
              <a:sym typeface="Comfortaa"/>
            </a:endParaRPr>
          </a:p>
          <a:p>
            <a:pPr indent="0" lvl="0" marL="0" rtl="0" algn="ctr">
              <a:spcBef>
                <a:spcPts val="0"/>
              </a:spcBef>
              <a:spcAft>
                <a:spcPts val="0"/>
              </a:spcAft>
              <a:buNone/>
            </a:pPr>
            <a:r>
              <a:t/>
            </a:r>
            <a:endParaRPr sz="1800">
              <a:solidFill>
                <a:schemeClr val="dk2"/>
              </a:solidFill>
              <a:latin typeface="Comfortaa"/>
              <a:ea typeface="Comfortaa"/>
              <a:cs typeface="Comfortaa"/>
              <a:sym typeface="Comfortaa"/>
            </a:endParaRPr>
          </a:p>
          <a:p>
            <a:pPr indent="0" lvl="0" marL="0" rtl="0" algn="ctr">
              <a:spcBef>
                <a:spcPts val="0"/>
              </a:spcBef>
              <a:spcAft>
                <a:spcPts val="0"/>
              </a:spcAft>
              <a:buNone/>
            </a:pPr>
            <a:r>
              <a:rPr i="1" lang="es" sz="1800">
                <a:solidFill>
                  <a:schemeClr val="dk2"/>
                </a:solidFill>
                <a:latin typeface="Comfortaa"/>
                <a:ea typeface="Comfortaa"/>
                <a:cs typeface="Comfortaa"/>
                <a:sym typeface="Comfortaa"/>
              </a:rPr>
              <a:t>Hago esto porque debo</a:t>
            </a:r>
            <a:endParaRPr i="1" sz="1800">
              <a:solidFill>
                <a:schemeClr val="dk2"/>
              </a:solidFill>
              <a:latin typeface="Comfortaa"/>
              <a:ea typeface="Comfortaa"/>
              <a:cs typeface="Comfortaa"/>
              <a:sym typeface="Comforta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0"/>
          <p:cNvSpPr txBox="1"/>
          <p:nvPr>
            <p:ph type="title"/>
          </p:nvPr>
        </p:nvSpPr>
        <p:spPr>
          <a:xfrm>
            <a:off x="697475" y="432281"/>
            <a:ext cx="87483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Arial"/>
              <a:buNone/>
            </a:pPr>
            <a:r>
              <a:rPr lang="es" sz="3600"/>
              <a:t>Dar y recibir feedback</a:t>
            </a:r>
            <a:endParaRPr sz="3600"/>
          </a:p>
        </p:txBody>
      </p:sp>
      <p:grpSp>
        <p:nvGrpSpPr>
          <p:cNvPr id="345" name="Google Shape;345;p60"/>
          <p:cNvGrpSpPr/>
          <p:nvPr/>
        </p:nvGrpSpPr>
        <p:grpSpPr>
          <a:xfrm>
            <a:off x="1990725" y="1417711"/>
            <a:ext cx="4776766" cy="3700638"/>
            <a:chOff x="1562379" y="203200"/>
            <a:chExt cx="6245772" cy="6451601"/>
          </a:xfrm>
        </p:grpSpPr>
        <p:pic>
          <p:nvPicPr>
            <p:cNvPr id="346" name="Google Shape;346;p60"/>
            <p:cNvPicPr preferRelativeResize="0"/>
            <p:nvPr/>
          </p:nvPicPr>
          <p:blipFill>
            <a:blip r:embed="rId3">
              <a:alphaModFix/>
            </a:blip>
            <a:stretch>
              <a:fillRect/>
            </a:stretch>
          </p:blipFill>
          <p:spPr>
            <a:xfrm>
              <a:off x="1664525" y="203200"/>
              <a:ext cx="6143626" cy="6451601"/>
            </a:xfrm>
            <a:prstGeom prst="rect">
              <a:avLst/>
            </a:prstGeom>
            <a:noFill/>
            <a:ln>
              <a:noFill/>
            </a:ln>
          </p:spPr>
        </p:pic>
        <p:sp>
          <p:nvSpPr>
            <p:cNvPr id="347" name="Google Shape;347;p60"/>
            <p:cNvSpPr/>
            <p:nvPr/>
          </p:nvSpPr>
          <p:spPr>
            <a:xfrm>
              <a:off x="2298025" y="380633"/>
              <a:ext cx="1385100" cy="10596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0"/>
            <p:cNvSpPr txBox="1"/>
            <p:nvPr/>
          </p:nvSpPr>
          <p:spPr>
            <a:xfrm>
              <a:off x="2374225" y="531582"/>
              <a:ext cx="1613400" cy="1136700"/>
            </a:xfrm>
            <a:prstGeom prst="rect">
              <a:avLst/>
            </a:prstGeom>
            <a:noFill/>
            <a:ln>
              <a:noFill/>
            </a:ln>
          </p:spPr>
          <p:txBody>
            <a:bodyPr anchorCtr="0" anchor="ctr" bIns="91425" lIns="91425" spcFirstLastPara="1" rIns="91425" wrap="square" tIns="91425">
              <a:noAutofit/>
            </a:bodyPr>
            <a:lstStyle/>
            <a:p>
              <a:pPr indent="0" lvl="0" marL="0" marR="25400" rtl="0" algn="l">
                <a:lnSpc>
                  <a:spcPct val="115000"/>
                </a:lnSpc>
                <a:spcBef>
                  <a:spcPts val="0"/>
                </a:spcBef>
                <a:spcAft>
                  <a:spcPts val="0"/>
                </a:spcAft>
                <a:buNone/>
              </a:pPr>
              <a:r>
                <a:rPr lang="es" sz="1100">
                  <a:latin typeface="Comic Sans MS"/>
                  <a:ea typeface="Comic Sans MS"/>
                  <a:cs typeface="Comic Sans MS"/>
                  <a:sym typeface="Comic Sans MS"/>
                </a:rPr>
                <a:t>Papá, este chico dijo que mi obra de arte es fea</a:t>
              </a:r>
              <a:endParaRPr sz="1100">
                <a:latin typeface="Comic Sans MS"/>
                <a:ea typeface="Comic Sans MS"/>
                <a:cs typeface="Comic Sans MS"/>
                <a:sym typeface="Comic Sans MS"/>
              </a:endParaRPr>
            </a:p>
          </p:txBody>
        </p:sp>
        <p:sp>
          <p:nvSpPr>
            <p:cNvPr id="349" name="Google Shape;349;p60"/>
            <p:cNvSpPr/>
            <p:nvPr/>
          </p:nvSpPr>
          <p:spPr>
            <a:xfrm>
              <a:off x="4867475" y="380633"/>
              <a:ext cx="1297200" cy="15891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60"/>
            <p:cNvSpPr txBox="1"/>
            <p:nvPr/>
          </p:nvSpPr>
          <p:spPr>
            <a:xfrm>
              <a:off x="4865530" y="918314"/>
              <a:ext cx="1385100" cy="1173900"/>
            </a:xfrm>
            <a:prstGeom prst="rect">
              <a:avLst/>
            </a:prstGeom>
            <a:noFill/>
            <a:ln>
              <a:noFill/>
            </a:ln>
          </p:spPr>
          <p:txBody>
            <a:bodyPr anchorCtr="0" anchor="ctr" bIns="91425" lIns="91425" spcFirstLastPara="1" rIns="91425" wrap="square" tIns="91425">
              <a:noAutofit/>
            </a:bodyPr>
            <a:lstStyle/>
            <a:p>
              <a:pPr indent="0" lvl="0" marL="0" rtl="0" algn="l">
                <a:lnSpc>
                  <a:spcPct val="110000"/>
                </a:lnSpc>
                <a:spcBef>
                  <a:spcPts val="0"/>
                </a:spcBef>
                <a:spcAft>
                  <a:spcPts val="0"/>
                </a:spcAft>
                <a:buNone/>
              </a:pPr>
              <a:r>
                <a:rPr lang="es" sz="1200">
                  <a:latin typeface="Comic Sans MS"/>
                  <a:ea typeface="Comic Sans MS"/>
                  <a:cs typeface="Comic Sans MS"/>
                  <a:sym typeface="Comic Sans MS"/>
                </a:rPr>
                <a:t>¡Jamás! Le voy a enseñar una lección.</a:t>
              </a:r>
              <a:endParaRPr sz="1200">
                <a:latin typeface="Comic Sans MS"/>
                <a:ea typeface="Comic Sans MS"/>
                <a:cs typeface="Comic Sans MS"/>
                <a:sym typeface="Comic Sans MS"/>
              </a:endParaRPr>
            </a:p>
            <a:p>
              <a:pPr indent="0" lvl="0" marL="0" marR="25400" rtl="0" algn="l">
                <a:lnSpc>
                  <a:spcPct val="115000"/>
                </a:lnSpc>
                <a:spcBef>
                  <a:spcPts val="0"/>
                </a:spcBef>
                <a:spcAft>
                  <a:spcPts val="0"/>
                </a:spcAft>
                <a:buNone/>
              </a:pPr>
              <a:r>
                <a:t/>
              </a:r>
              <a:endParaRPr sz="1200">
                <a:latin typeface="Comic Sans MS"/>
                <a:ea typeface="Comic Sans MS"/>
                <a:cs typeface="Comic Sans MS"/>
                <a:sym typeface="Comic Sans MS"/>
              </a:endParaRPr>
            </a:p>
          </p:txBody>
        </p:sp>
        <p:sp>
          <p:nvSpPr>
            <p:cNvPr id="351" name="Google Shape;351;p60"/>
            <p:cNvSpPr/>
            <p:nvPr/>
          </p:nvSpPr>
          <p:spPr>
            <a:xfrm rot="4659573">
              <a:off x="1655470" y="3877842"/>
              <a:ext cx="2296460" cy="1349217"/>
            </a:xfrm>
            <a:prstGeom prst="parallelogram">
              <a:avLst>
                <a:gd fmla="val 34655"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60"/>
            <p:cNvSpPr txBox="1"/>
            <p:nvPr/>
          </p:nvSpPr>
          <p:spPr>
            <a:xfrm rot="-432870">
              <a:off x="2059516" y="4267849"/>
              <a:ext cx="1786847" cy="1469812"/>
            </a:xfrm>
            <a:prstGeom prst="rect">
              <a:avLst/>
            </a:prstGeom>
            <a:noFill/>
            <a:ln>
              <a:noFill/>
            </a:ln>
          </p:spPr>
          <p:txBody>
            <a:bodyPr anchorCtr="0" anchor="ctr" bIns="91425" lIns="91425" spcFirstLastPara="1" rIns="91425" wrap="square" tIns="91425">
              <a:noAutofit/>
            </a:bodyPr>
            <a:lstStyle/>
            <a:p>
              <a:pPr indent="0" lvl="0" marL="0" marR="25400" rtl="0" algn="ctr">
                <a:lnSpc>
                  <a:spcPct val="115000"/>
                </a:lnSpc>
                <a:spcBef>
                  <a:spcPts val="0"/>
                </a:spcBef>
                <a:spcAft>
                  <a:spcPts val="0"/>
                </a:spcAft>
                <a:buNone/>
              </a:pPr>
              <a:r>
                <a:rPr lang="es" sz="900">
                  <a:solidFill>
                    <a:schemeClr val="accent2"/>
                  </a:solidFill>
                  <a:highlight>
                    <a:srgbClr val="FFFFFF"/>
                  </a:highlight>
                  <a:latin typeface="Comic Sans MS"/>
                  <a:ea typeface="Comic Sans MS"/>
                  <a:cs typeface="Comic Sans MS"/>
                  <a:sym typeface="Comic Sans MS"/>
                </a:rPr>
                <a:t>1. Ser positivo. </a:t>
              </a:r>
              <a:endParaRPr sz="900">
                <a:solidFill>
                  <a:schemeClr val="accent2"/>
                </a:solidFill>
                <a:highlight>
                  <a:srgbClr val="FFFFFF"/>
                </a:highlight>
                <a:latin typeface="Comic Sans MS"/>
                <a:ea typeface="Comic Sans MS"/>
                <a:cs typeface="Comic Sans MS"/>
                <a:sym typeface="Comic Sans MS"/>
              </a:endParaRPr>
            </a:p>
            <a:p>
              <a:pPr indent="0" lvl="0" marL="0" marR="25400" rtl="0" algn="ctr">
                <a:lnSpc>
                  <a:spcPct val="115000"/>
                </a:lnSpc>
                <a:spcBef>
                  <a:spcPts val="0"/>
                </a:spcBef>
                <a:spcAft>
                  <a:spcPts val="0"/>
                </a:spcAft>
                <a:buNone/>
              </a:pPr>
              <a:r>
                <a:rPr lang="es" sz="900">
                  <a:solidFill>
                    <a:schemeClr val="accent2"/>
                  </a:solidFill>
                  <a:highlight>
                    <a:srgbClr val="FFFFFF"/>
                  </a:highlight>
                  <a:latin typeface="Comic Sans MS"/>
                  <a:ea typeface="Comic Sans MS"/>
                  <a:cs typeface="Comic Sans MS"/>
                  <a:sym typeface="Comic Sans MS"/>
                </a:rPr>
                <a:t>2. Ser específico. </a:t>
              </a:r>
              <a:endParaRPr sz="900">
                <a:solidFill>
                  <a:schemeClr val="accent2"/>
                </a:solidFill>
                <a:highlight>
                  <a:srgbClr val="FFFFFF"/>
                </a:highlight>
                <a:latin typeface="Comic Sans MS"/>
                <a:ea typeface="Comic Sans MS"/>
                <a:cs typeface="Comic Sans MS"/>
                <a:sym typeface="Comic Sans MS"/>
              </a:endParaRPr>
            </a:p>
            <a:p>
              <a:pPr indent="0" lvl="0" marL="0" marR="25400" rtl="0" algn="ctr">
                <a:lnSpc>
                  <a:spcPct val="115000"/>
                </a:lnSpc>
                <a:spcBef>
                  <a:spcPts val="0"/>
                </a:spcBef>
                <a:spcAft>
                  <a:spcPts val="0"/>
                </a:spcAft>
                <a:buNone/>
              </a:pPr>
              <a:r>
                <a:rPr lang="es" sz="900">
                  <a:solidFill>
                    <a:schemeClr val="accent2"/>
                  </a:solidFill>
                  <a:highlight>
                    <a:srgbClr val="FFFFFF"/>
                  </a:highlight>
                  <a:latin typeface="Comic Sans MS"/>
                  <a:ea typeface="Comic Sans MS"/>
                  <a:cs typeface="Comic Sans MS"/>
                  <a:sym typeface="Comic Sans MS"/>
                </a:rPr>
                <a:t>3. Dar un siguiente paso.</a:t>
              </a:r>
              <a:endParaRPr sz="900">
                <a:solidFill>
                  <a:schemeClr val="accent2"/>
                </a:solidFill>
                <a:highlight>
                  <a:srgbClr val="FFFFFF"/>
                </a:highlight>
                <a:latin typeface="Comic Sans MS"/>
                <a:ea typeface="Comic Sans MS"/>
                <a:cs typeface="Comic Sans MS"/>
                <a:sym typeface="Comic Sans MS"/>
              </a:endParaRPr>
            </a:p>
          </p:txBody>
        </p:sp>
        <p:sp>
          <p:nvSpPr>
            <p:cNvPr id="353" name="Google Shape;353;p60"/>
            <p:cNvSpPr txBox="1"/>
            <p:nvPr/>
          </p:nvSpPr>
          <p:spPr>
            <a:xfrm rot="-398829">
              <a:off x="1577756" y="3769573"/>
              <a:ext cx="2386945" cy="715532"/>
            </a:xfrm>
            <a:prstGeom prst="rect">
              <a:avLst/>
            </a:prstGeom>
            <a:noFill/>
            <a:ln>
              <a:noFill/>
            </a:ln>
          </p:spPr>
          <p:txBody>
            <a:bodyPr anchorCtr="0" anchor="ctr" bIns="91425" lIns="91425" spcFirstLastPara="1" rIns="91425" wrap="square" tIns="91425">
              <a:noAutofit/>
            </a:bodyPr>
            <a:lstStyle/>
            <a:p>
              <a:pPr indent="0" lvl="0" marL="0" marR="25400" rtl="0" algn="ctr">
                <a:lnSpc>
                  <a:spcPct val="115000"/>
                </a:lnSpc>
                <a:spcBef>
                  <a:spcPts val="0"/>
                </a:spcBef>
                <a:spcAft>
                  <a:spcPts val="0"/>
                </a:spcAft>
                <a:buNone/>
              </a:pPr>
              <a:r>
                <a:rPr b="1" lang="es" sz="900">
                  <a:solidFill>
                    <a:schemeClr val="accent2"/>
                  </a:solidFill>
                  <a:highlight>
                    <a:srgbClr val="FFFFFF"/>
                  </a:highlight>
                  <a:latin typeface="Comic Sans MS"/>
                  <a:ea typeface="Comic Sans MS"/>
                  <a:cs typeface="Comic Sans MS"/>
                  <a:sym typeface="Comic Sans MS"/>
                </a:rPr>
                <a:t>Cómo dar buenos comentarios.</a:t>
              </a:r>
              <a:endParaRPr sz="1100"/>
            </a:p>
          </p:txBody>
        </p:sp>
        <p:sp>
          <p:nvSpPr>
            <p:cNvPr id="354" name="Google Shape;354;p60"/>
            <p:cNvSpPr/>
            <p:nvPr/>
          </p:nvSpPr>
          <p:spPr>
            <a:xfrm>
              <a:off x="4867475" y="3377867"/>
              <a:ext cx="1510200" cy="11367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60"/>
            <p:cNvSpPr/>
            <p:nvPr/>
          </p:nvSpPr>
          <p:spPr>
            <a:xfrm>
              <a:off x="5970375" y="3918500"/>
              <a:ext cx="903300" cy="7875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60"/>
            <p:cNvSpPr/>
            <p:nvPr/>
          </p:nvSpPr>
          <p:spPr>
            <a:xfrm>
              <a:off x="6496525" y="4325267"/>
              <a:ext cx="420000" cy="8559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0"/>
            <p:cNvSpPr/>
            <p:nvPr/>
          </p:nvSpPr>
          <p:spPr>
            <a:xfrm>
              <a:off x="6384700" y="4463667"/>
              <a:ext cx="240000" cy="4749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60"/>
            <p:cNvSpPr/>
            <p:nvPr/>
          </p:nvSpPr>
          <p:spPr>
            <a:xfrm>
              <a:off x="6470425" y="4582733"/>
              <a:ext cx="240000" cy="4749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60"/>
            <p:cNvSpPr/>
            <p:nvPr/>
          </p:nvSpPr>
          <p:spPr>
            <a:xfrm>
              <a:off x="6312075" y="4341433"/>
              <a:ext cx="240000" cy="474900"/>
            </a:xfrm>
            <a:prstGeom prst="roundRect">
              <a:avLst>
                <a:gd fmla="val 16667" name="adj"/>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60"/>
            <p:cNvSpPr txBox="1"/>
            <p:nvPr/>
          </p:nvSpPr>
          <p:spPr>
            <a:xfrm>
              <a:off x="4867459" y="3632182"/>
              <a:ext cx="1748400" cy="787500"/>
            </a:xfrm>
            <a:prstGeom prst="rect">
              <a:avLst/>
            </a:prstGeom>
            <a:noFill/>
            <a:ln>
              <a:noFill/>
            </a:ln>
          </p:spPr>
          <p:txBody>
            <a:bodyPr anchorCtr="0" anchor="ctr" bIns="91425" lIns="91425" spcFirstLastPara="1" rIns="91425" wrap="square" tIns="91425">
              <a:noAutofit/>
            </a:bodyPr>
            <a:lstStyle/>
            <a:p>
              <a:pPr indent="0" lvl="0" marL="0" marR="25400" rtl="0" algn="l">
                <a:lnSpc>
                  <a:spcPct val="115000"/>
                </a:lnSpc>
                <a:spcBef>
                  <a:spcPts val="0"/>
                </a:spcBef>
                <a:spcAft>
                  <a:spcPts val="0"/>
                </a:spcAft>
                <a:buNone/>
              </a:pPr>
              <a:r>
                <a:rPr lang="es" sz="1000">
                  <a:solidFill>
                    <a:schemeClr val="accent2"/>
                  </a:solidFill>
                  <a:latin typeface="Comic Sans MS"/>
                  <a:ea typeface="Comic Sans MS"/>
                  <a:cs typeface="Comic Sans MS"/>
                  <a:sym typeface="Comic Sans MS"/>
                </a:rPr>
                <a:t>Buen uso del color pero creo que necesita más detalles.</a:t>
              </a:r>
              <a:endParaRPr sz="1000">
                <a:solidFill>
                  <a:schemeClr val="accent2"/>
                </a:solidFill>
                <a:latin typeface="Comic Sans MS"/>
                <a:ea typeface="Comic Sans MS"/>
                <a:cs typeface="Comic Sans MS"/>
                <a:sym typeface="Comic Sans MS"/>
              </a:endParaRPr>
            </a:p>
            <a:p>
              <a:pPr indent="0" lvl="0" marL="0" marR="25400" rtl="0" algn="l">
                <a:lnSpc>
                  <a:spcPct val="115000"/>
                </a:lnSpc>
                <a:spcBef>
                  <a:spcPts val="0"/>
                </a:spcBef>
                <a:spcAft>
                  <a:spcPts val="0"/>
                </a:spcAft>
                <a:buNone/>
              </a:pPr>
              <a:r>
                <a:t/>
              </a:r>
              <a:endParaRPr sz="1100">
                <a:latin typeface="Comic Sans MS"/>
                <a:ea typeface="Comic Sans MS"/>
                <a:cs typeface="Comic Sans MS"/>
                <a:sym typeface="Comic Sans MS"/>
              </a:endParaRPr>
            </a:p>
          </p:txBody>
        </p:sp>
        <p:sp>
          <p:nvSpPr>
            <p:cNvPr id="361" name="Google Shape;361;p60"/>
            <p:cNvSpPr txBox="1"/>
            <p:nvPr/>
          </p:nvSpPr>
          <p:spPr>
            <a:xfrm>
              <a:off x="6058653" y="4358952"/>
              <a:ext cx="1385100" cy="855900"/>
            </a:xfrm>
            <a:prstGeom prst="rect">
              <a:avLst/>
            </a:prstGeom>
            <a:noFill/>
            <a:ln>
              <a:noFill/>
            </a:ln>
          </p:spPr>
          <p:txBody>
            <a:bodyPr anchorCtr="0" anchor="ctr" bIns="91425" lIns="91425" spcFirstLastPara="1" rIns="91425" wrap="square" tIns="91425">
              <a:noAutofit/>
            </a:bodyPr>
            <a:lstStyle/>
            <a:p>
              <a:pPr indent="0" lvl="0" marL="0" marR="25400" rtl="0" algn="l">
                <a:lnSpc>
                  <a:spcPct val="115000"/>
                </a:lnSpc>
                <a:spcBef>
                  <a:spcPts val="0"/>
                </a:spcBef>
                <a:spcAft>
                  <a:spcPts val="0"/>
                </a:spcAft>
                <a:buNone/>
              </a:pPr>
              <a:r>
                <a:rPr lang="es" sz="900">
                  <a:solidFill>
                    <a:schemeClr val="accent2"/>
                  </a:solidFill>
                  <a:latin typeface="Comic Sans MS"/>
                  <a:ea typeface="Comic Sans MS"/>
                  <a:cs typeface="Comic Sans MS"/>
                  <a:sym typeface="Comic Sans MS"/>
                </a:rPr>
                <a:t>Lo consideraré. ¡Gracias!</a:t>
              </a:r>
              <a:endParaRPr sz="900">
                <a:solidFill>
                  <a:schemeClr val="accent2"/>
                </a:solidFill>
                <a:latin typeface="Comic Sans MS"/>
                <a:ea typeface="Comic Sans MS"/>
                <a:cs typeface="Comic Sans MS"/>
                <a:sym typeface="Comic Sans MS"/>
              </a:endParaRPr>
            </a:p>
            <a:p>
              <a:pPr indent="0" lvl="0" marL="0" marR="25400" rtl="0" algn="l">
                <a:lnSpc>
                  <a:spcPct val="115000"/>
                </a:lnSpc>
                <a:spcBef>
                  <a:spcPts val="0"/>
                </a:spcBef>
                <a:spcAft>
                  <a:spcPts val="0"/>
                </a:spcAft>
                <a:buNone/>
              </a:pPr>
              <a:r>
                <a:t/>
              </a:r>
              <a:endParaRPr sz="1100">
                <a:latin typeface="Comic Sans MS"/>
                <a:ea typeface="Comic Sans MS"/>
                <a:cs typeface="Comic Sans MS"/>
                <a:sym typeface="Comic Sans MS"/>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cxnSp>
        <p:nvCxnSpPr>
          <p:cNvPr id="366" name="Google Shape;366;p61"/>
          <p:cNvCxnSpPr/>
          <p:nvPr/>
        </p:nvCxnSpPr>
        <p:spPr>
          <a:xfrm>
            <a:off x="5226275" y="1151900"/>
            <a:ext cx="41400" cy="3580800"/>
          </a:xfrm>
          <a:prstGeom prst="straightConnector1">
            <a:avLst/>
          </a:prstGeom>
          <a:noFill/>
          <a:ln cap="flat" cmpd="sng" w="38100">
            <a:solidFill>
              <a:schemeClr val="dk2"/>
            </a:solidFill>
            <a:prstDash val="solid"/>
            <a:round/>
            <a:headEnd len="med" w="med" type="none"/>
            <a:tailEnd len="med" w="med" type="none"/>
          </a:ln>
        </p:spPr>
      </p:cxnSp>
      <p:cxnSp>
        <p:nvCxnSpPr>
          <p:cNvPr id="367" name="Google Shape;367;p61"/>
          <p:cNvCxnSpPr/>
          <p:nvPr/>
        </p:nvCxnSpPr>
        <p:spPr>
          <a:xfrm flipH="1" rot="10800000">
            <a:off x="2260625" y="2966200"/>
            <a:ext cx="5906700" cy="11400"/>
          </a:xfrm>
          <a:prstGeom prst="straightConnector1">
            <a:avLst/>
          </a:prstGeom>
          <a:noFill/>
          <a:ln cap="flat" cmpd="sng" w="38100">
            <a:solidFill>
              <a:schemeClr val="dk2"/>
            </a:solidFill>
            <a:prstDash val="solid"/>
            <a:round/>
            <a:headEnd len="med" w="med" type="none"/>
            <a:tailEnd len="med" w="med" type="none"/>
          </a:ln>
        </p:spPr>
      </p:cxnSp>
      <p:sp>
        <p:nvSpPr>
          <p:cNvPr id="368" name="Google Shape;368;p61"/>
          <p:cNvSpPr txBox="1"/>
          <p:nvPr/>
        </p:nvSpPr>
        <p:spPr>
          <a:xfrm>
            <a:off x="2628925" y="520150"/>
            <a:ext cx="18144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latin typeface="Verdana"/>
                <a:ea typeface="Verdana"/>
                <a:cs typeface="Verdana"/>
                <a:sym typeface="Verdana"/>
              </a:rPr>
              <a:t>Positivo</a:t>
            </a:r>
            <a:endParaRPr sz="2400">
              <a:latin typeface="Verdana"/>
              <a:ea typeface="Verdana"/>
              <a:cs typeface="Verdana"/>
              <a:sym typeface="Verdana"/>
            </a:endParaRPr>
          </a:p>
        </p:txBody>
      </p:sp>
      <p:sp>
        <p:nvSpPr>
          <p:cNvPr id="369" name="Google Shape;369;p61"/>
          <p:cNvSpPr txBox="1"/>
          <p:nvPr/>
        </p:nvSpPr>
        <p:spPr>
          <a:xfrm>
            <a:off x="5640875" y="520150"/>
            <a:ext cx="25263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latin typeface="Verdana"/>
                <a:ea typeface="Verdana"/>
                <a:cs typeface="Verdana"/>
                <a:sym typeface="Verdana"/>
              </a:rPr>
              <a:t>Oportunidades de crecimiento</a:t>
            </a:r>
            <a:endParaRPr sz="2400">
              <a:latin typeface="Verdana"/>
              <a:ea typeface="Verdana"/>
              <a:cs typeface="Verdana"/>
              <a:sym typeface="Verdana"/>
            </a:endParaRPr>
          </a:p>
        </p:txBody>
      </p:sp>
      <p:sp>
        <p:nvSpPr>
          <p:cNvPr id="370" name="Google Shape;370;p61"/>
          <p:cNvSpPr txBox="1"/>
          <p:nvPr/>
        </p:nvSpPr>
        <p:spPr>
          <a:xfrm>
            <a:off x="255525" y="1659763"/>
            <a:ext cx="18144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latin typeface="Verdana"/>
                <a:ea typeface="Verdana"/>
                <a:cs typeface="Verdana"/>
                <a:sym typeface="Verdana"/>
              </a:rPr>
              <a:t>Contenido</a:t>
            </a:r>
            <a:endParaRPr sz="2400">
              <a:latin typeface="Verdana"/>
              <a:ea typeface="Verdana"/>
              <a:cs typeface="Verdana"/>
              <a:sym typeface="Verdana"/>
            </a:endParaRPr>
          </a:p>
        </p:txBody>
      </p:sp>
      <p:sp>
        <p:nvSpPr>
          <p:cNvPr id="371" name="Google Shape;371;p61"/>
          <p:cNvSpPr txBox="1"/>
          <p:nvPr/>
        </p:nvSpPr>
        <p:spPr>
          <a:xfrm>
            <a:off x="31575" y="3685700"/>
            <a:ext cx="22380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latin typeface="Verdana"/>
                <a:ea typeface="Verdana"/>
                <a:cs typeface="Verdana"/>
                <a:sym typeface="Verdana"/>
              </a:rPr>
              <a:t>Presentación</a:t>
            </a:r>
            <a:endParaRPr sz="2400">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cxnSp>
        <p:nvCxnSpPr>
          <p:cNvPr id="376" name="Google Shape;376;p62"/>
          <p:cNvCxnSpPr/>
          <p:nvPr/>
        </p:nvCxnSpPr>
        <p:spPr>
          <a:xfrm>
            <a:off x="5226275" y="1151900"/>
            <a:ext cx="41400" cy="3580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62"/>
          <p:cNvCxnSpPr/>
          <p:nvPr/>
        </p:nvCxnSpPr>
        <p:spPr>
          <a:xfrm flipH="1" rot="10800000">
            <a:off x="2260625" y="2966200"/>
            <a:ext cx="5906700" cy="11400"/>
          </a:xfrm>
          <a:prstGeom prst="straightConnector1">
            <a:avLst/>
          </a:prstGeom>
          <a:noFill/>
          <a:ln cap="flat" cmpd="sng" w="38100">
            <a:solidFill>
              <a:schemeClr val="dk2"/>
            </a:solidFill>
            <a:prstDash val="solid"/>
            <a:round/>
            <a:headEnd len="med" w="med" type="none"/>
            <a:tailEnd len="med" w="med" type="none"/>
          </a:ln>
        </p:spPr>
      </p:cxnSp>
      <p:sp>
        <p:nvSpPr>
          <p:cNvPr id="378" name="Google Shape;378;p62"/>
          <p:cNvSpPr txBox="1"/>
          <p:nvPr/>
        </p:nvSpPr>
        <p:spPr>
          <a:xfrm>
            <a:off x="2628925" y="520150"/>
            <a:ext cx="18144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latin typeface="Verdana"/>
                <a:ea typeface="Verdana"/>
                <a:cs typeface="Verdana"/>
                <a:sym typeface="Verdana"/>
              </a:rPr>
              <a:t>Positivo</a:t>
            </a:r>
            <a:endParaRPr sz="2400">
              <a:latin typeface="Verdana"/>
              <a:ea typeface="Verdana"/>
              <a:cs typeface="Verdana"/>
              <a:sym typeface="Verdana"/>
            </a:endParaRPr>
          </a:p>
        </p:txBody>
      </p:sp>
      <p:sp>
        <p:nvSpPr>
          <p:cNvPr id="379" name="Google Shape;379;p62"/>
          <p:cNvSpPr txBox="1"/>
          <p:nvPr/>
        </p:nvSpPr>
        <p:spPr>
          <a:xfrm>
            <a:off x="255525" y="1659763"/>
            <a:ext cx="18144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latin typeface="Verdana"/>
                <a:ea typeface="Verdana"/>
                <a:cs typeface="Verdana"/>
                <a:sym typeface="Verdana"/>
              </a:rPr>
              <a:t>Contenido</a:t>
            </a:r>
            <a:endParaRPr sz="2400">
              <a:latin typeface="Verdana"/>
              <a:ea typeface="Verdana"/>
              <a:cs typeface="Verdana"/>
              <a:sym typeface="Verdana"/>
            </a:endParaRPr>
          </a:p>
        </p:txBody>
      </p:sp>
      <p:sp>
        <p:nvSpPr>
          <p:cNvPr id="380" name="Google Shape;380;p62"/>
          <p:cNvSpPr txBox="1"/>
          <p:nvPr/>
        </p:nvSpPr>
        <p:spPr>
          <a:xfrm>
            <a:off x="31575" y="3685700"/>
            <a:ext cx="22380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latin typeface="Verdana"/>
                <a:ea typeface="Verdana"/>
                <a:cs typeface="Verdana"/>
                <a:sym typeface="Verdana"/>
              </a:rPr>
              <a:t>Presentación</a:t>
            </a:r>
            <a:endParaRPr sz="2400">
              <a:latin typeface="Verdana"/>
              <a:ea typeface="Verdana"/>
              <a:cs typeface="Verdana"/>
              <a:sym typeface="Verdana"/>
            </a:endParaRPr>
          </a:p>
        </p:txBody>
      </p:sp>
      <p:sp>
        <p:nvSpPr>
          <p:cNvPr id="381" name="Google Shape;381;p62"/>
          <p:cNvSpPr txBox="1"/>
          <p:nvPr/>
        </p:nvSpPr>
        <p:spPr>
          <a:xfrm>
            <a:off x="2628925" y="3685700"/>
            <a:ext cx="18144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 sz="1800">
                <a:latin typeface="Verdana"/>
                <a:ea typeface="Verdana"/>
                <a:cs typeface="Verdana"/>
                <a:sym typeface="Verdana"/>
              </a:rPr>
              <a:t>Habló lento</a:t>
            </a:r>
            <a:endParaRPr i="1" sz="1800">
              <a:latin typeface="Verdana"/>
              <a:ea typeface="Verdana"/>
              <a:cs typeface="Verdana"/>
              <a:sym typeface="Verdana"/>
            </a:endParaRPr>
          </a:p>
        </p:txBody>
      </p:sp>
      <p:sp>
        <p:nvSpPr>
          <p:cNvPr id="382" name="Google Shape;382;p62"/>
          <p:cNvSpPr txBox="1"/>
          <p:nvPr/>
        </p:nvSpPr>
        <p:spPr>
          <a:xfrm>
            <a:off x="2417125" y="1659763"/>
            <a:ext cx="22380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 sz="1800">
                <a:latin typeface="Verdana"/>
                <a:ea typeface="Verdana"/>
                <a:cs typeface="Verdana"/>
                <a:sym typeface="Verdana"/>
              </a:rPr>
              <a:t>De gran interés</a:t>
            </a:r>
            <a:endParaRPr i="1" sz="1800">
              <a:latin typeface="Verdana"/>
              <a:ea typeface="Verdana"/>
              <a:cs typeface="Verdana"/>
              <a:sym typeface="Verdana"/>
            </a:endParaRPr>
          </a:p>
        </p:txBody>
      </p:sp>
      <p:sp>
        <p:nvSpPr>
          <p:cNvPr id="383" name="Google Shape;383;p62"/>
          <p:cNvSpPr txBox="1"/>
          <p:nvPr/>
        </p:nvSpPr>
        <p:spPr>
          <a:xfrm>
            <a:off x="5838825" y="1659763"/>
            <a:ext cx="24591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 sz="1800">
                <a:latin typeface="Verdana"/>
                <a:ea typeface="Verdana"/>
                <a:cs typeface="Verdana"/>
                <a:sym typeface="Verdana"/>
              </a:rPr>
              <a:t>Demasiados detalles</a:t>
            </a:r>
            <a:endParaRPr i="1" sz="1800">
              <a:latin typeface="Verdana"/>
              <a:ea typeface="Verdana"/>
              <a:cs typeface="Verdana"/>
              <a:sym typeface="Verdana"/>
            </a:endParaRPr>
          </a:p>
        </p:txBody>
      </p:sp>
      <p:sp>
        <p:nvSpPr>
          <p:cNvPr id="384" name="Google Shape;384;p62"/>
          <p:cNvSpPr txBox="1"/>
          <p:nvPr/>
        </p:nvSpPr>
        <p:spPr>
          <a:xfrm>
            <a:off x="5897025" y="3685700"/>
            <a:ext cx="23427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 sz="1800">
                <a:latin typeface="Verdana"/>
                <a:ea typeface="Verdana"/>
                <a:cs typeface="Verdana"/>
                <a:sym typeface="Verdana"/>
              </a:rPr>
              <a:t>Letra muy chica</a:t>
            </a:r>
            <a:endParaRPr i="1" sz="1800">
              <a:latin typeface="Verdana"/>
              <a:ea typeface="Verdana"/>
              <a:cs typeface="Verdana"/>
              <a:sym typeface="Verdana"/>
            </a:endParaRPr>
          </a:p>
        </p:txBody>
      </p:sp>
      <p:sp>
        <p:nvSpPr>
          <p:cNvPr id="385" name="Google Shape;385;p62"/>
          <p:cNvSpPr txBox="1"/>
          <p:nvPr/>
        </p:nvSpPr>
        <p:spPr>
          <a:xfrm>
            <a:off x="5640875" y="520150"/>
            <a:ext cx="25263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latin typeface="Verdana"/>
                <a:ea typeface="Verdana"/>
                <a:cs typeface="Verdana"/>
                <a:sym typeface="Verdana"/>
              </a:rPr>
              <a:t>Oportunidades de crecimiento</a:t>
            </a:r>
            <a:endParaRPr sz="2400">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Dar feedback (I)</a:t>
            </a:r>
            <a:endParaRPr/>
          </a:p>
          <a:p>
            <a:pPr indent="0" lvl="0" marL="0" rtl="0" algn="l">
              <a:spcBef>
                <a:spcPts val="0"/>
              </a:spcBef>
              <a:spcAft>
                <a:spcPts val="0"/>
              </a:spcAft>
              <a:buNone/>
            </a:pPr>
            <a:r>
              <a:t/>
            </a:r>
            <a:endParaRPr/>
          </a:p>
        </p:txBody>
      </p:sp>
      <p:sp>
        <p:nvSpPr>
          <p:cNvPr id="391" name="Google Shape;391;p63"/>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SzPts val="2100"/>
              <a:buAutoNum type="arabicPeriod"/>
            </a:pPr>
            <a:r>
              <a:rPr lang="es" sz="2100"/>
              <a:t>Vamos a ver </a:t>
            </a:r>
            <a:r>
              <a:rPr lang="es" sz="2100" u="sng">
                <a:solidFill>
                  <a:schemeClr val="hlink"/>
                </a:solidFill>
                <a:hlinkClick r:id="rId3"/>
              </a:rPr>
              <a:t>este video</a:t>
            </a:r>
            <a:r>
              <a:rPr lang="es" sz="2100"/>
              <a:t>.</a:t>
            </a:r>
            <a:endParaRPr sz="2100"/>
          </a:p>
          <a:p>
            <a:pPr indent="-361950" lvl="0" marL="457200" rtl="0" algn="l">
              <a:lnSpc>
                <a:spcPct val="200000"/>
              </a:lnSpc>
              <a:spcBef>
                <a:spcPts val="0"/>
              </a:spcBef>
              <a:spcAft>
                <a:spcPts val="0"/>
              </a:spcAft>
              <a:buSzPts val="2100"/>
              <a:buAutoNum type="arabicPeriod"/>
            </a:pPr>
            <a:r>
              <a:rPr lang="es" sz="2100"/>
              <a:t>Da tu feedback sobre el video en el </a:t>
            </a:r>
            <a:r>
              <a:rPr lang="es" sz="2100">
                <a:solidFill>
                  <a:schemeClr val="lt1"/>
                </a:solidFill>
                <a:highlight>
                  <a:srgbClr val="D9D9D9"/>
                </a:highlight>
              </a:rPr>
              <a:t>etherpad</a:t>
            </a:r>
            <a:r>
              <a:rPr lang="es" sz="2100"/>
              <a:t> siguiendo el esquema de 2x2.</a:t>
            </a:r>
            <a:endParaRPr sz="2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Dar feedback (II)</a:t>
            </a:r>
            <a:endParaRPr/>
          </a:p>
          <a:p>
            <a:pPr indent="0" lvl="0" marL="0" rtl="0" algn="l">
              <a:spcBef>
                <a:spcPts val="0"/>
              </a:spcBef>
              <a:spcAft>
                <a:spcPts val="0"/>
              </a:spcAft>
              <a:buNone/>
            </a:pPr>
            <a:r>
              <a:t/>
            </a:r>
            <a:endParaRPr/>
          </a:p>
        </p:txBody>
      </p:sp>
      <p:sp>
        <p:nvSpPr>
          <p:cNvPr id="397" name="Google Shape;397;p64"/>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SzPts val="2100"/>
              <a:buAutoNum type="arabicPeriod"/>
            </a:pPr>
            <a:r>
              <a:rPr lang="es" sz="2100"/>
              <a:t>Vamos a ver </a:t>
            </a:r>
            <a:r>
              <a:rPr lang="es" sz="2100" u="sng">
                <a:solidFill>
                  <a:schemeClr val="hlink"/>
                </a:solidFill>
                <a:hlinkClick r:id="rId3"/>
              </a:rPr>
              <a:t>este video</a:t>
            </a:r>
            <a:r>
              <a:rPr lang="es" sz="2100"/>
              <a:t>.</a:t>
            </a:r>
            <a:endParaRPr sz="2100"/>
          </a:p>
          <a:p>
            <a:pPr indent="-361950" lvl="0" marL="457200" rtl="0" algn="l">
              <a:lnSpc>
                <a:spcPct val="200000"/>
              </a:lnSpc>
              <a:spcBef>
                <a:spcPts val="0"/>
              </a:spcBef>
              <a:spcAft>
                <a:spcPts val="0"/>
              </a:spcAft>
              <a:buSzPts val="2100"/>
              <a:buAutoNum type="arabicPeriod"/>
            </a:pPr>
            <a:r>
              <a:rPr lang="es" sz="2100"/>
              <a:t>Da tu feedback sobre el video en el </a:t>
            </a:r>
            <a:r>
              <a:rPr lang="es" sz="2100">
                <a:solidFill>
                  <a:schemeClr val="lt1"/>
                </a:solidFill>
                <a:highlight>
                  <a:srgbClr val="D9D9D9"/>
                </a:highlight>
              </a:rPr>
              <a:t>etherpad</a:t>
            </a:r>
            <a:r>
              <a:rPr lang="es" sz="2100"/>
              <a:t> siguiendo el esquema de 2x2.</a:t>
            </a:r>
            <a:endParaRPr sz="2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5"/>
          <p:cNvSpPr txBox="1"/>
          <p:nvPr>
            <p:ph idx="1" type="body"/>
          </p:nvPr>
        </p:nvSpPr>
        <p:spPr>
          <a:xfrm>
            <a:off x="739600" y="938325"/>
            <a:ext cx="7547100" cy="3657600"/>
          </a:xfrm>
          <a:prstGeom prst="rect">
            <a:avLst/>
          </a:prstGeom>
          <a:noFill/>
          <a:ln>
            <a:noFill/>
          </a:ln>
        </p:spPr>
        <p:txBody>
          <a:bodyPr anchorCtr="0" anchor="t" bIns="45700" lIns="91425" spcFirstLastPara="1" rIns="91425" wrap="square" tIns="45700">
            <a:noAutofit/>
          </a:bodyPr>
          <a:lstStyle/>
          <a:p>
            <a:pPr indent="-361950" lvl="0" marL="457200" rtl="0" algn="l">
              <a:lnSpc>
                <a:spcPct val="150000"/>
              </a:lnSpc>
              <a:spcBef>
                <a:spcPts val="720"/>
              </a:spcBef>
              <a:spcAft>
                <a:spcPts val="0"/>
              </a:spcAft>
              <a:buSzPts val="2100"/>
              <a:buAutoNum type="arabicPeriod"/>
            </a:pPr>
            <a:r>
              <a:rPr lang="es" sz="2100"/>
              <a:t>En grupos de 3, cada uno enseña los primeros 90 segundos de la lección elegida</a:t>
            </a:r>
            <a:endParaRPr sz="2100"/>
          </a:p>
          <a:p>
            <a:pPr indent="-361950" lvl="0" marL="457200" rtl="0" algn="l">
              <a:lnSpc>
                <a:spcPct val="150000"/>
              </a:lnSpc>
              <a:spcBef>
                <a:spcPts val="0"/>
              </a:spcBef>
              <a:spcAft>
                <a:spcPts val="0"/>
              </a:spcAft>
              <a:buSzPts val="2100"/>
              <a:buAutoNum type="arabicPeriod"/>
            </a:pPr>
            <a:r>
              <a:rPr lang="es" sz="2100"/>
              <a:t>Los demás participantes anotan en el </a:t>
            </a:r>
            <a:r>
              <a:rPr lang="es" sz="2100">
                <a:solidFill>
                  <a:schemeClr val="lt1"/>
                </a:solidFill>
                <a:highlight>
                  <a:srgbClr val="CCCCCC"/>
                </a:highlight>
              </a:rPr>
              <a:t>etherpad</a:t>
            </a:r>
            <a:r>
              <a:rPr lang="es" sz="2100"/>
              <a:t> su feedback en el formato 2x2</a:t>
            </a:r>
            <a:endParaRPr sz="2100"/>
          </a:p>
          <a:p>
            <a:pPr indent="-361950" lvl="0" marL="457200" rtl="0" algn="l">
              <a:lnSpc>
                <a:spcPct val="150000"/>
              </a:lnSpc>
              <a:spcBef>
                <a:spcPts val="0"/>
              </a:spcBef>
              <a:spcAft>
                <a:spcPts val="0"/>
              </a:spcAft>
              <a:buSzPts val="2100"/>
              <a:buAutoNum type="arabicPeriod"/>
            </a:pPr>
            <a:r>
              <a:rPr lang="es" sz="2100"/>
              <a:t>Al terminar, comparten su feedback, primero quien dio la clase.</a:t>
            </a:r>
            <a:endParaRPr sz="2100"/>
          </a:p>
          <a:p>
            <a:pPr indent="-361950" lvl="0" marL="457200" rtl="0" algn="l">
              <a:lnSpc>
                <a:spcPct val="150000"/>
              </a:lnSpc>
              <a:spcBef>
                <a:spcPts val="0"/>
              </a:spcBef>
              <a:spcAft>
                <a:spcPts val="0"/>
              </a:spcAft>
              <a:buSzPts val="2100"/>
              <a:buAutoNum type="arabicPeriod"/>
            </a:pPr>
            <a:r>
              <a:rPr lang="es" sz="2100"/>
              <a:t>Luego, se rotan los roles.</a:t>
            </a:r>
            <a:endParaRPr sz="2100"/>
          </a:p>
        </p:txBody>
      </p:sp>
      <p:sp>
        <p:nvSpPr>
          <p:cNvPr id="403" name="Google Shape;403;p65"/>
          <p:cNvSpPr txBox="1"/>
          <p:nvPr>
            <p:ph idx="4294967295" type="ctrTitle"/>
          </p:nvPr>
        </p:nvSpPr>
        <p:spPr>
          <a:xfrm>
            <a:off x="297925" y="-291675"/>
            <a:ext cx="8832300" cy="1230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Arial"/>
              <a:buNone/>
            </a:pPr>
            <a:r>
              <a:rPr lang="es" sz="3600"/>
              <a:t>Dar</a:t>
            </a:r>
            <a:r>
              <a:rPr lang="es" sz="3600"/>
              <a:t> feedback (III)</a:t>
            </a:r>
            <a:endParaRPr sz="3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6"/>
          <p:cNvSpPr txBox="1"/>
          <p:nvPr>
            <p:ph idx="1" type="body"/>
          </p:nvPr>
        </p:nvSpPr>
        <p:spPr>
          <a:xfrm>
            <a:off x="739600" y="1577025"/>
            <a:ext cx="7547100" cy="30189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720"/>
              </a:spcBef>
              <a:spcAft>
                <a:spcPts val="1600"/>
              </a:spcAft>
              <a:buNone/>
            </a:pPr>
            <a:r>
              <a:rPr lang="es" sz="2100"/>
              <a:t>Revisá el feedback que recibiste e identificá al menos un cambio específico y puntual que podrías incorporar a tu enseñanza. Describilo en el </a:t>
            </a:r>
            <a:r>
              <a:rPr lang="es" sz="2100">
                <a:solidFill>
                  <a:schemeClr val="lt1"/>
                </a:solidFill>
                <a:highlight>
                  <a:srgbClr val="CCCCCC"/>
                </a:highlight>
              </a:rPr>
              <a:t>etherpad</a:t>
            </a:r>
            <a:r>
              <a:rPr lang="es" sz="2100"/>
              <a:t>.</a:t>
            </a:r>
            <a:endParaRPr sz="2100"/>
          </a:p>
        </p:txBody>
      </p:sp>
      <p:sp>
        <p:nvSpPr>
          <p:cNvPr id="409" name="Google Shape;409;p66"/>
          <p:cNvSpPr txBox="1"/>
          <p:nvPr>
            <p:ph idx="4294967295" type="ctrTitle"/>
          </p:nvPr>
        </p:nvSpPr>
        <p:spPr>
          <a:xfrm>
            <a:off x="297925" y="-291675"/>
            <a:ext cx="8832300" cy="1230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Arial"/>
              <a:buNone/>
            </a:pPr>
            <a:r>
              <a:rPr lang="es" sz="3600"/>
              <a:t>Incorporar el</a:t>
            </a:r>
            <a:r>
              <a:rPr lang="es" sz="3600"/>
              <a:t> feedback </a:t>
            </a:r>
            <a:endParaRPr sz="3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7"/>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Arial"/>
              <a:buNone/>
            </a:pPr>
            <a:r>
              <a:t/>
            </a:r>
            <a:endParaRPr sz="3600"/>
          </a:p>
          <a:p>
            <a:pPr indent="0" lvl="0" marL="0" rtl="0" algn="l">
              <a:spcBef>
                <a:spcPts val="0"/>
              </a:spcBef>
              <a:spcAft>
                <a:spcPts val="0"/>
              </a:spcAft>
              <a:buClr>
                <a:schemeClr val="dk2"/>
              </a:buClr>
              <a:buSzPts val="5400"/>
              <a:buFont typeface="Arial"/>
              <a:buNone/>
            </a:pPr>
            <a:r>
              <a:rPr lang="es" sz="3600"/>
              <a:t>¿Qué preguntas tenés?</a:t>
            </a:r>
            <a:endParaRPr sz="3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8"/>
          <p:cNvSpPr txBox="1"/>
          <p:nvPr>
            <p:ph type="ctrTitle"/>
          </p:nvPr>
        </p:nvSpPr>
        <p:spPr>
          <a:xfrm>
            <a:off x="311708" y="744575"/>
            <a:ext cx="8520600" cy="2052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Arial"/>
              <a:buNone/>
            </a:pPr>
            <a:r>
              <a:rPr lang="es"/>
              <a:t>12. Conclusión y tarea para mañana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9"/>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Arial"/>
              <a:buNone/>
            </a:pPr>
            <a:r>
              <a:rPr lang="es" sz="3600"/>
              <a:t>en esta parte, vamos a discutir</a:t>
            </a:r>
            <a:endParaRPr sz="3600"/>
          </a:p>
        </p:txBody>
      </p:sp>
      <p:sp>
        <p:nvSpPr>
          <p:cNvPr id="425" name="Google Shape;425;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82880" rtl="0" algn="ctr">
              <a:spcBef>
                <a:spcPts val="0"/>
              </a:spcBef>
              <a:spcAft>
                <a:spcPts val="0"/>
              </a:spcAft>
              <a:buNone/>
            </a:pPr>
            <a:r>
              <a:t/>
            </a:r>
            <a:endParaRPr sz="2400"/>
          </a:p>
          <a:p>
            <a:pPr indent="0" lvl="0" marL="457200" rtl="0" algn="ctr">
              <a:spcBef>
                <a:spcPts val="0"/>
              </a:spcBef>
              <a:spcAft>
                <a:spcPts val="0"/>
              </a:spcAft>
              <a:buNone/>
            </a:pPr>
            <a:r>
              <a:t/>
            </a:r>
            <a:endParaRPr sz="2400"/>
          </a:p>
          <a:p>
            <a:pPr indent="0" lvl="0" marL="457200" rtl="0" algn="ctr">
              <a:spcBef>
                <a:spcPts val="0"/>
              </a:spcBef>
              <a:spcAft>
                <a:spcPts val="0"/>
              </a:spcAft>
              <a:buNone/>
            </a:pPr>
            <a:r>
              <a:rPr lang="es" sz="2400"/>
              <a:t>¿Qué hemos aprendido hoy?</a:t>
            </a:r>
            <a:endParaRPr sz="2400"/>
          </a:p>
          <a:p>
            <a:pPr indent="0" lvl="0" marL="457200" rtl="0" algn="ctr">
              <a:spcBef>
                <a:spcPts val="0"/>
              </a:spcBef>
              <a:spcAft>
                <a:spcPts val="0"/>
              </a:spcAft>
              <a:buNone/>
            </a:pPr>
            <a:r>
              <a:t/>
            </a:r>
            <a:endParaRPr sz="2400"/>
          </a:p>
          <a:p>
            <a:pPr indent="0" lvl="0" marL="457200" rtl="0" algn="ctr">
              <a:spcBef>
                <a:spcPts val="0"/>
              </a:spcBef>
              <a:spcAft>
                <a:spcPts val="0"/>
              </a:spcAft>
              <a:buNone/>
            </a:pPr>
            <a:r>
              <a:rPr lang="es" sz="2400"/>
              <a:t>¿Qué hay que hacer para prepararse para mañana?</a:t>
            </a:r>
            <a:endParaRPr sz="2400"/>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Motivación positiva</a:t>
            </a:r>
            <a:endParaRPr/>
          </a:p>
        </p:txBody>
      </p:sp>
      <p:sp>
        <p:nvSpPr>
          <p:cNvPr id="165" name="Google Shape;165;p34"/>
          <p:cNvSpPr txBox="1"/>
          <p:nvPr>
            <p:ph idx="1" type="body"/>
          </p:nvPr>
        </p:nvSpPr>
        <p:spPr>
          <a:xfrm>
            <a:off x="272150" y="1200150"/>
            <a:ext cx="8632500" cy="3657600"/>
          </a:xfrm>
          <a:prstGeom prst="rect">
            <a:avLst/>
          </a:prstGeom>
          <a:noFill/>
          <a:ln>
            <a:noFill/>
          </a:ln>
        </p:spPr>
        <p:txBody>
          <a:bodyPr anchorCtr="0" anchor="t" bIns="45700" lIns="91425" spcFirstLastPara="1" rIns="91425" wrap="square" tIns="45700">
            <a:noAutofit/>
          </a:bodyPr>
          <a:lstStyle/>
          <a:p>
            <a:pPr indent="-374650" lvl="0" marL="457200" rtl="0" algn="l">
              <a:lnSpc>
                <a:spcPct val="200000"/>
              </a:lnSpc>
              <a:spcBef>
                <a:spcPts val="720"/>
              </a:spcBef>
              <a:spcAft>
                <a:spcPts val="0"/>
              </a:spcAft>
              <a:buSzPts val="2300"/>
              <a:buChar char="●"/>
            </a:pPr>
            <a:r>
              <a:rPr lang="es" sz="2300"/>
              <a:t>Sensación de autoeficacia: “tengo control sobre lo que ocurre”</a:t>
            </a:r>
            <a:endParaRPr sz="2300"/>
          </a:p>
          <a:p>
            <a:pPr indent="-374650" lvl="0" marL="457200" rtl="0" algn="l">
              <a:lnSpc>
                <a:spcPct val="200000"/>
              </a:lnSpc>
              <a:spcBef>
                <a:spcPts val="0"/>
              </a:spcBef>
              <a:spcAft>
                <a:spcPts val="0"/>
              </a:spcAft>
              <a:buSzPts val="2300"/>
              <a:buChar char="●"/>
            </a:pPr>
            <a:r>
              <a:rPr lang="es" sz="2300"/>
              <a:t>Utilidad: “esto me va a servir”</a:t>
            </a:r>
            <a:endParaRPr sz="2300"/>
          </a:p>
          <a:p>
            <a:pPr indent="-374650" lvl="0" marL="457200" rtl="0" algn="l">
              <a:lnSpc>
                <a:spcPct val="200000"/>
              </a:lnSpc>
              <a:spcBef>
                <a:spcPts val="0"/>
              </a:spcBef>
              <a:spcAft>
                <a:spcPts val="0"/>
              </a:spcAft>
              <a:buSzPts val="2300"/>
              <a:buChar char="●"/>
            </a:pPr>
            <a:r>
              <a:rPr lang="es" sz="2300"/>
              <a:t>Comunidad: “me siento parte de este grupo”</a:t>
            </a:r>
            <a:br>
              <a:rPr lang="es" sz="2300"/>
            </a:b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0"/>
          <p:cNvSpPr txBox="1"/>
          <p:nvPr>
            <p:ph type="title"/>
          </p:nvPr>
        </p:nvSpPr>
        <p:spPr>
          <a:xfrm>
            <a:off x="394800" y="292625"/>
            <a:ext cx="8520600" cy="10593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Arial"/>
              <a:buNone/>
            </a:pPr>
            <a:r>
              <a:rPr lang="es" sz="3600"/>
              <a:t>T</a:t>
            </a:r>
            <a:r>
              <a:rPr lang="es" sz="3600"/>
              <a:t>area: prepararse para programar en vivo</a:t>
            </a:r>
            <a:endParaRPr sz="3600"/>
          </a:p>
        </p:txBody>
      </p:sp>
      <p:sp>
        <p:nvSpPr>
          <p:cNvPr id="431" name="Google Shape;431;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82880" rtl="0" algn="ctr">
              <a:spcBef>
                <a:spcPts val="0"/>
              </a:spcBef>
              <a:spcAft>
                <a:spcPts val="0"/>
              </a:spcAft>
              <a:buNone/>
            </a:pPr>
            <a:r>
              <a:t/>
            </a:r>
            <a:endParaRPr sz="2000"/>
          </a:p>
          <a:p>
            <a:pPr indent="-355600" lvl="0" marL="457200" rtl="0" algn="l">
              <a:spcBef>
                <a:spcPts val="0"/>
              </a:spcBef>
              <a:spcAft>
                <a:spcPts val="0"/>
              </a:spcAft>
              <a:buSzPts val="2000"/>
              <a:buAutoNum type="arabicPeriod"/>
            </a:pPr>
            <a:r>
              <a:rPr lang="es" sz="2000"/>
              <a:t>Leé sobre los </a:t>
            </a:r>
            <a:r>
              <a:rPr lang="es" sz="2000" u="sng">
                <a:solidFill>
                  <a:schemeClr val="hlink"/>
                </a:solidFill>
                <a:hlinkClick r:id="rId3"/>
              </a:rPr>
              <a:t>talleres organizados de forma central o de forma autónoma</a:t>
            </a:r>
            <a:r>
              <a:rPr lang="es" sz="2000"/>
              <a:t> y sobre </a:t>
            </a:r>
            <a:r>
              <a:rPr lang="es" sz="2000" u="sng">
                <a:solidFill>
                  <a:schemeClr val="hlink"/>
                </a:solidFill>
                <a:hlinkClick r:id="rId4"/>
              </a:rPr>
              <a:t>cómo organizar un taller</a:t>
            </a:r>
            <a:r>
              <a:rPr lang="es" sz="2000"/>
              <a:t> (en inglés).</a:t>
            </a:r>
            <a:endParaRPr sz="2000"/>
          </a:p>
          <a:p>
            <a:pPr indent="-355600" lvl="0" marL="457200" rtl="0" algn="l">
              <a:spcBef>
                <a:spcPts val="0"/>
              </a:spcBef>
              <a:spcAft>
                <a:spcPts val="0"/>
              </a:spcAft>
              <a:buSzPts val="2000"/>
              <a:buAutoNum type="arabicPeriod"/>
            </a:pPr>
            <a:r>
              <a:rPr lang="es" sz="2000"/>
              <a:t>De la lección elegida, elegí un episodio y prepará los primeros 3 minutos para enseñar programación en vivo.</a:t>
            </a:r>
            <a:endParaRPr sz="2000"/>
          </a:p>
          <a:p>
            <a:pPr indent="0" lvl="0" marL="0" rtl="0" algn="l">
              <a:spcBef>
                <a:spcPts val="1600"/>
              </a:spcBef>
              <a:spcAft>
                <a:spcPts val="0"/>
              </a:spcAft>
              <a:buNone/>
            </a:pPr>
            <a:r>
              <a:t/>
            </a:r>
            <a:endParaRPr sz="2000"/>
          </a:p>
          <a:p>
            <a:pPr indent="0" lvl="0" marL="457200" rtl="0" algn="l">
              <a:spcBef>
                <a:spcPts val="1600"/>
              </a:spcBef>
              <a:spcAft>
                <a:spcPts val="1600"/>
              </a:spcAft>
              <a:buNone/>
            </a:pPr>
            <a:r>
              <a:t/>
            </a: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1"/>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Arial"/>
              <a:buNone/>
            </a:pPr>
            <a:r>
              <a:t/>
            </a:r>
            <a:endParaRPr sz="3600"/>
          </a:p>
          <a:p>
            <a:pPr indent="0" lvl="0" marL="0" rtl="0" algn="l">
              <a:spcBef>
                <a:spcPts val="0"/>
              </a:spcBef>
              <a:spcAft>
                <a:spcPts val="0"/>
              </a:spcAft>
              <a:buClr>
                <a:schemeClr val="dk1"/>
              </a:buClr>
              <a:buSzPts val="1100"/>
              <a:buFont typeface="Arial"/>
              <a:buNone/>
            </a:pPr>
            <a:r>
              <a:rPr lang="es"/>
              <a:t>Uno arriba, uno abajo</a:t>
            </a:r>
            <a:endParaRPr sz="3600"/>
          </a:p>
        </p:txBody>
      </p:sp>
      <p:sp>
        <p:nvSpPr>
          <p:cNvPr id="437" name="Google Shape;437;p71"/>
          <p:cNvSpPr txBox="1"/>
          <p:nvPr>
            <p:ph idx="1" type="body"/>
          </p:nvPr>
        </p:nvSpPr>
        <p:spPr>
          <a:xfrm>
            <a:off x="1494900" y="1152469"/>
            <a:ext cx="61824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600"/>
              </a:spcBef>
              <a:spcAft>
                <a:spcPts val="0"/>
              </a:spcAft>
              <a:buNone/>
            </a:pPr>
            <a:r>
              <a:rPr lang="es"/>
              <a:t>Iremos en un círculo. </a:t>
            </a:r>
            <a:endParaRPr/>
          </a:p>
          <a:p>
            <a:pPr indent="0" lvl="0" marL="0" rtl="0" algn="ctr">
              <a:spcBef>
                <a:spcPts val="1600"/>
              </a:spcBef>
              <a:spcAft>
                <a:spcPts val="0"/>
              </a:spcAft>
              <a:buNone/>
            </a:pPr>
            <a:r>
              <a:rPr lang="es"/>
              <a:t>Cada persona dice una cosa positiva o una cosa que se puede mejorar sobre el taller de hoy. </a:t>
            </a:r>
            <a:endParaRPr/>
          </a:p>
          <a:p>
            <a:pPr indent="0" lvl="0" marL="0" rtl="0" algn="ctr">
              <a:spcBef>
                <a:spcPts val="1600"/>
              </a:spcBef>
              <a:spcAft>
                <a:spcPts val="0"/>
              </a:spcAft>
              <a:buNone/>
            </a:pPr>
            <a:r>
              <a:rPr lang="es"/>
              <a:t>Alterne entre positivo y negativo. No se repite.</a:t>
            </a:r>
            <a:endParaRPr/>
          </a:p>
          <a:p>
            <a:pPr indent="0" lvl="0" marL="0" rtl="0" algn="ctr">
              <a:spcBef>
                <a:spcPts val="1600"/>
              </a:spcBef>
              <a:spcAft>
                <a:spcPts val="16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2"/>
          <p:cNvSpPr txBox="1"/>
          <p:nvPr>
            <p:ph type="title"/>
          </p:nvPr>
        </p:nvSpPr>
        <p:spPr>
          <a:xfrm>
            <a:off x="311700" y="445025"/>
            <a:ext cx="8520600" cy="572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Arial"/>
              <a:buNone/>
            </a:pPr>
            <a:r>
              <a:t/>
            </a:r>
            <a:endParaRPr sz="3600"/>
          </a:p>
          <a:p>
            <a:pPr indent="0" lvl="0" marL="0" rtl="0" algn="l">
              <a:spcBef>
                <a:spcPts val="0"/>
              </a:spcBef>
              <a:spcAft>
                <a:spcPts val="0"/>
              </a:spcAft>
              <a:buClr>
                <a:schemeClr val="dk2"/>
              </a:buClr>
              <a:buSzPts val="5400"/>
              <a:buFont typeface="Arial"/>
              <a:buNone/>
            </a:pPr>
            <a:r>
              <a:rPr lang="es" sz="3600"/>
              <a:t>Gracias! Nos vemos!</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Motivación negativa</a:t>
            </a:r>
            <a:endParaRPr/>
          </a:p>
        </p:txBody>
      </p:sp>
      <p:sp>
        <p:nvSpPr>
          <p:cNvPr id="171" name="Google Shape;171;p35"/>
          <p:cNvSpPr txBox="1"/>
          <p:nvPr>
            <p:ph idx="1" type="body"/>
          </p:nvPr>
        </p:nvSpPr>
        <p:spPr>
          <a:xfrm>
            <a:off x="272150" y="1200150"/>
            <a:ext cx="8632500" cy="3657600"/>
          </a:xfrm>
          <a:prstGeom prst="rect">
            <a:avLst/>
          </a:prstGeom>
          <a:noFill/>
          <a:ln>
            <a:noFill/>
          </a:ln>
        </p:spPr>
        <p:txBody>
          <a:bodyPr anchorCtr="0" anchor="t" bIns="45700" lIns="91425" spcFirstLastPara="1" rIns="91425" wrap="square" tIns="45700">
            <a:noAutofit/>
          </a:bodyPr>
          <a:lstStyle/>
          <a:p>
            <a:pPr indent="-374650" lvl="0" marL="457200" rtl="0" algn="l">
              <a:lnSpc>
                <a:spcPct val="200000"/>
              </a:lnSpc>
              <a:spcBef>
                <a:spcPts val="720"/>
              </a:spcBef>
              <a:spcAft>
                <a:spcPts val="0"/>
              </a:spcAft>
              <a:buSzPts val="2300"/>
              <a:buChar char="●"/>
            </a:pPr>
            <a:r>
              <a:rPr lang="es" sz="2300"/>
              <a:t>Imprevisibilidad: “lo que hago no afecta el resultado”</a:t>
            </a:r>
            <a:endParaRPr sz="2300"/>
          </a:p>
          <a:p>
            <a:pPr indent="-374650" lvl="0" marL="457200" rtl="0" algn="l">
              <a:lnSpc>
                <a:spcPct val="200000"/>
              </a:lnSpc>
              <a:spcBef>
                <a:spcPts val="0"/>
              </a:spcBef>
              <a:spcAft>
                <a:spcPts val="0"/>
              </a:spcAft>
              <a:buSzPts val="2300"/>
              <a:buChar char="●"/>
            </a:pPr>
            <a:r>
              <a:rPr lang="es" sz="2300"/>
              <a:t>Injusticia: “hay favoritismos”</a:t>
            </a:r>
            <a:endParaRPr sz="2300"/>
          </a:p>
          <a:p>
            <a:pPr indent="-374650" lvl="0" marL="457200" rtl="0" algn="l">
              <a:lnSpc>
                <a:spcPct val="200000"/>
              </a:lnSpc>
              <a:spcBef>
                <a:spcPts val="0"/>
              </a:spcBef>
              <a:spcAft>
                <a:spcPts val="0"/>
              </a:spcAft>
              <a:buSzPts val="2300"/>
              <a:buChar char="●"/>
            </a:pPr>
            <a:r>
              <a:rPr lang="es" sz="2300"/>
              <a:t>Indiferencia: “a nadie le importa lo que hago”</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Motivación</a:t>
            </a:r>
            <a:endParaRPr/>
          </a:p>
        </p:txBody>
      </p:sp>
      <p:sp>
        <p:nvSpPr>
          <p:cNvPr id="177" name="Google Shape;177;p36"/>
          <p:cNvSpPr txBox="1"/>
          <p:nvPr>
            <p:ph idx="1" type="body"/>
          </p:nvPr>
        </p:nvSpPr>
        <p:spPr>
          <a:xfrm>
            <a:off x="272150" y="1200150"/>
            <a:ext cx="8632500" cy="3657600"/>
          </a:xfrm>
          <a:prstGeom prst="rect">
            <a:avLst/>
          </a:prstGeom>
          <a:noFill/>
          <a:ln>
            <a:noFill/>
          </a:ln>
        </p:spPr>
        <p:txBody>
          <a:bodyPr anchorCtr="0" anchor="t" bIns="45700" lIns="91425" spcFirstLastPara="1" rIns="91425" wrap="square" tIns="45700">
            <a:noAutofit/>
          </a:bodyPr>
          <a:lstStyle/>
          <a:p>
            <a:pPr indent="0" lvl="0" marL="0" rtl="0" algn="ctr">
              <a:spcBef>
                <a:spcPts val="720"/>
              </a:spcBef>
              <a:spcAft>
                <a:spcPts val="0"/>
              </a:spcAft>
              <a:buNone/>
            </a:pPr>
            <a:br>
              <a:rPr lang="es" sz="2300"/>
            </a:br>
            <a:r>
              <a:rPr lang="es" sz="2300"/>
              <a:t>¿cómo fomentar la motivación desde la currícula?</a:t>
            </a:r>
            <a:endParaRPr sz="2300"/>
          </a:p>
          <a:p>
            <a:pPr indent="0" lvl="0" marL="0" rtl="0" algn="ctr">
              <a:spcBef>
                <a:spcPts val="1600"/>
              </a:spcBef>
              <a:spcAft>
                <a:spcPts val="0"/>
              </a:spcAft>
              <a:buNone/>
            </a:pPr>
            <a:r>
              <a:t/>
            </a:r>
            <a:endParaRPr sz="2300"/>
          </a:p>
          <a:p>
            <a:pPr indent="0" lvl="0" marL="0" rtl="0" algn="ctr">
              <a:spcBef>
                <a:spcPts val="1600"/>
              </a:spcBef>
              <a:spcAft>
                <a:spcPts val="0"/>
              </a:spcAft>
              <a:buNone/>
            </a:pPr>
            <a:r>
              <a:rPr b="1" lang="es" sz="2300">
                <a:solidFill>
                  <a:schemeClr val="accent5"/>
                </a:solidFill>
              </a:rPr>
              <a:t>enseñar primero lo más útil</a:t>
            </a:r>
            <a:endParaRPr b="1" sz="2300">
              <a:solidFill>
                <a:schemeClr val="accent5"/>
              </a:solidFill>
            </a:endParaRPr>
          </a:p>
          <a:p>
            <a:pPr indent="0" lvl="0" marL="0" rtl="0" algn="ctr">
              <a:spcBef>
                <a:spcPts val="1600"/>
              </a:spcBef>
              <a:spcAft>
                <a:spcPts val="0"/>
              </a:spcAft>
              <a:buNone/>
            </a:pPr>
            <a:r>
              <a:t/>
            </a:r>
            <a:endParaRPr sz="2300"/>
          </a:p>
          <a:p>
            <a:pPr indent="0" lvl="0" marL="0" rtl="0" algn="ctr">
              <a:spcBef>
                <a:spcPts val="1600"/>
              </a:spcBef>
              <a:spcAft>
                <a:spcPts val="1600"/>
              </a:spcAft>
              <a:buNone/>
            </a:pPr>
            <a:r>
              <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enseñar primero lo más útil</a:t>
            </a:r>
            <a:endParaRPr u="sng"/>
          </a:p>
        </p:txBody>
      </p:sp>
      <p:cxnSp>
        <p:nvCxnSpPr>
          <p:cNvPr id="183" name="Google Shape;183;p37"/>
          <p:cNvCxnSpPr/>
          <p:nvPr/>
        </p:nvCxnSpPr>
        <p:spPr>
          <a:xfrm>
            <a:off x="2288050" y="1126669"/>
            <a:ext cx="0" cy="2976900"/>
          </a:xfrm>
          <a:prstGeom prst="straightConnector1">
            <a:avLst/>
          </a:prstGeom>
          <a:noFill/>
          <a:ln cap="flat" cmpd="sng" w="38100">
            <a:solidFill>
              <a:schemeClr val="dk2"/>
            </a:solidFill>
            <a:prstDash val="solid"/>
            <a:round/>
            <a:headEnd len="med" w="med" type="stealth"/>
            <a:tailEnd len="med" w="med" type="none"/>
          </a:ln>
        </p:spPr>
      </p:cxnSp>
      <p:cxnSp>
        <p:nvCxnSpPr>
          <p:cNvPr id="184" name="Google Shape;184;p37"/>
          <p:cNvCxnSpPr/>
          <p:nvPr/>
        </p:nvCxnSpPr>
        <p:spPr>
          <a:xfrm flipH="1" rot="10800000">
            <a:off x="2239825" y="4027550"/>
            <a:ext cx="5906700" cy="11400"/>
          </a:xfrm>
          <a:prstGeom prst="straightConnector1">
            <a:avLst/>
          </a:prstGeom>
          <a:noFill/>
          <a:ln cap="flat" cmpd="sng" w="38100">
            <a:solidFill>
              <a:schemeClr val="dk2"/>
            </a:solidFill>
            <a:prstDash val="solid"/>
            <a:round/>
            <a:headEnd len="med" w="med" type="none"/>
            <a:tailEnd len="med" w="med" type="stealth"/>
          </a:ln>
        </p:spPr>
      </p:cxnSp>
      <p:sp>
        <p:nvSpPr>
          <p:cNvPr id="185" name="Google Shape;185;p37"/>
          <p:cNvSpPr txBox="1"/>
          <p:nvPr/>
        </p:nvSpPr>
        <p:spPr>
          <a:xfrm>
            <a:off x="2460000" y="4258975"/>
            <a:ext cx="55068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latin typeface="Verdana"/>
                <a:ea typeface="Verdana"/>
                <a:cs typeface="Verdana"/>
                <a:sym typeface="Verdana"/>
              </a:rPr>
              <a:t>Tiempo para dominar una tarea</a:t>
            </a:r>
            <a:endParaRPr sz="2400">
              <a:latin typeface="Verdana"/>
              <a:ea typeface="Verdana"/>
              <a:cs typeface="Verdana"/>
              <a:sym typeface="Verdana"/>
            </a:endParaRPr>
          </a:p>
        </p:txBody>
      </p:sp>
      <p:sp>
        <p:nvSpPr>
          <p:cNvPr id="186" name="Google Shape;186;p37"/>
          <p:cNvSpPr txBox="1"/>
          <p:nvPr/>
        </p:nvSpPr>
        <p:spPr>
          <a:xfrm>
            <a:off x="255525" y="1431163"/>
            <a:ext cx="18144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latin typeface="Verdana"/>
                <a:ea typeface="Verdana"/>
                <a:cs typeface="Verdana"/>
                <a:sym typeface="Verdana"/>
              </a:rPr>
              <a:t>La utilidad de una tarea dominada</a:t>
            </a:r>
            <a:endParaRPr sz="24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enseñar primero lo más útil</a:t>
            </a:r>
            <a:endParaRPr u="sng"/>
          </a:p>
        </p:txBody>
      </p:sp>
      <p:cxnSp>
        <p:nvCxnSpPr>
          <p:cNvPr id="192" name="Google Shape;192;p38"/>
          <p:cNvCxnSpPr/>
          <p:nvPr/>
        </p:nvCxnSpPr>
        <p:spPr>
          <a:xfrm>
            <a:off x="2288050" y="1126669"/>
            <a:ext cx="0" cy="2976900"/>
          </a:xfrm>
          <a:prstGeom prst="straightConnector1">
            <a:avLst/>
          </a:prstGeom>
          <a:noFill/>
          <a:ln cap="flat" cmpd="sng" w="38100">
            <a:solidFill>
              <a:srgbClr val="EFEFEF"/>
            </a:solidFill>
            <a:prstDash val="solid"/>
            <a:round/>
            <a:headEnd len="med" w="med" type="stealth"/>
            <a:tailEnd len="med" w="med" type="none"/>
          </a:ln>
        </p:spPr>
      </p:cxnSp>
      <p:cxnSp>
        <p:nvCxnSpPr>
          <p:cNvPr id="193" name="Google Shape;193;p38"/>
          <p:cNvCxnSpPr/>
          <p:nvPr/>
        </p:nvCxnSpPr>
        <p:spPr>
          <a:xfrm flipH="1" rot="10800000">
            <a:off x="2239825" y="4027550"/>
            <a:ext cx="5906700" cy="11400"/>
          </a:xfrm>
          <a:prstGeom prst="straightConnector1">
            <a:avLst/>
          </a:prstGeom>
          <a:noFill/>
          <a:ln cap="flat" cmpd="sng" w="38100">
            <a:solidFill>
              <a:srgbClr val="EFEFEF"/>
            </a:solidFill>
            <a:prstDash val="solid"/>
            <a:round/>
            <a:headEnd len="med" w="med" type="none"/>
            <a:tailEnd len="med" w="med" type="stealth"/>
          </a:ln>
        </p:spPr>
      </p:cxnSp>
      <p:sp>
        <p:nvSpPr>
          <p:cNvPr id="194" name="Google Shape;194;p38"/>
          <p:cNvSpPr txBox="1"/>
          <p:nvPr/>
        </p:nvSpPr>
        <p:spPr>
          <a:xfrm>
            <a:off x="2460000" y="4258975"/>
            <a:ext cx="55068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solidFill>
                  <a:srgbClr val="D9D9D9"/>
                </a:solidFill>
                <a:latin typeface="Verdana"/>
                <a:ea typeface="Verdana"/>
                <a:cs typeface="Verdana"/>
                <a:sym typeface="Verdana"/>
              </a:rPr>
              <a:t>Tiempo para dominar una tarea</a:t>
            </a:r>
            <a:endParaRPr sz="2400">
              <a:solidFill>
                <a:srgbClr val="D9D9D9"/>
              </a:solidFill>
              <a:latin typeface="Verdana"/>
              <a:ea typeface="Verdana"/>
              <a:cs typeface="Verdana"/>
              <a:sym typeface="Verdana"/>
            </a:endParaRPr>
          </a:p>
        </p:txBody>
      </p:sp>
      <p:sp>
        <p:nvSpPr>
          <p:cNvPr id="195" name="Google Shape;195;p38"/>
          <p:cNvSpPr txBox="1"/>
          <p:nvPr/>
        </p:nvSpPr>
        <p:spPr>
          <a:xfrm>
            <a:off x="255525" y="1431163"/>
            <a:ext cx="18144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solidFill>
                  <a:srgbClr val="D9D9D9"/>
                </a:solidFill>
                <a:latin typeface="Verdana"/>
                <a:ea typeface="Verdana"/>
                <a:cs typeface="Verdana"/>
                <a:sym typeface="Verdana"/>
              </a:rPr>
              <a:t>La utilidad de una tarea dominada</a:t>
            </a:r>
            <a:endParaRPr sz="2400">
              <a:solidFill>
                <a:srgbClr val="D9D9D9"/>
              </a:solidFill>
              <a:latin typeface="Verdana"/>
              <a:ea typeface="Verdana"/>
              <a:cs typeface="Verdana"/>
              <a:sym typeface="Verdana"/>
            </a:endParaRPr>
          </a:p>
        </p:txBody>
      </p:sp>
      <p:sp>
        <p:nvSpPr>
          <p:cNvPr id="196" name="Google Shape;196;p38"/>
          <p:cNvSpPr txBox="1"/>
          <p:nvPr/>
        </p:nvSpPr>
        <p:spPr>
          <a:xfrm>
            <a:off x="715725" y="1883481"/>
            <a:ext cx="8229600" cy="1278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720"/>
              </a:spcBef>
              <a:spcAft>
                <a:spcPts val="0"/>
              </a:spcAft>
              <a:buNone/>
            </a:pPr>
            <a:r>
              <a:rPr lang="es" sz="2300">
                <a:solidFill>
                  <a:srgbClr val="FFFFFF"/>
                </a:solidFill>
                <a:highlight>
                  <a:srgbClr val="B7B7B7"/>
                </a:highlight>
                <a:latin typeface="Comfortaa"/>
                <a:ea typeface="Comfortaa"/>
                <a:cs typeface="Comfortaa"/>
                <a:sym typeface="Comfortaa"/>
              </a:rPr>
              <a:t> etherpad</a:t>
            </a:r>
            <a:r>
              <a:rPr lang="es" sz="2300">
                <a:solidFill>
                  <a:srgbClr val="B7B7B7"/>
                </a:solidFill>
                <a:highlight>
                  <a:srgbClr val="B7B7B7"/>
                </a:highlight>
                <a:latin typeface="Comfortaa"/>
                <a:ea typeface="Comfortaa"/>
                <a:cs typeface="Comfortaa"/>
                <a:sym typeface="Comfortaa"/>
              </a:rPr>
              <a:t>.</a:t>
            </a:r>
            <a:endParaRPr sz="2300">
              <a:solidFill>
                <a:srgbClr val="FFFFFF"/>
              </a:solidFill>
              <a:highlight>
                <a:srgbClr val="B7B7B7"/>
              </a:highlight>
              <a:latin typeface="Comfortaa"/>
              <a:ea typeface="Comfortaa"/>
              <a:cs typeface="Comfortaa"/>
              <a:sym typeface="Comfortaa"/>
            </a:endParaRPr>
          </a:p>
          <a:p>
            <a:pPr indent="0" lvl="0" marL="0" rtl="0" algn="ctr">
              <a:lnSpc>
                <a:spcPct val="115000"/>
              </a:lnSpc>
              <a:spcBef>
                <a:spcPts val="1600"/>
              </a:spcBef>
              <a:spcAft>
                <a:spcPts val="1600"/>
              </a:spcAft>
              <a:buNone/>
            </a:pPr>
            <a:r>
              <a:rPr lang="es" sz="2300">
                <a:solidFill>
                  <a:schemeClr val="dk2"/>
                </a:solidFill>
                <a:latin typeface="Comfortaa"/>
                <a:ea typeface="Comfortaa"/>
                <a:cs typeface="Comfortaa"/>
                <a:sym typeface="Comfortaa"/>
              </a:rPr>
              <a:t>Crea un ejercicio sobre algo que enseñamos y</a:t>
            </a:r>
            <a:br>
              <a:rPr lang="es" sz="2300">
                <a:solidFill>
                  <a:schemeClr val="dk2"/>
                </a:solidFill>
                <a:latin typeface="Comfortaa"/>
                <a:ea typeface="Comfortaa"/>
                <a:cs typeface="Comfortaa"/>
                <a:sym typeface="Comfortaa"/>
              </a:rPr>
            </a:br>
            <a:r>
              <a:rPr lang="es" sz="2300">
                <a:solidFill>
                  <a:schemeClr val="dk2"/>
                </a:solidFill>
                <a:latin typeface="Comfortaa"/>
                <a:ea typeface="Comfortaa"/>
                <a:cs typeface="Comfortaa"/>
                <a:sym typeface="Comfortaa"/>
              </a:rPr>
              <a:t>piensa dónde va esa tarea en el gráfico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enseñar primero lo más útil</a:t>
            </a:r>
            <a:endParaRPr u="sng"/>
          </a:p>
        </p:txBody>
      </p:sp>
      <p:cxnSp>
        <p:nvCxnSpPr>
          <p:cNvPr id="202" name="Google Shape;202;p39"/>
          <p:cNvCxnSpPr/>
          <p:nvPr/>
        </p:nvCxnSpPr>
        <p:spPr>
          <a:xfrm>
            <a:off x="2288050" y="1126669"/>
            <a:ext cx="0" cy="2976900"/>
          </a:xfrm>
          <a:prstGeom prst="straightConnector1">
            <a:avLst/>
          </a:prstGeom>
          <a:noFill/>
          <a:ln cap="flat" cmpd="sng" w="38100">
            <a:solidFill>
              <a:schemeClr val="dk2"/>
            </a:solidFill>
            <a:prstDash val="solid"/>
            <a:round/>
            <a:headEnd len="med" w="med" type="stealth"/>
            <a:tailEnd len="med" w="med" type="none"/>
          </a:ln>
        </p:spPr>
      </p:cxnSp>
      <p:cxnSp>
        <p:nvCxnSpPr>
          <p:cNvPr id="203" name="Google Shape;203;p39"/>
          <p:cNvCxnSpPr/>
          <p:nvPr/>
        </p:nvCxnSpPr>
        <p:spPr>
          <a:xfrm flipH="1" rot="10800000">
            <a:off x="2239825" y="4027550"/>
            <a:ext cx="5906700" cy="11400"/>
          </a:xfrm>
          <a:prstGeom prst="straightConnector1">
            <a:avLst/>
          </a:prstGeom>
          <a:noFill/>
          <a:ln cap="flat" cmpd="sng" w="38100">
            <a:solidFill>
              <a:schemeClr val="dk2"/>
            </a:solidFill>
            <a:prstDash val="solid"/>
            <a:round/>
            <a:headEnd len="med" w="med" type="none"/>
            <a:tailEnd len="med" w="med" type="stealth"/>
          </a:ln>
        </p:spPr>
      </p:cxnSp>
      <p:sp>
        <p:nvSpPr>
          <p:cNvPr id="204" name="Google Shape;204;p39"/>
          <p:cNvSpPr txBox="1"/>
          <p:nvPr/>
        </p:nvSpPr>
        <p:spPr>
          <a:xfrm>
            <a:off x="2460000" y="4258975"/>
            <a:ext cx="55068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latin typeface="Verdana"/>
                <a:ea typeface="Verdana"/>
                <a:cs typeface="Verdana"/>
                <a:sym typeface="Verdana"/>
              </a:rPr>
              <a:t>Tiempo para dominar una tarea</a:t>
            </a:r>
            <a:endParaRPr sz="2400">
              <a:latin typeface="Verdana"/>
              <a:ea typeface="Verdana"/>
              <a:cs typeface="Verdana"/>
              <a:sym typeface="Verdana"/>
            </a:endParaRPr>
          </a:p>
        </p:txBody>
      </p:sp>
      <p:sp>
        <p:nvSpPr>
          <p:cNvPr id="205" name="Google Shape;205;p39"/>
          <p:cNvSpPr txBox="1"/>
          <p:nvPr/>
        </p:nvSpPr>
        <p:spPr>
          <a:xfrm>
            <a:off x="255525" y="1431163"/>
            <a:ext cx="1814400" cy="46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a:latin typeface="Verdana"/>
                <a:ea typeface="Verdana"/>
                <a:cs typeface="Verdana"/>
                <a:sym typeface="Verdana"/>
              </a:rPr>
              <a:t>La utilidad de una tarea dominada</a:t>
            </a:r>
            <a:endParaRPr sz="2400">
              <a:latin typeface="Verdana"/>
              <a:ea typeface="Verdana"/>
              <a:cs typeface="Verdana"/>
              <a:sym typeface="Verdana"/>
            </a:endParaRPr>
          </a:p>
        </p:txBody>
      </p:sp>
      <p:sp>
        <p:nvSpPr>
          <p:cNvPr id="206" name="Google Shape;206;p39"/>
          <p:cNvSpPr txBox="1"/>
          <p:nvPr/>
        </p:nvSpPr>
        <p:spPr>
          <a:xfrm>
            <a:off x="2829000" y="1296234"/>
            <a:ext cx="1971600" cy="79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 sz="1800">
                <a:latin typeface="Verdana"/>
                <a:ea typeface="Verdana"/>
                <a:cs typeface="Verdana"/>
                <a:sym typeface="Verdana"/>
              </a:rPr>
              <a:t>Muy útil </a:t>
            </a:r>
            <a:endParaRPr i="1" sz="1800">
              <a:latin typeface="Verdana"/>
              <a:ea typeface="Verdana"/>
              <a:cs typeface="Verdana"/>
              <a:sym typeface="Verdana"/>
            </a:endParaRPr>
          </a:p>
          <a:p>
            <a:pPr indent="0" lvl="0" marL="0" rtl="0" algn="ctr">
              <a:spcBef>
                <a:spcPts val="0"/>
              </a:spcBef>
              <a:spcAft>
                <a:spcPts val="0"/>
              </a:spcAft>
              <a:buNone/>
            </a:pPr>
            <a:r>
              <a:rPr i="1" lang="es" sz="1800">
                <a:latin typeface="Verdana"/>
                <a:ea typeface="Verdana"/>
                <a:cs typeface="Verdana"/>
                <a:sym typeface="Verdana"/>
              </a:rPr>
              <a:t>y fácil de aprender</a:t>
            </a:r>
            <a:endParaRPr i="1" sz="1800">
              <a:latin typeface="Verdana"/>
              <a:ea typeface="Verdana"/>
              <a:cs typeface="Verdana"/>
              <a:sym typeface="Verdana"/>
            </a:endParaRPr>
          </a:p>
        </p:txBody>
      </p:sp>
      <p:sp>
        <p:nvSpPr>
          <p:cNvPr id="207" name="Google Shape;207;p39"/>
          <p:cNvSpPr txBox="1"/>
          <p:nvPr/>
        </p:nvSpPr>
        <p:spPr>
          <a:xfrm>
            <a:off x="5700050" y="1296234"/>
            <a:ext cx="1971600" cy="79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 sz="1800">
                <a:latin typeface="Verdana"/>
                <a:ea typeface="Verdana"/>
                <a:cs typeface="Verdana"/>
                <a:sym typeface="Verdana"/>
              </a:rPr>
              <a:t>Muy útil </a:t>
            </a:r>
            <a:endParaRPr i="1" sz="1800">
              <a:latin typeface="Verdana"/>
              <a:ea typeface="Verdana"/>
              <a:cs typeface="Verdana"/>
              <a:sym typeface="Verdana"/>
            </a:endParaRPr>
          </a:p>
          <a:p>
            <a:pPr indent="0" lvl="0" marL="0" rtl="0" algn="ctr">
              <a:spcBef>
                <a:spcPts val="0"/>
              </a:spcBef>
              <a:spcAft>
                <a:spcPts val="0"/>
              </a:spcAft>
              <a:buNone/>
            </a:pPr>
            <a:r>
              <a:rPr i="1" lang="es" sz="1800">
                <a:latin typeface="Verdana"/>
                <a:ea typeface="Verdana"/>
                <a:cs typeface="Verdana"/>
                <a:sym typeface="Verdana"/>
              </a:rPr>
              <a:t>pero difícil de aprender</a:t>
            </a:r>
            <a:endParaRPr i="1" sz="1800">
              <a:latin typeface="Verdana"/>
              <a:ea typeface="Verdana"/>
              <a:cs typeface="Verdana"/>
              <a:sym typeface="Verdana"/>
            </a:endParaRPr>
          </a:p>
        </p:txBody>
      </p:sp>
      <p:sp>
        <p:nvSpPr>
          <p:cNvPr id="208" name="Google Shape;208;p39"/>
          <p:cNvSpPr txBox="1"/>
          <p:nvPr/>
        </p:nvSpPr>
        <p:spPr>
          <a:xfrm>
            <a:off x="5700050" y="2923209"/>
            <a:ext cx="1971600" cy="79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 sz="1800">
                <a:latin typeface="Verdana"/>
                <a:ea typeface="Verdana"/>
                <a:cs typeface="Verdana"/>
                <a:sym typeface="Verdana"/>
              </a:rPr>
              <a:t>No útil </a:t>
            </a:r>
            <a:endParaRPr i="1" sz="1800">
              <a:latin typeface="Verdana"/>
              <a:ea typeface="Verdana"/>
              <a:cs typeface="Verdana"/>
              <a:sym typeface="Verdana"/>
            </a:endParaRPr>
          </a:p>
          <a:p>
            <a:pPr indent="0" lvl="0" marL="0" rtl="0" algn="ctr">
              <a:spcBef>
                <a:spcPts val="0"/>
              </a:spcBef>
              <a:spcAft>
                <a:spcPts val="0"/>
              </a:spcAft>
              <a:buNone/>
            </a:pPr>
            <a:r>
              <a:rPr i="1" lang="es" sz="1800">
                <a:latin typeface="Verdana"/>
                <a:ea typeface="Verdana"/>
                <a:cs typeface="Verdana"/>
                <a:sym typeface="Verdana"/>
              </a:rPr>
              <a:t>y difícil de aprender</a:t>
            </a:r>
            <a:endParaRPr i="1" sz="1800">
              <a:latin typeface="Verdana"/>
              <a:ea typeface="Verdana"/>
              <a:cs typeface="Verdana"/>
              <a:sym typeface="Verdana"/>
            </a:endParaRPr>
          </a:p>
        </p:txBody>
      </p:sp>
      <p:sp>
        <p:nvSpPr>
          <p:cNvPr id="209" name="Google Shape;209;p39"/>
          <p:cNvSpPr txBox="1"/>
          <p:nvPr/>
        </p:nvSpPr>
        <p:spPr>
          <a:xfrm>
            <a:off x="2728050" y="2923200"/>
            <a:ext cx="2173500" cy="79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 sz="1800">
                <a:latin typeface="Verdana"/>
                <a:ea typeface="Verdana"/>
                <a:cs typeface="Verdana"/>
                <a:sym typeface="Verdana"/>
              </a:rPr>
              <a:t>No útil </a:t>
            </a:r>
            <a:endParaRPr i="1" sz="1800">
              <a:latin typeface="Verdana"/>
              <a:ea typeface="Verdana"/>
              <a:cs typeface="Verdana"/>
              <a:sym typeface="Verdana"/>
            </a:endParaRPr>
          </a:p>
          <a:p>
            <a:pPr indent="0" lvl="0" marL="0" rtl="0" algn="ctr">
              <a:spcBef>
                <a:spcPts val="0"/>
              </a:spcBef>
              <a:spcAft>
                <a:spcPts val="0"/>
              </a:spcAft>
              <a:buNone/>
            </a:pPr>
            <a:r>
              <a:rPr i="1" lang="es" sz="1800">
                <a:latin typeface="Verdana"/>
                <a:ea typeface="Verdana"/>
                <a:cs typeface="Verdana"/>
                <a:sym typeface="Verdana"/>
              </a:rPr>
              <a:t>pero fácil de aprender</a:t>
            </a:r>
            <a:endParaRPr i="1" sz="18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