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1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345E-52BA-1D4A-8ABD-14ED4892CA2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5069-519B-F245-9E36-93BEED72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Genetic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900"/>
            <a:ext cx="9144000" cy="1485900"/>
          </a:xfrm>
        </p:spPr>
        <p:txBody>
          <a:bodyPr/>
          <a:lstStyle/>
          <a:p>
            <a:r>
              <a:rPr lang="en-US" dirty="0"/>
              <a:t>Mark Iles</a:t>
            </a:r>
          </a:p>
          <a:p>
            <a:r>
              <a:rPr lang="en-US" dirty="0"/>
              <a:t>Queretaro 31</a:t>
            </a:r>
            <a:r>
              <a:rPr lang="en-US" baseline="30000" dirty="0"/>
              <a:t>st</a:t>
            </a:r>
            <a:r>
              <a:rPr lang="en-US" dirty="0"/>
              <a:t> October 2023</a:t>
            </a:r>
          </a:p>
        </p:txBody>
      </p:sp>
    </p:spTree>
    <p:extLst>
      <p:ext uri="{BB962C8B-B14F-4D97-AF65-F5344CB8AC3E}">
        <p14:creationId xmlns:p14="http://schemas.microsoft.com/office/powerpoint/2010/main" val="9296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are simulated based on data from Bradford in the UK</a:t>
            </a:r>
          </a:p>
          <a:p>
            <a:r>
              <a:rPr lang="en-US" dirty="0"/>
              <a:t>Almost 1,000 people at &gt;84,000 variants</a:t>
            </a:r>
          </a:p>
          <a:p>
            <a:r>
              <a:rPr lang="en-US" dirty="0"/>
              <a:t>This is an area with a diverse population: about 66% are white and 27% south Asian (mostly Pakistani)</a:t>
            </a:r>
          </a:p>
          <a:p>
            <a:r>
              <a:rPr lang="en-US" dirty="0"/>
              <a:t>Little mixing between the groups</a:t>
            </a:r>
          </a:p>
          <a:p>
            <a:r>
              <a:rPr lang="en-US" dirty="0"/>
              <a:t>We need to be careful about </a:t>
            </a:r>
            <a:r>
              <a:rPr lang="en-US" dirty="0" err="1"/>
              <a:t>analysing</a:t>
            </a:r>
            <a:r>
              <a:rPr lang="en-US" dirty="0"/>
              <a:t> data from a diverse ethnic population (</a:t>
            </a:r>
            <a:r>
              <a:rPr lang="en-US" i="1" dirty="0"/>
              <a:t>stratification</a:t>
            </a:r>
            <a:r>
              <a:rPr lang="en-US" dirty="0"/>
              <a:t>)</a:t>
            </a:r>
          </a:p>
          <a:p>
            <a:r>
              <a:rPr lang="en-US" dirty="0"/>
              <a:t>At the same time the south Asian population have a high rate of marrying relatives (~40% marry first cousins)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Phenotypes of use are in the file:</a:t>
            </a:r>
          </a:p>
          <a:p>
            <a:pPr lvl="1"/>
            <a:r>
              <a:rPr lang="en-US" dirty="0" err="1"/>
              <a:t>simul_sampled_children_pheno_ca_mel.txt</a:t>
            </a:r>
            <a:endParaRPr lang="en-US" dirty="0"/>
          </a:p>
          <a:p>
            <a:r>
              <a:rPr lang="en-US" dirty="0"/>
              <a:t>These include ID ("SIMUL_ID"), ethnic group ("ethnicity"), clan ("</a:t>
            </a:r>
            <a:r>
              <a:rPr lang="en-US" dirty="0" err="1"/>
              <a:t>biraderi</a:t>
            </a:r>
            <a:r>
              <a:rPr lang="en-US" dirty="0"/>
              <a:t>") and melanoma case-control status ("MEL_CC" 1=control, 2=case)</a:t>
            </a:r>
          </a:p>
          <a:p>
            <a:r>
              <a:rPr lang="en-US" dirty="0"/>
              <a:t>The dataset:</a:t>
            </a:r>
          </a:p>
          <a:p>
            <a:pPr lvl="1"/>
            <a:r>
              <a:rPr lang="en-US" dirty="0" err="1"/>
              <a:t>simul_sampled_children_mexico</a:t>
            </a:r>
            <a:endParaRPr lang="en-US" dirty="0"/>
          </a:p>
          <a:p>
            <a:r>
              <a:rPr lang="en-US" dirty="0"/>
              <a:t>is in PLINK1.9 format (bed/</a:t>
            </a:r>
            <a:r>
              <a:rPr lang="en-US" dirty="0" err="1"/>
              <a:t>bim</a:t>
            </a:r>
            <a:r>
              <a:rPr lang="en-US" dirty="0"/>
              <a:t>/fam files)</a:t>
            </a:r>
          </a:p>
          <a:p>
            <a:r>
              <a:rPr lang="en-US" dirty="0"/>
              <a:t>You can run it using the command:</a:t>
            </a:r>
          </a:p>
          <a:p>
            <a:pPr lvl="1"/>
            <a:r>
              <a:rPr lang="en-US" dirty="0"/>
              <a:t>plink </a:t>
            </a:r>
            <a:r>
              <a:rPr lang="en-GB" dirty="0"/>
              <a:t>- -</a:t>
            </a:r>
            <a:r>
              <a:rPr lang="en-US" dirty="0" err="1"/>
              <a:t>bfile</a:t>
            </a:r>
            <a:r>
              <a:rPr lang="en-US" dirty="0"/>
              <a:t> </a:t>
            </a:r>
            <a:r>
              <a:rPr lang="en-US" dirty="0" err="1"/>
              <a:t>simul_sampled_children_mexico</a:t>
            </a:r>
            <a:endParaRPr lang="en-US" dirty="0"/>
          </a:p>
          <a:p>
            <a:r>
              <a:rPr lang="en-US" dirty="0"/>
              <a:t>You then append various commands to indicate which analyses you want to conduct. </a:t>
            </a:r>
            <a:r>
              <a:rPr lang="en-US" dirty="0" err="1"/>
              <a:t>eg</a:t>
            </a:r>
            <a:r>
              <a:rPr lang="en-US" dirty="0"/>
              <a:t>. (</a:t>
            </a:r>
            <a:r>
              <a:rPr lang="en-US" i="1" dirty="0"/>
              <a:t>- - </a:t>
            </a:r>
            <a:r>
              <a:rPr lang="en-US" i="1" dirty="0" err="1"/>
              <a:t>freq</a:t>
            </a:r>
            <a:r>
              <a:rPr lang="en-US" dirty="0"/>
              <a:t> to estimate allele frequencies)</a:t>
            </a:r>
          </a:p>
          <a:p>
            <a:pPr lvl="1"/>
            <a:r>
              <a:rPr lang="en-US" dirty="0"/>
              <a:t>plink </a:t>
            </a:r>
            <a:r>
              <a:rPr lang="en-GB" dirty="0"/>
              <a:t>- -</a:t>
            </a:r>
            <a:r>
              <a:rPr lang="en-US" dirty="0" err="1"/>
              <a:t>bfile</a:t>
            </a:r>
            <a:r>
              <a:rPr lang="en-US" dirty="0"/>
              <a:t> </a:t>
            </a:r>
            <a:r>
              <a:rPr lang="en-US" dirty="0" err="1"/>
              <a:t>simul_sampled_children_mexico</a:t>
            </a:r>
            <a:r>
              <a:rPr lang="en-US" dirty="0"/>
              <a:t> - - </a:t>
            </a:r>
            <a:r>
              <a:rPr lang="en-US" dirty="0" err="1"/>
              <a:t>freq</a:t>
            </a:r>
            <a:endParaRPr lang="en-US" dirty="0"/>
          </a:p>
          <a:p>
            <a:r>
              <a:rPr lang="en-US" dirty="0"/>
              <a:t>Results can then be read into another program (e.g. R) to interpret, plot, etc.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  ccc</a:t>
            </a:r>
          </a:p>
        </p:txBody>
      </p:sp>
    </p:spTree>
    <p:extLst>
      <p:ext uri="{BB962C8B-B14F-4D97-AF65-F5344CB8AC3E}">
        <p14:creationId xmlns:p14="http://schemas.microsoft.com/office/powerpoint/2010/main" val="132046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First try running simple QC analyses</a:t>
            </a:r>
          </a:p>
          <a:p>
            <a:r>
              <a:rPr lang="en-GB" dirty="0" err="1"/>
              <a:t>missingess</a:t>
            </a:r>
            <a:r>
              <a:rPr lang="en-GB" dirty="0"/>
              <a:t>: - - missing, frequency: - - </a:t>
            </a:r>
            <a:r>
              <a:rPr lang="en-GB" dirty="0" err="1"/>
              <a:t>freq</a:t>
            </a:r>
            <a:endParaRPr lang="en-GB" dirty="0"/>
          </a:p>
          <a:p>
            <a:r>
              <a:rPr lang="en-GB" dirty="0"/>
              <a:t>and try plotting histograms of these</a:t>
            </a:r>
          </a:p>
          <a:p>
            <a:r>
              <a:rPr lang="en-GB" dirty="0"/>
              <a:t>Then, given the stratification try running principal components analysis:</a:t>
            </a:r>
          </a:p>
          <a:p>
            <a:r>
              <a:rPr lang="en-GB" dirty="0"/>
              <a:t>- - </a:t>
            </a:r>
            <a:r>
              <a:rPr lang="en-GB" dirty="0" err="1"/>
              <a:t>pca</a:t>
            </a:r>
            <a:endParaRPr lang="en-GB" dirty="0"/>
          </a:p>
          <a:p>
            <a:r>
              <a:rPr lang="en-GB" dirty="0"/>
              <a:t>Read the </a:t>
            </a:r>
            <a:r>
              <a:rPr lang="en-GB" dirty="0" err="1"/>
              <a:t>prinicipal</a:t>
            </a:r>
            <a:r>
              <a:rPr lang="en-GB" dirty="0"/>
              <a:t> components data (*.</a:t>
            </a:r>
            <a:r>
              <a:rPr lang="en-GB" dirty="0" err="1"/>
              <a:t>eigenvec</a:t>
            </a:r>
            <a:r>
              <a:rPr lang="en-GB" dirty="0"/>
              <a:t>) into R and plot PC1 and PC2</a:t>
            </a:r>
          </a:p>
          <a:p>
            <a:r>
              <a:rPr lang="en-GB" dirty="0"/>
              <a:t>Try colouring the data for each person corresponding to their ethnicity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  ccc</a:t>
            </a:r>
          </a:p>
        </p:txBody>
      </p:sp>
    </p:spTree>
    <p:extLst>
      <p:ext uri="{BB962C8B-B14F-4D97-AF65-F5344CB8AC3E}">
        <p14:creationId xmlns:p14="http://schemas.microsoft.com/office/powerpoint/2010/main" val="19630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748554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fam file also contains the melanoma case-control status</a:t>
            </a:r>
          </a:p>
          <a:p>
            <a:r>
              <a:rPr lang="en-GB" dirty="0"/>
              <a:t>you can analyse this using </a:t>
            </a:r>
            <a:r>
              <a:rPr lang="en-GB"/>
              <a:t>the logistic command</a:t>
            </a:r>
            <a:r>
              <a:rPr lang="en-GB" dirty="0"/>
              <a:t>: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plink </a:t>
            </a:r>
            <a:r>
              <a:rPr lang="en-GB" sz="2800" dirty="0"/>
              <a:t>- -</a:t>
            </a:r>
            <a:r>
              <a:rPr lang="en-US" sz="2800" dirty="0" err="1"/>
              <a:t>bfile</a:t>
            </a:r>
            <a:r>
              <a:rPr lang="en-US" sz="2800" dirty="0"/>
              <a:t> </a:t>
            </a:r>
            <a:r>
              <a:rPr lang="en-US" sz="2800" dirty="0" err="1"/>
              <a:t>simul_sampled_children_mexico</a:t>
            </a:r>
            <a:r>
              <a:rPr lang="en-US" sz="2800" dirty="0"/>
              <a:t> - - logistic - -allow-no-sex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allow-no-sex means that samples with no sex recorded will still be </a:t>
            </a:r>
            <a:r>
              <a:rPr lang="en-US" dirty="0" err="1"/>
              <a:t>analysed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See what difference you get if you </a:t>
            </a:r>
            <a:r>
              <a:rPr lang="en-US" sz="2800" dirty="0" err="1"/>
              <a:t>analyse</a:t>
            </a:r>
            <a:r>
              <a:rPr lang="en-US" sz="2800" dirty="0"/>
              <a:t> (defined by their PCs)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All samples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Just the White British (</a:t>
            </a:r>
            <a:r>
              <a:rPr lang="en-US" dirty="0" err="1"/>
              <a:t>weuro_children.txt</a:t>
            </a:r>
            <a:r>
              <a:rPr lang="en-US" dirty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Just the South Asian samples (</a:t>
            </a:r>
            <a:r>
              <a:rPr lang="en-US" dirty="0" err="1"/>
              <a:t>sasian_children.txt</a:t>
            </a:r>
            <a:r>
              <a:rPr lang="en-US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the </a:t>
            </a:r>
            <a:r>
              <a:rPr lang="en-GB" sz="2800" dirty="0"/>
              <a:t>- -</a:t>
            </a:r>
            <a:r>
              <a:rPr lang="en-US" sz="2800" dirty="0"/>
              <a:t>keep flag in PLINK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plink </a:t>
            </a:r>
            <a:r>
              <a:rPr lang="en-GB" sz="2800" dirty="0"/>
              <a:t>- -</a:t>
            </a:r>
            <a:r>
              <a:rPr lang="en-US" sz="2800" dirty="0" err="1"/>
              <a:t>bfile</a:t>
            </a:r>
            <a:r>
              <a:rPr lang="en-US" sz="2800" dirty="0"/>
              <a:t> </a:t>
            </a:r>
            <a:r>
              <a:rPr lang="en-US" sz="2800" dirty="0" err="1"/>
              <a:t>simul_sampled_children_mexico</a:t>
            </a:r>
            <a:r>
              <a:rPr lang="en-US" sz="2800" dirty="0"/>
              <a:t> </a:t>
            </a:r>
            <a:r>
              <a:rPr lang="en-GB" sz="2800" dirty="0"/>
              <a:t>- -</a:t>
            </a:r>
            <a:r>
              <a:rPr lang="en-US" sz="2800" dirty="0"/>
              <a:t>keep </a:t>
            </a:r>
            <a:r>
              <a:rPr lang="en-US" sz="2800" dirty="0" err="1"/>
              <a:t>flagweuro_children.txt</a:t>
            </a:r>
            <a:r>
              <a:rPr lang="en-US" sz="2800" dirty="0"/>
              <a:t> - - logistic - -allow-no-sex</a:t>
            </a:r>
          </a:p>
          <a:p>
            <a:pPr marL="228600" lvl="1">
              <a:spcBef>
                <a:spcPts val="1000"/>
              </a:spcBef>
            </a:pPr>
            <a:endParaRPr lang="en-GB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  ccc</a:t>
            </a:r>
          </a:p>
        </p:txBody>
      </p:sp>
    </p:spTree>
    <p:extLst>
      <p:ext uri="{BB962C8B-B14F-4D97-AF65-F5344CB8AC3E}">
        <p14:creationId xmlns:p14="http://schemas.microsoft.com/office/powerpoint/2010/main" val="13227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443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Genetic Data</vt:lpstr>
      <vt:lpstr>Sample</vt:lpstr>
      <vt:lpstr>Example dataset  ccc</vt:lpstr>
      <vt:lpstr>Example dataset  ccc</vt:lpstr>
      <vt:lpstr>Example dataset  ccc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</dc:title>
  <dc:creator>Mark Iles</dc:creator>
  <cp:lastModifiedBy>Mark Iles</cp:lastModifiedBy>
  <cp:revision>11</cp:revision>
  <dcterms:created xsi:type="dcterms:W3CDTF">2019-03-22T13:29:59Z</dcterms:created>
  <dcterms:modified xsi:type="dcterms:W3CDTF">2023-10-24T20:47:13Z</dcterms:modified>
</cp:coreProperties>
</file>