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5" r:id="rId6"/>
    <p:sldId id="318" r:id="rId7"/>
    <p:sldId id="319" r:id="rId8"/>
    <p:sldId id="320" r:id="rId9"/>
    <p:sldId id="321" r:id="rId10"/>
    <p:sldId id="322" r:id="rId11"/>
    <p:sldId id="328" r:id="rId12"/>
    <p:sldId id="323" r:id="rId13"/>
    <p:sldId id="324" r:id="rId14"/>
    <p:sldId id="325" r:id="rId15"/>
    <p:sldId id="326" r:id="rId16"/>
    <p:sldId id="3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IA LORENA" userId="8db4ec30-f207-4478-8684-e20ccce37eb5" providerId="ADAL" clId="{8BFF31F8-F7D1-46E3-BD60-ADA2B16E47B4}"/>
    <pc:docChg chg="delSld">
      <pc:chgData name="EVELIA LORENA" userId="8db4ec30-f207-4478-8684-e20ccce37eb5" providerId="ADAL" clId="{8BFF31F8-F7D1-46E3-BD60-ADA2B16E47B4}" dt="2023-11-10T16:13:03.949" v="1" actId="2696"/>
      <pc:docMkLst>
        <pc:docMk/>
      </pc:docMkLst>
      <pc:sldChg chg="del">
        <pc:chgData name="EVELIA LORENA" userId="8db4ec30-f207-4478-8684-e20ccce37eb5" providerId="ADAL" clId="{8BFF31F8-F7D1-46E3-BD60-ADA2B16E47B4}" dt="2023-11-10T16:12:19.713" v="0" actId="2696"/>
        <pc:sldMkLst>
          <pc:docMk/>
          <pc:sldMk cId="2723464069" sldId="260"/>
        </pc:sldMkLst>
      </pc:sldChg>
      <pc:sldChg chg="del">
        <pc:chgData name="EVELIA LORENA" userId="8db4ec30-f207-4478-8684-e20ccce37eb5" providerId="ADAL" clId="{8BFF31F8-F7D1-46E3-BD60-ADA2B16E47B4}" dt="2023-11-10T16:13:03.949" v="1" actId="2696"/>
        <pc:sldMkLst>
          <pc:docMk/>
          <pc:sldMk cId="2338061708" sldId="30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A400-F215-F8BF-6C2B-D7E8AE18B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DFD98-6AB2-D4C0-B8B4-10BCA6886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59B0-CEF6-598D-E8D4-0A095F44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0F13-D998-4413-B0D4-22F2B5EBAE7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C0DE7-41D5-81FA-DD53-AE7E5C33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9143-E47F-3521-E933-BF5CFBDA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089-0944-4191-B979-2C4B089BAF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AD94-FBB9-2D06-0FFB-7555DBD8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2E372-3E27-8B5C-9FE4-3A47D2C48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30F5-FA24-F31A-9564-5B08A885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0F13-D998-4413-B0D4-22F2B5EBAE7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5761-740D-72E8-ED03-520C2F9C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68F5-8B05-A484-8689-A0E86A87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089-0944-4191-B979-2C4B089BAF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7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692A5-A2E3-0DBC-EB08-5392A74AA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BCC2C-4A79-F7B3-A04E-637D6CCD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82FF5-6C42-264C-D609-2F104C3F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0F13-D998-4413-B0D4-22F2B5EBAE7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5842-38A7-56EE-B1E6-4A0EA27E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58A2-77A1-59CE-DC25-023C10F0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089-0944-4191-B979-2C4B089BAF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A83D-C679-C671-6B97-12A44D46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FBC6-1967-0A4B-63D1-C06C92AE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77BC-A514-5DFB-CE54-78C9A49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0F13-D998-4413-B0D4-22F2B5EBAE7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250C1-2AAD-9468-824F-7742917A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4E1D-6C02-8E94-7BEA-07B092B4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089-0944-4191-B979-2C4B089BAF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7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7719-C7C8-DE45-7DBD-4797579F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1C28D-7CBB-81D3-A2A3-2F772ED4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0D6B-0653-7195-0814-C8F4419C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0F13-D998-4413-B0D4-22F2B5EBAE7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203C-9B08-8940-F0A9-3E810218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E416-A15D-2E77-871F-2521103B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089-0944-4191-B979-2C4B089BAF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9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8932-5BE7-E6C1-ECDE-039E8271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D5FD4-382B-7C7C-5898-953C1EF59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BD3F8-6791-FC1F-094F-3828CCDE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49E55-29EC-236B-2440-3C9DDCE1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0F13-D998-4413-B0D4-22F2B5EBAE7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A16D4-F084-22AB-D636-D6610AB6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F6B3-8919-DC06-5292-1EF5AAA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089-0944-4191-B979-2C4B089BAF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7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9351-3A2E-6605-C288-D2E64BB2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5DF1A-C616-8E8A-07C9-E8343FD1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2204A-C7D7-B7D5-3DF9-BC150A781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06F4F-A531-0770-81D6-1B174E443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167B-F314-8FFC-23C9-6B496B8D4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9715C-A289-3D66-E901-68AACB9B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0F13-D998-4413-B0D4-22F2B5EBAE7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A3975-F24D-9416-E9DF-28DBB8CC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947D4-FCAA-7580-0688-4EEFE669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089-0944-4191-B979-2C4B089BAF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0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446F-921C-071F-B025-C89775DD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38815-BCB1-A008-F28C-FD7FF558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0F13-D998-4413-B0D4-22F2B5EBAE7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33ACF-B72A-EB3E-B7DD-C44EC480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F219B-C031-CAA0-7F02-AD6FBABB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089-0944-4191-B979-2C4B089BAF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1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CA499-D16B-C3DE-1363-D4F2826C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0F13-D998-4413-B0D4-22F2B5EBAE7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4D6BD-BBA2-26C5-DADD-B06A20AA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F8275-A7B0-2057-3778-8ED45FCF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089-0944-4191-B979-2C4B089BAF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AA57-FB4F-DC30-E177-65AC1A1C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9609-2981-5A7E-C59B-D71CD29C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910FC-236D-9849-1F1E-95485E4D6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5E4A1-90CD-F0B4-DF04-B4DC1C65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0F13-D998-4413-B0D4-22F2B5EBAE7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AAF3F-1839-5DC3-6F00-8DEAAF88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F191F-EBDA-7E28-6A07-9EEA7614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089-0944-4191-B979-2C4B089BAF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D360-7F19-B04C-C84D-3DABD883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CEBBC-7034-2198-4E02-7884FC76A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2AB44-380D-8437-B96A-1404629B1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DA642-65B9-4DF0-C25C-ED40C089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0F13-D998-4413-B0D4-22F2B5EBAE7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A73E4-9F3E-54B4-E5A5-FA4332CB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1B46E-FD13-B408-B032-F02B0328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089-0944-4191-B979-2C4B089BAF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3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806F9-39EF-409D-48A4-B0B0843A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62B78-F0A2-276F-6214-B1948613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1E12-D389-3052-5327-1D3C6D0D9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70F13-D998-4413-B0D4-22F2B5EBAE7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F47A-B20F-C0F0-00C7-022097ABD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1D80-C9AD-DC17-AA3A-E6321A070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0089-0944-4191-B979-2C4B089BAF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dyAvvaMjf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60B7B-559B-A119-8B9F-F0CF62A7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s-MX" sz="8000" dirty="0">
                <a:solidFill>
                  <a:srgbClr val="FFFFFF"/>
                </a:solidFill>
              </a:rPr>
              <a:t>Módulo: </a:t>
            </a:r>
            <a:br>
              <a:rPr lang="es-MX" sz="8000" dirty="0">
                <a:solidFill>
                  <a:srgbClr val="FFFFFF"/>
                </a:solidFill>
              </a:rPr>
            </a:br>
            <a:r>
              <a:rPr lang="es-MX" sz="8000" dirty="0">
                <a:solidFill>
                  <a:srgbClr val="FFFFFF"/>
                </a:solidFill>
              </a:rPr>
              <a:t>Expresión diferencial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188A8-D079-6B44-71CB-A9801BA77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908" y="4736354"/>
            <a:ext cx="5044126" cy="139065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Bioinformática y Estadística 2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Dra. Evelia Coss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Dra. Alejandra Medina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5B836-127D-AFFF-A30F-6E3D953458C6}"/>
              </a:ext>
            </a:extLst>
          </p:cNvPr>
          <p:cNvSpPr txBox="1"/>
          <p:nvPr/>
        </p:nvSpPr>
        <p:spPr>
          <a:xfrm>
            <a:off x="9206753" y="637390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al 24 de </a:t>
            </a:r>
            <a:r>
              <a:rPr lang="en-US" dirty="0" err="1"/>
              <a:t>Febrero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55192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10E6E-111A-2C66-5992-D0447932A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9081" y="963037"/>
            <a:ext cx="7217393" cy="57206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4B0D0E-2E2A-F62C-47D5-BABB5311705A}"/>
              </a:ext>
            </a:extLst>
          </p:cNvPr>
          <p:cNvSpPr txBox="1"/>
          <p:nvPr/>
        </p:nvSpPr>
        <p:spPr>
          <a:xfrm>
            <a:off x="715526" y="630820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Che, </a:t>
            </a:r>
            <a:r>
              <a:rPr lang="en-US" i="1" dirty="0">
                <a:solidFill>
                  <a:schemeClr val="tx2"/>
                </a:solidFill>
              </a:rPr>
              <a:t>et al</a:t>
            </a:r>
            <a:r>
              <a:rPr lang="en-US" dirty="0">
                <a:solidFill>
                  <a:schemeClr val="tx2"/>
                </a:solidFill>
              </a:rPr>
              <a:t>. 2018. Molecular Medicine Reports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6AD835-8E9B-71F5-8EA5-2804B353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03834" cy="1325563"/>
          </a:xfrm>
        </p:spPr>
        <p:txBody>
          <a:bodyPr/>
          <a:lstStyle/>
          <a:p>
            <a:r>
              <a:rPr lang="en-US" dirty="0" err="1"/>
              <a:t>GOterm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7203D-E013-E089-DFEC-71CC0BC10993}"/>
              </a:ext>
            </a:extLst>
          </p:cNvPr>
          <p:cNvSpPr txBox="1"/>
          <p:nvPr/>
        </p:nvSpPr>
        <p:spPr>
          <a:xfrm>
            <a:off x="5756343" y="138393"/>
            <a:ext cx="6201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2"/>
                </a:solidFill>
                <a:effectLst/>
                <a:latin typeface="droid_serifregular"/>
              </a:rPr>
              <a:t>Identification of putative drugs for gastric adenocarcinoma utilizing differentially expressed genes and connectivity map</a:t>
            </a:r>
          </a:p>
        </p:txBody>
      </p:sp>
    </p:spTree>
    <p:extLst>
      <p:ext uri="{BB962C8B-B14F-4D97-AF65-F5344CB8AC3E}">
        <p14:creationId xmlns:p14="http://schemas.microsoft.com/office/powerpoint/2010/main" val="72551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00ABC4B-9FCB-7011-59BF-0ED62A4843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5131"/>
            <a:ext cx="10208452" cy="412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5FCF6-1ED4-3301-133E-594313244A40}"/>
              </a:ext>
            </a:extLst>
          </p:cNvPr>
          <p:cNvSpPr txBox="1"/>
          <p:nvPr/>
        </p:nvSpPr>
        <p:spPr>
          <a:xfrm>
            <a:off x="715526" y="630820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Che, </a:t>
            </a:r>
            <a:r>
              <a:rPr lang="en-US" i="1" dirty="0">
                <a:solidFill>
                  <a:schemeClr val="tx2"/>
                </a:solidFill>
              </a:rPr>
              <a:t>et al</a:t>
            </a:r>
            <a:r>
              <a:rPr lang="en-US" dirty="0">
                <a:solidFill>
                  <a:schemeClr val="tx2"/>
                </a:solidFill>
              </a:rPr>
              <a:t>. 2018. Molecular Medicine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C8A5F-6C94-76E6-E7B3-F31C969FCC02}"/>
              </a:ext>
            </a:extLst>
          </p:cNvPr>
          <p:cNvSpPr txBox="1"/>
          <p:nvPr/>
        </p:nvSpPr>
        <p:spPr>
          <a:xfrm>
            <a:off x="715526" y="461559"/>
            <a:ext cx="388119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KEGG pathway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2F05D-ED0A-5E64-A837-6F57B479B68C}"/>
              </a:ext>
            </a:extLst>
          </p:cNvPr>
          <p:cNvSpPr txBox="1"/>
          <p:nvPr/>
        </p:nvSpPr>
        <p:spPr>
          <a:xfrm>
            <a:off x="5756343" y="138393"/>
            <a:ext cx="6201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2"/>
                </a:solidFill>
                <a:effectLst/>
                <a:latin typeface="droid_serifregular"/>
              </a:rPr>
              <a:t>Identification of putative drugs for gastric adenocarcinoma utilizing differentially expressed genes and connectivity map</a:t>
            </a:r>
          </a:p>
        </p:txBody>
      </p:sp>
    </p:spTree>
    <p:extLst>
      <p:ext uri="{BB962C8B-B14F-4D97-AF65-F5344CB8AC3E}">
        <p14:creationId xmlns:p14="http://schemas.microsoft.com/office/powerpoint/2010/main" val="7733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696542A-9AC1-E668-8633-4020437BCD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46" y="1163290"/>
            <a:ext cx="7106511" cy="49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D1D28-B326-7820-8E28-B2EDD27E82B0}"/>
              </a:ext>
            </a:extLst>
          </p:cNvPr>
          <p:cNvSpPr txBox="1"/>
          <p:nvPr/>
        </p:nvSpPr>
        <p:spPr>
          <a:xfrm>
            <a:off x="715526" y="630820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Che, </a:t>
            </a:r>
            <a:r>
              <a:rPr lang="en-US" i="1" dirty="0">
                <a:solidFill>
                  <a:schemeClr val="tx2"/>
                </a:solidFill>
              </a:rPr>
              <a:t>et al</a:t>
            </a:r>
            <a:r>
              <a:rPr lang="en-US" dirty="0">
                <a:solidFill>
                  <a:schemeClr val="tx2"/>
                </a:solidFill>
              </a:rPr>
              <a:t>. 2018. Molecular Medicine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7147B-AAA6-30BA-366C-FA3B21FD79D7}"/>
              </a:ext>
            </a:extLst>
          </p:cNvPr>
          <p:cNvSpPr txBox="1"/>
          <p:nvPr/>
        </p:nvSpPr>
        <p:spPr>
          <a:xfrm>
            <a:off x="715526" y="461559"/>
            <a:ext cx="175560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Redes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67353-4920-D52F-C103-B5DBA5B7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06" y="1748329"/>
            <a:ext cx="3417793" cy="1181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132BF9-4BDD-393C-6015-580959449019}"/>
              </a:ext>
            </a:extLst>
          </p:cNvPr>
          <p:cNvSpPr txBox="1"/>
          <p:nvPr/>
        </p:nvSpPr>
        <p:spPr>
          <a:xfrm>
            <a:off x="1445342" y="270196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String-db.org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A20C1-92AC-D93D-0206-9903B1296E82}"/>
              </a:ext>
            </a:extLst>
          </p:cNvPr>
          <p:cNvSpPr txBox="1"/>
          <p:nvPr/>
        </p:nvSpPr>
        <p:spPr>
          <a:xfrm>
            <a:off x="5516840" y="6308209"/>
            <a:ext cx="6885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https://www.spandidos-publications.com/10.3892/mmr.2018.9758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D97ED-0DC2-7A4B-36EF-1922B28627C1}"/>
              </a:ext>
            </a:extLst>
          </p:cNvPr>
          <p:cNvSpPr txBox="1"/>
          <p:nvPr/>
        </p:nvSpPr>
        <p:spPr>
          <a:xfrm>
            <a:off x="5756343" y="138393"/>
            <a:ext cx="6201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2"/>
                </a:solidFill>
                <a:effectLst/>
                <a:latin typeface="droid_serifregular"/>
              </a:rPr>
              <a:t>Identification of putative drugs for gastric adenocarcinoma utilizing differentially expressed genes and connectivity map</a:t>
            </a:r>
          </a:p>
        </p:txBody>
      </p:sp>
    </p:spTree>
    <p:extLst>
      <p:ext uri="{BB962C8B-B14F-4D97-AF65-F5344CB8AC3E}">
        <p14:creationId xmlns:p14="http://schemas.microsoft.com/office/powerpoint/2010/main" val="329898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D70AACE-E720-7320-6CA7-E286393C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002" y="0"/>
            <a:ext cx="6078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79A065-4557-2E7C-541F-D52F5A9E61AF}"/>
              </a:ext>
            </a:extLst>
          </p:cNvPr>
          <p:cNvSpPr txBox="1"/>
          <p:nvPr/>
        </p:nvSpPr>
        <p:spPr>
          <a:xfrm>
            <a:off x="471948" y="6361471"/>
            <a:ext cx="410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Wei, </a:t>
            </a:r>
            <a:r>
              <a:rPr lang="en-US" i="1" dirty="0">
                <a:solidFill>
                  <a:schemeClr val="tx2"/>
                </a:solidFill>
              </a:rPr>
              <a:t>et al</a:t>
            </a:r>
            <a:r>
              <a:rPr lang="en-US" dirty="0">
                <a:solidFill>
                  <a:schemeClr val="tx2"/>
                </a:solidFill>
              </a:rPr>
              <a:t>. 2019. Cell Death &amp; 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50E6B-57E0-E1B7-2067-ED54F128AE64}"/>
              </a:ext>
            </a:extLst>
          </p:cNvPr>
          <p:cNvSpPr txBox="1"/>
          <p:nvPr/>
        </p:nvSpPr>
        <p:spPr>
          <a:xfrm>
            <a:off x="673640" y="771196"/>
            <a:ext cx="44722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-apple-system"/>
              </a:rPr>
              <a:t>Transforming growth factor (TGF)-β1-induced miR-133a inhibits myofibroblast differentiation and pulmonary fibrosis</a:t>
            </a:r>
          </a:p>
        </p:txBody>
      </p:sp>
    </p:spTree>
    <p:extLst>
      <p:ext uri="{BB962C8B-B14F-4D97-AF65-F5344CB8AC3E}">
        <p14:creationId xmlns:p14="http://schemas.microsoft.com/office/powerpoint/2010/main" val="33240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EFF2-570E-90E2-D3CA-BC66FF08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5516" cy="1886462"/>
          </a:xfrm>
        </p:spPr>
        <p:txBody>
          <a:bodyPr/>
          <a:lstStyle/>
          <a:p>
            <a:r>
              <a:rPr lang="en-US" dirty="0"/>
              <a:t>Pipeline </a:t>
            </a:r>
            <a:r>
              <a:rPr lang="en-US" dirty="0" err="1"/>
              <a:t>bioinformática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0DBB3-CE8D-2ED2-DC06-BDB75A24943B}"/>
              </a:ext>
            </a:extLst>
          </p:cNvPr>
          <p:cNvSpPr txBox="1"/>
          <p:nvPr/>
        </p:nvSpPr>
        <p:spPr>
          <a:xfrm>
            <a:off x="661429" y="5668977"/>
            <a:ext cx="50396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mRNA-Seq data analysis workflow “https://biocorecrg.github.io/RNAseq_course_2019/workflow.html”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018B2-B159-F909-75C7-376CD9ACB7D8}"/>
              </a:ext>
            </a:extLst>
          </p:cNvPr>
          <p:cNvSpPr txBox="1"/>
          <p:nvPr/>
        </p:nvSpPr>
        <p:spPr>
          <a:xfrm>
            <a:off x="993843" y="2475849"/>
            <a:ext cx="2935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var(--header-font-family)"/>
              </a:rPr>
              <a:t>Dónde</a:t>
            </a:r>
            <a:r>
              <a:rPr lang="en-US" sz="2800" b="1" i="0" dirty="0">
                <a:solidFill>
                  <a:schemeClr val="tx2">
                    <a:lumMod val="75000"/>
                  </a:schemeClr>
                </a:solidFill>
                <a:effectLst/>
                <a:latin typeface="var(--header-font-family)"/>
              </a:rPr>
              <a:t> </a:t>
            </a:r>
            <a:r>
              <a:rPr lang="en-US" sz="28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var(--header-font-family)"/>
              </a:rPr>
              <a:t>estamos</a:t>
            </a:r>
            <a:r>
              <a:rPr lang="en-US" sz="2800" b="1" i="0" dirty="0">
                <a:solidFill>
                  <a:schemeClr val="tx2">
                    <a:lumMod val="75000"/>
                  </a:schemeClr>
                </a:solidFill>
                <a:effectLst/>
                <a:latin typeface="var(--header-font-family)"/>
              </a:rPr>
              <a:t>...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6E2FF16-18DC-693A-491F-1AE5DD877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b="7240"/>
          <a:stretch/>
        </p:blipFill>
        <p:spPr bwMode="auto">
          <a:xfrm>
            <a:off x="6096000" y="230836"/>
            <a:ext cx="5828071" cy="636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8899-65C0-98DB-DBBC-71B8FA14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Gene Set Enrichment Analysis (GSEA)</a:t>
            </a:r>
            <a:endParaRPr lang="en-US" dirty="0"/>
          </a:p>
        </p:txBody>
      </p:sp>
      <p:pic>
        <p:nvPicPr>
          <p:cNvPr id="1026" name="Picture 2" descr="GSEA summary">
            <a:extLst>
              <a:ext uri="{FF2B5EF4-FFF2-40B4-BE49-F238E27FC236}">
                <a16:creationId xmlns:a16="http://schemas.microsoft.com/office/drawing/2014/main" id="{73CBF337-08ED-9182-1FE5-A711A59D70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30" y="1994170"/>
            <a:ext cx="6349362" cy="366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7D2F04-FD72-9C18-3550-C3ADA03977A1}"/>
              </a:ext>
            </a:extLst>
          </p:cNvPr>
          <p:cNvSpPr txBox="1"/>
          <p:nvPr/>
        </p:nvSpPr>
        <p:spPr>
          <a:xfrm>
            <a:off x="6267856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https://bioinformaticsbreakdown.com/how-to-gsea/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70ED1-627E-6718-6381-FF645F4C3D01}"/>
              </a:ext>
            </a:extLst>
          </p:cNvPr>
          <p:cNvSpPr txBox="1"/>
          <p:nvPr/>
        </p:nvSpPr>
        <p:spPr>
          <a:xfrm>
            <a:off x="992222" y="1994170"/>
            <a:ext cx="5339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tx2">
                    <a:lumMod val="75000"/>
                  </a:schemeClr>
                </a:solidFill>
              </a:rPr>
              <a:t>Análisis de funcional </a:t>
            </a:r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de genes expresados.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B95A9-A030-32B5-7232-B2E3F7378E5D}"/>
              </a:ext>
            </a:extLst>
          </p:cNvPr>
          <p:cNvSpPr txBox="1"/>
          <p:nvPr/>
        </p:nvSpPr>
        <p:spPr>
          <a:xfrm>
            <a:off x="805336" y="2859613"/>
            <a:ext cx="46400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Comparación con una distribución hipergeométrica.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Ejemplo con </a:t>
            </a:r>
            <a:r>
              <a:rPr lang="es-MX" sz="2400" dirty="0" err="1">
                <a:solidFill>
                  <a:schemeClr val="tx2">
                    <a:lumMod val="75000"/>
                  </a:schemeClr>
                </a:solidFill>
              </a:rPr>
              <a:t>m&amp;ms</a:t>
            </a:r>
            <a:endParaRPr lang="es-MX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s-MX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A4C69-5617-843A-F694-5FFF0082A7DD}"/>
              </a:ext>
            </a:extLst>
          </p:cNvPr>
          <p:cNvSpPr txBox="1"/>
          <p:nvPr/>
        </p:nvSpPr>
        <p:spPr>
          <a:xfrm>
            <a:off x="838200" y="4301868"/>
            <a:ext cx="44439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linkClick r:id="rId3"/>
              </a:rPr>
              <a:t>https://www.youtube.com/watch?v=udyAvvaMjfM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2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C26E-0E7E-2310-1C5C-9FD17DDC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GSE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workflow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E1A8-677C-7667-4DB9-A2EA6FD1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987"/>
            <a:ext cx="10515600" cy="2493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b="0" i="0" dirty="0" err="1">
                <a:solidFill>
                  <a:srgbClr val="3F3F3F"/>
                </a:solidFill>
                <a:effectLst/>
                <a:latin typeface="Lato" panose="020F0502020204030203" pitchFamily="34" charset="0"/>
              </a:rPr>
              <a:t>gene_list</a:t>
            </a:r>
            <a:r>
              <a:rPr lang="en-US" b="0" i="0" dirty="0">
                <a:solidFill>
                  <a:srgbClr val="3F3F3F"/>
                </a:solidFill>
                <a:effectLst/>
                <a:latin typeface="Lato" panose="020F0502020204030203" pitchFamily="34" charset="0"/>
              </a:rPr>
              <a:t> = Ranked gene list ( numeric vector, names of vector should be gene names)</a:t>
            </a:r>
          </a:p>
          <a:p>
            <a:r>
              <a:rPr lang="en-US" b="0" i="0" dirty="0" err="1">
                <a:solidFill>
                  <a:srgbClr val="3F3F3F"/>
                </a:solidFill>
                <a:effectLst/>
                <a:latin typeface="Lato" panose="020F0502020204030203" pitchFamily="34" charset="0"/>
              </a:rPr>
              <a:t>GO_file</a:t>
            </a:r>
            <a:r>
              <a:rPr lang="en-US" b="0" i="0" dirty="0">
                <a:solidFill>
                  <a:srgbClr val="3F3F3F"/>
                </a:solidFill>
                <a:effectLst/>
                <a:latin typeface="Lato" panose="020F0502020204030203" pitchFamily="34" charset="0"/>
              </a:rPr>
              <a:t>= Path to the “</a:t>
            </a:r>
            <a:r>
              <a:rPr lang="en-US" b="0" i="0" dirty="0" err="1">
                <a:solidFill>
                  <a:srgbClr val="3F3F3F"/>
                </a:solidFill>
                <a:effectLst/>
                <a:latin typeface="Lato" panose="020F0502020204030203" pitchFamily="34" charset="0"/>
              </a:rPr>
              <a:t>gmt</a:t>
            </a:r>
            <a:r>
              <a:rPr lang="en-US" b="0" i="0" dirty="0">
                <a:solidFill>
                  <a:srgbClr val="3F3F3F"/>
                </a:solidFill>
                <a:effectLst/>
                <a:latin typeface="Lato" panose="020F0502020204030203" pitchFamily="34" charset="0"/>
              </a:rPr>
              <a:t>” GO file on your system.</a:t>
            </a:r>
          </a:p>
          <a:p>
            <a:r>
              <a:rPr lang="en-US" b="0" i="0" dirty="0" err="1">
                <a:solidFill>
                  <a:srgbClr val="3F3F3F"/>
                </a:solidFill>
                <a:effectLst/>
                <a:latin typeface="Lato" panose="020F0502020204030203" pitchFamily="34" charset="0"/>
              </a:rPr>
              <a:t>pval</a:t>
            </a:r>
            <a:r>
              <a:rPr lang="en-US" b="0" i="0" dirty="0">
                <a:solidFill>
                  <a:srgbClr val="3F3F3F"/>
                </a:solidFill>
                <a:effectLst/>
                <a:latin typeface="Lato" panose="020F0502020204030203" pitchFamily="34" charset="0"/>
              </a:rPr>
              <a:t> = P-value threshold for returning results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FBB4F3-437C-0FA9-3802-D0F118036014}"/>
              </a:ext>
            </a:extLst>
          </p:cNvPr>
          <p:cNvSpPr txBox="1">
            <a:spLocks/>
          </p:cNvSpPr>
          <p:nvPr/>
        </p:nvSpPr>
        <p:spPr>
          <a:xfrm>
            <a:off x="945204" y="4717916"/>
            <a:ext cx="10515600" cy="1108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Paquetes</a:t>
            </a:r>
            <a:endParaRPr lang="en-US" dirty="0"/>
          </a:p>
          <a:p>
            <a:r>
              <a:rPr lang="en-US" sz="2400" dirty="0" err="1">
                <a:solidFill>
                  <a:schemeClr val="tx2"/>
                </a:solidFill>
                <a:latin typeface="+mj-lt"/>
              </a:rPr>
              <a:t>fgsea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clusterProfiler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EnrichR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, Gprofiler2, 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GORilla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topGO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AnnotationHub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goseq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207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AAD1-B16E-801D-6548-C43C08F7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Comparaciones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CE4BC-0BF4-9F11-2F6D-3CCC0F31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04" y="2894013"/>
            <a:ext cx="7427044" cy="2605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C9CAF-B13D-589A-0B3C-7EEE9F6C6863}"/>
              </a:ext>
            </a:extLst>
          </p:cNvPr>
          <p:cNvSpPr txBox="1"/>
          <p:nvPr/>
        </p:nvSpPr>
        <p:spPr>
          <a:xfrm>
            <a:off x="1040859" y="1969185"/>
            <a:ext cx="2624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Universo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Genes expresados</a:t>
            </a:r>
          </a:p>
        </p:txBody>
      </p:sp>
    </p:spTree>
    <p:extLst>
      <p:ext uri="{BB962C8B-B14F-4D97-AF65-F5344CB8AC3E}">
        <p14:creationId xmlns:p14="http://schemas.microsoft.com/office/powerpoint/2010/main" val="394216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CBF1D34-7639-F7EF-E3C7-D06BC6755F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67" y="338321"/>
            <a:ext cx="9385140" cy="594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C345EC-F9EB-FAC4-4DC7-B4C130646DAF}"/>
              </a:ext>
            </a:extLst>
          </p:cNvPr>
          <p:cNvSpPr txBox="1"/>
          <p:nvPr/>
        </p:nvSpPr>
        <p:spPr>
          <a:xfrm>
            <a:off x="6332707" y="6298088"/>
            <a:ext cx="598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https://github.com/YuLab-SMU/clusterProfiler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2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919B-00DA-0FAA-CAE1-D01D284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GOterm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5BEC-A8AA-2417-5C08-C71EB8577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89852" cy="278528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BP :  Biological process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Oligopeptide transport, response to abiotic stimulus, cell cycle </a:t>
            </a:r>
          </a:p>
          <a:p>
            <a:r>
              <a:rPr lang="en-US" b="1" dirty="0">
                <a:solidFill>
                  <a:srgbClr val="0070C0"/>
                </a:solidFill>
              </a:rPr>
              <a:t>MF :  Molecular function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Identical protein binding, endopeptidase activity</a:t>
            </a:r>
          </a:p>
          <a:p>
            <a:r>
              <a:rPr lang="en-US" b="1" dirty="0">
                <a:solidFill>
                  <a:srgbClr val="00B050"/>
                </a:solidFill>
              </a:rPr>
              <a:t>CC : Celular component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Apoplast, cell wall, extracellular region, cell surface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5578E-9BC8-7F69-5311-7B4BEDD93395}"/>
              </a:ext>
            </a:extLst>
          </p:cNvPr>
          <p:cNvSpPr txBox="1"/>
          <p:nvPr/>
        </p:nvSpPr>
        <p:spPr>
          <a:xfrm>
            <a:off x="690665" y="4745848"/>
            <a:ext cx="388119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KEGG pathway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8131EF-5A13-232F-EF56-2E6B3AB03E39}"/>
              </a:ext>
            </a:extLst>
          </p:cNvPr>
          <p:cNvSpPr txBox="1">
            <a:spLocks/>
          </p:cNvSpPr>
          <p:nvPr/>
        </p:nvSpPr>
        <p:spPr>
          <a:xfrm>
            <a:off x="1097604" y="5582516"/>
            <a:ext cx="9589852" cy="58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Rutas metabólicas / enzimáticas.</a:t>
            </a:r>
          </a:p>
        </p:txBody>
      </p:sp>
    </p:spTree>
    <p:extLst>
      <p:ext uri="{BB962C8B-B14F-4D97-AF65-F5344CB8AC3E}">
        <p14:creationId xmlns:p14="http://schemas.microsoft.com/office/powerpoint/2010/main" val="318267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igure 3">
            <a:extLst>
              <a:ext uri="{FF2B5EF4-FFF2-40B4-BE49-F238E27FC236}">
                <a16:creationId xmlns:a16="http://schemas.microsoft.com/office/drawing/2014/main" id="{2C8231D8-4467-C6F7-D10F-6A29283B46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08" y="365126"/>
            <a:ext cx="7787321" cy="595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7E5B56-6215-763D-A500-5297356E0080}"/>
              </a:ext>
            </a:extLst>
          </p:cNvPr>
          <p:cNvSpPr txBox="1"/>
          <p:nvPr/>
        </p:nvSpPr>
        <p:spPr>
          <a:xfrm>
            <a:off x="540775" y="613747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Ghost</a:t>
            </a:r>
            <a:r>
              <a:rPr lang="en-US" i="1" dirty="0">
                <a:solidFill>
                  <a:schemeClr val="tx2"/>
                </a:solidFill>
              </a:rPr>
              <a:t>, et al. </a:t>
            </a:r>
            <a:r>
              <a:rPr lang="en-US" dirty="0">
                <a:solidFill>
                  <a:schemeClr val="tx2"/>
                </a:solidFill>
              </a:rPr>
              <a:t>2010. BMC Medical Genomics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24DE7-1DBB-1AAA-6A69-7334D471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408907" cy="1308032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1B3051"/>
                </a:solidFill>
                <a:effectLst/>
                <a:latin typeface="Europa"/>
              </a:rPr>
              <a:t>Gene expression profiling in whole blood identifies distinct biological pathways associated with obesity</a:t>
            </a:r>
            <a:endParaRPr lang="en-US" sz="2400" dirty="0"/>
          </a:p>
        </p:txBody>
      </p:sp>
      <p:pic>
        <p:nvPicPr>
          <p:cNvPr id="5" name="Picture 2" descr="GSEA summary">
            <a:extLst>
              <a:ext uri="{FF2B5EF4-FFF2-40B4-BE49-F238E27FC236}">
                <a16:creationId xmlns:a16="http://schemas.microsoft.com/office/drawing/2014/main" id="{D6528C90-64DD-BE8E-674A-C477AAF9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17" y="2481345"/>
            <a:ext cx="2990647" cy="172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797D3B-743B-D933-3ECD-E76D911A9035}"/>
              </a:ext>
            </a:extLst>
          </p:cNvPr>
          <p:cNvSpPr txBox="1"/>
          <p:nvPr/>
        </p:nvSpPr>
        <p:spPr>
          <a:xfrm>
            <a:off x="838199" y="228108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GSEA</a:t>
            </a:r>
          </a:p>
        </p:txBody>
      </p:sp>
    </p:spTree>
    <p:extLst>
      <p:ext uri="{BB962C8B-B14F-4D97-AF65-F5344CB8AC3E}">
        <p14:creationId xmlns:p14="http://schemas.microsoft.com/office/powerpoint/2010/main" val="358441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07 Functional enrichment analysis – Introduction to RNA-seq">
            <a:extLst>
              <a:ext uri="{FF2B5EF4-FFF2-40B4-BE49-F238E27FC236}">
                <a16:creationId xmlns:a16="http://schemas.microsoft.com/office/drawing/2014/main" id="{5B8CF9CC-AF60-7535-6763-9C9FA43DF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94" y="688257"/>
            <a:ext cx="8715641" cy="580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F13C71-7DAA-FAF7-B781-15902ADA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74" y="365126"/>
            <a:ext cx="10537723" cy="618100"/>
          </a:xfrm>
        </p:spPr>
        <p:txBody>
          <a:bodyPr>
            <a:normAutofit fontScale="90000"/>
          </a:bodyPr>
          <a:lstStyle/>
          <a:p>
            <a:r>
              <a:rPr lang="es-MX"/>
              <a:t>Tus primeros pasos</a:t>
            </a:r>
          </a:p>
        </p:txBody>
      </p:sp>
    </p:spTree>
    <p:extLst>
      <p:ext uri="{BB962C8B-B14F-4D97-AF65-F5344CB8AC3E}">
        <p14:creationId xmlns:p14="http://schemas.microsoft.com/office/powerpoint/2010/main" val="172594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030A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Eve_type">
      <a:majorFont>
        <a:latin typeface="Bahnschrif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f192cc8-206a-402e-96ad-429db5f8fcb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5CF09229D6D346B34641277B965E75" ma:contentTypeVersion="16" ma:contentTypeDescription="Crear nuevo documento." ma:contentTypeScope="" ma:versionID="082ee8bb1bced75efdd7c306c198c407">
  <xsd:schema xmlns:xsd="http://www.w3.org/2001/XMLSchema" xmlns:xs="http://www.w3.org/2001/XMLSchema" xmlns:p="http://schemas.microsoft.com/office/2006/metadata/properties" xmlns:ns3="d69ec963-ce7b-4e70-a99a-a02b30831967" xmlns:ns4="0f192cc8-206a-402e-96ad-429db5f8fcbc" targetNamespace="http://schemas.microsoft.com/office/2006/metadata/properties" ma:root="true" ma:fieldsID="184d67ff35c8c6a21df1a942f458a5a2" ns3:_="" ns4:_="">
    <xsd:import namespace="d69ec963-ce7b-4e70-a99a-a02b30831967"/>
    <xsd:import namespace="0f192cc8-206a-402e-96ad-429db5f8fc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ec963-ce7b-4e70-a99a-a02b3083196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92cc8-206a-402e-96ad-429db5f8f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284840-E085-4E68-A2A1-F9FC389C7F26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0f192cc8-206a-402e-96ad-429db5f8fcbc"/>
    <ds:schemaRef ds:uri="d69ec963-ce7b-4e70-a99a-a02b3083196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F4DE431-38A2-42FA-B8F4-896FE52900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9ec963-ce7b-4e70-a99a-a02b30831967"/>
    <ds:schemaRef ds:uri="0f192cc8-206a-402e-96ad-429db5f8fc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D5B6B5-292C-4A68-9F37-AF5CE39AFA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363</Words>
  <Application>Microsoft Office PowerPoint</Application>
  <PresentationFormat>Panorámica</PresentationFormat>
  <Paragraphs>51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Bahnschrift</vt:lpstr>
      <vt:lpstr>droid_serifregular</vt:lpstr>
      <vt:lpstr>Europa</vt:lpstr>
      <vt:lpstr>Lato</vt:lpstr>
      <vt:lpstr>Roboto</vt:lpstr>
      <vt:lpstr>var(--header-font-family)</vt:lpstr>
      <vt:lpstr>Office Theme</vt:lpstr>
      <vt:lpstr>Módulo:  Expresión diferencial</vt:lpstr>
      <vt:lpstr>Pipeline bioinformática</vt:lpstr>
      <vt:lpstr>Gene Set Enrichment Analysis (GSEA)</vt:lpstr>
      <vt:lpstr>GSE function workflow</vt:lpstr>
      <vt:lpstr>Comparaciones</vt:lpstr>
      <vt:lpstr>Presentación de PowerPoint</vt:lpstr>
      <vt:lpstr>GOterm</vt:lpstr>
      <vt:lpstr>Gene expression profiling in whole blood identifies distinct biological pathways associated with obesity</vt:lpstr>
      <vt:lpstr>Tus primeros pasos</vt:lpstr>
      <vt:lpstr>GOterm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Módulo:  Expresión diferencial</dc:title>
  <dc:creator>EVELIA LORENA</dc:creator>
  <cp:lastModifiedBy>EVELIA LORENA</cp:lastModifiedBy>
  <cp:revision>5</cp:revision>
  <dcterms:created xsi:type="dcterms:W3CDTF">2023-02-14T18:44:39Z</dcterms:created>
  <dcterms:modified xsi:type="dcterms:W3CDTF">2023-11-10T16:13:12Z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0x010100F55CF09229D6D346B34641277B965E75</vt:lpwstr>
  </property>
</Properties>
</file>