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4" r:id="rId9"/>
    <p:sldId id="261" r:id="rId10"/>
    <p:sldId id="265" r:id="rId11"/>
    <p:sldId id="266" r:id="rId12"/>
    <p:sldId id="267" r:id="rId13"/>
    <p:sldId id="269" r:id="rId14"/>
    <p:sldId id="268" r:id="rId15"/>
    <p:sldId id="273" r:id="rId16"/>
    <p:sldId id="272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00" dirty="0">
                <a:latin typeface="Malgun Gothic" panose="020B0503020000020004" charset="-127"/>
                <a:ea typeface="Malgun Gothic" panose="020B0503020000020004" charset="-127"/>
              </a:rPr>
              <a:t>Promises</a:t>
            </a:r>
            <a:endParaRPr lang="en-US" sz="5000" dirty="0"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>
                <a:ea typeface="Malgun Gothic" panose="020B0503020000020004" charset="-127"/>
                <a:cs typeface="+mn-lt"/>
              </a:rPr>
              <a:t>Промисы, или Обещания</a:t>
            </a:r>
            <a:endParaRPr lang="ru-RU">
              <a:ea typeface="Malgun Gothic" panose="020B0503020000020004" charset="-127"/>
              <a:cs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Базовый запрос на получение данных </a:t>
            </a:r>
            <a:r>
              <a:rPr lang="ru-RU" altLang="en-US"/>
              <a:t>в </a:t>
            </a:r>
            <a:r>
              <a:rPr lang="en-US" altLang="ru-RU"/>
              <a:t>Fetch API</a:t>
            </a:r>
            <a:endParaRPr lang="en-US" alt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fetch('http://example.com/movies.json')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.then((response) =&gt; {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 return response.json();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})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.then((data) =&gt; {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 console.log(data);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});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Загрузка данных с помощью </a:t>
            </a:r>
            <a:r>
              <a:rPr lang="en-US" altLang="en-US"/>
              <a:t>Fetch API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78205"/>
            <a:ext cx="10972800" cy="5717540"/>
          </a:xfrm>
        </p:spPr>
        <p:txBody>
          <a:bodyPr/>
          <a:p>
            <a:pPr marL="0" indent="0">
              <a:buNone/>
            </a:pPr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const myImage = new Image(700, 500),  loaderImg = new Image();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loaderImg.src = 'images/loader.webp';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let loadingBlock = document.getElementById('loadingBlock');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let animalLinks = document.querySelectorAll('#animals a');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animalLinks.forEach(link =&gt; link.onclick= function(evt){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    evt.preventDefault();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    imgLoad(this.href);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    loadingBlock.append(loaderImg);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})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function imgLoad(url){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    fetch(url).then(response =&gt; response.blob())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    .then(blob =&gt;{</a:t>
            </a:r>
            <a:r>
              <a:rPr lang="ru-RU" altLang="en-US" sz="140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//console.log(blob);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        let imageUrl = URL.createObjectURL(blob);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        myImage.src = imageUrl;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        myImage.className="mx-auto d-block img-thumbnail";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        myImage.onload = function(){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          loaderImg.remove();  //https://developer.mozilla.org/ru/docs/Web/API/URL/createObjectURL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          URL.revokeObjectURL(this.src);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        }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        document.body.append(myImage);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    })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Пример с загрузкой информации о пользователе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1600"/>
              <a:t>const userInfo = document.querySelector('.user-info'), alertWarning = document.querySelector('.alert-warning');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const status = response =&gt; {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if (response.status &gt;= 200 &amp;&amp; response.status &lt; 300) {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return Promise.resolve(response);   }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return Promise.reject(Error(response.statusText));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};</a:t>
            </a: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fetch("https://api.github.com/users/oleksiimyzgin")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.then(status)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.then(response =&gt; response.json())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.then(data =&gt; {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console.log("Request succeeded with JSON response", data);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userInfo.innerHTML = `&lt;div class="col-md-4 mb-3"&gt;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&lt;div class="card shadow"&gt;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&lt;div class="card-header text-white bg-success"&gt;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</a:t>
            </a:r>
            <a:endParaRPr lang="en-US" sz="160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US" sz="1600">
                <a:sym typeface="+mn-ea"/>
              </a:rPr>
              <a:t>&lt;h3 class="card-title text-center"&gt;${data.login}&lt;/h3&gt;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    &lt;h5 class="card-title"&gt;info: ${data.bio}&lt;/h5&gt;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  &lt;/div&gt;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  &lt;div class="card-img"&gt;&lt;img src="${data.avatar_url}" class="img-fluid"&gt;&lt;/div&gt;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  &lt;div class="card-body"&gt;   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    &lt;p class="card-text"&gt;&lt;a href="${data.html_url}" target="_blank"&gt;See files&lt;/a&gt;&lt;/p&gt;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  &lt;/div&gt;      </a:t>
            </a:r>
            <a:endParaRPr lang="en-US" sz="1600">
              <a:sym typeface="+mn-ea"/>
            </a:endParaRPr>
          </a:p>
          <a:p>
            <a:pPr marL="0" indent="0">
              <a:buNone/>
            </a:pPr>
            <a:r>
              <a:rPr lang="en-US" sz="1600">
                <a:sym typeface="+mn-ea"/>
              </a:rPr>
              <a:t>         &lt;/div&gt;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&lt;/div&gt;`	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})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.catch(error =&gt; {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alertWarning.hidden = false;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alertWarning.innerHTML = `Request failed: ${error}`;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console.error("Request failed", error);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});</a:t>
            </a:r>
            <a:endParaRPr lang="en-US" sz="1600"/>
          </a:p>
          <a:p>
            <a:pPr marL="0" indent="0">
              <a:buNone/>
            </a:pPr>
            <a:endParaRPr lang="en-US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Задание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302365" cy="1928495"/>
          </a:xfrm>
        </p:spPr>
        <p:txBody>
          <a:bodyPr/>
          <a:p>
            <a:pPr marL="0" indent="0">
              <a:buNone/>
            </a:pPr>
            <a:r>
              <a:rPr lang="ru-RU" altLang="en-US"/>
              <a:t>Необходимо загрузить данные о фильмах с ресурса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https://ghibliapi.herokuapp.com/films</a:t>
            </a:r>
            <a:endParaRPr lang="ru-RU" alt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2"/>
          </p:nvPr>
        </p:nvGraphicFramePr>
        <p:xfrm>
          <a:off x="1583055" y="2739390"/>
          <a:ext cx="7748270" cy="3884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496300" imgH="4259580" progId="Paint.Picture">
                  <p:embed/>
                </p:oleObj>
              </mc:Choice>
              <mc:Fallback>
                <p:oleObj name="" r:id="rId1" imgW="8496300" imgH="425958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83055" y="2739390"/>
                        <a:ext cx="7748270" cy="3884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Использование </a:t>
            </a:r>
            <a:r>
              <a:rPr lang="en-US"/>
              <a:t>async/await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050665"/>
          </a:xfrm>
        </p:spPr>
        <p:txBody>
          <a:bodyPr/>
          <a:p>
            <a:r>
              <a:rPr lang="en-US">
                <a:sym typeface="+mn-ea"/>
              </a:rPr>
              <a:t>async -  </a:t>
            </a:r>
            <a:r>
              <a:rPr lang="ru-RU" altLang="en-US">
                <a:sym typeface="+mn-ea"/>
              </a:rPr>
              <a:t>специальная добавка перед функциями, которые выполняют код, зависящий от ожидания некоего процесса. Как правило, это загрузка или отправка данных </a:t>
            </a:r>
            <a:endParaRPr lang="en-US"/>
          </a:p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3888105"/>
          </a:xfrm>
        </p:spPr>
        <p:txBody>
          <a:bodyPr/>
          <a:p>
            <a:r>
              <a:rPr lang="en-US">
                <a:sym typeface="+mn-ea"/>
              </a:rPr>
              <a:t>await</a:t>
            </a:r>
            <a:r>
              <a:rPr lang="ru-RU" altLang="en-US">
                <a:sym typeface="+mn-ea"/>
              </a:rPr>
              <a:t> - это ключевое слово для вызова кода, который должен вернуть результат после некоторой задержки, т.е. имеет некий период ожидания</a:t>
            </a:r>
            <a:endParaRPr lang="ru-RU" altLang="en-US">
              <a:sym typeface="+mn-ea"/>
            </a:endParaRPr>
          </a:p>
          <a:p>
            <a:endParaRPr lang="ru-RU" altLang="en-US">
              <a:sym typeface="+mn-ea"/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812800" y="5464175"/>
            <a:ext cx="10769600" cy="99758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altLang="en-US">
                <a:sym typeface="+mn-ea"/>
              </a:rPr>
              <a:t>Нужны для краткой записи функций, работающих на основе промисов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async / await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1600"/>
              <a:t>let mainContainer = document.querySelector('#films .card-columns'),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mainContent = '';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loadJSON();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async function loadJSON() {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const fetchPromise = await fetch("https://ghibliapi.herokuapp.com/films");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let films = await fetchPromise.json();</a:t>
            </a: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    films.forEach((film, index) =&gt; {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mainContent += `&lt;div class="film-heroku mb-3"&gt;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&lt;div class="card shadow"&gt;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&lt;div class="card-header text-white ${index%2 ? 'bg-primary': 'bg-info'}"&gt;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&lt;h3 class="card-title text-center"&gt;${film.title}&lt;/h3&gt;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</a:t>
            </a:r>
            <a:endParaRPr lang="en-US" sz="16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US" sz="1600">
                <a:sym typeface="+mn-ea"/>
              </a:rPr>
              <a:t>  &lt;h5 class="card-title"&gt;Director: ${film.director}&lt;/h5&gt;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    &lt;h5 class="card-title"&gt;Producer: ${film.producer}&lt;/h5&gt;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    &lt;h5 class="card-title"&gt;Release Date: ${film.release_date}&lt;/h5&gt;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  &lt;/div&gt;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  &lt;div class="card-body"&gt;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    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    &lt;p class="card-text"&gt;${film.description}&lt;/p&gt;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  &lt;/div&gt;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&lt;/div&gt;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    &lt;/div&gt;`;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});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    mainContainer.innerHTML = mainContent;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}</a:t>
            </a:r>
            <a:endParaRPr lang="en-US" sz="1600"/>
          </a:p>
          <a:p>
            <a:pPr marL="0" indent="0">
              <a:buNone/>
            </a:pPr>
            <a:endParaRPr lang="en-US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Ссылки</a:t>
            </a:r>
            <a:endParaRPr lang="ru-RU" alt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https://habr.com/ru/post/439746/</a:t>
            </a:r>
            <a:endParaRPr lang="en-US"/>
          </a:p>
          <a:p>
            <a:r>
              <a:rPr lang="en-US"/>
              <a:t>https://learn.javascript.ru/promise</a:t>
            </a:r>
            <a:endParaRPr lang="en-US"/>
          </a:p>
          <a:p>
            <a:r>
              <a:rPr lang="en-US"/>
              <a:t>https://html-plus.in.ua/promises-in-javascript/</a:t>
            </a:r>
            <a:endParaRPr lang="en-US"/>
          </a:p>
          <a:p>
            <a:r>
              <a:rPr lang="en-US"/>
              <a:t>https://learn.javascript.ru/fetch</a:t>
            </a:r>
            <a:endParaRPr lang="en-US"/>
          </a:p>
          <a:p>
            <a:r>
              <a:rPr lang="en-US"/>
              <a:t>https://frontend-stuff.com/blog/javascript-promises/</a:t>
            </a:r>
            <a:endParaRPr lang="en-US"/>
          </a:p>
          <a:p>
            <a:r>
              <a:rPr lang="en-US"/>
              <a:t>https://learn.javascript.ru/async-await</a:t>
            </a:r>
            <a:endParaRPr lang="en-US"/>
          </a:p>
          <a:p>
            <a:r>
              <a:rPr lang="en-US"/>
              <a:t>https://html-plus.in.ua/http-zaprosy-s-pomoshhyu-fetch-api-i-promisov/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Что такое обещания в реальной жизни? </a:t>
            </a:r>
            <a:endParaRPr lang="ru-RU" altLang="en-US"/>
          </a:p>
        </p:txBody>
      </p:sp>
      <p:pic>
        <p:nvPicPr>
          <p:cNvPr id="5" name="Content Placeholder 4" descr="promise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77360" y="1986280"/>
            <a:ext cx="7914640" cy="409702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609600" y="948690"/>
            <a:ext cx="10972800" cy="163068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973455" y="1063625"/>
            <a:ext cx="330327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ru-RU" altLang="en-US" sz="2000">
                <a:sym typeface="+mn-ea"/>
              </a:rPr>
              <a:t>Обещания могут быть исполнены (</a:t>
            </a:r>
            <a:r>
              <a:rPr lang="en-US" altLang="en-US" sz="2000">
                <a:sym typeface="+mn-ea"/>
              </a:rPr>
              <a:t>promise </a:t>
            </a:r>
            <a:r>
              <a:rPr lang="en-US" altLang="en-US" sz="2000" b="1">
                <a:sym typeface="+mn-ea"/>
              </a:rPr>
              <a:t>fulfilled</a:t>
            </a:r>
            <a:r>
              <a:rPr lang="en-US" altLang="en-US" sz="2000">
                <a:sym typeface="+mn-ea"/>
              </a:rPr>
              <a:t>, </a:t>
            </a:r>
            <a:r>
              <a:rPr lang="en-US" altLang="en-US" sz="2000" b="1">
                <a:sym typeface="+mn-ea"/>
              </a:rPr>
              <a:t>resolved</a:t>
            </a:r>
            <a:r>
              <a:rPr lang="en-US" altLang="en-US" sz="2000">
                <a:sym typeface="+mn-ea"/>
              </a:rPr>
              <a:t>) </a:t>
            </a:r>
            <a:r>
              <a:rPr lang="ru-RU" altLang="en-US" sz="2000">
                <a:sym typeface="+mn-ea"/>
              </a:rPr>
              <a:t>или отклонены (promise </a:t>
            </a:r>
            <a:r>
              <a:rPr lang="ru-RU" altLang="en-US" sz="2000" b="1">
                <a:sym typeface="+mn-ea"/>
              </a:rPr>
              <a:t>rejected</a:t>
            </a:r>
            <a:r>
              <a:rPr lang="ru-RU" altLang="en-US" sz="2000">
                <a:sym typeface="+mn-ea"/>
              </a:rPr>
              <a:t>)</a:t>
            </a:r>
            <a:endParaRPr lang="ru-RU" altLang="en-US" sz="2000"/>
          </a:p>
          <a:p>
            <a:pPr marL="0" indent="0">
              <a:buNone/>
            </a:pPr>
            <a:r>
              <a:rPr lang="ru-RU" altLang="en-US" sz="2000">
                <a:sym typeface="+mn-ea"/>
              </a:rPr>
              <a:t>В зависимости от этого происходят некоторые события (выполняются некоторые действия)</a:t>
            </a:r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>
                <a:sym typeface="+mn-ea"/>
              </a:rPr>
              <a:t>Варианты с</a:t>
            </a:r>
            <a:r>
              <a:rPr altLang="en-US">
                <a:sym typeface="+mn-ea"/>
              </a:rPr>
              <a:t>остояни</a:t>
            </a:r>
            <a:r>
              <a:rPr lang="ru-RU">
                <a:sym typeface="+mn-ea"/>
              </a:rPr>
              <a:t>й</a:t>
            </a:r>
            <a:r>
              <a:rPr altLang="en-US">
                <a:sym typeface="+mn-ea"/>
              </a:rPr>
              <a:t> промисов</a:t>
            </a:r>
            <a:r>
              <a:rPr lang="ru-RU">
                <a:sym typeface="+mn-ea"/>
              </a:rPr>
              <a:t> </a:t>
            </a:r>
            <a:r>
              <a:rPr lang="ru-RU" altLang="en-US"/>
              <a:t>в </a:t>
            </a:r>
            <a:r>
              <a:rPr lang="en-US" altLang="en-US"/>
              <a:t>JavaScript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altLang="en-US">
                <a:sym typeface="+mn-ea"/>
              </a:rPr>
              <a:t>Промис в JavaScript, как и обещание в реальной жизни, имеет 3 состояния. Это может быть</a:t>
            </a:r>
            <a:r>
              <a:rPr lang="en-US">
                <a:sym typeface="+mn-ea"/>
              </a:rPr>
              <a:t>: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altLang="en-US">
                <a:sym typeface="+mn-ea"/>
              </a:rPr>
              <a:t>1) нерешенный(в ожидании</a:t>
            </a:r>
            <a:r>
              <a:rPr lang="ru-RU">
                <a:sym typeface="+mn-ea"/>
              </a:rPr>
              <a:t> </a:t>
            </a:r>
            <a:r>
              <a:rPr lang="en-US" altLang="ru-RU" b="1">
                <a:sym typeface="+mn-ea"/>
              </a:rPr>
              <a:t>pending</a:t>
            </a:r>
            <a:r>
              <a:rPr altLang="en-US">
                <a:sym typeface="+mn-ea"/>
              </a:rPr>
              <a:t>), </a:t>
            </a:r>
            <a:endParaRPr altLang="en-US">
              <a:sym typeface="+mn-ea"/>
            </a:endParaRPr>
          </a:p>
          <a:p>
            <a:pPr marL="0" indent="0">
              <a:buNone/>
            </a:pPr>
            <a:r>
              <a:rPr altLang="en-US">
                <a:sym typeface="+mn-ea"/>
              </a:rPr>
              <a:t>2) решенный/</a:t>
            </a:r>
            <a:r>
              <a:rPr altLang="en-US" b="1">
                <a:sym typeface="+mn-ea"/>
              </a:rPr>
              <a:t>resolved </a:t>
            </a:r>
            <a:r>
              <a:rPr altLang="en-US">
                <a:sym typeface="+mn-ea"/>
              </a:rPr>
              <a:t>(выполненный) или</a:t>
            </a:r>
            <a:endParaRPr altLang="en-US">
              <a:sym typeface="+mn-ea"/>
            </a:endParaRPr>
          </a:p>
          <a:p>
            <a:pPr marL="0" indent="0">
              <a:buNone/>
            </a:pPr>
            <a:r>
              <a:rPr altLang="en-US">
                <a:sym typeface="+mn-ea"/>
              </a:rPr>
              <a:t> 3) отклоненный/</a:t>
            </a:r>
            <a:r>
              <a:rPr altLang="en-US" b="1">
                <a:sym typeface="+mn-ea"/>
              </a:rPr>
              <a:t>rejected</a:t>
            </a:r>
            <a:r>
              <a:rPr altLang="en-US">
                <a:sym typeface="+mn-ea"/>
              </a:rPr>
              <a:t>.</a:t>
            </a:r>
            <a:endParaRPr altLang="en-US"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39560" y="3417570"/>
            <a:ext cx="5552440" cy="3109595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/>
        </p:nvSpPr>
        <p:spPr>
          <a:xfrm>
            <a:off x="6518910" y="3816985"/>
            <a:ext cx="5384800" cy="231076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altLang="en-US"/>
          </a:p>
        </p:txBody>
      </p:sp>
      <p:pic>
        <p:nvPicPr>
          <p:cNvPr id="9" name="Content Placeholder 4" descr="Creating-Promises"/>
          <p:cNvPicPr>
            <a:picLocks noChangeAspect="1"/>
          </p:cNvPicPr>
          <p:nvPr/>
        </p:nvPicPr>
        <p:blipFill>
          <a:blip r:embed="rId2"/>
          <a:srcRect l="15400" r="15861"/>
          <a:stretch>
            <a:fillRect/>
          </a:stretch>
        </p:blipFill>
        <p:spPr>
          <a:xfrm>
            <a:off x="5838190" y="578485"/>
            <a:ext cx="6245860" cy="3238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/>
              <a:t>Состояния промиса</a:t>
            </a:r>
            <a:r>
              <a:rPr lang="en-US" altLang="ru-RU"/>
              <a:t> </a:t>
            </a:r>
            <a:r>
              <a:rPr lang="en-US"/>
              <a:t>(states of a Promise)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2000" b="1"/>
              <a:t>Нерешенный или Ожидающий</a:t>
            </a:r>
            <a:r>
              <a:rPr lang="en-US" sz="2000"/>
              <a:t> </a:t>
            </a:r>
            <a:r>
              <a:rPr lang="ru-RU" altLang="en-US" sz="2000"/>
              <a:t> (</a:t>
            </a:r>
            <a:r>
              <a:rPr lang="en-US" altLang="ru-RU" sz="2000" b="1"/>
              <a:t>pending</a:t>
            </a:r>
            <a:r>
              <a:rPr lang="en-US" altLang="ru-RU" sz="2000"/>
              <a:t>) </a:t>
            </a:r>
            <a:r>
              <a:rPr lang="en-US" sz="2000"/>
              <a:t>— Промис ожидает, если результат не готов. То есть, ожидает завершение чего-либо(например, завершения асинхронной операции).</a:t>
            </a:r>
            <a:endParaRPr lang="en-US" sz="2000"/>
          </a:p>
          <a:p>
            <a:pPr marL="0" indent="0">
              <a:buNone/>
            </a:pPr>
            <a:r>
              <a:rPr lang="en-US" sz="2000" b="1"/>
              <a:t>Решенный или Выполненный</a:t>
            </a:r>
            <a:r>
              <a:rPr lang="en-US" sz="2000"/>
              <a:t>  (</a:t>
            </a:r>
            <a:r>
              <a:rPr lang="en-US" sz="2000" b="1"/>
              <a:t>resolved</a:t>
            </a:r>
            <a:r>
              <a:rPr lang="en-US" sz="2000"/>
              <a:t>) — Промис решен, если результат доступен. То есть, что-то завершило свое выполнение(например, асинхронная операция) и все прошло хорошо.</a:t>
            </a:r>
            <a:endParaRPr lang="en-US" sz="2000"/>
          </a:p>
          <a:p>
            <a:pPr marL="0" indent="0">
              <a:buNone/>
            </a:pPr>
            <a:r>
              <a:rPr lang="en-US" sz="2000" b="1"/>
              <a:t>Отклоненный  (rejected) </a:t>
            </a:r>
            <a:r>
              <a:rPr lang="en-US" sz="2000"/>
              <a:t>— Промиc отклонен, если произошла ошибка в процессе выполнения.</a:t>
            </a:r>
            <a:endParaRPr lang="en-US" sz="2000"/>
          </a:p>
        </p:txBody>
      </p:sp>
      <p:pic>
        <p:nvPicPr>
          <p:cNvPr id="7" name="Content Placeholder 6" descr="promises-states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65545" y="1922145"/>
            <a:ext cx="5248275" cy="3457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Создание промиса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720" y="1174750"/>
            <a:ext cx="10507980" cy="4953000"/>
          </a:xfrm>
        </p:spPr>
        <p:txBody>
          <a:bodyPr/>
          <a:p>
            <a:pPr marL="0" indent="0">
              <a:buNone/>
            </a:pP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Подразумевает вызов конструктора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Promise </a:t>
            </a: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с передачей в него 2-х функций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const promise = new Promise((resolve, reject) =&gt; {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 ...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});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867410"/>
          </a:xfrm>
        </p:spPr>
        <p:txBody>
          <a:bodyPr/>
          <a:p>
            <a:r>
              <a:rPr lang="ru-RU" altLang="en-US" sz="3200"/>
              <a:t>Вызов функций с одним параметром</a:t>
            </a:r>
            <a:endParaRPr lang="ru-RU" alt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720" y="1174750"/>
            <a:ext cx="10507980" cy="4953000"/>
          </a:xfrm>
        </p:spPr>
        <p:txBody>
          <a:bodyPr/>
          <a:p>
            <a:pPr marL="0" indent="0">
              <a:buNone/>
            </a:pPr>
            <a:r>
              <a:rPr lang="ru-RU" altLang="en-US" sz="2400">
                <a:sym typeface="+mn-ea"/>
              </a:rPr>
              <a:t>Промис становится выполненным при помощи вызова resolve(), а отклоненным при помощи reject().</a:t>
            </a:r>
            <a:endParaRPr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altLang="en-US" sz="2400">
                <a:latin typeface="Arial" panose="020B0604020202020204" pitchFamily="34" charset="0"/>
                <a:cs typeface="Arial" panose="020B0604020202020204" pitchFamily="34" charset="0"/>
              </a:rPr>
              <a:t>resolve() и reject() принимают один аргумент, который может быть строкой, числом, логическим выражением, массивом или объектом.</a:t>
            </a:r>
            <a:endParaRPr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const</a:t>
            </a: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 promise = new Promise((resolve, reject) =&gt; {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  if(allWentWell) {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    resolve('Все прошло отлично!');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  } else {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    reject('Что-то пошло не так');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  }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});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867410"/>
          </a:xfrm>
        </p:spPr>
        <p:txBody>
          <a:bodyPr/>
          <a:p>
            <a:r>
              <a:rPr lang="ru-RU" altLang="en-US" sz="3200"/>
              <a:t>Действия с промисом после вызова функций </a:t>
            </a:r>
            <a:r>
              <a:rPr lang="en-US" altLang="en-US" sz="3200"/>
              <a:t>resolve() </a:t>
            </a:r>
            <a:r>
              <a:rPr lang="ru-RU" altLang="en-US" sz="3200"/>
              <a:t>и </a:t>
            </a:r>
            <a:r>
              <a:rPr lang="en-US" altLang="en-US" sz="3200"/>
              <a:t>reject()</a:t>
            </a:r>
            <a:endParaRPr lang="en-US" alt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720" y="1174750"/>
            <a:ext cx="10507980" cy="4953000"/>
          </a:xfrm>
        </p:spPr>
        <p:txBody>
          <a:bodyPr/>
          <a:p>
            <a:pPr marL="0" indent="0">
              <a:buNone/>
            </a:pPr>
            <a:r>
              <a:rPr lang="ru-RU" altLang="en-US" sz="2400">
                <a:sym typeface="+mn-ea"/>
              </a:rPr>
              <a:t>Мы используем промисы при помощи методов then() в случае успеха и и catch() в случае, если промис был отклонен.</a:t>
            </a:r>
            <a:endParaRPr lang="ru-RU" altLang="en-US" sz="2400">
              <a:sym typeface="+mn-ea"/>
            </a:endParaRPr>
          </a:p>
          <a:p>
            <a:pPr marL="0" indent="0">
              <a:buNone/>
            </a:pPr>
            <a:r>
              <a:rPr lang="en-US" sz="1600">
                <a:latin typeface="Courier New" panose="02070309020205020404" charset="0"/>
                <a:cs typeface="Courier New" panose="02070309020205020404" charset="0"/>
              </a:rPr>
              <a:t>const</a:t>
            </a:r>
            <a:r>
              <a:rPr lang="en-US" sz="1600">
                <a:latin typeface="Courier New" panose="02070309020205020404" charset="0"/>
                <a:cs typeface="Courier New" panose="02070309020205020404" charset="0"/>
              </a:rPr>
              <a:t> promise = new Promise((resolve, reject) =&gt; {</a:t>
            </a:r>
            <a:endParaRPr 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1600">
                <a:latin typeface="Courier New" panose="02070309020205020404" charset="0"/>
                <a:cs typeface="Courier New" panose="02070309020205020404" charset="0"/>
              </a:rPr>
              <a:t>  if(allWentWell) {</a:t>
            </a:r>
            <a:endParaRPr 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1600">
                <a:latin typeface="Courier New" panose="02070309020205020404" charset="0"/>
                <a:cs typeface="Courier New" panose="02070309020205020404" charset="0"/>
              </a:rPr>
              <a:t>    resolve('Все прошло отлично!');</a:t>
            </a:r>
            <a:endParaRPr 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1600">
                <a:latin typeface="Courier New" panose="02070309020205020404" charset="0"/>
                <a:cs typeface="Courier New" panose="02070309020205020404" charset="0"/>
              </a:rPr>
              <a:t>  } else {</a:t>
            </a:r>
            <a:endParaRPr 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1600">
                <a:latin typeface="Courier New" panose="02070309020205020404" charset="0"/>
                <a:cs typeface="Courier New" panose="02070309020205020404" charset="0"/>
              </a:rPr>
              <a:t>    reject('Что-то пошло не так');</a:t>
            </a:r>
            <a:endParaRPr 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1600">
                <a:latin typeface="Courier New" panose="02070309020205020404" charset="0"/>
                <a:cs typeface="Courier New" panose="02070309020205020404" charset="0"/>
              </a:rPr>
              <a:t>  }</a:t>
            </a:r>
            <a:endParaRPr 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1600">
                <a:latin typeface="Courier New" panose="02070309020205020404" charset="0"/>
                <a:cs typeface="Courier New" panose="02070309020205020404" charset="0"/>
              </a:rPr>
              <a:t>});</a:t>
            </a:r>
            <a:endParaRPr 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1600">
                <a:latin typeface="Courier New" panose="02070309020205020404" charset="0"/>
                <a:cs typeface="Courier New" panose="02070309020205020404" charset="0"/>
              </a:rPr>
              <a:t>promise.then((data) =&gt; {</a:t>
            </a:r>
            <a:endParaRPr 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1600">
                <a:latin typeface="Courier New" panose="02070309020205020404" charset="0"/>
                <a:cs typeface="Courier New" panose="02070309020205020404" charset="0"/>
              </a:rPr>
              <a:t>  console.log(data);  // вывести 'Все прошло отлично!'</a:t>
            </a:r>
            <a:endParaRPr 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1600">
                <a:latin typeface="Courier New" panose="02070309020205020404" charset="0"/>
                <a:cs typeface="Courier New" panose="02070309020205020404" charset="0"/>
              </a:rPr>
              <a:t>  }</a:t>
            </a:r>
            <a:r>
              <a:rPr lang="ru-RU" altLang="en-US" sz="1600">
                <a:latin typeface="Courier New" panose="02070309020205020404" charset="0"/>
                <a:cs typeface="Courier New" panose="02070309020205020404" charset="0"/>
              </a:rPr>
              <a:t>)</a:t>
            </a:r>
            <a:r>
              <a:rPr lang="en-US" altLang="ru-RU" sz="1600">
                <a:latin typeface="Courier New" panose="02070309020205020404" charset="0"/>
                <a:cs typeface="Courier New" panose="02070309020205020404" charset="0"/>
              </a:rPr>
              <a:t>.catch</a:t>
            </a:r>
            <a:r>
              <a:rPr lang="en-US" sz="1600">
                <a:latin typeface="Courier New" panose="02070309020205020404" charset="0"/>
                <a:cs typeface="Courier New" panose="02070309020205020404" charset="0"/>
              </a:rPr>
              <a:t> (error) =&gt; {</a:t>
            </a:r>
            <a:endParaRPr 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1600">
                <a:latin typeface="Courier New" panose="02070309020205020404" charset="0"/>
                <a:cs typeface="Courier New" panose="02070309020205020404" charset="0"/>
              </a:rPr>
              <a:t>  console.log(error); // вывести ошибку</a:t>
            </a:r>
            <a:endParaRPr 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1600">
                <a:latin typeface="Courier New" panose="02070309020205020404" charset="0"/>
                <a:cs typeface="Courier New" panose="02070309020205020404" charset="0"/>
              </a:rPr>
              <a:t>  });</a:t>
            </a:r>
            <a:endParaRPr 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endParaRPr lang="en-US" sz="1600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/>
              <a:t>Пример с промисом в виде простой лотереи</a:t>
            </a:r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380355"/>
          </a:xfrm>
        </p:spPr>
        <p:txBody>
          <a:bodyPr/>
          <a:p>
            <a:pPr marL="0" indent="0">
              <a:buNone/>
            </a:pPr>
            <a:r>
              <a:rPr lang="en-US" sz="1600">
                <a:latin typeface="Courier New" panose="02070309020205020404" charset="0"/>
                <a:cs typeface="Courier New" panose="02070309020205020404" charset="0"/>
              </a:rPr>
              <a:t>let btn = document.getElementById('btn'),</a:t>
            </a:r>
            <a:endParaRPr 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1600">
                <a:latin typeface="Courier New" panose="02070309020205020404" charset="0"/>
                <a:cs typeface="Courier New" panose="02070309020205020404" charset="0"/>
              </a:rPr>
              <a:t>  output = document.getElementById('output');</a:t>
            </a:r>
            <a:endParaRPr 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1600">
                <a:latin typeface="Courier New" panose="02070309020205020404" charset="0"/>
                <a:cs typeface="Courier New" panose="02070309020205020404" charset="0"/>
              </a:rPr>
              <a:t>  </a:t>
            </a:r>
            <a:r>
              <a:rPr lang="en-US" sz="1600">
                <a:latin typeface="Courier New" panose="02070309020205020404" charset="0"/>
                <a:cs typeface="Courier New" panose="02070309020205020404" charset="0"/>
                <a:sym typeface="+mn-ea"/>
              </a:rPr>
              <a:t>btn.onclick = testPromise;</a:t>
            </a:r>
            <a:r>
              <a:rPr lang="en-US" sz="1600">
                <a:latin typeface="Courier New" panose="02070309020205020404" charset="0"/>
                <a:cs typeface="Courier New" panose="02070309020205020404" charset="0"/>
              </a:rPr>
              <a:t>	</a:t>
            </a:r>
            <a:endParaRPr 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sz="1600">
                <a:latin typeface="Courier New" panose="02070309020205020404" charset="0"/>
                <a:cs typeface="Courier New" panose="02070309020205020404" charset="0"/>
              </a:rPr>
              <a:t>let randomNum = (x) =&gt; Math.round(Math.random()*x);</a:t>
            </a:r>
            <a:endParaRPr sz="16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1600">
                <a:latin typeface="Courier New" panose="02070309020205020404" charset="0"/>
                <a:cs typeface="Courier New" panose="02070309020205020404" charset="0"/>
              </a:rPr>
              <a:t>function testPromise(){</a:t>
            </a:r>
            <a:endParaRPr 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1600">
                <a:latin typeface="Courier New" panose="02070309020205020404" charset="0"/>
                <a:cs typeface="Courier New" panose="02070309020205020404" charset="0"/>
              </a:rPr>
              <a:t>    let numPromise = new Promise(function(resolve, reject){</a:t>
            </a:r>
            <a:endParaRPr 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1600">
                <a:latin typeface="Courier New" panose="02070309020205020404" charset="0"/>
                <a:cs typeface="Courier New" panose="02070309020205020404" charset="0"/>
              </a:rPr>
              <a:t>      let num = randomNum(400);</a:t>
            </a:r>
            <a:endParaRPr 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1600">
                <a:latin typeface="Courier New" panose="02070309020205020404" charset="0"/>
                <a:cs typeface="Courier New" panose="02070309020205020404" charset="0"/>
              </a:rPr>
              <a:t>      console.log(num);</a:t>
            </a:r>
            <a:endParaRPr 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1600">
                <a:latin typeface="Courier New" panose="02070309020205020404" charset="0"/>
                <a:cs typeface="Courier New" panose="02070309020205020404" charset="0"/>
              </a:rPr>
              <a:t>      setTimeout(function(){</a:t>
            </a:r>
            <a:endParaRPr 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1600">
                <a:latin typeface="Courier New" panose="02070309020205020404" charset="0"/>
                <a:cs typeface="Courier New" panose="02070309020205020404" charset="0"/>
              </a:rPr>
              <a:t>        if(num&gt;200) resolve('Поздравляю! Вы выиграли! Ваш номер '+num);</a:t>
            </a:r>
            <a:endParaRPr 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1600">
                <a:latin typeface="Courier New" panose="02070309020205020404" charset="0"/>
                <a:cs typeface="Courier New" panose="02070309020205020404" charset="0"/>
              </a:rPr>
              <a:t>            else  reject('Извините, Вы проиграли! Ваш номер '+num);</a:t>
            </a:r>
            <a:endParaRPr 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1600">
                <a:latin typeface="Courier New" panose="02070309020205020404" charset="0"/>
                <a:cs typeface="Courier New" panose="02070309020205020404" charset="0"/>
              </a:rPr>
              <a:t>        }, 1000);</a:t>
            </a:r>
            <a:endParaRPr 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1600">
                <a:latin typeface="Courier New" panose="02070309020205020404" charset="0"/>
                <a:cs typeface="Courier New" panose="02070309020205020404" charset="0"/>
              </a:rPr>
              <a:t>    });</a:t>
            </a:r>
            <a:endParaRPr 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1600">
                <a:latin typeface="Courier New" panose="02070309020205020404" charset="0"/>
                <a:cs typeface="Courier New" panose="02070309020205020404" charset="0"/>
              </a:rPr>
              <a:t>    </a:t>
            </a:r>
            <a:endParaRPr 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1600">
                <a:latin typeface="Courier New" panose="02070309020205020404" charset="0"/>
                <a:cs typeface="Courier New" panose="02070309020205020404" charset="0"/>
              </a:rPr>
              <a:t>    numPromise.then( message =&gt; output.insertAdjacentHTML('beforeEnd', '&lt;li style="color: red"&gt;'+message+'&lt;/li&gt;'))</a:t>
            </a:r>
            <a:endParaRPr 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1600">
                <a:latin typeface="Courier New" panose="02070309020205020404" charset="0"/>
                <a:cs typeface="Courier New" panose="02070309020205020404" charset="0"/>
              </a:rPr>
              <a:t>     .catch( message =&gt; output.insertAdjacentHTML('beforeEnd', '&lt;li&gt;'+message+'&lt;/li&gt;'));</a:t>
            </a:r>
            <a:endParaRPr 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1600"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endParaRPr lang="en-US" sz="1600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Использование промисов в </a:t>
            </a:r>
            <a:r>
              <a:rPr lang="en-US" altLang="en-US"/>
              <a:t>Fetch API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Fetch API предоставляет интерфейс JavaScript для работы с запросами и ответами HTTP. </a:t>
            </a:r>
            <a:r>
              <a:rPr lang="ru-RU" altLang="en-US"/>
              <a:t>С помощью метода  </a:t>
            </a:r>
            <a:r>
              <a:rPr lang="en-US" altLang="ru-RU" b="1"/>
              <a:t>fetch()</a:t>
            </a:r>
            <a:r>
              <a:rPr lang="en-US" altLang="ru-RU"/>
              <a:t> </a:t>
            </a:r>
            <a:r>
              <a:rPr lang="ru-RU" altLang="en-US"/>
              <a:t>можно получать ресурсы по сети асинхронно.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Fetch представляет собой альтернативу загрузке данных с помощью </a:t>
            </a:r>
            <a:r>
              <a:rPr lang="en-US" altLang="en-US"/>
              <a:t>AJAX </a:t>
            </a:r>
            <a:r>
              <a:rPr lang="ru-RU" altLang="en-US"/>
              <a:t>и объекта XMLHttpRequest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6976</Words>
  <Application>WPS Presentation</Application>
  <PresentationFormat>Widescreen</PresentationFormat>
  <Paragraphs>216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SimSun</vt:lpstr>
      <vt:lpstr>Wingdings</vt:lpstr>
      <vt:lpstr>Malgun Gothic</vt:lpstr>
      <vt:lpstr>Courier New</vt:lpstr>
      <vt:lpstr>Microsoft YaHei</vt:lpstr>
      <vt:lpstr>Arial Unicode MS</vt:lpstr>
      <vt:lpstr>Calibri</vt:lpstr>
      <vt:lpstr>Green Color</vt:lpstr>
      <vt:lpstr>Paint.Picture</vt:lpstr>
      <vt:lpstr>Promises</vt:lpstr>
      <vt:lpstr>Что такое обещания в реальной жизни? </vt:lpstr>
      <vt:lpstr>Варианты состояний промисов в JavaScript</vt:lpstr>
      <vt:lpstr>Состояния промиса (states of a Promise)</vt:lpstr>
      <vt:lpstr>Создание промиса</vt:lpstr>
      <vt:lpstr>Вызов функций с одним параметром</vt:lpstr>
      <vt:lpstr>Действия с промисом после вызова функций resolve() и reject()</vt:lpstr>
      <vt:lpstr>Пример с промисом в виде простой лотереи</vt:lpstr>
      <vt:lpstr>Использование промисов в Fetch API</vt:lpstr>
      <vt:lpstr>Базовый запрос на получение данных в Fetch API</vt:lpstr>
      <vt:lpstr>Загрузка данных с помощью Fetch API</vt:lpstr>
      <vt:lpstr>Пример с загрузкой информации о пользователе</vt:lpstr>
      <vt:lpstr>Задание</vt:lpstr>
      <vt:lpstr>PowerPoint 演示文稿</vt:lpstr>
      <vt:lpstr>PowerPoint 演示文稿</vt:lpstr>
      <vt:lpstr>Ссылки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Promises</dc:title>
  <dc:creator/>
  <cp:lastModifiedBy>olena</cp:lastModifiedBy>
  <cp:revision>25</cp:revision>
  <dcterms:created xsi:type="dcterms:W3CDTF">2021-04-14T08:01:00Z</dcterms:created>
  <dcterms:modified xsi:type="dcterms:W3CDTF">2022-03-30T14:48:56Z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1033-11.2.0.11042</vt:lpwstr>
  </property>
  <property fmtid="{D5CDD505-2E9C-101B-9397-08002B2CF9AE}" pid="3" name="ICV">
    <vt:lpwstr>69B9021EA127441581A3E10626F8E6AE</vt:lpwstr>
  </property>
</Properties>
</file>