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78" r:id="rId6"/>
    <p:sldId id="261" r:id="rId7"/>
    <p:sldId id="279" r:id="rId8"/>
    <p:sldId id="262" r:id="rId9"/>
    <p:sldId id="264" r:id="rId10"/>
    <p:sldId id="265" r:id="rId11"/>
    <p:sldId id="263" r:id="rId12"/>
    <p:sldId id="259" r:id="rId13"/>
    <p:sldId id="260" r:id="rId14"/>
    <p:sldId id="287" r:id="rId15"/>
    <p:sldId id="288" r:id="rId16"/>
    <p:sldId id="267" r:id="rId17"/>
    <p:sldId id="268" r:id="rId18"/>
    <p:sldId id="280" r:id="rId19"/>
    <p:sldId id="269" r:id="rId20"/>
    <p:sldId id="270" r:id="rId21"/>
    <p:sldId id="281" r:id="rId22"/>
    <p:sldId id="282" r:id="rId23"/>
    <p:sldId id="283" r:id="rId24"/>
    <p:sldId id="285" r:id="rId25"/>
    <p:sldId id="286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jquery.page2page.ru/index.php5/%D0%AD%D1%84%D1%84%D0%B5%D0%BA%D1%82%D1%8B" TargetMode="External"/><Relationship Id="rId2" Type="http://schemas.openxmlformats.org/officeDocument/2006/relationships/hyperlink" Target="http://jquery.page2page.ru/index.php5/%D0%A1%D0%B5%D0%BB%D0%B5%D0%BA%D1%82%D0%BE%D1%80%D1%8B" TargetMode="External"/><Relationship Id="rId1" Type="http://schemas.openxmlformats.org/officeDocument/2006/relationships/hyperlink" Target="http://html-plus.in.ua/podklyuchaem-jquery-versii-jquery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jquery.page2page.ru/index.php5/%D0%9E%D0%B1%D1%8A%D0%B5%D0%BA%D1%82_jQue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query.page2page.ru/index.php5/%D0%A1%D0%BE%D0%B1%D1%8B%D1%82%D0%B8%D1%8F" TargetMode="External"/><Relationship Id="rId1" Type="http://schemas.openxmlformats.org/officeDocument/2006/relationships/hyperlink" Target="https://html-plus.in.ua/obrabotka-sobytiy-v-jque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jsdelivr.com/package/npm/jquery" TargetMode="External"/><Relationship Id="rId3" Type="http://schemas.openxmlformats.org/officeDocument/2006/relationships/hyperlink" Target="https://cdnjs.com/libraries/jquery/" TargetMode="External"/><Relationship Id="rId2" Type="http://schemas.openxmlformats.org/officeDocument/2006/relationships/hyperlink" Target="https://www.asp.net/ajax/cdn#jQuery_Releases_on_the_CDN_0" TargetMode="External"/><Relationship Id="rId1" Type="http://schemas.openxmlformats.org/officeDocument/2006/relationships/hyperlink" Target="https://developers.google.com/speed/libraries/devguide#jque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88256" cy="1373070"/>
          </a:xfrm>
        </p:spPr>
        <p:txBody>
          <a:bodyPr/>
          <a:lstStyle/>
          <a:p>
            <a:r>
              <a:rPr lang="en-US" sz="4000" dirty="0"/>
              <a:t>jQuery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705" y="1737119"/>
            <a:ext cx="5254991" cy="442366"/>
          </a:xfrm>
        </p:spPr>
        <p:txBody>
          <a:bodyPr/>
          <a:lstStyle/>
          <a:p>
            <a:r>
              <a:rPr lang="ru-RU" altLang="ru-RU" dirty="0"/>
              <a:t>библиотека, написанная на </a:t>
            </a:r>
            <a:r>
              <a:rPr lang="en-US" altLang="ru-RU" dirty="0"/>
              <a:t>JavaScript</a:t>
            </a:r>
            <a:endParaRPr lang="en-US" alt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66" y="2615711"/>
            <a:ext cx="4329629" cy="15894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Ссылки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>
                <a:hlinkClick r:id="rId1"/>
              </a:rPr>
              <a:t>Подключение </a:t>
            </a:r>
            <a:r>
              <a:rPr lang="en-US" altLang="en-US">
                <a:hlinkClick r:id="rId1"/>
              </a:rPr>
              <a:t>jQuery</a:t>
            </a:r>
            <a:endParaRPr lang="en-US" altLang="en-US"/>
          </a:p>
          <a:p>
            <a:r>
              <a:rPr lang="ru-RU" altLang="en-US">
                <a:hlinkClick r:id="rId2"/>
              </a:rPr>
              <a:t>Все селекторы</a:t>
            </a:r>
            <a:endParaRPr lang="ru-RU" altLang="en-US">
              <a:hlinkClick r:id="rId2"/>
            </a:endParaRPr>
          </a:p>
          <a:p>
            <a:r>
              <a:rPr lang="ru-RU" altLang="en-US">
                <a:hlinkClick r:id="rId3"/>
              </a:rPr>
              <a:t>Анимационные методы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936625"/>
            <a:ext cx="9239250" cy="582613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Анимационные методы </a:t>
            </a:r>
            <a:r>
              <a:rPr lang="en-US" altLang="en-US" dirty="0"/>
              <a:t>jQuery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2407285"/>
            <a:ext cx="10972800" cy="4031615"/>
          </a:xfrm>
        </p:spPr>
        <p:txBody>
          <a:bodyPr>
            <a:normAutofit/>
          </a:bodyPr>
          <a:lstStyle/>
          <a:p>
            <a:r>
              <a:rPr lang="en-US" sz="2000" dirty="0" err="1"/>
              <a:t>elem.hide</a:t>
            </a:r>
            <a:r>
              <a:rPr lang="en-US" sz="2000" dirty="0"/>
              <a:t>([</a:t>
            </a:r>
            <a:r>
              <a:rPr lang="en-US" sz="2000" dirty="0" err="1"/>
              <a:t>ms</a:t>
            </a:r>
            <a:r>
              <a:rPr lang="en-US" sz="2000" dirty="0"/>
              <a:t>]) – </a:t>
            </a:r>
            <a:r>
              <a:rPr lang="ru-RU" altLang="en-US" sz="2000" dirty="0"/>
              <a:t>спрятать элемент </a:t>
            </a:r>
            <a:r>
              <a:rPr lang="en-US" altLang="ru-RU" sz="2000" dirty="0"/>
              <a:t>(style="display: none"</a:t>
            </a:r>
            <a:r>
              <a:rPr lang="ru-RU" altLang="en-US" sz="2000" dirty="0"/>
              <a:t>)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 err="1">
                <a:sym typeface="+mn-ea"/>
              </a:rPr>
              <a:t>elem.</a:t>
            </a:r>
            <a:r>
              <a:rPr lang="en-US" sz="2000" dirty="0" err="1"/>
              <a:t>show</a:t>
            </a:r>
            <a:r>
              <a:rPr lang="en-US" sz="2000" dirty="0"/>
              <a:t>([</a:t>
            </a:r>
            <a:r>
              <a:rPr lang="en-US" sz="2000" dirty="0" err="1"/>
              <a:t>ms</a:t>
            </a:r>
            <a:r>
              <a:rPr lang="en-US" sz="2000" dirty="0"/>
              <a:t>]) – </a:t>
            </a:r>
            <a:r>
              <a:rPr lang="ru-RU" altLang="en-US" sz="2000" dirty="0">
                <a:sym typeface="+mn-ea"/>
              </a:rPr>
              <a:t>показать элемент </a:t>
            </a:r>
            <a:r>
              <a:rPr lang="en-US" altLang="ru-RU" sz="2000" dirty="0">
                <a:sym typeface="+mn-ea"/>
              </a:rPr>
              <a:t>(style="display: block"</a:t>
            </a:r>
            <a:r>
              <a:rPr lang="ru-RU" altLang="en-US" sz="2000" dirty="0">
                <a:sym typeface="+mn-ea"/>
              </a:rPr>
              <a:t>)</a:t>
            </a:r>
            <a:r>
              <a:rPr lang="en-US" sz="2000" dirty="0">
                <a:sym typeface="+mn-ea"/>
              </a:rPr>
              <a:t>.</a:t>
            </a:r>
            <a:endParaRPr lang="en-US" sz="2000" dirty="0"/>
          </a:p>
          <a:p>
            <a:r>
              <a:rPr lang="en-US" sz="2000" dirty="0" err="1">
                <a:sym typeface="+mn-ea"/>
              </a:rPr>
              <a:t>elem.</a:t>
            </a:r>
            <a:r>
              <a:rPr lang="en-US" sz="2000" dirty="0" err="1"/>
              <a:t>toggle</a:t>
            </a:r>
            <a:r>
              <a:rPr lang="en-US" sz="2000" dirty="0"/>
              <a:t>([</a:t>
            </a:r>
            <a:r>
              <a:rPr lang="en-US" sz="2000" dirty="0" err="1"/>
              <a:t>ms</a:t>
            </a:r>
            <a:r>
              <a:rPr lang="en-US" sz="2000" dirty="0"/>
              <a:t>]) – </a:t>
            </a:r>
            <a:r>
              <a:rPr lang="ru-RU" altLang="en-US" sz="2000" dirty="0">
                <a:sym typeface="+mn-ea"/>
              </a:rPr>
              <a:t>спрятать</a:t>
            </a:r>
            <a:r>
              <a:rPr lang="en-US" altLang="ru-RU" sz="2000" dirty="0">
                <a:sym typeface="+mn-ea"/>
              </a:rPr>
              <a:t>/</a:t>
            </a:r>
            <a:r>
              <a:rPr lang="ru-RU" altLang="en-US" sz="2000" dirty="0">
                <a:sym typeface="+mn-ea"/>
              </a:rPr>
              <a:t>показать элемент </a:t>
            </a:r>
            <a:r>
              <a:rPr lang="en-US" altLang="ru-RU" sz="2000" dirty="0">
                <a:sym typeface="+mn-ea"/>
              </a:rPr>
              <a:t>(</a:t>
            </a:r>
            <a:r>
              <a:rPr lang="ru-RU" altLang="ru-RU" sz="2000" dirty="0">
                <a:sym typeface="+mn-ea"/>
              </a:rPr>
              <a:t>в зависимости от текущего значения </a:t>
            </a:r>
            <a:r>
              <a:rPr lang="en-US" altLang="ru-RU" sz="2000" dirty="0">
                <a:sym typeface="+mn-ea"/>
              </a:rPr>
              <a:t>display</a:t>
            </a:r>
            <a:r>
              <a:rPr lang="ru-RU" altLang="en-US" sz="2000" dirty="0">
                <a:sym typeface="+mn-ea"/>
              </a:rPr>
              <a:t>)</a:t>
            </a:r>
            <a:endParaRPr lang="en-US" sz="2000" dirty="0"/>
          </a:p>
          <a:p>
            <a:r>
              <a:rPr lang="en-US" sz="2000" dirty="0" err="1">
                <a:sym typeface="+mn-ea"/>
              </a:rPr>
              <a:t>elem.</a:t>
            </a:r>
            <a:r>
              <a:rPr lang="en-US" sz="2000" dirty="0" err="1"/>
              <a:t>slideUp</a:t>
            </a:r>
            <a:r>
              <a:rPr lang="en-US" sz="2000" dirty="0"/>
              <a:t>(</a:t>
            </a:r>
            <a:r>
              <a:rPr lang="en-US" sz="2000" dirty="0">
                <a:sym typeface="+mn-ea"/>
              </a:rPr>
              <a:t>[</a:t>
            </a:r>
            <a:r>
              <a:rPr lang="en-US" sz="2000" dirty="0" err="1">
                <a:sym typeface="+mn-ea"/>
              </a:rPr>
              <a:t>ms</a:t>
            </a:r>
            <a:r>
              <a:rPr lang="en-US" sz="2000" dirty="0">
                <a:sym typeface="+mn-ea"/>
              </a:rPr>
              <a:t>]</a:t>
            </a:r>
            <a:r>
              <a:rPr lang="en-US" sz="2000" dirty="0"/>
              <a:t>) – </a:t>
            </a:r>
            <a:r>
              <a:rPr lang="ru-RU" altLang="en-US" sz="2000" dirty="0">
                <a:sym typeface="+mn-ea"/>
              </a:rPr>
              <a:t>спрятать элемент снизу вверх </a:t>
            </a:r>
            <a:r>
              <a:rPr lang="en-US" altLang="ru-RU" sz="2000" dirty="0">
                <a:sym typeface="+mn-ea"/>
              </a:rPr>
              <a:t>(</a:t>
            </a:r>
            <a:r>
              <a:rPr lang="ru-RU" altLang="en-US" sz="2000" dirty="0">
                <a:sym typeface="+mn-ea"/>
              </a:rPr>
              <a:t>в конце </a:t>
            </a:r>
            <a:r>
              <a:rPr lang="en-US" altLang="ru-RU" sz="2000" dirty="0">
                <a:sym typeface="+mn-ea"/>
              </a:rPr>
              <a:t>style="display: none"</a:t>
            </a:r>
            <a:r>
              <a:rPr lang="ru-RU" altLang="en-US" sz="2000" dirty="0">
                <a:sym typeface="+mn-ea"/>
              </a:rPr>
              <a:t>)</a:t>
            </a:r>
            <a:r>
              <a:rPr lang="en-US" sz="2000" dirty="0">
                <a:sym typeface="+mn-ea"/>
              </a:rPr>
              <a:t>.</a:t>
            </a:r>
            <a:endParaRPr lang="en-US" sz="2000" dirty="0"/>
          </a:p>
          <a:p>
            <a:r>
              <a:rPr lang="en-US" sz="2000" dirty="0" err="1">
                <a:sym typeface="+mn-ea"/>
              </a:rPr>
              <a:t>elem.</a:t>
            </a:r>
            <a:r>
              <a:rPr lang="en-US" sz="2000" dirty="0" err="1"/>
              <a:t>slideDown</a:t>
            </a:r>
            <a:r>
              <a:rPr lang="en-US" sz="2000" dirty="0"/>
              <a:t>(</a:t>
            </a:r>
            <a:r>
              <a:rPr lang="en-US" sz="2000" dirty="0">
                <a:sym typeface="+mn-ea"/>
              </a:rPr>
              <a:t>[</a:t>
            </a:r>
            <a:r>
              <a:rPr lang="en-US" sz="2000" dirty="0" err="1">
                <a:sym typeface="+mn-ea"/>
              </a:rPr>
              <a:t>ms</a:t>
            </a:r>
            <a:r>
              <a:rPr lang="en-US" sz="2000" dirty="0">
                <a:sym typeface="+mn-ea"/>
              </a:rPr>
              <a:t>]</a:t>
            </a:r>
            <a:r>
              <a:rPr lang="en-US" sz="2000" dirty="0"/>
              <a:t>) – </a:t>
            </a:r>
            <a:r>
              <a:rPr lang="en-US" sz="2000" dirty="0">
                <a:sym typeface="+mn-ea"/>
              </a:rPr>
              <a:t> </a:t>
            </a:r>
            <a:r>
              <a:rPr lang="ru-RU" altLang="en-US" sz="2000" dirty="0">
                <a:sym typeface="+mn-ea"/>
              </a:rPr>
              <a:t>показать элемент сверху вниз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 err="1">
                <a:sym typeface="+mn-ea"/>
              </a:rPr>
              <a:t>elem.</a:t>
            </a:r>
            <a:r>
              <a:rPr lang="en-US" sz="2000" dirty="0" err="1"/>
              <a:t>slideToggle</a:t>
            </a:r>
            <a:r>
              <a:rPr lang="en-US" sz="2000" dirty="0"/>
              <a:t>(</a:t>
            </a:r>
            <a:r>
              <a:rPr lang="en-US" sz="2000" dirty="0">
                <a:sym typeface="+mn-ea"/>
              </a:rPr>
              <a:t>[</a:t>
            </a:r>
            <a:r>
              <a:rPr lang="en-US" sz="2000" dirty="0" err="1">
                <a:sym typeface="+mn-ea"/>
              </a:rPr>
              <a:t>ms</a:t>
            </a:r>
            <a:r>
              <a:rPr lang="en-US" sz="2000" dirty="0">
                <a:sym typeface="+mn-ea"/>
              </a:rPr>
              <a:t>]</a:t>
            </a:r>
            <a:r>
              <a:rPr lang="en-US" sz="2000" dirty="0"/>
              <a:t>) </a:t>
            </a:r>
            <a:r>
              <a:rPr lang="ru-RU" altLang="en-US" sz="2000" dirty="0"/>
              <a:t>- </a:t>
            </a:r>
            <a:r>
              <a:rPr lang="ru-RU" altLang="en-US" sz="2000" dirty="0">
                <a:sym typeface="+mn-ea"/>
              </a:rPr>
              <a:t>спрятать</a:t>
            </a:r>
            <a:r>
              <a:rPr lang="en-US" altLang="ru-RU" sz="2000" dirty="0">
                <a:sym typeface="+mn-ea"/>
              </a:rPr>
              <a:t>/</a:t>
            </a:r>
            <a:r>
              <a:rPr lang="ru-RU" altLang="en-US" sz="2000" dirty="0">
                <a:sym typeface="+mn-ea"/>
              </a:rPr>
              <a:t>показать элемент сверху вниз </a:t>
            </a:r>
            <a:r>
              <a:rPr lang="en-US" altLang="ru-RU" sz="2000" dirty="0">
                <a:sym typeface="+mn-ea"/>
              </a:rPr>
              <a:t>(</a:t>
            </a:r>
            <a:r>
              <a:rPr lang="ru-RU" altLang="ru-RU" sz="2000" dirty="0">
                <a:sym typeface="+mn-ea"/>
              </a:rPr>
              <a:t>в зависимости от текущего значения </a:t>
            </a:r>
            <a:r>
              <a:rPr lang="en-US" altLang="ru-RU" sz="2000" dirty="0">
                <a:sym typeface="+mn-ea"/>
              </a:rPr>
              <a:t>display</a:t>
            </a:r>
            <a:r>
              <a:rPr lang="ru-RU" altLang="en-US" sz="2000" dirty="0">
                <a:sym typeface="+mn-ea"/>
              </a:rPr>
              <a:t>)</a:t>
            </a:r>
            <a:endParaRPr lang="en-US" sz="2000" dirty="0"/>
          </a:p>
          <a:p>
            <a:r>
              <a:rPr lang="en-US" altLang="ru-RU" sz="2000" dirty="0"/>
              <a:t>[</a:t>
            </a:r>
            <a:r>
              <a:rPr lang="en-US" altLang="ru-RU" sz="2000" dirty="0" err="1"/>
              <a:t>ms</a:t>
            </a:r>
            <a:r>
              <a:rPr lang="en-US" altLang="ru-RU" sz="2000" dirty="0"/>
              <a:t>] - </a:t>
            </a:r>
            <a:r>
              <a:rPr lang="ru-RU" altLang="ru-RU" sz="2000" dirty="0"/>
              <a:t>необязательный параметр, который указывается в виде числа миллисекунд или словом </a:t>
            </a:r>
            <a:r>
              <a:rPr lang="en-US" altLang="ru-RU" sz="2000" dirty="0">
                <a:sym typeface="+mn-ea"/>
              </a:rPr>
              <a:t>"fast", "medium", "slow"</a:t>
            </a:r>
            <a:endParaRPr lang="en-US" alt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955"/>
            <a:ext cx="9572625" cy="582613"/>
          </a:xfrm>
        </p:spPr>
        <p:txBody>
          <a:bodyPr>
            <a:normAutofit fontScale="90000"/>
          </a:bodyPr>
          <a:lstStyle/>
          <a:p>
            <a:r>
              <a:rPr lang="ru-RU" altLang="en-US" dirty="0">
                <a:sym typeface="+mn-ea"/>
              </a:rPr>
              <a:t>Анимационные методы </a:t>
            </a:r>
            <a:r>
              <a:rPr lang="en-US" altLang="en-US" dirty="0">
                <a:sym typeface="+mn-ea"/>
              </a:rPr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05050"/>
            <a:ext cx="10972800" cy="3822700"/>
          </a:xfrm>
        </p:spPr>
        <p:txBody>
          <a:bodyPr/>
          <a:lstStyle/>
          <a:p>
            <a:r>
              <a:rPr lang="en-US" dirty="0" err="1">
                <a:sym typeface="+mn-ea"/>
              </a:rPr>
              <a:t>elem.animate</a:t>
            </a:r>
            <a:r>
              <a:rPr lang="en-US" dirty="0">
                <a:sym typeface="+mn-ea"/>
              </a:rPr>
              <a:t>({</a:t>
            </a:r>
            <a:r>
              <a:rPr lang="ru-RU" altLang="en-US" dirty="0">
                <a:sym typeface="+mn-ea"/>
              </a:rPr>
              <a:t>свойство1: </a:t>
            </a:r>
            <a:r>
              <a:rPr lang="en-US" altLang="ru-RU" dirty="0">
                <a:sym typeface="+mn-ea"/>
              </a:rPr>
              <a:t>"</a:t>
            </a:r>
            <a:r>
              <a:rPr lang="ru-RU" altLang="en-US" dirty="0">
                <a:sym typeface="+mn-ea"/>
              </a:rPr>
              <a:t>значение</a:t>
            </a:r>
            <a:r>
              <a:rPr lang="en-US" altLang="ru-RU" dirty="0">
                <a:sym typeface="+mn-ea"/>
              </a:rPr>
              <a:t>", </a:t>
            </a:r>
            <a:r>
              <a:rPr lang="ru-RU" altLang="en-US" dirty="0">
                <a:sym typeface="+mn-ea"/>
              </a:rPr>
              <a:t>свойство2: </a:t>
            </a:r>
            <a:r>
              <a:rPr lang="en-US" altLang="ru-RU" dirty="0">
                <a:sym typeface="+mn-ea"/>
              </a:rPr>
              <a:t>"</a:t>
            </a:r>
            <a:r>
              <a:rPr lang="ru-RU" altLang="en-US" dirty="0">
                <a:sym typeface="+mn-ea"/>
              </a:rPr>
              <a:t>значение</a:t>
            </a:r>
            <a:r>
              <a:rPr lang="en-US" altLang="ru-RU" dirty="0">
                <a:sym typeface="+mn-ea"/>
              </a:rPr>
              <a:t>", </a:t>
            </a:r>
            <a:r>
              <a:rPr lang="ru-RU" altLang="en-US" dirty="0">
                <a:sym typeface="+mn-ea"/>
              </a:rPr>
              <a:t>свойство3: </a:t>
            </a:r>
            <a:r>
              <a:rPr lang="en-US" altLang="ru-RU" dirty="0">
                <a:sym typeface="+mn-ea"/>
              </a:rPr>
              <a:t>"</a:t>
            </a:r>
            <a:r>
              <a:rPr lang="ru-RU" altLang="en-US" dirty="0">
                <a:sym typeface="+mn-ea"/>
              </a:rPr>
              <a:t>значение</a:t>
            </a:r>
            <a:r>
              <a:rPr lang="en-US" altLang="ru-RU" dirty="0">
                <a:sym typeface="+mn-ea"/>
              </a:rPr>
              <a:t>"</a:t>
            </a:r>
            <a:r>
              <a:rPr lang="en-US" dirty="0">
                <a:sym typeface="+mn-ea"/>
              </a:rPr>
              <a:t>}</a:t>
            </a:r>
            <a:r>
              <a:rPr lang="ru-RU" altLang="en-US" dirty="0">
                <a:sym typeface="+mn-ea"/>
              </a:rPr>
              <a:t>, </a:t>
            </a:r>
            <a:r>
              <a:rPr lang="en-US" altLang="en-US" dirty="0" err="1">
                <a:sym typeface="+mn-ea"/>
              </a:rPr>
              <a:t>ms</a:t>
            </a:r>
            <a:r>
              <a:rPr lang="en-US" dirty="0">
                <a:sym typeface="+mn-ea"/>
              </a:rPr>
              <a:t>); </a:t>
            </a:r>
            <a:r>
              <a:rPr lang="ru-RU" altLang="en-US" dirty="0">
                <a:sym typeface="+mn-ea"/>
              </a:rPr>
              <a:t>- запускает анимацию перечисленных свойств за время, указанное в </a:t>
            </a:r>
            <a:r>
              <a:rPr lang="en-US" altLang="en-US" dirty="0" err="1">
                <a:sym typeface="+mn-ea"/>
              </a:rPr>
              <a:t>ms</a:t>
            </a:r>
            <a:endParaRPr lang="en-US" dirty="0"/>
          </a:p>
          <a:p>
            <a:r>
              <a:rPr lang="en-US" dirty="0" err="1">
                <a:sym typeface="+mn-ea"/>
              </a:rPr>
              <a:t>elem.stop</a:t>
            </a:r>
            <a:r>
              <a:rPr lang="en-US" dirty="0">
                <a:sym typeface="+mn-ea"/>
              </a:rPr>
              <a:t>([true]) - </a:t>
            </a:r>
            <a:r>
              <a:rPr lang="ru-RU" dirty="0">
                <a:sym typeface="+mn-ea"/>
              </a:rPr>
              <a:t>останавливает анимацию. Если есть параметр </a:t>
            </a:r>
            <a:r>
              <a:rPr lang="en-US" altLang="ru-RU" dirty="0">
                <a:sym typeface="+mn-ea"/>
              </a:rPr>
              <a:t>true</a:t>
            </a:r>
            <a:r>
              <a:rPr lang="ru-RU" altLang="ru-RU" dirty="0">
                <a:sym typeface="+mn-ea"/>
              </a:rPr>
              <a:t>, то останавливает цепочку запущенных </a:t>
            </a:r>
            <a:r>
              <a:rPr lang="ru-RU" altLang="ru-RU" dirty="0" err="1">
                <a:sym typeface="+mn-ea"/>
              </a:rPr>
              <a:t>анимаций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Работа с </a:t>
            </a:r>
            <a:r>
              <a:rPr lang="en-US" altLang="en-US"/>
              <a:t>CSS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$('</a:t>
            </a:r>
            <a:r>
              <a:rPr lang="ru-RU"/>
              <a:t>селектор</a:t>
            </a:r>
            <a:r>
              <a:rPr lang="en-US"/>
              <a:t>').css('display'); </a:t>
            </a:r>
            <a:r>
              <a:rPr lang="ru-RU" altLang="en-US"/>
              <a:t>- получить значение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$('</a:t>
            </a:r>
            <a:r>
              <a:rPr lang="ru-RU">
                <a:sym typeface="+mn-ea"/>
              </a:rPr>
              <a:t>селектор</a:t>
            </a:r>
            <a:r>
              <a:rPr lang="en-US">
                <a:sym typeface="+mn-ea"/>
              </a:rPr>
              <a:t>').css('color', 'red'); </a:t>
            </a:r>
            <a:r>
              <a:rPr lang="ru-RU" altLang="en-US">
                <a:sym typeface="+mn-ea"/>
              </a:rPr>
              <a:t>- установить 1 значение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$('</a:t>
            </a:r>
            <a:r>
              <a:rPr lang="ru-RU">
                <a:sym typeface="+mn-ea"/>
              </a:rPr>
              <a:t>селектор</a:t>
            </a:r>
            <a:r>
              <a:rPr lang="en-US">
                <a:sym typeface="+mn-ea"/>
              </a:rPr>
              <a:t>').css({color: 'red', 'background-color': 'pink',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fontSize: '20px'}); </a:t>
            </a:r>
            <a:r>
              <a:rPr lang="ru-RU" altLang="en-US">
                <a:sym typeface="+mn-ea"/>
              </a:rPr>
              <a:t>- установить несколько значений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Проверка на наличие элемента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if($('.block').length&gt;0) </a:t>
            </a:r>
            <a:r>
              <a:rPr lang="ru-RU" altLang="en-US"/>
              <a:t>- если такие элементы есть на странице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if($('.block').size&gt;0)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$("div.wrap").selecto</a:t>
            </a:r>
            <a:r>
              <a:rPr lang="en-US">
                <a:sym typeface="+mn-ea"/>
              </a:rPr>
              <a:t>r - </a:t>
            </a:r>
            <a:r>
              <a:rPr lang="ru-RU" altLang="en-US">
                <a:sym typeface="+mn-ea"/>
              </a:rPr>
              <a:t>возвращает селектор в виде строки "div.wrap"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атрибутом </a:t>
            </a:r>
            <a:r>
              <a:rPr lang="en-US" dirty="0"/>
              <a:t>class </a:t>
            </a:r>
            <a:r>
              <a:rPr lang="ru-RU" dirty="0"/>
              <a:t>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$('селектор').</a:t>
            </a:r>
            <a:r>
              <a:rPr lang="en-US" dirty="0" err="1"/>
              <a:t>addClass</a:t>
            </a:r>
            <a:r>
              <a:rPr lang="en-US" dirty="0"/>
              <a:t>('</a:t>
            </a:r>
            <a:r>
              <a:rPr lang="ru-RU" dirty="0"/>
              <a:t>имя класса</a:t>
            </a:r>
            <a:r>
              <a:rPr lang="en-US" dirty="0"/>
              <a:t>'</a:t>
            </a:r>
            <a:r>
              <a:rPr lang="ru-RU" dirty="0"/>
              <a:t>) – добавляет указанное в скобках имя класса к селектору</a:t>
            </a:r>
            <a:endParaRPr lang="ru-RU" dirty="0"/>
          </a:p>
          <a:p>
            <a:r>
              <a:rPr lang="ru-RU" dirty="0"/>
              <a:t>$('селектор’).</a:t>
            </a:r>
            <a:r>
              <a:rPr lang="en-US" dirty="0" err="1"/>
              <a:t>removeClass</a:t>
            </a:r>
            <a:r>
              <a:rPr lang="en-US" dirty="0"/>
              <a:t>('</a:t>
            </a:r>
            <a:r>
              <a:rPr lang="ru-RU" dirty="0"/>
              <a:t>имя класса</a:t>
            </a:r>
            <a:r>
              <a:rPr lang="en-US" dirty="0"/>
              <a:t>'</a:t>
            </a:r>
            <a:r>
              <a:rPr lang="ru-RU" dirty="0"/>
              <a:t>) – удаляет указанное в скобках имя класса из селектора</a:t>
            </a:r>
            <a:endParaRPr lang="en-US" dirty="0"/>
          </a:p>
          <a:p>
            <a:r>
              <a:rPr lang="ru-RU" dirty="0"/>
              <a:t>$('селектор’).</a:t>
            </a:r>
            <a:r>
              <a:rPr lang="en-US" dirty="0" err="1"/>
              <a:t>toggleClass</a:t>
            </a:r>
            <a:r>
              <a:rPr lang="en-US" dirty="0"/>
              <a:t>('</a:t>
            </a:r>
            <a:r>
              <a:rPr lang="ru-RU" dirty="0"/>
              <a:t>имя класса</a:t>
            </a:r>
            <a:r>
              <a:rPr lang="en-US" dirty="0"/>
              <a:t>'</a:t>
            </a:r>
            <a:r>
              <a:rPr lang="ru-RU" dirty="0"/>
              <a:t>) – добавляет</a:t>
            </a:r>
            <a:r>
              <a:rPr lang="en-US" dirty="0"/>
              <a:t>/</a:t>
            </a:r>
            <a:r>
              <a:rPr lang="ru-RU" dirty="0"/>
              <a:t> удаляет указанное в скобках имя класса в зависимости от того, есть ли такое имя у селектора</a:t>
            </a:r>
            <a:endParaRPr lang="ru-RU" dirty="0"/>
          </a:p>
          <a:p>
            <a:r>
              <a:rPr lang="ru-RU" dirty="0"/>
              <a:t>$('селектор’).</a:t>
            </a:r>
            <a:r>
              <a:rPr lang="en-US" dirty="0" err="1"/>
              <a:t>hasClass</a:t>
            </a:r>
            <a:r>
              <a:rPr lang="en-US" dirty="0"/>
              <a:t>('</a:t>
            </a:r>
            <a:r>
              <a:rPr lang="ru-RU" dirty="0"/>
              <a:t>имя класса</a:t>
            </a:r>
            <a:r>
              <a:rPr lang="en-US" dirty="0"/>
              <a:t>’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en-US" dirty="0"/>
              <a:t>true/false</a:t>
            </a:r>
            <a:r>
              <a:rPr lang="ru-RU" dirty="0"/>
              <a:t> в зависимости от того, назначено ли селектору имя класса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свойствам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87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То, что в нативном </a:t>
            </a:r>
            <a:r>
              <a:rPr lang="en-US" dirty="0"/>
              <a:t>JS </a:t>
            </a:r>
            <a:r>
              <a:rPr lang="ru-RU" dirty="0"/>
              <a:t>являлось свойством объекта, исходя из его атрибутов, в </a:t>
            </a:r>
            <a:r>
              <a:rPr lang="en-US" dirty="0"/>
              <a:t>jQuery </a:t>
            </a:r>
            <a:r>
              <a:rPr lang="ru-RU" dirty="0"/>
              <a:t>определяется методами </a:t>
            </a:r>
            <a:r>
              <a:rPr lang="en-US" dirty="0"/>
              <a:t>prop(</a:t>
            </a:r>
            <a:r>
              <a:rPr lang="ru-RU" dirty="0"/>
              <a:t>'свойство'</a:t>
            </a:r>
            <a:r>
              <a:rPr lang="en-US" dirty="0"/>
              <a:t>)</a:t>
            </a:r>
            <a:r>
              <a:rPr lang="ru-RU" dirty="0"/>
              <a:t> или  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ru-RU" dirty="0"/>
              <a:t>'свойство’</a:t>
            </a:r>
            <a:r>
              <a:rPr lang="en-US" dirty="0"/>
              <a:t>)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С помощью этих методов можно как получить, так и установить свойства (атрибуты) объектов в </a:t>
            </a:r>
            <a:r>
              <a:rPr lang="en-US" dirty="0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img.prop</a:t>
            </a:r>
            <a:r>
              <a:rPr lang="en-US" dirty="0"/>
              <a:t>(‘</a:t>
            </a:r>
            <a:r>
              <a:rPr lang="en-US" dirty="0" err="1"/>
              <a:t>src</a:t>
            </a:r>
            <a:r>
              <a:rPr lang="en-US" dirty="0"/>
              <a:t>’));//</a:t>
            </a:r>
            <a:r>
              <a:rPr lang="ru-RU" dirty="0"/>
              <a:t>получаем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img.prop</a:t>
            </a:r>
            <a:r>
              <a:rPr lang="en-US" dirty="0"/>
              <a:t>(‘</a:t>
            </a:r>
            <a:r>
              <a:rPr lang="en-US" dirty="0" err="1"/>
              <a:t>src</a:t>
            </a:r>
            <a:r>
              <a:rPr lang="en-US" dirty="0"/>
              <a:t>’, </a:t>
            </a:r>
            <a:r>
              <a:rPr lang="ru-RU" dirty="0"/>
              <a:t>‘</a:t>
            </a:r>
            <a:r>
              <a:rPr lang="en-US" dirty="0" err="1"/>
              <a:t>img</a:t>
            </a:r>
            <a:r>
              <a:rPr lang="en-US" dirty="0"/>
              <a:t>/item1.jpg</a:t>
            </a:r>
            <a:r>
              <a:rPr lang="ru-RU" dirty="0"/>
              <a:t>’</a:t>
            </a:r>
            <a:r>
              <a:rPr lang="en-US" dirty="0"/>
              <a:t>);//</a:t>
            </a:r>
            <a:r>
              <a:rPr lang="ru-RU" dirty="0"/>
              <a:t>устанавливаем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img.attr</a:t>
            </a:r>
            <a:r>
              <a:rPr lang="en-US" dirty="0"/>
              <a:t>(‘</a:t>
            </a:r>
            <a:r>
              <a:rPr lang="en-US" dirty="0" err="1"/>
              <a:t>src</a:t>
            </a:r>
            <a:r>
              <a:rPr lang="en-US" dirty="0"/>
              <a:t>’));//</a:t>
            </a:r>
            <a:r>
              <a:rPr lang="ru-RU" dirty="0"/>
              <a:t>получаем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img.attr</a:t>
            </a:r>
            <a:r>
              <a:rPr lang="en-US" dirty="0"/>
              <a:t>(‘</a:t>
            </a:r>
            <a:r>
              <a:rPr lang="en-US" dirty="0" err="1"/>
              <a:t>src</a:t>
            </a:r>
            <a:r>
              <a:rPr lang="en-US" dirty="0"/>
              <a:t>’, </a:t>
            </a:r>
            <a:r>
              <a:rPr lang="ru-RU" dirty="0"/>
              <a:t>‘</a:t>
            </a:r>
            <a:r>
              <a:rPr lang="en-US" dirty="0" err="1"/>
              <a:t>img</a:t>
            </a:r>
            <a:r>
              <a:rPr lang="en-US" dirty="0"/>
              <a:t>/item1.jpg</a:t>
            </a:r>
            <a:r>
              <a:rPr lang="ru-RU" dirty="0"/>
              <a:t>’</a:t>
            </a:r>
            <a:r>
              <a:rPr lang="en-US" dirty="0"/>
              <a:t>);//</a:t>
            </a:r>
            <a:r>
              <a:rPr lang="ru-RU" dirty="0"/>
              <a:t>устанавливаем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img.attr</a:t>
            </a:r>
            <a:r>
              <a:rPr lang="en-US" dirty="0"/>
              <a:t>({</a:t>
            </a:r>
            <a:r>
              <a:rPr lang="en-US" dirty="0" err="1"/>
              <a:t>src</a:t>
            </a:r>
            <a:r>
              <a:rPr lang="en-US" dirty="0"/>
              <a:t>: </a:t>
            </a:r>
            <a:r>
              <a:rPr lang="ru-RU" dirty="0"/>
              <a:t>‘</a:t>
            </a:r>
            <a:r>
              <a:rPr lang="en-US" dirty="0" err="1"/>
              <a:t>img</a:t>
            </a:r>
            <a:r>
              <a:rPr lang="en-US" dirty="0"/>
              <a:t>/item1.jpg</a:t>
            </a:r>
            <a:r>
              <a:rPr lang="ru-RU" dirty="0"/>
              <a:t>’</a:t>
            </a:r>
            <a:r>
              <a:rPr lang="en-US" dirty="0"/>
              <a:t>, </a:t>
            </a:r>
            <a:r>
              <a:rPr lang="en-US" dirty="0" err="1"/>
              <a:t>alt:’Product</a:t>
            </a:r>
            <a:r>
              <a:rPr lang="en-US" dirty="0"/>
              <a:t> Image’});//</a:t>
            </a:r>
            <a:r>
              <a:rPr lang="ru-RU" dirty="0"/>
              <a:t>устанавливаем несколько атрибутов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Дата-аттрибуты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data</a:t>
            </a:r>
            <a:r>
              <a:rPr lang="ru-RU">
                <a:solidFill>
                  <a:schemeClr val="bg1"/>
                </a:solidFill>
              </a:rPr>
              <a:t>-атрибуты можно добавить и получить с помощью метода </a:t>
            </a:r>
            <a:r>
              <a:rPr lang="en-US">
                <a:solidFill>
                  <a:schemeClr val="bg1"/>
                </a:solidFill>
              </a:rPr>
              <a:t>attr():</a:t>
            </a:r>
            <a:endParaRPr lang="en-US">
              <a:solidFill>
                <a:schemeClr val="bg1"/>
              </a:solidFill>
            </a:endParaRPr>
          </a:p>
          <a:p>
            <a:r>
              <a:rPr lang="en-US"/>
              <a:t>let price = $('.cart-price').attr('data-price');</a:t>
            </a:r>
            <a:endParaRPr lang="en-US"/>
          </a:p>
          <a:p>
            <a:r>
              <a:rPr lang="en-US"/>
              <a:t>$('.cart-price').attr('data-price', parseInt($('.price').text()));</a:t>
            </a:r>
            <a:endParaRPr lang="en-US"/>
          </a:p>
          <a:p>
            <a:pPr marL="0" indent="0">
              <a:buNone/>
            </a:pPr>
            <a:r>
              <a:rPr lang="ru-RU">
                <a:solidFill>
                  <a:schemeClr val="bg1"/>
                </a:solidFill>
              </a:rPr>
              <a:t>Второй вариант - метод </a:t>
            </a:r>
            <a:r>
              <a:rPr lang="en-US">
                <a:solidFill>
                  <a:schemeClr val="bg1"/>
                </a:solidFill>
              </a:rPr>
              <a:t>.data(name)  .data(name, value)</a:t>
            </a:r>
            <a:endParaRPr lang="en-US">
              <a:solidFill>
                <a:schemeClr val="bg1"/>
              </a:solidFill>
            </a:endParaRPr>
          </a:p>
          <a:p>
            <a:r>
              <a:rPr lang="en-US"/>
              <a:t>$('.price span').text($(this).data('price'));</a:t>
            </a:r>
            <a:endParaRPr lang="en-US"/>
          </a:p>
          <a:p>
            <a:r>
              <a:rPr lang="en-US">
                <a:sym typeface="+mn-ea"/>
              </a:rPr>
              <a:t>$('.price span').data('price', $('#my-input').val());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создать элементы в </a:t>
            </a:r>
            <a:r>
              <a:rPr lang="en-US" dirty="0"/>
              <a:t>jQuery,</a:t>
            </a:r>
            <a:r>
              <a:rPr lang="ru-RU" dirty="0"/>
              <a:t> нужно внутри соответствующих методов написать теги со всем содержимым</a:t>
            </a:r>
            <a:endParaRPr lang="ru-RU" dirty="0"/>
          </a:p>
          <a:p>
            <a:r>
              <a:rPr lang="ru-RU" dirty="0"/>
              <a:t>Методы отличаются в зависимости от того, какой элемент к какому элементу добавляется</a:t>
            </a:r>
            <a:r>
              <a:rPr lang="en-US" dirty="0"/>
              <a:t>:</a:t>
            </a:r>
            <a:endParaRPr lang="en-US" dirty="0"/>
          </a:p>
          <a:p>
            <a:r>
              <a:rPr lang="ru-RU" dirty="0"/>
              <a:t>родитель</a:t>
            </a:r>
            <a:r>
              <a:rPr lang="en-US" dirty="0"/>
              <a:t>.append(</a:t>
            </a:r>
            <a:r>
              <a:rPr lang="ru-RU" dirty="0"/>
              <a:t>ребенок</a:t>
            </a:r>
            <a:r>
              <a:rPr lang="en-US" dirty="0"/>
              <a:t>)</a:t>
            </a:r>
            <a:r>
              <a:rPr lang="ru-RU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$(‘#wrap’).append(‘&lt;div class=“block”&gt;&lt;/div&gt;’);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ru-RU" dirty="0"/>
              <a:t>ребенок.</a:t>
            </a:r>
            <a:r>
              <a:rPr lang="en-US" dirty="0" err="1"/>
              <a:t>appendTo</a:t>
            </a:r>
            <a:r>
              <a:rPr lang="en-US" dirty="0"/>
              <a:t>(</a:t>
            </a:r>
            <a:r>
              <a:rPr lang="ru-RU" dirty="0"/>
              <a:t>родитель</a:t>
            </a:r>
            <a:r>
              <a:rPr lang="en-US" dirty="0"/>
              <a:t>):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$(‘&lt;div class=“block”&gt;&lt;/div&gt;’).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</a:rPr>
              <a:t>appendTo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(‘#wrap’);</a:t>
            </a:r>
            <a:endParaRPr lang="ru-RU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15" y="978217"/>
            <a:ext cx="9129310" cy="582613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Методы для добавления контента</a:t>
            </a:r>
            <a:endParaRPr lang="en-US" alt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8414" y="2105025"/>
          <a:ext cx="10351035" cy="4473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030"/>
                <a:gridCol w="7519005"/>
              </a:tblGrid>
              <a:tr h="421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Селектор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</a:tr>
              <a:tr h="640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elements.append</a:t>
                      </a:r>
                      <a:r>
                        <a:rPr lang="en-US" sz="1600" dirty="0"/>
                        <a:t>(content), </a:t>
                      </a:r>
                      <a:r>
                        <a:rPr lang="en-US" sz="1600" dirty="0" err="1"/>
                        <a:t>content.appendTo</a:t>
                      </a:r>
                      <a:r>
                        <a:rPr lang="en-US" sz="1600" dirty="0"/>
                        <a:t>(elements)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в конец элементов </a:t>
                      </a:r>
                      <a:r>
                        <a:rPr lang="ru-RU" sz="1600" i="1" dirty="0" err="1"/>
                        <a:t>elements</a:t>
                      </a:r>
                      <a:r>
                        <a:rPr lang="ru-RU" sz="1600" dirty="0"/>
                        <a:t> будет добавлен </a:t>
                      </a:r>
                      <a:r>
                        <a:rPr lang="ru-RU" sz="1600" i="1" dirty="0" err="1"/>
                        <a:t>content</a:t>
                      </a:r>
                      <a:r>
                        <a:rPr lang="ru-RU" sz="1600" dirty="0"/>
                        <a:t>, который может быть задан </a:t>
                      </a:r>
                      <a:r>
                        <a:rPr lang="ru-RU" sz="1600" dirty="0" err="1"/>
                        <a:t>html</a:t>
                      </a:r>
                      <a:r>
                        <a:rPr lang="ru-RU" sz="1600" dirty="0"/>
                        <a:t>-текстом, объектом </a:t>
                      </a:r>
                      <a:r>
                        <a:rPr lang="ru-RU" sz="1600" dirty="0" err="1"/>
                        <a:t>jQuery</a:t>
                      </a:r>
                      <a:r>
                        <a:rPr lang="ru-RU" sz="1600" dirty="0"/>
                        <a:t> или DOM объектом. 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</a:tr>
              <a:tr h="640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.prepend()  .</a:t>
                      </a:r>
                      <a:r>
                        <a:rPr lang="en-US" sz="1600" dirty="0" err="1"/>
                        <a:t>prependTo</a:t>
                      </a:r>
                      <a:r>
                        <a:rPr lang="en-US" sz="1600" dirty="0"/>
                        <a:t>()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добавляют содержимое в начало определенных элементов. 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</a:tr>
              <a:tr h="640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.after()  .</a:t>
                      </a:r>
                      <a:r>
                        <a:rPr lang="en-US" sz="1600" dirty="0" err="1"/>
                        <a:t>insertAfter</a:t>
                      </a:r>
                      <a:r>
                        <a:rPr lang="en-US" sz="1600" dirty="0"/>
                        <a:t>()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вставляют заданное содержимое сразу после определенных элементов страницы. 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</a:tr>
              <a:tr h="640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.before()  .</a:t>
                      </a:r>
                      <a:r>
                        <a:rPr lang="en-US" sz="1600" dirty="0" err="1"/>
                        <a:t>insertBefore</a:t>
                      </a:r>
                      <a:r>
                        <a:rPr lang="en-US" sz="1600" dirty="0"/>
                        <a:t>()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помещает заданное содержимое перед определенными элементами страницы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</a:tr>
              <a:tr h="9103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.html()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en-US" sz="1600" dirty="0"/>
                        <a:t>.html(</a:t>
                      </a:r>
                      <a:r>
                        <a:rPr lang="en-US" sz="1600" dirty="0" err="1"/>
                        <a:t>newHTML</a:t>
                      </a:r>
                      <a:r>
                        <a:rPr lang="en-US" sz="1600" dirty="0"/>
                        <a:t>)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возвращает </a:t>
                      </a:r>
                      <a:r>
                        <a:rPr lang="ru-RU" sz="1600" dirty="0" err="1"/>
                        <a:t>html</a:t>
                      </a:r>
                      <a:r>
                        <a:rPr lang="ru-RU" sz="1600" dirty="0"/>
                        <a:t>-содержимое выбранного элемента. Если таких элементов несколько, то значение будет взято у первого.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ru-RU" sz="1600" dirty="0"/>
                        <a:t>заменяет содержимое всех выбранных элементов на </a:t>
                      </a:r>
                      <a:r>
                        <a:rPr lang="ru-RU" sz="1600" i="1" dirty="0" err="1"/>
                        <a:t>newHTML</a:t>
                      </a:r>
                      <a:r>
                        <a:rPr lang="ru-RU" sz="1600" dirty="0"/>
                        <a:t>.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</a:tr>
              <a:tr h="421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.text()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.</a:t>
                      </a:r>
                      <a:r>
                        <a:rPr lang="en-US" sz="1600"/>
                        <a:t>text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newText</a:t>
                      </a:r>
                      <a:r>
                        <a:rPr lang="en-US" sz="1600" dirty="0"/>
                        <a:t>)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Возвращает или изменяет текстовое содержимое </a:t>
                      </a:r>
                      <a:r>
                        <a:rPr lang="ru-RU" sz="1600" dirty="0">
                          <a:hlinkClick r:id="rId1" tooltip="Объект jQuery"/>
                        </a:rPr>
                        <a:t>выбранных элементов</a:t>
                      </a:r>
                      <a:r>
                        <a:rPr lang="ru-RU" sz="1600" dirty="0"/>
                        <a:t> страницы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Что такое </a:t>
            </a:r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/>
              <a:t>jQuery </a:t>
            </a:r>
            <a:r>
              <a:rPr lang="en-US" sz="2000"/>
              <a:t>- это библиотека, которая написана Джоном Резигом на JavaScript, и впервые увидела свет в 2006 году. С тех пор она изменяется, дополняется, переписывается в соответствии с новыми стандартами и подходами, хотя основные ее функции остаются неизменными. Вы должны понимать, что это не надстройка над JavaScript, не волшебная палочка, которая сама за вас сделает страницу интерактивной - нет, это очень хороший инструмент, который облегчит вам манипулирование элементами и использование встроенных возможностей JavaScript за счет реализованных в jQuery функций. Обращаю внимание на слово функции, т.к. некоторые свойства из JavaScript реализованы здесь, как методы.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Обработка событий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//общий вид обработчика события</a:t>
            </a:r>
            <a:endParaRPr lang="en-US"/>
          </a:p>
          <a:p>
            <a:r>
              <a:rPr lang="en-US"/>
              <a:t>$('селектор').событие(function(){   //код функции })</a:t>
            </a:r>
            <a:endParaRPr lang="en-US"/>
          </a:p>
          <a:p>
            <a:r>
              <a:rPr lang="en-US"/>
              <a:t>//для события мыши</a:t>
            </a:r>
            <a:endParaRPr lang="en-US"/>
          </a:p>
          <a:p>
            <a:r>
              <a:rPr lang="en-US"/>
              <a:t>$('селектор').mousemove(function(){   //код функции })</a:t>
            </a:r>
            <a:endParaRPr lang="en-US"/>
          </a:p>
          <a:p>
            <a:r>
              <a:rPr lang="en-US"/>
              <a:t>//для события клавиатуры</a:t>
            </a:r>
            <a:endParaRPr lang="en-US"/>
          </a:p>
          <a:p>
            <a:r>
              <a:rPr lang="en-US"/>
              <a:t>$('селектор').keydown(function(){   //код функции })</a:t>
            </a:r>
            <a:endParaRPr lang="en-US"/>
          </a:p>
          <a:p>
            <a:r>
              <a:rPr lang="en-US"/>
              <a:t>//для события отправки формы</a:t>
            </a:r>
            <a:endParaRPr lang="en-US"/>
          </a:p>
          <a:p>
            <a:r>
              <a:rPr lang="en-US"/>
              <a:t>$('form').submit(function(){   //код функции })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sym typeface="+mn-ea"/>
              </a:rPr>
              <a:t>Обработка нескольких событий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5" y="2134235"/>
            <a:ext cx="9613900" cy="4632960"/>
          </a:xfrm>
        </p:spPr>
        <p:txBody>
          <a:bodyPr>
            <a:normAutofit fontScale="55000"/>
          </a:bodyPr>
          <a:p>
            <a:r>
              <a:rPr lang="en-US"/>
              <a:t>$('селектор').on('событие', function(){   //код функции }  )</a:t>
            </a:r>
            <a:endParaRPr lang="en-US"/>
          </a:p>
          <a:p>
            <a:r>
              <a:rPr lang="en-US"/>
              <a:t>//для события мыши</a:t>
            </a:r>
            <a:endParaRPr lang="en-US"/>
          </a:p>
          <a:p>
            <a:r>
              <a:rPr lang="en-US"/>
              <a:t>$('селектор').on('mousemove',function(){   //код функции })</a:t>
            </a:r>
            <a:endParaRPr lang="en-US"/>
          </a:p>
          <a:p>
            <a:r>
              <a:rPr lang="en-US"/>
              <a:t>//разные функции для разных обработчиков события</a:t>
            </a:r>
            <a:endParaRPr lang="en-US"/>
          </a:p>
          <a:p>
            <a:r>
              <a:rPr lang="en-US"/>
              <a:t>$("селектор").on({     mouseenter: function() {       //код функции 1     },</a:t>
            </a:r>
            <a:endParaRPr lang="en-US"/>
          </a:p>
          <a:p>
            <a:r>
              <a:rPr lang="en-US"/>
              <a:t>   mouseleave: function() {       //код функции 2     }, </a:t>
            </a:r>
            <a:endParaRPr lang="en-US"/>
          </a:p>
          <a:p>
            <a:r>
              <a:rPr lang="en-US"/>
              <a:t>   click: function() {     //код функции 3  } </a:t>
            </a:r>
            <a:endParaRPr lang="en-US"/>
          </a:p>
          <a:p>
            <a:r>
              <a:rPr lang="en-US"/>
              <a:t>});</a:t>
            </a:r>
            <a:endParaRPr lang="en-US"/>
          </a:p>
          <a:p>
            <a:r>
              <a:rPr lang="en-US"/>
              <a:t>//для нескольких событий с одной функцией-обработчиком</a:t>
            </a:r>
            <a:endParaRPr lang="en-US"/>
          </a:p>
          <a:p>
            <a:r>
              <a:rPr lang="en-US"/>
              <a:t>$('селектор').on('keydown input cut',function(){   //код функции, который одинаково срабатывает для 3-х событий:</a:t>
            </a:r>
            <a:endParaRPr lang="en-US"/>
          </a:p>
          <a:p>
            <a:r>
              <a:rPr lang="en-US"/>
              <a:t>  //keydown, input и cut })</a:t>
            </a:r>
            <a:endParaRPr lang="en-US"/>
          </a:p>
          <a:p>
            <a:r>
              <a:rPr lang="en-US"/>
              <a:t>//для события изменения значения в элементах input и select формы</a:t>
            </a:r>
            <a:endParaRPr lang="en-US"/>
          </a:p>
          <a:p>
            <a:r>
              <a:rPr lang="en-US"/>
              <a:t>$('form').on('change', 'input, select', function(){   //код функции, обрабатывающий событие для формы,</a:t>
            </a:r>
            <a:endParaRPr lang="en-US"/>
          </a:p>
          <a:p>
            <a:r>
              <a:rPr lang="en-US"/>
              <a:t>  //но делегирующий его для ее вложенных элементов input и select</a:t>
            </a:r>
            <a:endParaRPr lang="en-US"/>
          </a:p>
          <a:p>
            <a:r>
              <a:rPr lang="en-US"/>
              <a:t>})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</a:t>
            </a:r>
            <a:r>
              <a:rPr lang="en-US"/>
              <a:t>елегирование событий </a:t>
            </a:r>
            <a:r>
              <a:rPr lang="ru-RU" altLang="en-US"/>
              <a:t>в </a:t>
            </a:r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$(</a:t>
            </a:r>
            <a:r>
              <a:rPr lang="en-US">
                <a:solidFill>
                  <a:schemeClr val="accent5"/>
                </a:solidFill>
              </a:rPr>
              <a:t>'body'</a:t>
            </a:r>
            <a:r>
              <a:rPr lang="en-US"/>
              <a:t>).on('click', '</a:t>
            </a:r>
            <a:r>
              <a:rPr lang="en-US">
                <a:solidFill>
                  <a:schemeClr val="accent6">
                    <a:lumMod val="20000"/>
                    <a:lumOff val="80000"/>
                  </a:schemeClr>
                </a:solidFill>
              </a:rPr>
              <a:t>.overlay, .my-modal-header .close</a:t>
            </a:r>
            <a:r>
              <a:rPr lang="en-US"/>
              <a:t>', hideOverlay);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function hideOverlay(evt) {</a:t>
            </a:r>
            <a:endParaRPr lang="en-US"/>
          </a:p>
          <a:p>
            <a:pPr marL="0" indent="0">
              <a:buNone/>
            </a:pPr>
            <a:r>
              <a:rPr lang="en-US"/>
              <a:t>    if ($(evt.target).hasClass('overlay') || $(evt.target).hasClass('close'))</a:t>
            </a:r>
            <a:endParaRPr lang="en-US"/>
          </a:p>
          <a:p>
            <a:pPr marL="0" indent="0">
              <a:buNone/>
            </a:pPr>
            <a:r>
              <a:rPr lang="en-US"/>
              <a:t>        $('.overlay').fadeOut(500, function () {</a:t>
            </a:r>
            <a:endParaRPr lang="en-US"/>
          </a:p>
          <a:p>
            <a:pPr marL="0" indent="0">
              <a:buNone/>
            </a:pPr>
            <a:r>
              <a:rPr lang="en-US"/>
              <a:t>            $(this).remove();</a:t>
            </a:r>
            <a:endParaRPr lang="en-US"/>
          </a:p>
          <a:p>
            <a:pPr marL="0" indent="0">
              <a:buNone/>
            </a:pPr>
            <a:r>
              <a:rPr lang="en-US"/>
              <a:t>        })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Удаление обработчика события методом off()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5" y="2336800"/>
            <a:ext cx="9613900" cy="4369435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/>
              <a:t>//общий вид отмены обработчика события</a:t>
            </a:r>
            <a:endParaRPr lang="en-US"/>
          </a:p>
          <a:p>
            <a:pPr marL="0" indent="0">
              <a:buNone/>
            </a:pPr>
            <a:r>
              <a:rPr lang="en-US"/>
              <a:t>$('селектор').off('событие');</a:t>
            </a:r>
            <a:endParaRPr lang="en-US"/>
          </a:p>
          <a:p>
            <a:pPr marL="0" indent="0">
              <a:buNone/>
            </a:pPr>
            <a:r>
              <a:rPr lang="en-US"/>
              <a:t>//для назначенного ранее события мыши</a:t>
            </a:r>
            <a:endParaRPr lang="en-US"/>
          </a:p>
          <a:p>
            <a:pPr marL="0" indent="0">
              <a:buNone/>
            </a:pPr>
            <a:r>
              <a:rPr lang="en-US"/>
              <a:t>$('селектор').off('mousemove');</a:t>
            </a:r>
            <a:endParaRPr lang="en-US"/>
          </a:p>
          <a:p>
            <a:pPr marL="0" indent="0">
              <a:buNone/>
            </a:pPr>
            <a:r>
              <a:rPr lang="en-US"/>
              <a:t>//отмена всех обработчиков событий элемента</a:t>
            </a:r>
            <a:endParaRPr lang="en-US"/>
          </a:p>
          <a:p>
            <a:pPr marL="0" indent="0">
              <a:buNone/>
            </a:pPr>
            <a:r>
              <a:rPr lang="en-US"/>
              <a:t>$('селектор').off();</a:t>
            </a:r>
            <a:endParaRPr lang="en-US"/>
          </a:p>
          <a:p>
            <a:pPr marL="0" indent="0">
              <a:buNone/>
            </a:pPr>
            <a:r>
              <a:rPr lang="en-US"/>
              <a:t>//отмена всех делегированных обработчиков событий клика для всех параграфов</a:t>
            </a:r>
            <a:endParaRPr lang="en-US"/>
          </a:p>
          <a:p>
            <a:pPr marL="0" indent="0">
              <a:buNone/>
            </a:pPr>
            <a:r>
              <a:rPr lang="en-US"/>
              <a:t>$( "p" ).off( "click", "**" );</a:t>
            </a:r>
            <a:endParaRPr lang="en-US"/>
          </a:p>
          <a:p>
            <a:pPr marL="0" indent="0">
              <a:buNone/>
            </a:pPr>
            <a:r>
              <a:rPr lang="en-US"/>
              <a:t>//отмена нескольких обработчиков событий </a:t>
            </a:r>
            <a:endParaRPr lang="en-US"/>
          </a:p>
          <a:p>
            <a:pPr marL="0" indent="0">
              <a:buNone/>
            </a:pPr>
            <a:r>
              <a:rPr lang="en-US"/>
              <a:t>$('селектор').off('keydown input cut');</a:t>
            </a:r>
            <a:endParaRPr lang="en-US"/>
          </a:p>
          <a:p>
            <a:pPr marL="0" indent="0">
              <a:buNone/>
            </a:pPr>
            <a:r>
              <a:rPr lang="en-US"/>
              <a:t>//отмена обработки события формы с делегированием в элементы input и select</a:t>
            </a:r>
            <a:endParaRPr lang="en-US"/>
          </a:p>
          <a:p>
            <a:pPr marL="0" indent="0">
              <a:buNone/>
            </a:pPr>
            <a:r>
              <a:rPr lang="en-US"/>
              <a:t>$('form').off('change', 'input, select');</a:t>
            </a:r>
            <a:endParaRPr lang="en-US"/>
          </a:p>
          <a:p>
            <a:pPr marL="0" indent="0">
              <a:buNone/>
            </a:pPr>
            <a:r>
              <a:rPr lang="en-US"/>
              <a:t>//отмена обработки события клика с указанием вызываемой функции clickHandler</a:t>
            </a:r>
            <a:endParaRPr lang="en-US"/>
          </a:p>
          <a:p>
            <a:pPr marL="0" indent="0">
              <a:buNone/>
            </a:pPr>
            <a:r>
              <a:rPr lang="en-US"/>
              <a:t>$( "body" ).off( "click", "p", clickHandler);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О</a:t>
            </a:r>
            <a:r>
              <a:rPr lang="en-US"/>
              <a:t>днократное срабатывание события с помощью обработчика one()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$('селектор').one('событие', function(){</a:t>
            </a:r>
            <a:endParaRPr lang="en-US"/>
          </a:p>
          <a:p>
            <a:pPr marL="0" indent="0">
              <a:buNone/>
            </a:pPr>
            <a:r>
              <a:rPr lang="en-US"/>
              <a:t>  //код</a:t>
            </a:r>
            <a:endParaRPr lang="en-US"/>
          </a:p>
          <a:p>
            <a:pPr marL="0" indent="0">
              <a:buNone/>
            </a:pPr>
            <a:r>
              <a:rPr lang="en-US"/>
              <a:t>});</a:t>
            </a:r>
            <a:endParaRPr lang="en-US"/>
          </a:p>
          <a:p>
            <a:pPr marL="0" indent="0">
              <a:buNone/>
            </a:pPr>
            <a:r>
              <a:rPr lang="en-US"/>
              <a:t>//например,</a:t>
            </a:r>
            <a:endParaRPr lang="en-US"/>
          </a:p>
          <a:p>
            <a:pPr marL="0" indent="0">
              <a:buNone/>
            </a:pPr>
            <a:r>
              <a:rPr lang="en-US"/>
              <a:t>$('#my-elem').one('mousedown', function(){</a:t>
            </a:r>
            <a:endParaRPr lang="en-US"/>
          </a:p>
          <a:p>
            <a:pPr marL="0" indent="0">
              <a:buNone/>
            </a:pPr>
            <a:r>
              <a:rPr lang="en-US"/>
              <a:t>  alert('Произошло событие "mousedown"');</a:t>
            </a:r>
            <a:endParaRPr lang="en-US"/>
          </a:p>
          <a:p>
            <a:pPr marL="0" indent="0">
              <a:buNone/>
            </a:pPr>
            <a:r>
              <a:rPr lang="en-US"/>
              <a:t>});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Ссылки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hlinkClick r:id="rId1" action="ppaction://hlinkfile"/>
              </a:rPr>
              <a:t>Обработка событий в </a:t>
            </a:r>
            <a:r>
              <a:rPr lang="en-US" altLang="en-US">
                <a:hlinkClick r:id="rId1" action="ppaction://hlinkfile"/>
              </a:rPr>
              <a:t>jQuery</a:t>
            </a:r>
            <a:endParaRPr lang="en-US" altLang="en-US">
              <a:hlinkClick r:id="rId1" action="ppaction://hlinkfile"/>
            </a:endParaRPr>
          </a:p>
          <a:p>
            <a:r>
              <a:rPr lang="ru-RU" altLang="en-US">
                <a:hlinkClick r:id="rId2"/>
              </a:rPr>
              <a:t>События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Подключение </a:t>
            </a:r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&lt;script src="папка_со_скриптами/jquery.min.js"&gt;&lt;/script&gt;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&lt;script src="папка_со_скриптами/myscript.js"&gt;&lt;/script&gt;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//Очень часто это такой путь: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&lt;script src="js/jquery-3.5.</a:t>
            </a:r>
            <a:r>
              <a:rPr lang="ru-RU" altLang="en-US" sz="2000"/>
              <a:t>1</a:t>
            </a:r>
            <a:r>
              <a:rPr lang="en-US" sz="2000"/>
              <a:t>.min.js"&gt;&lt;/script&gt;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&lt;script src="js/myscript.js"&gt;&lt;/script&gt;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Подключение </a:t>
            </a:r>
            <a:r>
              <a:rPr lang="en-US" altLang="en-US">
                <a:sym typeface="+mn-ea"/>
              </a:rPr>
              <a:t>jQuery c CDN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5" y="2133600"/>
            <a:ext cx="9613900" cy="444119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ru-RU" altLang="en-US"/>
              <a:t>Подключаем </a:t>
            </a:r>
            <a:r>
              <a:rPr lang="en-US"/>
              <a:t>jQuery </a:t>
            </a:r>
            <a:r>
              <a:rPr lang="ru-RU" altLang="en-US"/>
              <a:t>с</a:t>
            </a:r>
            <a:r>
              <a:rPr lang="en-US">
                <a:sym typeface="+mn-ea"/>
              </a:rPr>
              <a:t> CDN  </a:t>
            </a:r>
            <a:r>
              <a:rPr lang="ru-RU" altLang="en-US">
                <a:sym typeface="+mn-ea"/>
              </a:rPr>
              <a:t>от разных поставщиков:</a:t>
            </a:r>
            <a:endParaRPr lang="ru-RU" altLang="en-US"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 lang="en-US">
                <a:sym typeface="+mn-ea"/>
                <a:hlinkClick r:id="rId1" action="ppaction://hlinkfile"/>
              </a:rPr>
              <a:t>Google CDN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 lang="en-US">
                <a:sym typeface="+mn-ea"/>
                <a:hlinkClick r:id="rId2" action="ppaction://hlinkfile"/>
              </a:rPr>
              <a:t>Microsoft CDN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 lang="en-US">
                <a:sym typeface="+mn-ea"/>
                <a:hlinkClick r:id="rId3" action="ppaction://hlinkfile"/>
              </a:rPr>
              <a:t>CDNJS CDN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 lang="en-US">
                <a:sym typeface="+mn-ea"/>
                <a:hlinkClick r:id="rId4" action="ppaction://hlinkfile"/>
              </a:rPr>
              <a:t>jsDelivr CDN</a:t>
            </a:r>
            <a:endParaRPr lang="en-US">
              <a:sym typeface="+mn-ea"/>
              <a:hlinkClick r:id="rId4" action="ppaction://hlinkfile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Используем в коде так: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&lt;script src="https://code.jquery.com/jquery-3.5.1.min.js"    integrity="sha256-9/aliU8dGd2tb6OSsuzixeV4y/faTqgFtohetphbbj0="    crossorigin="anonymous"&gt;&lt;/script&gt;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bg1"/>
                </a:solidFill>
                <a:sym typeface="+mn-ea"/>
              </a:rPr>
              <a:t>&lt;script src="https://ajax.googleapis.com/ajax/libs/jquery/3.5.1/jquery.min.js"&gt;&lt;/script&gt;</a:t>
            </a:r>
            <a:endParaRPr lang="ru-RU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&lt;script src="https://ajax.aspnetcdn.com/ajax/jQuery/jquery-3.5.0.min.js"&gt;&lt;/script&gt;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bg1"/>
                </a:solidFill>
                <a:sym typeface="+mn-ea"/>
              </a:rPr>
              <a:t>&lt;script src="https://cdnjs.cloudflare.com/ajax/libs/jquery/3.5.1/jquery.js" </a:t>
            </a:r>
            <a:endParaRPr lang="ru-RU" altLang="en-US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bg1"/>
                </a:solidFill>
                <a:sym typeface="+mn-ea"/>
              </a:rPr>
              <a:t>integrity="sha256-QWo7LDvxbWT2tbbQ97B53yJnYU3WhH/C8ycbRAkjPDc=" crossorigin="anonymous"&gt;&lt;/script&gt;</a:t>
            </a:r>
            <a:endParaRPr lang="ru-RU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Простые селекторы </a:t>
            </a:r>
            <a:r>
              <a:rPr lang="en-US"/>
              <a:t>jQuery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3862705"/>
          <a:ext cx="109728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/>
                <a:gridCol w="5739130"/>
                <a:gridCol w="309499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Селектор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Пример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"*"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все элементы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 sz="1600"/>
                        <a:t>$(</a:t>
                      </a:r>
                      <a:r>
                        <a:rPr lang="en-US" sz="1600">
                          <a:sym typeface="+mn-ea"/>
                        </a:rPr>
                        <a:t>"*"</a:t>
                      </a:r>
                      <a:r>
                        <a:rPr lang="en-US" altLang="ru-RU" sz="1600"/>
                        <a:t>)</a:t>
                      </a:r>
                      <a:endParaRPr lang="en-US" altLang="ru-RU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".className"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 с классом className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$(</a:t>
                      </a:r>
                      <a:r>
                        <a:rPr lang="en-US" sz="1600">
                          <a:sym typeface="+mn-ea"/>
                        </a:rPr>
                        <a:t>".bg-color"</a:t>
                      </a:r>
                      <a:r>
                        <a:rPr lang="en-US" sz="1600"/>
                        <a:t>)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"#idName"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 (один!) с идентификатором idName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$(</a:t>
                      </a:r>
                      <a:r>
                        <a:rPr lang="en-US" sz="1600">
                          <a:sym typeface="+mn-ea"/>
                        </a:rPr>
                        <a:t>"#test")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"tagName"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 с заданным именем тега 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$("h2")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/>
        </p:nvSpPr>
        <p:spPr>
          <a:xfrm>
            <a:off x="680321" y="230834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2400"/>
              <a:t>Селекторы </a:t>
            </a:r>
            <a:r>
              <a:rPr lang="en-US" sz="2400"/>
              <a:t>jQuery </a:t>
            </a:r>
            <a:r>
              <a:rPr lang="ru-RU" altLang="en-US" sz="2400"/>
              <a:t>- это аналог </a:t>
            </a:r>
            <a:r>
              <a:rPr lang="en-US" altLang="en-US" sz="2400"/>
              <a:t>document.querySelectorAll('</a:t>
            </a:r>
            <a:r>
              <a:rPr lang="ru-RU" altLang="en-US" sz="2400"/>
              <a:t>селектор</a:t>
            </a:r>
            <a:r>
              <a:rPr lang="en-US" altLang="en-US" sz="2400"/>
              <a:t>')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Комбинированные селекторы</a:t>
            </a:r>
            <a:endParaRPr lang="ru-RU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265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85"/>
                <a:gridCol w="5027930"/>
                <a:gridCol w="2711450"/>
              </a:tblGrid>
              <a:tr h="38100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/>
                        <a:t>Комбинированные селекторы</a:t>
                      </a:r>
                      <a:endParaRPr lang="en-US" sz="1800" b="1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"first, second, ..."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 удовлетворяющие любому из селекторов first, second, ...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$("h2, p")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"outer inner"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 из inner, которые являются потомками (т.е. лежат внутри) элементов из outer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$(".test p")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"parent &gt; child"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 из child, которые являются прямыми потомками элементов из parent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$("#wrap &gt; div")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"prev + next"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 из next, которые следуют непосредственно за элементами из prev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$("label + input")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"prev ~ next"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 err="1">
                          <a:sym typeface="+mn-ea"/>
                        </a:rPr>
                        <a:t>элементы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r>
                        <a:rPr lang="en-US" sz="1600" dirty="0" err="1">
                          <a:sym typeface="+mn-ea"/>
                        </a:rPr>
                        <a:t>из</a:t>
                      </a:r>
                      <a:r>
                        <a:rPr lang="en-US" sz="1600" dirty="0">
                          <a:sym typeface="+mn-ea"/>
                        </a:rPr>
                        <a:t> next, </a:t>
                      </a:r>
                      <a:r>
                        <a:rPr lang="en-US" sz="1600" dirty="0" err="1">
                          <a:sym typeface="+mn-ea"/>
                        </a:rPr>
                        <a:t>которые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r>
                        <a:rPr lang="en-US" sz="1600" dirty="0" err="1">
                          <a:sym typeface="+mn-ea"/>
                        </a:rPr>
                        <a:t>следуют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r>
                        <a:rPr lang="en-US" sz="1600" dirty="0" err="1">
                          <a:sym typeface="+mn-ea"/>
                        </a:rPr>
                        <a:t>за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r>
                        <a:rPr lang="en-US" sz="1600" dirty="0" err="1">
                          <a:sym typeface="+mn-ea"/>
                        </a:rPr>
                        <a:t>элементами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r>
                        <a:rPr lang="en-US" sz="1600" dirty="0" err="1">
                          <a:sym typeface="+mn-ea"/>
                        </a:rPr>
                        <a:t>из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r>
                        <a:rPr lang="en-US" sz="1600" dirty="0" err="1">
                          <a:sym typeface="+mn-ea"/>
                        </a:rPr>
                        <a:t>prev</a:t>
                      </a:r>
                      <a:r>
                        <a:rPr lang="en-US" sz="1600" dirty="0">
                          <a:sym typeface="+mn-ea"/>
                        </a:rPr>
                        <a:t> </a:t>
                      </a:r>
                      <a:endParaRPr lang="en-US" sz="1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$(".test ~ .block")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Селекторы атрибутов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607" y="2336800"/>
          <a:ext cx="10928733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441"/>
                <a:gridCol w="4891489"/>
                <a:gridCol w="3789803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Селектор</a:t>
                      </a:r>
                      <a:endParaRPr lang="ru-RU" altLang="en-US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Пример</a:t>
                      </a:r>
                      <a:endParaRPr lang="ru-RU" altLang="en-US"/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"[name]"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содержащие атрибут name</a:t>
                      </a:r>
                      <a:endParaRPr lang="en-US" sz="16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$("[data-</a:t>
                      </a:r>
                      <a:r>
                        <a:rPr lang="en-US" sz="1600" dirty="0" err="1">
                          <a:sym typeface="+mn-ea"/>
                        </a:rPr>
                        <a:t>url</a:t>
                      </a:r>
                      <a:r>
                        <a:rPr lang="en-US" sz="1600" dirty="0">
                          <a:sym typeface="+mn-ea"/>
                        </a:rPr>
                        <a:t>]")</a:t>
                      </a:r>
                      <a:endParaRPr lang="en-US" sz="1600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$("[data-dismiss]")</a:t>
                      </a:r>
                      <a:endParaRPr lang="en-US" sz="1600" dirty="0"/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"[name = value]"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у которых значение атрибута name совпадает с value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$("[name='radio-bg']")</a:t>
                      </a:r>
                      <a:endParaRPr 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$("[data-dismiss='true']")</a:t>
                      </a:r>
                      <a:endParaRPr lang="en-US" sz="1600"/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"[name != value]"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элементы, у которых значение атрибута name не совпадает с value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$("[class!='test']")</a:t>
                      </a:r>
                      <a:endParaRPr lang="en-US" sz="1600"/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"[name ^= value]"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у которых значение атрибута name начинается с value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$("a[</a:t>
                      </a:r>
                      <a:r>
                        <a:rPr lang="en-US" sz="1600" dirty="0" err="1">
                          <a:sym typeface="+mn-ea"/>
                        </a:rPr>
                        <a:t>href</a:t>
                      </a:r>
                      <a:r>
                        <a:rPr lang="en-US" sz="1600" dirty="0">
                          <a:sym typeface="+mn-ea"/>
                        </a:rPr>
                        <a:t>^='https://']")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0116" marR="80116"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"[name $= value]"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у которых значение атрибута name заканчивается на value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$("[class$='-</a:t>
                      </a:r>
                      <a:r>
                        <a:rPr lang="en-US" sz="1600" dirty="0" err="1">
                          <a:sym typeface="+mn-ea"/>
                        </a:rPr>
                        <a:t>bg</a:t>
                      </a:r>
                      <a:r>
                        <a:rPr lang="en-US" sz="1600" dirty="0">
                          <a:sym typeface="+mn-ea"/>
                        </a:rPr>
                        <a:t>']")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"[first][second][...]"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соответствующие всем заданным условиям на атрибуты одновременно </a:t>
                      </a:r>
                      <a:endParaRPr lang="en-US" sz="16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$("[name='</a:t>
                      </a:r>
                      <a:r>
                        <a:rPr lang="en-US" sz="1600" dirty="0" err="1">
                          <a:sym typeface="+mn-ea"/>
                        </a:rPr>
                        <a:t>bg</a:t>
                      </a:r>
                      <a:r>
                        <a:rPr lang="en-US" sz="1600" dirty="0">
                          <a:sym typeface="+mn-ea"/>
                        </a:rPr>
                        <a:t>'][type='radio']")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0116" marR="80116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Простые фильтры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9768" y="1981835"/>
          <a:ext cx="961390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20"/>
                <a:gridCol w="4974971"/>
                <a:gridCol w="2765109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Селектор</a:t>
                      </a:r>
                      <a:endParaRPr lang="ru-RU" altLang="en-US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Пример</a:t>
                      </a:r>
                      <a:endParaRPr lang="ru-RU" altLang="en-US"/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":focus"</a:t>
                      </a:r>
                      <a:endParaRPr lang="en-US" sz="14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элемент, который находится в фокусе. 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$("textarea:focus")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":first"	 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первый найденный элемент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$(".block:first")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 ":last"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последний найденный элемент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$(".block:last")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751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":eq(n)"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элемент идущий под заданным номером среди выбранных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$(".block:eq(3)")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":not(selector)"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все найденные элементы, кроме указанных в selector 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$(":not(.color)")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":even"</a:t>
                      </a:r>
                      <a:endParaRPr lang="en-US" sz="14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элементы с четными номерами позиций, в наборе выбранных элементов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$(".block:even")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":odd"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элементы с нечетными номерами позиций, в наборе выбранных элементов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$(".block:odd")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":gt( )"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элементы с индексом превышающим n 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$(".block:gt(2)")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":lt( )"</a:t>
                      </a:r>
                      <a:endParaRPr lang="en-US" sz="1400"/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элементы с индексом меньшим, чем n </a:t>
                      </a:r>
                      <a:endParaRPr lang="en-US" sz="1400">
                        <a:sym typeface="+mn-ea"/>
                      </a:endParaRPr>
                    </a:p>
                  </a:txBody>
                  <a:tcPr marL="80116" marR="801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ym typeface="+mn-ea"/>
                        </a:rPr>
                        <a:t>$(".</a:t>
                      </a:r>
                      <a:r>
                        <a:rPr lang="en-US" sz="1400" dirty="0" err="1">
                          <a:sym typeface="+mn-ea"/>
                        </a:rPr>
                        <a:t>block:lt</a:t>
                      </a:r>
                      <a:r>
                        <a:rPr lang="en-US" sz="1400" dirty="0">
                          <a:sym typeface="+mn-ea"/>
                        </a:rPr>
                        <a:t>(3)")</a:t>
                      </a:r>
                      <a:endParaRPr lang="en-US" sz="1400" dirty="0">
                        <a:sym typeface="+mn-ea"/>
                      </a:endParaRPr>
                    </a:p>
                  </a:txBody>
                  <a:tcPr marL="80116" marR="80116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15" y="978217"/>
            <a:ext cx="9129310" cy="582613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Простые фильтры </a:t>
            </a:r>
            <a:r>
              <a:rPr lang="en-US" altLang="ru-RU" dirty="0"/>
              <a:t>(</a:t>
            </a:r>
            <a:r>
              <a:rPr lang="ru-RU" altLang="en-US" dirty="0"/>
              <a:t>продолжение</a:t>
            </a:r>
            <a:r>
              <a:rPr lang="en-US" altLang="ru-RU" dirty="0"/>
              <a:t>)</a:t>
            </a:r>
            <a:endParaRPr lang="en-US" alt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8415" y="2519298"/>
          <a:ext cx="109728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/>
                <a:gridCol w="5678170"/>
                <a:gridCol w="31559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Селектор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Описание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/>
                        <a:t>Пример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":header"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являющиеся заголовками (с тегами h1, h2 и.т.д.)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$(":header")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":animated"	 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которые в данный момент задействованы в анимации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$(".block:animated")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":hidden"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невидимые элементы страницы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$("form:hidden")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":visible"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видимые элементы страницы 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$("form:visible")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":lang(language)"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элементы, в которых указаны языки содержимого 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$("html:lang(ru)")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":root"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элемент, который является корневым в документе.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ym typeface="+mn-ea"/>
                        </a:rPr>
                        <a:t>$(":root")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0</TotalTime>
  <Words>10510</Words>
  <Application>WPS Presentation</Application>
  <PresentationFormat>Широкоэкранный</PresentationFormat>
  <Paragraphs>442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Берлин</vt:lpstr>
      <vt:lpstr>jQuery</vt:lpstr>
      <vt:lpstr>Что такое jQuery</vt:lpstr>
      <vt:lpstr>Подключение jQuery</vt:lpstr>
      <vt:lpstr>Подключение jQuery c CDN</vt:lpstr>
      <vt:lpstr>Простые селекторы jQuery</vt:lpstr>
      <vt:lpstr>Комбинированные селекторы</vt:lpstr>
      <vt:lpstr>Селекторы атрибутов</vt:lpstr>
      <vt:lpstr>Простые фильтры</vt:lpstr>
      <vt:lpstr>Простые фильтры (продолжение)</vt:lpstr>
      <vt:lpstr>Ссылки</vt:lpstr>
      <vt:lpstr>Анимационные методы jQuery</vt:lpstr>
      <vt:lpstr>Анимационные методы jQuery</vt:lpstr>
      <vt:lpstr>Работа с CSS</vt:lpstr>
      <vt:lpstr>Проверка на наличие элемента</vt:lpstr>
      <vt:lpstr>Управление атрибутом class элемента</vt:lpstr>
      <vt:lpstr>Доступ к свойствам объекта</vt:lpstr>
      <vt:lpstr>Дата-аттрибуты</vt:lpstr>
      <vt:lpstr>Создание элементов</vt:lpstr>
      <vt:lpstr>Методы для добавления контента</vt:lpstr>
      <vt:lpstr>Обработка событий</vt:lpstr>
      <vt:lpstr>Обработка нескольких событий</vt:lpstr>
      <vt:lpstr>Делегирование событий в jQuery</vt:lpstr>
      <vt:lpstr>Удаление обработчика события методом off()</vt:lpstr>
      <vt:lpstr>Однократное срабатывание события с помощью обработчика one()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document.cookie</dc:title>
  <dc:creator/>
  <cp:lastModifiedBy>google1589817604</cp:lastModifiedBy>
  <cp:revision>67</cp:revision>
  <dcterms:created xsi:type="dcterms:W3CDTF">2020-11-03T09:31:00Z</dcterms:created>
  <dcterms:modified xsi:type="dcterms:W3CDTF">2021-04-21T12:18:25Z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