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7" r:id="rId9"/>
    <p:sldId id="261" r:id="rId10"/>
    <p:sldId id="262" r:id="rId11"/>
    <p:sldId id="267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25" Type="http://schemas.openxmlformats.org/officeDocument/2006/relationships/tableStyles" Target="tableStyles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24" Type="http://schemas.openxmlformats.org/officeDocument/2006/relationships/viewProps" Target="viewProps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23" Type="http://schemas.openxmlformats.org/officeDocument/2006/relationships/presProps" Target="presProps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805" indent="-344805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6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2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00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6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87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05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77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030" y="808355"/>
            <a:ext cx="8425180" cy="1076960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Глобальная и локальная области видимости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0" y="1616710"/>
            <a:ext cx="7796530" cy="44945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let a=1;</a:t>
            </a:r>
            <a:endParaRPr lang="en-US"/>
          </a:p>
          <a:p>
            <a:pPr marL="0" indent="0">
              <a:buNone/>
            </a:pPr>
            <a:r>
              <a:rPr lang="en-US"/>
              <a:t>let func = function(){</a:t>
            </a:r>
            <a:endParaRPr lang="en-US"/>
          </a:p>
          <a:p>
            <a:pPr marL="0" indent="0">
              <a:buNone/>
            </a:pPr>
            <a:r>
              <a:rPr lang="en-US"/>
              <a:t>    let a = 5;</a:t>
            </a:r>
            <a:endParaRPr lang="en-US"/>
          </a:p>
          <a:p>
            <a:pPr marL="0" indent="0">
              <a:buNone/>
            </a:pPr>
            <a:r>
              <a:rPr lang="en-US"/>
              <a:t>     let innerFunc = function(){</a:t>
            </a:r>
            <a:endParaRPr lang="en-US"/>
          </a:p>
          <a:p>
            <a:pPr marL="0" indent="0">
              <a:buNone/>
            </a:pPr>
            <a:r>
              <a:rPr lang="en-US"/>
              <a:t>            //var a = 20;</a:t>
            </a:r>
            <a:endParaRPr lang="en-US"/>
          </a:p>
          <a:p>
            <a:pPr marL="0" indent="0">
              <a:buNone/>
            </a:pPr>
            <a:r>
              <a:rPr lang="en-US"/>
              <a:t>                console.log(a);</a:t>
            </a:r>
            <a:endParaRPr lang="en-US"/>
          </a:p>
          <a:p>
            <a:pPr marL="0" indent="0">
              <a:buNone/>
            </a:pPr>
            <a:r>
              <a:rPr lang="en-US"/>
              <a:t>            }</a:t>
            </a:r>
            <a:endParaRPr lang="en-US"/>
          </a:p>
          <a:p>
            <a:pPr marL="0" indent="0">
              <a:buNone/>
            </a:pPr>
            <a:r>
              <a:rPr lang="en-US"/>
              <a:t>         innerFunc();        }</a:t>
            </a:r>
            <a:endParaRPr lang="en-US"/>
          </a:p>
          <a:p>
            <a:pPr marL="0" indent="0">
              <a:buNone/>
            </a:pPr>
            <a:r>
              <a:rPr lang="en-US"/>
              <a:t>  func();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Самовызывающаяся функция (</a:t>
            </a:r>
            <a:r>
              <a:rPr lang="en-US" altLang="ru-RU"/>
              <a:t>IIFE</a:t>
            </a:r>
            <a:r>
              <a:rPr lang="ru-RU" altLang="en-US"/>
              <a:t>)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(function(){</a:t>
            </a:r>
            <a:endParaRPr lang="en-US"/>
          </a:p>
          <a:p>
            <a:pPr marL="0" indent="0">
              <a:buNone/>
            </a:pPr>
            <a:r>
              <a:rPr lang="en-US"/>
              <a:t>    let str = '';</a:t>
            </a:r>
            <a:endParaRPr lang="en-US"/>
          </a:p>
          <a:p>
            <a:pPr marL="0" indent="0">
              <a:buNone/>
            </a:pPr>
            <a:r>
              <a:rPr lang="en-US"/>
              <a:t>    let x = +prompt('Введите число', 5);</a:t>
            </a:r>
            <a:endParaRPr lang="en-US"/>
          </a:p>
          <a:p>
            <a:pPr marL="0" indent="0">
              <a:buNone/>
            </a:pPr>
            <a:r>
              <a:rPr lang="en-US"/>
              <a:t>    if(x&gt;0) str='Вы ввели положительное число';</a:t>
            </a:r>
            <a:endParaRPr lang="en-US"/>
          </a:p>
          <a:p>
            <a:pPr marL="0" indent="0">
              <a:buNone/>
            </a:pPr>
            <a:r>
              <a:rPr lang="en-US"/>
              <a:t>    else if(x&lt;0) str='Вы ввели отрицательное число';</a:t>
            </a:r>
            <a:endParaRPr lang="en-US"/>
          </a:p>
          <a:p>
            <a:pPr marL="0" indent="0">
              <a:buNone/>
            </a:pPr>
            <a:r>
              <a:rPr lang="en-US"/>
              <a:t>    else str='Ваше число - 0';</a:t>
            </a:r>
            <a:endParaRPr lang="en-US"/>
          </a:p>
          <a:p>
            <a:pPr marL="0" indent="0">
              <a:buNone/>
            </a:pPr>
            <a:r>
              <a:rPr lang="en-US"/>
              <a:t>    alert(str);</a:t>
            </a:r>
            <a:endParaRPr lang="en-US"/>
          </a:p>
          <a:p>
            <a:pPr marL="0" indent="0">
              <a:buNone/>
            </a:pPr>
            <a:r>
              <a:rPr lang="en-US"/>
              <a:t>})()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Immediately Invoked Function Expression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!function() {</a:t>
            </a:r>
            <a:endParaRPr lang="en-US"/>
          </a:p>
          <a:p>
            <a:pPr marL="0" indent="0">
              <a:buNone/>
            </a:pPr>
            <a:r>
              <a:rPr lang="en-US"/>
              <a:t>    document.write("&lt;p&gt;Вызов функции IIFE&lt;/p&gt;");</a:t>
            </a:r>
            <a:endParaRPr lang="en-US"/>
          </a:p>
          <a:p>
            <a:pPr marL="0" indent="0">
              <a:buNone/>
            </a:pPr>
            <a:r>
              <a:rPr lang="en-US"/>
              <a:t>}();</a:t>
            </a:r>
            <a:endParaRPr lang="en-US"/>
          </a:p>
          <a:p>
            <a:pPr marL="0" indent="0">
              <a:buNone/>
            </a:pPr>
            <a:r>
              <a:rPr lang="en-US"/>
              <a:t>+function(n) {    </a:t>
            </a:r>
            <a:endParaRPr lang="en-US"/>
          </a:p>
          <a:p>
            <a:pPr marL="0" indent="0">
              <a:buNone/>
            </a:pPr>
            <a:r>
              <a:rPr lang="en-US"/>
              <a:t>    document.write(`&lt;p class="${n&gt;0 ? 'red': 'black'}"&gt;Вызов функции IIFE&lt;/p&gt;`);</a:t>
            </a:r>
            <a:endParaRPr lang="en-US"/>
          </a:p>
          <a:p>
            <a:pPr marL="0" indent="0">
              <a:buNone/>
            </a:pPr>
            <a:r>
              <a:rPr lang="en-US"/>
              <a:t>}(5);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437851"/>
            <a:ext cx="7958331" cy="1077229"/>
          </a:xfrm>
        </p:spPr>
        <p:txBody>
          <a:bodyPr/>
          <a:p>
            <a:r>
              <a:rPr lang="en-US">
                <a:sym typeface="+mn-ea"/>
              </a:rPr>
              <a:t>Hoisting - </a:t>
            </a:r>
            <a:r>
              <a:rPr lang="ru-RU" altLang="en-US">
                <a:sym typeface="+mn-ea"/>
              </a:rPr>
              <a:t>поднятие определения функции в начало кода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680" y="1515110"/>
            <a:ext cx="7796530" cy="453517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b="1"/>
              <a:t>hoisting</a:t>
            </a:r>
            <a:r>
              <a:rPr lang="en-US"/>
              <a:t> - подъем определений функций и переменных, объявленных с помощью ключевого слова var. </a:t>
            </a:r>
            <a:r>
              <a:rPr lang="ru-RU" altLang="en-US"/>
              <a:t>И</a:t>
            </a:r>
            <a:r>
              <a:rPr lang="en-US"/>
              <a:t>нтерпретатор JavaScript, получая код, просматривает его на предмет наличия в нем ключевых слов </a:t>
            </a:r>
            <a:r>
              <a:rPr lang="en-US" b="1"/>
              <a:t>var </a:t>
            </a:r>
            <a:r>
              <a:rPr lang="en-US"/>
              <a:t>и </a:t>
            </a:r>
            <a:r>
              <a:rPr lang="en-US" b="1"/>
              <a:t>function()</a:t>
            </a:r>
            <a:r>
              <a:rPr lang="en-US"/>
              <a:t>, а затем как бы отправляет их в самое начало кода. В этом случае любая функция доступна для вызова до того, как она объявлена</a:t>
            </a:r>
            <a:endParaRPr lang="en-US"/>
          </a:p>
          <a:p>
            <a:pPr marL="0" indent="0">
              <a:buNone/>
            </a:pPr>
            <a:r>
              <a:rPr lang="en-US"/>
              <a:t>console.log(square(60)); //3600</a:t>
            </a:r>
            <a:endParaRPr lang="en-US"/>
          </a:p>
          <a:p>
            <a:pPr marL="0" indent="0">
              <a:buNone/>
            </a:pPr>
            <a:r>
              <a:rPr lang="en-US"/>
              <a:t>console.log(square(25)); //625</a:t>
            </a:r>
            <a:endParaRPr lang="en-US"/>
          </a:p>
          <a:p>
            <a:pPr marL="0" indent="0">
              <a:buNone/>
            </a:pPr>
            <a:r>
              <a:rPr lang="en-US"/>
              <a:t>function square(x){</a:t>
            </a:r>
            <a:endParaRPr lang="en-US"/>
          </a:p>
          <a:p>
            <a:pPr marL="0" indent="0">
              <a:buNone/>
            </a:pPr>
            <a:r>
              <a:rPr lang="en-US"/>
              <a:t>    return x**2;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Типы функций в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// Function Declaration</a:t>
            </a:r>
            <a:endParaRPr lang="en-US"/>
          </a:p>
          <a:p>
            <a:pPr marL="0" indent="0">
              <a:buNone/>
            </a:pPr>
            <a:r>
              <a:rPr lang="en-US"/>
              <a:t> function testNum(num){</a:t>
            </a:r>
            <a:endParaRPr lang="en-US"/>
          </a:p>
          <a:p>
            <a:pPr marL="0" indent="0">
              <a:buNone/>
            </a:pPr>
            <a:r>
              <a:rPr lang="en-US"/>
              <a:t>     return num &gt; 0 ? true : false ;</a:t>
            </a:r>
            <a:endParaRPr lang="en-US"/>
          </a:p>
          <a:p>
            <a:pPr marL="0" indent="0">
              <a:buNone/>
            </a:pPr>
            <a:r>
              <a:rPr lang="en-US"/>
              <a:t> } </a:t>
            </a:r>
            <a:endParaRPr lang="en-US"/>
          </a:p>
          <a:p>
            <a:pPr marL="0" indent="0">
              <a:buNone/>
            </a:pPr>
            <a:r>
              <a:rPr lang="en-US"/>
              <a:t>  // Function Expression</a:t>
            </a:r>
            <a:endParaRPr lang="en-US"/>
          </a:p>
          <a:p>
            <a:pPr marL="0" indent="0">
              <a:buNone/>
            </a:pPr>
            <a:r>
              <a:rPr lang="en-US"/>
              <a:t> var testNum = function(num){</a:t>
            </a:r>
            <a:endParaRPr lang="en-US"/>
          </a:p>
          <a:p>
            <a:pPr marL="0" indent="0">
              <a:buNone/>
            </a:pPr>
            <a:r>
              <a:rPr lang="en-US"/>
              <a:t>     return num &gt; 0 ? true : false ;</a:t>
            </a:r>
            <a:endParaRPr lang="en-US"/>
          </a:p>
          <a:p>
            <a:pPr marL="0" indent="0">
              <a:buNone/>
            </a:pPr>
            <a:r>
              <a:rPr lang="en-US"/>
              <a:t> }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310851"/>
            <a:ext cx="7958331" cy="1077229"/>
          </a:xfrm>
        </p:spPr>
        <p:txBody>
          <a:bodyPr/>
          <a:p>
            <a:r>
              <a:rPr lang="ru-RU"/>
              <a:t>Для </a:t>
            </a:r>
            <a:r>
              <a:rPr lang="en-US"/>
              <a:t>Function Expression </a:t>
            </a:r>
            <a:r>
              <a:rPr lang="ru-RU"/>
              <a:t>подъем функции не осуществляется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470" y="1560830"/>
            <a:ext cx="8079740" cy="502666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func_declaration(); // код сработает, выведется диалоговое окно с сообщением</a:t>
            </a:r>
            <a:endParaRPr lang="en-US"/>
          </a:p>
          <a:p>
            <a:pPr marL="0" indent="0">
              <a:buNone/>
            </a:pPr>
            <a:r>
              <a:rPr lang="en-US"/>
              <a:t>function func_declaration() {</a:t>
            </a:r>
            <a:endParaRPr lang="en-US"/>
          </a:p>
          <a:p>
            <a:pPr marL="0" indent="0">
              <a:buNone/>
            </a:pPr>
            <a:r>
              <a:rPr lang="en-US"/>
              <a:t>  alert ("Привет из  function declaration!");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func_expression();</a:t>
            </a:r>
            <a:endParaRPr lang="en-US"/>
          </a:p>
          <a:p>
            <a:pPr marL="0" indent="0">
              <a:buNone/>
            </a:pPr>
            <a:r>
              <a:rPr lang="en-US"/>
              <a:t>//  выведет в консоль </a:t>
            </a:r>
            <a:r>
              <a:rPr lang="en-US">
                <a:solidFill>
                  <a:srgbClr val="FF0000"/>
                </a:solidFill>
              </a:rPr>
              <a:t>Uncaught TypeError: func_expression is not a function</a:t>
            </a:r>
            <a:endParaRPr lang="en-US"/>
          </a:p>
          <a:p>
            <a:pPr marL="0" indent="0">
              <a:buNone/>
            </a:pPr>
            <a:r>
              <a:rPr lang="en-US"/>
              <a:t>var func_expression = function () {</a:t>
            </a:r>
            <a:endParaRPr lang="en-US"/>
          </a:p>
          <a:p>
            <a:pPr marL="0" indent="0">
              <a:buNone/>
            </a:pPr>
            <a:r>
              <a:rPr lang="en-US"/>
              <a:t>   alert ("Салют из function expression!");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Callback-функции (функци</a:t>
            </a:r>
            <a:r>
              <a:rPr lang="ru-RU"/>
              <a:t>и</a:t>
            </a:r>
            <a:r>
              <a:rPr lang="en-US"/>
              <a:t> обратного вызова)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675" y="2052320"/>
            <a:ext cx="8090535" cy="40690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/>
              <a:t>Часто это анонимные функции, которые работают внутри другой функции</a:t>
            </a:r>
            <a:endParaRPr lang="ru-RU" altLang="en-US"/>
          </a:p>
          <a:p>
            <a:pPr marL="0" indent="0">
              <a:buNone/>
            </a:pPr>
            <a:r>
              <a:rPr lang="en-US"/>
              <a:t>const arr = [12, 48, 34, 15, 144]; </a:t>
            </a:r>
            <a:endParaRPr lang="en-US"/>
          </a:p>
          <a:p>
            <a:pPr marL="0" indent="0">
              <a:buNone/>
            </a:pPr>
            <a:r>
              <a:rPr lang="en-US"/>
              <a:t>const arr12 = arr.filter( function(elem) {</a:t>
            </a:r>
            <a:endParaRPr lang="en-US"/>
          </a:p>
          <a:p>
            <a:pPr marL="0" indent="0">
              <a:buNone/>
            </a:pPr>
            <a:r>
              <a:rPr lang="en-US"/>
              <a:t>  return  elem%12==0</a:t>
            </a:r>
            <a:endParaRPr lang="en-US"/>
          </a:p>
          <a:p>
            <a:pPr marL="0" indent="0">
              <a:buNone/>
            </a:pPr>
            <a:r>
              <a:rPr lang="en-US"/>
              <a:t>} ); </a:t>
            </a:r>
            <a:endParaRPr lang="en-US"/>
          </a:p>
          <a:p>
            <a:pPr marL="0" indent="0">
              <a:buNone/>
            </a:pPr>
            <a:r>
              <a:rPr lang="en-US"/>
              <a:t>console.log(arr); </a:t>
            </a:r>
            <a:endParaRPr lang="en-US"/>
          </a:p>
          <a:p>
            <a:pPr marL="0" indent="0">
              <a:buNone/>
            </a:pPr>
            <a:r>
              <a:rPr lang="en-US"/>
              <a:t>console.log(arr12);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53" y="230206"/>
            <a:ext cx="7958331" cy="1077229"/>
          </a:xfrm>
        </p:spPr>
        <p:txBody>
          <a:bodyPr/>
          <a:p>
            <a:r>
              <a:rPr lang="ru-RU" altLang="en-US"/>
              <a:t>Стрелочные функции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680" y="1383030"/>
            <a:ext cx="7796530" cy="4667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ru-RU" altLang="ru-RU" b="1">
                <a:solidFill>
                  <a:schemeClr val="tx2">
                    <a:lumMod val="75000"/>
                  </a:schemeClr>
                </a:solidFill>
              </a:rPr>
              <a:t>Без параметров:</a:t>
            </a:r>
            <a:endParaRPr lang="ru-RU" altLang="ru-RU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ru-RU"/>
              <a:t>let hello = () =&gt; alert('Hello'); 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hello();</a:t>
            </a:r>
            <a:endParaRPr lang="en-US" altLang="ru-RU"/>
          </a:p>
          <a:p>
            <a:pPr marL="0" indent="0">
              <a:buNone/>
            </a:pPr>
            <a:r>
              <a:rPr lang="ru-RU" altLang="en-US" b="1">
                <a:solidFill>
                  <a:schemeClr val="tx2">
                    <a:lumMod val="75000"/>
                  </a:schemeClr>
                </a:solidFill>
              </a:rPr>
              <a:t>С параметрами:</a:t>
            </a:r>
            <a:endParaRPr lang="ru-RU" altLang="en-US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altLang="en-US"/>
              <a:t>let helloName = (name) =&gt; alert('Hello '+name);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helloName('Olga');</a:t>
            </a:r>
            <a:endParaRPr lang="en-US" altLang="en-US"/>
          </a:p>
          <a:p>
            <a:pPr marL="0" indent="0">
              <a:buNone/>
            </a:pPr>
            <a:r>
              <a:rPr lang="ru-RU" altLang="en-US" b="1">
                <a:solidFill>
                  <a:schemeClr val="tx2">
                    <a:lumMod val="75000"/>
                  </a:schemeClr>
                </a:solidFill>
              </a:rPr>
              <a:t>Параметр может быть без скобок и без ключевого слова </a:t>
            </a:r>
            <a:r>
              <a:rPr lang="en-US" altLang="en-US" b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ru-RU" altLang="en-US"/>
              <a:t>: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let rand = x =&gt; Math.round(Math.random()*x);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console.log(rand(25));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265" y="975360"/>
            <a:ext cx="8759190" cy="1076960"/>
          </a:xfrm>
        </p:spPr>
        <p:txBody>
          <a:bodyPr/>
          <a:p>
            <a:r>
              <a:rPr lang="ru-RU" altLang="en-US"/>
              <a:t>Стрелочные функции в качестве колбеков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const arr = [12, 48, 34, 15, 144];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const arr12 = arr.filter( elem =&gt; elem%12==0 );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console.log(arr);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console.log(arr12);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793" y="318772"/>
            <a:ext cx="7950984" cy="1081705"/>
          </a:xfrm>
        </p:spPr>
        <p:txBody>
          <a:bodyPr/>
          <a:p>
            <a:r>
              <a:rPr lang="ru-RU" altLang="en-US"/>
              <a:t>Рекурсия - функция, которая вызывает сама себя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2052320"/>
            <a:ext cx="4925695" cy="3997960"/>
          </a:xfrm>
        </p:spPr>
        <p:txBody>
          <a:bodyPr>
            <a:normAutofit fontScale="75000"/>
          </a:bodyPr>
          <a:p>
            <a:pPr marL="0" indent="0" algn="l">
              <a:lnSpc>
                <a:spcPct val="100000"/>
              </a:lnSpc>
              <a:buNone/>
            </a:pPr>
            <a:r>
              <a:rPr lang="en-US"/>
              <a:t>function loopPow(digit, power) {    let res = 1;</a:t>
            </a:r>
            <a:endParaRPr lang="en-US"/>
          </a:p>
          <a:p>
            <a:pPr marL="0" indent="0" algn="l">
              <a:lnSpc>
                <a:spcPct val="100000"/>
              </a:lnSpc>
              <a:buNone/>
            </a:pPr>
            <a:r>
              <a:rPr lang="en-US"/>
              <a:t>    if(digit==1 || power == 0) return res;    if(power==1) return digit;</a:t>
            </a:r>
            <a:endParaRPr lang="en-US"/>
          </a:p>
          <a:p>
            <a:pPr marL="0" indent="0" algn="l">
              <a:lnSpc>
                <a:spcPct val="100000"/>
              </a:lnSpc>
              <a:buNone/>
            </a:pPr>
            <a:r>
              <a:rPr lang="en-US"/>
              <a:t>    while (power &gt; 0) {        res *= digit;</a:t>
            </a:r>
            <a:r>
              <a:rPr lang="ru-RU" altLang="en-US"/>
              <a:t> </a:t>
            </a:r>
            <a:r>
              <a:rPr lang="en-US"/>
              <a:t>        power--;</a:t>
            </a:r>
            <a:endParaRPr lang="en-US"/>
          </a:p>
          <a:p>
            <a:pPr marL="0" indent="0" algn="l">
              <a:lnSpc>
                <a:spcPct val="100000"/>
              </a:lnSpc>
              <a:buNone/>
            </a:pPr>
            <a:r>
              <a:rPr lang="en-US"/>
              <a:t>        console.log(res);    }</a:t>
            </a:r>
            <a:endParaRPr lang="en-US"/>
          </a:p>
          <a:p>
            <a:pPr marL="0" indent="0" algn="l">
              <a:lnSpc>
                <a:spcPct val="100000"/>
              </a:lnSpc>
              <a:buNone/>
            </a:pPr>
            <a:r>
              <a:rPr lang="en-US"/>
              <a:t>    return res;</a:t>
            </a:r>
            <a:r>
              <a:rPr lang="ru-RU" altLang="en-US"/>
              <a:t> </a:t>
            </a:r>
            <a:r>
              <a:rPr lang="en-US"/>
              <a:t>}</a:t>
            </a:r>
            <a:endParaRPr lang="en-US"/>
          </a:p>
          <a:p>
            <a:pPr marL="0" indent="0" algn="l">
              <a:lnSpc>
                <a:spcPct val="100000"/>
              </a:lnSpc>
              <a:buNone/>
            </a:pPr>
            <a:r>
              <a:rPr lang="en-US"/>
              <a:t>console.log('Число -1 в степени 4 = '+loopPow(-1,4));</a:t>
            </a:r>
            <a:endParaRPr lang="en-US"/>
          </a:p>
          <a:p>
            <a:pPr marL="0" indent="0" algn="l">
              <a:lnSpc>
                <a:spcPct val="100000"/>
              </a:lnSpc>
              <a:buNone/>
            </a:pPr>
            <a:r>
              <a:rPr lang="en-US"/>
              <a:t>console.log('Число 120 в степени 3 = '+loopPow(120,3));</a:t>
            </a:r>
            <a:endParaRPr lang="en-US"/>
          </a:p>
          <a:p>
            <a:pPr marL="0" indent="0" algn="l">
              <a:lnSpc>
                <a:spcPct val="100000"/>
              </a:lnSpc>
              <a:buNone/>
            </a:pPr>
            <a:r>
              <a:rPr lang="en-US"/>
              <a:t>console.log('Число 5 в степени 5 = '+loopPow(5,5));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685" y="2052320"/>
            <a:ext cx="4732655" cy="39979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function recursePow(digit, power) {</a:t>
            </a:r>
            <a:r>
              <a:rPr lang="ru-RU" altLang="en-US"/>
              <a:t> </a:t>
            </a:r>
            <a:r>
              <a:rPr lang="en-US"/>
              <a:t>   let res = 1;</a:t>
            </a:r>
            <a:endParaRPr lang="en-US"/>
          </a:p>
          <a:p>
            <a:pPr marL="0" indent="0">
              <a:buNone/>
            </a:pPr>
            <a:r>
              <a:rPr lang="en-US"/>
              <a:t>    res = digit== 1? 1: power == 0 ? 1 : power == 1? digit: digit * recursePow(digit, power - 1);</a:t>
            </a:r>
            <a:r>
              <a:rPr lang="ru-RU" altLang="en-US"/>
              <a:t> </a:t>
            </a:r>
            <a:r>
              <a:rPr lang="en-US"/>
              <a:t>   console.log(res);</a:t>
            </a:r>
            <a:endParaRPr lang="en-US"/>
          </a:p>
          <a:p>
            <a:pPr marL="0" indent="0">
              <a:buNone/>
            </a:pPr>
            <a:r>
              <a:rPr lang="en-US"/>
              <a:t>    return res;</a:t>
            </a:r>
            <a:r>
              <a:rPr lang="ru-RU" altLang="en-US"/>
              <a:t> </a:t>
            </a: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console.log('Число 5 в степени 4 = '+ recursePow(5, 4));</a:t>
            </a:r>
            <a:endParaRPr lang="en-US"/>
          </a:p>
          <a:p>
            <a:pPr marL="0" indent="0">
              <a:buNone/>
            </a:pPr>
            <a:r>
              <a:rPr lang="en-US"/>
              <a:t>console.log('Число -1 в степени 4 = '+ recursePow(-1, 4));</a:t>
            </a:r>
            <a:endParaRPr lang="en-US"/>
          </a:p>
          <a:p>
            <a:pPr marL="0" indent="0">
              <a:buNone/>
            </a:pPr>
            <a:r>
              <a:rPr lang="en-US"/>
              <a:t>console.log('Число 1 в степени 4 = '+ recursePow(1, 4));</a:t>
            </a:r>
            <a:endParaRPr lang="en-US"/>
          </a:p>
          <a:p>
            <a:pPr marL="0" indent="0">
              <a:buNone/>
            </a:pPr>
            <a:r>
              <a:rPr lang="en-US"/>
              <a:t>console.log('Число 5 в степени 1 = '+ recursePow(5, 1));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572260" y="5918200"/>
            <a:ext cx="3944620" cy="737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>
                <a:solidFill>
                  <a:srgbClr val="FFFF00"/>
                </a:solidFill>
              </a:rPr>
              <a:t>без рекурсии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737985" y="5857240"/>
            <a:ext cx="3944620" cy="737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>
                <a:solidFill>
                  <a:srgbClr val="FFFF00"/>
                </a:solidFill>
              </a:rPr>
              <a:t>с рекурсией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функция без параметров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3599" y="1524000"/>
            <a:ext cx="7796540" cy="45259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Как правило, такие функции производят какие-либо действия и выводят некий результат на страницу или в консоль.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function poem() {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console.log(`</a:t>
            </a:r>
            <a:r>
              <a:rPr lang="ru-RU" b="0" i="0" dirty="0">
                <a:effectLst/>
                <a:latin typeface="Malgun Gothic" panose="020B0503020000020004" charset="-127"/>
                <a:ea typeface="Malgun Gothic" panose="020B0503020000020004" charset="-127"/>
              </a:rPr>
              <a:t>А ты когда-то слушал тишину?</a:t>
            </a:r>
            <a:br>
              <a:rPr lang="ru-RU" dirty="0">
                <a:latin typeface="Malgun Gothic" panose="020B0503020000020004" charset="-127"/>
                <a:ea typeface="Malgun Gothic" panose="020B0503020000020004" charset="-127"/>
              </a:rPr>
            </a:br>
            <a:r>
              <a:rPr lang="en-US" dirty="0">
                <a:latin typeface="Malgun Gothic" panose="020B0503020000020004" charset="-127"/>
                <a:ea typeface="Malgun Gothic" panose="020B0503020000020004" charset="-127"/>
              </a:rPr>
              <a:t>  </a:t>
            </a:r>
            <a:r>
              <a:rPr lang="ru-RU" b="0" i="0" dirty="0">
                <a:effectLst/>
                <a:latin typeface="Malgun Gothic" panose="020B0503020000020004" charset="-127"/>
                <a:ea typeface="Malgun Gothic" panose="020B0503020000020004" charset="-127"/>
              </a:rPr>
              <a:t>Как жаль, что ничего ты не услышал,</a:t>
            </a:r>
            <a:br>
              <a:rPr lang="ru-RU" dirty="0">
                <a:latin typeface="Malgun Gothic" panose="020B0503020000020004" charset="-127"/>
                <a:ea typeface="Malgun Gothic" panose="020B0503020000020004" charset="-127"/>
              </a:rPr>
            </a:br>
            <a:r>
              <a:rPr lang="en-US" dirty="0">
                <a:latin typeface="Malgun Gothic" panose="020B0503020000020004" charset="-127"/>
                <a:ea typeface="Malgun Gothic" panose="020B0503020000020004" charset="-127"/>
              </a:rPr>
              <a:t>  </a:t>
            </a:r>
            <a:r>
              <a:rPr lang="ru-RU" b="0" i="0" dirty="0">
                <a:effectLst/>
                <a:latin typeface="Malgun Gothic" panose="020B0503020000020004" charset="-127"/>
                <a:ea typeface="Malgun Gothic" panose="020B0503020000020004" charset="-127"/>
              </a:rPr>
              <a:t>Лишь тронь её беззвучную струну,</a:t>
            </a:r>
            <a:br>
              <a:rPr lang="ru-RU" dirty="0">
                <a:latin typeface="Malgun Gothic" panose="020B0503020000020004" charset="-127"/>
                <a:ea typeface="Malgun Gothic" panose="020B0503020000020004" charset="-127"/>
              </a:rPr>
            </a:br>
            <a:r>
              <a:rPr lang="en-US" dirty="0">
                <a:latin typeface="Malgun Gothic" panose="020B0503020000020004" charset="-127"/>
                <a:ea typeface="Malgun Gothic" panose="020B0503020000020004" charset="-127"/>
              </a:rPr>
              <a:t>  </a:t>
            </a:r>
            <a:r>
              <a:rPr lang="ru-RU" b="0" i="0" dirty="0">
                <a:effectLst/>
                <a:latin typeface="Malgun Gothic" panose="020B0503020000020004" charset="-127"/>
                <a:ea typeface="Malgun Gothic" panose="020B0503020000020004" charset="-127"/>
              </a:rPr>
              <a:t>И ты поймёшь, что можно даже тише.</a:t>
            </a:r>
            <a:r>
              <a:rPr lang="en-US" dirty="0"/>
              <a:t>`)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Вызов функции запускает ее код: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poem();</a:t>
            </a:r>
            <a:endParaRPr lang="ru-RU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 параметрами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Функция принимает один, два или более параметров, разделенных запятыми и производит над ними действия, а затем выводит результат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showName</a:t>
            </a:r>
            <a:r>
              <a:rPr lang="en-US" dirty="0"/>
              <a:t>(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lastName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console.log(“Your name is ‘+ </a:t>
            </a:r>
            <a:r>
              <a:rPr lang="en-US" dirty="0" err="1"/>
              <a:t>firstName</a:t>
            </a:r>
            <a:r>
              <a:rPr lang="en-US" dirty="0"/>
              <a:t>+’ ’+</a:t>
            </a:r>
            <a:r>
              <a:rPr lang="en-US" dirty="0" err="1"/>
              <a:t>lastName</a:t>
            </a: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showName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‘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John’,’Doe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’</a:t>
            </a:r>
            <a:r>
              <a:rPr lang="en-US" b="1" dirty="0"/>
              <a:t>);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возвращает 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summa( a, b ){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return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a+b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 </a:t>
            </a: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ru-RU" dirty="0"/>
              <a:t>с = </a:t>
            </a:r>
            <a:r>
              <a:rPr lang="en-US" dirty="0"/>
              <a:t>summa( 27, 7 ); // </a:t>
            </a:r>
            <a:r>
              <a:rPr lang="ru-RU" dirty="0"/>
              <a:t>с = </a:t>
            </a:r>
            <a:r>
              <a:rPr lang="en-US" dirty="0"/>
              <a:t>34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Результат, возвращаемый из функции с помощью ключевого слова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ru-RU" dirty="0"/>
              <a:t>всегда должен быть записан в переменную или использован внутри другого выражения.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let d</a:t>
            </a:r>
            <a:r>
              <a:rPr lang="ru-RU" dirty="0"/>
              <a:t> = </a:t>
            </a:r>
            <a:r>
              <a:rPr lang="en-US" dirty="0"/>
              <a:t>summa(140, 50) – summa (90, 60); // 40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ключевого слова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return</a:t>
            </a:r>
            <a:endParaRPr lang="ru-RU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850" y="1381125"/>
            <a:ext cx="8722289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Return </a:t>
            </a:r>
            <a:r>
              <a:rPr lang="ru-RU" dirty="0"/>
              <a:t>не только возвращает значение, оно еще и прекращает выполнение функции. То есть мы как бы «вываливаемся» из функции в место ее вызова после использования </a:t>
            </a:r>
            <a:r>
              <a:rPr lang="en-US" dirty="0"/>
              <a:t>return.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Весь код, написанный ниже </a:t>
            </a:r>
            <a:r>
              <a:rPr lang="en-US" dirty="0"/>
              <a:t>return</a:t>
            </a:r>
            <a:r>
              <a:rPr lang="ru-RU" dirty="0"/>
              <a:t>, выполнен НЕ </a:t>
            </a:r>
            <a:r>
              <a:rPr lang="ru-RU" dirty="0" err="1"/>
              <a:t>БУДЕТю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function compare (x, y)</a:t>
            </a:r>
            <a:r>
              <a:rPr lang="en-US" dirty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console.log (x, y); // </a:t>
            </a:r>
            <a:r>
              <a:rPr lang="ru-RU" dirty="0"/>
              <a:t>увидим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return x &gt; y ? x : y;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alert(x+','+y); //</a:t>
            </a:r>
            <a:r>
              <a:rPr lang="ru-RU" dirty="0"/>
              <a:t> не увидим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 (compare(19, 7) ); //19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50" y="491490"/>
            <a:ext cx="7950835" cy="747395"/>
          </a:xfrm>
        </p:spPr>
        <p:txBody>
          <a:bodyPr/>
          <a:p>
            <a:r>
              <a:rPr lang="ru-RU" altLang="en-US"/>
              <a:t>Любая функция возвращает значение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1015" y="1311910"/>
            <a:ext cx="6275705" cy="28848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ru-RU" altLang="en-US"/>
              <a:t>Если в функции отсутствует ключевое слово </a:t>
            </a:r>
            <a:r>
              <a:rPr lang="en-US" altLang="en-US"/>
              <a:t>return</a:t>
            </a:r>
            <a:r>
              <a:rPr lang="ru-RU" altLang="en-US"/>
              <a:t>, функция возвращает </a:t>
            </a:r>
            <a:r>
              <a:rPr lang="en-US" altLang="en-US"/>
              <a:t>undefined</a:t>
            </a:r>
            <a:r>
              <a:rPr lang="ru-RU" altLang="en-US"/>
              <a:t>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function someFunc () {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console.log('This function return undefined');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}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someFunc();</a:t>
            </a:r>
            <a:endParaRPr lang="ru-RU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3014980" y="4449445"/>
          <a:ext cx="6327775" cy="187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655820" imgH="1303020" progId="Paint.Picture">
                  <p:embed/>
                </p:oleObj>
              </mc:Choice>
              <mc:Fallback>
                <p:oleObj name="" r:id="rId1" imgW="4655820" imgH="130302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4980" y="4449445"/>
                        <a:ext cx="6327775" cy="187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905" y="199390"/>
            <a:ext cx="8587740" cy="1076960"/>
          </a:xfrm>
        </p:spPr>
        <p:txBody>
          <a:bodyPr/>
          <a:lstStyle/>
          <a:p>
            <a:r>
              <a:rPr lang="ru-RU" dirty="0"/>
              <a:t>Функции с параметрами по умолчанию 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4875" y="815340"/>
            <a:ext cx="8395335" cy="5721350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function createTable(rows = 3, cols = 3){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var table="&lt;table style='width: 600px' border='1'&gt;";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for(var i=0; i&lt;rows; i++){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  table +="&lt;tr&gt;";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    for(var j=0; j&lt;cols; j++){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      table +="&lt;td&gt; Ячейка "+(j+1)+" &lt;/td&gt;";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    }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  table +="&lt;/tr&gt;";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}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table +="&lt;/table&gt;";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document.write(table);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}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createTable();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05" y="159385"/>
            <a:ext cx="9297670" cy="1076960"/>
          </a:xfrm>
        </p:spPr>
        <p:txBody>
          <a:bodyPr/>
          <a:lstStyle/>
          <a:p>
            <a:r>
              <a:rPr lang="ru-RU" dirty="0"/>
              <a:t>Параметры по умолчанию, определяемые внутри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315" y="1139825"/>
            <a:ext cx="8049895" cy="5336540"/>
          </a:xfrm>
        </p:spPr>
        <p:txBody>
          <a:bodyPr>
            <a:normAutofit fontScale="75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ym typeface="+mn-ea"/>
              </a:rPr>
              <a:t>function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sym typeface="+mn-ea"/>
              </a:rPr>
              <a:t> createTable</a:t>
            </a:r>
            <a:r>
              <a:rPr lang="en-US" dirty="0" err="1">
                <a:sym typeface="+mn-ea"/>
              </a:rPr>
              <a:t>(rows, cols){</a:t>
            </a:r>
            <a:endParaRPr lang="en-US" dirty="0" err="1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 if(rows === undefined) rows = 2;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  cols = cols || 2;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  var table="&lt;table style='width: 600px' border='1'&gt;";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  for(var i=0; i&lt;rows; i++){     table +="&lt;tr&gt;";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      for(var j=0; j&lt;cols; j++){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        table +="&lt;td&gt; Ячейка "+(j+1)+" &lt;/td&gt;";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      }     table +="&lt;/tr&gt;";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  }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  table +="&lt;/table&gt;";   document.write(table);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}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ym typeface="+mn-ea"/>
              </a:rPr>
              <a:t>showTable</a:t>
            </a:r>
            <a:r>
              <a:rPr lang="ru-RU" altLang="en-US" dirty="0">
                <a:sym typeface="+mn-ea"/>
              </a:rPr>
              <a:t>()</a:t>
            </a:r>
            <a:r>
              <a:rPr lang="en-US" altLang="ru-RU" dirty="0">
                <a:sym typeface="+mn-ea"/>
              </a:rPr>
              <a:t>;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280371"/>
            <a:ext cx="7958331" cy="1077229"/>
          </a:xfrm>
        </p:spPr>
        <p:txBody>
          <a:bodyPr/>
          <a:p>
            <a:r>
              <a:rPr lang="ru-RU"/>
              <a:t>Свойство функции </a:t>
            </a:r>
            <a:r>
              <a:rPr lang="en-US"/>
              <a:t>arguments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180" y="1576070"/>
            <a:ext cx="9003030" cy="44742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800"/>
              <a:t>function summa() {     var sum = 0,</a:t>
            </a:r>
            <a:endParaRPr lang="en-US" sz="1800"/>
          </a:p>
          <a:p>
            <a:r>
              <a:rPr lang="en-US" sz="1800"/>
              <a:t>    str = "";</a:t>
            </a:r>
            <a:endParaRPr lang="en-US" sz="1800"/>
          </a:p>
          <a:p>
            <a:r>
              <a:rPr lang="en-US" sz="1800"/>
              <a:t>    console.log(arguments);</a:t>
            </a:r>
            <a:endParaRPr lang="en-US" sz="1800"/>
          </a:p>
          <a:p>
            <a:r>
              <a:rPr lang="en-US" sz="1800"/>
              <a:t>    for (var i = 0; i &lt; arguments.length; i++) {        sum += arguments[i];</a:t>
            </a:r>
            <a:endParaRPr lang="en-US" sz="1800"/>
          </a:p>
          <a:p>
            <a:r>
              <a:rPr lang="en-US" sz="1800"/>
              <a:t>       str += arguments[i] + ",";     }</a:t>
            </a:r>
            <a:endParaRPr lang="en-US" sz="1800"/>
          </a:p>
          <a:p>
            <a:r>
              <a:rPr lang="en-US" sz="1800"/>
              <a:t>     str=str.slice(0,-1);</a:t>
            </a:r>
            <a:endParaRPr lang="en-US" sz="1800"/>
          </a:p>
          <a:p>
            <a:r>
              <a:rPr lang="en-US" sz="1800"/>
              <a:t>     return str+"="+sum;</a:t>
            </a:r>
            <a:endParaRPr lang="en-US" sz="1800"/>
          </a:p>
          <a:p>
            <a:r>
              <a:rPr lang="en-US" sz="1800"/>
              <a:t>}</a:t>
            </a:r>
            <a:endParaRPr lang="en-US" sz="1800"/>
          </a:p>
          <a:p>
            <a:r>
              <a:rPr lang="en-US" sz="1800"/>
              <a:t>console.log(summa(1, 2, 3)); //запишет в консоли [1,2,3];</a:t>
            </a:r>
            <a:endParaRPr lang="en-US" sz="1800"/>
          </a:p>
          <a:p>
            <a:r>
              <a:rPr lang="en-US" sz="1800"/>
              <a:t>document.write("&lt;p&gt; Сумма чисел " + summa(2, 3, 56, 17, 34, 67) + "&lt;/p&gt;");</a:t>
            </a:r>
            <a:endParaRPr lang="en-US" sz="1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33B915E7098443A07546A43BE9C089" ma:contentTypeVersion="14" ma:contentTypeDescription="Создание документа." ma:contentTypeScope="" ma:versionID="2627cc01faecb43d20c39b309fc780a5">
  <xsd:schema xmlns:xsd="http://www.w3.org/2001/XMLSchema" xmlns:xs="http://www.w3.org/2001/XMLSchema" xmlns:p="http://schemas.microsoft.com/office/2006/metadata/properties" xmlns:ns2="736568fc-329e-4fa0-903f-cea0949d01d7" xmlns:ns3="a5a4094b-087e-45b9-aeca-43322ae892d2" targetNamespace="http://schemas.microsoft.com/office/2006/metadata/properties" ma:root="true" ma:fieldsID="103ac4d5545baedadaaf529c23a902db" ns2:_="" ns3:_="">
    <xsd:import namespace="736568fc-329e-4fa0-903f-cea0949d01d7"/>
    <xsd:import namespace="a5a4094b-087e-45b9-aeca-43322ae89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_x0410__x0432__x0440__x044f__x0442__x0430__x0410__x043d__x0434__x0440__x0435__x0439__x0412__x0438__x043a__x0442__x043e__x0440__x043e__x0432__x0438__x0447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568fc-329e-4fa0-903f-cea0949d01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x0410__x0432__x0440__x044f__x0442__x0430__x0410__x043d__x0434__x0440__x0435__x0439__x0412__x0438__x043a__x0442__x043e__x0440__x043e__x0432__x0438__x0447_" ma:index="21" nillable="true" ma:displayName="Аврята Андрей Викторович" ma:format="Dropdown" ma:list="UserInfo" ma:SharePointGroup="0" ma:internalName="_x0410__x0432__x0440__x044f__x0442__x0430__x0410__x043d__x0434__x0440__x0435__x0439__x0412__x0438__x043a__x0442__x043e__x0440__x043e__x0432__x0438__x0447_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4094b-087e-45b9-aeca-43322ae892d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5a8702d-4af5-49bf-8116-fee9d85dbf56}" ma:internalName="TaxCatchAll" ma:showField="CatchAllData" ma:web="a5a4094b-087e-45b9-aeca-43322ae89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9EC3FB-6957-474D-9CC7-0B8B99DB7719}"/>
</file>

<file path=customXml/itemProps2.xml><?xml version="1.0" encoding="utf-8"?>
<ds:datastoreItem xmlns:ds="http://schemas.openxmlformats.org/officeDocument/2006/customXml" ds:itemID="{6E6E5600-615B-44EF-ACE0-CB84B340D3E8}"/>
</file>

<file path=docProps/app.xml><?xml version="1.0" encoding="utf-8"?>
<Properties xmlns="http://schemas.openxmlformats.org/officeDocument/2006/extended-properties" xmlns:vt="http://schemas.openxmlformats.org/officeDocument/2006/docPropsVTypes">
  <Template>{2C775A16-D1AC-4407-B33D-2BAFAAF6553C}tf16401375</Template>
  <TotalTime>0</TotalTime>
  <Words>5979</Words>
  <Application>WPS Presentation</Application>
  <PresentationFormat>Широкоэкранный</PresentationFormat>
  <Paragraphs>205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MS Shell Dlg 2</vt:lpstr>
      <vt:lpstr>Tahoma</vt:lpstr>
      <vt:lpstr>Malgun Gothic</vt:lpstr>
      <vt:lpstr>Microsoft YaHei</vt:lpstr>
      <vt:lpstr>Arial Unicode MS</vt:lpstr>
      <vt:lpstr>Calibri</vt:lpstr>
      <vt:lpstr>Мэдисон</vt:lpstr>
      <vt:lpstr>Paint.Picture</vt:lpstr>
      <vt:lpstr>Функции в JavaScript</vt:lpstr>
      <vt:lpstr>Простая функция без параметров</vt:lpstr>
      <vt:lpstr>Функция с параметрами</vt:lpstr>
      <vt:lpstr>Функция возвращает значение</vt:lpstr>
      <vt:lpstr>Особенности ключевого слова return</vt:lpstr>
      <vt:lpstr>Любая функция возвращает значение</vt:lpstr>
      <vt:lpstr>Функции с параметрами по умолчанию *</vt:lpstr>
      <vt:lpstr>Параметры по умолчанию, определяемые внутри функции</vt:lpstr>
      <vt:lpstr>Свойство функции arguments</vt:lpstr>
      <vt:lpstr>Глобальная и локальная области видимости </vt:lpstr>
      <vt:lpstr>Самовызывающаяся функция (IIFE)</vt:lpstr>
      <vt:lpstr>Immediately Invoked Function Expression</vt:lpstr>
      <vt:lpstr>Hoisting - поднятие определения функции в начало кода </vt:lpstr>
      <vt:lpstr>Типы функций в Javascript</vt:lpstr>
      <vt:lpstr>Для Function Expression подъем функции не осуществляется</vt:lpstr>
      <vt:lpstr>Callback-функции (функции обратного вызова)</vt:lpstr>
      <vt:lpstr>Стрелочные функции</vt:lpstr>
      <vt:lpstr>Стрелочные функции в качестве колбеков</vt:lpstr>
      <vt:lpstr>Рекурсия - функция, которая вызывает сама себя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в JavaScript</dc:title>
  <dc:creator>Елена Слуцкая</dc:creator>
  <cp:lastModifiedBy>google1589817604</cp:lastModifiedBy>
  <cp:revision>43</cp:revision>
  <dcterms:created xsi:type="dcterms:W3CDTF">2020-08-27T16:43:00Z</dcterms:created>
  <dcterms:modified xsi:type="dcterms:W3CDTF">2022-11-18T17:48:52Z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4EF277EFA2D941208660C99C5852C11A</vt:lpwstr>
  </property>
</Properties>
</file>