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1" r:id="rId7"/>
    <p:sldId id="264" r:id="rId8"/>
    <p:sldId id="269" r:id="rId9"/>
    <p:sldId id="265" r:id="rId10"/>
    <p:sldId id="266" r:id="rId11"/>
    <p:sldId id="267" r:id="rId12"/>
    <p:sldId id="260" r:id="rId13"/>
    <p:sldId id="263" r:id="rId14"/>
    <p:sldId id="270" r:id="rId15"/>
    <p:sldId id="259" r:id="rId16"/>
    <p:sldId id="271" r:id="rId17"/>
    <p:sldId id="273" r:id="rId18"/>
    <p:sldId id="274" r:id="rId19"/>
    <p:sldId id="277" r:id="rId20"/>
    <p:sldId id="278" r:id="rId21"/>
    <p:sldId id="272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294640"/>
            <a:ext cx="10943167" cy="1082675"/>
          </a:xfrm>
        </p:spPr>
        <p:txBody>
          <a:bodyPr/>
          <a:lstStyle/>
          <a:p>
            <a:r>
              <a:rPr lang="ru-RU" altLang="en-US" dirty="0"/>
              <a:t>Строки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558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ru-RU" altLang="en-US" sz="2200"/>
              <a:t>В JavaScript любые текстовые данные являются строками. Не существует отдельного типа «символ», который есть в ряде других языков.</a:t>
            </a:r>
          </a:p>
          <a:p>
            <a:pPr algn="l"/>
            <a:r>
              <a:rPr lang="ru-RU" altLang="en-US" sz="2200"/>
              <a:t>Внутренний формат для строк — всегда UTF-16, вне зависимости от кодировки страницы.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277620"/>
            <a:ext cx="9144000" cy="52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Создание, использование, методы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ym typeface="+mn-ea"/>
              </a:rPr>
              <a:t>Удаление части символов</a:t>
            </a:r>
            <a:r>
              <a:rPr lang="en-US" altLang="ru-RU">
                <a:sym typeface="+mn-ea"/>
              </a:rPr>
              <a:t>:</a:t>
            </a:r>
            <a:br>
              <a:rPr lang="en-US" altLang="ru-RU">
                <a:sym typeface="+mn-ea"/>
              </a:rPr>
            </a:br>
            <a:r>
              <a:rPr lang="ru-RU" altLang="en-US">
                <a:sym typeface="+mn-ea"/>
              </a:rPr>
              <a:t>      </a:t>
            </a:r>
            <a:r>
              <a:rPr lang="en-US" altLang="ru-RU">
                <a:sym typeface="+mn-ea"/>
              </a:rPr>
              <a:t>str.substr(start[, length]) - </a:t>
            </a:r>
            <a:r>
              <a:rPr lang="ru-RU" altLang="ru-RU">
                <a:sym typeface="+mn-ea"/>
              </a:rPr>
              <a:t>устаревает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5235"/>
            <a:ext cx="5384800" cy="5095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45" b="1"/>
              <a:t>start</a:t>
            </a:r>
            <a:endParaRPr lang="en-US" sz="2445"/>
          </a:p>
          <a:p>
            <a:pPr marL="0" indent="0">
              <a:buNone/>
            </a:pPr>
            <a:r>
              <a:rPr lang="en-US" sz="2445"/>
              <a:t>    Позиция, с которой начинать извлекать символы. Если передано отрицательное число, она трактуется как strLength - start, где strLength равна длине строки (например, если параметр start равен -3, то он трактуется как strLength - 3.)</a:t>
            </a:r>
          </a:p>
          <a:p>
            <a:pPr marL="0" indent="0">
              <a:buNone/>
            </a:pPr>
            <a:r>
              <a:rPr lang="en-US" sz="2445" b="1"/>
              <a:t>length</a:t>
            </a:r>
            <a:endParaRPr lang="en-US" sz="2445"/>
          </a:p>
          <a:p>
            <a:pPr marL="0" indent="0">
              <a:buNone/>
            </a:pPr>
            <a:r>
              <a:rPr lang="en-US" sz="2445"/>
              <a:t>    Необязательный параметр. Количество извлекаемых символов.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7950"/>
            <a:ext cx="5384800" cy="4749800"/>
          </a:xfrm>
        </p:spPr>
        <p:txBody>
          <a:bodyPr/>
          <a:lstStyle/>
          <a:p>
            <a:pPr marL="0" indent="0">
              <a:buNone/>
            </a:pPr>
            <a:r>
              <a:rPr lang="ru-RU" altLang="en-US"/>
              <a:t>var myStr = 'My string';</a:t>
            </a:r>
          </a:p>
          <a:p>
            <a:pPr marL="0" indent="0">
              <a:buNone/>
            </a:pPr>
            <a:r>
              <a:rPr lang="ru-RU" altLang="en-US"/>
              <a:t>console.log(myStr.substr(0,3), myStr);//My  My string</a:t>
            </a:r>
          </a:p>
          <a:p>
            <a:pPr marL="0" indent="0">
              <a:buNone/>
            </a:pPr>
            <a:r>
              <a:rPr lang="ru-RU" altLang="en-US"/>
              <a:t>console.log(myStr.substr(4), myStr); //tring My string</a:t>
            </a:r>
          </a:p>
          <a:p>
            <a:pPr marL="0" indent="0">
              <a:buNone/>
            </a:pPr>
            <a:r>
              <a:rPr lang="ru-RU" altLang="en-US"/>
              <a:t>console.log(myStr.substr(-2, 1)); //n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>
                <a:sym typeface="+mn-ea"/>
              </a:rPr>
              <a:t>Удаление части символов</a:t>
            </a:r>
            <a:r>
              <a:rPr lang="en-US" altLang="ru-RU">
                <a:sym typeface="+mn-ea"/>
              </a:rPr>
              <a:t>: </a:t>
            </a:r>
            <a:br>
              <a:rPr lang="en-US" altLang="ru-RU">
                <a:sym typeface="+mn-ea"/>
              </a:rPr>
            </a:br>
            <a:r>
              <a:rPr lang="en-US" altLang="ru-RU">
                <a:sym typeface="+mn-ea"/>
              </a:rPr>
              <a:t>   str.slice(beginSlice[, endSlice])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28420"/>
            <a:ext cx="5181600" cy="5010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sym typeface="+mn-ea"/>
              </a:rPr>
              <a:t>Метод </a:t>
            </a:r>
            <a:r>
              <a:rPr lang="en-US" sz="1800" b="1">
                <a:sym typeface="+mn-ea"/>
              </a:rPr>
              <a:t>slice()</a:t>
            </a:r>
            <a:r>
              <a:rPr lang="en-US" sz="1800">
                <a:sym typeface="+mn-ea"/>
              </a:rPr>
              <a:t> извлекает часть строки и возвращает новую строку.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beginSlice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Индекс, с которого начинать извлечение (нумерация начинается с нуля). Если отрицателен, то трактуется как sourceLength + beginSlice, где sourceLength — это длина строки (например, если параметр beginSlice равен -3, то он трактуется как sourceLength - 3).</a:t>
            </a:r>
          </a:p>
          <a:p>
            <a:pPr marL="0" indent="0">
              <a:buNone/>
            </a:pPr>
            <a:r>
              <a:rPr lang="en-US" sz="1800" b="1"/>
              <a:t>endSlice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Необязательный параметр. Индекс, которым заканчивать извлечение (нумерация начинается с нуля). Если опущен, slice() извлечёт всё до конца строки. Если отрицателен, то трактуется как sourceLength + endSlice, где sourceLength — это длина строки. 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myStr = 'My string';</a:t>
            </a:r>
          </a:p>
          <a:p>
            <a:pPr marL="0" indent="0">
              <a:buNone/>
            </a:pPr>
            <a:r>
              <a:rPr lang="en-US"/>
              <a:t>console.log(myStr.slice(0,3), myStr);//My  My string</a:t>
            </a:r>
          </a:p>
          <a:p>
            <a:pPr marL="0" indent="0">
              <a:buNone/>
            </a:pPr>
            <a:r>
              <a:rPr lang="en-US"/>
              <a:t>console.log(myStr.slice(4)); //tring My string</a:t>
            </a:r>
          </a:p>
          <a:p>
            <a:pPr marL="0" indent="0">
              <a:buNone/>
            </a:pPr>
            <a:r>
              <a:rPr lang="en-US"/>
              <a:t>console.log(myStr.slice(-2)); //ng</a:t>
            </a:r>
          </a:p>
          <a:p>
            <a:pPr marL="0" indent="0">
              <a:buNone/>
            </a:pPr>
            <a:r>
              <a:rPr lang="en-US"/>
              <a:t>console.log(myStr.slice(0, -2)); //My stri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Сравнение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95" y="1062355"/>
            <a:ext cx="10515600" cy="5280025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ru-RU" altLang="en-US"/>
              <a:t>Сравнивается позиция символов в </a:t>
            </a:r>
            <a:r>
              <a:rPr lang="en-US" altLang="en-US"/>
              <a:t>Unicode</a:t>
            </a:r>
            <a:r>
              <a:rPr lang="ru-RU" altLang="en-US"/>
              <a:t>-таблице:</a:t>
            </a:r>
            <a:endParaRPr lang="en-US"/>
          </a:p>
          <a:p>
            <a:pPr marL="0" indent="0">
              <a:buNone/>
            </a:pPr>
            <a:r>
              <a:rPr lang="en-US"/>
              <a:t>let strA ='ab', strB='b'; </a:t>
            </a:r>
            <a:r>
              <a:rPr lang="en-US">
                <a:sym typeface="+mn-ea"/>
              </a:rPr>
              <a:t> //ab меньше чем b</a:t>
            </a:r>
            <a:endParaRPr lang="en-US"/>
          </a:p>
          <a:p>
            <a:pPr marL="0" indent="0">
              <a:buNone/>
            </a:pPr>
            <a:r>
              <a:rPr lang="en-US"/>
              <a:t>strA='b', </a:t>
            </a:r>
            <a:r>
              <a:rPr lang="en-US">
                <a:sym typeface="+mn-ea"/>
              </a:rPr>
              <a:t>strB='b'; //b и b равны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strA ='ba', strB='b'; //ba больше чем b</a:t>
            </a:r>
          </a:p>
          <a:p>
            <a:pPr marL="0" indent="0">
              <a:buNone/>
            </a:pPr>
            <a:r>
              <a:rPr lang="en-US"/>
              <a:t>if (strA &lt; strB) { </a:t>
            </a:r>
          </a:p>
          <a:p>
            <a:pPr marL="0" indent="0">
              <a:buNone/>
            </a:pPr>
            <a:r>
              <a:rPr lang="en-US"/>
              <a:t>  console.log(strA + ' меньше чем ' + strB);</a:t>
            </a:r>
          </a:p>
          <a:p>
            <a:pPr marL="0" indent="0">
              <a:buNone/>
            </a:pPr>
            <a:r>
              <a:rPr lang="en-US"/>
              <a:t>} else if (strA &gt; strB) {</a:t>
            </a:r>
          </a:p>
          <a:p>
            <a:pPr marL="0" indent="0">
              <a:buNone/>
            </a:pPr>
            <a:r>
              <a:rPr lang="en-US"/>
              <a:t>  console.log(strA + ' больше чем ' + strB);</a:t>
            </a:r>
          </a:p>
          <a:p>
            <a:pPr marL="0" indent="0">
              <a:buNone/>
            </a:pPr>
            <a:r>
              <a:rPr lang="en-US"/>
              <a:t>} else {</a:t>
            </a:r>
          </a:p>
          <a:p>
            <a:pPr marL="0" indent="0">
              <a:buNone/>
            </a:pPr>
            <a:r>
              <a:rPr lang="en-US"/>
              <a:t>  console.log(strA + ' и ' + strB + ' равны.');</a:t>
            </a:r>
          </a:p>
          <a:p>
            <a:pPr marL="0" indent="0">
              <a:buNone/>
            </a:pPr>
            <a:r>
              <a:rPr lang="en-US"/>
              <a:t>}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Удаление пробельных символов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45"/>
              <a:t>Метод </a:t>
            </a:r>
            <a:r>
              <a:rPr sz="2445" b="1"/>
              <a:t>trim() </a:t>
            </a:r>
            <a:r>
              <a:rPr sz="2445"/>
              <a:t>возвращает строку с вырезанными пробельными символами с её концов. Метод trim() не изменяет значение самой строки.</a:t>
            </a:r>
          </a:p>
          <a:p>
            <a:pPr marL="0" indent="0">
              <a:buNone/>
            </a:pPr>
            <a:r>
              <a:rPr lang="ru-RU" sz="2445"/>
              <a:t>Нестандартные: </a:t>
            </a:r>
          </a:p>
          <a:p>
            <a:r>
              <a:rPr lang="ru-RU" sz="2445"/>
              <a:t>Метод </a:t>
            </a:r>
            <a:r>
              <a:rPr lang="ru-RU" sz="2445" b="1"/>
              <a:t>trimLeft()</a:t>
            </a:r>
            <a:r>
              <a:rPr lang="ru-RU" sz="2445"/>
              <a:t> возвращает строку с вырезанными пробельными символами с её левого конца.</a:t>
            </a:r>
          </a:p>
          <a:p>
            <a:r>
              <a:rPr lang="ru-RU" sz="2445"/>
              <a:t>Метод </a:t>
            </a:r>
            <a:r>
              <a:rPr lang="ru-RU" sz="2445" b="1"/>
              <a:t>trimRight()</a:t>
            </a:r>
            <a:r>
              <a:rPr lang="ru-RU" sz="2445"/>
              <a:t> удаляет пробельные символы с правого конца строки.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myStr = '  some  ';</a:t>
            </a:r>
          </a:p>
          <a:p>
            <a:pPr marL="0" indent="0">
              <a:buNone/>
            </a:pPr>
            <a:r>
              <a:rPr lang="en-US"/>
              <a:t>console.log(myStr.trim(), myStr);// 'some' '  some  '</a:t>
            </a:r>
          </a:p>
          <a:p>
            <a:pPr marL="0" indent="0">
              <a:buNone/>
            </a:pPr>
            <a:r>
              <a:rPr lang="en-US"/>
              <a:t>console.log(myStr.trimLeft()); // 'some  '</a:t>
            </a:r>
          </a:p>
          <a:p>
            <a:pPr marL="0" indent="0">
              <a:buNone/>
            </a:pPr>
            <a:r>
              <a:rPr lang="en-US"/>
              <a:t>console.log(myStr.trimRight()); // '  some'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3060"/>
            <a:ext cx="10972800" cy="92710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Поиск подстроки в строке</a:t>
            </a:r>
            <a:br>
              <a:rPr lang="ru-RU" altLang="en-US"/>
            </a:br>
            <a:r>
              <a:rPr lang="en-US">
                <a:sym typeface="+mn-ea"/>
              </a:rPr>
              <a:t>str.indexOf(searchValue, [fromIndex])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0035"/>
            <a:ext cx="5384800" cy="495300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855" b="1"/>
              <a:t>searchValue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    Строка, представляющая искомое значение.</a:t>
            </a:r>
          </a:p>
          <a:p>
            <a:pPr marL="0" indent="0">
              <a:buNone/>
            </a:pPr>
            <a:r>
              <a:rPr lang="en-US" sz="2855" b="1"/>
              <a:t>fromIndex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    Необязательный параметр. Местоположение внутри строки, откуда начинать поиск. Может быть любым целым числом. Значение по умолчанию установлено в 0. Если fromIndex &lt; 0, поиск ведётся по всей строке (так же, как если бы был передан 0). Если fromIndex &gt;= str.length, метод вернёт -1, но только в том случае, если searchValue не равен пустой строке, в этом случае он вернёт str.length.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32915"/>
            <a:ext cx="5384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600"/>
              <a:t>let str = 'продольный проход';</a:t>
            </a:r>
          </a:p>
          <a:p>
            <a:pPr marL="0" indent="0">
              <a:buNone/>
            </a:pPr>
            <a:r>
              <a:rPr lang="en-US" sz="2600"/>
              <a:t>console.log(str.indexOf('про'),str.lastIndexOf('про'));//0 11</a:t>
            </a:r>
            <a:endParaRPr lang="ru-RU" sz="2600"/>
          </a:p>
          <a:p>
            <a:pPr marL="0" indent="0">
              <a:buNone/>
            </a:pPr>
            <a:r>
              <a:rPr lang="ru-RU" sz="2600"/>
              <a:t>Регистрозависимая функция</a:t>
            </a:r>
          </a:p>
          <a:p>
            <a:pPr marL="0" indent="0">
              <a:buNone/>
            </a:pPr>
            <a:r>
              <a:rPr lang="ru-RU" sz="2600"/>
              <a:t>let str = 'Продольный проход';</a:t>
            </a:r>
          </a:p>
          <a:p>
            <a:pPr marL="0" indent="0">
              <a:buNone/>
            </a:pPr>
            <a:r>
              <a:rPr lang="ru-RU" sz="2600"/>
              <a:t>console.log(str.indexOf('про'),str.lastIndexOf('про')); </a:t>
            </a:r>
            <a:r>
              <a:rPr lang="en-US" altLang="ru-RU" sz="2600"/>
              <a:t>//11 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https://learn.javascript.ru/string</a:t>
            </a:r>
          </a:p>
          <a:p>
            <a:r>
              <a:rPr lang="en-US"/>
              <a:t>https://developer.mozilla.org/ru/docs/Web/JavaScript/Reference/Global_Objects/String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Регулярные выражения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>
                <a:sym typeface="+mn-ea"/>
              </a:rPr>
              <a:t>Регулярные выражения </a:t>
            </a:r>
            <a:r>
              <a:rPr lang="en-US" altLang="ru-RU">
                <a:sym typeface="+mn-ea"/>
              </a:rPr>
              <a:t>- </a:t>
            </a:r>
            <a:r>
              <a:rPr lang="en-US"/>
              <a:t>это шаблоны, используемые для сопоставления последовательностей символов в строках. </a:t>
            </a:r>
            <a:r>
              <a:rPr lang="ru-RU" altLang="en-US"/>
              <a:t>Они используются в виде строк или специального объекта </a:t>
            </a:r>
            <a:r>
              <a:rPr lang="en-US" altLang="en-US"/>
              <a:t>RegExp.</a:t>
            </a:r>
          </a:p>
          <a:p>
            <a:pPr marL="0" indent="0">
              <a:buNone/>
            </a:pPr>
            <a:r>
              <a:rPr lang="ru-RU" altLang="en-US"/>
              <a:t>Л</a:t>
            </a:r>
            <a:r>
              <a:rPr lang="en-US" altLang="en-US"/>
              <a:t>итерал регулярного выражения</a:t>
            </a:r>
            <a:r>
              <a:rPr lang="ru-RU" altLang="en-US"/>
              <a:t>:</a:t>
            </a:r>
          </a:p>
          <a:p>
            <a:pPr marL="0" indent="0">
              <a:buNone/>
            </a:pPr>
            <a:r>
              <a:rPr lang="ru-RU" altLang="en-US"/>
              <a:t>var re = /ab+c/</a:t>
            </a:r>
            <a:r>
              <a:rPr lang="en-US" altLang="ru-RU"/>
              <a:t>ig</a:t>
            </a:r>
            <a:r>
              <a:rPr lang="ru-RU" altLang="en-US"/>
              <a:t>;</a:t>
            </a:r>
          </a:p>
          <a:p>
            <a:pPr marL="0" indent="0">
              <a:buNone/>
            </a:pPr>
            <a:r>
              <a:rPr lang="ru-RU" altLang="en-US"/>
              <a:t>С помощью конструктора объекта RegExp </a:t>
            </a:r>
          </a:p>
          <a:p>
            <a:pPr marL="0" indent="0">
              <a:buNone/>
            </a:pPr>
            <a:r>
              <a:rPr lang="ru-RU" altLang="en-US"/>
              <a:t>var re = new RegExp("ab+c"</a:t>
            </a:r>
            <a:r>
              <a:rPr lang="en-US" altLang="ru-RU"/>
              <a:t>, 'ig'</a:t>
            </a:r>
            <a:r>
              <a:rPr lang="ru-RU" altLang="en-US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Шаблоны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/>
              <a:t>[abc] - </a:t>
            </a:r>
            <a:r>
              <a:rPr lang="ru-RU" altLang="en-US" sz="2600"/>
              <a:t>любой из символов </a:t>
            </a:r>
            <a:r>
              <a:rPr lang="en-US" altLang="ru-RU" sz="2600"/>
              <a:t>a, b </a:t>
            </a:r>
            <a:r>
              <a:rPr lang="ru-RU" altLang="en-US" sz="2600"/>
              <a:t>или</a:t>
            </a:r>
            <a:r>
              <a:rPr lang="en-US" altLang="ru-RU" sz="2600"/>
              <a:t> c</a:t>
            </a:r>
          </a:p>
          <a:p>
            <a:pPr marL="0" indent="0">
              <a:buNone/>
            </a:pPr>
            <a:r>
              <a:rPr lang="en-US" altLang="ru-RU" sz="2600"/>
              <a:t>[</a:t>
            </a:r>
            <a:r>
              <a:rPr lang="ru-RU" altLang="ru-RU" sz="2600"/>
              <a:t>А-я</a:t>
            </a:r>
            <a:r>
              <a:rPr lang="en-US" altLang="ru-RU" sz="2600"/>
              <a:t>] </a:t>
            </a:r>
            <a:r>
              <a:rPr lang="ru-RU" altLang="en-US" sz="2600"/>
              <a:t>- </a:t>
            </a:r>
            <a:r>
              <a:rPr lang="ru-RU" altLang="en-US" sz="2600">
                <a:sym typeface="+mn-ea"/>
              </a:rPr>
              <a:t>любой из символов от А до я</a:t>
            </a:r>
          </a:p>
          <a:p>
            <a:pPr marL="0" indent="0">
              <a:buNone/>
            </a:pPr>
            <a:r>
              <a:rPr lang="en-US" altLang="ru-RU" sz="2600">
                <a:sym typeface="+mn-ea"/>
              </a:rPr>
              <a:t>\d </a:t>
            </a:r>
            <a:r>
              <a:rPr lang="ru-RU" altLang="en-US" sz="2600">
                <a:sym typeface="+mn-ea"/>
              </a:rPr>
              <a:t>или [0-9]</a:t>
            </a:r>
            <a:r>
              <a:rPr lang="en-US" altLang="ru-RU" sz="2600">
                <a:sym typeface="+mn-ea"/>
              </a:rPr>
              <a:t>- </a:t>
            </a:r>
            <a:r>
              <a:rPr lang="ru-RU" altLang="ru-RU" sz="2600">
                <a:sym typeface="+mn-ea"/>
              </a:rPr>
              <a:t>символ числа</a:t>
            </a:r>
          </a:p>
          <a:p>
            <a:pPr marL="0" indent="0">
              <a:buNone/>
            </a:pPr>
            <a:r>
              <a:rPr lang="ru-RU" altLang="ru-RU" sz="2600">
                <a:sym typeface="+mn-ea"/>
              </a:rPr>
              <a:t>\</a:t>
            </a:r>
            <a:r>
              <a:rPr lang="en-US" altLang="ru-RU" sz="2600">
                <a:sym typeface="+mn-ea"/>
              </a:rPr>
              <a:t>D - </a:t>
            </a:r>
            <a:r>
              <a:rPr lang="ru-RU" altLang="en-US" sz="2600">
                <a:sym typeface="+mn-ea"/>
              </a:rPr>
              <a:t>нецифровой символ</a:t>
            </a:r>
            <a:endParaRPr lang="ru-RU" altLang="ru-RU" sz="2600">
              <a:sym typeface="+mn-ea"/>
            </a:endParaRPr>
          </a:p>
          <a:p>
            <a:pPr marL="0" indent="0">
              <a:buNone/>
            </a:pPr>
            <a:r>
              <a:rPr lang="ru-RU" altLang="en-US" sz="2600">
                <a:sym typeface="+mn-ea"/>
              </a:rPr>
              <a:t>\b</a:t>
            </a:r>
            <a:r>
              <a:rPr lang="ru-RU" altLang="ru-RU" sz="2600">
                <a:sym typeface="+mn-ea"/>
              </a:rPr>
              <a:t> - символ конца строки</a:t>
            </a:r>
          </a:p>
          <a:p>
            <a:pPr marL="0" indent="0">
              <a:buNone/>
            </a:pPr>
            <a:r>
              <a:rPr lang="ru-RU" altLang="ru-RU" sz="2600">
                <a:sym typeface="+mn-ea"/>
              </a:rPr>
              <a:t>\</a:t>
            </a:r>
            <a:r>
              <a:rPr lang="en-US" altLang="ru-RU" sz="2600">
                <a:sym typeface="+mn-ea"/>
              </a:rPr>
              <a:t>w -  </a:t>
            </a:r>
            <a:r>
              <a:rPr lang="ru-RU" altLang="en-US" sz="2600">
                <a:sym typeface="+mn-ea"/>
              </a:rPr>
              <a:t>любой </a:t>
            </a:r>
            <a:r>
              <a:rPr lang="en-US" altLang="ru-RU" sz="2600">
                <a:sym typeface="+mn-ea"/>
              </a:rPr>
              <a:t> </a:t>
            </a:r>
            <a:r>
              <a:rPr lang="ru-RU" altLang="en-US" sz="2600">
                <a:sym typeface="+mn-ea"/>
              </a:rPr>
              <a:t>не </a:t>
            </a:r>
            <a:r>
              <a:rPr lang="en-US" altLang="ru-RU" sz="2600">
                <a:sym typeface="+mn-ea"/>
              </a:rPr>
              <a:t>цифробуквенн</a:t>
            </a:r>
            <a:r>
              <a:rPr lang="ru-RU" altLang="en-US" sz="2600">
                <a:sym typeface="+mn-ea"/>
              </a:rPr>
              <a:t>ый</a:t>
            </a:r>
            <a:r>
              <a:rPr lang="en-US" altLang="ru-RU" sz="2600">
                <a:sym typeface="+mn-ea"/>
              </a:rPr>
              <a:t> симво</a:t>
            </a:r>
            <a:r>
              <a:rPr lang="ru-RU" altLang="en-US" sz="2600">
                <a:sym typeface="+mn-ea"/>
              </a:rPr>
              <a:t>л. </a:t>
            </a:r>
            <a:r>
              <a:rPr lang="en-US" altLang="ru-RU" sz="2600">
                <a:sym typeface="+mn-ea"/>
              </a:rPr>
              <a:t>Равносилен [^A-Za-z0-9_]</a:t>
            </a:r>
          </a:p>
          <a:p>
            <a:pPr marL="0" indent="0">
              <a:buNone/>
            </a:pPr>
            <a:r>
              <a:rPr lang="ru-RU" altLang="en-US" sz="2600">
                <a:sym typeface="+mn-ea"/>
              </a:rPr>
              <a:t>Ключи</a:t>
            </a:r>
            <a:r>
              <a:rPr lang="en-US" altLang="ru-RU" sz="2600">
                <a:sym typeface="+mn-ea"/>
              </a:rPr>
              <a:t>/</a:t>
            </a:r>
            <a:r>
              <a:rPr lang="ru-RU" altLang="ru-RU" sz="2600">
                <a:sym typeface="+mn-ea"/>
              </a:rPr>
              <a:t>Флаги</a:t>
            </a:r>
            <a:endParaRPr lang="ru-RU" altLang="en-US" sz="2600">
              <a:sym typeface="+mn-ea"/>
            </a:endParaRPr>
          </a:p>
          <a:p>
            <a:pPr marL="0" indent="0">
              <a:buNone/>
            </a:pPr>
            <a:r>
              <a:rPr lang="en-US" altLang="en-US" sz="2600">
                <a:sym typeface="+mn-ea"/>
              </a:rPr>
              <a:t>i - </a:t>
            </a:r>
            <a:r>
              <a:rPr lang="ru-RU" altLang="en-US" sz="2600">
                <a:sym typeface="+mn-ea"/>
              </a:rPr>
              <a:t>регистронезависимый поиск</a:t>
            </a:r>
            <a:endParaRPr lang="en-US" altLang="en-US" sz="2600">
              <a:sym typeface="+mn-ea"/>
            </a:endParaRPr>
          </a:p>
          <a:p>
            <a:pPr marL="0" indent="0">
              <a:buNone/>
            </a:pPr>
            <a:r>
              <a:rPr lang="en-US" altLang="en-US" sz="2600">
                <a:sym typeface="+mn-ea"/>
              </a:rPr>
              <a:t>g </a:t>
            </a:r>
            <a:r>
              <a:rPr lang="ru-RU" altLang="en-US" sz="2600">
                <a:sym typeface="+mn-ea"/>
              </a:rPr>
              <a:t>- ищем во всей строке, а не один раз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для регулярных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526395" cy="4953000"/>
          </a:xfrm>
        </p:spPr>
        <p:txBody>
          <a:bodyPr>
            <a:normAutofit fontScale="77500" lnSpcReduction="10000"/>
          </a:bodyPr>
          <a:lstStyle/>
          <a:p>
            <a:r>
              <a:rPr lang="en-US" b="1"/>
              <a:t>exec</a:t>
            </a:r>
            <a:r>
              <a:rPr lang="ru-RU" altLang="en-US" b="1"/>
              <a:t>()</a:t>
            </a:r>
            <a:r>
              <a:rPr lang="en-US" b="1"/>
              <a:t> </a:t>
            </a:r>
            <a:r>
              <a:rPr lang="ru-RU" altLang="en-US" b="1"/>
              <a:t>- </a:t>
            </a:r>
            <a:r>
              <a:rPr lang="en-US"/>
              <a:t>Метод RegExp, который выполняет поиск совпадения в  строке. Он возвращает массив данных.</a:t>
            </a:r>
          </a:p>
          <a:p>
            <a:r>
              <a:rPr lang="en-US" b="1"/>
              <a:t>test</a:t>
            </a:r>
            <a:r>
              <a:rPr lang="ru-RU" altLang="en-US" b="1"/>
              <a:t>() </a:t>
            </a:r>
            <a:r>
              <a:rPr lang="ru-RU" altLang="en-US"/>
              <a:t>-</a:t>
            </a:r>
            <a:r>
              <a:rPr lang="en-US"/>
              <a:t>  Метод RegExp, который тестирует совпадение в строке. Возвращет либо истину либо ложь.</a:t>
            </a:r>
          </a:p>
          <a:p>
            <a:r>
              <a:rPr lang="en-US" b="1"/>
              <a:t>match</a:t>
            </a:r>
            <a:r>
              <a:rPr lang="ru-RU" altLang="en-US" b="1"/>
              <a:t>()</a:t>
            </a:r>
            <a:r>
              <a:rPr lang="en-US"/>
              <a:t> </a:t>
            </a:r>
            <a:r>
              <a:rPr lang="ru-RU" altLang="en-US"/>
              <a:t>- </a:t>
            </a:r>
            <a:r>
              <a:rPr lang="en-US"/>
              <a:t>Метод String, который выполняет поиск совпадения в строке. Он возвращет массив данных либо null если совпадения отсутствуют.</a:t>
            </a:r>
          </a:p>
          <a:p>
            <a:r>
              <a:rPr lang="en-US" b="1"/>
              <a:t>search</a:t>
            </a:r>
            <a:r>
              <a:rPr lang="ru-RU" altLang="en-US" b="1"/>
              <a:t>()</a:t>
            </a:r>
            <a:r>
              <a:rPr lang="en-US" b="1"/>
              <a:t> </a:t>
            </a:r>
            <a:r>
              <a:rPr lang="ru-RU" altLang="en-US"/>
              <a:t>- </a:t>
            </a:r>
            <a:r>
              <a:rPr lang="en-US"/>
              <a:t>Метод String, который тестирует на совпадение в строке. Он возвращет индекс совпадения, или -1 если совпадений не будет найдено.</a:t>
            </a:r>
          </a:p>
          <a:p>
            <a:r>
              <a:rPr lang="en-US" b="1"/>
              <a:t>replace</a:t>
            </a:r>
            <a:r>
              <a:rPr lang="ru-RU" altLang="en-US" b="1"/>
              <a:t>()</a:t>
            </a:r>
            <a:r>
              <a:rPr lang="ru-RU" altLang="en-US"/>
              <a:t> - </a:t>
            </a:r>
            <a:r>
              <a:rPr lang="en-US"/>
              <a:t>Метод String, который выполняет поиск совпадения в строке, и заменяет совпавшую подстроку другой подстрокой переданной как аргумент в этот метод.</a:t>
            </a:r>
          </a:p>
          <a:p>
            <a:r>
              <a:rPr lang="en-US" b="1"/>
              <a:t>split</a:t>
            </a:r>
            <a:r>
              <a:rPr lang="ru-RU" altLang="en-US" b="1"/>
              <a:t>()</a:t>
            </a:r>
            <a:r>
              <a:rPr lang="ru-RU" altLang="en-US"/>
              <a:t> - </a:t>
            </a:r>
            <a:r>
              <a:rPr lang="en-US"/>
              <a:t>Метод String, который использует регулярное выражение или фиксированую строку чтобы разбить строку на массив подстрок.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Метод </a:t>
            </a:r>
            <a:r>
              <a:rPr lang="en-US" altLang="ru-RU"/>
              <a:t>str.</a:t>
            </a:r>
            <a:r>
              <a:rPr lang="en-US" altLang="en-US"/>
              <a:t>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str.replace(regexp|substr, newSubStr|function[, flags])</a:t>
            </a:r>
          </a:p>
          <a:p>
            <a:pPr marL="0" indent="0">
              <a:buNone/>
            </a:pPr>
            <a:r>
              <a:rPr lang="en-US" sz="2000"/>
              <a:t>Метод replace() возвращает новую строку с некоторыми или всеми сопоставлениями с шаблоном, заменёнными на заменитель. Шаблон может быть строкой или регулярным выражением, а заменитель может быть строкой или функцией, вызываемой при каждом сопоставлении.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var words = ["веселый", "грустный","улыбчивый", "сказочный", "белый", "пушистый"]; </a:t>
            </a:r>
          </a:p>
          <a:p>
            <a:pPr marL="0" indent="0">
              <a:buNone/>
            </a:pPr>
            <a:r>
              <a:rPr lang="en-US" sz="2000"/>
              <a:t>words.forEach(item=&gt;{</a:t>
            </a:r>
          </a:p>
          <a:p>
            <a:pPr marL="0" indent="0">
              <a:buNone/>
            </a:pPr>
            <a:r>
              <a:rPr lang="en-US" sz="2000"/>
              <a:t>    console.log(item.replace('ый', 'ая'));</a:t>
            </a:r>
          </a:p>
          <a:p>
            <a:pPr marL="0" indent="0">
              <a:buNone/>
            </a:pPr>
            <a:r>
              <a:rPr lang="en-US" sz="2000"/>
              <a:t>});</a:t>
            </a:r>
          </a:p>
          <a:p>
            <a:pPr marL="0" indent="0">
              <a:buNone/>
            </a:pPr>
            <a:r>
              <a:rPr lang="en-US" sz="2000"/>
              <a:t>var re = /яблоки/gi;</a:t>
            </a:r>
          </a:p>
          <a:p>
            <a:pPr marL="0" indent="0">
              <a:buNone/>
            </a:pPr>
            <a:r>
              <a:rPr lang="en-US" sz="2000"/>
              <a:t>var str1 = 'Яблоки круглые и яблоки сочные.';</a:t>
            </a:r>
          </a:p>
          <a:p>
            <a:pPr marL="0" indent="0">
              <a:buNone/>
            </a:pPr>
            <a:r>
              <a:rPr lang="en-US" sz="2000"/>
              <a:t>var newstr = str1.replace(re, 'апельсины');</a:t>
            </a:r>
          </a:p>
          <a:p>
            <a:pPr marL="0" indent="0">
              <a:buNone/>
            </a:pPr>
            <a:r>
              <a:rPr lang="en-US" sz="2000"/>
              <a:t>console.log(newstr); // апельсины круглые и апельсины сочные.</a:t>
            </a:r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Создание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702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altLang="en-US" dirty="0"/>
              <a:t>Используйте любые кавычки. </a:t>
            </a:r>
          </a:p>
          <a:p>
            <a:pPr marL="0" indent="0">
              <a:buNone/>
            </a:pPr>
            <a:r>
              <a:rPr lang="ru-RU" altLang="en-US" dirty="0"/>
              <a:t>Литерал строки:</a:t>
            </a:r>
          </a:p>
          <a:p>
            <a:pPr marL="0" indent="0"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myStr</a:t>
            </a:r>
            <a:r>
              <a:rPr lang="en-US" altLang="en-US" dirty="0"/>
              <a:t> = 'My string';</a:t>
            </a:r>
          </a:p>
          <a:p>
            <a:pPr marL="0" indent="0">
              <a:buNone/>
            </a:pPr>
            <a:r>
              <a:rPr lang="en-US" altLang="ru-RU" dirty="0" err="1">
                <a:sym typeface="+mn-ea"/>
              </a:rPr>
              <a:t>const</a:t>
            </a:r>
            <a:r>
              <a:rPr lang="en-US" altLang="ru-RU" dirty="0">
                <a:sym typeface="+mn-ea"/>
              </a:rPr>
              <a:t> </a:t>
            </a:r>
            <a:r>
              <a:rPr lang="en-US" altLang="ru-RU" dirty="0" err="1">
                <a:sym typeface="+mn-ea"/>
              </a:rPr>
              <a:t>str</a:t>
            </a:r>
            <a:r>
              <a:rPr lang="en-US" altLang="ru-RU" dirty="0">
                <a:sym typeface="+mn-ea"/>
              </a:rPr>
              <a:t> = `</a:t>
            </a:r>
            <a:r>
              <a:rPr lang="ru-RU" altLang="en-US" dirty="0">
                <a:sym typeface="+mn-ea"/>
              </a:rPr>
              <a:t>Заголовок раздела</a:t>
            </a:r>
            <a:r>
              <a:rPr lang="en-US" altLang="ru-RU" dirty="0">
                <a:sym typeface="+mn-ea"/>
              </a:rPr>
              <a:t>`;</a:t>
            </a:r>
            <a:endParaRPr lang="ru-RU" altLang="en-US" dirty="0"/>
          </a:p>
          <a:p>
            <a:pPr marL="0" indent="0">
              <a:buNone/>
            </a:pPr>
            <a:r>
              <a:rPr lang="en-US" altLang="ru-RU" dirty="0"/>
              <a:t>let </a:t>
            </a:r>
            <a:r>
              <a:rPr lang="en-US" altLang="ru-RU" dirty="0" err="1">
                <a:sym typeface="+mn-ea"/>
              </a:rPr>
              <a:t>newStr</a:t>
            </a:r>
            <a:r>
              <a:rPr lang="en-US" altLang="ru-RU" dirty="0">
                <a:sym typeface="+mn-ea"/>
              </a:rPr>
              <a:t> = "</a:t>
            </a:r>
            <a:r>
              <a:rPr lang="ru-RU" altLang="ru-RU" dirty="0">
                <a:sym typeface="+mn-ea"/>
              </a:rPr>
              <a:t>Некая строка</a:t>
            </a:r>
            <a:r>
              <a:rPr lang="en-US" altLang="ru-RU" dirty="0">
                <a:sym typeface="+mn-ea"/>
              </a:rPr>
              <a:t>";</a:t>
            </a:r>
          </a:p>
          <a:p>
            <a:pPr marL="0" indent="0">
              <a:buNone/>
            </a:pPr>
            <a:r>
              <a:rPr lang="en-US" altLang="ru-RU" dirty="0">
                <a:sym typeface="+mn-ea"/>
              </a:rPr>
              <a:t>console.log(</a:t>
            </a:r>
            <a:r>
              <a:rPr lang="en-US" altLang="ru-RU" dirty="0" err="1">
                <a:sym typeface="+mn-ea"/>
              </a:rPr>
              <a:t>newStr</a:t>
            </a:r>
            <a:r>
              <a:rPr lang="en-US" altLang="ru-RU" dirty="0">
                <a:sym typeface="+mn-ea"/>
              </a:rPr>
              <a:t>, </a:t>
            </a:r>
            <a:r>
              <a:rPr lang="en-US" altLang="ru-RU" dirty="0" err="1">
                <a:sym typeface="+mn-ea"/>
              </a:rPr>
              <a:t>typeof</a:t>
            </a:r>
            <a:r>
              <a:rPr lang="en-US" altLang="ru-RU" dirty="0">
                <a:sym typeface="+mn-ea"/>
              </a:rPr>
              <a:t> </a:t>
            </a:r>
            <a:r>
              <a:rPr lang="en-US" altLang="ru-RU" dirty="0" err="1">
                <a:sym typeface="+mn-ea"/>
              </a:rPr>
              <a:t>newStr</a:t>
            </a:r>
            <a:r>
              <a:rPr lang="en-US" altLang="ru-RU" dirty="0">
                <a:sym typeface="+mn-ea"/>
              </a:rPr>
              <a:t>); //</a:t>
            </a:r>
            <a:r>
              <a:rPr lang="en-US" altLang="ru-RU" dirty="0" err="1">
                <a:sym typeface="+mn-ea"/>
              </a:rPr>
              <a:t>Некая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ru-RU" dirty="0" err="1">
                <a:sym typeface="+mn-ea"/>
              </a:rPr>
              <a:t>строка</a:t>
            </a:r>
            <a:r>
              <a:rPr lang="en-US" altLang="ru-RU" dirty="0">
                <a:sym typeface="+mn-ea"/>
              </a:rPr>
              <a:t>  string</a:t>
            </a:r>
          </a:p>
          <a:p>
            <a:pPr marL="0" indent="0">
              <a:buNone/>
            </a:pPr>
            <a:r>
              <a:rPr lang="ru-RU" altLang="en-US" dirty="0"/>
              <a:t>С помощью конструктора:</a:t>
            </a:r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someStr</a:t>
            </a:r>
            <a:r>
              <a:rPr lang="en-US" altLang="en-US" dirty="0"/>
              <a:t> = new String('</a:t>
            </a:r>
            <a:r>
              <a:rPr lang="ru-RU" altLang="en-US" dirty="0"/>
              <a:t>Строка как объект</a:t>
            </a:r>
            <a:r>
              <a:rPr lang="en-US" altLang="en-US" dirty="0"/>
              <a:t>');</a:t>
            </a:r>
          </a:p>
          <a:p>
            <a:pPr marL="0" indent="0">
              <a:buNone/>
            </a:pPr>
            <a:r>
              <a:rPr lang="en-US" altLang="en-US" dirty="0"/>
              <a:t>console.log(</a:t>
            </a:r>
            <a:r>
              <a:rPr lang="en-US" altLang="en-US" dirty="0" err="1"/>
              <a:t>someStr</a:t>
            </a:r>
            <a:r>
              <a:rPr lang="en-US" altLang="en-US" dirty="0"/>
              <a:t>, </a:t>
            </a:r>
            <a:r>
              <a:rPr lang="en-US" altLang="en-US" dirty="0" err="1"/>
              <a:t>typeof</a:t>
            </a:r>
            <a:r>
              <a:rPr lang="en-US" altLang="en-US" dirty="0"/>
              <a:t> </a:t>
            </a:r>
            <a:r>
              <a:rPr lang="en-US" altLang="en-US" dirty="0" err="1"/>
              <a:t>someStr</a:t>
            </a:r>
            <a:r>
              <a:rPr lang="en-US" altLang="en-US" dirty="0"/>
              <a:t>); //String {"</a:t>
            </a:r>
            <a:r>
              <a:rPr lang="en-US" altLang="en-US" dirty="0" err="1"/>
              <a:t>Строка</a:t>
            </a:r>
            <a:r>
              <a:rPr lang="en-US" altLang="en-US" dirty="0"/>
              <a:t> </a:t>
            </a:r>
            <a:r>
              <a:rPr lang="en-US" altLang="en-US" dirty="0" err="1"/>
              <a:t>как</a:t>
            </a:r>
            <a:r>
              <a:rPr lang="en-US" altLang="en-US" dirty="0"/>
              <a:t> </a:t>
            </a:r>
            <a:r>
              <a:rPr lang="en-US" altLang="en-US" dirty="0" err="1"/>
              <a:t>объект</a:t>
            </a:r>
            <a:r>
              <a:rPr lang="en-US" altLang="en-US" dirty="0"/>
              <a:t>"} "object"</a:t>
            </a:r>
          </a:p>
          <a:p>
            <a:pPr marL="0" indent="0">
              <a:buNone/>
            </a:pPr>
            <a:r>
              <a:rPr lang="en-US" altLang="en-US" dirty="0"/>
              <a:t>let s = String('My string');</a:t>
            </a:r>
          </a:p>
          <a:p>
            <a:pPr marL="0" indent="0">
              <a:buNone/>
            </a:pPr>
            <a:r>
              <a:rPr lang="en-US" altLang="en-US" dirty="0"/>
              <a:t>console.log(s, </a:t>
            </a:r>
            <a:r>
              <a:rPr lang="en-US" altLang="en-US" dirty="0" err="1"/>
              <a:t>typeof</a:t>
            </a:r>
            <a:r>
              <a:rPr lang="en-US" altLang="en-US" dirty="0"/>
              <a:t> s);//My string </a:t>
            </a:r>
            <a:r>
              <a:rPr lang="en-US" altLang="en-US" dirty="0" err="1"/>
              <a:t>string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Замена частей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re = /([А-ЯЁа-яё]+)\s([А-ЯЁа-яё]+)/;</a:t>
            </a:r>
          </a:p>
          <a:p>
            <a:pPr marL="0" indent="0">
              <a:buNone/>
            </a:pPr>
            <a:r>
              <a:rPr lang="en-US"/>
              <a:t>var str = 'Джон Смит';</a:t>
            </a:r>
          </a:p>
          <a:p>
            <a:pPr marL="0" indent="0">
              <a:buNone/>
            </a:pPr>
            <a:r>
              <a:rPr lang="en-US"/>
              <a:t>var newstr = str.replace(re, '$2, $1');</a:t>
            </a:r>
          </a:p>
          <a:p>
            <a:pPr marL="0" indent="0">
              <a:buNone/>
            </a:pPr>
            <a:r>
              <a:rPr lang="en-US"/>
              <a:t>console.log(newstr); // Смит, Джон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Метод </a:t>
            </a:r>
            <a:r>
              <a:rPr lang="en-US">
                <a:sym typeface="+mn-ea"/>
              </a:rPr>
              <a:t>str.match(regexp)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Метод match() возвращает получившиеся совпадения при сопоставлении строки с регулярным выражением.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1615"/>
            <a:ext cx="5181600" cy="4685665"/>
          </a:xfrm>
        </p:spPr>
        <p:txBody>
          <a:bodyPr>
            <a:normAutofit fontScale="57500" lnSpcReduction="10000"/>
          </a:bodyPr>
          <a:lstStyle/>
          <a:p>
            <a:pPr marL="0" indent="0">
              <a:buNone/>
            </a:pPr>
            <a:r>
              <a:rPr lang="en-US" sz="3000"/>
              <a:t>var str = 'Глава 3.4.5.1 содержит дополнительную информацию';</a:t>
            </a:r>
          </a:p>
          <a:p>
            <a:pPr marL="0" indent="0">
              <a:buNone/>
            </a:pPr>
            <a:r>
              <a:rPr lang="en-US" sz="3000"/>
              <a:t>var re = /(глава \d+(\.\d)*)/i;</a:t>
            </a:r>
          </a:p>
          <a:p>
            <a:pPr marL="0" indent="0">
              <a:buNone/>
            </a:pPr>
            <a:r>
              <a:rPr lang="en-US" sz="3000"/>
              <a:t>var found = str.match(re);</a:t>
            </a:r>
          </a:p>
          <a:p>
            <a:pPr marL="0" indent="0">
              <a:buNone/>
            </a:pPr>
            <a:r>
              <a:rPr lang="en-US" sz="3000"/>
              <a:t>console.log(found);</a:t>
            </a:r>
          </a:p>
          <a:p>
            <a:pPr marL="0" indent="0">
              <a:buNone/>
            </a:pPr>
            <a:r>
              <a:rPr lang="en-US" sz="3000"/>
              <a:t>// выведет [ 'Глава 3.4.5.1', 'Глава 3.4.5.1',  '.1', index: 0,  input: 'Глава 3.4.5.1 содержит дополнительную информацию' ]</a:t>
            </a:r>
          </a:p>
          <a:p>
            <a:pPr marL="0" indent="0">
              <a:buNone/>
            </a:pPr>
            <a:r>
              <a:rPr lang="en-US" sz="3000"/>
              <a:t>// 'Глава 3.4.5.1' - это первое сопоставление и первое значение,</a:t>
            </a:r>
          </a:p>
          <a:p>
            <a:pPr marL="0" indent="0">
              <a:buNone/>
            </a:pPr>
            <a:r>
              <a:rPr lang="en-US" sz="3000"/>
              <a:t>// сопоставленное с группой `(Глава \d+(\.\d)*)`.</a:t>
            </a:r>
          </a:p>
          <a:p>
            <a:pPr marL="0" indent="0">
              <a:buNone/>
            </a:pPr>
            <a:r>
              <a:rPr lang="en-US" sz="3000"/>
              <a:t>// '.1' - это последнее значение, сопоставленное с группой `(\.\d)`.</a:t>
            </a:r>
          </a:p>
          <a:p>
            <a:pPr marL="0" indent="0">
              <a:buNone/>
            </a:pPr>
            <a:r>
              <a:rPr lang="en-US" sz="3000"/>
              <a:t>// Свойство 'index' содержит значение (0) индекса совпадения</a:t>
            </a:r>
          </a:p>
          <a:p>
            <a:pPr marL="0" indent="0">
              <a:buNone/>
            </a:pPr>
            <a:r>
              <a:rPr lang="en-US" sz="3000"/>
              <a:t>// относительно начала сопоставления</a:t>
            </a:r>
          </a:p>
          <a:p>
            <a:pPr marL="0" indent="0">
              <a:buNone/>
            </a:pPr>
            <a:r>
              <a:rPr lang="en-US" sz="3000"/>
              <a:t>// Свойство 'input' содержит значение введенной строки.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 </a:t>
            </a:r>
            <a:r>
              <a:rPr lang="en-US"/>
              <a:t>regexObj.test(str)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Метод test() выполняет поиск сопоставления регулярного выражения указанной строке. Возвращает true или false.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function testinput(re, str){</a:t>
            </a:r>
          </a:p>
          <a:p>
            <a:pPr marL="0" indent="0">
              <a:buNone/>
            </a:pPr>
            <a:r>
              <a:rPr lang="en-US" sz="2000"/>
              <a:t>  var midstring;</a:t>
            </a:r>
          </a:p>
          <a:p>
            <a:pPr marL="0" indent="0">
              <a:buNone/>
            </a:pPr>
            <a:r>
              <a:rPr lang="en-US" sz="2000"/>
              <a:t>  if (re.test(str)) {</a:t>
            </a:r>
          </a:p>
          <a:p>
            <a:pPr marL="0" indent="0">
              <a:buNone/>
            </a:pPr>
            <a:r>
              <a:rPr lang="en-US" sz="2000"/>
              <a:t>    midstring = ' содержит ';</a:t>
            </a:r>
          </a:p>
          <a:p>
            <a:pPr marL="0" indent="0">
              <a:buNone/>
            </a:pPr>
            <a:r>
              <a:rPr lang="en-US" sz="2000"/>
              <a:t>  } else {</a:t>
            </a:r>
          </a:p>
          <a:p>
            <a:pPr marL="0" indent="0">
              <a:buNone/>
            </a:pPr>
            <a:r>
              <a:rPr lang="en-US" sz="2000"/>
              <a:t>    midstring = ' не содержит ';</a:t>
            </a:r>
          </a:p>
          <a:p>
            <a:pPr marL="0" indent="0">
              <a:buNone/>
            </a:pPr>
            <a:r>
              <a:rPr lang="en-US" sz="2000"/>
              <a:t>  }</a:t>
            </a:r>
          </a:p>
          <a:p>
            <a:pPr marL="0" indent="0">
              <a:buNone/>
            </a:pPr>
            <a:r>
              <a:rPr lang="en-US" sz="2000"/>
              <a:t>  console.log(str + midstring + re.source);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  <a:p>
            <a:pPr marL="0" indent="0">
              <a:buNone/>
            </a:pPr>
            <a:r>
              <a:rPr lang="en-US" sz="2000"/>
              <a:t>testinput(/ром/ig, "Ромашка пахнет ромом");</a:t>
            </a:r>
          </a:p>
          <a:p>
            <a:pPr marL="0" indent="0">
              <a:buNone/>
            </a:pPr>
            <a:r>
              <a:rPr lang="en-US" sz="2000"/>
              <a:t>testinput(/ром/ig, " пахнет ромом");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Использование </a:t>
            </a:r>
            <a:r>
              <a:rPr lang="en-US" altLang="en-US"/>
              <a:t>RegExp.test()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Написать функцию для проверки спама в переданной строке. </a:t>
            </a:r>
          </a:p>
          <a:p>
            <a:pPr marL="0" indent="0">
              <a:buNone/>
            </a:pPr>
            <a:r>
              <a:rPr lang="en-US" sz="2000"/>
              <a:t> Функция возвращает true, если строка содержит спам. </a:t>
            </a:r>
          </a:p>
          <a:p>
            <a:pPr marL="0" indent="0">
              <a:buNone/>
            </a:pPr>
            <a:r>
              <a:rPr lang="en-US" sz="2000"/>
              <a:t>Спамом считать следующие слова: 100% бесплатно, увеличение продаж, только сегодня, не удаляйте, ххх.</a:t>
            </a:r>
          </a:p>
          <a:p>
            <a:pPr marL="0" indent="0">
              <a:buNone/>
            </a:pPr>
            <a:r>
              <a:rPr lang="en-US" sz="2000"/>
              <a:t> Функция должна быть нечувствительна к регистру.</a:t>
            </a:r>
          </a:p>
          <a:p>
            <a:pPr marL="0" indent="0">
              <a:buNone/>
            </a:pPr>
            <a:r>
              <a:rPr lang="en-US" sz="2000"/>
              <a:t>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>
                <a:sym typeface="+mn-ea"/>
              </a:rPr>
              <a:t>  function spamHunter(str) 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let spam = ['100% бесплатно', 'увеличение продаж', 'только сегодня', 'не удаляйте', 'ххх'],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res = false;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spam.forEach(word =&gt; 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let check = new RegExp(word, 'ig');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if (!res) res = check.test(str);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});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return res;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document.write('&lt;p&gt;' + spamHunter('Вы получитье счастье 100% бесплатно') + '&lt;/p&gt;');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document.write('&lt;p&gt;' + spamHunter('Пойдем гулять сегодня') + '&lt;/p&gt;');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document.write('&lt;p&gt;' + spamHunter('Только сегодня вы можете приобрести фен') + '&lt;/p&gt;');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Свойство </a:t>
            </a:r>
            <a:r>
              <a:rPr lang="en-US" altLang="en-US"/>
              <a:t>length. </a:t>
            </a:r>
            <a:r>
              <a:rPr lang="ru-RU" altLang="en-US"/>
              <a:t>Доступ к 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>
                <a:sym typeface="+mn-ea"/>
              </a:rPr>
              <a:t>let newStr = "</a:t>
            </a:r>
            <a:r>
              <a:rPr lang="ru-RU" altLang="ru-RU">
                <a:sym typeface="+mn-ea"/>
              </a:rPr>
              <a:t>Некая строка</a:t>
            </a:r>
            <a:r>
              <a:rPr lang="en-US" altLang="ru-RU">
                <a:sym typeface="+mn-ea"/>
              </a:rPr>
              <a:t>";</a:t>
            </a:r>
          </a:p>
          <a:p>
            <a:pPr marL="0" indent="0">
              <a:buNone/>
            </a:pPr>
            <a:r>
              <a:rPr lang="en-US" altLang="ru-RU">
                <a:sym typeface="+mn-ea"/>
              </a:rPr>
              <a:t>console.log(newStr.length); //12</a:t>
            </a:r>
          </a:p>
          <a:p>
            <a:pPr marL="0" indent="0">
              <a:buNone/>
            </a:pPr>
            <a:r>
              <a:rPr lang="ru-RU" altLang="ru-RU">
                <a:sym typeface="+mn-ea"/>
              </a:rPr>
              <a:t>Получение символа по индексу</a:t>
            </a:r>
            <a:endParaRPr lang="en-US" altLang="ru-RU">
              <a:sym typeface="+mn-ea"/>
            </a:endParaRPr>
          </a:p>
          <a:p>
            <a:pPr marL="0" indent="0">
              <a:buNone/>
            </a:pPr>
            <a:r>
              <a:rPr lang="en-US" altLang="ru-RU">
                <a:sym typeface="+mn-ea"/>
              </a:rPr>
              <a:t>console.log(newStr[0], newStr[1]); //Н е</a:t>
            </a:r>
          </a:p>
          <a:p>
            <a:pPr marL="0" indent="0">
              <a:buNone/>
            </a:pPr>
            <a:r>
              <a:rPr lang="en-US" altLang="ru-RU">
                <a:sym typeface="+mn-ea"/>
              </a:rPr>
              <a:t>newStr[1] = 'ы';</a:t>
            </a:r>
          </a:p>
          <a:p>
            <a:pPr marL="0" indent="0">
              <a:buNone/>
            </a:pPr>
            <a:r>
              <a:rPr lang="ru-RU">
                <a:sym typeface="+mn-ea"/>
              </a:rPr>
              <a:t>Изменить таким образом строку нельзя:</a:t>
            </a:r>
          </a:p>
          <a:p>
            <a:pPr marL="0" indent="0">
              <a:buNone/>
            </a:pPr>
            <a:r>
              <a:rPr lang="en-US" altLang="ru-RU">
                <a:sym typeface="+mn-ea"/>
              </a:rPr>
              <a:t>console.log(newStr, newStr[1]); //Некая строка е</a:t>
            </a:r>
          </a:p>
          <a:p>
            <a:pPr marL="0" indent="0">
              <a:buNone/>
            </a:pPr>
            <a:r>
              <a:rPr lang="ru-RU" altLang="en-US">
                <a:sym typeface="+mn-ea"/>
              </a:rPr>
              <a:t>Получение символа методом </a:t>
            </a:r>
            <a:r>
              <a:rPr lang="en-US" altLang="en-US">
                <a:sym typeface="+mn-ea"/>
              </a:rPr>
              <a:t>str.charAt(index):</a:t>
            </a:r>
            <a:endParaRPr lang="en-US" altLang="ru-RU">
              <a:sym typeface="+mn-ea"/>
            </a:endParaRPr>
          </a:p>
          <a:p>
            <a:pPr marL="0" indent="0">
              <a:buNone/>
            </a:pPr>
            <a:r>
              <a:rPr lang="en-US"/>
              <a:t>console.log(newStr.charAt(0), newStr.charAt(1)); //Н 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Получение кода символа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/>
              <a:t>Метод </a:t>
            </a:r>
            <a:r>
              <a:rPr lang="en-US" sz="3000" b="1"/>
              <a:t>charCodeAt()</a:t>
            </a:r>
            <a:r>
              <a:rPr lang="en-US" sz="3000"/>
              <a:t> возвращает числовое значение Юникода для символа по указанному индексу (за исключением кодовых точек Юникода, больших 0x10000).</a:t>
            </a:r>
          </a:p>
          <a:p>
            <a:pPr marL="0" indent="0">
              <a:buNone/>
            </a:pPr>
            <a:r>
              <a:rPr lang="ru-RU" altLang="en-US" sz="3000"/>
              <a:t>Таблица кодов символов - https://net-comber.com/charset.html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02960" y="1174750"/>
            <a:ext cx="567944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var hello = 'Hello';</a:t>
            </a:r>
          </a:p>
          <a:p>
            <a:pPr marL="0" indent="0">
              <a:buNone/>
            </a:pPr>
            <a:r>
              <a:rPr lang="en-US"/>
              <a:t>console.log(hello.charCodeAt(1),hello.charCodeAt(2)); // 101 108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</a:t>
            </a:r>
            <a:r>
              <a:rPr lang="en-US"/>
              <a:t>еребрать строку посимвольно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myStr = 'My string';</a:t>
            </a:r>
          </a:p>
          <a:p>
            <a:pPr marL="0" indent="0">
              <a:buNone/>
            </a:pPr>
            <a:r>
              <a:rPr lang="en-US"/>
              <a:t>let newStr = "Некая строка";</a:t>
            </a:r>
          </a:p>
          <a:p>
            <a:pPr marL="0" indent="0">
              <a:buNone/>
            </a:pPr>
            <a:r>
              <a:rPr lang="en-US"/>
              <a:t>for (let char of newStr) {</a:t>
            </a:r>
          </a:p>
          <a:p>
            <a:pPr marL="0" indent="0">
              <a:buNone/>
            </a:pPr>
            <a:r>
              <a:rPr lang="en-US"/>
              <a:t>    console.log(char);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for(let i=0; i&lt;newStr.length; i++){</a:t>
            </a:r>
          </a:p>
          <a:p>
            <a:pPr marL="0" indent="0">
              <a:buNone/>
            </a:pPr>
            <a:r>
              <a:rPr lang="en-US"/>
              <a:t>    console.log(newStr[i], newStr.charAt(i));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Объединение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newStr = "Некая строка";</a:t>
            </a:r>
          </a:p>
          <a:p>
            <a:pPr marL="0" indent="0">
              <a:buNone/>
            </a:pPr>
            <a:r>
              <a:rPr lang="en-US"/>
              <a:t>newStr +=' и продолжение.';</a:t>
            </a:r>
          </a:p>
          <a:p>
            <a:pPr marL="0" indent="0">
              <a:buNone/>
            </a:pPr>
            <a:r>
              <a:rPr lang="en-US"/>
              <a:t>console.log(newStr); //Некая строка и продолжение.</a:t>
            </a:r>
          </a:p>
          <a:p>
            <a:pPr marL="0" indent="0">
              <a:buNone/>
            </a:pPr>
            <a:r>
              <a:rPr lang="en-US"/>
              <a:t>newStr = newStr.concat('Тест', ' строки');</a:t>
            </a:r>
          </a:p>
          <a:p>
            <a:pPr marL="0" indent="0">
              <a:buNone/>
            </a:pPr>
            <a:r>
              <a:rPr lang="en-US"/>
              <a:t>console.log(newStr); //Некая строка и продолжение.Тест строки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Методы для форматирования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newStr = "Некая строка";</a:t>
            </a:r>
          </a:p>
          <a:p>
            <a:pPr marL="0" indent="0">
              <a:buNone/>
            </a:pPr>
            <a:r>
              <a:rPr lang="en-US"/>
              <a:t>console.log(newStr.toLowerCase()); //некая строка</a:t>
            </a:r>
          </a:p>
          <a:p>
            <a:pPr marL="0" indent="0">
              <a:buNone/>
            </a:pPr>
            <a:r>
              <a:rPr lang="en-US"/>
              <a:t>console.log(newStr.toLocaleLowerCase()); //некая строка</a:t>
            </a:r>
          </a:p>
          <a:p>
            <a:pPr marL="0" indent="0">
              <a:buNone/>
            </a:pPr>
            <a:r>
              <a:rPr lang="en-US"/>
              <a:t>console.log(newStr.toUpperCase()); //НЕКАЯ СТРОКА</a:t>
            </a:r>
          </a:p>
          <a:p>
            <a:pPr marL="0" indent="0">
              <a:buNone/>
            </a:pPr>
            <a:r>
              <a:rPr lang="en-US"/>
              <a:t>console.log(newStr.toLocaleUpperCase()); //НЕКАЯ СТРОКА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Преобразование строки в массив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Метод split('</a:t>
            </a:r>
            <a:r>
              <a:rPr lang="ru-RU" altLang="en-US" sz="2600"/>
              <a:t>разделитель</a:t>
            </a:r>
            <a:r>
              <a:rPr lang="en-US" altLang="en-US" sz="2600"/>
              <a:t>'</a:t>
            </a:r>
            <a:r>
              <a:rPr lang="en-US" sz="2600"/>
              <a:t>) разбивает объект String на массив строк путём разделения строки указанной подстрокой.</a:t>
            </a:r>
          </a:p>
          <a:p>
            <a:pPr marL="0" indent="0">
              <a:buNone/>
            </a:pPr>
            <a:r>
              <a:rPr lang="en-US" sz="2600"/>
              <a:t>var hello = 'Hello';</a:t>
            </a:r>
          </a:p>
          <a:p>
            <a:pPr marL="0" indent="0">
              <a:buNone/>
            </a:pPr>
            <a:r>
              <a:rPr lang="en-US" sz="2600"/>
              <a:t>console.log(hello.split(''));//(5) ["H", "e", "l", "l", "o"]</a:t>
            </a:r>
          </a:p>
          <a:p>
            <a:pPr marL="0" indent="0">
              <a:buNone/>
            </a:pPr>
            <a:r>
              <a:rPr lang="en-US" sz="2600"/>
              <a:t>let complex = 'Разминка;Растяжка;Наклоны;Отжимания;Расслабление';</a:t>
            </a:r>
          </a:p>
          <a:p>
            <a:pPr marL="0" indent="0">
              <a:buNone/>
            </a:pPr>
            <a:r>
              <a:rPr lang="en-US" sz="2600"/>
              <a:t>console.log(complex.split(';'));//["Разминка", "Растяжка", "Наклоны", "Отжимания", "Расслабление"]</a:t>
            </a:r>
          </a:p>
          <a:p>
            <a:pPr marL="0" indent="0">
              <a:buNone/>
            </a:pPr>
            <a:r>
              <a:rPr lang="ru-RU" altLang="en-US" sz="2600"/>
              <a:t>Задание: проверить, является ли строка палиндромом ("Уж я веники не вяжу"</a:t>
            </a:r>
            <a:r>
              <a:rPr lang="en-US" altLang="ru-RU" sz="2600"/>
              <a:t>, "</a:t>
            </a:r>
            <a:r>
              <a:rPr lang="ru-RU" altLang="en-US" sz="2600"/>
              <a:t>Кит на море не романтик</a:t>
            </a:r>
            <a:r>
              <a:rPr lang="en-US" altLang="ru-RU" sz="2600"/>
              <a:t>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806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Удаление части символов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en-US"/>
              <a:t>      </a:t>
            </a:r>
            <a:r>
              <a:rPr lang="en-US" altLang="ru-RU"/>
              <a:t>str.substring(indexA[, indexB])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256030"/>
            <a:ext cx="5384800" cy="495300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sz="2200" b="1"/>
              <a:t>indexA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 Целое число от 0 до длины строки, определяющее</a:t>
            </a:r>
            <a:r>
              <a:rPr lang="ru-RU" altLang="en-US" sz="2200"/>
              <a:t>, с какого символа удаляются символы</a:t>
            </a:r>
            <a:r>
              <a:rPr lang="en-US" sz="2200"/>
              <a:t>.</a:t>
            </a:r>
          </a:p>
          <a:p>
            <a:pPr marL="0" indent="0">
              <a:buNone/>
            </a:pPr>
            <a:r>
              <a:rPr lang="en-US" sz="2200" b="1"/>
              <a:t>indexB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 Необязательный параметр. Целое число от 0 до длины строки, определяющее</a:t>
            </a:r>
            <a:r>
              <a:rPr lang="ru-RU" altLang="en-US" sz="2200"/>
              <a:t>, до какого символа будут удалены символы</a:t>
            </a:r>
            <a:r>
              <a:rPr lang="en-US" sz="2200"/>
              <a:t>. </a:t>
            </a:r>
          </a:p>
          <a:p>
            <a:pPr marL="0" indent="0">
              <a:buNone/>
            </a:pPr>
            <a:r>
              <a:rPr lang="ru-RU" sz="2200">
                <a:sym typeface="+mn-ea"/>
              </a:rPr>
              <a:t>Не оказывает влияния на саму строку</a:t>
            </a:r>
            <a:endParaRPr lang="ru-RU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256030"/>
            <a:ext cx="5384800" cy="495300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/>
              <a:t>var myStr = 'My string';</a:t>
            </a:r>
          </a:p>
          <a:p>
            <a:pPr marL="0" indent="0">
              <a:buNone/>
            </a:pPr>
            <a:r>
              <a:rPr lang="en-US"/>
              <a:t>console.log(myStr.substring(0,3), myStr); //My  My string</a:t>
            </a:r>
          </a:p>
          <a:p>
            <a:pPr marL="0" indent="0">
              <a:buNone/>
            </a:pPr>
            <a:r>
              <a:rPr lang="en-US"/>
              <a:t>console.log(myStr.substring(5), myStr); //ring My string</a:t>
            </a:r>
          </a:p>
          <a:p>
            <a:pPr marL="0" indent="0">
              <a:buNone/>
            </a:pPr>
            <a:r>
              <a:rPr lang="ru-RU" altLang="en-US"/>
              <a:t>Не зависит от порядка расположения индексов</a:t>
            </a:r>
            <a:endParaRPr lang="en-US"/>
          </a:p>
          <a:p>
            <a:pPr marL="0" indent="0">
              <a:buNone/>
            </a:pPr>
            <a:r>
              <a:rPr lang="en-US"/>
              <a:t>console.log(myStr.substring(0, 5),myStr.substring(5, 0)); //My st My st</a:t>
            </a:r>
          </a:p>
          <a:p>
            <a:pPr marL="0" indent="0">
              <a:buNone/>
            </a:pPr>
            <a:r>
              <a:rPr lang="ru-RU" altLang="en-US"/>
              <a:t>Отрицательный </a:t>
            </a:r>
            <a:r>
              <a:rPr lang="en-US" altLang="en-US"/>
              <a:t>indexA</a:t>
            </a:r>
            <a:r>
              <a:rPr lang="ru-RU" altLang="en-US"/>
              <a:t> приравнивается к 0</a:t>
            </a:r>
            <a:endParaRPr lang="en-US"/>
          </a:p>
          <a:p>
            <a:pPr marL="0" indent="0">
              <a:buNone/>
            </a:pPr>
            <a:r>
              <a:rPr lang="ru-RU"/>
              <a:t>console.log(myStr.substring(-2, 4)); //My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1889</Words>
  <Application>Microsoft Office PowerPoint</Application>
  <PresentationFormat>Широкоэкранный</PresentationFormat>
  <Paragraphs>210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SimSun</vt:lpstr>
      <vt:lpstr>Arial</vt:lpstr>
      <vt:lpstr>Blue Waves</vt:lpstr>
      <vt:lpstr>Строки JavaScript</vt:lpstr>
      <vt:lpstr>Создание строк</vt:lpstr>
      <vt:lpstr>Свойство length. Доступ к символам</vt:lpstr>
      <vt:lpstr>Получение кода символа </vt:lpstr>
      <vt:lpstr>Перебрать строку посимвольно</vt:lpstr>
      <vt:lpstr>Объединение строк</vt:lpstr>
      <vt:lpstr>Методы для форматирования строк</vt:lpstr>
      <vt:lpstr>Преобразование строки в массив</vt:lpstr>
      <vt:lpstr>Удаление части символов:       str.substring(indexA[, indexB])</vt:lpstr>
      <vt:lpstr>Удаление части символов:       str.substr(start[, length]) - устаревает</vt:lpstr>
      <vt:lpstr>Удаление части символов:     str.slice(beginSlice[, endSlice])</vt:lpstr>
      <vt:lpstr>Сравнение строк</vt:lpstr>
      <vt:lpstr>Удаление пробельных символов</vt:lpstr>
      <vt:lpstr>Поиск подстроки в строке str.indexOf(searchValue, [fromIndex])</vt:lpstr>
      <vt:lpstr>Ссылки</vt:lpstr>
      <vt:lpstr>Регулярные выражения </vt:lpstr>
      <vt:lpstr>Шаблоны выражений</vt:lpstr>
      <vt:lpstr>Методы для регулярных выражений</vt:lpstr>
      <vt:lpstr>Метод str.replace()</vt:lpstr>
      <vt:lpstr>Замена частей строк</vt:lpstr>
      <vt:lpstr>Метод str.match(regexp)</vt:lpstr>
      <vt:lpstr>Метод regexObj.test(str)</vt:lpstr>
      <vt:lpstr>Использование RegExp.test()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JavaScript</dc:title>
  <dc:creator>User</dc:creator>
  <cp:lastModifiedBy>User</cp:lastModifiedBy>
  <cp:revision>61</cp:revision>
  <dcterms:created xsi:type="dcterms:W3CDTF">2020-10-06T05:47:00Z</dcterms:created>
  <dcterms:modified xsi:type="dcterms:W3CDTF">2023-03-03T23:27:12Z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C13319AEDD8748A6B24B529B9ABC8DAC</vt:lpwstr>
  </property>
</Properties>
</file>