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7" r:id="rId3"/>
    <p:sldId id="258" r:id="rId4"/>
    <p:sldId id="289" r:id="rId5"/>
    <p:sldId id="286" r:id="rId6"/>
    <p:sldId id="259" r:id="rId7"/>
    <p:sldId id="260" r:id="rId8"/>
    <p:sldId id="261" r:id="rId9"/>
    <p:sldId id="262" r:id="rId10"/>
    <p:sldId id="263" r:id="rId11"/>
    <p:sldId id="319" r:id="rId12"/>
    <p:sldId id="264" r:id="rId13"/>
    <p:sldId id="265" r:id="rId14"/>
    <p:sldId id="266" r:id="rId15"/>
    <p:sldId id="267" r:id="rId16"/>
    <p:sldId id="324" r:id="rId17"/>
    <p:sldId id="325" r:id="rId18"/>
    <p:sldId id="321" r:id="rId19"/>
    <p:sldId id="322" r:id="rId20"/>
    <p:sldId id="323" r:id="rId21"/>
    <p:sldId id="32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80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80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AB29C8F3-725A-4F9A-A507-94E9D5D4F6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7BE40409-DAE8-4674-9087-DC3CFB3688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21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8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200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869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02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edium.com/@stasonmars/%D0%B4%D0%B5%D0%BB%D0%B5%D0%B3%D0%B8%D1%80%D0%BE%D0%B2%D0%B0%D0%BD%D0%B8%D0%B5-%D1%81%D0%BE%D0%B1%D1%8B%D1%82%D0%B8%D0%B8%CC%86-%D0%B2-javascript-d91cbdd8916a&#13;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Объект </a:t>
            </a:r>
            <a:r>
              <a:rPr lang="en-US"/>
              <a:t>Event</a:t>
            </a:r>
            <a:endParaRPr lang="en-US"/>
          </a:p>
        </p:txBody>
      </p:sp>
      <p:sp>
        <p:nvSpPr>
          <p:cNvPr id="1048587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и методы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Заголовок 10486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Фаза погружения</a:t>
            </a:r>
            <a:endParaRPr lang="ru-RU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31667" t="13171" r="26458" b="13935"/>
          <a:stretch>
            <a:fillRect/>
          </a:stretch>
        </p:blipFill>
        <p:spPr>
          <a:xfrm>
            <a:off x="4398645" y="2205990"/>
            <a:ext cx="4270375" cy="4182110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802005" y="2397760"/>
            <a:ext cx="3865245" cy="393573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ru-RU"/>
              <a:t>Обработка события на фазе всплытия:</a:t>
            </a:r>
            <a:endParaRPr lang="en-US"/>
          </a:p>
          <a:p>
            <a:pPr marL="0" indent="0">
              <a:buNone/>
            </a:pPr>
            <a:r>
              <a:rPr lang="en-US"/>
              <a:t>elem.addEventListener('</a:t>
            </a:r>
            <a:r>
              <a:rPr lang="ru-RU" altLang="en-US"/>
              <a:t>событие</a:t>
            </a:r>
            <a:r>
              <a:rPr lang="en-US"/>
              <a:t>', func1, </a:t>
            </a:r>
            <a:r>
              <a:rPr lang="en-US" b="1"/>
              <a:t>false </a:t>
            </a:r>
            <a:r>
              <a:rPr lang="en-US"/>
              <a:t>);</a:t>
            </a:r>
            <a:endParaRPr lang="en-US"/>
          </a:p>
          <a:p>
            <a:pPr marL="0" indent="0">
              <a:buNone/>
            </a:pPr>
            <a:r>
              <a:rPr lang="ru-RU" altLang="en-US"/>
              <a:t>Обработка события на фазе погружения: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elem.addEventListener('</a:t>
            </a:r>
            <a:r>
              <a:rPr lang="ru-RU" altLang="en-US">
                <a:sym typeface="+mn-ea"/>
              </a:rPr>
              <a:t>событие</a:t>
            </a:r>
            <a:r>
              <a:rPr lang="en-US">
                <a:sym typeface="+mn-ea"/>
              </a:rPr>
              <a:t>', func2, </a:t>
            </a:r>
            <a:r>
              <a:rPr lang="en-US" b="1">
                <a:sym typeface="+mn-ea"/>
              </a:rPr>
              <a:t>true</a:t>
            </a:r>
            <a:r>
              <a:rPr lang="en-US">
                <a:sym typeface="+mn-ea"/>
              </a:rPr>
              <a:t>);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Заголовок 104860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/>
              <a:t>Делегирование событий</a:t>
            </a:r>
            <a:endParaRPr lang="ru-RU"/>
          </a:p>
        </p:txBody>
      </p:sp>
      <p:sp>
        <p:nvSpPr>
          <p:cNvPr id="1048606" name="Подзаголовок 104860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происходит на основе механизма всплытия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Заголовок 1048606"/>
          <p:cNvSpPr>
            <a:spLocks noGrp="1"/>
          </p:cNvSpPr>
          <p:nvPr>
            <p:ph type="title"/>
          </p:nvPr>
        </p:nvSpPr>
        <p:spPr>
          <a:xfrm>
            <a:off x="864235" y="797560"/>
            <a:ext cx="6777355" cy="894080"/>
          </a:xfrm>
        </p:spPr>
        <p:txBody>
          <a:bodyPr/>
          <a:lstStyle/>
          <a:p>
            <a:r>
              <a:rPr lang="ru-RU" sz="2800"/>
              <a:t>Делегирование события от родителя к вложенному элементу</a:t>
            </a:r>
            <a:endParaRPr lang="ru-RU" sz="2800"/>
          </a:p>
        </p:txBody>
      </p:sp>
      <p:sp>
        <p:nvSpPr>
          <p:cNvPr id="1048608" name="Объект 104860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dirty="0"/>
              <a:t>обработчик события назначается для родительского элемента</a:t>
            </a:r>
            <a:endParaRPr lang="ru-RU" dirty="0"/>
          </a:p>
          <a:p>
            <a:r>
              <a:rPr lang="ru-RU" dirty="0"/>
              <a:t>в функции используется переменная, связанная с </a:t>
            </a:r>
            <a:r>
              <a:rPr lang="en-US" dirty="0"/>
              <a:t>event.target</a:t>
            </a:r>
            <a:endParaRPr lang="en-US" dirty="0"/>
          </a:p>
          <a:p>
            <a:r>
              <a:rPr lang="ru-RU" dirty="0"/>
              <a:t>переменную, как правило, нужно проверять на соответствие какому-то условию: имени тега (</a:t>
            </a:r>
            <a:r>
              <a:rPr lang="en-US" altLang="ru-RU" dirty="0"/>
              <a:t>tagName), </a:t>
            </a:r>
            <a:r>
              <a:rPr lang="ru-RU" altLang="en-US" dirty="0"/>
              <a:t>имени класса</a:t>
            </a:r>
            <a:r>
              <a:rPr lang="en-US" altLang="ru-RU" dirty="0"/>
              <a:t>(className)</a:t>
            </a:r>
            <a:r>
              <a:rPr lang="ru-RU" altLang="en-US" dirty="0"/>
              <a:t>, поиску родительского селектора</a:t>
            </a:r>
            <a:r>
              <a:rPr lang="en-US" altLang="ru-RU" dirty="0"/>
              <a:t> (closest(selector))</a:t>
            </a:r>
            <a:endParaRPr lang="en-US" alt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Заголовок 104860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Делегируем событие от </a:t>
            </a:r>
            <a:r>
              <a:rPr lang="en-US"/>
              <a:t>ul </a:t>
            </a:r>
            <a:r>
              <a:rPr lang="ru-RU" altLang="en-US"/>
              <a:t>к </a:t>
            </a:r>
            <a:r>
              <a:rPr lang="en-US"/>
              <a:t>li</a:t>
            </a:r>
            <a:endParaRPr lang="en-US"/>
          </a:p>
        </p:txBody>
      </p:sp>
      <p:sp>
        <p:nvSpPr>
          <p:cNvPr id="1048610" name="Объект 1048609"/>
          <p:cNvSpPr>
            <a:spLocks noGrp="1"/>
          </p:cNvSpPr>
          <p:nvPr>
            <p:ph idx="1"/>
          </p:nvPr>
        </p:nvSpPr>
        <p:spPr>
          <a:xfrm>
            <a:off x="864381" y="2333625"/>
            <a:ext cx="7679543" cy="4238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let ul = document.getElementById('colors'); 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ul.onclick = function(evt){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let target = evt.target;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if(target.tagName == 'LI') document.body.style.background = target.style.background;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Заголовок 1048616"/>
          <p:cNvSpPr>
            <a:spLocks noGrp="1"/>
          </p:cNvSpPr>
          <p:nvPr>
            <p:ph type="title"/>
          </p:nvPr>
        </p:nvSpPr>
        <p:spPr>
          <a:xfrm>
            <a:off x="864235" y="751840"/>
            <a:ext cx="6343650" cy="922020"/>
          </a:xfrm>
        </p:spPr>
        <p:txBody>
          <a:bodyPr/>
          <a:lstStyle/>
          <a:p>
            <a:r>
              <a:rPr lang="ru-RU">
                <a:sym typeface="+mn-ea"/>
              </a:rPr>
              <a:t>Делегируем событие от </a:t>
            </a:r>
            <a:r>
              <a:rPr lang="en-US">
                <a:sym typeface="+mn-ea"/>
              </a:rPr>
              <a:t>div#wrap </a:t>
            </a:r>
            <a:r>
              <a:rPr lang="ru-RU" altLang="en-US">
                <a:sym typeface="+mn-ea"/>
              </a:rPr>
              <a:t>к </a:t>
            </a:r>
            <a:r>
              <a:rPr lang="en-US">
                <a:sym typeface="+mn-ea"/>
              </a:rPr>
              <a:t>div.header</a:t>
            </a:r>
            <a:endParaRPr lang="ru-RU"/>
          </a:p>
        </p:txBody>
      </p:sp>
      <p:sp>
        <p:nvSpPr>
          <p:cNvPr id="1048618" name="Объект 1048617"/>
          <p:cNvSpPr>
            <a:spLocks noGrp="1"/>
          </p:cNvSpPr>
          <p:nvPr>
            <p:ph idx="1"/>
          </p:nvPr>
        </p:nvSpPr>
        <p:spPr>
          <a:xfrm>
            <a:off x="864235" y="2258695"/>
            <a:ext cx="7360285" cy="4333240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ru-RU"/>
              <a:t>var wrap = document.getElementById("wrap"); </a:t>
            </a:r>
            <a:endParaRPr lang="ru-RU"/>
          </a:p>
          <a:p>
            <a:pPr marL="0" indent="0">
              <a:buNone/>
            </a:pPr>
            <a:r>
              <a:rPr lang="ru-RU"/>
              <a:t>wrap.onclick = function (event) {</a:t>
            </a:r>
            <a:endParaRPr lang="ru-RU"/>
          </a:p>
          <a:p>
            <a:pPr marL="0" indent="0">
              <a:buNone/>
            </a:pPr>
            <a:r>
              <a:rPr lang="ru-RU"/>
              <a:t>    var target = event.target;</a:t>
            </a:r>
            <a:endParaRPr lang="ru-RU"/>
          </a:p>
          <a:p>
            <a:pPr marL="0" indent="0">
              <a:buNone/>
            </a:pPr>
            <a:r>
              <a:rPr lang="ru-RU"/>
              <a:t>    if (target.className == "header") {</a:t>
            </a:r>
            <a:endParaRPr lang="ru-RU"/>
          </a:p>
          <a:p>
            <a:pPr marL="0" indent="0">
              <a:buNone/>
            </a:pPr>
            <a:r>
              <a:rPr lang="ru-RU"/>
              <a:t>        var p = target.nextElementSibling;</a:t>
            </a:r>
            <a:endParaRPr lang="ru-RU"/>
          </a:p>
          <a:p>
            <a:pPr marL="0" indent="0">
              <a:buNone/>
            </a:pPr>
            <a:r>
              <a:rPr lang="ru-RU"/>
              <a:t>        if (target.parentNode.className == "plus") {</a:t>
            </a:r>
            <a:endParaRPr lang="ru-RU"/>
          </a:p>
          <a:p>
            <a:pPr marL="0" indent="0">
              <a:buNone/>
            </a:pPr>
            <a:r>
              <a:rPr lang="ru-RU"/>
              <a:t>            target.parentNode.className = "minus";</a:t>
            </a:r>
            <a:endParaRPr lang="ru-RU"/>
          </a:p>
          <a:p>
            <a:pPr marL="0" indent="0">
              <a:buNone/>
            </a:pPr>
            <a:r>
              <a:rPr lang="ru-RU"/>
              <a:t>            p.style.display = "block";</a:t>
            </a:r>
            <a:endParaRPr lang="ru-RU"/>
          </a:p>
          <a:p>
            <a:pPr marL="0" indent="0">
              <a:buNone/>
            </a:pPr>
            <a:r>
              <a:rPr lang="ru-RU"/>
              <a:t>        } else {</a:t>
            </a:r>
            <a:endParaRPr lang="ru-RU"/>
          </a:p>
          <a:p>
            <a:pPr marL="0" indent="0">
              <a:buNone/>
            </a:pPr>
            <a:r>
              <a:rPr lang="ru-RU"/>
              <a:t>            target.parentNode.className = "plus";</a:t>
            </a:r>
            <a:endParaRPr lang="ru-RU"/>
          </a:p>
          <a:p>
            <a:pPr marL="0" indent="0">
              <a:buNone/>
            </a:pPr>
            <a:r>
              <a:rPr lang="ru-RU"/>
              <a:t>            p.style.display = "none";         }</a:t>
            </a:r>
            <a:endParaRPr lang="ru-RU"/>
          </a:p>
          <a:p>
            <a:pPr marL="0" indent="0">
              <a:buNone/>
            </a:pPr>
            <a:r>
              <a:rPr lang="ru-RU"/>
              <a:t>    }</a:t>
            </a:r>
            <a:endParaRPr lang="ru-RU"/>
          </a:p>
          <a:p>
            <a:pPr marL="0" indent="0">
              <a:buNone/>
            </a:pPr>
            <a:r>
              <a:rPr lang="ru-RU"/>
              <a:t>}</a:t>
            </a:r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/>
              <a:t>Клонирование объектов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9705" y="2519680"/>
            <a:ext cx="4751070" cy="384492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1400"/>
              <a:t>let formSubmit = document.getElementById('formSubmit'),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plusBtn = document.getElementsByClassName('plus-btn');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for (oneBtn of plusBtn) {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oneBtn.onclick = function () {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    let newFields = this.closest('p').cloneNode(true);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    formSubmit.before(newFields);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}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}</a:t>
            </a:r>
            <a:endParaRPr lang="en-US" sz="14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660" y="2580640"/>
            <a:ext cx="3408680" cy="3530600"/>
          </a:xfrm>
        </p:spPr>
        <p:txBody>
          <a:bodyPr/>
          <a:p>
            <a:pPr marL="0" indent="0">
              <a:buNone/>
            </a:pPr>
            <a:r>
              <a:rPr lang="en-US"/>
              <a:t>&lt;form name="cloneForm"&gt;</a:t>
            </a:r>
            <a:endParaRPr lang="en-US"/>
          </a:p>
          <a:p>
            <a:pPr marL="0" indent="0">
              <a:buNone/>
            </a:pPr>
            <a:r>
              <a:rPr lang="en-US"/>
              <a:t>        &lt;p&gt;&lt;input type="text" name="text1"&gt;&lt;input type="button" value="+" class="plus-btn"&gt;&lt;/p&gt;</a:t>
            </a:r>
            <a:endParaRPr lang="en-US"/>
          </a:p>
          <a:p>
            <a:pPr marL="0" indent="0">
              <a:buNone/>
            </a:pPr>
            <a:r>
              <a:rPr lang="en-US"/>
              <a:t>        &lt;p&gt;&lt;button id="formSubmit"&gt;Отправить&lt;/button&gt;&lt;/p&gt;</a:t>
            </a:r>
            <a:endParaRPr lang="en-US"/>
          </a:p>
          <a:p>
            <a:pPr marL="0" indent="0">
              <a:buNone/>
            </a:pPr>
            <a:r>
              <a:rPr lang="en-US"/>
              <a:t>    &lt;/form&gt;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z="2800"/>
              <a:t>Делегирование кликов по кнопке при клонировании объектов</a:t>
            </a:r>
            <a:endParaRPr lang="ru-RU" sz="2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9705" y="2519680"/>
            <a:ext cx="4751070" cy="384492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1400"/>
              <a:t>document.cloneForm.addEventListener('click', function(evt){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console.log(evt.target);    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if(evt.target.className=='plus-btn'){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   let newFields = evt.target.closest('p').cloneNode(true);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   let textField = newFields.querySelector('[type="text"]');       formSubmit.before(newFields);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} 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})</a:t>
            </a:r>
            <a:endParaRPr lang="en-US" sz="14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660" y="2580640"/>
            <a:ext cx="3408680" cy="3530600"/>
          </a:xfrm>
        </p:spPr>
        <p:txBody>
          <a:bodyPr/>
          <a:p>
            <a:pPr marL="0" indent="0">
              <a:buNone/>
            </a:pPr>
            <a:r>
              <a:rPr lang="en-US"/>
              <a:t>&lt;form name="cloneForm"&gt;</a:t>
            </a:r>
            <a:endParaRPr lang="en-US"/>
          </a:p>
          <a:p>
            <a:pPr marL="0" indent="0">
              <a:buNone/>
            </a:pPr>
            <a:r>
              <a:rPr lang="en-US"/>
              <a:t>        &lt;p&gt;&lt;input type="text" name="text1"&gt;&lt;input type="button" value="+" class="plus-btn"&gt;&lt;/p&gt;</a:t>
            </a:r>
            <a:endParaRPr lang="en-US"/>
          </a:p>
          <a:p>
            <a:pPr marL="0" indent="0">
              <a:buNone/>
            </a:pPr>
            <a:r>
              <a:rPr lang="en-US"/>
              <a:t>        &lt;p&gt;&lt;button id="formSubmit"&gt;Отправить&lt;/button&gt;&lt;/p&gt;</a:t>
            </a:r>
            <a:endParaRPr lang="en-US"/>
          </a:p>
          <a:p>
            <a:pPr marL="0" indent="0">
              <a:buNone/>
            </a:pPr>
            <a:r>
              <a:rPr lang="en-US"/>
              <a:t>    &lt;/form&gt;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Отмена событий по умолчанию (ссылки)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&lt;a href="https://google.com.ua" onclick="if(!confirm('Вы действительно хотите выполнить поиск?')) return false"&gt;Google&lt;/a&gt;&lt;br&gt;</a:t>
            </a:r>
            <a:endParaRPr lang="en-US"/>
          </a:p>
          <a:p>
            <a:pPr marL="0" indent="0">
              <a:buNone/>
            </a:pPr>
            <a:r>
              <a:rPr lang="en-US"/>
              <a:t>&lt;a href="https://mail.ru" onclick="alert('Переход запрещен'); return false;"&gt;Mail.ru&lt;/a&gt;&lt;br&gt;</a:t>
            </a:r>
            <a:endParaRPr lang="en-US"/>
          </a:p>
          <a:p>
            <a:pPr marL="0" indent="0">
              <a:buNone/>
            </a:pPr>
            <a:r>
              <a:rPr lang="en-US"/>
              <a:t>&lt;a href="https://vk.com" onclick="alert('Извините, ничего не получится'); event.preventDefault();"&gt;ВКонтакте&lt;/a&gt;&lt;br&gt;</a:t>
            </a:r>
            <a:endParaRPr lang="en-US"/>
          </a:p>
          <a:p>
            <a:pPr marL="0" indent="0">
              <a:buNone/>
            </a:pPr>
            <a:r>
              <a:rPr lang="en-US"/>
              <a:t>&lt;a href="javascript:void(0)"&gt;Ссылка в никуда&lt;/a&gt;&lt;br&gt;</a:t>
            </a:r>
            <a:endParaRPr lang="en-US"/>
          </a:p>
          <a:p>
            <a:pPr marL="0" indent="0">
              <a:buNone/>
            </a:pPr>
            <a:r>
              <a:rPr lang="en-US"/>
              <a:t>&lt;a href="http://html-plus.in.ua/obrabotka-sobytiya-onclick/"&gt;Обычная ссылка&lt;/a&gt;&lt;br&gt;</a:t>
            </a:r>
            <a:endParaRPr lang="en-US"/>
          </a:p>
          <a:p>
            <a:pPr marL="0" indent="0">
              <a:buNone/>
            </a:pPr>
            <a:r>
              <a:rPr lang="en-US"/>
              <a:t>&lt;hr&gt;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140" y="734695"/>
            <a:ext cx="7105650" cy="1196975"/>
          </a:xfrm>
        </p:spPr>
        <p:txBody>
          <a:bodyPr/>
          <a:p>
            <a:r>
              <a:rPr lang="ru-RU" altLang="en-US">
                <a:sym typeface="+mn-ea"/>
              </a:rPr>
              <a:t>Отмена событий по умолчанию (отправка формы)</a:t>
            </a:r>
            <a:br>
              <a:rPr lang="ru-RU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/>
              <a:t>&lt;form name="testForm" id="testForm" class="test"&gt;</a:t>
            </a:r>
            <a:endParaRPr lang="en-US"/>
          </a:p>
          <a:p>
            <a:pPr marL="0" indent="0">
              <a:buNone/>
            </a:pPr>
            <a:r>
              <a:rPr lang="en-US"/>
              <a:t>   </a:t>
            </a:r>
            <a:r>
              <a:rPr lang="ru-RU" altLang="en-US"/>
              <a:t>....</a:t>
            </a:r>
            <a:endParaRPr lang="ru-RU" altLang="en-US"/>
          </a:p>
          <a:p>
            <a:pPr marL="0" indent="0">
              <a:buNone/>
            </a:pPr>
            <a:r>
              <a:rPr lang="en-US"/>
              <a:t>  &lt;p&gt;&lt;input type="submit" id="form-submit" value="Отправить"&gt;&lt;/p&gt;</a:t>
            </a:r>
            <a:endParaRPr lang="en-US"/>
          </a:p>
          <a:p>
            <a:pPr marL="0" indent="0">
              <a:buNone/>
            </a:pPr>
            <a:r>
              <a:rPr lang="en-US"/>
              <a:t>&lt;/form&gt;</a:t>
            </a:r>
            <a:endParaRPr lang="en-US"/>
          </a:p>
          <a:p>
            <a:pPr marL="0" indent="0">
              <a:buNone/>
            </a:pPr>
            <a:r>
              <a:rPr lang="en-US"/>
              <a:t>document.testForm.onsubmit = function(e) {</a:t>
            </a:r>
            <a:endParaRPr lang="en-US"/>
          </a:p>
          <a:p>
            <a:pPr marL="0" indent="0">
              <a:buNone/>
            </a:pPr>
            <a:r>
              <a:rPr lang="en-US"/>
              <a:t>     e.preventDefault();</a:t>
            </a:r>
            <a:endParaRPr lang="en-US"/>
          </a:p>
          <a:p>
            <a:pPr marL="0" indent="0">
              <a:buNone/>
            </a:pPr>
            <a:r>
              <a:rPr lang="en-US"/>
              <a:t>     alert('Ничего не получится!!');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140" y="734695"/>
            <a:ext cx="7105650" cy="1196975"/>
          </a:xfrm>
        </p:spPr>
        <p:txBody>
          <a:bodyPr/>
          <a:p>
            <a:r>
              <a:rPr lang="ru-RU" altLang="en-US">
                <a:sym typeface="+mn-ea"/>
              </a:rPr>
              <a:t>Отмена событий по умолчанию (отправка формы) - 2</a:t>
            </a:r>
            <a:br>
              <a:rPr lang="ru-RU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235" y="2265680"/>
            <a:ext cx="6345555" cy="416052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/>
              <a:t>&lt;form name="testForm" id="testForm" class="test"&gt;</a:t>
            </a:r>
            <a:endParaRPr lang="en-US"/>
          </a:p>
          <a:p>
            <a:pPr marL="0" indent="0">
              <a:buNone/>
            </a:pPr>
            <a:r>
              <a:rPr lang="en-US"/>
              <a:t>   </a:t>
            </a:r>
            <a:r>
              <a:rPr lang="ru-RU" altLang="en-US"/>
              <a:t>....</a:t>
            </a:r>
            <a:endParaRPr lang="ru-RU" altLang="en-US"/>
          </a:p>
          <a:p>
            <a:pPr marL="0" indent="0">
              <a:buNone/>
            </a:pPr>
            <a:r>
              <a:rPr lang="en-US"/>
              <a:t>  &lt;p&gt;&lt;input type="submit" id="form-submit" value="Отправить"&gt;&lt;/p&gt;</a:t>
            </a:r>
            <a:endParaRPr lang="en-US"/>
          </a:p>
          <a:p>
            <a:pPr marL="0" indent="0">
              <a:buNone/>
            </a:pPr>
            <a:r>
              <a:rPr lang="en-US"/>
              <a:t>&lt;/form&gt;</a:t>
            </a:r>
            <a:endParaRPr lang="en-US"/>
          </a:p>
          <a:p>
            <a:pPr marL="0" indent="0">
              <a:buNone/>
            </a:pPr>
            <a:r>
              <a:rPr lang="en-US"/>
              <a:t>document.testForm.onsubmit = function(e) {</a:t>
            </a:r>
            <a:endParaRPr lang="en-US"/>
          </a:p>
          <a:p>
            <a:pPr marL="0" indent="0">
              <a:buNone/>
            </a:pPr>
            <a:r>
              <a:rPr lang="en-US"/>
              <a:t>        if (this.userName.value.length &lt; 6) {</a:t>
            </a:r>
            <a:endParaRPr lang="en-US"/>
          </a:p>
          <a:p>
            <a:pPr marL="0" indent="0">
              <a:buNone/>
            </a:pPr>
            <a:r>
              <a:rPr lang="en-US"/>
              <a:t>        alert('В логине должно быть не менее 6 символов');</a:t>
            </a:r>
            <a:endParaRPr lang="en-US"/>
          </a:p>
          <a:p>
            <a:pPr marL="0" indent="0">
              <a:buNone/>
            </a:pPr>
            <a:r>
              <a:rPr lang="en-US"/>
              <a:t>        this.userName.focus();</a:t>
            </a:r>
            <a:endParaRPr lang="en-US"/>
          </a:p>
          <a:p>
            <a:pPr marL="0" indent="0">
              <a:buNone/>
            </a:pPr>
            <a:r>
              <a:rPr lang="en-US"/>
              <a:t>        return false;</a:t>
            </a:r>
            <a:endParaRPr lang="en-US"/>
          </a:p>
          <a:p>
            <a:pPr marL="0" indent="0">
              <a:buNone/>
            </a:pPr>
            <a:r>
              <a:rPr lang="en-US"/>
              <a:t>    }</a:t>
            </a:r>
            <a:endParaRPr lang="en-US"/>
          </a:p>
          <a:p>
            <a:pPr marL="0" indent="0">
              <a:buNone/>
            </a:pPr>
            <a:r>
              <a:rPr lang="en-US"/>
              <a:t>    return true;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Заголовок 1048592"/>
          <p:cNvSpPr>
            <a:spLocks noGrp="1"/>
          </p:cNvSpPr>
          <p:nvPr>
            <p:ph type="title"/>
          </p:nvPr>
        </p:nvSpPr>
        <p:spPr>
          <a:xfrm>
            <a:off x="865969" y="927098"/>
            <a:ext cx="7325531" cy="709865"/>
          </a:xfrm>
        </p:spPr>
        <p:txBody>
          <a:bodyPr/>
          <a:lstStyle/>
          <a:p>
            <a:r>
              <a:rPr lang="ru-RU" dirty="0"/>
              <a:t>Объект события</a:t>
            </a:r>
            <a:endParaRPr lang="ru-RU" dirty="0"/>
          </a:p>
        </p:txBody>
      </p:sp>
      <p:sp>
        <p:nvSpPr>
          <p:cNvPr id="1048594" name="Объект 1048593"/>
          <p:cNvSpPr>
            <a:spLocks noGrp="1"/>
          </p:cNvSpPr>
          <p:nvPr>
            <p:ph idx="1"/>
          </p:nvPr>
        </p:nvSpPr>
        <p:spPr>
          <a:xfrm>
            <a:off x="864381" y="2333625"/>
            <a:ext cx="6955643" cy="4219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t>При обработке события для элемента внутри функции-обработчика чаще всего используется ключевое слово </a:t>
            </a:r>
            <a:r>
              <a:rPr b="1"/>
              <a:t>this </a:t>
            </a:r>
            <a:r>
              <a:t>для доступа к объекту, для которого это событие наступило. Однако, кроме этого, вы можете воспользоваться рядом свойств, которые браузер автоматически передает в функцию-обработчика в качестве  единственного параметра. И этим параметром является </a:t>
            </a:r>
            <a:r>
              <a:rPr b="1"/>
              <a:t>объект Event</a:t>
            </a:r>
            <a:r>
              <a:t>, в котором собрана вся информация о событии.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Ссылки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https://learn.javascript.ru/bubbling-and-capturing</a:t>
            </a:r>
            <a:endParaRPr lang="en-US"/>
          </a:p>
          <a:p>
            <a:r>
              <a:rPr lang="en-US"/>
              <a:t>http://html-plus.in.ua/vidy-sobytiy-v-javascript/</a:t>
            </a:r>
            <a:endParaRPr lang="en-US"/>
          </a:p>
          <a:p>
            <a:r>
              <a:rPr lang="en-US"/>
              <a:t>http://html-plus.in.ua/js-browser-prevent-defaults/</a:t>
            </a:r>
            <a:endParaRPr lang="en-US"/>
          </a:p>
          <a:p>
            <a:r>
              <a:rPr lang="en-US">
                <a:hlinkClick r:id="rId1" tooltip="" action="ppaction://hlinkfile"/>
              </a:rPr>
              <a:t>Делегирование событий в JavaScript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объекта события</a:t>
            </a:r>
            <a:endParaRPr lang="ru-RU" dirty="0"/>
          </a:p>
        </p:txBody>
      </p:sp>
      <p:graphicFrame>
        <p:nvGraphicFramePr>
          <p:cNvPr id="2" name="Table 1"/>
          <p:cNvGraphicFramePr/>
          <p:nvPr/>
        </p:nvGraphicFramePr>
        <p:xfrm>
          <a:off x="514350" y="2286000"/>
          <a:ext cx="8161020" cy="138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930"/>
                <a:gridCol w="56730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Свойство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Описание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тип события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target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элемент, на котором было вызвано событие (т.е. тот, для которого была вызвана функция-обработчик события)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currentTarget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элемент, к которому прикреплен обработчик события/для которого наступает событие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relatedTarget (для мыши)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элемент с которого пришел курсор мыши при обработке события mouseover, и на элемент, который сейчас находится под курсором при обработке события mouseout.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bubbles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логическое значение (true|false), указывающее может ли данное событие всплывать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Заголовок 104859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ym typeface="+mn-ea"/>
              </a:rPr>
              <a:t>Свойства объекта события</a:t>
            </a:r>
            <a:endParaRPr lang="ru-RU"/>
          </a:p>
        </p:txBody>
      </p:sp>
      <p:graphicFrame>
        <p:nvGraphicFramePr>
          <p:cNvPr id="2" name="Content Placeholder 1"/>
          <p:cNvGraphicFramePr/>
          <p:nvPr>
            <p:ph idx="1"/>
          </p:nvPr>
        </p:nvGraphicFramePr>
        <p:xfrm>
          <a:off x="416707" y="2479675"/>
          <a:ext cx="8310245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095"/>
                <a:gridCol w="666115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Свойство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Описание</a:t>
                      </a:r>
                      <a:endParaRPr lang="ru-RU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eventPhase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число, показывающее на каком этапе произошло событие (1 - этап погружения (перехвата), 2 - на этапе цели, 3 - на этапе всплытия).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which (для мыши)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возвращает число, указывающее, какая кнопка мыши была нажата (1 - левая кнопка, 2 - средняя кнопка, 3 - правая кнопка). Часто используется вместе с событием mousedown. 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button (для мыши)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возвращает число, указывающее, какая кнопка мыши была нажата.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screenX, screenY (для мыши)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возвращают информацию о положении курсора: screenX - по горизонтали, screenY - по вертикали относительно левого верхнего угла экрана.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Заголовок 10485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ym typeface="+mn-ea"/>
              </a:rPr>
              <a:t>Свойства объекта события</a:t>
            </a:r>
            <a:endParaRPr lang="ru-RU"/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496082" y="2489200"/>
          <a:ext cx="819023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510"/>
                <a:gridCol w="58877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Свойство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Описание</a:t>
                      </a:r>
                      <a:endParaRPr lang="ru-RU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detail (для мыши)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возвращает число, указывающее сколько раз была нажата кнопка мыши в некоторой области за короткий промежуток времени.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clientX, clientY (для мыши)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возвращают координаты курсора мыши: clientX - по горизонтали, clientY - по вертикали относительно левого верхнего угла клиентской области браузера.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pageX, pageY (для мыши)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возвращают координаты курсора мыши от левой и верхней границы документа до курсора с учетом прокрутки. Могут совпадать с clientX (clientY) или быть больше на величину прокрутки по горизонтали (вертикали)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Заголовок 10485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ym typeface="+mn-ea"/>
              </a:rPr>
              <a:t>Свойства объекта события</a:t>
            </a:r>
            <a:endParaRPr lang="ru-RU"/>
          </a:p>
        </p:txBody>
      </p:sp>
      <p:graphicFrame>
        <p:nvGraphicFramePr>
          <p:cNvPr id="2" name="Content Placeholder 1"/>
          <p:cNvGraphicFramePr/>
          <p:nvPr>
            <p:ph idx="1"/>
          </p:nvPr>
        </p:nvGraphicFramePr>
        <p:xfrm>
          <a:off x="375432" y="2350770"/>
          <a:ext cx="8393430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005"/>
                <a:gridCol w="64484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Свойство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Описание</a:t>
                      </a:r>
                      <a:endParaRPr lang="ru-RU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charCode (для клавиатуры)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возвращает Unicode-код символа нажатой клавиши (при обработке события keypress). Если данное свойство использовать для получения дополнительной информации о событиях keydown или keyup, то оно всегда вернёт "0".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keyCode, which (для клавиатуры)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возвращает Unicode-код символа (при обработке события keypress) или код ключа Unicode (при обработке событий keydown и keyup).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altKey, ctrlKey, metaKey, shiftKey (для мыши и клавиатуры)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возвращает true|false в зависимости от того, была ли нажата соответствующая клавиша (Alt, Ctrl, Meta и Shift ) , когда произошло событие.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Заголовок 10485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Методы объекта </a:t>
            </a:r>
            <a:r>
              <a:rPr lang="en-US"/>
              <a:t>Event</a:t>
            </a:r>
            <a:endParaRPr lang="en-US"/>
          </a:p>
        </p:txBody>
      </p:sp>
      <p:graphicFrame>
        <p:nvGraphicFramePr>
          <p:cNvPr id="2" name="Content Placeholder 1"/>
          <p:cNvGraphicFramePr/>
          <p:nvPr>
            <p:ph idx="1"/>
          </p:nvPr>
        </p:nvGraphicFramePr>
        <p:xfrm>
          <a:off x="772795" y="2461260"/>
          <a:ext cx="783844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680"/>
                <a:gridCol w="54457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Метод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Описание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preventDefault()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отменяет стандартное поведение браузера, например, переход по ссылке.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stopPropagation()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предотвращает всплытие события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Заголовок 1048600"/>
          <p:cNvSpPr>
            <a:spLocks noGrp="1"/>
          </p:cNvSpPr>
          <p:nvPr>
            <p:ph type="title"/>
          </p:nvPr>
        </p:nvSpPr>
        <p:spPr>
          <a:xfrm>
            <a:off x="866140" y="758825"/>
            <a:ext cx="6343650" cy="902970"/>
          </a:xfrm>
        </p:spPr>
        <p:txBody>
          <a:bodyPr/>
          <a:lstStyle/>
          <a:p>
            <a:r>
              <a:rPr lang="ru-RU" altLang="en-US"/>
              <a:t>Использование объекта </a:t>
            </a:r>
            <a:r>
              <a:rPr lang="en-US"/>
              <a:t>Event </a:t>
            </a:r>
            <a:r>
              <a:rPr lang="ru-RU" altLang="en-US"/>
              <a:t>в функциях-обработчиках</a:t>
            </a:r>
            <a:endParaRPr lang="ru-RU" altLang="en-US"/>
          </a:p>
        </p:txBody>
      </p:sp>
      <p:sp>
        <p:nvSpPr>
          <p:cNvPr id="1048602" name="Объект 104860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document.getElementById('test-elem').onclick = function(</a:t>
            </a:r>
            <a:r>
              <a:rPr lang="ru-RU" b="1" dirty="0"/>
              <a:t>evt</a:t>
            </a:r>
            <a:r>
              <a:rPr lang="ru-RU" dirty="0"/>
              <a:t>){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console.log(evt.type); //click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console.log(evt.target); //&lt;div id="test-elem"&gt;Click Here&lt;/div&gt;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Заголовок 10486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В</a:t>
            </a:r>
            <a:r>
              <a:rPr lang="en-US"/>
              <a:t>сплытие событий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02005" y="5415280"/>
            <a:ext cx="7411085" cy="91821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b="1"/>
              <a:t>Всплытие событий</a:t>
            </a:r>
            <a:r>
              <a:rPr lang="en-US"/>
              <a:t> подразумевает, что при обработке однотипных событий (например, клика или наведения курсора) на элементах, вложенных друг в друга, это событие всплывает по цепочке от самого глубоко вложенного элемента до самого верхнего родительского.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rcRect l="29434" t="46896" r="42126" b="26164"/>
          <a:stretch>
            <a:fillRect/>
          </a:stretch>
        </p:blipFill>
        <p:spPr>
          <a:xfrm>
            <a:off x="2031365" y="2439035"/>
            <a:ext cx="5179695" cy="276098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7100</Words>
  <Application>WPS Presentation</Application>
  <PresentationFormat>Экран (4:3)</PresentationFormat>
  <Paragraphs>232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/>
      <vt:lpstr>Arial Unicode MS</vt:lpstr>
      <vt:lpstr>Verdana</vt:lpstr>
      <vt:lpstr>Segoe Print</vt:lpstr>
      <vt:lpstr>Совет директоров</vt:lpstr>
      <vt:lpstr>JavaScript</vt:lpstr>
      <vt:lpstr>Очень краткая история JavaScript?</vt:lpstr>
      <vt:lpstr>Ссылки</vt:lpstr>
      <vt:lpstr>Что такое JavaScript?</vt:lpstr>
      <vt:lpstr>Как встраивается код на JavaScript в HTML?</vt:lpstr>
      <vt:lpstr>Подключение js-файла</vt:lpstr>
      <vt:lpstr>Устаревшие способы подключения JS-кода</vt:lpstr>
      <vt:lpstr>Комментарии в JS</vt:lpstr>
      <vt:lpstr>Вывод сообщений/ отладка кода</vt:lpstr>
      <vt:lpstr>Всплытие событий</vt:lpstr>
      <vt:lpstr>Объявление и инициализация переменных в JavaScript</vt:lpstr>
      <vt:lpstr>Переменная - это</vt:lpstr>
      <vt:lpstr>Правила именования переменных</vt:lpstr>
      <vt:lpstr>Ключевое слово var</vt:lpstr>
      <vt:lpstr>PowerPoint 演示文稿</vt:lpstr>
      <vt:lpstr>Клонирование объектов</vt:lpstr>
      <vt:lpstr>PowerPoint 演示文稿</vt:lpstr>
      <vt:lpstr>PowerPoint 演示文稿</vt:lpstr>
      <vt:lpstr>Отмена событий по умолчанию (отправка формы)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blaze_9.7_3G_LTE</dc:creator>
  <cp:lastModifiedBy>olena</cp:lastModifiedBy>
  <cp:revision>51</cp:revision>
  <dcterms:created xsi:type="dcterms:W3CDTF">2015-05-08T03:36:00Z</dcterms:created>
  <dcterms:modified xsi:type="dcterms:W3CDTF">2020-10-26T11:07:07Z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