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906" y="1488440"/>
            <a:ext cx="9211733" cy="1082675"/>
          </a:xfrm>
        </p:spPr>
        <p:txBody>
          <a:bodyPr/>
          <a:lstStyle/>
          <a:p>
            <a:r>
              <a:rPr lang="ru-RU" altLang="en-US" sz="4600" dirty="0">
                <a:latin typeface="Yu Gothic UI Semibold" panose="020B0700000000000000" charset="-128"/>
                <a:ea typeface="Yu Gothic UI Semibold" panose="020B0700000000000000" charset="-128"/>
              </a:rPr>
              <a:t>Работа с формами и элементами в </a:t>
            </a:r>
            <a:r>
              <a:rPr lang="en-US" sz="4600" dirty="0">
                <a:latin typeface="Yu Gothic UI Semibold" panose="020B0700000000000000" charset="-128"/>
                <a:ea typeface="Yu Gothic UI Semibold" panose="020B0700000000000000" charset="-128"/>
              </a:rPr>
              <a:t>JavaScript</a:t>
            </a:r>
            <a:endParaRPr lang="en-US" sz="4600" dirty="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5996" y="3140710"/>
            <a:ext cx="9218083" cy="1752600"/>
          </a:xfrm>
        </p:spPr>
        <p:txBody>
          <a:bodyPr/>
          <a:lstStyle/>
          <a:p>
            <a:r>
              <a:rPr lang="ru-RU" altLang="en-US" sz="3000"/>
              <a:t>Доступ к форме и ее элементам</a:t>
            </a:r>
            <a:endParaRPr lang="ru-RU" altLang="en-US" sz="3000"/>
          </a:p>
          <a:p>
            <a:r>
              <a:rPr lang="ru-RU" altLang="en-US" sz="3000"/>
              <a:t>Свойства, методы, события</a:t>
            </a:r>
            <a:endParaRPr lang="ru-RU" altLang="en-US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Yu Gothic UI Semibold" panose="020B0700000000000000" charset="-128"/>
                <a:ea typeface="Yu Gothic UI Semibold" panose="020B0700000000000000" charset="-128"/>
              </a:rPr>
              <a:t>Обращение к форме</a:t>
            </a:r>
            <a:endParaRPr lang="ru-RU" altLang="en-US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&lt;form name="userForm" id=</a:t>
            </a:r>
            <a:r>
              <a:rPr lang="en-US">
                <a:sym typeface="+mn-ea"/>
              </a:rPr>
              <a:t>"userForm"</a:t>
            </a:r>
            <a:r>
              <a:rPr lang="en-US"/>
              <a:t>&gt;</a:t>
            </a:r>
            <a:endParaRPr lang="en-US"/>
          </a:p>
          <a:p>
            <a:pPr marL="0" indent="0">
              <a:buNone/>
            </a:pPr>
            <a:r>
              <a:rPr lang="en-US" altLang="ru-RU"/>
              <a:t>&lt;/form&gt;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----------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document.forms[0]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document.forms[</a:t>
            </a:r>
            <a:r>
              <a:rPr lang="en-US">
                <a:sym typeface="+mn-ea"/>
              </a:rPr>
              <a:t>"userForm"]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altLang="ru-RU"/>
              <a:t>document.</a:t>
            </a:r>
            <a:r>
              <a:rPr lang="en-US">
                <a:sym typeface="+mn-ea"/>
              </a:rPr>
              <a:t>userForm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altLang="ru-RU"/>
              <a:t>document.getElementById(</a:t>
            </a:r>
            <a:r>
              <a:rPr lang="en-US">
                <a:sym typeface="+mn-ea"/>
              </a:rPr>
              <a:t>"userForm")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altLang="ru-RU"/>
              <a:t>document.querySelector(</a:t>
            </a:r>
            <a:r>
              <a:rPr lang="en-US">
                <a:sym typeface="+mn-ea"/>
              </a:rPr>
              <a:t>"form[name = 'userForm']")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Yu Gothic UI Semibold" panose="020B0700000000000000" charset="-128"/>
                <a:ea typeface="Yu Gothic UI Semibold" panose="020B0700000000000000" charset="-128"/>
              </a:rPr>
              <a:t>Обращение к элементам формы</a:t>
            </a:r>
            <a:endParaRPr lang="ru-RU" altLang="en-US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135" y="1174750"/>
            <a:ext cx="11264265" cy="4953000"/>
          </a:xfrm>
        </p:spPr>
        <p:txBody>
          <a:bodyPr/>
          <a:p>
            <a:pPr marL="0" indent="0">
              <a:buNone/>
            </a:pPr>
            <a:r>
              <a:rPr lang="en-US" sz="2200"/>
              <a:t>&lt;form name="userForm" id=</a:t>
            </a:r>
            <a:r>
              <a:rPr lang="en-US" sz="2200">
                <a:sym typeface="+mn-ea"/>
              </a:rPr>
              <a:t>"userForm"</a:t>
            </a:r>
            <a:r>
              <a:rPr lang="en-US" sz="2200"/>
              <a:t>&gt;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&lt;p&gt; Логин &lt;input type="text" </a:t>
            </a:r>
            <a:r>
              <a:rPr lang="en-US" sz="2200">
                <a:sym typeface="+mn-ea"/>
              </a:rPr>
              <a:t>name="login" id="login" </a:t>
            </a:r>
            <a:r>
              <a:rPr lang="en-US" sz="2200"/>
              <a:t>value="" &gt; &lt;/p&gt;</a:t>
            </a:r>
            <a:endParaRPr lang="en-US" sz="2200"/>
          </a:p>
          <a:p>
            <a:pPr marL="0" indent="0">
              <a:buNone/>
            </a:pPr>
            <a:r>
              <a:rPr lang="en-US" altLang="ru-RU" sz="2200"/>
              <a:t>&lt;/form&gt;</a:t>
            </a:r>
            <a:endParaRPr lang="en-US" altLang="ru-RU" sz="2200"/>
          </a:p>
          <a:p>
            <a:pPr marL="0" indent="0">
              <a:buNone/>
            </a:pPr>
            <a:r>
              <a:rPr lang="en-US" altLang="ru-RU" sz="2200"/>
              <a:t>----------</a:t>
            </a:r>
            <a:endParaRPr lang="en-US" altLang="ru-RU" sz="2200"/>
          </a:p>
          <a:p>
            <a:pPr marL="0" indent="0">
              <a:buNone/>
            </a:pPr>
            <a:r>
              <a:rPr lang="en-US" altLang="ru-RU" sz="2200"/>
              <a:t>document.forms[0].elements[0]</a:t>
            </a:r>
            <a:endParaRPr lang="en-US" altLang="ru-RU" sz="2200"/>
          </a:p>
          <a:p>
            <a:pPr marL="0" indent="0">
              <a:buNone/>
            </a:pPr>
            <a:r>
              <a:rPr lang="en-US" altLang="ru-RU" sz="2200"/>
              <a:t>document.forms[0][0]</a:t>
            </a:r>
            <a:endParaRPr lang="en-US" altLang="ru-RU" sz="2200"/>
          </a:p>
          <a:p>
            <a:pPr marL="0" indent="0">
              <a:buNone/>
            </a:pPr>
            <a:r>
              <a:rPr lang="en-US" altLang="ru-RU" sz="2200"/>
              <a:t>document.forms[0]['login']</a:t>
            </a:r>
            <a:endParaRPr lang="en-US" altLang="ru-RU" sz="2200"/>
          </a:p>
          <a:p>
            <a:pPr marL="0" indent="0">
              <a:buNone/>
            </a:pPr>
            <a:r>
              <a:rPr lang="en-US" altLang="ru-RU" sz="2200"/>
              <a:t>document.forms[</a:t>
            </a:r>
            <a:r>
              <a:rPr lang="en-US" sz="2200">
                <a:sym typeface="+mn-ea"/>
              </a:rPr>
              <a:t>"userForm"].elements["login"]</a:t>
            </a:r>
            <a:endParaRPr lang="en-US" sz="2200">
              <a:sym typeface="+mn-ea"/>
            </a:endParaRPr>
          </a:p>
          <a:p>
            <a:pPr marL="0" indent="0">
              <a:buNone/>
            </a:pPr>
            <a:r>
              <a:rPr lang="en-US" altLang="ru-RU" sz="2200"/>
              <a:t>document.</a:t>
            </a:r>
            <a:r>
              <a:rPr lang="en-US" sz="2200">
                <a:sym typeface="+mn-ea"/>
              </a:rPr>
              <a:t>userForm.login</a:t>
            </a:r>
            <a:endParaRPr lang="en-US" sz="2200">
              <a:sym typeface="+mn-ea"/>
            </a:endParaRPr>
          </a:p>
          <a:p>
            <a:pPr marL="0" indent="0">
              <a:buNone/>
            </a:pPr>
            <a:r>
              <a:rPr lang="en-US" altLang="ru-RU" sz="2200">
                <a:sym typeface="+mn-ea"/>
              </a:rPr>
              <a:t>document.getElementsByName(</a:t>
            </a:r>
            <a:r>
              <a:rPr lang="en-US" sz="2200">
                <a:sym typeface="+mn-ea"/>
              </a:rPr>
              <a:t>"login")[0]</a:t>
            </a:r>
            <a:endParaRPr lang="en-US" sz="2200">
              <a:sym typeface="+mn-ea"/>
            </a:endParaRPr>
          </a:p>
          <a:p>
            <a:pPr marL="0" indent="0">
              <a:buNone/>
            </a:pPr>
            <a:r>
              <a:rPr lang="en-US" altLang="ru-RU" sz="2200"/>
              <a:t>document.getElementById(</a:t>
            </a:r>
            <a:r>
              <a:rPr lang="en-US" sz="2200">
                <a:sym typeface="+mn-ea"/>
              </a:rPr>
              <a:t>"login")</a:t>
            </a:r>
            <a:endParaRPr lang="en-US" sz="2200">
              <a:sym typeface="+mn-ea"/>
            </a:endParaRPr>
          </a:p>
          <a:p>
            <a:pPr marL="0" indent="0">
              <a:buNone/>
            </a:pPr>
            <a:r>
              <a:rPr lang="en-US" altLang="ru-RU" sz="2200"/>
              <a:t>document.querySelector(</a:t>
            </a:r>
            <a:r>
              <a:rPr lang="en-US" sz="2200">
                <a:sym typeface="+mn-ea"/>
              </a:rPr>
              <a:t>"input[name = 'login']")</a:t>
            </a:r>
            <a:endParaRPr lang="en-US" altLang="ru-RU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Yu Gothic UI Semibold" panose="020B0700000000000000" charset="-128"/>
                <a:ea typeface="Yu Gothic UI Semibold" panose="020B0700000000000000" charset="-128"/>
              </a:rPr>
              <a:t>Свойства</a:t>
            </a:r>
            <a:r>
              <a:rPr lang="en-US" altLang="ru-RU">
                <a:latin typeface="Yu Gothic UI Semibold" panose="020B0700000000000000" charset="-128"/>
                <a:ea typeface="Yu Gothic UI Semibold" panose="020B0700000000000000" charset="-128"/>
              </a:rPr>
              <a:t>, </a:t>
            </a:r>
            <a:r>
              <a:rPr lang="ru-RU" altLang="ru-RU">
                <a:latin typeface="Yu Gothic UI Semibold" panose="020B0700000000000000" charset="-128"/>
                <a:ea typeface="Yu Gothic UI Semibold" panose="020B0700000000000000" charset="-128"/>
              </a:rPr>
              <a:t>методы и событие</a:t>
            </a:r>
            <a:r>
              <a:rPr lang="ru-RU" altLang="en-US">
                <a:latin typeface="Yu Gothic UI Semibold" panose="020B0700000000000000" charset="-128"/>
                <a:ea typeface="Yu Gothic UI Semibold" panose="020B0700000000000000" charset="-128"/>
              </a:rPr>
              <a:t> формы</a:t>
            </a:r>
            <a:endParaRPr lang="ru-RU" altLang="en-US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10972800" cy="40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935"/>
                <a:gridCol w="79368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Свойство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Описание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name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позволяет получить имя формы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method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позволяет получить/установить метод отправки данных формы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action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позволяет получить/установить адрес сценария или исполняемого модуля на сервере, которому будут отправлены данные формы для дальнейшей обработки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length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возвращает количество элементов формы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elements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коллекция, содержащая все элементы формы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onsubmit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Событие, происходящее при нажатии кнопки submit (отправка формы на сервер)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reset()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Очищает все поля формы (подобно кнопке reset)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ru-RU" sz="18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submit()</a:t>
                      </a:r>
                      <a:endParaRPr lang="en-US" altLang="ru-RU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ru-RU" sz="18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Отправляет форму на сервер </a:t>
                      </a:r>
                      <a:r>
                        <a:rPr lang="en-US" sz="1800">
                          <a:latin typeface="Tahoma" panose="020B0604030504040204" charset="0"/>
                          <a:cs typeface="Tahoma" panose="020B0604030504040204" charset="0"/>
                          <a:sym typeface="+mn-ea"/>
                        </a:rPr>
                        <a:t>(подобно кнопке submit)</a:t>
                      </a:r>
                      <a:endParaRPr lang="ru-RU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2800">
                <a:latin typeface="Yu Gothic UI Semibold" panose="020B0700000000000000" charset="-128"/>
                <a:ea typeface="Yu Gothic UI Semibold" panose="020B0700000000000000" charset="-128"/>
              </a:rPr>
              <a:t>Свойства</a:t>
            </a:r>
            <a:r>
              <a:rPr lang="en-US" altLang="ru-RU" sz="2800">
                <a:latin typeface="Yu Gothic UI Semibold" panose="020B0700000000000000" charset="-128"/>
                <a:ea typeface="Yu Gothic UI Semibold" panose="020B0700000000000000" charset="-128"/>
              </a:rPr>
              <a:t> </a:t>
            </a:r>
            <a:r>
              <a:rPr lang="ru-RU" altLang="en-US" sz="2800">
                <a:latin typeface="Yu Gothic UI Semibold" panose="020B0700000000000000" charset="-128"/>
                <a:ea typeface="Yu Gothic UI Semibold" panose="020B0700000000000000" charset="-128"/>
              </a:rPr>
              <a:t>элементов формы</a:t>
            </a:r>
            <a:endParaRPr lang="ru-RU" altLang="en-US" sz="2800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698500"/>
          <a:ext cx="10972800" cy="616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/>
                <a:gridCol w="2214301"/>
                <a:gridCol w="694874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Свойство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Элементы форм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Описание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name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все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позволяет получить имя элемента управления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type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все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тип элемента управления ("text", "checkbox", "button" и т.д.)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value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все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значение элемента (текст). </a:t>
                      </a:r>
                      <a:r>
                        <a:rPr lang="ru-RU" alt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Для </a:t>
                      </a: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select - </a:t>
                      </a:r>
                      <a:r>
                        <a:rPr lang="ru-RU" alt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значение выбранной </a:t>
                      </a: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option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defaultValue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все текстовые и кнопки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Значение элемента по умолчанию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disabled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все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008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true</a:t>
                      </a: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 - элемент недоступен, </a:t>
                      </a:r>
                      <a:r>
                        <a:rPr lang="en-US" sz="1200" b="1">
                          <a:solidFill>
                            <a:srgbClr val="00008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false</a:t>
                      </a: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 - доступен.</a:t>
                      </a:r>
                      <a:endParaRPr lang="en-US" sz="1200" b="1">
                        <a:solidFill>
                          <a:srgbClr val="00008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size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text, password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Размер (количество символов) для текстовых полей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maxLength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text, password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Возвращает максимальное к-во символов, которое можно ввести в текстовые элементы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cols</a:t>
                      </a:r>
                      <a:r>
                        <a:rPr lang="ru-RU" alt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, </a:t>
                      </a: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rows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textarea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cs typeface="Tahoma" panose="020B0604030504040204" charset="0"/>
                        </a:rPr>
                        <a:t>Задает (изменяет) размер текстовой области соответственно по ширине и высоте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text 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option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текст внутри &lt;option&gt;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defaultSelected 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option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  <a:sym typeface="+mn-ea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true </a:t>
                      </a:r>
                      <a:r>
                        <a:rPr lang="ru-RU" alt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при установленном в </a:t>
                      </a:r>
                      <a:r>
                        <a:rPr 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HTML атрибут</a:t>
                      </a:r>
                      <a:r>
                        <a:rPr lang="ru-RU" alt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е</a:t>
                      </a:r>
                      <a:r>
                        <a:rPr 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 selected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selected 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option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  <a:sym typeface="+mn-ea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ru-RU" alt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при </a:t>
                      </a:r>
                      <a:r>
                        <a:rPr lang="en-US" altLang="ru-RU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true </a:t>
                      </a:r>
                      <a:r>
                        <a:rPr lang="ru-RU" altLang="ru-RU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элемент </a:t>
                      </a:r>
                      <a:r>
                        <a:rPr lang="en-US" altLang="ru-RU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option </a:t>
                      </a:r>
                      <a:r>
                        <a:rPr lang="ru-RU" altLang="ru-RU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становится выбранным</a:t>
                      </a:r>
                      <a:endParaRPr lang="ru-RU" altLang="ru-RU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index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option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  <a:sym typeface="+mn-ea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ru-RU" altLang="ru-RU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Номер (индекс - от 0) </a:t>
                      </a:r>
                      <a:r>
                        <a:rPr lang="en-US" sz="120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option </a:t>
                      </a:r>
                      <a:r>
                        <a:rPr lang="ru-RU" altLang="en-US" sz="120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среди всех </a:t>
                      </a:r>
                      <a:r>
                        <a:rPr lang="en-US" sz="120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option</a:t>
                      </a:r>
                      <a:endParaRPr lang="ru-RU" alt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  <a:sym typeface="+mn-ea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options 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ru-RU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select</a:t>
                      </a:r>
                      <a:endParaRPr lang="en-US" altLang="ru-RU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  <a:sym typeface="+mn-ea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ru-RU" alt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Коллекция всех </a:t>
                      </a:r>
                      <a:r>
                        <a:rPr lang="en-US" altLang="ru-RU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option </a:t>
                      </a:r>
                      <a:r>
                        <a:rPr lang="ru-RU" alt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внутри </a:t>
                      </a:r>
                      <a:r>
                        <a:rPr lang="en-US" alt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select</a:t>
                      </a:r>
                      <a:endParaRPr lang="en-US" alt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  <a:sym typeface="+mn-ea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selectedIndex 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ru-RU" sz="120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select</a:t>
                      </a:r>
                      <a:endParaRPr lang="en-US" altLang="ru-RU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  <a:sym typeface="+mn-ea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 номер выбранного &lt;option&gt;.</a:t>
                      </a:r>
                      <a:endParaRPr lang="en-US" alt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  <a:sym typeface="+mn-ea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checked</a:t>
                      </a:r>
                      <a:endParaRPr 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ru-RU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radio, checkbox</a:t>
                      </a:r>
                      <a:endParaRPr lang="en-US" altLang="ru-RU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  <a:sym typeface="+mn-ea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true | false </a:t>
                      </a:r>
                      <a:r>
                        <a:rPr lang="ru-RU" altLang="en-US" sz="1200" b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  <a:sym typeface="+mn-ea"/>
                        </a:rPr>
                        <a:t>в зависимости от того, был ли выбран элемент</a:t>
                      </a:r>
                      <a:endParaRPr lang="ru-RU" altLang="en-US" sz="12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  <a:sym typeface="+mn-ea"/>
                      </a:endParaRPr>
                    </a:p>
                  </a:txBody>
                  <a:tcPr marL="9525" marR="9525" marT="9525" marB="9525" vert="horz" anchor="t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Yu Gothic UI Semibold" panose="020B0700000000000000" charset="-128"/>
                <a:ea typeface="Yu Gothic UI Semibold" panose="020B0700000000000000" charset="-128"/>
              </a:rPr>
              <a:t>События</a:t>
            </a:r>
            <a:r>
              <a:rPr lang="en-US" altLang="ru-RU">
                <a:latin typeface="Yu Gothic UI Semibold" panose="020B0700000000000000" charset="-128"/>
                <a:ea typeface="Yu Gothic UI Semibold" panose="020B0700000000000000" charset="-128"/>
              </a:rPr>
              <a:t> </a:t>
            </a:r>
            <a:r>
              <a:rPr lang="ru-RU" altLang="en-US">
                <a:latin typeface="Yu Gothic UI Semibold" panose="020B0700000000000000" charset="-128"/>
                <a:ea typeface="Yu Gothic UI Semibold" panose="020B0700000000000000" charset="-128"/>
              </a:rPr>
              <a:t>элементов формы</a:t>
            </a:r>
            <a:endParaRPr lang="ru-RU" altLang="en-US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864870"/>
          <a:ext cx="10973089" cy="555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/>
                <a:gridCol w="2458720"/>
                <a:gridCol w="705005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Событие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Элементы форм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Описание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onfocus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все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событие, возникающее при активации элемента мышью или с помощью кнопки </a:t>
                      </a:r>
                      <a:r>
                        <a:rPr lang="en-US" sz="1600" b="1">
                          <a:latin typeface="Tahoma" panose="020B0604030504040204" charset="0"/>
                          <a:cs typeface="Tahoma" panose="020B0604030504040204" charset="0"/>
                        </a:rPr>
                        <a:t>Tab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onblur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все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событие, возникающее при деактивации элемента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onselect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текстовые поля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Наступает при выделении текста в текстовом поле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onclick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button, reset, submit, radio, checkbox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При щелчке мыши на элементе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onchange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text, password;select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Для элементов text и password – наступает после того, как пользователь изменил данные в текстовом поле и либо переместил фокус ввода на др. элемент, либо отправил данные на сервер. (!!! Событие </a:t>
                      </a:r>
                      <a:r>
                        <a:rPr lang="en-US" sz="1600" b="0" u="sng">
                          <a:latin typeface="Tahoma" panose="020B0604030504040204" charset="0"/>
                          <a:cs typeface="Tahoma" panose="020B0604030504040204" charset="0"/>
                        </a:rPr>
                        <a:t>onchange</a:t>
                      </a: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 </a:t>
                      </a:r>
                      <a:r>
                        <a:rPr lang="en-US" sz="1600" b="1">
                          <a:latin typeface="Tahoma" panose="020B0604030504040204" charset="0"/>
                          <a:cs typeface="Tahoma" panose="020B0604030504040204" charset="0"/>
                        </a:rPr>
                        <a:t>всегда</a:t>
                      </a: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 наступает перед событием </a:t>
                      </a:r>
                      <a:r>
                        <a:rPr lang="en-US" sz="1600" b="0" u="sng">
                          <a:latin typeface="Tahoma" panose="020B0604030504040204" charset="0"/>
                          <a:cs typeface="Tahoma" panose="020B0604030504040204" charset="0"/>
                        </a:rPr>
                        <a:t>onblur</a:t>
                      </a: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)Для элемента select наступает при выборе другого элемента списка.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onfocusin</a:t>
                      </a:r>
                      <a:endParaRPr lang="en-US" alt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все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>
                          <a:latin typeface="Tahoma" panose="020B0604030504040204" charset="0"/>
                          <a:cs typeface="Tahoma" panose="020B0604030504040204" charset="0"/>
                        </a:rPr>
                        <a:t>Событие происходит, когда элемент собирается получить фокус. Похоже на событие onfocus, которое не всплывает.</a:t>
                      </a:r>
                      <a:endParaRPr lang="en-US" sz="160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onfocusout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все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Происходит, когда элемент собирается терять фокус. Похоже на событие onblur, но onblur событие не всплывает. </a:t>
                      </a:r>
                      <a:endParaRPr lang="en-US" sz="1600" b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oninput</a:t>
                      </a:r>
                      <a:endParaRPr lang="en-US" sz="1600" b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текстовые поля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Событие происходит, когда происходит ввод текста в элемент</a:t>
                      </a:r>
                      <a:endParaRPr lang="en-US" sz="1600" b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oninvalid</a:t>
                      </a:r>
                      <a:endParaRPr lang="en-US" sz="1600" b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Tahoma" panose="020B0604030504040204" charset="0"/>
                          <a:cs typeface="Tahoma" panose="020B0604030504040204" charset="0"/>
                          <a:sym typeface="+mn-ea"/>
                        </a:rPr>
                        <a:t>текстовые поля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Происходит, когда элемент заполнен неверно</a:t>
                      </a:r>
                      <a:endParaRPr lang="en-US" sz="1600" b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onsearch</a:t>
                      </a:r>
                      <a:endParaRPr lang="en-US" sz="1600" b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>
                          <a:latin typeface="Tahoma" panose="020B0604030504040204" charset="0"/>
                          <a:cs typeface="Tahoma" panose="020B0604030504040204" charset="0"/>
                          <a:sym typeface="+mn-ea"/>
                        </a:rPr>
                        <a:t>&lt;input type="search"&gt;</a:t>
                      </a:r>
                      <a:endParaRPr lang="en-US" sz="16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ahoma" panose="020B0604030504040204" charset="0"/>
                          <a:cs typeface="Tahoma" panose="020B0604030504040204" charset="0"/>
                        </a:rPr>
                        <a:t>Событие происходит, когда пользователь набирает что-либо в поле поиска</a:t>
                      </a:r>
                      <a:endParaRPr lang="en-US" sz="1600" b="0">
                        <a:latin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1945"/>
            <a:ext cx="10972800" cy="582613"/>
          </a:xfrm>
        </p:spPr>
        <p:txBody>
          <a:bodyPr/>
          <a:p>
            <a:r>
              <a:rPr lang="ru-RU">
                <a:latin typeface="Yu Gothic UI Semibold" panose="020B0700000000000000" charset="-128"/>
                <a:ea typeface="Yu Gothic UI Semibold" panose="020B0700000000000000" charset="-128"/>
              </a:rPr>
              <a:t>М</a:t>
            </a:r>
            <a:r>
              <a:rPr lang="ru-RU" altLang="ru-RU">
                <a:latin typeface="Yu Gothic UI Semibold" panose="020B0700000000000000" charset="-128"/>
                <a:ea typeface="Yu Gothic UI Semibold" panose="020B0700000000000000" charset="-128"/>
              </a:rPr>
              <a:t>етоды элементов</a:t>
            </a:r>
            <a:r>
              <a:rPr lang="ru-RU" altLang="en-US">
                <a:latin typeface="Yu Gothic UI Semibold" panose="020B0700000000000000" charset="-128"/>
                <a:ea typeface="Yu Gothic UI Semibold" panose="020B0700000000000000" charset="-128"/>
              </a:rPr>
              <a:t> формы</a:t>
            </a:r>
            <a:endParaRPr lang="ru-RU" altLang="en-US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10972800" cy="40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026"/>
                <a:gridCol w="2012025"/>
                <a:gridCol w="694874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Метод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Элементы форм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Описание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focus()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все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метод, имитирующий событие </a:t>
                      </a:r>
                      <a:r>
                        <a:rPr lang="en-US" sz="1800" b="0">
                          <a:latin typeface="Courier New" panose="02070309020205020404" charset="0"/>
                          <a:cs typeface="Courier New" panose="02070309020205020404" charset="0"/>
                        </a:rPr>
                        <a:t>onfocus</a:t>
                      </a: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, принудительно передает фокус ввода элементу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blur()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все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метод, имитирующий событие </a:t>
                      </a:r>
                      <a:r>
                        <a:rPr lang="en-US" sz="1800" b="0">
                          <a:latin typeface="Courier New" panose="02070309020205020404" charset="0"/>
                          <a:cs typeface="Courier New" panose="02070309020205020404" charset="0"/>
                        </a:rPr>
                        <a:t>onblur</a:t>
                      </a: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, принудительно убирает фокус ввода с элемента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select()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text,password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Выделяет текст в текстовом поле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click()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radio, checkbox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ahoma" panose="020B0604030504040204" charset="0"/>
                          <a:cs typeface="Tahoma" panose="020B0604030504040204" charset="0"/>
                        </a:rPr>
                        <a:t>Делает выбранным соответствующий переключатель (флажок)</a:t>
                      </a:r>
                      <a:endParaRPr lang="en-US" sz="1800" b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9525" marR="9525" marT="9525" marB="9525" vert="horz" anchor="t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2745"/>
            <a:ext cx="10972800" cy="582613"/>
          </a:xfrm>
        </p:spPr>
        <p:txBody>
          <a:bodyPr/>
          <a:p>
            <a:r>
              <a:rPr lang="ru-RU" altLang="en-US">
                <a:latin typeface="Yu Gothic UI Semibold" panose="020B0700000000000000" charset="-128"/>
                <a:ea typeface="Yu Gothic UI Semibold" panose="020B0700000000000000" charset="-128"/>
              </a:rPr>
              <a:t>Ссылки</a:t>
            </a:r>
            <a:endParaRPr lang="ru-RU" altLang="en-US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https://learn.javascript.ru/form-elements</a:t>
            </a:r>
            <a:endParaRPr lang="en-US" sz="2800"/>
          </a:p>
          <a:p>
            <a:r>
              <a:rPr lang="en-US" sz="2800"/>
              <a:t>https://learn.javascript.ru/events-change-input</a:t>
            </a:r>
            <a:endParaRPr lang="en-US" sz="2800"/>
          </a:p>
          <a:p>
            <a:r>
              <a:rPr lang="en-US" sz="2800"/>
              <a:t>https://developer.mozilla.org/ru/docs/Web/API/Document/forms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3970</Words>
  <Application>WPS Presentation</Application>
  <PresentationFormat>Widescreen</PresentationFormat>
  <Paragraphs>274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Arial</vt:lpstr>
      <vt:lpstr>SimSun</vt:lpstr>
      <vt:lpstr>Wingdings</vt:lpstr>
      <vt:lpstr>Tahoma</vt:lpstr>
      <vt:lpstr>Courier New</vt:lpstr>
      <vt:lpstr>Microsoft YaHei</vt:lpstr>
      <vt:lpstr/>
      <vt:lpstr>Arial Unicode MS</vt:lpstr>
      <vt:lpstr>Calibri</vt:lpstr>
      <vt:lpstr>Segoe Print</vt:lpstr>
      <vt:lpstr>Microsoft JhengHei UI Light</vt:lpstr>
      <vt:lpstr>Malgun Gothic</vt:lpstr>
      <vt:lpstr>Malgun Gothic Semilight</vt:lpstr>
      <vt:lpstr>Microsoft JhengHei Light</vt:lpstr>
      <vt:lpstr>Microsoft YaHei Light</vt:lpstr>
      <vt:lpstr>MS PGothic</vt:lpstr>
      <vt:lpstr>Yu Gothic</vt:lpstr>
      <vt:lpstr>Yu Gothic Medium</vt:lpstr>
      <vt:lpstr>Yu Gothic UI</vt:lpstr>
      <vt:lpstr>Yu Gothic UI Semibold</vt:lpstr>
      <vt:lpstr>Yu Gothic UI Semilight</vt:lpstr>
      <vt:lpstr>Gear Drives</vt:lpstr>
      <vt:lpstr>Работа с формами и элементами в JavaScript</vt:lpstr>
      <vt:lpstr>Обращение к форме</vt:lpstr>
      <vt:lpstr>Обращение к элементам формы</vt:lpstr>
      <vt:lpstr>Свойства, методы и событие формы</vt:lpstr>
      <vt:lpstr>Свойства элементов формы</vt:lpstr>
      <vt:lpstr>Союытия элементов формы</vt:lpstr>
      <vt:lpstr>Методы элементов формы</vt:lpstr>
      <vt:lpstr>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формами и элементами в JavaScript</dc:title>
  <dc:creator/>
  <cp:lastModifiedBy>olena</cp:lastModifiedBy>
  <cp:revision>21</cp:revision>
  <dcterms:created xsi:type="dcterms:W3CDTF">2020-10-27T09:02:00Z</dcterms:created>
  <dcterms:modified xsi:type="dcterms:W3CDTF">2020-10-27T14:39:20Z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