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73" r:id="rId6"/>
    <p:sldId id="257" r:id="rId7"/>
    <p:sldId id="275" r:id="rId8"/>
    <p:sldId id="259" r:id="rId9"/>
    <p:sldId id="276" r:id="rId10"/>
    <p:sldId id="277" r:id="rId11"/>
    <p:sldId id="278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7FC6ED"/>
    <a:srgbClr val="EB518F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>
        <p:scale>
          <a:sx n="66" d="100"/>
          <a:sy n="66" d="100"/>
        </p:scale>
        <p:origin x="1325" y="49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0B9934-636A-4466-B4C2-E6E5A3EC5436}" type="datetime1">
              <a:rPr lang="ru-RU" smtClean="0"/>
              <a:t>18.01.2023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4:21:37.772"/>
    </inkml:context>
    <inkml:brush xml:id="br0">
      <inkml:brushProperty name="width" value="0.05" units="cm"/>
      <inkml:brushProperty name="height" value="0.05" units="cm"/>
      <inkml:brushProperty name="color" value="#467AB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4:21:38.721"/>
    </inkml:context>
    <inkml:brush xml:id="br0">
      <inkml:brushProperty name="width" value="0.05" units="cm"/>
      <inkml:brushProperty name="height" value="0.05" units="cm"/>
      <inkml:brushProperty name="color" value="#467AB4"/>
    </inkml:brush>
  </inkml:definitions>
  <inkml:trace contextRef="#ctx0" brushRef="#br0">95 1 24575,'152'294'-40,"108"223"-1506,-220-432 1583,92 207 391,-96-204-272,32 125 0,-67-209-151,6 37 252,-7-40-248,0-1 0,0 1-1,0-1 1,0 1-1,0-1 1,0 1 0,0 0-1,0-1 1,0 1 0,-1-1-1,1 1 1,0-1 0,0 1-1,-1-1 1,1 1 0,0-1-1,0 1 1,-1-1 0,1 1-1,-1-1 1,1 0-1,0 1 1,-1 0 0,0-1 1,0 0 0,0 0 0,0 0 1,0 0-1,0 0 0,0 0 0,0-1 1,0 1-1,0 0 0,0 0 0,0-1 1,0 1-1,1-1 0,-1 1 0,0-1 0,0 1 1,0-1-1,1 1 0,-2-2 0,-15-13 15,0 0 1,1-2-1,1 0 0,-22-31 0,8 10-16,-192-257-155,-42-52-246,249 329 392,4 5 0,0 0 0,0 1 0,-1 0 0,-1 0 0,0 2 0,-14-11 0,25 20 7,1 1 1,-1-1-1,0 0 0,0 1 0,0-1 1,0 1-1,0-1 0,0 1 0,0-1 1,0 1-1,0-1 0,0 1 0,0 0 0,0 0 1,0-1-1,0 1 0,0 0 0,0 0 1,0 0-1,0 0 0,0 1 0,0-1 1,0 0-1,0 0 0,0 0 0,-1 1 1,2-1-1,-1 1 0,0-1 0,0 1 1,0-1-1,0 1 0,0-1 0,0 1 1,0 0-1,1 0 0,-1-1 0,0 1 1,0 0-1,1 0 0,-1 0 0,1 0 1,-1 0-1,1 0 0,-1 0 0,1 0 1,0 0-1,-1 0 0,1 0 0,0 0 1,0 0-1,0 0 0,-1 1 0,0 10 45,0-1 0,0 0-1,2 23 1,-1-26-112,4 109-1305,-4-98-5461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4:22:24.206"/>
    </inkml:context>
    <inkml:brush xml:id="br0">
      <inkml:brushProperty name="width" value="0.35" units="cm"/>
      <inkml:brushProperty name="height" value="0.35" units="cm"/>
      <inkml:brushProperty name="color" value="#467AB4"/>
    </inkml:brush>
  </inkml:definitions>
  <inkml:trace contextRef="#ctx0" brushRef="#br0">1157 1058 24575,'-21'-2'0,"0"0"0,1-2 0,-1 0 0,1-1 0,0-2 0,-24-10 0,-35-10 0,40 16 0,-320-81 0,294 80 0,-2 2 0,1 4 0,-106 2 0,153 4 0,5 0 0,0 0 0,0 1 0,1 1 0,-16 3 0,27-4 0,0-1 0,0 0 0,0 1 0,0-1 0,1 1 0,-1 0 0,0 0 0,0 0 0,1 0 0,-1 0 0,0 0 0,1 0 0,-1 0 0,1 1 0,0-1 0,-1 0 0,1 1 0,0-1 0,0 1 0,0 0 0,0-1 0,0 1 0,0 0 0,1 0 0,-1-1 0,0 1 0,1 0 0,-1 0 0,1 0 0,0 0 0,0 0 0,0 0 0,0 0 0,0 0 0,0 0 0,1 2 0,-1-2 0,1 0 0,0 0 0,0 0 0,0-1 0,0 1 0,0 0 0,1-1 0,-1 1 0,0 0 0,1-1 0,-1 0 0,1 1 0,-1-1 0,1 0 0,0 0 0,0 0 0,-1 0 0,1 0 0,0 0 0,0-1 0,0 1 0,0 0 0,0-1 0,0 0 0,0 1 0,0-1 0,0 0 0,0 0 0,0 0 0,0 0 0,2-1 0,7 1 0,0-1 0,-1-1 0,1 0 0,16-5 0,16-8 0,0-2 0,-1-3 0,49-30 0,112-85 0,-141 93 0,377-292 0,-410 309 0,-8 8 0,-1-1 0,0-1 0,-2-1 0,31-41 0,-39 47 0,2-1 0,-1 2 0,27-24 0,-25 25 0,0 0 0,-1 0 0,-1-1 0,10-15 0,-21 28 0,0 0 0,0 0 0,0-1 0,0 1 0,0 0 0,0-1 0,0 1 0,0 0 0,0 0 0,0-1 0,1 1 0,-1 0 0,0-1 0,0 1 0,0 0 0,0 0 0,1 0 0,-1-1 0,0 1 0,0 0 0,0 0 0,1 0 0,-1-1 0,0 1 0,1 0 0,-1 0 0,0 0 0,0 0 0,1 0 0,-1 0 0,0 0 0,1 0 0,-1 0 0,0 0 0,0 0 0,1 0 0,-1 0 0,0 0 0,1 0 0,-1 0 0,0 0 0,0 0 0,1 0 0,-1 0 0,0 0 0,1 0 0,3 19 0,-5 42 0,0-46 0,0 55-1365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C63A-F5B9-408E-9B46-5C0738D711E6}" type="datetime1">
              <a:rPr lang="ru-RU" smtClean="0"/>
              <a:pPr/>
              <a:t>18.01.2023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Месяц</a:t>
            </a:r>
            <a:br>
              <a:rPr lang="ru-RU" noProof="0" dirty="0"/>
            </a:br>
            <a:r>
              <a:rPr lang="ru-RU" noProof="0" dirty="0"/>
              <a:t>20XX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ru-RU" noProof="0" dirty="0"/>
              <a:t>Ключевая фраза</a:t>
            </a:r>
            <a:br>
              <a:rPr lang="ru-RU" noProof="0" dirty="0"/>
            </a:br>
            <a:r>
              <a:rPr lang="ru-RU" noProof="0" dirty="0"/>
              <a:t>презентации</a:t>
            </a:r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3636000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СПАСИБО!</a:t>
            </a:r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Текст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Сергей Зайцев</a:t>
            </a:r>
          </a:p>
        </p:txBody>
      </p:sp>
      <p:sp>
        <p:nvSpPr>
          <p:cNvPr id="20" name="Текст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Телефон:</a:t>
            </a:r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678 555-0128</a:t>
            </a:r>
          </a:p>
        </p:txBody>
      </p:sp>
      <p:sp>
        <p:nvSpPr>
          <p:cNvPr id="22" name="Текст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Эл. почта: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ZAITSEV@EXAMPLE.COM</a:t>
            </a:r>
          </a:p>
        </p:txBody>
      </p:sp>
      <p:sp>
        <p:nvSpPr>
          <p:cNvPr id="3" name="Графический объект 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Объект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Объект 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1" name="Текст 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 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3" name="Объект 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Рисунок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Объект 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Графический объект 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58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508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Графический объект 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68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2" name="Полилиния: Форма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Текст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82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ru-RU" noProof="0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1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Графический объект 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2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ДИАГРАММОЙ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30 %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25 %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33" name="Текст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20 %</a:t>
            </a:r>
          </a:p>
        </p:txBody>
      </p:sp>
      <p:sp>
        <p:nvSpPr>
          <p:cNvPr id="36" name="Текст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5 %</a:t>
            </a:r>
          </a:p>
        </p:txBody>
      </p:sp>
      <p:sp>
        <p:nvSpPr>
          <p:cNvPr id="39" name="Текст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19" name="Диаграмма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420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Овал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3" name="Графический объект 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ТАБЛИЦЕЙ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аблица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таблицы</a:t>
            </a:r>
            <a:endParaRPr lang="ru-RU" noProof="0" dirty="0"/>
          </a:p>
        </p:txBody>
      </p:sp>
      <p:grpSp>
        <p:nvGrpSpPr>
          <p:cNvPr id="45" name="Графический объект 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: Фигура 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9" name="Полилиния: фигура 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55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Рисунок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5" name="Полилиния: фигура 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БОЛЬШОЕ ИЗОБРАЖЕНИЕ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pic>
        <p:nvPicPr>
          <p:cNvPr id="22" name="Графический объект 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Графический объект 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8" name="Мультимедиа 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клипа мультимедиа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8" name="Полилиния: Форма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Полилиния: Фигура 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" name="Полилиния: фигура 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: Форма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64" y="1410429"/>
            <a:ext cx="5690680" cy="1517356"/>
          </a:xfrm>
        </p:spPr>
        <p:txBody>
          <a:bodyPr rtlCol="0"/>
          <a:lstStyle/>
          <a:p>
            <a:pPr rtl="0"/>
            <a:r>
              <a:rPr lang="ru-RU" sz="4200" dirty="0"/>
              <a:t>Жизненный цикл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400" dirty="0"/>
              <a:t>Определение, этапы, модели</a:t>
            </a:r>
          </a:p>
        </p:txBody>
      </p:sp>
      <p:pic>
        <p:nvPicPr>
          <p:cNvPr id="12" name="Рисунок 11" descr="Красивая фотография города на морском берегу на закате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14573" r="421"/>
          <a:stretch/>
        </p:blipFill>
        <p:spPr>
          <a:xfrm>
            <a:off x="4614953" y="0"/>
            <a:ext cx="7585924" cy="5949573"/>
          </a:xfr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20E0362-3FAA-CF46-E8F4-A06E2A9F5C67}"/>
              </a:ext>
            </a:extLst>
          </p:cNvPr>
          <p:cNvGrpSpPr/>
          <p:nvPr/>
        </p:nvGrpSpPr>
        <p:grpSpPr>
          <a:xfrm>
            <a:off x="10136135" y="1611827"/>
            <a:ext cx="284760" cy="557280"/>
            <a:chOff x="10136135" y="1611827"/>
            <a:chExt cx="28476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03BF28DA-1D88-F419-8CF2-E736553593B8}"/>
                    </a:ext>
                  </a:extLst>
                </p14:cNvPr>
                <p14:cNvContentPartPr/>
                <p14:nvPr/>
              </p14:nvContentPartPr>
              <p14:xfrm>
                <a:off x="10170335" y="1611827"/>
                <a:ext cx="360" cy="3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03BF28DA-1D88-F419-8CF2-E736553593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61335" y="16031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5F047F1-48C8-C726-49EC-A181386A3E03}"/>
                    </a:ext>
                  </a:extLst>
                </p14:cNvPr>
                <p14:cNvContentPartPr/>
                <p14:nvPr/>
              </p14:nvContentPartPr>
              <p14:xfrm>
                <a:off x="10136135" y="1611827"/>
                <a:ext cx="284760" cy="5572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5F047F1-48C8-C726-49EC-A181386A3E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27495" y="1603187"/>
                  <a:ext cx="302400" cy="57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C8446C47-5271-01DB-C03F-58F88EEFD306}"/>
                  </a:ext>
                </a:extLst>
              </p14:cNvPr>
              <p14:cNvContentPartPr/>
              <p14:nvPr/>
            </p14:nvContentPartPr>
            <p14:xfrm>
              <a:off x="11285975" y="2578787"/>
              <a:ext cx="489600" cy="38124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C8446C47-5271-01DB-C03F-58F88EEFD3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23335" y="2516147"/>
                <a:ext cx="615240" cy="5068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599CDA74-0B79-2286-9BDC-E29CB8118126}"/>
              </a:ext>
            </a:extLst>
          </p:cNvPr>
          <p:cNvSpPr/>
          <p:nvPr/>
        </p:nvSpPr>
        <p:spPr>
          <a:xfrm rot="20247520">
            <a:off x="4602260" y="2412434"/>
            <a:ext cx="3460013" cy="3567471"/>
          </a:xfrm>
          <a:prstGeom prst="ellipse">
            <a:avLst/>
          </a:prstGeom>
          <a:solidFill>
            <a:srgbClr val="BC7FB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5D79498-4EA6-546A-0D34-E043EFF3E864}"/>
              </a:ext>
            </a:extLst>
          </p:cNvPr>
          <p:cNvSpPr/>
          <p:nvPr/>
        </p:nvSpPr>
        <p:spPr>
          <a:xfrm rot="20047141">
            <a:off x="6302848" y="1072963"/>
            <a:ext cx="6876930" cy="3246288"/>
          </a:xfrm>
          <a:prstGeom prst="rect">
            <a:avLst/>
          </a:prstGeom>
          <a:solidFill>
            <a:srgbClr val="BC7FB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B5906794-85F6-8611-D8EB-165619F31363}"/>
              </a:ext>
            </a:extLst>
          </p:cNvPr>
          <p:cNvSpPr/>
          <p:nvPr/>
        </p:nvSpPr>
        <p:spPr>
          <a:xfrm>
            <a:off x="4576010" y="932473"/>
            <a:ext cx="3039979" cy="2286000"/>
          </a:xfrm>
          <a:custGeom>
            <a:avLst/>
            <a:gdLst>
              <a:gd name="connsiteX0" fmla="*/ 2382252 w 3039979"/>
              <a:gd name="connsiteY0" fmla="*/ 1917032 h 2286000"/>
              <a:gd name="connsiteX1" fmla="*/ 2382252 w 3039979"/>
              <a:gd name="connsiteY1" fmla="*/ 1917032 h 2286000"/>
              <a:gd name="connsiteX2" fmla="*/ 2743200 w 3039979"/>
              <a:gd name="connsiteY2" fmla="*/ 1989221 h 2286000"/>
              <a:gd name="connsiteX3" fmla="*/ 2935705 w 3039979"/>
              <a:gd name="connsiteY3" fmla="*/ 2013285 h 2286000"/>
              <a:gd name="connsiteX4" fmla="*/ 3039979 w 3039979"/>
              <a:gd name="connsiteY4" fmla="*/ 2037348 h 2286000"/>
              <a:gd name="connsiteX5" fmla="*/ 2815389 w 3039979"/>
              <a:gd name="connsiteY5" fmla="*/ 2069432 h 2286000"/>
              <a:gd name="connsiteX6" fmla="*/ 2598821 w 3039979"/>
              <a:gd name="connsiteY6" fmla="*/ 2149642 h 2286000"/>
              <a:gd name="connsiteX7" fmla="*/ 2518610 w 3039979"/>
              <a:gd name="connsiteY7" fmla="*/ 2221832 h 2286000"/>
              <a:gd name="connsiteX8" fmla="*/ 2494547 w 3039979"/>
              <a:gd name="connsiteY8" fmla="*/ 2261937 h 2286000"/>
              <a:gd name="connsiteX9" fmla="*/ 2478505 w 3039979"/>
              <a:gd name="connsiteY9" fmla="*/ 2286000 h 2286000"/>
              <a:gd name="connsiteX10" fmla="*/ 2053389 w 3039979"/>
              <a:gd name="connsiteY10" fmla="*/ 1515979 h 2286000"/>
              <a:gd name="connsiteX11" fmla="*/ 0 w 3039979"/>
              <a:gd name="connsiteY11" fmla="*/ 200527 h 2286000"/>
              <a:gd name="connsiteX12" fmla="*/ 0 w 3039979"/>
              <a:gd name="connsiteY12" fmla="*/ 200527 h 2286000"/>
              <a:gd name="connsiteX13" fmla="*/ 625642 w 3039979"/>
              <a:gd name="connsiteY13" fmla="*/ 0 h 2286000"/>
              <a:gd name="connsiteX14" fmla="*/ 778042 w 3039979"/>
              <a:gd name="connsiteY14" fmla="*/ 40106 h 2286000"/>
              <a:gd name="connsiteX15" fmla="*/ 882316 w 3039979"/>
              <a:gd name="connsiteY15" fmla="*/ 280737 h 2286000"/>
              <a:gd name="connsiteX16" fmla="*/ 906379 w 3039979"/>
              <a:gd name="connsiteY16" fmla="*/ 312821 h 2286000"/>
              <a:gd name="connsiteX17" fmla="*/ 1507958 w 3039979"/>
              <a:gd name="connsiteY17" fmla="*/ 697832 h 2286000"/>
              <a:gd name="connsiteX18" fmla="*/ 2021305 w 3039979"/>
              <a:gd name="connsiteY18" fmla="*/ 978569 h 2286000"/>
              <a:gd name="connsiteX19" fmla="*/ 2181726 w 3039979"/>
              <a:gd name="connsiteY19" fmla="*/ 1090864 h 2286000"/>
              <a:gd name="connsiteX20" fmla="*/ 2245895 w 3039979"/>
              <a:gd name="connsiteY20" fmla="*/ 1179095 h 2286000"/>
              <a:gd name="connsiteX21" fmla="*/ 2253916 w 3039979"/>
              <a:gd name="connsiteY21" fmla="*/ 1275348 h 2286000"/>
              <a:gd name="connsiteX22" fmla="*/ 2229852 w 3039979"/>
              <a:gd name="connsiteY22" fmla="*/ 1475874 h 2286000"/>
              <a:gd name="connsiteX23" fmla="*/ 2294021 w 3039979"/>
              <a:gd name="connsiteY23" fmla="*/ 1676400 h 2286000"/>
              <a:gd name="connsiteX24" fmla="*/ 2350168 w 3039979"/>
              <a:gd name="connsiteY24" fmla="*/ 1900990 h 2286000"/>
              <a:gd name="connsiteX25" fmla="*/ 2366210 w 3039979"/>
              <a:gd name="connsiteY25" fmla="*/ 197317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39979" h="2286000">
                <a:moveTo>
                  <a:pt x="2382252" y="1917032"/>
                </a:moveTo>
                <a:lnTo>
                  <a:pt x="2382252" y="1917032"/>
                </a:lnTo>
                <a:cubicBezTo>
                  <a:pt x="2510826" y="1945604"/>
                  <a:pt x="2586721" y="1963141"/>
                  <a:pt x="2743200" y="1989221"/>
                </a:cubicBezTo>
                <a:cubicBezTo>
                  <a:pt x="2806988" y="1999852"/>
                  <a:pt x="2871767" y="2003597"/>
                  <a:pt x="2935705" y="2013285"/>
                </a:cubicBezTo>
                <a:cubicBezTo>
                  <a:pt x="2959105" y="2016830"/>
                  <a:pt x="3010613" y="2030006"/>
                  <a:pt x="3039979" y="2037348"/>
                </a:cubicBezTo>
                <a:cubicBezTo>
                  <a:pt x="2960227" y="1984180"/>
                  <a:pt x="3014551" y="2011897"/>
                  <a:pt x="2815389" y="2069432"/>
                </a:cubicBezTo>
                <a:cubicBezTo>
                  <a:pt x="2812321" y="2070318"/>
                  <a:pt x="2643580" y="2125541"/>
                  <a:pt x="2598821" y="2149642"/>
                </a:cubicBezTo>
                <a:cubicBezTo>
                  <a:pt x="2555406" y="2173020"/>
                  <a:pt x="2545907" y="2182836"/>
                  <a:pt x="2518610" y="2221832"/>
                </a:cubicBezTo>
                <a:cubicBezTo>
                  <a:pt x="2509670" y="2234604"/>
                  <a:pt x="2502810" y="2248717"/>
                  <a:pt x="2494547" y="2261937"/>
                </a:cubicBezTo>
                <a:cubicBezTo>
                  <a:pt x="2489438" y="2270112"/>
                  <a:pt x="2478505" y="2286000"/>
                  <a:pt x="2478505" y="2286000"/>
                </a:cubicBezTo>
                <a:lnTo>
                  <a:pt x="2053389" y="1515979"/>
                </a:lnTo>
                <a:lnTo>
                  <a:pt x="0" y="200527"/>
                </a:lnTo>
                <a:lnTo>
                  <a:pt x="0" y="200527"/>
                </a:lnTo>
                <a:cubicBezTo>
                  <a:pt x="522991" y="23242"/>
                  <a:pt x="312162" y="82496"/>
                  <a:pt x="625642" y="0"/>
                </a:cubicBezTo>
                <a:cubicBezTo>
                  <a:pt x="657705" y="2466"/>
                  <a:pt x="751480" y="-7427"/>
                  <a:pt x="778042" y="40106"/>
                </a:cubicBezTo>
                <a:cubicBezTo>
                  <a:pt x="820686" y="116417"/>
                  <a:pt x="829866" y="210803"/>
                  <a:pt x="882316" y="280737"/>
                </a:cubicBezTo>
                <a:cubicBezTo>
                  <a:pt x="890337" y="291432"/>
                  <a:pt x="895256" y="305406"/>
                  <a:pt x="906379" y="312821"/>
                </a:cubicBezTo>
                <a:cubicBezTo>
                  <a:pt x="1104472" y="444883"/>
                  <a:pt x="1303549" y="575774"/>
                  <a:pt x="1507958" y="697832"/>
                </a:cubicBezTo>
                <a:cubicBezTo>
                  <a:pt x="1675409" y="797821"/>
                  <a:pt x="1849991" y="885354"/>
                  <a:pt x="2021305" y="978569"/>
                </a:cubicBezTo>
                <a:cubicBezTo>
                  <a:pt x="2082266" y="1011739"/>
                  <a:pt x="2128577" y="1017786"/>
                  <a:pt x="2181726" y="1090864"/>
                </a:cubicBezTo>
                <a:lnTo>
                  <a:pt x="2245895" y="1179095"/>
                </a:lnTo>
                <a:cubicBezTo>
                  <a:pt x="2248569" y="1211179"/>
                  <a:pt x="2255654" y="1243199"/>
                  <a:pt x="2253916" y="1275348"/>
                </a:cubicBezTo>
                <a:cubicBezTo>
                  <a:pt x="2250282" y="1342571"/>
                  <a:pt x="2223153" y="1408887"/>
                  <a:pt x="2229852" y="1475874"/>
                </a:cubicBezTo>
                <a:cubicBezTo>
                  <a:pt x="2236835" y="1545707"/>
                  <a:pt x="2272475" y="1609608"/>
                  <a:pt x="2294021" y="1676400"/>
                </a:cubicBezTo>
                <a:cubicBezTo>
                  <a:pt x="2335534" y="1805089"/>
                  <a:pt x="2283500" y="1624793"/>
                  <a:pt x="2350168" y="1900990"/>
                </a:cubicBezTo>
                <a:cubicBezTo>
                  <a:pt x="2367679" y="1973536"/>
                  <a:pt x="2366210" y="1934580"/>
                  <a:pt x="2366210" y="1973179"/>
                </a:cubicBezTo>
              </a:path>
            </a:pathLst>
          </a:cu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D7EE143D-D0D5-E61E-99C4-BFF955AB9CD0}"/>
              </a:ext>
            </a:extLst>
          </p:cNvPr>
          <p:cNvSpPr/>
          <p:nvPr/>
        </p:nvSpPr>
        <p:spPr>
          <a:xfrm>
            <a:off x="5719011" y="1997242"/>
            <a:ext cx="1815886" cy="581545"/>
          </a:xfrm>
          <a:custGeom>
            <a:avLst/>
            <a:gdLst>
              <a:gd name="connsiteX0" fmla="*/ 1652337 w 1684421"/>
              <a:gd name="connsiteY0" fmla="*/ 48127 h 513348"/>
              <a:gd name="connsiteX1" fmla="*/ 1652337 w 1684421"/>
              <a:gd name="connsiteY1" fmla="*/ 48127 h 513348"/>
              <a:gd name="connsiteX2" fmla="*/ 1580147 w 1684421"/>
              <a:gd name="connsiteY2" fmla="*/ 72190 h 513348"/>
              <a:gd name="connsiteX3" fmla="*/ 1524000 w 1684421"/>
              <a:gd name="connsiteY3" fmla="*/ 104274 h 513348"/>
              <a:gd name="connsiteX4" fmla="*/ 1459832 w 1684421"/>
              <a:gd name="connsiteY4" fmla="*/ 112295 h 513348"/>
              <a:gd name="connsiteX5" fmla="*/ 1419726 w 1684421"/>
              <a:gd name="connsiteY5" fmla="*/ 120316 h 513348"/>
              <a:gd name="connsiteX6" fmla="*/ 1275347 w 1684421"/>
              <a:gd name="connsiteY6" fmla="*/ 136358 h 513348"/>
              <a:gd name="connsiteX7" fmla="*/ 1179095 w 1684421"/>
              <a:gd name="connsiteY7" fmla="*/ 128337 h 513348"/>
              <a:gd name="connsiteX8" fmla="*/ 1155032 w 1684421"/>
              <a:gd name="connsiteY8" fmla="*/ 120316 h 513348"/>
              <a:gd name="connsiteX9" fmla="*/ 1066800 w 1684421"/>
              <a:gd name="connsiteY9" fmla="*/ 104274 h 513348"/>
              <a:gd name="connsiteX10" fmla="*/ 1034716 w 1684421"/>
              <a:gd name="connsiteY10" fmla="*/ 88232 h 513348"/>
              <a:gd name="connsiteX11" fmla="*/ 978568 w 1684421"/>
              <a:gd name="connsiteY11" fmla="*/ 72190 h 513348"/>
              <a:gd name="connsiteX12" fmla="*/ 954505 w 1684421"/>
              <a:gd name="connsiteY12" fmla="*/ 64169 h 513348"/>
              <a:gd name="connsiteX13" fmla="*/ 946484 w 1684421"/>
              <a:gd name="connsiteY13" fmla="*/ 0 h 513348"/>
              <a:gd name="connsiteX14" fmla="*/ 0 w 1684421"/>
              <a:gd name="connsiteY14" fmla="*/ 481263 h 513348"/>
              <a:gd name="connsiteX15" fmla="*/ 0 w 1684421"/>
              <a:gd name="connsiteY15" fmla="*/ 481263 h 513348"/>
              <a:gd name="connsiteX16" fmla="*/ 80210 w 1684421"/>
              <a:gd name="connsiteY16" fmla="*/ 513348 h 513348"/>
              <a:gd name="connsiteX17" fmla="*/ 641684 w 1684421"/>
              <a:gd name="connsiteY17" fmla="*/ 497306 h 513348"/>
              <a:gd name="connsiteX18" fmla="*/ 745958 w 1684421"/>
              <a:gd name="connsiteY18" fmla="*/ 481263 h 513348"/>
              <a:gd name="connsiteX19" fmla="*/ 1106905 w 1684421"/>
              <a:gd name="connsiteY19" fmla="*/ 465221 h 513348"/>
              <a:gd name="connsiteX20" fmla="*/ 1347537 w 1684421"/>
              <a:gd name="connsiteY20" fmla="*/ 393032 h 513348"/>
              <a:gd name="connsiteX21" fmla="*/ 1395663 w 1684421"/>
              <a:gd name="connsiteY21" fmla="*/ 385011 h 513348"/>
              <a:gd name="connsiteX22" fmla="*/ 1491916 w 1684421"/>
              <a:gd name="connsiteY22" fmla="*/ 360948 h 513348"/>
              <a:gd name="connsiteX23" fmla="*/ 1540042 w 1684421"/>
              <a:gd name="connsiteY23" fmla="*/ 328863 h 513348"/>
              <a:gd name="connsiteX24" fmla="*/ 1588168 w 1684421"/>
              <a:gd name="connsiteY24" fmla="*/ 304800 h 513348"/>
              <a:gd name="connsiteX25" fmla="*/ 1644316 w 1684421"/>
              <a:gd name="connsiteY25" fmla="*/ 240632 h 513348"/>
              <a:gd name="connsiteX26" fmla="*/ 1676400 w 1684421"/>
              <a:gd name="connsiteY26" fmla="*/ 160421 h 513348"/>
              <a:gd name="connsiteX27" fmla="*/ 1684421 w 1684421"/>
              <a:gd name="connsiteY27" fmla="*/ 120316 h 513348"/>
              <a:gd name="connsiteX28" fmla="*/ 1676400 w 1684421"/>
              <a:gd name="connsiteY28" fmla="*/ 88232 h 513348"/>
              <a:gd name="connsiteX29" fmla="*/ 1652337 w 1684421"/>
              <a:gd name="connsiteY29" fmla="*/ 72190 h 513348"/>
              <a:gd name="connsiteX30" fmla="*/ 1652337 w 1684421"/>
              <a:gd name="connsiteY30" fmla="*/ 48127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84421" h="513348">
                <a:moveTo>
                  <a:pt x="1652337" y="48127"/>
                </a:moveTo>
                <a:lnTo>
                  <a:pt x="1652337" y="48127"/>
                </a:lnTo>
                <a:cubicBezTo>
                  <a:pt x="1628274" y="56148"/>
                  <a:pt x="1603561" y="62434"/>
                  <a:pt x="1580147" y="72190"/>
                </a:cubicBezTo>
                <a:cubicBezTo>
                  <a:pt x="1544344" y="87108"/>
                  <a:pt x="1566928" y="93542"/>
                  <a:pt x="1524000" y="104274"/>
                </a:cubicBezTo>
                <a:cubicBezTo>
                  <a:pt x="1503088" y="109502"/>
                  <a:pt x="1481137" y="109017"/>
                  <a:pt x="1459832" y="112295"/>
                </a:cubicBezTo>
                <a:cubicBezTo>
                  <a:pt x="1446357" y="114368"/>
                  <a:pt x="1433266" y="118723"/>
                  <a:pt x="1419726" y="120316"/>
                </a:cubicBezTo>
                <a:cubicBezTo>
                  <a:pt x="1228543" y="142808"/>
                  <a:pt x="1394999" y="116416"/>
                  <a:pt x="1275347" y="136358"/>
                </a:cubicBezTo>
                <a:cubicBezTo>
                  <a:pt x="1243263" y="133684"/>
                  <a:pt x="1211008" y="132592"/>
                  <a:pt x="1179095" y="128337"/>
                </a:cubicBezTo>
                <a:cubicBezTo>
                  <a:pt x="1170714" y="127220"/>
                  <a:pt x="1163323" y="121974"/>
                  <a:pt x="1155032" y="120316"/>
                </a:cubicBezTo>
                <a:cubicBezTo>
                  <a:pt x="1127845" y="114879"/>
                  <a:pt x="1093976" y="114465"/>
                  <a:pt x="1066800" y="104274"/>
                </a:cubicBezTo>
                <a:cubicBezTo>
                  <a:pt x="1055604" y="100076"/>
                  <a:pt x="1045706" y="92942"/>
                  <a:pt x="1034716" y="88232"/>
                </a:cubicBezTo>
                <a:cubicBezTo>
                  <a:pt x="1015483" y="79989"/>
                  <a:pt x="998921" y="78005"/>
                  <a:pt x="978568" y="72190"/>
                </a:cubicBezTo>
                <a:cubicBezTo>
                  <a:pt x="970438" y="69867"/>
                  <a:pt x="962526" y="66843"/>
                  <a:pt x="954505" y="64169"/>
                </a:cubicBezTo>
                <a:cubicBezTo>
                  <a:pt x="944911" y="16198"/>
                  <a:pt x="946484" y="37696"/>
                  <a:pt x="946484" y="0"/>
                </a:cubicBezTo>
                <a:lnTo>
                  <a:pt x="0" y="481263"/>
                </a:lnTo>
                <a:lnTo>
                  <a:pt x="0" y="481263"/>
                </a:lnTo>
                <a:cubicBezTo>
                  <a:pt x="26737" y="491958"/>
                  <a:pt x="51423" y="512628"/>
                  <a:pt x="80210" y="513348"/>
                </a:cubicBezTo>
                <a:lnTo>
                  <a:pt x="641684" y="497306"/>
                </a:lnTo>
                <a:cubicBezTo>
                  <a:pt x="676810" y="495613"/>
                  <a:pt x="710874" y="483683"/>
                  <a:pt x="745958" y="481263"/>
                </a:cubicBezTo>
                <a:cubicBezTo>
                  <a:pt x="866107" y="472977"/>
                  <a:pt x="986589" y="470568"/>
                  <a:pt x="1106905" y="465221"/>
                </a:cubicBezTo>
                <a:cubicBezTo>
                  <a:pt x="1190297" y="433949"/>
                  <a:pt x="1250092" y="409273"/>
                  <a:pt x="1347537" y="393032"/>
                </a:cubicBezTo>
                <a:cubicBezTo>
                  <a:pt x="1363579" y="390358"/>
                  <a:pt x="1379816" y="388668"/>
                  <a:pt x="1395663" y="385011"/>
                </a:cubicBezTo>
                <a:cubicBezTo>
                  <a:pt x="1588570" y="340494"/>
                  <a:pt x="1346116" y="390107"/>
                  <a:pt x="1491916" y="360948"/>
                </a:cubicBezTo>
                <a:cubicBezTo>
                  <a:pt x="1507958" y="350253"/>
                  <a:pt x="1523388" y="338578"/>
                  <a:pt x="1540042" y="328863"/>
                </a:cubicBezTo>
                <a:cubicBezTo>
                  <a:pt x="1555534" y="319826"/>
                  <a:pt x="1573475" y="315085"/>
                  <a:pt x="1588168" y="304800"/>
                </a:cubicBezTo>
                <a:cubicBezTo>
                  <a:pt x="1610032" y="289496"/>
                  <a:pt x="1628568" y="261630"/>
                  <a:pt x="1644316" y="240632"/>
                </a:cubicBezTo>
                <a:cubicBezTo>
                  <a:pt x="1664453" y="139947"/>
                  <a:pt x="1634964" y="264012"/>
                  <a:pt x="1676400" y="160421"/>
                </a:cubicBezTo>
                <a:cubicBezTo>
                  <a:pt x="1681463" y="147763"/>
                  <a:pt x="1681747" y="133684"/>
                  <a:pt x="1684421" y="120316"/>
                </a:cubicBezTo>
                <a:cubicBezTo>
                  <a:pt x="1681747" y="109621"/>
                  <a:pt x="1682515" y="97404"/>
                  <a:pt x="1676400" y="88232"/>
                </a:cubicBezTo>
                <a:cubicBezTo>
                  <a:pt x="1671053" y="80211"/>
                  <a:pt x="1660049" y="77974"/>
                  <a:pt x="1652337" y="72190"/>
                </a:cubicBezTo>
                <a:cubicBezTo>
                  <a:pt x="1649312" y="69921"/>
                  <a:pt x="1652337" y="52137"/>
                  <a:pt x="1652337" y="48127"/>
                </a:cubicBezTo>
                <a:close/>
              </a:path>
            </a:pathLst>
          </a:custGeom>
          <a:solidFill>
            <a:srgbClr val="BC7FB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5567D1-482F-770B-3D58-44CA5EFC3323}"/>
              </a:ext>
            </a:extLst>
          </p:cNvPr>
          <p:cNvSpPr txBox="1"/>
          <p:nvPr/>
        </p:nvSpPr>
        <p:spPr>
          <a:xfrm>
            <a:off x="786259" y="5328226"/>
            <a:ext cx="6773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C7FBB"/>
                </a:solidFill>
                <a:effectLst/>
                <a:latin typeface="Arial Black" panose="020B0A04020102020204" pitchFamily="34" charset="0"/>
              </a:rPr>
              <a:t>Software Life Cycle Model</a:t>
            </a:r>
            <a:endParaRPr lang="ru-RU" dirty="0">
              <a:solidFill>
                <a:srgbClr val="BC7FBB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3941F4F-1828-BE76-63CA-A7764187E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72" y="783972"/>
            <a:ext cx="9144000" cy="655621"/>
          </a:xfrm>
        </p:spPr>
        <p:txBody>
          <a:bodyPr>
            <a:normAutofit/>
          </a:bodyPr>
          <a:lstStyle/>
          <a:p>
            <a:r>
              <a:rPr lang="ru-RU" sz="3200" dirty="0"/>
              <a:t>Определение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D3C7D15-D5ED-91DE-1FB3-A4079B466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350" y="2999998"/>
            <a:ext cx="10000566" cy="11629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EB518F"/>
                </a:solidFill>
                <a:effectLst/>
                <a:latin typeface="Lato" panose="020F0502020204030203" pitchFamily="34" charset="0"/>
              </a:rPr>
              <a:t>Жизненный цикл программного обеспечения</a:t>
            </a:r>
            <a:r>
              <a:rPr lang="ru-RU" b="0" i="0" dirty="0">
                <a:solidFill>
                  <a:srgbClr val="EB518F"/>
                </a:solidFill>
                <a:effectLst/>
                <a:latin typeface="Lato" panose="020F0502020204030203" pitchFamily="34" charset="0"/>
              </a:rPr>
              <a:t> (Software Life Cycle Model) — это период времени, который начинается с момента принятия решения о создании программного продукта и заканчивается в момент его полного изъятия из эксплуатации. Этот цикл — процесс построения и развития ПО.</a:t>
            </a:r>
            <a:endParaRPr lang="ru-RU" dirty="0">
              <a:solidFill>
                <a:srgbClr val="EB518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208CA-A633-4BC9-8D21-BFE5D71B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3191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877424" cy="782638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/>
              <a:t>Этапы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/>
              <a:t>В жизненном цикле разработки ПО можно выделить 6 основных этапов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Анализ, составление требований к продукту</a:t>
            </a:r>
          </a:p>
          <a:p>
            <a:pPr rtl="0"/>
            <a:r>
              <a:rPr lang="ru-RU" dirty="0"/>
              <a:t>Проектирование и дизайн</a:t>
            </a:r>
          </a:p>
          <a:p>
            <a:pPr rtl="0"/>
            <a:r>
              <a:rPr lang="ru-RU" dirty="0"/>
              <a:t>Реализация</a:t>
            </a:r>
          </a:p>
          <a:p>
            <a:pPr rtl="0"/>
            <a:r>
              <a:rPr lang="ru-RU" dirty="0"/>
              <a:t>Тестирование</a:t>
            </a:r>
          </a:p>
          <a:p>
            <a:pPr rtl="0"/>
            <a:r>
              <a:rPr lang="ru-RU" dirty="0"/>
              <a:t>Релиз</a:t>
            </a:r>
          </a:p>
          <a:p>
            <a:pPr rtl="0"/>
            <a:r>
              <a:rPr lang="ru-RU" dirty="0"/>
              <a:t>Поддержка и обслуживание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79DD33F-EFBD-556F-53CB-516F5BBF58B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8921" b="8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9CC2E5-2D11-D25E-1CEC-030ECC40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4</a:t>
            </a:fld>
            <a:endParaRPr lang="ru-RU" noProof="0" dirty="0"/>
          </a:p>
        </p:txBody>
      </p:sp>
      <p:grpSp>
        <p:nvGrpSpPr>
          <p:cNvPr id="5" name="组合 29">
            <a:extLst>
              <a:ext uri="{FF2B5EF4-FFF2-40B4-BE49-F238E27FC236}">
                <a16:creationId xmlns:a16="http://schemas.microsoft.com/office/drawing/2014/main" id="{724378A7-BF02-AF26-F74E-FB3FF5835592}"/>
              </a:ext>
            </a:extLst>
          </p:cNvPr>
          <p:cNvGrpSpPr/>
          <p:nvPr/>
        </p:nvGrpSpPr>
        <p:grpSpPr>
          <a:xfrm>
            <a:off x="3962420" y="2108961"/>
            <a:ext cx="1675359" cy="1443754"/>
            <a:chOff x="3978461" y="2452512"/>
            <a:chExt cx="1505319" cy="1297689"/>
          </a:xfrm>
        </p:grpSpPr>
        <p:sp>
          <p:nvSpPr>
            <p:cNvPr id="6" name="梯形 30">
              <a:extLst>
                <a:ext uri="{FF2B5EF4-FFF2-40B4-BE49-F238E27FC236}">
                  <a16:creationId xmlns:a16="http://schemas.microsoft.com/office/drawing/2014/main" id="{A51627AE-A4E0-15E2-8462-7E6CE856448E}"/>
                </a:ext>
              </a:extLst>
            </p:cNvPr>
            <p:cNvSpPr/>
            <p:nvPr/>
          </p:nvSpPr>
          <p:spPr>
            <a:xfrm>
              <a:off x="4344623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7" name="六边形 31">
              <a:extLst>
                <a:ext uri="{FF2B5EF4-FFF2-40B4-BE49-F238E27FC236}">
                  <a16:creationId xmlns:a16="http://schemas.microsoft.com/office/drawing/2014/main" id="{30263022-0023-CDD7-F78E-B81F3BC89DB7}"/>
                </a:ext>
              </a:extLst>
            </p:cNvPr>
            <p:cNvSpPr/>
            <p:nvPr/>
          </p:nvSpPr>
          <p:spPr>
            <a:xfrm>
              <a:off x="3978461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32">
              <a:extLst>
                <a:ext uri="{FF2B5EF4-FFF2-40B4-BE49-F238E27FC236}">
                  <a16:creationId xmlns:a16="http://schemas.microsoft.com/office/drawing/2014/main" id="{82A8073F-CF63-3A0E-0CEB-062FB3DF3F4B}"/>
                </a:ext>
              </a:extLst>
            </p:cNvPr>
            <p:cNvSpPr/>
            <p:nvPr/>
          </p:nvSpPr>
          <p:spPr>
            <a:xfrm>
              <a:off x="4051993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梯形 71">
              <a:extLst>
                <a:ext uri="{FF2B5EF4-FFF2-40B4-BE49-F238E27FC236}">
                  <a16:creationId xmlns:a16="http://schemas.microsoft.com/office/drawing/2014/main" id="{A07CCAA4-4DEE-E348-04C0-FF8BBF63C7CE}"/>
                </a:ext>
              </a:extLst>
            </p:cNvPr>
            <p:cNvSpPr/>
            <p:nvPr/>
          </p:nvSpPr>
          <p:spPr>
            <a:xfrm rot="14580000" flipH="1">
              <a:off x="4859296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34">
              <a:extLst>
                <a:ext uri="{FF2B5EF4-FFF2-40B4-BE49-F238E27FC236}">
                  <a16:creationId xmlns:a16="http://schemas.microsoft.com/office/drawing/2014/main" id="{57831D77-F669-5D14-6DE7-E3071BC9DDF3}"/>
                </a:ext>
              </a:extLst>
            </p:cNvPr>
            <p:cNvSpPr/>
            <p:nvPr/>
          </p:nvSpPr>
          <p:spPr>
            <a:xfrm>
              <a:off x="4052375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1" name="梯形 35">
              <a:extLst>
                <a:ext uri="{FF2B5EF4-FFF2-40B4-BE49-F238E27FC236}">
                  <a16:creationId xmlns:a16="http://schemas.microsoft.com/office/drawing/2014/main" id="{0CA140F6-DE4F-CEF6-6506-16921EEEC967}"/>
                </a:ext>
              </a:extLst>
            </p:cNvPr>
            <p:cNvSpPr/>
            <p:nvPr/>
          </p:nvSpPr>
          <p:spPr>
            <a:xfrm flipV="1">
              <a:off x="4344623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36">
            <a:extLst>
              <a:ext uri="{FF2B5EF4-FFF2-40B4-BE49-F238E27FC236}">
                <a16:creationId xmlns:a16="http://schemas.microsoft.com/office/drawing/2014/main" id="{DE1F5C5C-1AFE-89F8-6AEF-3F9CCF63E860}"/>
              </a:ext>
            </a:extLst>
          </p:cNvPr>
          <p:cNvGrpSpPr/>
          <p:nvPr/>
        </p:nvGrpSpPr>
        <p:grpSpPr>
          <a:xfrm>
            <a:off x="4240406" y="2362680"/>
            <a:ext cx="1125166" cy="938515"/>
            <a:chOff x="4228234" y="2679573"/>
            <a:chExt cx="1010966" cy="843565"/>
          </a:xfrm>
          <a:solidFill>
            <a:srgbClr val="7FC6ED"/>
          </a:solidFill>
        </p:grpSpPr>
        <p:sp>
          <p:nvSpPr>
            <p:cNvPr id="13" name="六边形 37">
              <a:extLst>
                <a:ext uri="{FF2B5EF4-FFF2-40B4-BE49-F238E27FC236}">
                  <a16:creationId xmlns:a16="http://schemas.microsoft.com/office/drawing/2014/main" id="{09BF87BA-9FAC-D2EC-FB6B-BEF9C1D735FF}"/>
                </a:ext>
              </a:extLst>
            </p:cNvPr>
            <p:cNvSpPr/>
            <p:nvPr/>
          </p:nvSpPr>
          <p:spPr>
            <a:xfrm>
              <a:off x="4241852" y="2679573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A58D420-1F7C-3A08-D08F-BA000678AFB0}"/>
                </a:ext>
              </a:extLst>
            </p:cNvPr>
            <p:cNvSpPr txBox="1"/>
            <p:nvPr/>
          </p:nvSpPr>
          <p:spPr>
            <a:xfrm>
              <a:off x="4228234" y="2842334"/>
              <a:ext cx="1010966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5" name="组合 39">
            <a:extLst>
              <a:ext uri="{FF2B5EF4-FFF2-40B4-BE49-F238E27FC236}">
                <a16:creationId xmlns:a16="http://schemas.microsoft.com/office/drawing/2014/main" id="{545D5D52-F67F-B78A-1F69-846323D30D2A}"/>
              </a:ext>
            </a:extLst>
          </p:cNvPr>
          <p:cNvGrpSpPr/>
          <p:nvPr/>
        </p:nvGrpSpPr>
        <p:grpSpPr>
          <a:xfrm>
            <a:off x="3962420" y="3549363"/>
            <a:ext cx="1675359" cy="1443754"/>
            <a:chOff x="3978461" y="3747190"/>
            <a:chExt cx="1505319" cy="1297689"/>
          </a:xfrm>
        </p:grpSpPr>
        <p:sp>
          <p:nvSpPr>
            <p:cNvPr id="16" name="梯形 40">
              <a:extLst>
                <a:ext uri="{FF2B5EF4-FFF2-40B4-BE49-F238E27FC236}">
                  <a16:creationId xmlns:a16="http://schemas.microsoft.com/office/drawing/2014/main" id="{36147D2A-A75C-1F20-3538-A9F3349A9287}"/>
                </a:ext>
              </a:extLst>
            </p:cNvPr>
            <p:cNvSpPr/>
            <p:nvPr/>
          </p:nvSpPr>
          <p:spPr>
            <a:xfrm>
              <a:off x="4344623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梯形 41">
              <a:extLst>
                <a:ext uri="{FF2B5EF4-FFF2-40B4-BE49-F238E27FC236}">
                  <a16:creationId xmlns:a16="http://schemas.microsoft.com/office/drawing/2014/main" id="{8306F0DA-79A8-ECCB-BBF1-5E58FDC2AB82}"/>
                </a:ext>
              </a:extLst>
            </p:cNvPr>
            <p:cNvSpPr/>
            <p:nvPr/>
          </p:nvSpPr>
          <p:spPr>
            <a:xfrm flipV="1">
              <a:off x="4344623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" name="六边形 42">
              <a:extLst>
                <a:ext uri="{FF2B5EF4-FFF2-40B4-BE49-F238E27FC236}">
                  <a16:creationId xmlns:a16="http://schemas.microsoft.com/office/drawing/2014/main" id="{6B6C208C-DED4-9546-1984-A4A07B057AF9}"/>
                </a:ext>
              </a:extLst>
            </p:cNvPr>
            <p:cNvSpPr/>
            <p:nvPr/>
          </p:nvSpPr>
          <p:spPr>
            <a:xfrm>
              <a:off x="3978461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9" name="任意多边形 43">
              <a:extLst>
                <a:ext uri="{FF2B5EF4-FFF2-40B4-BE49-F238E27FC236}">
                  <a16:creationId xmlns:a16="http://schemas.microsoft.com/office/drawing/2014/main" id="{B914DC09-567C-8540-CB56-B93D1D115555}"/>
                </a:ext>
              </a:extLst>
            </p:cNvPr>
            <p:cNvSpPr/>
            <p:nvPr/>
          </p:nvSpPr>
          <p:spPr>
            <a:xfrm>
              <a:off x="4051993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0" name="梯形 71">
              <a:extLst>
                <a:ext uri="{FF2B5EF4-FFF2-40B4-BE49-F238E27FC236}">
                  <a16:creationId xmlns:a16="http://schemas.microsoft.com/office/drawing/2014/main" id="{99185FD8-FBE0-9270-E337-232A9FCF0720}"/>
                </a:ext>
              </a:extLst>
            </p:cNvPr>
            <p:cNvSpPr/>
            <p:nvPr/>
          </p:nvSpPr>
          <p:spPr>
            <a:xfrm rot="14580000" flipH="1">
              <a:off x="4859296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45">
              <a:extLst>
                <a:ext uri="{FF2B5EF4-FFF2-40B4-BE49-F238E27FC236}">
                  <a16:creationId xmlns:a16="http://schemas.microsoft.com/office/drawing/2014/main" id="{D0810665-CA2E-5BBF-9BA7-B52DD0754616}"/>
                </a:ext>
              </a:extLst>
            </p:cNvPr>
            <p:cNvSpPr/>
            <p:nvPr/>
          </p:nvSpPr>
          <p:spPr>
            <a:xfrm>
              <a:off x="4052375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46">
            <a:extLst>
              <a:ext uri="{FF2B5EF4-FFF2-40B4-BE49-F238E27FC236}">
                <a16:creationId xmlns:a16="http://schemas.microsoft.com/office/drawing/2014/main" id="{E5CF9167-BFC0-39C6-5A09-D77F679E245D}"/>
              </a:ext>
            </a:extLst>
          </p:cNvPr>
          <p:cNvGrpSpPr/>
          <p:nvPr/>
        </p:nvGrpSpPr>
        <p:grpSpPr>
          <a:xfrm>
            <a:off x="4255740" y="3801981"/>
            <a:ext cx="1145350" cy="938515"/>
            <a:chOff x="4241852" y="3974251"/>
            <a:chExt cx="1017147" cy="843565"/>
          </a:xfrm>
          <a:solidFill>
            <a:schemeClr val="accent1">
              <a:lumMod val="75000"/>
            </a:schemeClr>
          </a:solidFill>
        </p:grpSpPr>
        <p:sp>
          <p:nvSpPr>
            <p:cNvPr id="23" name="六边形 47">
              <a:extLst>
                <a:ext uri="{FF2B5EF4-FFF2-40B4-BE49-F238E27FC236}">
                  <a16:creationId xmlns:a16="http://schemas.microsoft.com/office/drawing/2014/main" id="{88276907-B001-F140-9252-F36E8C881D13}"/>
                </a:ext>
              </a:extLst>
            </p:cNvPr>
            <p:cNvSpPr/>
            <p:nvPr/>
          </p:nvSpPr>
          <p:spPr>
            <a:xfrm>
              <a:off x="4241852" y="3974251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文本框 26">
              <a:extLst>
                <a:ext uri="{FF2B5EF4-FFF2-40B4-BE49-F238E27FC236}">
                  <a16:creationId xmlns:a16="http://schemas.microsoft.com/office/drawing/2014/main" id="{B013D713-C379-A4E7-70C6-864D759C88FB}"/>
                </a:ext>
              </a:extLst>
            </p:cNvPr>
            <p:cNvSpPr txBox="1"/>
            <p:nvPr/>
          </p:nvSpPr>
          <p:spPr>
            <a:xfrm>
              <a:off x="4248033" y="4125135"/>
              <a:ext cx="1010966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5" name="组合 49">
            <a:extLst>
              <a:ext uri="{FF2B5EF4-FFF2-40B4-BE49-F238E27FC236}">
                <a16:creationId xmlns:a16="http://schemas.microsoft.com/office/drawing/2014/main" id="{F704DC53-3405-528A-FA94-E56369E5DC14}"/>
              </a:ext>
            </a:extLst>
          </p:cNvPr>
          <p:cNvGrpSpPr/>
          <p:nvPr/>
        </p:nvGrpSpPr>
        <p:grpSpPr>
          <a:xfrm>
            <a:off x="6602781" y="2108961"/>
            <a:ext cx="1675359" cy="1443754"/>
            <a:chOff x="6350839" y="2452512"/>
            <a:chExt cx="1505319" cy="1297689"/>
          </a:xfrm>
        </p:grpSpPr>
        <p:sp>
          <p:nvSpPr>
            <p:cNvPr id="26" name="梯形 50">
              <a:extLst>
                <a:ext uri="{FF2B5EF4-FFF2-40B4-BE49-F238E27FC236}">
                  <a16:creationId xmlns:a16="http://schemas.microsoft.com/office/drawing/2014/main" id="{619F52FB-A593-1ED7-3CE7-64E77830F6E8}"/>
                </a:ext>
              </a:extLst>
            </p:cNvPr>
            <p:cNvSpPr/>
            <p:nvPr/>
          </p:nvSpPr>
          <p:spPr>
            <a:xfrm>
              <a:off x="6717001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7" name="梯形 51">
              <a:extLst>
                <a:ext uri="{FF2B5EF4-FFF2-40B4-BE49-F238E27FC236}">
                  <a16:creationId xmlns:a16="http://schemas.microsoft.com/office/drawing/2014/main" id="{E967DF9A-3DBB-348D-BB01-EAC42831174E}"/>
                </a:ext>
              </a:extLst>
            </p:cNvPr>
            <p:cNvSpPr/>
            <p:nvPr/>
          </p:nvSpPr>
          <p:spPr>
            <a:xfrm flipV="1">
              <a:off x="6717001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8" name="六边形 52">
              <a:extLst>
                <a:ext uri="{FF2B5EF4-FFF2-40B4-BE49-F238E27FC236}">
                  <a16:creationId xmlns:a16="http://schemas.microsoft.com/office/drawing/2014/main" id="{94FC9CDF-FED2-2F2E-0588-A1CCC98CBB04}"/>
                </a:ext>
              </a:extLst>
            </p:cNvPr>
            <p:cNvSpPr/>
            <p:nvPr/>
          </p:nvSpPr>
          <p:spPr>
            <a:xfrm>
              <a:off x="6350839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53">
              <a:extLst>
                <a:ext uri="{FF2B5EF4-FFF2-40B4-BE49-F238E27FC236}">
                  <a16:creationId xmlns:a16="http://schemas.microsoft.com/office/drawing/2014/main" id="{AB0A9A63-D023-06B3-2328-81FAA7379A9D}"/>
                </a:ext>
              </a:extLst>
            </p:cNvPr>
            <p:cNvSpPr/>
            <p:nvPr/>
          </p:nvSpPr>
          <p:spPr>
            <a:xfrm>
              <a:off x="6424371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0" name="梯形 71">
              <a:extLst>
                <a:ext uri="{FF2B5EF4-FFF2-40B4-BE49-F238E27FC236}">
                  <a16:creationId xmlns:a16="http://schemas.microsoft.com/office/drawing/2014/main" id="{5486E54E-FFB4-DE65-A3CA-07FE6F2E2728}"/>
                </a:ext>
              </a:extLst>
            </p:cNvPr>
            <p:cNvSpPr/>
            <p:nvPr/>
          </p:nvSpPr>
          <p:spPr>
            <a:xfrm rot="14580000" flipH="1">
              <a:off x="7231674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55">
              <a:extLst>
                <a:ext uri="{FF2B5EF4-FFF2-40B4-BE49-F238E27FC236}">
                  <a16:creationId xmlns:a16="http://schemas.microsoft.com/office/drawing/2014/main" id="{FBDB03B8-5EFC-74D9-80AB-93069AE06CCA}"/>
                </a:ext>
              </a:extLst>
            </p:cNvPr>
            <p:cNvSpPr/>
            <p:nvPr/>
          </p:nvSpPr>
          <p:spPr>
            <a:xfrm>
              <a:off x="6424753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组合 56">
            <a:extLst>
              <a:ext uri="{FF2B5EF4-FFF2-40B4-BE49-F238E27FC236}">
                <a16:creationId xmlns:a16="http://schemas.microsoft.com/office/drawing/2014/main" id="{6A3D75B9-E3A5-B126-89B6-B2FF96158194}"/>
              </a:ext>
            </a:extLst>
          </p:cNvPr>
          <p:cNvGrpSpPr/>
          <p:nvPr/>
        </p:nvGrpSpPr>
        <p:grpSpPr>
          <a:xfrm>
            <a:off x="6895925" y="2361577"/>
            <a:ext cx="1089074" cy="938515"/>
            <a:chOff x="6614230" y="2679573"/>
            <a:chExt cx="978537" cy="84356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" name="六边形 57">
              <a:extLst>
                <a:ext uri="{FF2B5EF4-FFF2-40B4-BE49-F238E27FC236}">
                  <a16:creationId xmlns:a16="http://schemas.microsoft.com/office/drawing/2014/main" id="{A31D0A11-E42E-BC67-1E7B-80AD1FACA68D}"/>
                </a:ext>
              </a:extLst>
            </p:cNvPr>
            <p:cNvSpPr/>
            <p:nvPr/>
          </p:nvSpPr>
          <p:spPr>
            <a:xfrm>
              <a:off x="6614230" y="2679573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4" name="文本框 47">
              <a:extLst>
                <a:ext uri="{FF2B5EF4-FFF2-40B4-BE49-F238E27FC236}">
                  <a16:creationId xmlns:a16="http://schemas.microsoft.com/office/drawing/2014/main" id="{8E812C43-EB13-CF56-7224-39614873E7C2}"/>
                </a:ext>
              </a:extLst>
            </p:cNvPr>
            <p:cNvSpPr txBox="1"/>
            <p:nvPr/>
          </p:nvSpPr>
          <p:spPr>
            <a:xfrm>
              <a:off x="6700517" y="2841575"/>
              <a:ext cx="759554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05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5" name="组合 59">
            <a:extLst>
              <a:ext uri="{FF2B5EF4-FFF2-40B4-BE49-F238E27FC236}">
                <a16:creationId xmlns:a16="http://schemas.microsoft.com/office/drawing/2014/main" id="{A31DCB69-8760-3445-7F0C-0FA62935F688}"/>
              </a:ext>
            </a:extLst>
          </p:cNvPr>
          <p:cNvGrpSpPr/>
          <p:nvPr/>
        </p:nvGrpSpPr>
        <p:grpSpPr>
          <a:xfrm>
            <a:off x="6602781" y="3549363"/>
            <a:ext cx="1675359" cy="1443754"/>
            <a:chOff x="6350839" y="3747190"/>
            <a:chExt cx="1505319" cy="1297689"/>
          </a:xfrm>
        </p:grpSpPr>
        <p:sp>
          <p:nvSpPr>
            <p:cNvPr id="36" name="梯形 60">
              <a:extLst>
                <a:ext uri="{FF2B5EF4-FFF2-40B4-BE49-F238E27FC236}">
                  <a16:creationId xmlns:a16="http://schemas.microsoft.com/office/drawing/2014/main" id="{5214062F-168D-2892-E898-1AC236C39D5D}"/>
                </a:ext>
              </a:extLst>
            </p:cNvPr>
            <p:cNvSpPr/>
            <p:nvPr/>
          </p:nvSpPr>
          <p:spPr>
            <a:xfrm>
              <a:off x="6717001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7" name="梯形 61">
              <a:extLst>
                <a:ext uri="{FF2B5EF4-FFF2-40B4-BE49-F238E27FC236}">
                  <a16:creationId xmlns:a16="http://schemas.microsoft.com/office/drawing/2014/main" id="{D19E9934-E42A-1E6D-3512-4C88E90159B5}"/>
                </a:ext>
              </a:extLst>
            </p:cNvPr>
            <p:cNvSpPr/>
            <p:nvPr/>
          </p:nvSpPr>
          <p:spPr>
            <a:xfrm flipV="1">
              <a:off x="6717001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8" name="六边形 62">
              <a:extLst>
                <a:ext uri="{FF2B5EF4-FFF2-40B4-BE49-F238E27FC236}">
                  <a16:creationId xmlns:a16="http://schemas.microsoft.com/office/drawing/2014/main" id="{E87715F0-87C8-7C39-0A20-63086E0DAD87}"/>
                </a:ext>
              </a:extLst>
            </p:cNvPr>
            <p:cNvSpPr/>
            <p:nvPr/>
          </p:nvSpPr>
          <p:spPr>
            <a:xfrm>
              <a:off x="6350839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9" name="任意多边形 63">
              <a:extLst>
                <a:ext uri="{FF2B5EF4-FFF2-40B4-BE49-F238E27FC236}">
                  <a16:creationId xmlns:a16="http://schemas.microsoft.com/office/drawing/2014/main" id="{A33FAE56-CCE8-DA3C-23C5-58522A5346BF}"/>
                </a:ext>
              </a:extLst>
            </p:cNvPr>
            <p:cNvSpPr/>
            <p:nvPr/>
          </p:nvSpPr>
          <p:spPr>
            <a:xfrm>
              <a:off x="6424371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0" name="梯形 71">
              <a:extLst>
                <a:ext uri="{FF2B5EF4-FFF2-40B4-BE49-F238E27FC236}">
                  <a16:creationId xmlns:a16="http://schemas.microsoft.com/office/drawing/2014/main" id="{A411A816-DE80-4AAE-88DC-C1920E639EFB}"/>
                </a:ext>
              </a:extLst>
            </p:cNvPr>
            <p:cNvSpPr/>
            <p:nvPr/>
          </p:nvSpPr>
          <p:spPr>
            <a:xfrm rot="14580000" flipH="1">
              <a:off x="7231674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1" name="任意多边形 65">
              <a:extLst>
                <a:ext uri="{FF2B5EF4-FFF2-40B4-BE49-F238E27FC236}">
                  <a16:creationId xmlns:a16="http://schemas.microsoft.com/office/drawing/2014/main" id="{0A2B76B3-7511-F534-2183-098BEDDF86F9}"/>
                </a:ext>
              </a:extLst>
            </p:cNvPr>
            <p:cNvSpPr/>
            <p:nvPr/>
          </p:nvSpPr>
          <p:spPr>
            <a:xfrm>
              <a:off x="6424753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66">
            <a:extLst>
              <a:ext uri="{FF2B5EF4-FFF2-40B4-BE49-F238E27FC236}">
                <a16:creationId xmlns:a16="http://schemas.microsoft.com/office/drawing/2014/main" id="{909F85B5-5BC5-BD6A-070A-CE073D9BD3C5}"/>
              </a:ext>
            </a:extLst>
          </p:cNvPr>
          <p:cNvGrpSpPr/>
          <p:nvPr/>
        </p:nvGrpSpPr>
        <p:grpSpPr>
          <a:xfrm>
            <a:off x="6876600" y="3801981"/>
            <a:ext cx="1125166" cy="938515"/>
            <a:chOff x="6596686" y="3974251"/>
            <a:chExt cx="1010966" cy="84356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六边形 67">
              <a:extLst>
                <a:ext uri="{FF2B5EF4-FFF2-40B4-BE49-F238E27FC236}">
                  <a16:creationId xmlns:a16="http://schemas.microsoft.com/office/drawing/2014/main" id="{F41E8488-1201-38C4-2C68-66242F322BD4}"/>
                </a:ext>
              </a:extLst>
            </p:cNvPr>
            <p:cNvSpPr/>
            <p:nvPr/>
          </p:nvSpPr>
          <p:spPr>
            <a:xfrm>
              <a:off x="6614230" y="3974251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4" name="文本框 50">
              <a:extLst>
                <a:ext uri="{FF2B5EF4-FFF2-40B4-BE49-F238E27FC236}">
                  <a16:creationId xmlns:a16="http://schemas.microsoft.com/office/drawing/2014/main" id="{A1D3581A-28D6-6DB9-4A12-1CB51AB983E7}"/>
                </a:ext>
              </a:extLst>
            </p:cNvPr>
            <p:cNvSpPr txBox="1"/>
            <p:nvPr/>
          </p:nvSpPr>
          <p:spPr>
            <a:xfrm>
              <a:off x="6596686" y="4118520"/>
              <a:ext cx="1010966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45" name="组合 69">
            <a:extLst>
              <a:ext uri="{FF2B5EF4-FFF2-40B4-BE49-F238E27FC236}">
                <a16:creationId xmlns:a16="http://schemas.microsoft.com/office/drawing/2014/main" id="{8302A2D2-9A7C-8A12-D07E-F52079EA4F95}"/>
              </a:ext>
            </a:extLst>
          </p:cNvPr>
          <p:cNvGrpSpPr/>
          <p:nvPr/>
        </p:nvGrpSpPr>
        <p:grpSpPr>
          <a:xfrm>
            <a:off x="5282576" y="4256682"/>
            <a:ext cx="1675359" cy="1443754"/>
            <a:chOff x="5164627" y="4382948"/>
            <a:chExt cx="1505319" cy="1297689"/>
          </a:xfrm>
        </p:grpSpPr>
        <p:sp>
          <p:nvSpPr>
            <p:cNvPr id="46" name="梯形 70">
              <a:extLst>
                <a:ext uri="{FF2B5EF4-FFF2-40B4-BE49-F238E27FC236}">
                  <a16:creationId xmlns:a16="http://schemas.microsoft.com/office/drawing/2014/main" id="{93DA653B-082F-FF50-17F1-2C5658896FC4}"/>
                </a:ext>
              </a:extLst>
            </p:cNvPr>
            <p:cNvSpPr/>
            <p:nvPr/>
          </p:nvSpPr>
          <p:spPr>
            <a:xfrm>
              <a:off x="5530789" y="545357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7" name="梯形 71">
              <a:extLst>
                <a:ext uri="{FF2B5EF4-FFF2-40B4-BE49-F238E27FC236}">
                  <a16:creationId xmlns:a16="http://schemas.microsoft.com/office/drawing/2014/main" id="{06FCFAEC-65B7-7BAF-2C06-4EE21CE38FE0}"/>
                </a:ext>
              </a:extLst>
            </p:cNvPr>
            <p:cNvSpPr/>
            <p:nvPr/>
          </p:nvSpPr>
          <p:spPr>
            <a:xfrm flipV="1">
              <a:off x="5530789" y="4445491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8" name="六边形 72">
              <a:extLst>
                <a:ext uri="{FF2B5EF4-FFF2-40B4-BE49-F238E27FC236}">
                  <a16:creationId xmlns:a16="http://schemas.microsoft.com/office/drawing/2014/main" id="{7C06FAE1-AEC5-0FFD-0E62-4DD2CB9D447B}"/>
                </a:ext>
              </a:extLst>
            </p:cNvPr>
            <p:cNvSpPr/>
            <p:nvPr/>
          </p:nvSpPr>
          <p:spPr>
            <a:xfrm>
              <a:off x="5164627" y="4382948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9" name="任意多边形 73">
              <a:extLst>
                <a:ext uri="{FF2B5EF4-FFF2-40B4-BE49-F238E27FC236}">
                  <a16:creationId xmlns:a16="http://schemas.microsoft.com/office/drawing/2014/main" id="{D66ABF78-6559-5E8F-6AA5-6F7978C86197}"/>
                </a:ext>
              </a:extLst>
            </p:cNvPr>
            <p:cNvSpPr/>
            <p:nvPr/>
          </p:nvSpPr>
          <p:spPr>
            <a:xfrm>
              <a:off x="5238159" y="4445492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0" name="梯形 71">
              <a:extLst>
                <a:ext uri="{FF2B5EF4-FFF2-40B4-BE49-F238E27FC236}">
                  <a16:creationId xmlns:a16="http://schemas.microsoft.com/office/drawing/2014/main" id="{91EA7120-9CE0-EEA8-AA2A-A29F4B77C54B}"/>
                </a:ext>
              </a:extLst>
            </p:cNvPr>
            <p:cNvSpPr/>
            <p:nvPr/>
          </p:nvSpPr>
          <p:spPr>
            <a:xfrm rot="14580000" flipH="1">
              <a:off x="6045462" y="4690928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1" name="任意多边形 75">
              <a:extLst>
                <a:ext uri="{FF2B5EF4-FFF2-40B4-BE49-F238E27FC236}">
                  <a16:creationId xmlns:a16="http://schemas.microsoft.com/office/drawing/2014/main" id="{3D70FD42-5EF6-FB2A-40DF-76FBDC1C0121}"/>
                </a:ext>
              </a:extLst>
            </p:cNvPr>
            <p:cNvSpPr/>
            <p:nvPr/>
          </p:nvSpPr>
          <p:spPr>
            <a:xfrm>
              <a:off x="5238541" y="4449709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组合 76">
            <a:extLst>
              <a:ext uri="{FF2B5EF4-FFF2-40B4-BE49-F238E27FC236}">
                <a16:creationId xmlns:a16="http://schemas.microsoft.com/office/drawing/2014/main" id="{C744C890-882B-E505-8934-607943502755}"/>
              </a:ext>
            </a:extLst>
          </p:cNvPr>
          <p:cNvGrpSpPr/>
          <p:nvPr/>
        </p:nvGrpSpPr>
        <p:grpSpPr>
          <a:xfrm>
            <a:off x="5536418" y="4509296"/>
            <a:ext cx="1128374" cy="938515"/>
            <a:chOff x="5392706" y="4610009"/>
            <a:chExt cx="1013849" cy="84356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六边形 77">
              <a:extLst>
                <a:ext uri="{FF2B5EF4-FFF2-40B4-BE49-F238E27FC236}">
                  <a16:creationId xmlns:a16="http://schemas.microsoft.com/office/drawing/2014/main" id="{FED0A559-E448-CA40-300A-8FF9F58790F3}"/>
                </a:ext>
              </a:extLst>
            </p:cNvPr>
            <p:cNvSpPr/>
            <p:nvPr/>
          </p:nvSpPr>
          <p:spPr>
            <a:xfrm>
              <a:off x="5428018" y="4610009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4" name="文本框 52">
              <a:extLst>
                <a:ext uri="{FF2B5EF4-FFF2-40B4-BE49-F238E27FC236}">
                  <a16:creationId xmlns:a16="http://schemas.microsoft.com/office/drawing/2014/main" id="{880C61FA-1B7B-ECC3-2E6A-EF181F39C8F7}"/>
                </a:ext>
              </a:extLst>
            </p:cNvPr>
            <p:cNvSpPr txBox="1"/>
            <p:nvPr/>
          </p:nvSpPr>
          <p:spPr>
            <a:xfrm>
              <a:off x="5392706" y="4771239"/>
              <a:ext cx="1010965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55" name="组合 92">
            <a:extLst>
              <a:ext uri="{FF2B5EF4-FFF2-40B4-BE49-F238E27FC236}">
                <a16:creationId xmlns:a16="http://schemas.microsoft.com/office/drawing/2014/main" id="{95FB63ED-1C99-EB40-7C48-09B410AD1C32}"/>
              </a:ext>
            </a:extLst>
          </p:cNvPr>
          <p:cNvGrpSpPr/>
          <p:nvPr/>
        </p:nvGrpSpPr>
        <p:grpSpPr>
          <a:xfrm>
            <a:off x="8178017" y="3117690"/>
            <a:ext cx="1836840" cy="399784"/>
            <a:chOff x="5415884" y="5002052"/>
            <a:chExt cx="1633441" cy="359338"/>
          </a:xfrm>
        </p:grpSpPr>
        <p:sp>
          <p:nvSpPr>
            <p:cNvPr id="56" name="任意多边形 93">
              <a:extLst>
                <a:ext uri="{FF2B5EF4-FFF2-40B4-BE49-F238E27FC236}">
                  <a16:creationId xmlns:a16="http://schemas.microsoft.com/office/drawing/2014/main" id="{61DDB46D-733D-2F91-914C-DD617AB3F089}"/>
                </a:ext>
              </a:extLst>
            </p:cNvPr>
            <p:cNvSpPr/>
            <p:nvPr/>
          </p:nvSpPr>
          <p:spPr>
            <a:xfrm flipH="1">
              <a:off x="5487704" y="5063233"/>
              <a:ext cx="156162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7" name="椭圆 94">
              <a:extLst>
                <a:ext uri="{FF2B5EF4-FFF2-40B4-BE49-F238E27FC236}">
                  <a16:creationId xmlns:a16="http://schemas.microsoft.com/office/drawing/2014/main" id="{1874EBAD-8DE0-D4E4-9268-038BDBBC469C}"/>
                </a:ext>
              </a:extLst>
            </p:cNvPr>
            <p:cNvSpPr/>
            <p:nvPr/>
          </p:nvSpPr>
          <p:spPr>
            <a:xfrm flipH="1">
              <a:off x="5415884" y="5002052"/>
              <a:ext cx="118316" cy="122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组合 95">
            <a:extLst>
              <a:ext uri="{FF2B5EF4-FFF2-40B4-BE49-F238E27FC236}">
                <a16:creationId xmlns:a16="http://schemas.microsoft.com/office/drawing/2014/main" id="{C103AD3C-8CAA-5DC5-EC2C-73CAE0B632B5}"/>
              </a:ext>
            </a:extLst>
          </p:cNvPr>
          <p:cNvGrpSpPr/>
          <p:nvPr/>
        </p:nvGrpSpPr>
        <p:grpSpPr>
          <a:xfrm>
            <a:off x="8176801" y="4834610"/>
            <a:ext cx="1405086" cy="438839"/>
            <a:chOff x="5415884" y="5002052"/>
            <a:chExt cx="1633441" cy="359338"/>
          </a:xfrm>
        </p:grpSpPr>
        <p:sp>
          <p:nvSpPr>
            <p:cNvPr id="59" name="任意多边形 96">
              <a:extLst>
                <a:ext uri="{FF2B5EF4-FFF2-40B4-BE49-F238E27FC236}">
                  <a16:creationId xmlns:a16="http://schemas.microsoft.com/office/drawing/2014/main" id="{34D6B379-3E60-5C4D-2BDB-2DDB70919FBF}"/>
                </a:ext>
              </a:extLst>
            </p:cNvPr>
            <p:cNvSpPr/>
            <p:nvPr/>
          </p:nvSpPr>
          <p:spPr>
            <a:xfrm flipH="1">
              <a:off x="5487704" y="5063233"/>
              <a:ext cx="156162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0" name="椭圆 97">
              <a:extLst>
                <a:ext uri="{FF2B5EF4-FFF2-40B4-BE49-F238E27FC236}">
                  <a16:creationId xmlns:a16="http://schemas.microsoft.com/office/drawing/2014/main" id="{109B3FCE-384E-93CE-FA30-8697B464449B}"/>
                </a:ext>
              </a:extLst>
            </p:cNvPr>
            <p:cNvSpPr/>
            <p:nvPr/>
          </p:nvSpPr>
          <p:spPr>
            <a:xfrm flipH="1">
              <a:off x="5415884" y="5002052"/>
              <a:ext cx="118316" cy="122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98">
            <a:extLst>
              <a:ext uri="{FF2B5EF4-FFF2-40B4-BE49-F238E27FC236}">
                <a16:creationId xmlns:a16="http://schemas.microsoft.com/office/drawing/2014/main" id="{A7F8213A-5EB7-D839-94FA-5D8AE93FA62F}"/>
              </a:ext>
            </a:extLst>
          </p:cNvPr>
          <p:cNvGrpSpPr/>
          <p:nvPr/>
        </p:nvGrpSpPr>
        <p:grpSpPr>
          <a:xfrm flipV="1">
            <a:off x="7013761" y="1453307"/>
            <a:ext cx="2059218" cy="393588"/>
            <a:chOff x="5415884" y="5007622"/>
            <a:chExt cx="3006387" cy="353769"/>
          </a:xfrm>
        </p:grpSpPr>
        <p:sp>
          <p:nvSpPr>
            <p:cNvPr id="62" name="任意多边形 99">
              <a:extLst>
                <a:ext uri="{FF2B5EF4-FFF2-40B4-BE49-F238E27FC236}">
                  <a16:creationId xmlns:a16="http://schemas.microsoft.com/office/drawing/2014/main" id="{4D76BB1F-3C4B-343B-C234-2A43D5E13CB0}"/>
                </a:ext>
              </a:extLst>
            </p:cNvPr>
            <p:cNvSpPr/>
            <p:nvPr/>
          </p:nvSpPr>
          <p:spPr>
            <a:xfrm flipH="1">
              <a:off x="5521870" y="5063234"/>
              <a:ext cx="290040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3" name="椭圆 100">
              <a:extLst>
                <a:ext uri="{FF2B5EF4-FFF2-40B4-BE49-F238E27FC236}">
                  <a16:creationId xmlns:a16="http://schemas.microsoft.com/office/drawing/2014/main" id="{59198389-08CA-4E4C-5C7E-73159231AD56}"/>
                </a:ext>
              </a:extLst>
            </p:cNvPr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101">
            <a:extLst>
              <a:ext uri="{FF2B5EF4-FFF2-40B4-BE49-F238E27FC236}">
                <a16:creationId xmlns:a16="http://schemas.microsoft.com/office/drawing/2014/main" id="{DCB4B284-34E8-1EBA-5AAA-B40B475A0EF3}"/>
              </a:ext>
            </a:extLst>
          </p:cNvPr>
          <p:cNvGrpSpPr/>
          <p:nvPr/>
        </p:nvGrpSpPr>
        <p:grpSpPr>
          <a:xfrm flipH="1" flipV="1">
            <a:off x="2439762" y="3603447"/>
            <a:ext cx="1605906" cy="393589"/>
            <a:chOff x="5415884" y="5007622"/>
            <a:chExt cx="1648950" cy="353770"/>
          </a:xfrm>
        </p:grpSpPr>
        <p:sp>
          <p:nvSpPr>
            <p:cNvPr id="65" name="任意多边形 102">
              <a:extLst>
                <a:ext uri="{FF2B5EF4-FFF2-40B4-BE49-F238E27FC236}">
                  <a16:creationId xmlns:a16="http://schemas.microsoft.com/office/drawing/2014/main" id="{031FA1B4-CEB5-F15D-D70F-346F456B8F31}"/>
                </a:ext>
              </a:extLst>
            </p:cNvPr>
            <p:cNvSpPr/>
            <p:nvPr/>
          </p:nvSpPr>
          <p:spPr>
            <a:xfrm flipH="1">
              <a:off x="5521870" y="5063235"/>
              <a:ext cx="1542964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6" name="椭圆 103">
              <a:extLst>
                <a:ext uri="{FF2B5EF4-FFF2-40B4-BE49-F238E27FC236}">
                  <a16:creationId xmlns:a16="http://schemas.microsoft.com/office/drawing/2014/main" id="{09151AB0-5047-9E99-3064-F20EFBDD5138}"/>
                </a:ext>
              </a:extLst>
            </p:cNvPr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104">
            <a:extLst>
              <a:ext uri="{FF2B5EF4-FFF2-40B4-BE49-F238E27FC236}">
                <a16:creationId xmlns:a16="http://schemas.microsoft.com/office/drawing/2014/main" id="{366FCB68-5D24-038B-8882-09505247C6CA}"/>
              </a:ext>
            </a:extLst>
          </p:cNvPr>
          <p:cNvGrpSpPr/>
          <p:nvPr/>
        </p:nvGrpSpPr>
        <p:grpSpPr>
          <a:xfrm flipH="1" flipV="1">
            <a:off x="2439762" y="2156037"/>
            <a:ext cx="1605906" cy="393589"/>
            <a:chOff x="5415884" y="5007622"/>
            <a:chExt cx="1648950" cy="353770"/>
          </a:xfrm>
        </p:grpSpPr>
        <p:sp>
          <p:nvSpPr>
            <p:cNvPr id="68" name="任意多边形 105">
              <a:extLst>
                <a:ext uri="{FF2B5EF4-FFF2-40B4-BE49-F238E27FC236}">
                  <a16:creationId xmlns:a16="http://schemas.microsoft.com/office/drawing/2014/main" id="{090A17A3-0A68-D5A6-7F21-2BC0AD53CF8A}"/>
                </a:ext>
              </a:extLst>
            </p:cNvPr>
            <p:cNvSpPr/>
            <p:nvPr/>
          </p:nvSpPr>
          <p:spPr>
            <a:xfrm flipH="1">
              <a:off x="5521870" y="5063235"/>
              <a:ext cx="1542964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9" name="椭圆 106">
              <a:extLst>
                <a:ext uri="{FF2B5EF4-FFF2-40B4-BE49-F238E27FC236}">
                  <a16:creationId xmlns:a16="http://schemas.microsoft.com/office/drawing/2014/main" id="{D1932B52-67B2-2AF2-FF31-803ADFC47CA8}"/>
                </a:ext>
              </a:extLst>
            </p:cNvPr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107">
            <a:extLst>
              <a:ext uri="{FF2B5EF4-FFF2-40B4-BE49-F238E27FC236}">
                <a16:creationId xmlns:a16="http://schemas.microsoft.com/office/drawing/2014/main" id="{6EFA257F-C4DA-3095-8F47-3242AEC29D8A}"/>
              </a:ext>
            </a:extLst>
          </p:cNvPr>
          <p:cNvGrpSpPr/>
          <p:nvPr/>
        </p:nvGrpSpPr>
        <p:grpSpPr>
          <a:xfrm>
            <a:off x="1174299" y="1163906"/>
            <a:ext cx="2992569" cy="1506109"/>
            <a:chOff x="1702718" y="1708155"/>
            <a:chExt cx="2157455" cy="1353735"/>
          </a:xfrm>
        </p:grpSpPr>
        <p:sp>
          <p:nvSpPr>
            <p:cNvPr id="72" name="文本框 164">
              <a:extLst>
                <a:ext uri="{FF2B5EF4-FFF2-40B4-BE49-F238E27FC236}">
                  <a16:creationId xmlns:a16="http://schemas.microsoft.com/office/drawing/2014/main" id="{8EEFA793-83BE-38ED-D528-5AD0604F8595}"/>
                </a:ext>
              </a:extLst>
            </p:cNvPr>
            <p:cNvSpPr txBox="1"/>
            <p:nvPr/>
          </p:nvSpPr>
          <p:spPr>
            <a:xfrm>
              <a:off x="2082879" y="1708155"/>
              <a:ext cx="1416302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Анализ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73" name="文本框 113">
              <a:extLst>
                <a:ext uri="{FF2B5EF4-FFF2-40B4-BE49-F238E27FC236}">
                  <a16:creationId xmlns:a16="http://schemas.microsoft.com/office/drawing/2014/main" id="{7E22A8D1-D58E-5E2A-5180-4E350B161DEB}"/>
                </a:ext>
              </a:extLst>
            </p:cNvPr>
            <p:cNvSpPr txBox="1"/>
            <p:nvPr/>
          </p:nvSpPr>
          <p:spPr>
            <a:xfrm>
              <a:off x="1702718" y="1958505"/>
              <a:ext cx="2157455" cy="1103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bg2">
                      <a:lumMod val="25000"/>
                    </a:schemeClr>
                  </a:solidFill>
                  <a:ea typeface="微软雅黑" pitchFamily="34" charset="-122"/>
                </a:rPr>
                <a:t>Анализ технических бизнес-требований. Гарантирует, что задачи будут поставлены правильно, и на практике вы получите именно то, что вам нужно</a:t>
              </a:r>
            </a:p>
            <a:p>
              <a:pPr>
                <a:lnSpc>
                  <a:spcPts val="1500"/>
                </a:lnSpc>
              </a:pPr>
              <a:endParaRPr lang="en-US" altLang="zh-CN" sz="1000" b="1" dirty="0">
                <a:ea typeface="微软雅黑" pitchFamily="34" charset="-122"/>
              </a:endParaRPr>
            </a:p>
          </p:txBody>
        </p:sp>
      </p:grpSp>
      <p:grpSp>
        <p:nvGrpSpPr>
          <p:cNvPr id="74" name="组合 111">
            <a:extLst>
              <a:ext uri="{FF2B5EF4-FFF2-40B4-BE49-F238E27FC236}">
                <a16:creationId xmlns:a16="http://schemas.microsoft.com/office/drawing/2014/main" id="{6CE0B534-C1E1-9044-84D2-E09EF54A0FF5}"/>
              </a:ext>
            </a:extLst>
          </p:cNvPr>
          <p:cNvGrpSpPr/>
          <p:nvPr/>
        </p:nvGrpSpPr>
        <p:grpSpPr>
          <a:xfrm>
            <a:off x="703045" y="2487753"/>
            <a:ext cx="3207055" cy="1309441"/>
            <a:chOff x="1774726" y="3009130"/>
            <a:chExt cx="2156725" cy="945896"/>
          </a:xfrm>
        </p:grpSpPr>
        <p:sp>
          <p:nvSpPr>
            <p:cNvPr id="76" name="文本框 159">
              <a:extLst>
                <a:ext uri="{FF2B5EF4-FFF2-40B4-BE49-F238E27FC236}">
                  <a16:creationId xmlns:a16="http://schemas.microsoft.com/office/drawing/2014/main" id="{384DDBE7-EFF6-4DAD-0324-D21A66ADF3A8}"/>
                </a:ext>
              </a:extLst>
            </p:cNvPr>
            <p:cNvSpPr txBox="1"/>
            <p:nvPr/>
          </p:nvSpPr>
          <p:spPr>
            <a:xfrm>
              <a:off x="2082879" y="3009130"/>
              <a:ext cx="1275251" cy="47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Проектирование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77" name="文本框 113">
              <a:extLst>
                <a:ext uri="{FF2B5EF4-FFF2-40B4-BE49-F238E27FC236}">
                  <a16:creationId xmlns:a16="http://schemas.microsoft.com/office/drawing/2014/main" id="{FB1CE200-6E3B-D654-EF28-430856B4C13F}"/>
                </a:ext>
              </a:extLst>
            </p:cNvPr>
            <p:cNvSpPr txBox="1"/>
            <p:nvPr/>
          </p:nvSpPr>
          <p:spPr>
            <a:xfrm>
              <a:off x="1774726" y="3232583"/>
              <a:ext cx="2156725" cy="72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Этап проектирования помогает  создать общую архитектуру системы и определить, какие технологии и языки программирования вы будете использовать для разработки проекта.</a:t>
              </a:r>
            </a:p>
          </p:txBody>
        </p:sp>
      </p:grpSp>
      <p:grpSp>
        <p:nvGrpSpPr>
          <p:cNvPr id="80" name="组合 117">
            <a:extLst>
              <a:ext uri="{FF2B5EF4-FFF2-40B4-BE49-F238E27FC236}">
                <a16:creationId xmlns:a16="http://schemas.microsoft.com/office/drawing/2014/main" id="{BD63995B-71C4-54BE-6E3D-572C0B78EC00}"/>
              </a:ext>
            </a:extLst>
          </p:cNvPr>
          <p:cNvGrpSpPr/>
          <p:nvPr/>
        </p:nvGrpSpPr>
        <p:grpSpPr>
          <a:xfrm>
            <a:off x="986819" y="4014913"/>
            <a:ext cx="2994912" cy="1510724"/>
            <a:chOff x="1811447" y="4306270"/>
            <a:chExt cx="2184367" cy="1217231"/>
          </a:xfrm>
        </p:grpSpPr>
        <p:sp>
          <p:nvSpPr>
            <p:cNvPr id="82" name="文本框 154">
              <a:extLst>
                <a:ext uri="{FF2B5EF4-FFF2-40B4-BE49-F238E27FC236}">
                  <a16:creationId xmlns:a16="http://schemas.microsoft.com/office/drawing/2014/main" id="{93746670-C043-16D5-9F95-479CE765CF5E}"/>
                </a:ext>
              </a:extLst>
            </p:cNvPr>
            <p:cNvSpPr txBox="1"/>
            <p:nvPr/>
          </p:nvSpPr>
          <p:spPr>
            <a:xfrm>
              <a:off x="2082878" y="4306270"/>
              <a:ext cx="1275251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Реализация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83" name="文本框 113">
              <a:extLst>
                <a:ext uri="{FF2B5EF4-FFF2-40B4-BE49-F238E27FC236}">
                  <a16:creationId xmlns:a16="http://schemas.microsoft.com/office/drawing/2014/main" id="{AD0B0477-41EE-67E4-780D-19813611BF47}"/>
                </a:ext>
              </a:extLst>
            </p:cNvPr>
            <p:cNvSpPr txBox="1"/>
            <p:nvPr/>
          </p:nvSpPr>
          <p:spPr>
            <a:xfrm>
              <a:off x="1811447" y="4593019"/>
              <a:ext cx="2184367" cy="9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После утверждения требований к продукту и дизайна, происходит переход к следующему этапу жизненного цикла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: </a:t>
              </a: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внедрение или разработка функционального конца. </a:t>
              </a:r>
            </a:p>
          </p:txBody>
        </p:sp>
      </p:grpSp>
      <p:grpSp>
        <p:nvGrpSpPr>
          <p:cNvPr id="86" name="组合 130">
            <a:extLst>
              <a:ext uri="{FF2B5EF4-FFF2-40B4-BE49-F238E27FC236}">
                <a16:creationId xmlns:a16="http://schemas.microsoft.com/office/drawing/2014/main" id="{872CE63C-C783-7650-1786-123CE543ADD9}"/>
              </a:ext>
            </a:extLst>
          </p:cNvPr>
          <p:cNvGrpSpPr/>
          <p:nvPr/>
        </p:nvGrpSpPr>
        <p:grpSpPr>
          <a:xfrm>
            <a:off x="8359978" y="3517474"/>
            <a:ext cx="2400126" cy="1069855"/>
            <a:chOff x="8695933" y="3718529"/>
            <a:chExt cx="2156525" cy="961618"/>
          </a:xfrm>
        </p:grpSpPr>
        <p:sp>
          <p:nvSpPr>
            <p:cNvPr id="87" name="文本框 122">
              <a:extLst>
                <a:ext uri="{FF2B5EF4-FFF2-40B4-BE49-F238E27FC236}">
                  <a16:creationId xmlns:a16="http://schemas.microsoft.com/office/drawing/2014/main" id="{56DC4ED5-D41C-7C08-E8D3-6A7A86C0D273}"/>
                </a:ext>
              </a:extLst>
            </p:cNvPr>
            <p:cNvSpPr txBox="1"/>
            <p:nvPr/>
          </p:nvSpPr>
          <p:spPr>
            <a:xfrm>
              <a:off x="9018320" y="3718529"/>
              <a:ext cx="1645308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Релиз 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89" name="文本框 113">
              <a:extLst>
                <a:ext uri="{FF2B5EF4-FFF2-40B4-BE49-F238E27FC236}">
                  <a16:creationId xmlns:a16="http://schemas.microsoft.com/office/drawing/2014/main" id="{3C302B81-2BEB-5EDF-418C-86F07801A476}"/>
                </a:ext>
              </a:extLst>
            </p:cNvPr>
            <p:cNvSpPr txBox="1"/>
            <p:nvPr/>
          </p:nvSpPr>
          <p:spPr>
            <a:xfrm>
              <a:off x="8695933" y="3922560"/>
              <a:ext cx="2156525" cy="75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Этап развертывания начинается после того, как система была протестирована и признана готовой к реальной эксплуатации. </a:t>
              </a:r>
            </a:p>
          </p:txBody>
        </p:sp>
      </p:grpSp>
      <p:grpSp>
        <p:nvGrpSpPr>
          <p:cNvPr id="90" name="组合 134">
            <a:extLst>
              <a:ext uri="{FF2B5EF4-FFF2-40B4-BE49-F238E27FC236}">
                <a16:creationId xmlns:a16="http://schemas.microsoft.com/office/drawing/2014/main" id="{D559CD71-D057-6EDC-44D9-F346FE9CC8BF}"/>
              </a:ext>
            </a:extLst>
          </p:cNvPr>
          <p:cNvGrpSpPr/>
          <p:nvPr/>
        </p:nvGrpSpPr>
        <p:grpSpPr>
          <a:xfrm>
            <a:off x="6552870" y="5282846"/>
            <a:ext cx="6102908" cy="1099949"/>
            <a:chOff x="8720095" y="5057849"/>
            <a:chExt cx="2644442" cy="1139006"/>
          </a:xfrm>
        </p:grpSpPr>
        <p:sp>
          <p:nvSpPr>
            <p:cNvPr id="91" name="文本框 127">
              <a:extLst>
                <a:ext uri="{FF2B5EF4-FFF2-40B4-BE49-F238E27FC236}">
                  <a16:creationId xmlns:a16="http://schemas.microsoft.com/office/drawing/2014/main" id="{BA418F4D-89CC-58FA-6C11-1C14F09E9970}"/>
                </a:ext>
              </a:extLst>
            </p:cNvPr>
            <p:cNvSpPr txBox="1"/>
            <p:nvPr/>
          </p:nvSpPr>
          <p:spPr>
            <a:xfrm>
              <a:off x="9719229" y="5057849"/>
              <a:ext cx="1645308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Тестирование 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93" name="文本框 113">
              <a:extLst>
                <a:ext uri="{FF2B5EF4-FFF2-40B4-BE49-F238E27FC236}">
                  <a16:creationId xmlns:a16="http://schemas.microsoft.com/office/drawing/2014/main" id="{C5872B59-D21D-EE88-46EB-4A15F658B84C}"/>
                </a:ext>
              </a:extLst>
            </p:cNvPr>
            <p:cNvSpPr txBox="1"/>
            <p:nvPr/>
          </p:nvSpPr>
          <p:spPr>
            <a:xfrm>
              <a:off x="8720095" y="5324068"/>
              <a:ext cx="1645308" cy="87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Цель этапа обеспечения качества – обнаружение и документирование ошибок, допущенных на этапе проектирования и убедиться, что реальные результаты работы ПО соответствуют желаемым.</a:t>
              </a:r>
            </a:p>
          </p:txBody>
        </p:sp>
      </p:grpSp>
      <p:grpSp>
        <p:nvGrpSpPr>
          <p:cNvPr id="99" name="组合 49">
            <a:extLst>
              <a:ext uri="{FF2B5EF4-FFF2-40B4-BE49-F238E27FC236}">
                <a16:creationId xmlns:a16="http://schemas.microsoft.com/office/drawing/2014/main" id="{07236EF3-BAD9-F221-4B4C-E49D79157EB0}"/>
              </a:ext>
            </a:extLst>
          </p:cNvPr>
          <p:cNvGrpSpPr/>
          <p:nvPr/>
        </p:nvGrpSpPr>
        <p:grpSpPr>
          <a:xfrm>
            <a:off x="5268847" y="1384739"/>
            <a:ext cx="1675359" cy="1443754"/>
            <a:chOff x="6350839" y="2452512"/>
            <a:chExt cx="1505319" cy="1297689"/>
          </a:xfrm>
        </p:grpSpPr>
        <p:sp>
          <p:nvSpPr>
            <p:cNvPr id="100" name="梯形 50">
              <a:extLst>
                <a:ext uri="{FF2B5EF4-FFF2-40B4-BE49-F238E27FC236}">
                  <a16:creationId xmlns:a16="http://schemas.microsoft.com/office/drawing/2014/main" id="{ABCD9530-39F8-BE90-9B48-32C7AA109580}"/>
                </a:ext>
              </a:extLst>
            </p:cNvPr>
            <p:cNvSpPr/>
            <p:nvPr/>
          </p:nvSpPr>
          <p:spPr>
            <a:xfrm>
              <a:off x="6717001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1" name="梯形 51">
              <a:extLst>
                <a:ext uri="{FF2B5EF4-FFF2-40B4-BE49-F238E27FC236}">
                  <a16:creationId xmlns:a16="http://schemas.microsoft.com/office/drawing/2014/main" id="{0BD69D17-55B6-6102-9D10-774B881E7FBE}"/>
                </a:ext>
              </a:extLst>
            </p:cNvPr>
            <p:cNvSpPr/>
            <p:nvPr/>
          </p:nvSpPr>
          <p:spPr>
            <a:xfrm flipV="1">
              <a:off x="6717001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2" name="六边形 52">
              <a:extLst>
                <a:ext uri="{FF2B5EF4-FFF2-40B4-BE49-F238E27FC236}">
                  <a16:creationId xmlns:a16="http://schemas.microsoft.com/office/drawing/2014/main" id="{9C2F4F1C-5E08-F833-9983-F0342CE540EA}"/>
                </a:ext>
              </a:extLst>
            </p:cNvPr>
            <p:cNvSpPr/>
            <p:nvPr/>
          </p:nvSpPr>
          <p:spPr>
            <a:xfrm>
              <a:off x="6350839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3" name="任意多边形 53">
              <a:extLst>
                <a:ext uri="{FF2B5EF4-FFF2-40B4-BE49-F238E27FC236}">
                  <a16:creationId xmlns:a16="http://schemas.microsoft.com/office/drawing/2014/main" id="{037547EE-C41A-B3C9-0515-3ECB862E30A2}"/>
                </a:ext>
              </a:extLst>
            </p:cNvPr>
            <p:cNvSpPr/>
            <p:nvPr/>
          </p:nvSpPr>
          <p:spPr>
            <a:xfrm>
              <a:off x="6424371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4" name="梯形 71">
              <a:extLst>
                <a:ext uri="{FF2B5EF4-FFF2-40B4-BE49-F238E27FC236}">
                  <a16:creationId xmlns:a16="http://schemas.microsoft.com/office/drawing/2014/main" id="{E34534C0-5D07-A9D5-CF13-2FDF3D46F06B}"/>
                </a:ext>
              </a:extLst>
            </p:cNvPr>
            <p:cNvSpPr/>
            <p:nvPr/>
          </p:nvSpPr>
          <p:spPr>
            <a:xfrm rot="14580000" flipH="1">
              <a:off x="7231674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5" name="任意多边形 55">
              <a:extLst>
                <a:ext uri="{FF2B5EF4-FFF2-40B4-BE49-F238E27FC236}">
                  <a16:creationId xmlns:a16="http://schemas.microsoft.com/office/drawing/2014/main" id="{6F7B4DA8-9A82-076E-B1CE-71E5038EE24E}"/>
                </a:ext>
              </a:extLst>
            </p:cNvPr>
            <p:cNvSpPr/>
            <p:nvPr/>
          </p:nvSpPr>
          <p:spPr>
            <a:xfrm>
              <a:off x="6424753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06" name="Title 1">
            <a:extLst>
              <a:ext uri="{FF2B5EF4-FFF2-40B4-BE49-F238E27FC236}">
                <a16:creationId xmlns:a16="http://schemas.microsoft.com/office/drawing/2014/main" id="{1A101BC1-5171-28FD-06A4-AE0BE97CB7B7}"/>
              </a:ext>
            </a:extLst>
          </p:cNvPr>
          <p:cNvSpPr txBox="1">
            <a:spLocks/>
          </p:cNvSpPr>
          <p:nvPr/>
        </p:nvSpPr>
        <p:spPr>
          <a:xfrm>
            <a:off x="838200" y="350890"/>
            <a:ext cx="10515600" cy="5967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Bookman Old Style" panose="02050604050505020204" pitchFamily="18" charset="0"/>
              </a:rPr>
              <a:t>Этапы жизненного цикла</a:t>
            </a:r>
            <a:endParaRPr lang="en-UA" sz="2400" b="0" dirty="0">
              <a:latin typeface="Bookman Old Style" panose="02050604050505020204" pitchFamily="18" charset="0"/>
            </a:endParaRPr>
          </a:p>
        </p:txBody>
      </p:sp>
      <p:sp>
        <p:nvSpPr>
          <p:cNvPr id="107" name="六边形 37">
            <a:extLst>
              <a:ext uri="{FF2B5EF4-FFF2-40B4-BE49-F238E27FC236}">
                <a16:creationId xmlns:a16="http://schemas.microsoft.com/office/drawing/2014/main" id="{3BD417F7-6165-F3F6-67F3-06F0F41D0589}"/>
              </a:ext>
            </a:extLst>
          </p:cNvPr>
          <p:cNvSpPr/>
          <p:nvPr/>
        </p:nvSpPr>
        <p:spPr>
          <a:xfrm>
            <a:off x="5561989" y="1646763"/>
            <a:ext cx="1089074" cy="938515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innerShdw blurRad="76200" dist="63500" dir="13500000">
              <a:prstClr val="black">
                <a:alpha val="46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ea typeface="时尚中黑简体" panose="01010104010101010101" pitchFamily="2" charset="-122"/>
              </a:rPr>
              <a:t>0</a:t>
            </a:r>
            <a:r>
              <a:rPr lang="ru-RU" altLang="zh-CN" sz="3200" dirty="0">
                <a:solidFill>
                  <a:prstClr val="white"/>
                </a:solidFill>
                <a:ea typeface="时尚中黑简体" panose="01010104010101010101" pitchFamily="2" charset="-122"/>
              </a:rPr>
              <a:t>6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grpSp>
        <p:nvGrpSpPr>
          <p:cNvPr id="109" name="组合 98">
            <a:extLst>
              <a:ext uri="{FF2B5EF4-FFF2-40B4-BE49-F238E27FC236}">
                <a16:creationId xmlns:a16="http://schemas.microsoft.com/office/drawing/2014/main" id="{15DDF567-37C5-EFD8-7709-8EBD60E78B57}"/>
              </a:ext>
            </a:extLst>
          </p:cNvPr>
          <p:cNvGrpSpPr/>
          <p:nvPr/>
        </p:nvGrpSpPr>
        <p:grpSpPr>
          <a:xfrm flipH="1" flipV="1">
            <a:off x="2610113" y="5198994"/>
            <a:ext cx="2927908" cy="393588"/>
            <a:chOff x="5415884" y="5007622"/>
            <a:chExt cx="3006387" cy="353769"/>
          </a:xfrm>
        </p:grpSpPr>
        <p:sp>
          <p:nvSpPr>
            <p:cNvPr id="110" name="任意多边形 99">
              <a:extLst>
                <a:ext uri="{FF2B5EF4-FFF2-40B4-BE49-F238E27FC236}">
                  <a16:creationId xmlns:a16="http://schemas.microsoft.com/office/drawing/2014/main" id="{BEB5AF0C-BD95-D78F-CFD9-815FFEB54B4A}"/>
                </a:ext>
              </a:extLst>
            </p:cNvPr>
            <p:cNvSpPr/>
            <p:nvPr/>
          </p:nvSpPr>
          <p:spPr>
            <a:xfrm flipH="1">
              <a:off x="5521870" y="5063234"/>
              <a:ext cx="290040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11" name="椭圆 100">
              <a:extLst>
                <a:ext uri="{FF2B5EF4-FFF2-40B4-BE49-F238E27FC236}">
                  <a16:creationId xmlns:a16="http://schemas.microsoft.com/office/drawing/2014/main" id="{78B01676-74C0-5C93-35FE-14B3FD24EBB8}"/>
                </a:ext>
              </a:extLst>
            </p:cNvPr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30">
            <a:extLst>
              <a:ext uri="{FF2B5EF4-FFF2-40B4-BE49-F238E27FC236}">
                <a16:creationId xmlns:a16="http://schemas.microsoft.com/office/drawing/2014/main" id="{99CFBAB8-450E-8B64-8E7E-FBA785F317C9}"/>
              </a:ext>
            </a:extLst>
          </p:cNvPr>
          <p:cNvGrpSpPr/>
          <p:nvPr/>
        </p:nvGrpSpPr>
        <p:grpSpPr>
          <a:xfrm>
            <a:off x="6896392" y="367740"/>
            <a:ext cx="3396268" cy="1529530"/>
            <a:chOff x="8683374" y="3692229"/>
            <a:chExt cx="2156525" cy="1374788"/>
          </a:xfrm>
        </p:grpSpPr>
        <p:sp>
          <p:nvSpPr>
            <p:cNvPr id="117" name="文本框 122">
              <a:extLst>
                <a:ext uri="{FF2B5EF4-FFF2-40B4-BE49-F238E27FC236}">
                  <a16:creationId xmlns:a16="http://schemas.microsoft.com/office/drawing/2014/main" id="{D5A5C54F-0C52-B9BE-48E5-4E6D886E4750}"/>
                </a:ext>
              </a:extLst>
            </p:cNvPr>
            <p:cNvSpPr txBox="1"/>
            <p:nvPr/>
          </p:nvSpPr>
          <p:spPr>
            <a:xfrm>
              <a:off x="8840808" y="3692229"/>
              <a:ext cx="1842387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Поддержка и обслуживание 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118" name="文本框 113">
              <a:extLst>
                <a:ext uri="{FF2B5EF4-FFF2-40B4-BE49-F238E27FC236}">
                  <a16:creationId xmlns:a16="http://schemas.microsoft.com/office/drawing/2014/main" id="{7072FBBD-ED21-3033-F65D-315C5DC31153}"/>
                </a:ext>
              </a:extLst>
            </p:cNvPr>
            <p:cNvSpPr txBox="1"/>
            <p:nvPr/>
          </p:nvSpPr>
          <p:spPr>
            <a:xfrm>
              <a:off x="8683374" y="3963631"/>
              <a:ext cx="2156525" cy="1103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После реализации продукта, возникают различные проблемы, которые необходимо решить для поддержания производительности системы. Поддержка актуальности технологий и стандартов.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4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Модели Жизненного цикла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algn="l" rtl="0"/>
            <a:r>
              <a:rPr lang="ru-RU" sz="1600" dirty="0"/>
              <a:t>Каскадная модель – модель процесса разработки программного обеспечения, жизненный цикл которой выглядит как поток, последовательно проходящий фазы анализа требований, проектирования, реализации, тестирования, интеграции и поддержки.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Достоинства модели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>
            <a:normAutofit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стабильность требований  в течение всего жизненного цикла разработки;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на каждой стадии формируется законченный набор проектной документации, отвечающий критериям полноты и согласованности;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определенность и понятность шагов модели и простота её применения;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выполняемые в логической последовательности этапы работ позволяют планировать сроки завершения всех работ и соответствующие ресурсы (денежные. материальные и людские).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Недостатки модели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 fontScale="92500"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сложность чёткого формулирования требований и невозможность их динамического изменения на протяжении пока идет полный жизненный цикл;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низкая гибкость в управлении проектом;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последовательность линейной структуры процесса разработки, в результате возврат к предыдущим шагам для решения возникающих проблем приводит к увеличению затрат и нарушению графика работ;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непригодность промежуточного продукта для использования;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невозможность гибкого моделирования уникальных систем;</a:t>
            </a:r>
          </a:p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4352C-642F-F946-DF11-D3F10498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9E680-5533-C003-7207-63A4DF7C6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Достоинства модели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8984B4-32AE-902D-BF20-4D4CAB9C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6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9B1E9E2-79E2-E130-A2C8-9A4446CC93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>
                <a:solidFill>
                  <a:srgbClr val="197DCE"/>
                </a:solidFill>
              </a:rPr>
              <a:t>Инкремен</a:t>
            </a:r>
            <a:r>
              <a:rPr lang="ru-RU" i="0" dirty="0">
                <a:solidFill>
                  <a:srgbClr val="197DCE"/>
                </a:solidFill>
                <a:effectLst/>
              </a:rPr>
              <a:t>тная модель </a:t>
            </a:r>
            <a:r>
              <a:rPr lang="ru-RU" b="0" i="0" dirty="0">
                <a:solidFill>
                  <a:srgbClr val="197DCE"/>
                </a:solidFill>
                <a:effectLst/>
              </a:rPr>
              <a:t>- подразумевает разработку программного обеспечения с линейной последовательностью стадий, но в несколько инкрементов, т.е. с запланированным улучшением продукта за все время пока Жизненный цикл разработки ПО не подойдет к окончанию.</a:t>
            </a:r>
            <a:endParaRPr lang="ru-RU" b="0" dirty="0">
              <a:solidFill>
                <a:srgbClr val="197DCE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9E14F70-7700-6260-1EAC-D150E5C7AA05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Недостатки модели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88FEEA3-6802-9C5A-C3AD-4BB4033F9B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затраты, которые получаются в связи с изменением требований пользователей, уменьшаются, повторный анализ и совокупность документации значительно сокращаются по сравнению с каскадной моделью;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легче получить отзывы от клиента о проделанной работе — клиенты могут озвучить свои комментарии в отношении готовых частей и могут видеть, что уже сделано. Т.к. первые части системы являются прототипом системы в целом.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у клиента есть возможность быстро получить и освоить программное обеспечение — клиенты могут получить реальные преимущества от системы раньше, чем это было бы возможно с каскадной моделью.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744A6DD-02AA-38C8-C6F6-65CFB38F9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менеджеры должны постоянно измерять прогресс процесса. в случае быстрой разработки не стоит создавать документы для каждого минимального изменения версии;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структура системы имеет тенденцию к ухудшению при добавлении новых компонентов — постоянные изменения нарушают структуру системы. Чтобы избежать этого требуется дополнительное время и деньги на рефакторинг. Плохая структура делает программное обеспечение сложным и дорогостоящим для последующих изменений. А прерванный Жизненный цикл ПО приводит еще к большим потерям.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01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4C684-5C2A-1B3A-89D6-BD2F65B2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18D2DB-EC56-11E8-984D-0A7F5423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Достоинства модели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1385B9-8AD0-D53E-C77A-6C9C6EC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7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E3C3A91-889E-EB99-384F-F39E8435D9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458" y="1898650"/>
            <a:ext cx="10880203" cy="701675"/>
          </a:xfrm>
        </p:spPr>
        <p:txBody>
          <a:bodyPr/>
          <a:lstStyle/>
          <a:p>
            <a:r>
              <a:rPr lang="ru-RU" b="1" i="0" dirty="0">
                <a:solidFill>
                  <a:srgbClr val="197DCE"/>
                </a:solidFill>
                <a:effectLst/>
              </a:rPr>
              <a:t>Спиральная модель:</a:t>
            </a:r>
            <a:r>
              <a:rPr lang="ru-RU" b="0" i="0" dirty="0">
                <a:solidFill>
                  <a:srgbClr val="197DCE"/>
                </a:solidFill>
                <a:effectLst/>
              </a:rPr>
              <a:t> Жизненный цикл — на каждом витке спирали выполняется создание очередной версии продукта, уточняются требования проекта, определяется его качество и планируются работы следующего витка.</a:t>
            </a:r>
            <a:r>
              <a:rPr lang="ru-RU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0A70B61-6739-A07A-9323-3276AEE4A32F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Недостатки модели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BF8D774-D5D2-BE83-DBFC-2810EE2DF1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позволяет быстрее показать пользователям системы работоспособный продукт, тем самым, активизируя процесс уточнения и дополнения требований;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допускает изменение требований при разработке программного обеспечения, что характерно для большинства разработок, в том числе и типовых;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в модели предусмотрена возможность гибкого проектирования, поскольку в ней воплощены преимущества каскадной модели, и в то же время разрешены итерации по всем фазам этой же модели;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позволяет получить более надежную и устойчивую систему. По мере развития программного обеспечения ошибки и слабые места обнаруживаются и исправляются на каждой итерации;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4754D8F-CB9E-01EB-6E62-48FE749827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если проект имеет низкую степень риска или небольшие размеры, модель может оказаться дорогостоящей. Оценка рисков после прохождения каждой спирали связана с большими затратами;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Жизненный цикл модели имеет усложненную структуру, поэтому может быть затруднено её применение разработчиками, менеджерами и заказчиками;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спираль может продолжаться до бесконечности, поскольку каждая ответная реакция заказчика на созданную версию может порождать новый цикл, что отдаляет окончание работы над проектом;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02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F1771B-CE08-E5C0-E72A-E1FABF67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8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6E65148-70F3-7F0E-F0F9-154261B8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Спасибо за внимание=)</a:t>
            </a:r>
          </a:p>
        </p:txBody>
      </p:sp>
    </p:spTree>
    <p:extLst>
      <p:ext uri="{BB962C8B-B14F-4D97-AF65-F5344CB8AC3E}">
        <p14:creationId xmlns:p14="http://schemas.microsoft.com/office/powerpoint/2010/main" val="1504244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80_TF55923798.potx" id="{1FB061B5-9E01-4E04-A517-B0AA2987E41C}" vid="{D770918E-B00C-4F04-BDFD-A08CC9945D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tf55923798_win32</Template>
  <TotalTime>157</TotalTime>
  <Words>811</Words>
  <Application>Microsoft Office PowerPoint</Application>
  <PresentationFormat>Широкоэкранный</PresentationFormat>
  <Paragraphs>76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Bookman Old Style</vt:lpstr>
      <vt:lpstr>Calibri</vt:lpstr>
      <vt:lpstr>Century Gothic</vt:lpstr>
      <vt:lpstr>inherit</vt:lpstr>
      <vt:lpstr>Lato</vt:lpstr>
      <vt:lpstr>Тема Office</vt:lpstr>
      <vt:lpstr>Жизненный цикл</vt:lpstr>
      <vt:lpstr>Определение</vt:lpstr>
      <vt:lpstr>Этапы жизненного цикла</vt:lpstr>
      <vt:lpstr>Презентация PowerPoint</vt:lpstr>
      <vt:lpstr>Модели Жизненного цикла</vt:lpstr>
      <vt:lpstr>Модели Жизненного цикла</vt:lpstr>
      <vt:lpstr>Модели Жизненного цикла</vt:lpstr>
      <vt:lpstr>Спасибо за внимание=)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</dc:title>
  <dc:creator>Эвелина</dc:creator>
  <cp:lastModifiedBy>Эвелина</cp:lastModifiedBy>
  <cp:revision>1</cp:revision>
  <dcterms:created xsi:type="dcterms:W3CDTF">2023-01-18T04:04:44Z</dcterms:created>
  <dcterms:modified xsi:type="dcterms:W3CDTF">2023-01-18T06:41:58Z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