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72" r:id="rId7"/>
    <p:sldId id="262" r:id="rId8"/>
    <p:sldId id="271" r:id="rId9"/>
    <p:sldId id="263" r:id="rId10"/>
    <p:sldId id="264" r:id="rId11"/>
    <p:sldId id="273" r:id="rId12"/>
    <p:sldId id="26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036C-0198-4AD5-A5D3-8B996EB41AD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5C8E-0330-471A-BDD6-4657A2C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5C8E-0330-471A-BDD6-4657A2C35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71097EC-036E-4225-A822-6805DE2C9898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758A8B6-1658-4C98-910C-E540BA997C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mrestservices.herokuapp.com/sm/algorithm/%7bparam%7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err="1" smtClean="0">
                <a:latin typeface="Sylfaen" panose="010A0502050306030303" pitchFamily="18" charset="0"/>
              </a:rPr>
              <a:t>Cadru</a:t>
            </a:r>
            <a:r>
              <a:rPr lang="en-US" sz="4400" dirty="0" smtClean="0">
                <a:latin typeface="Sylfaen" panose="010A0502050306030303" pitchFamily="18" charset="0"/>
              </a:rPr>
              <a:t> de </a:t>
            </a:r>
            <a:r>
              <a:rPr lang="en-US" sz="4400" dirty="0" err="1" smtClean="0">
                <a:latin typeface="Sylfaen" panose="010A0502050306030303" pitchFamily="18" charset="0"/>
              </a:rPr>
              <a:t>lucru</a:t>
            </a:r>
            <a:r>
              <a:rPr lang="en-US" sz="4400" dirty="0" smtClean="0">
                <a:latin typeface="Sylfaen" panose="010A0502050306030303" pitchFamily="18" charset="0"/>
              </a:rPr>
              <a:t> </a:t>
            </a:r>
            <a:r>
              <a:rPr lang="en-US" sz="4400" dirty="0" err="1" smtClean="0">
                <a:latin typeface="Sylfaen" panose="010A0502050306030303" pitchFamily="18" charset="0"/>
              </a:rPr>
              <a:t>Pentru</a:t>
            </a:r>
            <a:r>
              <a:rPr lang="en-US" sz="4400" dirty="0" smtClean="0">
                <a:latin typeface="Sylfaen" panose="010A0502050306030303" pitchFamily="18" charset="0"/>
              </a:rPr>
              <a:t> </a:t>
            </a:r>
            <a:r>
              <a:rPr lang="en-US" sz="4400" dirty="0" err="1" smtClean="0">
                <a:latin typeface="Sylfaen" panose="010A0502050306030303" pitchFamily="18" charset="0"/>
              </a:rPr>
              <a:t>rezolvarea</a:t>
            </a:r>
            <a:r>
              <a:rPr lang="en-US" sz="4400" dirty="0" smtClean="0">
                <a:latin typeface="Sylfaen" panose="010A0502050306030303" pitchFamily="18" charset="0"/>
              </a:rPr>
              <a:t> </a:t>
            </a:r>
            <a:r>
              <a:rPr lang="en-US" sz="4400" dirty="0" err="1" smtClean="0">
                <a:latin typeface="Sylfaen" panose="010A0502050306030303" pitchFamily="18" charset="0"/>
              </a:rPr>
              <a:t>problemelor</a:t>
            </a:r>
            <a:r>
              <a:rPr lang="en-US" sz="4400" dirty="0" smtClean="0">
                <a:latin typeface="Sylfaen" panose="010A0502050306030303" pitchFamily="18" charset="0"/>
              </a:rPr>
              <a:t> </a:t>
            </a:r>
            <a:r>
              <a:rPr lang="en-US" sz="4400" dirty="0" smtClean="0">
                <a:latin typeface="Sylfaen" panose="010A0502050306030303" pitchFamily="18" charset="0"/>
              </a:rPr>
              <a:t>de tip stable matching</a:t>
            </a:r>
            <a:endParaRPr lang="en-US" sz="4400" dirty="0">
              <a:latin typeface="Sylfaen" panose="010A05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661248"/>
            <a:ext cx="8363272" cy="914400"/>
          </a:xfrm>
        </p:spPr>
        <p:txBody>
          <a:bodyPr>
            <a:normAutofit/>
          </a:bodyPr>
          <a:lstStyle/>
          <a:p>
            <a:r>
              <a:rPr lang="ro-RO" b="1" dirty="0" smtClean="0">
                <a:latin typeface="Sylfaen" panose="010A0502050306030303" pitchFamily="18" charset="0"/>
              </a:rPr>
              <a:t>Student: Andreea-Eveline Giosanu</a:t>
            </a:r>
          </a:p>
          <a:p>
            <a:r>
              <a:rPr lang="ro-RO" b="1" dirty="0" smtClean="0">
                <a:latin typeface="Sylfaen" panose="010A0502050306030303" pitchFamily="18" charset="0"/>
              </a:rPr>
              <a:t>Coordonator Științific: Lect. Dr. Cristian</a:t>
            </a:r>
            <a:r>
              <a:rPr lang="ro-RO" b="1" dirty="0">
                <a:latin typeface="Sylfaen" panose="010A0502050306030303" pitchFamily="18" charset="0"/>
              </a:rPr>
              <a:t> Frăsinaru 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413432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>
                <a:latin typeface="Sylfaen" panose="010A0502050306030303" pitchFamily="18" charset="0"/>
              </a:rPr>
              <a:t>p</a:t>
            </a:r>
            <a:r>
              <a:rPr lang="en-US" dirty="0" err="1" smtClean="0">
                <a:latin typeface="Sylfaen" panose="010A0502050306030303" pitchFamily="18" charset="0"/>
              </a:rPr>
              <a:t>ropus</a:t>
            </a:r>
            <a:r>
              <a:rPr lang="ro-RO" dirty="0" smtClean="0">
                <a:latin typeface="Sylfaen" panose="010A0502050306030303" pitchFamily="18" charset="0"/>
              </a:rPr>
              <a:t>ă de:</a:t>
            </a:r>
            <a:endParaRPr 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Many-To - Many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Ambele seturi prezintă elemente cu </a:t>
            </a:r>
            <a:r>
              <a:rPr lang="ro-RO" b="0" i="1" dirty="0" smtClean="0"/>
              <a:t>capacități;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Exemple de probleme: </a:t>
            </a:r>
            <a:r>
              <a:rPr lang="ro-RO" dirty="0" smtClean="0"/>
              <a:t>Stable-Allocation </a:t>
            </a:r>
            <a:r>
              <a:rPr lang="ro-RO" b="0" dirty="0" smtClean="0"/>
              <a:t>și </a:t>
            </a:r>
            <a:r>
              <a:rPr lang="ro-RO" dirty="0" smtClean="0"/>
              <a:t>Teachers-Repartition</a:t>
            </a:r>
            <a:r>
              <a:rPr lang="ro-RO" b="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La </a:t>
            </a:r>
            <a:r>
              <a:rPr lang="ro-RO" dirty="0" smtClean="0"/>
              <a:t>Stable-Allocation </a:t>
            </a:r>
            <a:r>
              <a:rPr lang="ro-RO" b="0" dirty="0" smtClean="0"/>
              <a:t>apare un nou element: </a:t>
            </a:r>
            <a:r>
              <a:rPr lang="ro-RO" b="0" i="1" dirty="0" smtClean="0"/>
              <a:t>unitățile;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La </a:t>
            </a:r>
            <a:r>
              <a:rPr lang="ro-RO" dirty="0" smtClean="0"/>
              <a:t>Teachers-Repartition </a:t>
            </a:r>
            <a:r>
              <a:rPr lang="ro-RO" b="0" dirty="0" smtClean="0"/>
              <a:t>apar: </a:t>
            </a:r>
            <a:r>
              <a:rPr lang="ro-RO" b="0" i="1" dirty="0" smtClean="0"/>
              <a:t>grupurile.</a:t>
            </a:r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39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ro-RO" b="1" dirty="0" smtClean="0"/>
              <a:t>III. Modelarea Datelor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Reprezentări sub formă de XML-uri;</a:t>
            </a:r>
          </a:p>
          <a:p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Elementele principale: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b="1" dirty="0" smtClean="0"/>
              <a:t>problem</a:t>
            </a:r>
            <a:r>
              <a:rPr lang="ro-RO" dirty="0"/>
              <a:t>:</a:t>
            </a:r>
            <a:r>
              <a:rPr lang="ro-RO" dirty="0" smtClean="0"/>
              <a:t> tipul problemei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b="1" dirty="0" smtClean="0"/>
              <a:t>set: </a:t>
            </a:r>
            <a:r>
              <a:rPr lang="ro-RO" dirty="0" smtClean="0"/>
              <a:t>nume, dimensiune și elemente</a:t>
            </a:r>
          </a:p>
          <a:p>
            <a:pPr lvl="2" indent="0">
              <a:buNone/>
            </a:pPr>
            <a:r>
              <a:rPr lang="ro-RO" sz="2000" dirty="0"/>
              <a:t> </a:t>
            </a:r>
            <a:r>
              <a:rPr lang="ro-RO" sz="2000" dirty="0" smtClean="0"/>
              <a:t>    </a:t>
            </a:r>
            <a:r>
              <a:rPr lang="ro-RO" sz="2000" b="1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ro-RO" sz="2000" dirty="0" smtClean="0"/>
              <a:t> capacități în cazul HR și MM </a:t>
            </a:r>
          </a:p>
          <a:p>
            <a:pPr lvl="2" indent="0">
              <a:buNone/>
            </a:pPr>
            <a:r>
              <a:rPr lang="ro-RO" sz="2000" dirty="0"/>
              <a:t> </a:t>
            </a:r>
            <a:r>
              <a:rPr lang="ro-RO" sz="2000" dirty="0" smtClean="0"/>
              <a:t>    </a:t>
            </a:r>
            <a:r>
              <a:rPr lang="ro-RO" sz="2000" b="1" dirty="0" smtClean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ro-RO" sz="2000" dirty="0" smtClean="0"/>
              <a:t> unități în cazul SA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b="1" dirty="0"/>
              <a:t>p</a:t>
            </a:r>
            <a:r>
              <a:rPr lang="ro-RO" b="1" dirty="0" smtClean="0"/>
              <a:t>references: </a:t>
            </a:r>
            <a:r>
              <a:rPr lang="ro-RO" dirty="0" smtClean="0"/>
              <a:t> numele elementului, lista de preferințe ordonată </a:t>
            </a:r>
          </a:p>
          <a:p>
            <a:pPr lvl="2" indent="0">
              <a:buNone/>
            </a:pPr>
            <a:r>
              <a:rPr lang="ro-RO" sz="2000" dirty="0"/>
              <a:t> </a:t>
            </a:r>
            <a:r>
              <a:rPr lang="ro-RO" sz="2000" dirty="0" smtClean="0"/>
              <a:t>               </a:t>
            </a:r>
            <a:r>
              <a:rPr lang="ro-RO" sz="2000" b="1" dirty="0" smtClean="0">
                <a:solidFill>
                  <a:schemeClr val="bg2">
                    <a:lumMod val="25000"/>
                  </a:schemeClr>
                </a:solidFill>
              </a:rPr>
              <a:t>+ </a:t>
            </a:r>
            <a:r>
              <a:rPr lang="ro-RO" sz="2000" dirty="0" smtClean="0"/>
              <a:t>grupuri în cazul MM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b="1" dirty="0" smtClean="0"/>
              <a:t>couples: </a:t>
            </a:r>
            <a:r>
              <a:rPr lang="ro-RO" dirty="0" smtClean="0"/>
              <a:t>în cazul HR</a:t>
            </a:r>
            <a:endParaRPr lang="ro-RO" b="1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ro-RO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4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76672"/>
            <a:ext cx="7931224" cy="4536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15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lang="en-US" sz="15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sz="15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en-US" sz="1500" b="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1500" b="0" dirty="0" smtClean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&lt;problem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"2D"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"Sample of SM instance"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&lt;set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"women"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5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w1, w2, w3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&lt;/set&gt;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&lt;set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"men"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m1, m2, m3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&lt;/set&gt;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&lt;preferences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"m1"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&lt;element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"w1"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&lt;element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w2, w3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&lt;/element&gt;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&lt;/preferences&gt;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&lt;preferences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"w1"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&lt;element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"m1"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&lt;element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"m2"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&lt;element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"m3" </a:t>
            </a:r>
            <a:r>
              <a:rPr lang="en-U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&lt;/preferences&gt; </a:t>
            </a:r>
            <a:endParaRPr lang="ro-R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&lt;/problem&gt; 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5517232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Exemplu minimal de de instanță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IV. Serviciul REST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6522" y="1412776"/>
            <a:ext cx="8363272" cy="4373563"/>
          </a:xfrm>
        </p:spPr>
        <p:txBody>
          <a:bodyPr>
            <a:normAutofit/>
          </a:bodyPr>
          <a:lstStyle/>
          <a:p>
            <a:pPr hangingPunct="0"/>
            <a:endParaRPr lang="ro-RO" dirty="0" smtClean="0"/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b="0" dirty="0" err="1" smtClean="0"/>
              <a:t>Ruta</a:t>
            </a:r>
            <a:r>
              <a:rPr lang="en-US" b="0" dirty="0" smtClean="0"/>
              <a:t> </a:t>
            </a:r>
            <a:r>
              <a:rPr lang="en-US" b="0" dirty="0" err="1"/>
              <a:t>destinată</a:t>
            </a:r>
            <a:r>
              <a:rPr lang="en-US" b="0" dirty="0"/>
              <a:t> </a:t>
            </a:r>
            <a:r>
              <a:rPr lang="en-US" b="0" dirty="0" err="1"/>
              <a:t>rezolvării</a:t>
            </a:r>
            <a:r>
              <a:rPr lang="en-US" b="0" dirty="0"/>
              <a:t> </a:t>
            </a:r>
            <a:r>
              <a:rPr lang="en-US" b="0" dirty="0" err="1"/>
              <a:t>problemelor</a:t>
            </a:r>
            <a:r>
              <a:rPr lang="en-US" b="0" dirty="0"/>
              <a:t> se </a:t>
            </a:r>
            <a:r>
              <a:rPr lang="en-US" b="0" dirty="0" err="1"/>
              <a:t>apelează</a:t>
            </a:r>
            <a:r>
              <a:rPr lang="en-US" b="0" dirty="0"/>
              <a:t> </a:t>
            </a:r>
            <a:r>
              <a:rPr lang="en-US" b="0" dirty="0" err="1"/>
              <a:t>printr</a:t>
            </a:r>
            <a:r>
              <a:rPr lang="en-US" b="0" dirty="0"/>
              <a:t>-o </a:t>
            </a:r>
            <a:r>
              <a:rPr lang="en-US" b="0" dirty="0" err="1"/>
              <a:t>cerere</a:t>
            </a:r>
            <a:r>
              <a:rPr lang="en-US" b="0" dirty="0"/>
              <a:t> de tip POST </a:t>
            </a:r>
            <a:r>
              <a:rPr lang="en-US" b="0" dirty="0" smtClean="0"/>
              <a:t>la</a:t>
            </a:r>
            <a:r>
              <a:rPr lang="ro-RO" b="0" dirty="0" smtClean="0"/>
              <a:t> adresa</a:t>
            </a:r>
            <a:r>
              <a:rPr lang="en-US" b="0" dirty="0" smtClean="0"/>
              <a:t>: </a:t>
            </a:r>
            <a:endParaRPr lang="ro-RO" b="0" dirty="0" smtClean="0"/>
          </a:p>
          <a:p>
            <a:pPr algn="ctr" hangingPunct="0"/>
            <a:r>
              <a:rPr lang="ro-RO" b="0" u="sng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http://smrestservices.herokuapp.com/sm/algorithm/{param}</a:t>
            </a:r>
            <a:endParaRPr lang="ro-RO" b="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hangingPunct="0">
              <a:buFont typeface="Arial" panose="020B0604020202020204" pitchFamily="34" charset="0"/>
              <a:buChar char="•"/>
            </a:pPr>
            <a:endParaRPr lang="ro-RO" b="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hangingPunct="0">
              <a:buFont typeface="Arial" panose="020B0604020202020204" pitchFamily="34" charset="0"/>
              <a:buChar char="•"/>
            </a:pPr>
            <a:endParaRPr lang="ro-RO" b="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068960"/>
            <a:ext cx="8049181" cy="33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4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Concluzii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Cadrul de lucru construit permite rezolvarea de diferite variante de probleme de </a:t>
            </a:r>
            <a:r>
              <a:rPr lang="ro-RO" b="0" i="1" dirty="0" smtClean="0"/>
              <a:t>Stable-Matching;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Situațiile pe care le tratează problemele sunt surprinse în realitate.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856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Perspective de Viitor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/>
          <a:lstStyle/>
          <a:p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Construirea întregului set de </a:t>
            </a:r>
            <a:r>
              <a:rPr lang="ro-RO" b="0" i="1" dirty="0" smtClean="0"/>
              <a:t>Stable-Matchings</a:t>
            </a:r>
            <a:r>
              <a:rPr lang="ro-RO" b="0" dirty="0" smtClean="0"/>
              <a:t> și în funcție de un anumit scor, alegerea celui mai bun;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Există numeroase alte variante, precum: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b="1" dirty="0" smtClean="0"/>
              <a:t>Stable Roommates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dirty="0" smtClean="0"/>
              <a:t>Variante </a:t>
            </a:r>
            <a:r>
              <a:rPr lang="ro-RO" b="1" dirty="0" smtClean="0"/>
              <a:t>3D</a:t>
            </a:r>
            <a:endParaRPr lang="ro-RO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b="1" dirty="0" smtClean="0"/>
              <a:t>Students/Projects Allocation.</a:t>
            </a:r>
          </a:p>
          <a:p>
            <a:pPr lvl="1" indent="0">
              <a:buNone/>
            </a:pPr>
            <a:endParaRPr lang="ro-RO" b="1" dirty="0" smtClean="0"/>
          </a:p>
          <a:p>
            <a:pPr lvl="1" indent="0">
              <a:buNone/>
            </a:pPr>
            <a:endParaRPr lang="ro-RO" b="1" dirty="0" smtClean="0"/>
          </a:p>
          <a:p>
            <a:pPr marL="800100" lvl="1" indent="-342900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919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/>
          <a:lstStyle/>
          <a:p>
            <a:r>
              <a:rPr lang="ro-RO" b="1" dirty="0" smtClean="0">
                <a:latin typeface="Sylfaen" panose="010A0502050306030303" pitchFamily="18" charset="0"/>
              </a:rPr>
              <a:t>Imagine de Ansamblu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Motivație</a:t>
            </a:r>
          </a:p>
          <a:p>
            <a:pPr marL="514350" indent="-514350">
              <a:buAutoNum type="romanUcPeriod"/>
            </a:pPr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Stable-Matching</a:t>
            </a:r>
          </a:p>
          <a:p>
            <a:pPr marL="971550" lvl="1" indent="-514350"/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Clasificare</a:t>
            </a:r>
          </a:p>
          <a:p>
            <a:pPr marL="971550" lvl="1" indent="-514350"/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Definiție</a:t>
            </a:r>
          </a:p>
          <a:p>
            <a:pPr marL="971550" lvl="1" indent="-514350"/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One-to-one</a:t>
            </a:r>
          </a:p>
          <a:p>
            <a:pPr marL="971550" lvl="1" indent="-514350"/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One-to-many</a:t>
            </a:r>
          </a:p>
          <a:p>
            <a:pPr marL="971550" lvl="1" indent="-514350"/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Many-to-many</a:t>
            </a:r>
          </a:p>
          <a:p>
            <a:pPr lvl="1" indent="0">
              <a:buNone/>
            </a:pPr>
            <a:endParaRPr lang="ro-RO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romanUcPeriod"/>
            </a:pPr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Modelarea Datelor</a:t>
            </a:r>
          </a:p>
          <a:p>
            <a:pPr marL="514350" indent="-514350">
              <a:buAutoNum type="romanUcPeriod"/>
            </a:pPr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Serviciul REST</a:t>
            </a:r>
          </a:p>
          <a:p>
            <a:pPr marL="514350" indent="-514350">
              <a:buAutoNum type="romanUcPeriod"/>
            </a:pPr>
            <a:r>
              <a:rPr lang="ro-R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Concluzii și perspective de viitor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latin typeface="Sylfaen" panose="010A0502050306030303" pitchFamily="18" charset="0"/>
              </a:rPr>
              <a:t>i. Motivație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>
              <a:latin typeface="Sylfaen" panose="010A05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i="1" dirty="0" smtClean="0">
                <a:latin typeface="Sylfaen" panose="010A0502050306030303" pitchFamily="18" charset="0"/>
              </a:rPr>
              <a:t>Stable-Matching</a:t>
            </a:r>
            <a:r>
              <a:rPr lang="ro-RO" b="0" dirty="0" smtClean="0">
                <a:latin typeface="Sylfaen" panose="010A0502050306030303" pitchFamily="18" charset="0"/>
              </a:rPr>
              <a:t>  în ziua de astăzi;</a:t>
            </a:r>
          </a:p>
          <a:p>
            <a:pPr algn="just"/>
            <a:endParaRPr lang="ro-RO" b="0" dirty="0">
              <a:latin typeface="Sylfaen" panose="010A05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>
                <a:solidFill>
                  <a:schemeClr val="accent2">
                    <a:lumMod val="50000"/>
                  </a:schemeClr>
                </a:solidFill>
                <a:latin typeface="Sylfaen" panose="010A0502050306030303" pitchFamily="18" charset="0"/>
              </a:rPr>
              <a:t>Situații:</a:t>
            </a:r>
            <a:r>
              <a:rPr lang="ro-RO" b="0" dirty="0" smtClean="0">
                <a:latin typeface="Sylfaen" panose="010A0502050306030303" pitchFamily="18" charset="0"/>
              </a:rPr>
              <a:t>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ro-RO" dirty="0" smtClean="0">
                <a:latin typeface="Sylfaen" panose="010A0502050306030303" pitchFamily="18" charset="0"/>
              </a:rPr>
              <a:t>distribuirea studenților la opționale;</a:t>
            </a:r>
            <a:endParaRPr lang="ro-RO" dirty="0">
              <a:latin typeface="Sylfaen" panose="010A0502050306030303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ro-RO" dirty="0" smtClean="0">
                <a:latin typeface="Sylfaen" panose="010A0502050306030303" pitchFamily="18" charset="0"/>
              </a:rPr>
              <a:t>a profesorilor la diferite școli;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ro-RO" dirty="0">
                <a:latin typeface="Sylfaen" panose="010A0502050306030303" pitchFamily="18" charset="0"/>
              </a:rPr>
              <a:t>a</a:t>
            </a:r>
            <a:r>
              <a:rPr lang="ro-RO" dirty="0" smtClean="0">
                <a:latin typeface="Sylfaen" panose="010A0502050306030303" pitchFamily="18" charset="0"/>
              </a:rPr>
              <a:t> rezidenților în spitale.</a:t>
            </a:r>
          </a:p>
          <a:p>
            <a:pPr lvl="1" indent="0" algn="just">
              <a:buNone/>
            </a:pPr>
            <a:endParaRPr lang="ro-RO" dirty="0" smtClean="0">
              <a:latin typeface="Sylfaen" panose="010A0502050306030303" pitchFamily="18" charset="0"/>
            </a:endParaRPr>
          </a:p>
          <a:p>
            <a:pPr lvl="1" indent="0" algn="just">
              <a:buNone/>
            </a:pPr>
            <a:endParaRPr lang="ro-RO" dirty="0">
              <a:latin typeface="Sylfaen" panose="010A05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>
                <a:latin typeface="Sylfaen" panose="010A0502050306030303" pitchFamily="18" charset="0"/>
              </a:rPr>
              <a:t>Gale și Shapley propun primul algoritm în </a:t>
            </a:r>
            <a:r>
              <a:rPr lang="ro-RO" b="0" dirty="0" smtClean="0">
                <a:latin typeface="Sylfaen" panose="010A0502050306030303" pitchFamily="18" charset="0"/>
              </a:rPr>
              <a:t>1962.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b="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r>
              <a:rPr lang="ro-RO" b="1" dirty="0" smtClean="0">
                <a:latin typeface="Sylfaen" panose="010A0502050306030303" pitchFamily="18" charset="0"/>
              </a:rPr>
              <a:t>II. Stable Matching. ClasificAre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ro-RO" b="0" dirty="0" smtClean="0">
              <a:latin typeface="Sylfaen" panose="010A05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>
                <a:latin typeface="Sylfaen" panose="010A0502050306030303" pitchFamily="18" charset="0"/>
              </a:rPr>
              <a:t>Problemele de Stable-Matching se împart în trei clase: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 smtClean="0">
              <a:latin typeface="Sylfaen" panose="010A050205030603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i="1" dirty="0" smtClean="0">
                <a:latin typeface="Sylfaen" panose="010A0502050306030303" pitchFamily="18" charset="0"/>
              </a:rPr>
              <a:t>one-to-one</a:t>
            </a:r>
            <a:r>
              <a:rPr lang="ro-RO" dirty="0" smtClean="0">
                <a:latin typeface="Sylfaen" panose="010A0502050306030303" pitchFamily="18" charset="0"/>
              </a:rPr>
              <a:t> (ex: problema </a:t>
            </a:r>
            <a:r>
              <a:rPr lang="ro-RO" b="1" dirty="0" smtClean="0">
                <a:latin typeface="Sylfaen" panose="010A0502050306030303" pitchFamily="18" charset="0"/>
              </a:rPr>
              <a:t>Stable-Marriage</a:t>
            </a:r>
            <a:r>
              <a:rPr lang="ro-RO" dirty="0" smtClean="0">
                <a:latin typeface="Sylfaen" panose="010A0502050306030303" pitchFamily="18" charset="0"/>
              </a:rPr>
              <a:t>);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ro-RO" dirty="0" smtClean="0">
              <a:latin typeface="Sylfaen" panose="010A050205030603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i="1" dirty="0">
                <a:latin typeface="Sylfaen" panose="010A0502050306030303" pitchFamily="18" charset="0"/>
              </a:rPr>
              <a:t>o</a:t>
            </a:r>
            <a:r>
              <a:rPr lang="ro-RO" b="0" i="1" dirty="0" smtClean="0">
                <a:latin typeface="Sylfaen" panose="010A0502050306030303" pitchFamily="18" charset="0"/>
              </a:rPr>
              <a:t>ne-to-many</a:t>
            </a:r>
            <a:r>
              <a:rPr lang="ro-RO" b="0" dirty="0" smtClean="0">
                <a:latin typeface="Sylfaen" panose="010A0502050306030303" pitchFamily="18" charset="0"/>
              </a:rPr>
              <a:t> (ex: problemele </a:t>
            </a:r>
            <a:r>
              <a:rPr lang="ro-RO" b="1" dirty="0" smtClean="0">
                <a:latin typeface="Sylfaen" panose="010A0502050306030303" pitchFamily="18" charset="0"/>
              </a:rPr>
              <a:t>Hospitals/Residents</a:t>
            </a:r>
            <a:r>
              <a:rPr lang="ro-RO" b="0" dirty="0" smtClean="0">
                <a:latin typeface="Sylfaen" panose="010A0502050306030303" pitchFamily="18" charset="0"/>
              </a:rPr>
              <a:t>, </a:t>
            </a:r>
            <a:r>
              <a:rPr lang="ro-RO" b="1" dirty="0" smtClean="0">
                <a:latin typeface="Sylfaen" panose="010A0502050306030303" pitchFamily="18" charset="0"/>
              </a:rPr>
              <a:t>College Admission</a:t>
            </a:r>
            <a:r>
              <a:rPr lang="ro-RO" b="0" dirty="0" smtClean="0">
                <a:latin typeface="Sylfaen" panose="010A0502050306030303" pitchFamily="18" charset="0"/>
              </a:rPr>
              <a:t>);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ro-RO" b="0" dirty="0" smtClean="0">
              <a:latin typeface="Sylfaen" panose="010A050205030603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i="1" dirty="0" smtClean="0">
                <a:latin typeface="Sylfaen" panose="010A0502050306030303" pitchFamily="18" charset="0"/>
              </a:rPr>
              <a:t>many-to-many</a:t>
            </a:r>
            <a:r>
              <a:rPr lang="ro-RO" dirty="0" smtClean="0">
                <a:latin typeface="Sylfaen" panose="010A0502050306030303" pitchFamily="18" charset="0"/>
              </a:rPr>
              <a:t> (ex: problemele </a:t>
            </a:r>
            <a:r>
              <a:rPr lang="ro-RO" b="1" dirty="0" smtClean="0">
                <a:latin typeface="Sylfaen" panose="010A0502050306030303" pitchFamily="18" charset="0"/>
              </a:rPr>
              <a:t>Stable-Allocation, Teachers Repartition</a:t>
            </a:r>
            <a:r>
              <a:rPr lang="ro-RO" dirty="0" smtClean="0">
                <a:latin typeface="Sylfaen" panose="010A0502050306030303" pitchFamily="18" charset="0"/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ro-RO" dirty="0">
              <a:latin typeface="Sylfaen" panose="010A0502050306030303" pitchFamily="18" charset="0"/>
            </a:endParaRPr>
          </a:p>
          <a:p>
            <a:endParaRPr lang="ro-RO" b="0" dirty="0" smtClean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1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r>
              <a:rPr lang="ro-RO" b="1" dirty="0" smtClean="0">
                <a:latin typeface="Sylfaen" panose="010A0502050306030303" pitchFamily="18" charset="0"/>
              </a:rPr>
              <a:t>Stable Matching. Definiție</a:t>
            </a:r>
            <a:endParaRPr lang="en-US" b="1" dirty="0">
              <a:latin typeface="Sylfaen" panose="010A05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91264" cy="4484712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ro-RO" dirty="0" smtClean="0">
                    <a:latin typeface="Sylfaen" panose="010A0502050306030303" pitchFamily="18" charset="0"/>
                  </a:rPr>
                  <a:t>Fie </a:t>
                </a:r>
                <a:r>
                  <a:rPr lang="en-US" b="0" dirty="0" smtClean="0">
                    <a:latin typeface="Sylfaen" panose="010A0502050306030303" pitchFamily="18" charset="0"/>
                  </a:rPr>
                  <a:t>M </a:t>
                </a:r>
                <a:r>
                  <a:rPr lang="en-US" b="0" dirty="0">
                    <a:latin typeface="Sylfaen" panose="010A0502050306030303" pitchFamily="18" charset="0"/>
                  </a:rPr>
                  <a:t>= </a:t>
                </a:r>
                <a:r>
                  <a:rPr lang="en-US" b="0" dirty="0" smtClean="0">
                    <a:latin typeface="Sylfaen" panose="010A0502050306030303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,…, </m:t>
                        </m:r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Sylfaen" panose="010A0502050306030303" pitchFamily="18" charset="0"/>
                  </a:rPr>
                  <a:t>} </a:t>
                </a:r>
                <a:r>
                  <a:rPr lang="ro-RO" b="0" dirty="0" smtClean="0">
                    <a:latin typeface="Sylfaen" panose="010A0502050306030303" pitchFamily="18" charset="0"/>
                  </a:rPr>
                  <a:t>și </a:t>
                </a:r>
                <a:r>
                  <a:rPr lang="en-US" b="0" dirty="0" smtClean="0">
                    <a:latin typeface="Sylfaen" panose="010A0502050306030303" pitchFamily="18" charset="0"/>
                  </a:rPr>
                  <a:t>W </a:t>
                </a:r>
                <a:r>
                  <a:rPr lang="en-US" b="0" dirty="0">
                    <a:latin typeface="Sylfaen" panose="010A0502050306030303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,…, </m:t>
                        </m:r>
                        <m:r>
                          <a:rPr lang="ro-RO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>
                    <a:latin typeface="Sylfaen" panose="010A0502050306030303" pitchFamily="18" charset="0"/>
                  </a:rPr>
                  <a:t>} </a:t>
                </a:r>
                <a:r>
                  <a:rPr lang="ro-RO" b="0" dirty="0" smtClean="0">
                    <a:latin typeface="Sylfaen" panose="010A0502050306030303" pitchFamily="18" charset="0"/>
                  </a:rPr>
                  <a:t>două seturi </a:t>
                </a:r>
                <a:r>
                  <a:rPr lang="ro-RO" dirty="0">
                    <a:latin typeface="Sylfaen" panose="010A0502050306030303" pitchFamily="18" charset="0"/>
                  </a:rPr>
                  <a:t>a</a:t>
                </a:r>
                <a:r>
                  <a:rPr lang="ro-RO" b="0" dirty="0" smtClean="0">
                    <a:latin typeface="Sylfaen" panose="010A0502050306030303" pitchFamily="18" charset="0"/>
                  </a:rPr>
                  <a:t> câte n elemente;</a:t>
                </a:r>
              </a:p>
              <a:p>
                <a:pPr marL="274320" lvl="1" indent="0">
                  <a:buNone/>
                </a:pPr>
                <a:endParaRPr lang="en-US" b="0" dirty="0">
                  <a:latin typeface="Sylfaen" panose="010A0502050306030303" pitchFamily="18" charset="0"/>
                </a:endParaRPr>
              </a:p>
              <a:p>
                <a:pPr lvl="1"/>
                <a:r>
                  <a:rPr lang="ro-RO" b="1" dirty="0">
                    <a:latin typeface="Berlin Sans FB Demi" panose="020E0802020502020306" pitchFamily="34" charset="0"/>
                  </a:rPr>
                  <a:t>M</a:t>
                </a:r>
                <a:r>
                  <a:rPr lang="en-US" sz="2900" b="0" dirty="0" smtClean="0">
                    <a:latin typeface="Sylfaen" panose="010A0502050306030303" pitchFamily="18" charset="0"/>
                  </a:rPr>
                  <a:t> </a:t>
                </a:r>
                <a:r>
                  <a:rPr lang="ro-RO" dirty="0">
                    <a:latin typeface="Sylfaen" panose="010A0502050306030303" pitchFamily="18" charset="0"/>
                  </a:rPr>
                  <a:t>=</a:t>
                </a:r>
                <a:r>
                  <a:rPr lang="en-US" b="0" dirty="0" smtClean="0">
                    <a:latin typeface="Sylfaen" panose="010A0502050306030303" pitchFamily="18" charset="0"/>
                  </a:rPr>
                  <a:t> </a:t>
                </a:r>
                <a:r>
                  <a:rPr lang="en-US" b="0" dirty="0">
                    <a:latin typeface="Sylfaen" panose="010A0502050306030303" pitchFamily="18" charset="0"/>
                  </a:rPr>
                  <a:t>un matching </a:t>
                </a:r>
                <a:r>
                  <a:rPr lang="en-US" b="0" dirty="0" err="1">
                    <a:latin typeface="Sylfaen" panose="010A0502050306030303" pitchFamily="18" charset="0"/>
                  </a:rPr>
                  <a:t>peste</a:t>
                </a:r>
                <a:r>
                  <a:rPr lang="en-US" b="0" dirty="0">
                    <a:latin typeface="Sylfaen" panose="010A0502050306030303" pitchFamily="18" charset="0"/>
                  </a:rPr>
                  <a:t> </a:t>
                </a:r>
                <a:r>
                  <a:rPr lang="en-US" b="0" dirty="0" err="1">
                    <a:latin typeface="Sylfaen" panose="010A0502050306030303" pitchFamily="18" charset="0"/>
                  </a:rPr>
                  <a:t>cele</a:t>
                </a:r>
                <a:r>
                  <a:rPr lang="en-US" b="0" dirty="0">
                    <a:latin typeface="Sylfaen" panose="010A0502050306030303" pitchFamily="18" charset="0"/>
                  </a:rPr>
                  <a:t> </a:t>
                </a:r>
                <a:r>
                  <a:rPr lang="ro-RO" b="0" dirty="0" smtClean="0">
                    <a:latin typeface="Sylfaen" panose="010A0502050306030303" pitchFamily="18" charset="0"/>
                  </a:rPr>
                  <a:t>două</a:t>
                </a:r>
                <a:r>
                  <a:rPr lang="en-US" b="0" dirty="0" smtClean="0">
                    <a:latin typeface="Sylfaen" panose="010A0502050306030303" pitchFamily="18" charset="0"/>
                  </a:rPr>
                  <a:t> </a:t>
                </a:r>
                <a:r>
                  <a:rPr lang="en-US" b="0" dirty="0" err="1">
                    <a:latin typeface="Sylfaen" panose="010A0502050306030303" pitchFamily="18" charset="0"/>
                  </a:rPr>
                  <a:t>seturi</a:t>
                </a:r>
                <a:r>
                  <a:rPr lang="en-US" b="0" dirty="0">
                    <a:latin typeface="Sylfaen" panose="010A0502050306030303" pitchFamily="18" charset="0"/>
                  </a:rPr>
                  <a:t> de </a:t>
                </a:r>
                <a:r>
                  <a:rPr lang="en-US" b="0" dirty="0" err="1" smtClean="0">
                    <a:latin typeface="Sylfaen" panose="010A0502050306030303" pitchFamily="18" charset="0"/>
                  </a:rPr>
                  <a:t>elemente</a:t>
                </a:r>
                <a:r>
                  <a:rPr lang="ro-RO" dirty="0" smtClean="0">
                    <a:latin typeface="Sylfaen" panose="010A0502050306030303" pitchFamily="18" charset="0"/>
                  </a:rPr>
                  <a:t>, notat sub forma:</a:t>
                </a:r>
              </a:p>
              <a:p>
                <a:pPr marL="274320" lvl="1" indent="0">
                  <a:buNone/>
                </a:pPr>
                <a:r>
                  <a:rPr lang="ro-RO" b="1" dirty="0">
                    <a:latin typeface="Sylfaen" panose="010A0502050306030303" pitchFamily="18" charset="0"/>
                  </a:rPr>
                  <a:t>	</a:t>
                </a:r>
                <a:r>
                  <a:rPr lang="ro-RO" b="1" dirty="0" smtClean="0">
                    <a:latin typeface="Berlin Sans FB Demi" panose="020E0802020502020306" pitchFamily="34" charset="0"/>
                  </a:rPr>
                  <a:t>M</a:t>
                </a:r>
                <a:r>
                  <a:rPr lang="ro-RO" dirty="0" smtClean="0">
                    <a:latin typeface="Sylfaen" panose="010A0502050306030303" pitchFamily="18" charset="0"/>
                  </a:rPr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o-RO" dirty="0" smtClean="0">
                    <a:latin typeface="Sylfaen" panose="010A0502050306030303" pitchFamily="18" charset="0"/>
                  </a:rPr>
                  <a:t>)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o-RO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b="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ro-RO" dirty="0" smtClean="0">
                    <a:latin typeface="Sylfaen" panose="010A0502050306030303" pitchFamily="18" charset="0"/>
                  </a:rPr>
                  <a:t> M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ro-RO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o-RO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ro-RO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ro-RO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bar>
                          <m:barPr>
                            <m:pos m:val="top"/>
                            <m:ctrlPr>
                              <a:rPr lang="ro-RO" b="0" i="1" smtClean="0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ro-RO" b="0" i="1" smtClean="0">
                                <a:latin typeface="Cambria Math"/>
                                <a:ea typeface="Cambria Math"/>
                              </a:rPr>
                              <m:t>1, </m:t>
                            </m:r>
                            <m:r>
                              <a:rPr lang="ro-RO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ro-RO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ba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ro-RO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ro-RO" b="0" i="1" smtClean="0">
                            <a:latin typeface="Cambria Math"/>
                          </a:rPr>
                          <m:t> </m:t>
                        </m:r>
                        <m:r>
                          <a:rPr lang="ro-RO" b="0" i="1" smtClean="0">
                            <a:latin typeface="Cambria Math"/>
                          </a:rPr>
                          <m:t>𝑗</m:t>
                        </m:r>
                        <m:r>
                          <a:rPr lang="ro-RO" i="1">
                            <a:latin typeface="Cambria Math"/>
                            <a:ea typeface="Cambria Math"/>
                          </a:rPr>
                          <m:t>= </m:t>
                        </m:r>
                        <m:bar>
                          <m:barPr>
                            <m:pos m:val="top"/>
                            <m:ctrlPr>
                              <a:rPr lang="ro-RO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ro-RO" i="1">
                                <a:latin typeface="Cambria Math"/>
                                <a:ea typeface="Cambria Math"/>
                              </a:rPr>
                              <m:t>1, </m:t>
                            </m:r>
                            <m:r>
                              <a:rPr lang="ro-RO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ro-RO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bar>
                      </m:e>
                    </m:nary>
                  </m:oMath>
                </a14:m>
                <a:r>
                  <a:rPr lang="ro-RO" dirty="0" smtClean="0">
                    <a:latin typeface="Sylfaen" panose="010A0502050306030303" pitchFamily="18" charset="0"/>
                  </a:rPr>
                  <a:t>}</a:t>
                </a:r>
              </a:p>
              <a:p>
                <a:pPr marL="274320" lvl="1" indent="0">
                  <a:buNone/>
                </a:pPr>
                <a:endParaRPr lang="ro-RO" b="0" dirty="0" smtClean="0">
                  <a:latin typeface="Sylfaen" panose="010A0502050306030303" pitchFamily="18" charset="0"/>
                </a:endParaRPr>
              </a:p>
              <a:p>
                <a:pPr lvl="1"/>
                <a:r>
                  <a:rPr lang="ro-RO" dirty="0" smtClean="0">
                    <a:latin typeface="Sylfaen" panose="010A0502050306030303" pitchFamily="18" charset="0"/>
                  </a:rPr>
                  <a:t>Notăm </a:t>
                </a:r>
                <a:r>
                  <a:rPr lang="ro-RO" b="1" dirty="0" smtClean="0">
                    <a:latin typeface="Berlin Sans FB Demi" panose="020E0802020502020306" pitchFamily="34" charset="0"/>
                  </a:rPr>
                  <a:t>M</a:t>
                </a:r>
                <a:r>
                  <a:rPr lang="ro-RO" dirty="0" smtClean="0">
                    <a:latin typeface="Sylfaen" panose="010A0502050306030303" pitchFamily="18" charset="0"/>
                  </a:rPr>
                  <a:t>(m) = perechea lui m din matching-ul </a:t>
                </a:r>
                <a:r>
                  <a:rPr lang="ro-RO" b="1" dirty="0">
                    <a:latin typeface="Berlin Sans FB Demi" panose="020E0802020502020306" pitchFamily="34" charset="0"/>
                  </a:rPr>
                  <a:t>M</a:t>
                </a:r>
                <a:r>
                  <a:rPr lang="ro-RO" dirty="0" smtClean="0">
                    <a:latin typeface="Sylfaen" panose="010A0502050306030303" pitchFamily="18" charset="0"/>
                  </a:rPr>
                  <a:t>;</a:t>
                </a:r>
                <a:r>
                  <a:rPr lang="en-US" b="0" dirty="0" smtClean="0">
                    <a:latin typeface="Sylfaen" panose="010A0502050306030303" pitchFamily="18" charset="0"/>
                  </a:rPr>
                  <a:t> </a:t>
                </a:r>
                <a:endParaRPr lang="ro-RO" b="0" dirty="0" smtClean="0">
                  <a:latin typeface="Sylfaen" panose="010A0502050306030303" pitchFamily="18" charset="0"/>
                </a:endParaRPr>
              </a:p>
              <a:p>
                <a:pPr marL="274320" lvl="1" indent="0">
                  <a:buNone/>
                </a:pPr>
                <a:endParaRPr lang="ro-RO" dirty="0">
                  <a:latin typeface="Sylfaen" panose="010A0502050306030303" pitchFamily="18" charset="0"/>
                </a:endParaRPr>
              </a:p>
              <a:p>
                <a:pPr lvl="1"/>
                <a:r>
                  <a:rPr lang="ro-RO" b="1" dirty="0">
                    <a:latin typeface="Berlin Sans FB Demi" panose="020E0802020502020306" pitchFamily="34" charset="0"/>
                  </a:rPr>
                  <a:t>M</a:t>
                </a:r>
                <a:r>
                  <a:rPr lang="ro-RO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o-RO" dirty="0" smtClean="0">
                    <a:latin typeface="Sylfaen" panose="010A0502050306030303" pitchFamily="18" charset="0"/>
                    <a:ea typeface="Cambria Math" panose="02040503050406030204" pitchFamily="18" charset="0"/>
                  </a:rPr>
                  <a:t> stabilă dacă niciuna dintre perechi nu este pereche blocantă, adică: </a:t>
                </a:r>
              </a:p>
              <a:p>
                <a:pPr marL="1371600" lvl="3" indent="0">
                  <a:buNone/>
                </a:pPr>
                <a:r>
                  <a:rPr lang="ro-RO" dirty="0">
                    <a:latin typeface="Sylfaen" panose="010A050205030603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ro-RO" dirty="0" smtClean="0">
                    <a:latin typeface="Sylfaen" panose="010A0502050306030303" pitchFamily="18" charset="0"/>
                    <a:ea typeface="Cambria Math" panose="02040503050406030204" pitchFamily="18" charset="0"/>
                  </a:rPr>
                  <a:t>    (</a:t>
                </a:r>
                <a:r>
                  <a:rPr lang="en-US" dirty="0" smtClean="0"/>
                  <a:t>𝑚</a:t>
                </a:r>
                <a:r>
                  <a:rPr lang="en-US" dirty="0"/>
                  <a:t>,𝑤</a:t>
                </a:r>
                <a:r>
                  <a:rPr lang="en-US" dirty="0" smtClean="0"/>
                  <a:t>)</a:t>
                </a:r>
                <a:r>
                  <a:rPr lang="ro-RO" dirty="0" smtClean="0"/>
                  <a:t> </a:t>
                </a:r>
                <a:r>
                  <a:rPr lang="en-US" dirty="0" smtClean="0"/>
                  <a:t>≠</a:t>
                </a:r>
                <a:r>
                  <a:rPr lang="ro-RO" dirty="0" smtClean="0"/>
                  <a:t> </a:t>
                </a:r>
                <a:r>
                  <a:rPr lang="en-US" dirty="0" smtClean="0"/>
                  <a:t>𝑝𝑒𝑟𝑒𝑐</a:t>
                </a:r>
                <a:r>
                  <a:rPr lang="en-US" dirty="0"/>
                  <a:t>ℎ𝑒 𝑏𝑙𝑜𝑐𝑎𝑛𝑡𝑎 ∀ 𝑚 </a:t>
                </a:r>
                <a:r>
                  <a:rPr lang="en-US" dirty="0" smtClean="0"/>
                  <a:t>∈</a:t>
                </a:r>
                <a:r>
                  <a:rPr lang="ro-RO" dirty="0" smtClean="0"/>
                  <a:t> </a:t>
                </a:r>
                <a:r>
                  <a:rPr lang="en-US" dirty="0">
                    <a:latin typeface="Sylfaen" panose="010A0502050306030303" pitchFamily="18" charset="0"/>
                  </a:rPr>
                  <a:t>M</a:t>
                </a:r>
                <a:r>
                  <a:rPr lang="en-US" dirty="0" smtClean="0"/>
                  <a:t>,</a:t>
                </a:r>
                <a:r>
                  <a:rPr lang="ro-RO" dirty="0" smtClean="0"/>
                  <a:t> </a:t>
                </a:r>
                <a:r>
                  <a:rPr lang="en-US" dirty="0" smtClean="0"/>
                  <a:t>𝑤 ∈</a:t>
                </a:r>
                <a:r>
                  <a:rPr lang="ro-RO" dirty="0" smtClean="0"/>
                  <a:t> </a:t>
                </a:r>
                <a:r>
                  <a:rPr lang="en-US" dirty="0">
                    <a:latin typeface="Sylfaen" panose="010A0502050306030303" pitchFamily="18" charset="0"/>
                  </a:rPr>
                  <a:t>W</a:t>
                </a:r>
                <a:r>
                  <a:rPr lang="en-US" dirty="0" smtClean="0"/>
                  <a:t>,</a:t>
                </a:r>
                <a:r>
                  <a:rPr lang="ro-RO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/>
                  <a:t>𝑚,𝑤</a:t>
                </a:r>
                <a:r>
                  <a:rPr lang="en-US" dirty="0" smtClean="0"/>
                  <a:t>)</a:t>
                </a:r>
                <a:r>
                  <a:rPr lang="ro-RO" dirty="0" smtClean="0"/>
                  <a:t> </a:t>
                </a:r>
                <a:r>
                  <a:rPr lang="en-US" dirty="0" smtClean="0"/>
                  <a:t>∈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o-RO" b="1" dirty="0" smtClean="0">
                    <a:latin typeface="Berlin Sans FB Demi" panose="020E0802020502020306" pitchFamily="34" charset="0"/>
                  </a:rPr>
                  <a:t>M</a:t>
                </a:r>
                <a:r>
                  <a:rPr lang="ro-RO" b="1" dirty="0" smtClean="0">
                    <a:latin typeface="Sylfaen" panose="010A0502050306030303" pitchFamily="18" charset="0"/>
                  </a:rPr>
                  <a:t>;</a:t>
                </a:r>
                <a:endParaRPr lang="ro-RO" b="1" dirty="0" smtClean="0">
                  <a:latin typeface="Berlin Sans FB Demi" panose="020E0802020502020306" pitchFamily="34" charset="0"/>
                </a:endParaRPr>
              </a:p>
              <a:p>
                <a:pPr marL="1371600" lvl="3" indent="0">
                  <a:buNone/>
                </a:pPr>
                <a:endParaRPr lang="ro-RO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ro-RO" dirty="0" smtClean="0">
                    <a:latin typeface="Sylfaen" panose="010A0502050306030303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/>
                  <a:t>𝑚,𝑤)</a:t>
                </a:r>
                <a:r>
                  <a:rPr lang="ro-RO" dirty="0"/>
                  <a:t> </a:t>
                </a:r>
                <a:r>
                  <a:rPr lang="vi-VN" b="0" dirty="0" smtClean="0"/>
                  <a:t>= </a:t>
                </a:r>
                <a:r>
                  <a:rPr lang="en-US" b="0" dirty="0">
                    <a:latin typeface="Sylfaen" panose="010A0502050306030303" pitchFamily="18" charset="0"/>
                  </a:rPr>
                  <a:t>𝑝𝑒𝑟𝑒𝑐ℎ𝑒 </a:t>
                </a:r>
                <a:r>
                  <a:rPr lang="en-US" b="0" dirty="0" smtClean="0">
                    <a:latin typeface="Sylfaen" panose="010A0502050306030303" pitchFamily="18" charset="0"/>
                  </a:rPr>
                  <a:t>𝑏𝑙𝑜𝑐𝑎𝑛𝑡𝑎</a:t>
                </a:r>
                <a:r>
                  <a:rPr lang="ro-RO" b="0" dirty="0" smtClean="0">
                    <a:latin typeface="Sylfaen" panose="010A0502050306030303" pitchFamily="18" charset="0"/>
                  </a:rPr>
                  <a:t> dacă au loc următoarele:</a:t>
                </a:r>
                <a:endParaRPr lang="vi-VN" b="0" dirty="0"/>
              </a:p>
              <a:p>
                <a:pPr marL="1485900" lvl="2" indent="-342900"/>
                <a:r>
                  <a:rPr lang="ro-RO" b="1" dirty="0">
                    <a:latin typeface="Berlin Sans FB Demi" panose="020E0802020502020306" pitchFamily="34" charset="0"/>
                  </a:rPr>
                  <a:t>M</a:t>
                </a:r>
                <a:r>
                  <a:rPr lang="en-US" b="0" dirty="0" smtClean="0">
                    <a:latin typeface="Sylfaen" panose="010A0502050306030303" pitchFamily="18" charset="0"/>
                  </a:rPr>
                  <a:t>(m</a:t>
                </a:r>
                <a:r>
                  <a:rPr lang="en-US" b="0" dirty="0">
                    <a:latin typeface="Sylfaen" panose="010A0502050306030303" pitchFamily="18" charset="0"/>
                  </a:rPr>
                  <a:t>) ≠ w; </a:t>
                </a:r>
              </a:p>
              <a:p>
                <a:pPr marL="1485900" lvl="2" indent="-342900"/>
                <a:r>
                  <a:rPr lang="pl-PL" b="0" dirty="0" smtClean="0">
                    <a:latin typeface="Sylfaen" panose="010A0502050306030303" pitchFamily="18" charset="0"/>
                  </a:rPr>
                  <a:t>P(m</a:t>
                </a:r>
                <a:r>
                  <a:rPr lang="pl-PL" b="0" dirty="0">
                    <a:latin typeface="Sylfaen" panose="010A0502050306030303" pitchFamily="18" charset="0"/>
                  </a:rPr>
                  <a:t>, w) &gt; P(m, </a:t>
                </a:r>
                <a:r>
                  <a:rPr lang="ro-RO" b="1" dirty="0">
                    <a:latin typeface="Berlin Sans FB Demi" panose="020E0802020502020306" pitchFamily="34" charset="0"/>
                  </a:rPr>
                  <a:t>M</a:t>
                </a:r>
                <a:r>
                  <a:rPr lang="pl-PL" b="0" dirty="0" smtClean="0">
                    <a:latin typeface="Sylfaen" panose="010A0502050306030303" pitchFamily="18" charset="0"/>
                  </a:rPr>
                  <a:t>(m</a:t>
                </a:r>
                <a:r>
                  <a:rPr lang="pl-PL" b="0" dirty="0">
                    <a:latin typeface="Sylfaen" panose="010A0502050306030303" pitchFamily="18" charset="0"/>
                  </a:rPr>
                  <a:t>)); </a:t>
                </a:r>
              </a:p>
              <a:p>
                <a:pPr marL="1485900" lvl="2" indent="-342900"/>
                <a:r>
                  <a:rPr lang="pl-PL" b="0" dirty="0" smtClean="0">
                    <a:latin typeface="Sylfaen" panose="010A0502050306030303" pitchFamily="18" charset="0"/>
                  </a:rPr>
                  <a:t>P(w</a:t>
                </a:r>
                <a:r>
                  <a:rPr lang="pl-PL" b="0" dirty="0">
                    <a:latin typeface="Sylfaen" panose="010A0502050306030303" pitchFamily="18" charset="0"/>
                  </a:rPr>
                  <a:t>, m) &gt; P(w, </a:t>
                </a:r>
                <a:r>
                  <a:rPr lang="ro-RO" b="1" dirty="0">
                    <a:latin typeface="Berlin Sans FB Demi" panose="020E0802020502020306" pitchFamily="34" charset="0"/>
                  </a:rPr>
                  <a:t>M</a:t>
                </a:r>
                <a:r>
                  <a:rPr lang="pl-PL" b="0" dirty="0" smtClean="0">
                    <a:latin typeface="Sylfaen" panose="010A0502050306030303" pitchFamily="18" charset="0"/>
                  </a:rPr>
                  <a:t>(w</a:t>
                </a:r>
                <a:r>
                  <a:rPr lang="pl-PL" b="0" dirty="0">
                    <a:latin typeface="Sylfaen" panose="010A0502050306030303" pitchFamily="18" charset="0"/>
                  </a:rPr>
                  <a:t>)). </a:t>
                </a:r>
              </a:p>
              <a:p>
                <a:endParaRPr lang="en-US" b="0" dirty="0">
                  <a:latin typeface="Sylfaen" panose="010A05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91264" cy="4484712"/>
              </a:xfrm>
              <a:blipFill rotWithShape="1">
                <a:blip r:embed="rId2"/>
                <a:stretch>
                  <a:fillRect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ro-RO" b="1" dirty="0"/>
              <a:t>One – To – One. GS și KirÁly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Pentru problema clasică =&gt; algoritmul propus de Gale și Shapley;</a:t>
            </a:r>
          </a:p>
          <a:p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Principiul de „acceptare întârziată”;</a:t>
            </a:r>
          </a:p>
          <a:p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Extensii:</a:t>
            </a:r>
            <a:endParaRPr lang="ro-RO" b="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SMT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SMI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SMTI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Pentru instanțe de SMTI, pentru optimizarea dimensiunii stable matching-ului =&gt; algoritmul lui Király.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8624"/>
          <a:stretch/>
        </p:blipFill>
        <p:spPr bwMode="auto">
          <a:xfrm>
            <a:off x="1856529" y="260648"/>
            <a:ext cx="5616624" cy="6192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90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/>
          <a:lstStyle/>
          <a:p>
            <a:r>
              <a:rPr lang="ro-RO" b="1" dirty="0" smtClean="0"/>
              <a:t>Comparație GS și KirÁly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" t="26667" r="38431"/>
          <a:stretch/>
        </p:blipFill>
        <p:spPr bwMode="auto">
          <a:xfrm>
            <a:off x="683568" y="3068960"/>
            <a:ext cx="3251197" cy="1788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04701" y="3068960"/>
            <a:ext cx="3312368" cy="175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69151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Pe o anumită instanță cu 2 seturi a câte 5 elemente s-au obținut următoarele output-uri: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3848" y="5390403"/>
                <a:ext cx="2053639" cy="397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 smtClean="0"/>
                  <a:t>Deci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𝐺𝑆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|&lt;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90403"/>
                <a:ext cx="2053639" cy="397673"/>
              </a:xfrm>
              <a:prstGeom prst="rect">
                <a:avLst/>
              </a:prstGeom>
              <a:blipFill rotWithShape="1">
                <a:blip r:embed="rId4"/>
                <a:stretch>
                  <a:fillRect l="-2679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One - TO - many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Apare ideea de </a:t>
            </a:r>
            <a:r>
              <a:rPr lang="ro-RO" b="0" i="1" dirty="0" smtClean="0"/>
              <a:t>capacitate, </a:t>
            </a:r>
            <a:r>
              <a:rPr lang="ro-RO" b="0" dirty="0" smtClean="0"/>
              <a:t>dar doar la un set;</a:t>
            </a:r>
          </a:p>
          <a:p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Noul tip de element: cuplurile;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 smtClean="0"/>
              <a:t>Exemple de probleme: </a:t>
            </a:r>
            <a:r>
              <a:rPr lang="ro-RO" dirty="0"/>
              <a:t>Hospitals/Residents</a:t>
            </a:r>
            <a:r>
              <a:rPr lang="ro-RO" b="0" dirty="0"/>
              <a:t>, </a:t>
            </a:r>
            <a:r>
              <a:rPr lang="ro-RO" dirty="0"/>
              <a:t>Courses </a:t>
            </a:r>
            <a:r>
              <a:rPr lang="ro-RO" dirty="0" smtClean="0"/>
              <a:t>Repartition.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821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105964"/>
      </a:hlink>
      <a:folHlink>
        <a:srgbClr val="85DFD0"/>
      </a:folHlink>
    </a:clrScheme>
    <a:fontScheme name="Custom 1">
      <a:majorFont>
        <a:latin typeface="Sylfaen"/>
        <a:ea typeface=""/>
        <a:cs typeface=""/>
      </a:majorFont>
      <a:minorFont>
        <a:latin typeface="Sylfaen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876</TotalTime>
  <Words>637</Words>
  <Application>Microsoft Office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Cadru de lucru Pentru rezolvarea problemelor de tip stable matching</vt:lpstr>
      <vt:lpstr>Imagine de Ansamblu</vt:lpstr>
      <vt:lpstr>i. Motivație</vt:lpstr>
      <vt:lpstr>II. Stable Matching. ClasificAre</vt:lpstr>
      <vt:lpstr>Stable Matching. Definiție</vt:lpstr>
      <vt:lpstr>One – To – One. GS și KirÁly</vt:lpstr>
      <vt:lpstr>PowerPoint Presentation</vt:lpstr>
      <vt:lpstr>Comparație GS și KirÁly</vt:lpstr>
      <vt:lpstr>One - TO - many</vt:lpstr>
      <vt:lpstr>Many-To - Many</vt:lpstr>
      <vt:lpstr>III. Modelarea Datelor</vt:lpstr>
      <vt:lpstr>PowerPoint Presentation</vt:lpstr>
      <vt:lpstr>IV. Serviciul REST</vt:lpstr>
      <vt:lpstr>Concluzii</vt:lpstr>
      <vt:lpstr>Perspective de Viitor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Cadru de lucru cu probleme de tip stable matching</dc:title>
  <dc:creator>Windows User</dc:creator>
  <cp:lastModifiedBy>Windows User</cp:lastModifiedBy>
  <cp:revision>104</cp:revision>
  <dcterms:created xsi:type="dcterms:W3CDTF">2017-06-25T11:11:59Z</dcterms:created>
  <dcterms:modified xsi:type="dcterms:W3CDTF">2017-06-30T08:49:04Z</dcterms:modified>
</cp:coreProperties>
</file>