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64" r:id="rId3"/>
    <p:sldId id="263" r:id="rId4"/>
    <p:sldId id="268" r:id="rId5"/>
    <p:sldId id="266" r:id="rId6"/>
    <p:sldId id="258" r:id="rId7"/>
    <p:sldId id="269" r:id="rId8"/>
    <p:sldId id="265" r:id="rId9"/>
    <p:sldId id="267" r:id="rId10"/>
    <p:sldId id="270" r:id="rId11"/>
    <p:sldId id="26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/>
    <p:restoredTop sz="96296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C4B86-95E3-F445-94C6-22A3863A2CD0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ECE3B-AB9D-2B42-8B7A-BA85002E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86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fmnist</a:t>
            </a:r>
            <a:r>
              <a:rPr lang="en-US" dirty="0"/>
              <a:t> 2f</a:t>
            </a:r>
          </a:p>
          <a:p>
            <a:r>
              <a:rPr lang="en-US" dirty="0" err="1"/>
              <a:t>noise_type</a:t>
            </a:r>
            <a:r>
              <a:rPr lang="en-US" dirty="0"/>
              <a:t>: gaussian, noise: 0.49256859462010105, </a:t>
            </a:r>
            <a:r>
              <a:rPr lang="en-US" dirty="0" err="1"/>
              <a:t>pois_ct</a:t>
            </a:r>
            <a:r>
              <a:rPr lang="en-US" dirty="0"/>
              <a:t>: 1, clip norm: 1, </a:t>
            </a:r>
            <a:r>
              <a:rPr lang="en-US" dirty="0" err="1"/>
              <a:t>epslb</a:t>
            </a:r>
            <a:r>
              <a:rPr lang="en-US" dirty="0"/>
              <a:t>: 0.07069183042278623, p0: 0.18064889524117578, p1: 0.7427740923950366</a:t>
            </a:r>
          </a:p>
          <a:p>
            <a:r>
              <a:rPr lang="en-US" dirty="0" err="1"/>
              <a:t>noise_type</a:t>
            </a:r>
            <a:r>
              <a:rPr lang="en-US" dirty="0"/>
              <a:t>: </a:t>
            </a:r>
            <a:r>
              <a:rPr lang="en-US" dirty="0" err="1"/>
              <a:t>lmo</a:t>
            </a:r>
            <a:r>
              <a:rPr lang="en-US" dirty="0"/>
              <a:t>, noise: 2.402, </a:t>
            </a:r>
            <a:r>
              <a:rPr lang="en-US" dirty="0" err="1"/>
              <a:t>pois_ct</a:t>
            </a:r>
            <a:r>
              <a:rPr lang="en-US" dirty="0"/>
              <a:t>: 1, clip norm: 1, </a:t>
            </a:r>
            <a:r>
              <a:rPr lang="en-US" dirty="0" err="1"/>
              <a:t>epslb</a:t>
            </a:r>
            <a:r>
              <a:rPr lang="en-US" dirty="0"/>
              <a:t>: 0.11306628622436739, p0: 0.05833393605895176, p1: 0.5597609077584368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fmnist</a:t>
            </a:r>
            <a:r>
              <a:rPr lang="en-US" dirty="0"/>
              <a:t> </a:t>
            </a:r>
            <a:r>
              <a:rPr lang="en-US" dirty="0" err="1"/>
              <a:t>lr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noise_type</a:t>
            </a:r>
            <a:r>
              <a:rPr lang="en-US" dirty="0"/>
              <a:t>: gaussian, noise: 0.49256859462010105, </a:t>
            </a:r>
            <a:r>
              <a:rPr lang="en-US" dirty="0" err="1"/>
              <a:t>pois_ct</a:t>
            </a:r>
            <a:r>
              <a:rPr lang="en-US" dirty="0"/>
              <a:t>: 1, clip norm: 1, </a:t>
            </a:r>
            <a:r>
              <a:rPr lang="en-US" dirty="0" err="1"/>
              <a:t>epslb</a:t>
            </a:r>
            <a:r>
              <a:rPr lang="en-US" dirty="0"/>
              <a:t>: 0.0784436569510958, p0: 0.1459843772491097, p1: 0.7009052752423728</a:t>
            </a:r>
          </a:p>
          <a:p>
            <a:r>
              <a:rPr lang="en-US" dirty="0" err="1"/>
              <a:t>noise_type</a:t>
            </a:r>
            <a:r>
              <a:rPr lang="en-US" dirty="0"/>
              <a:t>: </a:t>
            </a:r>
            <a:r>
              <a:rPr lang="en-US" dirty="0" err="1"/>
              <a:t>lmo</a:t>
            </a:r>
            <a:r>
              <a:rPr lang="en-US" dirty="0"/>
              <a:t>, noise: 2.402, </a:t>
            </a:r>
            <a:r>
              <a:rPr lang="en-US" dirty="0" err="1"/>
              <a:t>pois_ct</a:t>
            </a:r>
            <a:r>
              <a:rPr lang="en-US" dirty="0"/>
              <a:t>: 1, clip norm: 1, </a:t>
            </a:r>
            <a:r>
              <a:rPr lang="en-US" dirty="0" err="1"/>
              <a:t>epslb</a:t>
            </a:r>
            <a:r>
              <a:rPr lang="en-US" dirty="0"/>
              <a:t>: 0.13255082046919806, p0: 0.0357561683487172, p1: 0.5066088490093041</a:t>
            </a:r>
          </a:p>
          <a:p>
            <a:endParaRPr lang="en-US" dirty="0"/>
          </a:p>
          <a:p>
            <a:r>
              <a:rPr lang="en-US" dirty="0"/>
              <a:t>P100 2f</a:t>
            </a:r>
          </a:p>
          <a:p>
            <a:endParaRPr lang="en-US" dirty="0"/>
          </a:p>
          <a:p>
            <a:r>
              <a:rPr lang="en-US" dirty="0"/>
              <a:t>P100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ECE3B-AB9D-2B42-8B7A-BA85002E95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3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fmnist</a:t>
            </a:r>
            <a:r>
              <a:rPr lang="en-US" dirty="0"/>
              <a:t> </a:t>
            </a:r>
            <a:r>
              <a:rPr lang="en-US" dirty="0" err="1"/>
              <a:t>lr</a:t>
            </a:r>
            <a:endParaRPr lang="en-US" dirty="0"/>
          </a:p>
          <a:p>
            <a:r>
              <a:rPr lang="en-US" dirty="0" err="1"/>
              <a:t>noise_type</a:t>
            </a:r>
            <a:r>
              <a:rPr lang="en-US" dirty="0"/>
              <a:t>: gaussian, noise: 0.49256859462010105, </a:t>
            </a:r>
            <a:r>
              <a:rPr lang="en-US" dirty="0" err="1"/>
              <a:t>pois_ct</a:t>
            </a:r>
            <a:r>
              <a:rPr lang="en-US" dirty="0"/>
              <a:t>: 1, clip norm: 1, </a:t>
            </a:r>
            <a:r>
              <a:rPr lang="en-US" dirty="0" err="1"/>
              <a:t>epslb</a:t>
            </a:r>
            <a:r>
              <a:rPr lang="en-US" dirty="0"/>
              <a:t>: 0.04305064773534301, p0: 0.550534593260514, p1: 0.23272950098907452</a:t>
            </a:r>
          </a:p>
          <a:p>
            <a:r>
              <a:rPr lang="en-US" dirty="0" err="1"/>
              <a:t>noise_type</a:t>
            </a:r>
            <a:r>
              <a:rPr lang="en-US" dirty="0"/>
              <a:t>: </a:t>
            </a:r>
            <a:r>
              <a:rPr lang="en-US" dirty="0" err="1"/>
              <a:t>lmo</a:t>
            </a:r>
            <a:r>
              <a:rPr lang="en-US" dirty="0"/>
              <a:t>, noise: 2.402, </a:t>
            </a:r>
            <a:r>
              <a:rPr lang="en-US" dirty="0" err="1"/>
              <a:t>pois_ct</a:t>
            </a:r>
            <a:r>
              <a:rPr lang="en-US" dirty="0"/>
              <a:t>: 1, clip norm: 1, </a:t>
            </a:r>
            <a:r>
              <a:rPr lang="en-US" dirty="0" err="1"/>
              <a:t>epslb</a:t>
            </a:r>
            <a:r>
              <a:rPr lang="en-US" dirty="0"/>
              <a:t>: 0.03757127149925946, p0: 0.49339115099069586, p1: 0.23272950098907452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ECE3B-AB9D-2B42-8B7A-BA85002E95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5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96BB-A4E0-34A6-B9CB-B06F0CEAC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8AE9D-5AA7-D939-43AA-6A1B29FAE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89163-CC52-94A0-4B42-7A6D6E36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0689-ACD5-5346-83C2-28D733529212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7EF1-162E-6971-BED6-CA53A8C4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7F563-959F-FCD6-D57C-7431ABE8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A36C-C110-3348-A3EC-748E7BB4C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7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3CDB-5099-A819-5D00-3C18C619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0EEBC-FDD7-6173-096B-F81B0EA7C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164AA-BEA7-6923-D215-C5470D98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0689-ACD5-5346-83C2-28D733529212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A854C-2643-DEC5-AD61-A32525DC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EF93-0C6B-19E4-ED1E-6B9CF092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A36C-C110-3348-A3EC-748E7BB4C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456B1-2689-61FF-0347-4B4FBFDD4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3F785-30A1-B597-EA0F-756A4B97D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AE686-0D2D-DFD2-F2F1-D931B39C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0689-ACD5-5346-83C2-28D733529212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2993-994D-3704-F94B-C2617430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7CE77-D1F9-656C-710A-83E56C0A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A36C-C110-3348-A3EC-748E7BB4C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2B7B-C1CB-F864-5899-AD0E0120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9A61A-A674-5029-4CCF-605BF80CD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B4D2B-631F-3876-004B-4AC39682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0689-ACD5-5346-83C2-28D733529212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769A3-44EB-7523-6465-3232C8DA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7F8D2-D57B-3325-F762-5BCAA87B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A36C-C110-3348-A3EC-748E7BB4C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2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6117-091B-6D17-0D86-87C10D35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8B594-574D-0125-101F-438B86E3B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EA19E-6EED-DC4D-6F7D-EBC646D0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0689-ACD5-5346-83C2-28D733529212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31101-E26B-B39B-3140-2955CA21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6C652-5FA2-B602-C60D-A0B31DD9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A36C-C110-3348-A3EC-748E7BB4C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0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4D23-8D00-1D20-4488-CB608EA6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A2FAA-5BE6-F67D-2380-8285F67EF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088E9-BA85-D0B8-BC04-6AB9DE658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1066E-83BC-D02A-604A-03680BEE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0689-ACD5-5346-83C2-28D733529212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BFDB4-14D0-F82A-3907-7ED01259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1E0FD-294D-AF67-60E9-1A5FC536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A36C-C110-3348-A3EC-748E7BB4C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BCCF-D938-E11A-99D8-2FA1EE10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FB43A-052D-785B-8FC5-61F58A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156F3-B9EF-A8A2-D4FE-0838B332F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D186F-5E5A-E301-41BF-B78A4985E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E5548-7EF0-B6B0-7FBF-463FBC096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D1C7A-F7A3-EA9A-729E-183D808A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0689-ACD5-5346-83C2-28D733529212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C6EE8-FA8E-4515-ADBC-C4EA6DFF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74A5A-FD26-2FA5-FC3F-409D691F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A36C-C110-3348-A3EC-748E7BB4C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9CAA-148B-3523-BDEE-269903E9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41B72-BA08-EA1D-FBA7-33F9B6CE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0689-ACD5-5346-83C2-28D733529212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04DFD-A6AD-F3E9-5296-9EB1D4A0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1F443-B49D-F7D9-7CA7-CE5FCD76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A36C-C110-3348-A3EC-748E7BB4C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81E81-FEF3-5884-6120-1D6778E1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0689-ACD5-5346-83C2-28D733529212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1226E-C3C3-98C8-B96F-1719AAA1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41C17-D53A-EF11-E3B1-7EE90ACF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A36C-C110-3348-A3EC-748E7BB4C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5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89F9-1273-19A9-DCBB-C3B70368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7FBC-29FB-875F-535E-68D2B8313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3060B-A34B-FBBD-4796-FC00F963E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9554A-7CDA-150C-BB33-032FBB24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0689-ACD5-5346-83C2-28D733529212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433FA-BB53-ED4D-A5ED-AD0501B6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81BAB-A194-78FE-1C02-EB572C0C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A36C-C110-3348-A3EC-748E7BB4C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6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B01A-348A-5BE2-1D0F-552AF03D5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4F355-823E-ACAB-779F-47DF4692C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2E3CC-2FC5-A8A7-21CE-35513587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1FCED-CF3A-D20E-DDF2-89CF48AC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0689-ACD5-5346-83C2-28D733529212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58E0A-7711-0547-CA7F-8348D376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9E1C3-3706-31CB-1D13-4960C78B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A36C-C110-3348-A3EC-748E7BB4C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9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4443C-EE21-51A1-3475-2CAB1276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5C3FF-148F-6868-942C-419FD5889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79012-7AEF-51F6-74FE-8DA9B5FAB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C0689-ACD5-5346-83C2-28D733529212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F1F20-043F-0716-12F8-4C316214B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41D7-A2EA-C1DD-FA51-CBA038901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04A36C-C110-3348-A3EC-748E7BB4C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7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4824-8F1E-8856-BFDF-0E2EDAAD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Theory (</a:t>
            </a:r>
            <a:r>
              <a:rPr lang="en-US" sz="4000" b="1" dirty="0"/>
              <a:t>predict z from S or D</a:t>
            </a:r>
            <a:r>
              <a:rPr lang="en-US" sz="4000" dirty="0"/>
              <a:t>; where S from 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AD51B6-460E-64FA-FE43-CAF4B846B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782579"/>
              </p:ext>
            </p:extLst>
          </p:nvPr>
        </p:nvGraphicFramePr>
        <p:xfrm>
          <a:off x="838200" y="1825625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47993322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7083623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76763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(S is training 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label b=0 (not from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 label b=1 (from 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7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A=0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30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A=1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85782"/>
                  </a:ext>
                </a:extLst>
              </a:tr>
            </a:tbl>
          </a:graphicData>
        </a:graphic>
      </p:graphicFrame>
      <p:pic>
        <p:nvPicPr>
          <p:cNvPr id="8" name="Picture 7" descr="A math equations with numbers&#10;&#10;Description automatically generated with medium confidence">
            <a:extLst>
              <a:ext uri="{FF2B5EF4-FFF2-40B4-BE49-F238E27FC236}">
                <a16:creationId xmlns:a16="http://schemas.microsoft.com/office/drawing/2014/main" id="{50C427E1-962F-BD36-671B-68696C99E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8" y="5412106"/>
            <a:ext cx="5219700" cy="901700"/>
          </a:xfrm>
          <a:prstGeom prst="rect">
            <a:avLst/>
          </a:prstGeom>
        </p:spPr>
      </p:pic>
      <p:pic>
        <p:nvPicPr>
          <p:cNvPr id="10" name="Picture 9" descr="A math equations and formulas&#10;&#10;Description automatically generated">
            <a:extLst>
              <a:ext uri="{FF2B5EF4-FFF2-40B4-BE49-F238E27FC236}">
                <a16:creationId xmlns:a16="http://schemas.microsoft.com/office/drawing/2014/main" id="{4F4029A4-49DF-E8A0-09BE-8953BB58BB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28"/>
          <a:stretch/>
        </p:blipFill>
        <p:spPr>
          <a:xfrm>
            <a:off x="6438902" y="3073082"/>
            <a:ext cx="4876800" cy="355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79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background with black numbers&#10;&#10;Description automatically generated">
            <a:extLst>
              <a:ext uri="{FF2B5EF4-FFF2-40B4-BE49-F238E27FC236}">
                <a16:creationId xmlns:a16="http://schemas.microsoft.com/office/drawing/2014/main" id="{16D44221-901C-59CE-D79B-81827F27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5964812" cy="3248770"/>
          </a:xfrm>
          <a:prstGeom prst="rect">
            <a:avLst/>
          </a:prstGeom>
        </p:spPr>
      </p:pic>
      <p:pic>
        <p:nvPicPr>
          <p:cNvPr id="9" name="Picture 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34B143D-FE3D-B59C-526A-CA7052763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635402" cy="3145533"/>
          </a:xfrm>
          <a:prstGeom prst="rect">
            <a:avLst/>
          </a:prstGeom>
        </p:spPr>
      </p:pic>
      <p:pic>
        <p:nvPicPr>
          <p:cNvPr id="11" name="Picture 10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364EDB3-3276-7320-296C-6F18398AC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812" y="525384"/>
            <a:ext cx="6078432" cy="21980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41F613-DD6B-78C3-BD6C-0F017BB6D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133879" cy="491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2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EEB2-CF23-B0FC-6F3D-53277E01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137F-9BFE-982B-68CF-B1EB7440B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max advantage is 1-µ(</a:t>
            </a:r>
            <a:r>
              <a:rPr lang="en-US" dirty="0" err="1"/>
              <a:t>n,D</a:t>
            </a:r>
            <a:r>
              <a:rPr lang="en-US" dirty="0"/>
              <a:t>), which may be small in practice.</a:t>
            </a:r>
          </a:p>
          <a:p>
            <a:pPr lvl="1"/>
            <a:r>
              <a:rPr lang="en-US" dirty="0"/>
              <a:t>Q1: our max advantage is 0.5.</a:t>
            </a:r>
          </a:p>
          <a:p>
            <a:pPr lvl="1"/>
            <a:r>
              <a:rPr lang="en-US" dirty="0"/>
              <a:t>Q2: even our </a:t>
            </a:r>
            <a:r>
              <a:rPr lang="en-US" dirty="0" err="1"/>
              <a:t>mia</a:t>
            </a:r>
            <a:r>
              <a:rPr lang="en-US" dirty="0"/>
              <a:t> advantage is fixed, this difference of this advantage is expected to be small.</a:t>
            </a:r>
          </a:p>
          <a:p>
            <a:pPr lvl="2"/>
            <a:r>
              <a:rPr lang="en-US" dirty="0"/>
              <a:t>use a stronger attack as the constrain. For example, </a:t>
            </a:r>
            <a:r>
              <a:rPr lang="en-US" dirty="0" err="1"/>
              <a:t>clipbkd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use the two-distributions based </a:t>
            </a:r>
            <a:r>
              <a:rPr lang="en-US" dirty="0" err="1"/>
              <a:t>lmo</a:t>
            </a:r>
            <a:r>
              <a:rPr lang="en-US" dirty="0"/>
              <a:t> to expand the search range?</a:t>
            </a:r>
          </a:p>
        </p:txBody>
      </p:sp>
    </p:spTree>
    <p:extLst>
      <p:ext uri="{BB962C8B-B14F-4D97-AF65-F5344CB8AC3E}">
        <p14:creationId xmlns:p14="http://schemas.microsoft.com/office/powerpoint/2010/main" val="97216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61C-E365-2A68-A64D-515C6D44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/>
              <a:t>our advantage as 1-alpha-beta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56350-D39C-95FF-1DB2-DD2852D7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for each T, generate multiple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lmo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(K=0.1-1) and gaussian noise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sigma=0.5;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conditiong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for delta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T=1, 5, 10, 20, 50, 100, 500, 1000 [CV task (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pertrain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);]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## real MIA results are needed !!! (figure out the delta)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problem is that we don't know the connection of K and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mia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advantage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1 fix T: find good clipping value; (vary K in grid search and return noise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paramters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for each K)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also run the real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mia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for all the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lmo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noises (for each K); e.g., k=0.1,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mia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=0.3;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2 vary sigma [0.1 ~ 10] and document the real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mia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results. e.g., sigma=0.1,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mia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=0.4;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3 fix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mia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as the x axis.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75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5246-9C04-26A9-7FBC-07816C56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Noise parameter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mia</a:t>
            </a:r>
            <a:r>
              <a:rPr lang="en-US">
                <a:sym typeface="Wingdings" pitchFamily="2" charset="2"/>
              </a:rPr>
              <a:t> gaussian</a:t>
            </a:r>
            <a:endParaRPr lang="en-US" dirty="0"/>
          </a:p>
        </p:txBody>
      </p:sp>
      <p:pic>
        <p:nvPicPr>
          <p:cNvPr id="5" name="Content Placeholder 4" descr="A black text with black text&#10;&#10;Description automatically generated">
            <a:extLst>
              <a:ext uri="{FF2B5EF4-FFF2-40B4-BE49-F238E27FC236}">
                <a16:creationId xmlns:a16="http://schemas.microsoft.com/office/drawing/2014/main" id="{6F7CE79E-F34A-2408-435C-AD7BBD98F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9175" y="2517461"/>
            <a:ext cx="5092700" cy="2032000"/>
          </a:xfrm>
        </p:spPr>
      </p:pic>
      <p:pic>
        <p:nvPicPr>
          <p:cNvPr id="9" name="Picture 8" descr="A paper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DA358AE6-E7D9-F8D5-81F7-49DF2ADC6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65" y="1523262"/>
            <a:ext cx="4313424" cy="53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4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F0AB-D6E9-02E9-13FD-A6EFB59E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 implementation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C094E-18CB-ACD1-B940-44B0E2D4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compute mean of loss in the training set: x1</a:t>
            </a:r>
          </a:p>
          <a:p>
            <a:r>
              <a:rPr lang="en-US" dirty="0"/>
              <a:t>2 if mean of loss in the test set x2 has x2&gt;x1: not in the training set.</a:t>
            </a:r>
          </a:p>
          <a:p>
            <a:r>
              <a:rPr lang="en-US" dirty="0"/>
              <a:t>3 compute accuracy</a:t>
            </a:r>
          </a:p>
          <a:p>
            <a:pPr lvl="1"/>
            <a:r>
              <a:rPr lang="en-US" dirty="0"/>
              <a:t>mean of </a:t>
            </a:r>
            <a:r>
              <a:rPr lang="en-US" dirty="0" err="1"/>
              <a:t>np.log</a:t>
            </a:r>
            <a:r>
              <a:rPr lang="en-US" dirty="0"/>
              <a:t>(acc)</a:t>
            </a:r>
          </a:p>
          <a:p>
            <a:r>
              <a:rPr lang="en-US" dirty="0"/>
              <a:t>4 compute </a:t>
            </a:r>
            <a:r>
              <a:rPr lang="en-US" dirty="0" err="1"/>
              <a:t>clipbkd</a:t>
            </a:r>
            <a:endParaRPr lang="en-US" dirty="0"/>
          </a:p>
        </p:txBody>
      </p:sp>
      <p:pic>
        <p:nvPicPr>
          <p:cNvPr id="4" name="Picture 3" descr="A table with mathematical equations&#10;&#10;Description automatically generated">
            <a:extLst>
              <a:ext uri="{FF2B5EF4-FFF2-40B4-BE49-F238E27FC236}">
                <a16:creationId xmlns:a16="http://schemas.microsoft.com/office/drawing/2014/main" id="{006F0E0E-925E-7BF2-3BA0-7C935E11C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480" y="4384675"/>
            <a:ext cx="61341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7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5FAB-6D34-9ADA-F2BB-0A567DEB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E3C9-F150-0D93-4A29-B06E2123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Exp1 – Exp 4: fix T=1</a:t>
            </a:r>
          </a:p>
          <a:p>
            <a:pPr lvl="1"/>
            <a:r>
              <a:rPr lang="en-US" sz="2000" dirty="0"/>
              <a:t>1 </a:t>
            </a:r>
            <a:r>
              <a:rPr lang="en-US" sz="2000" b="0" dirty="0">
                <a:solidFill>
                  <a:srgbClr val="6A9955"/>
                </a:solidFill>
                <a:effectLst/>
              </a:rPr>
              <a:t>fix sensitivity=1; vary K[0.1~0.4]</a:t>
            </a:r>
          </a:p>
          <a:p>
            <a:pPr lvl="2"/>
            <a:r>
              <a:rPr lang="en-US" sz="1600" b="0" dirty="0">
                <a:solidFill>
                  <a:srgbClr val="6A9955"/>
                </a:solidFill>
                <a:effectLst/>
              </a:rPr>
              <a:t>plot figure for both PLRV and Gaussian: [x]MIA -- [y]ACC_{best}</a:t>
            </a:r>
            <a:endParaRPr lang="en-US" sz="1600" b="0" dirty="0">
              <a:solidFill>
                <a:srgbClr val="D4D4D4"/>
              </a:solidFill>
              <a:effectLst/>
            </a:endParaRPr>
          </a:p>
          <a:p>
            <a:pPr lvl="1"/>
            <a:r>
              <a:rPr lang="en-US" sz="2000" dirty="0"/>
              <a:t>2 </a:t>
            </a:r>
            <a:r>
              <a:rPr lang="en-US" sz="2000" b="0" dirty="0">
                <a:solidFill>
                  <a:srgbClr val="6A9955"/>
                </a:solidFill>
                <a:effectLst/>
              </a:rPr>
              <a:t>fix K=0.4; vary sensitivity[0.1~1.0]</a:t>
            </a:r>
          </a:p>
          <a:p>
            <a:pPr lvl="2"/>
            <a:r>
              <a:rPr lang="en-US" sz="1600" b="0" dirty="0">
                <a:solidFill>
                  <a:srgbClr val="6A9955"/>
                </a:solidFill>
                <a:effectLst/>
              </a:rPr>
              <a:t>plot figure for both PLRV and Gaussian: [x]MIA -- [y]ACC_{best};</a:t>
            </a:r>
            <a:endParaRPr lang="en-US" sz="1600" b="0" dirty="0">
              <a:solidFill>
                <a:srgbClr val="D4D4D4"/>
              </a:solidFill>
              <a:effectLst/>
            </a:endParaRPr>
          </a:p>
          <a:p>
            <a:pPr lvl="1"/>
            <a:r>
              <a:rPr lang="en-US" sz="2000" dirty="0"/>
              <a:t>3 </a:t>
            </a:r>
            <a:r>
              <a:rPr lang="en-US" sz="2000" dirty="0">
                <a:solidFill>
                  <a:srgbClr val="6A9955"/>
                </a:solidFill>
              </a:rPr>
              <a:t>fix K=0.4;fix </a:t>
            </a:r>
            <a:r>
              <a:rPr lang="en-US" sz="2000" b="0" dirty="0">
                <a:solidFill>
                  <a:srgbClr val="6A9955"/>
                </a:solidFill>
                <a:effectLst/>
              </a:rPr>
              <a:t>sensitivity </a:t>
            </a:r>
            <a:r>
              <a:rPr lang="en-US" sz="2000" dirty="0">
                <a:solidFill>
                  <a:srgbClr val="6A9955"/>
                </a:solidFill>
              </a:rPr>
              <a:t>=1; vary eps=[0.1, 0.2, 0.3, 0.4, 0.5, 1, 1.5, 2, 2.5, 3, 8]</a:t>
            </a:r>
          </a:p>
          <a:p>
            <a:pPr lvl="2"/>
            <a:r>
              <a:rPr lang="en-US" sz="1600" b="0" dirty="0">
                <a:solidFill>
                  <a:srgbClr val="6A9955"/>
                </a:solidFill>
                <a:effectLst/>
              </a:rPr>
              <a:t>find noise parameters with best acc for different epsilon;</a:t>
            </a:r>
            <a:endParaRPr lang="en-US" sz="1600" b="0" dirty="0">
              <a:solidFill>
                <a:srgbClr val="D4D4D4"/>
              </a:solidFill>
              <a:effectLst/>
            </a:endParaRPr>
          </a:p>
          <a:p>
            <a:pPr lvl="1"/>
            <a:r>
              <a:rPr lang="en-US" sz="2000" dirty="0"/>
              <a:t>4 </a:t>
            </a:r>
            <a:r>
              <a:rPr lang="en-US" sz="2000" b="0" dirty="0">
                <a:solidFill>
                  <a:srgbClr val="6A9955"/>
                </a:solidFill>
                <a:effectLst/>
              </a:rPr>
              <a:t>the optimal noise visualization;</a:t>
            </a:r>
          </a:p>
          <a:p>
            <a:r>
              <a:rPr lang="en-US" sz="2000" dirty="0"/>
              <a:t>Exp 5: </a:t>
            </a:r>
            <a:r>
              <a:rPr lang="en-US" sz="2000" dirty="0">
                <a:solidFill>
                  <a:srgbClr val="6A9955"/>
                </a:solidFill>
              </a:rPr>
              <a:t>vary T=[1,5,10,20,100]; fix K=0.4.</a:t>
            </a:r>
          </a:p>
          <a:p>
            <a:pPr lvl="1"/>
            <a:endParaRPr lang="en-US" sz="16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Suggestions: add condition: delta&lt;1.</a:t>
            </a:r>
          </a:p>
        </p:txBody>
      </p:sp>
    </p:spTree>
    <p:extLst>
      <p:ext uri="{BB962C8B-B14F-4D97-AF65-F5344CB8AC3E}">
        <p14:creationId xmlns:p14="http://schemas.microsoft.com/office/powerpoint/2010/main" val="148140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DF3DE89C-6671-78CD-DE5F-C24B29AB5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3518" y="664970"/>
            <a:ext cx="3252903" cy="243967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C5E23CB6-66C6-91B5-CAA0-4C508860F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55" y="654258"/>
            <a:ext cx="3252903" cy="243967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68E7860-1E44-4ACA-54DD-6A9A3F253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179" y="2209161"/>
            <a:ext cx="3252903" cy="2439677"/>
          </a:xfrm>
          <a:prstGeom prst="rect">
            <a:avLst/>
          </a:prstGeom>
        </p:spPr>
      </p:pic>
      <p:pic>
        <p:nvPicPr>
          <p:cNvPr id="11" name="Picture 10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2323286-0A23-287E-F28E-4D2659457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34" y="3826903"/>
            <a:ext cx="3122143" cy="2341607"/>
          </a:xfrm>
          <a:prstGeom prst="rect">
            <a:avLst/>
          </a:prstGeom>
        </p:spPr>
      </p:pic>
      <p:pic>
        <p:nvPicPr>
          <p:cNvPr id="13" name="Picture 12" descr="A graph with text on it&#10;&#10;Description automatically generated">
            <a:extLst>
              <a:ext uri="{FF2B5EF4-FFF2-40B4-BE49-F238E27FC236}">
                <a16:creationId xmlns:a16="http://schemas.microsoft.com/office/drawing/2014/main" id="{C1B9C53B-BDAF-290F-70B7-14B85E088E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1474" y="3962376"/>
            <a:ext cx="3104943" cy="23287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44F787-28B5-0F4C-8906-D6F952A9E163}"/>
              </a:ext>
            </a:extLst>
          </p:cNvPr>
          <p:cNvSpPr txBox="1"/>
          <p:nvPr/>
        </p:nvSpPr>
        <p:spPr>
          <a:xfrm>
            <a:off x="621534" y="6649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D12338-B452-F79E-F148-0DEEE86016A4}"/>
              </a:ext>
            </a:extLst>
          </p:cNvPr>
          <p:cNvSpPr txBox="1"/>
          <p:nvPr/>
        </p:nvSpPr>
        <p:spPr>
          <a:xfrm>
            <a:off x="621534" y="37439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02EA4D-A071-806C-5417-59E34D9FA590}"/>
              </a:ext>
            </a:extLst>
          </p:cNvPr>
          <p:cNvSpPr txBox="1"/>
          <p:nvPr/>
        </p:nvSpPr>
        <p:spPr>
          <a:xfrm>
            <a:off x="8159469" y="5036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576598-44B3-6177-1309-C979C1C526A5}"/>
              </a:ext>
            </a:extLst>
          </p:cNvPr>
          <p:cNvSpPr txBox="1"/>
          <p:nvPr/>
        </p:nvSpPr>
        <p:spPr>
          <a:xfrm>
            <a:off x="4293800" y="20451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0405B1-8BAE-9B62-A0EB-C054886AC2D9}"/>
              </a:ext>
            </a:extLst>
          </p:cNvPr>
          <p:cNvSpPr txBox="1"/>
          <p:nvPr/>
        </p:nvSpPr>
        <p:spPr>
          <a:xfrm>
            <a:off x="8217222" y="36587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9607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AF0F-0F9C-94E7-2322-4ED2BDBA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2C8D309-E97B-FBAB-10B4-A1DB9E84C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664961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866633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635292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119792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536229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6011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CV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Mia(gaussian/</a:t>
                      </a:r>
                      <a:r>
                        <a:rPr lang="en-US" sz="1600" b="0" dirty="0" err="1"/>
                        <a:t>lmo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Eps_lb</a:t>
                      </a:r>
                      <a:r>
                        <a:rPr lang="en-US" sz="1600" dirty="0"/>
                        <a:t>(g/l)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91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fmnist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0.011</a:t>
                      </a:r>
                      <a:r>
                        <a:rPr lang="en-US" dirty="0"/>
                        <a:t>/0.012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0.07069/0.11306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fmnist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0.01077</a:t>
                      </a:r>
                      <a:r>
                        <a:rPr lang="en-US" dirty="0"/>
                        <a:t>/0.01099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0.07844/0.13255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8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0.01096</a:t>
                      </a:r>
                      <a:r>
                        <a:rPr lang="en-US" dirty="0"/>
                        <a:t>/0.01157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0.070692/0.07844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6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lr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/0.0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7776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CD3D7FB-540B-4702-2614-B768F8F87683}"/>
              </a:ext>
            </a:extLst>
          </p:cNvPr>
          <p:cNvSpPr txBox="1"/>
          <p:nvPr/>
        </p:nvSpPr>
        <p:spPr>
          <a:xfrm>
            <a:off x="838200" y="4588127"/>
            <a:ext cx="10515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param = {'a1': 0.1, 'a3': 0.1, 'a4': 0.1, '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G_theta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': 7.5, '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G_k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': 1.0, '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E_lambda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': 0.1, '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U_b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': 2.0, '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U_a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': 1.0, 'epsilon': 2.402, '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mia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': 0.0022600000000000398, 'obj': 19.0, 'sensitivity': 1.0}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sigma_Gaussian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0.49256859462010105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0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sheet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7F13B946-AA08-9C5E-5433-DB39B4F8F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2839" y="584754"/>
            <a:ext cx="5526221" cy="2068293"/>
          </a:xfr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8D8D58C-A6AB-E515-BFE9-C883CE615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01" y="3591283"/>
            <a:ext cx="4928731" cy="3266717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F4AA02A-11F8-34F4-989C-4E593372F0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9145"/>
          <a:stretch/>
        </p:blipFill>
        <p:spPr>
          <a:xfrm>
            <a:off x="0" y="4015946"/>
            <a:ext cx="4338402" cy="2842054"/>
          </a:xfrm>
          <a:prstGeom prst="rect">
            <a:avLst/>
          </a:prstGeom>
        </p:spPr>
      </p:pic>
      <p:pic>
        <p:nvPicPr>
          <p:cNvPr id="11" name="Picture 10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E0ADFBC-46CE-CDFC-369F-DFA80D655BB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0012"/>
          <a:stretch/>
        </p:blipFill>
        <p:spPr>
          <a:xfrm>
            <a:off x="0" y="0"/>
            <a:ext cx="4453475" cy="36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3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6C0A-3A33-A2C7-9FC6-0EF2A8237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7736-613C-EC6A-AAA9-170CD657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more experiments (with </a:t>
            </a:r>
            <a:r>
              <a:rPr lang="en-US" sz="4000" dirty="0" err="1"/>
              <a:t>gamma+uniform</a:t>
            </a:r>
            <a:r>
              <a:rPr lang="en-US" sz="4000" dirty="0"/>
              <a:t> only)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891A31D-B755-B94C-5435-F55DEBD5C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70739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866633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635292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119792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536229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6011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CV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Mia(gaussian/</a:t>
                      </a:r>
                      <a:r>
                        <a:rPr lang="en-US" sz="1600" b="0" dirty="0" err="1"/>
                        <a:t>lmo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Clipbkd</a:t>
                      </a:r>
                      <a:r>
                        <a:rPr lang="en-US" sz="1600" dirty="0"/>
                        <a:t>(g/l)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91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fmnist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fmnist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0.01108</a:t>
                      </a:r>
                      <a:r>
                        <a:rPr lang="en-US" dirty="0"/>
                        <a:t>/0.01111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0.0431/</a:t>
                      </a:r>
                      <a:r>
                        <a:rPr lang="en-US" dirty="0"/>
                        <a:t>0.03757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8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0.04815/0.04746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0.105751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/0.05518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6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lr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77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778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a blue line&#10;&#10;Description automatically generated">
            <a:extLst>
              <a:ext uri="{FF2B5EF4-FFF2-40B4-BE49-F238E27FC236}">
                <a16:creationId xmlns:a16="http://schemas.microsoft.com/office/drawing/2014/main" id="{7439D220-B6D6-989F-C38A-7F99519ED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49" y="710490"/>
            <a:ext cx="3122143" cy="234160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2244F411-2FFD-8378-B4AB-C7BBF289F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13518" y="664970"/>
            <a:ext cx="3252903" cy="243967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aph with a number of text&#10;&#10;Description automatically generated with medium confidence">
            <a:extLst>
              <a:ext uri="{FF2B5EF4-FFF2-40B4-BE49-F238E27FC236}">
                <a16:creationId xmlns:a16="http://schemas.microsoft.com/office/drawing/2014/main" id="{298B4AFA-BDEF-202D-49A7-2869FE3B3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49" y="3819656"/>
            <a:ext cx="3104943" cy="232870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2ABD128F-1A6F-AB77-B3DE-D01DEB914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267" y="2209161"/>
            <a:ext cx="3252903" cy="2439677"/>
          </a:xfrm>
          <a:prstGeom prst="rect">
            <a:avLst/>
          </a:prstGeom>
        </p:spPr>
      </p:pic>
      <p:pic>
        <p:nvPicPr>
          <p:cNvPr id="13" name="Picture 12" descr="A graph with text on it&#10;&#10;Description automatically generated">
            <a:extLst>
              <a:ext uri="{FF2B5EF4-FFF2-40B4-BE49-F238E27FC236}">
                <a16:creationId xmlns:a16="http://schemas.microsoft.com/office/drawing/2014/main" id="{626122D3-15E0-7D0C-2064-9493DEA5E7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3518" y="3753353"/>
            <a:ext cx="3252903" cy="243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1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842</Words>
  <Application>Microsoft Macintosh PowerPoint</Application>
  <PresentationFormat>Widescreen</PresentationFormat>
  <Paragraphs>110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Menlo</vt:lpstr>
      <vt:lpstr>Wingdings</vt:lpstr>
      <vt:lpstr>Office Theme</vt:lpstr>
      <vt:lpstr>Theory (predict z from S or D; where S from D)</vt:lpstr>
      <vt:lpstr>Noise parameter  mia gaussian</vt:lpstr>
      <vt:lpstr>MIA implementation pseudocode</vt:lpstr>
      <vt:lpstr>Experiments settings</vt:lpstr>
      <vt:lpstr>PowerPoint Presentation</vt:lpstr>
      <vt:lpstr>observations</vt:lpstr>
      <vt:lpstr>PowerPoint Presentation</vt:lpstr>
      <vt:lpstr>more experiments (with gamma+uniform only)</vt:lpstr>
      <vt:lpstr>PowerPoint Presentation</vt:lpstr>
      <vt:lpstr>PowerPoint Presentation</vt:lpstr>
      <vt:lpstr>review</vt:lpstr>
      <vt:lpstr>Update our advantage as 1-alpha-beta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Yang, Qin</dc:creator>
  <cp:lastModifiedBy>Yang, Qin</cp:lastModifiedBy>
  <cp:revision>263</cp:revision>
  <dcterms:created xsi:type="dcterms:W3CDTF">2024-10-22T17:19:10Z</dcterms:created>
  <dcterms:modified xsi:type="dcterms:W3CDTF">2024-10-22T23:15:20Z</dcterms:modified>
</cp:coreProperties>
</file>