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22"/>
  </p:notesMasterIdLst>
  <p:sldIdLst>
    <p:sldId id="256" r:id="rId2"/>
    <p:sldId id="258" r:id="rId3"/>
    <p:sldId id="259" r:id="rId4"/>
    <p:sldId id="300" r:id="rId5"/>
    <p:sldId id="262" r:id="rId6"/>
    <p:sldId id="266" r:id="rId7"/>
    <p:sldId id="307" r:id="rId8"/>
    <p:sldId id="334" r:id="rId9"/>
    <p:sldId id="312" r:id="rId10"/>
    <p:sldId id="313" r:id="rId11"/>
    <p:sldId id="314" r:id="rId12"/>
    <p:sldId id="323" r:id="rId13"/>
    <p:sldId id="324" r:id="rId14"/>
    <p:sldId id="325" r:id="rId15"/>
    <p:sldId id="327" r:id="rId16"/>
    <p:sldId id="328" r:id="rId17"/>
    <p:sldId id="330" r:id="rId18"/>
    <p:sldId id="331" r:id="rId19"/>
    <p:sldId id="332" r:id="rId20"/>
    <p:sldId id="333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名崴" initials="徐名崴" lastIdx="1" clrIdx="0">
    <p:extLst>
      <p:ext uri="{19B8F6BF-5375-455C-9EA6-DF929625EA0E}">
        <p15:presenceInfo xmlns:p15="http://schemas.microsoft.com/office/powerpoint/2012/main" userId="S::b11109046@mail.ntust.edu.tw::3d3a3e4f-3ea8-4e89-829d-aa590f160ab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9C928B-C4C3-46E8-A7D6-CA3B0257D8A8}">
  <a:tblStyle styleId="{FB9C928B-C4C3-46E8-A7D6-CA3B0257D8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72" autoAdjust="0"/>
  </p:normalViewPr>
  <p:slideViewPr>
    <p:cSldViewPr snapToGrid="0">
      <p:cViewPr varScale="1">
        <p:scale>
          <a:sx n="97" d="100"/>
          <a:sy n="97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baafe93df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baafe93df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441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7553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zh-TW" altLang="en-US" dirty="0"/>
              <a:t>我們將暫時不理會個人上限的問題，只保留單筆上限、回饋上限的設 定，以「一致性」取代「客製性」 </a:t>
            </a:r>
            <a:endParaRPr lang="en-US" altLang="zh-TW" dirty="0"/>
          </a:p>
          <a:p>
            <a:pPr marL="158750" indent="0">
              <a:buNone/>
            </a:pPr>
            <a:r>
              <a:rPr lang="zh-TW" altLang="en-US" dirty="0"/>
              <a:t>我們決定根據不同的稅種以及費用選出 </a:t>
            </a:r>
            <a:r>
              <a:rPr lang="en-US" altLang="zh-TW" dirty="0"/>
              <a:t>2</a:t>
            </a:r>
            <a:r>
              <a:rPr lang="zh-TW" altLang="en-US" dirty="0"/>
              <a:t>～</a:t>
            </a:r>
            <a:r>
              <a:rPr lang="en-US" altLang="zh-TW" dirty="0"/>
              <a:t>3 </a:t>
            </a:r>
            <a:r>
              <a:rPr lang="zh-TW" altLang="en-US" dirty="0"/>
              <a:t>張合適的信用卡，推薦消 費者使用。</a:t>
            </a:r>
          </a:p>
        </p:txBody>
      </p:sp>
    </p:spTree>
    <p:extLst>
      <p:ext uri="{BB962C8B-B14F-4D97-AF65-F5344CB8AC3E}">
        <p14:creationId xmlns:p14="http://schemas.microsoft.com/office/powerpoint/2010/main" val="2760875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953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dirty="0"/>
              <a:t>我們增加了讓消費者可以選擇多種要繳交的稅種以及費用，我們將稅種及費用的名稱和可以獲得的回饋放入串列中，讓消費者在離開系統 時可以看到自己所選擇的所有稅種以及費用</a:t>
            </a:r>
          </a:p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9857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7390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zh-TW" altLang="en-US" dirty="0"/>
              <a:t>我們決定將系統做成網頁版</a:t>
            </a:r>
          </a:p>
        </p:txBody>
      </p:sp>
    </p:spTree>
    <p:extLst>
      <p:ext uri="{BB962C8B-B14F-4D97-AF65-F5344CB8AC3E}">
        <p14:creationId xmlns:p14="http://schemas.microsoft.com/office/powerpoint/2010/main" val="4228327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6992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zh-TW" altLang="en-US" dirty="0"/>
              <a:t>我們只好先刪掉一些功能和對部分功能以及檔案進行修改，像是把串列功能拿掉、儲存其他功能的檔案只留下判斷功能、把離開系統的拿掉</a:t>
            </a:r>
          </a:p>
        </p:txBody>
      </p:sp>
    </p:spTree>
    <p:extLst>
      <p:ext uri="{BB962C8B-B14F-4D97-AF65-F5344CB8AC3E}">
        <p14:creationId xmlns:p14="http://schemas.microsoft.com/office/powerpoint/2010/main" val="1913029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6531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aafe93d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baafe93d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zh-TW" altLang="en-US" dirty="0"/>
              <a:t>在 </a:t>
            </a:r>
            <a:r>
              <a:rPr lang="en-US" altLang="zh-TW" dirty="0"/>
              <a:t>html </a:t>
            </a:r>
            <a:r>
              <a:rPr lang="zh-TW" altLang="en-US" dirty="0"/>
              <a:t>裡加入 </a:t>
            </a:r>
            <a:r>
              <a:rPr lang="en-US" altLang="zh-TW" dirty="0"/>
              <a:t>required </a:t>
            </a:r>
            <a:r>
              <a:rPr lang="zh-TW" altLang="en-US" dirty="0"/>
              <a:t>的指令，在使用者沒有完整填寫時，提醒使用者 </a:t>
            </a:r>
            <a:endParaRPr lang="en-US" altLang="zh-TW" dirty="0"/>
          </a:p>
          <a:p>
            <a:pPr marL="158750" indent="0">
              <a:buNone/>
            </a:pPr>
            <a:r>
              <a:rPr lang="zh-TW" altLang="en-US" dirty="0"/>
              <a:t>利用 </a:t>
            </a:r>
            <a:r>
              <a:rPr lang="en-US" altLang="zh-TW" dirty="0"/>
              <a:t>CSS </a:t>
            </a:r>
            <a:r>
              <a:rPr lang="zh-TW" altLang="en-US" dirty="0"/>
              <a:t>樣式美化表格，在 </a:t>
            </a:r>
            <a:r>
              <a:rPr lang="en-US" altLang="zh-TW" dirty="0" err="1"/>
              <a:t>total_amount</a:t>
            </a:r>
            <a:r>
              <a:rPr lang="en-US" altLang="zh-TW" dirty="0"/>
              <a:t> </a:t>
            </a:r>
            <a:r>
              <a:rPr lang="zh-TW" altLang="en-US" dirty="0"/>
              <a:t>裡加入相關指令</a:t>
            </a:r>
          </a:p>
        </p:txBody>
      </p:sp>
    </p:spTree>
    <p:extLst>
      <p:ext uri="{BB962C8B-B14F-4D97-AF65-F5344CB8AC3E}">
        <p14:creationId xmlns:p14="http://schemas.microsoft.com/office/powerpoint/2010/main" val="3648283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zh-TW" altLang="en-US" dirty="0"/>
              <a:t>「中華民國萬萬稅」一直是到了要繳稅時大家掛在嘴邊的一句話，像是綜合所 得稅、牌照稅、燃料稅等等，還有定期必繳的水電費等生活支出，幾乎是每個月都 有一筆類似的支出。而在了解到使用不同的信用卡繳這些費用可以獲得不同的回饋， 讓消費者在繳費的時候可以得到一些「小確幸」後，我們製作了這個繳費系統，希 望提供給消費者更多不同的優惠方案，讓消費者可以另類的利用繳費「賺一筆」。 </a:t>
            </a:r>
          </a:p>
        </p:txBody>
      </p:sp>
    </p:spTree>
    <p:extLst>
      <p:ext uri="{BB962C8B-B14F-4D97-AF65-F5344CB8AC3E}">
        <p14:creationId xmlns:p14="http://schemas.microsoft.com/office/powerpoint/2010/main" val="2426451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baafe93df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baafe93df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baafe93df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baafe93df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此繳費系統主要是在模擬顧客繳費時所遇到的情境，我們針對不同的稅重以及 費用，選出了不同的信用卡，在選擇要繳交的費用，並輸入金額後，我們的系統可 以幫他們算出可以獲得的最大回饋，再提出方案讓消費者選擇。 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baafe93df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baafe93df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68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baafe93df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baafe93df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429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68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690446" y="5802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690446" y="15464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5"/>
          </p:nvPr>
        </p:nvSpPr>
        <p:spPr>
          <a:xfrm>
            <a:off x="690446" y="25199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6811558" y="21538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6811558" y="31777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1"/>
          </p:nvPr>
        </p:nvSpPr>
        <p:spPr>
          <a:xfrm>
            <a:off x="6811558" y="41899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ctrTitle" idx="2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3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ctrTitle" idx="4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5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ctrTitle" idx="6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ctrTitle" idx="2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ubTitle" idx="1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ctrTitle" idx="3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ubTitle" idx="4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ctrTitle" idx="5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6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ctrTitle" idx="7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8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1618381" y="1004900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程式設計期末專案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繳費系統運用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6045181" y="3595001"/>
            <a:ext cx="2460000" cy="10871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B11109046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徐名崴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B11109049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陳宜妏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B11109050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洪熒孺</a:t>
            </a: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3" name="Google Shape;153;p33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ctrTitle"/>
          </p:nvPr>
        </p:nvSpPr>
        <p:spPr>
          <a:xfrm flipH="1">
            <a:off x="2747779" y="2211361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困難與挑戰</a:t>
            </a:r>
            <a:endParaRPr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 flipH="1">
            <a:off x="4964179" y="1561022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TW" dirty="0"/>
              <a:t>4</a:t>
            </a:r>
            <a:endParaRPr dirty="0"/>
          </a:p>
        </p:txBody>
      </p:sp>
      <p:cxnSp>
        <p:nvCxnSpPr>
          <p:cNvPr id="236" name="Google Shape;236;p39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20475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325307-9730-4257-98DF-1582CEEBD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00" y="260746"/>
            <a:ext cx="4361000" cy="786402"/>
          </a:xfrm>
        </p:spPr>
        <p:txBody>
          <a:bodyPr/>
          <a:lstStyle/>
          <a:p>
            <a:pPr algn="l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遇到的挑戰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2B79F77-CB56-4EEF-8592-F445A094A308}"/>
              </a:ext>
            </a:extLst>
          </p:cNvPr>
          <p:cNvSpPr txBox="1"/>
          <p:nvPr/>
        </p:nvSpPr>
        <p:spPr>
          <a:xfrm>
            <a:off x="478800" y="1670400"/>
            <a:ext cx="818640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2023/05/18 </a:t>
            </a:r>
            <a:r>
              <a:rPr lang="zh-TW" altLang="en-US" sz="2000" dirty="0"/>
              <a:t>確定主題（當時只想到要做綜合所得稅繳費相關功能）</a:t>
            </a:r>
            <a:endParaRPr lang="en-US" altLang="zh-TW" sz="2000" dirty="0"/>
          </a:p>
          <a:p>
            <a:r>
              <a:rPr lang="zh-TW" altLang="en-US" sz="2000" dirty="0"/>
              <a:t> </a:t>
            </a:r>
            <a:endParaRPr lang="en-US" altLang="zh-TW" sz="2000" dirty="0"/>
          </a:p>
          <a:p>
            <a:r>
              <a:rPr lang="en-US" altLang="zh-TW" sz="2000" dirty="0"/>
              <a:t>2023/05/24 </a:t>
            </a:r>
            <a:r>
              <a:rPr lang="zh-TW" altLang="en-US" sz="2000" dirty="0"/>
              <a:t>決定新增水電費、牌照稅、燃料稅的相關功能  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1.</a:t>
            </a:r>
            <a:r>
              <a:rPr lang="zh-TW" altLang="en-US" sz="2000" dirty="0"/>
              <a:t> 若使用信用卡會有單筆上限和個人額度上限的問題 </a:t>
            </a:r>
            <a:endParaRPr lang="en-US" altLang="zh-TW" sz="2000" dirty="0"/>
          </a:p>
          <a:p>
            <a:r>
              <a:rPr lang="en-US" altLang="zh-TW" sz="2000" dirty="0"/>
              <a:t>2.</a:t>
            </a:r>
            <a:r>
              <a:rPr lang="zh-TW" altLang="en-US" sz="2000" dirty="0"/>
              <a:t> 信用卡的總類過多</a:t>
            </a:r>
            <a:endParaRPr lang="en-US" altLang="zh-TW" sz="2000" dirty="0"/>
          </a:p>
          <a:p>
            <a:r>
              <a:rPr lang="en-US" altLang="zh-TW" sz="2000" dirty="0"/>
              <a:t>3.</a:t>
            </a:r>
            <a:r>
              <a:rPr lang="zh-TW" altLang="en-US" sz="2000" dirty="0"/>
              <a:t> 規定＆特性皆不同 </a:t>
            </a:r>
            <a:endParaRPr lang="en-US" altLang="zh-TW" sz="2000" dirty="0"/>
          </a:p>
          <a:p>
            <a:r>
              <a:rPr lang="en-US" altLang="zh-TW" sz="2000" dirty="0"/>
              <a:t>4.</a:t>
            </a:r>
            <a:r>
              <a:rPr lang="zh-TW" altLang="en-US" sz="2000" dirty="0"/>
              <a:t> 支付平台（方式）過多 </a:t>
            </a:r>
          </a:p>
        </p:txBody>
      </p:sp>
    </p:spTree>
    <p:extLst>
      <p:ext uri="{BB962C8B-B14F-4D97-AF65-F5344CB8AC3E}">
        <p14:creationId xmlns:p14="http://schemas.microsoft.com/office/powerpoint/2010/main" val="1801648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325307-9730-4257-98DF-1582CEEBD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00" y="260746"/>
            <a:ext cx="4361000" cy="786402"/>
          </a:xfrm>
        </p:spPr>
        <p:txBody>
          <a:bodyPr/>
          <a:lstStyle/>
          <a:p>
            <a:pPr algn="l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2B79F77-CB56-4EEF-8592-F445A094A308}"/>
              </a:ext>
            </a:extLst>
          </p:cNvPr>
          <p:cNvSpPr txBox="1"/>
          <p:nvPr/>
        </p:nvSpPr>
        <p:spPr>
          <a:xfrm>
            <a:off x="478799" y="1101600"/>
            <a:ext cx="8186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只保留單筆上限、回饋上限的設定。</a:t>
            </a:r>
            <a:endParaRPr lang="en-US" altLang="zh-TW" sz="2000" dirty="0"/>
          </a:p>
          <a:p>
            <a:r>
              <a:rPr lang="zh-TW" altLang="en-US" sz="2000" dirty="0"/>
              <a:t>根據不同的稅種以及費用選出 </a:t>
            </a:r>
            <a:r>
              <a:rPr lang="en-US" altLang="zh-TW" sz="2000" dirty="0"/>
              <a:t>2</a:t>
            </a:r>
            <a:r>
              <a:rPr lang="zh-TW" altLang="en-US" sz="2000" dirty="0"/>
              <a:t>～</a:t>
            </a:r>
            <a:r>
              <a:rPr lang="en-US" altLang="zh-TW" sz="2000" dirty="0"/>
              <a:t>3 </a:t>
            </a:r>
            <a:r>
              <a:rPr lang="zh-TW" altLang="en-US" sz="2000" dirty="0"/>
              <a:t>張合適的信用卡。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5988DC5-0C0E-44BA-887F-7E5953D3C1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280"/>
          <a:stretch/>
        </p:blipFill>
        <p:spPr>
          <a:xfrm>
            <a:off x="1210946" y="2079938"/>
            <a:ext cx="6722107" cy="271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4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325307-9730-4257-98DF-1582CEEBD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00" y="260746"/>
            <a:ext cx="4361000" cy="786402"/>
          </a:xfrm>
        </p:spPr>
        <p:txBody>
          <a:bodyPr/>
          <a:lstStyle/>
          <a:p>
            <a:pPr algn="l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遇到的挑戰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2B79F77-CB56-4EEF-8592-F445A094A308}"/>
              </a:ext>
            </a:extLst>
          </p:cNvPr>
          <p:cNvSpPr txBox="1"/>
          <p:nvPr/>
        </p:nvSpPr>
        <p:spPr>
          <a:xfrm>
            <a:off x="478800" y="2202663"/>
            <a:ext cx="81864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2023/05/30 </a:t>
            </a:r>
            <a:r>
              <a:rPr lang="zh-TW" altLang="en-US" sz="2800" dirty="0"/>
              <a:t>到目前階段的程式原始碼皆已完成</a:t>
            </a:r>
            <a:endParaRPr lang="en-US" altLang="zh-TW" sz="2800" dirty="0"/>
          </a:p>
          <a:p>
            <a:r>
              <a:rPr lang="zh-TW" altLang="en-US" sz="2800" dirty="0"/>
              <a:t> </a:t>
            </a:r>
            <a:endParaRPr lang="en-US" altLang="zh-TW" sz="2800" dirty="0"/>
          </a:p>
          <a:p>
            <a:r>
              <a:rPr lang="zh-TW" altLang="en-US" sz="2800" dirty="0"/>
              <a:t>發現以現階段擁有的內容有點過少</a:t>
            </a:r>
          </a:p>
        </p:txBody>
      </p:sp>
    </p:spTree>
    <p:extLst>
      <p:ext uri="{BB962C8B-B14F-4D97-AF65-F5344CB8AC3E}">
        <p14:creationId xmlns:p14="http://schemas.microsoft.com/office/powerpoint/2010/main" val="3325503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325307-9730-4257-98DF-1582CEEBD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00" y="260746"/>
            <a:ext cx="4361000" cy="786402"/>
          </a:xfrm>
        </p:spPr>
        <p:txBody>
          <a:bodyPr/>
          <a:lstStyle/>
          <a:p>
            <a:pPr algn="l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2B79F77-CB56-4EEF-8592-F445A094A308}"/>
              </a:ext>
            </a:extLst>
          </p:cNvPr>
          <p:cNvSpPr txBox="1"/>
          <p:nvPr/>
        </p:nvSpPr>
        <p:spPr>
          <a:xfrm>
            <a:off x="478799" y="1101600"/>
            <a:ext cx="81864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增加讓消費者選擇多種要繳交的稅種以及費用</a:t>
            </a:r>
            <a:endParaRPr lang="en-US" altLang="zh-TW" sz="2000" dirty="0"/>
          </a:p>
          <a:p>
            <a:r>
              <a:rPr lang="zh-TW" altLang="en-US" sz="2000" dirty="0"/>
              <a:t>將稅種及費用的名稱和可以獲得的回饋放入串列中</a:t>
            </a:r>
            <a:endParaRPr lang="en-US" altLang="zh-TW" sz="2000" dirty="0"/>
          </a:p>
          <a:p>
            <a:r>
              <a:rPr lang="zh-TW" altLang="en-US" sz="2000" dirty="0"/>
              <a:t>讓消費者在離開系統時可以看到自己所選擇的所有稅種以及費用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0CCD118-70A4-4223-9667-77E5C0C91D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164"/>
          <a:stretch/>
        </p:blipFill>
        <p:spPr>
          <a:xfrm>
            <a:off x="593999" y="2273601"/>
            <a:ext cx="3135601" cy="2478627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E995A5CD-29D6-4847-B769-CEEF450B2719}"/>
              </a:ext>
            </a:extLst>
          </p:cNvPr>
          <p:cNvGrpSpPr/>
          <p:nvPr/>
        </p:nvGrpSpPr>
        <p:grpSpPr>
          <a:xfrm>
            <a:off x="4138448" y="2273601"/>
            <a:ext cx="4526751" cy="2478627"/>
            <a:chOff x="403304" y="1137039"/>
            <a:chExt cx="6843609" cy="2869420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3DFAF642-1C76-4117-B15B-008452833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6724"/>
            <a:stretch/>
          </p:blipFill>
          <p:spPr>
            <a:xfrm>
              <a:off x="403304" y="1137039"/>
              <a:ext cx="2987566" cy="2869419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733B61CA-D956-4BBD-BE7B-523A69AC7C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3104" r="40115"/>
            <a:stretch/>
          </p:blipFill>
          <p:spPr>
            <a:xfrm>
              <a:off x="2577662" y="1137040"/>
              <a:ext cx="2149460" cy="2869419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7362967A-061D-43C8-BFA5-2BD1611CCC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5345" r="14224"/>
            <a:stretch/>
          </p:blipFill>
          <p:spPr>
            <a:xfrm>
              <a:off x="4624493" y="1137040"/>
              <a:ext cx="2622420" cy="2869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8719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325307-9730-4257-98DF-1582CEEBD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00" y="260746"/>
            <a:ext cx="4361000" cy="786402"/>
          </a:xfrm>
        </p:spPr>
        <p:txBody>
          <a:bodyPr/>
          <a:lstStyle/>
          <a:p>
            <a:pPr algn="l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遇到的挑戰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2B79F77-CB56-4EEF-8592-F445A094A308}"/>
              </a:ext>
            </a:extLst>
          </p:cNvPr>
          <p:cNvSpPr txBox="1"/>
          <p:nvPr/>
        </p:nvSpPr>
        <p:spPr>
          <a:xfrm>
            <a:off x="478800" y="1972263"/>
            <a:ext cx="8186400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2023/05/31 </a:t>
            </a:r>
            <a:r>
              <a:rPr lang="zh-TW" altLang="en-US" sz="2800" dirty="0"/>
              <a:t>檢查系統是否有問題 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系統只能在終端機上執行，不符合使用的廣泛性</a:t>
            </a:r>
            <a:endParaRPr lang="en-US" altLang="zh-TW" sz="2800" dirty="0"/>
          </a:p>
          <a:p>
            <a:r>
              <a:rPr lang="zh-TW" altLang="en-US" sz="2800" dirty="0"/>
              <a:t>同時認為系統的複雜性不夠 </a:t>
            </a:r>
          </a:p>
        </p:txBody>
      </p:sp>
    </p:spTree>
    <p:extLst>
      <p:ext uri="{BB962C8B-B14F-4D97-AF65-F5344CB8AC3E}">
        <p14:creationId xmlns:p14="http://schemas.microsoft.com/office/powerpoint/2010/main" val="43332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325307-9730-4257-98DF-1582CEEBD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00" y="259609"/>
            <a:ext cx="4361000" cy="786402"/>
          </a:xfrm>
        </p:spPr>
        <p:txBody>
          <a:bodyPr/>
          <a:lstStyle/>
          <a:p>
            <a:pPr algn="l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2B79F77-CB56-4EEF-8592-F445A094A308}"/>
              </a:ext>
            </a:extLst>
          </p:cNvPr>
          <p:cNvSpPr txBox="1"/>
          <p:nvPr/>
        </p:nvSpPr>
        <p:spPr>
          <a:xfrm>
            <a:off x="403736" y="1047148"/>
            <a:ext cx="23258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將系統做成網頁版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C1DF81-92B0-4DFF-B198-96D0408D0E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18" b="7131"/>
          <a:stretch/>
        </p:blipFill>
        <p:spPr>
          <a:xfrm>
            <a:off x="5145746" y="259609"/>
            <a:ext cx="3787254" cy="462428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BEED47A-BD60-42E7-8230-012E60407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3" y="1828977"/>
            <a:ext cx="4901551" cy="241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05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325307-9730-4257-98DF-1582CEEBD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00" y="260746"/>
            <a:ext cx="4361000" cy="786402"/>
          </a:xfrm>
        </p:spPr>
        <p:txBody>
          <a:bodyPr/>
          <a:lstStyle/>
          <a:p>
            <a:pPr algn="l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遇到的挑戰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2B79F77-CB56-4EEF-8592-F445A094A308}"/>
              </a:ext>
            </a:extLst>
          </p:cNvPr>
          <p:cNvSpPr txBox="1"/>
          <p:nvPr/>
        </p:nvSpPr>
        <p:spPr>
          <a:xfrm>
            <a:off x="478800" y="2063918"/>
            <a:ext cx="81864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2023/06/01 </a:t>
            </a:r>
            <a:r>
              <a:rPr lang="zh-TW" altLang="en-US" sz="2800" dirty="0"/>
              <a:t>初步網頁已完成 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有些功能超出能力範圍</a:t>
            </a:r>
          </a:p>
        </p:txBody>
      </p:sp>
    </p:spTree>
    <p:extLst>
      <p:ext uri="{BB962C8B-B14F-4D97-AF65-F5344CB8AC3E}">
        <p14:creationId xmlns:p14="http://schemas.microsoft.com/office/powerpoint/2010/main" val="3748318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325307-9730-4257-98DF-1582CEEBD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00" y="259609"/>
            <a:ext cx="4361000" cy="786402"/>
          </a:xfrm>
        </p:spPr>
        <p:txBody>
          <a:bodyPr/>
          <a:lstStyle/>
          <a:p>
            <a:pPr algn="l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CE2BECF-2FBA-4677-B449-57ED86B03C1E}"/>
              </a:ext>
            </a:extLst>
          </p:cNvPr>
          <p:cNvSpPr txBox="1"/>
          <p:nvPr/>
        </p:nvSpPr>
        <p:spPr>
          <a:xfrm>
            <a:off x="323193" y="2145157"/>
            <a:ext cx="849761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先刪掉一些功能和對部分功能以及檔案進行修改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2023/06/02 </a:t>
            </a:r>
            <a:r>
              <a:rPr lang="zh-TW" altLang="en-US" sz="2400" dirty="0"/>
              <a:t>進行網頁優化（將前一天刪除的功能補回來）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566544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325307-9730-4257-98DF-1582CEEBD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00" y="260746"/>
            <a:ext cx="4361000" cy="786402"/>
          </a:xfrm>
        </p:spPr>
        <p:txBody>
          <a:bodyPr/>
          <a:lstStyle/>
          <a:p>
            <a:pPr algn="l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遇到的挑戰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2B79F77-CB56-4EEF-8592-F445A094A308}"/>
              </a:ext>
            </a:extLst>
          </p:cNvPr>
          <p:cNvSpPr txBox="1"/>
          <p:nvPr/>
        </p:nvSpPr>
        <p:spPr>
          <a:xfrm>
            <a:off x="376324" y="2150628"/>
            <a:ext cx="81864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網頁出現若使用者沒有確實填寫每個欄位會報錯的情況 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網頁在使用者選擇離開系統後，出現的畫面還需要再美化</a:t>
            </a:r>
          </a:p>
        </p:txBody>
      </p:sp>
    </p:spTree>
    <p:extLst>
      <p:ext uri="{BB962C8B-B14F-4D97-AF65-F5344CB8AC3E}">
        <p14:creationId xmlns:p14="http://schemas.microsoft.com/office/powerpoint/2010/main" val="326223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6" name="Google Shape;166;p35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5846924" y="2282850"/>
            <a:ext cx="772399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7" name="Google Shape;167;p35"/>
          <p:cNvSpPr txBox="1">
            <a:spLocks noGrp="1"/>
          </p:cNvSpPr>
          <p:nvPr>
            <p:ph type="ctrTitle" idx="2"/>
          </p:nvPr>
        </p:nvSpPr>
        <p:spPr>
          <a:xfrm>
            <a:off x="416912" y="627903"/>
            <a:ext cx="1974300" cy="10417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製作動機（目標）</a:t>
            </a:r>
            <a:endParaRPr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9" name="Google Shape;169;p35">
            <a:hlinkClick r:id="rId3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2145301" y="859894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0" name="Google Shape;170;p35">
            <a:hlinkClick r:id="rId4" action="ppaction://hlinksldjump"/>
          </p:cNvPr>
          <p:cNvSpPr txBox="1">
            <a:spLocks noGrp="1"/>
          </p:cNvSpPr>
          <p:nvPr>
            <p:ph type="title" idx="4"/>
          </p:nvPr>
        </p:nvSpPr>
        <p:spPr>
          <a:xfrm>
            <a:off x="2100976" y="2282850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71" name="Google Shape;171;p35">
            <a:hlinkClick r:id="" action="ppaction://noaction"/>
          </p:cNvPr>
          <p:cNvSpPr txBox="1">
            <a:spLocks noGrp="1"/>
          </p:cNvSpPr>
          <p:nvPr>
            <p:ph type="title" idx="6"/>
          </p:nvPr>
        </p:nvSpPr>
        <p:spPr>
          <a:xfrm>
            <a:off x="5965626" y="3680085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74" name="Google Shape;174;p35"/>
          <p:cNvSpPr txBox="1">
            <a:spLocks noGrp="1"/>
          </p:cNvSpPr>
          <p:nvPr>
            <p:ph type="ctrTitle" idx="9"/>
          </p:nvPr>
        </p:nvSpPr>
        <p:spPr>
          <a:xfrm>
            <a:off x="416912" y="230218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系統說明</a:t>
            </a:r>
            <a:endParaRPr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8" name="Google Shape;178;p35"/>
          <p:cNvSpPr txBox="1">
            <a:spLocks noGrp="1"/>
          </p:cNvSpPr>
          <p:nvPr>
            <p:ph type="ctrTitle" idx="16"/>
          </p:nvPr>
        </p:nvSpPr>
        <p:spPr>
          <a:xfrm>
            <a:off x="6752788" y="228285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實際操作</a:t>
            </a:r>
            <a:endParaRPr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4" name="Google Shape;184;p35"/>
          <p:cNvCxnSpPr>
            <a:cxnSpLocks/>
          </p:cNvCxnSpPr>
          <p:nvPr/>
        </p:nvCxnSpPr>
        <p:spPr>
          <a:xfrm>
            <a:off x="3297225" y="0"/>
            <a:ext cx="0" cy="368008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35"/>
          <p:cNvCxnSpPr>
            <a:cxnSpLocks/>
          </p:cNvCxnSpPr>
          <p:nvPr/>
        </p:nvCxnSpPr>
        <p:spPr>
          <a:xfrm>
            <a:off x="5861950" y="1456754"/>
            <a:ext cx="0" cy="3704746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178;p35">
            <a:extLst>
              <a:ext uri="{FF2B5EF4-FFF2-40B4-BE49-F238E27FC236}">
                <a16:creationId xmlns:a16="http://schemas.microsoft.com/office/drawing/2014/main" id="{BE83977B-656C-4CB7-A19E-86F2F5AB7042}"/>
              </a:ext>
            </a:extLst>
          </p:cNvPr>
          <p:cNvSpPr txBox="1">
            <a:spLocks/>
          </p:cNvSpPr>
          <p:nvPr/>
        </p:nvSpPr>
        <p:spPr>
          <a:xfrm>
            <a:off x="6722808" y="3680085"/>
            <a:ext cx="239121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困難與挑戰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325307-9730-4257-98DF-1582CEEBD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00" y="259609"/>
            <a:ext cx="4361000" cy="786402"/>
          </a:xfrm>
        </p:spPr>
        <p:txBody>
          <a:bodyPr/>
          <a:lstStyle/>
          <a:p>
            <a:pPr algn="l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CE2BECF-2FBA-4677-B449-57ED86B03C1E}"/>
              </a:ext>
            </a:extLst>
          </p:cNvPr>
          <p:cNvSpPr txBox="1"/>
          <p:nvPr/>
        </p:nvSpPr>
        <p:spPr>
          <a:xfrm>
            <a:off x="323193" y="2145157"/>
            <a:ext cx="84976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A14E10E-BDF8-4DE9-86CA-3D45CF012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500" y="1113738"/>
            <a:ext cx="4162908" cy="355410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8B100DE-F908-4686-B14A-94B83EC9A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04" y="1689603"/>
            <a:ext cx="7819389" cy="252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7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>
            <a:spLocks noGrp="1"/>
          </p:cNvSpPr>
          <p:nvPr>
            <p:ph type="ctrTitle"/>
          </p:nvPr>
        </p:nvSpPr>
        <p:spPr>
          <a:xfrm flipH="1">
            <a:off x="1147575" y="3305331"/>
            <a:ext cx="6175120" cy="4574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製作動機（目標）</a:t>
            </a:r>
            <a:b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sz="6000" dirty="0"/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 idx="2"/>
          </p:nvPr>
        </p:nvSpPr>
        <p:spPr>
          <a:xfrm flipH="1">
            <a:off x="1147575" y="1481496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94" name="Google Shape;194;p36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325307-9730-4257-98DF-1582CEEBD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00" y="260746"/>
            <a:ext cx="4361000" cy="786402"/>
          </a:xfrm>
        </p:spPr>
        <p:txBody>
          <a:bodyPr/>
          <a:lstStyle/>
          <a:p>
            <a:pPr algn="l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製作動機（目標）</a:t>
            </a:r>
            <a:b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EFA304B-E445-4CC6-A112-ED317AA96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084" y="1719341"/>
            <a:ext cx="2569831" cy="256983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5546CE1-E6F5-4DE5-A69E-9767063F5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29" y="1790054"/>
            <a:ext cx="2253218" cy="225321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14FC324-7643-4159-BCF4-4BCECFB57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7852" y="1790052"/>
            <a:ext cx="2253220" cy="225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1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ctrTitle"/>
          </p:nvPr>
        </p:nvSpPr>
        <p:spPr>
          <a:xfrm flipH="1">
            <a:off x="2747779" y="2211361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系統說明</a:t>
            </a:r>
            <a:endParaRPr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 flipH="1">
            <a:off x="4964179" y="1561022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36" name="Google Shape;236;p39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689676D-2474-47CD-AA27-75CD4F998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9063"/>
            <a:ext cx="9144000" cy="33853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0E3D83D-A2AD-43CC-9571-F57DB84CA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463" y="10009"/>
            <a:ext cx="4115073" cy="51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0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30A66758-10EB-484F-87D8-29411057266B}"/>
              </a:ext>
            </a:extLst>
          </p:cNvPr>
          <p:cNvGrpSpPr/>
          <p:nvPr/>
        </p:nvGrpSpPr>
        <p:grpSpPr>
          <a:xfrm>
            <a:off x="0" y="536802"/>
            <a:ext cx="9144000" cy="4069896"/>
            <a:chOff x="403304" y="1137039"/>
            <a:chExt cx="6843609" cy="286942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6C021A61-0E2C-4EF7-960B-12924207B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6724"/>
            <a:stretch/>
          </p:blipFill>
          <p:spPr>
            <a:xfrm>
              <a:off x="403304" y="1137039"/>
              <a:ext cx="2987566" cy="2869419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E7FDF1F-24A0-487E-929B-4AB17C95E0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3104" r="40115"/>
            <a:stretch/>
          </p:blipFill>
          <p:spPr>
            <a:xfrm>
              <a:off x="2577662" y="1137040"/>
              <a:ext cx="2149460" cy="2869419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65DE793F-E3F8-4AEC-9BAD-AD98C59D49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345" r="14224"/>
            <a:stretch/>
          </p:blipFill>
          <p:spPr>
            <a:xfrm>
              <a:off x="4624493" y="1137040"/>
              <a:ext cx="2622420" cy="2869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909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>
            <a:spLocks noGrp="1"/>
          </p:cNvSpPr>
          <p:nvPr>
            <p:ph type="ctrTitle"/>
          </p:nvPr>
        </p:nvSpPr>
        <p:spPr>
          <a:xfrm flipH="1">
            <a:off x="1147575" y="3305331"/>
            <a:ext cx="6175120" cy="4574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實際操作</a:t>
            </a:r>
            <a:b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sz="6000" dirty="0"/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 idx="2"/>
          </p:nvPr>
        </p:nvSpPr>
        <p:spPr>
          <a:xfrm flipH="1">
            <a:off x="1147575" y="1481496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TW" dirty="0"/>
              <a:t>3</a:t>
            </a:r>
            <a:endParaRPr dirty="0"/>
          </a:p>
        </p:txBody>
      </p:sp>
      <p:cxnSp>
        <p:nvCxnSpPr>
          <p:cNvPr id="194" name="Google Shape;194;p36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7452371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702</Words>
  <Application>Microsoft Office PowerPoint</Application>
  <PresentationFormat>如螢幕大小 (16:9)</PresentationFormat>
  <Paragraphs>71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Exo 2</vt:lpstr>
      <vt:lpstr>Fira Sans Extra Condensed Medium</vt:lpstr>
      <vt:lpstr>Arial</vt:lpstr>
      <vt:lpstr>Roboto Condensed Light</vt:lpstr>
      <vt:lpstr>微軟正黑體</vt:lpstr>
      <vt:lpstr>Tech Newsletter XL by Slidesgo</vt:lpstr>
      <vt:lpstr>程式設計期末專案 繳費系統運用</vt:lpstr>
      <vt:lpstr>目錄</vt:lpstr>
      <vt:lpstr>製作動機（目標） </vt:lpstr>
      <vt:lpstr>製作動機（目標） </vt:lpstr>
      <vt:lpstr>系統說明</vt:lpstr>
      <vt:lpstr>PowerPoint 簡報</vt:lpstr>
      <vt:lpstr>PowerPoint 簡報</vt:lpstr>
      <vt:lpstr>PowerPoint 簡報</vt:lpstr>
      <vt:lpstr>實際操作 </vt:lpstr>
      <vt:lpstr>困難與挑戰</vt:lpstr>
      <vt:lpstr>遇到的挑戰</vt:lpstr>
      <vt:lpstr>解決方法</vt:lpstr>
      <vt:lpstr>遇到的挑戰</vt:lpstr>
      <vt:lpstr>解決方法</vt:lpstr>
      <vt:lpstr>遇到的挑戰</vt:lpstr>
      <vt:lpstr>解決方法</vt:lpstr>
      <vt:lpstr>遇到的挑戰</vt:lpstr>
      <vt:lpstr>解決方法</vt:lpstr>
      <vt:lpstr>遇到的挑戰</vt:lpstr>
      <vt:lpstr>解決方法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探討台積電之組織結構與其針對員工的激勵</dc:title>
  <dc:creator>User</dc:creator>
  <cp:lastModifiedBy>徐名崴</cp:lastModifiedBy>
  <cp:revision>29</cp:revision>
  <dcterms:modified xsi:type="dcterms:W3CDTF">2023-06-07T14:44:11Z</dcterms:modified>
</cp:coreProperties>
</file>