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3"/>
  </p:notesMasterIdLst>
  <p:sldIdLst>
    <p:sldId id="262" r:id="rId3"/>
    <p:sldId id="264" r:id="rId4"/>
    <p:sldId id="266" r:id="rId5"/>
    <p:sldId id="272" r:id="rId6"/>
    <p:sldId id="273" r:id="rId7"/>
    <p:sldId id="271" r:id="rId8"/>
    <p:sldId id="259" r:id="rId9"/>
    <p:sldId id="267" r:id="rId10"/>
    <p:sldId id="270" r:id="rId11"/>
    <p:sldId id="261" r:id="rId12"/>
  </p:sldIdLst>
  <p:sldSz cx="9144000" cy="5143500" type="screen16x9"/>
  <p:notesSz cx="6858000" cy="9144000"/>
  <p:embeddedFontLst>
    <p:embeddedFont>
      <p:font typeface="Lato Black" panose="020B0604020202020204" charset="0"/>
      <p:bold r:id="rId14"/>
      <p:boldItalic r:id="rId15"/>
    </p:embeddedFont>
    <p:embeddedFont>
      <p:font typeface="Candara" panose="020E050203030302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Fira Sans Extra Condensed" panose="020B0604020202020204" charset="0"/>
      <p:regular r:id="rId24"/>
      <p:bold r:id="rId25"/>
      <p:italic r:id="rId26"/>
      <p:boldItalic r:id="rId27"/>
    </p:embeddedFont>
    <p:embeddedFont>
      <p:font typeface="Lato" panose="020B060402020202020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88756" autoAdjust="0"/>
  </p:normalViewPr>
  <p:slideViewPr>
    <p:cSldViewPr snapToGrid="0">
      <p:cViewPr varScale="1">
        <p:scale>
          <a:sx n="93" d="100"/>
          <a:sy n="93" d="100"/>
        </p:scale>
        <p:origin x="79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674827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Authorities from where our system will be implemented.</a:t>
            </a:r>
          </a:p>
        </p:txBody>
      </p:sp>
    </p:spTree>
    <p:extLst>
      <p:ext uri="{BB962C8B-B14F-4D97-AF65-F5344CB8AC3E}">
        <p14:creationId xmlns:p14="http://schemas.microsoft.com/office/powerpoint/2010/main" val="37929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smtClean="0">
                <a:solidFill>
                  <a:srgbClr val="000000"/>
                </a:solidFill>
                <a:effectLst/>
                <a:latin typeface="Arial"/>
                <a:ea typeface="Arial"/>
                <a:cs typeface="Arial"/>
                <a:sym typeface="Arial"/>
              </a:rPr>
              <a:t>Reliability: The system should be reliable, with a high degree of uptime and minimal downtime. It should be designed in a way that minimizes the risk of failure or errors.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smtClean="0">
                <a:solidFill>
                  <a:srgbClr val="000000"/>
                </a:solidFill>
                <a:effectLst/>
                <a:latin typeface="Arial"/>
                <a:ea typeface="Arial"/>
                <a:cs typeface="Arial"/>
                <a:sym typeface="Arial"/>
              </a:rPr>
              <a:t>Accuracy: The system should provide accurate readings of air quality parameters to ensure that the data collected is reliable and can be used for further analysis.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smtClean="0">
                <a:solidFill>
                  <a:srgbClr val="000000"/>
                </a:solidFill>
                <a:effectLst/>
                <a:latin typeface="Arial"/>
                <a:ea typeface="Arial"/>
                <a:cs typeface="Arial"/>
                <a:sym typeface="Arial"/>
              </a:rPr>
              <a:t>Scalability: The system should be scalable, with the ability to handle increasing volumes of data and additional sensors as the need arises.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smtClean="0">
                <a:solidFill>
                  <a:srgbClr val="000000"/>
                </a:solidFill>
                <a:effectLst/>
                <a:latin typeface="Arial"/>
                <a:ea typeface="Arial"/>
                <a:cs typeface="Arial"/>
                <a:sym typeface="Arial"/>
              </a:rPr>
              <a:t>Security: The system should be secure, with measures in place to prevent unauthorized access or data breaches. This could include measures such as encryption, authentication, and access controls.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smtClean="0">
                <a:solidFill>
                  <a:srgbClr val="000000"/>
                </a:solidFill>
                <a:effectLst/>
                <a:latin typeface="Arial"/>
                <a:ea typeface="Arial"/>
                <a:cs typeface="Arial"/>
                <a:sym typeface="Arial"/>
              </a:rPr>
              <a:t>Timeliness</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The system must be able to capture and report air quality data in real-time, as air quality conditions can change quickly and affect human health and the environment.</a:t>
            </a:r>
          </a:p>
          <a:p>
            <a:pPr>
              <a:buFont typeface="+mj-lt"/>
              <a:buAutoNum type="arabicPeriod"/>
            </a:pPr>
            <a:endParaRPr lang="en-GB" dirty="0"/>
          </a:p>
        </p:txBody>
      </p:sp>
    </p:spTree>
    <p:extLst>
      <p:ext uri="{BB962C8B-B14F-4D97-AF65-F5344CB8AC3E}">
        <p14:creationId xmlns:p14="http://schemas.microsoft.com/office/powerpoint/2010/main" val="368638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b838f92c2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b838f92c2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86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Raspberry Pi uses python</a:t>
            </a:r>
          </a:p>
          <a:p>
            <a:r>
              <a:rPr lang="en-US" dirty="0"/>
              <a:t>We are using Arduino as a converter; Arduino uses C</a:t>
            </a:r>
          </a:p>
          <a:p>
            <a:r>
              <a:rPr lang="en-US" dirty="0"/>
              <a:t>JavaScript for socket programming</a:t>
            </a:r>
          </a:p>
          <a:p>
            <a:r>
              <a:rPr lang="en-US" dirty="0"/>
              <a:t>Dart for developing our mobile app</a:t>
            </a:r>
          </a:p>
        </p:txBody>
      </p:sp>
    </p:spTree>
    <p:extLst>
      <p:ext uri="{BB962C8B-B14F-4D97-AF65-F5344CB8AC3E}">
        <p14:creationId xmlns:p14="http://schemas.microsoft.com/office/powerpoint/2010/main" val="1412257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HOW IT WORKS</a:t>
            </a:r>
          </a:p>
          <a:p>
            <a:r>
              <a:rPr lang="en-US" b="1" dirty="0"/>
              <a:t> </a:t>
            </a:r>
            <a:r>
              <a:rPr lang="en-US" dirty="0"/>
              <a:t>Our system monitors the level of air quality of the harmful gases by using gas sensors to collect real-time</a:t>
            </a:r>
          </a:p>
          <a:p>
            <a:r>
              <a:rPr lang="en-US" dirty="0"/>
              <a:t> indoor air quality data and send it to an ADC converter and then to Raspberry Pi. The SI unit of data is parts per million (ppm).</a:t>
            </a:r>
          </a:p>
          <a:p>
            <a:r>
              <a:rPr lang="en-US" dirty="0"/>
              <a:t>The Raspberry Pi sends the real-time to our mobile app, website(dashboard), and also </a:t>
            </a:r>
            <a:r>
              <a:rPr lang="en-US" dirty="0" err="1"/>
              <a:t>Thingspeaks</a:t>
            </a:r>
            <a:r>
              <a:rPr lang="en-US" dirty="0"/>
              <a:t> (IoT platform).</a:t>
            </a:r>
          </a:p>
          <a:p>
            <a:r>
              <a:rPr lang="en-US" dirty="0"/>
              <a:t>The real-time data is also being stored in our database in the Raspberry Pi for future use.</a:t>
            </a:r>
          </a:p>
          <a:p>
            <a:r>
              <a:rPr lang="en-US" dirty="0"/>
              <a:t>The dashboard displays the real-time data on a line graph and also some of the widgets including the gauge, indicator, and decimal.</a:t>
            </a:r>
          </a:p>
          <a:p>
            <a:r>
              <a:rPr lang="en-US" dirty="0"/>
              <a:t>These sensors measure the level of air quality of harmful gases in the atmosphere.</a:t>
            </a:r>
          </a:p>
          <a:p>
            <a:pPr marL="158750" indent="0">
              <a:buNone/>
            </a:pPr>
            <a:endParaRPr lang="en-US" b="1" dirty="0"/>
          </a:p>
        </p:txBody>
      </p:sp>
    </p:spTree>
    <p:extLst>
      <p:ext uri="{BB962C8B-B14F-4D97-AF65-F5344CB8AC3E}">
        <p14:creationId xmlns:p14="http://schemas.microsoft.com/office/powerpoint/2010/main" val="361835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c5e23a8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c5e23a8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13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118762"/>
            <a:ext cx="9141714" cy="2385698"/>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6"/>
          <p:cNvSpPr/>
          <p:nvPr userDrawn="1"/>
        </p:nvSpPr>
        <p:spPr bwMode="black">
          <a:xfrm>
            <a:off x="0" y="2306782"/>
            <a:ext cx="9141714" cy="197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ctrTitle"/>
          </p:nvPr>
        </p:nvSpPr>
        <p:spPr bwMode="white">
          <a:xfrm>
            <a:off x="800100" y="2374323"/>
            <a:ext cx="7543800" cy="1283278"/>
          </a:xfrm>
        </p:spPr>
        <p:txBody>
          <a:bodyPr anchor="b">
            <a:normAutofit/>
          </a:bodyPr>
          <a:lstStyle>
            <a:lvl1pPr algn="l">
              <a:lnSpc>
                <a:spcPct val="80000"/>
              </a:lnSpc>
              <a:defRPr sz="405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800100" y="3714750"/>
            <a:ext cx="7543800" cy="514350"/>
          </a:xfrm>
        </p:spPr>
        <p:txBody>
          <a:bodyPr>
            <a:normAutofit/>
          </a:bodyPr>
          <a:lstStyle>
            <a:lvl1pPr marL="0" indent="0" algn="l">
              <a:spcBef>
                <a:spcPts val="0"/>
              </a:spcBef>
              <a:buNone/>
              <a:defRPr sz="1500">
                <a:solidFill>
                  <a:schemeClr val="accent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59422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64549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2057400"/>
          </a:xfrm>
        </p:spPr>
        <p:txBody>
          <a:bodyPr anchor="b">
            <a:normAutofit/>
          </a:bodyPr>
          <a:lstStyle>
            <a:lvl1pPr>
              <a:defRPr sz="40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143000" y="3442098"/>
            <a:ext cx="6858000" cy="1129903"/>
          </a:xfrm>
        </p:spPr>
        <p:txBody>
          <a:bodyPr>
            <a:normAutofit/>
          </a:bodyPr>
          <a:lstStyle>
            <a:lvl1pPr marL="0" indent="0">
              <a:spcBef>
                <a:spcPts val="0"/>
              </a:spcBef>
              <a:buNone/>
              <a:defRPr sz="1500">
                <a:solidFill>
                  <a:schemeClr val="accent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Edit Master text styles</a:t>
            </a:r>
          </a:p>
        </p:txBody>
      </p:sp>
    </p:spTree>
    <p:extLst>
      <p:ext uri="{BB962C8B-B14F-4D97-AF65-F5344CB8AC3E}">
        <p14:creationId xmlns:p14="http://schemas.microsoft.com/office/powerpoint/2010/main" val="308459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369219"/>
            <a:ext cx="3257550" cy="320278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43450" y="1369219"/>
            <a:ext cx="3257550" cy="320278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11270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5286" y="1371600"/>
            <a:ext cx="3257550" cy="51435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45286" y="1885950"/>
            <a:ext cx="3257550" cy="268605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45736" y="1371600"/>
            <a:ext cx="3257550" cy="51435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45736" y="1885950"/>
            <a:ext cx="3257550" cy="268605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10159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53869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6/7/2023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504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200150"/>
            <a:ext cx="2341960" cy="1371600"/>
          </a:xfrm>
        </p:spPr>
        <p:txBody>
          <a:bodyPr anchor="b">
            <a:normAutofit/>
          </a:bodyPr>
          <a:lstStyle>
            <a:lvl1pPr>
              <a:defRPr sz="2550"/>
            </a:lvl1pPr>
          </a:lstStyle>
          <a:p>
            <a:r>
              <a:rPr lang="en-US"/>
              <a:t>Click to edit Master title style</a:t>
            </a:r>
            <a:endParaRPr lang="en-US" dirty="0"/>
          </a:p>
        </p:txBody>
      </p:sp>
      <p:sp>
        <p:nvSpPr>
          <p:cNvPr id="3" name="Content Placeholder 2"/>
          <p:cNvSpPr>
            <a:spLocks noGrp="1"/>
          </p:cNvSpPr>
          <p:nvPr>
            <p:ph idx="1"/>
          </p:nvPr>
        </p:nvSpPr>
        <p:spPr>
          <a:xfrm>
            <a:off x="570309" y="571500"/>
            <a:ext cx="4800600" cy="40005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00780" y="2571750"/>
            <a:ext cx="2343121" cy="13716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84887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8464" y="1200150"/>
            <a:ext cx="2345436" cy="1371600"/>
          </a:xfrm>
        </p:spPr>
        <p:txBody>
          <a:bodyPr anchor="b">
            <a:normAutofit/>
          </a:bodyPr>
          <a:lstStyle>
            <a:lvl1pPr>
              <a:defRPr sz="2550"/>
            </a:lvl1pPr>
          </a:lstStyle>
          <a:p>
            <a:r>
              <a:rPr lang="en-US"/>
              <a:t>Click to edit Master title style</a:t>
            </a:r>
          </a:p>
        </p:txBody>
      </p:sp>
      <p:sp>
        <p:nvSpPr>
          <p:cNvPr id="3" name="Picture Placeholder 2"/>
          <p:cNvSpPr>
            <a:spLocks noGrp="1"/>
          </p:cNvSpPr>
          <p:nvPr>
            <p:ph type="pic" idx="1"/>
          </p:nvPr>
        </p:nvSpPr>
        <p:spPr>
          <a:xfrm>
            <a:off x="585938" y="582930"/>
            <a:ext cx="4800600" cy="397764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5998464" y="2571750"/>
            <a:ext cx="2345436" cy="13716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483068" y="480060"/>
            <a:ext cx="5006340" cy="418338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07062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590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42900"/>
            <a:ext cx="1457325" cy="42291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342900"/>
            <a:ext cx="5286375" cy="42291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69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342900"/>
            <a:ext cx="6858000" cy="85725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3000" y="1371600"/>
            <a:ext cx="6858000" cy="3200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143000" y="4772025"/>
            <a:ext cx="5161165" cy="192882"/>
          </a:xfrm>
          <a:prstGeom prst="rect">
            <a:avLst/>
          </a:prstGeom>
        </p:spPr>
        <p:txBody>
          <a:bodyPr vert="horz" lIns="91440" tIns="45720" rIns="91440" bIns="45720" rtlCol="0" anchor="ctr"/>
          <a:lstStyle>
            <a:lvl1pPr algn="l">
              <a:defRPr sz="825">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6457950" y="4772025"/>
            <a:ext cx="742950" cy="192882"/>
          </a:xfrm>
          <a:prstGeom prst="rect">
            <a:avLst/>
          </a:prstGeom>
        </p:spPr>
        <p:txBody>
          <a:bodyPr vert="horz" lIns="91440" tIns="45720" rIns="91440" bIns="45720" rtlCol="0" anchor="ctr"/>
          <a:lstStyle>
            <a:lvl1pPr algn="r">
              <a:defRPr sz="825">
                <a:solidFill>
                  <a:schemeClr val="tx1">
                    <a:lumMod val="85000"/>
                  </a:schemeClr>
                </a:solidFill>
              </a:defRPr>
            </a:lvl1pPr>
          </a:lstStyle>
          <a:p>
            <a:fld id="{37CC0096-1860-4642-9CD2-0079EA5E7CD1}" type="datetimeFigureOut">
              <a:rPr lang="en-US" smtClean="0"/>
              <a:pPr/>
              <a:t>6/7/2023</a:t>
            </a:fld>
            <a:endParaRPr lang="en-US"/>
          </a:p>
        </p:txBody>
      </p:sp>
      <p:sp>
        <p:nvSpPr>
          <p:cNvPr id="6" name="Slide Number Placeholder 5"/>
          <p:cNvSpPr>
            <a:spLocks noGrp="1"/>
          </p:cNvSpPr>
          <p:nvPr>
            <p:ph type="sldNum" sz="quarter" idx="4"/>
          </p:nvPr>
        </p:nvSpPr>
        <p:spPr>
          <a:xfrm>
            <a:off x="7372350" y="4772025"/>
            <a:ext cx="628650" cy="192882"/>
          </a:xfrm>
          <a:prstGeom prst="rect">
            <a:avLst/>
          </a:prstGeom>
        </p:spPr>
        <p:txBody>
          <a:bodyPr vert="horz" lIns="91440" tIns="45720" rIns="91440" bIns="45720" rtlCol="0" anchor="ctr"/>
          <a:lstStyle>
            <a:lvl1pPr algn="r">
              <a:defRPr sz="825">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6572858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55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itchFamily="34" charset="0"/>
        <a:buChar char="•"/>
        <a:defRPr sz="1500" kern="1200">
          <a:solidFill>
            <a:schemeClr val="tx1">
              <a:lumMod val="85000"/>
            </a:schemeClr>
          </a:solidFill>
          <a:latin typeface="+mn-lt"/>
          <a:ea typeface="+mn-ea"/>
          <a:cs typeface="+mn-cs"/>
        </a:defRPr>
      </a:lvl1pPr>
      <a:lvl2pPr marL="445770" indent="-171450" algn="l" defTabSz="685800" rtl="0" eaLnBrk="1" latinLnBrk="0" hangingPunct="1">
        <a:lnSpc>
          <a:spcPct val="90000"/>
        </a:lnSpc>
        <a:spcBef>
          <a:spcPts val="750"/>
        </a:spcBef>
        <a:buClr>
          <a:schemeClr val="accent1"/>
        </a:buClr>
        <a:buFont typeface="Arial" pitchFamily="34" charset="0"/>
        <a:buChar char="•"/>
        <a:defRPr sz="1350" kern="1200">
          <a:solidFill>
            <a:schemeClr val="tx1">
              <a:lumMod val="85000"/>
            </a:schemeClr>
          </a:solidFill>
          <a:latin typeface="+mn-lt"/>
          <a:ea typeface="+mn-ea"/>
          <a:cs typeface="+mn-cs"/>
        </a:defRPr>
      </a:lvl2pPr>
      <a:lvl3pPr marL="685800" indent="-171450" algn="l" defTabSz="685800" rtl="0" eaLnBrk="1" latinLnBrk="0" hangingPunct="1">
        <a:lnSpc>
          <a:spcPct val="90000"/>
        </a:lnSpc>
        <a:spcBef>
          <a:spcPts val="600"/>
        </a:spcBef>
        <a:buClr>
          <a:schemeClr val="accent1"/>
        </a:buClr>
        <a:buFont typeface="Arial" pitchFamily="34" charset="0"/>
        <a:buChar char="•"/>
        <a:defRPr sz="1200" kern="1200">
          <a:solidFill>
            <a:schemeClr val="tx1">
              <a:lumMod val="85000"/>
            </a:schemeClr>
          </a:solidFill>
          <a:latin typeface="+mn-lt"/>
          <a:ea typeface="+mn-ea"/>
          <a:cs typeface="+mn-cs"/>
        </a:defRPr>
      </a:lvl3pPr>
      <a:lvl4pPr marL="9258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lumMod val="85000"/>
            </a:schemeClr>
          </a:solidFill>
          <a:latin typeface="+mn-lt"/>
          <a:ea typeface="+mn-ea"/>
          <a:cs typeface="+mn-cs"/>
        </a:defRPr>
      </a:lvl4pPr>
      <a:lvl5pPr marL="113157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lumMod val="85000"/>
            </a:schemeClr>
          </a:solidFill>
          <a:latin typeface="+mn-lt"/>
          <a:ea typeface="+mn-ea"/>
          <a:cs typeface="+mn-cs"/>
        </a:defRPr>
      </a:lvl5pPr>
      <a:lvl6pPr marL="133731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6pPr>
      <a:lvl7pPr marL="154305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7pPr>
      <a:lvl8pPr marL="174879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8pPr>
      <a:lvl9pPr marL="19545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74"/>
            <a:ext cx="8229600" cy="836476"/>
          </a:xfrm>
        </p:spPr>
        <p:txBody>
          <a:bodyPr>
            <a:noAutofit/>
          </a:bodyPr>
          <a:lstStyle/>
          <a:p>
            <a:r>
              <a:rPr lang="en-US" sz="3200" b="0" dirty="0"/>
              <a:t>GROUP 12 MEMBERS</a:t>
            </a:r>
          </a:p>
        </p:txBody>
      </p:sp>
      <p:sp>
        <p:nvSpPr>
          <p:cNvPr id="3" name="Text Placeholder 2"/>
          <p:cNvSpPr>
            <a:spLocks noGrp="1"/>
          </p:cNvSpPr>
          <p:nvPr>
            <p:ph type="body" idx="1"/>
          </p:nvPr>
        </p:nvSpPr>
        <p:spPr/>
        <p:txBody>
          <a:bodyPr/>
          <a:lstStyle/>
          <a:p>
            <a:pPr>
              <a:lnSpc>
                <a:spcPct val="150000"/>
              </a:lnSpc>
            </a:pPr>
            <a:r>
              <a:rPr lang="en-US" sz="2000" dirty="0">
                <a:latin typeface="Lato" panose="020B0604020202020204" charset="0"/>
                <a:cs typeface="Arial" panose="020B0604020202020204" pitchFamily="34" charset="0"/>
              </a:rPr>
              <a:t>Victoria </a:t>
            </a:r>
            <a:r>
              <a:rPr lang="en-US" sz="2000" dirty="0" err="1">
                <a:latin typeface="Lato" panose="020B0604020202020204" charset="0"/>
                <a:cs typeface="Arial" panose="020B0604020202020204" pitchFamily="34" charset="0"/>
              </a:rPr>
              <a:t>Kamuona</a:t>
            </a:r>
            <a:r>
              <a:rPr lang="en-US" sz="2000" dirty="0">
                <a:latin typeface="Lato" panose="020B0604020202020204" charset="0"/>
                <a:cs typeface="Arial" panose="020B0604020202020204" pitchFamily="34" charset="0"/>
              </a:rPr>
              <a:t>  Bsc-com-ne-13-18</a:t>
            </a:r>
          </a:p>
          <a:p>
            <a:pPr>
              <a:lnSpc>
                <a:spcPct val="150000"/>
              </a:lnSpc>
            </a:pPr>
            <a:r>
              <a:rPr lang="en-US" sz="2000" dirty="0">
                <a:latin typeface="Lato" panose="020B0604020202020204" charset="0"/>
                <a:cs typeface="Arial" panose="020B0604020202020204" pitchFamily="34" charset="0"/>
              </a:rPr>
              <a:t>Maxon </a:t>
            </a:r>
            <a:r>
              <a:rPr lang="en-US" sz="2000" dirty="0" err="1">
                <a:latin typeface="Lato" panose="020B0604020202020204" charset="0"/>
                <a:cs typeface="Arial" panose="020B0604020202020204" pitchFamily="34" charset="0"/>
              </a:rPr>
              <a:t>Gomeka</a:t>
            </a:r>
            <a:r>
              <a:rPr lang="en-US" sz="2000" dirty="0">
                <a:latin typeface="Lato" panose="020B0604020202020204" charset="0"/>
                <a:cs typeface="Arial" panose="020B0604020202020204" pitchFamily="34" charset="0"/>
              </a:rPr>
              <a:t> </a:t>
            </a:r>
            <a:r>
              <a:rPr lang="en-US" sz="2000" dirty="0" smtClean="0">
                <a:latin typeface="Lato" panose="020B0604020202020204" charset="0"/>
                <a:cs typeface="Arial" panose="020B0604020202020204" pitchFamily="34" charset="0"/>
              </a:rPr>
              <a:t>      </a:t>
            </a:r>
            <a:r>
              <a:rPr lang="en-US" sz="2000" dirty="0">
                <a:latin typeface="Lato" panose="020B0604020202020204" charset="0"/>
                <a:cs typeface="Arial" panose="020B0604020202020204" pitchFamily="34" charset="0"/>
              </a:rPr>
              <a:t>Bsc-com-ne-12-18</a:t>
            </a:r>
          </a:p>
          <a:p>
            <a:pPr>
              <a:lnSpc>
                <a:spcPct val="150000"/>
              </a:lnSpc>
            </a:pPr>
            <a:r>
              <a:rPr lang="en-US" sz="2000" dirty="0">
                <a:latin typeface="Lato" panose="020B0604020202020204" charset="0"/>
                <a:cs typeface="Arial" panose="020B0604020202020204" pitchFamily="34" charset="0"/>
              </a:rPr>
              <a:t>Evelyn </a:t>
            </a:r>
            <a:r>
              <a:rPr lang="en-US" sz="2000" dirty="0" err="1">
                <a:latin typeface="Lato" panose="020B0604020202020204" charset="0"/>
                <a:cs typeface="Arial" panose="020B0604020202020204" pitchFamily="34" charset="0"/>
              </a:rPr>
              <a:t>Phalula</a:t>
            </a:r>
            <a:r>
              <a:rPr lang="en-US" sz="2000" dirty="0">
                <a:latin typeface="Lato" panose="020B0604020202020204" charset="0"/>
                <a:cs typeface="Arial" panose="020B0604020202020204" pitchFamily="34" charset="0"/>
              </a:rPr>
              <a:t>  </a:t>
            </a:r>
            <a:r>
              <a:rPr lang="en-US" sz="2000" dirty="0" smtClean="0">
                <a:latin typeface="Lato" panose="020B0604020202020204" charset="0"/>
                <a:cs typeface="Arial" panose="020B0604020202020204" pitchFamily="34" charset="0"/>
              </a:rPr>
              <a:t>       </a:t>
            </a:r>
            <a:r>
              <a:rPr lang="en-US" sz="2000" dirty="0">
                <a:latin typeface="Lato" panose="020B0604020202020204" charset="0"/>
                <a:cs typeface="Arial" panose="020B0604020202020204" pitchFamily="34" charset="0"/>
              </a:rPr>
              <a:t>Bsc-com-ne-03-18</a:t>
            </a:r>
          </a:p>
          <a:p>
            <a:pPr>
              <a:lnSpc>
                <a:spcPct val="150000"/>
              </a:lnSpc>
            </a:pPr>
            <a:r>
              <a:rPr lang="en-US" sz="2000" dirty="0" err="1">
                <a:latin typeface="Lato" panose="020B0604020202020204" charset="0"/>
                <a:cs typeface="Arial" panose="020B0604020202020204" pitchFamily="34" charset="0"/>
              </a:rPr>
              <a:t>Tsanzo</a:t>
            </a:r>
            <a:r>
              <a:rPr lang="en-US" sz="2000" dirty="0">
                <a:latin typeface="Lato" panose="020B0604020202020204" charset="0"/>
                <a:cs typeface="Arial" panose="020B0604020202020204" pitchFamily="34" charset="0"/>
              </a:rPr>
              <a:t> </a:t>
            </a:r>
            <a:r>
              <a:rPr lang="en-US" sz="2000" dirty="0" err="1">
                <a:latin typeface="Lato" panose="020B0604020202020204" charset="0"/>
                <a:cs typeface="Arial" panose="020B0604020202020204" pitchFamily="34" charset="0"/>
              </a:rPr>
              <a:t>Makuya</a:t>
            </a:r>
            <a:r>
              <a:rPr lang="en-US" sz="2000" dirty="0">
                <a:latin typeface="Lato" panose="020B0604020202020204" charset="0"/>
                <a:cs typeface="Arial" panose="020B0604020202020204" pitchFamily="34" charset="0"/>
              </a:rPr>
              <a:t>  </a:t>
            </a:r>
            <a:r>
              <a:rPr lang="en-US" sz="2000" dirty="0" smtClean="0">
                <a:latin typeface="Lato" panose="020B0604020202020204" charset="0"/>
                <a:cs typeface="Arial" panose="020B0604020202020204" pitchFamily="34" charset="0"/>
              </a:rPr>
              <a:t>    </a:t>
            </a:r>
            <a:r>
              <a:rPr lang="en-US" sz="2000" dirty="0">
                <a:latin typeface="Lato" panose="020B0604020202020204" charset="0"/>
                <a:cs typeface="Arial" panose="020B0604020202020204" pitchFamily="34" charset="0"/>
              </a:rPr>
              <a:t>Bsc-com-ne-09-18</a:t>
            </a:r>
          </a:p>
          <a:p>
            <a:pPr marL="139700" indent="0">
              <a:buNone/>
            </a:pPr>
            <a:endParaRPr lang="en-US" dirty="0">
              <a:latin typeface="Lato" panose="020B0604020202020204" charset="0"/>
            </a:endParaRPr>
          </a:p>
        </p:txBody>
      </p:sp>
    </p:spTree>
    <p:extLst>
      <p:ext uri="{BB962C8B-B14F-4D97-AF65-F5344CB8AC3E}">
        <p14:creationId xmlns:p14="http://schemas.microsoft.com/office/powerpoint/2010/main" val="529754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0" dirty="0" smtClean="0">
                <a:latin typeface="Lato Black"/>
                <a:ea typeface="Lato Black"/>
                <a:cs typeface="Lato Black"/>
                <a:sym typeface="Lato Black"/>
              </a:rPr>
              <a:t>DEMO</a:t>
            </a:r>
            <a:endParaRPr b="0" dirty="0">
              <a:latin typeface="Lato Black"/>
              <a:ea typeface="Lato Black"/>
              <a:cs typeface="Lato Black"/>
              <a:sym typeface="Lato Blac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PROBLEM STATEMENT</a:t>
            </a:r>
          </a:p>
        </p:txBody>
      </p:sp>
      <p:sp>
        <p:nvSpPr>
          <p:cNvPr id="3" name="Text Placeholder 2"/>
          <p:cNvSpPr>
            <a:spLocks noGrp="1"/>
          </p:cNvSpPr>
          <p:nvPr>
            <p:ph type="body" idx="1"/>
          </p:nvPr>
        </p:nvSpPr>
        <p:spPr>
          <a:xfrm>
            <a:off x="93517" y="1101435"/>
            <a:ext cx="8749147" cy="3865420"/>
          </a:xfrm>
        </p:spPr>
        <p:txBody>
          <a:bodyPr>
            <a:normAutofit/>
          </a:bodyPr>
          <a:lstStyle/>
          <a:p>
            <a:pPr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Air pollution is a global issue and many countries including Malawi are facing this problem, especially in urban areas.</a:t>
            </a:r>
          </a:p>
          <a:p>
            <a:pPr lvl="0" algn="just">
              <a:lnSpc>
                <a:spcPct val="150000"/>
              </a:lnSpc>
            </a:pPr>
            <a:r>
              <a:rPr lang="en" sz="1600" dirty="0">
                <a:solidFill>
                  <a:schemeClr val="tx1"/>
                </a:solidFill>
                <a:latin typeface="Lato" panose="020B0604020202020204" charset="0"/>
                <a:ea typeface="Lato"/>
                <a:cs typeface="Times New Roman" panose="02020603050405020304" pitchFamily="18" charset="0"/>
                <a:sym typeface="Lato"/>
              </a:rPr>
              <a:t>Air pollution is a result of harmful gases which are released into the air from homes, industrial areas, and other places that use appliances or systems that produce gas.</a:t>
            </a:r>
          </a:p>
          <a:p>
            <a:pPr lvl="0"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P</a:t>
            </a:r>
            <a:r>
              <a:rPr lang="en" sz="1600" dirty="0">
                <a:solidFill>
                  <a:schemeClr val="tx1"/>
                </a:solidFill>
                <a:latin typeface="Lato" panose="020B0604020202020204" charset="0"/>
                <a:ea typeface="Lato"/>
                <a:cs typeface="Times New Roman" panose="02020603050405020304" pitchFamily="18" charset="0"/>
                <a:sym typeface="Lato"/>
              </a:rPr>
              <a:t>resence of harmful gases in </a:t>
            </a:r>
            <a:r>
              <a:rPr lang="en-US" sz="1600" dirty="0">
                <a:solidFill>
                  <a:schemeClr val="tx1"/>
                </a:solidFill>
                <a:latin typeface="Lato" panose="020B0604020202020204" charset="0"/>
                <a:ea typeface="Lato"/>
                <a:cs typeface="Times New Roman" panose="02020603050405020304" pitchFamily="18" charset="0"/>
                <a:sym typeface="Lato"/>
              </a:rPr>
              <a:t>the </a:t>
            </a:r>
            <a:r>
              <a:rPr lang="en" sz="1600" dirty="0">
                <a:solidFill>
                  <a:schemeClr val="tx1"/>
                </a:solidFill>
                <a:latin typeface="Lato" panose="020B0604020202020204" charset="0"/>
                <a:ea typeface="Lato"/>
                <a:cs typeface="Times New Roman" panose="02020603050405020304" pitchFamily="18" charset="0"/>
                <a:sym typeface="Lato"/>
              </a:rPr>
              <a:t>air can pose a huge health risk and impact </a:t>
            </a:r>
            <a:r>
              <a:rPr lang="en-US" sz="1600" dirty="0">
                <a:solidFill>
                  <a:schemeClr val="tx1"/>
                </a:solidFill>
                <a:latin typeface="Lato" panose="020B0604020202020204" charset="0"/>
                <a:ea typeface="Lato"/>
                <a:cs typeface="Times New Roman" panose="02020603050405020304" pitchFamily="18" charset="0"/>
                <a:sym typeface="Lato"/>
              </a:rPr>
              <a:t>people</a:t>
            </a:r>
            <a:r>
              <a:rPr lang="en" sz="1600" dirty="0">
                <a:solidFill>
                  <a:schemeClr val="tx1"/>
                </a:solidFill>
                <a:latin typeface="Lato" panose="020B0604020202020204" charset="0"/>
                <a:ea typeface="Lato"/>
                <a:cs typeface="Times New Roman" panose="02020603050405020304" pitchFamily="18" charset="0"/>
                <a:sym typeface="Lato"/>
              </a:rPr>
              <a:t> well being.</a:t>
            </a:r>
          </a:p>
          <a:p>
            <a:pPr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It is necessary to monitor these harmful gases and find solutions based on data that has been collected electronically.</a:t>
            </a:r>
          </a:p>
          <a:p>
            <a:pPr lvl="0"/>
            <a:endParaRPr lang="en-US" b="1" dirty="0">
              <a:solidFill>
                <a:srgbClr val="000000"/>
              </a:solidFill>
              <a:latin typeface="Lato" panose="020B0604020202020204" charset="0"/>
              <a:ea typeface="Lato"/>
              <a:cs typeface="Lato"/>
              <a:sym typeface="Lato"/>
            </a:endParaRPr>
          </a:p>
          <a:p>
            <a:endParaRPr lang="en-US" dirty="0">
              <a:latin typeface="Lato" panose="020B0604020202020204" charset="0"/>
            </a:endParaRPr>
          </a:p>
        </p:txBody>
      </p:sp>
    </p:spTree>
    <p:extLst>
      <p:ext uri="{BB962C8B-B14F-4D97-AF65-F5344CB8AC3E}">
        <p14:creationId xmlns:p14="http://schemas.microsoft.com/office/powerpoint/2010/main" val="209455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736"/>
            <a:ext cx="8229600" cy="955964"/>
          </a:xfrm>
        </p:spPr>
        <p:txBody>
          <a:bodyPr>
            <a:normAutofit/>
          </a:bodyPr>
          <a:lstStyle/>
          <a:p>
            <a:r>
              <a:rPr lang="en-US" b="0" dirty="0"/>
              <a:t>OBJECTIVE</a:t>
            </a:r>
          </a:p>
        </p:txBody>
      </p:sp>
      <p:sp>
        <p:nvSpPr>
          <p:cNvPr id="3" name="Text Placeholder 2"/>
          <p:cNvSpPr>
            <a:spLocks noGrp="1"/>
          </p:cNvSpPr>
          <p:nvPr>
            <p:ph type="body" idx="1"/>
          </p:nvPr>
        </p:nvSpPr>
        <p:spPr>
          <a:xfrm>
            <a:off x="1" y="924791"/>
            <a:ext cx="9050482" cy="4329380"/>
          </a:xfrm>
        </p:spPr>
        <p:txBody>
          <a:bodyPr>
            <a:noAutofit/>
          </a:bodyPr>
          <a:lstStyle/>
          <a:p>
            <a:pPr>
              <a:lnSpc>
                <a:spcPct val="170000"/>
              </a:lnSpc>
            </a:pPr>
            <a:r>
              <a:rPr lang="en-US" sz="1300" dirty="0">
                <a:latin typeface="Lato" panose="020B0604020202020204" charset="0"/>
              </a:rPr>
              <a:t>Our main objective is to monitor and record the level of concentration of harmful gases in order to define the air quality levels and inform the authorities to establish action plans if high levels of contamination are detected.</a:t>
            </a:r>
          </a:p>
          <a:p>
            <a:pPr>
              <a:lnSpc>
                <a:spcPct val="170000"/>
              </a:lnSpc>
            </a:pPr>
            <a:r>
              <a:rPr lang="en-GB" sz="1300" dirty="0">
                <a:latin typeface="Lato" panose="020B0604020202020204" charset="0"/>
              </a:rPr>
              <a:t>Pollutants are, for example:</a:t>
            </a:r>
          </a:p>
          <a:p>
            <a:pPr marL="800100" lvl="1" indent="-342900" fontAlgn="base">
              <a:lnSpc>
                <a:spcPct val="170000"/>
              </a:lnSpc>
              <a:buFont typeface="Arial" panose="020B0604020202020204" pitchFamily="34" charset="0"/>
              <a:buChar char="•"/>
            </a:pPr>
            <a:r>
              <a:rPr lang="en-GB" sz="1300" dirty="0">
                <a:latin typeface="Lato" panose="020B0604020202020204" charset="0"/>
              </a:rPr>
              <a:t>Carbon monoxide (CO)</a:t>
            </a:r>
          </a:p>
          <a:p>
            <a:pPr marL="800100" lvl="1" indent="-342900" fontAlgn="base">
              <a:lnSpc>
                <a:spcPct val="170000"/>
              </a:lnSpc>
              <a:buFont typeface="Arial" panose="020B0604020202020204" pitchFamily="34" charset="0"/>
              <a:buChar char="•"/>
            </a:pPr>
            <a:r>
              <a:rPr lang="en-GB" sz="1300" dirty="0">
                <a:latin typeface="Lato" panose="020B0604020202020204" charset="0"/>
              </a:rPr>
              <a:t>Carbon dioxide (CO₂)</a:t>
            </a:r>
          </a:p>
          <a:p>
            <a:pPr marL="800100" lvl="1" indent="-342900" fontAlgn="base">
              <a:lnSpc>
                <a:spcPct val="170000"/>
              </a:lnSpc>
              <a:buFont typeface="Arial" panose="020B0604020202020204" pitchFamily="34" charset="0"/>
              <a:buChar char="•"/>
            </a:pPr>
            <a:r>
              <a:rPr lang="en-GB" sz="1300" dirty="0">
                <a:latin typeface="Lato" panose="020B0604020202020204" charset="0"/>
              </a:rPr>
              <a:t>Particulate matter</a:t>
            </a:r>
          </a:p>
          <a:p>
            <a:pPr marL="800100" lvl="1" indent="-342900" fontAlgn="base">
              <a:lnSpc>
                <a:spcPct val="170000"/>
              </a:lnSpc>
              <a:buFont typeface="Arial" panose="020B0604020202020204" pitchFamily="34" charset="0"/>
              <a:buChar char="•"/>
            </a:pPr>
            <a:r>
              <a:rPr lang="en-GB" sz="1300" dirty="0" smtClean="0">
                <a:latin typeface="Lato" panose="020B0604020202020204" charset="0"/>
              </a:rPr>
              <a:t>Ozone</a:t>
            </a:r>
            <a:endParaRPr lang="en-GB" sz="1300" dirty="0">
              <a:latin typeface="Lato" panose="020B0604020202020204" charset="0"/>
            </a:endParaRPr>
          </a:p>
          <a:p>
            <a:pPr marL="800100" lvl="1" indent="-342900" fontAlgn="base">
              <a:lnSpc>
                <a:spcPct val="170000"/>
              </a:lnSpc>
              <a:buFont typeface="Arial" panose="020B0604020202020204" pitchFamily="34" charset="0"/>
              <a:buChar char="•"/>
            </a:pPr>
            <a:r>
              <a:rPr lang="en-GB" sz="1300" dirty="0">
                <a:latin typeface="Lato" panose="020B0604020202020204" charset="0"/>
              </a:rPr>
              <a:t>Volatile organic compounds (VOC)</a:t>
            </a:r>
          </a:p>
          <a:p>
            <a:pPr marL="800100" lvl="1" indent="-342900" fontAlgn="base">
              <a:lnSpc>
                <a:spcPct val="170000"/>
              </a:lnSpc>
              <a:buFont typeface="Arial" panose="020B0604020202020204" pitchFamily="34" charset="0"/>
              <a:buChar char="•"/>
            </a:pPr>
            <a:r>
              <a:rPr lang="en-US" sz="1300" dirty="0">
                <a:latin typeface="Lato" panose="020B0604020202020204" charset="0"/>
              </a:rPr>
              <a:t>Smoke</a:t>
            </a:r>
          </a:p>
          <a:p>
            <a:pPr marL="800100" lvl="1" indent="-342900" fontAlgn="base">
              <a:lnSpc>
                <a:spcPct val="170000"/>
              </a:lnSpc>
              <a:buFont typeface="Arial" panose="020B0604020202020204" pitchFamily="34" charset="0"/>
              <a:buChar char="•"/>
            </a:pPr>
            <a:r>
              <a:rPr lang="en-US" sz="1300" dirty="0">
                <a:latin typeface="Lato" panose="020B0604020202020204" charset="0"/>
              </a:rPr>
              <a:t>Alcohol</a:t>
            </a:r>
          </a:p>
          <a:p>
            <a:pPr marL="800100" lvl="1" indent="-342900" fontAlgn="base">
              <a:lnSpc>
                <a:spcPct val="170000"/>
              </a:lnSpc>
              <a:buFont typeface="Arial" panose="020B0604020202020204" pitchFamily="34" charset="0"/>
              <a:buChar char="•"/>
            </a:pPr>
            <a:r>
              <a:rPr lang="en-US" sz="1300" dirty="0" smtClean="0">
                <a:latin typeface="Lato" panose="020B0604020202020204" charset="0"/>
              </a:rPr>
              <a:t>Nitrogen dioxide (</a:t>
            </a:r>
            <a:r>
              <a:rPr lang="en-US" dirty="0">
                <a:latin typeface="Lato" panose="020B0604020202020204" charset="0"/>
              </a:rPr>
              <a:t>NO</a:t>
            </a:r>
            <a:r>
              <a:rPr lang="en-US" baseline="-25000" dirty="0">
                <a:latin typeface="Lato" panose="020B0604020202020204" charset="0"/>
              </a:rPr>
              <a:t>2</a:t>
            </a:r>
            <a:r>
              <a:rPr lang="en-US" sz="1300" dirty="0" smtClean="0">
                <a:latin typeface="Lato" panose="020B0604020202020204" charset="0"/>
              </a:rPr>
              <a:t>)</a:t>
            </a:r>
            <a:endParaRPr lang="en-GB" sz="1300" dirty="0">
              <a:latin typeface="Lato" panose="020B0604020202020204" charset="0"/>
            </a:endParaRPr>
          </a:p>
          <a:p>
            <a:endParaRPr lang="en-US" sz="1300" dirty="0">
              <a:latin typeface="Lato" panose="020B0604020202020204" charset="0"/>
            </a:endParaRPr>
          </a:p>
          <a:p>
            <a:endParaRPr lang="en-US" sz="1300" dirty="0">
              <a:latin typeface="Lato" panose="020B0604020202020204" charset="0"/>
            </a:endParaRPr>
          </a:p>
        </p:txBody>
      </p:sp>
    </p:spTree>
    <p:extLst>
      <p:ext uri="{BB962C8B-B14F-4D97-AF65-F5344CB8AC3E}">
        <p14:creationId xmlns:p14="http://schemas.microsoft.com/office/powerpoint/2010/main" val="935908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56"/>
            <a:ext cx="8229600" cy="371400"/>
          </a:xfrm>
        </p:spPr>
        <p:txBody>
          <a:bodyPr>
            <a:normAutofit fontScale="90000"/>
          </a:bodyPr>
          <a:lstStyle/>
          <a:p>
            <a:r>
              <a:rPr lang="en-US" dirty="0" smtClean="0"/>
              <a:t>FUNCTIONAL REQUIREMENTS</a:t>
            </a:r>
            <a:endParaRPr lang="en-US" dirty="0"/>
          </a:p>
        </p:txBody>
      </p:sp>
      <p:sp>
        <p:nvSpPr>
          <p:cNvPr id="3" name="Text Placeholder 2"/>
          <p:cNvSpPr>
            <a:spLocks noGrp="1"/>
          </p:cNvSpPr>
          <p:nvPr>
            <p:ph type="body" idx="1"/>
          </p:nvPr>
        </p:nvSpPr>
        <p:spPr>
          <a:xfrm>
            <a:off x="561108" y="554274"/>
            <a:ext cx="8312727" cy="4589226"/>
          </a:xfrm>
        </p:spPr>
        <p:txBody>
          <a:bodyPr>
            <a:normAutofit lnSpcReduction="10000"/>
          </a:bodyPr>
          <a:lstStyle/>
          <a:p>
            <a:pPr marL="482600" indent="-342900">
              <a:lnSpc>
                <a:spcPct val="150000"/>
              </a:lnSpc>
              <a:buFont typeface="+mj-lt"/>
              <a:buAutoNum type="arabicPeriod"/>
            </a:pPr>
            <a:r>
              <a:rPr lang="en-US" b="1" dirty="0" smtClean="0">
                <a:latin typeface="Lato" panose="020B0604020202020204" charset="0"/>
              </a:rPr>
              <a:t>Real-Time data collection  </a:t>
            </a:r>
            <a:r>
              <a:rPr lang="en-US" sz="1600" b="1" dirty="0" smtClean="0">
                <a:latin typeface="Lato" panose="020B0604020202020204" charset="0"/>
              </a:rPr>
              <a:t>– </a:t>
            </a:r>
            <a:r>
              <a:rPr lang="en-US" sz="1500" dirty="0" smtClean="0">
                <a:latin typeface="Lato" panose="020B0604020202020204" charset="0"/>
              </a:rPr>
              <a:t>The system will be able to collect real-time data on various pollutants and also process and analyze the collected data to generate meaningful insights such as pollutant concentration etc.</a:t>
            </a:r>
          </a:p>
          <a:p>
            <a:pPr marL="482600" indent="-342900">
              <a:lnSpc>
                <a:spcPct val="150000"/>
              </a:lnSpc>
              <a:buFont typeface="+mj-lt"/>
              <a:buAutoNum type="arabicPeriod"/>
            </a:pPr>
            <a:r>
              <a:rPr lang="en-US" b="1" dirty="0">
                <a:latin typeface="Lato" panose="020B0604020202020204" charset="0"/>
              </a:rPr>
              <a:t>Data transmission </a:t>
            </a:r>
            <a:r>
              <a:rPr lang="en-US" sz="1600" b="1" dirty="0">
                <a:latin typeface="Lato" panose="020B0604020202020204" charset="0"/>
              </a:rPr>
              <a:t>– </a:t>
            </a:r>
            <a:r>
              <a:rPr lang="en-US" sz="1500" dirty="0">
                <a:latin typeface="Lato" panose="020B0604020202020204" charset="0"/>
              </a:rPr>
              <a:t>The system will have reliable communication capabilities such as Wi-Fi and cellular connectivity to transmit the collected data to  Chitetezo Dashboard, Thingspeak, and Chitetezo Mobile App</a:t>
            </a:r>
            <a:r>
              <a:rPr lang="en-US" sz="1500" dirty="0" smtClean="0">
                <a:latin typeface="Lato" panose="020B0604020202020204" charset="0"/>
              </a:rPr>
              <a:t>.</a:t>
            </a:r>
          </a:p>
          <a:p>
            <a:pPr marL="482600" indent="-342900">
              <a:lnSpc>
                <a:spcPct val="150000"/>
              </a:lnSpc>
              <a:buFont typeface="+mj-lt"/>
              <a:buAutoNum type="arabicPeriod"/>
            </a:pPr>
            <a:r>
              <a:rPr lang="en-US" b="1" dirty="0" smtClean="0">
                <a:latin typeface="Lato" panose="020B0604020202020204" charset="0"/>
              </a:rPr>
              <a:t>Alerts and Notifications  </a:t>
            </a:r>
            <a:r>
              <a:rPr lang="en-US" sz="1600" b="1" dirty="0" smtClean="0">
                <a:latin typeface="Lato" panose="020B0604020202020204" charset="0"/>
              </a:rPr>
              <a:t>- </a:t>
            </a:r>
            <a:r>
              <a:rPr lang="en-US" sz="1500" dirty="0">
                <a:latin typeface="Lato" panose="020B0604020202020204" charset="0"/>
              </a:rPr>
              <a:t>T</a:t>
            </a:r>
            <a:r>
              <a:rPr lang="en-US" sz="1500" dirty="0" smtClean="0">
                <a:latin typeface="Lato" panose="020B0604020202020204" charset="0"/>
              </a:rPr>
              <a:t>he system will provide timely alerts and notifications when pollutants exceed a predefined threshold.</a:t>
            </a:r>
          </a:p>
          <a:p>
            <a:pPr marL="482600" indent="-342900">
              <a:lnSpc>
                <a:spcPct val="150000"/>
              </a:lnSpc>
              <a:buFont typeface="+mj-lt"/>
              <a:buAutoNum type="arabicPeriod"/>
            </a:pPr>
            <a:r>
              <a:rPr lang="en-US" b="1" dirty="0" smtClean="0">
                <a:latin typeface="Lato" panose="020B0604020202020204" charset="0"/>
              </a:rPr>
              <a:t>Data </a:t>
            </a:r>
            <a:r>
              <a:rPr lang="en-US" b="1" dirty="0">
                <a:latin typeface="Lato" panose="020B0604020202020204" charset="0"/>
              </a:rPr>
              <a:t>analysis and </a:t>
            </a:r>
            <a:r>
              <a:rPr lang="en-US" b="1" dirty="0" smtClean="0">
                <a:latin typeface="Lato" panose="020B0604020202020204" charset="0"/>
              </a:rPr>
              <a:t>visualization -</a:t>
            </a:r>
            <a:r>
              <a:rPr lang="en-US" sz="1500" b="1" dirty="0" smtClean="0">
                <a:latin typeface="Lato" panose="020B0604020202020204" charset="0"/>
              </a:rPr>
              <a:t> </a:t>
            </a:r>
            <a:r>
              <a:rPr lang="en-US" sz="1500" dirty="0" smtClean="0">
                <a:solidFill>
                  <a:schemeClr val="tx1"/>
                </a:solidFill>
                <a:latin typeface="Lato" panose="020B0604020202020204" charset="0"/>
              </a:rPr>
              <a:t>The </a:t>
            </a:r>
            <a:r>
              <a:rPr lang="en-US" sz="1500" dirty="0">
                <a:solidFill>
                  <a:schemeClr val="tx1"/>
                </a:solidFill>
                <a:latin typeface="Lato" panose="020B0604020202020204" charset="0"/>
              </a:rPr>
              <a:t>system </a:t>
            </a:r>
            <a:r>
              <a:rPr lang="en-US" sz="1500" dirty="0" smtClean="0">
                <a:solidFill>
                  <a:schemeClr val="tx1"/>
                </a:solidFill>
                <a:latin typeface="Lato" panose="020B0604020202020204" charset="0"/>
              </a:rPr>
              <a:t>will </a:t>
            </a:r>
            <a:r>
              <a:rPr lang="en-US" sz="1500" dirty="0">
                <a:solidFill>
                  <a:schemeClr val="tx1"/>
                </a:solidFill>
                <a:latin typeface="Lato" panose="020B0604020202020204" charset="0"/>
              </a:rPr>
              <a:t>be able to analyze the data collected from the sensors and provide visual representations of air quality measurements, such as graphs, charts, or maps</a:t>
            </a:r>
            <a:r>
              <a:rPr lang="en-US" sz="1500" dirty="0" smtClean="0">
                <a:solidFill>
                  <a:schemeClr val="tx1"/>
                </a:solidFill>
                <a:latin typeface="Lato" panose="020B0604020202020204" charset="0"/>
              </a:rPr>
              <a:t>.</a:t>
            </a:r>
          </a:p>
          <a:p>
            <a:pPr marL="482600" indent="-342900">
              <a:lnSpc>
                <a:spcPct val="150000"/>
              </a:lnSpc>
              <a:buFont typeface="+mj-lt"/>
              <a:buAutoNum type="arabicPeriod"/>
            </a:pPr>
            <a:r>
              <a:rPr lang="en-US" b="1" dirty="0">
                <a:latin typeface="Lato" panose="020B0604020202020204" charset="0"/>
              </a:rPr>
              <a:t>Data exporting </a:t>
            </a:r>
            <a:r>
              <a:rPr lang="en-US" sz="1600" b="1" dirty="0">
                <a:latin typeface="Lato" panose="020B0604020202020204" charset="0"/>
              </a:rPr>
              <a:t>– </a:t>
            </a:r>
            <a:r>
              <a:rPr lang="en-US" sz="1500" dirty="0">
                <a:latin typeface="Lato" panose="020B0604020202020204" charset="0"/>
              </a:rPr>
              <a:t>The system will export air quality information in various formats such as CSV  files for further analysis.</a:t>
            </a:r>
          </a:p>
          <a:p>
            <a:pPr marL="482600" indent="-342900">
              <a:lnSpc>
                <a:spcPct val="150000"/>
              </a:lnSpc>
              <a:buFont typeface="+mj-lt"/>
              <a:buAutoNum type="arabicPeriod"/>
            </a:pPr>
            <a:endParaRPr lang="en-US" sz="1500" dirty="0">
              <a:solidFill>
                <a:schemeClr val="tx1"/>
              </a:solidFill>
              <a:latin typeface="Lato" panose="020B0604020202020204" charset="0"/>
            </a:endParaRPr>
          </a:p>
          <a:p>
            <a:pPr marL="482600" indent="-342900">
              <a:lnSpc>
                <a:spcPct val="150000"/>
              </a:lnSpc>
              <a:buFont typeface="+mj-lt"/>
              <a:buAutoNum type="arabicPeriod"/>
            </a:pPr>
            <a:endParaRPr lang="en-US" sz="1600" dirty="0" smtClean="0">
              <a:latin typeface="Lato" panose="020B0604020202020204" charset="0"/>
            </a:endParaRPr>
          </a:p>
          <a:p>
            <a:pPr marL="482600" indent="-342900">
              <a:lnSpc>
                <a:spcPct val="150000"/>
              </a:lnSpc>
              <a:buFont typeface="+mj-lt"/>
              <a:buAutoNum type="arabicPeriod"/>
            </a:pPr>
            <a:endParaRPr lang="en-US" sz="1600" b="1" dirty="0">
              <a:latin typeface="Lato" panose="020B0604020202020204" charset="0"/>
            </a:endParaRPr>
          </a:p>
        </p:txBody>
      </p:sp>
    </p:spTree>
    <p:extLst>
      <p:ext uri="{BB962C8B-B14F-4D97-AF65-F5344CB8AC3E}">
        <p14:creationId xmlns:p14="http://schemas.microsoft.com/office/powerpoint/2010/main" val="1496090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6418" y="0"/>
            <a:ext cx="8572499" cy="5143500"/>
          </a:xfrm>
        </p:spPr>
        <p:txBody>
          <a:bodyPr>
            <a:normAutofit fontScale="92500" lnSpcReduction="20000"/>
          </a:bodyPr>
          <a:lstStyle/>
          <a:p>
            <a:pPr marL="482600" indent="-342900">
              <a:lnSpc>
                <a:spcPct val="160000"/>
              </a:lnSpc>
              <a:buFont typeface="+mj-lt"/>
              <a:buAutoNum type="arabicPeriod" startAt="6"/>
            </a:pPr>
            <a:endParaRPr lang="en-US" b="1" dirty="0" smtClean="0"/>
          </a:p>
          <a:p>
            <a:pPr marL="482600" indent="-342900">
              <a:lnSpc>
                <a:spcPct val="160000"/>
              </a:lnSpc>
              <a:buFont typeface="+mj-lt"/>
              <a:buAutoNum type="arabicPeriod" startAt="6"/>
            </a:pPr>
            <a:r>
              <a:rPr lang="en-US" b="1" dirty="0" smtClean="0"/>
              <a:t>Data </a:t>
            </a:r>
            <a:r>
              <a:rPr lang="en-US" sz="1500" b="1" dirty="0">
                <a:latin typeface="Lato" panose="020B0604020202020204" charset="0"/>
              </a:rPr>
              <a:t>storage</a:t>
            </a:r>
            <a:r>
              <a:rPr lang="en-US" b="1" dirty="0"/>
              <a:t> and </a:t>
            </a:r>
            <a:r>
              <a:rPr lang="en-US" b="1" dirty="0" smtClean="0"/>
              <a:t>retrieval -</a:t>
            </a:r>
            <a:r>
              <a:rPr lang="en-US" sz="1600" dirty="0" smtClean="0">
                <a:solidFill>
                  <a:schemeClr val="tx1"/>
                </a:solidFill>
                <a:latin typeface="Lato" panose="020B0604020202020204" charset="0"/>
              </a:rPr>
              <a:t>The </a:t>
            </a:r>
            <a:r>
              <a:rPr lang="en-US" sz="1600" dirty="0">
                <a:solidFill>
                  <a:schemeClr val="tx1"/>
                </a:solidFill>
                <a:latin typeface="Lato" panose="020B0604020202020204" charset="0"/>
              </a:rPr>
              <a:t>system </a:t>
            </a:r>
            <a:r>
              <a:rPr lang="en-US" sz="1600" dirty="0" smtClean="0">
                <a:solidFill>
                  <a:schemeClr val="tx1"/>
                </a:solidFill>
                <a:latin typeface="Lato" panose="020B0604020202020204" charset="0"/>
              </a:rPr>
              <a:t>will store a sample of </a:t>
            </a:r>
            <a:r>
              <a:rPr lang="en-US" sz="1600" dirty="0">
                <a:solidFill>
                  <a:schemeClr val="tx1"/>
                </a:solidFill>
                <a:latin typeface="Lato" panose="020B0604020202020204" charset="0"/>
              </a:rPr>
              <a:t>the data collected in a database </a:t>
            </a:r>
            <a:r>
              <a:rPr lang="en-US" sz="1600" dirty="0" smtClean="0">
                <a:solidFill>
                  <a:schemeClr val="tx1"/>
                </a:solidFill>
                <a:latin typeface="Lato" panose="020B0604020202020204" charset="0"/>
              </a:rPr>
              <a:t>which </a:t>
            </a:r>
            <a:r>
              <a:rPr lang="en-US" sz="1600" dirty="0">
                <a:solidFill>
                  <a:schemeClr val="tx1"/>
                </a:solidFill>
                <a:latin typeface="Lato" panose="020B0604020202020204" charset="0"/>
              </a:rPr>
              <a:t>can be used for future analysis or to generate reports</a:t>
            </a:r>
            <a:r>
              <a:rPr lang="en-US" sz="1600" dirty="0" smtClean="0">
                <a:latin typeface="Lato" panose="020B0604020202020204" charset="0"/>
              </a:rPr>
              <a:t>.</a:t>
            </a:r>
          </a:p>
          <a:p>
            <a:pPr marL="482600" indent="-342900">
              <a:lnSpc>
                <a:spcPct val="160000"/>
              </a:lnSpc>
              <a:buFont typeface="+mj-lt"/>
              <a:buAutoNum type="arabicPeriod" startAt="6"/>
            </a:pPr>
            <a:r>
              <a:rPr lang="en-US" sz="1500" b="1" dirty="0">
                <a:latin typeface="Lato" panose="020B0604020202020204" charset="0"/>
              </a:rPr>
              <a:t>User-friendly </a:t>
            </a:r>
            <a:r>
              <a:rPr lang="en-US" sz="1500" b="1" dirty="0" smtClean="0">
                <a:latin typeface="Lato" panose="020B0604020202020204" charset="0"/>
              </a:rPr>
              <a:t>interface </a:t>
            </a:r>
            <a:r>
              <a:rPr lang="en-US" sz="1500" dirty="0" smtClean="0">
                <a:latin typeface="Lato" panose="020B0604020202020204" charset="0"/>
              </a:rPr>
              <a:t>- The </a:t>
            </a:r>
            <a:r>
              <a:rPr lang="en-US" sz="1500" dirty="0">
                <a:latin typeface="Lato" panose="020B0604020202020204" charset="0"/>
              </a:rPr>
              <a:t>system </a:t>
            </a:r>
            <a:r>
              <a:rPr lang="en-US" sz="1500" dirty="0" smtClean="0">
                <a:latin typeface="Lato" panose="020B0604020202020204" charset="0"/>
              </a:rPr>
              <a:t>will </a:t>
            </a:r>
            <a:r>
              <a:rPr lang="en-US" sz="1500" dirty="0">
                <a:latin typeface="Lato" panose="020B0604020202020204" charset="0"/>
              </a:rPr>
              <a:t>have a user-friendly interface that allows the user to interact with the system and view air quality data.</a:t>
            </a:r>
          </a:p>
          <a:p>
            <a:pPr marL="482600" indent="-342900">
              <a:lnSpc>
                <a:spcPct val="160000"/>
              </a:lnSpc>
              <a:buFont typeface="+mj-lt"/>
              <a:buAutoNum type="arabicPeriod" startAt="6"/>
            </a:pPr>
            <a:r>
              <a:rPr lang="en-US" sz="1500" b="1" dirty="0">
                <a:latin typeface="Lato" panose="020B0604020202020204" charset="0"/>
              </a:rPr>
              <a:t>Low power </a:t>
            </a:r>
            <a:r>
              <a:rPr lang="en-US" sz="1500" b="1" dirty="0" smtClean="0">
                <a:latin typeface="Lato" panose="020B0604020202020204" charset="0"/>
              </a:rPr>
              <a:t>consumption </a:t>
            </a:r>
            <a:r>
              <a:rPr lang="en-US" sz="1500" dirty="0" smtClean="0">
                <a:latin typeface="Lato" panose="020B0604020202020204" charset="0"/>
              </a:rPr>
              <a:t>- The </a:t>
            </a:r>
            <a:r>
              <a:rPr lang="en-US" sz="1500" dirty="0">
                <a:latin typeface="Lato" panose="020B0604020202020204" charset="0"/>
              </a:rPr>
              <a:t>system </a:t>
            </a:r>
            <a:r>
              <a:rPr lang="en-US" sz="1500" dirty="0" smtClean="0">
                <a:latin typeface="Lato" panose="020B0604020202020204" charset="0"/>
              </a:rPr>
              <a:t>will </a:t>
            </a:r>
            <a:r>
              <a:rPr lang="en-US" sz="1500" dirty="0">
                <a:latin typeface="Lato" panose="020B0604020202020204" charset="0"/>
              </a:rPr>
              <a:t>be designed to consume low power to reduce the cost of operation and minimize the environmental impact</a:t>
            </a:r>
            <a:r>
              <a:rPr lang="en-US" dirty="0" smtClean="0"/>
              <a:t>.</a:t>
            </a:r>
          </a:p>
          <a:p>
            <a:pPr marL="139700" indent="0">
              <a:lnSpc>
                <a:spcPct val="150000"/>
              </a:lnSpc>
              <a:buNone/>
            </a:pPr>
            <a:endParaRPr lang="en-US" sz="2800" dirty="0">
              <a:latin typeface="Fira Sans Extra Condensed" panose="020B0604020202020204" charset="0"/>
            </a:endParaRPr>
          </a:p>
          <a:p>
            <a:pPr marL="139700" indent="0" algn="ctr">
              <a:lnSpc>
                <a:spcPct val="150000"/>
              </a:lnSpc>
              <a:buNone/>
            </a:pPr>
            <a:r>
              <a:rPr lang="en-US" sz="2800" dirty="0" smtClean="0">
                <a:latin typeface="Fira Sans Extra Condensed" panose="020B0604020202020204" charset="0"/>
              </a:rPr>
              <a:t>NON-FUNCTIONAL REQUIREMENTS</a:t>
            </a:r>
            <a:endParaRPr lang="en-US" sz="1600" dirty="0" smtClean="0">
              <a:latin typeface="Lato" panose="020B0604020202020204" charset="0"/>
            </a:endParaRPr>
          </a:p>
          <a:p>
            <a:pPr marL="482600" indent="-342900">
              <a:lnSpc>
                <a:spcPct val="150000"/>
              </a:lnSpc>
              <a:buFont typeface="+mj-lt"/>
              <a:buAutoNum type="arabicPeriod"/>
            </a:pPr>
            <a:r>
              <a:rPr lang="en-US" sz="1600" dirty="0" smtClean="0">
                <a:latin typeface="Lato" panose="020B0604020202020204" charset="0"/>
              </a:rPr>
              <a:t>Reliability</a:t>
            </a:r>
          </a:p>
          <a:p>
            <a:pPr marL="482600" indent="-342900">
              <a:lnSpc>
                <a:spcPct val="150000"/>
              </a:lnSpc>
              <a:buFont typeface="+mj-lt"/>
              <a:buAutoNum type="arabicPeriod"/>
            </a:pPr>
            <a:r>
              <a:rPr lang="en-US" sz="1600" dirty="0" smtClean="0">
                <a:latin typeface="Lato" panose="020B0604020202020204" charset="0"/>
              </a:rPr>
              <a:t>Accuracy</a:t>
            </a:r>
          </a:p>
          <a:p>
            <a:pPr marL="482600" indent="-342900">
              <a:lnSpc>
                <a:spcPct val="150000"/>
              </a:lnSpc>
              <a:buFont typeface="+mj-lt"/>
              <a:buAutoNum type="arabicPeriod"/>
            </a:pPr>
            <a:r>
              <a:rPr lang="en-US" sz="1600" dirty="0" smtClean="0">
                <a:latin typeface="Lato" panose="020B0604020202020204" charset="0"/>
              </a:rPr>
              <a:t>Scalability</a:t>
            </a:r>
          </a:p>
          <a:p>
            <a:pPr marL="482600" indent="-342900">
              <a:lnSpc>
                <a:spcPct val="150000"/>
              </a:lnSpc>
              <a:buFont typeface="+mj-lt"/>
              <a:buAutoNum type="arabicPeriod"/>
            </a:pPr>
            <a:r>
              <a:rPr lang="en-US" sz="1600" dirty="0" smtClean="0">
                <a:latin typeface="Lato" panose="020B0604020202020204" charset="0"/>
              </a:rPr>
              <a:t>Security</a:t>
            </a:r>
          </a:p>
          <a:p>
            <a:pPr marL="482600" indent="-342900">
              <a:lnSpc>
                <a:spcPct val="150000"/>
              </a:lnSpc>
              <a:buFont typeface="+mj-lt"/>
              <a:buAutoNum type="arabicPeriod"/>
            </a:pPr>
            <a:r>
              <a:rPr lang="en-US" sz="1600" dirty="0" smtClean="0">
                <a:latin typeface="Lato" panose="020B0604020202020204" charset="0"/>
              </a:rPr>
              <a:t>Timeliness</a:t>
            </a:r>
          </a:p>
          <a:p>
            <a:pPr marL="482600" indent="-342900">
              <a:buFont typeface="+mj-lt"/>
              <a:buAutoNum type="arabicPeriod"/>
            </a:pPr>
            <a:endParaRPr lang="en-US" sz="1600" dirty="0">
              <a:latin typeface="Lato" panose="020B0604020202020204" charset="0"/>
            </a:endParaRPr>
          </a:p>
        </p:txBody>
      </p:sp>
    </p:spTree>
    <p:extLst>
      <p:ext uri="{BB962C8B-B14F-4D97-AF65-F5344CB8AC3E}">
        <p14:creationId xmlns:p14="http://schemas.microsoft.com/office/powerpoint/2010/main" val="2773294179"/>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FB87E-278B-4828-876F-B869C4D7174C}"/>
              </a:ext>
            </a:extLst>
          </p:cNvPr>
          <p:cNvSpPr>
            <a:spLocks noGrp="1"/>
          </p:cNvSpPr>
          <p:nvPr>
            <p:ph type="title"/>
          </p:nvPr>
        </p:nvSpPr>
        <p:spPr>
          <a:xfrm>
            <a:off x="490250" y="450149"/>
            <a:ext cx="8518668" cy="4547877"/>
          </a:xfrm>
        </p:spPr>
        <p:txBody>
          <a:bodyPr/>
          <a:lstStyle/>
          <a:p>
            <a:endParaRPr lang="en-US" dirty="0"/>
          </a:p>
        </p:txBody>
      </p:sp>
      <p:pic>
        <p:nvPicPr>
          <p:cNvPr id="4" name="Picture 3">
            <a:extLst>
              <a:ext uri="{FF2B5EF4-FFF2-40B4-BE49-F238E27FC236}">
                <a16:creationId xmlns:a16="http://schemas.microsoft.com/office/drawing/2014/main" xmlns="" id="{2116D4B4-D605-4927-92A3-B55ADDC547AE}"/>
              </a:ext>
            </a:extLst>
          </p:cNvPr>
          <p:cNvPicPr>
            <a:picLocks noChangeAspect="1"/>
          </p:cNvPicPr>
          <p:nvPr/>
        </p:nvPicPr>
        <p:blipFill>
          <a:blip r:embed="rId2"/>
          <a:stretch>
            <a:fillRect/>
          </a:stretch>
        </p:blipFill>
        <p:spPr>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xmlns="" id="{529F26C4-E403-4142-8BD2-D253826C83F1}"/>
              </a:ext>
            </a:extLst>
          </p:cNvPr>
          <p:cNvSpPr/>
          <p:nvPr/>
        </p:nvSpPr>
        <p:spPr>
          <a:xfrm>
            <a:off x="0" y="0"/>
            <a:ext cx="9144000" cy="30964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bhhuyyuyyyhjklknkjjnjknj</a:t>
            </a:r>
            <a:endParaRPr lang="en-US" dirty="0"/>
          </a:p>
        </p:txBody>
      </p:sp>
      <p:sp>
        <p:nvSpPr>
          <p:cNvPr id="6" name="TextBox 5">
            <a:extLst>
              <a:ext uri="{FF2B5EF4-FFF2-40B4-BE49-F238E27FC236}">
                <a16:creationId xmlns:a16="http://schemas.microsoft.com/office/drawing/2014/main" xmlns="" id="{00AD79EA-4F13-4DF4-AC57-45F908C8331E}"/>
              </a:ext>
            </a:extLst>
          </p:cNvPr>
          <p:cNvSpPr txBox="1"/>
          <p:nvPr/>
        </p:nvSpPr>
        <p:spPr>
          <a:xfrm>
            <a:off x="135082" y="145474"/>
            <a:ext cx="8873836" cy="3616375"/>
          </a:xfrm>
          <a:prstGeom prst="rect">
            <a:avLst/>
          </a:prstGeom>
          <a:noFill/>
        </p:spPr>
        <p:txBody>
          <a:bodyPr wrap="square" rtlCol="0">
            <a:spAutoFit/>
          </a:bodyPr>
          <a:lstStyle/>
          <a:p>
            <a:pPr algn="ctr"/>
            <a:r>
              <a:rPr lang="en-US" sz="1800" b="1" dirty="0">
                <a:latin typeface="+mn-lt"/>
              </a:rPr>
              <a:t>HOW IS THE LEVEL OF AIR QUALITY MEASURED?</a:t>
            </a:r>
          </a:p>
          <a:p>
            <a:pPr algn="ctr"/>
            <a:endParaRPr lang="en-US" sz="1600" b="1" dirty="0">
              <a:latin typeface="+mn-lt"/>
            </a:endParaRPr>
          </a:p>
          <a:p>
            <a:endParaRPr lang="en-US" sz="1600" dirty="0"/>
          </a:p>
          <a:p>
            <a:pPr marL="342900" indent="-342900" algn="just">
              <a:buFont typeface="Arial" panose="020B0604020202020204" pitchFamily="34" charset="0"/>
              <a:buChar char="•"/>
            </a:pPr>
            <a:r>
              <a:rPr lang="en-US" dirty="0">
                <a:latin typeface="+mn-lt"/>
              </a:rPr>
              <a:t>The Air Quality Index (AQI) is used to measure air quality. It tells you how clean or polluted your air is, and what associated health effects might be a concern for you.</a:t>
            </a:r>
          </a:p>
          <a:p>
            <a:pPr marL="342900" indent="-342900" algn="just">
              <a:lnSpc>
                <a:spcPct val="150000"/>
              </a:lnSpc>
              <a:buFont typeface="Arial" panose="020B0604020202020204" pitchFamily="34" charset="0"/>
              <a:buChar char="•"/>
            </a:pPr>
            <a:r>
              <a:rPr lang="en-US" dirty="0">
                <a:latin typeface="+mn-lt"/>
              </a:rPr>
              <a:t>Uses the range of 0 to 500 to indicate the concentration of pollutants in the air at a specific site. An AQI at or below 100 is generally considered safe for most people. Anything above 100 is unhealthy for sensitive groups.</a:t>
            </a:r>
          </a:p>
          <a:p>
            <a:pPr marL="342900" indent="-342900" algn="just">
              <a:buFont typeface="Arial" panose="020B0604020202020204" pitchFamily="34" charset="0"/>
              <a:buChar char="•"/>
            </a:pPr>
            <a:r>
              <a:rPr lang="en-US" dirty="0">
                <a:latin typeface="+mn-lt"/>
              </a:rPr>
              <a:t>Parts per million (PPM) is a unit of measurement used when expressing the concentration level of pollutants in the air.</a:t>
            </a:r>
          </a:p>
          <a:p>
            <a:pPr marL="342900" indent="-342900" algn="just">
              <a:buFont typeface="Arial" panose="020B0604020202020204" pitchFamily="34" charset="0"/>
              <a:buChar char="•"/>
            </a:pPr>
            <a:r>
              <a:rPr lang="en-US" dirty="0">
                <a:latin typeface="+mn-lt"/>
              </a:rPr>
              <a:t>There are six color-coded levels of concern corresponding to ranges of index values as shown below</a:t>
            </a:r>
          </a:p>
          <a:p>
            <a:endParaRPr lang="en-US" sz="1600" b="1" dirty="0">
              <a:latin typeface="+mn-lt"/>
            </a:endParaRPr>
          </a:p>
          <a:p>
            <a:pPr algn="ctr"/>
            <a:endParaRPr lang="en-US" sz="1600" b="1" dirty="0">
              <a:latin typeface="+mn-lt"/>
            </a:endParaRPr>
          </a:p>
          <a:p>
            <a:endParaRPr lang="en-US" dirty="0"/>
          </a:p>
        </p:txBody>
      </p:sp>
    </p:spTree>
    <p:extLst>
      <p:ext uri="{BB962C8B-B14F-4D97-AF65-F5344CB8AC3E}">
        <p14:creationId xmlns:p14="http://schemas.microsoft.com/office/powerpoint/2010/main" val="2190912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605100" y="477982"/>
            <a:ext cx="8081700" cy="530568"/>
          </a:xfrm>
          <a:prstGeom prst="rect">
            <a:avLst/>
          </a:prstGeom>
        </p:spPr>
        <p:txBody>
          <a:bodyPr spcFirstLastPara="1" wrap="square" lIns="91425" tIns="91425" rIns="91425" bIns="91425" anchor="ctr" anchorCtr="0">
            <a:noAutofit/>
          </a:bodyPr>
          <a:lstStyle/>
          <a:p>
            <a:pPr algn="l"/>
            <a:r>
              <a:rPr lang="en-US" sz="2400" dirty="0">
                <a:latin typeface="Lato Black"/>
                <a:ea typeface="Lato Black"/>
                <a:cs typeface="Lato Black"/>
                <a:sym typeface="Lato Black"/>
              </a:rPr>
              <a:t>PROPOSED SOLUTION OF MONITORING AIR POLLUTION</a:t>
            </a:r>
            <a:br>
              <a:rPr lang="en-US" sz="2400" dirty="0">
                <a:latin typeface="Lato Black"/>
                <a:ea typeface="Lato Black"/>
                <a:cs typeface="Lato Black"/>
                <a:sym typeface="Lato Black"/>
              </a:rPr>
            </a:br>
            <a:endParaRPr sz="2300" b="0" dirty="0">
              <a:latin typeface="Lato Black"/>
              <a:ea typeface="Lato Black"/>
              <a:cs typeface="Lato Black"/>
              <a:sym typeface="Lato Black"/>
            </a:endParaRPr>
          </a:p>
        </p:txBody>
      </p:sp>
      <p:sp>
        <p:nvSpPr>
          <p:cNvPr id="183" name="Google Shape;183;p16"/>
          <p:cNvSpPr txBox="1"/>
          <p:nvPr/>
        </p:nvSpPr>
        <p:spPr>
          <a:xfrm>
            <a:off x="457200" y="1008550"/>
            <a:ext cx="8081700" cy="3108513"/>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1800"/>
              </a:spcBef>
              <a:spcAft>
                <a:spcPts val="0"/>
              </a:spcAft>
              <a:buClr>
                <a:schemeClr val="dk1"/>
              </a:buClr>
              <a:buSzPts val="1100"/>
              <a:buFont typeface="Wingdings" panose="05000000000000000000" pitchFamily="2" charset="2"/>
              <a:buChar char="§"/>
            </a:pPr>
            <a:r>
              <a:rPr lang="en-US" sz="1600" dirty="0">
                <a:solidFill>
                  <a:schemeClr val="dk1"/>
                </a:solidFill>
                <a:latin typeface="Lato" panose="020B0604020202020204" charset="0"/>
                <a:ea typeface="Lato"/>
                <a:cs typeface="Lato"/>
                <a:sym typeface="Lato"/>
              </a:rPr>
              <a:t>Our purpose is to develop and design a system that will monitor and record the concentration of harmful gases in particular environments.</a:t>
            </a:r>
            <a:endParaRPr lang="en" sz="1600" dirty="0">
              <a:solidFill>
                <a:schemeClr val="dk1"/>
              </a:solidFill>
              <a:latin typeface="Lato" panose="020B0604020202020204" charset="0"/>
              <a:ea typeface="Lato"/>
              <a:cs typeface="Lato"/>
              <a:sym typeface="Lato"/>
            </a:endParaRPr>
          </a:p>
          <a:p>
            <a:pPr marL="285750" lvl="0" indent="-285750" algn="l" rtl="0">
              <a:lnSpc>
                <a:spcPct val="150000"/>
              </a:lnSpc>
              <a:spcBef>
                <a:spcPts val="1800"/>
              </a:spcBef>
              <a:spcAft>
                <a:spcPts val="0"/>
              </a:spcAft>
              <a:buClr>
                <a:schemeClr val="dk1"/>
              </a:buClr>
              <a:buSzPts val="1100"/>
              <a:buFont typeface="Arial" panose="020B0604020202020204" pitchFamily="34" charset="0"/>
              <a:buChar char="•"/>
            </a:pPr>
            <a:r>
              <a:rPr lang="en" sz="1600" dirty="0">
                <a:solidFill>
                  <a:schemeClr val="dk1"/>
                </a:solidFill>
                <a:latin typeface="Lato" panose="020B0604020202020204" charset="0"/>
                <a:ea typeface="Lato"/>
                <a:cs typeface="Lato"/>
                <a:sym typeface="Lato"/>
              </a:rPr>
              <a:t>The system </a:t>
            </a:r>
            <a:r>
              <a:rPr lang="en-US" sz="1600" dirty="0">
                <a:solidFill>
                  <a:schemeClr val="dk1"/>
                </a:solidFill>
                <a:latin typeface="Lato" panose="020B0604020202020204" charset="0"/>
                <a:ea typeface="Lato"/>
                <a:cs typeface="Lato"/>
                <a:sym typeface="Lato"/>
              </a:rPr>
              <a:t>will monitor the level of </a:t>
            </a:r>
            <a:r>
              <a:rPr lang="en" sz="1600" dirty="0">
                <a:solidFill>
                  <a:schemeClr val="dk1"/>
                </a:solidFill>
                <a:latin typeface="Lato" panose="020B0604020202020204" charset="0"/>
                <a:ea typeface="Lato"/>
                <a:cs typeface="Lato"/>
                <a:sym typeface="Lato"/>
              </a:rPr>
              <a:t>harmful gases using gas sensor</a:t>
            </a:r>
            <a:r>
              <a:rPr lang="en-US" sz="1600" dirty="0">
                <a:solidFill>
                  <a:schemeClr val="dk1"/>
                </a:solidFill>
                <a:latin typeface="Lato" panose="020B0604020202020204" charset="0"/>
                <a:ea typeface="Lato"/>
                <a:cs typeface="Lato"/>
                <a:sym typeface="Lato"/>
              </a:rPr>
              <a:t>s</a:t>
            </a:r>
            <a:r>
              <a:rPr lang="en" sz="1600" dirty="0">
                <a:solidFill>
                  <a:schemeClr val="dk1"/>
                </a:solidFill>
                <a:latin typeface="Lato" panose="020B0604020202020204" charset="0"/>
                <a:ea typeface="Lato"/>
                <a:cs typeface="Lato"/>
                <a:sym typeface="Lato"/>
              </a:rPr>
              <a:t>.</a:t>
            </a:r>
            <a:r>
              <a:rPr lang="en-US" sz="1600" dirty="0">
                <a:solidFill>
                  <a:schemeClr val="dk1"/>
                </a:solidFill>
                <a:latin typeface="Lato" panose="020B0604020202020204" charset="0"/>
                <a:ea typeface="Lato"/>
                <a:cs typeface="Lato"/>
                <a:sym typeface="Lato"/>
              </a:rPr>
              <a:t> This sensor will collect real-time data and send it to Raspberry Pi.</a:t>
            </a:r>
            <a:r>
              <a:rPr lang="en" sz="1600" dirty="0">
                <a:solidFill>
                  <a:schemeClr val="dk1"/>
                </a:solidFill>
                <a:latin typeface="Lato" panose="020B0604020202020204" charset="0"/>
                <a:ea typeface="Lato"/>
                <a:cs typeface="Lato"/>
                <a:sym typeface="Lato"/>
              </a:rPr>
              <a:t>  </a:t>
            </a:r>
            <a:r>
              <a:rPr lang="en-US" sz="1600" dirty="0">
                <a:solidFill>
                  <a:schemeClr val="dk1"/>
                </a:solidFill>
                <a:latin typeface="Lato" panose="020B0604020202020204" charset="0"/>
                <a:ea typeface="Lato"/>
                <a:cs typeface="Lato"/>
                <a:sym typeface="Lato"/>
              </a:rPr>
              <a:t>From the Raspberry Pi, t</a:t>
            </a:r>
            <a:r>
              <a:rPr lang="en" sz="1600" dirty="0">
                <a:solidFill>
                  <a:schemeClr val="dk1"/>
                </a:solidFill>
                <a:latin typeface="Lato" panose="020B0604020202020204" charset="0"/>
                <a:ea typeface="Lato"/>
                <a:cs typeface="Lato"/>
                <a:sym typeface="Lato"/>
              </a:rPr>
              <a:t>he captured information </a:t>
            </a:r>
            <a:r>
              <a:rPr lang="en-US" sz="1600" dirty="0">
                <a:solidFill>
                  <a:schemeClr val="dk1"/>
                </a:solidFill>
                <a:latin typeface="Lato" panose="020B0604020202020204" charset="0"/>
                <a:ea typeface="Lato"/>
                <a:cs typeface="Lato"/>
                <a:sym typeface="Lato"/>
              </a:rPr>
              <a:t>will be stored in a database and also sent</a:t>
            </a:r>
            <a:r>
              <a:rPr lang="en" sz="1600" dirty="0">
                <a:solidFill>
                  <a:schemeClr val="dk1"/>
                </a:solidFill>
                <a:latin typeface="Lato" panose="020B0604020202020204" charset="0"/>
                <a:ea typeface="Lato"/>
                <a:cs typeface="Lato"/>
                <a:sym typeface="Lato"/>
              </a:rPr>
              <a:t> </a:t>
            </a:r>
            <a:r>
              <a:rPr lang="en" sz="1600" dirty="0" smtClean="0">
                <a:solidFill>
                  <a:schemeClr val="dk1"/>
                </a:solidFill>
                <a:latin typeface="Lato" panose="020B0604020202020204" charset="0"/>
                <a:ea typeface="Lato"/>
                <a:cs typeface="Lato"/>
                <a:sym typeface="Lato"/>
              </a:rPr>
              <a:t>to the  Chitetezo </a:t>
            </a:r>
            <a:r>
              <a:rPr lang="en-US" sz="1600" dirty="0" smtClean="0">
                <a:solidFill>
                  <a:schemeClr val="dk1"/>
                </a:solidFill>
                <a:latin typeface="Lato" panose="020B0604020202020204" charset="0"/>
                <a:ea typeface="Lato"/>
                <a:cs typeface="Lato"/>
                <a:sym typeface="Lato"/>
              </a:rPr>
              <a:t>dashboard</a:t>
            </a:r>
            <a:r>
              <a:rPr lang="en-US" sz="1600" dirty="0">
                <a:solidFill>
                  <a:schemeClr val="dk1"/>
                </a:solidFill>
                <a:latin typeface="Lato" panose="020B0604020202020204" charset="0"/>
                <a:ea typeface="Lato"/>
                <a:cs typeface="Lato"/>
                <a:sym typeface="Lato"/>
              </a:rPr>
              <a:t>, </a:t>
            </a:r>
            <a:r>
              <a:rPr lang="en-US" sz="1600" dirty="0" smtClean="0">
                <a:solidFill>
                  <a:schemeClr val="dk1"/>
                </a:solidFill>
                <a:latin typeface="Lato" panose="020B0604020202020204" charset="0"/>
                <a:ea typeface="Lato"/>
                <a:cs typeface="Lato"/>
                <a:sym typeface="Lato"/>
              </a:rPr>
              <a:t> Chitetezo mobile </a:t>
            </a:r>
            <a:r>
              <a:rPr lang="en-US" sz="1600" dirty="0">
                <a:solidFill>
                  <a:schemeClr val="dk1"/>
                </a:solidFill>
                <a:latin typeface="Lato" panose="020B0604020202020204" charset="0"/>
                <a:ea typeface="Lato"/>
                <a:cs typeface="Lato"/>
                <a:sym typeface="Lato"/>
              </a:rPr>
              <a:t>app, and </a:t>
            </a:r>
            <a:r>
              <a:rPr lang="en-US" sz="1600" dirty="0" err="1" smtClean="0">
                <a:solidFill>
                  <a:schemeClr val="dk1"/>
                </a:solidFill>
                <a:latin typeface="Lato" panose="020B0604020202020204" charset="0"/>
                <a:ea typeface="Lato"/>
                <a:cs typeface="Lato"/>
                <a:sym typeface="Lato"/>
              </a:rPr>
              <a:t>ThingsSpeak</a:t>
            </a:r>
            <a:r>
              <a:rPr lang="en-US" sz="1600" dirty="0" smtClean="0">
                <a:solidFill>
                  <a:schemeClr val="dk1"/>
                </a:solidFill>
                <a:latin typeface="Lato" panose="020B0604020202020204" charset="0"/>
                <a:ea typeface="Lato"/>
                <a:cs typeface="Lato"/>
                <a:sym typeface="Lato"/>
              </a:rPr>
              <a:t> </a:t>
            </a:r>
            <a:r>
              <a:rPr lang="en-US" sz="1600" dirty="0">
                <a:solidFill>
                  <a:schemeClr val="dk1"/>
                </a:solidFill>
                <a:latin typeface="Lato" panose="020B0604020202020204" charset="0"/>
                <a:ea typeface="Lato"/>
                <a:cs typeface="Lato"/>
                <a:sym typeface="Lato"/>
              </a:rPr>
              <a:t>(Cloud IoT platform)</a:t>
            </a:r>
            <a:r>
              <a:rPr lang="en" sz="1600" dirty="0">
                <a:solidFill>
                  <a:schemeClr val="dk1"/>
                </a:solidFill>
                <a:latin typeface="Lato" panose="020B0604020202020204" charset="0"/>
                <a:ea typeface="Lato"/>
                <a:cs typeface="Lato"/>
                <a:sym typeface="Lato"/>
              </a:rPr>
              <a:t>. </a:t>
            </a:r>
          </a:p>
          <a:p>
            <a:pPr marL="0" lvl="0" indent="0" algn="l" rtl="0">
              <a:spcBef>
                <a:spcPts val="0"/>
              </a:spcBef>
              <a:spcAft>
                <a:spcPts val="0"/>
              </a:spcAft>
              <a:buNone/>
            </a:pPr>
            <a:endParaRPr sz="1600" b="1" dirty="0">
              <a:latin typeface="Lato" panose="020B0604020202020204" charset="0"/>
              <a:ea typeface="Lato"/>
              <a:cs typeface="Lato"/>
              <a:sym typeface="La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120C4-21F7-45A4-94EE-88A78FAA8B27}"/>
              </a:ext>
            </a:extLst>
          </p:cNvPr>
          <p:cNvSpPr>
            <a:spLocks noGrp="1"/>
          </p:cNvSpPr>
          <p:nvPr>
            <p:ph type="title"/>
          </p:nvPr>
        </p:nvSpPr>
        <p:spPr>
          <a:xfrm>
            <a:off x="457200" y="93518"/>
            <a:ext cx="8229600" cy="872837"/>
          </a:xfrm>
        </p:spPr>
        <p:txBody>
          <a:bodyPr>
            <a:normAutofit/>
          </a:bodyPr>
          <a:lstStyle/>
          <a:p>
            <a:r>
              <a:rPr lang="en-US" b="0" dirty="0"/>
              <a:t>MATERIALS</a:t>
            </a:r>
          </a:p>
        </p:txBody>
      </p:sp>
      <p:sp>
        <p:nvSpPr>
          <p:cNvPr id="3" name="Text Placeholder 2">
            <a:extLst>
              <a:ext uri="{FF2B5EF4-FFF2-40B4-BE49-F238E27FC236}">
                <a16:creationId xmlns:a16="http://schemas.microsoft.com/office/drawing/2014/main" xmlns="" id="{11B31B6F-8CCE-4EF7-AC37-4E69466CFC4B}"/>
              </a:ext>
            </a:extLst>
          </p:cNvPr>
          <p:cNvSpPr>
            <a:spLocks noGrp="1"/>
          </p:cNvSpPr>
          <p:nvPr>
            <p:ph type="body" idx="1"/>
          </p:nvPr>
        </p:nvSpPr>
        <p:spPr>
          <a:xfrm>
            <a:off x="457200" y="1247949"/>
            <a:ext cx="8229600" cy="3657879"/>
          </a:xfrm>
        </p:spPr>
        <p:txBody>
          <a:bodyPr>
            <a:noAutofit/>
          </a:bodyPr>
          <a:lstStyle/>
          <a:p>
            <a:pPr marL="139700" indent="0">
              <a:buNone/>
            </a:pPr>
            <a:r>
              <a:rPr lang="en-US" sz="1600" b="1" dirty="0">
                <a:latin typeface="+mn-lt"/>
                <a:ea typeface="Lato"/>
                <a:cs typeface="Lato"/>
                <a:sym typeface="Lato"/>
              </a:rPr>
              <a:t>Hardware specifications</a:t>
            </a:r>
          </a:p>
          <a:p>
            <a:r>
              <a:rPr lang="en-US" sz="1600" dirty="0">
                <a:latin typeface="+mn-lt"/>
                <a:ea typeface="Lato"/>
                <a:cs typeface="Lato"/>
                <a:sym typeface="Lato"/>
              </a:rPr>
              <a:t>Raspberry </a:t>
            </a:r>
            <a:r>
              <a:rPr lang="en-US" sz="1600" dirty="0" smtClean="0">
                <a:latin typeface="+mn-lt"/>
                <a:ea typeface="Lato"/>
                <a:cs typeface="Lato"/>
                <a:sym typeface="Lato"/>
              </a:rPr>
              <a:t>Pi-3</a:t>
            </a:r>
          </a:p>
          <a:p>
            <a:r>
              <a:rPr lang="en-US" sz="1600" dirty="0" smtClean="0">
                <a:latin typeface="+mn-lt"/>
                <a:ea typeface="Lato"/>
                <a:cs typeface="Lato"/>
                <a:sym typeface="Lato"/>
              </a:rPr>
              <a:t>Sensors; MQ2 gas sensor, MQ-135 gas sensor, DHT22 humidity sensor </a:t>
            </a:r>
            <a:endParaRPr lang="en-US" sz="1600" dirty="0">
              <a:latin typeface="+mn-lt"/>
              <a:ea typeface="Lato"/>
              <a:cs typeface="Lato"/>
              <a:sym typeface="Lato"/>
            </a:endParaRPr>
          </a:p>
          <a:p>
            <a:r>
              <a:rPr lang="en-US" sz="1600" dirty="0" smtClean="0">
                <a:latin typeface="+mn-lt"/>
                <a:ea typeface="Lato"/>
                <a:cs typeface="Lato"/>
                <a:sym typeface="Lato"/>
              </a:rPr>
              <a:t>16*2 </a:t>
            </a:r>
            <a:r>
              <a:rPr lang="en-US" sz="1600" dirty="0">
                <a:latin typeface="+mn-lt"/>
                <a:ea typeface="Lato"/>
                <a:cs typeface="Lato"/>
                <a:sym typeface="Lato"/>
              </a:rPr>
              <a:t>LCD</a:t>
            </a:r>
          </a:p>
          <a:p>
            <a:r>
              <a:rPr lang="en-US" sz="1600" dirty="0">
                <a:latin typeface="+mn-lt"/>
                <a:ea typeface="Lato"/>
                <a:cs typeface="Lato"/>
                <a:sym typeface="Lato"/>
              </a:rPr>
              <a:t>Buzzer</a:t>
            </a:r>
          </a:p>
          <a:p>
            <a:r>
              <a:rPr lang="en-US" sz="1600" dirty="0">
                <a:latin typeface="+mn-lt"/>
                <a:ea typeface="Lato"/>
                <a:cs typeface="Lato"/>
                <a:sym typeface="Lato"/>
              </a:rPr>
              <a:t>LED warning </a:t>
            </a:r>
            <a:r>
              <a:rPr lang="en-US" sz="1600" dirty="0" smtClean="0">
                <a:latin typeface="+mn-lt"/>
                <a:ea typeface="Lato"/>
                <a:cs typeface="Lato"/>
                <a:sym typeface="Lato"/>
              </a:rPr>
              <a:t>light</a:t>
            </a:r>
            <a:endParaRPr lang="en-US" sz="1600" dirty="0">
              <a:latin typeface="+mn-lt"/>
              <a:ea typeface="Lato"/>
              <a:cs typeface="Lato"/>
              <a:sym typeface="Lato"/>
            </a:endParaRPr>
          </a:p>
          <a:p>
            <a:r>
              <a:rPr lang="en-US" sz="1600" dirty="0" smtClean="0">
                <a:latin typeface="+mn-lt"/>
                <a:ea typeface="Lato"/>
                <a:cs typeface="Lato"/>
                <a:sym typeface="Lato"/>
              </a:rPr>
              <a:t>ADS1115 ADC</a:t>
            </a:r>
            <a:endParaRPr lang="en-US" sz="1600" dirty="0" smtClean="0">
              <a:latin typeface="+mn-lt"/>
              <a:ea typeface="Lato"/>
              <a:cs typeface="Lato"/>
              <a:sym typeface="Lato"/>
            </a:endParaRPr>
          </a:p>
          <a:p>
            <a:r>
              <a:rPr lang="en-US" sz="1600" dirty="0" smtClean="0">
                <a:latin typeface="+mn-lt"/>
                <a:ea typeface="Lato"/>
                <a:cs typeface="Lato"/>
                <a:sym typeface="Lato"/>
              </a:rPr>
              <a:t>GSM Module</a:t>
            </a:r>
            <a:endParaRPr lang="en-US" sz="1600" dirty="0">
              <a:latin typeface="+mn-lt"/>
              <a:ea typeface="Lato"/>
              <a:cs typeface="Lato"/>
              <a:sym typeface="Lato"/>
            </a:endParaRPr>
          </a:p>
          <a:p>
            <a:r>
              <a:rPr lang="en-US" sz="1600" dirty="0">
                <a:latin typeface="+mn-lt"/>
                <a:ea typeface="Lato"/>
                <a:cs typeface="Lato"/>
                <a:sym typeface="Lato"/>
              </a:rPr>
              <a:t>Potentiometer</a:t>
            </a:r>
          </a:p>
          <a:p>
            <a:pPr marL="139700" indent="0">
              <a:buNone/>
            </a:pPr>
            <a:endParaRPr lang="en-US" sz="1600" dirty="0">
              <a:latin typeface="+mn-lt"/>
              <a:ea typeface="Lato"/>
              <a:cs typeface="Lato"/>
              <a:sym typeface="Lato"/>
            </a:endParaRPr>
          </a:p>
          <a:p>
            <a:endParaRPr lang="en-US" sz="1600" dirty="0">
              <a:latin typeface="+mn-lt"/>
              <a:ea typeface="Lato"/>
              <a:cs typeface="Lato"/>
              <a:sym typeface="Lato"/>
            </a:endParaRPr>
          </a:p>
          <a:p>
            <a:pPr marL="139700" indent="0">
              <a:buNone/>
            </a:pPr>
            <a:endParaRPr lang="en-US" sz="1600" dirty="0">
              <a:latin typeface="+mn-lt"/>
              <a:ea typeface="Lato"/>
              <a:cs typeface="Lato"/>
              <a:sym typeface="Lato"/>
            </a:endParaRPr>
          </a:p>
          <a:p>
            <a:pPr marL="139700" indent="0">
              <a:buNone/>
            </a:pPr>
            <a:r>
              <a:rPr lang="en-US" sz="1600" b="1" dirty="0">
                <a:latin typeface="+mn-lt"/>
                <a:ea typeface="Lato"/>
                <a:cs typeface="Lato"/>
                <a:sym typeface="Lato"/>
              </a:rPr>
              <a:t>Software specifications</a:t>
            </a:r>
          </a:p>
          <a:p>
            <a:r>
              <a:rPr lang="en-US" sz="1600" dirty="0">
                <a:latin typeface="+mn-lt"/>
                <a:ea typeface="Lato"/>
                <a:cs typeface="Lato"/>
                <a:sym typeface="Lato"/>
              </a:rPr>
              <a:t>Programming languages; python, C, JavaScript, and Dart</a:t>
            </a:r>
          </a:p>
          <a:p>
            <a:pPr marL="139700" indent="0">
              <a:buNone/>
            </a:pPr>
            <a:endParaRPr lang="en-US" sz="1600" dirty="0">
              <a:latin typeface="+mn-lt"/>
              <a:ea typeface="Lato"/>
              <a:cs typeface="Lato"/>
              <a:sym typeface="Lato"/>
            </a:endParaRPr>
          </a:p>
          <a:p>
            <a:endParaRPr lang="en-US" sz="1600" dirty="0">
              <a:latin typeface="Lato"/>
              <a:ea typeface="Lato"/>
              <a:cs typeface="Lato"/>
              <a:sym typeface="Lato"/>
            </a:endParaRPr>
          </a:p>
          <a:p>
            <a:endParaRPr lang="en-US" sz="1600" dirty="0">
              <a:latin typeface="Lato"/>
              <a:ea typeface="Lato"/>
              <a:cs typeface="Lato"/>
              <a:sym typeface="Lato"/>
            </a:endParaRPr>
          </a:p>
          <a:p>
            <a:endParaRPr lang="en-US" sz="1600" dirty="0">
              <a:latin typeface="Lato"/>
              <a:ea typeface="Lato"/>
              <a:cs typeface="Lato"/>
              <a:sym typeface="Lato"/>
            </a:endParaRPr>
          </a:p>
          <a:p>
            <a:endParaRPr lang="en-US" sz="1600" dirty="0"/>
          </a:p>
        </p:txBody>
      </p:sp>
    </p:spTree>
    <p:extLst>
      <p:ext uri="{BB962C8B-B14F-4D97-AF65-F5344CB8AC3E}">
        <p14:creationId xmlns:p14="http://schemas.microsoft.com/office/powerpoint/2010/main" val="3871532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140627"/>
            <a:ext cx="8401050" cy="914400"/>
          </a:xfrm>
        </p:spPr>
        <p:txBody>
          <a:bodyPr>
            <a:normAutofit/>
          </a:bodyPr>
          <a:lstStyle/>
          <a:p>
            <a:pPr algn="ctr"/>
            <a:r>
              <a:rPr lang="en-US" sz="2700" dirty="0">
                <a:solidFill>
                  <a:schemeClr val="bg1"/>
                </a:solidFill>
              </a:rPr>
              <a:t>A BLOCK DIAGRAM OF THE CHITETEZO </a:t>
            </a:r>
            <a:r>
              <a:rPr lang="en-US" sz="2700" dirty="0" smtClean="0">
                <a:solidFill>
                  <a:schemeClr val="bg1"/>
                </a:solidFill>
              </a:rPr>
              <a:t>AIR POLLUTION MONITORING </a:t>
            </a:r>
            <a:r>
              <a:rPr lang="en-US" sz="2700" dirty="0">
                <a:solidFill>
                  <a:schemeClr val="bg1"/>
                </a:solidFill>
              </a:rPr>
              <a:t>SYSTEM</a:t>
            </a:r>
            <a:endParaRPr sz="2700" dirty="0">
              <a:solidFill>
                <a:schemeClr val="bg1"/>
              </a:solidFill>
            </a:endParaRPr>
          </a:p>
        </p:txBody>
      </p:sp>
      <p:cxnSp>
        <p:nvCxnSpPr>
          <p:cNvPr id="12" name="Straight Arrow Connector 11">
            <a:extLst>
              <a:ext uri="{FF2B5EF4-FFF2-40B4-BE49-F238E27FC236}">
                <a16:creationId xmlns:a16="http://schemas.microsoft.com/office/drawing/2014/main" xmlns="" id="{144DA1B3-156E-4EF8-B940-AA355F643AD9}"/>
              </a:ext>
            </a:extLst>
          </p:cNvPr>
          <p:cNvCxnSpPr>
            <a:cxnSpLocks/>
          </p:cNvCxnSpPr>
          <p:nvPr/>
        </p:nvCxnSpPr>
        <p:spPr>
          <a:xfrm>
            <a:off x="2731821" y="2582553"/>
            <a:ext cx="1068266"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5DA212FB-57EA-41A9-8856-4A8AF450D1C5}"/>
              </a:ext>
            </a:extLst>
          </p:cNvPr>
          <p:cNvCxnSpPr>
            <a:cxnSpLocks/>
          </p:cNvCxnSpPr>
          <p:nvPr/>
        </p:nvCxnSpPr>
        <p:spPr>
          <a:xfrm>
            <a:off x="4703507" y="1745281"/>
            <a:ext cx="18285" cy="67584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0DB855EB-9762-47FA-9013-B20D6F33CF6D}"/>
              </a:ext>
            </a:extLst>
          </p:cNvPr>
          <p:cNvCxnSpPr>
            <a:cxnSpLocks/>
          </p:cNvCxnSpPr>
          <p:nvPr/>
        </p:nvCxnSpPr>
        <p:spPr>
          <a:xfrm>
            <a:off x="5476126" y="3256908"/>
            <a:ext cx="22826" cy="118955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45EB1000-78D5-499E-9B49-1C0786AF2FED}"/>
              </a:ext>
            </a:extLst>
          </p:cNvPr>
          <p:cNvCxnSpPr>
            <a:cxnSpLocks/>
          </p:cNvCxnSpPr>
          <p:nvPr/>
        </p:nvCxnSpPr>
        <p:spPr>
          <a:xfrm>
            <a:off x="4767209" y="3256908"/>
            <a:ext cx="25750" cy="12165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xmlns="" id="{02181028-47D5-4305-917B-D5D7614B0B80}"/>
              </a:ext>
            </a:extLst>
          </p:cNvPr>
          <p:cNvCxnSpPr>
            <a:cxnSpLocks/>
          </p:cNvCxnSpPr>
          <p:nvPr/>
        </p:nvCxnSpPr>
        <p:spPr>
          <a:xfrm flipV="1">
            <a:off x="1359688" y="3135418"/>
            <a:ext cx="2478466" cy="987566"/>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5335ED03-9286-4536-8095-B02555E94F63}"/>
              </a:ext>
            </a:extLst>
          </p:cNvPr>
          <p:cNvCxnSpPr>
            <a:cxnSpLocks/>
            <a:stCxn id="33" idx="3"/>
            <a:endCxn id="44" idx="2"/>
          </p:cNvCxnSpPr>
          <p:nvPr/>
        </p:nvCxnSpPr>
        <p:spPr>
          <a:xfrm>
            <a:off x="5616202" y="2886323"/>
            <a:ext cx="1306771" cy="3983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4D6DCFF0-FC01-4BDB-B9D4-C0F44F237A3B}"/>
              </a:ext>
            </a:extLst>
          </p:cNvPr>
          <p:cNvCxnSpPr>
            <a:cxnSpLocks/>
            <a:endCxn id="45" idx="2"/>
          </p:cNvCxnSpPr>
          <p:nvPr/>
        </p:nvCxnSpPr>
        <p:spPr>
          <a:xfrm>
            <a:off x="5610585" y="3253611"/>
            <a:ext cx="1449151" cy="66397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AAEBA26D-4251-4E99-A56B-B4730B3E141A}"/>
              </a:ext>
            </a:extLst>
          </p:cNvPr>
          <p:cNvCxnSpPr>
            <a:cxnSpLocks/>
          </p:cNvCxnSpPr>
          <p:nvPr/>
        </p:nvCxnSpPr>
        <p:spPr>
          <a:xfrm flipH="1">
            <a:off x="4013707" y="3256908"/>
            <a:ext cx="3330" cy="121650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1588" y="1927260"/>
            <a:ext cx="1239669" cy="622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bg1"/>
                </a:solidFill>
              </a:rPr>
              <a:t>G</a:t>
            </a:r>
            <a:r>
              <a:rPr lang="en-US" sz="1800" dirty="0" smtClean="0">
                <a:solidFill>
                  <a:schemeClr val="tx1"/>
                </a:solidFill>
                <a:latin typeface="Times New Roman" panose="02020603050405020304" pitchFamily="18" charset="0"/>
                <a:cs typeface="Times New Roman" panose="02020603050405020304" pitchFamily="18" charset="0"/>
              </a:rPr>
              <a:t>MQ2</a:t>
            </a:r>
          </a:p>
          <a:p>
            <a:pPr algn="ctr"/>
            <a:r>
              <a:rPr lang="en-US" sz="1800" dirty="0" smtClean="0">
                <a:solidFill>
                  <a:schemeClr val="tx1"/>
                </a:solidFill>
                <a:latin typeface="Times New Roman" panose="02020603050405020304" pitchFamily="18" charset="0"/>
                <a:cs typeface="Times New Roman" panose="02020603050405020304" pitchFamily="18" charset="0"/>
              </a:rPr>
              <a:t>Gas sensor</a:t>
            </a:r>
            <a:endParaRPr lang="en-US" sz="1800" dirty="0">
              <a:solidFill>
                <a:schemeClr val="bg1"/>
              </a:solidFill>
            </a:endParaRPr>
          </a:p>
        </p:txBody>
      </p:sp>
      <p:sp>
        <p:nvSpPr>
          <p:cNvPr id="6" name="Rectangle 5"/>
          <p:cNvSpPr/>
          <p:nvPr/>
        </p:nvSpPr>
        <p:spPr>
          <a:xfrm>
            <a:off x="41588" y="2667247"/>
            <a:ext cx="1239669" cy="57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anose="02020603050405020304" pitchFamily="18" charset="0"/>
                <a:cs typeface="Times New Roman" panose="02020603050405020304" pitchFamily="18" charset="0"/>
              </a:rPr>
              <a:t>MQ135</a:t>
            </a:r>
          </a:p>
          <a:p>
            <a:pPr algn="ctr"/>
            <a:r>
              <a:rPr lang="en-US" sz="1800" dirty="0" smtClean="0">
                <a:solidFill>
                  <a:schemeClr val="tx1"/>
                </a:solidFill>
                <a:latin typeface="Times New Roman" panose="02020603050405020304" pitchFamily="18" charset="0"/>
                <a:cs typeface="Times New Roman" panose="02020603050405020304" pitchFamily="18" charset="0"/>
              </a:rPr>
              <a:t>Gas sensor</a:t>
            </a:r>
            <a:endParaRPr lang="en-US" dirty="0">
              <a:solidFill>
                <a:schemeClr val="tx1"/>
              </a:solidFill>
            </a:endParaRPr>
          </a:p>
        </p:txBody>
      </p:sp>
      <p:sp>
        <p:nvSpPr>
          <p:cNvPr id="11" name="Rectangle 10"/>
          <p:cNvSpPr/>
          <p:nvPr/>
        </p:nvSpPr>
        <p:spPr>
          <a:xfrm>
            <a:off x="2151884" y="2137025"/>
            <a:ext cx="1150705" cy="788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ADS1115 ADC</a:t>
            </a:r>
            <a:endParaRPr lang="en-US" sz="1800" dirty="0">
              <a:latin typeface="Times New Roman" panose="02020603050405020304" pitchFamily="18" charset="0"/>
              <a:cs typeface="Times New Roman" panose="02020603050405020304" pitchFamily="18" charset="0"/>
            </a:endParaRPr>
          </a:p>
        </p:txBody>
      </p:sp>
      <p:sp>
        <p:nvSpPr>
          <p:cNvPr id="14" name="Rectangle 13"/>
          <p:cNvSpPr/>
          <p:nvPr/>
        </p:nvSpPr>
        <p:spPr>
          <a:xfrm>
            <a:off x="41588" y="3851456"/>
            <a:ext cx="1992695" cy="6044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DHT22</a:t>
            </a:r>
          </a:p>
          <a:p>
            <a:pPr algn="ctr"/>
            <a:r>
              <a:rPr lang="en-US" sz="1800" dirty="0" smtClean="0">
                <a:latin typeface="Times New Roman" panose="02020603050405020304" pitchFamily="18" charset="0"/>
                <a:cs typeface="Times New Roman" panose="02020603050405020304" pitchFamily="18" charset="0"/>
              </a:rPr>
              <a:t>Humidity sensor</a:t>
            </a:r>
            <a:endParaRPr lang="en-US" sz="1800" dirty="0">
              <a:latin typeface="Times New Roman" panose="02020603050405020304" pitchFamily="18" charset="0"/>
              <a:cs typeface="Times New Roman" panose="02020603050405020304" pitchFamily="18" charset="0"/>
            </a:endParaRPr>
          </a:p>
        </p:txBody>
      </p:sp>
      <p:sp>
        <p:nvSpPr>
          <p:cNvPr id="17" name="Right Arrow 16"/>
          <p:cNvSpPr/>
          <p:nvPr/>
        </p:nvSpPr>
        <p:spPr>
          <a:xfrm>
            <a:off x="1298202" y="2218217"/>
            <a:ext cx="853682" cy="14961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298202" y="2732718"/>
            <a:ext cx="853682" cy="14117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795502" y="2399651"/>
            <a:ext cx="1820700" cy="973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Raspberry  PI 3</a:t>
            </a:r>
            <a:endParaRPr lang="en-US" sz="1800" dirty="0">
              <a:latin typeface="Times New Roman" panose="02020603050405020304" pitchFamily="18" charset="0"/>
              <a:cs typeface="Times New Roman" panose="02020603050405020304" pitchFamily="18" charset="0"/>
            </a:endParaRPr>
          </a:p>
        </p:txBody>
      </p:sp>
      <p:sp>
        <p:nvSpPr>
          <p:cNvPr id="35" name="Rectangle 34"/>
          <p:cNvSpPr/>
          <p:nvPr/>
        </p:nvSpPr>
        <p:spPr>
          <a:xfrm>
            <a:off x="3941836" y="1326178"/>
            <a:ext cx="1493633" cy="474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Power Supply</a:t>
            </a:r>
            <a:endParaRPr lang="en-US" sz="1800" dirty="0">
              <a:latin typeface="Times New Roman" panose="02020603050405020304" pitchFamily="18" charset="0"/>
              <a:cs typeface="Times New Roman" panose="02020603050405020304" pitchFamily="18" charset="0"/>
            </a:endParaRPr>
          </a:p>
        </p:txBody>
      </p:sp>
      <p:sp>
        <p:nvSpPr>
          <p:cNvPr id="36" name="Rectangle 35"/>
          <p:cNvSpPr/>
          <p:nvPr/>
        </p:nvSpPr>
        <p:spPr>
          <a:xfrm>
            <a:off x="4343189" y="4446467"/>
            <a:ext cx="899541" cy="388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LED</a:t>
            </a:r>
            <a:endParaRPr lang="en-US" sz="1800" dirty="0">
              <a:latin typeface="Times New Roman" panose="02020603050405020304" pitchFamily="18" charset="0"/>
              <a:cs typeface="Times New Roman" panose="02020603050405020304" pitchFamily="18" charset="0"/>
            </a:endParaRPr>
          </a:p>
        </p:txBody>
      </p:sp>
      <p:sp>
        <p:nvSpPr>
          <p:cNvPr id="37" name="Rectangle 36"/>
          <p:cNvSpPr/>
          <p:nvPr/>
        </p:nvSpPr>
        <p:spPr>
          <a:xfrm>
            <a:off x="5363575" y="4446467"/>
            <a:ext cx="899541" cy="388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Buzzer</a:t>
            </a:r>
            <a:endParaRPr lang="en-US" sz="1800" dirty="0">
              <a:latin typeface="Times New Roman" panose="02020603050405020304" pitchFamily="18" charset="0"/>
              <a:cs typeface="Times New Roman" panose="02020603050405020304" pitchFamily="18" charset="0"/>
            </a:endParaRPr>
          </a:p>
        </p:txBody>
      </p:sp>
      <p:sp>
        <p:nvSpPr>
          <p:cNvPr id="38" name="Rectangle 37"/>
          <p:cNvSpPr/>
          <p:nvPr/>
        </p:nvSpPr>
        <p:spPr>
          <a:xfrm>
            <a:off x="3293049" y="4446467"/>
            <a:ext cx="899541" cy="388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latin typeface="Times New Roman" panose="02020603050405020304" pitchFamily="18" charset="0"/>
                <a:cs typeface="Times New Roman" panose="02020603050405020304" pitchFamily="18" charset="0"/>
              </a:rPr>
              <a:t>LCD</a:t>
            </a:r>
            <a:endParaRPr lang="en-US" sz="1800" dirty="0">
              <a:latin typeface="Times New Roman" panose="02020603050405020304" pitchFamily="18" charset="0"/>
              <a:cs typeface="Times New Roman" panose="02020603050405020304" pitchFamily="18" charset="0"/>
            </a:endParaRPr>
          </a:p>
        </p:txBody>
      </p:sp>
      <p:sp>
        <p:nvSpPr>
          <p:cNvPr id="42" name="Oval 41"/>
          <p:cNvSpPr/>
          <p:nvPr/>
        </p:nvSpPr>
        <p:spPr>
          <a:xfrm>
            <a:off x="6922973" y="1500899"/>
            <a:ext cx="1934746" cy="8821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latin typeface="Times New Roman" panose="02020603050405020304" pitchFamily="18" charset="0"/>
                <a:cs typeface="Times New Roman" panose="02020603050405020304" pitchFamily="18" charset="0"/>
              </a:rPr>
              <a:t>ThingSpeak</a:t>
            </a:r>
            <a:endParaRPr lang="en-US" sz="1800" dirty="0">
              <a:latin typeface="Times New Roman" panose="02020603050405020304" pitchFamily="18" charset="0"/>
              <a:cs typeface="Times New Roman" panose="02020603050405020304" pitchFamily="18" charset="0"/>
            </a:endParaRPr>
          </a:p>
        </p:txBody>
      </p:sp>
      <p:sp>
        <p:nvSpPr>
          <p:cNvPr id="44" name="Oval 43"/>
          <p:cNvSpPr/>
          <p:nvPr/>
        </p:nvSpPr>
        <p:spPr>
          <a:xfrm>
            <a:off x="6922973" y="2479314"/>
            <a:ext cx="2036092" cy="89367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latin typeface="Times New Roman" panose="02020603050405020304" pitchFamily="18" charset="0"/>
                <a:cs typeface="Times New Roman" panose="02020603050405020304" pitchFamily="18" charset="0"/>
              </a:rPr>
              <a:t>Chitetezo</a:t>
            </a:r>
            <a:r>
              <a:rPr lang="en-US" sz="1800" dirty="0" smtClean="0">
                <a:latin typeface="Times New Roman" panose="02020603050405020304" pitchFamily="18" charset="0"/>
                <a:cs typeface="Times New Roman" panose="02020603050405020304" pitchFamily="18" charset="0"/>
              </a:rPr>
              <a:t> Dashboard</a:t>
            </a:r>
            <a:endParaRPr lang="en-US" sz="1800" dirty="0">
              <a:latin typeface="Times New Roman" panose="02020603050405020304" pitchFamily="18" charset="0"/>
              <a:cs typeface="Times New Roman" panose="02020603050405020304" pitchFamily="18" charset="0"/>
            </a:endParaRPr>
          </a:p>
        </p:txBody>
      </p:sp>
      <p:sp>
        <p:nvSpPr>
          <p:cNvPr id="45" name="Oval 44"/>
          <p:cNvSpPr/>
          <p:nvPr/>
        </p:nvSpPr>
        <p:spPr>
          <a:xfrm>
            <a:off x="7059736" y="3499480"/>
            <a:ext cx="1817173" cy="836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latin typeface="Times New Roman" panose="02020603050405020304" pitchFamily="18" charset="0"/>
                <a:cs typeface="Times New Roman" panose="02020603050405020304" pitchFamily="18" charset="0"/>
              </a:rPr>
              <a:t>Chitetezo</a:t>
            </a:r>
            <a:r>
              <a:rPr lang="en-US" sz="1800" dirty="0" smtClean="0">
                <a:latin typeface="Times New Roman" panose="02020603050405020304" pitchFamily="18" charset="0"/>
                <a:cs typeface="Times New Roman" panose="02020603050405020304" pitchFamily="18" charset="0"/>
              </a:rPr>
              <a:t> mobile app</a:t>
            </a:r>
            <a:endParaRPr lang="en-US" sz="1800" dirty="0">
              <a:latin typeface="Times New Roman" panose="02020603050405020304" pitchFamily="18"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xmlns="" id="{4D6DCFF0-FC01-4BDB-B9D4-C0F44F237A3B}"/>
              </a:ext>
            </a:extLst>
          </p:cNvPr>
          <p:cNvCxnSpPr>
            <a:cxnSpLocks/>
            <a:endCxn id="42" idx="2"/>
          </p:cNvCxnSpPr>
          <p:nvPr/>
        </p:nvCxnSpPr>
        <p:spPr>
          <a:xfrm flipV="1">
            <a:off x="5449232" y="1941956"/>
            <a:ext cx="1473741" cy="60688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435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Warming Facts Infographics by Slidesgo">
  <a:themeElements>
    <a:clrScheme name="Simple Light">
      <a:dk1>
        <a:srgbClr val="000000"/>
      </a:dk1>
      <a:lt1>
        <a:srgbClr val="FFFFFF"/>
      </a:lt1>
      <a:dk2>
        <a:srgbClr val="434343"/>
      </a:dk2>
      <a:lt2>
        <a:srgbClr val="D9D9D9"/>
      </a:lt2>
      <a:accent1>
        <a:srgbClr val="056DB6"/>
      </a:accent1>
      <a:accent2>
        <a:srgbClr val="60C977"/>
      </a:accent2>
      <a:accent3>
        <a:srgbClr val="B4D4D1"/>
      </a:accent3>
      <a:accent4>
        <a:srgbClr val="F2CA4B"/>
      </a:accent4>
      <a:accent5>
        <a:srgbClr val="F8A125"/>
      </a:accent5>
      <a:accent6>
        <a:srgbClr val="F4504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434343"/>
    </a:dk2>
    <a:lt2>
      <a:srgbClr val="D9D9D9"/>
    </a:lt2>
    <a:accent1>
      <a:srgbClr val="056DB6"/>
    </a:accent1>
    <a:accent2>
      <a:srgbClr val="60C977"/>
    </a:accent2>
    <a:accent3>
      <a:srgbClr val="B4D4D1"/>
    </a:accent3>
    <a:accent4>
      <a:srgbClr val="F2CA4B"/>
    </a:accent4>
    <a:accent5>
      <a:srgbClr val="F8A125"/>
    </a:accent5>
    <a:accent6>
      <a:srgbClr val="F4504D"/>
    </a:accent6>
    <a:hlink>
      <a:srgbClr val="000000"/>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530</TotalTime>
  <Words>780</Words>
  <Application>Microsoft Office PowerPoint</Application>
  <PresentationFormat>On-screen Show (16:9)</PresentationFormat>
  <Paragraphs>103</Paragraphs>
  <Slides>10</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Lato Black</vt:lpstr>
      <vt:lpstr>Candara</vt:lpstr>
      <vt:lpstr>Roboto</vt:lpstr>
      <vt:lpstr>Times New Roman</vt:lpstr>
      <vt:lpstr>Fira Sans Extra Condensed</vt:lpstr>
      <vt:lpstr>Lato</vt:lpstr>
      <vt:lpstr>Consolas</vt:lpstr>
      <vt:lpstr>Wingdings</vt:lpstr>
      <vt:lpstr>Arial</vt:lpstr>
      <vt:lpstr>Global Warming Facts Infographics by Slidesgo</vt:lpstr>
      <vt:lpstr>Tech Computer 16x9</vt:lpstr>
      <vt:lpstr>GROUP 12 MEMBERS</vt:lpstr>
      <vt:lpstr>PROBLEM STATEMENT</vt:lpstr>
      <vt:lpstr>OBJECTIVE</vt:lpstr>
      <vt:lpstr>FUNCTIONAL REQUIREMENTS</vt:lpstr>
      <vt:lpstr>PowerPoint Presentation</vt:lpstr>
      <vt:lpstr>PowerPoint Presentation</vt:lpstr>
      <vt:lpstr>PROPOSED SOLUTION OF MONITORING AIR POLLUTION </vt:lpstr>
      <vt:lpstr>MATERIALS</vt:lpstr>
      <vt:lpstr>A BLOCK DIAGRAM OF THE CHITETEZO AIR POLLUTION MONITORING SYSTEM</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CHITETEZO HARMFUL GASES DETECTION SYSTEM</dc:title>
  <dc:creator>Evelyn Phalula</dc:creator>
  <cp:lastModifiedBy>user</cp:lastModifiedBy>
  <cp:revision>63</cp:revision>
  <dcterms:modified xsi:type="dcterms:W3CDTF">2023-06-07T06:55:55Z</dcterms:modified>
</cp:coreProperties>
</file>