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6"/>
  </p:notesMasterIdLst>
  <p:handoutMasterIdLst>
    <p:handoutMasterId r:id="rId77"/>
  </p:handoutMasterIdLst>
  <p:sldIdLst>
    <p:sldId id="1430" r:id="rId2"/>
    <p:sldId id="1308" r:id="rId3"/>
    <p:sldId id="1431" r:id="rId4"/>
    <p:sldId id="1432" r:id="rId5"/>
    <p:sldId id="1433" r:id="rId6"/>
    <p:sldId id="1434" r:id="rId7"/>
    <p:sldId id="1435" r:id="rId8"/>
    <p:sldId id="1436" r:id="rId9"/>
    <p:sldId id="1437" r:id="rId10"/>
    <p:sldId id="1438" r:id="rId11"/>
    <p:sldId id="1439" r:id="rId12"/>
    <p:sldId id="1440" r:id="rId13"/>
    <p:sldId id="1441" r:id="rId14"/>
    <p:sldId id="1442" r:id="rId15"/>
    <p:sldId id="1443" r:id="rId16"/>
    <p:sldId id="1444" r:id="rId17"/>
    <p:sldId id="1445" r:id="rId18"/>
    <p:sldId id="1446" r:id="rId19"/>
    <p:sldId id="1448" r:id="rId20"/>
    <p:sldId id="1447" r:id="rId21"/>
    <p:sldId id="1449" r:id="rId22"/>
    <p:sldId id="1450" r:id="rId23"/>
    <p:sldId id="1451" r:id="rId24"/>
    <p:sldId id="1452" r:id="rId25"/>
    <p:sldId id="1453" r:id="rId26"/>
    <p:sldId id="1454" r:id="rId27"/>
    <p:sldId id="1455" r:id="rId28"/>
    <p:sldId id="1456" r:id="rId29"/>
    <p:sldId id="1457" r:id="rId30"/>
    <p:sldId id="1458" r:id="rId31"/>
    <p:sldId id="1459" r:id="rId32"/>
    <p:sldId id="1460" r:id="rId33"/>
    <p:sldId id="1461" r:id="rId34"/>
    <p:sldId id="1462" r:id="rId35"/>
    <p:sldId id="1463" r:id="rId36"/>
    <p:sldId id="1464" r:id="rId37"/>
    <p:sldId id="1465" r:id="rId38"/>
    <p:sldId id="1466" r:id="rId39"/>
    <p:sldId id="1467" r:id="rId40"/>
    <p:sldId id="1468" r:id="rId41"/>
    <p:sldId id="1469" r:id="rId42"/>
    <p:sldId id="1470" r:id="rId43"/>
    <p:sldId id="1471" r:id="rId44"/>
    <p:sldId id="1472" r:id="rId45"/>
    <p:sldId id="1473" r:id="rId46"/>
    <p:sldId id="1474" r:id="rId47"/>
    <p:sldId id="1475" r:id="rId48"/>
    <p:sldId id="1476" r:id="rId49"/>
    <p:sldId id="1477" r:id="rId50"/>
    <p:sldId id="1478" r:id="rId51"/>
    <p:sldId id="1479" r:id="rId52"/>
    <p:sldId id="1480" r:id="rId53"/>
    <p:sldId id="1481" r:id="rId54"/>
    <p:sldId id="1482" r:id="rId55"/>
    <p:sldId id="1483" r:id="rId56"/>
    <p:sldId id="1484" r:id="rId57"/>
    <p:sldId id="1485" r:id="rId58"/>
    <p:sldId id="1486" r:id="rId59"/>
    <p:sldId id="1487" r:id="rId60"/>
    <p:sldId id="1488" r:id="rId61"/>
    <p:sldId id="1489" r:id="rId62"/>
    <p:sldId id="1490" r:id="rId63"/>
    <p:sldId id="1491" r:id="rId64"/>
    <p:sldId id="1492" r:id="rId65"/>
    <p:sldId id="1493" r:id="rId66"/>
    <p:sldId id="1494" r:id="rId67"/>
    <p:sldId id="1495" r:id="rId68"/>
    <p:sldId id="1496" r:id="rId69"/>
    <p:sldId id="1497" r:id="rId70"/>
    <p:sldId id="1498" r:id="rId71"/>
    <p:sldId id="1499" r:id="rId72"/>
    <p:sldId id="1500" r:id="rId73"/>
    <p:sldId id="1501" r:id="rId74"/>
    <p:sldId id="1502" r:id="rId75"/>
  </p:sldIdLst>
  <p:sldSz cx="9144000" cy="6858000" type="screen4x3"/>
  <p:notesSz cx="6858000" cy="9144000"/>
  <p:custDataLst>
    <p:tags r:id="rId78"/>
  </p:custDataLst>
  <p:defaultTextStyle>
    <a:defPPr>
      <a:defRPr lang="en-US"/>
    </a:defPPr>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9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5F53B1-FD08-4A1D-9A32-16BF473CA5CA}" v="408" dt="2024-08-25T03:42:28.62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85176" autoAdjust="0"/>
  </p:normalViewPr>
  <p:slideViewPr>
    <p:cSldViewPr showGuides="1">
      <p:cViewPr varScale="1">
        <p:scale>
          <a:sx n="82" d="100"/>
          <a:sy n="82" d="100"/>
        </p:scale>
        <p:origin x="2048" y="56"/>
      </p:cViewPr>
      <p:guideLst>
        <p:guide orient="horz" pos="2160"/>
        <p:guide pos="290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gs" Target="tags/tag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kumimoji="1" sz="1200">
                <a:latin typeface="Comic Sans MS" panose="030F0702030302020204" pitchFamily="66"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2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kumimoji="1" sz="1200">
                <a:latin typeface="Comic Sans MS" panose="030F0702030302020204" pitchFamily="66" charset="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A484AC9F-CBD7-1647-8F3A-03726485F754}" type="datetimeFigureOut">
              <a:rPr kumimoji="1" lang="zh-CN" altLang="en-US" sz="12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rPr>
              <a:t>2024/8/24</a:t>
            </a:fld>
            <a:endParaRPr kumimoji="1" lang="zh-CN" altLang="en-US" sz="12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kumimoji="1" sz="1200">
                <a:latin typeface="Comic Sans MS" panose="030F0702030302020204" pitchFamily="66"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2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5" name="幻灯片编号占位符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lstStyle/>
          <a:p>
            <a:pPr lvl="0" algn="r">
              <a:buNone/>
            </a:pPr>
            <a:fld id="{9A0DB2DC-4C9A-4742-B13C-FB6460FD3503}" type="slidenum">
              <a:rPr lang="zh-CN" altLang="en-US" sz="1200"/>
              <a:t>‹#›</a:t>
            </a:fld>
            <a:endParaRPr lang="zh-CN" altLang="en-US" sz="12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Times New Roman" panose="02020603050405020304" pitchFamily="18"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603050405020304" pitchFamily="18" charset="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34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Times New Roman" panose="02020603050405020304" pitchFamily="18"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a:buNone/>
            </a:pPr>
            <a:fld id="{9A0DB2DC-4C9A-4742-B13C-FB6460FD3503}" type="slidenum">
              <a:rPr lang="zh-CN" altLang="en-US" sz="1200" b="0">
                <a:latin typeface="Times New Roman" panose="02020603050405020304" pitchFamily="18" charset="0"/>
              </a:rPr>
              <a:t>‹#›</a:t>
            </a:fld>
            <a:endParaRPr lang="zh-CN" altLang="en-US" sz="1200" b="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b="0">
                <a:latin typeface="Times New Roman" panose="02020603050405020304" pitchFamily="18" charset="0"/>
              </a:rPr>
              <a:t>1</a:t>
            </a:fld>
            <a:endParaRPr lang="zh-CN" altLang="en-US" sz="1200" b="0">
              <a:latin typeface="Times New Roman" panose="02020603050405020304" pitchFamily="18" charset="0"/>
            </a:endParaRPr>
          </a:p>
        </p:txBody>
      </p:sp>
      <p:sp>
        <p:nvSpPr>
          <p:cNvPr id="17410" name="Rectangle 2"/>
          <p:cNvSpPr>
            <a:spLocks noGrp="1" noRot="1" noChangeAspect="1" noTextEdit="1"/>
          </p:cNvSpPr>
          <p:nvPr>
            <p:ph type="sldImg"/>
          </p:nvPr>
        </p:nvSpPr>
        <p:spPr/>
      </p:sp>
      <p:sp>
        <p:nvSpPr>
          <p:cNvPr id="17411" name="Rectangle 3"/>
          <p:cNvSpPr>
            <a:spLocks noGrp="1"/>
          </p:cNvSpPr>
          <p:nvPr>
            <p:ph type="body" idx="1"/>
          </p:nvPr>
        </p:nvSpPr>
        <p:spPr/>
        <p:txBody>
          <a:bodyPr wrap="square" lIns="91440" tIns="45720" rIns="91440" bIns="45720" anchor="t" anchorCtr="0"/>
          <a:lstStyle/>
          <a:p>
            <a:pPr lvl="0" eaLnBrk="1" hangingPunct="1"/>
            <a:endParaRPr lang="zh-CN" altLang="en-US"/>
          </a:p>
        </p:txBody>
      </p:sp>
    </p:spTree>
    <p:extLst>
      <p:ext uri="{BB962C8B-B14F-4D97-AF65-F5344CB8AC3E}">
        <p14:creationId xmlns:p14="http://schemas.microsoft.com/office/powerpoint/2010/main" val="598288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a:fld id="{9A0DB2DC-4C9A-4742-B13C-FB6460FD3503}" type="slidenum">
              <a:rPr lang="zh-CN" altLang="en-US" sz="1200" b="0">
                <a:latin typeface="Times New Roman" panose="02020603050405020304" pitchFamily="18" charset="0"/>
              </a:rPr>
              <a:t>2</a:t>
            </a:fld>
            <a:endParaRPr lang="zh-CN" altLang="en-US" sz="1200" b="0">
              <a:latin typeface="Times New Roman" panose="02020603050405020304" pitchFamily="18" charset="0"/>
            </a:endParaRPr>
          </a:p>
        </p:txBody>
      </p:sp>
      <p:sp>
        <p:nvSpPr>
          <p:cNvPr id="19458" name="Rectangle 2"/>
          <p:cNvSpPr>
            <a:spLocks noGrp="1" noRot="1" noChangeAspect="1" noTextEdit="1"/>
          </p:cNvSpPr>
          <p:nvPr>
            <p:ph type="sldImg"/>
          </p:nvPr>
        </p:nvSpPr>
        <p:spPr/>
      </p:sp>
      <p:sp>
        <p:nvSpPr>
          <p:cNvPr id="19459" name="Rectangle 3"/>
          <p:cNvSpPr>
            <a:spLocks noGrp="1"/>
          </p:cNvSpPr>
          <p:nvPr>
            <p:ph type="body" idx="1"/>
          </p:nvPr>
        </p:nvSpPr>
        <p:spPr/>
        <p:txBody>
          <a:bodyPr wrap="square" lIns="91440" tIns="45720" rIns="91440" bIns="45720" anchor="t" anchorCtr="0"/>
          <a:lstStyle/>
          <a:p>
            <a:pPr lvl="0"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05064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13362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这里展示了两种获得符号表条目的方式</a:t>
            </a:r>
            <a:endParaRPr lang="en-US" altLang="zh-CN" dirty="0"/>
          </a:p>
          <a:p>
            <a:r>
              <a:rPr lang="zh-CN" altLang="en-US" dirty="0"/>
              <a:t>蓝色的是链接器内部使用的</a:t>
            </a:r>
            <a:r>
              <a:rPr lang="en-US" altLang="zh-CN" dirty="0"/>
              <a:t>local</a:t>
            </a:r>
            <a:r>
              <a:rPr lang="zh-CN" altLang="en-US" dirty="0"/>
              <a:t>符号，绿色的是</a:t>
            </a:r>
            <a:r>
              <a:rPr lang="en-US" altLang="zh-CN" dirty="0"/>
              <a:t>global</a:t>
            </a:r>
            <a:r>
              <a:rPr lang="zh-CN" altLang="en-US" dirty="0"/>
              <a:t>符号，</a:t>
            </a:r>
            <a:r>
              <a:rPr lang="en-US" altLang="zh-CN" dirty="0" err="1"/>
              <a:t>buf</a:t>
            </a:r>
            <a:r>
              <a:rPr lang="zh-CN" altLang="en-US" dirty="0"/>
              <a:t>是</a:t>
            </a:r>
            <a:r>
              <a:rPr lang="en-US" altLang="zh-CN" dirty="0"/>
              <a:t>8</a:t>
            </a:r>
            <a:r>
              <a:rPr lang="zh-CN" altLang="en-US" dirty="0"/>
              <a:t>字节的</a:t>
            </a:r>
            <a:r>
              <a:rPr lang="en-US" altLang="zh-CN" dirty="0"/>
              <a:t>object</a:t>
            </a:r>
            <a:r>
              <a:rPr lang="zh-CN" altLang="en-US" dirty="0"/>
              <a:t>，</a:t>
            </a:r>
            <a:r>
              <a:rPr lang="en-US" altLang="zh-CN" dirty="0"/>
              <a:t>size</a:t>
            </a:r>
            <a:r>
              <a:rPr lang="zh-CN" altLang="en-US" dirty="0"/>
              <a:t>为</a:t>
            </a:r>
            <a:r>
              <a:rPr lang="en-US" altLang="zh-CN" dirty="0"/>
              <a:t>8</a:t>
            </a:r>
            <a:r>
              <a:rPr lang="zh-CN" altLang="en-US" dirty="0"/>
              <a:t>，在</a:t>
            </a:r>
            <a:r>
              <a:rPr lang="en-US" altLang="zh-CN" dirty="0"/>
              <a:t>.data</a:t>
            </a:r>
            <a:r>
              <a:rPr lang="zh-CN" altLang="en-US" dirty="0"/>
              <a:t>偏移为</a:t>
            </a:r>
            <a:r>
              <a:rPr lang="en-US" altLang="zh-CN" dirty="0"/>
              <a:t>0</a:t>
            </a:r>
            <a:r>
              <a:rPr lang="zh-CN" altLang="en-US" dirty="0"/>
              <a:t>。</a:t>
            </a:r>
            <a:r>
              <a:rPr lang="en-US" altLang="zh-CN" dirty="0"/>
              <a:t>Main</a:t>
            </a:r>
            <a:r>
              <a:rPr lang="zh-CN" altLang="en-US" dirty="0"/>
              <a:t>是</a:t>
            </a:r>
            <a:r>
              <a:rPr lang="en-US" altLang="zh-CN" dirty="0"/>
              <a:t>21</a:t>
            </a:r>
            <a:r>
              <a:rPr lang="zh-CN" altLang="en-US" dirty="0"/>
              <a:t>字节的函数，在</a:t>
            </a:r>
            <a:r>
              <a:rPr lang="en-US" altLang="zh-CN" dirty="0"/>
              <a:t>.text</a:t>
            </a:r>
            <a:r>
              <a:rPr lang="zh-CN" altLang="en-US" dirty="0"/>
              <a:t>偏移为</a:t>
            </a:r>
            <a:r>
              <a:rPr lang="en-US" altLang="zh-CN" dirty="0"/>
              <a:t>0</a:t>
            </a:r>
          </a:p>
          <a:p>
            <a:r>
              <a:rPr lang="zh-CN" altLang="en-US" dirty="0"/>
              <a:t>红色的</a:t>
            </a:r>
            <a:r>
              <a:rPr lang="en-US" altLang="zh-CN" dirty="0"/>
              <a:t>swap</a:t>
            </a:r>
            <a:r>
              <a:rPr lang="zh-CN" altLang="en-US" dirty="0"/>
              <a:t>被</a:t>
            </a:r>
            <a:r>
              <a:rPr lang="en-US" altLang="zh-CN" dirty="0"/>
              <a:t>UNDEF</a:t>
            </a:r>
            <a:r>
              <a:rPr lang="zh-CN" altLang="en-US" dirty="0"/>
              <a:t>所标记，是一个外部标号。</a:t>
            </a:r>
          </a:p>
          <a:p>
            <a:endParaRPr lang="zh-CN" altLang="en-US" dirty="0"/>
          </a:p>
        </p:txBody>
      </p:sp>
    </p:spTree>
    <p:extLst>
      <p:ext uri="{BB962C8B-B14F-4D97-AF65-F5344CB8AC3E}">
        <p14:creationId xmlns:p14="http://schemas.microsoft.com/office/powerpoint/2010/main" val="2187347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蓝色的仍然是链接器内部使用的</a:t>
            </a:r>
            <a:r>
              <a:rPr lang="en-US" altLang="zh-CN" dirty="0"/>
              <a:t>local</a:t>
            </a:r>
            <a:r>
              <a:rPr lang="zh-CN" altLang="en-US" dirty="0"/>
              <a:t>符号，绿色的是</a:t>
            </a:r>
            <a:r>
              <a:rPr lang="en-US" altLang="zh-CN" dirty="0"/>
              <a:t>global</a:t>
            </a:r>
            <a:r>
              <a:rPr lang="zh-CN" altLang="en-US" dirty="0"/>
              <a:t>符号，</a:t>
            </a:r>
            <a:r>
              <a:rPr lang="en-US" altLang="zh-CN" dirty="0"/>
              <a:t>bufp0</a:t>
            </a:r>
            <a:r>
              <a:rPr lang="zh-CN" altLang="en-US" dirty="0"/>
              <a:t>是</a:t>
            </a:r>
            <a:r>
              <a:rPr lang="en-US" altLang="zh-CN" dirty="0"/>
              <a:t>8</a:t>
            </a:r>
            <a:r>
              <a:rPr lang="zh-CN" altLang="en-US" dirty="0"/>
              <a:t>字节的</a:t>
            </a:r>
            <a:r>
              <a:rPr lang="en-US" altLang="zh-CN" dirty="0"/>
              <a:t>object</a:t>
            </a:r>
            <a:r>
              <a:rPr lang="zh-CN" altLang="en-US" dirty="0"/>
              <a:t>，</a:t>
            </a:r>
            <a:r>
              <a:rPr lang="en-US" altLang="zh-CN" dirty="0"/>
              <a:t>size</a:t>
            </a:r>
            <a:r>
              <a:rPr lang="zh-CN" altLang="en-US" dirty="0"/>
              <a:t>为</a:t>
            </a:r>
            <a:r>
              <a:rPr lang="en-US" altLang="zh-CN" dirty="0"/>
              <a:t>8</a:t>
            </a:r>
            <a:r>
              <a:rPr lang="zh-CN" altLang="en-US" dirty="0"/>
              <a:t>，</a:t>
            </a:r>
            <a:r>
              <a:rPr lang="en-US" altLang="zh-CN" dirty="0"/>
              <a:t>.data</a:t>
            </a:r>
            <a:r>
              <a:rPr lang="zh-CN" altLang="en-US" dirty="0"/>
              <a:t>偏移为</a:t>
            </a:r>
            <a:r>
              <a:rPr lang="en-US" altLang="zh-CN" dirty="0"/>
              <a:t>0</a:t>
            </a:r>
            <a:r>
              <a:rPr lang="zh-CN" altLang="en-US" dirty="0"/>
              <a:t>。</a:t>
            </a:r>
            <a:r>
              <a:rPr lang="en-US" altLang="zh-CN" dirty="0"/>
              <a:t>swap</a:t>
            </a:r>
            <a:r>
              <a:rPr lang="zh-CN" altLang="en-US" dirty="0"/>
              <a:t>是</a:t>
            </a:r>
            <a:r>
              <a:rPr lang="en-US" altLang="zh-CN" dirty="0"/>
              <a:t>60</a:t>
            </a:r>
            <a:r>
              <a:rPr lang="zh-CN" altLang="en-US" dirty="0"/>
              <a:t>字节的函数，在</a:t>
            </a:r>
            <a:r>
              <a:rPr lang="en-US" altLang="zh-CN" dirty="0"/>
              <a:t>.text</a:t>
            </a:r>
            <a:r>
              <a:rPr lang="zh-CN" altLang="en-US" dirty="0"/>
              <a:t>偏移为</a:t>
            </a:r>
            <a:r>
              <a:rPr lang="en-US" altLang="zh-CN" dirty="0"/>
              <a:t>0</a:t>
            </a:r>
          </a:p>
          <a:p>
            <a:r>
              <a:rPr lang="zh-CN" altLang="en-US" dirty="0"/>
              <a:t>红色的</a:t>
            </a:r>
            <a:r>
              <a:rPr lang="en-US" altLang="zh-CN" dirty="0" err="1"/>
              <a:t>buf</a:t>
            </a:r>
            <a:r>
              <a:rPr lang="zh-CN" altLang="en-US" dirty="0"/>
              <a:t>被</a:t>
            </a:r>
            <a:r>
              <a:rPr lang="en-US" altLang="zh-CN" dirty="0"/>
              <a:t>UNDEF</a:t>
            </a:r>
            <a:r>
              <a:rPr lang="zh-CN" altLang="en-US" dirty="0"/>
              <a:t>所标记，是一个外部标号。</a:t>
            </a:r>
            <a:endParaRPr lang="en-US" altLang="zh-CN" dirty="0"/>
          </a:p>
          <a:p>
            <a:r>
              <a:rPr lang="zh-CN" altLang="en-US" dirty="0"/>
              <a:t>黑色的</a:t>
            </a:r>
            <a:r>
              <a:rPr lang="en-US" altLang="zh-CN" dirty="0"/>
              <a:t>bufp1</a:t>
            </a:r>
            <a:r>
              <a:rPr lang="zh-CN" altLang="en-US" dirty="0"/>
              <a:t>是</a:t>
            </a:r>
            <a:r>
              <a:rPr lang="en-US" altLang="zh-CN" dirty="0"/>
              <a:t>8</a:t>
            </a:r>
            <a:r>
              <a:rPr lang="zh-CN" altLang="en-US" dirty="0"/>
              <a:t>字节未初始化的数据，被标记为</a:t>
            </a:r>
            <a:r>
              <a:rPr lang="en-US" altLang="zh-CN" dirty="0"/>
              <a:t>COMMON</a:t>
            </a:r>
            <a:r>
              <a:rPr lang="zh-CN" altLang="en-US" dirty="0"/>
              <a:t>，最终它会在</a:t>
            </a:r>
            <a:r>
              <a:rPr lang="en-US" altLang="zh-CN" dirty="0"/>
              <a:t>.</a:t>
            </a:r>
            <a:r>
              <a:rPr lang="en-US" altLang="zh-CN" dirty="0" err="1"/>
              <a:t>bss</a:t>
            </a:r>
            <a:r>
              <a:rPr lang="zh-CN" altLang="en-US" dirty="0"/>
              <a:t>中</a:t>
            </a:r>
          </a:p>
          <a:p>
            <a:endParaRPr lang="zh-CN" altLang="en-US" dirty="0"/>
          </a:p>
        </p:txBody>
      </p:sp>
    </p:spTree>
    <p:extLst>
      <p:ext uri="{BB962C8B-B14F-4D97-AF65-F5344CB8AC3E}">
        <p14:creationId xmlns:p14="http://schemas.microsoft.com/office/powerpoint/2010/main" val="1423355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灰色的是链接后的程序，左右分别是代码及数据段的反汇编情况。</a:t>
            </a:r>
            <a:endParaRPr lang="en-US" altLang="zh-CN" dirty="0"/>
          </a:p>
          <a:p>
            <a:r>
              <a:rPr lang="en-US" altLang="zh-CN" dirty="0" err="1"/>
              <a:t>refaddr</a:t>
            </a:r>
            <a:r>
              <a:rPr lang="en-US" altLang="zh-CN" dirty="0"/>
              <a:t> = ADDR(s) + </a:t>
            </a:r>
            <a:r>
              <a:rPr lang="en-US" altLang="zh-CN" dirty="0" err="1"/>
              <a:t>r.offset</a:t>
            </a:r>
            <a:r>
              <a:rPr lang="en-US" altLang="zh-CN" dirty="0"/>
              <a:t> = 0xbabf18 + 0x1a</a:t>
            </a:r>
          </a:p>
          <a:p>
            <a:r>
              <a:rPr lang="en-US" altLang="zh-CN" dirty="0"/>
              <a:t>*</a:t>
            </a:r>
            <a:r>
              <a:rPr lang="en-US" altLang="zh-CN" dirty="0" err="1"/>
              <a:t>refptr</a:t>
            </a:r>
            <a:r>
              <a:rPr lang="en-US" altLang="zh-CN" dirty="0"/>
              <a:t> = 0xbabf40 + (-4) –  (0xbabf18 + 0x1a</a:t>
            </a:r>
            <a:r>
              <a:rPr lang="zh-CN" altLang="en-US" dirty="0"/>
              <a:t>）</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916500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由于链接</a:t>
            </a:r>
            <a:r>
              <a:rPr lang="en-US" altLang="zh-CN" dirty="0"/>
              <a:t>object file</a:t>
            </a:r>
            <a:r>
              <a:rPr lang="zh-CN" altLang="en-US" dirty="0"/>
              <a:t>的顺序变化，</a:t>
            </a:r>
            <a:r>
              <a:rPr lang="en-US" altLang="zh-CN" dirty="0"/>
              <a:t>main</a:t>
            </a:r>
            <a:r>
              <a:rPr lang="zh-CN" altLang="en-US" dirty="0"/>
              <a:t>函数和</a:t>
            </a:r>
            <a:r>
              <a:rPr lang="en-US" altLang="zh-CN" dirty="0"/>
              <a:t>sum</a:t>
            </a:r>
            <a:r>
              <a:rPr lang="zh-CN" altLang="en-US" dirty="0"/>
              <a:t>函数的地址不一样了，由此导致</a:t>
            </a:r>
            <a:r>
              <a:rPr lang="en-US" altLang="zh-CN" dirty="0"/>
              <a:t>sum</a:t>
            </a:r>
            <a:r>
              <a:rPr lang="zh-CN" altLang="en-US" dirty="0"/>
              <a:t>调用的重定位信息也随之不同，但因为</a:t>
            </a:r>
            <a:r>
              <a:rPr lang="en-US" altLang="zh-CN" dirty="0"/>
              <a:t>data</a:t>
            </a:r>
            <a:r>
              <a:rPr lang="zh-CN" altLang="en-US" dirty="0"/>
              <a:t>没有变，所以对</a:t>
            </a:r>
            <a:r>
              <a:rPr lang="en-US" altLang="zh-CN" dirty="0"/>
              <a:t>array</a:t>
            </a:r>
            <a:r>
              <a:rPr lang="zh-CN" altLang="en-US" dirty="0"/>
              <a:t>的重定位没有变化。</a:t>
            </a:r>
          </a:p>
          <a:p>
            <a:endParaRPr lang="zh-CN" altLang="en-US" dirty="0"/>
          </a:p>
        </p:txBody>
      </p:sp>
    </p:spTree>
    <p:extLst>
      <p:ext uri="{BB962C8B-B14F-4D97-AF65-F5344CB8AC3E}">
        <p14:creationId xmlns:p14="http://schemas.microsoft.com/office/powerpoint/2010/main" val="112762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26771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ctrTitle"/>
          </p:nvPr>
        </p:nvSpPr>
        <p:spPr>
          <a:xfrm>
            <a:off x="685800" y="2286000"/>
            <a:ext cx="7772400" cy="1143000"/>
          </a:xfrm>
        </p:spPr>
        <p:txBody>
          <a:bodyPr/>
          <a:lstStyle>
            <a:lvl1pPr algn="ctr">
              <a:defRPr/>
            </a:lvl1pPr>
          </a:lstStyle>
          <a:p>
            <a:r>
              <a:rPr lang="en-US" altLang="zh-CN"/>
              <a:t>Click to edit Master title style</a:t>
            </a:r>
          </a:p>
        </p:txBody>
      </p:sp>
      <p:sp>
        <p:nvSpPr>
          <p:cNvPr id="4099" name="Rectangle 1027"/>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
        <p:nvSpPr>
          <p:cNvPr id="8" name="Rectangle 1028"/>
          <p:cNvSpPr>
            <a:spLocks noGrp="1" noChangeArrowheads="1"/>
          </p:cNvSpPr>
          <p:nvPr>
            <p:ph type="dt" sz="half" idx="2"/>
          </p:nvPr>
        </p:nvSpPr>
        <p:spPr bwMode="auto">
          <a:xfrm>
            <a:off x="533400" y="6248400"/>
            <a:ext cx="19050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AC842EDF-5462-A44A-9461-947FD3381526}"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2024/8/24</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Rectangle 1029"/>
          <p:cNvSpPr>
            <a:spLocks noGrp="1" noChangeArrowheads="1"/>
          </p:cNvSpPr>
          <p:nvPr>
            <p:ph type="ftr" sz="quarter" idx="3"/>
          </p:nvPr>
        </p:nvSpPr>
        <p:spPr bwMode="auto">
          <a:xfrm>
            <a:off x="2514600" y="6248400"/>
            <a:ext cx="41148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Rectangle 1030"/>
          <p:cNvSpPr>
            <a:spLocks noGrp="1" noChangeArrowheads="1"/>
          </p:cNvSpPr>
          <p:nvPr>
            <p:ph type="sldNum" sz="quarter" idx="4"/>
          </p:nvPr>
        </p:nvSpPr>
        <p:spPr bwMode="auto">
          <a:xfrm>
            <a:off x="6705600" y="6248400"/>
            <a:ext cx="1905000" cy="457200"/>
          </a:xfrm>
          <a:prstGeom prst="rect">
            <a:avLst/>
          </a:prstGeom>
          <a:ln>
            <a:miter lim="800000"/>
          </a:ln>
        </p:spPr>
        <p:txBody>
          <a:bodyPr vert="horz" wrap="square" lIns="91440" tIns="45720" rIns="91440" bIns="45720" numCol="1" anchor="t" anchorCtr="0" compatLnSpc="1"/>
          <a:lstStyle/>
          <a:p>
            <a:pPr algn="r">
              <a:buNone/>
            </a:pPr>
            <a:fld id="{9A0DB2DC-4C9A-4742-B13C-FB6460FD3503}" type="slidenum">
              <a:rPr lang="zh-CN" altLang="en-US">
                <a:latin typeface="Times New Roman" panose="02020603050405020304" pitchFamily="18" charset="0"/>
              </a:rPr>
              <a:t>‹#›</a:t>
            </a:fld>
            <a:endParaRPr lang="zh-CN" altLang="en-US">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2024/8/24</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t>‹#›</a:t>
            </a:fld>
            <a:endParaRPr lang="zh-CN" altLang="en-US">
              <a:latin typeface="Comic Sans MS" panose="030F0702030302020204" pitchFamily="66"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457200"/>
            <a:ext cx="2076450" cy="5562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76950" cy="5562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2024/8/24</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t>‹#›</a:t>
            </a:fld>
            <a:endParaRPr lang="zh-CN" altLang="en-US">
              <a:latin typeface="Comic Sans MS" panose="030F0702030302020204" pitchFamily="66"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077200"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76700" cy="4419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600200"/>
            <a:ext cx="4076700" cy="4419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2024/8/24</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t>‹#›</a:t>
            </a:fld>
            <a:endParaRPr lang="zh-CN" altLang="en-US">
              <a:latin typeface="Comic Sans MS" panose="030F0702030302020204" pitchFamily="66"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2024/8/24</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t>‹#›</a:t>
            </a:fld>
            <a:endParaRPr lang="zh-CN" altLang="en-US">
              <a:latin typeface="Comic Sans MS" panose="030F0702030302020204" pitchFamily="66"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2024/8/24</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buNone/>
            </a:pPr>
            <a:fld id="{9A0DB2DC-4C9A-4742-B13C-FB6460FD3503}" type="slidenum">
              <a:rPr lang="zh-CN" altLang="en-US"/>
              <a:t>‹#›</a:t>
            </a:fld>
            <a:endParaRPr lang="zh-CN" altLang="en-US">
              <a:latin typeface="Comic Sans MS" panose="030F0702030302020204" pitchFamily="66"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767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600200"/>
            <a:ext cx="40767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2024/8/24</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t>‹#›</a:t>
            </a:fld>
            <a:endParaRPr lang="zh-CN" altLang="en-US">
              <a:latin typeface="Comic Sans MS" panose="030F0702030302020204" pitchFamily="66"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2024/8/24</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buNone/>
            </a:pPr>
            <a:fld id="{9A0DB2DC-4C9A-4742-B13C-FB6460FD3503}" type="slidenum">
              <a:rPr lang="zh-CN" altLang="en-US"/>
              <a:t>‹#›</a:t>
            </a:fld>
            <a:endParaRPr lang="zh-CN" altLang="en-US">
              <a:latin typeface="Comic Sans MS" panose="030F0702030302020204" pitchFamily="66"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2024/8/24</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buNone/>
            </a:pPr>
            <a:fld id="{9A0DB2DC-4C9A-4742-B13C-FB6460FD3503}" type="slidenum">
              <a:rPr lang="zh-CN" altLang="en-US"/>
              <a:t>‹#›</a:t>
            </a:fld>
            <a:endParaRPr lang="zh-CN" altLang="en-US">
              <a:latin typeface="Comic Sans MS" panose="030F0702030302020204" pitchFamily="66"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2024/8/24</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buNone/>
            </a:pPr>
            <a:fld id="{9A0DB2DC-4C9A-4742-B13C-FB6460FD3503}" type="slidenum">
              <a:rPr lang="zh-CN" altLang="en-US"/>
              <a:t>‹#›</a:t>
            </a:fld>
            <a:endParaRPr lang="zh-CN" altLang="en-US">
              <a:latin typeface="Comic Sans MS" panose="030F0702030302020204" pitchFamily="66"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2024/8/24</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t>‹#›</a:t>
            </a:fld>
            <a:endParaRPr lang="zh-CN" altLang="en-US">
              <a:latin typeface="Comic Sans MS" panose="030F0702030302020204" pitchFamily="66"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2024/8/24</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buNone/>
            </a:pPr>
            <a:fld id="{9A0DB2DC-4C9A-4742-B13C-FB6460FD3503}" type="slidenum">
              <a:rPr lang="zh-CN" altLang="en-US"/>
              <a:t>‹#›</a:t>
            </a:fld>
            <a:endParaRPr lang="zh-CN" altLang="en-US">
              <a:latin typeface="Comic Sans MS" panose="030F0702030302020204" pitchFamily="66"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457200"/>
            <a:ext cx="8077200" cy="914400"/>
          </a:xfrm>
          <a:prstGeom prst="rect">
            <a:avLst/>
          </a:prstGeom>
          <a:noFill/>
          <a:ln w="9525">
            <a:noFill/>
          </a:ln>
        </p:spPr>
        <p:txBody>
          <a:bodyPr anchor="ctr" anchorCtr="0"/>
          <a:lstStyle/>
          <a:p>
            <a:pPr lvl="0"/>
            <a:r>
              <a:rPr lang="en-US" altLang="zh-CN"/>
              <a:t>Click to edit Master title style</a:t>
            </a:r>
          </a:p>
        </p:txBody>
      </p:sp>
      <p:sp>
        <p:nvSpPr>
          <p:cNvPr id="1027" name="Rectangle 3"/>
          <p:cNvSpPr>
            <a:spLocks noGrp="1"/>
          </p:cNvSpPr>
          <p:nvPr>
            <p:ph type="body" idx="1"/>
          </p:nvPr>
        </p:nvSpPr>
        <p:spPr>
          <a:xfrm>
            <a:off x="457200" y="1600200"/>
            <a:ext cx="8305800" cy="4419600"/>
          </a:xfrm>
          <a:prstGeom prst="rect">
            <a:avLst/>
          </a:prstGeom>
          <a:noFill/>
          <a:ln w="9525">
            <a:noFill/>
          </a:ln>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3076" name="Rectangle 4"/>
          <p:cNvSpPr>
            <a:spLocks noGrp="1" noChangeArrowheads="1"/>
          </p:cNvSpPr>
          <p:nvPr>
            <p:ph type="dt" sz="half" idx="2"/>
          </p:nvPr>
        </p:nvSpPr>
        <p:spPr bwMode="auto">
          <a:xfrm>
            <a:off x="838200" y="6172200"/>
            <a:ext cx="1524000" cy="457200"/>
          </a:xfrm>
          <a:prstGeom prst="rect">
            <a:avLst/>
          </a:prstGeom>
          <a:noFill/>
          <a:ln w="9525">
            <a:noFill/>
            <a:miter lim="800000"/>
          </a:ln>
          <a:effectLst/>
        </p:spPr>
        <p:txBody>
          <a:bodyPr vert="horz" wrap="square" lIns="91440" tIns="45720" rIns="91440" bIns="45720" numCol="1" anchor="t" anchorCtr="0" compatLnSpc="1"/>
          <a:lstStyle>
            <a:lvl1pPr>
              <a:defRPr sz="1400" b="0">
                <a:latin typeface="Times New Roman" panose="02020603050405020304" pitchFamily="18"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F100115B-6701-2943-A648-68E4FDB818B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2024/8/24</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noChangeArrowheads="1"/>
          </p:cNvSpPr>
          <p:nvPr>
            <p:ph type="ftr" sz="quarter" idx="3"/>
          </p:nvPr>
        </p:nvSpPr>
        <p:spPr bwMode="auto">
          <a:xfrm>
            <a:off x="2590800" y="6172200"/>
            <a:ext cx="4114800" cy="457200"/>
          </a:xfrm>
          <a:prstGeom prst="rect">
            <a:avLst/>
          </a:prstGeom>
          <a:noFill/>
          <a:ln w="9525">
            <a:noFill/>
            <a:miter lim="800000"/>
          </a:ln>
          <a:effectLst/>
        </p:spPr>
        <p:txBody>
          <a:bodyPr vert="horz" wrap="square" lIns="91440" tIns="45720" rIns="91440" bIns="45720" numCol="1" anchor="t" anchorCtr="0" compatLnSpc="1"/>
          <a:lstStyle>
            <a:lvl1pPr algn="ctr">
              <a:defRPr sz="1400" b="0">
                <a:latin typeface="Times New Roman" panose="02020603050405020304" pitchFamily="18" charset="0"/>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8" name="Rectangle 6"/>
          <p:cNvSpPr>
            <a:spLocks noGrp="1" noChangeArrowheads="1"/>
          </p:cNvSpPr>
          <p:nvPr>
            <p:ph type="sldNum" sz="quarter" idx="4"/>
          </p:nvPr>
        </p:nvSpPr>
        <p:spPr bwMode="auto">
          <a:xfrm>
            <a:off x="6934200" y="6172200"/>
            <a:ext cx="1295400" cy="457200"/>
          </a:xfrm>
          <a:prstGeom prst="rect">
            <a:avLst/>
          </a:prstGeom>
          <a:noFill/>
          <a:ln w="9525">
            <a:noFill/>
            <a:miter lim="800000"/>
          </a:ln>
          <a:effectLst/>
        </p:spPr>
        <p:txBody>
          <a:bodyPr vert="horz" wrap="square" lIns="91440" tIns="45720" rIns="91440" bIns="45720" numCol="1" anchor="t" anchorCtr="0" compatLnSpc="1"/>
          <a:lstStyle>
            <a:lvl1pPr algn="r">
              <a:defRPr sz="1400" b="0">
                <a:latin typeface="Times New Roman" panose="02020603050405020304" pitchFamily="18" charset="0"/>
              </a:defRPr>
            </a:lvl1pPr>
          </a:lstStyle>
          <a:p>
            <a:pPr lvl="0">
              <a:buNone/>
            </a:pPr>
            <a:fld id="{9A0DB2DC-4C9A-4742-B13C-FB6460FD3503}" type="slidenum">
              <a:rPr lang="zh-CN" altLang="en-US"/>
              <a:t>‹#›</a:t>
            </a:fld>
            <a:endParaRPr lang="zh-CN" altLang="en-US">
              <a:latin typeface="Comic Sans MS" panose="030F0702030302020204" pitchFamily="66" charset="0"/>
            </a:endParaRPr>
          </a:p>
        </p:txBody>
      </p:sp>
      <p:sp>
        <p:nvSpPr>
          <p:cNvPr id="1031" name="Line 7"/>
          <p:cNvSpPr/>
          <p:nvPr/>
        </p:nvSpPr>
        <p:spPr>
          <a:xfrm>
            <a:off x="457200" y="1371600"/>
            <a:ext cx="8077200" cy="0"/>
          </a:xfrm>
          <a:prstGeom prst="line">
            <a:avLst/>
          </a:prstGeom>
          <a:ln w="38100" cap="flat" cmpd="sng">
            <a:solidFill>
              <a:schemeClr val="accent2"/>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anose="030F0702030302020204" pitchFamily="66" charset="0"/>
        </a:defRPr>
      </a:lvl2pPr>
      <a:lvl3pPr algn="l" rtl="0" eaLnBrk="0" fontAlgn="base" hangingPunct="0">
        <a:spcBef>
          <a:spcPct val="0"/>
        </a:spcBef>
        <a:spcAft>
          <a:spcPct val="0"/>
        </a:spcAft>
        <a:defRPr sz="2800" b="1">
          <a:solidFill>
            <a:schemeClr val="tx2"/>
          </a:solidFill>
          <a:latin typeface="Comic Sans MS" panose="030F0702030302020204" pitchFamily="66" charset="0"/>
        </a:defRPr>
      </a:lvl3pPr>
      <a:lvl4pPr algn="l" rtl="0" eaLnBrk="0" fontAlgn="base" hangingPunct="0">
        <a:spcBef>
          <a:spcPct val="0"/>
        </a:spcBef>
        <a:spcAft>
          <a:spcPct val="0"/>
        </a:spcAft>
        <a:defRPr sz="2800" b="1">
          <a:solidFill>
            <a:schemeClr val="tx2"/>
          </a:solidFill>
          <a:latin typeface="Comic Sans MS" panose="030F0702030302020204" pitchFamily="66" charset="0"/>
        </a:defRPr>
      </a:lvl4pPr>
      <a:lvl5pPr algn="l" rtl="0" eaLnBrk="0" fontAlgn="base" hangingPunct="0">
        <a:spcBef>
          <a:spcPct val="0"/>
        </a:spcBef>
        <a:spcAft>
          <a:spcPct val="0"/>
        </a:spcAft>
        <a:defRPr sz="2800" b="1">
          <a:solidFill>
            <a:schemeClr val="tx2"/>
          </a:solidFill>
          <a:latin typeface="Comic Sans MS" panose="030F0702030302020204" pitchFamily="66" charset="0"/>
        </a:defRPr>
      </a:lvl5pPr>
      <a:lvl6pPr marL="457200" algn="l" rtl="0" eaLnBrk="0" fontAlgn="base" hangingPunct="0">
        <a:spcBef>
          <a:spcPct val="0"/>
        </a:spcBef>
        <a:spcAft>
          <a:spcPct val="0"/>
        </a:spcAft>
        <a:defRPr sz="2800" b="1">
          <a:solidFill>
            <a:schemeClr val="tx2"/>
          </a:solidFill>
          <a:latin typeface="Comic Sans MS" panose="030F0702030302020204" pitchFamily="66" charset="0"/>
        </a:defRPr>
      </a:lvl6pPr>
      <a:lvl7pPr marL="914400" algn="l" rtl="0" eaLnBrk="0" fontAlgn="base" hangingPunct="0">
        <a:spcBef>
          <a:spcPct val="0"/>
        </a:spcBef>
        <a:spcAft>
          <a:spcPct val="0"/>
        </a:spcAft>
        <a:defRPr sz="2800" b="1">
          <a:solidFill>
            <a:schemeClr val="tx2"/>
          </a:solidFill>
          <a:latin typeface="Comic Sans MS" panose="030F0702030302020204" pitchFamily="66" charset="0"/>
        </a:defRPr>
      </a:lvl7pPr>
      <a:lvl8pPr marL="1371600" algn="l" rtl="0" eaLnBrk="0" fontAlgn="base" hangingPunct="0">
        <a:spcBef>
          <a:spcPct val="0"/>
        </a:spcBef>
        <a:spcAft>
          <a:spcPct val="0"/>
        </a:spcAft>
        <a:defRPr sz="2800" b="1">
          <a:solidFill>
            <a:schemeClr val="tx2"/>
          </a:solidFill>
          <a:latin typeface="Comic Sans MS" panose="030F0702030302020204" pitchFamily="66" charset="0"/>
        </a:defRPr>
      </a:lvl8pPr>
      <a:lvl9pPr marL="1828800" algn="l" rtl="0" eaLnBrk="0" fontAlgn="base" hangingPunct="0">
        <a:spcBef>
          <a:spcPct val="0"/>
        </a:spcBef>
        <a:spcAft>
          <a:spcPct val="0"/>
        </a:spcAft>
        <a:defRPr sz="2800" b="1">
          <a:solidFill>
            <a:schemeClr val="tx2"/>
          </a:solidFill>
          <a:latin typeface="Comic Sans MS" panose="030F0702030302020204" pitchFamily="66"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030"/>
          <p:cNvSpPr txBox="1">
            <a:spLocks noGrp="1"/>
          </p:cNvSpPr>
          <p:nvPr>
            <p:ph type="sldNum" sz="quarter" idx="4"/>
          </p:nvPr>
        </p:nvSpPr>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t>1</a:t>
            </a:fld>
            <a:endParaRPr lang="zh-CN" altLang="en-US" sz="1400">
              <a:latin typeface="Times New Roman" panose="02020603050405020304" pitchFamily="18" charset="0"/>
              <a:ea typeface="宋体" panose="02010600030101010101" pitchFamily="2" charset="-122"/>
            </a:endParaRPr>
          </a:p>
        </p:txBody>
      </p:sp>
      <p:sp>
        <p:nvSpPr>
          <p:cNvPr id="16386" name="Rectangle 2"/>
          <p:cNvSpPr>
            <a:spLocks noGrp="1"/>
          </p:cNvSpPr>
          <p:nvPr>
            <p:ph type="ctrTitle"/>
          </p:nvPr>
        </p:nvSpPr>
        <p:spPr>
          <a:xfrm>
            <a:off x="685800" y="2133600"/>
            <a:ext cx="7772400" cy="1828800"/>
          </a:xfrm>
        </p:spPr>
        <p:txBody>
          <a:bodyPr vert="horz" wrap="square" lIns="91440" tIns="45720" rIns="91440" bIns="45720" anchor="ctr" anchorCtr="0"/>
          <a:lstStyle/>
          <a:p>
            <a:r>
              <a:rPr lang="zh-CN" altLang="en-US" sz="3600" dirty="0">
                <a:solidFill>
                  <a:schemeClr val="tx1"/>
                </a:solidFill>
                <a:ea typeface="宋体" panose="02010600030101010101" pitchFamily="2" charset="-122"/>
              </a:rPr>
              <a:t>程序的链接</a:t>
            </a:r>
          </a:p>
        </p:txBody>
      </p:sp>
    </p:spTree>
    <p:extLst>
      <p:ext uri="{BB962C8B-B14F-4D97-AF65-F5344CB8AC3E}">
        <p14:creationId xmlns:p14="http://schemas.microsoft.com/office/powerpoint/2010/main" val="448241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D4FFD0-43AB-7226-3B5D-220CC8A09639}"/>
              </a:ext>
            </a:extLst>
          </p:cNvPr>
          <p:cNvSpPr>
            <a:spLocks noGrp="1"/>
          </p:cNvSpPr>
          <p:nvPr>
            <p:ph type="title"/>
          </p:nvPr>
        </p:nvSpPr>
        <p:spPr/>
        <p:txBody>
          <a:bodyPr/>
          <a:lstStyle/>
          <a:p>
            <a:r>
              <a:rPr lang="zh-CN" altLang="en-US" dirty="0"/>
              <a:t>汇编器</a:t>
            </a:r>
          </a:p>
        </p:txBody>
      </p:sp>
      <p:sp>
        <p:nvSpPr>
          <p:cNvPr id="3" name="内容占位符 2">
            <a:extLst>
              <a:ext uri="{FF2B5EF4-FFF2-40B4-BE49-F238E27FC236}">
                <a16:creationId xmlns:a16="http://schemas.microsoft.com/office/drawing/2014/main" id="{EE1945C1-7977-DC31-8E15-CCB9290BC338}"/>
              </a:ext>
            </a:extLst>
          </p:cNvPr>
          <p:cNvSpPr>
            <a:spLocks noGrp="1"/>
          </p:cNvSpPr>
          <p:nvPr>
            <p:ph idx="1"/>
          </p:nvPr>
        </p:nvSpPr>
        <p:spPr/>
        <p:txBody>
          <a:bodyPr/>
          <a:lstStyle/>
          <a:p>
            <a:r>
              <a:rPr lang="zh-CN" altLang="en-US" sz="2400" dirty="0"/>
              <a:t>此外，</a:t>
            </a:r>
            <a:r>
              <a:rPr lang="en-US" altLang="zh-CN" sz="2400" dirty="0" err="1"/>
              <a:t>gcc</a:t>
            </a:r>
            <a:r>
              <a:rPr lang="en-US" altLang="zh-CN" sz="2400" dirty="0"/>
              <a:t> </a:t>
            </a:r>
            <a:r>
              <a:rPr lang="zh-CN" altLang="en-US" sz="2400" dirty="0"/>
              <a:t>调用 </a:t>
            </a:r>
            <a:r>
              <a:rPr lang="en-US" altLang="zh-CN" sz="2400" dirty="0"/>
              <a:t>gas </a:t>
            </a:r>
            <a:r>
              <a:rPr lang="zh-CN" altLang="en-US" sz="2400" dirty="0"/>
              <a:t>来生成目标代码</a:t>
            </a:r>
          </a:p>
          <a:p>
            <a:pPr lvl="1"/>
            <a:r>
              <a:rPr lang="zh-CN" altLang="en-US" sz="2000" dirty="0"/>
              <a:t>将汇编代码转换为二进制目标代码</a:t>
            </a:r>
          </a:p>
        </p:txBody>
      </p:sp>
      <p:sp>
        <p:nvSpPr>
          <p:cNvPr id="4" name="Rectangle 18">
            <a:extLst>
              <a:ext uri="{FF2B5EF4-FFF2-40B4-BE49-F238E27FC236}">
                <a16:creationId xmlns:a16="http://schemas.microsoft.com/office/drawing/2014/main" id="{A7395308-6804-A98B-C8C3-B0416A9A780F}"/>
              </a:ext>
            </a:extLst>
          </p:cNvPr>
          <p:cNvSpPr/>
          <p:nvPr/>
        </p:nvSpPr>
        <p:spPr>
          <a:xfrm>
            <a:off x="762001" y="2438400"/>
            <a:ext cx="7696197" cy="4392000"/>
          </a:xfrm>
          <a:prstGeom prst="rect">
            <a:avLst/>
          </a:prstGeom>
          <a:solidFill>
            <a:schemeClr val="bg1"/>
          </a:solidFill>
          <a:ln>
            <a:solidFill>
              <a:schemeClr val="tx1"/>
            </a:solidFill>
          </a:ln>
        </p:spPr>
        <p:txBody>
          <a:bodyPr wrap="square">
            <a:spAutoFit/>
          </a:bodyPr>
          <a:lstStyle/>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dirty="0">
                <a:latin typeface="Courier New" pitchFamily="49" charset="0"/>
                <a:ea typeface="DejaVu LGC Sans" charset="0"/>
                <a:cs typeface="DejaVu LGC Sans" charset="0"/>
              </a:rPr>
              <a:t>#  </a:t>
            </a:r>
            <a:r>
              <a:rPr lang="en-US" sz="1400" dirty="0" err="1">
                <a:latin typeface="Courier New" pitchFamily="49" charset="0"/>
                <a:ea typeface="DejaVu LGC Sans" charset="0"/>
                <a:cs typeface="DejaVu LGC Sans" charset="0"/>
              </a:rPr>
              <a:t>readelf</a:t>
            </a:r>
            <a:r>
              <a:rPr lang="en-US" sz="1400" dirty="0">
                <a:latin typeface="Courier New" pitchFamily="49" charset="0"/>
                <a:ea typeface="DejaVu LGC Sans" charset="0"/>
                <a:cs typeface="DejaVu LGC Sans" charset="0"/>
              </a:rPr>
              <a:t> -a hello | grep </a:t>
            </a:r>
            <a:r>
              <a:rPr lang="en-US" sz="1400" dirty="0" err="1">
                <a:latin typeface="Courier New" pitchFamily="49" charset="0"/>
                <a:ea typeface="DejaVu LGC Sans" charset="0"/>
                <a:cs typeface="DejaVu LGC Sans" charset="0"/>
              </a:rPr>
              <a:t>rodata</a:t>
            </a:r>
            <a:br>
              <a:rPr lang="en-US" sz="1400" dirty="0">
                <a:latin typeface="Courier New" pitchFamily="49" charset="0"/>
                <a:ea typeface="DejaVu LGC Sans" charset="0"/>
                <a:cs typeface="DejaVu LGC Sans" charset="0"/>
              </a:rPr>
            </a:br>
            <a:r>
              <a:rPr lang="pl-PL" sz="1400" dirty="0">
                <a:latin typeface="Courier New" pitchFamily="49" charset="0"/>
                <a:ea typeface="DejaVu LGC Sans" charset="0"/>
                <a:cs typeface="DejaVu LGC Sans" charset="0"/>
              </a:rPr>
              <a:t>[1</a:t>
            </a:r>
            <a:r>
              <a:rPr lang="en-US" sz="1400" dirty="0">
                <a:latin typeface="Courier New" pitchFamily="49" charset="0"/>
                <a:ea typeface="DejaVu LGC Sans" charset="0"/>
                <a:cs typeface="DejaVu LGC Sans" charset="0"/>
              </a:rPr>
              <a:t>0</a:t>
            </a:r>
            <a:r>
              <a:rPr lang="pl-PL" sz="1400" dirty="0">
                <a:latin typeface="Courier New" pitchFamily="49" charset="0"/>
                <a:ea typeface="DejaVu LGC Sans" charset="0"/>
                <a:cs typeface="DejaVu LGC Sans" charset="0"/>
              </a:rPr>
              <a:t>] .rodata           PROGBITS         </a:t>
            </a:r>
            <a:r>
              <a:rPr lang="pl-PL" sz="1400" dirty="0">
                <a:solidFill>
                  <a:srgbClr val="0070C0"/>
                </a:solidFill>
                <a:latin typeface="Courier New" pitchFamily="49" charset="0"/>
                <a:ea typeface="DejaVu LGC Sans" charset="0"/>
                <a:cs typeface="DejaVu LGC Sans" charset="0"/>
              </a:rPr>
              <a:t>0000000000495d40</a:t>
            </a:r>
            <a:r>
              <a:rPr lang="pl-PL" sz="1400" dirty="0">
                <a:latin typeface="Courier New" pitchFamily="49" charset="0"/>
                <a:ea typeface="DejaVu LGC Sans" charset="0"/>
                <a:cs typeface="DejaVu LGC Sans" charset="0"/>
              </a:rPr>
              <a:t>  00095d40</a:t>
            </a:r>
            <a:endParaRPr lang="en-US" sz="1400" dirty="0">
              <a:latin typeface="Courier New" pitchFamily="49" charset="0"/>
              <a:ea typeface="DejaVu LGC Sans" charset="0"/>
              <a:cs typeface="DejaVu LGC Sans" charset="0"/>
            </a:endParaRPr>
          </a:p>
          <a:p>
            <a:pPr marL="381000" indent="-363538" eaLnBrk="1" hangingPunct="1">
              <a:lnSpc>
                <a:spcPct val="95000"/>
              </a:lnSpc>
              <a:spcBef>
                <a:spcPts val="750"/>
              </a:spcBef>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altLang="zh-CN" sz="1400" dirty="0">
                <a:latin typeface="Courier New" pitchFamily="49" charset="0"/>
                <a:ea typeface="DejaVu LGC Sans" charset="0"/>
                <a:cs typeface="DejaVu LGC Sans" charset="0"/>
              </a:rPr>
              <a:t>#  </a:t>
            </a:r>
            <a:r>
              <a:rPr lang="en-US" altLang="zh-CN" sz="1400" dirty="0" err="1">
                <a:latin typeface="Courier New" pitchFamily="49" charset="0"/>
                <a:ea typeface="DejaVu LGC Sans" charset="0"/>
                <a:cs typeface="DejaVu LGC Sans" charset="0"/>
              </a:rPr>
              <a:t>readelf</a:t>
            </a:r>
            <a:r>
              <a:rPr lang="en-US" altLang="zh-CN" sz="1400" dirty="0">
                <a:latin typeface="Courier New" pitchFamily="49" charset="0"/>
                <a:ea typeface="DejaVu LGC Sans" charset="0"/>
                <a:cs typeface="DejaVu LGC Sans" charset="0"/>
              </a:rPr>
              <a:t> -a hello | grep -E "GLOBAL.* main“</a:t>
            </a:r>
            <a:br>
              <a:rPr lang="en-US" altLang="zh-CN" sz="1400" dirty="0">
                <a:latin typeface="Courier New" pitchFamily="49" charset="0"/>
                <a:ea typeface="DejaVu LGC Sans" charset="0"/>
                <a:cs typeface="DejaVu LGC Sans" charset="0"/>
              </a:rPr>
            </a:br>
            <a:r>
              <a:rPr lang="en-US" altLang="zh-CN" sz="1400" dirty="0">
                <a:latin typeface="Courier New" pitchFamily="49" charset="0"/>
                <a:ea typeface="DejaVu LGC Sans" charset="0"/>
                <a:cs typeface="DejaVu LGC Sans" charset="0"/>
              </a:rPr>
              <a:t>1591: </a:t>
            </a:r>
            <a:r>
              <a:rPr lang="en-US" altLang="zh-CN" sz="1400" dirty="0">
                <a:solidFill>
                  <a:srgbClr val="C00000"/>
                </a:solidFill>
                <a:latin typeface="Courier New" pitchFamily="49" charset="0"/>
                <a:ea typeface="DejaVu LGC Sans" charset="0"/>
                <a:cs typeface="DejaVu LGC Sans" charset="0"/>
              </a:rPr>
              <a:t>0000000000401190</a:t>
            </a:r>
            <a:r>
              <a:rPr lang="en-US" altLang="zh-CN" sz="1400" dirty="0">
                <a:latin typeface="Courier New" pitchFamily="49" charset="0"/>
                <a:ea typeface="DejaVu LGC Sans" charset="0"/>
                <a:cs typeface="DejaVu LGC Sans" charset="0"/>
              </a:rPr>
              <a:t>    31 FUNC    GLOBAL DEFAULT    6 </a:t>
            </a:r>
            <a:r>
              <a:rPr lang="en-US" altLang="zh-CN" sz="1400" dirty="0">
                <a:solidFill>
                  <a:srgbClr val="C00000"/>
                </a:solidFill>
                <a:latin typeface="Courier New" pitchFamily="49" charset="0"/>
                <a:ea typeface="DejaVu LGC Sans" charset="0"/>
                <a:cs typeface="DejaVu LGC Sans" charset="0"/>
              </a:rPr>
              <a:t>main</a:t>
            </a:r>
          </a:p>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dirty="0">
                <a:latin typeface="Courier New" pitchFamily="49" charset="0"/>
                <a:ea typeface="DejaVu LGC Sans" charset="0"/>
                <a:cs typeface="DejaVu LGC Sans" charset="0"/>
              </a:rPr>
              <a:t>#  </a:t>
            </a:r>
            <a:r>
              <a:rPr lang="en-US" sz="1400" dirty="0" err="1">
                <a:latin typeface="Courier New" pitchFamily="49" charset="0"/>
                <a:ea typeface="DejaVu LGC Sans" charset="0"/>
                <a:cs typeface="DejaVu LGC Sans" charset="0"/>
              </a:rPr>
              <a:t>readelf</a:t>
            </a:r>
            <a:r>
              <a:rPr lang="en-US" sz="1400" dirty="0">
                <a:latin typeface="Courier New" pitchFamily="49" charset="0"/>
                <a:ea typeface="DejaVu LGC Sans" charset="0"/>
                <a:cs typeface="DejaVu LGC Sans" charset="0"/>
              </a:rPr>
              <a:t> –x .</a:t>
            </a:r>
            <a:r>
              <a:rPr lang="en-US" sz="1400" dirty="0" err="1">
                <a:latin typeface="Courier New" pitchFamily="49" charset="0"/>
                <a:ea typeface="DejaVu LGC Sans" charset="0"/>
                <a:cs typeface="DejaVu LGC Sans" charset="0"/>
              </a:rPr>
              <a:t>rodata</a:t>
            </a:r>
            <a:r>
              <a:rPr lang="en-US" sz="1400" dirty="0">
                <a:latin typeface="Courier New" pitchFamily="49" charset="0"/>
                <a:ea typeface="DejaVu LGC Sans" charset="0"/>
                <a:cs typeface="DejaVu LGC Sans" charset="0"/>
              </a:rPr>
              <a:t> hello</a:t>
            </a:r>
            <a:br>
              <a:rPr lang="en-US" sz="1400" dirty="0">
                <a:latin typeface="Courier New" pitchFamily="49" charset="0"/>
                <a:ea typeface="DejaVu LGC Sans" charset="0"/>
                <a:cs typeface="DejaVu LGC Sans" charset="0"/>
              </a:rPr>
            </a:br>
            <a:r>
              <a:rPr lang="en-US" sz="1400" dirty="0">
                <a:latin typeface="Courier New" pitchFamily="49" charset="0"/>
                <a:ea typeface="DejaVu LGC Sans" charset="0"/>
                <a:cs typeface="DejaVu LGC Sans" charset="0"/>
              </a:rPr>
              <a:t>Hex dump of section '.</a:t>
            </a:r>
            <a:r>
              <a:rPr lang="en-US" sz="1400" dirty="0" err="1">
                <a:latin typeface="Courier New" pitchFamily="49" charset="0"/>
                <a:ea typeface="DejaVu LGC Sans" charset="0"/>
                <a:cs typeface="DejaVu LGC Sans" charset="0"/>
              </a:rPr>
              <a:t>rodata</a:t>
            </a:r>
            <a:r>
              <a:rPr lang="en-US" sz="1400" dirty="0">
                <a:latin typeface="Courier New" pitchFamily="49" charset="0"/>
                <a:ea typeface="DejaVu LGC Sans" charset="0"/>
                <a:cs typeface="DejaVu LGC Sans" charset="0"/>
              </a:rPr>
              <a:t>’:</a:t>
            </a:r>
            <a:br>
              <a:rPr lang="en-US" sz="1400" dirty="0">
                <a:latin typeface="Courier New" pitchFamily="49" charset="0"/>
                <a:ea typeface="DejaVu LGC Sans" charset="0"/>
                <a:cs typeface="DejaVu LGC Sans" charset="0"/>
              </a:rPr>
            </a:br>
            <a:r>
              <a:rPr lang="en-US" sz="1400" dirty="0">
                <a:solidFill>
                  <a:srgbClr val="0070C0"/>
                </a:solidFill>
                <a:latin typeface="Courier New" pitchFamily="49" charset="0"/>
                <a:ea typeface="DejaVu LGC Sans" charset="0"/>
                <a:cs typeface="DejaVu LGC Sans" charset="0"/>
              </a:rPr>
              <a:t>0x00495d40</a:t>
            </a:r>
            <a:r>
              <a:rPr lang="en-US" sz="1400" dirty="0">
                <a:latin typeface="Courier New" pitchFamily="49" charset="0"/>
                <a:ea typeface="DejaVu LGC Sans" charset="0"/>
                <a:cs typeface="DejaVu LGC Sans" charset="0"/>
              </a:rPr>
              <a:t> 01000200 68656c6c 6f2c2077 6f726c64 ....hello, world</a:t>
            </a:r>
            <a:br>
              <a:rPr lang="en-US" sz="1400" dirty="0">
                <a:latin typeface="Courier New" pitchFamily="49" charset="0"/>
                <a:ea typeface="DejaVu LGC Sans" charset="0"/>
                <a:cs typeface="DejaVu LGC Sans" charset="0"/>
              </a:rPr>
            </a:br>
            <a:r>
              <a:rPr lang="en-US" sz="1400" dirty="0">
                <a:latin typeface="Courier New" pitchFamily="49" charset="0"/>
                <a:ea typeface="DejaVu LGC Sans" charset="0"/>
                <a:cs typeface="DejaVu LGC Sans" charset="0"/>
              </a:rPr>
              <a:t>0x00495d50 2025640a 00464154 414c3a20 6b65726e  %</a:t>
            </a:r>
            <a:r>
              <a:rPr lang="en-US" sz="1400" dirty="0" err="1">
                <a:latin typeface="Courier New" pitchFamily="49" charset="0"/>
                <a:ea typeface="DejaVu LGC Sans" charset="0"/>
                <a:cs typeface="DejaVu LGC Sans" charset="0"/>
              </a:rPr>
              <a:t>d..FATAL</a:t>
            </a:r>
            <a:r>
              <a:rPr lang="en-US" sz="1400" dirty="0">
                <a:latin typeface="Courier New" pitchFamily="49" charset="0"/>
                <a:ea typeface="DejaVu LGC Sans" charset="0"/>
                <a:cs typeface="DejaVu LGC Sans" charset="0"/>
              </a:rPr>
              <a:t>: kern </a:t>
            </a:r>
          </a:p>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dirty="0">
                <a:latin typeface="Courier New" pitchFamily="49" charset="0"/>
                <a:ea typeface="DejaVu LGC Sans" charset="0"/>
                <a:cs typeface="DejaVu LGC Sans" charset="0"/>
              </a:rPr>
              <a:t>#  </a:t>
            </a:r>
            <a:r>
              <a:rPr lang="en-US" sz="1400" dirty="0" err="1">
                <a:latin typeface="Courier New" pitchFamily="49" charset="0"/>
                <a:ea typeface="DejaVu LGC Sans" charset="0"/>
                <a:cs typeface="DejaVu LGC Sans" charset="0"/>
              </a:rPr>
              <a:t>objdump</a:t>
            </a:r>
            <a:r>
              <a:rPr lang="en-US" sz="1400" dirty="0">
                <a:latin typeface="Courier New" pitchFamily="49" charset="0"/>
                <a:ea typeface="DejaVu LGC Sans" charset="0"/>
                <a:cs typeface="DejaVu LGC Sans" charset="0"/>
              </a:rPr>
              <a:t> –d hello</a:t>
            </a:r>
            <a:br>
              <a:rPr lang="en-US" sz="1400" dirty="0">
                <a:latin typeface="Courier New" pitchFamily="49" charset="0"/>
                <a:ea typeface="DejaVu LGC Sans" charset="0"/>
                <a:cs typeface="DejaVu LGC Sans" charset="0"/>
              </a:rPr>
            </a:br>
            <a:r>
              <a:rPr lang="en-US" sz="1400" dirty="0">
                <a:solidFill>
                  <a:srgbClr val="C00000"/>
                </a:solidFill>
                <a:latin typeface="Courier New" pitchFamily="49" charset="0"/>
                <a:ea typeface="DejaVu LGC Sans" charset="0"/>
                <a:cs typeface="DejaVu LGC Sans" charset="0"/>
              </a:rPr>
              <a:t>0000000000401190 &lt;main&gt;:</a:t>
            </a:r>
            <a:br>
              <a:rPr lang="en-US" sz="1400" dirty="0">
                <a:latin typeface="Courier New" pitchFamily="49" charset="0"/>
                <a:ea typeface="DejaVu LGC Sans" charset="0"/>
                <a:cs typeface="DejaVu LGC Sans" charset="0"/>
              </a:rPr>
            </a:br>
            <a:r>
              <a:rPr lang="en-US" sz="1400" dirty="0">
                <a:latin typeface="Courier New" pitchFamily="49" charset="0"/>
                <a:ea typeface="DejaVu LGC Sans" charset="0"/>
                <a:cs typeface="DejaVu LGC Sans" charset="0"/>
              </a:rPr>
              <a:t>401190:       55                      push   %</a:t>
            </a:r>
            <a:r>
              <a:rPr lang="en-US" sz="1400" dirty="0" err="1">
                <a:latin typeface="Courier New" pitchFamily="49" charset="0"/>
                <a:ea typeface="DejaVu LGC Sans" charset="0"/>
                <a:cs typeface="DejaVu LGC Sans" charset="0"/>
              </a:rPr>
              <a:t>rbp</a:t>
            </a:r>
            <a:br>
              <a:rPr lang="en-US" sz="1400" dirty="0">
                <a:latin typeface="Courier New" pitchFamily="49" charset="0"/>
                <a:ea typeface="DejaVu LGC Sans" charset="0"/>
                <a:cs typeface="DejaVu LGC Sans" charset="0"/>
              </a:rPr>
            </a:br>
            <a:r>
              <a:rPr lang="en-US" sz="1400" dirty="0">
                <a:latin typeface="Courier New" pitchFamily="49" charset="0"/>
                <a:ea typeface="DejaVu LGC Sans" charset="0"/>
                <a:cs typeface="DejaVu LGC Sans" charset="0"/>
              </a:rPr>
              <a:t>401191:       48 89 e5                mov    %</a:t>
            </a:r>
            <a:r>
              <a:rPr lang="en-US" sz="1400" dirty="0" err="1">
                <a:latin typeface="Courier New" pitchFamily="49" charset="0"/>
                <a:ea typeface="DejaVu LGC Sans" charset="0"/>
                <a:cs typeface="DejaVu LGC Sans" charset="0"/>
              </a:rPr>
              <a:t>rsp</a:t>
            </a:r>
            <a:r>
              <a:rPr lang="en-US" sz="1400" dirty="0">
                <a:latin typeface="Courier New" pitchFamily="49" charset="0"/>
                <a:ea typeface="DejaVu LGC Sans" charset="0"/>
                <a:cs typeface="DejaVu LGC Sans" charset="0"/>
              </a:rPr>
              <a:t>,%</a:t>
            </a:r>
            <a:r>
              <a:rPr lang="en-US" sz="1400" dirty="0" err="1">
                <a:latin typeface="Courier New" pitchFamily="49" charset="0"/>
                <a:ea typeface="DejaVu LGC Sans" charset="0"/>
                <a:cs typeface="DejaVu LGC Sans" charset="0"/>
              </a:rPr>
              <a:t>rbp</a:t>
            </a:r>
            <a:br>
              <a:rPr lang="en-US" sz="1400" dirty="0">
                <a:latin typeface="Courier New" pitchFamily="49" charset="0"/>
                <a:ea typeface="DejaVu LGC Sans" charset="0"/>
                <a:cs typeface="DejaVu LGC Sans" charset="0"/>
              </a:rPr>
            </a:br>
            <a:r>
              <a:rPr lang="en-US" sz="1400" dirty="0">
                <a:latin typeface="Courier New" pitchFamily="49" charset="0"/>
                <a:ea typeface="DejaVu LGC Sans" charset="0"/>
                <a:cs typeface="DejaVu LGC Sans" charset="0"/>
              </a:rPr>
              <a:t>401194:       be 04 00 00 00          mov    $0x4,%esi</a:t>
            </a:r>
            <a:br>
              <a:rPr lang="en-US" sz="1400" dirty="0">
                <a:latin typeface="Courier New" pitchFamily="49" charset="0"/>
                <a:ea typeface="DejaVu LGC Sans" charset="0"/>
                <a:cs typeface="DejaVu LGC Sans" charset="0"/>
              </a:rPr>
            </a:br>
            <a:r>
              <a:rPr lang="en-US" sz="1400" dirty="0">
                <a:latin typeface="Courier New" pitchFamily="49" charset="0"/>
                <a:ea typeface="DejaVu LGC Sans" charset="0"/>
                <a:cs typeface="DejaVu LGC Sans" charset="0"/>
              </a:rPr>
              <a:t>401199:       bf 44 5d 49 00          mov    $0x495d44,%edi</a:t>
            </a:r>
            <a:br>
              <a:rPr lang="en-US" sz="1400" dirty="0">
                <a:latin typeface="Courier New" pitchFamily="49" charset="0"/>
                <a:ea typeface="DejaVu LGC Sans" charset="0"/>
                <a:cs typeface="DejaVu LGC Sans" charset="0"/>
              </a:rPr>
            </a:br>
            <a:r>
              <a:rPr lang="en-US" sz="1400" dirty="0">
                <a:latin typeface="Courier New" pitchFamily="49" charset="0"/>
                <a:ea typeface="DejaVu LGC Sans" charset="0"/>
                <a:cs typeface="DejaVu LGC Sans" charset="0"/>
              </a:rPr>
              <a:t>40119e:       b8 00 00 00 00          mov    $0x0,%eax</a:t>
            </a:r>
            <a:br>
              <a:rPr lang="en-US" sz="1400" dirty="0">
                <a:latin typeface="Courier New" pitchFamily="49" charset="0"/>
                <a:ea typeface="DejaVu LGC Sans" charset="0"/>
                <a:cs typeface="DejaVu LGC Sans" charset="0"/>
              </a:rPr>
            </a:br>
            <a:r>
              <a:rPr lang="en-US" sz="1400" dirty="0">
                <a:latin typeface="Courier New" pitchFamily="49" charset="0"/>
                <a:ea typeface="DejaVu LGC Sans" charset="0"/>
                <a:cs typeface="DejaVu LGC Sans" charset="0"/>
              </a:rPr>
              <a:t>4011a3:       e8 d8 0e 00 00          </a:t>
            </a:r>
            <a:r>
              <a:rPr lang="en-US" sz="1400" dirty="0" err="1">
                <a:latin typeface="Courier New" pitchFamily="49" charset="0"/>
                <a:ea typeface="DejaVu LGC Sans" charset="0"/>
                <a:cs typeface="DejaVu LGC Sans" charset="0"/>
              </a:rPr>
              <a:t>callq</a:t>
            </a:r>
            <a:r>
              <a:rPr lang="en-US" sz="1400" dirty="0">
                <a:latin typeface="Courier New" pitchFamily="49" charset="0"/>
                <a:ea typeface="DejaVu LGC Sans" charset="0"/>
                <a:cs typeface="DejaVu LGC Sans" charset="0"/>
              </a:rPr>
              <a:t>  402080 &lt;_</a:t>
            </a:r>
            <a:r>
              <a:rPr lang="en-US" sz="1400" dirty="0" err="1">
                <a:latin typeface="Courier New" pitchFamily="49" charset="0"/>
                <a:ea typeface="DejaVu LGC Sans" charset="0"/>
                <a:cs typeface="DejaVu LGC Sans" charset="0"/>
              </a:rPr>
              <a:t>IO_printf</a:t>
            </a:r>
            <a:r>
              <a:rPr lang="en-US" sz="1400" dirty="0">
                <a:latin typeface="Courier New" pitchFamily="49" charset="0"/>
                <a:ea typeface="DejaVu LGC Sans" charset="0"/>
                <a:cs typeface="DejaVu LGC Sans" charset="0"/>
              </a:rPr>
              <a:t>&gt;</a:t>
            </a:r>
            <a:br>
              <a:rPr lang="en-US" sz="1400" dirty="0">
                <a:latin typeface="Courier New" pitchFamily="49" charset="0"/>
                <a:ea typeface="DejaVu LGC Sans" charset="0"/>
                <a:cs typeface="DejaVu LGC Sans" charset="0"/>
              </a:rPr>
            </a:br>
            <a:r>
              <a:rPr lang="en-US" sz="1400" dirty="0">
                <a:latin typeface="Courier New" pitchFamily="49" charset="0"/>
                <a:ea typeface="DejaVu LGC Sans" charset="0"/>
                <a:cs typeface="DejaVu LGC Sans" charset="0"/>
              </a:rPr>
              <a:t>4011a8:       b8 00 00 00 00          mov    $0x0,%eax</a:t>
            </a:r>
            <a:br>
              <a:rPr lang="en-US" sz="1400" dirty="0">
                <a:latin typeface="Courier New" pitchFamily="49" charset="0"/>
                <a:ea typeface="DejaVu LGC Sans" charset="0"/>
                <a:cs typeface="DejaVu LGC Sans" charset="0"/>
              </a:rPr>
            </a:br>
            <a:r>
              <a:rPr lang="en-US" sz="1400" dirty="0">
                <a:latin typeface="Courier New" pitchFamily="49" charset="0"/>
                <a:ea typeface="DejaVu LGC Sans" charset="0"/>
                <a:cs typeface="DejaVu LGC Sans" charset="0"/>
              </a:rPr>
              <a:t>4011ad:       5d                      pop    %</a:t>
            </a:r>
            <a:r>
              <a:rPr lang="en-US" sz="1400" dirty="0" err="1">
                <a:latin typeface="Courier New" pitchFamily="49" charset="0"/>
                <a:ea typeface="DejaVu LGC Sans" charset="0"/>
                <a:cs typeface="DejaVu LGC Sans" charset="0"/>
              </a:rPr>
              <a:t>rbp</a:t>
            </a:r>
            <a:br>
              <a:rPr lang="en-US" sz="1400" dirty="0">
                <a:latin typeface="Courier New" pitchFamily="49" charset="0"/>
                <a:ea typeface="DejaVu LGC Sans" charset="0"/>
                <a:cs typeface="DejaVu LGC Sans" charset="0"/>
              </a:rPr>
            </a:br>
            <a:r>
              <a:rPr lang="en-US" sz="1400" dirty="0">
                <a:latin typeface="Courier New" pitchFamily="49" charset="0"/>
                <a:ea typeface="DejaVu LGC Sans" charset="0"/>
                <a:cs typeface="DejaVu LGC Sans" charset="0"/>
              </a:rPr>
              <a:t>4011ae:       c3                      </a:t>
            </a:r>
            <a:r>
              <a:rPr lang="en-US" sz="1400" dirty="0" err="1">
                <a:latin typeface="Courier New" pitchFamily="49" charset="0"/>
                <a:ea typeface="DejaVu LGC Sans" charset="0"/>
                <a:cs typeface="DejaVu LGC Sans" charset="0"/>
              </a:rPr>
              <a:t>retq</a:t>
            </a:r>
            <a:br>
              <a:rPr lang="en-US" sz="1400" dirty="0">
                <a:latin typeface="Courier New" pitchFamily="49" charset="0"/>
                <a:ea typeface="DejaVu LGC Sans" charset="0"/>
                <a:cs typeface="DejaVu LGC Sans" charset="0"/>
              </a:rPr>
            </a:br>
            <a:r>
              <a:rPr lang="en-US" sz="1400" dirty="0">
                <a:latin typeface="Courier New" pitchFamily="49" charset="0"/>
                <a:ea typeface="DejaVu LGC Sans" charset="0"/>
                <a:cs typeface="DejaVu LGC Sans" charset="0"/>
              </a:rPr>
              <a:t>4011af:       90                      </a:t>
            </a:r>
            <a:r>
              <a:rPr lang="en-US" sz="1400" dirty="0" err="1">
                <a:latin typeface="Courier New" pitchFamily="49" charset="0"/>
                <a:ea typeface="DejaVu LGC Sans" charset="0"/>
                <a:cs typeface="DejaVu LGC Sans" charset="0"/>
              </a:rPr>
              <a:t>nop</a:t>
            </a:r>
            <a:endParaRPr lang="en-US" sz="1400" dirty="0">
              <a:latin typeface="Courier New" pitchFamily="49" charset="0"/>
              <a:ea typeface="DejaVu LGC Sans" charset="0"/>
              <a:cs typeface="DejaVu LGC Sans" charset="0"/>
            </a:endParaRPr>
          </a:p>
        </p:txBody>
      </p:sp>
    </p:spTree>
    <p:extLst>
      <p:ext uri="{BB962C8B-B14F-4D97-AF65-F5344CB8AC3E}">
        <p14:creationId xmlns:p14="http://schemas.microsoft.com/office/powerpoint/2010/main" val="279483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116AEE-181E-3E74-936F-A7ED4803E7A7}"/>
              </a:ext>
            </a:extLst>
          </p:cNvPr>
          <p:cNvSpPr>
            <a:spLocks noGrp="1"/>
          </p:cNvSpPr>
          <p:nvPr>
            <p:ph type="title"/>
          </p:nvPr>
        </p:nvSpPr>
        <p:spPr/>
        <p:txBody>
          <a:bodyPr/>
          <a:lstStyle/>
          <a:p>
            <a:r>
              <a:rPr lang="zh-CN" altLang="en-US" dirty="0"/>
              <a:t>链接</a:t>
            </a:r>
          </a:p>
        </p:txBody>
      </p:sp>
      <p:sp>
        <p:nvSpPr>
          <p:cNvPr id="3" name="内容占位符 2">
            <a:extLst>
              <a:ext uri="{FF2B5EF4-FFF2-40B4-BE49-F238E27FC236}">
                <a16:creationId xmlns:a16="http://schemas.microsoft.com/office/drawing/2014/main" id="{55EDD801-0A63-86F2-261B-291E6CCD404E}"/>
              </a:ext>
            </a:extLst>
          </p:cNvPr>
          <p:cNvSpPr>
            <a:spLocks noGrp="1"/>
          </p:cNvSpPr>
          <p:nvPr>
            <p:ph idx="1"/>
          </p:nvPr>
        </p:nvSpPr>
        <p:spPr/>
        <p:txBody>
          <a:bodyPr/>
          <a:lstStyle/>
          <a:p>
            <a:r>
              <a:rPr lang="zh-CN" altLang="en-US" dirty="0"/>
              <a:t>程序使用编译器驱动程序进行翻译和链接：</a:t>
            </a:r>
            <a:endParaRPr lang="en-US" altLang="zh-CN" dirty="0"/>
          </a:p>
          <a:p>
            <a:pPr lvl="1"/>
            <a:r>
              <a:rPr lang="en-US" altLang="zh-CN" dirty="0" err="1">
                <a:latin typeface="Consolas" panose="020B0609020204030204" pitchFamily="49" charset="0"/>
              </a:rPr>
              <a:t>linux</a:t>
            </a:r>
            <a:r>
              <a:rPr lang="en-US" altLang="zh-CN" dirty="0">
                <a:latin typeface="Consolas" panose="020B0609020204030204" pitchFamily="49" charset="0"/>
              </a:rPr>
              <a:t>&gt; </a:t>
            </a:r>
            <a:r>
              <a:rPr lang="en-US" altLang="zh-CN" dirty="0" err="1">
                <a:latin typeface="Consolas" panose="020B0609020204030204" pitchFamily="49" charset="0"/>
              </a:rPr>
              <a:t>gcc</a:t>
            </a:r>
            <a:r>
              <a:rPr lang="en-US" altLang="zh-CN" dirty="0">
                <a:latin typeface="Consolas" panose="020B0609020204030204" pitchFamily="49" charset="0"/>
              </a:rPr>
              <a:t> -</a:t>
            </a:r>
            <a:r>
              <a:rPr lang="en-US" altLang="zh-CN" dirty="0" err="1">
                <a:latin typeface="Consolas" panose="020B0609020204030204" pitchFamily="49" charset="0"/>
              </a:rPr>
              <a:t>Og</a:t>
            </a:r>
            <a:r>
              <a:rPr lang="en-US" altLang="zh-CN" dirty="0">
                <a:latin typeface="Consolas" panose="020B0609020204030204" pitchFamily="49" charset="0"/>
              </a:rPr>
              <a:t> -o prog </a:t>
            </a:r>
            <a:r>
              <a:rPr lang="en-US" altLang="zh-CN" dirty="0" err="1">
                <a:latin typeface="Consolas" panose="020B0609020204030204" pitchFamily="49" charset="0"/>
              </a:rPr>
              <a:t>main.c</a:t>
            </a:r>
            <a:r>
              <a:rPr lang="en-US" altLang="zh-CN" dirty="0">
                <a:latin typeface="Consolas" panose="020B0609020204030204" pitchFamily="49" charset="0"/>
              </a:rPr>
              <a:t> </a:t>
            </a:r>
            <a:r>
              <a:rPr lang="en-US" altLang="zh-CN" dirty="0" err="1">
                <a:latin typeface="Consolas" panose="020B0609020204030204" pitchFamily="49" charset="0"/>
              </a:rPr>
              <a:t>sum.c</a:t>
            </a:r>
            <a:endParaRPr lang="en-US" altLang="zh-CN" dirty="0">
              <a:latin typeface="Consolas" panose="020B0609020204030204" pitchFamily="49" charset="0"/>
            </a:endParaRPr>
          </a:p>
          <a:p>
            <a:pPr lvl="1"/>
            <a:r>
              <a:rPr lang="en-US" altLang="zh-CN" dirty="0" err="1">
                <a:latin typeface="Consolas" panose="020B0609020204030204" pitchFamily="49" charset="0"/>
              </a:rPr>
              <a:t>linux</a:t>
            </a:r>
            <a:r>
              <a:rPr lang="en-US" altLang="zh-CN" dirty="0">
                <a:latin typeface="Consolas" panose="020B0609020204030204" pitchFamily="49" charset="0"/>
              </a:rPr>
              <a:t>&gt; ./prog</a:t>
            </a:r>
            <a:endParaRPr lang="zh-CN" altLang="en-US" dirty="0">
              <a:latin typeface="Consolas" panose="020B0609020204030204" pitchFamily="49" charset="0"/>
            </a:endParaRPr>
          </a:p>
        </p:txBody>
      </p:sp>
      <p:sp>
        <p:nvSpPr>
          <p:cNvPr id="5" name="Line 4">
            <a:extLst>
              <a:ext uri="{FF2B5EF4-FFF2-40B4-BE49-F238E27FC236}">
                <a16:creationId xmlns:a16="http://schemas.microsoft.com/office/drawing/2014/main" id="{676701C0-52AD-13BB-D760-D845D7F3112D}"/>
              </a:ext>
            </a:extLst>
          </p:cNvPr>
          <p:cNvSpPr>
            <a:spLocks noChangeShapeType="1"/>
          </p:cNvSpPr>
          <p:nvPr/>
        </p:nvSpPr>
        <p:spPr bwMode="auto">
          <a:xfrm>
            <a:off x="2667000" y="3353476"/>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1800"/>
          </a:p>
        </p:txBody>
      </p:sp>
      <p:sp>
        <p:nvSpPr>
          <p:cNvPr id="6" name="Rectangle 5">
            <a:extLst>
              <a:ext uri="{FF2B5EF4-FFF2-40B4-BE49-F238E27FC236}">
                <a16:creationId xmlns:a16="http://schemas.microsoft.com/office/drawing/2014/main" id="{989311D0-2B11-79C5-CCE7-6C9C40B24D91}"/>
              </a:ext>
            </a:extLst>
          </p:cNvPr>
          <p:cNvSpPr>
            <a:spLocks noChangeArrowheads="1"/>
          </p:cNvSpPr>
          <p:nvPr/>
        </p:nvSpPr>
        <p:spPr bwMode="auto">
          <a:xfrm>
            <a:off x="2057400" y="5410876"/>
            <a:ext cx="2971800" cy="366767"/>
          </a:xfrm>
          <a:prstGeom prst="rect">
            <a:avLst/>
          </a:prstGeom>
          <a:solidFill>
            <a:srgbClr val="DEDFF5"/>
          </a:solidFill>
          <a:ln w="28575">
            <a:solidFill>
              <a:schemeClr val="tx1"/>
            </a:solidFill>
            <a:miter lim="800000"/>
            <a:headEnd/>
            <a:tailEnd/>
          </a:ln>
          <a:effectLst/>
        </p:spPr>
        <p:txBody>
          <a:bodyPr lIns="90487" tIns="44450" rIns="90487" bIns="44450">
            <a:prstTxWarp prst="textNoShape">
              <a:avLst/>
            </a:prstTxWarp>
            <a:spAutoFit/>
          </a:bodyPr>
          <a:lstStyle/>
          <a:p>
            <a:pPr algn="ctr"/>
            <a:r>
              <a:rPr lang="en-US" sz="1800">
                <a:latin typeface="Calibri"/>
                <a:cs typeface="Calibri"/>
              </a:rPr>
              <a:t>Linker (ld)</a:t>
            </a:r>
          </a:p>
        </p:txBody>
      </p:sp>
      <p:sp>
        <p:nvSpPr>
          <p:cNvPr id="7" name="Rectangle 6">
            <a:extLst>
              <a:ext uri="{FF2B5EF4-FFF2-40B4-BE49-F238E27FC236}">
                <a16:creationId xmlns:a16="http://schemas.microsoft.com/office/drawing/2014/main" id="{1EA9FB88-6FF7-C10C-5A0E-462E7FF320F9}"/>
              </a:ext>
            </a:extLst>
          </p:cNvPr>
          <p:cNvSpPr>
            <a:spLocks noChangeArrowheads="1"/>
          </p:cNvSpPr>
          <p:nvPr/>
        </p:nvSpPr>
        <p:spPr bwMode="auto">
          <a:xfrm>
            <a:off x="1828800" y="3723363"/>
            <a:ext cx="1752600" cy="666750"/>
          </a:xfrm>
          <a:prstGeom prst="rect">
            <a:avLst/>
          </a:prstGeom>
          <a:solidFill>
            <a:srgbClr val="DEDFF5"/>
          </a:solidFill>
          <a:ln w="28575">
            <a:solidFill>
              <a:schemeClr val="tx1"/>
            </a:solidFill>
            <a:miter lim="800000"/>
            <a:headEnd/>
            <a:tailEnd/>
          </a:ln>
          <a:effectLst/>
        </p:spPr>
        <p:txBody>
          <a:bodyPr lIns="90487" tIns="44450" rIns="90487" bIns="44450">
            <a:prstTxWarp prst="textNoShape">
              <a:avLst/>
            </a:prstTxWarp>
            <a:spAutoFit/>
          </a:bodyPr>
          <a:lstStyle/>
          <a:p>
            <a:pPr algn="ctr"/>
            <a:r>
              <a:rPr lang="zh-CN" altLang="en-US" sz="1800" dirty="0">
                <a:latin typeface="Calibri"/>
                <a:cs typeface="Calibri"/>
              </a:rPr>
              <a:t>翻译器</a:t>
            </a:r>
            <a:endParaRPr lang="en-US" sz="1800" dirty="0">
              <a:latin typeface="Calibri"/>
              <a:cs typeface="Calibri"/>
            </a:endParaRPr>
          </a:p>
          <a:p>
            <a:pPr algn="ctr"/>
            <a:r>
              <a:rPr lang="en-US" sz="1800" dirty="0">
                <a:latin typeface="Calibri"/>
                <a:cs typeface="Calibri"/>
              </a:rPr>
              <a:t>(</a:t>
            </a:r>
            <a:r>
              <a:rPr lang="en-US" sz="1800" dirty="0" err="1">
                <a:latin typeface="Calibri"/>
                <a:cs typeface="Calibri"/>
              </a:rPr>
              <a:t>cpp</a:t>
            </a:r>
            <a:r>
              <a:rPr lang="en-US" sz="1800" dirty="0">
                <a:latin typeface="Calibri"/>
                <a:cs typeface="Calibri"/>
              </a:rPr>
              <a:t>, cc1, as)</a:t>
            </a:r>
          </a:p>
        </p:txBody>
      </p:sp>
      <p:sp>
        <p:nvSpPr>
          <p:cNvPr id="8" name="Text Box 7">
            <a:extLst>
              <a:ext uri="{FF2B5EF4-FFF2-40B4-BE49-F238E27FC236}">
                <a16:creationId xmlns:a16="http://schemas.microsoft.com/office/drawing/2014/main" id="{9D42D291-A377-5D7A-CF6F-CCFF09DC52BD}"/>
              </a:ext>
            </a:extLst>
          </p:cNvPr>
          <p:cNvSpPr txBox="1">
            <a:spLocks noChangeArrowheads="1"/>
          </p:cNvSpPr>
          <p:nvPr/>
        </p:nvSpPr>
        <p:spPr bwMode="auto">
          <a:xfrm>
            <a:off x="2133600" y="2980413"/>
            <a:ext cx="1015798" cy="369332"/>
          </a:xfrm>
          <a:prstGeom prst="rect">
            <a:avLst/>
          </a:prstGeom>
          <a:noFill/>
          <a:ln w="25400">
            <a:noFill/>
            <a:miter lim="800000"/>
            <a:headEnd/>
            <a:tailEnd/>
          </a:ln>
          <a:effectLst/>
        </p:spPr>
        <p:txBody>
          <a:bodyPr wrap="none">
            <a:prstTxWarp prst="textNoShape">
              <a:avLst/>
            </a:prstTxWarp>
            <a:spAutoFit/>
          </a:bodyPr>
          <a:lstStyle/>
          <a:p>
            <a:r>
              <a:rPr lang="en-US" sz="1800" err="1">
                <a:latin typeface="Courier New"/>
                <a:cs typeface="Courier New"/>
              </a:rPr>
              <a:t>main.c</a:t>
            </a:r>
            <a:endParaRPr lang="en-US" sz="1800">
              <a:latin typeface="Courier New"/>
              <a:cs typeface="Courier New"/>
            </a:endParaRPr>
          </a:p>
        </p:txBody>
      </p:sp>
      <p:sp>
        <p:nvSpPr>
          <p:cNvPr id="9" name="Text Box 8">
            <a:extLst>
              <a:ext uri="{FF2B5EF4-FFF2-40B4-BE49-F238E27FC236}">
                <a16:creationId xmlns:a16="http://schemas.microsoft.com/office/drawing/2014/main" id="{6AB41911-3DC5-C06D-59CA-8D8CC045748B}"/>
              </a:ext>
            </a:extLst>
          </p:cNvPr>
          <p:cNvSpPr txBox="1">
            <a:spLocks noChangeArrowheads="1"/>
          </p:cNvSpPr>
          <p:nvPr/>
        </p:nvSpPr>
        <p:spPr bwMode="auto">
          <a:xfrm>
            <a:off x="2268538" y="4656813"/>
            <a:ext cx="1015798" cy="369332"/>
          </a:xfrm>
          <a:prstGeom prst="rect">
            <a:avLst/>
          </a:prstGeom>
          <a:noFill/>
          <a:ln w="25400">
            <a:noFill/>
            <a:miter lim="800000"/>
            <a:headEnd/>
            <a:tailEnd/>
          </a:ln>
          <a:effectLst/>
        </p:spPr>
        <p:txBody>
          <a:bodyPr wrap="none">
            <a:prstTxWarp prst="textNoShape">
              <a:avLst/>
            </a:prstTxWarp>
            <a:spAutoFit/>
          </a:bodyPr>
          <a:lstStyle/>
          <a:p>
            <a:r>
              <a:rPr lang="en-US" sz="1800">
                <a:latin typeface="Courier New"/>
                <a:cs typeface="Courier New"/>
              </a:rPr>
              <a:t>main.o</a:t>
            </a:r>
          </a:p>
        </p:txBody>
      </p:sp>
      <p:sp>
        <p:nvSpPr>
          <p:cNvPr id="10" name="Rectangle 9">
            <a:extLst>
              <a:ext uri="{FF2B5EF4-FFF2-40B4-BE49-F238E27FC236}">
                <a16:creationId xmlns:a16="http://schemas.microsoft.com/office/drawing/2014/main" id="{E7C26A9C-E0F2-9512-819B-94D170DC5E07}"/>
              </a:ext>
            </a:extLst>
          </p:cNvPr>
          <p:cNvSpPr>
            <a:spLocks noChangeArrowheads="1"/>
          </p:cNvSpPr>
          <p:nvPr/>
        </p:nvSpPr>
        <p:spPr bwMode="auto">
          <a:xfrm>
            <a:off x="3733800" y="3723363"/>
            <a:ext cx="1797050" cy="666750"/>
          </a:xfrm>
          <a:prstGeom prst="rect">
            <a:avLst/>
          </a:prstGeom>
          <a:solidFill>
            <a:srgbClr val="DEDFF5"/>
          </a:solidFill>
          <a:ln w="28575">
            <a:solidFill>
              <a:schemeClr val="tx1"/>
            </a:solidFill>
            <a:miter lim="800000"/>
            <a:headEnd/>
            <a:tailEnd/>
          </a:ln>
          <a:effectLst/>
        </p:spPr>
        <p:txBody>
          <a:bodyPr lIns="90487" tIns="44450" rIns="90487" bIns="44450">
            <a:prstTxWarp prst="textNoShape">
              <a:avLst/>
            </a:prstTxWarp>
            <a:spAutoFit/>
          </a:bodyPr>
          <a:lstStyle/>
          <a:p>
            <a:pPr algn="ctr"/>
            <a:r>
              <a:rPr lang="zh-CN" altLang="en-US" sz="1800" dirty="0">
                <a:latin typeface="Calibri"/>
                <a:cs typeface="Calibri"/>
              </a:rPr>
              <a:t>翻译器</a:t>
            </a:r>
            <a:endParaRPr lang="en-US" sz="1800" dirty="0">
              <a:latin typeface="Calibri"/>
              <a:cs typeface="Calibri"/>
            </a:endParaRPr>
          </a:p>
          <a:p>
            <a:pPr algn="ctr"/>
            <a:r>
              <a:rPr lang="en-US" sz="1800" dirty="0">
                <a:latin typeface="Calibri"/>
                <a:cs typeface="Calibri"/>
              </a:rPr>
              <a:t>(</a:t>
            </a:r>
            <a:r>
              <a:rPr lang="en-US" sz="1800" dirty="0" err="1">
                <a:latin typeface="Calibri"/>
                <a:cs typeface="Calibri"/>
              </a:rPr>
              <a:t>cpp</a:t>
            </a:r>
            <a:r>
              <a:rPr lang="en-US" sz="1800" dirty="0">
                <a:latin typeface="Calibri"/>
                <a:cs typeface="Calibri"/>
              </a:rPr>
              <a:t>, cc1, as)</a:t>
            </a:r>
          </a:p>
        </p:txBody>
      </p:sp>
      <p:sp>
        <p:nvSpPr>
          <p:cNvPr id="11" name="Text Box 10">
            <a:extLst>
              <a:ext uri="{FF2B5EF4-FFF2-40B4-BE49-F238E27FC236}">
                <a16:creationId xmlns:a16="http://schemas.microsoft.com/office/drawing/2014/main" id="{4FE6B4BF-91CB-6DAB-012B-194AEAB65D9D}"/>
              </a:ext>
            </a:extLst>
          </p:cNvPr>
          <p:cNvSpPr txBox="1">
            <a:spLocks noChangeArrowheads="1"/>
          </p:cNvSpPr>
          <p:nvPr/>
        </p:nvSpPr>
        <p:spPr bwMode="auto">
          <a:xfrm>
            <a:off x="4191000" y="2980413"/>
            <a:ext cx="877276" cy="369332"/>
          </a:xfrm>
          <a:prstGeom prst="rect">
            <a:avLst/>
          </a:prstGeom>
          <a:noFill/>
          <a:ln w="25400">
            <a:noFill/>
            <a:miter lim="800000"/>
            <a:headEnd/>
            <a:tailEnd/>
          </a:ln>
          <a:effectLst/>
        </p:spPr>
        <p:txBody>
          <a:bodyPr wrap="none">
            <a:prstTxWarp prst="textNoShape">
              <a:avLst/>
            </a:prstTxWarp>
            <a:spAutoFit/>
          </a:bodyPr>
          <a:lstStyle/>
          <a:p>
            <a:r>
              <a:rPr lang="en-US" sz="1800" err="1">
                <a:latin typeface="Courier New"/>
                <a:cs typeface="Courier New"/>
              </a:rPr>
              <a:t>sum.c</a:t>
            </a:r>
            <a:endParaRPr lang="en-US" sz="1800">
              <a:latin typeface="Courier New"/>
              <a:cs typeface="Courier New"/>
            </a:endParaRPr>
          </a:p>
        </p:txBody>
      </p:sp>
      <p:sp>
        <p:nvSpPr>
          <p:cNvPr id="12" name="Text Box 11">
            <a:extLst>
              <a:ext uri="{FF2B5EF4-FFF2-40B4-BE49-F238E27FC236}">
                <a16:creationId xmlns:a16="http://schemas.microsoft.com/office/drawing/2014/main" id="{EF63070F-184B-F914-FD4F-F4B7D640BB2B}"/>
              </a:ext>
            </a:extLst>
          </p:cNvPr>
          <p:cNvSpPr txBox="1">
            <a:spLocks noChangeArrowheads="1"/>
          </p:cNvSpPr>
          <p:nvPr/>
        </p:nvSpPr>
        <p:spPr bwMode="auto">
          <a:xfrm>
            <a:off x="4268300" y="4656813"/>
            <a:ext cx="877276" cy="369332"/>
          </a:xfrm>
          <a:prstGeom prst="rect">
            <a:avLst/>
          </a:prstGeom>
          <a:noFill/>
          <a:ln w="25400">
            <a:noFill/>
            <a:miter lim="800000"/>
            <a:headEnd/>
            <a:tailEnd/>
          </a:ln>
          <a:effectLst/>
        </p:spPr>
        <p:txBody>
          <a:bodyPr wrap="none">
            <a:prstTxWarp prst="textNoShape">
              <a:avLst/>
            </a:prstTxWarp>
            <a:spAutoFit/>
          </a:bodyPr>
          <a:lstStyle/>
          <a:p>
            <a:pPr algn="ctr"/>
            <a:r>
              <a:rPr lang="en-US" sz="1800" err="1">
                <a:latin typeface="Courier New"/>
                <a:cs typeface="Courier New"/>
              </a:rPr>
              <a:t>sum.o</a:t>
            </a:r>
            <a:endParaRPr lang="en-US" sz="1800">
              <a:latin typeface="Courier New"/>
              <a:cs typeface="Courier New"/>
            </a:endParaRPr>
          </a:p>
        </p:txBody>
      </p:sp>
      <p:sp>
        <p:nvSpPr>
          <p:cNvPr id="13" name="Text Box 12">
            <a:extLst>
              <a:ext uri="{FF2B5EF4-FFF2-40B4-BE49-F238E27FC236}">
                <a16:creationId xmlns:a16="http://schemas.microsoft.com/office/drawing/2014/main" id="{7BDE099E-0EF2-1119-F2E8-B98398CC019E}"/>
              </a:ext>
            </a:extLst>
          </p:cNvPr>
          <p:cNvSpPr txBox="1">
            <a:spLocks noChangeArrowheads="1"/>
          </p:cNvSpPr>
          <p:nvPr/>
        </p:nvSpPr>
        <p:spPr bwMode="auto">
          <a:xfrm>
            <a:off x="3200400" y="6103026"/>
            <a:ext cx="738754" cy="369332"/>
          </a:xfrm>
          <a:prstGeom prst="rect">
            <a:avLst/>
          </a:prstGeom>
          <a:noFill/>
          <a:ln w="25400">
            <a:noFill/>
            <a:miter lim="800000"/>
            <a:headEnd/>
            <a:tailEnd/>
          </a:ln>
          <a:effectLst/>
        </p:spPr>
        <p:txBody>
          <a:bodyPr wrap="none">
            <a:prstTxWarp prst="textNoShape">
              <a:avLst/>
            </a:prstTxWarp>
            <a:spAutoFit/>
          </a:bodyPr>
          <a:lstStyle/>
          <a:p>
            <a:r>
              <a:rPr lang="en-US" sz="1800" err="1">
                <a:latin typeface="Courier New"/>
                <a:cs typeface="Courier New"/>
              </a:rPr>
              <a:t>prog</a:t>
            </a:r>
            <a:endParaRPr lang="en-US" sz="1800">
              <a:latin typeface="Courier New"/>
              <a:cs typeface="Courier New"/>
            </a:endParaRPr>
          </a:p>
        </p:txBody>
      </p:sp>
      <p:sp>
        <p:nvSpPr>
          <p:cNvPr id="14" name="Line 13">
            <a:extLst>
              <a:ext uri="{FF2B5EF4-FFF2-40B4-BE49-F238E27FC236}">
                <a16:creationId xmlns:a16="http://schemas.microsoft.com/office/drawing/2014/main" id="{4FEA875B-3DBB-5584-4E12-8FBCCC716D45}"/>
              </a:ext>
            </a:extLst>
          </p:cNvPr>
          <p:cNvSpPr>
            <a:spLocks noChangeShapeType="1"/>
          </p:cNvSpPr>
          <p:nvPr/>
        </p:nvSpPr>
        <p:spPr bwMode="auto">
          <a:xfrm>
            <a:off x="4659313" y="3353476"/>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1800"/>
          </a:p>
        </p:txBody>
      </p:sp>
      <p:sp>
        <p:nvSpPr>
          <p:cNvPr id="15" name="Line 14">
            <a:extLst>
              <a:ext uri="{FF2B5EF4-FFF2-40B4-BE49-F238E27FC236}">
                <a16:creationId xmlns:a16="http://schemas.microsoft.com/office/drawing/2014/main" id="{5DD90826-B699-5ED3-853C-2ADBACD799DD}"/>
              </a:ext>
            </a:extLst>
          </p:cNvPr>
          <p:cNvSpPr>
            <a:spLocks noChangeShapeType="1"/>
          </p:cNvSpPr>
          <p:nvPr/>
        </p:nvSpPr>
        <p:spPr bwMode="auto">
          <a:xfrm>
            <a:off x="2667000" y="4420276"/>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1800"/>
          </a:p>
        </p:txBody>
      </p:sp>
      <p:sp>
        <p:nvSpPr>
          <p:cNvPr id="16" name="Line 15">
            <a:extLst>
              <a:ext uri="{FF2B5EF4-FFF2-40B4-BE49-F238E27FC236}">
                <a16:creationId xmlns:a16="http://schemas.microsoft.com/office/drawing/2014/main" id="{121F3EF7-C30C-7F96-63AF-24C5C31A0EEB}"/>
              </a:ext>
            </a:extLst>
          </p:cNvPr>
          <p:cNvSpPr>
            <a:spLocks noChangeShapeType="1"/>
          </p:cNvSpPr>
          <p:nvPr/>
        </p:nvSpPr>
        <p:spPr bwMode="auto">
          <a:xfrm>
            <a:off x="4659313" y="4420276"/>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1800"/>
          </a:p>
        </p:txBody>
      </p:sp>
      <p:sp>
        <p:nvSpPr>
          <p:cNvPr id="17" name="Line 16">
            <a:extLst>
              <a:ext uri="{FF2B5EF4-FFF2-40B4-BE49-F238E27FC236}">
                <a16:creationId xmlns:a16="http://schemas.microsoft.com/office/drawing/2014/main" id="{756E74F2-1C38-5242-5A7C-4B69A9D770F3}"/>
              </a:ext>
            </a:extLst>
          </p:cNvPr>
          <p:cNvSpPr>
            <a:spLocks noChangeShapeType="1"/>
          </p:cNvSpPr>
          <p:nvPr/>
        </p:nvSpPr>
        <p:spPr bwMode="auto">
          <a:xfrm>
            <a:off x="4659313" y="5029876"/>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1800"/>
          </a:p>
        </p:txBody>
      </p:sp>
      <p:sp>
        <p:nvSpPr>
          <p:cNvPr id="18" name="Line 17">
            <a:extLst>
              <a:ext uri="{FF2B5EF4-FFF2-40B4-BE49-F238E27FC236}">
                <a16:creationId xmlns:a16="http://schemas.microsoft.com/office/drawing/2014/main" id="{C5E9023F-D4E5-EFD0-58A1-AD83CEFAED94}"/>
              </a:ext>
            </a:extLst>
          </p:cNvPr>
          <p:cNvSpPr>
            <a:spLocks noChangeShapeType="1"/>
          </p:cNvSpPr>
          <p:nvPr/>
        </p:nvSpPr>
        <p:spPr bwMode="auto">
          <a:xfrm>
            <a:off x="3559175" y="5802988"/>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1800"/>
          </a:p>
        </p:txBody>
      </p:sp>
      <p:sp>
        <p:nvSpPr>
          <p:cNvPr id="19" name="Line 18">
            <a:extLst>
              <a:ext uri="{FF2B5EF4-FFF2-40B4-BE49-F238E27FC236}">
                <a16:creationId xmlns:a16="http://schemas.microsoft.com/office/drawing/2014/main" id="{8C6982CC-71C1-9A39-88D7-5576A89082C7}"/>
              </a:ext>
            </a:extLst>
          </p:cNvPr>
          <p:cNvSpPr>
            <a:spLocks noChangeShapeType="1"/>
          </p:cNvSpPr>
          <p:nvPr/>
        </p:nvSpPr>
        <p:spPr bwMode="auto">
          <a:xfrm>
            <a:off x="2667000" y="5029876"/>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1800"/>
          </a:p>
        </p:txBody>
      </p:sp>
      <p:sp>
        <p:nvSpPr>
          <p:cNvPr id="20" name="Text Box 19">
            <a:extLst>
              <a:ext uri="{FF2B5EF4-FFF2-40B4-BE49-F238E27FC236}">
                <a16:creationId xmlns:a16="http://schemas.microsoft.com/office/drawing/2014/main" id="{82116F03-C1A0-6E83-7B2D-6CA4094E2817}"/>
              </a:ext>
            </a:extLst>
          </p:cNvPr>
          <p:cNvSpPr txBox="1">
            <a:spLocks noChangeArrowheads="1"/>
          </p:cNvSpPr>
          <p:nvPr/>
        </p:nvSpPr>
        <p:spPr bwMode="auto">
          <a:xfrm>
            <a:off x="5366622" y="2980413"/>
            <a:ext cx="881973" cy="369332"/>
          </a:xfrm>
          <a:prstGeom prst="rect">
            <a:avLst/>
          </a:prstGeom>
          <a:noFill/>
          <a:ln w="25400">
            <a:noFill/>
            <a:miter lim="800000"/>
            <a:headEnd/>
            <a:tailEnd/>
          </a:ln>
          <a:effectLst/>
        </p:spPr>
        <p:txBody>
          <a:bodyPr wrap="none">
            <a:prstTxWarp prst="textNoShape">
              <a:avLst/>
            </a:prstTxWarp>
            <a:spAutoFit/>
          </a:bodyPr>
          <a:lstStyle/>
          <a:p>
            <a:r>
              <a:rPr lang="zh-CN" altLang="en-US" sz="1800" dirty="0">
                <a:solidFill>
                  <a:srgbClr val="C00000"/>
                </a:solidFill>
                <a:latin typeface="Calibri"/>
                <a:cs typeface="Calibri"/>
              </a:rPr>
              <a:t>源文件</a:t>
            </a:r>
            <a:endParaRPr lang="en-US" sz="1800" dirty="0">
              <a:solidFill>
                <a:srgbClr val="C00000"/>
              </a:solidFill>
              <a:latin typeface="Calibri"/>
              <a:cs typeface="Calibri"/>
            </a:endParaRPr>
          </a:p>
        </p:txBody>
      </p:sp>
      <p:sp>
        <p:nvSpPr>
          <p:cNvPr id="21" name="Text Box 20">
            <a:extLst>
              <a:ext uri="{FF2B5EF4-FFF2-40B4-BE49-F238E27FC236}">
                <a16:creationId xmlns:a16="http://schemas.microsoft.com/office/drawing/2014/main" id="{FD41CC7C-55A9-075D-64EE-5DB1765884FA}"/>
              </a:ext>
            </a:extLst>
          </p:cNvPr>
          <p:cNvSpPr txBox="1">
            <a:spLocks noChangeArrowheads="1"/>
          </p:cNvSpPr>
          <p:nvPr/>
        </p:nvSpPr>
        <p:spPr bwMode="auto">
          <a:xfrm>
            <a:off x="5366622" y="4658332"/>
            <a:ext cx="3206327" cy="369332"/>
          </a:xfrm>
          <a:prstGeom prst="rect">
            <a:avLst/>
          </a:prstGeom>
          <a:noFill/>
          <a:ln w="25400">
            <a:noFill/>
            <a:miter lim="800000"/>
            <a:headEnd/>
            <a:tailEnd/>
          </a:ln>
          <a:effectLst/>
        </p:spPr>
        <p:txBody>
          <a:bodyPr wrap="none">
            <a:prstTxWarp prst="textNoShape">
              <a:avLst/>
            </a:prstTxWarp>
            <a:spAutoFit/>
          </a:bodyPr>
          <a:lstStyle/>
          <a:p>
            <a:r>
              <a:rPr lang="zh-CN" altLang="en-US" sz="1800" dirty="0">
                <a:solidFill>
                  <a:srgbClr val="C00000"/>
                </a:solidFill>
                <a:latin typeface="Calibri"/>
                <a:cs typeface="Calibri"/>
              </a:rPr>
              <a:t>单独编译的可重定位目标文件</a:t>
            </a:r>
            <a:endParaRPr lang="en-US" sz="1800" dirty="0">
              <a:solidFill>
                <a:srgbClr val="C00000"/>
              </a:solidFill>
              <a:latin typeface="Calibri"/>
              <a:cs typeface="Calibri"/>
            </a:endParaRPr>
          </a:p>
        </p:txBody>
      </p:sp>
      <p:sp>
        <p:nvSpPr>
          <p:cNvPr id="22" name="Text Box 21">
            <a:extLst>
              <a:ext uri="{FF2B5EF4-FFF2-40B4-BE49-F238E27FC236}">
                <a16:creationId xmlns:a16="http://schemas.microsoft.com/office/drawing/2014/main" id="{146DA5D9-94A5-1861-1316-3878DCC5EA05}"/>
              </a:ext>
            </a:extLst>
          </p:cNvPr>
          <p:cNvSpPr txBox="1">
            <a:spLocks noChangeArrowheads="1"/>
          </p:cNvSpPr>
          <p:nvPr/>
        </p:nvSpPr>
        <p:spPr bwMode="auto">
          <a:xfrm>
            <a:off x="3999593" y="5920463"/>
            <a:ext cx="3206326" cy="923330"/>
          </a:xfrm>
          <a:prstGeom prst="rect">
            <a:avLst/>
          </a:prstGeom>
          <a:noFill/>
          <a:ln w="25400">
            <a:noFill/>
            <a:miter lim="800000"/>
            <a:headEnd/>
            <a:tailEnd/>
          </a:ln>
          <a:effectLst/>
        </p:spPr>
        <p:txBody>
          <a:bodyPr wrap="square">
            <a:prstTxWarp prst="textNoShape">
              <a:avLst/>
            </a:prstTxWarp>
            <a:spAutoFit/>
          </a:bodyPr>
          <a:lstStyle/>
          <a:p>
            <a:r>
              <a:rPr lang="zh-CN" altLang="en-US" sz="1800" dirty="0">
                <a:solidFill>
                  <a:srgbClr val="C00000"/>
                </a:solidFill>
                <a:latin typeface="Calibri"/>
                <a:cs typeface="Calibri"/>
              </a:rPr>
              <a:t>完全链接的可执行目标文件</a:t>
            </a:r>
            <a:endParaRPr lang="en-US" altLang="zh-CN" sz="1800" dirty="0">
              <a:solidFill>
                <a:srgbClr val="C00000"/>
              </a:solidFill>
              <a:latin typeface="Calibri"/>
              <a:cs typeface="Calibri"/>
            </a:endParaRPr>
          </a:p>
          <a:p>
            <a:r>
              <a:rPr lang="zh-CN" altLang="en-US" sz="1800" dirty="0">
                <a:solidFill>
                  <a:srgbClr val="C00000"/>
                </a:solidFill>
                <a:latin typeface="Calibri"/>
                <a:cs typeface="Calibri"/>
              </a:rPr>
              <a:t>（包含 </a:t>
            </a:r>
            <a:r>
              <a:rPr lang="en-US" altLang="zh-CN" sz="1800" dirty="0" err="1">
                <a:solidFill>
                  <a:srgbClr val="C00000"/>
                </a:solidFill>
                <a:latin typeface="Calibri"/>
                <a:cs typeface="Calibri"/>
              </a:rPr>
              <a:t>main.c</a:t>
            </a:r>
            <a:r>
              <a:rPr lang="en-US" altLang="zh-CN" sz="1800" dirty="0">
                <a:solidFill>
                  <a:srgbClr val="C00000"/>
                </a:solidFill>
                <a:latin typeface="Calibri"/>
                <a:cs typeface="Calibri"/>
              </a:rPr>
              <a:t> </a:t>
            </a:r>
            <a:r>
              <a:rPr lang="zh-CN" altLang="en-US" sz="1800" dirty="0">
                <a:solidFill>
                  <a:srgbClr val="C00000"/>
                </a:solidFill>
                <a:latin typeface="Calibri"/>
                <a:cs typeface="Calibri"/>
              </a:rPr>
              <a:t>和 </a:t>
            </a:r>
            <a:r>
              <a:rPr lang="en-US" altLang="zh-CN" sz="1800" dirty="0" err="1">
                <a:solidFill>
                  <a:srgbClr val="C00000"/>
                </a:solidFill>
                <a:latin typeface="Calibri"/>
                <a:cs typeface="Calibri"/>
              </a:rPr>
              <a:t>sum.c</a:t>
            </a:r>
            <a:r>
              <a:rPr lang="en-US" altLang="zh-CN" sz="1800" dirty="0">
                <a:solidFill>
                  <a:srgbClr val="C00000"/>
                </a:solidFill>
                <a:latin typeface="Calibri"/>
                <a:cs typeface="Calibri"/>
              </a:rPr>
              <a:t> </a:t>
            </a:r>
            <a:r>
              <a:rPr lang="zh-CN" altLang="en-US" sz="1800" dirty="0">
                <a:solidFill>
                  <a:srgbClr val="C00000"/>
                </a:solidFill>
                <a:latin typeface="Calibri"/>
                <a:cs typeface="Calibri"/>
              </a:rPr>
              <a:t>中定义的所有函数的代码和数据）</a:t>
            </a:r>
            <a:endParaRPr lang="en-US" sz="1800" dirty="0">
              <a:solidFill>
                <a:srgbClr val="C00000"/>
              </a:solidFill>
              <a:latin typeface="Calibri"/>
              <a:cs typeface="Calibri"/>
            </a:endParaRPr>
          </a:p>
        </p:txBody>
      </p:sp>
    </p:spTree>
    <p:extLst>
      <p:ext uri="{BB962C8B-B14F-4D97-AF65-F5344CB8AC3E}">
        <p14:creationId xmlns:p14="http://schemas.microsoft.com/office/powerpoint/2010/main" val="235005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11681A-9366-5933-BB80-026C9DC4176D}"/>
              </a:ext>
            </a:extLst>
          </p:cNvPr>
          <p:cNvSpPr>
            <a:spLocks noGrp="1"/>
          </p:cNvSpPr>
          <p:nvPr>
            <p:ph type="title"/>
          </p:nvPr>
        </p:nvSpPr>
        <p:spPr/>
        <p:txBody>
          <a:bodyPr/>
          <a:lstStyle/>
          <a:p>
            <a:r>
              <a:rPr lang="zh-CN" altLang="en-US" dirty="0"/>
              <a:t>链接器的作用是什么？</a:t>
            </a:r>
          </a:p>
        </p:txBody>
      </p:sp>
      <p:sp>
        <p:nvSpPr>
          <p:cNvPr id="3" name="内容占位符 2">
            <a:extLst>
              <a:ext uri="{FF2B5EF4-FFF2-40B4-BE49-F238E27FC236}">
                <a16:creationId xmlns:a16="http://schemas.microsoft.com/office/drawing/2014/main" id="{933730E5-799D-B03B-9A4F-83EB6A23B14A}"/>
              </a:ext>
            </a:extLst>
          </p:cNvPr>
          <p:cNvSpPr>
            <a:spLocks noGrp="1"/>
          </p:cNvSpPr>
          <p:nvPr>
            <p:ph idx="1"/>
          </p:nvPr>
        </p:nvSpPr>
        <p:spPr/>
        <p:txBody>
          <a:bodyPr/>
          <a:lstStyle/>
          <a:p>
            <a:r>
              <a:rPr lang="zh-CN" altLang="en-US" b="1" dirty="0"/>
              <a:t>步骤 </a:t>
            </a:r>
            <a:r>
              <a:rPr lang="en-US" altLang="zh-CN" b="1" dirty="0"/>
              <a:t>1</a:t>
            </a:r>
            <a:r>
              <a:rPr lang="zh-CN" altLang="en-US" b="1" dirty="0"/>
              <a:t>：符号解析</a:t>
            </a:r>
            <a:endParaRPr lang="en-US" altLang="zh-CN" b="1" dirty="0"/>
          </a:p>
          <a:p>
            <a:pPr lvl="1"/>
            <a:r>
              <a:rPr lang="zh-CN" altLang="en-US" dirty="0"/>
              <a:t>程序定义和引用符号（全局变量和函数）：</a:t>
            </a:r>
            <a:endParaRPr lang="en-US" altLang="zh-CN" dirty="0"/>
          </a:p>
          <a:p>
            <a:pPr lvl="2"/>
            <a:r>
              <a:rPr lang="en-US" altLang="zh-CN" dirty="0"/>
              <a:t>void swap() {...}	/* </a:t>
            </a:r>
            <a:r>
              <a:rPr lang="zh-CN" altLang="en-US" dirty="0"/>
              <a:t>定义符号 </a:t>
            </a:r>
            <a:r>
              <a:rPr lang="en-US" altLang="zh-CN" dirty="0"/>
              <a:t>swap */</a:t>
            </a:r>
          </a:p>
          <a:p>
            <a:pPr lvl="2"/>
            <a:r>
              <a:rPr lang="en-US" altLang="zh-CN" dirty="0"/>
              <a:t>swap(); 		/* </a:t>
            </a:r>
            <a:r>
              <a:rPr lang="zh-CN" altLang="en-US" dirty="0"/>
              <a:t>引用符号 </a:t>
            </a:r>
            <a:r>
              <a:rPr lang="en-US" altLang="zh-CN" dirty="0"/>
              <a:t>swap */</a:t>
            </a:r>
          </a:p>
          <a:p>
            <a:pPr lvl="2"/>
            <a:r>
              <a:rPr lang="en-US" altLang="zh-CN" dirty="0"/>
              <a:t>int *</a:t>
            </a:r>
            <a:r>
              <a:rPr lang="en-US" altLang="zh-CN" dirty="0" err="1"/>
              <a:t>xp</a:t>
            </a:r>
            <a:r>
              <a:rPr lang="en-US" altLang="zh-CN" dirty="0"/>
              <a:t> = &amp;x;		/* </a:t>
            </a:r>
            <a:r>
              <a:rPr lang="zh-CN" altLang="en-US" dirty="0"/>
              <a:t>定义符号 </a:t>
            </a:r>
            <a:r>
              <a:rPr lang="en-US" altLang="zh-CN" dirty="0" err="1"/>
              <a:t>xp</a:t>
            </a:r>
            <a:r>
              <a:rPr lang="zh-CN" altLang="en-US" dirty="0"/>
              <a:t>，引用 </a:t>
            </a:r>
            <a:r>
              <a:rPr lang="en-US" altLang="zh-CN" dirty="0"/>
              <a:t>x */</a:t>
            </a:r>
          </a:p>
          <a:p>
            <a:pPr lvl="1"/>
            <a:r>
              <a:rPr lang="zh-CN" altLang="en-US" dirty="0"/>
              <a:t>符号定义存储在目标文件的符号表中（由汇编器生成）</a:t>
            </a:r>
            <a:endParaRPr lang="en-US" altLang="zh-CN" dirty="0"/>
          </a:p>
          <a:p>
            <a:pPr lvl="2"/>
            <a:r>
              <a:rPr lang="zh-CN" altLang="en-US" dirty="0"/>
              <a:t>符号表是一个条目数组</a:t>
            </a:r>
            <a:endParaRPr lang="en-US" altLang="zh-CN" dirty="0"/>
          </a:p>
          <a:p>
            <a:pPr lvl="2"/>
            <a:r>
              <a:rPr lang="zh-CN" altLang="en-US" dirty="0"/>
              <a:t>每个条目包括符号的名称、大小和位置</a:t>
            </a:r>
            <a:endParaRPr lang="en-US" altLang="zh-CN" dirty="0"/>
          </a:p>
          <a:p>
            <a:pPr lvl="1"/>
            <a:r>
              <a:rPr lang="zh-CN" altLang="en-US" b="1" dirty="0">
                <a:solidFill>
                  <a:srgbClr val="FF0000"/>
                </a:solidFill>
              </a:rPr>
              <a:t>在符号解析步骤中，链接器将每个符号引用与一个确切的符号定义关联起来</a:t>
            </a:r>
          </a:p>
        </p:txBody>
      </p:sp>
    </p:spTree>
    <p:extLst>
      <p:ext uri="{BB962C8B-B14F-4D97-AF65-F5344CB8AC3E}">
        <p14:creationId xmlns:p14="http://schemas.microsoft.com/office/powerpoint/2010/main" val="3793759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693861-099B-8D5B-6E87-7146363939BD}"/>
              </a:ext>
            </a:extLst>
          </p:cNvPr>
          <p:cNvSpPr>
            <a:spLocks noGrp="1"/>
          </p:cNvSpPr>
          <p:nvPr>
            <p:ph type="title"/>
          </p:nvPr>
        </p:nvSpPr>
        <p:spPr/>
        <p:txBody>
          <a:bodyPr/>
          <a:lstStyle/>
          <a:p>
            <a:r>
              <a:rPr lang="en-US" altLang="zh-CN" dirty="0"/>
              <a:t>C </a:t>
            </a:r>
            <a:r>
              <a:rPr lang="zh-CN" altLang="en-US" dirty="0"/>
              <a:t>程序中的符号示例</a:t>
            </a:r>
          </a:p>
        </p:txBody>
      </p:sp>
      <p:sp>
        <p:nvSpPr>
          <p:cNvPr id="21" name="Rectangle 3">
            <a:extLst>
              <a:ext uri="{FF2B5EF4-FFF2-40B4-BE49-F238E27FC236}">
                <a16:creationId xmlns:a16="http://schemas.microsoft.com/office/drawing/2014/main" id="{77D0D90E-BB6C-7F76-056C-C77731D56C25}"/>
              </a:ext>
            </a:extLst>
          </p:cNvPr>
          <p:cNvSpPr txBox="1">
            <a:spLocks noGrp="1" noChangeArrowheads="1"/>
          </p:cNvSpPr>
          <p:nvPr>
            <p:ph sz="half" idx="1"/>
          </p:nvPr>
        </p:nvSpPr>
        <p:spPr bwMode="auto">
          <a:xfrm>
            <a:off x="457200" y="1600200"/>
            <a:ext cx="4076700" cy="2664000"/>
          </a:xfrm>
          <a:prstGeom prst="rect">
            <a:avLst/>
          </a:prstGeom>
          <a:solidFill>
            <a:srgbClr val="F7F5CD"/>
          </a:solidFill>
          <a:ln w="3175">
            <a:solidFill>
              <a:schemeClr val="tx1"/>
            </a:solidFill>
            <a:miter lim="800000"/>
            <a:headEnd/>
            <a:tailEnd/>
          </a:ln>
          <a:effectLst/>
        </p:spPr>
        <p:txBody>
          <a:bodyPr wrap="square">
            <a:prstTxWarp prst="textNoShape">
              <a:avLst/>
            </a:prstTxWarp>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marL="0" indent="0">
              <a:buFontTx/>
              <a:buNone/>
            </a:pPr>
            <a:r>
              <a:rPr lang="en-US" sz="1600" b="0" kern="0" dirty="0">
                <a:solidFill>
                  <a:srgbClr val="2D961E"/>
                </a:solidFill>
                <a:latin typeface="JetBrainsMono NFM" panose="02000009000000000000" pitchFamily="49" charset="0"/>
                <a:ea typeface="JetBrainsMono NFM" panose="02000009000000000000" pitchFamily="49" charset="0"/>
                <a:cs typeface="JetBrainsMono NFM" panose="02000009000000000000" pitchFamily="49" charset="0"/>
              </a:rPr>
              <a:t>int</a:t>
            </a:r>
            <a:r>
              <a:rPr lang="en-US" sz="1600" b="0" kern="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en-US" sz="1600" b="0" kern="0" dirty="0">
                <a:solidFill>
                  <a:srgbClr val="4A00FF"/>
                </a:solidFill>
                <a:latin typeface="JetBrainsMono NFM" panose="02000009000000000000" pitchFamily="49" charset="0"/>
                <a:ea typeface="JetBrainsMono NFM" panose="02000009000000000000" pitchFamily="49" charset="0"/>
                <a:cs typeface="JetBrainsMono NFM" panose="02000009000000000000" pitchFamily="49" charset="0"/>
              </a:rPr>
              <a:t>sum</a:t>
            </a:r>
            <a:r>
              <a:rPr lang="en-US" sz="1600" b="0" kern="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a:t>
            </a:r>
            <a:r>
              <a:rPr lang="en-US" sz="1600" b="0" kern="0" dirty="0">
                <a:solidFill>
                  <a:srgbClr val="2D961E"/>
                </a:solidFill>
                <a:latin typeface="JetBrainsMono NFM" panose="02000009000000000000" pitchFamily="49" charset="0"/>
                <a:ea typeface="JetBrainsMono NFM" panose="02000009000000000000" pitchFamily="49" charset="0"/>
                <a:cs typeface="JetBrainsMono NFM" panose="02000009000000000000" pitchFamily="49" charset="0"/>
              </a:rPr>
              <a:t>int</a:t>
            </a:r>
            <a:r>
              <a:rPr lang="en-US" sz="1600" b="0" kern="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en-US" sz="1600" b="0" kern="0" dirty="0">
                <a:solidFill>
                  <a:srgbClr val="C1651C"/>
                </a:solidFill>
                <a:latin typeface="JetBrainsMono NFM" panose="02000009000000000000" pitchFamily="49" charset="0"/>
                <a:ea typeface="JetBrainsMono NFM" panose="02000009000000000000" pitchFamily="49" charset="0"/>
                <a:cs typeface="JetBrainsMono NFM" panose="02000009000000000000" pitchFamily="49" charset="0"/>
              </a:rPr>
              <a:t>a</a:t>
            </a:r>
            <a:r>
              <a:rPr lang="en-US" sz="1600" b="0" kern="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en-US" sz="1600" b="0" kern="0" dirty="0">
                <a:solidFill>
                  <a:srgbClr val="2D961E"/>
                </a:solidFill>
                <a:latin typeface="JetBrainsMono NFM" panose="02000009000000000000" pitchFamily="49" charset="0"/>
                <a:ea typeface="JetBrainsMono NFM" panose="02000009000000000000" pitchFamily="49" charset="0"/>
                <a:cs typeface="JetBrainsMono NFM" panose="02000009000000000000" pitchFamily="49" charset="0"/>
              </a:rPr>
              <a:t>int</a:t>
            </a:r>
            <a:r>
              <a:rPr lang="en-US" sz="1600" b="0" kern="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en-US" sz="1600" b="0" kern="0" dirty="0">
                <a:solidFill>
                  <a:srgbClr val="C1651C"/>
                </a:solidFill>
                <a:latin typeface="JetBrainsMono NFM" panose="02000009000000000000" pitchFamily="49" charset="0"/>
                <a:ea typeface="JetBrainsMono NFM" panose="02000009000000000000" pitchFamily="49" charset="0"/>
                <a:cs typeface="JetBrainsMono NFM" panose="02000009000000000000" pitchFamily="49" charset="0"/>
              </a:rPr>
              <a:t>n</a:t>
            </a:r>
            <a:r>
              <a:rPr lang="en-US" sz="1600" b="0" kern="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a:t>
            </a:r>
          </a:p>
          <a:p>
            <a:pPr marL="0" indent="0">
              <a:buFontTx/>
              <a:buNone/>
            </a:pPr>
            <a:endParaRPr lang="en-US" sz="1600" b="0" kern="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endParaRPr>
          </a:p>
          <a:p>
            <a:pPr marL="0" indent="0">
              <a:buFontTx/>
              <a:buNone/>
            </a:pPr>
            <a:r>
              <a:rPr lang="hu-HU" sz="1600" b="0" kern="0" dirty="0">
                <a:solidFill>
                  <a:srgbClr val="2D961E"/>
                </a:solidFill>
                <a:latin typeface="JetBrainsMono NFM" panose="02000009000000000000" pitchFamily="49" charset="0"/>
                <a:ea typeface="JetBrainsMono NFM" panose="02000009000000000000" pitchFamily="49" charset="0"/>
                <a:cs typeface="JetBrainsMono NFM" panose="02000009000000000000" pitchFamily="49" charset="0"/>
              </a:rPr>
              <a:t>int</a:t>
            </a:r>
            <a:r>
              <a:rPr lang="hu-HU" sz="1600" b="0" kern="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hu-HU" sz="1600" b="0" kern="0" dirty="0">
                <a:solidFill>
                  <a:srgbClr val="C1651C"/>
                </a:solidFill>
                <a:latin typeface="JetBrainsMono NFM" panose="02000009000000000000" pitchFamily="49" charset="0"/>
                <a:ea typeface="JetBrainsMono NFM" panose="02000009000000000000" pitchFamily="49" charset="0"/>
                <a:cs typeface="JetBrainsMono NFM" panose="02000009000000000000" pitchFamily="49" charset="0"/>
              </a:rPr>
              <a:t>array</a:t>
            </a:r>
            <a:r>
              <a:rPr lang="hu-HU" sz="1600" b="0" kern="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[2] = {1, 2};</a:t>
            </a:r>
          </a:p>
          <a:p>
            <a:pPr marL="0" indent="0">
              <a:buFontTx/>
              <a:buNone/>
            </a:pPr>
            <a:endParaRPr lang="hu-HU" sz="1600" b="0" kern="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endParaRPr>
          </a:p>
          <a:p>
            <a:pPr marL="0" indent="0">
              <a:buFontTx/>
              <a:buNone/>
            </a:pPr>
            <a:r>
              <a:rPr lang="en-US" sz="1600" b="0" kern="0" dirty="0">
                <a:solidFill>
                  <a:srgbClr val="2D961E"/>
                </a:solidFill>
                <a:latin typeface="JetBrainsMono NFM" panose="02000009000000000000" pitchFamily="49" charset="0"/>
                <a:ea typeface="JetBrainsMono NFM" panose="02000009000000000000" pitchFamily="49" charset="0"/>
                <a:cs typeface="JetBrainsMono NFM" panose="02000009000000000000" pitchFamily="49" charset="0"/>
              </a:rPr>
              <a:t>int</a:t>
            </a:r>
            <a:r>
              <a:rPr lang="en-US" sz="1600" b="0" kern="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en-US" sz="1600" b="0" kern="0" dirty="0">
                <a:solidFill>
                  <a:srgbClr val="4A00FF"/>
                </a:solidFill>
                <a:latin typeface="JetBrainsMono NFM" panose="02000009000000000000" pitchFamily="49" charset="0"/>
                <a:ea typeface="JetBrainsMono NFM" panose="02000009000000000000" pitchFamily="49" charset="0"/>
                <a:cs typeface="JetBrainsMono NFM" panose="02000009000000000000" pitchFamily="49" charset="0"/>
              </a:rPr>
              <a:t>main</a:t>
            </a:r>
            <a:r>
              <a:rPr lang="en-US" sz="1600" b="0" kern="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(int </a:t>
            </a:r>
            <a:r>
              <a:rPr lang="en-US" sz="1600" b="0" kern="0" dirty="0" err="1">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argc</a:t>
            </a:r>
            <a:r>
              <a:rPr lang="en-US" sz="1600" b="0" kern="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char** </a:t>
            </a:r>
            <a:r>
              <a:rPr lang="en-US" sz="1600" b="0" kern="0" dirty="0" err="1">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argv</a:t>
            </a:r>
            <a:r>
              <a:rPr lang="en-US" sz="1600" b="0" kern="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a:t>
            </a:r>
          </a:p>
          <a:p>
            <a:pPr marL="0" indent="0">
              <a:buFontTx/>
              <a:buNone/>
            </a:pPr>
            <a:r>
              <a:rPr lang="en-US" sz="1600" b="0" kern="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a:t>
            </a:r>
          </a:p>
          <a:p>
            <a:pPr marL="0" indent="0">
              <a:buFontTx/>
              <a:buNone/>
            </a:pPr>
            <a:r>
              <a:rPr lang="fr-FR" sz="1600" b="0" kern="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fr-FR" sz="1600" b="0" kern="0" dirty="0">
                <a:solidFill>
                  <a:srgbClr val="2D961E"/>
                </a:solidFill>
                <a:latin typeface="JetBrainsMono NFM" panose="02000009000000000000" pitchFamily="49" charset="0"/>
                <a:ea typeface="JetBrainsMono NFM" panose="02000009000000000000" pitchFamily="49" charset="0"/>
                <a:cs typeface="JetBrainsMono NFM" panose="02000009000000000000" pitchFamily="49" charset="0"/>
              </a:rPr>
              <a:t>int</a:t>
            </a:r>
            <a:r>
              <a:rPr lang="fr-FR" sz="1600" b="0" kern="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fr-FR" sz="1600" b="0" kern="0" dirty="0">
                <a:solidFill>
                  <a:srgbClr val="C1651C"/>
                </a:solidFill>
                <a:latin typeface="JetBrainsMono NFM" panose="02000009000000000000" pitchFamily="49" charset="0"/>
                <a:ea typeface="JetBrainsMono NFM" panose="02000009000000000000" pitchFamily="49" charset="0"/>
                <a:cs typeface="JetBrainsMono NFM" panose="02000009000000000000" pitchFamily="49" charset="0"/>
              </a:rPr>
              <a:t>val</a:t>
            </a:r>
            <a:r>
              <a:rPr lang="fr-FR" sz="1600" b="0" kern="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 sum(array, 2);</a:t>
            </a:r>
          </a:p>
          <a:p>
            <a:pPr marL="0" indent="0">
              <a:buFontTx/>
              <a:buNone/>
            </a:pPr>
            <a:r>
              <a:rPr lang="fr-FR" sz="1600" b="0" kern="0" dirty="0">
                <a:solidFill>
                  <a:srgbClr val="C200FF"/>
                </a:solidFill>
                <a:latin typeface="JetBrainsMono NFM" panose="02000009000000000000" pitchFamily="49" charset="0"/>
                <a:ea typeface="JetBrainsMono NFM" panose="02000009000000000000" pitchFamily="49" charset="0"/>
                <a:cs typeface="JetBrainsMono NFM" panose="02000009000000000000" pitchFamily="49" charset="0"/>
              </a:rPr>
              <a:t>    return</a:t>
            </a:r>
            <a:r>
              <a:rPr lang="fr-FR" sz="1600" b="0" kern="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val;</a:t>
            </a:r>
          </a:p>
          <a:p>
            <a:pPr marL="0" indent="0">
              <a:buFontTx/>
              <a:buNone/>
            </a:pPr>
            <a:r>
              <a:rPr lang="fr-FR" sz="1600" b="0" kern="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a:t>
            </a:r>
            <a:endParaRPr lang="en-US" sz="1600" b="0" kern="0" dirty="0">
              <a:latin typeface="JetBrainsMono NFM" panose="02000009000000000000" pitchFamily="49" charset="0"/>
              <a:ea typeface="JetBrainsMono NFM" panose="02000009000000000000" pitchFamily="49" charset="0"/>
              <a:cs typeface="JetBrainsMono NFM" panose="02000009000000000000" pitchFamily="49" charset="0"/>
            </a:endParaRPr>
          </a:p>
        </p:txBody>
      </p:sp>
      <p:sp>
        <p:nvSpPr>
          <p:cNvPr id="22" name="Rectangle 6">
            <a:extLst>
              <a:ext uri="{FF2B5EF4-FFF2-40B4-BE49-F238E27FC236}">
                <a16:creationId xmlns:a16="http://schemas.microsoft.com/office/drawing/2014/main" id="{4E5E14E3-E1E6-A600-7326-17626A236898}"/>
              </a:ext>
            </a:extLst>
          </p:cNvPr>
          <p:cNvSpPr txBox="1">
            <a:spLocks noGrp="1" noChangeArrowheads="1"/>
          </p:cNvSpPr>
          <p:nvPr>
            <p:ph sz="half" idx="2"/>
          </p:nvPr>
        </p:nvSpPr>
        <p:spPr bwMode="auto">
          <a:xfrm>
            <a:off x="4686300" y="1600200"/>
            <a:ext cx="4076700" cy="2664000"/>
          </a:xfrm>
          <a:prstGeom prst="rect">
            <a:avLst/>
          </a:prstGeom>
          <a:solidFill>
            <a:srgbClr val="DBF2DA"/>
          </a:solidFill>
          <a:ln w="3175">
            <a:solidFill>
              <a:schemeClr val="tx1"/>
            </a:solidFill>
            <a:miter lim="800000"/>
            <a:headEnd/>
            <a:tailEnd/>
          </a:ln>
          <a:effectLst/>
        </p:spPr>
        <p:txBody>
          <a:bodyPr wrap="none">
            <a:prstTxWarp prst="textNoShape">
              <a:avLst/>
            </a:prstTxWarp>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marL="0" indent="0">
              <a:buFontTx/>
              <a:buNone/>
            </a:pPr>
            <a:r>
              <a:rPr lang="en-US" sz="1600" b="0" kern="0" dirty="0">
                <a:solidFill>
                  <a:srgbClr val="2D961E"/>
                </a:solidFill>
                <a:latin typeface="JetBrainsMono NFM" panose="02000009000000000000" pitchFamily="49" charset="0"/>
                <a:ea typeface="JetBrainsMono NFM" panose="02000009000000000000" pitchFamily="49" charset="0"/>
                <a:cs typeface="JetBrainsMono NFM" panose="02000009000000000000" pitchFamily="49" charset="0"/>
              </a:rPr>
              <a:t>int</a:t>
            </a:r>
            <a:r>
              <a:rPr lang="en-US" sz="1600" b="0" kern="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en-US" sz="1600" b="0" kern="0" dirty="0">
                <a:solidFill>
                  <a:srgbClr val="4A00FF"/>
                </a:solidFill>
                <a:latin typeface="JetBrainsMono NFM" panose="02000009000000000000" pitchFamily="49" charset="0"/>
                <a:ea typeface="JetBrainsMono NFM" panose="02000009000000000000" pitchFamily="49" charset="0"/>
                <a:cs typeface="JetBrainsMono NFM" panose="02000009000000000000" pitchFamily="49" charset="0"/>
              </a:rPr>
              <a:t>sum</a:t>
            </a:r>
            <a:r>
              <a:rPr lang="en-US" sz="1600" b="0" kern="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a:t>
            </a:r>
            <a:r>
              <a:rPr lang="en-US" sz="1600" b="0" kern="0" dirty="0">
                <a:solidFill>
                  <a:srgbClr val="2D961E"/>
                </a:solidFill>
                <a:latin typeface="JetBrainsMono NFM" panose="02000009000000000000" pitchFamily="49" charset="0"/>
                <a:ea typeface="JetBrainsMono NFM" panose="02000009000000000000" pitchFamily="49" charset="0"/>
                <a:cs typeface="JetBrainsMono NFM" panose="02000009000000000000" pitchFamily="49" charset="0"/>
              </a:rPr>
              <a:t>int</a:t>
            </a:r>
            <a:r>
              <a:rPr lang="en-US" sz="1600" b="0" kern="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en-US" sz="1600" b="0" kern="0" dirty="0">
                <a:solidFill>
                  <a:srgbClr val="C1651C"/>
                </a:solidFill>
                <a:latin typeface="JetBrainsMono NFM" panose="02000009000000000000" pitchFamily="49" charset="0"/>
                <a:ea typeface="JetBrainsMono NFM" panose="02000009000000000000" pitchFamily="49" charset="0"/>
                <a:cs typeface="JetBrainsMono NFM" panose="02000009000000000000" pitchFamily="49" charset="0"/>
              </a:rPr>
              <a:t>a</a:t>
            </a:r>
            <a:r>
              <a:rPr lang="en-US" sz="1600" b="0" kern="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en-US" sz="1600" b="0" kern="0" dirty="0">
                <a:solidFill>
                  <a:srgbClr val="2D961E"/>
                </a:solidFill>
                <a:latin typeface="JetBrainsMono NFM" panose="02000009000000000000" pitchFamily="49" charset="0"/>
                <a:ea typeface="JetBrainsMono NFM" panose="02000009000000000000" pitchFamily="49" charset="0"/>
                <a:cs typeface="JetBrainsMono NFM" panose="02000009000000000000" pitchFamily="49" charset="0"/>
              </a:rPr>
              <a:t>int</a:t>
            </a:r>
            <a:r>
              <a:rPr lang="en-US" sz="1600" b="0" kern="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en-US" sz="1600" b="0" kern="0" dirty="0">
                <a:solidFill>
                  <a:srgbClr val="C1651C"/>
                </a:solidFill>
                <a:latin typeface="JetBrainsMono NFM" panose="02000009000000000000" pitchFamily="49" charset="0"/>
                <a:ea typeface="JetBrainsMono NFM" panose="02000009000000000000" pitchFamily="49" charset="0"/>
                <a:cs typeface="JetBrainsMono NFM" panose="02000009000000000000" pitchFamily="49" charset="0"/>
              </a:rPr>
              <a:t>n</a:t>
            </a:r>
            <a:r>
              <a:rPr lang="en-US" sz="1600" b="0" kern="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a:t>
            </a:r>
          </a:p>
          <a:p>
            <a:pPr marL="0" indent="0">
              <a:buFontTx/>
              <a:buNone/>
            </a:pPr>
            <a:r>
              <a:rPr lang="en-US" sz="1600" b="0" kern="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a:t>
            </a:r>
          </a:p>
          <a:p>
            <a:pPr marL="0" indent="0">
              <a:buFontTx/>
              <a:buNone/>
            </a:pPr>
            <a:r>
              <a:rPr lang="fr-FR" sz="1600" b="0" kern="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fr-FR" sz="1600" b="0" kern="0" dirty="0">
                <a:solidFill>
                  <a:srgbClr val="2D961E"/>
                </a:solidFill>
                <a:latin typeface="JetBrainsMono NFM" panose="02000009000000000000" pitchFamily="49" charset="0"/>
                <a:ea typeface="JetBrainsMono NFM" panose="02000009000000000000" pitchFamily="49" charset="0"/>
                <a:cs typeface="JetBrainsMono NFM" panose="02000009000000000000" pitchFamily="49" charset="0"/>
              </a:rPr>
              <a:t>int</a:t>
            </a:r>
            <a:r>
              <a:rPr lang="fr-FR" sz="1600" b="0" kern="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fr-FR" sz="1600" b="0" kern="0" dirty="0">
                <a:solidFill>
                  <a:srgbClr val="C1651C"/>
                </a:solidFill>
                <a:latin typeface="JetBrainsMono NFM" panose="02000009000000000000" pitchFamily="49" charset="0"/>
                <a:ea typeface="JetBrainsMono NFM" panose="02000009000000000000" pitchFamily="49" charset="0"/>
                <a:cs typeface="JetBrainsMono NFM" panose="02000009000000000000" pitchFamily="49" charset="0"/>
              </a:rPr>
              <a:t>i</a:t>
            </a:r>
            <a:r>
              <a:rPr lang="fr-FR" sz="1600" b="0" kern="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fr-FR" sz="1600" b="0" kern="0" dirty="0">
                <a:solidFill>
                  <a:srgbClr val="C1651C"/>
                </a:solidFill>
                <a:latin typeface="JetBrainsMono NFM" panose="02000009000000000000" pitchFamily="49" charset="0"/>
                <a:ea typeface="JetBrainsMono NFM" panose="02000009000000000000" pitchFamily="49" charset="0"/>
                <a:cs typeface="JetBrainsMono NFM" panose="02000009000000000000" pitchFamily="49" charset="0"/>
              </a:rPr>
              <a:t>s</a:t>
            </a:r>
            <a:r>
              <a:rPr lang="fr-FR" sz="1600" b="0" kern="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 0;</a:t>
            </a:r>
          </a:p>
          <a:p>
            <a:pPr marL="0" indent="0">
              <a:buFontTx/>
              <a:buNone/>
            </a:pPr>
            <a:endParaRPr lang="fr-FR" sz="1600" b="0" kern="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endParaRPr>
          </a:p>
          <a:p>
            <a:pPr marL="0" indent="0">
              <a:buFontTx/>
              <a:buNone/>
            </a:pPr>
            <a:r>
              <a:rPr lang="da-DK" sz="1600" b="0" kern="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da-DK" sz="1600" b="0" kern="0" dirty="0">
                <a:solidFill>
                  <a:srgbClr val="C200FF"/>
                </a:solidFill>
                <a:latin typeface="JetBrainsMono NFM" panose="02000009000000000000" pitchFamily="49" charset="0"/>
                <a:ea typeface="JetBrainsMono NFM" panose="02000009000000000000" pitchFamily="49" charset="0"/>
                <a:cs typeface="JetBrainsMono NFM" panose="02000009000000000000" pitchFamily="49" charset="0"/>
              </a:rPr>
              <a:t>for</a:t>
            </a:r>
            <a:r>
              <a:rPr lang="da-DK" sz="1600" b="0" kern="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(i = 0; i &lt; n; i++) {</a:t>
            </a:r>
          </a:p>
          <a:p>
            <a:pPr marL="0" indent="0">
              <a:buFontTx/>
              <a:buNone/>
            </a:pPr>
            <a:r>
              <a:rPr lang="da-DK" sz="1600" b="0" kern="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s += a[i];</a:t>
            </a:r>
          </a:p>
          <a:p>
            <a:pPr marL="0" indent="0">
              <a:buFontTx/>
              <a:buNone/>
            </a:pPr>
            <a:r>
              <a:rPr lang="da-DK" sz="1600" b="0" kern="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p>
          <a:p>
            <a:pPr marL="0" indent="0">
              <a:buFontTx/>
              <a:buNone/>
            </a:pPr>
            <a:r>
              <a:rPr lang="is-IS" sz="1600" b="0" kern="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is-IS" sz="1600" b="0" kern="0" dirty="0">
                <a:solidFill>
                  <a:srgbClr val="C200FF"/>
                </a:solidFill>
                <a:latin typeface="JetBrainsMono NFM" panose="02000009000000000000" pitchFamily="49" charset="0"/>
                <a:ea typeface="JetBrainsMono NFM" panose="02000009000000000000" pitchFamily="49" charset="0"/>
                <a:cs typeface="JetBrainsMono NFM" panose="02000009000000000000" pitchFamily="49" charset="0"/>
              </a:rPr>
              <a:t>return</a:t>
            </a:r>
            <a:r>
              <a:rPr lang="is-IS" sz="1600" b="0" kern="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s;</a:t>
            </a:r>
          </a:p>
          <a:p>
            <a:pPr marL="0" indent="0">
              <a:buFontTx/>
              <a:buNone/>
            </a:pPr>
            <a:r>
              <a:rPr lang="is-IS" sz="1600" b="0" kern="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a:t>
            </a:r>
          </a:p>
        </p:txBody>
      </p:sp>
      <p:sp>
        <p:nvSpPr>
          <p:cNvPr id="12" name="Rectangle 3">
            <a:extLst>
              <a:ext uri="{FF2B5EF4-FFF2-40B4-BE49-F238E27FC236}">
                <a16:creationId xmlns:a16="http://schemas.microsoft.com/office/drawing/2014/main" id="{32E9EBCB-F7BF-8ABA-3D80-009A42E7557B}"/>
              </a:ext>
            </a:extLst>
          </p:cNvPr>
          <p:cNvSpPr>
            <a:spLocks noChangeArrowheads="1"/>
          </p:cNvSpPr>
          <p:nvPr/>
        </p:nvSpPr>
        <p:spPr bwMode="auto">
          <a:xfrm>
            <a:off x="3524993" y="3909294"/>
            <a:ext cx="1008907" cy="354906"/>
          </a:xfrm>
          <a:prstGeom prst="rect">
            <a:avLst/>
          </a:prstGeom>
          <a:noFill/>
          <a:ln w="3240">
            <a:noFill/>
            <a:miter lim="800000"/>
            <a:headEnd/>
            <a:tailEnd/>
          </a:ln>
          <a:effectLst/>
        </p:spPr>
        <p:txBody>
          <a:bodyPr wrap="none" lIns="90000" tIns="46800" rIns="90000" bIns="46800">
            <a:spAutoFit/>
          </a:bodyPr>
          <a:lstStyle/>
          <a:p>
            <a:pPr algn="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i="1" dirty="0" err="1">
                <a:solidFill>
                  <a:schemeClr val="tx1">
                    <a:lumMod val="50000"/>
                    <a:lumOff val="50000"/>
                  </a:schemeClr>
                </a:solidFill>
                <a:latin typeface="JetBrainsMono NFM" panose="02000009000000000000" pitchFamily="49" charset="0"/>
                <a:ea typeface="JetBrainsMono NFM" panose="02000009000000000000" pitchFamily="49" charset="0"/>
                <a:cs typeface="JetBrainsMono NFM" panose="02000009000000000000" pitchFamily="49" charset="0"/>
              </a:rPr>
              <a:t>main.c</a:t>
            </a:r>
            <a:endParaRPr lang="en-GB" sz="1800" b="0" i="1" dirty="0">
              <a:solidFill>
                <a:schemeClr val="tx1">
                  <a:lumMod val="50000"/>
                  <a:lumOff val="50000"/>
                </a:schemeClr>
              </a:solidFill>
              <a:latin typeface="JetBrainsMono NFM" panose="02000009000000000000" pitchFamily="49" charset="0"/>
              <a:ea typeface="JetBrainsMono NFM" panose="02000009000000000000" pitchFamily="49" charset="0"/>
              <a:cs typeface="JetBrainsMono NFM" panose="02000009000000000000" pitchFamily="49" charset="0"/>
            </a:endParaRPr>
          </a:p>
        </p:txBody>
      </p:sp>
      <p:sp>
        <p:nvSpPr>
          <p:cNvPr id="13" name="Rectangle 3">
            <a:extLst>
              <a:ext uri="{FF2B5EF4-FFF2-40B4-BE49-F238E27FC236}">
                <a16:creationId xmlns:a16="http://schemas.microsoft.com/office/drawing/2014/main" id="{34867751-0C8E-A952-8A34-9DD3C946484A}"/>
              </a:ext>
            </a:extLst>
          </p:cNvPr>
          <p:cNvSpPr>
            <a:spLocks noChangeArrowheads="1"/>
          </p:cNvSpPr>
          <p:nvPr/>
        </p:nvSpPr>
        <p:spPr bwMode="auto">
          <a:xfrm>
            <a:off x="7891951" y="3909294"/>
            <a:ext cx="871049" cy="354906"/>
          </a:xfrm>
          <a:prstGeom prst="rect">
            <a:avLst/>
          </a:prstGeom>
          <a:noFill/>
          <a:ln w="3240">
            <a:noFill/>
            <a:miter lim="800000"/>
            <a:headEnd/>
            <a:tailEnd/>
          </a:ln>
          <a:effectLst/>
        </p:spPr>
        <p:txBody>
          <a:bodyPr wrap="none" lIns="90000" tIns="46800" rIns="90000" bIns="46800">
            <a:spAutoFit/>
          </a:bodyPr>
          <a:lstStyle/>
          <a:p>
            <a:pPr algn="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i="1" dirty="0" err="1">
                <a:solidFill>
                  <a:schemeClr val="tx1">
                    <a:lumMod val="50000"/>
                    <a:lumOff val="50000"/>
                  </a:schemeClr>
                </a:solidFill>
                <a:latin typeface="JetBrainsMono NFM" panose="02000009000000000000" pitchFamily="49" charset="0"/>
                <a:ea typeface="JetBrainsMono NFM" panose="02000009000000000000" pitchFamily="49" charset="0"/>
                <a:cs typeface="JetBrainsMono NFM" panose="02000009000000000000" pitchFamily="49" charset="0"/>
              </a:rPr>
              <a:t>sum.c</a:t>
            </a:r>
            <a:endParaRPr lang="en-GB" sz="1800" b="0" i="1" dirty="0">
              <a:solidFill>
                <a:schemeClr val="tx1">
                  <a:lumMod val="50000"/>
                  <a:lumOff val="50000"/>
                </a:schemeClr>
              </a:solidFill>
              <a:latin typeface="JetBrainsMono NFM" panose="02000009000000000000" pitchFamily="49" charset="0"/>
              <a:ea typeface="JetBrainsMono NFM" panose="02000009000000000000" pitchFamily="49" charset="0"/>
              <a:cs typeface="JetBrainsMono NFM" panose="02000009000000000000" pitchFamily="49" charset="0"/>
            </a:endParaRPr>
          </a:p>
        </p:txBody>
      </p:sp>
      <p:sp>
        <p:nvSpPr>
          <p:cNvPr id="23" name="矩形 22">
            <a:extLst>
              <a:ext uri="{FF2B5EF4-FFF2-40B4-BE49-F238E27FC236}">
                <a16:creationId xmlns:a16="http://schemas.microsoft.com/office/drawing/2014/main" id="{941BCCF6-C71E-21B9-0FC7-08473192C6BA}"/>
              </a:ext>
            </a:extLst>
          </p:cNvPr>
          <p:cNvSpPr/>
          <p:nvPr/>
        </p:nvSpPr>
        <p:spPr bwMode="auto">
          <a:xfrm>
            <a:off x="457199" y="4438368"/>
            <a:ext cx="8305801" cy="2133634"/>
          </a:xfrm>
          <a:prstGeom prst="rect">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gcc</a:t>
            </a:r>
            <a:r>
              <a:rPr lang="en-US" altLang="zh-CN" sz="1600" dirty="0">
                <a:latin typeface="Courier New" panose="02070309020205020404" pitchFamily="49" charset="0"/>
                <a:cs typeface="Courier New" panose="02070309020205020404" pitchFamily="49" charset="0"/>
              </a:rPr>
              <a:t> -c -o </a:t>
            </a:r>
            <a:r>
              <a:rPr lang="en-US" altLang="zh-CN" sz="1600" dirty="0" err="1">
                <a:latin typeface="Courier New" panose="02070309020205020404" pitchFamily="49" charset="0"/>
                <a:cs typeface="Courier New" panose="02070309020205020404" pitchFamily="49" charset="0"/>
              </a:rPr>
              <a:t>main.o</a:t>
            </a: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main.c</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gcc</a:t>
            </a:r>
            <a:r>
              <a:rPr lang="en-US" altLang="zh-CN" sz="1600" dirty="0">
                <a:latin typeface="Courier New" panose="02070309020205020404" pitchFamily="49" charset="0"/>
                <a:cs typeface="Courier New" panose="02070309020205020404" pitchFamily="49" charset="0"/>
              </a:rPr>
              <a:t> -c -o </a:t>
            </a:r>
            <a:r>
              <a:rPr lang="en-US" altLang="zh-CN" sz="1600" dirty="0" err="1">
                <a:latin typeface="Courier New" panose="02070309020205020404" pitchFamily="49" charset="0"/>
                <a:cs typeface="Courier New" panose="02070309020205020404" pitchFamily="49" charset="0"/>
              </a:rPr>
              <a:t>sum.o</a:t>
            </a: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sum.c</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nm </a:t>
            </a:r>
            <a:r>
              <a:rPr lang="en-US" altLang="zh-CN" sz="1600" dirty="0" err="1">
                <a:latin typeface="Courier New" panose="02070309020205020404" pitchFamily="49" charset="0"/>
                <a:cs typeface="Courier New" panose="02070309020205020404" pitchFamily="49" charset="0"/>
              </a:rPr>
              <a:t>main.o</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0000000000000000 D array</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0000000000000000 T main</a:t>
            </a:r>
            <a:br>
              <a:rPr lang="en-US" altLang="zh-CN" sz="1600">
                <a:latin typeface="Courier New" panose="02070309020205020404" pitchFamily="49" charset="0"/>
                <a:cs typeface="Courier New" panose="02070309020205020404" pitchFamily="49" charset="0"/>
              </a:rPr>
            </a:br>
            <a:r>
              <a:rPr lang="en-US" altLang="zh-CN" sz="160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U sum</a:t>
            </a:r>
          </a:p>
          <a:p>
            <a:r>
              <a:rPr lang="en-US" altLang="zh-CN" sz="1600" dirty="0">
                <a:latin typeface="Courier New" panose="02070309020205020404" pitchFamily="49" charset="0"/>
                <a:cs typeface="Courier New" panose="02070309020205020404" pitchFamily="49" charset="0"/>
              </a:rPr>
              <a:t># nm </a:t>
            </a:r>
            <a:r>
              <a:rPr lang="en-US" altLang="zh-CN" sz="1600" dirty="0" err="1">
                <a:latin typeface="Courier New" panose="02070309020205020404" pitchFamily="49" charset="0"/>
                <a:cs typeface="Courier New" panose="02070309020205020404" pitchFamily="49" charset="0"/>
              </a:rPr>
              <a:t>sum.o</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0000000000000000 T sum</a:t>
            </a:r>
          </a:p>
        </p:txBody>
      </p:sp>
      <p:sp>
        <p:nvSpPr>
          <p:cNvPr id="24" name="文本框 23">
            <a:extLst>
              <a:ext uri="{FF2B5EF4-FFF2-40B4-BE49-F238E27FC236}">
                <a16:creationId xmlns:a16="http://schemas.microsoft.com/office/drawing/2014/main" id="{9F6DE173-879D-C8D8-C8C4-1C1B04B8AD9F}"/>
              </a:ext>
            </a:extLst>
          </p:cNvPr>
          <p:cNvSpPr txBox="1"/>
          <p:nvPr/>
        </p:nvSpPr>
        <p:spPr>
          <a:xfrm>
            <a:off x="5038318" y="5185366"/>
            <a:ext cx="3707117" cy="923330"/>
          </a:xfrm>
          <a:prstGeom prst="rect">
            <a:avLst/>
          </a:prstGeom>
          <a:solidFill>
            <a:schemeClr val="bg1"/>
          </a:solidFill>
          <a:ln>
            <a:solidFill>
              <a:schemeClr val="bg1"/>
            </a:solidFill>
          </a:ln>
        </p:spPr>
        <p:txBody>
          <a:bodyPr wrap="square" rtlCol="0">
            <a:spAutoFit/>
          </a:bodyPr>
          <a:lstStyle/>
          <a:p>
            <a:r>
              <a:rPr lang="zh-CN" altLang="en-US" sz="1800" dirty="0">
                <a:solidFill>
                  <a:srgbClr val="C00000"/>
                </a:solidFill>
                <a:latin typeface="Courier New" panose="02070309020205020404" pitchFamily="49" charset="0"/>
                <a:cs typeface="Courier New" panose="02070309020205020404" pitchFamily="49" charset="0"/>
              </a:rPr>
              <a:t>您也可以尝试：</a:t>
            </a:r>
            <a:endParaRPr lang="en-US" altLang="zh-CN" sz="1800" dirty="0">
              <a:solidFill>
                <a:srgbClr val="C00000"/>
              </a:solidFill>
              <a:latin typeface="Courier New" panose="02070309020205020404" pitchFamily="49" charset="0"/>
              <a:cs typeface="Courier New" panose="02070309020205020404" pitchFamily="49" charset="0"/>
            </a:endParaRPr>
          </a:p>
          <a:p>
            <a:r>
              <a:rPr lang="en-US" altLang="zh-CN" sz="1800" dirty="0" err="1">
                <a:solidFill>
                  <a:srgbClr val="C00000"/>
                </a:solidFill>
                <a:latin typeface="Courier New" panose="02070309020205020404" pitchFamily="49" charset="0"/>
                <a:cs typeface="Courier New" panose="02070309020205020404" pitchFamily="49" charset="0"/>
              </a:rPr>
              <a:t>objdump</a:t>
            </a:r>
            <a:r>
              <a:rPr lang="en-US" altLang="zh-CN" sz="1800" dirty="0">
                <a:solidFill>
                  <a:srgbClr val="C00000"/>
                </a:solidFill>
                <a:latin typeface="Courier New" panose="02070309020205020404" pitchFamily="49" charset="0"/>
                <a:cs typeface="Courier New" panose="02070309020205020404" pitchFamily="49" charset="0"/>
              </a:rPr>
              <a:t> –t </a:t>
            </a:r>
            <a:r>
              <a:rPr lang="en-US" altLang="zh-CN" sz="1800" dirty="0" err="1">
                <a:solidFill>
                  <a:srgbClr val="C00000"/>
                </a:solidFill>
                <a:latin typeface="Courier New" panose="02070309020205020404" pitchFamily="49" charset="0"/>
                <a:cs typeface="Courier New" panose="02070309020205020404" pitchFamily="49" charset="0"/>
              </a:rPr>
              <a:t>main.o</a:t>
            </a:r>
            <a:endParaRPr lang="en-US" altLang="zh-CN" sz="1800" dirty="0">
              <a:solidFill>
                <a:srgbClr val="C00000"/>
              </a:solidFill>
              <a:latin typeface="Courier New" panose="02070309020205020404" pitchFamily="49" charset="0"/>
              <a:cs typeface="Courier New" panose="02070309020205020404" pitchFamily="49" charset="0"/>
            </a:endParaRPr>
          </a:p>
          <a:p>
            <a:r>
              <a:rPr lang="en-US" altLang="zh-CN" sz="1800" dirty="0" err="1">
                <a:solidFill>
                  <a:srgbClr val="C00000"/>
                </a:solidFill>
                <a:latin typeface="Courier New" panose="02070309020205020404" pitchFamily="49" charset="0"/>
                <a:cs typeface="Courier New" panose="02070309020205020404" pitchFamily="49" charset="0"/>
              </a:rPr>
              <a:t>objdump</a:t>
            </a:r>
            <a:r>
              <a:rPr lang="en-US" altLang="zh-CN" sz="1800" dirty="0">
                <a:solidFill>
                  <a:srgbClr val="C00000"/>
                </a:solidFill>
                <a:latin typeface="Courier New" panose="02070309020205020404" pitchFamily="49" charset="0"/>
                <a:cs typeface="Courier New" panose="02070309020205020404" pitchFamily="49" charset="0"/>
              </a:rPr>
              <a:t> –t </a:t>
            </a:r>
            <a:r>
              <a:rPr lang="en-US" altLang="zh-CN" sz="1800" dirty="0" err="1">
                <a:solidFill>
                  <a:srgbClr val="C00000"/>
                </a:solidFill>
                <a:latin typeface="Courier New" panose="02070309020205020404" pitchFamily="49" charset="0"/>
                <a:cs typeface="Courier New" panose="02070309020205020404" pitchFamily="49" charset="0"/>
              </a:rPr>
              <a:t>sum.o</a:t>
            </a:r>
            <a:endParaRPr lang="en-US" altLang="zh-CN" sz="1800" dirty="0">
              <a:solidFill>
                <a:srgbClr val="C00000"/>
              </a:solidFill>
              <a:latin typeface="Courier New" panose="02070309020205020404" pitchFamily="49" charset="0"/>
              <a:cs typeface="Courier New" panose="02070309020205020404" pitchFamily="49" charset="0"/>
            </a:endParaRPr>
          </a:p>
        </p:txBody>
      </p:sp>
      <p:sp>
        <p:nvSpPr>
          <p:cNvPr id="25" name="Oval 1">
            <a:extLst>
              <a:ext uri="{FF2B5EF4-FFF2-40B4-BE49-F238E27FC236}">
                <a16:creationId xmlns:a16="http://schemas.microsoft.com/office/drawing/2014/main" id="{DC556D68-2ECB-30C8-D5B3-3EC644DE66CF}"/>
              </a:ext>
            </a:extLst>
          </p:cNvPr>
          <p:cNvSpPr/>
          <p:nvPr/>
        </p:nvSpPr>
        <p:spPr bwMode="auto">
          <a:xfrm>
            <a:off x="990600" y="2133600"/>
            <a:ext cx="685800" cy="381000"/>
          </a:xfrm>
          <a:prstGeom prst="ellipse">
            <a:avLst/>
          </a:prstGeom>
          <a:noFill/>
          <a:ln w="28575" cap="flat" cmpd="sng" algn="ctr">
            <a:solidFill>
              <a:schemeClr val="accent2"/>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solidFill>
                <a:schemeClr val="accent2"/>
              </a:solidFill>
              <a:latin typeface="Calibri" pitchFamily="34" charset="0"/>
            </a:endParaRPr>
          </a:p>
        </p:txBody>
      </p:sp>
      <p:cxnSp>
        <p:nvCxnSpPr>
          <p:cNvPr id="26" name="Straight Connector 3">
            <a:extLst>
              <a:ext uri="{FF2B5EF4-FFF2-40B4-BE49-F238E27FC236}">
                <a16:creationId xmlns:a16="http://schemas.microsoft.com/office/drawing/2014/main" id="{4E4E12B7-5FC7-AB1D-FEF8-0BBE5D712836}"/>
              </a:ext>
            </a:extLst>
          </p:cNvPr>
          <p:cNvCxnSpPr>
            <a:cxnSpLocks/>
            <a:stCxn id="25" idx="7"/>
            <a:endCxn id="27" idx="1"/>
          </p:cNvCxnSpPr>
          <p:nvPr/>
        </p:nvCxnSpPr>
        <p:spPr bwMode="auto">
          <a:xfrm flipV="1">
            <a:off x="1575967" y="1188623"/>
            <a:ext cx="2691233" cy="1000773"/>
          </a:xfrm>
          <a:prstGeom prst="line">
            <a:avLst/>
          </a:prstGeom>
          <a:noFill/>
          <a:ln w="25400" cap="flat" cmpd="sng" algn="ctr">
            <a:solidFill>
              <a:schemeClr val="accent2"/>
            </a:solidFill>
            <a:prstDash val="solid"/>
            <a:round/>
            <a:headEnd type="none" w="med" len="med"/>
            <a:tailEnd type="none" w="med" len="med"/>
          </a:ln>
          <a:effectLst/>
        </p:spPr>
      </p:cxnSp>
      <p:sp>
        <p:nvSpPr>
          <p:cNvPr id="27" name="TextBox 15">
            <a:extLst>
              <a:ext uri="{FF2B5EF4-FFF2-40B4-BE49-F238E27FC236}">
                <a16:creationId xmlns:a16="http://schemas.microsoft.com/office/drawing/2014/main" id="{9DA80434-D517-2D90-4D26-090FF23998F3}"/>
              </a:ext>
            </a:extLst>
          </p:cNvPr>
          <p:cNvSpPr txBox="1"/>
          <p:nvPr/>
        </p:nvSpPr>
        <p:spPr>
          <a:xfrm>
            <a:off x="4267200" y="1003957"/>
            <a:ext cx="685800" cy="369332"/>
          </a:xfrm>
          <a:prstGeom prst="rect">
            <a:avLst/>
          </a:prstGeom>
          <a:noFill/>
        </p:spPr>
        <p:txBody>
          <a:bodyPr wrap="square" rtlCol="0">
            <a:spAutoFit/>
          </a:bodyPr>
          <a:lstStyle/>
          <a:p>
            <a:pPr algn="ctr"/>
            <a:r>
              <a:rPr lang="zh-CN" altLang="en-US" sz="1800" dirty="0">
                <a:latin typeface="Calibri" pitchFamily="34" charset="0"/>
              </a:rPr>
              <a:t>定义</a:t>
            </a:r>
            <a:endParaRPr lang="en-US" sz="1800" dirty="0">
              <a:latin typeface="Calibri" pitchFamily="34" charset="0"/>
            </a:endParaRPr>
          </a:p>
        </p:txBody>
      </p:sp>
      <p:sp>
        <p:nvSpPr>
          <p:cNvPr id="30" name="Oval 8">
            <a:extLst>
              <a:ext uri="{FF2B5EF4-FFF2-40B4-BE49-F238E27FC236}">
                <a16:creationId xmlns:a16="http://schemas.microsoft.com/office/drawing/2014/main" id="{E17FBF48-4177-4327-C01A-B48CFD4B41E8}"/>
              </a:ext>
            </a:extLst>
          </p:cNvPr>
          <p:cNvSpPr/>
          <p:nvPr/>
        </p:nvSpPr>
        <p:spPr bwMode="auto">
          <a:xfrm>
            <a:off x="990600" y="2759191"/>
            <a:ext cx="585367" cy="381000"/>
          </a:xfrm>
          <a:prstGeom prst="ellipse">
            <a:avLst/>
          </a:prstGeom>
          <a:noFill/>
          <a:ln w="28575" cap="flat" cmpd="sng" algn="ctr">
            <a:solidFill>
              <a:schemeClr val="accent2"/>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solidFill>
                <a:schemeClr val="accent2"/>
              </a:solidFill>
              <a:latin typeface="Calibri" pitchFamily="34" charset="0"/>
            </a:endParaRPr>
          </a:p>
        </p:txBody>
      </p:sp>
      <p:cxnSp>
        <p:nvCxnSpPr>
          <p:cNvPr id="31" name="Straight Connector 12">
            <a:extLst>
              <a:ext uri="{FF2B5EF4-FFF2-40B4-BE49-F238E27FC236}">
                <a16:creationId xmlns:a16="http://schemas.microsoft.com/office/drawing/2014/main" id="{DB309BF6-D712-EBCB-B822-C68B096C9960}"/>
              </a:ext>
            </a:extLst>
          </p:cNvPr>
          <p:cNvCxnSpPr>
            <a:cxnSpLocks/>
            <a:stCxn id="30" idx="7"/>
          </p:cNvCxnSpPr>
          <p:nvPr/>
        </p:nvCxnSpPr>
        <p:spPr bwMode="auto">
          <a:xfrm flipV="1">
            <a:off x="1490242" y="1295400"/>
            <a:ext cx="2912537" cy="1519587"/>
          </a:xfrm>
          <a:prstGeom prst="line">
            <a:avLst/>
          </a:prstGeom>
          <a:noFill/>
          <a:ln w="25400" cap="flat" cmpd="sng" algn="ctr">
            <a:solidFill>
              <a:schemeClr val="accent2"/>
            </a:solidFill>
            <a:prstDash val="solid"/>
            <a:round/>
            <a:headEnd type="none" w="med" len="med"/>
            <a:tailEnd type="none" w="med" len="med"/>
          </a:ln>
          <a:effectLst/>
        </p:spPr>
      </p:cxnSp>
      <p:sp>
        <p:nvSpPr>
          <p:cNvPr id="38" name="Oval 8">
            <a:extLst>
              <a:ext uri="{FF2B5EF4-FFF2-40B4-BE49-F238E27FC236}">
                <a16:creationId xmlns:a16="http://schemas.microsoft.com/office/drawing/2014/main" id="{409DF925-3177-3429-19A1-C13E40858572}"/>
              </a:ext>
            </a:extLst>
          </p:cNvPr>
          <p:cNvSpPr/>
          <p:nvPr/>
        </p:nvSpPr>
        <p:spPr bwMode="auto">
          <a:xfrm>
            <a:off x="5187442" y="1578549"/>
            <a:ext cx="585367" cy="381000"/>
          </a:xfrm>
          <a:prstGeom prst="ellipse">
            <a:avLst/>
          </a:prstGeom>
          <a:noFill/>
          <a:ln w="28575" cap="flat" cmpd="sng" algn="ctr">
            <a:solidFill>
              <a:schemeClr val="accent2"/>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solidFill>
                <a:schemeClr val="accent2"/>
              </a:solidFill>
              <a:latin typeface="Calibri" pitchFamily="34" charset="0"/>
            </a:endParaRPr>
          </a:p>
        </p:txBody>
      </p:sp>
      <p:cxnSp>
        <p:nvCxnSpPr>
          <p:cNvPr id="39" name="Straight Connector 12">
            <a:extLst>
              <a:ext uri="{FF2B5EF4-FFF2-40B4-BE49-F238E27FC236}">
                <a16:creationId xmlns:a16="http://schemas.microsoft.com/office/drawing/2014/main" id="{5CD7F1B6-3C0F-8A1D-8D53-22646855FAAF}"/>
              </a:ext>
            </a:extLst>
          </p:cNvPr>
          <p:cNvCxnSpPr>
            <a:cxnSpLocks/>
            <a:stCxn id="38" idx="1"/>
          </p:cNvCxnSpPr>
          <p:nvPr/>
        </p:nvCxnSpPr>
        <p:spPr bwMode="auto">
          <a:xfrm flipH="1" flipV="1">
            <a:off x="4817221" y="1295400"/>
            <a:ext cx="455946" cy="338945"/>
          </a:xfrm>
          <a:prstGeom prst="line">
            <a:avLst/>
          </a:prstGeom>
          <a:noFill/>
          <a:ln w="25400" cap="flat" cmpd="sng" algn="ctr">
            <a:solidFill>
              <a:schemeClr val="accent2"/>
            </a:solidFill>
            <a:prstDash val="solid"/>
            <a:round/>
            <a:headEnd type="none" w="med" len="med"/>
            <a:tailEnd type="none" w="med" len="med"/>
          </a:ln>
          <a:effectLst/>
        </p:spPr>
      </p:cxnSp>
      <p:sp>
        <p:nvSpPr>
          <p:cNvPr id="46" name="Oval 10">
            <a:extLst>
              <a:ext uri="{FF2B5EF4-FFF2-40B4-BE49-F238E27FC236}">
                <a16:creationId xmlns:a16="http://schemas.microsoft.com/office/drawing/2014/main" id="{41BA3AAD-B130-0B61-8670-F6E1BEDBE388}"/>
              </a:ext>
            </a:extLst>
          </p:cNvPr>
          <p:cNvSpPr/>
          <p:nvPr/>
        </p:nvSpPr>
        <p:spPr bwMode="auto">
          <a:xfrm>
            <a:off x="2209800" y="3325221"/>
            <a:ext cx="457200" cy="381000"/>
          </a:xfrm>
          <a:prstGeom prst="ellipse">
            <a:avLst/>
          </a:prstGeom>
          <a:noFill/>
          <a:ln w="28575" cap="flat" cmpd="sng" algn="ctr">
            <a:solidFill>
              <a:srgbClr val="C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solidFill>
                <a:schemeClr val="accent2"/>
              </a:solidFill>
              <a:latin typeface="Calibri" pitchFamily="34" charset="0"/>
            </a:endParaRPr>
          </a:p>
        </p:txBody>
      </p:sp>
      <p:sp>
        <p:nvSpPr>
          <p:cNvPr id="47" name="TextBox 20">
            <a:extLst>
              <a:ext uri="{FF2B5EF4-FFF2-40B4-BE49-F238E27FC236}">
                <a16:creationId xmlns:a16="http://schemas.microsoft.com/office/drawing/2014/main" id="{AA95A330-B918-EACB-412F-083E8EE0B249}"/>
              </a:ext>
            </a:extLst>
          </p:cNvPr>
          <p:cNvSpPr txBox="1"/>
          <p:nvPr/>
        </p:nvSpPr>
        <p:spPr>
          <a:xfrm>
            <a:off x="3638527" y="3574150"/>
            <a:ext cx="649537" cy="369332"/>
          </a:xfrm>
          <a:prstGeom prst="rect">
            <a:avLst/>
          </a:prstGeom>
          <a:noFill/>
        </p:spPr>
        <p:txBody>
          <a:bodyPr wrap="none" rtlCol="0">
            <a:spAutoFit/>
          </a:bodyPr>
          <a:lstStyle/>
          <a:p>
            <a:pPr algn="ctr"/>
            <a:r>
              <a:rPr lang="zh-CN" altLang="en-US" sz="1800" dirty="0">
                <a:latin typeface="Calibri" pitchFamily="34" charset="0"/>
              </a:rPr>
              <a:t>引用</a:t>
            </a:r>
            <a:endParaRPr lang="en-US" sz="1800" dirty="0">
              <a:latin typeface="Calibri" pitchFamily="34" charset="0"/>
            </a:endParaRPr>
          </a:p>
        </p:txBody>
      </p:sp>
      <p:cxnSp>
        <p:nvCxnSpPr>
          <p:cNvPr id="48" name="Straight Connector 21">
            <a:extLst>
              <a:ext uri="{FF2B5EF4-FFF2-40B4-BE49-F238E27FC236}">
                <a16:creationId xmlns:a16="http://schemas.microsoft.com/office/drawing/2014/main" id="{412BBD52-71D7-49D2-A4B8-95B69DA252E3}"/>
              </a:ext>
            </a:extLst>
          </p:cNvPr>
          <p:cNvCxnSpPr>
            <a:cxnSpLocks/>
            <a:stCxn id="46" idx="5"/>
            <a:endCxn id="47" idx="1"/>
          </p:cNvCxnSpPr>
          <p:nvPr/>
        </p:nvCxnSpPr>
        <p:spPr bwMode="auto">
          <a:xfrm>
            <a:off x="2600045" y="3650425"/>
            <a:ext cx="1038482" cy="108391"/>
          </a:xfrm>
          <a:prstGeom prst="line">
            <a:avLst/>
          </a:prstGeom>
          <a:noFill/>
          <a:ln w="25400" cap="flat" cmpd="sng" algn="ctr">
            <a:solidFill>
              <a:srgbClr val="C00000"/>
            </a:solidFill>
            <a:prstDash val="solid"/>
            <a:round/>
            <a:headEnd type="none" w="med" len="med"/>
            <a:tailEnd type="none" w="med" len="med"/>
          </a:ln>
          <a:effectLst/>
        </p:spPr>
      </p:cxnSp>
    </p:spTree>
    <p:extLst>
      <p:ext uri="{BB962C8B-B14F-4D97-AF65-F5344CB8AC3E}">
        <p14:creationId xmlns:p14="http://schemas.microsoft.com/office/powerpoint/2010/main" val="46467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7AEFA1-E838-EF4E-79FF-C2CAF32638E2}"/>
              </a:ext>
            </a:extLst>
          </p:cNvPr>
          <p:cNvSpPr>
            <a:spLocks noGrp="1"/>
          </p:cNvSpPr>
          <p:nvPr>
            <p:ph type="title"/>
          </p:nvPr>
        </p:nvSpPr>
        <p:spPr/>
        <p:txBody>
          <a:bodyPr/>
          <a:lstStyle/>
          <a:p>
            <a:r>
              <a:rPr lang="zh-CN" altLang="en-US" dirty="0"/>
              <a:t>链接器的作用是什么？（续）</a:t>
            </a:r>
          </a:p>
        </p:txBody>
      </p:sp>
      <p:sp>
        <p:nvSpPr>
          <p:cNvPr id="5" name="内容占位符 4">
            <a:extLst>
              <a:ext uri="{FF2B5EF4-FFF2-40B4-BE49-F238E27FC236}">
                <a16:creationId xmlns:a16="http://schemas.microsoft.com/office/drawing/2014/main" id="{97F6E56E-2CF7-FD0C-6D02-12DE19CB688A}"/>
              </a:ext>
            </a:extLst>
          </p:cNvPr>
          <p:cNvSpPr>
            <a:spLocks noGrp="1"/>
          </p:cNvSpPr>
          <p:nvPr>
            <p:ph idx="1"/>
          </p:nvPr>
        </p:nvSpPr>
        <p:spPr/>
        <p:txBody>
          <a:bodyPr/>
          <a:lstStyle/>
          <a:p>
            <a:r>
              <a:rPr lang="zh-CN" altLang="en-US" b="1" dirty="0"/>
              <a:t>步骤 </a:t>
            </a:r>
            <a:r>
              <a:rPr lang="en-US" altLang="zh-CN" b="1" dirty="0"/>
              <a:t>2</a:t>
            </a:r>
            <a:r>
              <a:rPr lang="zh-CN" altLang="en-US" b="1" dirty="0"/>
              <a:t>：重定位</a:t>
            </a:r>
            <a:endParaRPr lang="en-US" altLang="zh-CN" b="1" dirty="0"/>
          </a:p>
          <a:p>
            <a:pPr lvl="1"/>
            <a:r>
              <a:rPr lang="zh-CN" altLang="en-US" dirty="0">
                <a:solidFill>
                  <a:srgbClr val="FF0000"/>
                </a:solidFill>
              </a:rPr>
              <a:t>合并</a:t>
            </a:r>
            <a:r>
              <a:rPr lang="zh-CN" altLang="en-US" dirty="0"/>
              <a:t>分散的代码和数据段为单一的段</a:t>
            </a:r>
            <a:endParaRPr lang="en-US" altLang="zh-CN" dirty="0"/>
          </a:p>
          <a:p>
            <a:pPr lvl="1"/>
            <a:r>
              <a:rPr lang="zh-CN" altLang="en-US" dirty="0"/>
              <a:t>将符号从它们在 </a:t>
            </a:r>
            <a:r>
              <a:rPr lang="en-US" altLang="zh-CN" dirty="0"/>
              <a:t>.o </a:t>
            </a:r>
            <a:r>
              <a:rPr lang="zh-CN" altLang="en-US" dirty="0"/>
              <a:t>文件中的相对位置</a:t>
            </a:r>
            <a:r>
              <a:rPr lang="zh-CN" altLang="en-US" dirty="0">
                <a:solidFill>
                  <a:srgbClr val="FF0000"/>
                </a:solidFill>
              </a:rPr>
              <a:t>重定位</a:t>
            </a:r>
            <a:r>
              <a:rPr lang="zh-CN" altLang="en-US" dirty="0"/>
              <a:t>到可执行文件中的最终绝对内存位置</a:t>
            </a:r>
            <a:endParaRPr lang="en-US" altLang="zh-CN" dirty="0"/>
          </a:p>
          <a:p>
            <a:pPr lvl="1"/>
            <a:r>
              <a:rPr lang="zh-CN" altLang="en-US" dirty="0">
                <a:solidFill>
                  <a:srgbClr val="FF0000"/>
                </a:solidFill>
              </a:rPr>
              <a:t>更新</a:t>
            </a:r>
            <a:r>
              <a:rPr lang="zh-CN" altLang="en-US" dirty="0"/>
              <a:t>所有对这些符号的引用，以反映它们的新位置</a:t>
            </a:r>
            <a:endParaRPr lang="en-US" altLang="zh-CN" dirty="0"/>
          </a:p>
          <a:p>
            <a:r>
              <a:rPr lang="zh-CN" altLang="en-US" dirty="0">
                <a:solidFill>
                  <a:srgbClr val="FF0000"/>
                </a:solidFill>
              </a:rPr>
              <a:t>让我们更详细地看看这两个步骤</a:t>
            </a:r>
            <a:r>
              <a:rPr lang="en-US" altLang="zh-CN" dirty="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962099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B2912F-0C8D-42F7-7C1C-1E42589D7170}"/>
              </a:ext>
            </a:extLst>
          </p:cNvPr>
          <p:cNvSpPr>
            <a:spLocks noGrp="1"/>
          </p:cNvSpPr>
          <p:nvPr>
            <p:ph type="title"/>
          </p:nvPr>
        </p:nvSpPr>
        <p:spPr/>
        <p:txBody>
          <a:bodyPr/>
          <a:lstStyle/>
          <a:p>
            <a:r>
              <a:rPr lang="zh-CN" altLang="en-US" dirty="0"/>
              <a:t>三种目标文件（模块）</a:t>
            </a:r>
          </a:p>
        </p:txBody>
      </p:sp>
      <p:sp>
        <p:nvSpPr>
          <p:cNvPr id="3" name="内容占位符 2">
            <a:extLst>
              <a:ext uri="{FF2B5EF4-FFF2-40B4-BE49-F238E27FC236}">
                <a16:creationId xmlns:a16="http://schemas.microsoft.com/office/drawing/2014/main" id="{818DC443-0AC4-53E9-3FD2-E2C2DF09E25A}"/>
              </a:ext>
            </a:extLst>
          </p:cNvPr>
          <p:cNvSpPr>
            <a:spLocks noGrp="1"/>
          </p:cNvSpPr>
          <p:nvPr>
            <p:ph idx="1"/>
          </p:nvPr>
        </p:nvSpPr>
        <p:spPr>
          <a:xfrm>
            <a:off x="457200" y="1600200"/>
            <a:ext cx="8305800" cy="5029200"/>
          </a:xfrm>
        </p:spPr>
        <p:txBody>
          <a:bodyPr/>
          <a:lstStyle/>
          <a:p>
            <a:r>
              <a:rPr lang="zh-CN" altLang="en-US" dirty="0"/>
              <a:t>可执行目标文件（</a:t>
            </a:r>
            <a:r>
              <a:rPr lang="en-US" altLang="zh-CN" dirty="0"/>
              <a:t>.out </a:t>
            </a:r>
            <a:r>
              <a:rPr lang="zh-CN" altLang="en-US" dirty="0"/>
              <a:t>文件）</a:t>
            </a:r>
            <a:endParaRPr lang="en-US" altLang="zh-CN" dirty="0"/>
          </a:p>
          <a:p>
            <a:pPr lvl="1"/>
            <a:r>
              <a:rPr lang="zh-CN" altLang="en-US" dirty="0"/>
              <a:t>包含可以直接复制到内存中并执行的代码和数据形式</a:t>
            </a:r>
            <a:endParaRPr lang="en-US" altLang="zh-CN" dirty="0"/>
          </a:p>
          <a:p>
            <a:r>
              <a:rPr lang="zh-CN" altLang="en-US" dirty="0"/>
              <a:t>可重定位目标文件（</a:t>
            </a:r>
            <a:r>
              <a:rPr lang="en-US" altLang="zh-CN" dirty="0"/>
              <a:t>.o </a:t>
            </a:r>
            <a:r>
              <a:rPr lang="zh-CN" altLang="en-US" dirty="0"/>
              <a:t>文件）</a:t>
            </a:r>
            <a:endParaRPr lang="en-US" altLang="zh-CN" dirty="0"/>
          </a:p>
          <a:p>
            <a:pPr lvl="1"/>
            <a:r>
              <a:rPr lang="zh-CN" altLang="en-US" dirty="0"/>
              <a:t>包含可以与其他可重定位目标文件组合形成可执行目标文件的代码和数据形式</a:t>
            </a:r>
            <a:endParaRPr lang="en-US" altLang="zh-CN" dirty="0"/>
          </a:p>
          <a:p>
            <a:pPr lvl="1"/>
            <a:r>
              <a:rPr lang="zh-CN" altLang="en-US" dirty="0"/>
              <a:t>每个 </a:t>
            </a:r>
            <a:r>
              <a:rPr lang="en-US" altLang="zh-CN" dirty="0"/>
              <a:t>.o </a:t>
            </a:r>
            <a:r>
              <a:rPr lang="zh-CN" altLang="en-US" dirty="0"/>
              <a:t>文件精确对应一个源（</a:t>
            </a:r>
            <a:r>
              <a:rPr lang="en-US" altLang="zh-CN" dirty="0"/>
              <a:t>.c</a:t>
            </a:r>
            <a:r>
              <a:rPr lang="zh-CN" altLang="en-US" dirty="0"/>
              <a:t>）文件</a:t>
            </a:r>
            <a:endParaRPr lang="en-US" altLang="zh-CN" dirty="0"/>
          </a:p>
          <a:p>
            <a:pPr lvl="1"/>
            <a:r>
              <a:rPr lang="zh-CN" altLang="en-US" dirty="0"/>
              <a:t>每个 </a:t>
            </a:r>
            <a:r>
              <a:rPr lang="en-US" altLang="zh-CN" dirty="0"/>
              <a:t>.c </a:t>
            </a:r>
            <a:r>
              <a:rPr lang="zh-CN" altLang="en-US" dirty="0"/>
              <a:t>文件对应一个，用于组成可执行文件</a:t>
            </a:r>
            <a:endParaRPr lang="en-US" altLang="zh-CN" dirty="0"/>
          </a:p>
          <a:p>
            <a:r>
              <a:rPr lang="zh-CN" altLang="en-US" dirty="0"/>
              <a:t>共享目标文件（</a:t>
            </a:r>
            <a:r>
              <a:rPr lang="en-US" altLang="zh-CN" dirty="0"/>
              <a:t>.so </a:t>
            </a:r>
            <a:r>
              <a:rPr lang="zh-CN" altLang="en-US" dirty="0"/>
              <a:t>文件）</a:t>
            </a:r>
            <a:endParaRPr lang="en-US" altLang="zh-CN" dirty="0"/>
          </a:p>
          <a:p>
            <a:pPr lvl="1"/>
            <a:r>
              <a:rPr lang="zh-CN" altLang="en-US" dirty="0"/>
              <a:t>一种特殊的可重定位目标文件，可以在加载时或运行时被动态加载到内存并链接</a:t>
            </a:r>
            <a:endParaRPr lang="en-US" altLang="zh-CN" dirty="0"/>
          </a:p>
          <a:p>
            <a:pPr lvl="1"/>
            <a:r>
              <a:rPr lang="zh-CN" altLang="en-US" dirty="0"/>
              <a:t>在 </a:t>
            </a:r>
            <a:r>
              <a:rPr lang="en-US" altLang="zh-CN" dirty="0"/>
              <a:t>Windows </a:t>
            </a:r>
            <a:r>
              <a:rPr lang="zh-CN" altLang="en-US" dirty="0"/>
              <a:t>系统中被称为动态链接库（</a:t>
            </a:r>
            <a:r>
              <a:rPr lang="en-US" altLang="zh-CN" dirty="0"/>
              <a:t>DLLs</a:t>
            </a:r>
            <a:r>
              <a:rPr lang="zh-CN" altLang="en-US" dirty="0"/>
              <a:t>）</a:t>
            </a:r>
          </a:p>
        </p:txBody>
      </p:sp>
    </p:spTree>
    <p:extLst>
      <p:ext uri="{BB962C8B-B14F-4D97-AF65-F5344CB8AC3E}">
        <p14:creationId xmlns:p14="http://schemas.microsoft.com/office/powerpoint/2010/main" val="3182965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BA5CDC-5BCC-3B02-2B03-5486E9C4019C}"/>
              </a:ext>
            </a:extLst>
          </p:cNvPr>
          <p:cNvSpPr>
            <a:spLocks noGrp="1"/>
          </p:cNvSpPr>
          <p:nvPr>
            <p:ph type="title"/>
          </p:nvPr>
        </p:nvSpPr>
        <p:spPr/>
        <p:txBody>
          <a:bodyPr/>
          <a:lstStyle/>
          <a:p>
            <a:r>
              <a:rPr lang="en-US" altLang="zh-CN" dirty="0"/>
              <a:t>Linux </a:t>
            </a:r>
            <a:r>
              <a:rPr lang="zh-CN" altLang="en-US" dirty="0"/>
              <a:t>下的三种目标文件</a:t>
            </a:r>
          </a:p>
        </p:txBody>
      </p:sp>
      <p:sp>
        <p:nvSpPr>
          <p:cNvPr id="3" name="内容占位符 2">
            <a:extLst>
              <a:ext uri="{FF2B5EF4-FFF2-40B4-BE49-F238E27FC236}">
                <a16:creationId xmlns:a16="http://schemas.microsoft.com/office/drawing/2014/main" id="{B8EFF4D2-D849-0BB1-3158-B29B4B0887FF}"/>
              </a:ext>
            </a:extLst>
          </p:cNvPr>
          <p:cNvSpPr>
            <a:spLocks noGrp="1"/>
          </p:cNvSpPr>
          <p:nvPr>
            <p:ph idx="1"/>
          </p:nvPr>
        </p:nvSpPr>
        <p:spPr/>
        <p:txBody>
          <a:bodyPr/>
          <a:lstStyle/>
          <a:p>
            <a:endParaRPr lang="zh-CN" altLang="en-US"/>
          </a:p>
        </p:txBody>
      </p:sp>
      <p:sp>
        <p:nvSpPr>
          <p:cNvPr id="5" name="矩形 4">
            <a:extLst>
              <a:ext uri="{FF2B5EF4-FFF2-40B4-BE49-F238E27FC236}">
                <a16:creationId xmlns:a16="http://schemas.microsoft.com/office/drawing/2014/main" id="{5790ECC6-51AE-F23B-9508-B533BF1F093C}"/>
              </a:ext>
            </a:extLst>
          </p:cNvPr>
          <p:cNvSpPr/>
          <p:nvPr/>
        </p:nvSpPr>
        <p:spPr bwMode="auto">
          <a:xfrm>
            <a:off x="229177" y="1600200"/>
            <a:ext cx="8761845" cy="5050722"/>
          </a:xfrm>
          <a:prstGeom prst="rect">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lang="en-US" altLang="zh-CN" sz="1500" dirty="0">
                <a:latin typeface="Courier New" panose="02070309020205020404" pitchFamily="49" charset="0"/>
                <a:cs typeface="Courier New" panose="02070309020205020404" pitchFamily="49" charset="0"/>
              </a:rPr>
              <a:t># file </a:t>
            </a:r>
            <a:r>
              <a:rPr lang="en-US" altLang="zh-CN" sz="1500" dirty="0" err="1">
                <a:latin typeface="Courier New" panose="02070309020205020404" pitchFamily="49" charset="0"/>
                <a:cs typeface="Courier New" panose="02070309020205020404" pitchFamily="49" charset="0"/>
              </a:rPr>
              <a:t>sum.o</a:t>
            </a:r>
            <a:r>
              <a:rPr lang="en-US" altLang="zh-CN" sz="1500" dirty="0">
                <a:latin typeface="Courier New" panose="02070309020205020404" pitchFamily="49" charset="0"/>
                <a:cs typeface="Courier New" panose="02070309020205020404" pitchFamily="49" charset="0"/>
              </a:rPr>
              <a:t> </a:t>
            </a:r>
            <a:r>
              <a:rPr lang="en-US" altLang="zh-CN" sz="1500" dirty="0" err="1">
                <a:latin typeface="Courier New" panose="02070309020205020404" pitchFamily="49" charset="0"/>
                <a:cs typeface="Courier New" panose="02070309020205020404" pitchFamily="49" charset="0"/>
              </a:rPr>
              <a:t>main.o</a:t>
            </a:r>
            <a:br>
              <a:rPr lang="en-US" altLang="zh-CN" sz="1500" dirty="0">
                <a:latin typeface="Courier New" panose="02070309020205020404" pitchFamily="49" charset="0"/>
                <a:cs typeface="Courier New" panose="02070309020205020404" pitchFamily="49" charset="0"/>
              </a:rPr>
            </a:br>
            <a:r>
              <a:rPr lang="en-US" altLang="zh-CN" sz="1500" dirty="0" err="1">
                <a:latin typeface="Courier New" panose="02070309020205020404" pitchFamily="49" charset="0"/>
                <a:cs typeface="Courier New" panose="02070309020205020404" pitchFamily="49" charset="0"/>
              </a:rPr>
              <a:t>sum.o</a:t>
            </a:r>
            <a:r>
              <a:rPr lang="en-US" altLang="zh-CN" sz="1500" dirty="0">
                <a:latin typeface="Courier New" panose="02070309020205020404" pitchFamily="49" charset="0"/>
                <a:cs typeface="Courier New" panose="02070309020205020404" pitchFamily="49" charset="0"/>
              </a:rPr>
              <a:t>:  ELF 64-bit LSB relocatable, x86-64, version 1 (SYSV), not stripped</a:t>
            </a:r>
            <a:br>
              <a:rPr lang="en-US" altLang="zh-CN" sz="1500" dirty="0">
                <a:latin typeface="Courier New" panose="02070309020205020404" pitchFamily="49" charset="0"/>
                <a:cs typeface="Courier New" panose="02070309020205020404" pitchFamily="49" charset="0"/>
              </a:rPr>
            </a:br>
            <a:r>
              <a:rPr lang="en-US" altLang="zh-CN" sz="1500" dirty="0" err="1">
                <a:latin typeface="Courier New" panose="02070309020205020404" pitchFamily="49" charset="0"/>
                <a:cs typeface="Courier New" panose="02070309020205020404" pitchFamily="49" charset="0"/>
              </a:rPr>
              <a:t>main.o</a:t>
            </a:r>
            <a:r>
              <a:rPr lang="en-US" altLang="zh-CN" sz="1500" dirty="0">
                <a:latin typeface="Courier New" panose="02070309020205020404" pitchFamily="49" charset="0"/>
                <a:cs typeface="Courier New" panose="02070309020205020404" pitchFamily="49" charset="0"/>
              </a:rPr>
              <a:t>: ELF 64-bit LSB relocatable, x86-64, version 1 (SYSV), not stripped</a:t>
            </a:r>
          </a:p>
          <a:p>
            <a:endParaRPr lang="en-US" altLang="zh-CN" sz="1500" dirty="0">
              <a:latin typeface="Courier New" panose="02070309020205020404" pitchFamily="49" charset="0"/>
              <a:cs typeface="Courier New" panose="02070309020205020404" pitchFamily="49" charset="0"/>
            </a:endParaRPr>
          </a:p>
          <a:p>
            <a:r>
              <a:rPr lang="en-US" altLang="zh-CN" sz="1500" dirty="0">
                <a:latin typeface="Courier New" panose="02070309020205020404" pitchFamily="49" charset="0"/>
                <a:cs typeface="Courier New" panose="02070309020205020404" pitchFamily="49" charset="0"/>
              </a:rPr>
              <a:t># file main</a:t>
            </a:r>
            <a:br>
              <a:rPr lang="en-US" altLang="zh-CN" sz="1500" dirty="0">
                <a:latin typeface="Courier New" panose="02070309020205020404" pitchFamily="49" charset="0"/>
                <a:cs typeface="Courier New" panose="02070309020205020404" pitchFamily="49" charset="0"/>
              </a:rPr>
            </a:br>
            <a:r>
              <a:rPr lang="en-US" altLang="zh-CN" sz="1500" dirty="0" err="1">
                <a:latin typeface="Courier New" panose="02070309020205020404" pitchFamily="49" charset="0"/>
                <a:cs typeface="Courier New" panose="02070309020205020404" pitchFamily="49" charset="0"/>
              </a:rPr>
              <a:t>main</a:t>
            </a:r>
            <a:r>
              <a:rPr lang="en-US" altLang="zh-CN" sz="1500" dirty="0">
                <a:latin typeface="Courier New" panose="02070309020205020404" pitchFamily="49" charset="0"/>
                <a:cs typeface="Courier New" panose="02070309020205020404" pitchFamily="49" charset="0"/>
              </a:rPr>
              <a:t>: ELF 64-bit LSB executable, x86-64, version 1 (SYSV), dynamically linked (uses shared libs), for GNU/Linux 2.6.24, </a:t>
            </a:r>
            <a:r>
              <a:rPr lang="en-US" altLang="zh-CN" sz="1500" dirty="0" err="1">
                <a:latin typeface="Courier New" panose="02070309020205020404" pitchFamily="49" charset="0"/>
                <a:cs typeface="Courier New" panose="02070309020205020404" pitchFamily="49" charset="0"/>
              </a:rPr>
              <a:t>BuildID</a:t>
            </a:r>
            <a:r>
              <a:rPr lang="en-US" altLang="zh-CN" sz="1500" dirty="0">
                <a:latin typeface="Courier New" panose="02070309020205020404" pitchFamily="49" charset="0"/>
                <a:cs typeface="Courier New" panose="02070309020205020404" pitchFamily="49" charset="0"/>
              </a:rPr>
              <a:t>[sha1]=0x34c39011eac6fd0ebae938e4087e788b28a4f6dd, not stripped</a:t>
            </a:r>
          </a:p>
          <a:p>
            <a:endParaRPr lang="en-US" altLang="zh-CN" sz="1500" dirty="0">
              <a:latin typeface="Courier New" panose="02070309020205020404" pitchFamily="49" charset="0"/>
              <a:cs typeface="Courier New" panose="02070309020205020404" pitchFamily="49" charset="0"/>
            </a:endParaRPr>
          </a:p>
          <a:p>
            <a:r>
              <a:rPr lang="en-US" altLang="zh-CN" sz="1500" dirty="0">
                <a:latin typeface="Courier New" panose="02070309020205020404" pitchFamily="49" charset="0"/>
                <a:cs typeface="Courier New" panose="02070309020205020404" pitchFamily="49" charset="0"/>
              </a:rPr>
              <a:t># </a:t>
            </a:r>
            <a:r>
              <a:rPr lang="en-US" altLang="zh-CN" sz="1500" dirty="0" err="1">
                <a:latin typeface="Courier New" panose="02070309020205020404" pitchFamily="49" charset="0"/>
                <a:cs typeface="Courier New" panose="02070309020205020404" pitchFamily="49" charset="0"/>
              </a:rPr>
              <a:t>ldd</a:t>
            </a:r>
            <a:r>
              <a:rPr lang="en-US" altLang="zh-CN" sz="1500" dirty="0">
                <a:latin typeface="Courier New" panose="02070309020205020404" pitchFamily="49" charset="0"/>
                <a:cs typeface="Courier New" panose="02070309020205020404" pitchFamily="49" charset="0"/>
              </a:rPr>
              <a:t> main</a:t>
            </a:r>
            <a:br>
              <a:rPr lang="en-US" altLang="zh-CN" sz="1500" dirty="0">
                <a:latin typeface="Courier New" panose="02070309020205020404" pitchFamily="49" charset="0"/>
                <a:cs typeface="Courier New" panose="02070309020205020404" pitchFamily="49" charset="0"/>
              </a:rPr>
            </a:br>
            <a:r>
              <a:rPr lang="en-US" altLang="zh-CN" sz="1500" dirty="0">
                <a:latin typeface="Courier New" panose="02070309020205020404" pitchFamily="49" charset="0"/>
                <a:cs typeface="Courier New" panose="02070309020205020404" pitchFamily="49" charset="0"/>
              </a:rPr>
              <a:t>        linux-vdso.so.1 =&gt;  (0x00007fff9dbfe000)</a:t>
            </a:r>
            <a:br>
              <a:rPr lang="en-US" altLang="zh-CN" sz="1500" dirty="0">
                <a:latin typeface="Courier New" panose="02070309020205020404" pitchFamily="49" charset="0"/>
                <a:cs typeface="Courier New" panose="02070309020205020404" pitchFamily="49" charset="0"/>
              </a:rPr>
            </a:br>
            <a:r>
              <a:rPr lang="en-US" altLang="zh-CN" sz="1500" dirty="0">
                <a:latin typeface="Courier New" panose="02070309020205020404" pitchFamily="49" charset="0"/>
                <a:cs typeface="Courier New" panose="02070309020205020404" pitchFamily="49" charset="0"/>
              </a:rPr>
              <a:t>        libc.so.6 =&gt; /lib/x86_64-linux-gnu/libc.so.6 (0x00007f4bef587000)</a:t>
            </a:r>
            <a:br>
              <a:rPr lang="en-US" altLang="zh-CN" sz="1500" dirty="0">
                <a:latin typeface="Courier New" panose="02070309020205020404" pitchFamily="49" charset="0"/>
                <a:cs typeface="Courier New" panose="02070309020205020404" pitchFamily="49" charset="0"/>
              </a:rPr>
            </a:br>
            <a:r>
              <a:rPr lang="en-US" altLang="zh-CN" sz="1500" dirty="0">
                <a:latin typeface="Courier New" panose="02070309020205020404" pitchFamily="49" charset="0"/>
                <a:cs typeface="Courier New" panose="02070309020205020404" pitchFamily="49" charset="0"/>
              </a:rPr>
              <a:t>        /lib64/ld-linux-x86-64.so.2 (0x00007f4bef956000)</a:t>
            </a:r>
          </a:p>
          <a:p>
            <a:endParaRPr lang="en-US" altLang="zh-CN" sz="1500" dirty="0">
              <a:latin typeface="Courier New" panose="02070309020205020404" pitchFamily="49" charset="0"/>
              <a:cs typeface="Courier New" panose="02070309020205020404" pitchFamily="49" charset="0"/>
            </a:endParaRPr>
          </a:p>
          <a:p>
            <a:r>
              <a:rPr lang="en-US" altLang="zh-CN" sz="1500" dirty="0">
                <a:latin typeface="Courier New" panose="02070309020205020404" pitchFamily="49" charset="0"/>
                <a:cs typeface="Courier New" panose="02070309020205020404" pitchFamily="49" charset="0"/>
              </a:rPr>
              <a:t># file /lib/x86_64-linux-gnu/libc.so.6</a:t>
            </a:r>
            <a:br>
              <a:rPr lang="en-US" altLang="zh-CN" sz="1500" dirty="0">
                <a:latin typeface="Courier New" panose="02070309020205020404" pitchFamily="49" charset="0"/>
                <a:cs typeface="Courier New" panose="02070309020205020404" pitchFamily="49" charset="0"/>
              </a:rPr>
            </a:br>
            <a:r>
              <a:rPr lang="en-US" altLang="zh-CN" sz="1500" dirty="0">
                <a:latin typeface="Courier New" panose="02070309020205020404" pitchFamily="49" charset="0"/>
                <a:cs typeface="Courier New" panose="02070309020205020404" pitchFamily="49" charset="0"/>
              </a:rPr>
              <a:t>/lib/x86_64-linux-gnu/libc.so.6: symbolic link to `libc-2.15.so’</a:t>
            </a:r>
          </a:p>
          <a:p>
            <a:endParaRPr lang="en-US" altLang="zh-CN" sz="1500" dirty="0">
              <a:latin typeface="Courier New" panose="02070309020205020404" pitchFamily="49" charset="0"/>
              <a:cs typeface="Courier New" panose="02070309020205020404" pitchFamily="49" charset="0"/>
            </a:endParaRPr>
          </a:p>
          <a:p>
            <a:r>
              <a:rPr lang="en-US" altLang="zh-CN" sz="1500" dirty="0">
                <a:latin typeface="Courier New" panose="02070309020205020404" pitchFamily="49" charset="0"/>
                <a:cs typeface="Courier New" panose="02070309020205020404" pitchFamily="49" charset="0"/>
              </a:rPr>
              <a:t># file /lib/x86_64-linux-gnu/libc-2.15.so</a:t>
            </a:r>
            <a:br>
              <a:rPr lang="en-US" altLang="zh-CN" sz="1500" dirty="0">
                <a:latin typeface="Courier New" panose="02070309020205020404" pitchFamily="49" charset="0"/>
                <a:cs typeface="Courier New" panose="02070309020205020404" pitchFamily="49" charset="0"/>
              </a:rPr>
            </a:br>
            <a:r>
              <a:rPr lang="en-US" altLang="zh-CN" sz="1500" dirty="0">
                <a:latin typeface="Courier New" panose="02070309020205020404" pitchFamily="49" charset="0"/>
                <a:cs typeface="Courier New" panose="02070309020205020404" pitchFamily="49" charset="0"/>
              </a:rPr>
              <a:t>/lib/x86_64-linux-gnu/libc-2.15.so: ELF 64-bit LSB shared object, x86-64, version 1 (SYSV), dynamically linked (uses shared libs), </a:t>
            </a:r>
            <a:r>
              <a:rPr lang="en-US" altLang="zh-CN" sz="1500" dirty="0" err="1">
                <a:latin typeface="Courier New" panose="02070309020205020404" pitchFamily="49" charset="0"/>
                <a:cs typeface="Courier New" panose="02070309020205020404" pitchFamily="49" charset="0"/>
              </a:rPr>
              <a:t>BuildID</a:t>
            </a:r>
            <a:r>
              <a:rPr lang="en-US" altLang="zh-CN" sz="1500" dirty="0">
                <a:latin typeface="Courier New" panose="02070309020205020404" pitchFamily="49" charset="0"/>
                <a:cs typeface="Courier New" panose="02070309020205020404" pitchFamily="49" charset="0"/>
              </a:rPr>
              <a:t>[sha1]=0x760efc6878e468a84b60e307a5bad802cbe2a480, for GNU/Linux 2.6.24, stripped</a:t>
            </a:r>
          </a:p>
        </p:txBody>
      </p:sp>
      <p:sp>
        <p:nvSpPr>
          <p:cNvPr id="6" name="矩形 5">
            <a:extLst>
              <a:ext uri="{FF2B5EF4-FFF2-40B4-BE49-F238E27FC236}">
                <a16:creationId xmlns:a16="http://schemas.microsoft.com/office/drawing/2014/main" id="{8D063831-64B0-2F6D-B039-9D72F8499B2C}"/>
              </a:ext>
            </a:extLst>
          </p:cNvPr>
          <p:cNvSpPr/>
          <p:nvPr/>
        </p:nvSpPr>
        <p:spPr>
          <a:xfrm>
            <a:off x="2832677" y="1541057"/>
            <a:ext cx="3752950" cy="461665"/>
          </a:xfrm>
          <a:prstGeom prst="rect">
            <a:avLst/>
          </a:prstGeom>
        </p:spPr>
        <p:txBody>
          <a:bodyPr wrap="none">
            <a:spAutoFit/>
          </a:bodyPr>
          <a:lstStyle/>
          <a:p>
            <a:r>
              <a:rPr lang="en-US" altLang="zh-CN" dirty="0">
                <a:solidFill>
                  <a:srgbClr val="C00000"/>
                </a:solidFill>
              </a:rPr>
              <a:t>Relocatable object file (.o file)</a:t>
            </a:r>
          </a:p>
        </p:txBody>
      </p:sp>
      <p:sp>
        <p:nvSpPr>
          <p:cNvPr id="7" name="矩形 6">
            <a:extLst>
              <a:ext uri="{FF2B5EF4-FFF2-40B4-BE49-F238E27FC236}">
                <a16:creationId xmlns:a16="http://schemas.microsoft.com/office/drawing/2014/main" id="{472E3583-A2CD-CC65-702D-28D51C49FB00}"/>
              </a:ext>
            </a:extLst>
          </p:cNvPr>
          <p:cNvSpPr/>
          <p:nvPr/>
        </p:nvSpPr>
        <p:spPr>
          <a:xfrm>
            <a:off x="2832677" y="2459922"/>
            <a:ext cx="4046301" cy="461665"/>
          </a:xfrm>
          <a:prstGeom prst="rect">
            <a:avLst/>
          </a:prstGeom>
        </p:spPr>
        <p:txBody>
          <a:bodyPr wrap="none">
            <a:spAutoFit/>
          </a:bodyPr>
          <a:lstStyle/>
          <a:p>
            <a:r>
              <a:rPr lang="en-US" altLang="zh-CN" dirty="0">
                <a:solidFill>
                  <a:srgbClr val="C00000"/>
                </a:solidFill>
              </a:rPr>
              <a:t>Executable object file (</a:t>
            </a:r>
            <a:r>
              <a:rPr lang="en-US" altLang="zh-CN" dirty="0" err="1">
                <a:solidFill>
                  <a:srgbClr val="C00000"/>
                </a:solidFill>
              </a:rPr>
              <a:t>a.out</a:t>
            </a:r>
            <a:r>
              <a:rPr lang="en-US" altLang="zh-CN" dirty="0">
                <a:solidFill>
                  <a:srgbClr val="C00000"/>
                </a:solidFill>
              </a:rPr>
              <a:t> file)</a:t>
            </a:r>
          </a:p>
        </p:txBody>
      </p:sp>
      <p:sp>
        <p:nvSpPr>
          <p:cNvPr id="8" name="矩形 7">
            <a:extLst>
              <a:ext uri="{FF2B5EF4-FFF2-40B4-BE49-F238E27FC236}">
                <a16:creationId xmlns:a16="http://schemas.microsoft.com/office/drawing/2014/main" id="{131795CF-6514-9080-4F20-D9215981363D}"/>
              </a:ext>
            </a:extLst>
          </p:cNvPr>
          <p:cNvSpPr/>
          <p:nvPr/>
        </p:nvSpPr>
        <p:spPr>
          <a:xfrm>
            <a:off x="5044156" y="5431722"/>
            <a:ext cx="3329758" cy="461665"/>
          </a:xfrm>
          <a:prstGeom prst="rect">
            <a:avLst/>
          </a:prstGeom>
        </p:spPr>
        <p:txBody>
          <a:bodyPr wrap="none">
            <a:spAutoFit/>
          </a:bodyPr>
          <a:lstStyle/>
          <a:p>
            <a:r>
              <a:rPr lang="en-US" altLang="zh-CN" dirty="0">
                <a:solidFill>
                  <a:srgbClr val="C00000"/>
                </a:solidFill>
              </a:rPr>
              <a:t>Shared object file (.so file)</a:t>
            </a:r>
          </a:p>
        </p:txBody>
      </p:sp>
    </p:spTree>
    <p:extLst>
      <p:ext uri="{BB962C8B-B14F-4D97-AF65-F5344CB8AC3E}">
        <p14:creationId xmlns:p14="http://schemas.microsoft.com/office/powerpoint/2010/main" val="383118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925AD5-C401-6E1B-B013-8FBDDD971AFF}"/>
              </a:ext>
            </a:extLst>
          </p:cNvPr>
          <p:cNvSpPr>
            <a:spLocks noGrp="1"/>
          </p:cNvSpPr>
          <p:nvPr>
            <p:ph type="title"/>
          </p:nvPr>
        </p:nvSpPr>
        <p:spPr/>
        <p:txBody>
          <a:bodyPr/>
          <a:lstStyle/>
          <a:p>
            <a:r>
              <a:rPr lang="zh-CN" altLang="en-US" dirty="0"/>
              <a:t>可执行与可链接格式（</a:t>
            </a:r>
            <a:r>
              <a:rPr lang="en-US" altLang="zh-CN" dirty="0"/>
              <a:t>ELF</a:t>
            </a:r>
            <a:r>
              <a:rPr lang="zh-CN" altLang="en-US" dirty="0"/>
              <a:t>）</a:t>
            </a:r>
          </a:p>
        </p:txBody>
      </p:sp>
      <p:sp>
        <p:nvSpPr>
          <p:cNvPr id="3" name="内容占位符 2">
            <a:extLst>
              <a:ext uri="{FF2B5EF4-FFF2-40B4-BE49-F238E27FC236}">
                <a16:creationId xmlns:a16="http://schemas.microsoft.com/office/drawing/2014/main" id="{AF61D698-D7E5-8BFB-4B9E-7302DB315B29}"/>
              </a:ext>
            </a:extLst>
          </p:cNvPr>
          <p:cNvSpPr>
            <a:spLocks noGrp="1"/>
          </p:cNvSpPr>
          <p:nvPr>
            <p:ph idx="1"/>
          </p:nvPr>
        </p:nvSpPr>
        <p:spPr/>
        <p:txBody>
          <a:bodyPr/>
          <a:lstStyle/>
          <a:p>
            <a:r>
              <a:rPr lang="zh-CN" altLang="en-US" dirty="0"/>
              <a:t>目标文件的标准二进制格式</a:t>
            </a:r>
          </a:p>
          <a:p>
            <a:r>
              <a:rPr lang="zh-CN" altLang="en-US" dirty="0"/>
              <a:t>一种统一格式，适用于：</a:t>
            </a:r>
          </a:p>
          <a:p>
            <a:pPr lvl="1"/>
            <a:r>
              <a:rPr lang="zh-CN" altLang="en-US" dirty="0"/>
              <a:t>可重定位目标文件（</a:t>
            </a:r>
            <a:r>
              <a:rPr lang="en-US" altLang="zh-CN" dirty="0"/>
              <a:t>.o</a:t>
            </a:r>
            <a:r>
              <a:rPr lang="zh-CN" altLang="en-US" dirty="0"/>
              <a:t>）</a:t>
            </a:r>
          </a:p>
          <a:p>
            <a:pPr lvl="1"/>
            <a:r>
              <a:rPr lang="zh-CN" altLang="en-US" dirty="0"/>
              <a:t>可执行目标文件（</a:t>
            </a:r>
            <a:r>
              <a:rPr lang="en-US" altLang="zh-CN" dirty="0" err="1"/>
              <a:t>a.out</a:t>
            </a:r>
            <a:r>
              <a:rPr lang="zh-CN" altLang="en-US" dirty="0"/>
              <a:t>）</a:t>
            </a:r>
          </a:p>
          <a:p>
            <a:pPr lvl="1"/>
            <a:r>
              <a:rPr lang="zh-CN" altLang="en-US" dirty="0"/>
              <a:t>共享目标文件（</a:t>
            </a:r>
            <a:r>
              <a:rPr lang="en-US" altLang="zh-CN" dirty="0"/>
              <a:t>.so</a:t>
            </a:r>
            <a:r>
              <a:rPr lang="zh-CN" altLang="en-US" dirty="0"/>
              <a:t>）</a:t>
            </a:r>
          </a:p>
          <a:p>
            <a:r>
              <a:rPr lang="zh-CN" altLang="en-US" dirty="0"/>
              <a:t>通用名称：</a:t>
            </a:r>
            <a:r>
              <a:rPr lang="en-US" altLang="zh-CN" dirty="0"/>
              <a:t>ELF </a:t>
            </a:r>
            <a:r>
              <a:rPr lang="zh-CN" altLang="en-US" dirty="0"/>
              <a:t>二进制文件</a:t>
            </a:r>
          </a:p>
          <a:p>
            <a:r>
              <a:rPr lang="zh-CN" altLang="en-US" dirty="0"/>
              <a:t>首次出现于 </a:t>
            </a:r>
            <a:r>
              <a:rPr lang="en-US" altLang="zh-CN" dirty="0"/>
              <a:t>System V Release 4 Unix</a:t>
            </a:r>
            <a:r>
              <a:rPr lang="zh-CN" altLang="en-US" dirty="0"/>
              <a:t>，约 </a:t>
            </a:r>
            <a:r>
              <a:rPr lang="en-US" altLang="zh-CN" dirty="0"/>
              <a:t>1989 </a:t>
            </a:r>
            <a:r>
              <a:rPr lang="zh-CN" altLang="en-US" dirty="0"/>
              <a:t>年</a:t>
            </a:r>
          </a:p>
          <a:p>
            <a:r>
              <a:rPr lang="en-US" altLang="zh-CN" dirty="0"/>
              <a:t>Linux </a:t>
            </a:r>
            <a:r>
              <a:rPr lang="zh-CN" altLang="en-US" dirty="0"/>
              <a:t>于约 </a:t>
            </a:r>
            <a:r>
              <a:rPr lang="en-US" altLang="zh-CN" dirty="0"/>
              <a:t>1995 </a:t>
            </a:r>
            <a:r>
              <a:rPr lang="zh-CN" altLang="en-US" dirty="0"/>
              <a:t>年切换到 </a:t>
            </a:r>
            <a:r>
              <a:rPr lang="en-US" altLang="zh-CN" dirty="0"/>
              <a:t>ELF</a:t>
            </a:r>
            <a:r>
              <a:rPr lang="zh-CN" altLang="en-US" dirty="0"/>
              <a:t>，</a:t>
            </a:r>
            <a:r>
              <a:rPr lang="en-US" altLang="zh-CN" dirty="0"/>
              <a:t>BSD </a:t>
            </a:r>
            <a:r>
              <a:rPr lang="zh-CN" altLang="en-US" dirty="0"/>
              <a:t>后来于约 </a:t>
            </a:r>
            <a:r>
              <a:rPr lang="en-US" altLang="zh-CN" dirty="0"/>
              <a:t>1998-2000 </a:t>
            </a:r>
            <a:r>
              <a:rPr lang="zh-CN" altLang="en-US" dirty="0"/>
              <a:t>年间切换</a:t>
            </a:r>
          </a:p>
          <a:p>
            <a:endParaRPr lang="zh-CN" altLang="en-US" dirty="0"/>
          </a:p>
        </p:txBody>
      </p:sp>
    </p:spTree>
    <p:extLst>
      <p:ext uri="{BB962C8B-B14F-4D97-AF65-F5344CB8AC3E}">
        <p14:creationId xmlns:p14="http://schemas.microsoft.com/office/powerpoint/2010/main" val="2591021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FE97F3-56EF-BC8E-A876-46BB3CF5F340}"/>
              </a:ext>
            </a:extLst>
          </p:cNvPr>
          <p:cNvSpPr>
            <a:spLocks noGrp="1"/>
          </p:cNvSpPr>
          <p:nvPr>
            <p:ph type="title"/>
          </p:nvPr>
        </p:nvSpPr>
        <p:spPr/>
        <p:txBody>
          <a:bodyPr/>
          <a:lstStyle/>
          <a:p>
            <a:r>
              <a:rPr lang="en-US" altLang="zh-CN" dirty="0"/>
              <a:t>ELF </a:t>
            </a:r>
            <a:r>
              <a:rPr lang="zh-CN" altLang="en-US" dirty="0"/>
              <a:t>目标文件格式</a:t>
            </a:r>
          </a:p>
        </p:txBody>
      </p:sp>
      <p:sp>
        <p:nvSpPr>
          <p:cNvPr id="3" name="内容占位符 2">
            <a:extLst>
              <a:ext uri="{FF2B5EF4-FFF2-40B4-BE49-F238E27FC236}">
                <a16:creationId xmlns:a16="http://schemas.microsoft.com/office/drawing/2014/main" id="{63F5CCD6-4FCA-5E55-D934-DA133225B054}"/>
              </a:ext>
            </a:extLst>
          </p:cNvPr>
          <p:cNvSpPr>
            <a:spLocks noGrp="1"/>
          </p:cNvSpPr>
          <p:nvPr>
            <p:ph idx="1"/>
          </p:nvPr>
        </p:nvSpPr>
        <p:spPr>
          <a:xfrm>
            <a:off x="457200" y="1447800"/>
            <a:ext cx="5410200" cy="5257800"/>
          </a:xfrm>
        </p:spPr>
        <p:txBody>
          <a:bodyPr>
            <a:normAutofit/>
          </a:bodyPr>
          <a:lstStyle/>
          <a:p>
            <a:pPr hangingPunct="1">
              <a:lnSpc>
                <a:spcPts val="2400"/>
              </a:lnSpc>
              <a:spcBef>
                <a:spcPts val="0"/>
              </a:spcBef>
            </a:pPr>
            <a:r>
              <a:rPr lang="en-US" altLang="zh-CN" sz="2400" dirty="0"/>
              <a:t>ELF </a:t>
            </a:r>
            <a:r>
              <a:rPr lang="zh-CN" altLang="en-US" sz="2400" dirty="0"/>
              <a:t>头</a:t>
            </a:r>
            <a:endParaRPr lang="en-US" altLang="zh-CN" sz="2400" dirty="0"/>
          </a:p>
          <a:p>
            <a:pPr lvl="1" hangingPunct="1">
              <a:lnSpc>
                <a:spcPts val="2400"/>
              </a:lnSpc>
              <a:spcBef>
                <a:spcPts val="0"/>
              </a:spcBef>
            </a:pPr>
            <a:r>
              <a:rPr lang="zh-CN" altLang="en-US" sz="1800" dirty="0"/>
              <a:t>字长、字节顺序、文件类型（</a:t>
            </a:r>
            <a:r>
              <a:rPr lang="en-US" altLang="zh-CN" sz="1800" dirty="0"/>
              <a:t>.o, exec, .so</a:t>
            </a:r>
            <a:r>
              <a:rPr lang="zh-CN" altLang="en-US" sz="1800" dirty="0"/>
              <a:t>）、机器类型等</a:t>
            </a:r>
            <a:endParaRPr lang="en-US" altLang="zh-CN" sz="1800" dirty="0"/>
          </a:p>
          <a:p>
            <a:pPr hangingPunct="1">
              <a:lnSpc>
                <a:spcPts val="2400"/>
              </a:lnSpc>
              <a:spcBef>
                <a:spcPts val="0"/>
              </a:spcBef>
            </a:pPr>
            <a:r>
              <a:rPr lang="zh-CN" altLang="en-US" sz="2400" dirty="0"/>
              <a:t>段头表</a:t>
            </a:r>
            <a:endParaRPr lang="en-US" altLang="zh-CN" sz="2400" dirty="0"/>
          </a:p>
          <a:p>
            <a:pPr lvl="1" hangingPunct="1">
              <a:lnSpc>
                <a:spcPts val="2400"/>
              </a:lnSpc>
              <a:spcBef>
                <a:spcPts val="0"/>
              </a:spcBef>
            </a:pPr>
            <a:r>
              <a:rPr lang="zh-CN" altLang="en-US" sz="1800" dirty="0"/>
              <a:t>页面大小、虚拟地址内存段（节）、段大小</a:t>
            </a:r>
            <a:endParaRPr lang="en-US" altLang="zh-CN" sz="1800" dirty="0"/>
          </a:p>
          <a:p>
            <a:pPr hangingPunct="1">
              <a:lnSpc>
                <a:spcPts val="2400"/>
              </a:lnSpc>
              <a:spcBef>
                <a:spcPts val="0"/>
              </a:spcBef>
            </a:pPr>
            <a:r>
              <a:rPr lang="en-US" altLang="zh-CN" sz="2400" dirty="0"/>
              <a:t>.text </a:t>
            </a:r>
            <a:r>
              <a:rPr lang="zh-CN" altLang="en-US" sz="2400" dirty="0"/>
              <a:t>节</a:t>
            </a:r>
            <a:endParaRPr lang="en-US" altLang="zh-CN" sz="2400" dirty="0"/>
          </a:p>
          <a:p>
            <a:pPr lvl="1" hangingPunct="1">
              <a:lnSpc>
                <a:spcPts val="2400"/>
              </a:lnSpc>
              <a:spcBef>
                <a:spcPts val="0"/>
              </a:spcBef>
            </a:pPr>
            <a:r>
              <a:rPr lang="zh-CN" altLang="en-US" sz="1800" dirty="0"/>
              <a:t>代码</a:t>
            </a:r>
            <a:endParaRPr lang="en-US" altLang="zh-CN" sz="1800" dirty="0"/>
          </a:p>
          <a:p>
            <a:pPr hangingPunct="1">
              <a:lnSpc>
                <a:spcPts val="2400"/>
              </a:lnSpc>
              <a:spcBef>
                <a:spcPts val="0"/>
              </a:spcBef>
            </a:pPr>
            <a:r>
              <a:rPr lang="en-US" altLang="zh-CN" sz="2400" dirty="0"/>
              <a:t>.</a:t>
            </a:r>
            <a:r>
              <a:rPr lang="en-US" altLang="zh-CN" sz="2400" dirty="0" err="1"/>
              <a:t>rodata</a:t>
            </a:r>
            <a:r>
              <a:rPr lang="en-US" altLang="zh-CN" sz="2400" dirty="0"/>
              <a:t> </a:t>
            </a:r>
            <a:r>
              <a:rPr lang="zh-CN" altLang="en-US" sz="2400" dirty="0"/>
              <a:t>节</a:t>
            </a:r>
            <a:endParaRPr lang="en-US" altLang="zh-CN" sz="2400" dirty="0"/>
          </a:p>
          <a:p>
            <a:pPr lvl="1" hangingPunct="1">
              <a:lnSpc>
                <a:spcPts val="2400"/>
              </a:lnSpc>
              <a:spcBef>
                <a:spcPts val="0"/>
              </a:spcBef>
            </a:pPr>
            <a:r>
              <a:rPr lang="zh-CN" altLang="en-US" sz="1800" dirty="0"/>
              <a:t>只读数据：跳转表、字符串常量等</a:t>
            </a:r>
            <a:endParaRPr lang="en-US" altLang="zh-CN" sz="1800" dirty="0"/>
          </a:p>
          <a:p>
            <a:pPr hangingPunct="1">
              <a:lnSpc>
                <a:spcPts val="2400"/>
              </a:lnSpc>
              <a:spcBef>
                <a:spcPts val="0"/>
              </a:spcBef>
            </a:pPr>
            <a:r>
              <a:rPr lang="en-US" altLang="zh-CN" sz="2400" dirty="0"/>
              <a:t>.data </a:t>
            </a:r>
            <a:r>
              <a:rPr lang="zh-CN" altLang="en-US" sz="2400" dirty="0"/>
              <a:t>节</a:t>
            </a:r>
            <a:endParaRPr lang="en-US" altLang="zh-CN" sz="2400" dirty="0"/>
          </a:p>
          <a:p>
            <a:pPr lvl="1" hangingPunct="1">
              <a:lnSpc>
                <a:spcPts val="2400"/>
              </a:lnSpc>
              <a:spcBef>
                <a:spcPts val="0"/>
              </a:spcBef>
            </a:pPr>
            <a:r>
              <a:rPr lang="zh-CN" altLang="en-US" sz="1800" dirty="0"/>
              <a:t>已初始化的全局变量</a:t>
            </a:r>
            <a:endParaRPr lang="en-US" altLang="zh-CN" sz="1800" dirty="0"/>
          </a:p>
          <a:p>
            <a:pPr hangingPunct="1">
              <a:lnSpc>
                <a:spcPts val="2400"/>
              </a:lnSpc>
              <a:spcBef>
                <a:spcPts val="0"/>
              </a:spcBef>
            </a:pPr>
            <a:r>
              <a:rPr lang="en-US" altLang="zh-CN" sz="2400" dirty="0"/>
              <a:t>.</a:t>
            </a:r>
            <a:r>
              <a:rPr lang="en-US" altLang="zh-CN" sz="2400" dirty="0" err="1"/>
              <a:t>bss</a:t>
            </a:r>
            <a:r>
              <a:rPr lang="en-US" altLang="zh-CN" sz="2400" dirty="0"/>
              <a:t> </a:t>
            </a:r>
            <a:r>
              <a:rPr lang="zh-CN" altLang="en-US" sz="2400" dirty="0"/>
              <a:t>节</a:t>
            </a:r>
            <a:endParaRPr lang="en-US" altLang="zh-CN" sz="2400" dirty="0"/>
          </a:p>
          <a:p>
            <a:pPr lvl="1" hangingPunct="1">
              <a:lnSpc>
                <a:spcPts val="2400"/>
              </a:lnSpc>
              <a:spcBef>
                <a:spcPts val="0"/>
              </a:spcBef>
            </a:pPr>
            <a:r>
              <a:rPr lang="zh-CN" altLang="en-US" sz="1800" dirty="0"/>
              <a:t>未初始化的全局变量</a:t>
            </a:r>
            <a:endParaRPr lang="en-US" altLang="zh-CN" sz="1800" dirty="0"/>
          </a:p>
          <a:p>
            <a:pPr lvl="1" hangingPunct="1">
              <a:lnSpc>
                <a:spcPts val="2400"/>
              </a:lnSpc>
              <a:spcBef>
                <a:spcPts val="0"/>
              </a:spcBef>
            </a:pPr>
            <a:r>
              <a:rPr lang="en-US" altLang="zh-CN" sz="1800" dirty="0"/>
              <a:t>"Block Started by Symbol"</a:t>
            </a:r>
            <a:r>
              <a:rPr lang="zh-CN" altLang="en-US" sz="1800" dirty="0"/>
              <a:t>（由符号开始的块）</a:t>
            </a:r>
            <a:endParaRPr lang="en-US" altLang="zh-CN" sz="1800" dirty="0"/>
          </a:p>
          <a:p>
            <a:pPr lvl="1" hangingPunct="1">
              <a:lnSpc>
                <a:spcPts val="2400"/>
              </a:lnSpc>
              <a:spcBef>
                <a:spcPts val="0"/>
              </a:spcBef>
            </a:pPr>
            <a:r>
              <a:rPr lang="en-US" altLang="zh-CN" sz="1800" dirty="0"/>
              <a:t>"Better Save Space"</a:t>
            </a:r>
            <a:r>
              <a:rPr lang="zh-CN" altLang="en-US" sz="1800" dirty="0"/>
              <a:t>（更好地节省空间）</a:t>
            </a:r>
            <a:endParaRPr lang="en-US" altLang="zh-CN" sz="1800" dirty="0"/>
          </a:p>
          <a:p>
            <a:pPr lvl="1" hangingPunct="1">
              <a:lnSpc>
                <a:spcPts val="2400"/>
              </a:lnSpc>
              <a:spcBef>
                <a:spcPts val="0"/>
              </a:spcBef>
            </a:pPr>
            <a:r>
              <a:rPr lang="zh-CN" altLang="en-US" sz="1800" dirty="0"/>
              <a:t>有节头但不占用空间</a:t>
            </a:r>
          </a:p>
        </p:txBody>
      </p:sp>
      <p:sp>
        <p:nvSpPr>
          <p:cNvPr id="5" name="Rectangle 3">
            <a:extLst>
              <a:ext uri="{FF2B5EF4-FFF2-40B4-BE49-F238E27FC236}">
                <a16:creationId xmlns:a16="http://schemas.microsoft.com/office/drawing/2014/main" id="{DF303F3E-3511-AED2-7D68-310F1B6A82A8}"/>
              </a:ext>
            </a:extLst>
          </p:cNvPr>
          <p:cNvSpPr>
            <a:spLocks noChangeArrowheads="1"/>
          </p:cNvSpPr>
          <p:nvPr/>
        </p:nvSpPr>
        <p:spPr bwMode="auto">
          <a:xfrm>
            <a:off x="5962446" y="1752600"/>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ELF </a:t>
            </a:r>
            <a:r>
              <a:rPr lang="zh-CN" altLang="en-US" sz="1600" b="1" dirty="0">
                <a:latin typeface="Calibri" pitchFamily="34" charset="0"/>
                <a:ea typeface="msgothic" charset="0"/>
                <a:cs typeface="msgothic" charset="0"/>
              </a:rPr>
              <a:t>头</a:t>
            </a:r>
            <a:endParaRPr lang="en-GB" sz="1600" b="1" dirty="0">
              <a:latin typeface="Calibri" pitchFamily="34" charset="0"/>
              <a:ea typeface="msgothic" charset="0"/>
              <a:cs typeface="msgothic" charset="0"/>
            </a:endParaRPr>
          </a:p>
        </p:txBody>
      </p:sp>
      <p:sp>
        <p:nvSpPr>
          <p:cNvPr id="6" name="Rectangle 4">
            <a:extLst>
              <a:ext uri="{FF2B5EF4-FFF2-40B4-BE49-F238E27FC236}">
                <a16:creationId xmlns:a16="http://schemas.microsoft.com/office/drawing/2014/main" id="{FAC3B6EC-31B1-4219-22D5-4DA721D39E0D}"/>
              </a:ext>
            </a:extLst>
          </p:cNvPr>
          <p:cNvSpPr>
            <a:spLocks noChangeArrowheads="1"/>
          </p:cNvSpPr>
          <p:nvPr/>
        </p:nvSpPr>
        <p:spPr bwMode="auto">
          <a:xfrm>
            <a:off x="5962446" y="2133600"/>
            <a:ext cx="2971800" cy="6096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latin typeface="Calibri" pitchFamily="34" charset="0"/>
                <a:ea typeface="msgothic" charset="0"/>
                <a:cs typeface="msgothic" charset="0"/>
              </a:rPr>
              <a:t>段头表</a:t>
            </a:r>
            <a:endParaRPr lang="en-US" altLang="zh-CN" sz="1600" b="1" dirty="0">
              <a:latin typeface="Calibri"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latin typeface="Calibri" pitchFamily="34" charset="0"/>
                <a:ea typeface="msgothic" charset="0"/>
                <a:cs typeface="msgothic" charset="0"/>
              </a:rPr>
              <a:t>（可执行文件必需）</a:t>
            </a:r>
            <a:endParaRPr lang="en-GB" sz="1600" b="1" dirty="0">
              <a:latin typeface="Calibri" pitchFamily="34" charset="0"/>
              <a:ea typeface="msgothic" charset="0"/>
              <a:cs typeface="msgothic" charset="0"/>
            </a:endParaRPr>
          </a:p>
        </p:txBody>
      </p:sp>
      <p:sp>
        <p:nvSpPr>
          <p:cNvPr id="7" name="Rectangle 5">
            <a:extLst>
              <a:ext uri="{FF2B5EF4-FFF2-40B4-BE49-F238E27FC236}">
                <a16:creationId xmlns:a16="http://schemas.microsoft.com/office/drawing/2014/main" id="{14DD48C2-8737-3A02-88BA-2B0913ABF858}"/>
              </a:ext>
            </a:extLst>
          </p:cNvPr>
          <p:cNvSpPr>
            <a:spLocks noChangeArrowheads="1"/>
          </p:cNvSpPr>
          <p:nvPr/>
        </p:nvSpPr>
        <p:spPr bwMode="auto">
          <a:xfrm>
            <a:off x="5962446" y="2743200"/>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.text </a:t>
            </a:r>
            <a:r>
              <a:rPr lang="zh-CN" altLang="en-US" sz="1600" b="1" dirty="0">
                <a:latin typeface="Courier New" pitchFamily="49" charset="0"/>
                <a:ea typeface="msgothic" charset="0"/>
                <a:cs typeface="msgothic" charset="0"/>
              </a:rPr>
              <a:t>节</a:t>
            </a:r>
            <a:endParaRPr lang="en-GB" sz="1600" b="1" dirty="0">
              <a:latin typeface="Calibri" pitchFamily="34" charset="0"/>
              <a:ea typeface="msgothic" charset="0"/>
              <a:cs typeface="msgothic" charset="0"/>
            </a:endParaRPr>
          </a:p>
        </p:txBody>
      </p:sp>
      <p:sp>
        <p:nvSpPr>
          <p:cNvPr id="8" name="Rectangle 6">
            <a:extLst>
              <a:ext uri="{FF2B5EF4-FFF2-40B4-BE49-F238E27FC236}">
                <a16:creationId xmlns:a16="http://schemas.microsoft.com/office/drawing/2014/main" id="{A53D0965-960F-2E1B-40B1-1F9AC6A2244A}"/>
              </a:ext>
            </a:extLst>
          </p:cNvPr>
          <p:cNvSpPr>
            <a:spLocks noChangeArrowheads="1"/>
          </p:cNvSpPr>
          <p:nvPr/>
        </p:nvSpPr>
        <p:spPr bwMode="auto">
          <a:xfrm>
            <a:off x="5962446" y="3124200"/>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r>
              <a:rPr lang="en-GB" sz="1600" b="1" dirty="0" err="1">
                <a:latin typeface="Courier New" pitchFamily="49" charset="0"/>
                <a:ea typeface="msgothic" charset="0"/>
                <a:cs typeface="msgothic" charset="0"/>
              </a:rPr>
              <a:t>rodata</a:t>
            </a:r>
            <a:r>
              <a:rPr lang="en-GB" sz="1600" b="1" dirty="0">
                <a:latin typeface="Courier New" pitchFamily="49" charset="0"/>
                <a:ea typeface="msgothic" charset="0"/>
                <a:cs typeface="msgothic" charset="0"/>
              </a:rPr>
              <a:t> </a:t>
            </a:r>
            <a:r>
              <a:rPr lang="zh-CN" altLang="en-US" sz="1600" b="1" dirty="0">
                <a:latin typeface="Courier New" pitchFamily="49" charset="0"/>
                <a:ea typeface="msgothic" charset="0"/>
                <a:cs typeface="msgothic" charset="0"/>
              </a:rPr>
              <a:t>节</a:t>
            </a:r>
            <a:endParaRPr lang="en-GB" sz="1600" b="1" dirty="0">
              <a:latin typeface="Calibri" pitchFamily="34" charset="0"/>
              <a:ea typeface="msgothic" charset="0"/>
              <a:cs typeface="msgothic" charset="0"/>
            </a:endParaRPr>
          </a:p>
        </p:txBody>
      </p:sp>
      <p:sp>
        <p:nvSpPr>
          <p:cNvPr id="9" name="Rectangle 7">
            <a:extLst>
              <a:ext uri="{FF2B5EF4-FFF2-40B4-BE49-F238E27FC236}">
                <a16:creationId xmlns:a16="http://schemas.microsoft.com/office/drawing/2014/main" id="{E07CD0D6-9CFC-B4E8-52B0-C60A7C77BBAD}"/>
              </a:ext>
            </a:extLst>
          </p:cNvPr>
          <p:cNvSpPr>
            <a:spLocks noChangeArrowheads="1"/>
          </p:cNvSpPr>
          <p:nvPr/>
        </p:nvSpPr>
        <p:spPr bwMode="auto">
          <a:xfrm>
            <a:off x="5962446" y="3886200"/>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r>
              <a:rPr lang="en-GB" sz="1600" b="1" dirty="0" err="1">
                <a:latin typeface="Courier New" pitchFamily="49" charset="0"/>
                <a:ea typeface="msgothic" charset="0"/>
                <a:cs typeface="msgothic" charset="0"/>
              </a:rPr>
              <a:t>bss</a:t>
            </a:r>
            <a:r>
              <a:rPr lang="en-GB" sz="1600" b="1" dirty="0">
                <a:latin typeface="Courier New" pitchFamily="49" charset="0"/>
                <a:ea typeface="msgothic" charset="0"/>
                <a:cs typeface="msgothic" charset="0"/>
              </a:rPr>
              <a:t> </a:t>
            </a:r>
            <a:r>
              <a:rPr lang="zh-CN" altLang="en-US" sz="1600" b="1" dirty="0">
                <a:latin typeface="Courier New" pitchFamily="49" charset="0"/>
                <a:ea typeface="msgothic" charset="0"/>
                <a:cs typeface="msgothic" charset="0"/>
              </a:rPr>
              <a:t>节</a:t>
            </a:r>
            <a:endParaRPr lang="en-GB" sz="1600" b="1" dirty="0">
              <a:latin typeface="Calibri" pitchFamily="34" charset="0"/>
              <a:ea typeface="msgothic" charset="0"/>
              <a:cs typeface="msgothic" charset="0"/>
            </a:endParaRPr>
          </a:p>
        </p:txBody>
      </p:sp>
      <p:sp>
        <p:nvSpPr>
          <p:cNvPr id="10" name="Rectangle 8">
            <a:extLst>
              <a:ext uri="{FF2B5EF4-FFF2-40B4-BE49-F238E27FC236}">
                <a16:creationId xmlns:a16="http://schemas.microsoft.com/office/drawing/2014/main" id="{DFBF21CB-15FF-4A99-BF76-45B25CBD70A5}"/>
              </a:ext>
            </a:extLst>
          </p:cNvPr>
          <p:cNvSpPr>
            <a:spLocks noChangeArrowheads="1"/>
          </p:cNvSpPr>
          <p:nvPr/>
        </p:nvSpPr>
        <p:spPr bwMode="auto">
          <a:xfrm>
            <a:off x="5962446" y="4267200"/>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r>
              <a:rPr lang="en-GB" sz="1600" b="1" dirty="0" err="1">
                <a:latin typeface="Courier New" pitchFamily="49" charset="0"/>
                <a:ea typeface="msgothic" charset="0"/>
                <a:cs typeface="msgothic" charset="0"/>
              </a:rPr>
              <a:t>symtab</a:t>
            </a:r>
            <a:r>
              <a:rPr lang="en-GB" sz="1600" b="1" dirty="0">
                <a:latin typeface="Courier New" pitchFamily="49" charset="0"/>
                <a:ea typeface="msgothic" charset="0"/>
                <a:cs typeface="msgothic" charset="0"/>
              </a:rPr>
              <a:t> </a:t>
            </a:r>
            <a:r>
              <a:rPr lang="zh-CN" altLang="en-US" sz="1600" b="1" dirty="0">
                <a:latin typeface="Courier New" pitchFamily="49" charset="0"/>
                <a:ea typeface="msgothic" charset="0"/>
                <a:cs typeface="msgothic" charset="0"/>
              </a:rPr>
              <a:t>节</a:t>
            </a:r>
            <a:endParaRPr lang="en-GB" sz="1600" dirty="0">
              <a:latin typeface="Calibri" pitchFamily="34" charset="0"/>
              <a:ea typeface="msgothic" charset="0"/>
              <a:cs typeface="msgothic" charset="0"/>
            </a:endParaRPr>
          </a:p>
        </p:txBody>
      </p:sp>
      <p:sp>
        <p:nvSpPr>
          <p:cNvPr id="11" name="Rectangle 9">
            <a:extLst>
              <a:ext uri="{FF2B5EF4-FFF2-40B4-BE49-F238E27FC236}">
                <a16:creationId xmlns:a16="http://schemas.microsoft.com/office/drawing/2014/main" id="{5D09FDCB-5153-B07C-CD89-B5B2EBA2DBCB}"/>
              </a:ext>
            </a:extLst>
          </p:cNvPr>
          <p:cNvSpPr>
            <a:spLocks noChangeArrowheads="1"/>
          </p:cNvSpPr>
          <p:nvPr/>
        </p:nvSpPr>
        <p:spPr bwMode="auto">
          <a:xfrm>
            <a:off x="5962446" y="4648200"/>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.rel.txt </a:t>
            </a:r>
            <a:r>
              <a:rPr lang="zh-CN" altLang="en-US" sz="1600" b="1" dirty="0">
                <a:latin typeface="Courier New" pitchFamily="49" charset="0"/>
                <a:ea typeface="msgothic" charset="0"/>
                <a:cs typeface="msgothic" charset="0"/>
              </a:rPr>
              <a:t>节</a:t>
            </a:r>
            <a:endParaRPr lang="en-GB" sz="1600" dirty="0">
              <a:latin typeface="Calibri" pitchFamily="34" charset="0"/>
              <a:ea typeface="msgothic" charset="0"/>
              <a:cs typeface="msgothic" charset="0"/>
            </a:endParaRPr>
          </a:p>
        </p:txBody>
      </p:sp>
      <p:sp>
        <p:nvSpPr>
          <p:cNvPr id="12" name="Rectangle 10">
            <a:extLst>
              <a:ext uri="{FF2B5EF4-FFF2-40B4-BE49-F238E27FC236}">
                <a16:creationId xmlns:a16="http://schemas.microsoft.com/office/drawing/2014/main" id="{8C73B6F7-AB91-BCD6-F84F-1627014B3E1D}"/>
              </a:ext>
            </a:extLst>
          </p:cNvPr>
          <p:cNvSpPr>
            <a:spLocks noChangeArrowheads="1"/>
          </p:cNvSpPr>
          <p:nvPr/>
        </p:nvSpPr>
        <p:spPr bwMode="auto">
          <a:xfrm>
            <a:off x="5962446" y="5029200"/>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r>
              <a:rPr lang="en-GB" sz="1600" b="1" dirty="0" err="1">
                <a:latin typeface="Courier New" pitchFamily="49" charset="0"/>
                <a:ea typeface="msgothic" charset="0"/>
                <a:cs typeface="msgothic" charset="0"/>
              </a:rPr>
              <a:t>rel.data</a:t>
            </a:r>
            <a:r>
              <a:rPr lang="en-GB" sz="1600" b="1" dirty="0">
                <a:latin typeface="Courier New" pitchFamily="49" charset="0"/>
                <a:ea typeface="msgothic" charset="0"/>
                <a:cs typeface="msgothic" charset="0"/>
              </a:rPr>
              <a:t> </a:t>
            </a:r>
            <a:r>
              <a:rPr lang="zh-CN" altLang="en-US" sz="1600" b="1" dirty="0">
                <a:latin typeface="Courier New" pitchFamily="49" charset="0"/>
                <a:ea typeface="msgothic" charset="0"/>
                <a:cs typeface="msgothic" charset="0"/>
              </a:rPr>
              <a:t>节</a:t>
            </a:r>
            <a:endParaRPr lang="en-GB" sz="1600" dirty="0">
              <a:latin typeface="Calibri" pitchFamily="34" charset="0"/>
              <a:ea typeface="msgothic" charset="0"/>
              <a:cs typeface="msgothic" charset="0"/>
            </a:endParaRPr>
          </a:p>
        </p:txBody>
      </p:sp>
      <p:sp>
        <p:nvSpPr>
          <p:cNvPr id="13" name="Rectangle 11">
            <a:extLst>
              <a:ext uri="{FF2B5EF4-FFF2-40B4-BE49-F238E27FC236}">
                <a16:creationId xmlns:a16="http://schemas.microsoft.com/office/drawing/2014/main" id="{A91DBB1C-F170-39DF-08D1-9C8FB80F76CD}"/>
              </a:ext>
            </a:extLst>
          </p:cNvPr>
          <p:cNvSpPr>
            <a:spLocks noChangeArrowheads="1"/>
          </p:cNvSpPr>
          <p:nvPr/>
        </p:nvSpPr>
        <p:spPr bwMode="auto">
          <a:xfrm>
            <a:off x="5962446" y="5410200"/>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.debug </a:t>
            </a:r>
            <a:r>
              <a:rPr lang="zh-CN" altLang="en-US" sz="1600" b="1" dirty="0">
                <a:latin typeface="Courier New" pitchFamily="49" charset="0"/>
                <a:ea typeface="msgothic" charset="0"/>
                <a:cs typeface="msgothic" charset="0"/>
              </a:rPr>
              <a:t>节</a:t>
            </a:r>
            <a:endParaRPr lang="en-GB" sz="1600" dirty="0">
              <a:latin typeface="Calibri" pitchFamily="34" charset="0"/>
              <a:ea typeface="msgothic" charset="0"/>
              <a:cs typeface="msgothic" charset="0"/>
            </a:endParaRPr>
          </a:p>
        </p:txBody>
      </p:sp>
      <p:sp>
        <p:nvSpPr>
          <p:cNvPr id="14" name="Rectangle 12">
            <a:extLst>
              <a:ext uri="{FF2B5EF4-FFF2-40B4-BE49-F238E27FC236}">
                <a16:creationId xmlns:a16="http://schemas.microsoft.com/office/drawing/2014/main" id="{98FDF43A-1413-DA4B-04F6-144B979C52ED}"/>
              </a:ext>
            </a:extLst>
          </p:cNvPr>
          <p:cNvSpPr>
            <a:spLocks noChangeArrowheads="1"/>
          </p:cNvSpPr>
          <p:nvPr/>
        </p:nvSpPr>
        <p:spPr bwMode="auto">
          <a:xfrm>
            <a:off x="5962446" y="5791200"/>
            <a:ext cx="2971800" cy="6096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latin typeface="Calibri" pitchFamily="34" charset="0"/>
                <a:ea typeface="msgothic" charset="0"/>
                <a:cs typeface="msgothic" charset="0"/>
              </a:rPr>
              <a:t>节头表</a:t>
            </a:r>
            <a:endParaRPr lang="en-GB" sz="1600" b="1" dirty="0">
              <a:latin typeface="Calibri" pitchFamily="34" charset="0"/>
              <a:ea typeface="msgothic" charset="0"/>
              <a:cs typeface="msgothic" charset="0"/>
            </a:endParaRPr>
          </a:p>
        </p:txBody>
      </p:sp>
      <p:sp>
        <p:nvSpPr>
          <p:cNvPr id="15" name="Text Box 13">
            <a:extLst>
              <a:ext uri="{FF2B5EF4-FFF2-40B4-BE49-F238E27FC236}">
                <a16:creationId xmlns:a16="http://schemas.microsoft.com/office/drawing/2014/main" id="{DB2C53C3-7E53-214C-A46B-134CE1552FC7}"/>
              </a:ext>
            </a:extLst>
          </p:cNvPr>
          <p:cNvSpPr txBox="1">
            <a:spLocks noChangeArrowheads="1"/>
          </p:cNvSpPr>
          <p:nvPr/>
        </p:nvSpPr>
        <p:spPr bwMode="auto">
          <a:xfrm>
            <a:off x="8896792" y="1607301"/>
            <a:ext cx="285954" cy="3357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Calibri" pitchFamily="34" charset="0"/>
                <a:ea typeface="msgothic" charset="0"/>
                <a:cs typeface="msgothic" charset="0"/>
              </a:rPr>
              <a:t>0</a:t>
            </a:r>
          </a:p>
        </p:txBody>
      </p:sp>
      <p:sp>
        <p:nvSpPr>
          <p:cNvPr id="16" name="Rectangle 6">
            <a:extLst>
              <a:ext uri="{FF2B5EF4-FFF2-40B4-BE49-F238E27FC236}">
                <a16:creationId xmlns:a16="http://schemas.microsoft.com/office/drawing/2014/main" id="{8745C3E5-617B-5AA3-CB09-F4D8C766E085}"/>
              </a:ext>
            </a:extLst>
          </p:cNvPr>
          <p:cNvSpPr>
            <a:spLocks noChangeArrowheads="1"/>
          </p:cNvSpPr>
          <p:nvPr/>
        </p:nvSpPr>
        <p:spPr bwMode="auto">
          <a:xfrm>
            <a:off x="5962446" y="3505200"/>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.data </a:t>
            </a:r>
            <a:r>
              <a:rPr lang="zh-CN" altLang="en-US" sz="1600" b="1" dirty="0">
                <a:latin typeface="Courier New" pitchFamily="49" charset="0"/>
                <a:ea typeface="msgothic" charset="0"/>
                <a:cs typeface="msgothic" charset="0"/>
              </a:rPr>
              <a:t>节</a:t>
            </a:r>
            <a:endParaRPr lang="en-GB" sz="1600" b="1" dirty="0">
              <a:latin typeface="Calibri" pitchFamily="34" charset="0"/>
              <a:ea typeface="msgothic" charset="0"/>
              <a:cs typeface="msgothic" charset="0"/>
            </a:endParaRPr>
          </a:p>
        </p:txBody>
      </p:sp>
    </p:spTree>
    <p:extLst>
      <p:ext uri="{BB962C8B-B14F-4D97-AF65-F5344CB8AC3E}">
        <p14:creationId xmlns:p14="http://schemas.microsoft.com/office/powerpoint/2010/main" val="2868092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FE97F3-56EF-BC8E-A876-46BB3CF5F340}"/>
              </a:ext>
            </a:extLst>
          </p:cNvPr>
          <p:cNvSpPr>
            <a:spLocks noGrp="1"/>
          </p:cNvSpPr>
          <p:nvPr>
            <p:ph type="title"/>
          </p:nvPr>
        </p:nvSpPr>
        <p:spPr/>
        <p:txBody>
          <a:bodyPr/>
          <a:lstStyle/>
          <a:p>
            <a:r>
              <a:rPr lang="en-US" altLang="zh-CN" dirty="0"/>
              <a:t>ELF </a:t>
            </a:r>
            <a:r>
              <a:rPr lang="zh-CN" altLang="en-US" dirty="0"/>
              <a:t>目标文件格式（续）</a:t>
            </a:r>
          </a:p>
        </p:txBody>
      </p:sp>
      <p:sp>
        <p:nvSpPr>
          <p:cNvPr id="3" name="内容占位符 2">
            <a:extLst>
              <a:ext uri="{FF2B5EF4-FFF2-40B4-BE49-F238E27FC236}">
                <a16:creationId xmlns:a16="http://schemas.microsoft.com/office/drawing/2014/main" id="{63F5CCD6-4FCA-5E55-D934-DA133225B054}"/>
              </a:ext>
            </a:extLst>
          </p:cNvPr>
          <p:cNvSpPr>
            <a:spLocks noGrp="1"/>
          </p:cNvSpPr>
          <p:nvPr>
            <p:ph idx="1"/>
          </p:nvPr>
        </p:nvSpPr>
        <p:spPr>
          <a:xfrm>
            <a:off x="457200" y="1564037"/>
            <a:ext cx="5410200" cy="5257800"/>
          </a:xfrm>
        </p:spPr>
        <p:txBody>
          <a:bodyPr>
            <a:normAutofit/>
          </a:bodyPr>
          <a:lstStyle/>
          <a:p>
            <a:pPr hangingPunct="1">
              <a:lnSpc>
                <a:spcPts val="2400"/>
              </a:lnSpc>
              <a:spcBef>
                <a:spcPts val="0"/>
              </a:spcBef>
            </a:pPr>
            <a:r>
              <a:rPr lang="en-US" altLang="zh-CN" sz="2400" dirty="0"/>
              <a:t>.</a:t>
            </a:r>
            <a:r>
              <a:rPr lang="en-US" altLang="zh-CN" sz="2400" dirty="0" err="1"/>
              <a:t>symtab</a:t>
            </a:r>
            <a:r>
              <a:rPr lang="en-US" altLang="zh-CN" sz="2400" dirty="0"/>
              <a:t> </a:t>
            </a:r>
            <a:r>
              <a:rPr lang="zh-CN" altLang="en-US" sz="2400" dirty="0"/>
              <a:t>节</a:t>
            </a:r>
            <a:endParaRPr lang="en-US" altLang="zh-CN" sz="2400" dirty="0"/>
          </a:p>
          <a:p>
            <a:pPr lvl="1" hangingPunct="1">
              <a:lnSpc>
                <a:spcPts val="2400"/>
              </a:lnSpc>
              <a:spcBef>
                <a:spcPts val="0"/>
              </a:spcBef>
            </a:pPr>
            <a:r>
              <a:rPr lang="zh-CN" altLang="en-US" sz="2000" dirty="0"/>
              <a:t>符号表</a:t>
            </a:r>
            <a:endParaRPr lang="en-US" altLang="zh-CN" sz="2000" dirty="0"/>
          </a:p>
          <a:p>
            <a:pPr lvl="1" hangingPunct="1">
              <a:lnSpc>
                <a:spcPts val="2400"/>
              </a:lnSpc>
              <a:spcBef>
                <a:spcPts val="0"/>
              </a:spcBef>
            </a:pPr>
            <a:r>
              <a:rPr lang="zh-CN" altLang="en-US" sz="2000" dirty="0"/>
              <a:t>过程和静态变量名称</a:t>
            </a:r>
            <a:endParaRPr lang="en-US" altLang="zh-CN" sz="2000" dirty="0"/>
          </a:p>
          <a:p>
            <a:pPr lvl="1" hangingPunct="1">
              <a:lnSpc>
                <a:spcPts val="2400"/>
              </a:lnSpc>
              <a:spcBef>
                <a:spcPts val="0"/>
              </a:spcBef>
            </a:pPr>
            <a:r>
              <a:rPr lang="zh-CN" altLang="en-US" sz="2000" dirty="0"/>
              <a:t>节名称和位置</a:t>
            </a:r>
            <a:endParaRPr lang="en-US" altLang="zh-CN" sz="2000" dirty="0"/>
          </a:p>
          <a:p>
            <a:pPr hangingPunct="1">
              <a:lnSpc>
                <a:spcPts val="2400"/>
              </a:lnSpc>
              <a:spcBef>
                <a:spcPts val="0"/>
              </a:spcBef>
            </a:pPr>
            <a:r>
              <a:rPr lang="en-US" altLang="zh-CN" sz="2400" dirty="0"/>
              <a:t>.</a:t>
            </a:r>
            <a:r>
              <a:rPr lang="en-US" altLang="zh-CN" sz="2400" dirty="0" err="1"/>
              <a:t>rel.text</a:t>
            </a:r>
            <a:r>
              <a:rPr lang="en-US" altLang="zh-CN" sz="2400" dirty="0"/>
              <a:t> </a:t>
            </a:r>
            <a:r>
              <a:rPr lang="zh-CN" altLang="en-US" sz="2400" dirty="0"/>
              <a:t>节</a:t>
            </a:r>
            <a:endParaRPr lang="en-US" altLang="zh-CN" sz="2400" dirty="0"/>
          </a:p>
          <a:p>
            <a:pPr lvl="1" hangingPunct="1">
              <a:lnSpc>
                <a:spcPts val="2400"/>
              </a:lnSpc>
              <a:spcBef>
                <a:spcPts val="0"/>
              </a:spcBef>
            </a:pPr>
            <a:r>
              <a:rPr lang="en-US" altLang="zh-CN" sz="2000" dirty="0"/>
              <a:t>.text </a:t>
            </a:r>
            <a:r>
              <a:rPr lang="zh-CN" altLang="en-US" sz="2000" dirty="0"/>
              <a:t>节的重定位信息</a:t>
            </a:r>
            <a:endParaRPr lang="en-US" altLang="zh-CN" sz="2000" dirty="0"/>
          </a:p>
          <a:p>
            <a:pPr lvl="1" hangingPunct="1">
              <a:lnSpc>
                <a:spcPts val="2400"/>
              </a:lnSpc>
              <a:spcBef>
                <a:spcPts val="0"/>
              </a:spcBef>
            </a:pPr>
            <a:r>
              <a:rPr lang="zh-CN" altLang="en-US" sz="2000" dirty="0"/>
              <a:t>需要在可执行文件中修改的指令地址</a:t>
            </a:r>
            <a:endParaRPr lang="en-US" altLang="zh-CN" sz="2000" dirty="0"/>
          </a:p>
          <a:p>
            <a:pPr lvl="1" hangingPunct="1">
              <a:lnSpc>
                <a:spcPts val="2400"/>
              </a:lnSpc>
              <a:spcBef>
                <a:spcPts val="0"/>
              </a:spcBef>
            </a:pPr>
            <a:r>
              <a:rPr lang="zh-CN" altLang="en-US" sz="2000" dirty="0"/>
              <a:t>修改指令</a:t>
            </a:r>
            <a:endParaRPr lang="en-US" altLang="zh-CN" sz="2000" dirty="0"/>
          </a:p>
          <a:p>
            <a:pPr hangingPunct="1">
              <a:lnSpc>
                <a:spcPts val="2400"/>
              </a:lnSpc>
              <a:spcBef>
                <a:spcPts val="0"/>
              </a:spcBef>
            </a:pPr>
            <a:r>
              <a:rPr lang="en-US" altLang="zh-CN" sz="2400" dirty="0"/>
              <a:t>.</a:t>
            </a:r>
            <a:r>
              <a:rPr lang="en-US" altLang="zh-CN" sz="2400" dirty="0" err="1"/>
              <a:t>rel.data</a:t>
            </a:r>
            <a:r>
              <a:rPr lang="en-US" altLang="zh-CN" sz="2400" dirty="0"/>
              <a:t> </a:t>
            </a:r>
            <a:r>
              <a:rPr lang="zh-CN" altLang="en-US" sz="2400" dirty="0"/>
              <a:t>节</a:t>
            </a:r>
            <a:endParaRPr lang="en-US" altLang="zh-CN" sz="2400" dirty="0"/>
          </a:p>
          <a:p>
            <a:pPr lvl="1" hangingPunct="1">
              <a:lnSpc>
                <a:spcPts val="2400"/>
              </a:lnSpc>
              <a:spcBef>
                <a:spcPts val="0"/>
              </a:spcBef>
            </a:pPr>
            <a:r>
              <a:rPr lang="en-US" altLang="zh-CN" sz="2000" dirty="0"/>
              <a:t>.data </a:t>
            </a:r>
            <a:r>
              <a:rPr lang="zh-CN" altLang="en-US" sz="2000" dirty="0"/>
              <a:t>节的重定位信息</a:t>
            </a:r>
            <a:endParaRPr lang="en-US" altLang="zh-CN" sz="2000" dirty="0"/>
          </a:p>
          <a:p>
            <a:pPr lvl="1" hangingPunct="1">
              <a:lnSpc>
                <a:spcPts val="2400"/>
              </a:lnSpc>
              <a:spcBef>
                <a:spcPts val="0"/>
              </a:spcBef>
            </a:pPr>
            <a:r>
              <a:rPr lang="zh-CN" altLang="en-US" sz="2000" dirty="0"/>
              <a:t>需要在合并的可执行文件中修改的指针数据地址</a:t>
            </a:r>
            <a:endParaRPr lang="en-US" altLang="zh-CN" sz="2000" dirty="0"/>
          </a:p>
          <a:p>
            <a:pPr hangingPunct="1">
              <a:lnSpc>
                <a:spcPts val="2400"/>
              </a:lnSpc>
              <a:spcBef>
                <a:spcPts val="0"/>
              </a:spcBef>
            </a:pPr>
            <a:r>
              <a:rPr lang="en-US" altLang="zh-CN" sz="2400" dirty="0"/>
              <a:t>.debug </a:t>
            </a:r>
            <a:r>
              <a:rPr lang="zh-CN" altLang="en-US" sz="2400" dirty="0"/>
              <a:t>节</a:t>
            </a:r>
            <a:endParaRPr lang="en-US" altLang="zh-CN" sz="2400" dirty="0"/>
          </a:p>
          <a:p>
            <a:pPr lvl="1" hangingPunct="1">
              <a:lnSpc>
                <a:spcPts val="2400"/>
              </a:lnSpc>
              <a:spcBef>
                <a:spcPts val="0"/>
              </a:spcBef>
            </a:pPr>
            <a:r>
              <a:rPr lang="zh-CN" altLang="en-US" sz="2000" dirty="0"/>
              <a:t>用于符号调试的信息（</a:t>
            </a:r>
            <a:r>
              <a:rPr lang="en-US" altLang="zh-CN" sz="2000" dirty="0" err="1"/>
              <a:t>gcc</a:t>
            </a:r>
            <a:r>
              <a:rPr lang="en-US" altLang="zh-CN" sz="2000" dirty="0"/>
              <a:t> -g</a:t>
            </a:r>
            <a:r>
              <a:rPr lang="zh-CN" altLang="en-US" sz="2000" dirty="0"/>
              <a:t>）</a:t>
            </a:r>
            <a:endParaRPr lang="en-US" altLang="zh-CN" sz="2000" dirty="0"/>
          </a:p>
          <a:p>
            <a:pPr hangingPunct="1">
              <a:lnSpc>
                <a:spcPts val="2400"/>
              </a:lnSpc>
              <a:spcBef>
                <a:spcPts val="0"/>
              </a:spcBef>
            </a:pPr>
            <a:r>
              <a:rPr lang="zh-CN" altLang="en-US" sz="2400" dirty="0"/>
              <a:t>节头表</a:t>
            </a:r>
            <a:endParaRPr lang="en-US" altLang="zh-CN" sz="2400" dirty="0"/>
          </a:p>
          <a:p>
            <a:pPr lvl="1" hangingPunct="1">
              <a:lnSpc>
                <a:spcPts val="2400"/>
              </a:lnSpc>
              <a:spcBef>
                <a:spcPts val="0"/>
              </a:spcBef>
            </a:pPr>
            <a:r>
              <a:rPr lang="zh-CN" altLang="en-US" sz="2000" dirty="0"/>
              <a:t>每个节的偏移量和大小</a:t>
            </a:r>
            <a:endParaRPr lang="zh-CN" altLang="en-US" sz="1400" dirty="0"/>
          </a:p>
        </p:txBody>
      </p:sp>
      <p:sp>
        <p:nvSpPr>
          <p:cNvPr id="5" name="Rectangle 3">
            <a:extLst>
              <a:ext uri="{FF2B5EF4-FFF2-40B4-BE49-F238E27FC236}">
                <a16:creationId xmlns:a16="http://schemas.microsoft.com/office/drawing/2014/main" id="{DF303F3E-3511-AED2-7D68-310F1B6A82A8}"/>
              </a:ext>
            </a:extLst>
          </p:cNvPr>
          <p:cNvSpPr>
            <a:spLocks noChangeArrowheads="1"/>
          </p:cNvSpPr>
          <p:nvPr/>
        </p:nvSpPr>
        <p:spPr bwMode="auto">
          <a:xfrm>
            <a:off x="5962446" y="1752600"/>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ELF </a:t>
            </a:r>
            <a:r>
              <a:rPr lang="zh-CN" altLang="en-US" sz="1600" b="1" dirty="0">
                <a:latin typeface="Calibri" pitchFamily="34" charset="0"/>
                <a:ea typeface="msgothic" charset="0"/>
                <a:cs typeface="msgothic" charset="0"/>
              </a:rPr>
              <a:t>头</a:t>
            </a:r>
            <a:endParaRPr lang="en-GB" sz="1600" b="1" dirty="0">
              <a:latin typeface="Calibri" pitchFamily="34" charset="0"/>
              <a:ea typeface="msgothic" charset="0"/>
              <a:cs typeface="msgothic" charset="0"/>
            </a:endParaRPr>
          </a:p>
        </p:txBody>
      </p:sp>
      <p:sp>
        <p:nvSpPr>
          <p:cNvPr id="6" name="Rectangle 4">
            <a:extLst>
              <a:ext uri="{FF2B5EF4-FFF2-40B4-BE49-F238E27FC236}">
                <a16:creationId xmlns:a16="http://schemas.microsoft.com/office/drawing/2014/main" id="{FAC3B6EC-31B1-4219-22D5-4DA721D39E0D}"/>
              </a:ext>
            </a:extLst>
          </p:cNvPr>
          <p:cNvSpPr>
            <a:spLocks noChangeArrowheads="1"/>
          </p:cNvSpPr>
          <p:nvPr/>
        </p:nvSpPr>
        <p:spPr bwMode="auto">
          <a:xfrm>
            <a:off x="5962446" y="2133600"/>
            <a:ext cx="2971800" cy="6096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latin typeface="Calibri" pitchFamily="34" charset="0"/>
                <a:ea typeface="msgothic" charset="0"/>
                <a:cs typeface="msgothic" charset="0"/>
              </a:rPr>
              <a:t>段头表</a:t>
            </a:r>
            <a:endParaRPr lang="en-US" altLang="zh-CN" sz="1600" b="1" dirty="0">
              <a:latin typeface="Calibri"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latin typeface="Calibri" pitchFamily="34" charset="0"/>
                <a:ea typeface="msgothic" charset="0"/>
                <a:cs typeface="msgothic" charset="0"/>
              </a:rPr>
              <a:t>（可执行文件必需）</a:t>
            </a:r>
            <a:endParaRPr lang="en-GB" sz="1600" b="1" dirty="0">
              <a:latin typeface="Calibri" pitchFamily="34" charset="0"/>
              <a:ea typeface="msgothic" charset="0"/>
              <a:cs typeface="msgothic" charset="0"/>
            </a:endParaRPr>
          </a:p>
        </p:txBody>
      </p:sp>
      <p:sp>
        <p:nvSpPr>
          <p:cNvPr id="7" name="Rectangle 5">
            <a:extLst>
              <a:ext uri="{FF2B5EF4-FFF2-40B4-BE49-F238E27FC236}">
                <a16:creationId xmlns:a16="http://schemas.microsoft.com/office/drawing/2014/main" id="{14DD48C2-8737-3A02-88BA-2B0913ABF858}"/>
              </a:ext>
            </a:extLst>
          </p:cNvPr>
          <p:cNvSpPr>
            <a:spLocks noChangeArrowheads="1"/>
          </p:cNvSpPr>
          <p:nvPr/>
        </p:nvSpPr>
        <p:spPr bwMode="auto">
          <a:xfrm>
            <a:off x="5962446" y="2743200"/>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.text </a:t>
            </a:r>
            <a:r>
              <a:rPr lang="zh-CN" altLang="en-US" sz="1600" b="1" dirty="0">
                <a:latin typeface="Courier New" pitchFamily="49" charset="0"/>
                <a:ea typeface="msgothic" charset="0"/>
                <a:cs typeface="msgothic" charset="0"/>
              </a:rPr>
              <a:t>节</a:t>
            </a:r>
            <a:endParaRPr lang="en-GB" sz="1600" b="1" dirty="0">
              <a:latin typeface="Calibri" pitchFamily="34" charset="0"/>
              <a:ea typeface="msgothic" charset="0"/>
              <a:cs typeface="msgothic" charset="0"/>
            </a:endParaRPr>
          </a:p>
        </p:txBody>
      </p:sp>
      <p:sp>
        <p:nvSpPr>
          <p:cNvPr id="8" name="Rectangle 6">
            <a:extLst>
              <a:ext uri="{FF2B5EF4-FFF2-40B4-BE49-F238E27FC236}">
                <a16:creationId xmlns:a16="http://schemas.microsoft.com/office/drawing/2014/main" id="{A53D0965-960F-2E1B-40B1-1F9AC6A2244A}"/>
              </a:ext>
            </a:extLst>
          </p:cNvPr>
          <p:cNvSpPr>
            <a:spLocks noChangeArrowheads="1"/>
          </p:cNvSpPr>
          <p:nvPr/>
        </p:nvSpPr>
        <p:spPr bwMode="auto">
          <a:xfrm>
            <a:off x="5962446" y="3124200"/>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r>
              <a:rPr lang="en-GB" sz="1600" b="1" dirty="0" err="1">
                <a:latin typeface="Courier New" pitchFamily="49" charset="0"/>
                <a:ea typeface="msgothic" charset="0"/>
                <a:cs typeface="msgothic" charset="0"/>
              </a:rPr>
              <a:t>rodata</a:t>
            </a:r>
            <a:r>
              <a:rPr lang="en-GB" sz="1600" b="1" dirty="0">
                <a:latin typeface="Courier New" pitchFamily="49" charset="0"/>
                <a:ea typeface="msgothic" charset="0"/>
                <a:cs typeface="msgothic" charset="0"/>
              </a:rPr>
              <a:t> </a:t>
            </a:r>
            <a:r>
              <a:rPr lang="zh-CN" altLang="en-US" sz="1600" b="1" dirty="0">
                <a:latin typeface="Courier New" pitchFamily="49" charset="0"/>
                <a:ea typeface="msgothic" charset="0"/>
                <a:cs typeface="msgothic" charset="0"/>
              </a:rPr>
              <a:t>节</a:t>
            </a:r>
            <a:endParaRPr lang="en-GB" sz="1600" b="1" dirty="0">
              <a:latin typeface="Calibri" pitchFamily="34" charset="0"/>
              <a:ea typeface="msgothic" charset="0"/>
              <a:cs typeface="msgothic" charset="0"/>
            </a:endParaRPr>
          </a:p>
        </p:txBody>
      </p:sp>
      <p:sp>
        <p:nvSpPr>
          <p:cNvPr id="9" name="Rectangle 7">
            <a:extLst>
              <a:ext uri="{FF2B5EF4-FFF2-40B4-BE49-F238E27FC236}">
                <a16:creationId xmlns:a16="http://schemas.microsoft.com/office/drawing/2014/main" id="{E07CD0D6-9CFC-B4E8-52B0-C60A7C77BBAD}"/>
              </a:ext>
            </a:extLst>
          </p:cNvPr>
          <p:cNvSpPr>
            <a:spLocks noChangeArrowheads="1"/>
          </p:cNvSpPr>
          <p:nvPr/>
        </p:nvSpPr>
        <p:spPr bwMode="auto">
          <a:xfrm>
            <a:off x="5962446" y="3886200"/>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r>
              <a:rPr lang="en-GB" sz="1600" b="1" dirty="0" err="1">
                <a:latin typeface="Courier New" pitchFamily="49" charset="0"/>
                <a:ea typeface="msgothic" charset="0"/>
                <a:cs typeface="msgothic" charset="0"/>
              </a:rPr>
              <a:t>bss</a:t>
            </a:r>
            <a:r>
              <a:rPr lang="en-GB" sz="1600" b="1" dirty="0">
                <a:latin typeface="Courier New" pitchFamily="49" charset="0"/>
                <a:ea typeface="msgothic" charset="0"/>
                <a:cs typeface="msgothic" charset="0"/>
              </a:rPr>
              <a:t> </a:t>
            </a:r>
            <a:r>
              <a:rPr lang="zh-CN" altLang="en-US" sz="1600" b="1" dirty="0">
                <a:latin typeface="Courier New" pitchFamily="49" charset="0"/>
                <a:ea typeface="msgothic" charset="0"/>
                <a:cs typeface="msgothic" charset="0"/>
              </a:rPr>
              <a:t>节</a:t>
            </a:r>
            <a:endParaRPr lang="en-GB" sz="1600" b="1" dirty="0">
              <a:latin typeface="Calibri" pitchFamily="34" charset="0"/>
              <a:ea typeface="msgothic" charset="0"/>
              <a:cs typeface="msgothic" charset="0"/>
            </a:endParaRPr>
          </a:p>
        </p:txBody>
      </p:sp>
      <p:sp>
        <p:nvSpPr>
          <p:cNvPr id="10" name="Rectangle 8">
            <a:extLst>
              <a:ext uri="{FF2B5EF4-FFF2-40B4-BE49-F238E27FC236}">
                <a16:creationId xmlns:a16="http://schemas.microsoft.com/office/drawing/2014/main" id="{DFBF21CB-15FF-4A99-BF76-45B25CBD70A5}"/>
              </a:ext>
            </a:extLst>
          </p:cNvPr>
          <p:cNvSpPr>
            <a:spLocks noChangeArrowheads="1"/>
          </p:cNvSpPr>
          <p:nvPr/>
        </p:nvSpPr>
        <p:spPr bwMode="auto">
          <a:xfrm>
            <a:off x="5962446" y="4267200"/>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r>
              <a:rPr lang="en-GB" sz="1600" b="1" dirty="0" err="1">
                <a:latin typeface="Courier New" pitchFamily="49" charset="0"/>
                <a:ea typeface="msgothic" charset="0"/>
                <a:cs typeface="msgothic" charset="0"/>
              </a:rPr>
              <a:t>symtab</a:t>
            </a:r>
            <a:r>
              <a:rPr lang="en-GB" sz="1600" b="1" dirty="0">
                <a:latin typeface="Courier New" pitchFamily="49" charset="0"/>
                <a:ea typeface="msgothic" charset="0"/>
                <a:cs typeface="msgothic" charset="0"/>
              </a:rPr>
              <a:t> </a:t>
            </a:r>
            <a:r>
              <a:rPr lang="zh-CN" altLang="en-US" sz="1600" b="1" dirty="0">
                <a:latin typeface="Courier New" pitchFamily="49" charset="0"/>
                <a:ea typeface="msgothic" charset="0"/>
                <a:cs typeface="msgothic" charset="0"/>
              </a:rPr>
              <a:t>节</a:t>
            </a:r>
            <a:endParaRPr lang="en-GB" sz="1600" dirty="0">
              <a:latin typeface="Calibri" pitchFamily="34" charset="0"/>
              <a:ea typeface="msgothic" charset="0"/>
              <a:cs typeface="msgothic" charset="0"/>
            </a:endParaRPr>
          </a:p>
        </p:txBody>
      </p:sp>
      <p:sp>
        <p:nvSpPr>
          <p:cNvPr id="11" name="Rectangle 9">
            <a:extLst>
              <a:ext uri="{FF2B5EF4-FFF2-40B4-BE49-F238E27FC236}">
                <a16:creationId xmlns:a16="http://schemas.microsoft.com/office/drawing/2014/main" id="{5D09FDCB-5153-B07C-CD89-B5B2EBA2DBCB}"/>
              </a:ext>
            </a:extLst>
          </p:cNvPr>
          <p:cNvSpPr>
            <a:spLocks noChangeArrowheads="1"/>
          </p:cNvSpPr>
          <p:nvPr/>
        </p:nvSpPr>
        <p:spPr bwMode="auto">
          <a:xfrm>
            <a:off x="5962446" y="4648200"/>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.rel.txt </a:t>
            </a:r>
            <a:r>
              <a:rPr lang="zh-CN" altLang="en-US" sz="1600" b="1" dirty="0">
                <a:latin typeface="Courier New" pitchFamily="49" charset="0"/>
                <a:ea typeface="msgothic" charset="0"/>
                <a:cs typeface="msgothic" charset="0"/>
              </a:rPr>
              <a:t>节</a:t>
            </a:r>
            <a:endParaRPr lang="en-GB" sz="1600" dirty="0">
              <a:latin typeface="Calibri" pitchFamily="34" charset="0"/>
              <a:ea typeface="msgothic" charset="0"/>
              <a:cs typeface="msgothic" charset="0"/>
            </a:endParaRPr>
          </a:p>
        </p:txBody>
      </p:sp>
      <p:sp>
        <p:nvSpPr>
          <p:cNvPr id="12" name="Rectangle 10">
            <a:extLst>
              <a:ext uri="{FF2B5EF4-FFF2-40B4-BE49-F238E27FC236}">
                <a16:creationId xmlns:a16="http://schemas.microsoft.com/office/drawing/2014/main" id="{8C73B6F7-AB91-BCD6-F84F-1627014B3E1D}"/>
              </a:ext>
            </a:extLst>
          </p:cNvPr>
          <p:cNvSpPr>
            <a:spLocks noChangeArrowheads="1"/>
          </p:cNvSpPr>
          <p:nvPr/>
        </p:nvSpPr>
        <p:spPr bwMode="auto">
          <a:xfrm>
            <a:off x="5962446" y="5029200"/>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r>
              <a:rPr lang="en-GB" sz="1600" b="1" dirty="0" err="1">
                <a:latin typeface="Courier New" pitchFamily="49" charset="0"/>
                <a:ea typeface="msgothic" charset="0"/>
                <a:cs typeface="msgothic" charset="0"/>
              </a:rPr>
              <a:t>rel.data</a:t>
            </a:r>
            <a:r>
              <a:rPr lang="en-GB" sz="1600" b="1" dirty="0">
                <a:latin typeface="Courier New" pitchFamily="49" charset="0"/>
                <a:ea typeface="msgothic" charset="0"/>
                <a:cs typeface="msgothic" charset="0"/>
              </a:rPr>
              <a:t> </a:t>
            </a:r>
            <a:r>
              <a:rPr lang="zh-CN" altLang="en-US" sz="1600" b="1" dirty="0">
                <a:latin typeface="Courier New" pitchFamily="49" charset="0"/>
                <a:ea typeface="msgothic" charset="0"/>
                <a:cs typeface="msgothic" charset="0"/>
              </a:rPr>
              <a:t>节</a:t>
            </a:r>
            <a:endParaRPr lang="en-GB" sz="1600" dirty="0">
              <a:latin typeface="Calibri" pitchFamily="34" charset="0"/>
              <a:ea typeface="msgothic" charset="0"/>
              <a:cs typeface="msgothic" charset="0"/>
            </a:endParaRPr>
          </a:p>
        </p:txBody>
      </p:sp>
      <p:sp>
        <p:nvSpPr>
          <p:cNvPr id="13" name="Rectangle 11">
            <a:extLst>
              <a:ext uri="{FF2B5EF4-FFF2-40B4-BE49-F238E27FC236}">
                <a16:creationId xmlns:a16="http://schemas.microsoft.com/office/drawing/2014/main" id="{A91DBB1C-F170-39DF-08D1-9C8FB80F76CD}"/>
              </a:ext>
            </a:extLst>
          </p:cNvPr>
          <p:cNvSpPr>
            <a:spLocks noChangeArrowheads="1"/>
          </p:cNvSpPr>
          <p:nvPr/>
        </p:nvSpPr>
        <p:spPr bwMode="auto">
          <a:xfrm>
            <a:off x="5962446" y="5410200"/>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.debug </a:t>
            </a:r>
            <a:r>
              <a:rPr lang="zh-CN" altLang="en-US" sz="1600" b="1" dirty="0">
                <a:latin typeface="Courier New" pitchFamily="49" charset="0"/>
                <a:ea typeface="msgothic" charset="0"/>
                <a:cs typeface="msgothic" charset="0"/>
              </a:rPr>
              <a:t>节</a:t>
            </a:r>
            <a:endParaRPr lang="en-GB" sz="1600" dirty="0">
              <a:latin typeface="Calibri" pitchFamily="34" charset="0"/>
              <a:ea typeface="msgothic" charset="0"/>
              <a:cs typeface="msgothic" charset="0"/>
            </a:endParaRPr>
          </a:p>
        </p:txBody>
      </p:sp>
      <p:sp>
        <p:nvSpPr>
          <p:cNvPr id="14" name="Rectangle 12">
            <a:extLst>
              <a:ext uri="{FF2B5EF4-FFF2-40B4-BE49-F238E27FC236}">
                <a16:creationId xmlns:a16="http://schemas.microsoft.com/office/drawing/2014/main" id="{98FDF43A-1413-DA4B-04F6-144B979C52ED}"/>
              </a:ext>
            </a:extLst>
          </p:cNvPr>
          <p:cNvSpPr>
            <a:spLocks noChangeArrowheads="1"/>
          </p:cNvSpPr>
          <p:nvPr/>
        </p:nvSpPr>
        <p:spPr bwMode="auto">
          <a:xfrm>
            <a:off x="5962446" y="5791200"/>
            <a:ext cx="2971800" cy="6096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latin typeface="Calibri" pitchFamily="34" charset="0"/>
                <a:ea typeface="msgothic" charset="0"/>
                <a:cs typeface="msgothic" charset="0"/>
              </a:rPr>
              <a:t>节头表</a:t>
            </a:r>
            <a:endParaRPr lang="en-GB" sz="1600" b="1" dirty="0">
              <a:latin typeface="Calibri" pitchFamily="34" charset="0"/>
              <a:ea typeface="msgothic" charset="0"/>
              <a:cs typeface="msgothic" charset="0"/>
            </a:endParaRPr>
          </a:p>
        </p:txBody>
      </p:sp>
      <p:sp>
        <p:nvSpPr>
          <p:cNvPr id="15" name="Text Box 13">
            <a:extLst>
              <a:ext uri="{FF2B5EF4-FFF2-40B4-BE49-F238E27FC236}">
                <a16:creationId xmlns:a16="http://schemas.microsoft.com/office/drawing/2014/main" id="{DB2C53C3-7E53-214C-A46B-134CE1552FC7}"/>
              </a:ext>
            </a:extLst>
          </p:cNvPr>
          <p:cNvSpPr txBox="1">
            <a:spLocks noChangeArrowheads="1"/>
          </p:cNvSpPr>
          <p:nvPr/>
        </p:nvSpPr>
        <p:spPr bwMode="auto">
          <a:xfrm>
            <a:off x="8896792" y="1607301"/>
            <a:ext cx="285954" cy="3357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Calibri" pitchFamily="34" charset="0"/>
                <a:ea typeface="msgothic" charset="0"/>
                <a:cs typeface="msgothic" charset="0"/>
              </a:rPr>
              <a:t>0</a:t>
            </a:r>
          </a:p>
        </p:txBody>
      </p:sp>
      <p:sp>
        <p:nvSpPr>
          <p:cNvPr id="16" name="Rectangle 6">
            <a:extLst>
              <a:ext uri="{FF2B5EF4-FFF2-40B4-BE49-F238E27FC236}">
                <a16:creationId xmlns:a16="http://schemas.microsoft.com/office/drawing/2014/main" id="{8745C3E5-617B-5AA3-CB09-F4D8C766E085}"/>
              </a:ext>
            </a:extLst>
          </p:cNvPr>
          <p:cNvSpPr>
            <a:spLocks noChangeArrowheads="1"/>
          </p:cNvSpPr>
          <p:nvPr/>
        </p:nvSpPr>
        <p:spPr bwMode="auto">
          <a:xfrm>
            <a:off x="5962446" y="3505200"/>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.data </a:t>
            </a:r>
            <a:r>
              <a:rPr lang="zh-CN" altLang="en-US" sz="1600" b="1" dirty="0">
                <a:latin typeface="Courier New" pitchFamily="49" charset="0"/>
                <a:ea typeface="msgothic" charset="0"/>
                <a:cs typeface="msgothic" charset="0"/>
              </a:rPr>
              <a:t>节</a:t>
            </a:r>
            <a:endParaRPr lang="en-GB" sz="1600" b="1" dirty="0">
              <a:latin typeface="Calibri" pitchFamily="34" charset="0"/>
              <a:ea typeface="msgothic" charset="0"/>
              <a:cs typeface="msgothic" charset="0"/>
            </a:endParaRPr>
          </a:p>
        </p:txBody>
      </p:sp>
    </p:spTree>
    <p:extLst>
      <p:ext uri="{BB962C8B-B14F-4D97-AF65-F5344CB8AC3E}">
        <p14:creationId xmlns:p14="http://schemas.microsoft.com/office/powerpoint/2010/main" val="2546920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3" name="灯片编号占位符 5"/>
          <p:cNvSpPr txBox="1">
            <a:spLocks noGrp="1"/>
          </p:cNvSpPr>
          <p:nvPr>
            <p:ph type="sldNum" sz="quarter" idx="12"/>
          </p:nvPr>
        </p:nvSpPr>
        <p:spPr/>
        <p:txBody>
          <a:bodyPr/>
          <a:lstStyle/>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t>2</a:t>
            </a:fld>
            <a:endParaRPr lang="zh-CN" altLang="en-US" sz="1400">
              <a:latin typeface="Times New Roman" panose="02020603050405020304" pitchFamily="18" charset="0"/>
              <a:ea typeface="宋体" panose="02010600030101010101" pitchFamily="2" charset="-122"/>
            </a:endParaRPr>
          </a:p>
        </p:txBody>
      </p:sp>
      <p:sp>
        <p:nvSpPr>
          <p:cNvPr id="18434" name="Rectangle 2"/>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Outline</a:t>
            </a:r>
          </a:p>
        </p:txBody>
      </p:sp>
      <p:sp>
        <p:nvSpPr>
          <p:cNvPr id="18435" name="Rectangle 3"/>
          <p:cNvSpPr>
            <a:spLocks noGrp="1"/>
          </p:cNvSpPr>
          <p:nvPr>
            <p:ph idx="1"/>
          </p:nvPr>
        </p:nvSpPr>
        <p:spPr/>
        <p:txBody>
          <a:bodyPr vert="horz" wrap="square" lIns="91440" tIns="45720" rIns="91440" bIns="45720" anchor="t" anchorCtr="0"/>
          <a:lstStyle/>
          <a:p>
            <a:endParaRPr lang="zh-CN" altLang="en-US" dirty="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E7D5BF-9974-CA75-8C0D-2D02AE0C8783}"/>
              </a:ext>
            </a:extLst>
          </p:cNvPr>
          <p:cNvSpPr>
            <a:spLocks noGrp="1"/>
          </p:cNvSpPr>
          <p:nvPr>
            <p:ph type="title"/>
          </p:nvPr>
        </p:nvSpPr>
        <p:spPr/>
        <p:txBody>
          <a:bodyPr/>
          <a:lstStyle/>
          <a:p>
            <a:r>
              <a:rPr lang="zh-CN" altLang="en-US" dirty="0"/>
              <a:t>链接符号</a:t>
            </a:r>
          </a:p>
        </p:txBody>
      </p:sp>
      <p:sp>
        <p:nvSpPr>
          <p:cNvPr id="3" name="内容占位符 2">
            <a:extLst>
              <a:ext uri="{FF2B5EF4-FFF2-40B4-BE49-F238E27FC236}">
                <a16:creationId xmlns:a16="http://schemas.microsoft.com/office/drawing/2014/main" id="{C198AF0E-FB5E-80E9-6D82-DAC7F6D3185D}"/>
              </a:ext>
            </a:extLst>
          </p:cNvPr>
          <p:cNvSpPr>
            <a:spLocks noGrp="1"/>
          </p:cNvSpPr>
          <p:nvPr>
            <p:ph idx="1"/>
          </p:nvPr>
        </p:nvSpPr>
        <p:spPr/>
        <p:txBody>
          <a:bodyPr/>
          <a:lstStyle/>
          <a:p>
            <a:r>
              <a:rPr lang="zh-CN" altLang="en-US" b="1" dirty="0"/>
              <a:t>全局符号</a:t>
            </a:r>
          </a:p>
          <a:p>
            <a:pPr lvl="1"/>
            <a:r>
              <a:rPr lang="zh-CN" altLang="en-US" dirty="0"/>
              <a:t>由模块 </a:t>
            </a:r>
            <a:r>
              <a:rPr lang="en-US" altLang="zh-CN" i="1" dirty="0"/>
              <a:t>m</a:t>
            </a:r>
            <a:r>
              <a:rPr lang="zh-CN" altLang="en-US" dirty="0"/>
              <a:t> 定义的符号，可以被其他模块引用</a:t>
            </a:r>
          </a:p>
          <a:p>
            <a:pPr lvl="1"/>
            <a:r>
              <a:rPr lang="zh-CN" altLang="en-US" dirty="0"/>
              <a:t>例如：非 </a:t>
            </a:r>
            <a:r>
              <a:rPr lang="en-US" altLang="zh-CN" i="1" dirty="0"/>
              <a:t>static</a:t>
            </a:r>
            <a:r>
              <a:rPr lang="zh-CN" altLang="en-US" dirty="0"/>
              <a:t> 的 </a:t>
            </a:r>
            <a:r>
              <a:rPr lang="en-US" altLang="zh-CN" dirty="0"/>
              <a:t>C </a:t>
            </a:r>
            <a:r>
              <a:rPr lang="zh-CN" altLang="en-US" dirty="0"/>
              <a:t>函数和非 </a:t>
            </a:r>
            <a:r>
              <a:rPr lang="en-US" altLang="zh-CN" i="1" dirty="0"/>
              <a:t>static</a:t>
            </a:r>
            <a:r>
              <a:rPr lang="zh-CN" altLang="en-US" dirty="0"/>
              <a:t> 的全局变量</a:t>
            </a:r>
          </a:p>
          <a:p>
            <a:r>
              <a:rPr lang="zh-CN" altLang="en-US" b="1" dirty="0"/>
              <a:t>外部符号</a:t>
            </a:r>
          </a:p>
          <a:p>
            <a:pPr lvl="1"/>
            <a:r>
              <a:rPr lang="zh-CN" altLang="en-US" dirty="0"/>
              <a:t>由模块 </a:t>
            </a:r>
            <a:r>
              <a:rPr lang="en-US" altLang="zh-CN" i="1" dirty="0"/>
              <a:t>m</a:t>
            </a:r>
            <a:r>
              <a:rPr lang="zh-CN" altLang="en-US" dirty="0"/>
              <a:t> 引用，但由其他模块定义的全局符号</a:t>
            </a:r>
          </a:p>
          <a:p>
            <a:r>
              <a:rPr lang="zh-CN" altLang="en-US" b="1" dirty="0"/>
              <a:t>局部符号</a:t>
            </a:r>
          </a:p>
          <a:p>
            <a:pPr lvl="1"/>
            <a:r>
              <a:rPr lang="zh-CN" altLang="en-US" dirty="0"/>
              <a:t>由模块 </a:t>
            </a:r>
            <a:r>
              <a:rPr lang="en-US" altLang="zh-CN" i="1" dirty="0"/>
              <a:t>m</a:t>
            </a:r>
            <a:r>
              <a:rPr lang="zh-CN" altLang="en-US" dirty="0"/>
              <a:t> 独立定义和引用的符号</a:t>
            </a:r>
          </a:p>
          <a:p>
            <a:pPr lvl="1"/>
            <a:r>
              <a:rPr lang="zh-CN" altLang="en-US" dirty="0"/>
              <a:t>例如：使用 </a:t>
            </a:r>
            <a:r>
              <a:rPr lang="en-US" altLang="zh-CN" i="1" dirty="0"/>
              <a:t>static</a:t>
            </a:r>
            <a:r>
              <a:rPr lang="zh-CN" altLang="en-US" dirty="0"/>
              <a:t> 属性定义的 </a:t>
            </a:r>
            <a:r>
              <a:rPr lang="en-US" altLang="zh-CN" dirty="0"/>
              <a:t>C </a:t>
            </a:r>
            <a:r>
              <a:rPr lang="zh-CN" altLang="en-US" dirty="0"/>
              <a:t>函数和全局变量</a:t>
            </a:r>
          </a:p>
          <a:p>
            <a:pPr lvl="1"/>
            <a:r>
              <a:rPr lang="zh-CN" altLang="en-US" dirty="0"/>
              <a:t>局部链接符号</a:t>
            </a:r>
            <a:r>
              <a:rPr lang="zh-CN" altLang="en-US" b="1" dirty="0"/>
              <a:t>不是</a:t>
            </a:r>
            <a:r>
              <a:rPr lang="zh-CN" altLang="en-US" dirty="0"/>
              <a:t>局部程序变量</a:t>
            </a:r>
          </a:p>
          <a:p>
            <a:endParaRPr lang="zh-CN" altLang="en-US" dirty="0"/>
          </a:p>
        </p:txBody>
      </p:sp>
    </p:spTree>
    <p:extLst>
      <p:ext uri="{BB962C8B-B14F-4D97-AF65-F5344CB8AC3E}">
        <p14:creationId xmlns:p14="http://schemas.microsoft.com/office/powerpoint/2010/main" val="3269105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B63DA-EB11-CC8C-272E-20FCCD294DA7}"/>
              </a:ext>
            </a:extLst>
          </p:cNvPr>
          <p:cNvSpPr>
            <a:spLocks noGrp="1"/>
          </p:cNvSpPr>
          <p:nvPr>
            <p:ph type="title"/>
          </p:nvPr>
        </p:nvSpPr>
        <p:spPr/>
        <p:txBody>
          <a:bodyPr/>
          <a:lstStyle/>
          <a:p>
            <a:r>
              <a:rPr lang="zh-CN" altLang="en-US" dirty="0"/>
              <a:t>第一步：符号解析</a:t>
            </a:r>
          </a:p>
        </p:txBody>
      </p:sp>
      <p:sp>
        <p:nvSpPr>
          <p:cNvPr id="4" name="Rectangle 2">
            <a:extLst>
              <a:ext uri="{FF2B5EF4-FFF2-40B4-BE49-F238E27FC236}">
                <a16:creationId xmlns:a16="http://schemas.microsoft.com/office/drawing/2014/main" id="{13B1CD62-7538-96FD-B816-154CC7C732BA}"/>
              </a:ext>
            </a:extLst>
          </p:cNvPr>
          <p:cNvSpPr>
            <a:spLocks noChangeArrowheads="1"/>
          </p:cNvSpPr>
          <p:nvPr/>
        </p:nvSpPr>
        <p:spPr bwMode="auto">
          <a:xfrm>
            <a:off x="268637" y="1992313"/>
            <a:ext cx="4303363" cy="2587504"/>
          </a:xfrm>
          <a:prstGeom prst="rect">
            <a:avLst/>
          </a:prstGeom>
          <a:solidFill>
            <a:srgbClr val="F7F5CD"/>
          </a:solidFill>
          <a:ln w="3240">
            <a:solidFill>
              <a:srgbClr val="000066"/>
            </a:solidFill>
            <a:miter lim="800000"/>
            <a:headEnd/>
            <a:tailEnd/>
          </a:ln>
          <a:effectLst/>
        </p:spPr>
        <p:txBody>
          <a:bodyPr wrap="square" lIns="90000" tIns="46800" rIns="90000" bIns="46800">
            <a:spAutoFit/>
          </a:bodyPr>
          <a:lstStyle/>
          <a:p>
            <a:r>
              <a:rPr lang="en-US" sz="1800" dirty="0">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4A00FF"/>
                </a:solidFill>
                <a:latin typeface="Courier New"/>
                <a:cs typeface="Courier New"/>
              </a:rPr>
              <a:t>sum</a:t>
            </a:r>
            <a:r>
              <a:rPr lang="en-US" sz="1800" dirty="0">
                <a:solidFill>
                  <a:srgbClr val="000000"/>
                </a:solidFill>
                <a:latin typeface="Courier New"/>
                <a:cs typeface="Courier New"/>
              </a:rPr>
              <a:t>(</a:t>
            </a:r>
            <a:r>
              <a:rPr lang="en-US" sz="1800" dirty="0">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C1651C"/>
                </a:solidFill>
                <a:latin typeface="Courier New"/>
                <a:cs typeface="Courier New"/>
              </a:rPr>
              <a:t>a</a:t>
            </a:r>
            <a:r>
              <a:rPr lang="en-US" sz="1800" dirty="0">
                <a:solidFill>
                  <a:srgbClr val="000000"/>
                </a:solidFill>
                <a:latin typeface="Courier New"/>
                <a:cs typeface="Courier New"/>
              </a:rPr>
              <a:t>, </a:t>
            </a:r>
            <a:r>
              <a:rPr lang="en-US" sz="1800" dirty="0">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C1651C"/>
                </a:solidFill>
                <a:latin typeface="Courier New"/>
                <a:cs typeface="Courier New"/>
              </a:rPr>
              <a:t>n</a:t>
            </a:r>
            <a:r>
              <a:rPr lang="en-US" sz="1800" dirty="0">
                <a:solidFill>
                  <a:srgbClr val="000000"/>
                </a:solidFill>
                <a:latin typeface="Courier New"/>
                <a:cs typeface="Courier New"/>
              </a:rPr>
              <a:t>);</a:t>
            </a:r>
          </a:p>
          <a:p>
            <a:endParaRPr lang="en-US" sz="1800" dirty="0">
              <a:solidFill>
                <a:srgbClr val="000000"/>
              </a:solidFill>
              <a:latin typeface="Courier New"/>
              <a:cs typeface="Courier New"/>
            </a:endParaRPr>
          </a:p>
          <a:p>
            <a:r>
              <a:rPr lang="hu-HU" sz="1800" dirty="0">
                <a:solidFill>
                  <a:srgbClr val="2D961E"/>
                </a:solidFill>
                <a:latin typeface="Courier New"/>
                <a:cs typeface="Courier New"/>
              </a:rPr>
              <a:t>int</a:t>
            </a:r>
            <a:r>
              <a:rPr lang="hu-HU" sz="1800" dirty="0">
                <a:solidFill>
                  <a:srgbClr val="000000"/>
                </a:solidFill>
                <a:latin typeface="Courier New"/>
                <a:cs typeface="Courier New"/>
              </a:rPr>
              <a:t> </a:t>
            </a:r>
            <a:r>
              <a:rPr lang="hu-HU" sz="1800" dirty="0">
                <a:solidFill>
                  <a:srgbClr val="C1651C"/>
                </a:solidFill>
                <a:latin typeface="Courier New"/>
                <a:cs typeface="Courier New"/>
              </a:rPr>
              <a:t>array</a:t>
            </a:r>
            <a:r>
              <a:rPr lang="hu-HU" sz="1800" dirty="0">
                <a:solidFill>
                  <a:srgbClr val="000000"/>
                </a:solidFill>
                <a:latin typeface="Courier New"/>
                <a:cs typeface="Courier New"/>
              </a:rPr>
              <a:t>[2] = {1, 2};</a:t>
            </a:r>
          </a:p>
          <a:p>
            <a:endParaRPr lang="hu-HU" sz="1800" dirty="0">
              <a:solidFill>
                <a:srgbClr val="000000"/>
              </a:solidFill>
              <a:latin typeface="Courier New"/>
              <a:cs typeface="Courier New"/>
            </a:endParaRPr>
          </a:p>
          <a:p>
            <a:r>
              <a:rPr lang="en-US" sz="1800" dirty="0">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4A00FF"/>
                </a:solidFill>
                <a:latin typeface="Courier New"/>
                <a:cs typeface="Courier New"/>
              </a:rPr>
              <a:t>main</a:t>
            </a:r>
            <a:r>
              <a:rPr lang="en-US" sz="1800" dirty="0">
                <a:solidFill>
                  <a:srgbClr val="000000"/>
                </a:solidFill>
                <a:latin typeface="Courier New"/>
                <a:cs typeface="Courier New"/>
              </a:rPr>
              <a:t>(int </a:t>
            </a:r>
            <a:r>
              <a:rPr lang="en-US" sz="1800" dirty="0" err="1">
                <a:solidFill>
                  <a:srgbClr val="000000"/>
                </a:solidFill>
                <a:latin typeface="Courier New"/>
                <a:cs typeface="Courier New"/>
              </a:rPr>
              <a:t>argc,char</a:t>
            </a:r>
            <a:r>
              <a:rPr lang="en-US" sz="1800" dirty="0">
                <a:solidFill>
                  <a:srgbClr val="000000"/>
                </a:solidFill>
                <a:latin typeface="Courier New"/>
                <a:cs typeface="Courier New"/>
              </a:rPr>
              <a:t> **</a:t>
            </a:r>
            <a:r>
              <a:rPr lang="en-US" sz="1800" dirty="0" err="1">
                <a:solidFill>
                  <a:srgbClr val="000000"/>
                </a:solidFill>
                <a:latin typeface="Courier New"/>
                <a:cs typeface="Courier New"/>
              </a:rPr>
              <a:t>argv</a:t>
            </a:r>
            <a:r>
              <a:rPr lang="en-US" sz="1800" dirty="0">
                <a:solidFill>
                  <a:srgbClr val="000000"/>
                </a:solidFill>
                <a:latin typeface="Courier New"/>
                <a:cs typeface="Courier New"/>
              </a:rPr>
              <a:t>)</a:t>
            </a:r>
          </a:p>
          <a:p>
            <a:r>
              <a:rPr lang="en-US" sz="1800" dirty="0">
                <a:solidFill>
                  <a:srgbClr val="000000"/>
                </a:solidFill>
                <a:latin typeface="Courier New"/>
                <a:cs typeface="Courier New"/>
              </a:rPr>
              <a:t>{</a:t>
            </a:r>
          </a:p>
          <a:p>
            <a:r>
              <a:rPr lang="fr-FR" sz="1800" dirty="0">
                <a:solidFill>
                  <a:srgbClr val="000000"/>
                </a:solidFill>
                <a:latin typeface="Courier New"/>
                <a:cs typeface="Courier New"/>
              </a:rPr>
              <a:t>    </a:t>
            </a:r>
            <a:r>
              <a:rPr lang="fr-FR" sz="1800" dirty="0">
                <a:solidFill>
                  <a:srgbClr val="2D961E"/>
                </a:solidFill>
                <a:latin typeface="Courier New"/>
                <a:cs typeface="Courier New"/>
              </a:rPr>
              <a:t>int</a:t>
            </a:r>
            <a:r>
              <a:rPr lang="fr-FR" sz="1800" dirty="0">
                <a:solidFill>
                  <a:srgbClr val="000000"/>
                </a:solidFill>
                <a:latin typeface="Courier New"/>
                <a:cs typeface="Courier New"/>
              </a:rPr>
              <a:t> </a:t>
            </a:r>
            <a:r>
              <a:rPr lang="fr-FR" sz="1800" dirty="0">
                <a:solidFill>
                  <a:srgbClr val="C1651C"/>
                </a:solidFill>
                <a:latin typeface="Courier New"/>
                <a:cs typeface="Courier New"/>
              </a:rPr>
              <a:t>val</a:t>
            </a:r>
            <a:r>
              <a:rPr lang="fr-FR" sz="1800" dirty="0">
                <a:solidFill>
                  <a:srgbClr val="000000"/>
                </a:solidFill>
                <a:latin typeface="Courier New"/>
                <a:cs typeface="Courier New"/>
              </a:rPr>
              <a:t> = sum(array, 2);</a:t>
            </a:r>
          </a:p>
          <a:p>
            <a:r>
              <a:rPr lang="fr-FR" sz="1800" dirty="0">
                <a:solidFill>
                  <a:srgbClr val="000000"/>
                </a:solidFill>
                <a:latin typeface="Courier New"/>
                <a:cs typeface="Courier New"/>
              </a:rPr>
              <a:t>    </a:t>
            </a:r>
            <a:r>
              <a:rPr lang="fr-FR" sz="1800" dirty="0">
                <a:solidFill>
                  <a:srgbClr val="C200FF"/>
                </a:solidFill>
                <a:latin typeface="Courier New"/>
                <a:cs typeface="Courier New"/>
              </a:rPr>
              <a:t>return</a:t>
            </a:r>
            <a:r>
              <a:rPr lang="fr-FR" sz="1800" dirty="0">
                <a:solidFill>
                  <a:srgbClr val="000000"/>
                </a:solidFill>
                <a:latin typeface="Courier New"/>
                <a:cs typeface="Courier New"/>
              </a:rPr>
              <a:t> val;</a:t>
            </a:r>
          </a:p>
          <a:p>
            <a:r>
              <a:rPr lang="fr-FR" sz="1800" dirty="0">
                <a:solidFill>
                  <a:srgbClr val="000000"/>
                </a:solidFill>
                <a:latin typeface="Courier New"/>
                <a:cs typeface="Courier New"/>
              </a:rPr>
              <a:t>}</a:t>
            </a:r>
            <a:endParaRPr lang="en-US" sz="1800" dirty="0">
              <a:latin typeface="Courier New"/>
              <a:cs typeface="Courier New"/>
            </a:endParaRPr>
          </a:p>
        </p:txBody>
      </p:sp>
      <p:sp>
        <p:nvSpPr>
          <p:cNvPr id="5" name="Rectangle 3">
            <a:extLst>
              <a:ext uri="{FF2B5EF4-FFF2-40B4-BE49-F238E27FC236}">
                <a16:creationId xmlns:a16="http://schemas.microsoft.com/office/drawing/2014/main" id="{56C5369D-4982-50E2-E540-FE51CBC38C6F}"/>
              </a:ext>
            </a:extLst>
          </p:cNvPr>
          <p:cNvSpPr>
            <a:spLocks noChangeArrowheads="1"/>
          </p:cNvSpPr>
          <p:nvPr/>
        </p:nvSpPr>
        <p:spPr bwMode="auto">
          <a:xfrm>
            <a:off x="3332728" y="4220807"/>
            <a:ext cx="1008907" cy="359010"/>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main.c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6" name="Rectangle 5">
            <a:extLst>
              <a:ext uri="{FF2B5EF4-FFF2-40B4-BE49-F238E27FC236}">
                <a16:creationId xmlns:a16="http://schemas.microsoft.com/office/drawing/2014/main" id="{7049531F-D278-B188-CFDF-470A9ADB27FE}"/>
              </a:ext>
            </a:extLst>
          </p:cNvPr>
          <p:cNvSpPr>
            <a:spLocks noChangeArrowheads="1"/>
          </p:cNvSpPr>
          <p:nvPr/>
        </p:nvSpPr>
        <p:spPr bwMode="auto">
          <a:xfrm>
            <a:off x="4638484" y="1993900"/>
            <a:ext cx="4198952" cy="2587504"/>
          </a:xfrm>
          <a:prstGeom prst="rect">
            <a:avLst/>
          </a:prstGeom>
          <a:solidFill>
            <a:srgbClr val="D5F1CF"/>
          </a:solidFill>
          <a:ln w="3240">
            <a:solidFill>
              <a:srgbClr val="000066"/>
            </a:solidFill>
            <a:miter lim="800000"/>
            <a:headEnd/>
            <a:tailEnd/>
          </a:ln>
          <a:effectLst/>
        </p:spPr>
        <p:txBody>
          <a:bodyPr wrap="square" lIns="90000" tIns="46800" rIns="90000" bIns="46800">
            <a:spAutoFit/>
          </a:bodyPr>
          <a:lstStyle/>
          <a:p>
            <a:r>
              <a:rPr lang="en-US" sz="1800" dirty="0">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4A00FF"/>
                </a:solidFill>
                <a:latin typeface="Courier New"/>
                <a:cs typeface="Courier New"/>
              </a:rPr>
              <a:t>sum</a:t>
            </a:r>
            <a:r>
              <a:rPr lang="en-US" sz="1800" dirty="0">
                <a:solidFill>
                  <a:srgbClr val="000000"/>
                </a:solidFill>
                <a:latin typeface="Courier New"/>
                <a:cs typeface="Courier New"/>
              </a:rPr>
              <a:t>(</a:t>
            </a:r>
            <a:r>
              <a:rPr lang="en-US" sz="1800" dirty="0">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C1651C"/>
                </a:solidFill>
                <a:latin typeface="Courier New"/>
                <a:cs typeface="Courier New"/>
              </a:rPr>
              <a:t>a</a:t>
            </a:r>
            <a:r>
              <a:rPr lang="en-US" sz="1800" dirty="0">
                <a:solidFill>
                  <a:srgbClr val="000000"/>
                </a:solidFill>
                <a:latin typeface="Courier New"/>
                <a:cs typeface="Courier New"/>
              </a:rPr>
              <a:t>, </a:t>
            </a:r>
            <a:r>
              <a:rPr lang="en-US" sz="1800" dirty="0">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C1651C"/>
                </a:solidFill>
                <a:latin typeface="Courier New"/>
                <a:cs typeface="Courier New"/>
              </a:rPr>
              <a:t>n</a:t>
            </a:r>
            <a:r>
              <a:rPr lang="en-US" sz="1800" dirty="0">
                <a:solidFill>
                  <a:srgbClr val="000000"/>
                </a:solidFill>
                <a:latin typeface="Courier New"/>
                <a:cs typeface="Courier New"/>
              </a:rPr>
              <a:t>)</a:t>
            </a:r>
          </a:p>
          <a:p>
            <a:r>
              <a:rPr lang="en-US" sz="1800" dirty="0">
                <a:solidFill>
                  <a:srgbClr val="000000"/>
                </a:solidFill>
                <a:latin typeface="Courier New"/>
                <a:cs typeface="Courier New"/>
              </a:rPr>
              <a:t>{</a:t>
            </a:r>
          </a:p>
          <a:p>
            <a:r>
              <a:rPr lang="fr-FR" sz="1800" dirty="0">
                <a:solidFill>
                  <a:srgbClr val="000000"/>
                </a:solidFill>
                <a:latin typeface="Courier New"/>
                <a:cs typeface="Courier New"/>
              </a:rPr>
              <a:t>    </a:t>
            </a:r>
            <a:r>
              <a:rPr lang="fr-FR" sz="1800" dirty="0" err="1">
                <a:solidFill>
                  <a:srgbClr val="2D961E"/>
                </a:solidFill>
                <a:latin typeface="Courier New"/>
                <a:cs typeface="Courier New"/>
              </a:rPr>
              <a:t>int</a:t>
            </a:r>
            <a:r>
              <a:rPr lang="fr-FR" sz="1800" dirty="0">
                <a:solidFill>
                  <a:srgbClr val="000000"/>
                </a:solidFill>
                <a:latin typeface="Courier New"/>
                <a:cs typeface="Courier New"/>
              </a:rPr>
              <a:t> </a:t>
            </a:r>
            <a:r>
              <a:rPr lang="fr-FR" sz="1800" dirty="0">
                <a:solidFill>
                  <a:srgbClr val="C1651C"/>
                </a:solidFill>
                <a:latin typeface="Courier New"/>
                <a:cs typeface="Courier New"/>
              </a:rPr>
              <a:t>i</a:t>
            </a:r>
            <a:r>
              <a:rPr lang="fr-FR" sz="1800" dirty="0">
                <a:solidFill>
                  <a:srgbClr val="000000"/>
                </a:solidFill>
                <a:latin typeface="Courier New"/>
                <a:cs typeface="Courier New"/>
              </a:rPr>
              <a:t>, </a:t>
            </a:r>
            <a:r>
              <a:rPr lang="fr-FR" sz="1800" dirty="0">
                <a:solidFill>
                  <a:srgbClr val="C1651C"/>
                </a:solidFill>
                <a:latin typeface="Courier New"/>
                <a:cs typeface="Courier New"/>
              </a:rPr>
              <a:t>s</a:t>
            </a:r>
            <a:r>
              <a:rPr lang="fr-FR" sz="1800" dirty="0">
                <a:solidFill>
                  <a:srgbClr val="000000"/>
                </a:solidFill>
                <a:latin typeface="Courier New"/>
                <a:cs typeface="Courier New"/>
              </a:rPr>
              <a:t> = 0;</a:t>
            </a:r>
          </a:p>
          <a:p>
            <a:endParaRPr lang="fr-FR" sz="1800" dirty="0">
              <a:solidFill>
                <a:srgbClr val="000000"/>
              </a:solidFill>
              <a:latin typeface="Courier New"/>
              <a:cs typeface="Courier New"/>
            </a:endParaRPr>
          </a:p>
          <a:p>
            <a:r>
              <a:rPr lang="da-DK" sz="1800" dirty="0">
                <a:solidFill>
                  <a:srgbClr val="000000"/>
                </a:solidFill>
                <a:latin typeface="Courier New"/>
                <a:cs typeface="Courier New"/>
              </a:rPr>
              <a:t>    </a:t>
            </a:r>
            <a:r>
              <a:rPr lang="da-DK" sz="1800" dirty="0">
                <a:solidFill>
                  <a:srgbClr val="C200FF"/>
                </a:solidFill>
                <a:latin typeface="Courier New"/>
                <a:cs typeface="Courier New"/>
              </a:rPr>
              <a:t>for</a:t>
            </a:r>
            <a:r>
              <a:rPr lang="da-DK" sz="1800" dirty="0">
                <a:solidFill>
                  <a:srgbClr val="000000"/>
                </a:solidFill>
                <a:latin typeface="Courier New"/>
                <a:cs typeface="Courier New"/>
              </a:rPr>
              <a:t> (i = 0; i &lt; n; i++) {</a:t>
            </a:r>
          </a:p>
          <a:p>
            <a:r>
              <a:rPr lang="da-DK" sz="1800" dirty="0">
                <a:solidFill>
                  <a:srgbClr val="000000"/>
                </a:solidFill>
                <a:latin typeface="Courier New"/>
                <a:cs typeface="Courier New"/>
              </a:rPr>
              <a:t>        s += a[i];</a:t>
            </a:r>
          </a:p>
          <a:p>
            <a:r>
              <a:rPr lang="da-DK" sz="1800" dirty="0">
                <a:solidFill>
                  <a:srgbClr val="000000"/>
                </a:solidFill>
                <a:latin typeface="Courier New"/>
                <a:cs typeface="Courier New"/>
              </a:rPr>
              <a:t>    }</a:t>
            </a:r>
          </a:p>
          <a:p>
            <a:r>
              <a:rPr lang="is-IS" sz="1800" dirty="0">
                <a:solidFill>
                  <a:srgbClr val="000000"/>
                </a:solidFill>
                <a:latin typeface="Courier New"/>
                <a:cs typeface="Courier New"/>
              </a:rPr>
              <a:t>    </a:t>
            </a:r>
            <a:r>
              <a:rPr lang="is-IS" sz="1800" dirty="0">
                <a:solidFill>
                  <a:srgbClr val="C200FF"/>
                </a:solidFill>
                <a:latin typeface="Courier New"/>
                <a:cs typeface="Courier New"/>
              </a:rPr>
              <a:t>return</a:t>
            </a:r>
            <a:r>
              <a:rPr lang="is-IS" sz="1800" dirty="0">
                <a:solidFill>
                  <a:srgbClr val="000000"/>
                </a:solidFill>
                <a:latin typeface="Courier New"/>
                <a:cs typeface="Courier New"/>
              </a:rPr>
              <a:t> s;</a:t>
            </a:r>
          </a:p>
          <a:p>
            <a:r>
              <a:rPr lang="is-IS" sz="1800" dirty="0">
                <a:solidFill>
                  <a:srgbClr val="000000"/>
                </a:solidFill>
                <a:latin typeface="Courier New"/>
                <a:cs typeface="Courier New"/>
              </a:rPr>
              <a:t>}</a:t>
            </a:r>
          </a:p>
        </p:txBody>
      </p:sp>
      <p:sp>
        <p:nvSpPr>
          <p:cNvPr id="7" name="Rectangle 4">
            <a:extLst>
              <a:ext uri="{FF2B5EF4-FFF2-40B4-BE49-F238E27FC236}">
                <a16:creationId xmlns:a16="http://schemas.microsoft.com/office/drawing/2014/main" id="{32CF4A64-27B1-67AF-0EB4-C4F218DBD121}"/>
              </a:ext>
            </a:extLst>
          </p:cNvPr>
          <p:cNvSpPr>
            <a:spLocks noChangeArrowheads="1"/>
          </p:cNvSpPr>
          <p:nvPr/>
        </p:nvSpPr>
        <p:spPr bwMode="auto">
          <a:xfrm>
            <a:off x="7908663" y="4202748"/>
            <a:ext cx="928772"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chemeClr val="tx1">
                    <a:lumMod val="50000"/>
                    <a:lumOff val="50000"/>
                  </a:schemeClr>
                </a:solidFill>
                <a:latin typeface="Courier New" pitchFamily="49" charset="0"/>
                <a:ea typeface="msgothic" charset="0"/>
                <a:cs typeface="msgothic" charset="0"/>
              </a:rPr>
              <a:t>sum.c</a:t>
            </a:r>
            <a:endParaRPr lang="en-GB" sz="1800" b="1" i="1">
              <a:solidFill>
                <a:schemeClr val="tx1">
                  <a:lumMod val="50000"/>
                  <a:lumOff val="50000"/>
                </a:schemeClr>
              </a:solidFill>
              <a:latin typeface="Courier New" pitchFamily="49" charset="0"/>
              <a:ea typeface="msgothic" charset="0"/>
              <a:cs typeface="msgothic" charset="0"/>
            </a:endParaRPr>
          </a:p>
        </p:txBody>
      </p:sp>
      <p:grpSp>
        <p:nvGrpSpPr>
          <p:cNvPr id="8" name="Group 47">
            <a:extLst>
              <a:ext uri="{FF2B5EF4-FFF2-40B4-BE49-F238E27FC236}">
                <a16:creationId xmlns:a16="http://schemas.microsoft.com/office/drawing/2014/main" id="{62D1E3C8-44B7-BCCC-BD48-13DE7E750E37}"/>
              </a:ext>
            </a:extLst>
          </p:cNvPr>
          <p:cNvGrpSpPr/>
          <p:nvPr/>
        </p:nvGrpSpPr>
        <p:grpSpPr>
          <a:xfrm>
            <a:off x="3291380" y="1353826"/>
            <a:ext cx="1773801" cy="2378685"/>
            <a:chOff x="1572546" y="912761"/>
            <a:chExt cx="2916087" cy="3217056"/>
          </a:xfrm>
        </p:grpSpPr>
        <p:sp>
          <p:nvSpPr>
            <p:cNvPr id="9" name="TextBox 6">
              <a:extLst>
                <a:ext uri="{FF2B5EF4-FFF2-40B4-BE49-F238E27FC236}">
                  <a16:creationId xmlns:a16="http://schemas.microsoft.com/office/drawing/2014/main" id="{52D7BD99-18AA-5ADB-F5AC-980AEBB4B95A}"/>
                </a:ext>
              </a:extLst>
            </p:cNvPr>
            <p:cNvSpPr txBox="1"/>
            <p:nvPr/>
          </p:nvSpPr>
          <p:spPr>
            <a:xfrm>
              <a:off x="1892337" y="912761"/>
              <a:ext cx="2596296" cy="499504"/>
            </a:xfrm>
            <a:prstGeom prst="rect">
              <a:avLst/>
            </a:prstGeom>
            <a:noFill/>
          </p:spPr>
          <p:txBody>
            <a:bodyPr wrap="none" rtlCol="0">
              <a:spAutoFit/>
            </a:bodyPr>
            <a:lstStyle/>
            <a:p>
              <a:r>
                <a:rPr lang="zh-CN" altLang="en-US" sz="1800" dirty="0">
                  <a:solidFill>
                    <a:srgbClr val="990000"/>
                  </a:solidFill>
                  <a:latin typeface="Calibri" pitchFamily="34" charset="0"/>
                </a:rPr>
                <a:t>引用全局符号</a:t>
              </a:r>
              <a:endParaRPr lang="en-US" sz="1800" dirty="0">
                <a:solidFill>
                  <a:srgbClr val="990000"/>
                </a:solidFill>
                <a:latin typeface="Calibri" pitchFamily="34" charset="0"/>
              </a:endParaRPr>
            </a:p>
          </p:txBody>
        </p:sp>
        <p:cxnSp>
          <p:nvCxnSpPr>
            <p:cNvPr id="10" name="Straight Arrow Connector 11">
              <a:extLst>
                <a:ext uri="{FF2B5EF4-FFF2-40B4-BE49-F238E27FC236}">
                  <a16:creationId xmlns:a16="http://schemas.microsoft.com/office/drawing/2014/main" id="{4AEE980C-A30C-C7F6-84E1-698170ED548E}"/>
                </a:ext>
              </a:extLst>
            </p:cNvPr>
            <p:cNvCxnSpPr>
              <a:stCxn id="9" idx="2"/>
            </p:cNvCxnSpPr>
            <p:nvPr/>
          </p:nvCxnSpPr>
          <p:spPr bwMode="auto">
            <a:xfrm flipH="1">
              <a:off x="1572546" y="1412265"/>
              <a:ext cx="1617939" cy="2717552"/>
            </a:xfrm>
            <a:prstGeom prst="straightConnector1">
              <a:avLst/>
            </a:prstGeom>
            <a:noFill/>
            <a:ln w="25400" cap="flat" cmpd="sng" algn="ctr">
              <a:solidFill>
                <a:srgbClr val="990000"/>
              </a:solidFill>
              <a:prstDash val="solid"/>
              <a:round/>
              <a:headEnd type="none" w="med" len="med"/>
              <a:tailEnd type="arrow"/>
            </a:ln>
            <a:effectLst/>
          </p:spPr>
        </p:cxnSp>
      </p:grpSp>
      <p:grpSp>
        <p:nvGrpSpPr>
          <p:cNvPr id="11" name="Group 53">
            <a:extLst>
              <a:ext uri="{FF2B5EF4-FFF2-40B4-BE49-F238E27FC236}">
                <a16:creationId xmlns:a16="http://schemas.microsoft.com/office/drawing/2014/main" id="{F4135823-B612-5C23-A52D-620ABF41EB62}"/>
              </a:ext>
            </a:extLst>
          </p:cNvPr>
          <p:cNvGrpSpPr/>
          <p:nvPr/>
        </p:nvGrpSpPr>
        <p:grpSpPr>
          <a:xfrm>
            <a:off x="157533" y="3410231"/>
            <a:ext cx="1129396" cy="1936469"/>
            <a:chOff x="6898" y="3397531"/>
            <a:chExt cx="1129396" cy="1936469"/>
          </a:xfrm>
        </p:grpSpPr>
        <p:sp>
          <p:nvSpPr>
            <p:cNvPr id="12" name="TextBox 13">
              <a:extLst>
                <a:ext uri="{FF2B5EF4-FFF2-40B4-BE49-F238E27FC236}">
                  <a16:creationId xmlns:a16="http://schemas.microsoft.com/office/drawing/2014/main" id="{C9EBBD41-E3F8-1BC9-AE2A-897D771F9AC3}"/>
                </a:ext>
              </a:extLst>
            </p:cNvPr>
            <p:cNvSpPr txBox="1"/>
            <p:nvPr/>
          </p:nvSpPr>
          <p:spPr>
            <a:xfrm>
              <a:off x="6898" y="4687669"/>
              <a:ext cx="1129396" cy="646331"/>
            </a:xfrm>
            <a:prstGeom prst="rect">
              <a:avLst/>
            </a:prstGeom>
            <a:noFill/>
          </p:spPr>
          <p:txBody>
            <a:bodyPr wrap="square" rtlCol="0">
              <a:spAutoFit/>
            </a:bodyPr>
            <a:lstStyle/>
            <a:p>
              <a:pPr algn="ctr"/>
              <a:r>
                <a:rPr lang="zh-CN" altLang="en-US" sz="1800" dirty="0">
                  <a:solidFill>
                    <a:srgbClr val="990000"/>
                  </a:solidFill>
                  <a:latin typeface="Calibri" pitchFamily="34" charset="0"/>
                </a:rPr>
                <a:t>定义一个全局符号</a:t>
              </a:r>
              <a:endParaRPr lang="en-US" sz="1800" dirty="0">
                <a:solidFill>
                  <a:srgbClr val="990000"/>
                </a:solidFill>
                <a:latin typeface="Calibri" pitchFamily="34" charset="0"/>
              </a:endParaRPr>
            </a:p>
          </p:txBody>
        </p:sp>
        <p:cxnSp>
          <p:nvCxnSpPr>
            <p:cNvPr id="13" name="Straight Arrow Connector 14">
              <a:extLst>
                <a:ext uri="{FF2B5EF4-FFF2-40B4-BE49-F238E27FC236}">
                  <a16:creationId xmlns:a16="http://schemas.microsoft.com/office/drawing/2014/main" id="{79EADE93-E46D-3420-8A82-722122174623}"/>
                </a:ext>
              </a:extLst>
            </p:cNvPr>
            <p:cNvCxnSpPr>
              <a:cxnSpLocks/>
              <a:stCxn id="12" idx="0"/>
            </p:cNvCxnSpPr>
            <p:nvPr/>
          </p:nvCxnSpPr>
          <p:spPr bwMode="auto">
            <a:xfrm flipV="1">
              <a:off x="571596" y="3397531"/>
              <a:ext cx="452731" cy="1290138"/>
            </a:xfrm>
            <a:prstGeom prst="straightConnector1">
              <a:avLst/>
            </a:prstGeom>
            <a:noFill/>
            <a:ln w="25400" cap="flat" cmpd="sng" algn="ctr">
              <a:solidFill>
                <a:srgbClr val="990000"/>
              </a:solidFill>
              <a:prstDash val="solid"/>
              <a:round/>
              <a:headEnd type="none" w="med" len="med"/>
              <a:tailEnd type="arrow"/>
            </a:ln>
            <a:effectLst/>
          </p:spPr>
        </p:cxnSp>
      </p:grpSp>
      <p:grpSp>
        <p:nvGrpSpPr>
          <p:cNvPr id="14" name="Group 55">
            <a:extLst>
              <a:ext uri="{FF2B5EF4-FFF2-40B4-BE49-F238E27FC236}">
                <a16:creationId xmlns:a16="http://schemas.microsoft.com/office/drawing/2014/main" id="{AF7CDB16-0C4A-EF77-257E-E1FA7A1AEC0B}"/>
              </a:ext>
            </a:extLst>
          </p:cNvPr>
          <p:cNvGrpSpPr/>
          <p:nvPr/>
        </p:nvGrpSpPr>
        <p:grpSpPr>
          <a:xfrm>
            <a:off x="1113347" y="3937865"/>
            <a:ext cx="1675267" cy="1753677"/>
            <a:chOff x="962712" y="3886202"/>
            <a:chExt cx="1675267" cy="1787528"/>
          </a:xfrm>
        </p:grpSpPr>
        <p:sp>
          <p:nvSpPr>
            <p:cNvPr id="15" name="TextBox 27">
              <a:extLst>
                <a:ext uri="{FF2B5EF4-FFF2-40B4-BE49-F238E27FC236}">
                  <a16:creationId xmlns:a16="http://schemas.microsoft.com/office/drawing/2014/main" id="{03E89192-FE12-FE9C-9E88-E99ACABD6D88}"/>
                </a:ext>
              </a:extLst>
            </p:cNvPr>
            <p:cNvSpPr txBox="1"/>
            <p:nvPr/>
          </p:nvSpPr>
          <p:spPr>
            <a:xfrm>
              <a:off x="962712" y="5297269"/>
              <a:ext cx="1675267" cy="376461"/>
            </a:xfrm>
            <a:prstGeom prst="rect">
              <a:avLst/>
            </a:prstGeom>
            <a:noFill/>
          </p:spPr>
          <p:txBody>
            <a:bodyPr wrap="none" rtlCol="0">
              <a:spAutoFit/>
            </a:bodyPr>
            <a:lstStyle/>
            <a:p>
              <a:pPr algn="r"/>
              <a:r>
                <a:rPr lang="zh-CN" altLang="en-US" sz="1800" dirty="0">
                  <a:solidFill>
                    <a:srgbClr val="990000"/>
                  </a:solidFill>
                  <a:latin typeface="Calibri" pitchFamily="34" charset="0"/>
                </a:rPr>
                <a:t>链接器不知 </a:t>
              </a:r>
              <a:r>
                <a:rPr lang="en-US" sz="1800" dirty="0" err="1">
                  <a:solidFill>
                    <a:srgbClr val="990000"/>
                  </a:solidFill>
                  <a:latin typeface="Calibri" pitchFamily="34" charset="0"/>
                </a:rPr>
                <a:t>val</a:t>
              </a:r>
              <a:endParaRPr lang="en-US" sz="1800" dirty="0">
                <a:solidFill>
                  <a:srgbClr val="990000"/>
                </a:solidFill>
                <a:latin typeface="Courier New"/>
                <a:cs typeface="Courier New"/>
              </a:endParaRPr>
            </a:p>
          </p:txBody>
        </p:sp>
        <p:cxnSp>
          <p:nvCxnSpPr>
            <p:cNvPr id="16" name="Straight Arrow Connector 31">
              <a:extLst>
                <a:ext uri="{FF2B5EF4-FFF2-40B4-BE49-F238E27FC236}">
                  <a16:creationId xmlns:a16="http://schemas.microsoft.com/office/drawing/2014/main" id="{68ABBA5A-8EA0-0377-69F0-CF9FA660087F}"/>
                </a:ext>
              </a:extLst>
            </p:cNvPr>
            <p:cNvCxnSpPr>
              <a:stCxn id="15" idx="0"/>
            </p:cNvCxnSpPr>
            <p:nvPr/>
          </p:nvCxnSpPr>
          <p:spPr bwMode="auto">
            <a:xfrm flipH="1" flipV="1">
              <a:off x="1524000" y="3886202"/>
              <a:ext cx="276346" cy="1411067"/>
            </a:xfrm>
            <a:prstGeom prst="straightConnector1">
              <a:avLst/>
            </a:prstGeom>
            <a:noFill/>
            <a:ln w="25400" cap="flat" cmpd="sng" algn="ctr">
              <a:solidFill>
                <a:srgbClr val="990000"/>
              </a:solidFill>
              <a:prstDash val="solid"/>
              <a:round/>
              <a:headEnd type="none" w="med" len="med"/>
              <a:tailEnd type="arrow"/>
            </a:ln>
            <a:effectLst/>
          </p:spPr>
        </p:cxnSp>
      </p:grpSp>
      <p:grpSp>
        <p:nvGrpSpPr>
          <p:cNvPr id="17" name="Group 6152">
            <a:extLst>
              <a:ext uri="{FF2B5EF4-FFF2-40B4-BE49-F238E27FC236}">
                <a16:creationId xmlns:a16="http://schemas.microsoft.com/office/drawing/2014/main" id="{53360960-2053-59C1-DFE1-F531C741CA28}"/>
              </a:ext>
            </a:extLst>
          </p:cNvPr>
          <p:cNvGrpSpPr/>
          <p:nvPr/>
        </p:nvGrpSpPr>
        <p:grpSpPr>
          <a:xfrm>
            <a:off x="2514542" y="4014063"/>
            <a:ext cx="1656875" cy="1399419"/>
            <a:chOff x="2400301" y="4609239"/>
            <a:chExt cx="2351893" cy="1477962"/>
          </a:xfrm>
        </p:grpSpPr>
        <p:sp>
          <p:nvSpPr>
            <p:cNvPr id="18" name="TextBox 41">
              <a:extLst>
                <a:ext uri="{FF2B5EF4-FFF2-40B4-BE49-F238E27FC236}">
                  <a16:creationId xmlns:a16="http://schemas.microsoft.com/office/drawing/2014/main" id="{D2A2F9C0-054C-947D-955A-AB8E330CADF8}"/>
                </a:ext>
              </a:extLst>
            </p:cNvPr>
            <p:cNvSpPr txBox="1"/>
            <p:nvPr/>
          </p:nvSpPr>
          <p:spPr>
            <a:xfrm>
              <a:off x="2510448" y="5697140"/>
              <a:ext cx="2241746" cy="390061"/>
            </a:xfrm>
            <a:prstGeom prst="rect">
              <a:avLst/>
            </a:prstGeom>
            <a:noFill/>
          </p:spPr>
          <p:txBody>
            <a:bodyPr wrap="none" rtlCol="0">
              <a:spAutoFit/>
            </a:bodyPr>
            <a:lstStyle/>
            <a:p>
              <a:pPr algn="ctr"/>
              <a:r>
                <a:rPr lang="zh-CN" altLang="en-US" sz="1800" dirty="0">
                  <a:solidFill>
                    <a:srgbClr val="990000"/>
                  </a:solidFill>
                  <a:latin typeface="Calibri" pitchFamily="34" charset="0"/>
                </a:rPr>
                <a:t>引用全局符号</a:t>
              </a:r>
            </a:p>
          </p:txBody>
        </p:sp>
        <p:cxnSp>
          <p:nvCxnSpPr>
            <p:cNvPr id="19" name="Straight Arrow Connector 42">
              <a:extLst>
                <a:ext uri="{FF2B5EF4-FFF2-40B4-BE49-F238E27FC236}">
                  <a16:creationId xmlns:a16="http://schemas.microsoft.com/office/drawing/2014/main" id="{03153CB6-05CC-96BB-6739-5FD931F2C8D3}"/>
                </a:ext>
              </a:extLst>
            </p:cNvPr>
            <p:cNvCxnSpPr>
              <a:stCxn id="18" idx="0"/>
            </p:cNvCxnSpPr>
            <p:nvPr/>
          </p:nvCxnSpPr>
          <p:spPr bwMode="auto">
            <a:xfrm flipH="1" flipV="1">
              <a:off x="2400301" y="4609239"/>
              <a:ext cx="1231020" cy="1087901"/>
            </a:xfrm>
            <a:prstGeom prst="straightConnector1">
              <a:avLst/>
            </a:prstGeom>
            <a:noFill/>
            <a:ln w="25400" cap="flat" cmpd="sng" algn="ctr">
              <a:solidFill>
                <a:srgbClr val="990000"/>
              </a:solidFill>
              <a:prstDash val="solid"/>
              <a:round/>
              <a:headEnd type="none" w="med" len="med"/>
              <a:tailEnd type="arrow"/>
            </a:ln>
            <a:effectLst/>
          </p:spPr>
        </p:cxnSp>
      </p:grpSp>
      <p:grpSp>
        <p:nvGrpSpPr>
          <p:cNvPr id="20" name="Group 6153">
            <a:extLst>
              <a:ext uri="{FF2B5EF4-FFF2-40B4-BE49-F238E27FC236}">
                <a16:creationId xmlns:a16="http://schemas.microsoft.com/office/drawing/2014/main" id="{A3DFF88D-F512-5613-766C-3A1E2FBB8BF6}"/>
              </a:ext>
            </a:extLst>
          </p:cNvPr>
          <p:cNvGrpSpPr/>
          <p:nvPr/>
        </p:nvGrpSpPr>
        <p:grpSpPr>
          <a:xfrm>
            <a:off x="4030380" y="2272166"/>
            <a:ext cx="1510350" cy="3443866"/>
            <a:chOff x="3747951" y="3009039"/>
            <a:chExt cx="1510350" cy="3443866"/>
          </a:xfrm>
        </p:grpSpPr>
        <p:sp>
          <p:nvSpPr>
            <p:cNvPr id="21" name="TextBox 48">
              <a:extLst>
                <a:ext uri="{FF2B5EF4-FFF2-40B4-BE49-F238E27FC236}">
                  <a16:creationId xmlns:a16="http://schemas.microsoft.com/office/drawing/2014/main" id="{16F52BA6-8820-0AEC-1E71-DE5BBFA53FE3}"/>
                </a:ext>
              </a:extLst>
            </p:cNvPr>
            <p:cNvSpPr txBox="1"/>
            <p:nvPr/>
          </p:nvSpPr>
          <p:spPr>
            <a:xfrm>
              <a:off x="3747951" y="6083573"/>
              <a:ext cx="1510350" cy="369332"/>
            </a:xfrm>
            <a:prstGeom prst="rect">
              <a:avLst/>
            </a:prstGeom>
            <a:noFill/>
          </p:spPr>
          <p:txBody>
            <a:bodyPr wrap="none" rtlCol="0">
              <a:spAutoFit/>
            </a:bodyPr>
            <a:lstStyle/>
            <a:p>
              <a:r>
                <a:rPr lang="en-US" altLang="zh-CN" sz="1800" dirty="0">
                  <a:solidFill>
                    <a:srgbClr val="990000"/>
                  </a:solidFill>
                  <a:latin typeface="Calibri" pitchFamily="34" charset="0"/>
                </a:rPr>
                <a:t>…</a:t>
              </a:r>
              <a:r>
                <a:rPr lang="zh-CN" altLang="en-US" sz="1800" dirty="0">
                  <a:solidFill>
                    <a:srgbClr val="990000"/>
                  </a:solidFill>
                  <a:latin typeface="Calibri" pitchFamily="34" charset="0"/>
                </a:rPr>
                <a:t>在这里定义</a:t>
              </a:r>
            </a:p>
          </p:txBody>
        </p:sp>
        <p:cxnSp>
          <p:nvCxnSpPr>
            <p:cNvPr id="22" name="Straight Arrow Connector 49">
              <a:extLst>
                <a:ext uri="{FF2B5EF4-FFF2-40B4-BE49-F238E27FC236}">
                  <a16:creationId xmlns:a16="http://schemas.microsoft.com/office/drawing/2014/main" id="{DE0AA361-EF35-2AFD-4A95-610A0BB724D4}"/>
                </a:ext>
              </a:extLst>
            </p:cNvPr>
            <p:cNvCxnSpPr>
              <a:cxnSpLocks/>
            </p:cNvCxnSpPr>
            <p:nvPr/>
          </p:nvCxnSpPr>
          <p:spPr bwMode="auto">
            <a:xfrm flipV="1">
              <a:off x="4540244" y="3009039"/>
              <a:ext cx="717556" cy="3050043"/>
            </a:xfrm>
            <a:prstGeom prst="straightConnector1">
              <a:avLst/>
            </a:prstGeom>
            <a:noFill/>
            <a:ln w="25400" cap="flat" cmpd="sng" algn="ctr">
              <a:solidFill>
                <a:srgbClr val="990000"/>
              </a:solidFill>
              <a:prstDash val="solid"/>
              <a:round/>
              <a:headEnd type="none" w="med" len="med"/>
              <a:tailEnd type="arrow"/>
            </a:ln>
            <a:effectLst/>
          </p:spPr>
        </p:cxnSp>
      </p:grpSp>
      <p:grpSp>
        <p:nvGrpSpPr>
          <p:cNvPr id="23" name="Group 56">
            <a:extLst>
              <a:ext uri="{FF2B5EF4-FFF2-40B4-BE49-F238E27FC236}">
                <a16:creationId xmlns:a16="http://schemas.microsoft.com/office/drawing/2014/main" id="{BA67DBE7-DC87-B4EA-0E7D-F457E1595B7C}"/>
              </a:ext>
            </a:extLst>
          </p:cNvPr>
          <p:cNvGrpSpPr/>
          <p:nvPr/>
        </p:nvGrpSpPr>
        <p:grpSpPr>
          <a:xfrm>
            <a:off x="6475235" y="2895600"/>
            <a:ext cx="1972309" cy="2497266"/>
            <a:chOff x="6324600" y="2882900"/>
            <a:chExt cx="1972309" cy="2497266"/>
          </a:xfrm>
        </p:grpSpPr>
        <p:sp>
          <p:nvSpPr>
            <p:cNvPr id="24" name="TextBox 51">
              <a:extLst>
                <a:ext uri="{FF2B5EF4-FFF2-40B4-BE49-F238E27FC236}">
                  <a16:creationId xmlns:a16="http://schemas.microsoft.com/office/drawing/2014/main" id="{01408025-EDB4-012D-33A1-2DBC440EC979}"/>
                </a:ext>
              </a:extLst>
            </p:cNvPr>
            <p:cNvSpPr txBox="1"/>
            <p:nvPr/>
          </p:nvSpPr>
          <p:spPr>
            <a:xfrm>
              <a:off x="6411456" y="5010834"/>
              <a:ext cx="1885453" cy="369332"/>
            </a:xfrm>
            <a:prstGeom prst="rect">
              <a:avLst/>
            </a:prstGeom>
            <a:noFill/>
          </p:spPr>
          <p:txBody>
            <a:bodyPr wrap="none" rtlCol="0">
              <a:spAutoFit/>
            </a:bodyPr>
            <a:lstStyle/>
            <a:p>
              <a:pPr algn="ctr"/>
              <a:r>
                <a:rPr lang="zh-CN" altLang="en-US" sz="1800" dirty="0">
                  <a:solidFill>
                    <a:srgbClr val="990000"/>
                  </a:solidFill>
                  <a:latin typeface="Calibri" pitchFamily="34" charset="0"/>
                </a:rPr>
                <a:t>链接器不知 </a:t>
              </a:r>
              <a:r>
                <a:rPr lang="en-US" sz="1800" dirty="0" err="1">
                  <a:solidFill>
                    <a:srgbClr val="990000"/>
                  </a:solidFill>
                  <a:latin typeface="Calibri" pitchFamily="34" charset="0"/>
                </a:rPr>
                <a:t>i</a:t>
              </a:r>
              <a:r>
                <a:rPr lang="en-US" sz="1800" dirty="0">
                  <a:solidFill>
                    <a:srgbClr val="990000"/>
                  </a:solidFill>
                  <a:latin typeface="Calibri" pitchFamily="34" charset="0"/>
                </a:rPr>
                <a:t> </a:t>
              </a:r>
              <a:r>
                <a:rPr lang="zh-CN" altLang="en-US" sz="1800" dirty="0">
                  <a:solidFill>
                    <a:srgbClr val="990000"/>
                  </a:solidFill>
                  <a:latin typeface="Calibri" pitchFamily="34" charset="0"/>
                </a:rPr>
                <a:t>或 </a:t>
              </a:r>
              <a:r>
                <a:rPr lang="en-US" sz="1800" dirty="0">
                  <a:solidFill>
                    <a:srgbClr val="990000"/>
                  </a:solidFill>
                  <a:latin typeface="Calibri" pitchFamily="34" charset="0"/>
                </a:rPr>
                <a:t>s</a:t>
              </a:r>
              <a:endParaRPr lang="en-US" sz="1800" dirty="0">
                <a:solidFill>
                  <a:srgbClr val="990000"/>
                </a:solidFill>
                <a:latin typeface="Courier New"/>
                <a:cs typeface="Courier New"/>
              </a:endParaRPr>
            </a:p>
          </p:txBody>
        </p:sp>
        <p:cxnSp>
          <p:nvCxnSpPr>
            <p:cNvPr id="25" name="Straight Arrow Connector 52">
              <a:extLst>
                <a:ext uri="{FF2B5EF4-FFF2-40B4-BE49-F238E27FC236}">
                  <a16:creationId xmlns:a16="http://schemas.microsoft.com/office/drawing/2014/main" id="{09E1A33C-7584-BBF2-5239-B69A2AAD7F86}"/>
                </a:ext>
              </a:extLst>
            </p:cNvPr>
            <p:cNvCxnSpPr>
              <a:stCxn id="24" idx="0"/>
            </p:cNvCxnSpPr>
            <p:nvPr/>
          </p:nvCxnSpPr>
          <p:spPr bwMode="auto">
            <a:xfrm flipH="1" flipV="1">
              <a:off x="6324600" y="2882900"/>
              <a:ext cx="1029583" cy="2127934"/>
            </a:xfrm>
            <a:prstGeom prst="straightConnector1">
              <a:avLst/>
            </a:prstGeom>
            <a:noFill/>
            <a:ln w="25400" cap="flat" cmpd="sng" algn="ctr">
              <a:solidFill>
                <a:srgbClr val="990000"/>
              </a:solidFill>
              <a:prstDash val="solid"/>
              <a:round/>
              <a:headEnd type="none" w="med" len="med"/>
              <a:tailEnd type="arrow"/>
            </a:ln>
            <a:effectLst/>
          </p:spPr>
        </p:cxnSp>
      </p:grpSp>
      <p:sp>
        <p:nvSpPr>
          <p:cNvPr id="27" name="TextBox 70">
            <a:extLst>
              <a:ext uri="{FF2B5EF4-FFF2-40B4-BE49-F238E27FC236}">
                <a16:creationId xmlns:a16="http://schemas.microsoft.com/office/drawing/2014/main" id="{F48DF367-812E-A994-4A35-F42D84385867}"/>
              </a:ext>
            </a:extLst>
          </p:cNvPr>
          <p:cNvSpPr txBox="1"/>
          <p:nvPr/>
        </p:nvSpPr>
        <p:spPr>
          <a:xfrm>
            <a:off x="982305" y="1511300"/>
            <a:ext cx="1510350" cy="369332"/>
          </a:xfrm>
          <a:prstGeom prst="rect">
            <a:avLst/>
          </a:prstGeom>
          <a:noFill/>
        </p:spPr>
        <p:txBody>
          <a:bodyPr wrap="none" rtlCol="0">
            <a:spAutoFit/>
          </a:bodyPr>
          <a:lstStyle/>
          <a:p>
            <a:r>
              <a:rPr lang="en-US" altLang="zh-CN" sz="1800" dirty="0">
                <a:solidFill>
                  <a:srgbClr val="990000"/>
                </a:solidFill>
                <a:latin typeface="Calibri" pitchFamily="34" charset="0"/>
              </a:rPr>
              <a:t>…</a:t>
            </a:r>
            <a:r>
              <a:rPr lang="zh-CN" altLang="en-US" sz="1800" dirty="0">
                <a:solidFill>
                  <a:srgbClr val="990000"/>
                </a:solidFill>
                <a:latin typeface="Calibri" pitchFamily="34" charset="0"/>
              </a:rPr>
              <a:t>在这里定义</a:t>
            </a:r>
            <a:endParaRPr lang="en-US" sz="1800" dirty="0">
              <a:solidFill>
                <a:srgbClr val="990000"/>
              </a:solidFill>
              <a:latin typeface="Calibri" pitchFamily="34" charset="0"/>
            </a:endParaRPr>
          </a:p>
        </p:txBody>
      </p:sp>
      <p:cxnSp>
        <p:nvCxnSpPr>
          <p:cNvPr id="28" name="Straight Arrow Connector 71">
            <a:extLst>
              <a:ext uri="{FF2B5EF4-FFF2-40B4-BE49-F238E27FC236}">
                <a16:creationId xmlns:a16="http://schemas.microsoft.com/office/drawing/2014/main" id="{E55D3A18-7918-882A-E832-CBD60195C545}"/>
              </a:ext>
            </a:extLst>
          </p:cNvPr>
          <p:cNvCxnSpPr>
            <a:cxnSpLocks/>
            <a:stCxn id="27" idx="2"/>
          </p:cNvCxnSpPr>
          <p:nvPr/>
        </p:nvCxnSpPr>
        <p:spPr bwMode="auto">
          <a:xfrm flipH="1">
            <a:off x="1286928" y="1880632"/>
            <a:ext cx="450552" cy="762716"/>
          </a:xfrm>
          <a:prstGeom prst="straightConnector1">
            <a:avLst/>
          </a:prstGeom>
          <a:noFill/>
          <a:ln w="25400" cap="flat" cmpd="sng" algn="ctr">
            <a:solidFill>
              <a:srgbClr val="990000"/>
            </a:solidFill>
            <a:prstDash val="solid"/>
            <a:round/>
            <a:headEnd type="none" w="med" len="med"/>
            <a:tailEnd type="arrow"/>
          </a:ln>
          <a:effectLst/>
        </p:spPr>
      </p:cxnSp>
      <p:sp>
        <p:nvSpPr>
          <p:cNvPr id="29" name="矩形 28">
            <a:extLst>
              <a:ext uri="{FF2B5EF4-FFF2-40B4-BE49-F238E27FC236}">
                <a16:creationId xmlns:a16="http://schemas.microsoft.com/office/drawing/2014/main" id="{875C3D56-230F-BE9D-CF4C-4FDF61F6E587}"/>
              </a:ext>
            </a:extLst>
          </p:cNvPr>
          <p:cNvSpPr/>
          <p:nvPr/>
        </p:nvSpPr>
        <p:spPr>
          <a:xfrm>
            <a:off x="457200" y="6204328"/>
            <a:ext cx="8077200" cy="400110"/>
          </a:xfrm>
          <a:prstGeom prst="rect">
            <a:avLst/>
          </a:prstGeom>
        </p:spPr>
        <p:txBody>
          <a:bodyPr wrap="square">
            <a:spAutoFit/>
          </a:bodyPr>
          <a:lstStyle/>
          <a:p>
            <a:r>
              <a:rPr lang="zh-CN" altLang="en-US" dirty="0">
                <a:solidFill>
                  <a:srgbClr val="C00000"/>
                </a:solidFill>
              </a:rPr>
              <a:t>链接器如何解析重复符号定义（例如 </a:t>
            </a:r>
            <a:r>
              <a:rPr lang="en-US" altLang="zh-CN" dirty="0">
                <a:solidFill>
                  <a:srgbClr val="C00000"/>
                </a:solidFill>
              </a:rPr>
              <a:t>sum </a:t>
            </a:r>
            <a:r>
              <a:rPr lang="zh-CN" altLang="en-US" dirty="0">
                <a:solidFill>
                  <a:srgbClr val="C00000"/>
                </a:solidFill>
              </a:rPr>
              <a:t>和 </a:t>
            </a:r>
            <a:r>
              <a:rPr lang="en-US" altLang="zh-CN" dirty="0">
                <a:solidFill>
                  <a:srgbClr val="C00000"/>
                </a:solidFill>
              </a:rPr>
              <a:t>array</a:t>
            </a:r>
            <a:r>
              <a:rPr lang="zh-CN" altLang="en-US" dirty="0">
                <a:solidFill>
                  <a:srgbClr val="C00000"/>
                </a:solidFill>
              </a:rPr>
              <a:t>）？</a:t>
            </a:r>
          </a:p>
        </p:txBody>
      </p:sp>
    </p:spTree>
    <p:extLst>
      <p:ext uri="{BB962C8B-B14F-4D97-AF65-F5344CB8AC3E}">
        <p14:creationId xmlns:p14="http://schemas.microsoft.com/office/powerpoint/2010/main" val="164790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D83B1F-0A4E-3944-9D03-7704CFBEAF6D}"/>
              </a:ext>
            </a:extLst>
          </p:cNvPr>
          <p:cNvSpPr>
            <a:spLocks noGrp="1"/>
          </p:cNvSpPr>
          <p:nvPr>
            <p:ph type="title"/>
          </p:nvPr>
        </p:nvSpPr>
        <p:spPr/>
        <p:txBody>
          <a:bodyPr/>
          <a:lstStyle/>
          <a:p>
            <a:r>
              <a:rPr lang="zh-CN" altLang="en-US" dirty="0"/>
              <a:t>符号识别</a:t>
            </a:r>
          </a:p>
        </p:txBody>
      </p:sp>
      <p:sp>
        <p:nvSpPr>
          <p:cNvPr id="3" name="内容占位符 2">
            <a:extLst>
              <a:ext uri="{FF2B5EF4-FFF2-40B4-BE49-F238E27FC236}">
                <a16:creationId xmlns:a16="http://schemas.microsoft.com/office/drawing/2014/main" id="{2530F04C-D07A-6B7F-4251-241CE240FFDC}"/>
              </a:ext>
            </a:extLst>
          </p:cNvPr>
          <p:cNvSpPr>
            <a:spLocks noGrp="1"/>
          </p:cNvSpPr>
          <p:nvPr>
            <p:ph idx="1"/>
          </p:nvPr>
        </p:nvSpPr>
        <p:spPr>
          <a:xfrm>
            <a:off x="457200" y="1600200"/>
            <a:ext cx="8305800" cy="914400"/>
          </a:xfrm>
        </p:spPr>
        <p:txBody>
          <a:bodyPr/>
          <a:lstStyle/>
          <a:p>
            <a:r>
              <a:rPr lang="zh-CN" altLang="en-US" dirty="0"/>
              <a:t>下列名称中的哪些会出现在 </a:t>
            </a:r>
            <a:r>
              <a:rPr lang="en-US" altLang="zh-CN" dirty="0" err="1"/>
              <a:t>symbols.o</a:t>
            </a:r>
            <a:r>
              <a:rPr lang="en-US" altLang="zh-CN" dirty="0"/>
              <a:t> </a:t>
            </a:r>
            <a:r>
              <a:rPr lang="zh-CN" altLang="en-US" dirty="0"/>
              <a:t>的符号表中？</a:t>
            </a:r>
          </a:p>
        </p:txBody>
      </p:sp>
      <p:sp>
        <p:nvSpPr>
          <p:cNvPr id="4" name="TextBox 5">
            <a:extLst>
              <a:ext uri="{FF2B5EF4-FFF2-40B4-BE49-F238E27FC236}">
                <a16:creationId xmlns:a16="http://schemas.microsoft.com/office/drawing/2014/main" id="{19D47E78-5B27-4EDA-9FC0-BB4A3ED49582}"/>
              </a:ext>
            </a:extLst>
          </p:cNvPr>
          <p:cNvSpPr txBox="1"/>
          <p:nvPr/>
        </p:nvSpPr>
        <p:spPr>
          <a:xfrm>
            <a:off x="566566" y="2647414"/>
            <a:ext cx="1765227" cy="461665"/>
          </a:xfrm>
          <a:prstGeom prst="rect">
            <a:avLst/>
          </a:prstGeom>
          <a:noFill/>
        </p:spPr>
        <p:txBody>
          <a:bodyPr wrap="none" rtlCol="0">
            <a:spAutoFit/>
          </a:bodyPr>
          <a:lstStyle/>
          <a:p>
            <a:r>
              <a:rPr lang="en-US" dirty="0" err="1">
                <a:latin typeface="Century Gothic"/>
                <a:cs typeface="Century Gothic"/>
              </a:rPr>
              <a:t>symbols</a:t>
            </a:r>
            <a:r>
              <a:rPr lang="en-US" b="1" dirty="0" err="1">
                <a:latin typeface="Century Gothic"/>
                <a:cs typeface="Century Gothic"/>
              </a:rPr>
              <a:t>.c</a:t>
            </a:r>
            <a:r>
              <a:rPr lang="en-US" b="1" dirty="0">
                <a:latin typeface="Century Gothic"/>
                <a:cs typeface="Century Gothic"/>
              </a:rPr>
              <a:t>:</a:t>
            </a:r>
          </a:p>
        </p:txBody>
      </p:sp>
      <p:sp>
        <p:nvSpPr>
          <p:cNvPr id="5" name="TextBox 6">
            <a:extLst>
              <a:ext uri="{FF2B5EF4-FFF2-40B4-BE49-F238E27FC236}">
                <a16:creationId xmlns:a16="http://schemas.microsoft.com/office/drawing/2014/main" id="{449DC22F-0D72-9729-A30E-72DC89B8DC72}"/>
              </a:ext>
            </a:extLst>
          </p:cNvPr>
          <p:cNvSpPr txBox="1"/>
          <p:nvPr/>
        </p:nvSpPr>
        <p:spPr>
          <a:xfrm>
            <a:off x="566566" y="3109079"/>
            <a:ext cx="3631122" cy="3139321"/>
          </a:xfrm>
          <a:prstGeom prst="rect">
            <a:avLst/>
          </a:prstGeom>
          <a:solidFill>
            <a:srgbClr val="F6F5BD"/>
          </a:solidFill>
          <a:ln>
            <a:solidFill>
              <a:srgbClr val="7F7F7F"/>
            </a:solidFill>
            <a:prstDash val="sysDash"/>
          </a:ln>
        </p:spPr>
        <p:txBody>
          <a:bodyPr wrap="none" rtlCol="0">
            <a:spAutoFit/>
          </a:bodyPr>
          <a:lstStyle/>
          <a:p>
            <a:pPr algn="l"/>
            <a:r>
              <a:rPr lang="en-US" sz="1800" dirty="0">
                <a:solidFill>
                  <a:srgbClr val="008000"/>
                </a:solidFill>
                <a:latin typeface="Courier"/>
                <a:cs typeface="Courier"/>
              </a:rPr>
              <a:t>int </a:t>
            </a:r>
            <a:r>
              <a:rPr lang="en-US" sz="1800" dirty="0" err="1">
                <a:latin typeface="Courier"/>
                <a:cs typeface="Courier"/>
              </a:rPr>
              <a:t>incr</a:t>
            </a:r>
            <a:r>
              <a:rPr lang="en-US" sz="1800" dirty="0">
                <a:latin typeface="Courier"/>
                <a:cs typeface="Courier"/>
              </a:rPr>
              <a:t> = 1;</a:t>
            </a:r>
          </a:p>
          <a:p>
            <a:pPr algn="l"/>
            <a:r>
              <a:rPr lang="en-US" sz="1800" dirty="0">
                <a:solidFill>
                  <a:srgbClr val="008000"/>
                </a:solidFill>
                <a:latin typeface="Courier"/>
                <a:cs typeface="Courier"/>
              </a:rPr>
              <a:t>static int </a:t>
            </a:r>
            <a:r>
              <a:rPr lang="en-US" sz="1800" dirty="0">
                <a:latin typeface="Courier"/>
                <a:cs typeface="Courier"/>
              </a:rPr>
              <a:t>foo(</a:t>
            </a:r>
            <a:r>
              <a:rPr lang="en-US" sz="1800" dirty="0">
                <a:solidFill>
                  <a:srgbClr val="008000"/>
                </a:solidFill>
                <a:latin typeface="Courier"/>
                <a:cs typeface="Courier"/>
              </a:rPr>
              <a:t>int </a:t>
            </a:r>
            <a:r>
              <a:rPr lang="en-US" sz="1800" dirty="0">
                <a:latin typeface="Courier"/>
                <a:cs typeface="Courier"/>
              </a:rPr>
              <a:t>a) {</a:t>
            </a:r>
          </a:p>
          <a:p>
            <a:pPr algn="l"/>
            <a:r>
              <a:rPr lang="en-US" sz="1800" dirty="0">
                <a:latin typeface="Courier"/>
                <a:cs typeface="Courier"/>
              </a:rPr>
              <a:t>  </a:t>
            </a:r>
            <a:r>
              <a:rPr lang="en-US" sz="1800" dirty="0">
                <a:solidFill>
                  <a:srgbClr val="008000"/>
                </a:solidFill>
                <a:latin typeface="Courier"/>
                <a:cs typeface="Courier"/>
              </a:rPr>
              <a:t>int </a:t>
            </a:r>
            <a:r>
              <a:rPr lang="en-US" sz="1800" dirty="0">
                <a:latin typeface="Courier"/>
                <a:cs typeface="Courier"/>
              </a:rPr>
              <a:t>b = a + </a:t>
            </a:r>
            <a:r>
              <a:rPr lang="en-US" sz="1800" dirty="0" err="1">
                <a:latin typeface="Courier"/>
                <a:cs typeface="Courier"/>
              </a:rPr>
              <a:t>incr</a:t>
            </a:r>
            <a:r>
              <a:rPr lang="en-US" sz="1800" dirty="0">
                <a:latin typeface="Courier"/>
                <a:cs typeface="Courier"/>
              </a:rPr>
              <a:t>;</a:t>
            </a:r>
          </a:p>
          <a:p>
            <a:pPr algn="l"/>
            <a:r>
              <a:rPr lang="en-US" sz="1800" dirty="0">
                <a:latin typeface="Courier"/>
                <a:cs typeface="Courier"/>
              </a:rPr>
              <a:t>  return b;</a:t>
            </a:r>
          </a:p>
          <a:p>
            <a:pPr algn="l"/>
            <a:r>
              <a:rPr lang="en-US" sz="1800" dirty="0">
                <a:latin typeface="Courier"/>
                <a:cs typeface="Courier"/>
              </a:rPr>
              <a:t>}</a:t>
            </a:r>
          </a:p>
          <a:p>
            <a:pPr algn="l"/>
            <a:endParaRPr lang="en-US" sz="1800" dirty="0">
              <a:latin typeface="Courier"/>
              <a:cs typeface="Courier"/>
            </a:endParaRPr>
          </a:p>
          <a:p>
            <a:pPr algn="l"/>
            <a:r>
              <a:rPr lang="en-US" sz="1800" dirty="0" err="1">
                <a:solidFill>
                  <a:srgbClr val="008000"/>
                </a:solidFill>
                <a:latin typeface="Courier"/>
                <a:cs typeface="Courier"/>
              </a:rPr>
              <a:t>int</a:t>
            </a:r>
            <a:r>
              <a:rPr lang="en-US" sz="1800" dirty="0">
                <a:solidFill>
                  <a:srgbClr val="008000"/>
                </a:solidFill>
                <a:latin typeface="Courier"/>
                <a:cs typeface="Courier"/>
              </a:rPr>
              <a:t> </a:t>
            </a:r>
            <a:r>
              <a:rPr lang="en-US" sz="1800" dirty="0">
                <a:latin typeface="Courier"/>
                <a:cs typeface="Courier"/>
              </a:rPr>
              <a:t>main(</a:t>
            </a:r>
            <a:r>
              <a:rPr lang="en-US" sz="1800" dirty="0" err="1">
                <a:latin typeface="Courier"/>
                <a:cs typeface="Courier"/>
              </a:rPr>
              <a:t>int</a:t>
            </a:r>
            <a:r>
              <a:rPr lang="en-US" sz="1800" dirty="0">
                <a:latin typeface="Courier"/>
                <a:cs typeface="Courier"/>
              </a:rPr>
              <a:t> </a:t>
            </a:r>
            <a:r>
              <a:rPr lang="en-US" sz="1800" dirty="0" err="1">
                <a:latin typeface="Courier"/>
                <a:cs typeface="Courier"/>
              </a:rPr>
              <a:t>argc</a:t>
            </a:r>
            <a:r>
              <a:rPr lang="en-US" sz="1800" dirty="0">
                <a:latin typeface="Courier"/>
                <a:cs typeface="Courier"/>
              </a:rPr>
              <a:t>,</a:t>
            </a:r>
          </a:p>
          <a:p>
            <a:pPr algn="l"/>
            <a:r>
              <a:rPr lang="en-US" sz="1800">
                <a:latin typeface="Courier"/>
                <a:cs typeface="Courier"/>
              </a:rPr>
              <a:t>         </a:t>
            </a:r>
            <a:r>
              <a:rPr lang="en-US" sz="1800" dirty="0">
                <a:latin typeface="Courier"/>
                <a:cs typeface="Courier"/>
              </a:rPr>
              <a:t>char* </a:t>
            </a:r>
            <a:r>
              <a:rPr lang="en-US" sz="1800" dirty="0" err="1">
                <a:latin typeface="Courier"/>
                <a:cs typeface="Courier"/>
              </a:rPr>
              <a:t>argv</a:t>
            </a:r>
            <a:r>
              <a:rPr lang="en-US" sz="1800" dirty="0">
                <a:latin typeface="Courier"/>
                <a:cs typeface="Courier"/>
              </a:rPr>
              <a:t>[]) {</a:t>
            </a:r>
          </a:p>
          <a:p>
            <a:pPr algn="l"/>
            <a:r>
              <a:rPr lang="en-US" sz="1800" dirty="0">
                <a:latin typeface="Courier"/>
                <a:cs typeface="Courier"/>
              </a:rPr>
              <a:t>  </a:t>
            </a:r>
            <a:r>
              <a:rPr lang="en-US" sz="1800" dirty="0" err="1">
                <a:latin typeface="Courier"/>
                <a:cs typeface="Courier"/>
              </a:rPr>
              <a:t>printf</a:t>
            </a:r>
            <a:r>
              <a:rPr lang="en-US" sz="1800" dirty="0">
                <a:latin typeface="Courier"/>
                <a:cs typeface="Courier"/>
              </a:rPr>
              <a:t>(</a:t>
            </a:r>
            <a:r>
              <a:rPr lang="en-US" sz="1800" dirty="0">
                <a:solidFill>
                  <a:srgbClr val="FF0000"/>
                </a:solidFill>
                <a:latin typeface="Courier"/>
                <a:cs typeface="Courier"/>
              </a:rPr>
              <a:t>"%d\n"</a:t>
            </a:r>
            <a:r>
              <a:rPr lang="en-US" sz="1800" dirty="0">
                <a:latin typeface="Courier"/>
                <a:cs typeface="Courier"/>
              </a:rPr>
              <a:t>, foo(</a:t>
            </a:r>
            <a:r>
              <a:rPr lang="en-US" sz="1800" dirty="0">
                <a:solidFill>
                  <a:srgbClr val="FF0000"/>
                </a:solidFill>
                <a:latin typeface="Courier"/>
                <a:cs typeface="Courier"/>
              </a:rPr>
              <a:t>5</a:t>
            </a:r>
            <a:r>
              <a:rPr lang="en-US" sz="1800" dirty="0">
                <a:latin typeface="Courier"/>
                <a:cs typeface="Courier"/>
              </a:rPr>
              <a:t>));</a:t>
            </a:r>
          </a:p>
          <a:p>
            <a:pPr algn="l"/>
            <a:r>
              <a:rPr lang="en-US" sz="1800" dirty="0">
                <a:latin typeface="Courier"/>
                <a:cs typeface="Courier"/>
              </a:rPr>
              <a:t>  return 0;</a:t>
            </a:r>
          </a:p>
          <a:p>
            <a:pPr algn="l"/>
            <a:r>
              <a:rPr lang="en-US" sz="1800" dirty="0">
                <a:latin typeface="Courier"/>
                <a:cs typeface="Courier"/>
              </a:rPr>
              <a:t>}</a:t>
            </a:r>
          </a:p>
        </p:txBody>
      </p:sp>
      <p:sp>
        <p:nvSpPr>
          <p:cNvPr id="6" name="TextBox 4">
            <a:extLst>
              <a:ext uri="{FF2B5EF4-FFF2-40B4-BE49-F238E27FC236}">
                <a16:creationId xmlns:a16="http://schemas.microsoft.com/office/drawing/2014/main" id="{F3EB9A34-0DE4-22CF-E332-8037CCEDAFE0}"/>
              </a:ext>
            </a:extLst>
          </p:cNvPr>
          <p:cNvSpPr txBox="1"/>
          <p:nvPr/>
        </p:nvSpPr>
        <p:spPr>
          <a:xfrm>
            <a:off x="5051852" y="2878246"/>
            <a:ext cx="1358064" cy="2585323"/>
          </a:xfrm>
          <a:prstGeom prst="rect">
            <a:avLst/>
          </a:prstGeom>
          <a:solidFill>
            <a:schemeClr val="bg1"/>
          </a:solidFill>
        </p:spPr>
        <p:txBody>
          <a:bodyPr wrap="none" rtlCol="0">
            <a:spAutoFit/>
          </a:bodyPr>
          <a:lstStyle/>
          <a:p>
            <a:pPr marL="342900" indent="-342900" algn="l">
              <a:buFont typeface="Arial"/>
              <a:buChar char="•"/>
            </a:pPr>
            <a:r>
              <a:rPr lang="en-US" sz="1800" dirty="0" err="1">
                <a:latin typeface="Courier"/>
                <a:cs typeface="Courier"/>
              </a:rPr>
              <a:t>incr</a:t>
            </a:r>
            <a:endParaRPr lang="en-US" sz="1800" dirty="0">
              <a:latin typeface="Courier"/>
              <a:cs typeface="Courier"/>
            </a:endParaRPr>
          </a:p>
          <a:p>
            <a:pPr marL="342900" indent="-342900" algn="l">
              <a:buFont typeface="Arial"/>
              <a:buChar char="•"/>
            </a:pPr>
            <a:r>
              <a:rPr lang="en-US" sz="1800" dirty="0">
                <a:latin typeface="Courier"/>
                <a:cs typeface="Courier"/>
              </a:rPr>
              <a:t>foo</a:t>
            </a:r>
          </a:p>
          <a:p>
            <a:pPr marL="342900" indent="-342900" algn="l">
              <a:buFont typeface="Arial"/>
              <a:buChar char="•"/>
            </a:pPr>
            <a:r>
              <a:rPr lang="en-US" sz="1800" dirty="0">
                <a:latin typeface="Courier"/>
                <a:cs typeface="Courier"/>
              </a:rPr>
              <a:t>a</a:t>
            </a:r>
          </a:p>
          <a:p>
            <a:pPr marL="342900" indent="-342900" algn="l">
              <a:buFont typeface="Arial"/>
              <a:buChar char="•"/>
            </a:pPr>
            <a:r>
              <a:rPr lang="en-US" sz="1800" dirty="0" err="1">
                <a:latin typeface="Courier"/>
                <a:cs typeface="Courier"/>
              </a:rPr>
              <a:t>argc</a:t>
            </a:r>
            <a:endParaRPr lang="en-US" sz="1800" dirty="0">
              <a:latin typeface="Courier"/>
              <a:cs typeface="Courier"/>
            </a:endParaRPr>
          </a:p>
          <a:p>
            <a:pPr marL="342900" indent="-342900" algn="l">
              <a:buFont typeface="Arial"/>
              <a:buChar char="•"/>
            </a:pPr>
            <a:r>
              <a:rPr lang="en-US" sz="1800" dirty="0" err="1">
                <a:latin typeface="Courier"/>
                <a:cs typeface="Courier"/>
              </a:rPr>
              <a:t>argv</a:t>
            </a:r>
            <a:endParaRPr lang="en-US" sz="1800" dirty="0">
              <a:latin typeface="Courier"/>
              <a:cs typeface="Courier"/>
            </a:endParaRPr>
          </a:p>
          <a:p>
            <a:pPr marL="342900" indent="-342900" algn="l">
              <a:buFont typeface="Arial"/>
              <a:buChar char="•"/>
            </a:pPr>
            <a:r>
              <a:rPr lang="en-US" sz="1800" dirty="0">
                <a:latin typeface="Courier"/>
                <a:cs typeface="Courier"/>
              </a:rPr>
              <a:t>b</a:t>
            </a:r>
          </a:p>
          <a:p>
            <a:pPr marL="342900" indent="-342900" algn="l">
              <a:buFont typeface="Arial"/>
              <a:buChar char="•"/>
            </a:pPr>
            <a:r>
              <a:rPr lang="en-US" sz="1800" dirty="0">
                <a:latin typeface="Courier"/>
                <a:cs typeface="Courier"/>
              </a:rPr>
              <a:t>main</a:t>
            </a:r>
          </a:p>
          <a:p>
            <a:pPr marL="342900" indent="-342900" algn="l">
              <a:buFont typeface="Arial"/>
              <a:buChar char="•"/>
            </a:pPr>
            <a:r>
              <a:rPr lang="en-US" sz="1800" dirty="0" err="1">
                <a:latin typeface="Courier"/>
                <a:cs typeface="Courier"/>
              </a:rPr>
              <a:t>printf</a:t>
            </a:r>
            <a:endParaRPr lang="en-US" sz="1800" dirty="0">
              <a:latin typeface="Courier"/>
              <a:cs typeface="Courier"/>
            </a:endParaRPr>
          </a:p>
          <a:p>
            <a:pPr marL="342900" indent="-342900" algn="l">
              <a:buFont typeface="Arial"/>
              <a:buChar char="•"/>
            </a:pPr>
            <a:r>
              <a:rPr lang="en-US" sz="1800" dirty="0">
                <a:latin typeface="Calibri" panose="020F0502020204030204" pitchFamily="34" charset="0"/>
                <a:cs typeface="Calibri" panose="020F0502020204030204" pitchFamily="34" charset="0"/>
              </a:rPr>
              <a:t>Others?</a:t>
            </a:r>
          </a:p>
        </p:txBody>
      </p:sp>
      <p:sp>
        <p:nvSpPr>
          <p:cNvPr id="7" name="TextBox 8">
            <a:extLst>
              <a:ext uri="{FF2B5EF4-FFF2-40B4-BE49-F238E27FC236}">
                <a16:creationId xmlns:a16="http://schemas.microsoft.com/office/drawing/2014/main" id="{43191765-F156-64CA-3B5C-ABEB4C9A1030}"/>
              </a:ext>
            </a:extLst>
          </p:cNvPr>
          <p:cNvSpPr txBox="1"/>
          <p:nvPr/>
        </p:nvSpPr>
        <p:spPr>
          <a:xfrm>
            <a:off x="4572646" y="2611784"/>
            <a:ext cx="772969" cy="400110"/>
          </a:xfrm>
          <a:prstGeom prst="rect">
            <a:avLst/>
          </a:prstGeom>
          <a:noFill/>
        </p:spPr>
        <p:txBody>
          <a:bodyPr wrap="none" rtlCol="0">
            <a:spAutoFit/>
          </a:bodyPr>
          <a:lstStyle/>
          <a:p>
            <a:r>
              <a:rPr lang="zh-CN" altLang="en-US" b="1" dirty="0">
                <a:latin typeface="Century Gothic"/>
                <a:cs typeface="Century Gothic"/>
              </a:rPr>
              <a:t>名称</a:t>
            </a:r>
            <a:r>
              <a:rPr lang="en-US" altLang="zh-CN" b="1" dirty="0">
                <a:latin typeface="Century Gothic"/>
                <a:cs typeface="Century Gothic"/>
              </a:rPr>
              <a:t>:</a:t>
            </a:r>
            <a:endParaRPr lang="en-US" b="1" dirty="0">
              <a:latin typeface="Century Gothic"/>
              <a:cs typeface="Century Gothic"/>
            </a:endParaRPr>
          </a:p>
        </p:txBody>
      </p:sp>
      <p:sp>
        <p:nvSpPr>
          <p:cNvPr id="8" name="TextBox 11">
            <a:extLst>
              <a:ext uri="{FF2B5EF4-FFF2-40B4-BE49-F238E27FC236}">
                <a16:creationId xmlns:a16="http://schemas.microsoft.com/office/drawing/2014/main" id="{86D9A99E-AE7F-9A47-23DD-470BEBBB1662}"/>
              </a:ext>
            </a:extLst>
          </p:cNvPr>
          <p:cNvSpPr txBox="1"/>
          <p:nvPr/>
        </p:nvSpPr>
        <p:spPr>
          <a:xfrm>
            <a:off x="4876800" y="2959656"/>
            <a:ext cx="2362200" cy="2585323"/>
          </a:xfrm>
          <a:prstGeom prst="rect">
            <a:avLst/>
          </a:prstGeom>
          <a:solidFill>
            <a:schemeClr val="bg1"/>
          </a:solidFill>
        </p:spPr>
        <p:txBody>
          <a:bodyPr wrap="square" rtlCol="0">
            <a:spAutoFit/>
          </a:bodyPr>
          <a:lstStyle/>
          <a:p>
            <a:pPr marL="342900" indent="-342900" algn="l">
              <a:buFont typeface="Arial"/>
              <a:buChar char="•"/>
            </a:pPr>
            <a:r>
              <a:rPr lang="en-US" sz="1800" dirty="0" err="1">
                <a:solidFill>
                  <a:srgbClr val="FF0000"/>
                </a:solidFill>
                <a:latin typeface="Courier"/>
                <a:cs typeface="Courier"/>
              </a:rPr>
              <a:t>incr</a:t>
            </a:r>
            <a:endParaRPr lang="en-US" sz="1800" dirty="0">
              <a:solidFill>
                <a:srgbClr val="FF0000"/>
              </a:solidFill>
              <a:latin typeface="Courier"/>
              <a:cs typeface="Courier"/>
            </a:endParaRPr>
          </a:p>
          <a:p>
            <a:pPr marL="342900" indent="-342900" algn="l">
              <a:buFont typeface="Arial"/>
              <a:buChar char="•"/>
            </a:pPr>
            <a:r>
              <a:rPr lang="en-US" sz="1800" dirty="0">
                <a:solidFill>
                  <a:srgbClr val="FF0000"/>
                </a:solidFill>
                <a:latin typeface="Courier"/>
                <a:cs typeface="Courier"/>
              </a:rPr>
              <a:t>foo</a:t>
            </a:r>
          </a:p>
          <a:p>
            <a:pPr marL="342900" indent="-342900" algn="l">
              <a:buFont typeface="Arial"/>
              <a:buChar char="•"/>
            </a:pPr>
            <a:r>
              <a:rPr lang="en-US" sz="1800" dirty="0">
                <a:latin typeface="Courier"/>
                <a:cs typeface="Courier"/>
              </a:rPr>
              <a:t>a</a:t>
            </a:r>
          </a:p>
          <a:p>
            <a:pPr marL="342900" indent="-342900" algn="l">
              <a:buFont typeface="Arial"/>
              <a:buChar char="•"/>
            </a:pPr>
            <a:r>
              <a:rPr lang="en-US" sz="1800" dirty="0" err="1">
                <a:latin typeface="Courier"/>
                <a:cs typeface="Courier"/>
              </a:rPr>
              <a:t>argc</a:t>
            </a:r>
            <a:endParaRPr lang="en-US" sz="1800" dirty="0">
              <a:latin typeface="Courier"/>
              <a:cs typeface="Courier"/>
            </a:endParaRPr>
          </a:p>
          <a:p>
            <a:pPr marL="342900" indent="-342900" algn="l">
              <a:buFont typeface="Arial"/>
              <a:buChar char="•"/>
            </a:pPr>
            <a:r>
              <a:rPr lang="en-US" sz="1800" dirty="0" err="1">
                <a:latin typeface="Courier"/>
                <a:cs typeface="Courier"/>
              </a:rPr>
              <a:t>argv</a:t>
            </a:r>
            <a:endParaRPr lang="en-US" sz="1800" dirty="0">
              <a:latin typeface="Courier"/>
              <a:cs typeface="Courier"/>
            </a:endParaRPr>
          </a:p>
          <a:p>
            <a:pPr marL="342900" indent="-342900" algn="l">
              <a:buFont typeface="Arial"/>
              <a:buChar char="•"/>
            </a:pPr>
            <a:r>
              <a:rPr lang="en-US" sz="1800" dirty="0">
                <a:latin typeface="Courier"/>
                <a:cs typeface="Courier"/>
              </a:rPr>
              <a:t>b</a:t>
            </a:r>
          </a:p>
          <a:p>
            <a:pPr marL="342900" indent="-342900" algn="l">
              <a:buFont typeface="Arial"/>
              <a:buChar char="•"/>
            </a:pPr>
            <a:r>
              <a:rPr lang="en-US" sz="1800" dirty="0">
                <a:solidFill>
                  <a:srgbClr val="FF0000"/>
                </a:solidFill>
                <a:latin typeface="Courier"/>
                <a:cs typeface="Courier"/>
              </a:rPr>
              <a:t>main</a:t>
            </a:r>
          </a:p>
          <a:p>
            <a:pPr marL="342900" indent="-342900" algn="l">
              <a:buFont typeface="Arial"/>
              <a:buChar char="•"/>
            </a:pPr>
            <a:r>
              <a:rPr lang="en-US" sz="1800" dirty="0" err="1">
                <a:solidFill>
                  <a:srgbClr val="FF0000"/>
                </a:solidFill>
                <a:latin typeface="Courier"/>
                <a:cs typeface="Courier"/>
              </a:rPr>
              <a:t>printf</a:t>
            </a:r>
            <a:endParaRPr lang="en-US" sz="1800" dirty="0">
              <a:solidFill>
                <a:srgbClr val="FF0000"/>
              </a:solidFill>
              <a:latin typeface="Courier"/>
              <a:cs typeface="Courier"/>
            </a:endParaRPr>
          </a:p>
          <a:p>
            <a:pPr marL="342900" indent="-342900">
              <a:buFont typeface="Arial"/>
              <a:buChar char="•"/>
            </a:pPr>
            <a:r>
              <a:rPr lang="en-US" sz="1800" dirty="0">
                <a:latin typeface="Courier"/>
                <a:cs typeface="Courier"/>
              </a:rPr>
              <a:t>"%d\n"</a:t>
            </a:r>
          </a:p>
        </p:txBody>
      </p:sp>
      <p:sp>
        <p:nvSpPr>
          <p:cNvPr id="9" name="TextBox 7">
            <a:extLst>
              <a:ext uri="{FF2B5EF4-FFF2-40B4-BE49-F238E27FC236}">
                <a16:creationId xmlns:a16="http://schemas.microsoft.com/office/drawing/2014/main" id="{00D0E1B6-C7A2-435E-CF1D-D2202C913998}"/>
              </a:ext>
            </a:extLst>
          </p:cNvPr>
          <p:cNvSpPr txBox="1"/>
          <p:nvPr/>
        </p:nvSpPr>
        <p:spPr>
          <a:xfrm>
            <a:off x="4572000" y="5602069"/>
            <a:ext cx="4182555" cy="646331"/>
          </a:xfrm>
          <a:prstGeom prst="rect">
            <a:avLst/>
          </a:prstGeom>
          <a:noFill/>
        </p:spPr>
        <p:txBody>
          <a:bodyPr wrap="none" rtlCol="0">
            <a:spAutoFit/>
          </a:bodyPr>
          <a:lstStyle/>
          <a:p>
            <a:r>
              <a:rPr lang="zh-CN" altLang="en-US" sz="1800" dirty="0">
                <a:latin typeface="Calibri" pitchFamily="34" charset="0"/>
              </a:rPr>
              <a:t>可以使用 </a:t>
            </a:r>
            <a:r>
              <a:rPr lang="en-US" sz="1800" dirty="0" err="1">
                <a:latin typeface="Calibri" pitchFamily="34" charset="0"/>
              </a:rPr>
              <a:t>readelf</a:t>
            </a:r>
            <a:r>
              <a:rPr lang="en-US" sz="1800" dirty="0">
                <a:latin typeface="Calibri" pitchFamily="34" charset="0"/>
              </a:rPr>
              <a:t> </a:t>
            </a:r>
            <a:r>
              <a:rPr lang="zh-CN" altLang="en-US" sz="1800" dirty="0">
                <a:latin typeface="Calibri" pitchFamily="34" charset="0"/>
              </a:rPr>
              <a:t>工具找到这些信息：</a:t>
            </a:r>
            <a:endParaRPr lang="en-US" altLang="zh-CN" sz="1800" dirty="0">
              <a:latin typeface="Calibri" pitchFamily="34" charset="0"/>
            </a:endParaRP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linux</a:t>
            </a:r>
            <a:r>
              <a:rPr lang="en-US" sz="1800" dirty="0">
                <a:latin typeface="Courier New" panose="02070309020205020404" pitchFamily="49" charset="0"/>
                <a:cs typeface="Courier New" panose="02070309020205020404" pitchFamily="49" charset="0"/>
              </a:rPr>
              <a:t>&gt; </a:t>
            </a:r>
            <a:r>
              <a:rPr lang="en-US" sz="1800" dirty="0" err="1">
                <a:latin typeface="Courier New" panose="02070309020205020404" pitchFamily="49" charset="0"/>
                <a:cs typeface="Courier New" panose="02070309020205020404" pitchFamily="49" charset="0"/>
              </a:rPr>
              <a:t>readelf</a:t>
            </a:r>
            <a:r>
              <a:rPr lang="en-US" sz="1800" dirty="0">
                <a:latin typeface="Courier New" panose="02070309020205020404" pitchFamily="49" charset="0"/>
                <a:cs typeface="Courier New" panose="02070309020205020404" pitchFamily="49" charset="0"/>
              </a:rPr>
              <a:t> –s </a:t>
            </a:r>
            <a:r>
              <a:rPr lang="en-US" sz="1800" dirty="0" err="1">
                <a:latin typeface="Courier New" panose="02070309020205020404" pitchFamily="49" charset="0"/>
                <a:cs typeface="Courier New" panose="02070309020205020404" pitchFamily="49" charset="0"/>
              </a:rPr>
              <a:t>symbols.o</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3568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092CA-32BA-59E4-BCBD-49947E1034AF}"/>
              </a:ext>
            </a:extLst>
          </p:cNvPr>
          <p:cNvSpPr>
            <a:spLocks noGrp="1"/>
          </p:cNvSpPr>
          <p:nvPr>
            <p:ph type="title"/>
          </p:nvPr>
        </p:nvSpPr>
        <p:spPr/>
        <p:txBody>
          <a:bodyPr/>
          <a:lstStyle/>
          <a:p>
            <a:r>
              <a:rPr lang="zh-CN" altLang="en-US" dirty="0"/>
              <a:t>解析全局符号</a:t>
            </a:r>
          </a:p>
        </p:txBody>
      </p:sp>
      <p:sp>
        <p:nvSpPr>
          <p:cNvPr id="3" name="内容占位符 2">
            <a:extLst>
              <a:ext uri="{FF2B5EF4-FFF2-40B4-BE49-F238E27FC236}">
                <a16:creationId xmlns:a16="http://schemas.microsoft.com/office/drawing/2014/main" id="{55B23C0A-71B5-91BD-1B12-DF37F90F895E}"/>
              </a:ext>
            </a:extLst>
          </p:cNvPr>
          <p:cNvSpPr>
            <a:spLocks noGrp="1"/>
          </p:cNvSpPr>
          <p:nvPr>
            <p:ph idx="1"/>
          </p:nvPr>
        </p:nvSpPr>
        <p:spPr/>
        <p:txBody>
          <a:bodyPr/>
          <a:lstStyle/>
          <a:p>
            <a:pPr eaLnBrk="1" hangingPunct="1"/>
            <a:r>
              <a:rPr lang="zh-CN" altLang="en-US" dirty="0"/>
              <a:t>当无法在任何输入模块中找到引用符号的定义时，链接器会打印错误信息并终止</a:t>
            </a:r>
          </a:p>
        </p:txBody>
      </p:sp>
      <p:sp>
        <p:nvSpPr>
          <p:cNvPr id="4" name="Rectangle 3">
            <a:extLst>
              <a:ext uri="{FF2B5EF4-FFF2-40B4-BE49-F238E27FC236}">
                <a16:creationId xmlns:a16="http://schemas.microsoft.com/office/drawing/2014/main" id="{4A3D2BE4-EF7D-889D-D635-9642574B1823}"/>
              </a:ext>
            </a:extLst>
          </p:cNvPr>
          <p:cNvSpPr>
            <a:spLocks noChangeArrowheads="1"/>
          </p:cNvSpPr>
          <p:nvPr/>
        </p:nvSpPr>
        <p:spPr bwMode="auto">
          <a:xfrm>
            <a:off x="1818560" y="2483351"/>
            <a:ext cx="5354479" cy="1400577"/>
          </a:xfrm>
          <a:prstGeom prst="rect">
            <a:avLst/>
          </a:prstGeom>
          <a:solidFill>
            <a:srgbClr val="F6F5BD"/>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b="0" dirty="0">
                <a:latin typeface="JetBrainsMono NFM" panose="02000009000000000000" pitchFamily="49" charset="0"/>
                <a:ea typeface="JetBrainsMono NFM" panose="02000009000000000000" pitchFamily="49" charset="0"/>
                <a:cs typeface="JetBrainsMono NFM" panose="02000009000000000000" pitchFamily="49" charset="0"/>
              </a:rPr>
              <a:t>void foo(void);</a:t>
            </a:r>
            <a:endParaRPr lang="en-GB" sz="1800" b="0" dirty="0">
              <a:latin typeface="JetBrainsMono NFM" panose="02000009000000000000" pitchFamily="49" charset="0"/>
              <a:ea typeface="JetBrainsMono NFM" panose="02000009000000000000" pitchFamily="49" charset="0"/>
              <a:cs typeface="JetBrainsMono NFM" panose="02000009000000000000" pitchFamily="49"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latin typeface="JetBrainsMono NFM" panose="02000009000000000000" pitchFamily="49" charset="0"/>
                <a:ea typeface="JetBrainsMono NFM" panose="02000009000000000000" pitchFamily="49" charset="0"/>
                <a:cs typeface="JetBrainsMono NFM" panose="02000009000000000000" pitchFamily="49" charset="0"/>
              </a:rPr>
              <a:t>int main()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latin typeface="JetBrainsMono NFM" panose="02000009000000000000" pitchFamily="49" charset="0"/>
                <a:ea typeface="JetBrainsMono NFM" panose="02000009000000000000" pitchFamily="49" charset="0"/>
                <a:cs typeface="JetBrainsMono NFM" panose="02000009000000000000" pitchFamily="49" charset="0"/>
              </a:rPr>
              <a:t>  foo();</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latin typeface="JetBrainsMono NFM" panose="02000009000000000000" pitchFamily="49" charset="0"/>
                <a:ea typeface="JetBrainsMono NFM" panose="02000009000000000000" pitchFamily="49" charset="0"/>
                <a:cs typeface="JetBrainsMono NFM" panose="02000009000000000000" pitchFamily="49" charset="0"/>
              </a:rPr>
              <a:t>  return 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latin typeface="JetBrainsMono NFM" panose="02000009000000000000" pitchFamily="49" charset="0"/>
                <a:ea typeface="JetBrainsMono NFM" panose="02000009000000000000" pitchFamily="49" charset="0"/>
                <a:cs typeface="JetBrainsMono NFM" panose="02000009000000000000" pitchFamily="49" charset="0"/>
              </a:rPr>
              <a:t>}</a:t>
            </a:r>
          </a:p>
        </p:txBody>
      </p:sp>
      <p:sp>
        <p:nvSpPr>
          <p:cNvPr id="5" name="Rectangle 5">
            <a:extLst>
              <a:ext uri="{FF2B5EF4-FFF2-40B4-BE49-F238E27FC236}">
                <a16:creationId xmlns:a16="http://schemas.microsoft.com/office/drawing/2014/main" id="{3C308FE2-38F3-C75B-8714-722710F169C3}"/>
              </a:ext>
            </a:extLst>
          </p:cNvPr>
          <p:cNvSpPr>
            <a:spLocks noChangeArrowheads="1"/>
          </p:cNvSpPr>
          <p:nvPr/>
        </p:nvSpPr>
        <p:spPr bwMode="auto">
          <a:xfrm>
            <a:off x="5474840" y="3499249"/>
            <a:ext cx="1698199" cy="359010"/>
          </a:xfrm>
          <a:prstGeom prst="rect">
            <a:avLst/>
          </a:prstGeom>
          <a:noFill/>
          <a:ln w="3240">
            <a:noFill/>
            <a:miter lim="800000"/>
            <a:headEnd/>
            <a:tailEnd/>
          </a:ln>
          <a:effectLst/>
        </p:spPr>
        <p:txBody>
          <a:bodyPr wrap="none" lIns="90000" tIns="46800" rIns="90000" bIns="46800">
            <a:spAutoFit/>
          </a:bodyPr>
          <a:lstStyle/>
          <a:p>
            <a:pPr algn="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i="1" dirty="0" err="1">
                <a:solidFill>
                  <a:schemeClr val="tx1">
                    <a:lumMod val="50000"/>
                    <a:lumOff val="50000"/>
                  </a:schemeClr>
                </a:solidFill>
                <a:latin typeface="JetBrainsMono NFM" panose="02000009000000000000" pitchFamily="49" charset="0"/>
                <a:ea typeface="JetBrainsMono NFM" panose="02000009000000000000" pitchFamily="49" charset="0"/>
                <a:cs typeface="JetBrainsMono NFM" panose="02000009000000000000" pitchFamily="49" charset="0"/>
              </a:rPr>
              <a:t>linkerror.c</a:t>
            </a:r>
            <a:endParaRPr lang="en-GB" sz="1800" b="0" i="1" dirty="0">
              <a:solidFill>
                <a:schemeClr val="tx1">
                  <a:lumMod val="50000"/>
                  <a:lumOff val="50000"/>
                </a:schemeClr>
              </a:solidFill>
              <a:latin typeface="JetBrainsMono NFM" panose="02000009000000000000" pitchFamily="49" charset="0"/>
              <a:ea typeface="JetBrainsMono NFM" panose="02000009000000000000" pitchFamily="49" charset="0"/>
              <a:cs typeface="JetBrainsMono NFM" panose="02000009000000000000" pitchFamily="49" charset="0"/>
            </a:endParaRPr>
          </a:p>
        </p:txBody>
      </p:sp>
      <p:sp>
        <p:nvSpPr>
          <p:cNvPr id="6" name="矩形 5">
            <a:extLst>
              <a:ext uri="{FF2B5EF4-FFF2-40B4-BE49-F238E27FC236}">
                <a16:creationId xmlns:a16="http://schemas.microsoft.com/office/drawing/2014/main" id="{767C00E5-2DB4-4E9D-A0EB-D1A962E67AF6}"/>
              </a:ext>
            </a:extLst>
          </p:cNvPr>
          <p:cNvSpPr/>
          <p:nvPr/>
        </p:nvSpPr>
        <p:spPr bwMode="auto">
          <a:xfrm>
            <a:off x="191077" y="3855514"/>
            <a:ext cx="8761845" cy="2666838"/>
          </a:xfrm>
          <a:prstGeom prst="rect">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lang="en-US" altLang="zh-CN"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gcc</a:t>
            </a:r>
            <a:r>
              <a:rPr lang="en-US" altLang="zh-CN" sz="1800" dirty="0">
                <a:latin typeface="Courier New" panose="02070309020205020404" pitchFamily="49" charset="0"/>
                <a:cs typeface="Courier New" panose="02070309020205020404" pitchFamily="49" charset="0"/>
              </a:rPr>
              <a:t> -Wall -</a:t>
            </a:r>
            <a:r>
              <a:rPr lang="en-US" altLang="zh-CN" sz="1800" dirty="0" err="1">
                <a:latin typeface="Courier New" panose="02070309020205020404" pitchFamily="49" charset="0"/>
                <a:cs typeface="Courier New" panose="02070309020205020404" pitchFamily="49" charset="0"/>
              </a:rPr>
              <a:t>Og</a:t>
            </a:r>
            <a:r>
              <a:rPr lang="en-US" altLang="zh-CN" sz="1800" dirty="0">
                <a:latin typeface="Courier New" panose="02070309020205020404" pitchFamily="49" charset="0"/>
                <a:cs typeface="Courier New" panose="02070309020205020404" pitchFamily="49" charset="0"/>
              </a:rPr>
              <a:t> -S </a:t>
            </a:r>
            <a:r>
              <a:rPr lang="en-US" altLang="zh-CN" sz="1800" dirty="0" err="1">
                <a:latin typeface="Courier New" panose="02070309020205020404" pitchFamily="49" charset="0"/>
                <a:cs typeface="Courier New" panose="02070309020205020404" pitchFamily="49" charset="0"/>
              </a:rPr>
              <a:t>linkerror.c</a:t>
            </a:r>
            <a:endParaRPr lang="en-US" altLang="zh-CN" sz="1800" dirty="0">
              <a:latin typeface="Courier New" panose="02070309020205020404" pitchFamily="49" charset="0"/>
              <a:cs typeface="Courier New" panose="02070309020205020404" pitchFamily="49" charset="0"/>
            </a:endParaRPr>
          </a:p>
          <a:p>
            <a:r>
              <a:rPr lang="en-US" altLang="zh-CN" sz="1800" dirty="0">
                <a:latin typeface="Courier New" panose="02070309020205020404" pitchFamily="49" charset="0"/>
                <a:cs typeface="Courier New" panose="02070309020205020404" pitchFamily="49" charset="0"/>
              </a:rPr>
              <a:t># as -o </a:t>
            </a:r>
            <a:r>
              <a:rPr lang="en-US" altLang="zh-CN" sz="1800" dirty="0" err="1">
                <a:latin typeface="Courier New" panose="02070309020205020404" pitchFamily="49" charset="0"/>
                <a:cs typeface="Courier New" panose="02070309020205020404" pitchFamily="49" charset="0"/>
              </a:rPr>
              <a:t>linkerror.o</a:t>
            </a:r>
            <a:r>
              <a:rPr lang="en-US" altLang="zh-CN"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linkerror.s</a:t>
            </a:r>
            <a:endParaRPr lang="en-US" altLang="zh-CN" sz="1800" dirty="0">
              <a:latin typeface="Courier New" panose="02070309020205020404" pitchFamily="49" charset="0"/>
              <a:cs typeface="Courier New" panose="02070309020205020404" pitchFamily="49" charset="0"/>
            </a:endParaRPr>
          </a:p>
          <a:p>
            <a:endParaRPr lang="en-US" altLang="zh-CN" sz="1800" dirty="0">
              <a:latin typeface="Courier New" panose="02070309020205020404" pitchFamily="49" charset="0"/>
              <a:cs typeface="Courier New" panose="02070309020205020404" pitchFamily="49" charset="0"/>
            </a:endParaRPr>
          </a:p>
          <a:p>
            <a:endParaRPr lang="en-US" altLang="zh-CN" sz="1800" dirty="0">
              <a:latin typeface="Courier New" panose="02070309020205020404" pitchFamily="49" charset="0"/>
              <a:cs typeface="Courier New" panose="02070309020205020404" pitchFamily="49" charset="0"/>
            </a:endParaRPr>
          </a:p>
          <a:p>
            <a:r>
              <a:rPr lang="en-US" altLang="zh-CN"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gcc</a:t>
            </a:r>
            <a:r>
              <a:rPr lang="en-US" altLang="zh-CN" sz="1800" dirty="0">
                <a:latin typeface="Courier New" panose="02070309020205020404" pitchFamily="49" charset="0"/>
                <a:cs typeface="Courier New" panose="02070309020205020404" pitchFamily="49" charset="0"/>
              </a:rPr>
              <a:t> -Wall -</a:t>
            </a:r>
            <a:r>
              <a:rPr lang="en-US" altLang="zh-CN" sz="1800" dirty="0" err="1">
                <a:latin typeface="Courier New" panose="02070309020205020404" pitchFamily="49" charset="0"/>
                <a:cs typeface="Courier New" panose="02070309020205020404" pitchFamily="49" charset="0"/>
              </a:rPr>
              <a:t>Og</a:t>
            </a:r>
            <a:r>
              <a:rPr lang="en-US" altLang="zh-CN" sz="1800" dirty="0">
                <a:latin typeface="Courier New" panose="02070309020205020404" pitchFamily="49" charset="0"/>
                <a:cs typeface="Courier New" panose="02070309020205020404" pitchFamily="49" charset="0"/>
              </a:rPr>
              <a:t> -o </a:t>
            </a:r>
            <a:r>
              <a:rPr lang="en-US" altLang="zh-CN" sz="1800" dirty="0" err="1">
                <a:latin typeface="Courier New" panose="02070309020205020404" pitchFamily="49" charset="0"/>
                <a:cs typeface="Courier New" panose="02070309020205020404" pitchFamily="49" charset="0"/>
              </a:rPr>
              <a:t>linkerror</a:t>
            </a:r>
            <a:r>
              <a:rPr lang="en-US" altLang="zh-CN"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linkerror.o</a:t>
            </a:r>
            <a:br>
              <a:rPr lang="en-US" altLang="zh-CN" sz="1800" dirty="0">
                <a:latin typeface="Courier New" panose="02070309020205020404" pitchFamily="49" charset="0"/>
                <a:cs typeface="Courier New" panose="02070309020205020404" pitchFamily="49" charset="0"/>
              </a:rPr>
            </a:br>
            <a:r>
              <a:rPr lang="en-US" altLang="zh-CN" sz="1800" dirty="0" err="1">
                <a:latin typeface="Courier New" panose="02070309020205020404" pitchFamily="49" charset="0"/>
                <a:cs typeface="Courier New" panose="02070309020205020404" pitchFamily="49" charset="0"/>
              </a:rPr>
              <a:t>linkerror.o</a:t>
            </a:r>
            <a:r>
              <a:rPr lang="en-US" altLang="zh-CN" sz="1800" dirty="0">
                <a:latin typeface="Courier New" panose="02070309020205020404" pitchFamily="49" charset="0"/>
                <a:cs typeface="Courier New" panose="02070309020205020404" pitchFamily="49" charset="0"/>
              </a:rPr>
              <a:t>: In function `main’:</a:t>
            </a:r>
            <a:br>
              <a:rPr lang="en-US" altLang="zh-CN" sz="1800" dirty="0">
                <a:latin typeface="Courier New" panose="02070309020205020404" pitchFamily="49" charset="0"/>
                <a:cs typeface="Courier New" panose="02070309020205020404" pitchFamily="49" charset="0"/>
              </a:rPr>
            </a:br>
            <a:r>
              <a:rPr lang="en-US" altLang="zh-CN" sz="1800" dirty="0" err="1">
                <a:latin typeface="Courier New" panose="02070309020205020404" pitchFamily="49" charset="0"/>
                <a:cs typeface="Courier New" panose="02070309020205020404" pitchFamily="49" charset="0"/>
              </a:rPr>
              <a:t>linkerror.c</a:t>
            </a:r>
            <a:r>
              <a:rPr lang="en-US" altLang="zh-CN" sz="1800" dirty="0">
                <a:latin typeface="Courier New" panose="02070309020205020404" pitchFamily="49" charset="0"/>
                <a:cs typeface="Courier New" panose="02070309020205020404" pitchFamily="49" charset="0"/>
              </a:rPr>
              <a:t>:(.text+0x5): undefined reference to `foo’</a:t>
            </a:r>
            <a:br>
              <a:rPr lang="en-US" altLang="zh-CN" sz="1800" dirty="0">
                <a:latin typeface="Courier New" panose="02070309020205020404" pitchFamily="49" charset="0"/>
                <a:cs typeface="Courier New" panose="02070309020205020404" pitchFamily="49" charset="0"/>
              </a:rPr>
            </a:br>
            <a:r>
              <a:rPr lang="en-US" altLang="zh-CN" sz="1800" dirty="0">
                <a:latin typeface="Courier New" panose="02070309020205020404" pitchFamily="49" charset="0"/>
                <a:cs typeface="Courier New" panose="02070309020205020404" pitchFamily="49" charset="0"/>
              </a:rPr>
              <a:t>collect2: error: </a:t>
            </a:r>
            <a:r>
              <a:rPr lang="en-US" altLang="zh-CN" sz="1800" dirty="0" err="1">
                <a:latin typeface="Courier New" panose="02070309020205020404" pitchFamily="49" charset="0"/>
                <a:cs typeface="Courier New" panose="02070309020205020404" pitchFamily="49" charset="0"/>
              </a:rPr>
              <a:t>ld</a:t>
            </a:r>
            <a:r>
              <a:rPr lang="en-US" altLang="zh-CN" sz="1800" dirty="0">
                <a:latin typeface="Courier New" panose="02070309020205020404" pitchFamily="49" charset="0"/>
                <a:cs typeface="Courier New" panose="02070309020205020404" pitchFamily="49" charset="0"/>
              </a:rPr>
              <a:t> returned 1 exit status</a:t>
            </a:r>
          </a:p>
        </p:txBody>
      </p:sp>
      <p:sp>
        <p:nvSpPr>
          <p:cNvPr id="7" name="Rectangle 5">
            <a:extLst>
              <a:ext uri="{FF2B5EF4-FFF2-40B4-BE49-F238E27FC236}">
                <a16:creationId xmlns:a16="http://schemas.microsoft.com/office/drawing/2014/main" id="{20449E9F-3741-7885-736A-4EC61E0391A5}"/>
              </a:ext>
            </a:extLst>
          </p:cNvPr>
          <p:cNvSpPr>
            <a:spLocks noChangeArrowheads="1"/>
          </p:cNvSpPr>
          <p:nvPr/>
        </p:nvSpPr>
        <p:spPr bwMode="auto">
          <a:xfrm>
            <a:off x="1066800" y="4526443"/>
            <a:ext cx="6130334" cy="383824"/>
          </a:xfrm>
          <a:prstGeom prst="rect">
            <a:avLst/>
          </a:prstGeom>
          <a:solidFill>
            <a:srgbClr val="F6F5BD"/>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solidFill>
                  <a:srgbClr val="C00000"/>
                </a:solidFill>
                <a:latin typeface="Calibri" panose="020F0502020204030204" pitchFamily="34" charset="0"/>
                <a:ea typeface="msgothic" charset="0"/>
                <a:cs typeface="Calibri" panose="020F0502020204030204" pitchFamily="34" charset="0"/>
              </a:rPr>
              <a:t>编译器和汇编器运行正常</a:t>
            </a:r>
            <a:endParaRPr lang="en-GB" b="1" dirty="0">
              <a:solidFill>
                <a:srgbClr val="C00000"/>
              </a:solidFill>
              <a:latin typeface="Calibri" panose="020F0502020204030204" pitchFamily="34" charset="0"/>
              <a:ea typeface="msgothic" charset="0"/>
              <a:cs typeface="Calibri" panose="020F0502020204030204" pitchFamily="34" charset="0"/>
            </a:endParaRPr>
          </a:p>
        </p:txBody>
      </p:sp>
      <p:sp>
        <p:nvSpPr>
          <p:cNvPr id="8" name="Rectangle 5">
            <a:extLst>
              <a:ext uri="{FF2B5EF4-FFF2-40B4-BE49-F238E27FC236}">
                <a16:creationId xmlns:a16="http://schemas.microsoft.com/office/drawing/2014/main" id="{43073286-6F59-3173-60A6-B36DA882F673}"/>
              </a:ext>
            </a:extLst>
          </p:cNvPr>
          <p:cNvSpPr>
            <a:spLocks noChangeArrowheads="1"/>
          </p:cNvSpPr>
          <p:nvPr/>
        </p:nvSpPr>
        <p:spPr bwMode="auto">
          <a:xfrm>
            <a:off x="1066800" y="6061444"/>
            <a:ext cx="6130334" cy="383824"/>
          </a:xfrm>
          <a:prstGeom prst="rect">
            <a:avLst/>
          </a:prstGeom>
          <a:solidFill>
            <a:srgbClr val="F6F5BD"/>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solidFill>
                  <a:srgbClr val="C00000"/>
                </a:solidFill>
                <a:latin typeface="Calibri" panose="020F0502020204030204" pitchFamily="34" charset="0"/>
                <a:ea typeface="msgothic" charset="0"/>
                <a:cs typeface="Calibri" panose="020F0502020204030204" pitchFamily="34" charset="0"/>
              </a:rPr>
              <a:t>当无法解析对 </a:t>
            </a:r>
            <a:r>
              <a:rPr lang="en-US" altLang="zh-CN" dirty="0">
                <a:solidFill>
                  <a:srgbClr val="C00000"/>
                </a:solidFill>
                <a:latin typeface="Calibri" panose="020F0502020204030204" pitchFamily="34" charset="0"/>
                <a:ea typeface="msgothic" charset="0"/>
                <a:cs typeface="Calibri" panose="020F0502020204030204" pitchFamily="34" charset="0"/>
              </a:rPr>
              <a:t>foo </a:t>
            </a:r>
            <a:r>
              <a:rPr lang="zh-CN" altLang="en-US" dirty="0">
                <a:solidFill>
                  <a:srgbClr val="C00000"/>
                </a:solidFill>
                <a:latin typeface="Calibri" panose="020F0502020204030204" pitchFamily="34" charset="0"/>
                <a:ea typeface="msgothic" charset="0"/>
                <a:cs typeface="Calibri" panose="020F0502020204030204" pitchFamily="34" charset="0"/>
              </a:rPr>
              <a:t>函数的引用时，链接器终止</a:t>
            </a:r>
            <a:endParaRPr lang="en-GB" b="1" dirty="0">
              <a:solidFill>
                <a:srgbClr val="C00000"/>
              </a:solidFill>
              <a:latin typeface="Calibri" panose="020F0502020204030204" pitchFamily="34" charset="0"/>
              <a:ea typeface="msgothic" charset="0"/>
              <a:cs typeface="Calibri" panose="020F0502020204030204" pitchFamily="34" charset="0"/>
            </a:endParaRPr>
          </a:p>
        </p:txBody>
      </p:sp>
    </p:spTree>
    <p:extLst>
      <p:ext uri="{BB962C8B-B14F-4D97-AF65-F5344CB8AC3E}">
        <p14:creationId xmlns:p14="http://schemas.microsoft.com/office/powerpoint/2010/main" val="5917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FEEA1-BACE-CC6D-00B6-FD7E7A572839}"/>
              </a:ext>
            </a:extLst>
          </p:cNvPr>
          <p:cNvSpPr>
            <a:spLocks noGrp="1"/>
          </p:cNvSpPr>
          <p:nvPr>
            <p:ph type="title"/>
          </p:nvPr>
        </p:nvSpPr>
        <p:spPr/>
        <p:txBody>
          <a:bodyPr/>
          <a:lstStyle/>
          <a:p>
            <a:r>
              <a:rPr lang="zh-CN" altLang="en-US" dirty="0"/>
              <a:t>局部符号</a:t>
            </a:r>
          </a:p>
        </p:txBody>
      </p:sp>
      <p:sp>
        <p:nvSpPr>
          <p:cNvPr id="3" name="内容占位符 2">
            <a:extLst>
              <a:ext uri="{FF2B5EF4-FFF2-40B4-BE49-F238E27FC236}">
                <a16:creationId xmlns:a16="http://schemas.microsoft.com/office/drawing/2014/main" id="{0828A71C-44D1-DD2C-A7D7-4BEC699D2E46}"/>
              </a:ext>
            </a:extLst>
          </p:cNvPr>
          <p:cNvSpPr>
            <a:spLocks noGrp="1"/>
          </p:cNvSpPr>
          <p:nvPr>
            <p:ph idx="1"/>
          </p:nvPr>
        </p:nvSpPr>
        <p:spPr>
          <a:xfrm>
            <a:off x="457200" y="1600200"/>
            <a:ext cx="8305800" cy="961591"/>
          </a:xfrm>
        </p:spPr>
        <p:txBody>
          <a:bodyPr>
            <a:normAutofit fontScale="77500" lnSpcReduction="20000"/>
          </a:bodyPr>
          <a:lstStyle/>
          <a:p>
            <a:r>
              <a:rPr lang="zh-CN" altLang="en-US" dirty="0"/>
              <a:t>局部非静态 </a:t>
            </a:r>
            <a:r>
              <a:rPr lang="en-US" altLang="zh-CN" dirty="0"/>
              <a:t>C </a:t>
            </a:r>
            <a:r>
              <a:rPr lang="zh-CN" altLang="en-US" dirty="0"/>
              <a:t>变量与局部静态 </a:t>
            </a:r>
            <a:r>
              <a:rPr lang="en-US" altLang="zh-CN" dirty="0"/>
              <a:t>C </a:t>
            </a:r>
            <a:r>
              <a:rPr lang="zh-CN" altLang="en-US" dirty="0"/>
              <a:t>变量</a:t>
            </a:r>
            <a:endParaRPr lang="en-US" altLang="zh-CN" dirty="0"/>
          </a:p>
          <a:p>
            <a:pPr lvl="1"/>
            <a:r>
              <a:rPr lang="zh-CN" altLang="en-US" dirty="0"/>
              <a:t>局部非静态 </a:t>
            </a:r>
            <a:r>
              <a:rPr lang="en-US" altLang="zh-CN" dirty="0"/>
              <a:t>C </a:t>
            </a:r>
            <a:r>
              <a:rPr lang="zh-CN" altLang="en-US" dirty="0"/>
              <a:t>变量：存储在堆栈上</a:t>
            </a:r>
            <a:endParaRPr lang="en-US" altLang="zh-CN" dirty="0"/>
          </a:p>
          <a:p>
            <a:pPr lvl="1"/>
            <a:r>
              <a:rPr lang="zh-CN" altLang="en-US" dirty="0"/>
              <a:t>局部静态 </a:t>
            </a:r>
            <a:r>
              <a:rPr lang="en-US" altLang="zh-CN" dirty="0"/>
              <a:t>C </a:t>
            </a:r>
            <a:r>
              <a:rPr lang="zh-CN" altLang="en-US" dirty="0"/>
              <a:t>变量：存储在 </a:t>
            </a:r>
            <a:r>
              <a:rPr lang="en-US" altLang="zh-CN" dirty="0"/>
              <a:t>.</a:t>
            </a:r>
            <a:r>
              <a:rPr lang="en-US" altLang="zh-CN" dirty="0" err="1"/>
              <a:t>bss</a:t>
            </a:r>
            <a:r>
              <a:rPr lang="en-US" altLang="zh-CN" dirty="0"/>
              <a:t> </a:t>
            </a:r>
            <a:r>
              <a:rPr lang="zh-CN" altLang="en-US" dirty="0"/>
              <a:t>或 </a:t>
            </a:r>
            <a:r>
              <a:rPr lang="en-US" altLang="zh-CN" dirty="0"/>
              <a:t>.data </a:t>
            </a:r>
            <a:r>
              <a:rPr lang="zh-CN" altLang="en-US" dirty="0"/>
              <a:t>中</a:t>
            </a:r>
          </a:p>
        </p:txBody>
      </p:sp>
      <p:sp>
        <p:nvSpPr>
          <p:cNvPr id="5" name="Rectangle 2">
            <a:extLst>
              <a:ext uri="{FF2B5EF4-FFF2-40B4-BE49-F238E27FC236}">
                <a16:creationId xmlns:a16="http://schemas.microsoft.com/office/drawing/2014/main" id="{78767886-144E-B071-EE03-A54AC148CC4E}"/>
              </a:ext>
            </a:extLst>
          </p:cNvPr>
          <p:cNvSpPr>
            <a:spLocks noChangeArrowheads="1"/>
          </p:cNvSpPr>
          <p:nvPr/>
        </p:nvSpPr>
        <p:spPr bwMode="auto">
          <a:xfrm>
            <a:off x="481213" y="2574147"/>
            <a:ext cx="3328787" cy="4249498"/>
          </a:xfrm>
          <a:prstGeom prst="rect">
            <a:avLst/>
          </a:prstGeom>
          <a:solidFill>
            <a:srgbClr val="F7F5CD"/>
          </a:solidFill>
          <a:ln w="3240">
            <a:solidFill>
              <a:srgbClr val="000066"/>
            </a:solidFill>
            <a:miter lim="800000"/>
            <a:headEnd/>
            <a:tailEnd/>
          </a:ln>
          <a:effectLst/>
        </p:spPr>
        <p:txBody>
          <a:bodyPr wrap="square" lIns="90000" tIns="46800" rIns="90000" bIns="46800">
            <a:spAutoFit/>
          </a:bodyPr>
          <a:lstStyle/>
          <a:p>
            <a:r>
              <a:rPr lang="en-US" sz="18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static int x = 15;</a:t>
            </a:r>
          </a:p>
          <a:p>
            <a:endParaRPr lang="en-US" sz="18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endParaRPr>
          </a:p>
          <a:p>
            <a:r>
              <a:rPr lang="en-US" sz="18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int f() {</a:t>
            </a:r>
          </a:p>
          <a:p>
            <a:r>
              <a:rPr lang="en-US" sz="18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static int x = 17;</a:t>
            </a:r>
          </a:p>
          <a:p>
            <a:r>
              <a:rPr lang="en-US" sz="18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return x++;</a:t>
            </a:r>
          </a:p>
          <a:p>
            <a:r>
              <a:rPr lang="en-US" sz="18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a:t>
            </a:r>
          </a:p>
          <a:p>
            <a:endParaRPr lang="en-US" sz="18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endParaRPr>
          </a:p>
          <a:p>
            <a:r>
              <a:rPr lang="en-US" sz="18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int g() {</a:t>
            </a:r>
          </a:p>
          <a:p>
            <a:r>
              <a:rPr lang="en-US" sz="18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static int x = 19;</a:t>
            </a:r>
          </a:p>
          <a:p>
            <a:r>
              <a:rPr lang="en-US" sz="18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return x += 14;</a:t>
            </a:r>
          </a:p>
          <a:p>
            <a:r>
              <a:rPr lang="en-US" sz="18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a:t>
            </a:r>
          </a:p>
          <a:p>
            <a:endParaRPr lang="en-US" sz="18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endParaRPr>
          </a:p>
          <a:p>
            <a:r>
              <a:rPr lang="en-US" sz="18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int h() {</a:t>
            </a:r>
          </a:p>
          <a:p>
            <a:r>
              <a:rPr lang="en-US" sz="18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return x += 27;</a:t>
            </a:r>
          </a:p>
          <a:p>
            <a:r>
              <a:rPr lang="en-US" sz="18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a:t>
            </a:r>
          </a:p>
        </p:txBody>
      </p:sp>
      <p:sp>
        <p:nvSpPr>
          <p:cNvPr id="6" name="TextBox 4">
            <a:extLst>
              <a:ext uri="{FF2B5EF4-FFF2-40B4-BE49-F238E27FC236}">
                <a16:creationId xmlns:a16="http://schemas.microsoft.com/office/drawing/2014/main" id="{88B946AD-5AF4-F38B-3695-3E85F86E15AF}"/>
              </a:ext>
            </a:extLst>
          </p:cNvPr>
          <p:cNvSpPr txBox="1"/>
          <p:nvPr/>
        </p:nvSpPr>
        <p:spPr>
          <a:xfrm>
            <a:off x="4267200" y="3505200"/>
            <a:ext cx="4343400" cy="1631216"/>
          </a:xfrm>
          <a:prstGeom prst="rect">
            <a:avLst/>
          </a:prstGeom>
          <a:noFill/>
        </p:spPr>
        <p:txBody>
          <a:bodyPr wrap="square" rtlCol="0">
            <a:spAutoFit/>
          </a:bodyPr>
          <a:lstStyle/>
          <a:p>
            <a:r>
              <a:rPr lang="zh-CN" altLang="en-US" dirty="0">
                <a:latin typeface="Calibri" pitchFamily="34" charset="0"/>
              </a:rPr>
              <a:t>编译器为每个 </a:t>
            </a:r>
            <a:r>
              <a:rPr lang="en-US" altLang="zh-CN" dirty="0">
                <a:latin typeface="Calibri" pitchFamily="34" charset="0"/>
              </a:rPr>
              <a:t>x </a:t>
            </a:r>
            <a:r>
              <a:rPr lang="zh-CN" altLang="en-US" dirty="0">
                <a:latin typeface="Calibri" pitchFamily="34" charset="0"/>
              </a:rPr>
              <a:t>的定义在 </a:t>
            </a:r>
            <a:r>
              <a:rPr lang="en-US" altLang="zh-CN" dirty="0">
                <a:latin typeface="Calibri" pitchFamily="34" charset="0"/>
              </a:rPr>
              <a:t>.data </a:t>
            </a:r>
            <a:r>
              <a:rPr lang="zh-CN" altLang="en-US" dirty="0">
                <a:latin typeface="Calibri" pitchFamily="34" charset="0"/>
              </a:rPr>
              <a:t>中分配空间</a:t>
            </a:r>
            <a:endParaRPr lang="en-US" altLang="zh-CN" dirty="0">
              <a:latin typeface="Calibri" pitchFamily="34" charset="0"/>
            </a:endParaRPr>
          </a:p>
          <a:p>
            <a:endParaRPr lang="en-US" altLang="zh-CN" dirty="0">
              <a:latin typeface="Calibri" pitchFamily="34" charset="0"/>
            </a:endParaRPr>
          </a:p>
          <a:p>
            <a:r>
              <a:rPr lang="zh-CN" altLang="en-US" dirty="0">
                <a:latin typeface="Calibri" pitchFamily="34" charset="0"/>
              </a:rPr>
              <a:t>在符号表中为局部符号创建唯一名称，例如 </a:t>
            </a:r>
            <a:r>
              <a:rPr lang="en-US" altLang="zh-CN" dirty="0">
                <a:latin typeface="Calibri" pitchFamily="34" charset="0"/>
              </a:rPr>
              <a:t>x</a:t>
            </a:r>
            <a:r>
              <a:rPr lang="zh-CN" altLang="en-US" dirty="0">
                <a:latin typeface="Calibri" pitchFamily="34" charset="0"/>
              </a:rPr>
              <a:t>、</a:t>
            </a:r>
            <a:r>
              <a:rPr lang="en-US" altLang="zh-CN" dirty="0">
                <a:latin typeface="Calibri" pitchFamily="34" charset="0"/>
              </a:rPr>
              <a:t>x.1721 </a:t>
            </a:r>
            <a:r>
              <a:rPr lang="zh-CN" altLang="en-US" dirty="0">
                <a:latin typeface="Calibri" pitchFamily="34" charset="0"/>
              </a:rPr>
              <a:t>和 </a:t>
            </a:r>
            <a:r>
              <a:rPr lang="en-US" altLang="zh-CN" dirty="0">
                <a:latin typeface="Calibri" pitchFamily="34" charset="0"/>
              </a:rPr>
              <a:t>x.1724</a:t>
            </a:r>
            <a:endParaRPr lang="en-US" sz="2000" dirty="0">
              <a:latin typeface="Calibri" pitchFamily="34" charset="0"/>
            </a:endParaRPr>
          </a:p>
        </p:txBody>
      </p:sp>
      <p:sp>
        <p:nvSpPr>
          <p:cNvPr id="7" name="Rectangle 3">
            <a:extLst>
              <a:ext uri="{FF2B5EF4-FFF2-40B4-BE49-F238E27FC236}">
                <a16:creationId xmlns:a16="http://schemas.microsoft.com/office/drawing/2014/main" id="{F13146BD-9A4B-9C13-CE04-8731C4039BFC}"/>
              </a:ext>
            </a:extLst>
          </p:cNvPr>
          <p:cNvSpPr>
            <a:spLocks noChangeArrowheads="1"/>
          </p:cNvSpPr>
          <p:nvPr/>
        </p:nvSpPr>
        <p:spPr bwMode="auto">
          <a:xfrm>
            <a:off x="1621392" y="6478338"/>
            <a:ext cx="2175470" cy="357663"/>
          </a:xfrm>
          <a:prstGeom prst="rect">
            <a:avLst/>
          </a:prstGeom>
          <a:noFill/>
          <a:ln w="3240">
            <a:noFill/>
            <a:miter lim="800000"/>
            <a:headEnd/>
            <a:tailEnd/>
          </a:ln>
          <a:effectLst/>
        </p:spPr>
        <p:txBody>
          <a:bodyPr wrap="none" lIns="90000" tIns="46800" rIns="90000" bIns="46800">
            <a:spAutoFit/>
          </a:bodyPr>
          <a:lstStyle/>
          <a:p>
            <a:pPr algn="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i="1" dirty="0">
                <a:solidFill>
                  <a:schemeClr val="tx1">
                    <a:lumMod val="50000"/>
                    <a:lumOff val="50000"/>
                  </a:schemeClr>
                </a:solidFill>
                <a:latin typeface="JetBrainsMono NFM" panose="02000009000000000000" pitchFamily="49" charset="0"/>
                <a:ea typeface="JetBrainsMono NFM" panose="02000009000000000000" pitchFamily="49" charset="0"/>
                <a:cs typeface="JetBrainsMono NFM" panose="02000009000000000000" pitchFamily="49" charset="0"/>
              </a:rPr>
              <a:t>static-</a:t>
            </a:r>
            <a:r>
              <a:rPr lang="en-GB" sz="1800" b="0" i="1" dirty="0" err="1">
                <a:solidFill>
                  <a:schemeClr val="tx1">
                    <a:lumMod val="50000"/>
                    <a:lumOff val="50000"/>
                  </a:schemeClr>
                </a:solidFill>
                <a:latin typeface="JetBrainsMono NFM" panose="02000009000000000000" pitchFamily="49" charset="0"/>
                <a:ea typeface="JetBrainsMono NFM" panose="02000009000000000000" pitchFamily="49" charset="0"/>
                <a:cs typeface="JetBrainsMono NFM" panose="02000009000000000000" pitchFamily="49" charset="0"/>
              </a:rPr>
              <a:t>local.c</a:t>
            </a:r>
            <a:endParaRPr lang="en-GB" sz="1800" b="0" i="1" dirty="0">
              <a:solidFill>
                <a:schemeClr val="tx1">
                  <a:lumMod val="50000"/>
                  <a:lumOff val="50000"/>
                </a:schemeClr>
              </a:solidFill>
              <a:latin typeface="JetBrainsMono NFM" panose="02000009000000000000" pitchFamily="49" charset="0"/>
              <a:ea typeface="JetBrainsMono NFM" panose="02000009000000000000" pitchFamily="49" charset="0"/>
              <a:cs typeface="JetBrainsMono NFM" panose="02000009000000000000" pitchFamily="49" charset="0"/>
            </a:endParaRPr>
          </a:p>
        </p:txBody>
      </p:sp>
    </p:spTree>
    <p:extLst>
      <p:ext uri="{BB962C8B-B14F-4D97-AF65-F5344CB8AC3E}">
        <p14:creationId xmlns:p14="http://schemas.microsoft.com/office/powerpoint/2010/main" val="366912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79F437-459F-D95F-60ED-F0B9B499F799}"/>
              </a:ext>
            </a:extLst>
          </p:cNvPr>
          <p:cNvSpPr>
            <a:spLocks noGrp="1"/>
          </p:cNvSpPr>
          <p:nvPr>
            <p:ph type="title"/>
          </p:nvPr>
        </p:nvSpPr>
        <p:spPr/>
        <p:txBody>
          <a:bodyPr/>
          <a:lstStyle/>
          <a:p>
            <a:r>
              <a:rPr lang="zh-CN" altLang="en-US" dirty="0"/>
              <a:t>名称改编</a:t>
            </a:r>
          </a:p>
        </p:txBody>
      </p:sp>
      <p:sp>
        <p:nvSpPr>
          <p:cNvPr id="3" name="内容占位符 2">
            <a:extLst>
              <a:ext uri="{FF2B5EF4-FFF2-40B4-BE49-F238E27FC236}">
                <a16:creationId xmlns:a16="http://schemas.microsoft.com/office/drawing/2014/main" id="{2C401107-855D-F24D-F35F-3FEBB6108E78}"/>
              </a:ext>
            </a:extLst>
          </p:cNvPr>
          <p:cNvSpPr>
            <a:spLocks noGrp="1"/>
          </p:cNvSpPr>
          <p:nvPr>
            <p:ph idx="1"/>
          </p:nvPr>
        </p:nvSpPr>
        <p:spPr/>
        <p:txBody>
          <a:bodyPr/>
          <a:lstStyle/>
          <a:p>
            <a:r>
              <a:rPr lang="en-US" altLang="zh-CN" dirty="0"/>
              <a:t>C++/Java </a:t>
            </a:r>
            <a:r>
              <a:rPr lang="zh-CN" altLang="en-US" dirty="0"/>
              <a:t>中的重载</a:t>
            </a:r>
            <a:endParaRPr lang="en-US" altLang="zh-CN" dirty="0"/>
          </a:p>
          <a:p>
            <a:endParaRPr lang="en-US" altLang="zh-CN" dirty="0"/>
          </a:p>
          <a:p>
            <a:endParaRPr lang="en-US" altLang="zh-CN" dirty="0"/>
          </a:p>
          <a:p>
            <a:endParaRPr lang="en-US" altLang="zh-CN" dirty="0"/>
          </a:p>
          <a:p>
            <a:r>
              <a:rPr lang="zh-CN" altLang="en-US" dirty="0"/>
              <a:t>名称改编将函数的签名（参数和返回类型）编码成文本形式。</a:t>
            </a:r>
          </a:p>
          <a:p>
            <a:endParaRPr lang="zh-CN" altLang="en-US" dirty="0"/>
          </a:p>
        </p:txBody>
      </p:sp>
      <p:graphicFrame>
        <p:nvGraphicFramePr>
          <p:cNvPr id="4" name="表格 3">
            <a:extLst>
              <a:ext uri="{FF2B5EF4-FFF2-40B4-BE49-F238E27FC236}">
                <a16:creationId xmlns:a16="http://schemas.microsoft.com/office/drawing/2014/main" id="{CE0A37BF-5001-C2BB-D83A-6AC4D8F76A9F}"/>
              </a:ext>
            </a:extLst>
          </p:cNvPr>
          <p:cNvGraphicFramePr>
            <a:graphicFrameLocks noGrp="1"/>
          </p:cNvGraphicFramePr>
          <p:nvPr>
            <p:extLst>
              <p:ext uri="{D42A27DB-BD31-4B8C-83A1-F6EECF244321}">
                <p14:modId xmlns:p14="http://schemas.microsoft.com/office/powerpoint/2010/main" val="2931364208"/>
              </p:ext>
            </p:extLst>
          </p:nvPr>
        </p:nvGraphicFramePr>
        <p:xfrm>
          <a:off x="444285" y="2148840"/>
          <a:ext cx="3492393" cy="1188720"/>
        </p:xfrm>
        <a:graphic>
          <a:graphicData uri="http://schemas.openxmlformats.org/drawingml/2006/table">
            <a:tbl>
              <a:tblPr firstRow="1" bandRow="1">
                <a:tableStyleId>{17292A2E-F333-43FB-9621-5CBBE7FDCDCB}</a:tableStyleId>
              </a:tblPr>
              <a:tblGrid>
                <a:gridCol w="1197617">
                  <a:extLst>
                    <a:ext uri="{9D8B030D-6E8A-4147-A177-3AD203B41FA5}">
                      <a16:colId xmlns:a16="http://schemas.microsoft.com/office/drawing/2014/main" val="731339634"/>
                    </a:ext>
                  </a:extLst>
                </a:gridCol>
                <a:gridCol w="2294776">
                  <a:extLst>
                    <a:ext uri="{9D8B030D-6E8A-4147-A177-3AD203B41FA5}">
                      <a16:colId xmlns:a16="http://schemas.microsoft.com/office/drawing/2014/main" val="3034098143"/>
                    </a:ext>
                  </a:extLst>
                </a:gridCol>
              </a:tblGrid>
              <a:tr h="370840">
                <a:tc>
                  <a:txBody>
                    <a:bodyPr/>
                    <a:lstStyle/>
                    <a:p>
                      <a:r>
                        <a:rPr lang="zh-CN" altLang="en-US" sz="2000" dirty="0">
                          <a:solidFill>
                            <a:schemeClr val="tx1"/>
                          </a:solidFill>
                        </a:rPr>
                        <a:t>名称</a:t>
                      </a:r>
                      <a:endParaRPr lang="zh-CN" altLang="en-US" sz="2000" b="1" dirty="0">
                        <a:solidFill>
                          <a:schemeClr val="tx1"/>
                        </a:solidFill>
                        <a:latin typeface="+mj-lt"/>
                        <a:cs typeface="Courier New" panose="02070309020205020404" pitchFamily="49" charset="0"/>
                      </a:endParaRPr>
                    </a:p>
                  </a:txBody>
                  <a:tcPr>
                    <a:solidFill>
                      <a:srgbClr val="66CCFF"/>
                    </a:solidFill>
                  </a:tcPr>
                </a:tc>
                <a:tc>
                  <a:txBody>
                    <a:bodyPr/>
                    <a:lstStyle/>
                    <a:p>
                      <a:r>
                        <a:rPr lang="zh-CN" altLang="en-US" sz="2000" dirty="0">
                          <a:solidFill>
                            <a:schemeClr val="tx1"/>
                          </a:solidFill>
                        </a:rPr>
                        <a:t>引用</a:t>
                      </a:r>
                      <a:endParaRPr lang="zh-CN" altLang="en-US" sz="2000" b="1" dirty="0">
                        <a:solidFill>
                          <a:schemeClr val="tx1"/>
                        </a:solidFill>
                        <a:latin typeface="+mj-lt"/>
                        <a:cs typeface="Courier New" panose="02070309020205020404" pitchFamily="49" charset="0"/>
                      </a:endParaRPr>
                    </a:p>
                  </a:txBody>
                  <a:tcPr>
                    <a:solidFill>
                      <a:srgbClr val="66CCFF"/>
                    </a:solidFill>
                  </a:tcPr>
                </a:tc>
                <a:extLst>
                  <a:ext uri="{0D108BD9-81ED-4DB2-BD59-A6C34878D82A}">
                    <a16:rowId xmlns:a16="http://schemas.microsoft.com/office/drawing/2014/main" val="568976570"/>
                  </a:ext>
                </a:extLst>
              </a:tr>
              <a:tr h="370840">
                <a:tc>
                  <a:txBody>
                    <a:bodyPr/>
                    <a:lstStyle/>
                    <a:p>
                      <a:r>
                        <a:rPr lang="en-US" altLang="zh-CN" sz="2000" dirty="0"/>
                        <a:t>“A”</a:t>
                      </a:r>
                      <a:endParaRPr lang="zh-CN" altLang="en-US" sz="2000" b="1" dirty="0">
                        <a:latin typeface="+mj-lt"/>
                        <a:cs typeface="Courier New" panose="02070309020205020404" pitchFamily="49" charset="0"/>
                      </a:endParaRPr>
                    </a:p>
                  </a:txBody>
                  <a:tcPr/>
                </a:tc>
                <a:tc>
                  <a:txBody>
                    <a:bodyPr/>
                    <a:lstStyle/>
                    <a:p>
                      <a:r>
                        <a:rPr lang="en-US" altLang="zh-CN" sz="2000" dirty="0"/>
                        <a:t>&lt;class A&gt;</a:t>
                      </a:r>
                      <a:endParaRPr lang="zh-CN" altLang="en-US" sz="2000" b="1" dirty="0">
                        <a:latin typeface="+mj-lt"/>
                        <a:cs typeface="Courier New" panose="02070309020205020404" pitchFamily="49" charset="0"/>
                      </a:endParaRPr>
                    </a:p>
                  </a:txBody>
                  <a:tcPr/>
                </a:tc>
                <a:extLst>
                  <a:ext uri="{0D108BD9-81ED-4DB2-BD59-A6C34878D82A}">
                    <a16:rowId xmlns:a16="http://schemas.microsoft.com/office/drawing/2014/main" val="2461509344"/>
                  </a:ext>
                </a:extLst>
              </a:tr>
              <a:tr h="370840">
                <a:tc>
                  <a:txBody>
                    <a:bodyPr/>
                    <a:lstStyle/>
                    <a:p>
                      <a:r>
                        <a:rPr lang="en-US" altLang="zh-CN" sz="2000" dirty="0"/>
                        <a:t>“print”</a:t>
                      </a:r>
                      <a:endParaRPr lang="zh-CN" altLang="en-US" sz="2000" b="1" dirty="0">
                        <a:latin typeface="+mj-lt"/>
                        <a:cs typeface="Courier New" panose="02070309020205020404" pitchFamily="49" charset="0"/>
                      </a:endParaRPr>
                    </a:p>
                  </a:txBody>
                  <a:tcPr/>
                </a:tc>
                <a:tc>
                  <a:txBody>
                    <a:bodyPr/>
                    <a:lstStyle/>
                    <a:p>
                      <a:r>
                        <a:rPr lang="en-US" altLang="zh-CN" sz="2000" dirty="0"/>
                        <a:t>&lt;overload set&gt;</a:t>
                      </a:r>
                      <a:endParaRPr lang="zh-CN" altLang="en-US" sz="2000" b="1" dirty="0">
                        <a:latin typeface="+mj-lt"/>
                        <a:cs typeface="Courier New" panose="02070309020205020404" pitchFamily="49" charset="0"/>
                      </a:endParaRPr>
                    </a:p>
                  </a:txBody>
                  <a:tcPr/>
                </a:tc>
                <a:extLst>
                  <a:ext uri="{0D108BD9-81ED-4DB2-BD59-A6C34878D82A}">
                    <a16:rowId xmlns:a16="http://schemas.microsoft.com/office/drawing/2014/main" val="2674992005"/>
                  </a:ext>
                </a:extLst>
              </a:tr>
            </a:tbl>
          </a:graphicData>
        </a:graphic>
      </p:graphicFrame>
      <p:graphicFrame>
        <p:nvGraphicFramePr>
          <p:cNvPr id="5" name="表格 4">
            <a:extLst>
              <a:ext uri="{FF2B5EF4-FFF2-40B4-BE49-F238E27FC236}">
                <a16:creationId xmlns:a16="http://schemas.microsoft.com/office/drawing/2014/main" id="{C799C0E7-9044-A909-B21E-A641D5C03211}"/>
              </a:ext>
            </a:extLst>
          </p:cNvPr>
          <p:cNvGraphicFramePr>
            <a:graphicFrameLocks noGrp="1"/>
          </p:cNvGraphicFramePr>
          <p:nvPr>
            <p:extLst>
              <p:ext uri="{D42A27DB-BD31-4B8C-83A1-F6EECF244321}">
                <p14:modId xmlns:p14="http://schemas.microsoft.com/office/powerpoint/2010/main" val="2933205283"/>
              </p:ext>
            </p:extLst>
          </p:nvPr>
        </p:nvGraphicFramePr>
        <p:xfrm>
          <a:off x="5154478" y="1752600"/>
          <a:ext cx="3429000" cy="1584960"/>
        </p:xfrm>
        <a:graphic>
          <a:graphicData uri="http://schemas.openxmlformats.org/drawingml/2006/table">
            <a:tbl>
              <a:tblPr firstRow="1" bandRow="1">
                <a:tableStyleId>{17292A2E-F333-43FB-9621-5CBBE7FDCDCB}</a:tableStyleId>
              </a:tblPr>
              <a:tblGrid>
                <a:gridCol w="1564334">
                  <a:extLst>
                    <a:ext uri="{9D8B030D-6E8A-4147-A177-3AD203B41FA5}">
                      <a16:colId xmlns:a16="http://schemas.microsoft.com/office/drawing/2014/main" val="731339634"/>
                    </a:ext>
                  </a:extLst>
                </a:gridCol>
                <a:gridCol w="1864666">
                  <a:extLst>
                    <a:ext uri="{9D8B030D-6E8A-4147-A177-3AD203B41FA5}">
                      <a16:colId xmlns:a16="http://schemas.microsoft.com/office/drawing/2014/main" val="3034098143"/>
                    </a:ext>
                  </a:extLst>
                </a:gridCol>
              </a:tblGrid>
              <a:tr h="370840">
                <a:tc>
                  <a:txBody>
                    <a:bodyPr/>
                    <a:lstStyle/>
                    <a:p>
                      <a:r>
                        <a:rPr lang="zh-CN" altLang="en-US" sz="2000" dirty="0">
                          <a:solidFill>
                            <a:schemeClr val="tx1"/>
                          </a:solidFill>
                        </a:rPr>
                        <a:t>签名</a:t>
                      </a:r>
                      <a:endParaRPr lang="zh-CN" altLang="en-US" sz="2000" b="1" dirty="0">
                        <a:solidFill>
                          <a:schemeClr val="tx1"/>
                        </a:solidFill>
                        <a:latin typeface="Courier New" panose="02070309020205020404" pitchFamily="49" charset="0"/>
                        <a:cs typeface="Courier New" panose="02070309020205020404" pitchFamily="49" charset="0"/>
                      </a:endParaRPr>
                    </a:p>
                  </a:txBody>
                  <a:tcPr>
                    <a:solidFill>
                      <a:srgbClr val="66CCFF"/>
                    </a:solidFill>
                  </a:tcPr>
                </a:tc>
                <a:tc>
                  <a:txBody>
                    <a:bodyPr/>
                    <a:lstStyle/>
                    <a:p>
                      <a:r>
                        <a:rPr lang="zh-CN" altLang="en-US" sz="2000" dirty="0">
                          <a:solidFill>
                            <a:schemeClr val="tx1"/>
                          </a:solidFill>
                        </a:rPr>
                        <a:t>引用</a:t>
                      </a:r>
                      <a:endParaRPr lang="zh-CN" altLang="en-US" sz="2000" b="1" dirty="0">
                        <a:solidFill>
                          <a:schemeClr val="tx1"/>
                        </a:solidFill>
                        <a:latin typeface="Courier New" panose="02070309020205020404" pitchFamily="49" charset="0"/>
                        <a:cs typeface="Courier New" panose="02070309020205020404" pitchFamily="49" charset="0"/>
                      </a:endParaRPr>
                    </a:p>
                  </a:txBody>
                  <a:tcPr>
                    <a:solidFill>
                      <a:srgbClr val="66CCFF"/>
                    </a:solidFill>
                  </a:tcPr>
                </a:tc>
                <a:extLst>
                  <a:ext uri="{0D108BD9-81ED-4DB2-BD59-A6C34878D82A}">
                    <a16:rowId xmlns:a16="http://schemas.microsoft.com/office/drawing/2014/main" val="568976570"/>
                  </a:ext>
                </a:extLst>
              </a:tr>
              <a:tr h="370840">
                <a:tc>
                  <a:txBody>
                    <a:bodyPr/>
                    <a:lstStyle/>
                    <a:p>
                      <a:r>
                        <a:rPr lang="en-US" altLang="zh-CN" sz="2000" dirty="0"/>
                        <a:t>void(int)</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dirty="0"/>
                        <a:t>&lt;print 1&gt;</a:t>
                      </a:r>
                      <a:endParaRPr lang="zh-CN" altLang="en-US" sz="20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461509344"/>
                  </a:ext>
                </a:extLst>
              </a:tr>
              <a:tr h="370840">
                <a:tc>
                  <a:txBody>
                    <a:bodyPr/>
                    <a:lstStyle/>
                    <a:p>
                      <a:r>
                        <a:rPr lang="en-US" altLang="zh-CN" sz="2000" dirty="0"/>
                        <a:t>void(char)</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dirty="0"/>
                        <a:t>&lt;print 2&gt;</a:t>
                      </a:r>
                      <a:endParaRPr lang="zh-CN" altLang="en-US" sz="20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674992005"/>
                  </a:ext>
                </a:extLst>
              </a:tr>
              <a:tr h="370840">
                <a:tc>
                  <a:txBody>
                    <a:bodyPr/>
                    <a:lstStyle/>
                    <a:p>
                      <a:r>
                        <a:rPr lang="en-US" altLang="zh-CN" sz="2000" dirty="0"/>
                        <a:t>void(String)</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dirty="0"/>
                        <a:t>&lt;print 3&gt;</a:t>
                      </a:r>
                      <a:endParaRPr lang="zh-CN" altLang="en-US" sz="20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190129288"/>
                  </a:ext>
                </a:extLst>
              </a:tr>
            </a:tbl>
          </a:graphicData>
        </a:graphic>
      </p:graphicFrame>
      <p:cxnSp>
        <p:nvCxnSpPr>
          <p:cNvPr id="6" name="Straight Arrow Connector 9">
            <a:extLst>
              <a:ext uri="{FF2B5EF4-FFF2-40B4-BE49-F238E27FC236}">
                <a16:creationId xmlns:a16="http://schemas.microsoft.com/office/drawing/2014/main" id="{AB4EB769-1918-E0F7-3E5B-151EE2203D9F}"/>
              </a:ext>
            </a:extLst>
          </p:cNvPr>
          <p:cNvCxnSpPr>
            <a:cxnSpLocks/>
          </p:cNvCxnSpPr>
          <p:nvPr/>
        </p:nvCxnSpPr>
        <p:spPr>
          <a:xfrm flipV="1">
            <a:off x="3936678" y="2324801"/>
            <a:ext cx="1217800" cy="6469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4">
            <a:extLst>
              <a:ext uri="{FF2B5EF4-FFF2-40B4-BE49-F238E27FC236}">
                <a16:creationId xmlns:a16="http://schemas.microsoft.com/office/drawing/2014/main" id="{076DD5CD-0A29-6382-F45A-884746EC0F2A}"/>
              </a:ext>
            </a:extLst>
          </p:cNvPr>
          <p:cNvSpPr/>
          <p:nvPr/>
        </p:nvSpPr>
        <p:spPr>
          <a:xfrm>
            <a:off x="1678337" y="4488716"/>
            <a:ext cx="5787325" cy="2308324"/>
          </a:xfrm>
          <a:prstGeom prst="rect">
            <a:avLst/>
          </a:prstGeom>
        </p:spPr>
        <p:txBody>
          <a:bodyPr wrap="square">
            <a:spAutoFit/>
          </a:bodyPr>
          <a:lstStyle/>
          <a:p>
            <a:r>
              <a:rPr lang="en-US" sz="2400" dirty="0">
                <a:solidFill>
                  <a:srgbClr val="FF0000"/>
                </a:solidFill>
                <a:latin typeface="Courier New" panose="02070309020205020404" pitchFamily="49" charset="0"/>
                <a:cs typeface="Courier New" panose="02070309020205020404" pitchFamily="49" charset="0"/>
              </a:rPr>
              <a:t>void</a:t>
            </a:r>
            <a:r>
              <a:rPr lang="en-US" sz="2400" dirty="0">
                <a:latin typeface="Courier New" panose="02070309020205020404" pitchFamily="49" charset="0"/>
                <a:cs typeface="Courier New" panose="02070309020205020404" pitchFamily="49" charset="0"/>
              </a:rPr>
              <a:t> print(</a:t>
            </a:r>
            <a:r>
              <a:rPr lang="en-US" sz="2400" dirty="0">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i, </a:t>
            </a:r>
            <a:r>
              <a:rPr lang="en-US" sz="2400" dirty="0">
                <a:solidFill>
                  <a:srgbClr val="FF0000"/>
                </a:solidFill>
                <a:latin typeface="Courier New" panose="02070309020205020404" pitchFamily="49" charset="0"/>
                <a:cs typeface="Courier New" panose="02070309020205020404" pitchFamily="49" charset="0"/>
              </a:rPr>
              <a:t>float</a:t>
            </a:r>
            <a:r>
              <a:rPr lang="en-US" sz="2400" dirty="0">
                <a:latin typeface="Courier New" panose="02070309020205020404" pitchFamily="49" charset="0"/>
                <a:cs typeface="Courier New" panose="02070309020205020404" pitchFamily="49" charset="0"/>
              </a:rPr>
              <a:t> f)</a:t>
            </a:r>
          </a:p>
          <a:p>
            <a:r>
              <a:rPr lang="en-US" sz="2400" dirty="0">
                <a:latin typeface="Courier New" panose="02070309020205020404" pitchFamily="49" charset="0"/>
                <a:cs typeface="Courier New" panose="02070309020205020404" pitchFamily="49" charset="0"/>
              </a:rPr>
              <a:t> =&gt; </a:t>
            </a:r>
            <a:r>
              <a:rPr lang="en-US" sz="2400" dirty="0">
                <a:solidFill>
                  <a:schemeClr val="accent6">
                    <a:lumMod val="75000"/>
                  </a:schemeClr>
                </a:solidFill>
                <a:latin typeface="Courier New" panose="02070309020205020404" pitchFamily="49" charset="0"/>
                <a:cs typeface="Courier New" panose="02070309020205020404" pitchFamily="49" charset="0"/>
              </a:rPr>
              <a:t>"_Z5printif"      </a:t>
            </a:r>
            <a:r>
              <a:rPr lang="en-US" sz="2400" dirty="0">
                <a:latin typeface="Courier New" panose="02070309020205020404" pitchFamily="49" charset="0"/>
                <a:cs typeface="Courier New" panose="02070309020205020404" pitchFamily="49" charset="0"/>
              </a:rPr>
              <a:t>(g++)</a:t>
            </a:r>
          </a:p>
          <a:p>
            <a:r>
              <a:rPr lang="en-US" sz="2400" dirty="0">
                <a:solidFill>
                  <a:schemeClr val="accent6">
                    <a:lumMod val="75000"/>
                  </a:schemeClr>
                </a:solidFill>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=&gt; </a:t>
            </a:r>
            <a:r>
              <a:rPr lang="en-US" sz="2400" dirty="0">
                <a:solidFill>
                  <a:schemeClr val="accent6">
                    <a:lumMod val="75000"/>
                  </a:schemeClr>
                </a:solidFill>
                <a:latin typeface="Courier New" panose="02070309020205020404" pitchFamily="49" charset="0"/>
                <a:cs typeface="Courier New" panose="02070309020205020404" pitchFamily="49" charset="0"/>
              </a:rPr>
              <a:t>"?print@@YAXHM@Z" </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msvc</a:t>
            </a:r>
            <a:r>
              <a:rPr lang="en-US" sz="2400" dirty="0">
                <a:latin typeface="Courier New" panose="02070309020205020404" pitchFamily="49" charset="0"/>
                <a:cs typeface="Courier New" panose="02070309020205020404" pitchFamily="49" charset="0"/>
              </a:rPr>
              <a:t>++)</a:t>
            </a:r>
          </a:p>
          <a:p>
            <a:r>
              <a:rPr lang="en-US" sz="2400" dirty="0">
                <a:solidFill>
                  <a:srgbClr val="FF0000"/>
                </a:solidFill>
                <a:latin typeface="Courier New" panose="02070309020205020404" pitchFamily="49" charset="0"/>
                <a:cs typeface="Courier New" panose="02070309020205020404" pitchFamily="49" charset="0"/>
              </a:rPr>
              <a:t>void</a:t>
            </a:r>
            <a:r>
              <a:rPr lang="en-US" sz="2400" dirty="0">
                <a:latin typeface="Courier New" panose="02070309020205020404" pitchFamily="49" charset="0"/>
                <a:cs typeface="Courier New" panose="02070309020205020404" pitchFamily="49" charset="0"/>
              </a:rPr>
              <a:t> print(</a:t>
            </a:r>
            <a:r>
              <a:rPr lang="en-US" sz="2400" dirty="0">
                <a:solidFill>
                  <a:srgbClr val="FF0000"/>
                </a:solidFill>
                <a:latin typeface="Courier New" panose="02070309020205020404" pitchFamily="49" charset="0"/>
                <a:cs typeface="Courier New" panose="02070309020205020404" pitchFamily="49" charset="0"/>
              </a:rPr>
              <a:t>float</a:t>
            </a:r>
            <a:r>
              <a:rPr lang="en-US" sz="2400" dirty="0">
                <a:latin typeface="Courier New" panose="02070309020205020404" pitchFamily="49" charset="0"/>
                <a:cs typeface="Courier New" panose="02070309020205020404" pitchFamily="49" charset="0"/>
              </a:rPr>
              <a:t> f, </a:t>
            </a:r>
            <a:r>
              <a:rPr lang="en-US" sz="2400" dirty="0">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i)</a:t>
            </a:r>
          </a:p>
          <a:p>
            <a:r>
              <a:rPr lang="en-US" sz="2400" dirty="0">
                <a:latin typeface="Courier New" panose="02070309020205020404" pitchFamily="49" charset="0"/>
                <a:cs typeface="Courier New" panose="02070309020205020404" pitchFamily="49" charset="0"/>
              </a:rPr>
              <a:t> =&gt; </a:t>
            </a:r>
            <a:r>
              <a:rPr lang="en-US" sz="2400" dirty="0">
                <a:solidFill>
                  <a:schemeClr val="accent6">
                    <a:lumMod val="75000"/>
                  </a:schemeClr>
                </a:solidFill>
                <a:latin typeface="Courier New" panose="02070309020205020404" pitchFamily="49" charset="0"/>
                <a:cs typeface="Courier New" panose="02070309020205020404" pitchFamily="49" charset="0"/>
              </a:rPr>
              <a:t>"_Z5printfi"      </a:t>
            </a:r>
            <a:r>
              <a:rPr lang="en-US" sz="2400" dirty="0">
                <a:latin typeface="Courier New" panose="02070309020205020404" pitchFamily="49" charset="0"/>
                <a:cs typeface="Courier New" panose="02070309020205020404" pitchFamily="49" charset="0"/>
              </a:rPr>
              <a:t>(g++)</a:t>
            </a:r>
            <a:endParaRPr lang="en-US" sz="2400" dirty="0">
              <a:solidFill>
                <a:schemeClr val="accent6">
                  <a:lumMod val="75000"/>
                </a:schemeClr>
              </a:solidFill>
              <a:latin typeface="Courier New" panose="02070309020205020404" pitchFamily="49" charset="0"/>
              <a:cs typeface="Courier New" panose="02070309020205020404" pitchFamily="49" charset="0"/>
            </a:endParaRPr>
          </a:p>
          <a:p>
            <a:r>
              <a:rPr lang="en-US" sz="2400" dirty="0">
                <a:solidFill>
                  <a:schemeClr val="accent6">
                    <a:lumMod val="75000"/>
                  </a:schemeClr>
                </a:solidFill>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=&gt; </a:t>
            </a:r>
            <a:r>
              <a:rPr lang="en-US" sz="2400" dirty="0">
                <a:solidFill>
                  <a:schemeClr val="accent6">
                    <a:lumMod val="75000"/>
                  </a:schemeClr>
                </a:solidFill>
                <a:latin typeface="Courier New" panose="02070309020205020404" pitchFamily="49" charset="0"/>
                <a:cs typeface="Courier New" panose="02070309020205020404" pitchFamily="49" charset="0"/>
              </a:rPr>
              <a:t>"?print@@YAXMH@Z" </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msvc</a:t>
            </a:r>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5967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5"/>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194F9-1FF4-BD07-0E33-4503F633AFF5}"/>
              </a:ext>
            </a:extLst>
          </p:cNvPr>
          <p:cNvSpPr>
            <a:spLocks noGrp="1"/>
          </p:cNvSpPr>
          <p:nvPr>
            <p:ph type="title"/>
          </p:nvPr>
        </p:nvSpPr>
        <p:spPr/>
        <p:txBody>
          <a:bodyPr/>
          <a:lstStyle/>
          <a:p>
            <a:r>
              <a:rPr lang="zh-CN" altLang="en-US" dirty="0"/>
              <a:t>链接器如何解决重复的符号名称</a:t>
            </a:r>
          </a:p>
        </p:txBody>
      </p:sp>
      <p:sp>
        <p:nvSpPr>
          <p:cNvPr id="3" name="内容占位符 2">
            <a:extLst>
              <a:ext uri="{FF2B5EF4-FFF2-40B4-BE49-F238E27FC236}">
                <a16:creationId xmlns:a16="http://schemas.microsoft.com/office/drawing/2014/main" id="{CDC994A6-2093-1D42-FCC4-DB19524EF258}"/>
              </a:ext>
            </a:extLst>
          </p:cNvPr>
          <p:cNvSpPr>
            <a:spLocks noGrp="1"/>
          </p:cNvSpPr>
          <p:nvPr>
            <p:ph idx="1"/>
          </p:nvPr>
        </p:nvSpPr>
        <p:spPr/>
        <p:txBody>
          <a:bodyPr/>
          <a:lstStyle/>
          <a:p>
            <a:r>
              <a:rPr lang="zh-CN" altLang="en-US" dirty="0"/>
              <a:t>程序符号分为强（</a:t>
            </a:r>
            <a:r>
              <a:rPr lang="en-US" altLang="zh-CN" dirty="0"/>
              <a:t>strong</a:t>
            </a:r>
            <a:r>
              <a:rPr lang="zh-CN" altLang="en-US" dirty="0"/>
              <a:t>）或弱（</a:t>
            </a:r>
            <a:r>
              <a:rPr lang="en-US" altLang="zh-CN" dirty="0"/>
              <a:t>weak</a:t>
            </a:r>
            <a:r>
              <a:rPr lang="zh-CN" altLang="en-US" dirty="0"/>
              <a:t>）两种</a:t>
            </a:r>
            <a:endParaRPr lang="en-US" altLang="zh-CN" dirty="0"/>
          </a:p>
          <a:p>
            <a:pPr lvl="1"/>
            <a:r>
              <a:rPr lang="zh-CN" altLang="en-US" dirty="0"/>
              <a:t>强符号：过程和已初始化的全局变量</a:t>
            </a:r>
            <a:endParaRPr lang="en-US" altLang="zh-CN" dirty="0"/>
          </a:p>
          <a:p>
            <a:pPr lvl="1"/>
            <a:r>
              <a:rPr lang="zh-CN" altLang="en-US" dirty="0"/>
              <a:t>弱符号：未初始化的全局变量</a:t>
            </a:r>
            <a:endParaRPr lang="en-US" altLang="zh-CN" dirty="0"/>
          </a:p>
          <a:p>
            <a:pPr lvl="2"/>
            <a:r>
              <a:rPr lang="zh-CN" altLang="en-US" dirty="0"/>
              <a:t>或者使用 </a:t>
            </a:r>
            <a:r>
              <a:rPr lang="en-US" altLang="zh-CN" dirty="0"/>
              <a:t>extern </a:t>
            </a:r>
            <a:r>
              <a:rPr lang="zh-CN" altLang="en-US" dirty="0"/>
              <a:t>说明符声明的变量</a:t>
            </a:r>
            <a:endParaRPr lang="en-US" altLang="zh-CN" dirty="0"/>
          </a:p>
          <a:p>
            <a:r>
              <a:rPr lang="zh-CN" altLang="en-US" dirty="0"/>
              <a:t>编译器输出此类信息，汇编器将其隐式编码在 </a:t>
            </a:r>
            <a:r>
              <a:rPr lang="en-US" altLang="zh-CN" dirty="0"/>
              <a:t>ELF </a:t>
            </a:r>
            <a:r>
              <a:rPr lang="zh-CN" altLang="en-US" dirty="0"/>
              <a:t>文件的符号表中。</a:t>
            </a:r>
          </a:p>
        </p:txBody>
      </p:sp>
      <p:sp>
        <p:nvSpPr>
          <p:cNvPr id="5" name="Rectangle 3">
            <a:extLst>
              <a:ext uri="{FF2B5EF4-FFF2-40B4-BE49-F238E27FC236}">
                <a16:creationId xmlns:a16="http://schemas.microsoft.com/office/drawing/2014/main" id="{9EEE6149-6E62-C0D0-E65F-E9C7A6F79929}"/>
              </a:ext>
            </a:extLst>
          </p:cNvPr>
          <p:cNvSpPr>
            <a:spLocks noChangeArrowheads="1"/>
          </p:cNvSpPr>
          <p:nvPr/>
        </p:nvSpPr>
        <p:spPr bwMode="auto">
          <a:xfrm>
            <a:off x="2670175" y="4883719"/>
            <a:ext cx="1560340" cy="113608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int foo=5;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a:latin typeface="Courier New"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p1()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a:t>
            </a:r>
          </a:p>
        </p:txBody>
      </p:sp>
      <p:sp>
        <p:nvSpPr>
          <p:cNvPr id="6" name="Rectangle 4">
            <a:extLst>
              <a:ext uri="{FF2B5EF4-FFF2-40B4-BE49-F238E27FC236}">
                <a16:creationId xmlns:a16="http://schemas.microsoft.com/office/drawing/2014/main" id="{8F457401-C81C-F842-412A-48A055DA5A1F}"/>
              </a:ext>
            </a:extLst>
          </p:cNvPr>
          <p:cNvSpPr>
            <a:spLocks noChangeArrowheads="1"/>
          </p:cNvSpPr>
          <p:nvPr/>
        </p:nvSpPr>
        <p:spPr bwMode="auto">
          <a:xfrm>
            <a:off x="5181600" y="4883719"/>
            <a:ext cx="1284624" cy="113608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int foo;</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a:latin typeface="Courier New"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p2()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a:t>
            </a:r>
          </a:p>
        </p:txBody>
      </p:sp>
      <p:sp>
        <p:nvSpPr>
          <p:cNvPr id="7" name="Rectangle 5">
            <a:extLst>
              <a:ext uri="{FF2B5EF4-FFF2-40B4-BE49-F238E27FC236}">
                <a16:creationId xmlns:a16="http://schemas.microsoft.com/office/drawing/2014/main" id="{1B7A241E-7ACF-83EE-E025-E2D3B6BFA615}"/>
              </a:ext>
            </a:extLst>
          </p:cNvPr>
          <p:cNvSpPr>
            <a:spLocks noChangeArrowheads="1"/>
          </p:cNvSpPr>
          <p:nvPr/>
        </p:nvSpPr>
        <p:spPr bwMode="auto">
          <a:xfrm>
            <a:off x="2662238" y="4513832"/>
            <a:ext cx="717550" cy="354012"/>
          </a:xfrm>
          <a:prstGeom prst="rect">
            <a:avLst/>
          </a:prstGeom>
          <a:noFill/>
          <a:ln w="3240">
            <a:solidFill>
              <a:srgbClr val="FFFFFF"/>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itchFamily="49" charset="0"/>
                <a:ea typeface="msgothic" charset="0"/>
                <a:cs typeface="msgothic" charset="0"/>
              </a:rPr>
              <a:t>p1.c</a:t>
            </a:r>
          </a:p>
        </p:txBody>
      </p:sp>
      <p:sp>
        <p:nvSpPr>
          <p:cNvPr id="8" name="Rectangle 6">
            <a:extLst>
              <a:ext uri="{FF2B5EF4-FFF2-40B4-BE49-F238E27FC236}">
                <a16:creationId xmlns:a16="http://schemas.microsoft.com/office/drawing/2014/main" id="{02D29EB4-CF5D-3871-9897-C91F5A0FEB8A}"/>
              </a:ext>
            </a:extLst>
          </p:cNvPr>
          <p:cNvSpPr>
            <a:spLocks noChangeArrowheads="1"/>
          </p:cNvSpPr>
          <p:nvPr/>
        </p:nvSpPr>
        <p:spPr bwMode="auto">
          <a:xfrm>
            <a:off x="5176838" y="4513832"/>
            <a:ext cx="717550" cy="354012"/>
          </a:xfrm>
          <a:prstGeom prst="rect">
            <a:avLst/>
          </a:prstGeom>
          <a:noFill/>
          <a:ln w="3240">
            <a:solidFill>
              <a:srgbClr val="FFFFFF"/>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itchFamily="49" charset="0"/>
                <a:ea typeface="msgothic" charset="0"/>
                <a:cs typeface="msgothic" charset="0"/>
              </a:rPr>
              <a:t>p2.c</a:t>
            </a:r>
          </a:p>
        </p:txBody>
      </p:sp>
      <p:sp>
        <p:nvSpPr>
          <p:cNvPr id="9" name="Text Box 7">
            <a:extLst>
              <a:ext uri="{FF2B5EF4-FFF2-40B4-BE49-F238E27FC236}">
                <a16:creationId xmlns:a16="http://schemas.microsoft.com/office/drawing/2014/main" id="{6C0D883C-3919-0EA8-3F93-53814C83964F}"/>
              </a:ext>
            </a:extLst>
          </p:cNvPr>
          <p:cNvSpPr txBox="1">
            <a:spLocks noChangeArrowheads="1"/>
          </p:cNvSpPr>
          <p:nvPr/>
        </p:nvSpPr>
        <p:spPr bwMode="auto">
          <a:xfrm>
            <a:off x="7442200" y="5382193"/>
            <a:ext cx="874255" cy="3659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dirty="0">
                <a:solidFill>
                  <a:srgbClr val="990000"/>
                </a:solidFill>
                <a:latin typeface="Calibri" pitchFamily="34" charset="0"/>
                <a:ea typeface="msgothic" charset="0"/>
                <a:cs typeface="msgothic" charset="0"/>
              </a:rPr>
              <a:t>强符号</a:t>
            </a:r>
            <a:endParaRPr lang="en-GB" altLang="zh-CN" sz="1800" b="1" dirty="0">
              <a:solidFill>
                <a:srgbClr val="990000"/>
              </a:solidFill>
              <a:latin typeface="Calibri" pitchFamily="34" charset="0"/>
              <a:ea typeface="msgothic" charset="0"/>
              <a:cs typeface="msgothic" charset="0"/>
            </a:endParaRPr>
          </a:p>
        </p:txBody>
      </p:sp>
      <p:sp>
        <p:nvSpPr>
          <p:cNvPr id="10" name="Line 8">
            <a:extLst>
              <a:ext uri="{FF2B5EF4-FFF2-40B4-BE49-F238E27FC236}">
                <a16:creationId xmlns:a16="http://schemas.microsoft.com/office/drawing/2014/main" id="{731858CD-5551-5BD3-CB51-2FFDC0FD8C90}"/>
              </a:ext>
            </a:extLst>
          </p:cNvPr>
          <p:cNvSpPr>
            <a:spLocks noChangeShapeType="1"/>
          </p:cNvSpPr>
          <p:nvPr/>
        </p:nvSpPr>
        <p:spPr bwMode="auto">
          <a:xfrm flipH="1">
            <a:off x="6527800" y="5562600"/>
            <a:ext cx="917575" cy="1588"/>
          </a:xfrm>
          <a:prstGeom prst="line">
            <a:avLst/>
          </a:prstGeom>
          <a:noFill/>
          <a:ln w="25560">
            <a:solidFill>
              <a:srgbClr val="990000"/>
            </a:solidFill>
            <a:miter lim="800000"/>
            <a:headEnd/>
            <a:tailEnd type="triangle" w="med" len="med"/>
          </a:ln>
          <a:effectLst/>
        </p:spPr>
        <p:txBody>
          <a:bodyPr/>
          <a:lstStyle/>
          <a:p>
            <a:endParaRPr lang="en-US">
              <a:solidFill>
                <a:srgbClr val="990000"/>
              </a:solidFill>
            </a:endParaRPr>
          </a:p>
        </p:txBody>
      </p:sp>
      <p:sp>
        <p:nvSpPr>
          <p:cNvPr id="11" name="Text Box 9">
            <a:extLst>
              <a:ext uri="{FF2B5EF4-FFF2-40B4-BE49-F238E27FC236}">
                <a16:creationId xmlns:a16="http://schemas.microsoft.com/office/drawing/2014/main" id="{37E86860-E9B1-0184-B20C-8F15DB27DA99}"/>
              </a:ext>
            </a:extLst>
          </p:cNvPr>
          <p:cNvSpPr txBox="1">
            <a:spLocks noChangeArrowheads="1"/>
          </p:cNvSpPr>
          <p:nvPr/>
        </p:nvSpPr>
        <p:spPr bwMode="auto">
          <a:xfrm>
            <a:off x="7442200" y="4874194"/>
            <a:ext cx="874255" cy="3659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dirty="0">
                <a:solidFill>
                  <a:srgbClr val="990000"/>
                </a:solidFill>
                <a:latin typeface="Calibri" pitchFamily="34" charset="0"/>
                <a:ea typeface="msgothic" charset="0"/>
                <a:cs typeface="msgothic" charset="0"/>
              </a:rPr>
              <a:t>弱符号</a:t>
            </a:r>
            <a:endParaRPr lang="en-GB" altLang="zh-CN" sz="1800" b="1" dirty="0">
              <a:solidFill>
                <a:srgbClr val="990000"/>
              </a:solidFill>
              <a:latin typeface="Calibri" pitchFamily="34" charset="0"/>
              <a:ea typeface="msgothic" charset="0"/>
              <a:cs typeface="msgothic" charset="0"/>
            </a:endParaRPr>
          </a:p>
        </p:txBody>
      </p:sp>
      <p:sp>
        <p:nvSpPr>
          <p:cNvPr id="12" name="Line 10">
            <a:extLst>
              <a:ext uri="{FF2B5EF4-FFF2-40B4-BE49-F238E27FC236}">
                <a16:creationId xmlns:a16="http://schemas.microsoft.com/office/drawing/2014/main" id="{4094B3A7-55D2-6D9F-9168-A85DF989833D}"/>
              </a:ext>
            </a:extLst>
          </p:cNvPr>
          <p:cNvSpPr>
            <a:spLocks noChangeShapeType="1"/>
          </p:cNvSpPr>
          <p:nvPr/>
        </p:nvSpPr>
        <p:spPr bwMode="auto">
          <a:xfrm flipH="1">
            <a:off x="6524625" y="5061477"/>
            <a:ext cx="917575" cy="1588"/>
          </a:xfrm>
          <a:prstGeom prst="line">
            <a:avLst/>
          </a:prstGeom>
          <a:noFill/>
          <a:ln w="25560">
            <a:solidFill>
              <a:srgbClr val="990000"/>
            </a:solidFill>
            <a:miter lim="800000"/>
            <a:headEnd/>
            <a:tailEnd type="triangle" w="med" len="med"/>
          </a:ln>
          <a:effectLst/>
        </p:spPr>
        <p:txBody>
          <a:bodyPr/>
          <a:lstStyle/>
          <a:p>
            <a:endParaRPr lang="en-US">
              <a:solidFill>
                <a:srgbClr val="990000"/>
              </a:solidFill>
            </a:endParaRPr>
          </a:p>
        </p:txBody>
      </p:sp>
      <p:sp>
        <p:nvSpPr>
          <p:cNvPr id="13" name="Text Box 11">
            <a:extLst>
              <a:ext uri="{FF2B5EF4-FFF2-40B4-BE49-F238E27FC236}">
                <a16:creationId xmlns:a16="http://schemas.microsoft.com/office/drawing/2014/main" id="{11F5C138-B948-B654-FB66-00B82363B5DB}"/>
              </a:ext>
            </a:extLst>
          </p:cNvPr>
          <p:cNvSpPr txBox="1">
            <a:spLocks noChangeArrowheads="1"/>
          </p:cNvSpPr>
          <p:nvPr/>
        </p:nvSpPr>
        <p:spPr bwMode="auto">
          <a:xfrm>
            <a:off x="904875" y="5421882"/>
            <a:ext cx="874255" cy="3659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dirty="0">
                <a:solidFill>
                  <a:srgbClr val="990000"/>
                </a:solidFill>
                <a:latin typeface="Calibri" pitchFamily="34" charset="0"/>
                <a:ea typeface="msgothic" charset="0"/>
                <a:cs typeface="msgothic" charset="0"/>
              </a:rPr>
              <a:t>强符号</a:t>
            </a:r>
            <a:endParaRPr lang="en-GB" sz="1800" b="1" dirty="0">
              <a:solidFill>
                <a:srgbClr val="990000"/>
              </a:solidFill>
              <a:latin typeface="Calibri" pitchFamily="34" charset="0"/>
              <a:ea typeface="msgothic" charset="0"/>
              <a:cs typeface="msgothic" charset="0"/>
            </a:endParaRPr>
          </a:p>
        </p:txBody>
      </p:sp>
      <p:sp>
        <p:nvSpPr>
          <p:cNvPr id="14" name="Line 12">
            <a:extLst>
              <a:ext uri="{FF2B5EF4-FFF2-40B4-BE49-F238E27FC236}">
                <a16:creationId xmlns:a16="http://schemas.microsoft.com/office/drawing/2014/main" id="{CE6EE2DF-53AC-E487-A09B-B42B6F05A86C}"/>
              </a:ext>
            </a:extLst>
          </p:cNvPr>
          <p:cNvSpPr>
            <a:spLocks noChangeShapeType="1"/>
          </p:cNvSpPr>
          <p:nvPr/>
        </p:nvSpPr>
        <p:spPr bwMode="auto">
          <a:xfrm flipH="1">
            <a:off x="1720850" y="5636194"/>
            <a:ext cx="917575" cy="1588"/>
          </a:xfrm>
          <a:prstGeom prst="line">
            <a:avLst/>
          </a:prstGeom>
          <a:noFill/>
          <a:ln w="25560">
            <a:solidFill>
              <a:srgbClr val="990000"/>
            </a:solidFill>
            <a:miter lim="800000"/>
            <a:headEnd type="triangle" w="med" len="med"/>
            <a:tailEnd/>
          </a:ln>
          <a:effectLst/>
        </p:spPr>
        <p:txBody>
          <a:bodyPr/>
          <a:lstStyle/>
          <a:p>
            <a:endParaRPr lang="en-US"/>
          </a:p>
        </p:txBody>
      </p:sp>
      <p:sp>
        <p:nvSpPr>
          <p:cNvPr id="15" name="Text Box 13">
            <a:extLst>
              <a:ext uri="{FF2B5EF4-FFF2-40B4-BE49-F238E27FC236}">
                <a16:creationId xmlns:a16="http://schemas.microsoft.com/office/drawing/2014/main" id="{24DD1057-1249-897B-A859-493428311082}"/>
              </a:ext>
            </a:extLst>
          </p:cNvPr>
          <p:cNvSpPr txBox="1">
            <a:spLocks noChangeArrowheads="1"/>
          </p:cNvSpPr>
          <p:nvPr/>
        </p:nvSpPr>
        <p:spPr bwMode="auto">
          <a:xfrm>
            <a:off x="904875" y="4880015"/>
            <a:ext cx="874255" cy="3659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dirty="0">
                <a:solidFill>
                  <a:srgbClr val="990000"/>
                </a:solidFill>
                <a:latin typeface="Calibri" pitchFamily="34" charset="0"/>
                <a:ea typeface="msgothic" charset="0"/>
                <a:cs typeface="msgothic" charset="0"/>
              </a:rPr>
              <a:t>强符号</a:t>
            </a:r>
            <a:endParaRPr lang="en-GB" sz="1800" b="1" dirty="0">
              <a:solidFill>
                <a:srgbClr val="990000"/>
              </a:solidFill>
              <a:latin typeface="Calibri" pitchFamily="34" charset="0"/>
              <a:ea typeface="msgothic" charset="0"/>
              <a:cs typeface="msgothic" charset="0"/>
            </a:endParaRPr>
          </a:p>
        </p:txBody>
      </p:sp>
      <p:sp>
        <p:nvSpPr>
          <p:cNvPr id="16" name="Line 14">
            <a:extLst>
              <a:ext uri="{FF2B5EF4-FFF2-40B4-BE49-F238E27FC236}">
                <a16:creationId xmlns:a16="http://schemas.microsoft.com/office/drawing/2014/main" id="{328E8091-58A6-1653-25FF-8F721AC97FF7}"/>
              </a:ext>
            </a:extLst>
          </p:cNvPr>
          <p:cNvSpPr>
            <a:spLocks noChangeShapeType="1"/>
          </p:cNvSpPr>
          <p:nvPr/>
        </p:nvSpPr>
        <p:spPr bwMode="auto">
          <a:xfrm flipH="1">
            <a:off x="1720850" y="5063068"/>
            <a:ext cx="917575" cy="1588"/>
          </a:xfrm>
          <a:prstGeom prst="line">
            <a:avLst/>
          </a:prstGeom>
          <a:noFill/>
          <a:ln w="25560">
            <a:solidFill>
              <a:srgbClr val="990000"/>
            </a:solidFill>
            <a:miter lim="800000"/>
            <a:headEnd type="triangle" w="med" len="med"/>
            <a:tailEnd/>
          </a:ln>
          <a:effectLst/>
        </p:spPr>
        <p:txBody>
          <a:bodyPr/>
          <a:lstStyle/>
          <a:p>
            <a:endParaRPr lang="en-US"/>
          </a:p>
        </p:txBody>
      </p:sp>
    </p:spTree>
    <p:extLst>
      <p:ext uri="{BB962C8B-B14F-4D97-AF65-F5344CB8AC3E}">
        <p14:creationId xmlns:p14="http://schemas.microsoft.com/office/powerpoint/2010/main" val="2283109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F9ED5C-843A-6368-9E4A-BB86200C8BCD}"/>
              </a:ext>
            </a:extLst>
          </p:cNvPr>
          <p:cNvSpPr>
            <a:spLocks noGrp="1"/>
          </p:cNvSpPr>
          <p:nvPr>
            <p:ph type="title"/>
          </p:nvPr>
        </p:nvSpPr>
        <p:spPr/>
        <p:txBody>
          <a:bodyPr/>
          <a:lstStyle/>
          <a:p>
            <a:r>
              <a:rPr lang="zh-CN" altLang="en-US" dirty="0"/>
              <a:t>链接器的符号规则</a:t>
            </a:r>
          </a:p>
        </p:txBody>
      </p:sp>
      <p:sp>
        <p:nvSpPr>
          <p:cNvPr id="3" name="内容占位符 2">
            <a:extLst>
              <a:ext uri="{FF2B5EF4-FFF2-40B4-BE49-F238E27FC236}">
                <a16:creationId xmlns:a16="http://schemas.microsoft.com/office/drawing/2014/main" id="{3A3BE0F8-221F-99EE-FEB2-5943DF18A3C1}"/>
              </a:ext>
            </a:extLst>
          </p:cNvPr>
          <p:cNvSpPr>
            <a:spLocks noGrp="1"/>
          </p:cNvSpPr>
          <p:nvPr>
            <p:ph idx="1"/>
          </p:nvPr>
        </p:nvSpPr>
        <p:spPr/>
        <p:txBody>
          <a:bodyPr/>
          <a:lstStyle/>
          <a:p>
            <a:r>
              <a:rPr lang="zh-CN" altLang="en-US" dirty="0"/>
              <a:t>规则 </a:t>
            </a:r>
            <a:r>
              <a:rPr lang="en-US" altLang="zh-CN" dirty="0"/>
              <a:t>1</a:t>
            </a:r>
            <a:r>
              <a:rPr lang="zh-CN" altLang="en-US" dirty="0"/>
              <a:t>：不允许存在多个强符号</a:t>
            </a:r>
          </a:p>
          <a:p>
            <a:pPr lvl="1"/>
            <a:r>
              <a:rPr lang="zh-CN" altLang="en-US" dirty="0"/>
              <a:t>每个项目只能定义一次</a:t>
            </a:r>
          </a:p>
          <a:p>
            <a:pPr lvl="1"/>
            <a:r>
              <a:rPr lang="zh-CN" altLang="en-US" dirty="0"/>
              <a:t>否则：链接器报错</a:t>
            </a:r>
          </a:p>
          <a:p>
            <a:r>
              <a:rPr lang="zh-CN" altLang="en-US" dirty="0"/>
              <a:t>规则 </a:t>
            </a:r>
            <a:r>
              <a:rPr lang="en-US" altLang="zh-CN" dirty="0"/>
              <a:t>2</a:t>
            </a:r>
            <a:r>
              <a:rPr lang="zh-CN" altLang="en-US" dirty="0"/>
              <a:t>：给定一个强符号和多个弱符号时，选择强符号</a:t>
            </a:r>
          </a:p>
          <a:p>
            <a:pPr lvl="1"/>
            <a:r>
              <a:rPr lang="zh-CN" altLang="en-US" dirty="0"/>
              <a:t>对弱符号的引用会解析为强符号</a:t>
            </a:r>
          </a:p>
          <a:p>
            <a:r>
              <a:rPr lang="zh-CN" altLang="en-US" dirty="0"/>
              <a:t>规则 </a:t>
            </a:r>
            <a:r>
              <a:rPr lang="en-US" altLang="zh-CN" dirty="0"/>
              <a:t>3</a:t>
            </a:r>
            <a:r>
              <a:rPr lang="zh-CN" altLang="en-US" dirty="0"/>
              <a:t>：如果存在多个弱符号，任选其中一个</a:t>
            </a:r>
          </a:p>
          <a:p>
            <a:pPr lvl="1"/>
            <a:r>
              <a:rPr lang="zh-CN" altLang="en-US" dirty="0"/>
              <a:t>可以使用 </a:t>
            </a:r>
            <a:r>
              <a:rPr lang="en-US" altLang="zh-CN" dirty="0" err="1"/>
              <a:t>gcc</a:t>
            </a:r>
            <a:r>
              <a:rPr lang="en-US" altLang="zh-CN" dirty="0"/>
              <a:t> -</a:t>
            </a:r>
            <a:r>
              <a:rPr lang="en-US" altLang="zh-CN" dirty="0" err="1"/>
              <a:t>fno</a:t>
            </a:r>
            <a:r>
              <a:rPr lang="en-US" altLang="zh-CN" dirty="0"/>
              <a:t>-common </a:t>
            </a:r>
            <a:r>
              <a:rPr lang="zh-CN" altLang="en-US" dirty="0"/>
              <a:t>来覆盖这一行为</a:t>
            </a:r>
          </a:p>
          <a:p>
            <a:endParaRPr lang="zh-CN" altLang="en-US" dirty="0"/>
          </a:p>
        </p:txBody>
      </p:sp>
    </p:spTree>
    <p:extLst>
      <p:ext uri="{BB962C8B-B14F-4D97-AF65-F5344CB8AC3E}">
        <p14:creationId xmlns:p14="http://schemas.microsoft.com/office/powerpoint/2010/main" val="3984000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229BF9-9AE8-8132-8A6B-973FBE2E447F}"/>
              </a:ext>
            </a:extLst>
          </p:cNvPr>
          <p:cNvSpPr>
            <a:spLocks noGrp="1"/>
          </p:cNvSpPr>
          <p:nvPr>
            <p:ph type="title"/>
          </p:nvPr>
        </p:nvSpPr>
        <p:spPr/>
        <p:txBody>
          <a:bodyPr/>
          <a:lstStyle/>
          <a:p>
            <a:r>
              <a:rPr lang="zh-CN" altLang="en-US" dirty="0"/>
              <a:t>如果出错了会怎样？</a:t>
            </a:r>
          </a:p>
        </p:txBody>
      </p:sp>
      <p:sp>
        <p:nvSpPr>
          <p:cNvPr id="4" name="Rectangle 24">
            <a:extLst>
              <a:ext uri="{FF2B5EF4-FFF2-40B4-BE49-F238E27FC236}">
                <a16:creationId xmlns:a16="http://schemas.microsoft.com/office/drawing/2014/main" id="{A4E4135B-1C80-ADA9-63BA-1906ADAECBBE}"/>
              </a:ext>
            </a:extLst>
          </p:cNvPr>
          <p:cNvSpPr/>
          <p:nvPr/>
        </p:nvSpPr>
        <p:spPr bwMode="auto">
          <a:xfrm>
            <a:off x="0" y="4436864"/>
            <a:ext cx="9144000" cy="1103841"/>
          </a:xfrm>
          <a:prstGeom prst="rect">
            <a:avLst/>
          </a:prstGeom>
          <a:solidFill>
            <a:schemeClr val="bg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atin typeface="Calibri" pitchFamily="34" charset="0"/>
            </a:endParaRPr>
          </a:p>
        </p:txBody>
      </p:sp>
      <p:sp>
        <p:nvSpPr>
          <p:cNvPr id="5" name="Rectangle 23">
            <a:extLst>
              <a:ext uri="{FF2B5EF4-FFF2-40B4-BE49-F238E27FC236}">
                <a16:creationId xmlns:a16="http://schemas.microsoft.com/office/drawing/2014/main" id="{35855AAB-D17F-4B7A-16FA-4B4DD2F57976}"/>
              </a:ext>
            </a:extLst>
          </p:cNvPr>
          <p:cNvSpPr/>
          <p:nvPr/>
        </p:nvSpPr>
        <p:spPr bwMode="auto">
          <a:xfrm>
            <a:off x="0" y="2354063"/>
            <a:ext cx="9144000" cy="1098550"/>
          </a:xfrm>
          <a:prstGeom prst="rect">
            <a:avLst/>
          </a:prstGeom>
          <a:solidFill>
            <a:schemeClr val="bg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atin typeface="Calibri" pitchFamily="34" charset="0"/>
            </a:endParaRPr>
          </a:p>
        </p:txBody>
      </p:sp>
      <p:sp>
        <p:nvSpPr>
          <p:cNvPr id="6" name="Text Box 2">
            <a:extLst>
              <a:ext uri="{FF2B5EF4-FFF2-40B4-BE49-F238E27FC236}">
                <a16:creationId xmlns:a16="http://schemas.microsoft.com/office/drawing/2014/main" id="{D962AD2D-73D3-ADF9-241C-EBF75B9778CF}"/>
              </a:ext>
            </a:extLst>
          </p:cNvPr>
          <p:cNvSpPr txBox="1">
            <a:spLocks noChangeArrowheads="1"/>
          </p:cNvSpPr>
          <p:nvPr/>
        </p:nvSpPr>
        <p:spPr bwMode="auto">
          <a:xfrm>
            <a:off x="533400" y="3668514"/>
            <a:ext cx="1045777"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p1() {}</a:t>
            </a:r>
          </a:p>
        </p:txBody>
      </p:sp>
      <p:sp>
        <p:nvSpPr>
          <p:cNvPr id="7" name="Text Box 3">
            <a:extLst>
              <a:ext uri="{FF2B5EF4-FFF2-40B4-BE49-F238E27FC236}">
                <a16:creationId xmlns:a16="http://schemas.microsoft.com/office/drawing/2014/main" id="{8FD946D9-2059-51BF-C2BC-B3A8D2FE73ED}"/>
              </a:ext>
            </a:extLst>
          </p:cNvPr>
          <p:cNvSpPr txBox="1">
            <a:spLocks noChangeArrowheads="1"/>
          </p:cNvSpPr>
          <p:nvPr/>
        </p:nvSpPr>
        <p:spPr bwMode="auto">
          <a:xfrm>
            <a:off x="2018500" y="3668513"/>
            <a:ext cx="1045777"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p2() {}</a:t>
            </a:r>
          </a:p>
        </p:txBody>
      </p:sp>
      <p:sp>
        <p:nvSpPr>
          <p:cNvPr id="8" name="Text Box 6">
            <a:extLst>
              <a:ext uri="{FF2B5EF4-FFF2-40B4-BE49-F238E27FC236}">
                <a16:creationId xmlns:a16="http://schemas.microsoft.com/office/drawing/2014/main" id="{2F4A297E-BBEC-8B9D-89DC-6FFE02616EA0}"/>
              </a:ext>
            </a:extLst>
          </p:cNvPr>
          <p:cNvSpPr txBox="1">
            <a:spLocks noChangeArrowheads="1"/>
          </p:cNvSpPr>
          <p:nvPr/>
        </p:nvSpPr>
        <p:spPr bwMode="auto">
          <a:xfrm>
            <a:off x="543243" y="4589264"/>
            <a:ext cx="1169208" cy="788935"/>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x=7;</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y=5;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p1() {}</a:t>
            </a:r>
          </a:p>
        </p:txBody>
      </p:sp>
      <p:sp>
        <p:nvSpPr>
          <p:cNvPr id="9" name="Text Box 7">
            <a:extLst>
              <a:ext uri="{FF2B5EF4-FFF2-40B4-BE49-F238E27FC236}">
                <a16:creationId xmlns:a16="http://schemas.microsoft.com/office/drawing/2014/main" id="{98A3EDE6-5187-0DAE-B73F-83A3DA65CFA4}"/>
              </a:ext>
            </a:extLst>
          </p:cNvPr>
          <p:cNvSpPr txBox="1">
            <a:spLocks noChangeArrowheads="1"/>
          </p:cNvSpPr>
          <p:nvPr/>
        </p:nvSpPr>
        <p:spPr bwMode="auto">
          <a:xfrm>
            <a:off x="2018500" y="4589263"/>
            <a:ext cx="2156657" cy="561117"/>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extern double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p2() {}</a:t>
            </a:r>
          </a:p>
        </p:txBody>
      </p:sp>
      <p:sp>
        <p:nvSpPr>
          <p:cNvPr id="10" name="Text Box 8">
            <a:extLst>
              <a:ext uri="{FF2B5EF4-FFF2-40B4-BE49-F238E27FC236}">
                <a16:creationId xmlns:a16="http://schemas.microsoft.com/office/drawing/2014/main" id="{F89C8C42-F7C4-95A7-9382-707F7580189E}"/>
              </a:ext>
            </a:extLst>
          </p:cNvPr>
          <p:cNvSpPr txBox="1">
            <a:spLocks noChangeArrowheads="1"/>
          </p:cNvSpPr>
          <p:nvPr/>
        </p:nvSpPr>
        <p:spPr bwMode="auto">
          <a:xfrm>
            <a:off x="533400" y="1552670"/>
            <a:ext cx="1169208"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int x=7;</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p1() {}</a:t>
            </a:r>
          </a:p>
        </p:txBody>
      </p:sp>
      <p:sp>
        <p:nvSpPr>
          <p:cNvPr id="11" name="Text Box 9">
            <a:extLst>
              <a:ext uri="{FF2B5EF4-FFF2-40B4-BE49-F238E27FC236}">
                <a16:creationId xmlns:a16="http://schemas.microsoft.com/office/drawing/2014/main" id="{C1D9C395-5C51-B8E7-4D16-554C4F388E33}"/>
              </a:ext>
            </a:extLst>
          </p:cNvPr>
          <p:cNvSpPr txBox="1">
            <a:spLocks noChangeArrowheads="1"/>
          </p:cNvSpPr>
          <p:nvPr/>
        </p:nvSpPr>
        <p:spPr bwMode="auto">
          <a:xfrm>
            <a:off x="2013737" y="1552669"/>
            <a:ext cx="1786364" cy="561117"/>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extern 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p2() {}</a:t>
            </a:r>
          </a:p>
        </p:txBody>
      </p:sp>
      <p:sp>
        <p:nvSpPr>
          <p:cNvPr id="12" name="Text Box 10">
            <a:extLst>
              <a:ext uri="{FF2B5EF4-FFF2-40B4-BE49-F238E27FC236}">
                <a16:creationId xmlns:a16="http://schemas.microsoft.com/office/drawing/2014/main" id="{4E18CE06-15A7-9A7A-C8AB-E67716EF6F87}"/>
              </a:ext>
            </a:extLst>
          </p:cNvPr>
          <p:cNvSpPr txBox="1">
            <a:spLocks noChangeArrowheads="1"/>
          </p:cNvSpPr>
          <p:nvPr/>
        </p:nvSpPr>
        <p:spPr bwMode="auto">
          <a:xfrm>
            <a:off x="533400" y="2582382"/>
            <a:ext cx="1169208" cy="561117"/>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int x=7;</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p1() {}</a:t>
            </a:r>
          </a:p>
        </p:txBody>
      </p:sp>
      <p:sp>
        <p:nvSpPr>
          <p:cNvPr id="13" name="Text Box 11">
            <a:extLst>
              <a:ext uri="{FF2B5EF4-FFF2-40B4-BE49-F238E27FC236}">
                <a16:creationId xmlns:a16="http://schemas.microsoft.com/office/drawing/2014/main" id="{5C3292BA-B0FF-16E0-39BE-6BA95A2C143C}"/>
              </a:ext>
            </a:extLst>
          </p:cNvPr>
          <p:cNvSpPr txBox="1">
            <a:spLocks noChangeArrowheads="1"/>
          </p:cNvSpPr>
          <p:nvPr/>
        </p:nvSpPr>
        <p:spPr bwMode="auto">
          <a:xfrm>
            <a:off x="2018500" y="2582381"/>
            <a:ext cx="1169208" cy="561117"/>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ea typeface="msgothic" charset="0"/>
                <a:cs typeface="msgothic" charset="0"/>
              </a:rPr>
              <a:t>i</a:t>
            </a:r>
            <a:r>
              <a:rPr lang="en-GB" sz="1600" b="1" dirty="0">
                <a:latin typeface="Courier New" pitchFamily="49" charset="0"/>
                <a:ea typeface="msgothic" charset="0"/>
                <a:cs typeface="msgothic" charset="0"/>
              </a:rPr>
              <a:t>nt x=0;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p1() {}</a:t>
            </a:r>
          </a:p>
        </p:txBody>
      </p:sp>
      <p:sp>
        <p:nvSpPr>
          <p:cNvPr id="14" name="Text Box 12">
            <a:extLst>
              <a:ext uri="{FF2B5EF4-FFF2-40B4-BE49-F238E27FC236}">
                <a16:creationId xmlns:a16="http://schemas.microsoft.com/office/drawing/2014/main" id="{B6ED2E4A-1830-CBD2-D9AD-61F291F61712}"/>
              </a:ext>
            </a:extLst>
          </p:cNvPr>
          <p:cNvSpPr txBox="1">
            <a:spLocks noChangeArrowheads="1"/>
          </p:cNvSpPr>
          <p:nvPr/>
        </p:nvSpPr>
        <p:spPr bwMode="auto">
          <a:xfrm>
            <a:off x="4491368" y="2644200"/>
            <a:ext cx="3448678" cy="3659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0" dirty="0">
                <a:latin typeface="Calibri" pitchFamily="34" charset="0"/>
                <a:ea typeface="msgothic" charset="0"/>
                <a:cs typeface="msgothic" charset="0"/>
              </a:rPr>
              <a:t>链接错误：</a:t>
            </a:r>
            <a:r>
              <a:rPr lang="en-US" altLang="zh-CN" sz="1800" b="0" dirty="0">
                <a:latin typeface="Calibri" pitchFamily="34" charset="0"/>
                <a:ea typeface="msgothic" charset="0"/>
                <a:cs typeface="msgothic" charset="0"/>
              </a:rPr>
              <a:t>x </a:t>
            </a:r>
            <a:r>
              <a:rPr lang="zh-CN" altLang="en-US" sz="1800" b="0" dirty="0">
                <a:latin typeface="Calibri" pitchFamily="34" charset="0"/>
                <a:ea typeface="msgothic" charset="0"/>
                <a:cs typeface="msgothic" charset="0"/>
              </a:rPr>
              <a:t>和 </a:t>
            </a:r>
            <a:r>
              <a:rPr lang="en-US" altLang="zh-CN" sz="1800" b="0" dirty="0">
                <a:latin typeface="Calibri" pitchFamily="34" charset="0"/>
                <a:ea typeface="msgothic" charset="0"/>
                <a:cs typeface="msgothic" charset="0"/>
              </a:rPr>
              <a:t>p1 </a:t>
            </a:r>
            <a:r>
              <a:rPr lang="zh-CN" altLang="en-US" sz="1800" b="0" dirty="0">
                <a:latin typeface="Calibri" pitchFamily="34" charset="0"/>
                <a:ea typeface="msgothic" charset="0"/>
                <a:cs typeface="msgothic" charset="0"/>
              </a:rPr>
              <a:t>有两个定义。</a:t>
            </a:r>
            <a:endParaRPr lang="en-GB" sz="1800" b="0" dirty="0">
              <a:latin typeface="Calibri" pitchFamily="34" charset="0"/>
              <a:ea typeface="msgothic" charset="0"/>
              <a:cs typeface="msgothic" charset="0"/>
            </a:endParaRPr>
          </a:p>
        </p:txBody>
      </p:sp>
      <p:sp>
        <p:nvSpPr>
          <p:cNvPr id="15" name="Text Box 13">
            <a:extLst>
              <a:ext uri="{FF2B5EF4-FFF2-40B4-BE49-F238E27FC236}">
                <a16:creationId xmlns:a16="http://schemas.microsoft.com/office/drawing/2014/main" id="{4521A7DE-37A7-E6FD-3BE2-FF06FED8429F}"/>
              </a:ext>
            </a:extLst>
          </p:cNvPr>
          <p:cNvSpPr txBox="1">
            <a:spLocks noChangeArrowheads="1"/>
          </p:cNvSpPr>
          <p:nvPr/>
        </p:nvSpPr>
        <p:spPr bwMode="auto">
          <a:xfrm>
            <a:off x="4491368" y="3593807"/>
            <a:ext cx="3618596" cy="63748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0" dirty="0">
                <a:latin typeface="Calibri" pitchFamily="34" charset="0"/>
                <a:ea typeface="msgothic" charset="0"/>
                <a:cs typeface="msgothic" charset="0"/>
              </a:rPr>
              <a:t>依赖编译器。</a:t>
            </a:r>
            <a:endParaRPr lang="en-US" altLang="zh-CN" sz="1800" b="0" dirty="0">
              <a:latin typeface="Calibri"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0" dirty="0">
                <a:latin typeface="Calibri" pitchFamily="34" charset="0"/>
                <a:ea typeface="msgothic" charset="0"/>
                <a:cs typeface="msgothic" charset="0"/>
              </a:rPr>
              <a:t>可能被视为 </a:t>
            </a:r>
            <a:r>
              <a:rPr lang="en-US" altLang="zh-CN" sz="1800" b="0" dirty="0">
                <a:latin typeface="Calibri" pitchFamily="34" charset="0"/>
                <a:ea typeface="msgothic" charset="0"/>
                <a:cs typeface="msgothic" charset="0"/>
              </a:rPr>
              <a:t>x </a:t>
            </a:r>
            <a:r>
              <a:rPr lang="zh-CN" altLang="en-US" sz="1800" b="0" dirty="0">
                <a:latin typeface="Calibri" pitchFamily="34" charset="0"/>
                <a:ea typeface="msgothic" charset="0"/>
                <a:cs typeface="msgothic" charset="0"/>
              </a:rPr>
              <a:t>的一个或两个定义。</a:t>
            </a:r>
            <a:endParaRPr lang="en-GB" sz="1800" b="0" dirty="0">
              <a:latin typeface="Calibri" pitchFamily="34" charset="0"/>
              <a:ea typeface="msgothic" charset="0"/>
              <a:cs typeface="msgothic" charset="0"/>
            </a:endParaRPr>
          </a:p>
        </p:txBody>
      </p:sp>
      <p:sp>
        <p:nvSpPr>
          <p:cNvPr id="16" name="Text Box 15">
            <a:extLst>
              <a:ext uri="{FF2B5EF4-FFF2-40B4-BE49-F238E27FC236}">
                <a16:creationId xmlns:a16="http://schemas.microsoft.com/office/drawing/2014/main" id="{7C872BE1-9416-9968-91B2-04BD97B74E8E}"/>
              </a:ext>
            </a:extLst>
          </p:cNvPr>
          <p:cNvSpPr txBox="1">
            <a:spLocks noChangeArrowheads="1"/>
          </p:cNvSpPr>
          <p:nvPr/>
        </p:nvSpPr>
        <p:spPr bwMode="auto">
          <a:xfrm>
            <a:off x="4501270" y="4664989"/>
            <a:ext cx="3658672" cy="63748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0" dirty="0">
                <a:latin typeface="Calibri" pitchFamily="34" charset="0"/>
                <a:ea typeface="msgothic" charset="0"/>
                <a:cs typeface="msgothic" charset="0"/>
              </a:rPr>
              <a:t>未定义行为。不会产生链接错误。</a:t>
            </a:r>
            <a:endParaRPr lang="en-US" altLang="zh-CN" sz="1800" b="0" dirty="0">
              <a:latin typeface="Calibri"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0" dirty="0">
                <a:latin typeface="Calibri" pitchFamily="34" charset="0"/>
                <a:ea typeface="msgothic" charset="0"/>
                <a:cs typeface="msgothic" charset="0"/>
              </a:rPr>
              <a:t>在 </a:t>
            </a:r>
            <a:r>
              <a:rPr lang="en-US" altLang="zh-CN" sz="1800" b="0" dirty="0">
                <a:latin typeface="Calibri" pitchFamily="34" charset="0"/>
                <a:ea typeface="msgothic" charset="0"/>
                <a:cs typeface="msgothic" charset="0"/>
              </a:rPr>
              <a:t>p2 </a:t>
            </a:r>
            <a:r>
              <a:rPr lang="zh-CN" altLang="en-US" sz="1800" b="0" dirty="0">
                <a:latin typeface="Calibri" pitchFamily="34" charset="0"/>
                <a:ea typeface="msgothic" charset="0"/>
                <a:cs typeface="msgothic" charset="0"/>
              </a:rPr>
              <a:t>中对 </a:t>
            </a:r>
            <a:r>
              <a:rPr lang="en-US" altLang="zh-CN" sz="1800" b="0" dirty="0">
                <a:latin typeface="Calibri" pitchFamily="34" charset="0"/>
                <a:ea typeface="msgothic" charset="0"/>
                <a:cs typeface="msgothic" charset="0"/>
              </a:rPr>
              <a:t>x </a:t>
            </a:r>
            <a:r>
              <a:rPr lang="zh-CN" altLang="en-US" sz="1800" b="0" dirty="0">
                <a:latin typeface="Calibri" pitchFamily="34" charset="0"/>
                <a:ea typeface="msgothic" charset="0"/>
                <a:cs typeface="msgothic" charset="0"/>
              </a:rPr>
              <a:t>的写入可能会覆盖 </a:t>
            </a:r>
            <a:r>
              <a:rPr lang="en-US" altLang="zh-CN" sz="1800" b="0" dirty="0">
                <a:latin typeface="Calibri" pitchFamily="34" charset="0"/>
                <a:ea typeface="msgothic" charset="0"/>
                <a:cs typeface="msgothic" charset="0"/>
              </a:rPr>
              <a:t>y</a:t>
            </a:r>
            <a:r>
              <a:rPr lang="zh-CN" altLang="en-US" sz="1800" b="0" dirty="0">
                <a:latin typeface="Calibri" pitchFamily="34" charset="0"/>
                <a:ea typeface="msgothic" charset="0"/>
                <a:cs typeface="msgothic" charset="0"/>
              </a:rPr>
              <a:t>！</a:t>
            </a:r>
            <a:endParaRPr lang="en-GB" sz="1800" b="0" dirty="0">
              <a:latin typeface="Calibri" pitchFamily="34" charset="0"/>
              <a:ea typeface="msgothic" charset="0"/>
              <a:cs typeface="msgothic" charset="0"/>
            </a:endParaRPr>
          </a:p>
        </p:txBody>
      </p:sp>
      <p:sp>
        <p:nvSpPr>
          <p:cNvPr id="17" name="Text Box 17">
            <a:extLst>
              <a:ext uri="{FF2B5EF4-FFF2-40B4-BE49-F238E27FC236}">
                <a16:creationId xmlns:a16="http://schemas.microsoft.com/office/drawing/2014/main" id="{44974F99-0A18-CD7F-1C0B-8C894CAFB4D9}"/>
              </a:ext>
            </a:extLst>
          </p:cNvPr>
          <p:cNvSpPr txBox="1">
            <a:spLocks noChangeArrowheads="1"/>
          </p:cNvSpPr>
          <p:nvPr/>
        </p:nvSpPr>
        <p:spPr bwMode="auto">
          <a:xfrm>
            <a:off x="437827" y="6224358"/>
            <a:ext cx="4105909" cy="63748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dirty="0">
                <a:latin typeface="Calibri" pitchFamily="34" charset="0"/>
                <a:ea typeface="msgothic" charset="0"/>
                <a:cs typeface="msgothic" charset="0"/>
              </a:rPr>
              <a:t>链接器检查一个符号是否有两个定义。</a:t>
            </a:r>
            <a:endParaRPr lang="en-US" altLang="zh-CN" sz="1800" b="1" dirty="0">
              <a:latin typeface="Calibri"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dirty="0">
                <a:latin typeface="Calibri" pitchFamily="34" charset="0"/>
                <a:ea typeface="msgothic" charset="0"/>
                <a:cs typeface="msgothic" charset="0"/>
              </a:rPr>
              <a:t>链接器不检查引用的类型。</a:t>
            </a:r>
            <a:endParaRPr lang="en-GB" sz="1800" b="1" dirty="0">
              <a:latin typeface="Calibri" pitchFamily="34" charset="0"/>
              <a:ea typeface="msgothic" charset="0"/>
              <a:cs typeface="msgothic" charset="0"/>
            </a:endParaRPr>
          </a:p>
        </p:txBody>
      </p:sp>
      <p:sp>
        <p:nvSpPr>
          <p:cNvPr id="18" name="Text Box 18">
            <a:extLst>
              <a:ext uri="{FF2B5EF4-FFF2-40B4-BE49-F238E27FC236}">
                <a16:creationId xmlns:a16="http://schemas.microsoft.com/office/drawing/2014/main" id="{5876F037-C019-3FAE-8B24-C35E1CBC19FF}"/>
              </a:ext>
            </a:extLst>
          </p:cNvPr>
          <p:cNvSpPr txBox="1">
            <a:spLocks noChangeArrowheads="1"/>
          </p:cNvSpPr>
          <p:nvPr/>
        </p:nvSpPr>
        <p:spPr bwMode="auto">
          <a:xfrm>
            <a:off x="4572000" y="1577174"/>
            <a:ext cx="3120063" cy="637868"/>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0" dirty="0">
                <a:latin typeface="Calibri" pitchFamily="34" charset="0"/>
                <a:ea typeface="msgothic" charset="0"/>
                <a:cs typeface="msgothic" charset="0"/>
              </a:rPr>
              <a:t>正确的程序。</a:t>
            </a:r>
            <a:endParaRPr lang="en-US" altLang="zh-CN" sz="1800" b="0" dirty="0">
              <a:latin typeface="Calibri"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b="0" dirty="0">
                <a:latin typeface="Calibri" pitchFamily="34" charset="0"/>
                <a:ea typeface="msgothic" charset="0"/>
                <a:cs typeface="msgothic" charset="0"/>
              </a:rPr>
              <a:t>x</a:t>
            </a:r>
            <a:r>
              <a:rPr lang="zh-CN" altLang="en-US" sz="1800" b="0" dirty="0">
                <a:latin typeface="Calibri" pitchFamily="34" charset="0"/>
                <a:ea typeface="msgothic" charset="0"/>
                <a:cs typeface="msgothic" charset="0"/>
              </a:rPr>
              <a:t>、</a:t>
            </a:r>
            <a:r>
              <a:rPr lang="en-US" altLang="zh-CN" sz="1800" b="0" dirty="0">
                <a:latin typeface="Calibri" pitchFamily="34" charset="0"/>
                <a:ea typeface="msgothic" charset="0"/>
                <a:cs typeface="msgothic" charset="0"/>
              </a:rPr>
              <a:t>p1</a:t>
            </a:r>
            <a:r>
              <a:rPr lang="zh-CN" altLang="en-US" sz="1800" b="0" dirty="0">
                <a:latin typeface="Calibri" pitchFamily="34" charset="0"/>
                <a:ea typeface="msgothic" charset="0"/>
                <a:cs typeface="msgothic" charset="0"/>
              </a:rPr>
              <a:t>、</a:t>
            </a:r>
            <a:r>
              <a:rPr lang="en-US" altLang="zh-CN" sz="1800" b="0" dirty="0">
                <a:latin typeface="Calibri" pitchFamily="34" charset="0"/>
                <a:ea typeface="msgothic" charset="0"/>
                <a:cs typeface="msgothic" charset="0"/>
              </a:rPr>
              <a:t>p2 </a:t>
            </a:r>
            <a:r>
              <a:rPr lang="zh-CN" altLang="en-US" sz="1800" b="0" dirty="0">
                <a:latin typeface="Calibri" pitchFamily="34" charset="0"/>
                <a:ea typeface="msgothic" charset="0"/>
                <a:cs typeface="msgothic" charset="0"/>
              </a:rPr>
              <a:t>各只有一个定义。</a:t>
            </a:r>
            <a:endParaRPr lang="en-GB" sz="1800" dirty="0">
              <a:latin typeface="Courier New" panose="02070309020205020404" pitchFamily="49" charset="0"/>
              <a:ea typeface="msgothic" charset="0"/>
              <a:cs typeface="Courier New" panose="02070309020205020404" pitchFamily="49" charset="0"/>
            </a:endParaRPr>
          </a:p>
        </p:txBody>
      </p:sp>
      <p:sp>
        <p:nvSpPr>
          <p:cNvPr id="19" name="Text Box 6">
            <a:extLst>
              <a:ext uri="{FF2B5EF4-FFF2-40B4-BE49-F238E27FC236}">
                <a16:creationId xmlns:a16="http://schemas.microsoft.com/office/drawing/2014/main" id="{9C51932E-2142-FDC9-C003-57E698B89396}"/>
              </a:ext>
            </a:extLst>
          </p:cNvPr>
          <p:cNvSpPr txBox="1">
            <a:spLocks noChangeArrowheads="1"/>
          </p:cNvSpPr>
          <p:nvPr/>
        </p:nvSpPr>
        <p:spPr bwMode="auto">
          <a:xfrm>
            <a:off x="538163" y="5635860"/>
            <a:ext cx="1292639" cy="561117"/>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char </a:t>
            </a:r>
            <a:r>
              <a:rPr lang="en-GB" sz="1600" dirty="0">
                <a:latin typeface="Courier New" pitchFamily="49" charset="0"/>
                <a:ea typeface="msgothic" charset="0"/>
                <a:cs typeface="msgothic" charset="0"/>
              </a:rPr>
              <a:t>p1[]</a:t>
            </a:r>
            <a:br>
              <a:rPr lang="en-GB" sz="1600" dirty="0">
                <a:latin typeface="Courier New" pitchFamily="49" charset="0"/>
                <a:ea typeface="msgothic" charset="0"/>
                <a:cs typeface="msgothic" charset="0"/>
              </a:rPr>
            </a:br>
            <a:r>
              <a:rPr lang="en-GB" sz="1600" dirty="0">
                <a:latin typeface="Courier New" pitchFamily="49" charset="0"/>
                <a:ea typeface="msgothic" charset="0"/>
                <a:cs typeface="msgothic" charset="0"/>
              </a:rPr>
              <a:t>  = 0xC3;</a:t>
            </a:r>
            <a:endParaRPr lang="en-GB" sz="1600" b="1" dirty="0">
              <a:latin typeface="Courier New" pitchFamily="49" charset="0"/>
              <a:ea typeface="msgothic" charset="0"/>
              <a:cs typeface="msgothic" charset="0"/>
            </a:endParaRPr>
          </a:p>
        </p:txBody>
      </p:sp>
      <p:sp>
        <p:nvSpPr>
          <p:cNvPr id="20" name="Text Box 7">
            <a:extLst>
              <a:ext uri="{FF2B5EF4-FFF2-40B4-BE49-F238E27FC236}">
                <a16:creationId xmlns:a16="http://schemas.microsoft.com/office/drawing/2014/main" id="{493E82A7-10E1-92DE-5B19-D269D5092E5F}"/>
              </a:ext>
            </a:extLst>
          </p:cNvPr>
          <p:cNvSpPr txBox="1">
            <a:spLocks noChangeArrowheads="1"/>
          </p:cNvSpPr>
          <p:nvPr/>
        </p:nvSpPr>
        <p:spPr bwMode="auto">
          <a:xfrm>
            <a:off x="2018500" y="5635859"/>
            <a:ext cx="2280089" cy="561117"/>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extern void p1();</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p2() { p1(); }</a:t>
            </a:r>
          </a:p>
        </p:txBody>
      </p:sp>
      <p:sp>
        <p:nvSpPr>
          <p:cNvPr id="21" name="Text Box 15">
            <a:extLst>
              <a:ext uri="{FF2B5EF4-FFF2-40B4-BE49-F238E27FC236}">
                <a16:creationId xmlns:a16="http://schemas.microsoft.com/office/drawing/2014/main" id="{E222B393-F230-266B-24F4-CAD4B0D1E85B}"/>
              </a:ext>
            </a:extLst>
          </p:cNvPr>
          <p:cNvSpPr txBox="1">
            <a:spLocks noChangeArrowheads="1"/>
          </p:cNvSpPr>
          <p:nvPr/>
        </p:nvSpPr>
        <p:spPr bwMode="auto">
          <a:xfrm>
            <a:off x="4495800" y="5573184"/>
            <a:ext cx="3644244" cy="63748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0" dirty="0">
                <a:latin typeface="Calibri" pitchFamily="34" charset="0"/>
                <a:ea typeface="msgothic" charset="0"/>
                <a:cs typeface="msgothic" charset="0"/>
              </a:rPr>
              <a:t>未定义行为。不会产生链接错误。</a:t>
            </a:r>
            <a:endParaRPr lang="en-US" altLang="zh-CN" sz="1800" b="0" dirty="0">
              <a:latin typeface="Calibri"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0" dirty="0">
                <a:latin typeface="Calibri" pitchFamily="34" charset="0"/>
                <a:ea typeface="msgothic" charset="0"/>
                <a:cs typeface="msgothic" charset="0"/>
              </a:rPr>
              <a:t>调用 </a:t>
            </a:r>
            <a:r>
              <a:rPr lang="en-US" altLang="zh-CN" sz="1800" b="0" dirty="0">
                <a:latin typeface="Calibri" pitchFamily="34" charset="0"/>
                <a:ea typeface="msgothic" charset="0"/>
                <a:cs typeface="msgothic" charset="0"/>
              </a:rPr>
              <a:t>p1 </a:t>
            </a:r>
            <a:r>
              <a:rPr lang="zh-CN" altLang="en-US" sz="1800" b="0" dirty="0">
                <a:latin typeface="Calibri" pitchFamily="34" charset="0"/>
                <a:ea typeface="msgothic" charset="0"/>
                <a:cs typeface="msgothic" charset="0"/>
              </a:rPr>
              <a:t>可能会导致程序崩溃！</a:t>
            </a:r>
            <a:endParaRPr lang="en-GB" sz="1800" b="0" dirty="0">
              <a:latin typeface="Calibri" pitchFamily="34" charset="0"/>
              <a:ea typeface="msgothic" charset="0"/>
              <a:cs typeface="msgothic" charset="0"/>
            </a:endParaRPr>
          </a:p>
        </p:txBody>
      </p:sp>
    </p:spTree>
    <p:extLst>
      <p:ext uri="{BB962C8B-B14F-4D97-AF65-F5344CB8AC3E}">
        <p14:creationId xmlns:p14="http://schemas.microsoft.com/office/powerpoint/2010/main" val="1085206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7336B-F65B-DBBF-6F6E-560758CF3526}"/>
              </a:ext>
            </a:extLst>
          </p:cNvPr>
          <p:cNvSpPr>
            <a:spLocks noGrp="1"/>
          </p:cNvSpPr>
          <p:nvPr>
            <p:ph type="title"/>
          </p:nvPr>
        </p:nvSpPr>
        <p:spPr/>
        <p:txBody>
          <a:bodyPr/>
          <a:lstStyle/>
          <a:p>
            <a:r>
              <a:rPr lang="zh-CN" altLang="en-US" dirty="0"/>
              <a:t>链接器谜题</a:t>
            </a:r>
          </a:p>
        </p:txBody>
      </p:sp>
      <p:sp>
        <p:nvSpPr>
          <p:cNvPr id="4" name="Rectangle 24">
            <a:extLst>
              <a:ext uri="{FF2B5EF4-FFF2-40B4-BE49-F238E27FC236}">
                <a16:creationId xmlns:a16="http://schemas.microsoft.com/office/drawing/2014/main" id="{C940C2FB-D341-571E-9B27-7A64C05B3049}"/>
              </a:ext>
            </a:extLst>
          </p:cNvPr>
          <p:cNvSpPr/>
          <p:nvPr/>
        </p:nvSpPr>
        <p:spPr bwMode="auto">
          <a:xfrm>
            <a:off x="0" y="4638675"/>
            <a:ext cx="9144000" cy="1103841"/>
          </a:xfrm>
          <a:prstGeom prst="rect">
            <a:avLst/>
          </a:prstGeom>
          <a:solidFill>
            <a:schemeClr val="bg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atin typeface="Calibri" pitchFamily="34" charset="0"/>
            </a:endParaRPr>
          </a:p>
        </p:txBody>
      </p:sp>
      <p:sp>
        <p:nvSpPr>
          <p:cNvPr id="5" name="Rectangle 23">
            <a:extLst>
              <a:ext uri="{FF2B5EF4-FFF2-40B4-BE49-F238E27FC236}">
                <a16:creationId xmlns:a16="http://schemas.microsoft.com/office/drawing/2014/main" id="{5A5ECFAF-CF4C-6E74-F109-CC9419DDFEA9}"/>
              </a:ext>
            </a:extLst>
          </p:cNvPr>
          <p:cNvSpPr/>
          <p:nvPr/>
        </p:nvSpPr>
        <p:spPr bwMode="auto">
          <a:xfrm>
            <a:off x="0" y="2555874"/>
            <a:ext cx="9144000" cy="1098550"/>
          </a:xfrm>
          <a:prstGeom prst="rect">
            <a:avLst/>
          </a:prstGeom>
          <a:solidFill>
            <a:schemeClr val="bg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atin typeface="Calibri" pitchFamily="34" charset="0"/>
            </a:endParaRPr>
          </a:p>
        </p:txBody>
      </p:sp>
      <p:sp>
        <p:nvSpPr>
          <p:cNvPr id="6" name="Text Box 2">
            <a:extLst>
              <a:ext uri="{FF2B5EF4-FFF2-40B4-BE49-F238E27FC236}">
                <a16:creationId xmlns:a16="http://schemas.microsoft.com/office/drawing/2014/main" id="{68E371C0-0AF6-4A8E-932C-3A406CF85618}"/>
              </a:ext>
            </a:extLst>
          </p:cNvPr>
          <p:cNvSpPr txBox="1">
            <a:spLocks noChangeArrowheads="1"/>
          </p:cNvSpPr>
          <p:nvPr/>
        </p:nvSpPr>
        <p:spPr bwMode="auto">
          <a:xfrm>
            <a:off x="533400" y="2841625"/>
            <a:ext cx="1045777"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p1() {}</a:t>
            </a:r>
          </a:p>
        </p:txBody>
      </p:sp>
      <p:sp>
        <p:nvSpPr>
          <p:cNvPr id="7" name="Text Box 3">
            <a:extLst>
              <a:ext uri="{FF2B5EF4-FFF2-40B4-BE49-F238E27FC236}">
                <a16:creationId xmlns:a16="http://schemas.microsoft.com/office/drawing/2014/main" id="{D172E40F-8E47-78B1-768A-170DD98D04BF}"/>
              </a:ext>
            </a:extLst>
          </p:cNvPr>
          <p:cNvSpPr txBox="1">
            <a:spLocks noChangeArrowheads="1"/>
          </p:cNvSpPr>
          <p:nvPr/>
        </p:nvSpPr>
        <p:spPr bwMode="auto">
          <a:xfrm>
            <a:off x="1983961" y="2841625"/>
            <a:ext cx="1045777"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p2() {}</a:t>
            </a:r>
          </a:p>
        </p:txBody>
      </p:sp>
      <p:sp>
        <p:nvSpPr>
          <p:cNvPr id="8" name="Text Box 4">
            <a:extLst>
              <a:ext uri="{FF2B5EF4-FFF2-40B4-BE49-F238E27FC236}">
                <a16:creationId xmlns:a16="http://schemas.microsoft.com/office/drawing/2014/main" id="{CAD3DB0F-4E74-9A12-8E2D-A847EC2D60A6}"/>
              </a:ext>
            </a:extLst>
          </p:cNvPr>
          <p:cNvSpPr txBox="1">
            <a:spLocks noChangeArrowheads="1"/>
          </p:cNvSpPr>
          <p:nvPr/>
        </p:nvSpPr>
        <p:spPr bwMode="auto">
          <a:xfrm>
            <a:off x="533400" y="3756025"/>
            <a:ext cx="1045777" cy="788935"/>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int y;</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p1() {}</a:t>
            </a:r>
          </a:p>
        </p:txBody>
      </p:sp>
      <p:sp>
        <p:nvSpPr>
          <p:cNvPr id="9" name="Text Box 5">
            <a:extLst>
              <a:ext uri="{FF2B5EF4-FFF2-40B4-BE49-F238E27FC236}">
                <a16:creationId xmlns:a16="http://schemas.microsoft.com/office/drawing/2014/main" id="{684A232E-E6CC-CA1F-188E-E543258BAB6C}"/>
              </a:ext>
            </a:extLst>
          </p:cNvPr>
          <p:cNvSpPr txBox="1">
            <a:spLocks noChangeArrowheads="1"/>
          </p:cNvSpPr>
          <p:nvPr/>
        </p:nvSpPr>
        <p:spPr bwMode="auto">
          <a:xfrm>
            <a:off x="1983961" y="3756025"/>
            <a:ext cx="1292639"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double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p2() {}</a:t>
            </a:r>
          </a:p>
        </p:txBody>
      </p:sp>
      <p:sp>
        <p:nvSpPr>
          <p:cNvPr id="10" name="Text Box 8">
            <a:extLst>
              <a:ext uri="{FF2B5EF4-FFF2-40B4-BE49-F238E27FC236}">
                <a16:creationId xmlns:a16="http://schemas.microsoft.com/office/drawing/2014/main" id="{475BE2AF-B371-A3DA-A4DA-363E30C74F44}"/>
              </a:ext>
            </a:extLst>
          </p:cNvPr>
          <p:cNvSpPr txBox="1">
            <a:spLocks noChangeArrowheads="1"/>
          </p:cNvSpPr>
          <p:nvPr/>
        </p:nvSpPr>
        <p:spPr bwMode="auto">
          <a:xfrm>
            <a:off x="533400" y="4903788"/>
            <a:ext cx="1169208"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x=7;</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p1() {}</a:t>
            </a:r>
          </a:p>
        </p:txBody>
      </p:sp>
      <p:sp>
        <p:nvSpPr>
          <p:cNvPr id="11" name="Text Box 9">
            <a:extLst>
              <a:ext uri="{FF2B5EF4-FFF2-40B4-BE49-F238E27FC236}">
                <a16:creationId xmlns:a16="http://schemas.microsoft.com/office/drawing/2014/main" id="{62A4A767-81F8-8C93-62F5-FAF6F041BF65}"/>
              </a:ext>
            </a:extLst>
          </p:cNvPr>
          <p:cNvSpPr txBox="1">
            <a:spLocks noChangeArrowheads="1"/>
          </p:cNvSpPr>
          <p:nvPr/>
        </p:nvSpPr>
        <p:spPr bwMode="auto">
          <a:xfrm>
            <a:off x="1983961" y="4903788"/>
            <a:ext cx="1045777"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p2() {}</a:t>
            </a:r>
          </a:p>
        </p:txBody>
      </p:sp>
      <p:sp>
        <p:nvSpPr>
          <p:cNvPr id="12" name="Text Box 10">
            <a:extLst>
              <a:ext uri="{FF2B5EF4-FFF2-40B4-BE49-F238E27FC236}">
                <a16:creationId xmlns:a16="http://schemas.microsoft.com/office/drawing/2014/main" id="{D9251484-2976-E1AB-F454-69F45D5BE392}"/>
              </a:ext>
            </a:extLst>
          </p:cNvPr>
          <p:cNvSpPr txBox="1">
            <a:spLocks noChangeArrowheads="1"/>
          </p:cNvSpPr>
          <p:nvPr/>
        </p:nvSpPr>
        <p:spPr bwMode="auto">
          <a:xfrm>
            <a:off x="533400" y="1851025"/>
            <a:ext cx="1045777"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p1() {}</a:t>
            </a:r>
          </a:p>
        </p:txBody>
      </p:sp>
      <p:sp>
        <p:nvSpPr>
          <p:cNvPr id="13" name="Text Box 11">
            <a:extLst>
              <a:ext uri="{FF2B5EF4-FFF2-40B4-BE49-F238E27FC236}">
                <a16:creationId xmlns:a16="http://schemas.microsoft.com/office/drawing/2014/main" id="{2B85C35F-DE86-AF1C-BBF2-F696F1362778}"/>
              </a:ext>
            </a:extLst>
          </p:cNvPr>
          <p:cNvSpPr txBox="1">
            <a:spLocks noChangeArrowheads="1"/>
          </p:cNvSpPr>
          <p:nvPr/>
        </p:nvSpPr>
        <p:spPr bwMode="auto">
          <a:xfrm>
            <a:off x="1983961" y="1851025"/>
            <a:ext cx="1045777"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b="1">
              <a:latin typeface="Courier New"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p1() {}</a:t>
            </a:r>
          </a:p>
        </p:txBody>
      </p:sp>
      <p:sp>
        <p:nvSpPr>
          <p:cNvPr id="14" name="Text Box 12">
            <a:extLst>
              <a:ext uri="{FF2B5EF4-FFF2-40B4-BE49-F238E27FC236}">
                <a16:creationId xmlns:a16="http://schemas.microsoft.com/office/drawing/2014/main" id="{991A66C1-6F2F-1259-838B-8937A67D8067}"/>
              </a:ext>
            </a:extLst>
          </p:cNvPr>
          <p:cNvSpPr txBox="1">
            <a:spLocks noChangeArrowheads="1"/>
          </p:cNvSpPr>
          <p:nvPr/>
        </p:nvSpPr>
        <p:spPr bwMode="auto">
          <a:xfrm>
            <a:off x="3794125" y="1981200"/>
            <a:ext cx="3421427" cy="3659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0" dirty="0">
                <a:latin typeface="Calibri" pitchFamily="34" charset="0"/>
                <a:ea typeface="msgothic" charset="0"/>
                <a:cs typeface="msgothic" charset="0"/>
              </a:rPr>
              <a:t>链接时错误：两个强符号（</a:t>
            </a:r>
            <a:r>
              <a:rPr lang="en-US" altLang="zh-CN" sz="1800" b="0" dirty="0">
                <a:latin typeface="Calibri" pitchFamily="34" charset="0"/>
                <a:ea typeface="msgothic" charset="0"/>
                <a:cs typeface="msgothic" charset="0"/>
              </a:rPr>
              <a:t>p1</a:t>
            </a:r>
            <a:r>
              <a:rPr lang="zh-CN" altLang="en-US" sz="1800" b="0" dirty="0">
                <a:latin typeface="Calibri" pitchFamily="34" charset="0"/>
                <a:ea typeface="msgothic" charset="0"/>
                <a:cs typeface="msgothic" charset="0"/>
              </a:rPr>
              <a:t>）</a:t>
            </a:r>
            <a:endParaRPr lang="en-GB" sz="1800" b="0" dirty="0">
              <a:latin typeface="Calibri" pitchFamily="34" charset="0"/>
              <a:ea typeface="msgothic" charset="0"/>
              <a:cs typeface="msgothic" charset="0"/>
            </a:endParaRPr>
          </a:p>
        </p:txBody>
      </p:sp>
      <p:sp>
        <p:nvSpPr>
          <p:cNvPr id="15" name="Text Box 13">
            <a:extLst>
              <a:ext uri="{FF2B5EF4-FFF2-40B4-BE49-F238E27FC236}">
                <a16:creationId xmlns:a16="http://schemas.microsoft.com/office/drawing/2014/main" id="{00A09AE3-ADF7-6D9B-08C6-22532850EFDA}"/>
              </a:ext>
            </a:extLst>
          </p:cNvPr>
          <p:cNvSpPr txBox="1">
            <a:spLocks noChangeArrowheads="1"/>
          </p:cNvSpPr>
          <p:nvPr/>
        </p:nvSpPr>
        <p:spPr bwMode="auto">
          <a:xfrm>
            <a:off x="3794125" y="2835275"/>
            <a:ext cx="4151884" cy="63748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0" dirty="0">
                <a:latin typeface="Calibri" pitchFamily="34" charset="0"/>
                <a:ea typeface="msgothic" charset="0"/>
                <a:cs typeface="msgothic" charset="0"/>
              </a:rPr>
              <a:t>对 </a:t>
            </a:r>
            <a:r>
              <a:rPr lang="en-US" altLang="zh-CN" sz="1800" b="0" dirty="0">
                <a:latin typeface="Calibri" pitchFamily="34" charset="0"/>
                <a:ea typeface="msgothic" charset="0"/>
                <a:cs typeface="msgothic" charset="0"/>
              </a:rPr>
              <a:t>x </a:t>
            </a:r>
            <a:r>
              <a:rPr lang="zh-CN" altLang="en-US" sz="1800" b="0" dirty="0">
                <a:latin typeface="Calibri" pitchFamily="34" charset="0"/>
                <a:ea typeface="msgothic" charset="0"/>
                <a:cs typeface="msgothic" charset="0"/>
              </a:rPr>
              <a:t>的引用将指向同一个未初始化的 </a:t>
            </a:r>
            <a:r>
              <a:rPr lang="en-US" altLang="zh-CN" sz="1800" b="0" dirty="0">
                <a:latin typeface="Calibri" pitchFamily="34" charset="0"/>
                <a:ea typeface="msgothic" charset="0"/>
                <a:cs typeface="msgothic" charset="0"/>
              </a:rPr>
              <a:t>int</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0" dirty="0">
                <a:latin typeface="Calibri" pitchFamily="34" charset="0"/>
                <a:ea typeface="msgothic" charset="0"/>
                <a:cs typeface="msgothic" charset="0"/>
              </a:rPr>
              <a:t>这真的是你想要的吗？</a:t>
            </a:r>
            <a:endParaRPr lang="en-GB" sz="1800" b="0" dirty="0">
              <a:latin typeface="Calibri" pitchFamily="34" charset="0"/>
              <a:ea typeface="msgothic" charset="0"/>
              <a:cs typeface="msgothic" charset="0"/>
            </a:endParaRPr>
          </a:p>
        </p:txBody>
      </p:sp>
      <p:sp>
        <p:nvSpPr>
          <p:cNvPr id="16" name="Text Box 14">
            <a:extLst>
              <a:ext uri="{FF2B5EF4-FFF2-40B4-BE49-F238E27FC236}">
                <a16:creationId xmlns:a16="http://schemas.microsoft.com/office/drawing/2014/main" id="{1AFD54B6-A776-C726-F9E5-B097DC97749F}"/>
              </a:ext>
            </a:extLst>
          </p:cNvPr>
          <p:cNvSpPr txBox="1">
            <a:spLocks noChangeArrowheads="1"/>
          </p:cNvSpPr>
          <p:nvPr/>
        </p:nvSpPr>
        <p:spPr bwMode="auto">
          <a:xfrm>
            <a:off x="3794125" y="3870325"/>
            <a:ext cx="3658672" cy="63748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0" dirty="0">
                <a:latin typeface="Calibri" pitchFamily="34" charset="0"/>
                <a:ea typeface="msgothic" charset="0"/>
                <a:cs typeface="msgothic" charset="0"/>
              </a:rPr>
              <a:t>在 </a:t>
            </a:r>
            <a:r>
              <a:rPr lang="en-US" altLang="zh-CN" sz="1800" b="0" dirty="0">
                <a:latin typeface="Calibri" pitchFamily="34" charset="0"/>
                <a:ea typeface="msgothic" charset="0"/>
                <a:cs typeface="msgothic" charset="0"/>
              </a:rPr>
              <a:t>p2 </a:t>
            </a:r>
            <a:r>
              <a:rPr lang="zh-CN" altLang="en-US" sz="1800" b="0" dirty="0">
                <a:latin typeface="Calibri" pitchFamily="34" charset="0"/>
                <a:ea typeface="msgothic" charset="0"/>
                <a:cs typeface="msgothic" charset="0"/>
              </a:rPr>
              <a:t>中对 </a:t>
            </a:r>
            <a:r>
              <a:rPr lang="en-US" altLang="zh-CN" sz="1800" b="0" dirty="0">
                <a:latin typeface="Calibri" pitchFamily="34" charset="0"/>
                <a:ea typeface="msgothic" charset="0"/>
                <a:cs typeface="msgothic" charset="0"/>
              </a:rPr>
              <a:t>x </a:t>
            </a:r>
            <a:r>
              <a:rPr lang="zh-CN" altLang="en-US" sz="1800" b="0" dirty="0">
                <a:latin typeface="Calibri" pitchFamily="34" charset="0"/>
                <a:ea typeface="msgothic" charset="0"/>
                <a:cs typeface="msgothic" charset="0"/>
              </a:rPr>
              <a:t>的写入可能会覆盖 </a:t>
            </a:r>
            <a:r>
              <a:rPr lang="en-US" altLang="zh-CN" sz="1800" b="0" dirty="0">
                <a:latin typeface="Calibri" pitchFamily="34" charset="0"/>
                <a:ea typeface="msgothic" charset="0"/>
                <a:cs typeface="msgothic" charset="0"/>
              </a:rPr>
              <a:t>y</a:t>
            </a:r>
            <a:r>
              <a:rPr lang="zh-CN" altLang="en-US" sz="1800" b="0" dirty="0">
                <a:latin typeface="Calibri" pitchFamily="34" charset="0"/>
                <a:ea typeface="msgothic" charset="0"/>
                <a:cs typeface="msgothic" charset="0"/>
              </a:rPr>
              <a:t>！</a:t>
            </a:r>
            <a:endParaRPr lang="en-US" altLang="zh-CN" sz="1800" b="0" dirty="0">
              <a:latin typeface="Calibri"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0" dirty="0">
                <a:latin typeface="Calibri" pitchFamily="34" charset="0"/>
                <a:ea typeface="msgothic" charset="0"/>
                <a:cs typeface="msgothic" charset="0"/>
              </a:rPr>
              <a:t>非常危险！</a:t>
            </a:r>
            <a:endParaRPr lang="en-GB" sz="1800" b="0" dirty="0">
              <a:latin typeface="Calibri" pitchFamily="34" charset="0"/>
              <a:ea typeface="msgothic" charset="0"/>
              <a:cs typeface="msgothic" charset="0"/>
            </a:endParaRPr>
          </a:p>
        </p:txBody>
      </p:sp>
      <p:sp>
        <p:nvSpPr>
          <p:cNvPr id="17" name="Text Box 17">
            <a:extLst>
              <a:ext uri="{FF2B5EF4-FFF2-40B4-BE49-F238E27FC236}">
                <a16:creationId xmlns:a16="http://schemas.microsoft.com/office/drawing/2014/main" id="{A2CE4F70-80E6-CC42-E738-51577402FD3D}"/>
              </a:ext>
            </a:extLst>
          </p:cNvPr>
          <p:cNvSpPr txBox="1">
            <a:spLocks noChangeArrowheads="1"/>
          </p:cNvSpPr>
          <p:nvPr/>
        </p:nvSpPr>
        <p:spPr bwMode="auto">
          <a:xfrm>
            <a:off x="440266" y="5759450"/>
            <a:ext cx="3413412" cy="3659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dirty="0">
                <a:latin typeface="Calibri" pitchFamily="34" charset="0"/>
                <a:ea typeface="msgothic" charset="0"/>
                <a:cs typeface="msgothic" charset="0"/>
              </a:rPr>
              <a:t>重要：链接器不进行类型检查。</a:t>
            </a:r>
            <a:endParaRPr lang="en-GB" sz="1800" b="1" dirty="0">
              <a:latin typeface="Calibri" pitchFamily="34" charset="0"/>
              <a:ea typeface="msgothic" charset="0"/>
              <a:cs typeface="msgothic" charset="0"/>
            </a:endParaRPr>
          </a:p>
        </p:txBody>
      </p:sp>
      <p:sp>
        <p:nvSpPr>
          <p:cNvPr id="18" name="Text Box 18">
            <a:extLst>
              <a:ext uri="{FF2B5EF4-FFF2-40B4-BE49-F238E27FC236}">
                <a16:creationId xmlns:a16="http://schemas.microsoft.com/office/drawing/2014/main" id="{9E528E1C-7635-81FF-41DF-79100667BD49}"/>
              </a:ext>
            </a:extLst>
          </p:cNvPr>
          <p:cNvSpPr txBox="1">
            <a:spLocks noChangeArrowheads="1"/>
          </p:cNvSpPr>
          <p:nvPr/>
        </p:nvSpPr>
        <p:spPr bwMode="auto">
          <a:xfrm>
            <a:off x="3794125" y="4867275"/>
            <a:ext cx="4541926" cy="3659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0" dirty="0">
                <a:latin typeface="Calibri" pitchFamily="34" charset="0"/>
                <a:ea typeface="msgothic" charset="0"/>
                <a:cs typeface="msgothic" charset="0"/>
              </a:rPr>
              <a:t>对 </a:t>
            </a:r>
            <a:r>
              <a:rPr lang="en-US" altLang="zh-CN" sz="1800" b="0" dirty="0">
                <a:latin typeface="Calibri" pitchFamily="34" charset="0"/>
                <a:ea typeface="msgothic" charset="0"/>
                <a:cs typeface="msgothic" charset="0"/>
              </a:rPr>
              <a:t>x </a:t>
            </a:r>
            <a:r>
              <a:rPr lang="zh-CN" altLang="en-US" sz="1800" b="0" dirty="0">
                <a:latin typeface="Calibri" pitchFamily="34" charset="0"/>
                <a:ea typeface="msgothic" charset="0"/>
                <a:cs typeface="msgothic" charset="0"/>
              </a:rPr>
              <a:t>的引用将指向同一个已初始化的变量。</a:t>
            </a:r>
            <a:endParaRPr lang="en-GB" sz="1800" b="0" dirty="0">
              <a:latin typeface="Calibri" pitchFamily="34" charset="0"/>
              <a:ea typeface="msgothic" charset="0"/>
              <a:cs typeface="msgothic" charset="0"/>
            </a:endParaRPr>
          </a:p>
        </p:txBody>
      </p:sp>
    </p:spTree>
    <p:extLst>
      <p:ext uri="{BB962C8B-B14F-4D97-AF65-F5344CB8AC3E}">
        <p14:creationId xmlns:p14="http://schemas.microsoft.com/office/powerpoint/2010/main" val="828147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AFFBAA-D0F0-5F1B-4D03-203FD0E6BAC4}"/>
              </a:ext>
            </a:extLst>
          </p:cNvPr>
          <p:cNvSpPr>
            <a:spLocks noGrp="1"/>
          </p:cNvSpPr>
          <p:nvPr>
            <p:ph type="title"/>
          </p:nvPr>
        </p:nvSpPr>
        <p:spPr/>
        <p:txBody>
          <a:bodyPr/>
          <a:lstStyle/>
          <a:p>
            <a:r>
              <a:rPr lang="zh-CN" altLang="en-US" dirty="0"/>
              <a:t>为什么需要链接器？</a:t>
            </a:r>
          </a:p>
        </p:txBody>
      </p:sp>
      <p:sp>
        <p:nvSpPr>
          <p:cNvPr id="3" name="内容占位符 2">
            <a:extLst>
              <a:ext uri="{FF2B5EF4-FFF2-40B4-BE49-F238E27FC236}">
                <a16:creationId xmlns:a16="http://schemas.microsoft.com/office/drawing/2014/main" id="{08AB24C5-D535-1CDA-0B74-C48963609F5D}"/>
              </a:ext>
            </a:extLst>
          </p:cNvPr>
          <p:cNvSpPr>
            <a:spLocks noGrp="1"/>
          </p:cNvSpPr>
          <p:nvPr>
            <p:ph idx="1"/>
          </p:nvPr>
        </p:nvSpPr>
        <p:spPr/>
        <p:txBody>
          <a:bodyPr/>
          <a:lstStyle/>
          <a:p>
            <a:r>
              <a:rPr lang="zh-CN" altLang="en-US" b="1" dirty="0"/>
              <a:t>原因 </a:t>
            </a:r>
            <a:r>
              <a:rPr lang="en-US" altLang="zh-CN" b="1" dirty="0"/>
              <a:t>1</a:t>
            </a:r>
            <a:r>
              <a:rPr lang="zh-CN" altLang="en-US" b="1" dirty="0"/>
              <a:t>：模块化（</a:t>
            </a:r>
            <a:r>
              <a:rPr lang="en-US" altLang="zh-CN" b="1" dirty="0"/>
              <a:t>Modularity</a:t>
            </a:r>
            <a:r>
              <a:rPr lang="zh-CN" altLang="en-US" b="1" dirty="0"/>
              <a:t>）</a:t>
            </a:r>
          </a:p>
          <a:p>
            <a:pPr lvl="1"/>
            <a:r>
              <a:rPr lang="zh-CN" altLang="en-US" dirty="0"/>
              <a:t>程序可以被编写为多个较小的源文件的集合，而不是一个单一的庞大结构</a:t>
            </a:r>
          </a:p>
          <a:p>
            <a:pPr lvl="1"/>
            <a:r>
              <a:rPr lang="zh-CN" altLang="en-US" dirty="0"/>
              <a:t>可以构建常用函数的库（稍后会详细讨论） </a:t>
            </a:r>
          </a:p>
          <a:p>
            <a:pPr marL="1200150" lvl="2" indent="-342900"/>
            <a:r>
              <a:rPr lang="zh-CN" altLang="en-US" dirty="0"/>
              <a:t>例如，数学库、标准 </a:t>
            </a:r>
            <a:r>
              <a:rPr lang="en-US" altLang="zh-CN" dirty="0"/>
              <a:t>C </a:t>
            </a:r>
            <a:r>
              <a:rPr lang="zh-CN" altLang="en-US" dirty="0"/>
              <a:t>库</a:t>
            </a:r>
          </a:p>
          <a:p>
            <a:endParaRPr lang="zh-CN" altLang="en-US" dirty="0"/>
          </a:p>
        </p:txBody>
      </p:sp>
    </p:spTree>
    <p:extLst>
      <p:ext uri="{BB962C8B-B14F-4D97-AF65-F5344CB8AC3E}">
        <p14:creationId xmlns:p14="http://schemas.microsoft.com/office/powerpoint/2010/main" val="2922968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20AE8-61B3-3734-CC78-C836689A1E5D}"/>
              </a:ext>
            </a:extLst>
          </p:cNvPr>
          <p:cNvSpPr>
            <a:spLocks noGrp="1"/>
          </p:cNvSpPr>
          <p:nvPr>
            <p:ph type="title"/>
          </p:nvPr>
        </p:nvSpPr>
        <p:spPr/>
        <p:txBody>
          <a:bodyPr/>
          <a:lstStyle/>
          <a:p>
            <a:r>
              <a:rPr lang="zh-CN" altLang="en-US" dirty="0"/>
              <a:t>练习题</a:t>
            </a:r>
          </a:p>
        </p:txBody>
      </p:sp>
      <p:sp>
        <p:nvSpPr>
          <p:cNvPr id="4" name="文本框 3">
            <a:extLst>
              <a:ext uri="{FF2B5EF4-FFF2-40B4-BE49-F238E27FC236}">
                <a16:creationId xmlns:a16="http://schemas.microsoft.com/office/drawing/2014/main" id="{650A051E-B7CF-9A12-81F6-B5353336B6DD}"/>
              </a:ext>
            </a:extLst>
          </p:cNvPr>
          <p:cNvSpPr txBox="1"/>
          <p:nvPr>
            <p:custDataLst>
              <p:tags r:id="rId1"/>
            </p:custDataLst>
          </p:nvPr>
        </p:nvSpPr>
        <p:spPr>
          <a:xfrm>
            <a:off x="615090" y="1811747"/>
            <a:ext cx="4002152" cy="456473"/>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Module1         Module2</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Text Box 2">
            <a:extLst>
              <a:ext uri="{FF2B5EF4-FFF2-40B4-BE49-F238E27FC236}">
                <a16:creationId xmlns:a16="http://schemas.microsoft.com/office/drawing/2014/main" id="{78BC1D8F-B961-C635-55AB-C34FC269F3DC}"/>
              </a:ext>
            </a:extLst>
          </p:cNvPr>
          <p:cNvSpPr txBox="1">
            <a:spLocks noChangeArrowheads="1"/>
          </p:cNvSpPr>
          <p:nvPr/>
        </p:nvSpPr>
        <p:spPr bwMode="auto">
          <a:xfrm>
            <a:off x="735630" y="3276600"/>
            <a:ext cx="1566752" cy="67775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dirty="0">
                <a:latin typeface="Courier New" pitchFamily="49" charset="0"/>
                <a:ea typeface="msgothic" charset="0"/>
                <a:cs typeface="msgothic" charset="0"/>
              </a:rPr>
              <a:t>v</a:t>
            </a:r>
            <a:r>
              <a:rPr lang="en-GB" sz="2000" dirty="0" err="1">
                <a:latin typeface="Courier New" pitchFamily="49" charset="0"/>
                <a:ea typeface="msgothic" charset="0"/>
                <a:cs typeface="msgothic" charset="0"/>
              </a:rPr>
              <a:t>oid</a:t>
            </a:r>
            <a:r>
              <a:rPr lang="en-GB" sz="2000" dirty="0">
                <a:latin typeface="Courier New" pitchFamily="49" charset="0"/>
                <a:ea typeface="msgothic" charset="0"/>
                <a:cs typeface="msgothic" charset="0"/>
              </a:rPr>
              <a:t> main</a:t>
            </a:r>
            <a:endParaRPr lang="en-GB" sz="2000" b="1" dirty="0">
              <a:latin typeface="Courier New"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Courier New" pitchFamily="49" charset="0"/>
                <a:ea typeface="msgothic" charset="0"/>
                <a:cs typeface="msgothic" charset="0"/>
              </a:rPr>
              <a:t>{}</a:t>
            </a:r>
          </a:p>
        </p:txBody>
      </p:sp>
      <p:sp>
        <p:nvSpPr>
          <p:cNvPr id="6" name="Text Box 3">
            <a:extLst>
              <a:ext uri="{FF2B5EF4-FFF2-40B4-BE49-F238E27FC236}">
                <a16:creationId xmlns:a16="http://schemas.microsoft.com/office/drawing/2014/main" id="{5FB1FAD9-02A4-B14C-972A-CBC1CEC87470}"/>
              </a:ext>
            </a:extLst>
          </p:cNvPr>
          <p:cNvSpPr txBox="1">
            <a:spLocks noChangeArrowheads="1"/>
          </p:cNvSpPr>
          <p:nvPr/>
        </p:nvSpPr>
        <p:spPr bwMode="auto">
          <a:xfrm>
            <a:off x="2733188" y="3276600"/>
            <a:ext cx="1874529" cy="67775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Courier New" pitchFamily="49" charset="0"/>
                <a:ea typeface="msgothic" charset="0"/>
                <a:cs typeface="msgothic" charset="0"/>
              </a:rPr>
              <a:t>int main=1;</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dirty="0">
                <a:latin typeface="Courier New" pitchFamily="49" charset="0"/>
                <a:ea typeface="msgothic" charset="0"/>
                <a:cs typeface="msgothic" charset="0"/>
              </a:rPr>
              <a:t>i</a:t>
            </a:r>
            <a:r>
              <a:rPr lang="en-GB" sz="2000" b="1" dirty="0" err="1">
                <a:latin typeface="Courier New" pitchFamily="49" charset="0"/>
                <a:ea typeface="msgothic" charset="0"/>
                <a:cs typeface="msgothic" charset="0"/>
              </a:rPr>
              <a:t>nt</a:t>
            </a:r>
            <a:r>
              <a:rPr lang="en-GB" sz="2000" b="1" dirty="0">
                <a:latin typeface="Courier New" pitchFamily="49" charset="0"/>
                <a:ea typeface="msgothic" charset="0"/>
                <a:cs typeface="msgothic" charset="0"/>
              </a:rPr>
              <a:t> p2() {}</a:t>
            </a:r>
          </a:p>
        </p:txBody>
      </p:sp>
      <p:sp>
        <p:nvSpPr>
          <p:cNvPr id="7" name="Text Box 4">
            <a:extLst>
              <a:ext uri="{FF2B5EF4-FFF2-40B4-BE49-F238E27FC236}">
                <a16:creationId xmlns:a16="http://schemas.microsoft.com/office/drawing/2014/main" id="{CFA931F8-5B19-2AFC-9E08-3180E0A11323}"/>
              </a:ext>
            </a:extLst>
          </p:cNvPr>
          <p:cNvSpPr txBox="1">
            <a:spLocks noChangeArrowheads="1"/>
          </p:cNvSpPr>
          <p:nvPr/>
        </p:nvSpPr>
        <p:spPr bwMode="auto">
          <a:xfrm>
            <a:off x="735630" y="4191000"/>
            <a:ext cx="1874529" cy="125637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Courier New"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Courier New" pitchFamily="49" charset="0"/>
                <a:ea typeface="msgothic" charset="0"/>
                <a:cs typeface="msgothic" charset="0"/>
              </a:rPr>
              <a:t>void main()</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latin typeface="Courier New" pitchFamily="49" charset="0"/>
                <a:ea typeface="msgothic" charset="0"/>
                <a:cs typeface="msgothic"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Courier New" pitchFamily="49" charset="0"/>
                <a:ea typeface="msgothic" charset="0"/>
                <a:cs typeface="msgothic" charset="0"/>
              </a:rPr>
              <a:t>}</a:t>
            </a:r>
          </a:p>
        </p:txBody>
      </p:sp>
      <p:sp>
        <p:nvSpPr>
          <p:cNvPr id="8" name="Text Box 5">
            <a:extLst>
              <a:ext uri="{FF2B5EF4-FFF2-40B4-BE49-F238E27FC236}">
                <a16:creationId xmlns:a16="http://schemas.microsoft.com/office/drawing/2014/main" id="{469713C6-1917-1FBB-0C2C-05FDFBFEEC9E}"/>
              </a:ext>
            </a:extLst>
          </p:cNvPr>
          <p:cNvSpPr txBox="1">
            <a:spLocks noChangeArrowheads="1"/>
          </p:cNvSpPr>
          <p:nvPr/>
        </p:nvSpPr>
        <p:spPr bwMode="auto">
          <a:xfrm>
            <a:off x="2733188" y="4191000"/>
            <a:ext cx="2336194" cy="67775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Courier New" pitchFamily="49" charset="0"/>
                <a:ea typeface="msgothic" charset="0"/>
                <a:cs typeface="msgothic" charset="0"/>
              </a:rPr>
              <a:t>double x =1.0;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Courier New" pitchFamily="49" charset="0"/>
                <a:ea typeface="msgothic" charset="0"/>
                <a:cs typeface="msgothic" charset="0"/>
              </a:rPr>
              <a:t>int p2() {}</a:t>
            </a:r>
          </a:p>
        </p:txBody>
      </p:sp>
      <p:sp>
        <p:nvSpPr>
          <p:cNvPr id="9" name="Text Box 10">
            <a:extLst>
              <a:ext uri="{FF2B5EF4-FFF2-40B4-BE49-F238E27FC236}">
                <a16:creationId xmlns:a16="http://schemas.microsoft.com/office/drawing/2014/main" id="{F7C0D194-8E3A-222A-1A68-BC7F67D52C2E}"/>
              </a:ext>
            </a:extLst>
          </p:cNvPr>
          <p:cNvSpPr txBox="1">
            <a:spLocks noChangeArrowheads="1"/>
          </p:cNvSpPr>
          <p:nvPr/>
        </p:nvSpPr>
        <p:spPr bwMode="auto">
          <a:xfrm>
            <a:off x="735630" y="2286000"/>
            <a:ext cx="1720641" cy="67775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Courier New" pitchFamily="49" charset="0"/>
                <a:ea typeface="msgothic" charset="0"/>
                <a:cs typeface="msgothic" charset="0"/>
              </a:rPr>
              <a:t>int </a:t>
            </a:r>
            <a:r>
              <a:rPr lang="en-US" altLang="zh-CN" sz="2000" b="1" dirty="0">
                <a:latin typeface="Courier New" pitchFamily="49" charset="0"/>
                <a:ea typeface="msgothic" charset="0"/>
                <a:cs typeface="msgothic" charset="0"/>
              </a:rPr>
              <a:t>main()</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latin typeface="Courier New" pitchFamily="49" charset="0"/>
                <a:ea typeface="msgothic" charset="0"/>
                <a:cs typeface="msgothic" charset="0"/>
              </a:rPr>
              <a:t>{}</a:t>
            </a:r>
          </a:p>
        </p:txBody>
      </p:sp>
      <p:sp>
        <p:nvSpPr>
          <p:cNvPr id="10" name="Text Box 11">
            <a:extLst>
              <a:ext uri="{FF2B5EF4-FFF2-40B4-BE49-F238E27FC236}">
                <a16:creationId xmlns:a16="http://schemas.microsoft.com/office/drawing/2014/main" id="{AC2DC186-340B-DA25-AB5B-EB7DFADDBCAF}"/>
              </a:ext>
            </a:extLst>
          </p:cNvPr>
          <p:cNvSpPr txBox="1">
            <a:spLocks noChangeArrowheads="1"/>
          </p:cNvSpPr>
          <p:nvPr/>
        </p:nvSpPr>
        <p:spPr bwMode="auto">
          <a:xfrm>
            <a:off x="2733188" y="2286000"/>
            <a:ext cx="1874529" cy="67775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dirty="0">
                <a:latin typeface="Courier New" pitchFamily="49" charset="0"/>
                <a:ea typeface="msgothic" charset="0"/>
                <a:cs typeface="msgothic" charset="0"/>
              </a:rPr>
              <a:t>i</a:t>
            </a:r>
            <a:r>
              <a:rPr lang="en-GB" sz="2000" b="1" dirty="0" err="1">
                <a:latin typeface="Courier New" pitchFamily="49" charset="0"/>
                <a:ea typeface="msgothic" charset="0"/>
                <a:cs typeface="msgothic" charset="0"/>
              </a:rPr>
              <a:t>nt</a:t>
            </a:r>
            <a:r>
              <a:rPr lang="en-GB" sz="2000" b="1" dirty="0">
                <a:latin typeface="Courier New" pitchFamily="49" charset="0"/>
                <a:ea typeface="msgothic" charset="0"/>
                <a:cs typeface="msgothic" charset="0"/>
              </a:rPr>
              <a:t> main</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dirty="0">
                <a:latin typeface="Courier New" pitchFamily="49" charset="0"/>
                <a:ea typeface="msgothic" charset="0"/>
                <a:cs typeface="msgothic" charset="0"/>
              </a:rPr>
              <a:t>i</a:t>
            </a:r>
            <a:r>
              <a:rPr lang="en-GB" sz="2000" dirty="0" err="1">
                <a:latin typeface="Courier New" pitchFamily="49" charset="0"/>
                <a:ea typeface="msgothic" charset="0"/>
                <a:cs typeface="msgothic" charset="0"/>
              </a:rPr>
              <a:t>nt</a:t>
            </a:r>
            <a:r>
              <a:rPr lang="en-GB" sz="2000" dirty="0">
                <a:latin typeface="Courier New" pitchFamily="49" charset="0"/>
                <a:ea typeface="msgothic" charset="0"/>
                <a:cs typeface="msgothic" charset="0"/>
              </a:rPr>
              <a:t> </a:t>
            </a:r>
            <a:r>
              <a:rPr lang="en-GB" sz="2000" b="1" dirty="0">
                <a:latin typeface="Courier New" pitchFamily="49" charset="0"/>
                <a:ea typeface="msgothic" charset="0"/>
                <a:cs typeface="msgothic" charset="0"/>
              </a:rPr>
              <a:t>p2() {}</a:t>
            </a:r>
          </a:p>
        </p:txBody>
      </p:sp>
      <p:sp>
        <p:nvSpPr>
          <p:cNvPr id="11" name="Text Box 12">
            <a:extLst>
              <a:ext uri="{FF2B5EF4-FFF2-40B4-BE49-F238E27FC236}">
                <a16:creationId xmlns:a16="http://schemas.microsoft.com/office/drawing/2014/main" id="{8DE40B99-7221-36AC-C399-2E24785FB6E0}"/>
              </a:ext>
            </a:extLst>
          </p:cNvPr>
          <p:cNvSpPr txBox="1">
            <a:spLocks noChangeArrowheads="1"/>
          </p:cNvSpPr>
          <p:nvPr/>
        </p:nvSpPr>
        <p:spPr bwMode="auto">
          <a:xfrm>
            <a:off x="5608751" y="2411147"/>
            <a:ext cx="2921290" cy="45647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0" dirty="0">
                <a:latin typeface="Calibri" pitchFamily="34" charset="0"/>
                <a:ea typeface="msgothic" charset="0"/>
                <a:cs typeface="msgothic" charset="0"/>
              </a:rPr>
              <a:t>REF(main.2)-&gt; REF(    )</a:t>
            </a:r>
          </a:p>
        </p:txBody>
      </p:sp>
      <p:sp>
        <p:nvSpPr>
          <p:cNvPr id="12" name="Text Box 12">
            <a:extLst>
              <a:ext uri="{FF2B5EF4-FFF2-40B4-BE49-F238E27FC236}">
                <a16:creationId xmlns:a16="http://schemas.microsoft.com/office/drawing/2014/main" id="{1E6B9D81-08DF-2816-8C9B-8BCF5F9F8F3B}"/>
              </a:ext>
            </a:extLst>
          </p:cNvPr>
          <p:cNvSpPr txBox="1">
            <a:spLocks noChangeArrowheads="1"/>
          </p:cNvSpPr>
          <p:nvPr/>
        </p:nvSpPr>
        <p:spPr bwMode="auto">
          <a:xfrm>
            <a:off x="5618276" y="2103000"/>
            <a:ext cx="2921290" cy="45647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0" dirty="0">
                <a:latin typeface="Calibri" pitchFamily="34" charset="0"/>
                <a:ea typeface="msgothic" charset="0"/>
                <a:cs typeface="msgothic" charset="0"/>
              </a:rPr>
              <a:t>REF(main.1)-&gt; REF(    )</a:t>
            </a:r>
          </a:p>
        </p:txBody>
      </p:sp>
      <p:sp>
        <p:nvSpPr>
          <p:cNvPr id="13" name="Text Box 12">
            <a:extLst>
              <a:ext uri="{FF2B5EF4-FFF2-40B4-BE49-F238E27FC236}">
                <a16:creationId xmlns:a16="http://schemas.microsoft.com/office/drawing/2014/main" id="{5EDB86CF-B1CB-B5C4-93AE-DF998393A2A1}"/>
              </a:ext>
            </a:extLst>
          </p:cNvPr>
          <p:cNvSpPr txBox="1">
            <a:spLocks noChangeArrowheads="1"/>
          </p:cNvSpPr>
          <p:nvPr/>
        </p:nvSpPr>
        <p:spPr bwMode="auto">
          <a:xfrm>
            <a:off x="5599781" y="3508047"/>
            <a:ext cx="2921290" cy="45647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0" dirty="0">
                <a:latin typeface="Calibri" pitchFamily="34" charset="0"/>
                <a:ea typeface="msgothic" charset="0"/>
                <a:cs typeface="msgothic" charset="0"/>
              </a:rPr>
              <a:t>REF(main.2)-&gt; REF(    )</a:t>
            </a:r>
          </a:p>
        </p:txBody>
      </p:sp>
      <p:sp>
        <p:nvSpPr>
          <p:cNvPr id="14" name="Text Box 12">
            <a:extLst>
              <a:ext uri="{FF2B5EF4-FFF2-40B4-BE49-F238E27FC236}">
                <a16:creationId xmlns:a16="http://schemas.microsoft.com/office/drawing/2014/main" id="{BB348DDE-7DD5-9C65-C73B-9C0EAA307324}"/>
              </a:ext>
            </a:extLst>
          </p:cNvPr>
          <p:cNvSpPr txBox="1">
            <a:spLocks noChangeArrowheads="1"/>
          </p:cNvSpPr>
          <p:nvPr/>
        </p:nvSpPr>
        <p:spPr bwMode="auto">
          <a:xfrm>
            <a:off x="5609306" y="3199900"/>
            <a:ext cx="2921290" cy="45647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0" dirty="0">
                <a:latin typeface="Calibri" pitchFamily="34" charset="0"/>
                <a:ea typeface="msgothic" charset="0"/>
                <a:cs typeface="msgothic" charset="0"/>
              </a:rPr>
              <a:t>REF(main.1)-&gt; REF(    )</a:t>
            </a:r>
          </a:p>
        </p:txBody>
      </p:sp>
      <p:sp>
        <p:nvSpPr>
          <p:cNvPr id="15" name="Text Box 12">
            <a:extLst>
              <a:ext uri="{FF2B5EF4-FFF2-40B4-BE49-F238E27FC236}">
                <a16:creationId xmlns:a16="http://schemas.microsoft.com/office/drawing/2014/main" id="{11D804F1-6D91-5F42-9487-91B088C836A9}"/>
              </a:ext>
            </a:extLst>
          </p:cNvPr>
          <p:cNvSpPr txBox="1">
            <a:spLocks noChangeArrowheads="1"/>
          </p:cNvSpPr>
          <p:nvPr/>
        </p:nvSpPr>
        <p:spPr bwMode="auto">
          <a:xfrm>
            <a:off x="5590256" y="4520949"/>
            <a:ext cx="2429168" cy="45647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0" dirty="0">
                <a:latin typeface="Calibri" pitchFamily="34" charset="0"/>
                <a:ea typeface="msgothic" charset="0"/>
                <a:cs typeface="msgothic" charset="0"/>
              </a:rPr>
              <a:t>REF(x.2)-&gt; REF(    )</a:t>
            </a:r>
          </a:p>
        </p:txBody>
      </p:sp>
      <p:sp>
        <p:nvSpPr>
          <p:cNvPr id="16" name="Text Box 12">
            <a:extLst>
              <a:ext uri="{FF2B5EF4-FFF2-40B4-BE49-F238E27FC236}">
                <a16:creationId xmlns:a16="http://schemas.microsoft.com/office/drawing/2014/main" id="{90E43447-A372-1513-B696-13A1A2DF6511}"/>
              </a:ext>
            </a:extLst>
          </p:cNvPr>
          <p:cNvSpPr txBox="1">
            <a:spLocks noChangeArrowheads="1"/>
          </p:cNvSpPr>
          <p:nvPr/>
        </p:nvSpPr>
        <p:spPr bwMode="auto">
          <a:xfrm>
            <a:off x="5599781" y="4212802"/>
            <a:ext cx="2429168" cy="45647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0" dirty="0">
                <a:latin typeface="Calibri" pitchFamily="34" charset="0"/>
                <a:ea typeface="msgothic" charset="0"/>
                <a:cs typeface="msgothic" charset="0"/>
              </a:rPr>
              <a:t>REF(x.1)-&gt; REF(    )</a:t>
            </a:r>
          </a:p>
        </p:txBody>
      </p:sp>
    </p:spTree>
    <p:extLst>
      <p:ext uri="{BB962C8B-B14F-4D97-AF65-F5344CB8AC3E}">
        <p14:creationId xmlns:p14="http://schemas.microsoft.com/office/powerpoint/2010/main" val="38294035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3E90FC-D695-9631-8F74-9B71CD9F1193}"/>
              </a:ext>
            </a:extLst>
          </p:cNvPr>
          <p:cNvSpPr>
            <a:spLocks noGrp="1"/>
          </p:cNvSpPr>
          <p:nvPr>
            <p:ph type="title"/>
          </p:nvPr>
        </p:nvSpPr>
        <p:spPr/>
        <p:txBody>
          <a:bodyPr/>
          <a:lstStyle/>
          <a:p>
            <a:r>
              <a:rPr lang="zh-CN" altLang="en-US" dirty="0"/>
              <a:t>类型不匹配示例</a:t>
            </a:r>
          </a:p>
        </p:txBody>
      </p:sp>
      <p:sp>
        <p:nvSpPr>
          <p:cNvPr id="4" name="Rectangle 6">
            <a:extLst>
              <a:ext uri="{FF2B5EF4-FFF2-40B4-BE49-F238E27FC236}">
                <a16:creationId xmlns:a16="http://schemas.microsoft.com/office/drawing/2014/main" id="{3B95C96D-BEA1-4D1D-A2CD-9E4C20D26000}"/>
              </a:ext>
            </a:extLst>
          </p:cNvPr>
          <p:cNvSpPr>
            <a:spLocks noChangeArrowheads="1"/>
          </p:cNvSpPr>
          <p:nvPr/>
        </p:nvSpPr>
        <p:spPr bwMode="auto">
          <a:xfrm>
            <a:off x="4724400" y="1951672"/>
            <a:ext cx="4267200" cy="2848928"/>
          </a:xfrm>
          <a:prstGeom prst="rect">
            <a:avLst/>
          </a:prstGeom>
          <a:solidFill>
            <a:srgbClr val="DBF2DA"/>
          </a:solidFill>
          <a:ln w="3175">
            <a:solidFill>
              <a:schemeClr val="tx1"/>
            </a:solidFill>
            <a:miter lim="800000"/>
            <a:headEnd/>
            <a:tailEnd/>
          </a:ln>
          <a:effectLst/>
        </p:spPr>
        <p:txBody>
          <a:bodyPr wrap="square">
            <a:prstTxWarp prst="textNoShape">
              <a:avLst/>
            </a:prstTxWarp>
            <a:noAutofit/>
          </a:bodyPr>
          <a:lstStyle/>
          <a:p>
            <a:r>
              <a:rPr lang="en-US" sz="1800" dirty="0">
                <a:solidFill>
                  <a:srgbClr val="34A327"/>
                </a:solidFill>
                <a:latin typeface="Courier New" charset="0"/>
                <a:ea typeface="Courier New" charset="0"/>
                <a:cs typeface="Courier New" charset="0"/>
              </a:rPr>
              <a:t>double</a:t>
            </a:r>
            <a:r>
              <a:rPr lang="en-US" sz="1800" dirty="0">
                <a:solidFill>
                  <a:srgbClr val="000000"/>
                </a:solidFill>
                <a:latin typeface="Courier New" charset="0"/>
                <a:ea typeface="Courier New" charset="0"/>
                <a:cs typeface="Courier New" charset="0"/>
              </a:rPr>
              <a:t> </a:t>
            </a:r>
            <a:r>
              <a:rPr lang="en-US" sz="1800" dirty="0">
                <a:solidFill>
                  <a:srgbClr val="C79C24"/>
                </a:solidFill>
                <a:latin typeface="Courier New" charset="0"/>
                <a:ea typeface="Courier New" charset="0"/>
                <a:cs typeface="Courier New" charset="0"/>
              </a:rPr>
              <a:t>x</a:t>
            </a:r>
            <a:r>
              <a:rPr lang="en-US" sz="1800" dirty="0">
                <a:solidFill>
                  <a:srgbClr val="000000"/>
                </a:solidFill>
                <a:latin typeface="Courier New" charset="0"/>
                <a:ea typeface="Courier New" charset="0"/>
                <a:cs typeface="Courier New" charset="0"/>
              </a:rPr>
              <a:t> = 3.14;</a:t>
            </a:r>
          </a:p>
          <a:p>
            <a:br>
              <a:rPr lang="en-US" sz="1800" dirty="0">
                <a:solidFill>
                  <a:srgbClr val="000000"/>
                </a:solidFill>
                <a:latin typeface="Courier New" charset="0"/>
                <a:ea typeface="Courier New" charset="0"/>
                <a:cs typeface="Courier New" charset="0"/>
              </a:rPr>
            </a:br>
            <a:endParaRPr lang="en-US" sz="1800" dirty="0">
              <a:solidFill>
                <a:srgbClr val="000000"/>
              </a:solidFill>
              <a:latin typeface="Courier New" charset="0"/>
              <a:ea typeface="Courier New" charset="0"/>
              <a:cs typeface="Courier New" charset="0"/>
            </a:endParaRPr>
          </a:p>
          <a:p>
            <a:endParaRPr lang="is-IS" sz="1800" dirty="0">
              <a:solidFill>
                <a:srgbClr val="000000"/>
              </a:solidFill>
              <a:latin typeface="Courier New"/>
              <a:cs typeface="Courier New"/>
            </a:endParaRPr>
          </a:p>
        </p:txBody>
      </p:sp>
      <p:sp>
        <p:nvSpPr>
          <p:cNvPr id="5" name="Content Placeholder 2">
            <a:extLst>
              <a:ext uri="{FF2B5EF4-FFF2-40B4-BE49-F238E27FC236}">
                <a16:creationId xmlns:a16="http://schemas.microsoft.com/office/drawing/2014/main" id="{EB9CA81D-98E8-3E99-E4AC-49D142BA5735}"/>
              </a:ext>
            </a:extLst>
          </p:cNvPr>
          <p:cNvSpPr>
            <a:spLocks noGrp="1"/>
          </p:cNvSpPr>
          <p:nvPr>
            <p:ph idx="1"/>
          </p:nvPr>
        </p:nvSpPr>
        <p:spPr>
          <a:xfrm>
            <a:off x="396875" y="4876799"/>
            <a:ext cx="7896225" cy="1457325"/>
          </a:xfrm>
        </p:spPr>
        <p:txBody>
          <a:bodyPr/>
          <a:lstStyle/>
          <a:p>
            <a:r>
              <a:rPr lang="zh-CN" altLang="en-US" dirty="0"/>
              <a:t>编译时没有任何错误或警告</a:t>
            </a:r>
          </a:p>
          <a:p>
            <a:r>
              <a:rPr lang="zh-CN" altLang="en-US" dirty="0"/>
              <a:t>打印结果是什么？</a:t>
            </a:r>
          </a:p>
        </p:txBody>
      </p:sp>
      <p:sp>
        <p:nvSpPr>
          <p:cNvPr id="6" name="Rectangle 3">
            <a:extLst>
              <a:ext uri="{FF2B5EF4-FFF2-40B4-BE49-F238E27FC236}">
                <a16:creationId xmlns:a16="http://schemas.microsoft.com/office/drawing/2014/main" id="{C7FEA038-EF13-6C95-83EC-5BE902FE0E6C}"/>
              </a:ext>
            </a:extLst>
          </p:cNvPr>
          <p:cNvSpPr>
            <a:spLocks noChangeArrowheads="1"/>
          </p:cNvSpPr>
          <p:nvPr/>
        </p:nvSpPr>
        <p:spPr bwMode="auto">
          <a:xfrm>
            <a:off x="139700" y="1928812"/>
            <a:ext cx="4356100" cy="2871787"/>
          </a:xfrm>
          <a:prstGeom prst="rect">
            <a:avLst/>
          </a:prstGeom>
          <a:solidFill>
            <a:srgbClr val="F7F5CD"/>
          </a:solidFill>
          <a:ln w="3175">
            <a:solidFill>
              <a:schemeClr val="tx1"/>
            </a:solidFill>
            <a:miter lim="800000"/>
            <a:headEnd/>
            <a:tailEnd/>
          </a:ln>
          <a:effectLst/>
        </p:spPr>
        <p:txBody>
          <a:bodyPr wrap="square">
            <a:prstTxWarp prst="textNoShape">
              <a:avLst/>
            </a:prstTxWarp>
            <a:noAutofit/>
          </a:bodyPr>
          <a:lstStyle/>
          <a:p>
            <a:r>
              <a:rPr lang="en-US" sz="1800" dirty="0">
                <a:solidFill>
                  <a:srgbClr val="34A327"/>
                </a:solidFill>
                <a:latin typeface="Courier New" charset="0"/>
                <a:ea typeface="Courier New" charset="0"/>
                <a:cs typeface="Courier New" charset="0"/>
              </a:rPr>
              <a:t>extern long int</a:t>
            </a:r>
            <a:r>
              <a:rPr lang="en-US" sz="1800" dirty="0">
                <a:solidFill>
                  <a:srgbClr val="000000"/>
                </a:solidFill>
                <a:latin typeface="Courier New" charset="0"/>
                <a:ea typeface="Courier New" charset="0"/>
                <a:cs typeface="Courier New" charset="0"/>
              </a:rPr>
              <a:t> </a:t>
            </a:r>
            <a:r>
              <a:rPr lang="en-US" sz="1800" dirty="0">
                <a:solidFill>
                  <a:srgbClr val="C79C24"/>
                </a:solidFill>
                <a:latin typeface="Courier New" charset="0"/>
                <a:ea typeface="Courier New" charset="0"/>
                <a:cs typeface="Courier New" charset="0"/>
              </a:rPr>
              <a:t>x</a:t>
            </a:r>
            <a:r>
              <a:rPr lang="en-US" sz="1800" dirty="0">
                <a:solidFill>
                  <a:srgbClr val="000000"/>
                </a:solidFill>
                <a:latin typeface="Courier New" charset="0"/>
                <a:ea typeface="Courier New" charset="0"/>
                <a:cs typeface="Courier New" charset="0"/>
              </a:rPr>
              <a:t>;</a:t>
            </a:r>
            <a:br>
              <a:rPr lang="en-US" sz="1800" dirty="0">
                <a:solidFill>
                  <a:srgbClr val="000000"/>
                </a:solidFill>
                <a:latin typeface="Courier New" charset="0"/>
                <a:ea typeface="Courier New" charset="0"/>
                <a:cs typeface="Courier New" charset="0"/>
              </a:rPr>
            </a:br>
            <a:endParaRPr lang="en-US" sz="1800" dirty="0">
              <a:solidFill>
                <a:srgbClr val="000000"/>
              </a:solidFill>
              <a:latin typeface="Courier New" charset="0"/>
              <a:ea typeface="Courier New" charset="0"/>
              <a:cs typeface="Courier New" charset="0"/>
            </a:endParaRPr>
          </a:p>
          <a:p>
            <a:r>
              <a:rPr lang="en-US" sz="1800" dirty="0" err="1">
                <a:solidFill>
                  <a:srgbClr val="34A327"/>
                </a:solidFill>
                <a:latin typeface="Courier New" charset="0"/>
                <a:ea typeface="Courier New" charset="0"/>
                <a:cs typeface="Courier New" charset="0"/>
              </a:rPr>
              <a:t>int</a:t>
            </a:r>
            <a:r>
              <a:rPr lang="en-US" sz="1800" dirty="0">
                <a:solidFill>
                  <a:srgbClr val="000000"/>
                </a:solidFill>
                <a:latin typeface="Courier New" charset="0"/>
                <a:ea typeface="Courier New" charset="0"/>
                <a:cs typeface="Courier New" charset="0"/>
              </a:rPr>
              <a:t> </a:t>
            </a:r>
            <a:r>
              <a:rPr lang="en-US" sz="1800" dirty="0">
                <a:solidFill>
                  <a:srgbClr val="5E34FF"/>
                </a:solidFill>
                <a:latin typeface="Courier New" charset="0"/>
                <a:ea typeface="Courier New" charset="0"/>
                <a:cs typeface="Courier New" charset="0"/>
              </a:rPr>
              <a:t>main</a:t>
            </a:r>
            <a:r>
              <a:rPr lang="en-US" sz="1800" dirty="0">
                <a:solidFill>
                  <a:srgbClr val="000000"/>
                </a:solidFill>
                <a:latin typeface="Courier New" charset="0"/>
                <a:ea typeface="Courier New" charset="0"/>
                <a:cs typeface="Courier New" charset="0"/>
              </a:rPr>
              <a:t>(</a:t>
            </a:r>
            <a:r>
              <a:rPr lang="en-US" sz="1800" dirty="0" err="1">
                <a:solidFill>
                  <a:srgbClr val="34A327"/>
                </a:solidFill>
                <a:latin typeface="Courier New" charset="0"/>
                <a:ea typeface="Courier New" charset="0"/>
                <a:cs typeface="Courier New" charset="0"/>
              </a:rPr>
              <a:t>int</a:t>
            </a:r>
            <a:r>
              <a:rPr lang="en-US" sz="1800" dirty="0">
                <a:solidFill>
                  <a:srgbClr val="000000"/>
                </a:solidFill>
                <a:latin typeface="Courier New" charset="0"/>
                <a:ea typeface="Courier New" charset="0"/>
                <a:cs typeface="Courier New" charset="0"/>
              </a:rPr>
              <a:t> </a:t>
            </a:r>
            <a:r>
              <a:rPr lang="en-US" sz="1800" dirty="0" err="1">
                <a:solidFill>
                  <a:srgbClr val="C79C24"/>
                </a:solidFill>
                <a:latin typeface="Courier New" charset="0"/>
                <a:ea typeface="Courier New" charset="0"/>
                <a:cs typeface="Courier New" charset="0"/>
              </a:rPr>
              <a:t>argc</a:t>
            </a:r>
            <a:r>
              <a:rPr lang="en-US" sz="1800" dirty="0">
                <a:solidFill>
                  <a:srgbClr val="000000"/>
                </a:solidFill>
                <a:latin typeface="Courier New" charset="0"/>
                <a:ea typeface="Courier New" charset="0"/>
                <a:cs typeface="Courier New" charset="0"/>
              </a:rPr>
              <a:t>,</a:t>
            </a:r>
          </a:p>
          <a:p>
            <a:r>
              <a:rPr lang="en-US" sz="1800">
                <a:solidFill>
                  <a:srgbClr val="000000"/>
                </a:solidFill>
                <a:latin typeface="Courier New" charset="0"/>
                <a:ea typeface="Courier New" charset="0"/>
                <a:cs typeface="Courier New" charset="0"/>
              </a:rPr>
              <a:t>         </a:t>
            </a:r>
            <a:r>
              <a:rPr lang="en-US" sz="1800" dirty="0">
                <a:solidFill>
                  <a:srgbClr val="34A327"/>
                </a:solidFill>
                <a:latin typeface="Courier New" charset="0"/>
                <a:ea typeface="Courier New" charset="0"/>
                <a:cs typeface="Courier New" charset="0"/>
              </a:rPr>
              <a:t>char</a:t>
            </a:r>
            <a:r>
              <a:rPr lang="en-US" sz="1800" dirty="0">
                <a:solidFill>
                  <a:srgbClr val="000000"/>
                </a:solidFill>
                <a:latin typeface="Courier New" charset="0"/>
                <a:ea typeface="Courier New" charset="0"/>
                <a:cs typeface="Courier New" charset="0"/>
              </a:rPr>
              <a:t> *</a:t>
            </a:r>
            <a:r>
              <a:rPr lang="en-US" sz="1800" dirty="0" err="1">
                <a:solidFill>
                  <a:srgbClr val="C79C24"/>
                </a:solidFill>
                <a:latin typeface="Courier New" charset="0"/>
                <a:ea typeface="Courier New" charset="0"/>
                <a:cs typeface="Courier New" charset="0"/>
              </a:rPr>
              <a:t>argv</a:t>
            </a:r>
            <a:r>
              <a:rPr lang="en-US" sz="1800" dirty="0">
                <a:solidFill>
                  <a:srgbClr val="000000"/>
                </a:solidFill>
                <a:latin typeface="Courier New" charset="0"/>
                <a:ea typeface="Courier New" charset="0"/>
                <a:cs typeface="Courier New" charset="0"/>
              </a:rPr>
              <a:t>[]) {</a:t>
            </a:r>
          </a:p>
          <a:p>
            <a:r>
              <a:rPr lang="en-US" sz="1800" dirty="0">
                <a:solidFill>
                  <a:srgbClr val="000000"/>
                </a:solidFill>
                <a:latin typeface="Courier New" charset="0"/>
                <a:ea typeface="Courier New" charset="0"/>
                <a:cs typeface="Courier New" charset="0"/>
              </a:rPr>
              <a:t>    </a:t>
            </a:r>
            <a:r>
              <a:rPr lang="en-US" sz="1800" dirty="0" err="1">
                <a:solidFill>
                  <a:srgbClr val="000000"/>
                </a:solidFill>
                <a:latin typeface="Courier New" charset="0"/>
                <a:ea typeface="Courier New" charset="0"/>
                <a:cs typeface="Courier New" charset="0"/>
              </a:rPr>
              <a:t>printf</a:t>
            </a:r>
            <a:r>
              <a:rPr lang="en-US" sz="1800" dirty="0">
                <a:solidFill>
                  <a:srgbClr val="000000"/>
                </a:solidFill>
                <a:latin typeface="Courier New" charset="0"/>
                <a:ea typeface="Courier New" charset="0"/>
                <a:cs typeface="Courier New" charset="0"/>
              </a:rPr>
              <a:t>(</a:t>
            </a:r>
            <a:r>
              <a:rPr lang="en-US" sz="1800" dirty="0">
                <a:solidFill>
                  <a:srgbClr val="C59C9C"/>
                </a:solidFill>
                <a:latin typeface="Courier New" charset="0"/>
                <a:ea typeface="Courier New" charset="0"/>
                <a:cs typeface="Courier New" charset="0"/>
              </a:rPr>
              <a:t>"%</a:t>
            </a:r>
            <a:r>
              <a:rPr lang="en-US" sz="1800" dirty="0" err="1">
                <a:solidFill>
                  <a:srgbClr val="C59C9C"/>
                </a:solidFill>
                <a:latin typeface="Courier New" charset="0"/>
                <a:ea typeface="Courier New" charset="0"/>
                <a:cs typeface="Courier New" charset="0"/>
              </a:rPr>
              <a:t>ld</a:t>
            </a:r>
            <a:r>
              <a:rPr lang="en-US" sz="1800" dirty="0">
                <a:solidFill>
                  <a:srgbClr val="C59C9C"/>
                </a:solidFill>
                <a:latin typeface="Courier New" charset="0"/>
                <a:ea typeface="Courier New" charset="0"/>
                <a:cs typeface="Courier New" charset="0"/>
              </a:rPr>
              <a:t>\n"</a:t>
            </a:r>
            <a:r>
              <a:rPr lang="en-US" sz="1800" dirty="0">
                <a:solidFill>
                  <a:srgbClr val="000000"/>
                </a:solidFill>
                <a:latin typeface="Courier New" charset="0"/>
                <a:ea typeface="Courier New" charset="0"/>
                <a:cs typeface="Courier New" charset="0"/>
              </a:rPr>
              <a:t>, x);</a:t>
            </a:r>
          </a:p>
          <a:p>
            <a:r>
              <a:rPr lang="en-US" sz="1800" dirty="0">
                <a:solidFill>
                  <a:srgbClr val="000000"/>
                </a:solidFill>
                <a:latin typeface="Courier New" charset="0"/>
                <a:ea typeface="Courier New" charset="0"/>
                <a:cs typeface="Courier New" charset="0"/>
              </a:rPr>
              <a:t>    </a:t>
            </a:r>
            <a:r>
              <a:rPr lang="en-US" sz="1800" dirty="0">
                <a:solidFill>
                  <a:srgbClr val="D03BFF"/>
                </a:solidFill>
                <a:latin typeface="Courier New" charset="0"/>
                <a:ea typeface="Courier New" charset="0"/>
                <a:cs typeface="Courier New" charset="0"/>
              </a:rPr>
              <a:t>return </a:t>
            </a:r>
            <a:r>
              <a:rPr lang="en-US" sz="1800" dirty="0">
                <a:solidFill>
                  <a:srgbClr val="000000"/>
                </a:solidFill>
                <a:latin typeface="Courier New" charset="0"/>
                <a:ea typeface="Courier New" charset="0"/>
                <a:cs typeface="Courier New" charset="0"/>
              </a:rPr>
              <a:t>0;</a:t>
            </a:r>
          </a:p>
          <a:p>
            <a:r>
              <a:rPr lang="en-US" sz="1800" dirty="0">
                <a:solidFill>
                  <a:srgbClr val="000000"/>
                </a:solidFill>
                <a:latin typeface="Courier New" charset="0"/>
                <a:ea typeface="Courier New" charset="0"/>
                <a:cs typeface="Courier New" charset="0"/>
              </a:rPr>
              <a:t>}</a:t>
            </a:r>
          </a:p>
          <a:p>
            <a:endParaRPr lang="en-US" sz="1800" dirty="0">
              <a:latin typeface="Courier New"/>
              <a:cs typeface="Courier New"/>
            </a:endParaRPr>
          </a:p>
        </p:txBody>
      </p:sp>
      <p:sp>
        <p:nvSpPr>
          <p:cNvPr id="7" name="Rectangle 3">
            <a:extLst>
              <a:ext uri="{FF2B5EF4-FFF2-40B4-BE49-F238E27FC236}">
                <a16:creationId xmlns:a16="http://schemas.microsoft.com/office/drawing/2014/main" id="{8521A660-7E6D-555C-B4DF-68E6D7685273}"/>
              </a:ext>
            </a:extLst>
          </p:cNvPr>
          <p:cNvSpPr>
            <a:spLocks noChangeArrowheads="1"/>
          </p:cNvSpPr>
          <p:nvPr/>
        </p:nvSpPr>
        <p:spPr bwMode="auto">
          <a:xfrm>
            <a:off x="6096001" y="4433473"/>
            <a:ext cx="2895600" cy="354906"/>
          </a:xfrm>
          <a:prstGeom prst="rect">
            <a:avLst/>
          </a:prstGeom>
          <a:noFill/>
          <a:ln w="3240">
            <a:noFill/>
            <a:miter lim="800000"/>
            <a:headEnd/>
            <a:tailEnd/>
          </a:ln>
          <a:effectLst/>
        </p:spPr>
        <p:txBody>
          <a:bodyPr wrap="square" lIns="90000" tIns="46800" rIns="90000" bIns="46800">
            <a:spAutoFit/>
          </a:bodyPr>
          <a:lstStyle/>
          <a:p>
            <a:pPr algn="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chemeClr val="tx1">
                    <a:lumMod val="50000"/>
                    <a:lumOff val="50000"/>
                  </a:schemeClr>
                </a:solidFill>
                <a:latin typeface="Courier New" pitchFamily="49" charset="0"/>
                <a:ea typeface="msgothic" charset="0"/>
                <a:cs typeface="msgothic" charset="0"/>
              </a:rPr>
              <a:t>mismatch-</a:t>
            </a:r>
            <a:r>
              <a:rPr lang="en-GB" sz="1800" b="1" i="1" dirty="0" err="1">
                <a:solidFill>
                  <a:schemeClr val="tx1">
                    <a:lumMod val="50000"/>
                    <a:lumOff val="50000"/>
                  </a:schemeClr>
                </a:solidFill>
                <a:latin typeface="Courier New" pitchFamily="49" charset="0"/>
                <a:ea typeface="msgothic" charset="0"/>
                <a:cs typeface="msgothic" charset="0"/>
              </a:rPr>
              <a:t>variable.c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8" name="Rectangle 3">
            <a:extLst>
              <a:ext uri="{FF2B5EF4-FFF2-40B4-BE49-F238E27FC236}">
                <a16:creationId xmlns:a16="http://schemas.microsoft.com/office/drawing/2014/main" id="{8D8F3F10-CAC1-63E6-C571-321EC5332DFB}"/>
              </a:ext>
            </a:extLst>
          </p:cNvPr>
          <p:cNvSpPr>
            <a:spLocks noChangeArrowheads="1"/>
          </p:cNvSpPr>
          <p:nvPr/>
        </p:nvSpPr>
        <p:spPr bwMode="auto">
          <a:xfrm>
            <a:off x="2185781" y="4441590"/>
            <a:ext cx="2266950" cy="359010"/>
          </a:xfrm>
          <a:prstGeom prst="rect">
            <a:avLst/>
          </a:prstGeom>
          <a:noFill/>
          <a:ln w="3240">
            <a:noFill/>
            <a:miter lim="800000"/>
            <a:headEnd/>
            <a:tailEnd/>
          </a:ln>
          <a:effectLst/>
        </p:spPr>
        <p:txBody>
          <a:bodyPr wrap="square" lIns="90000" tIns="46800" rIns="90000" bIns="46800">
            <a:spAutoFit/>
          </a:bodyPr>
          <a:lstStyle/>
          <a:p>
            <a:pPr algn="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chemeClr val="tx1">
                    <a:lumMod val="50000"/>
                    <a:lumOff val="50000"/>
                  </a:schemeClr>
                </a:solidFill>
                <a:latin typeface="Courier New" pitchFamily="49" charset="0"/>
                <a:ea typeface="msgothic" charset="0"/>
                <a:cs typeface="msgothic" charset="0"/>
              </a:rPr>
              <a:t>mismatch-</a:t>
            </a:r>
            <a:r>
              <a:rPr lang="en-GB" sz="1800" b="1" i="1" dirty="0" err="1">
                <a:solidFill>
                  <a:schemeClr val="tx1">
                    <a:lumMod val="50000"/>
                    <a:lumOff val="50000"/>
                  </a:schemeClr>
                </a:solidFill>
                <a:latin typeface="Courier New" pitchFamily="49" charset="0"/>
                <a:ea typeface="msgothic" charset="0"/>
                <a:cs typeface="msgothic" charset="0"/>
              </a:rPr>
              <a:t>main.c</a:t>
            </a:r>
            <a:endParaRPr lang="en-GB" sz="1800" b="1" i="1" dirty="0">
              <a:solidFill>
                <a:schemeClr val="tx1">
                  <a:lumMod val="50000"/>
                  <a:lumOff val="50000"/>
                </a:schemeClr>
              </a:solidFill>
              <a:latin typeface="Courier New" pitchFamily="49" charset="0"/>
              <a:ea typeface="msgothic" charset="0"/>
              <a:cs typeface="msgothic" charset="0"/>
            </a:endParaRPr>
          </a:p>
        </p:txBody>
      </p:sp>
      <p:pic>
        <p:nvPicPr>
          <p:cNvPr id="9" name="Picture 1">
            <a:extLst>
              <a:ext uri="{FF2B5EF4-FFF2-40B4-BE49-F238E27FC236}">
                <a16:creationId xmlns:a16="http://schemas.microsoft.com/office/drawing/2014/main" id="{323948C2-B0BB-C07D-0B12-DC27FCA7D4C9}"/>
              </a:ext>
            </a:extLst>
          </p:cNvPr>
          <p:cNvPicPr>
            <a:picLocks noChangeAspect="1"/>
          </p:cNvPicPr>
          <p:nvPr/>
        </p:nvPicPr>
        <p:blipFill rotWithShape="1">
          <a:blip r:embed="rId2"/>
          <a:srcRect b="9830"/>
          <a:stretch/>
        </p:blipFill>
        <p:spPr>
          <a:xfrm>
            <a:off x="3798110" y="5473204"/>
            <a:ext cx="3938833" cy="698996"/>
          </a:xfrm>
          <a:prstGeom prst="rect">
            <a:avLst/>
          </a:prstGeom>
        </p:spPr>
      </p:pic>
    </p:spTree>
    <p:extLst>
      <p:ext uri="{BB962C8B-B14F-4D97-AF65-F5344CB8AC3E}">
        <p14:creationId xmlns:p14="http://schemas.microsoft.com/office/powerpoint/2010/main" val="1626616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D85242-581B-9151-49C9-67CA1B10FB99}"/>
              </a:ext>
            </a:extLst>
          </p:cNvPr>
          <p:cNvSpPr>
            <a:spLocks noGrp="1"/>
          </p:cNvSpPr>
          <p:nvPr>
            <p:ph type="title"/>
          </p:nvPr>
        </p:nvSpPr>
        <p:spPr/>
        <p:txBody>
          <a:bodyPr/>
          <a:lstStyle/>
          <a:p>
            <a:r>
              <a:rPr lang="zh-CN" altLang="en-US" dirty="0"/>
              <a:t>检测类型不匹配示例</a:t>
            </a:r>
          </a:p>
        </p:txBody>
      </p:sp>
      <p:sp>
        <p:nvSpPr>
          <p:cNvPr id="3" name="内容占位符 2">
            <a:extLst>
              <a:ext uri="{FF2B5EF4-FFF2-40B4-BE49-F238E27FC236}">
                <a16:creationId xmlns:a16="http://schemas.microsoft.com/office/drawing/2014/main" id="{1D34EFF5-ECC2-D3E9-4A2F-DF5164CED635}"/>
              </a:ext>
            </a:extLst>
          </p:cNvPr>
          <p:cNvSpPr>
            <a:spLocks noGrp="1"/>
          </p:cNvSpPr>
          <p:nvPr>
            <p:ph idx="1"/>
          </p:nvPr>
        </p:nvSpPr>
        <p:spPr>
          <a:xfrm>
            <a:off x="457200" y="4560252"/>
            <a:ext cx="8305800" cy="1840547"/>
          </a:xfrm>
        </p:spPr>
        <p:txBody>
          <a:bodyPr/>
          <a:lstStyle/>
          <a:p>
            <a:r>
              <a:rPr lang="zh-CN" altLang="en-US" dirty="0"/>
              <a:t>现在我们从编译器（而不是链接器）得到一个错误：</a:t>
            </a:r>
            <a:endParaRPr lang="en-US" altLang="zh-CN" dirty="0"/>
          </a:p>
          <a:p>
            <a:pPr marL="0" indent="0">
              <a:buNone/>
            </a:pPr>
            <a:r>
              <a:rPr lang="en-US" altLang="zh-CN" sz="1800" dirty="0">
                <a:latin typeface="Consolas" panose="020B0609020204030204" pitchFamily="49" charset="0"/>
              </a:rPr>
              <a:t>	mismatch-variable.c:3:8: conflicting types for ‘x’</a:t>
            </a:r>
          </a:p>
          <a:p>
            <a:pPr marL="0" indent="0">
              <a:buNone/>
            </a:pPr>
            <a:r>
              <a:rPr lang="en-US" altLang="zh-CN" sz="1800" dirty="0">
                <a:latin typeface="Consolas" panose="020B0609020204030204" pitchFamily="49" charset="0"/>
              </a:rPr>
              <a:t>	mismatch.h:1:17: previous declaration of ‘x’</a:t>
            </a:r>
          </a:p>
          <a:p>
            <a:endParaRPr lang="zh-CN" altLang="en-US" sz="1800" i="1" kern="1200" dirty="0">
              <a:solidFill>
                <a:schemeClr val="tx1">
                  <a:lumMod val="50000"/>
                  <a:lumOff val="50000"/>
                </a:schemeClr>
              </a:solidFill>
              <a:latin typeface="JetBrainsMono NFM" panose="02000009000000000000" pitchFamily="49" charset="0"/>
              <a:cs typeface="JetBrainsMono NFM" panose="02000009000000000000" pitchFamily="49" charset="0"/>
            </a:endParaRPr>
          </a:p>
        </p:txBody>
      </p:sp>
      <p:sp>
        <p:nvSpPr>
          <p:cNvPr id="4" name="Rectangle 6">
            <a:extLst>
              <a:ext uri="{FF2B5EF4-FFF2-40B4-BE49-F238E27FC236}">
                <a16:creationId xmlns:a16="http://schemas.microsoft.com/office/drawing/2014/main" id="{DE073457-81EE-11B7-8B38-5B39A4CAB7D8}"/>
              </a:ext>
            </a:extLst>
          </p:cNvPr>
          <p:cNvSpPr>
            <a:spLocks noChangeArrowheads="1"/>
          </p:cNvSpPr>
          <p:nvPr/>
        </p:nvSpPr>
        <p:spPr bwMode="auto">
          <a:xfrm>
            <a:off x="4724402" y="2362201"/>
            <a:ext cx="4267200" cy="2057400"/>
          </a:xfrm>
          <a:prstGeom prst="rect">
            <a:avLst/>
          </a:prstGeom>
          <a:solidFill>
            <a:srgbClr val="DBF2DA"/>
          </a:solidFill>
          <a:ln w="3175">
            <a:solidFill>
              <a:schemeClr val="tx1"/>
            </a:solidFill>
            <a:miter lim="800000"/>
            <a:headEnd/>
            <a:tailEnd/>
          </a:ln>
          <a:effectLst/>
        </p:spPr>
        <p:txBody>
          <a:bodyPr wrap="square">
            <a:prstTxWarp prst="textNoShape">
              <a:avLst/>
            </a:prstTxWarp>
            <a:noAutofit/>
          </a:bodyPr>
          <a:lstStyle/>
          <a:p>
            <a:r>
              <a:rPr lang="en-US" sz="1800" dirty="0">
                <a:solidFill>
                  <a:srgbClr val="000000"/>
                </a:solidFill>
                <a:latin typeface="Courier New" charset="0"/>
                <a:ea typeface="Courier New" charset="0"/>
                <a:cs typeface="Courier New" charset="0"/>
              </a:rPr>
              <a:t>#include "</a:t>
            </a:r>
            <a:r>
              <a:rPr lang="en-US" sz="1800" dirty="0" err="1">
                <a:solidFill>
                  <a:srgbClr val="000000"/>
                </a:solidFill>
                <a:latin typeface="Courier New" charset="0"/>
                <a:ea typeface="Courier New" charset="0"/>
                <a:cs typeface="Courier New" charset="0"/>
              </a:rPr>
              <a:t>mismatch.h</a:t>
            </a:r>
            <a:r>
              <a:rPr lang="en-US" sz="1800" dirty="0">
                <a:solidFill>
                  <a:srgbClr val="000000"/>
                </a:solidFill>
                <a:latin typeface="Courier New" charset="0"/>
                <a:ea typeface="Courier New" charset="0"/>
                <a:cs typeface="Courier New" charset="0"/>
              </a:rPr>
              <a:t>"</a:t>
            </a:r>
            <a:endParaRPr lang="en-US" sz="1800" dirty="0">
              <a:solidFill>
                <a:srgbClr val="34A327"/>
              </a:solidFill>
              <a:latin typeface="Courier New" charset="0"/>
              <a:ea typeface="Courier New" charset="0"/>
              <a:cs typeface="Courier New" charset="0"/>
            </a:endParaRPr>
          </a:p>
          <a:p>
            <a:endParaRPr lang="en-US" sz="1800" dirty="0">
              <a:solidFill>
                <a:srgbClr val="34A327"/>
              </a:solidFill>
              <a:latin typeface="Courier New" charset="0"/>
              <a:ea typeface="Courier New" charset="0"/>
              <a:cs typeface="Courier New" charset="0"/>
            </a:endParaRPr>
          </a:p>
          <a:p>
            <a:r>
              <a:rPr lang="en-US" sz="1800" dirty="0">
                <a:solidFill>
                  <a:srgbClr val="34A327"/>
                </a:solidFill>
                <a:latin typeface="Courier New" charset="0"/>
                <a:ea typeface="Courier New" charset="0"/>
                <a:cs typeface="Courier New" charset="0"/>
              </a:rPr>
              <a:t>double</a:t>
            </a:r>
            <a:r>
              <a:rPr lang="en-US" sz="1800" dirty="0">
                <a:solidFill>
                  <a:srgbClr val="000000"/>
                </a:solidFill>
                <a:latin typeface="Courier New" charset="0"/>
                <a:ea typeface="Courier New" charset="0"/>
                <a:cs typeface="Courier New" charset="0"/>
              </a:rPr>
              <a:t> </a:t>
            </a:r>
            <a:r>
              <a:rPr lang="en-US" sz="1800" dirty="0">
                <a:solidFill>
                  <a:srgbClr val="C79C24"/>
                </a:solidFill>
                <a:latin typeface="Courier New" charset="0"/>
                <a:ea typeface="Courier New" charset="0"/>
                <a:cs typeface="Courier New" charset="0"/>
              </a:rPr>
              <a:t>x</a:t>
            </a:r>
            <a:r>
              <a:rPr lang="en-US" sz="1800" dirty="0">
                <a:solidFill>
                  <a:srgbClr val="000000"/>
                </a:solidFill>
                <a:latin typeface="Courier New" charset="0"/>
                <a:ea typeface="Courier New" charset="0"/>
                <a:cs typeface="Courier New" charset="0"/>
              </a:rPr>
              <a:t> = 3.14;</a:t>
            </a:r>
          </a:p>
          <a:p>
            <a:br>
              <a:rPr lang="en-US" sz="1800" dirty="0">
                <a:solidFill>
                  <a:srgbClr val="000000"/>
                </a:solidFill>
                <a:latin typeface="Courier New" charset="0"/>
                <a:ea typeface="Courier New" charset="0"/>
                <a:cs typeface="Courier New" charset="0"/>
              </a:rPr>
            </a:br>
            <a:endParaRPr lang="en-US" sz="1800" dirty="0">
              <a:solidFill>
                <a:srgbClr val="000000"/>
              </a:solidFill>
              <a:latin typeface="Courier New" charset="0"/>
              <a:ea typeface="Courier New" charset="0"/>
              <a:cs typeface="Courier New" charset="0"/>
            </a:endParaRPr>
          </a:p>
          <a:p>
            <a:endParaRPr lang="is-IS" sz="1800" dirty="0">
              <a:solidFill>
                <a:srgbClr val="000000"/>
              </a:solidFill>
              <a:latin typeface="Courier New"/>
              <a:cs typeface="Courier New"/>
            </a:endParaRPr>
          </a:p>
        </p:txBody>
      </p:sp>
      <p:sp>
        <p:nvSpPr>
          <p:cNvPr id="5" name="Rectangle 3">
            <a:extLst>
              <a:ext uri="{FF2B5EF4-FFF2-40B4-BE49-F238E27FC236}">
                <a16:creationId xmlns:a16="http://schemas.microsoft.com/office/drawing/2014/main" id="{0B78A5B0-E887-1BC4-0B45-2CF2D8083F35}"/>
              </a:ext>
            </a:extLst>
          </p:cNvPr>
          <p:cNvSpPr>
            <a:spLocks noChangeArrowheads="1"/>
          </p:cNvSpPr>
          <p:nvPr/>
        </p:nvSpPr>
        <p:spPr bwMode="auto">
          <a:xfrm>
            <a:off x="152401" y="2362201"/>
            <a:ext cx="4356100" cy="2057399"/>
          </a:xfrm>
          <a:prstGeom prst="rect">
            <a:avLst/>
          </a:prstGeom>
          <a:solidFill>
            <a:srgbClr val="F7F5CD"/>
          </a:solidFill>
          <a:ln w="3175">
            <a:solidFill>
              <a:schemeClr val="tx1"/>
            </a:solidFill>
            <a:miter lim="800000"/>
            <a:headEnd/>
            <a:tailEnd/>
          </a:ln>
          <a:effectLst/>
        </p:spPr>
        <p:txBody>
          <a:bodyPr wrap="square">
            <a:prstTxWarp prst="textNoShape">
              <a:avLst/>
            </a:prstTxWarp>
            <a:noAutofit/>
          </a:bodyPr>
          <a:lstStyle/>
          <a:p>
            <a:r>
              <a:rPr lang="en-US" sz="1800" dirty="0">
                <a:solidFill>
                  <a:srgbClr val="000000"/>
                </a:solidFill>
                <a:latin typeface="Courier New" charset="0"/>
                <a:ea typeface="Courier New" charset="0"/>
                <a:cs typeface="Courier New" charset="0"/>
              </a:rPr>
              <a:t>#include "</a:t>
            </a:r>
            <a:r>
              <a:rPr lang="en-US" sz="1800" dirty="0" err="1">
                <a:solidFill>
                  <a:srgbClr val="000000"/>
                </a:solidFill>
                <a:latin typeface="Courier New" charset="0"/>
                <a:ea typeface="Courier New" charset="0"/>
                <a:cs typeface="Courier New" charset="0"/>
              </a:rPr>
              <a:t>mismatch.h</a:t>
            </a:r>
            <a:r>
              <a:rPr lang="en-US" sz="1800" dirty="0">
                <a:solidFill>
                  <a:srgbClr val="000000"/>
                </a:solidFill>
                <a:latin typeface="Courier New" charset="0"/>
                <a:ea typeface="Courier New" charset="0"/>
                <a:cs typeface="Courier New" charset="0"/>
              </a:rPr>
              <a:t>"</a:t>
            </a:r>
            <a:br>
              <a:rPr lang="en-US" sz="1800" dirty="0">
                <a:solidFill>
                  <a:srgbClr val="000000"/>
                </a:solidFill>
                <a:latin typeface="Courier New" charset="0"/>
                <a:ea typeface="Courier New" charset="0"/>
                <a:cs typeface="Courier New" charset="0"/>
              </a:rPr>
            </a:br>
            <a:endParaRPr lang="en-US" sz="1800" dirty="0">
              <a:solidFill>
                <a:srgbClr val="000000"/>
              </a:solidFill>
              <a:latin typeface="Courier New" charset="0"/>
              <a:ea typeface="Courier New" charset="0"/>
              <a:cs typeface="Courier New" charset="0"/>
            </a:endParaRPr>
          </a:p>
          <a:p>
            <a:r>
              <a:rPr lang="en-US" sz="1800" dirty="0" err="1">
                <a:solidFill>
                  <a:srgbClr val="34A327"/>
                </a:solidFill>
                <a:latin typeface="Courier New" charset="0"/>
                <a:ea typeface="Courier New" charset="0"/>
                <a:cs typeface="Courier New" charset="0"/>
              </a:rPr>
              <a:t>int</a:t>
            </a:r>
            <a:r>
              <a:rPr lang="en-US" sz="1800" dirty="0">
                <a:solidFill>
                  <a:srgbClr val="000000"/>
                </a:solidFill>
                <a:latin typeface="Courier New" charset="0"/>
                <a:ea typeface="Courier New" charset="0"/>
                <a:cs typeface="Courier New" charset="0"/>
              </a:rPr>
              <a:t> </a:t>
            </a:r>
            <a:r>
              <a:rPr lang="en-US" sz="1800" dirty="0">
                <a:solidFill>
                  <a:srgbClr val="5E34FF"/>
                </a:solidFill>
                <a:latin typeface="Courier New" charset="0"/>
                <a:ea typeface="Courier New" charset="0"/>
                <a:cs typeface="Courier New" charset="0"/>
              </a:rPr>
              <a:t>main</a:t>
            </a:r>
            <a:r>
              <a:rPr lang="en-US" sz="1800" dirty="0">
                <a:solidFill>
                  <a:srgbClr val="000000"/>
                </a:solidFill>
                <a:latin typeface="Courier New" charset="0"/>
                <a:ea typeface="Courier New" charset="0"/>
                <a:cs typeface="Courier New" charset="0"/>
              </a:rPr>
              <a:t>(</a:t>
            </a:r>
            <a:r>
              <a:rPr lang="en-US" sz="1800" dirty="0" err="1">
                <a:solidFill>
                  <a:srgbClr val="34A327"/>
                </a:solidFill>
                <a:latin typeface="Courier New" charset="0"/>
                <a:ea typeface="Courier New" charset="0"/>
                <a:cs typeface="Courier New" charset="0"/>
              </a:rPr>
              <a:t>int</a:t>
            </a:r>
            <a:r>
              <a:rPr lang="en-US" sz="1800" dirty="0">
                <a:solidFill>
                  <a:srgbClr val="000000"/>
                </a:solidFill>
                <a:latin typeface="Courier New" charset="0"/>
                <a:ea typeface="Courier New" charset="0"/>
                <a:cs typeface="Courier New" charset="0"/>
              </a:rPr>
              <a:t> </a:t>
            </a:r>
            <a:r>
              <a:rPr lang="en-US" sz="1800" dirty="0" err="1">
                <a:solidFill>
                  <a:srgbClr val="C79C24"/>
                </a:solidFill>
                <a:latin typeface="Courier New" charset="0"/>
                <a:ea typeface="Courier New" charset="0"/>
                <a:cs typeface="Courier New" charset="0"/>
              </a:rPr>
              <a:t>argc</a:t>
            </a:r>
            <a:r>
              <a:rPr lang="en-US" sz="1800" dirty="0">
                <a:solidFill>
                  <a:srgbClr val="000000"/>
                </a:solidFill>
                <a:latin typeface="Courier New" charset="0"/>
                <a:ea typeface="Courier New" charset="0"/>
                <a:cs typeface="Courier New" charset="0"/>
              </a:rPr>
              <a:t>,</a:t>
            </a:r>
          </a:p>
          <a:p>
            <a:r>
              <a:rPr lang="en-US" sz="1800">
                <a:solidFill>
                  <a:srgbClr val="000000"/>
                </a:solidFill>
                <a:latin typeface="Courier New" charset="0"/>
                <a:ea typeface="Courier New" charset="0"/>
                <a:cs typeface="Courier New" charset="0"/>
              </a:rPr>
              <a:t>         </a:t>
            </a:r>
            <a:r>
              <a:rPr lang="en-US" sz="1800" dirty="0">
                <a:solidFill>
                  <a:srgbClr val="34A327"/>
                </a:solidFill>
                <a:latin typeface="Courier New" charset="0"/>
                <a:ea typeface="Courier New" charset="0"/>
                <a:cs typeface="Courier New" charset="0"/>
              </a:rPr>
              <a:t>char</a:t>
            </a:r>
            <a:r>
              <a:rPr lang="en-US" sz="1800" dirty="0">
                <a:solidFill>
                  <a:srgbClr val="000000"/>
                </a:solidFill>
                <a:latin typeface="Courier New" charset="0"/>
                <a:ea typeface="Courier New" charset="0"/>
                <a:cs typeface="Courier New" charset="0"/>
              </a:rPr>
              <a:t> *</a:t>
            </a:r>
            <a:r>
              <a:rPr lang="en-US" sz="1800" dirty="0" err="1">
                <a:solidFill>
                  <a:srgbClr val="C79C24"/>
                </a:solidFill>
                <a:latin typeface="Courier New" charset="0"/>
                <a:ea typeface="Courier New" charset="0"/>
                <a:cs typeface="Courier New" charset="0"/>
              </a:rPr>
              <a:t>argv</a:t>
            </a:r>
            <a:r>
              <a:rPr lang="en-US" sz="1800" dirty="0">
                <a:solidFill>
                  <a:srgbClr val="000000"/>
                </a:solidFill>
                <a:latin typeface="Courier New" charset="0"/>
                <a:ea typeface="Courier New" charset="0"/>
                <a:cs typeface="Courier New" charset="0"/>
              </a:rPr>
              <a:t>[]) {</a:t>
            </a:r>
          </a:p>
          <a:p>
            <a:r>
              <a:rPr lang="en-US" sz="1800" dirty="0">
                <a:solidFill>
                  <a:srgbClr val="000000"/>
                </a:solidFill>
                <a:latin typeface="Courier New" charset="0"/>
                <a:ea typeface="Courier New" charset="0"/>
                <a:cs typeface="Courier New" charset="0"/>
              </a:rPr>
              <a:t>    </a:t>
            </a:r>
            <a:r>
              <a:rPr lang="en-US" sz="1800" dirty="0" err="1">
                <a:solidFill>
                  <a:srgbClr val="000000"/>
                </a:solidFill>
                <a:latin typeface="Courier New" charset="0"/>
                <a:ea typeface="Courier New" charset="0"/>
                <a:cs typeface="Courier New" charset="0"/>
              </a:rPr>
              <a:t>printf</a:t>
            </a:r>
            <a:r>
              <a:rPr lang="en-US" sz="1800" dirty="0">
                <a:solidFill>
                  <a:srgbClr val="000000"/>
                </a:solidFill>
                <a:latin typeface="Courier New" charset="0"/>
                <a:ea typeface="Courier New" charset="0"/>
                <a:cs typeface="Courier New" charset="0"/>
              </a:rPr>
              <a:t>(</a:t>
            </a:r>
            <a:r>
              <a:rPr lang="en-US" sz="1800" dirty="0">
                <a:solidFill>
                  <a:srgbClr val="C59C9C"/>
                </a:solidFill>
                <a:latin typeface="Courier New" charset="0"/>
                <a:ea typeface="Courier New" charset="0"/>
                <a:cs typeface="Courier New" charset="0"/>
              </a:rPr>
              <a:t>"%</a:t>
            </a:r>
            <a:r>
              <a:rPr lang="en-US" sz="1800" dirty="0" err="1">
                <a:solidFill>
                  <a:srgbClr val="C59C9C"/>
                </a:solidFill>
                <a:latin typeface="Courier New" charset="0"/>
                <a:ea typeface="Courier New" charset="0"/>
                <a:cs typeface="Courier New" charset="0"/>
              </a:rPr>
              <a:t>ld</a:t>
            </a:r>
            <a:r>
              <a:rPr lang="en-US" sz="1800" dirty="0">
                <a:solidFill>
                  <a:srgbClr val="C59C9C"/>
                </a:solidFill>
                <a:latin typeface="Courier New" charset="0"/>
                <a:ea typeface="Courier New" charset="0"/>
                <a:cs typeface="Courier New" charset="0"/>
              </a:rPr>
              <a:t>\n"</a:t>
            </a:r>
            <a:r>
              <a:rPr lang="en-US" sz="1800" dirty="0">
                <a:solidFill>
                  <a:srgbClr val="000000"/>
                </a:solidFill>
                <a:latin typeface="Courier New" charset="0"/>
                <a:ea typeface="Courier New" charset="0"/>
                <a:cs typeface="Courier New" charset="0"/>
              </a:rPr>
              <a:t>, x);</a:t>
            </a:r>
          </a:p>
          <a:p>
            <a:r>
              <a:rPr lang="en-US" sz="1800" dirty="0">
                <a:solidFill>
                  <a:srgbClr val="000000"/>
                </a:solidFill>
                <a:latin typeface="Courier New" charset="0"/>
                <a:ea typeface="Courier New" charset="0"/>
                <a:cs typeface="Courier New" charset="0"/>
              </a:rPr>
              <a:t>    </a:t>
            </a:r>
            <a:r>
              <a:rPr lang="en-US" sz="1800" dirty="0">
                <a:solidFill>
                  <a:srgbClr val="D03BFF"/>
                </a:solidFill>
                <a:latin typeface="Courier New" charset="0"/>
                <a:ea typeface="Courier New" charset="0"/>
                <a:cs typeface="Courier New" charset="0"/>
              </a:rPr>
              <a:t>return </a:t>
            </a:r>
            <a:r>
              <a:rPr lang="en-US" sz="1800" dirty="0">
                <a:solidFill>
                  <a:srgbClr val="000000"/>
                </a:solidFill>
                <a:latin typeface="Courier New" charset="0"/>
                <a:ea typeface="Courier New" charset="0"/>
                <a:cs typeface="Courier New" charset="0"/>
              </a:rPr>
              <a:t>0;</a:t>
            </a:r>
          </a:p>
          <a:p>
            <a:r>
              <a:rPr lang="en-US" sz="1800" dirty="0">
                <a:solidFill>
                  <a:srgbClr val="000000"/>
                </a:solidFill>
                <a:latin typeface="Courier New" charset="0"/>
                <a:ea typeface="Courier New" charset="0"/>
                <a:cs typeface="Courier New" charset="0"/>
              </a:rPr>
              <a:t>}</a:t>
            </a:r>
          </a:p>
          <a:p>
            <a:endParaRPr lang="en-US" sz="1800" dirty="0">
              <a:latin typeface="Courier New"/>
              <a:cs typeface="Courier New"/>
            </a:endParaRPr>
          </a:p>
        </p:txBody>
      </p:sp>
      <p:sp>
        <p:nvSpPr>
          <p:cNvPr id="6" name="Rectangle 3">
            <a:extLst>
              <a:ext uri="{FF2B5EF4-FFF2-40B4-BE49-F238E27FC236}">
                <a16:creationId xmlns:a16="http://schemas.microsoft.com/office/drawing/2014/main" id="{565C63FA-CBD5-AFD2-1268-31EC5A3C15E8}"/>
              </a:ext>
            </a:extLst>
          </p:cNvPr>
          <p:cNvSpPr>
            <a:spLocks noChangeArrowheads="1"/>
          </p:cNvSpPr>
          <p:nvPr/>
        </p:nvSpPr>
        <p:spPr bwMode="auto">
          <a:xfrm>
            <a:off x="6096003" y="4052474"/>
            <a:ext cx="2895600" cy="354906"/>
          </a:xfrm>
          <a:prstGeom prst="rect">
            <a:avLst/>
          </a:prstGeom>
          <a:noFill/>
          <a:ln w="3240">
            <a:noFill/>
            <a:miter lim="800000"/>
            <a:headEnd/>
            <a:tailEnd/>
          </a:ln>
          <a:effectLst/>
        </p:spPr>
        <p:txBody>
          <a:bodyPr wrap="square" lIns="90000" tIns="46800" rIns="90000" bIns="46800">
            <a:spAutoFit/>
          </a:bodyPr>
          <a:lstStyle/>
          <a:p>
            <a:pPr algn="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chemeClr val="tx1">
                    <a:lumMod val="50000"/>
                    <a:lumOff val="50000"/>
                  </a:schemeClr>
                </a:solidFill>
                <a:latin typeface="Courier New" pitchFamily="49" charset="0"/>
                <a:ea typeface="msgothic" charset="0"/>
                <a:cs typeface="msgothic" charset="0"/>
              </a:rPr>
              <a:t>mismatch-</a:t>
            </a:r>
            <a:r>
              <a:rPr lang="en-GB" sz="1800" b="1" i="1" dirty="0" err="1">
                <a:solidFill>
                  <a:schemeClr val="tx1">
                    <a:lumMod val="50000"/>
                    <a:lumOff val="50000"/>
                  </a:schemeClr>
                </a:solidFill>
                <a:latin typeface="Courier New" pitchFamily="49" charset="0"/>
                <a:ea typeface="msgothic" charset="0"/>
                <a:cs typeface="msgothic" charset="0"/>
              </a:rPr>
              <a:t>variable.c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7" name="Rectangle 3">
            <a:extLst>
              <a:ext uri="{FF2B5EF4-FFF2-40B4-BE49-F238E27FC236}">
                <a16:creationId xmlns:a16="http://schemas.microsoft.com/office/drawing/2014/main" id="{62C97F25-D0CB-6DD7-588C-91CD098936C9}"/>
              </a:ext>
            </a:extLst>
          </p:cNvPr>
          <p:cNvSpPr>
            <a:spLocks noChangeArrowheads="1"/>
          </p:cNvSpPr>
          <p:nvPr/>
        </p:nvSpPr>
        <p:spPr bwMode="auto">
          <a:xfrm>
            <a:off x="2185783" y="4060591"/>
            <a:ext cx="2266950" cy="359010"/>
          </a:xfrm>
          <a:prstGeom prst="rect">
            <a:avLst/>
          </a:prstGeom>
          <a:noFill/>
          <a:ln w="3240">
            <a:noFill/>
            <a:miter lim="800000"/>
            <a:headEnd/>
            <a:tailEnd/>
          </a:ln>
          <a:effectLst/>
        </p:spPr>
        <p:txBody>
          <a:bodyPr wrap="square" lIns="90000" tIns="46800" rIns="90000" bIns="46800">
            <a:spAutoFit/>
          </a:bodyPr>
          <a:lstStyle/>
          <a:p>
            <a:pPr algn="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chemeClr val="tx1">
                    <a:lumMod val="50000"/>
                    <a:lumOff val="50000"/>
                  </a:schemeClr>
                </a:solidFill>
                <a:latin typeface="Courier New" pitchFamily="49" charset="0"/>
                <a:ea typeface="msgothic" charset="0"/>
                <a:cs typeface="msgothic" charset="0"/>
              </a:rPr>
              <a:t>mismatch-</a:t>
            </a:r>
            <a:r>
              <a:rPr lang="en-GB" sz="1800" b="1" i="1" dirty="0" err="1">
                <a:solidFill>
                  <a:schemeClr val="tx1">
                    <a:lumMod val="50000"/>
                    <a:lumOff val="50000"/>
                  </a:schemeClr>
                </a:solidFill>
                <a:latin typeface="Courier New" pitchFamily="49" charset="0"/>
                <a:ea typeface="msgothic" charset="0"/>
                <a:cs typeface="msgothic" charset="0"/>
              </a:rPr>
              <a:t>main.c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8" name="Rectangle 3">
            <a:extLst>
              <a:ext uri="{FF2B5EF4-FFF2-40B4-BE49-F238E27FC236}">
                <a16:creationId xmlns:a16="http://schemas.microsoft.com/office/drawing/2014/main" id="{2D3B4000-E6B9-7D63-E009-B4815CA6E26E}"/>
              </a:ext>
            </a:extLst>
          </p:cNvPr>
          <p:cNvSpPr>
            <a:spLocks noChangeArrowheads="1"/>
          </p:cNvSpPr>
          <p:nvPr/>
        </p:nvSpPr>
        <p:spPr bwMode="auto">
          <a:xfrm>
            <a:off x="152400" y="1600200"/>
            <a:ext cx="4356100" cy="600077"/>
          </a:xfrm>
          <a:prstGeom prst="rect">
            <a:avLst/>
          </a:prstGeom>
          <a:solidFill>
            <a:schemeClr val="accent2">
              <a:lumMod val="20000"/>
              <a:lumOff val="80000"/>
            </a:schemeClr>
          </a:solidFill>
          <a:ln w="3175">
            <a:solidFill>
              <a:schemeClr val="tx1"/>
            </a:solidFill>
            <a:miter lim="800000"/>
            <a:headEnd/>
            <a:tailEnd/>
          </a:ln>
          <a:effectLst/>
        </p:spPr>
        <p:txBody>
          <a:bodyPr wrap="square">
            <a:prstTxWarp prst="textNoShape">
              <a:avLst/>
            </a:prstTxWarp>
            <a:noAutofit/>
          </a:bodyPr>
          <a:lstStyle/>
          <a:p>
            <a:r>
              <a:rPr lang="en-US" sz="1800" dirty="0">
                <a:solidFill>
                  <a:srgbClr val="34A327"/>
                </a:solidFill>
                <a:latin typeface="Courier New" charset="0"/>
                <a:ea typeface="Courier New" charset="0"/>
                <a:cs typeface="Courier New" charset="0"/>
              </a:rPr>
              <a:t>extern long int</a:t>
            </a:r>
            <a:r>
              <a:rPr lang="en-US" sz="1800" dirty="0">
                <a:solidFill>
                  <a:srgbClr val="000000"/>
                </a:solidFill>
                <a:latin typeface="Courier New" charset="0"/>
                <a:ea typeface="Courier New" charset="0"/>
                <a:cs typeface="Courier New" charset="0"/>
              </a:rPr>
              <a:t> </a:t>
            </a:r>
            <a:r>
              <a:rPr lang="en-US" sz="1800" dirty="0">
                <a:solidFill>
                  <a:srgbClr val="C79C24"/>
                </a:solidFill>
                <a:latin typeface="Courier New" charset="0"/>
                <a:ea typeface="Courier New" charset="0"/>
                <a:cs typeface="Courier New" charset="0"/>
              </a:rPr>
              <a:t>x</a:t>
            </a:r>
            <a:r>
              <a:rPr lang="en-US" sz="1800" dirty="0">
                <a:solidFill>
                  <a:srgbClr val="000000"/>
                </a:solidFill>
                <a:latin typeface="Courier New" charset="0"/>
                <a:ea typeface="Courier New" charset="0"/>
                <a:cs typeface="Courier New" charset="0"/>
              </a:rPr>
              <a:t>;</a:t>
            </a:r>
            <a:endParaRPr lang="en-US" sz="1800" dirty="0">
              <a:latin typeface="Courier New"/>
              <a:cs typeface="Courier New"/>
            </a:endParaRPr>
          </a:p>
        </p:txBody>
      </p:sp>
      <p:sp>
        <p:nvSpPr>
          <p:cNvPr id="9" name="Rectangle 3">
            <a:extLst>
              <a:ext uri="{FF2B5EF4-FFF2-40B4-BE49-F238E27FC236}">
                <a16:creationId xmlns:a16="http://schemas.microsoft.com/office/drawing/2014/main" id="{BB2401B1-21C7-01B8-FD2D-9618562A2B6E}"/>
              </a:ext>
            </a:extLst>
          </p:cNvPr>
          <p:cNvSpPr>
            <a:spLocks noChangeArrowheads="1"/>
          </p:cNvSpPr>
          <p:nvPr/>
        </p:nvSpPr>
        <p:spPr bwMode="auto">
          <a:xfrm>
            <a:off x="2165905" y="1884494"/>
            <a:ext cx="2266950" cy="359010"/>
          </a:xfrm>
          <a:prstGeom prst="rect">
            <a:avLst/>
          </a:prstGeom>
          <a:noFill/>
          <a:ln w="3240">
            <a:noFill/>
            <a:miter lim="800000"/>
            <a:headEnd/>
            <a:tailEnd/>
          </a:ln>
          <a:effectLst/>
        </p:spPr>
        <p:txBody>
          <a:bodyPr wrap="square" lIns="90000" tIns="46800" rIns="90000" bIns="46800">
            <a:spAutoFit/>
          </a:bodyPr>
          <a:lstStyle/>
          <a:p>
            <a:pPr algn="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mismatch.h</a:t>
            </a:r>
            <a:endParaRPr lang="en-GB" sz="1800" b="1" i="1" dirty="0">
              <a:solidFill>
                <a:schemeClr val="tx1">
                  <a:lumMod val="50000"/>
                  <a:lumOff val="50000"/>
                </a:schemeClr>
              </a:solidFill>
              <a:latin typeface="Courier New" pitchFamily="49" charset="0"/>
              <a:ea typeface="msgothic" charset="0"/>
              <a:cs typeface="msgothic" charset="0"/>
            </a:endParaRPr>
          </a:p>
        </p:txBody>
      </p:sp>
    </p:spTree>
    <p:extLst>
      <p:ext uri="{BB962C8B-B14F-4D97-AF65-F5344CB8AC3E}">
        <p14:creationId xmlns:p14="http://schemas.microsoft.com/office/powerpoint/2010/main" val="33582505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3CBDF-768F-5289-883E-6601546833A3}"/>
              </a:ext>
            </a:extLst>
          </p:cNvPr>
          <p:cNvSpPr>
            <a:spLocks noGrp="1"/>
          </p:cNvSpPr>
          <p:nvPr>
            <p:ph type="title"/>
          </p:nvPr>
        </p:nvSpPr>
        <p:spPr/>
        <p:txBody>
          <a:bodyPr/>
          <a:lstStyle/>
          <a:p>
            <a:r>
              <a:rPr lang="zh-CN" altLang="en-US" dirty="0"/>
              <a:t>避免类型不匹配的规则</a:t>
            </a:r>
          </a:p>
        </p:txBody>
      </p:sp>
      <p:sp>
        <p:nvSpPr>
          <p:cNvPr id="3" name="内容占位符 2">
            <a:extLst>
              <a:ext uri="{FF2B5EF4-FFF2-40B4-BE49-F238E27FC236}">
                <a16:creationId xmlns:a16="http://schemas.microsoft.com/office/drawing/2014/main" id="{C5422F32-EF97-FABB-F696-962D68E283EE}"/>
              </a:ext>
            </a:extLst>
          </p:cNvPr>
          <p:cNvSpPr>
            <a:spLocks noGrp="1"/>
          </p:cNvSpPr>
          <p:nvPr>
            <p:ph idx="1"/>
          </p:nvPr>
        </p:nvSpPr>
        <p:spPr>
          <a:xfrm>
            <a:off x="457200" y="1600200"/>
            <a:ext cx="8305800" cy="4800600"/>
          </a:xfrm>
        </p:spPr>
        <p:txBody>
          <a:bodyPr>
            <a:normAutofit fontScale="92500" lnSpcReduction="10000"/>
          </a:bodyPr>
          <a:lstStyle/>
          <a:p>
            <a:r>
              <a:rPr lang="zh-CN" altLang="en-US" dirty="0"/>
              <a:t>尽量避免使用</a:t>
            </a:r>
            <a:r>
              <a:rPr lang="zh-CN" altLang="en-US" dirty="0">
                <a:solidFill>
                  <a:srgbClr val="FF0000"/>
                </a:solidFill>
              </a:rPr>
              <a:t>全局变量</a:t>
            </a:r>
            <a:r>
              <a:rPr lang="zh-CN" altLang="en-US" dirty="0"/>
              <a:t> ❌</a:t>
            </a:r>
            <a:endParaRPr lang="en-US" altLang="zh-CN" dirty="0"/>
          </a:p>
          <a:p>
            <a:r>
              <a:rPr lang="zh-CN" altLang="en-US" dirty="0"/>
              <a:t>尽量使用 </a:t>
            </a:r>
            <a:r>
              <a:rPr lang="en-US" altLang="zh-CN" dirty="0">
                <a:solidFill>
                  <a:srgbClr val="FF0000"/>
                </a:solidFill>
              </a:rPr>
              <a:t>static</a:t>
            </a:r>
            <a:r>
              <a:rPr lang="en-US" altLang="zh-CN" dirty="0"/>
              <a:t> ✅</a:t>
            </a:r>
          </a:p>
          <a:p>
            <a:r>
              <a:rPr lang="zh-CN" altLang="en-US" dirty="0"/>
              <a:t>将所有非 </a:t>
            </a:r>
            <a:r>
              <a:rPr lang="en-US" altLang="zh-CN" dirty="0"/>
              <a:t>static </a:t>
            </a:r>
            <a:r>
              <a:rPr lang="zh-CN" altLang="en-US" dirty="0"/>
              <a:t>的声明放在</a:t>
            </a:r>
            <a:r>
              <a:rPr lang="zh-CN" altLang="en-US" dirty="0">
                <a:solidFill>
                  <a:srgbClr val="FF0000"/>
                </a:solidFill>
              </a:rPr>
              <a:t>头文件</a:t>
            </a:r>
            <a:r>
              <a:rPr lang="zh-CN" altLang="en-US" dirty="0"/>
              <a:t>中</a:t>
            </a:r>
            <a:endParaRPr lang="en-US" altLang="zh-CN" dirty="0"/>
          </a:p>
          <a:p>
            <a:pPr lvl="1"/>
            <a:r>
              <a:rPr lang="zh-CN" altLang="en-US" dirty="0"/>
              <a:t>确保将头文件包含在所有相关的文件中</a:t>
            </a:r>
            <a:endParaRPr lang="en-US" altLang="zh-CN" dirty="0"/>
          </a:p>
          <a:p>
            <a:pPr lvl="1"/>
            <a:r>
              <a:rPr lang="zh-CN" altLang="en-US" dirty="0"/>
              <a:t>包括定义这些符号的文件</a:t>
            </a:r>
            <a:endParaRPr lang="en-US" altLang="zh-CN" dirty="0"/>
          </a:p>
          <a:p>
            <a:r>
              <a:rPr lang="zh-CN" altLang="en-US" dirty="0"/>
              <a:t>在头文件中的声明上始终加上 </a:t>
            </a:r>
            <a:r>
              <a:rPr lang="en-US" altLang="zh-CN" dirty="0">
                <a:solidFill>
                  <a:srgbClr val="FF0000"/>
                </a:solidFill>
              </a:rPr>
              <a:t>extern</a:t>
            </a:r>
          </a:p>
          <a:p>
            <a:pPr lvl="1"/>
            <a:r>
              <a:rPr lang="zh-CN" altLang="en-US" dirty="0"/>
              <a:t>对于函数声明来说这可能多余但无害</a:t>
            </a:r>
            <a:endParaRPr lang="en-US" altLang="zh-CN" dirty="0"/>
          </a:p>
          <a:p>
            <a:pPr lvl="1"/>
            <a:r>
              <a:rPr lang="zh-CN" altLang="en-US" dirty="0"/>
              <a:t>避免没有 </a:t>
            </a:r>
            <a:r>
              <a:rPr lang="en-US" altLang="zh-CN" dirty="0"/>
              <a:t>extern </a:t>
            </a:r>
            <a:r>
              <a:rPr lang="zh-CN" altLang="en-US" dirty="0"/>
              <a:t>的全局变量出现奇怪的行为</a:t>
            </a:r>
            <a:endParaRPr lang="en-US" altLang="zh-CN" dirty="0"/>
          </a:p>
          <a:p>
            <a:r>
              <a:rPr lang="zh-CN" altLang="en-US" dirty="0"/>
              <a:t>当函数不接受参数时，始终写上 </a:t>
            </a:r>
            <a:r>
              <a:rPr lang="en-US" altLang="zh-CN" dirty="0">
                <a:solidFill>
                  <a:srgbClr val="FF0000"/>
                </a:solidFill>
              </a:rPr>
              <a:t>(void)</a:t>
            </a:r>
          </a:p>
          <a:p>
            <a:pPr lvl="1"/>
            <a:r>
              <a:rPr lang="en-US" altLang="zh-CN" dirty="0"/>
              <a:t>extern void </a:t>
            </a:r>
            <a:r>
              <a:rPr lang="en-US" altLang="zh-CN" dirty="0" err="1"/>
              <a:t>no_args</a:t>
            </a:r>
            <a:r>
              <a:rPr lang="en-US" altLang="zh-CN" dirty="0"/>
              <a:t>(void);</a:t>
            </a:r>
          </a:p>
          <a:p>
            <a:pPr lvl="1"/>
            <a:r>
              <a:rPr lang="zh-CN" altLang="en-US" dirty="0"/>
              <a:t>省略 </a:t>
            </a:r>
            <a:r>
              <a:rPr lang="en-US" altLang="zh-CN" dirty="0"/>
              <a:t>void </a:t>
            </a:r>
            <a:r>
              <a:rPr lang="zh-CN" altLang="en-US" dirty="0"/>
              <a:t>意味着“我不声明这个函数的参数列表。” 这会关闭参数类型检查！</a:t>
            </a:r>
          </a:p>
        </p:txBody>
      </p:sp>
    </p:spTree>
    <p:extLst>
      <p:ext uri="{BB962C8B-B14F-4D97-AF65-F5344CB8AC3E}">
        <p14:creationId xmlns:p14="http://schemas.microsoft.com/office/powerpoint/2010/main" val="2346131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AFC74-90B0-EFE1-DEB7-FE50DB172E13}"/>
              </a:ext>
            </a:extLst>
          </p:cNvPr>
          <p:cNvSpPr>
            <a:spLocks noGrp="1"/>
          </p:cNvSpPr>
          <p:nvPr>
            <p:ph type="title"/>
          </p:nvPr>
        </p:nvSpPr>
        <p:spPr/>
        <p:txBody>
          <a:bodyPr/>
          <a:lstStyle/>
          <a:p>
            <a:r>
              <a:rPr lang="zh-CN" altLang="pt-BR" dirty="0"/>
              <a:t>在 </a:t>
            </a:r>
            <a:r>
              <a:rPr lang="pt-BR" altLang="zh-CN" dirty="0"/>
              <a:t>.h </a:t>
            </a:r>
            <a:r>
              <a:rPr lang="zh-CN" altLang="pt-BR" dirty="0"/>
              <a:t>文件中使用 </a:t>
            </a:r>
            <a:r>
              <a:rPr lang="pt-BR" altLang="zh-CN" dirty="0"/>
              <a:t>extern</a:t>
            </a:r>
            <a:r>
              <a:rPr lang="zh-CN" altLang="pt-BR" dirty="0"/>
              <a:t>（</a:t>
            </a:r>
            <a:r>
              <a:rPr lang="pt-BR" altLang="zh-CN" dirty="0"/>
              <a:t>#1</a:t>
            </a:r>
            <a:r>
              <a:rPr lang="zh-CN" altLang="pt-BR" dirty="0"/>
              <a:t>）</a:t>
            </a:r>
            <a:endParaRPr lang="zh-CN" altLang="en-US" dirty="0"/>
          </a:p>
        </p:txBody>
      </p:sp>
      <p:sp>
        <p:nvSpPr>
          <p:cNvPr id="4" name="Rectangle 3">
            <a:extLst>
              <a:ext uri="{FF2B5EF4-FFF2-40B4-BE49-F238E27FC236}">
                <a16:creationId xmlns:a16="http://schemas.microsoft.com/office/drawing/2014/main" id="{0D3701D5-C4EB-CA0D-7574-15EBEA19FC7B}"/>
              </a:ext>
            </a:extLst>
          </p:cNvPr>
          <p:cNvSpPr>
            <a:spLocks noChangeArrowheads="1"/>
          </p:cNvSpPr>
          <p:nvPr/>
        </p:nvSpPr>
        <p:spPr bwMode="auto">
          <a:xfrm>
            <a:off x="825500" y="1839698"/>
            <a:ext cx="2803973" cy="1477328"/>
          </a:xfrm>
          <a:prstGeom prst="rect">
            <a:avLst/>
          </a:prstGeom>
          <a:solidFill>
            <a:srgbClr val="F7F5CD"/>
          </a:solidFill>
          <a:ln w="3175">
            <a:solidFill>
              <a:schemeClr val="tx1"/>
            </a:solidFill>
            <a:miter lim="800000"/>
            <a:headEnd/>
            <a:tailEnd/>
          </a:ln>
          <a:effectLst/>
        </p:spPr>
        <p:txBody>
          <a:bodyPr wrap="none">
            <a:prstTxWarp prst="textNoShape">
              <a:avLst/>
            </a:prstTxWarp>
            <a:spAutoFit/>
          </a:bodyPr>
          <a:lstStyle/>
          <a:p>
            <a:r>
              <a:rPr lang="en-US" sz="1800">
                <a:latin typeface="Courier New"/>
                <a:cs typeface="Courier New"/>
              </a:rPr>
              <a:t>#include "</a:t>
            </a:r>
            <a:r>
              <a:rPr lang="en-US" sz="1800" err="1">
                <a:latin typeface="Courier New"/>
                <a:cs typeface="Courier New"/>
              </a:rPr>
              <a:t>global.h</a:t>
            </a:r>
            <a:r>
              <a:rPr lang="en-US" sz="1800">
                <a:latin typeface="Courier New"/>
                <a:cs typeface="Courier New"/>
              </a:rPr>
              <a:t>"</a:t>
            </a:r>
          </a:p>
          <a:p>
            <a:endParaRPr lang="en-US" sz="1800">
              <a:latin typeface="Courier New"/>
              <a:cs typeface="Courier New"/>
            </a:endParaRPr>
          </a:p>
          <a:p>
            <a:r>
              <a:rPr lang="en-US" sz="1800" err="1">
                <a:latin typeface="Courier New"/>
                <a:cs typeface="Courier New"/>
              </a:rPr>
              <a:t>int</a:t>
            </a:r>
            <a:r>
              <a:rPr lang="en-US" sz="1800">
                <a:latin typeface="Courier New"/>
                <a:cs typeface="Courier New"/>
              </a:rPr>
              <a:t> f() {</a:t>
            </a:r>
          </a:p>
          <a:p>
            <a:r>
              <a:rPr lang="en-US" sz="1800">
                <a:latin typeface="Courier New"/>
                <a:cs typeface="Courier New"/>
              </a:rPr>
              <a:t>  return g+1;</a:t>
            </a:r>
          </a:p>
          <a:p>
            <a:r>
              <a:rPr lang="en-US" sz="1800">
                <a:latin typeface="Courier New"/>
                <a:cs typeface="Courier New"/>
              </a:rPr>
              <a:t>}</a:t>
            </a:r>
          </a:p>
        </p:txBody>
      </p:sp>
      <p:sp>
        <p:nvSpPr>
          <p:cNvPr id="5" name="Rectangle 4">
            <a:extLst>
              <a:ext uri="{FF2B5EF4-FFF2-40B4-BE49-F238E27FC236}">
                <a16:creationId xmlns:a16="http://schemas.microsoft.com/office/drawing/2014/main" id="{CA398506-53BC-6B11-2072-32EAE0AECAD9}"/>
              </a:ext>
            </a:extLst>
          </p:cNvPr>
          <p:cNvSpPr>
            <a:spLocks noChangeArrowheads="1"/>
          </p:cNvSpPr>
          <p:nvPr/>
        </p:nvSpPr>
        <p:spPr bwMode="auto">
          <a:xfrm>
            <a:off x="761999" y="1457334"/>
            <a:ext cx="922047" cy="461665"/>
          </a:xfrm>
          <a:prstGeom prst="rect">
            <a:avLst/>
          </a:prstGeom>
          <a:noFill/>
          <a:ln w="3175">
            <a:solidFill>
              <a:schemeClr val="bg1"/>
            </a:solidFill>
            <a:miter lim="800000"/>
            <a:headEnd/>
            <a:tailEnd/>
          </a:ln>
          <a:effectLst/>
        </p:spPr>
        <p:txBody>
          <a:bodyPr wrap="none">
            <a:prstTxWarp prst="textNoShape">
              <a:avLst/>
            </a:prstTxWarp>
            <a:spAutoFit/>
          </a:bodyPr>
          <a:lstStyle/>
          <a:p>
            <a:r>
              <a:rPr lang="en-US">
                <a:solidFill>
                  <a:srgbClr val="000000"/>
                </a:solidFill>
                <a:latin typeface="Courier New"/>
                <a:cs typeface="Courier New"/>
              </a:rPr>
              <a:t>c1.c</a:t>
            </a:r>
          </a:p>
        </p:txBody>
      </p:sp>
      <p:sp>
        <p:nvSpPr>
          <p:cNvPr id="6" name="Rectangle 5">
            <a:extLst>
              <a:ext uri="{FF2B5EF4-FFF2-40B4-BE49-F238E27FC236}">
                <a16:creationId xmlns:a16="http://schemas.microsoft.com/office/drawing/2014/main" id="{56433B54-7F33-E75D-60DD-C7E8DE0A010A}"/>
              </a:ext>
            </a:extLst>
          </p:cNvPr>
          <p:cNvSpPr>
            <a:spLocks noChangeArrowheads="1"/>
          </p:cNvSpPr>
          <p:nvPr/>
        </p:nvSpPr>
        <p:spPr bwMode="auto">
          <a:xfrm>
            <a:off x="4572000" y="1548321"/>
            <a:ext cx="1659429" cy="461665"/>
          </a:xfrm>
          <a:prstGeom prst="rect">
            <a:avLst/>
          </a:prstGeom>
          <a:noFill/>
          <a:ln w="3175">
            <a:solidFill>
              <a:schemeClr val="bg1"/>
            </a:solidFill>
            <a:miter lim="800000"/>
            <a:headEnd/>
            <a:tailEnd/>
          </a:ln>
          <a:effectLst/>
        </p:spPr>
        <p:txBody>
          <a:bodyPr wrap="none">
            <a:prstTxWarp prst="textNoShape">
              <a:avLst/>
            </a:prstTxWarp>
            <a:spAutoFit/>
          </a:bodyPr>
          <a:lstStyle/>
          <a:p>
            <a:r>
              <a:rPr lang="en-US" dirty="0" err="1">
                <a:solidFill>
                  <a:srgbClr val="000000"/>
                </a:solidFill>
                <a:latin typeface="Courier New"/>
                <a:cs typeface="Courier New"/>
              </a:rPr>
              <a:t>global.h</a:t>
            </a:r>
            <a:endParaRPr lang="en-US" dirty="0">
              <a:solidFill>
                <a:srgbClr val="000000"/>
              </a:solidFill>
              <a:latin typeface="Courier New"/>
              <a:cs typeface="Courier New"/>
            </a:endParaRPr>
          </a:p>
        </p:txBody>
      </p:sp>
      <p:sp>
        <p:nvSpPr>
          <p:cNvPr id="7" name="Rectangle 6">
            <a:extLst>
              <a:ext uri="{FF2B5EF4-FFF2-40B4-BE49-F238E27FC236}">
                <a16:creationId xmlns:a16="http://schemas.microsoft.com/office/drawing/2014/main" id="{68EB4267-2E80-6874-6A8A-E8FB8B16F7A2}"/>
              </a:ext>
            </a:extLst>
          </p:cNvPr>
          <p:cNvSpPr>
            <a:spLocks noChangeArrowheads="1"/>
          </p:cNvSpPr>
          <p:nvPr/>
        </p:nvSpPr>
        <p:spPr bwMode="auto">
          <a:xfrm>
            <a:off x="4648200" y="2007754"/>
            <a:ext cx="1976823" cy="646331"/>
          </a:xfrm>
          <a:prstGeom prst="rect">
            <a:avLst/>
          </a:prstGeom>
          <a:solidFill>
            <a:srgbClr val="DBF2DA"/>
          </a:solidFill>
          <a:ln w="3175">
            <a:solidFill>
              <a:schemeClr val="tx1"/>
            </a:solidFill>
            <a:miter lim="800000"/>
            <a:headEnd/>
            <a:tailEnd/>
          </a:ln>
          <a:effectLst/>
        </p:spPr>
        <p:txBody>
          <a:bodyPr wrap="none">
            <a:prstTxWarp prst="textNoShape">
              <a:avLst/>
            </a:prstTxWarp>
            <a:spAutoFit/>
          </a:bodyPr>
          <a:lstStyle/>
          <a:p>
            <a:r>
              <a:rPr lang="en-US" sz="1800" dirty="0">
                <a:latin typeface="Courier New"/>
                <a:cs typeface="Courier New"/>
              </a:rPr>
              <a:t>extern </a:t>
            </a:r>
            <a:r>
              <a:rPr lang="en-US" sz="1800" dirty="0" err="1">
                <a:latin typeface="Courier New"/>
                <a:cs typeface="Courier New"/>
              </a:rPr>
              <a:t>int</a:t>
            </a:r>
            <a:r>
              <a:rPr lang="en-US" sz="1800" dirty="0">
                <a:latin typeface="Courier New"/>
                <a:cs typeface="Courier New"/>
              </a:rPr>
              <a:t> g;</a:t>
            </a:r>
          </a:p>
          <a:p>
            <a:r>
              <a:rPr lang="en-US" sz="1800" dirty="0" err="1">
                <a:latin typeface="Courier New"/>
                <a:cs typeface="Courier New"/>
              </a:rPr>
              <a:t>int</a:t>
            </a:r>
            <a:r>
              <a:rPr lang="en-US" sz="1800" dirty="0">
                <a:latin typeface="Courier New"/>
                <a:cs typeface="Courier New"/>
              </a:rPr>
              <a:t> f();</a:t>
            </a:r>
          </a:p>
        </p:txBody>
      </p:sp>
      <p:sp>
        <p:nvSpPr>
          <p:cNvPr id="8" name="Rectangle 3">
            <a:extLst>
              <a:ext uri="{FF2B5EF4-FFF2-40B4-BE49-F238E27FC236}">
                <a16:creationId xmlns:a16="http://schemas.microsoft.com/office/drawing/2014/main" id="{626DEC81-9BDE-3F8B-44E0-71557A491632}"/>
              </a:ext>
            </a:extLst>
          </p:cNvPr>
          <p:cNvSpPr>
            <a:spLocks noChangeArrowheads="1"/>
          </p:cNvSpPr>
          <p:nvPr/>
        </p:nvSpPr>
        <p:spPr bwMode="auto">
          <a:xfrm>
            <a:off x="825500" y="3820898"/>
            <a:ext cx="5285421" cy="2862322"/>
          </a:xfrm>
          <a:prstGeom prst="rect">
            <a:avLst/>
          </a:prstGeom>
          <a:solidFill>
            <a:srgbClr val="F7F5CD"/>
          </a:solidFill>
          <a:ln w="3175">
            <a:solidFill>
              <a:schemeClr val="tx1"/>
            </a:solidFill>
            <a:miter lim="800000"/>
            <a:headEnd/>
            <a:tailEnd/>
          </a:ln>
          <a:effectLst/>
        </p:spPr>
        <p:txBody>
          <a:bodyPr wrap="none">
            <a:prstTxWarp prst="textNoShape">
              <a:avLst/>
            </a:prstTxWarp>
            <a:spAutoFit/>
          </a:bodyPr>
          <a:lstStyle/>
          <a:p>
            <a:r>
              <a:rPr lang="en-US" sz="1800" dirty="0">
                <a:latin typeface="Courier New"/>
                <a:cs typeface="Courier New"/>
              </a:rPr>
              <a:t>#include &lt;</a:t>
            </a:r>
            <a:r>
              <a:rPr lang="en-US" sz="1800" dirty="0" err="1">
                <a:latin typeface="Courier New"/>
                <a:cs typeface="Courier New"/>
              </a:rPr>
              <a:t>stdio.h</a:t>
            </a:r>
            <a:r>
              <a:rPr lang="en-US" sz="1800" dirty="0">
                <a:latin typeface="Courier New"/>
                <a:cs typeface="Courier New"/>
              </a:rPr>
              <a:t>&gt;</a:t>
            </a:r>
          </a:p>
          <a:p>
            <a:r>
              <a:rPr lang="en-US" sz="1800" dirty="0">
                <a:latin typeface="Courier New"/>
                <a:cs typeface="Courier New"/>
              </a:rPr>
              <a:t>#include "</a:t>
            </a:r>
            <a:r>
              <a:rPr lang="en-US" sz="1800" dirty="0" err="1">
                <a:latin typeface="Courier New"/>
                <a:cs typeface="Courier New"/>
              </a:rPr>
              <a:t>global.h</a:t>
            </a:r>
            <a:r>
              <a:rPr lang="en-US" sz="1800" dirty="0">
                <a:latin typeface="Courier New"/>
                <a:cs typeface="Courier New"/>
              </a:rPr>
              <a:t>”</a:t>
            </a:r>
          </a:p>
          <a:p>
            <a:endParaRPr lang="en-US" sz="1800" dirty="0">
              <a:latin typeface="Courier New"/>
              <a:cs typeface="Courier New"/>
            </a:endParaRPr>
          </a:p>
          <a:p>
            <a:r>
              <a:rPr lang="en-US" sz="1800" dirty="0" err="1">
                <a:latin typeface="Courier New"/>
                <a:cs typeface="Courier New"/>
              </a:rPr>
              <a:t>int</a:t>
            </a:r>
            <a:r>
              <a:rPr lang="en-US" sz="1800" dirty="0">
                <a:latin typeface="Courier New"/>
                <a:cs typeface="Courier New"/>
              </a:rPr>
              <a:t> g = 0;</a:t>
            </a:r>
          </a:p>
          <a:p>
            <a:endParaRPr lang="en-US" sz="1800" dirty="0">
              <a:latin typeface="Courier New"/>
              <a:cs typeface="Courier New"/>
            </a:endParaRPr>
          </a:p>
          <a:p>
            <a:r>
              <a:rPr lang="en-US" sz="1800" dirty="0" err="1">
                <a:latin typeface="Courier New"/>
                <a:cs typeface="Courier New"/>
              </a:rPr>
              <a:t>int</a:t>
            </a:r>
            <a:r>
              <a:rPr lang="en-US" sz="1800" dirty="0">
                <a:latin typeface="Courier New"/>
                <a:cs typeface="Courier New"/>
              </a:rPr>
              <a:t> main(</a:t>
            </a:r>
            <a:r>
              <a:rPr lang="en-US" sz="1800" dirty="0" err="1">
                <a:latin typeface="Courier New"/>
                <a:cs typeface="Courier New"/>
              </a:rPr>
              <a:t>int</a:t>
            </a:r>
            <a:r>
              <a:rPr lang="en-US" sz="1800" dirty="0">
                <a:latin typeface="Courier New"/>
                <a:cs typeface="Courier New"/>
              </a:rPr>
              <a:t> </a:t>
            </a:r>
            <a:r>
              <a:rPr lang="en-US" sz="1800" dirty="0" err="1">
                <a:latin typeface="Courier New"/>
                <a:cs typeface="Courier New"/>
              </a:rPr>
              <a:t>argc</a:t>
            </a:r>
            <a:r>
              <a:rPr lang="en-US" sz="1800" dirty="0">
                <a:latin typeface="Courier New"/>
                <a:cs typeface="Courier New"/>
              </a:rPr>
              <a:t>, char </a:t>
            </a:r>
            <a:r>
              <a:rPr lang="en-US" sz="1800" dirty="0" err="1">
                <a:latin typeface="Courier New"/>
                <a:cs typeface="Courier New"/>
              </a:rPr>
              <a:t>argv</a:t>
            </a:r>
            <a:r>
              <a:rPr lang="en-US" sz="1800" dirty="0">
                <a:latin typeface="Courier New"/>
                <a:cs typeface="Courier New"/>
              </a:rPr>
              <a:t>[]) {</a:t>
            </a:r>
          </a:p>
          <a:p>
            <a:r>
              <a:rPr lang="en-US" sz="1800" dirty="0">
                <a:latin typeface="Courier New"/>
                <a:cs typeface="Courier New"/>
              </a:rPr>
              <a:t>  </a:t>
            </a:r>
            <a:r>
              <a:rPr lang="en-US" sz="1800" dirty="0" err="1">
                <a:latin typeface="Courier New"/>
                <a:cs typeface="Courier New"/>
              </a:rPr>
              <a:t>int</a:t>
            </a:r>
            <a:r>
              <a:rPr lang="en-US" sz="1800" dirty="0">
                <a:latin typeface="Courier New"/>
                <a:cs typeface="Courier New"/>
              </a:rPr>
              <a:t> t = f();</a:t>
            </a:r>
          </a:p>
          <a:p>
            <a:r>
              <a:rPr lang="en-US" sz="1800" dirty="0">
                <a:latin typeface="Courier New"/>
                <a:cs typeface="Courier New"/>
              </a:rPr>
              <a:t>  </a:t>
            </a:r>
            <a:r>
              <a:rPr lang="en-US" sz="1800" dirty="0" err="1">
                <a:latin typeface="Courier New"/>
                <a:cs typeface="Courier New"/>
              </a:rPr>
              <a:t>printf</a:t>
            </a:r>
            <a:r>
              <a:rPr lang="en-US" sz="1800" dirty="0">
                <a:latin typeface="Courier New"/>
                <a:cs typeface="Courier New"/>
              </a:rPr>
              <a:t>("Calling f yields %d\n", t);</a:t>
            </a:r>
          </a:p>
          <a:p>
            <a:r>
              <a:rPr lang="en-US" sz="1800" dirty="0">
                <a:latin typeface="Courier New"/>
                <a:cs typeface="Courier New"/>
              </a:rPr>
              <a:t>  return 0;</a:t>
            </a:r>
          </a:p>
          <a:p>
            <a:r>
              <a:rPr lang="en-US" sz="1800" dirty="0">
                <a:latin typeface="Courier New"/>
                <a:cs typeface="Courier New"/>
              </a:rPr>
              <a:t>}</a:t>
            </a:r>
          </a:p>
        </p:txBody>
      </p:sp>
      <p:sp>
        <p:nvSpPr>
          <p:cNvPr id="9" name="Rectangle 4">
            <a:extLst>
              <a:ext uri="{FF2B5EF4-FFF2-40B4-BE49-F238E27FC236}">
                <a16:creationId xmlns:a16="http://schemas.microsoft.com/office/drawing/2014/main" id="{F978246B-40D4-81DF-356C-A48C9339E31B}"/>
              </a:ext>
            </a:extLst>
          </p:cNvPr>
          <p:cNvSpPr>
            <a:spLocks noChangeArrowheads="1"/>
          </p:cNvSpPr>
          <p:nvPr/>
        </p:nvSpPr>
        <p:spPr bwMode="auto">
          <a:xfrm>
            <a:off x="762000" y="3411620"/>
            <a:ext cx="922047" cy="461665"/>
          </a:xfrm>
          <a:prstGeom prst="rect">
            <a:avLst/>
          </a:prstGeom>
          <a:noFill/>
          <a:ln w="3175">
            <a:solidFill>
              <a:schemeClr val="bg1"/>
            </a:solidFill>
            <a:miter lim="800000"/>
            <a:headEnd/>
            <a:tailEnd/>
          </a:ln>
          <a:effectLst/>
        </p:spPr>
        <p:txBody>
          <a:bodyPr wrap="none">
            <a:prstTxWarp prst="textNoShape">
              <a:avLst/>
            </a:prstTxWarp>
            <a:spAutoFit/>
          </a:bodyPr>
          <a:lstStyle/>
          <a:p>
            <a:r>
              <a:rPr lang="en-US">
                <a:solidFill>
                  <a:srgbClr val="000000"/>
                </a:solidFill>
                <a:latin typeface="Courier New"/>
                <a:cs typeface="Courier New"/>
              </a:rPr>
              <a:t>c2.c</a:t>
            </a:r>
          </a:p>
        </p:txBody>
      </p:sp>
    </p:spTree>
    <p:extLst>
      <p:ext uri="{BB962C8B-B14F-4D97-AF65-F5344CB8AC3E}">
        <p14:creationId xmlns:p14="http://schemas.microsoft.com/office/powerpoint/2010/main" val="27311279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E2C77A-7D2D-38B6-20ED-59DAF9C3CDAD}"/>
              </a:ext>
            </a:extLst>
          </p:cNvPr>
          <p:cNvSpPr>
            <a:spLocks noGrp="1"/>
          </p:cNvSpPr>
          <p:nvPr>
            <p:ph type="title"/>
          </p:nvPr>
        </p:nvSpPr>
        <p:spPr/>
        <p:txBody>
          <a:bodyPr/>
          <a:lstStyle/>
          <a:p>
            <a:r>
              <a:rPr lang="zh-CN" altLang="pt-BR" dirty="0"/>
              <a:t>在 </a:t>
            </a:r>
            <a:r>
              <a:rPr lang="pt-BR" altLang="zh-CN" dirty="0"/>
              <a:t>.h </a:t>
            </a:r>
            <a:r>
              <a:rPr lang="zh-CN" altLang="pt-BR" dirty="0"/>
              <a:t>文件中使用 </a:t>
            </a:r>
            <a:r>
              <a:rPr lang="pt-BR" altLang="zh-CN" dirty="0"/>
              <a:t>extern</a:t>
            </a:r>
            <a:r>
              <a:rPr lang="zh-CN" altLang="pt-BR" dirty="0"/>
              <a:t>（</a:t>
            </a:r>
            <a:r>
              <a:rPr lang="pt-BR" altLang="zh-CN" dirty="0"/>
              <a:t>#2</a:t>
            </a:r>
            <a:r>
              <a:rPr lang="zh-CN" altLang="pt-BR" dirty="0"/>
              <a:t>）</a:t>
            </a:r>
            <a:endParaRPr lang="zh-CN" altLang="en-US" dirty="0"/>
          </a:p>
        </p:txBody>
      </p:sp>
      <p:sp>
        <p:nvSpPr>
          <p:cNvPr id="4" name="Rectangle 3">
            <a:extLst>
              <a:ext uri="{FF2B5EF4-FFF2-40B4-BE49-F238E27FC236}">
                <a16:creationId xmlns:a16="http://schemas.microsoft.com/office/drawing/2014/main" id="{FA3F2410-9F92-700F-F372-325FC793B86D}"/>
              </a:ext>
            </a:extLst>
          </p:cNvPr>
          <p:cNvSpPr>
            <a:spLocks noChangeArrowheads="1"/>
          </p:cNvSpPr>
          <p:nvPr/>
        </p:nvSpPr>
        <p:spPr bwMode="auto">
          <a:xfrm>
            <a:off x="825500" y="1624013"/>
            <a:ext cx="2803973" cy="1477328"/>
          </a:xfrm>
          <a:prstGeom prst="rect">
            <a:avLst/>
          </a:prstGeom>
          <a:solidFill>
            <a:srgbClr val="F7F5CD"/>
          </a:solidFill>
          <a:ln w="3175">
            <a:solidFill>
              <a:schemeClr val="tx1"/>
            </a:solidFill>
            <a:miter lim="800000"/>
            <a:headEnd/>
            <a:tailEnd/>
          </a:ln>
          <a:effectLst/>
        </p:spPr>
        <p:txBody>
          <a:bodyPr wrap="none">
            <a:prstTxWarp prst="textNoShape">
              <a:avLst/>
            </a:prstTxWarp>
            <a:spAutoFit/>
          </a:bodyPr>
          <a:lstStyle/>
          <a:p>
            <a:r>
              <a:rPr lang="en-US" sz="1800">
                <a:latin typeface="Courier New"/>
                <a:cs typeface="Courier New"/>
              </a:rPr>
              <a:t>#include "</a:t>
            </a:r>
            <a:r>
              <a:rPr lang="en-US" sz="1800" err="1">
                <a:latin typeface="Courier New"/>
                <a:cs typeface="Courier New"/>
              </a:rPr>
              <a:t>global.h</a:t>
            </a:r>
            <a:r>
              <a:rPr lang="en-US" sz="1800">
                <a:latin typeface="Courier New"/>
                <a:cs typeface="Courier New"/>
              </a:rPr>
              <a:t>"</a:t>
            </a:r>
          </a:p>
          <a:p>
            <a:endParaRPr lang="en-US" sz="1800">
              <a:latin typeface="Courier New"/>
              <a:cs typeface="Courier New"/>
            </a:endParaRPr>
          </a:p>
          <a:p>
            <a:r>
              <a:rPr lang="en-US" sz="1800" err="1">
                <a:latin typeface="Courier New"/>
                <a:cs typeface="Courier New"/>
              </a:rPr>
              <a:t>int</a:t>
            </a:r>
            <a:r>
              <a:rPr lang="en-US" sz="1800">
                <a:latin typeface="Courier New"/>
                <a:cs typeface="Courier New"/>
              </a:rPr>
              <a:t> f() {</a:t>
            </a:r>
          </a:p>
          <a:p>
            <a:r>
              <a:rPr lang="en-US" sz="1800">
                <a:latin typeface="Courier New"/>
                <a:cs typeface="Courier New"/>
              </a:rPr>
              <a:t>  return g+1;</a:t>
            </a:r>
          </a:p>
          <a:p>
            <a:r>
              <a:rPr lang="en-US" sz="1800">
                <a:latin typeface="Courier New"/>
                <a:cs typeface="Courier New"/>
              </a:rPr>
              <a:t>}</a:t>
            </a:r>
          </a:p>
        </p:txBody>
      </p:sp>
      <p:sp>
        <p:nvSpPr>
          <p:cNvPr id="5" name="Rectangle 4">
            <a:extLst>
              <a:ext uri="{FF2B5EF4-FFF2-40B4-BE49-F238E27FC236}">
                <a16:creationId xmlns:a16="http://schemas.microsoft.com/office/drawing/2014/main" id="{54CF73D8-065E-C23F-25A6-20A109008977}"/>
              </a:ext>
            </a:extLst>
          </p:cNvPr>
          <p:cNvSpPr>
            <a:spLocks noChangeArrowheads="1"/>
          </p:cNvSpPr>
          <p:nvPr/>
        </p:nvSpPr>
        <p:spPr bwMode="auto">
          <a:xfrm>
            <a:off x="825500" y="1298586"/>
            <a:ext cx="922047" cy="461665"/>
          </a:xfrm>
          <a:prstGeom prst="rect">
            <a:avLst/>
          </a:prstGeom>
          <a:noFill/>
          <a:ln w="3175">
            <a:solidFill>
              <a:schemeClr val="bg1"/>
            </a:solidFill>
            <a:miter lim="800000"/>
            <a:headEnd/>
            <a:tailEnd/>
          </a:ln>
          <a:effectLst/>
        </p:spPr>
        <p:txBody>
          <a:bodyPr wrap="none">
            <a:prstTxWarp prst="textNoShape">
              <a:avLst/>
            </a:prstTxWarp>
            <a:spAutoFit/>
          </a:bodyPr>
          <a:lstStyle/>
          <a:p>
            <a:r>
              <a:rPr lang="en-US">
                <a:solidFill>
                  <a:srgbClr val="000000"/>
                </a:solidFill>
                <a:latin typeface="Courier New"/>
                <a:cs typeface="Courier New"/>
              </a:rPr>
              <a:t>c1.c</a:t>
            </a:r>
          </a:p>
        </p:txBody>
      </p:sp>
      <p:sp>
        <p:nvSpPr>
          <p:cNvPr id="6" name="Rectangle 5">
            <a:extLst>
              <a:ext uri="{FF2B5EF4-FFF2-40B4-BE49-F238E27FC236}">
                <a16:creationId xmlns:a16="http://schemas.microsoft.com/office/drawing/2014/main" id="{EC89ACA6-A1D4-E4A7-E4A2-B1BAFF61BF12}"/>
              </a:ext>
            </a:extLst>
          </p:cNvPr>
          <p:cNvSpPr>
            <a:spLocks noChangeArrowheads="1"/>
          </p:cNvSpPr>
          <p:nvPr/>
        </p:nvSpPr>
        <p:spPr bwMode="auto">
          <a:xfrm>
            <a:off x="6679296" y="1000289"/>
            <a:ext cx="1659429" cy="461665"/>
          </a:xfrm>
          <a:prstGeom prst="rect">
            <a:avLst/>
          </a:prstGeom>
          <a:noFill/>
          <a:ln w="3175">
            <a:solidFill>
              <a:schemeClr val="bg1"/>
            </a:solidFill>
            <a:miter lim="800000"/>
            <a:headEnd/>
            <a:tailEnd/>
          </a:ln>
          <a:effectLst/>
        </p:spPr>
        <p:txBody>
          <a:bodyPr wrap="none">
            <a:prstTxWarp prst="textNoShape">
              <a:avLst/>
            </a:prstTxWarp>
            <a:spAutoFit/>
          </a:bodyPr>
          <a:lstStyle/>
          <a:p>
            <a:r>
              <a:rPr lang="en-US" err="1">
                <a:solidFill>
                  <a:srgbClr val="000000"/>
                </a:solidFill>
                <a:latin typeface="Courier New"/>
                <a:cs typeface="Courier New"/>
              </a:rPr>
              <a:t>global.h</a:t>
            </a:r>
            <a:endParaRPr lang="en-US">
              <a:solidFill>
                <a:srgbClr val="000000"/>
              </a:solidFill>
              <a:latin typeface="Courier New"/>
              <a:cs typeface="Courier New"/>
            </a:endParaRPr>
          </a:p>
        </p:txBody>
      </p:sp>
      <p:sp>
        <p:nvSpPr>
          <p:cNvPr id="7" name="Rectangle 6">
            <a:extLst>
              <a:ext uri="{FF2B5EF4-FFF2-40B4-BE49-F238E27FC236}">
                <a16:creationId xmlns:a16="http://schemas.microsoft.com/office/drawing/2014/main" id="{93D91CBB-B2B1-BF81-FC52-13D31E85E317}"/>
              </a:ext>
            </a:extLst>
          </p:cNvPr>
          <p:cNvSpPr>
            <a:spLocks noChangeArrowheads="1"/>
          </p:cNvSpPr>
          <p:nvPr/>
        </p:nvSpPr>
        <p:spPr bwMode="auto">
          <a:xfrm>
            <a:off x="4648200" y="1393180"/>
            <a:ext cx="3217547" cy="2031325"/>
          </a:xfrm>
          <a:prstGeom prst="rect">
            <a:avLst/>
          </a:prstGeom>
          <a:solidFill>
            <a:srgbClr val="DBF2DA"/>
          </a:solidFill>
          <a:ln w="3175">
            <a:solidFill>
              <a:schemeClr val="tx1"/>
            </a:solidFill>
            <a:miter lim="800000"/>
            <a:headEnd/>
            <a:tailEnd/>
          </a:ln>
          <a:effectLst/>
        </p:spPr>
        <p:txBody>
          <a:bodyPr wrap="none">
            <a:prstTxWarp prst="textNoShape">
              <a:avLst/>
            </a:prstTxWarp>
            <a:spAutoFit/>
          </a:bodyPr>
          <a:lstStyle/>
          <a:p>
            <a:r>
              <a:rPr lang="en-US" sz="1800">
                <a:latin typeface="Courier New"/>
                <a:cs typeface="Courier New"/>
              </a:rPr>
              <a:t>#</a:t>
            </a:r>
            <a:r>
              <a:rPr lang="en-US" sz="1800" err="1">
                <a:latin typeface="Courier New"/>
                <a:cs typeface="Courier New"/>
              </a:rPr>
              <a:t>ifdef</a:t>
            </a:r>
            <a:r>
              <a:rPr lang="en-US" sz="1800">
                <a:latin typeface="Courier New"/>
                <a:cs typeface="Courier New"/>
              </a:rPr>
              <a:t> INITIALIZE</a:t>
            </a:r>
          </a:p>
          <a:p>
            <a:r>
              <a:rPr lang="en-US" sz="1800">
                <a:latin typeface="Courier New"/>
                <a:cs typeface="Courier New"/>
              </a:rPr>
              <a:t>  </a:t>
            </a:r>
            <a:r>
              <a:rPr lang="en-US" sz="1800" err="1">
                <a:solidFill>
                  <a:srgbClr val="FF0000"/>
                </a:solidFill>
                <a:latin typeface="Courier New"/>
                <a:cs typeface="Courier New"/>
              </a:rPr>
              <a:t>int</a:t>
            </a:r>
            <a:r>
              <a:rPr lang="en-US" sz="1800">
                <a:solidFill>
                  <a:srgbClr val="FF0000"/>
                </a:solidFill>
                <a:latin typeface="Courier New"/>
                <a:cs typeface="Courier New"/>
              </a:rPr>
              <a:t> g = 23;</a:t>
            </a:r>
          </a:p>
          <a:p>
            <a:r>
              <a:rPr lang="en-US" sz="1800">
                <a:solidFill>
                  <a:srgbClr val="FF0000"/>
                </a:solidFill>
                <a:latin typeface="Courier New"/>
                <a:cs typeface="Courier New"/>
              </a:rPr>
              <a:t>  static </a:t>
            </a:r>
            <a:r>
              <a:rPr lang="en-US" sz="1800" err="1">
                <a:solidFill>
                  <a:srgbClr val="FF0000"/>
                </a:solidFill>
                <a:latin typeface="Courier New"/>
                <a:cs typeface="Courier New"/>
              </a:rPr>
              <a:t>int</a:t>
            </a:r>
            <a:r>
              <a:rPr lang="en-US" sz="1800">
                <a:solidFill>
                  <a:srgbClr val="FF0000"/>
                </a:solidFill>
                <a:latin typeface="Courier New"/>
                <a:cs typeface="Courier New"/>
              </a:rPr>
              <a:t> init = 1;</a:t>
            </a:r>
          </a:p>
          <a:p>
            <a:r>
              <a:rPr lang="en-US" sz="1800">
                <a:latin typeface="Courier New"/>
                <a:cs typeface="Courier New"/>
              </a:rPr>
              <a:t>#else</a:t>
            </a:r>
          </a:p>
          <a:p>
            <a:r>
              <a:rPr lang="en-US" sz="1800">
                <a:latin typeface="Courier New"/>
                <a:cs typeface="Courier New"/>
              </a:rPr>
              <a:t>  extern </a:t>
            </a:r>
            <a:r>
              <a:rPr lang="en-US" sz="1800" err="1">
                <a:latin typeface="Courier New"/>
                <a:cs typeface="Courier New"/>
              </a:rPr>
              <a:t>int</a:t>
            </a:r>
            <a:r>
              <a:rPr lang="en-US" sz="1800">
                <a:latin typeface="Courier New"/>
                <a:cs typeface="Courier New"/>
              </a:rPr>
              <a:t> g;</a:t>
            </a:r>
          </a:p>
          <a:p>
            <a:r>
              <a:rPr lang="en-US" sz="1800">
                <a:latin typeface="Courier New"/>
                <a:cs typeface="Courier New"/>
              </a:rPr>
              <a:t>  static </a:t>
            </a:r>
            <a:r>
              <a:rPr lang="en-US" sz="1800" err="1">
                <a:latin typeface="Courier New"/>
                <a:cs typeface="Courier New"/>
              </a:rPr>
              <a:t>int</a:t>
            </a:r>
            <a:r>
              <a:rPr lang="en-US" sz="1800">
                <a:latin typeface="Courier New"/>
                <a:cs typeface="Courier New"/>
              </a:rPr>
              <a:t> init = 0;</a:t>
            </a:r>
          </a:p>
          <a:p>
            <a:r>
              <a:rPr lang="en-US" sz="1800">
                <a:latin typeface="Courier New"/>
                <a:cs typeface="Courier New"/>
              </a:rPr>
              <a:t>#</a:t>
            </a:r>
            <a:r>
              <a:rPr lang="en-US" sz="1800" err="1">
                <a:latin typeface="Courier New"/>
                <a:cs typeface="Courier New"/>
              </a:rPr>
              <a:t>endif</a:t>
            </a:r>
            <a:endParaRPr lang="en-US" sz="1800">
              <a:latin typeface="Courier New"/>
              <a:cs typeface="Courier New"/>
            </a:endParaRPr>
          </a:p>
        </p:txBody>
      </p:sp>
      <p:sp>
        <p:nvSpPr>
          <p:cNvPr id="8" name="Rectangle 3">
            <a:extLst>
              <a:ext uri="{FF2B5EF4-FFF2-40B4-BE49-F238E27FC236}">
                <a16:creationId xmlns:a16="http://schemas.microsoft.com/office/drawing/2014/main" id="{B52388A3-08F3-61E4-B3DE-363CA3886F7B}"/>
              </a:ext>
            </a:extLst>
          </p:cNvPr>
          <p:cNvSpPr>
            <a:spLocks noChangeArrowheads="1"/>
          </p:cNvSpPr>
          <p:nvPr/>
        </p:nvSpPr>
        <p:spPr bwMode="auto">
          <a:xfrm>
            <a:off x="825500" y="3605213"/>
            <a:ext cx="5285421" cy="3139321"/>
          </a:xfrm>
          <a:prstGeom prst="rect">
            <a:avLst/>
          </a:prstGeom>
          <a:solidFill>
            <a:srgbClr val="F7F5CD"/>
          </a:solidFill>
          <a:ln w="3175">
            <a:solidFill>
              <a:schemeClr val="tx1"/>
            </a:solidFill>
            <a:miter lim="800000"/>
            <a:headEnd/>
            <a:tailEnd/>
          </a:ln>
          <a:effectLst/>
        </p:spPr>
        <p:txBody>
          <a:bodyPr wrap="none">
            <a:prstTxWarp prst="textNoShape">
              <a:avLst/>
            </a:prstTxWarp>
            <a:spAutoFit/>
          </a:bodyPr>
          <a:lstStyle/>
          <a:p>
            <a:r>
              <a:rPr lang="en-US" sz="1800">
                <a:solidFill>
                  <a:srgbClr val="FF0000"/>
                </a:solidFill>
                <a:latin typeface="Courier New"/>
                <a:cs typeface="Courier New"/>
              </a:rPr>
              <a:t>#define INITIALIZE</a:t>
            </a:r>
          </a:p>
          <a:p>
            <a:r>
              <a:rPr lang="en-US" sz="1800">
                <a:latin typeface="Courier New"/>
                <a:cs typeface="Courier New"/>
              </a:rPr>
              <a:t>#include &lt;</a:t>
            </a:r>
            <a:r>
              <a:rPr lang="en-US" sz="1800" err="1">
                <a:latin typeface="Courier New"/>
                <a:cs typeface="Courier New"/>
              </a:rPr>
              <a:t>stdio.h</a:t>
            </a:r>
            <a:r>
              <a:rPr lang="en-US" sz="1800">
                <a:latin typeface="Courier New"/>
                <a:cs typeface="Courier New"/>
              </a:rPr>
              <a:t>&gt;</a:t>
            </a:r>
          </a:p>
          <a:p>
            <a:r>
              <a:rPr lang="en-US" sz="1800">
                <a:latin typeface="Courier New"/>
                <a:cs typeface="Courier New"/>
              </a:rPr>
              <a:t>#include "</a:t>
            </a:r>
            <a:r>
              <a:rPr lang="en-US" sz="1800" err="1">
                <a:latin typeface="Courier New"/>
                <a:cs typeface="Courier New"/>
              </a:rPr>
              <a:t>global.h</a:t>
            </a:r>
            <a:r>
              <a:rPr lang="en-US" sz="1800">
                <a:latin typeface="Courier New"/>
                <a:cs typeface="Courier New"/>
              </a:rPr>
              <a:t>"</a:t>
            </a:r>
          </a:p>
          <a:p>
            <a:endParaRPr lang="en-US" sz="1800">
              <a:latin typeface="Courier New"/>
              <a:cs typeface="Courier New"/>
            </a:endParaRPr>
          </a:p>
          <a:p>
            <a:r>
              <a:rPr lang="en-US" sz="1800" err="1">
                <a:latin typeface="Courier New"/>
                <a:cs typeface="Courier New"/>
              </a:rPr>
              <a:t>int</a:t>
            </a:r>
            <a:r>
              <a:rPr lang="en-US" sz="1800">
                <a:latin typeface="Courier New"/>
                <a:cs typeface="Courier New"/>
              </a:rPr>
              <a:t> main(</a:t>
            </a:r>
            <a:r>
              <a:rPr lang="en-US" sz="1800" err="1">
                <a:latin typeface="Courier New"/>
                <a:cs typeface="Courier New"/>
              </a:rPr>
              <a:t>int</a:t>
            </a:r>
            <a:r>
              <a:rPr lang="en-US" sz="1800">
                <a:latin typeface="Courier New"/>
                <a:cs typeface="Courier New"/>
              </a:rPr>
              <a:t> </a:t>
            </a:r>
            <a:r>
              <a:rPr lang="en-US" sz="1800" err="1">
                <a:latin typeface="Courier New"/>
                <a:cs typeface="Courier New"/>
              </a:rPr>
              <a:t>argc</a:t>
            </a:r>
            <a:r>
              <a:rPr lang="en-US" sz="1800">
                <a:latin typeface="Courier New"/>
                <a:cs typeface="Courier New"/>
              </a:rPr>
              <a:t>, char** </a:t>
            </a:r>
            <a:r>
              <a:rPr lang="en-US" sz="1800" err="1">
                <a:latin typeface="Courier New"/>
                <a:cs typeface="Courier New"/>
              </a:rPr>
              <a:t>argv</a:t>
            </a:r>
            <a:r>
              <a:rPr lang="en-US" sz="1800">
                <a:latin typeface="Courier New"/>
                <a:cs typeface="Courier New"/>
              </a:rPr>
              <a:t>) {</a:t>
            </a:r>
          </a:p>
          <a:p>
            <a:r>
              <a:rPr lang="en-US" sz="1800">
                <a:latin typeface="Courier New"/>
                <a:cs typeface="Courier New"/>
              </a:rPr>
              <a:t>  if (</a:t>
            </a:r>
            <a:r>
              <a:rPr lang="en-US" sz="1800" err="1">
                <a:latin typeface="Courier New"/>
                <a:cs typeface="Courier New"/>
              </a:rPr>
              <a:t>init</a:t>
            </a:r>
            <a:r>
              <a:rPr lang="en-US" sz="1800">
                <a:latin typeface="Courier New"/>
                <a:cs typeface="Courier New"/>
              </a:rPr>
              <a:t>)</a:t>
            </a:r>
          </a:p>
          <a:p>
            <a:r>
              <a:rPr lang="en-US" sz="1800">
                <a:latin typeface="Courier New"/>
                <a:cs typeface="Courier New"/>
              </a:rPr>
              <a:t>    // do something, e.g., g=31;</a:t>
            </a:r>
          </a:p>
          <a:p>
            <a:r>
              <a:rPr lang="en-US" sz="1800">
                <a:latin typeface="Courier New"/>
                <a:cs typeface="Courier New"/>
              </a:rPr>
              <a:t>  </a:t>
            </a:r>
            <a:r>
              <a:rPr lang="en-US" sz="1800" err="1">
                <a:latin typeface="Courier New"/>
                <a:cs typeface="Courier New"/>
              </a:rPr>
              <a:t>int</a:t>
            </a:r>
            <a:r>
              <a:rPr lang="en-US" sz="1800">
                <a:latin typeface="Courier New"/>
                <a:cs typeface="Courier New"/>
              </a:rPr>
              <a:t> t = f();</a:t>
            </a:r>
          </a:p>
          <a:p>
            <a:r>
              <a:rPr lang="en-US" sz="1800">
                <a:latin typeface="Courier New"/>
                <a:cs typeface="Courier New"/>
              </a:rPr>
              <a:t>  </a:t>
            </a:r>
            <a:r>
              <a:rPr lang="en-US" sz="1800" err="1">
                <a:latin typeface="Courier New"/>
                <a:cs typeface="Courier New"/>
              </a:rPr>
              <a:t>printf</a:t>
            </a:r>
            <a:r>
              <a:rPr lang="en-US" sz="1800">
                <a:latin typeface="Courier New"/>
                <a:cs typeface="Courier New"/>
              </a:rPr>
              <a:t>("Calling f yields %d\n", t);</a:t>
            </a:r>
          </a:p>
          <a:p>
            <a:r>
              <a:rPr lang="en-US" sz="1800">
                <a:latin typeface="Courier New"/>
                <a:cs typeface="Courier New"/>
              </a:rPr>
              <a:t>  return 0;</a:t>
            </a:r>
          </a:p>
          <a:p>
            <a:r>
              <a:rPr lang="en-US" sz="1800">
                <a:latin typeface="Courier New"/>
                <a:cs typeface="Courier New"/>
              </a:rPr>
              <a:t>}</a:t>
            </a:r>
          </a:p>
        </p:txBody>
      </p:sp>
      <p:sp>
        <p:nvSpPr>
          <p:cNvPr id="9" name="Rectangle 4">
            <a:extLst>
              <a:ext uri="{FF2B5EF4-FFF2-40B4-BE49-F238E27FC236}">
                <a16:creationId xmlns:a16="http://schemas.microsoft.com/office/drawing/2014/main" id="{534FFB73-9776-477D-EC19-3AA8B38675E5}"/>
              </a:ext>
            </a:extLst>
          </p:cNvPr>
          <p:cNvSpPr>
            <a:spLocks noChangeArrowheads="1"/>
          </p:cNvSpPr>
          <p:nvPr/>
        </p:nvSpPr>
        <p:spPr bwMode="auto">
          <a:xfrm>
            <a:off x="762000" y="3195935"/>
            <a:ext cx="922047" cy="461665"/>
          </a:xfrm>
          <a:prstGeom prst="rect">
            <a:avLst/>
          </a:prstGeom>
          <a:noFill/>
          <a:ln w="3175">
            <a:solidFill>
              <a:schemeClr val="bg1"/>
            </a:solidFill>
            <a:miter lim="800000"/>
            <a:headEnd/>
            <a:tailEnd/>
          </a:ln>
          <a:effectLst/>
        </p:spPr>
        <p:txBody>
          <a:bodyPr wrap="none">
            <a:prstTxWarp prst="textNoShape">
              <a:avLst/>
            </a:prstTxWarp>
            <a:spAutoFit/>
          </a:bodyPr>
          <a:lstStyle/>
          <a:p>
            <a:r>
              <a:rPr lang="en-US">
                <a:solidFill>
                  <a:srgbClr val="000000"/>
                </a:solidFill>
                <a:latin typeface="Courier New"/>
                <a:cs typeface="Courier New"/>
              </a:rPr>
              <a:t>c2.c</a:t>
            </a:r>
          </a:p>
        </p:txBody>
      </p:sp>
      <p:grpSp>
        <p:nvGrpSpPr>
          <p:cNvPr id="10" name="Group 8">
            <a:extLst>
              <a:ext uri="{FF2B5EF4-FFF2-40B4-BE49-F238E27FC236}">
                <a16:creationId xmlns:a16="http://schemas.microsoft.com/office/drawing/2014/main" id="{739981A4-3E8E-55E7-96B3-2F460B7265EA}"/>
              </a:ext>
            </a:extLst>
          </p:cNvPr>
          <p:cNvGrpSpPr/>
          <p:nvPr/>
        </p:nvGrpSpPr>
        <p:grpSpPr>
          <a:xfrm>
            <a:off x="1077686" y="3940628"/>
            <a:ext cx="6882311" cy="838200"/>
            <a:chOff x="1077686" y="3940628"/>
            <a:chExt cx="6882311" cy="838200"/>
          </a:xfrm>
        </p:grpSpPr>
        <p:sp>
          <p:nvSpPr>
            <p:cNvPr id="11" name="Rectangle 1">
              <a:extLst>
                <a:ext uri="{FF2B5EF4-FFF2-40B4-BE49-F238E27FC236}">
                  <a16:creationId xmlns:a16="http://schemas.microsoft.com/office/drawing/2014/main" id="{5EA9E524-F1ED-1427-C183-0059C7460B7D}"/>
                </a:ext>
              </a:extLst>
            </p:cNvPr>
            <p:cNvSpPr/>
            <p:nvPr/>
          </p:nvSpPr>
          <p:spPr bwMode="auto">
            <a:xfrm>
              <a:off x="3997597" y="3940628"/>
              <a:ext cx="3962400" cy="8382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r>
                <a:rPr lang="en-US" sz="1800" err="1">
                  <a:solidFill>
                    <a:srgbClr val="FF0000"/>
                  </a:solidFill>
                  <a:latin typeface="Courier New"/>
                  <a:cs typeface="Courier New"/>
                </a:rPr>
                <a:t>int</a:t>
              </a:r>
              <a:r>
                <a:rPr lang="en-US" sz="1800">
                  <a:solidFill>
                    <a:srgbClr val="FF0000"/>
                  </a:solidFill>
                  <a:latin typeface="Courier New"/>
                  <a:cs typeface="Courier New"/>
                </a:rPr>
                <a:t> g = 23;</a:t>
              </a:r>
            </a:p>
            <a:p>
              <a:r>
                <a:rPr lang="en-US" sz="1800">
                  <a:solidFill>
                    <a:srgbClr val="FF0000"/>
                  </a:solidFill>
                  <a:latin typeface="Courier New"/>
                  <a:cs typeface="Courier New"/>
                </a:rPr>
                <a:t>static </a:t>
              </a:r>
              <a:r>
                <a:rPr lang="en-US" sz="1800" err="1">
                  <a:solidFill>
                    <a:srgbClr val="FF0000"/>
                  </a:solidFill>
                  <a:latin typeface="Courier New"/>
                  <a:cs typeface="Courier New"/>
                </a:rPr>
                <a:t>int</a:t>
              </a:r>
              <a:r>
                <a:rPr lang="en-US" sz="1800">
                  <a:solidFill>
                    <a:srgbClr val="FF0000"/>
                  </a:solidFill>
                  <a:latin typeface="Courier New"/>
                  <a:cs typeface="Courier New"/>
                </a:rPr>
                <a:t> </a:t>
              </a:r>
              <a:r>
                <a:rPr lang="en-US" sz="1800" err="1">
                  <a:solidFill>
                    <a:srgbClr val="FF0000"/>
                  </a:solidFill>
                  <a:latin typeface="Courier New"/>
                  <a:cs typeface="Courier New"/>
                </a:rPr>
                <a:t>init</a:t>
              </a:r>
              <a:r>
                <a:rPr lang="en-US" sz="1800">
                  <a:solidFill>
                    <a:srgbClr val="FF0000"/>
                  </a:solidFill>
                  <a:latin typeface="Courier New"/>
                  <a:cs typeface="Courier New"/>
                </a:rPr>
                <a:t> = 1;</a:t>
              </a:r>
            </a:p>
          </p:txBody>
        </p:sp>
        <p:cxnSp>
          <p:nvCxnSpPr>
            <p:cNvPr id="12" name="Straight Arrow Connector 3">
              <a:extLst>
                <a:ext uri="{FF2B5EF4-FFF2-40B4-BE49-F238E27FC236}">
                  <a16:creationId xmlns:a16="http://schemas.microsoft.com/office/drawing/2014/main" id="{590B33DF-5881-6A02-AA15-C4911319741F}"/>
                </a:ext>
              </a:extLst>
            </p:cNvPr>
            <p:cNvCxnSpPr>
              <a:stCxn id="11" idx="1"/>
            </p:cNvCxnSpPr>
            <p:nvPr/>
          </p:nvCxnSpPr>
          <p:spPr bwMode="auto">
            <a:xfrm flipH="1">
              <a:off x="1077686" y="4359728"/>
              <a:ext cx="2919911" cy="0"/>
            </a:xfrm>
            <a:prstGeom prst="straightConnector1">
              <a:avLst/>
            </a:prstGeom>
            <a:noFill/>
            <a:ln w="25400" cap="flat" cmpd="sng" algn="ctr">
              <a:solidFill>
                <a:schemeClr val="tx1"/>
              </a:solidFill>
              <a:prstDash val="solid"/>
              <a:round/>
              <a:headEnd type="none" w="med" len="med"/>
              <a:tailEnd type="arrow"/>
            </a:ln>
            <a:effectLst/>
          </p:spPr>
        </p:cxnSp>
      </p:grpSp>
      <p:grpSp>
        <p:nvGrpSpPr>
          <p:cNvPr id="13" name="Group 14">
            <a:extLst>
              <a:ext uri="{FF2B5EF4-FFF2-40B4-BE49-F238E27FC236}">
                <a16:creationId xmlns:a16="http://schemas.microsoft.com/office/drawing/2014/main" id="{DFBA90FB-5118-BBEF-CAC4-3EFB28780E4B}"/>
              </a:ext>
            </a:extLst>
          </p:cNvPr>
          <p:cNvGrpSpPr/>
          <p:nvPr/>
        </p:nvGrpSpPr>
        <p:grpSpPr>
          <a:xfrm>
            <a:off x="1223023" y="1393180"/>
            <a:ext cx="6882311" cy="838200"/>
            <a:chOff x="1077686" y="3940628"/>
            <a:chExt cx="6882311" cy="838200"/>
          </a:xfrm>
        </p:grpSpPr>
        <p:sp>
          <p:nvSpPr>
            <p:cNvPr id="14" name="Rectangle 15">
              <a:extLst>
                <a:ext uri="{FF2B5EF4-FFF2-40B4-BE49-F238E27FC236}">
                  <a16:creationId xmlns:a16="http://schemas.microsoft.com/office/drawing/2014/main" id="{18F73563-DC64-ED85-C475-9A31858A6F3B}"/>
                </a:ext>
              </a:extLst>
            </p:cNvPr>
            <p:cNvSpPr/>
            <p:nvPr/>
          </p:nvSpPr>
          <p:spPr bwMode="auto">
            <a:xfrm>
              <a:off x="3997597" y="3940628"/>
              <a:ext cx="3962400" cy="8382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r>
                <a:rPr lang="en-US" sz="1800">
                  <a:latin typeface="Courier New"/>
                  <a:cs typeface="Courier New"/>
                </a:rPr>
                <a:t>extern </a:t>
              </a:r>
              <a:r>
                <a:rPr lang="en-US" sz="1800" err="1">
                  <a:latin typeface="Courier New"/>
                  <a:cs typeface="Courier New"/>
                </a:rPr>
                <a:t>int</a:t>
              </a:r>
              <a:r>
                <a:rPr lang="en-US" sz="1800">
                  <a:latin typeface="Courier New"/>
                  <a:cs typeface="Courier New"/>
                </a:rPr>
                <a:t> g;</a:t>
              </a:r>
            </a:p>
            <a:p>
              <a:r>
                <a:rPr lang="en-US" sz="1800">
                  <a:latin typeface="Courier New"/>
                  <a:cs typeface="Courier New"/>
                </a:rPr>
                <a:t>static </a:t>
              </a:r>
              <a:r>
                <a:rPr lang="en-US" sz="1800" err="1">
                  <a:latin typeface="Courier New"/>
                  <a:cs typeface="Courier New"/>
                </a:rPr>
                <a:t>int</a:t>
              </a:r>
              <a:r>
                <a:rPr lang="en-US" sz="1800">
                  <a:latin typeface="Courier New"/>
                  <a:cs typeface="Courier New"/>
                </a:rPr>
                <a:t> </a:t>
              </a:r>
              <a:r>
                <a:rPr lang="en-US" sz="1800" err="1">
                  <a:latin typeface="Courier New"/>
                  <a:cs typeface="Courier New"/>
                </a:rPr>
                <a:t>init</a:t>
              </a:r>
              <a:r>
                <a:rPr lang="en-US" sz="1800">
                  <a:latin typeface="Courier New"/>
                  <a:cs typeface="Courier New"/>
                </a:rPr>
                <a:t> = 0;</a:t>
              </a:r>
            </a:p>
          </p:txBody>
        </p:sp>
        <p:cxnSp>
          <p:nvCxnSpPr>
            <p:cNvPr id="15" name="Straight Arrow Connector 16">
              <a:extLst>
                <a:ext uri="{FF2B5EF4-FFF2-40B4-BE49-F238E27FC236}">
                  <a16:creationId xmlns:a16="http://schemas.microsoft.com/office/drawing/2014/main" id="{EF33D832-27DA-C471-860F-4558CD3AE894}"/>
                </a:ext>
              </a:extLst>
            </p:cNvPr>
            <p:cNvCxnSpPr>
              <a:stCxn id="14" idx="1"/>
            </p:cNvCxnSpPr>
            <p:nvPr/>
          </p:nvCxnSpPr>
          <p:spPr bwMode="auto">
            <a:xfrm flipH="1">
              <a:off x="1077686" y="4359728"/>
              <a:ext cx="2919911" cy="0"/>
            </a:xfrm>
            <a:prstGeom prst="straightConnector1">
              <a:avLst/>
            </a:prstGeom>
            <a:noFill/>
            <a:ln w="25400" cap="flat" cmpd="sng" algn="ctr">
              <a:solidFill>
                <a:schemeClr val="tx1"/>
              </a:solidFill>
              <a:prstDash val="solid"/>
              <a:round/>
              <a:headEnd type="none" w="med" len="med"/>
              <a:tailEnd type="arrow"/>
            </a:ln>
            <a:effectLst/>
          </p:spPr>
        </p:cxnSp>
      </p:grpSp>
    </p:spTree>
    <p:extLst>
      <p:ext uri="{BB962C8B-B14F-4D97-AF65-F5344CB8AC3E}">
        <p14:creationId xmlns:p14="http://schemas.microsoft.com/office/powerpoint/2010/main" val="53505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B47EF6-8BEF-0DC0-4C59-707F7B0226C2}"/>
              </a:ext>
            </a:extLst>
          </p:cNvPr>
          <p:cNvSpPr>
            <a:spLocks noGrp="1"/>
          </p:cNvSpPr>
          <p:nvPr>
            <p:ph type="title"/>
          </p:nvPr>
        </p:nvSpPr>
        <p:spPr/>
        <p:txBody>
          <a:bodyPr/>
          <a:lstStyle/>
          <a:p>
            <a:r>
              <a:rPr lang="zh-CN" altLang="en-US" dirty="0"/>
              <a:t>符号表（</a:t>
            </a:r>
            <a:r>
              <a:rPr lang="en-US" altLang="zh-CN" dirty="0"/>
              <a:t>Symbol Table</a:t>
            </a:r>
            <a:r>
              <a:rPr lang="zh-CN" altLang="en-US" dirty="0"/>
              <a:t>）</a:t>
            </a:r>
          </a:p>
        </p:txBody>
      </p:sp>
      <p:sp>
        <p:nvSpPr>
          <p:cNvPr id="3" name="内容占位符 2">
            <a:extLst>
              <a:ext uri="{FF2B5EF4-FFF2-40B4-BE49-F238E27FC236}">
                <a16:creationId xmlns:a16="http://schemas.microsoft.com/office/drawing/2014/main" id="{A2A757DD-4BA5-31D7-3473-657D3419C717}"/>
              </a:ext>
            </a:extLst>
          </p:cNvPr>
          <p:cNvSpPr>
            <a:spLocks noGrp="1"/>
          </p:cNvSpPr>
          <p:nvPr>
            <p:ph idx="1"/>
          </p:nvPr>
        </p:nvSpPr>
        <p:spPr/>
        <p:txBody>
          <a:bodyPr/>
          <a:lstStyle/>
          <a:p>
            <a:r>
              <a:rPr lang="zh-CN" altLang="en-US" dirty="0"/>
              <a:t>符号表由汇编器构建，使用由编译器导出到汇编语言 </a:t>
            </a:r>
            <a:r>
              <a:rPr lang="en-US" altLang="zh-CN" dirty="0"/>
              <a:t>.s </a:t>
            </a:r>
            <a:r>
              <a:rPr lang="zh-CN" altLang="en-US" dirty="0"/>
              <a:t>文件中的符号</a:t>
            </a:r>
            <a:endParaRPr lang="en-US" altLang="zh-CN" dirty="0"/>
          </a:p>
          <a:p>
            <a:r>
              <a:rPr lang="en-US" altLang="zh-CN" dirty="0"/>
              <a:t>ELF </a:t>
            </a:r>
            <a:r>
              <a:rPr lang="zh-CN" altLang="en-US" dirty="0"/>
              <a:t>符号表包含在 </a:t>
            </a:r>
            <a:r>
              <a:rPr lang="en-US" altLang="zh-CN" dirty="0"/>
              <a:t>.symbol </a:t>
            </a:r>
            <a:r>
              <a:rPr lang="zh-CN" altLang="en-US" dirty="0"/>
              <a:t>节中。它包含一个条目数组</a:t>
            </a:r>
          </a:p>
        </p:txBody>
      </p:sp>
      <p:graphicFrame>
        <p:nvGraphicFramePr>
          <p:cNvPr id="4" name="表格 3">
            <a:extLst>
              <a:ext uri="{FF2B5EF4-FFF2-40B4-BE49-F238E27FC236}">
                <a16:creationId xmlns:a16="http://schemas.microsoft.com/office/drawing/2014/main" id="{792327F7-858D-6E09-8344-E48EBF867186}"/>
              </a:ext>
            </a:extLst>
          </p:cNvPr>
          <p:cNvGraphicFramePr>
            <a:graphicFrameLocks noGrp="1"/>
          </p:cNvGraphicFramePr>
          <p:nvPr>
            <p:extLst>
              <p:ext uri="{D42A27DB-BD31-4B8C-83A1-F6EECF244321}">
                <p14:modId xmlns:p14="http://schemas.microsoft.com/office/powerpoint/2010/main" val="2840990032"/>
              </p:ext>
            </p:extLst>
          </p:nvPr>
        </p:nvGraphicFramePr>
        <p:xfrm>
          <a:off x="247650" y="3505200"/>
          <a:ext cx="8724900" cy="3352800"/>
        </p:xfrm>
        <a:graphic>
          <a:graphicData uri="http://schemas.openxmlformats.org/drawingml/2006/table">
            <a:tbl>
              <a:tblPr/>
              <a:tblGrid>
                <a:gridCol w="514350">
                  <a:extLst>
                    <a:ext uri="{9D8B030D-6E8A-4147-A177-3AD203B41FA5}">
                      <a16:colId xmlns:a16="http://schemas.microsoft.com/office/drawing/2014/main" val="3964667150"/>
                    </a:ext>
                  </a:extLst>
                </a:gridCol>
                <a:gridCol w="8210550">
                  <a:extLst>
                    <a:ext uri="{9D8B030D-6E8A-4147-A177-3AD203B41FA5}">
                      <a16:colId xmlns:a16="http://schemas.microsoft.com/office/drawing/2014/main" val="3803490949"/>
                    </a:ext>
                  </a:extLst>
                </a:gridCol>
              </a:tblGrid>
              <a:tr h="0">
                <a:tc>
                  <a:txBody>
                    <a:bodyPr/>
                    <a:lstStyle/>
                    <a:p>
                      <a:endParaRPr lang="en-US" sz="1600" b="1" u="none"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1" i="0" u="none" kern="1200" dirty="0">
                          <a:solidFill>
                            <a:schemeClr val="tx1"/>
                          </a:solidFill>
                          <a:effectLst/>
                          <a:latin typeface="Courier New" panose="02070309020205020404" pitchFamily="49" charset="0"/>
                          <a:ea typeface="+mn-ea"/>
                          <a:cs typeface="Courier New" panose="02070309020205020404" pitchFamily="49" charset="0"/>
                        </a:rPr>
                        <a:t>source code of </a:t>
                      </a:r>
                      <a:r>
                        <a:rPr lang="en-US" altLang="zh-CN" sz="1600" b="1" i="0" u="none" kern="1200" dirty="0" err="1">
                          <a:solidFill>
                            <a:schemeClr val="tx1"/>
                          </a:solidFill>
                          <a:effectLst/>
                          <a:latin typeface="Courier New" panose="02070309020205020404" pitchFamily="49" charset="0"/>
                          <a:ea typeface="+mn-ea"/>
                          <a:cs typeface="Courier New" panose="02070309020205020404" pitchFamily="49" charset="0"/>
                        </a:rPr>
                        <a:t>glibc</a:t>
                      </a:r>
                      <a:r>
                        <a:rPr lang="en-US" altLang="zh-CN" sz="1600" b="1" i="0" u="none" kern="1200" dirty="0">
                          <a:solidFill>
                            <a:schemeClr val="tx1"/>
                          </a:solidFill>
                          <a:effectLst/>
                          <a:latin typeface="Courier New" panose="02070309020205020404" pitchFamily="49" charset="0"/>
                          <a:ea typeface="+mn-ea"/>
                          <a:cs typeface="Courier New" panose="02070309020205020404" pitchFamily="49" charset="0"/>
                        </a:rPr>
                        <a:t>/elf/</a:t>
                      </a:r>
                      <a:r>
                        <a:rPr lang="en-US" altLang="zh-CN" sz="1600" b="1" i="0" u="none" kern="1200" dirty="0" err="1">
                          <a:solidFill>
                            <a:schemeClr val="tx1"/>
                          </a:solidFill>
                          <a:effectLst/>
                          <a:latin typeface="Courier New" panose="02070309020205020404" pitchFamily="49" charset="0"/>
                          <a:ea typeface="+mn-ea"/>
                          <a:cs typeface="Courier New" panose="02070309020205020404" pitchFamily="49" charset="0"/>
                        </a:rPr>
                        <a:t>elf.h</a:t>
                      </a:r>
                      <a:endParaRPr lang="en-US" altLang="zh-CN" sz="1600" b="1" i="0" u="none" kern="1200" dirty="0">
                        <a:solidFill>
                          <a:schemeClr val="tx1"/>
                        </a:solidFill>
                        <a:effectLst/>
                        <a:latin typeface="Courier New" panose="02070309020205020404" pitchFamily="49" charset="0"/>
                        <a:ea typeface="+mn-ea"/>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901983316"/>
                  </a:ext>
                </a:extLst>
              </a:tr>
              <a:tr h="0">
                <a:tc>
                  <a:txBody>
                    <a:bodyPr/>
                    <a:lstStyle/>
                    <a:p>
                      <a:pPr algn="r"/>
                      <a:r>
                        <a:rPr lang="en-US" altLang="zh-CN" sz="1400" b="1" u="none" dirty="0">
                          <a:solidFill>
                            <a:srgbClr val="000000"/>
                          </a:solidFill>
                          <a:effectLst/>
                        </a:rPr>
                        <a:t>529</a:t>
                      </a:r>
                    </a:p>
                  </a:txBody>
                  <a:tcPr anchor="ctr">
                    <a:lnL>
                      <a:noFill/>
                    </a:lnL>
                    <a:lnR>
                      <a:noFill/>
                    </a:lnR>
                    <a:lnT w="12700" cap="flat" cmpd="sng" algn="ctr">
                      <a:solidFill>
                        <a:schemeClr val="tx1"/>
                      </a:solidFill>
                      <a:prstDash val="solid"/>
                      <a:round/>
                      <a:headEnd type="none" w="med" len="med"/>
                      <a:tailEnd type="none" w="med" len="med"/>
                    </a:lnT>
                    <a:lnB>
                      <a:noFill/>
                    </a:lnB>
                    <a:solidFill>
                      <a:srgbClr val="EEEEEE"/>
                    </a:solidFill>
                  </a:tcPr>
                </a:tc>
                <a:tc>
                  <a:txBody>
                    <a:bodyPr/>
                    <a:lstStyle/>
                    <a:p>
                      <a:r>
                        <a:rPr lang="en-US" altLang="zh-CN" sz="1600" b="0" i="0" u="none" dirty="0">
                          <a:solidFill>
                            <a:srgbClr val="808000"/>
                          </a:solidFill>
                          <a:effectLst/>
                          <a:latin typeface="JetBrainsMono NFM" panose="02000009000000000000" pitchFamily="49" charset="0"/>
                          <a:ea typeface="JetBrainsMono NFM" panose="02000009000000000000" pitchFamily="49" charset="0"/>
                          <a:cs typeface="JetBrainsMono NFM" panose="02000009000000000000" pitchFamily="49" charset="0"/>
                        </a:rPr>
                        <a:t>typedef</a:t>
                      </a:r>
                      <a:r>
                        <a:rPr lang="en-US" altLang="zh-CN" sz="1600" b="0" i="0" u="none" dirty="0">
                          <a:solidFill>
                            <a:srgbClr val="000000"/>
                          </a:solidFill>
                          <a:effectLst/>
                          <a:latin typeface="JetBrainsMono NFM" panose="02000009000000000000" pitchFamily="49" charset="0"/>
                          <a:ea typeface="JetBrainsMono NFM" panose="02000009000000000000" pitchFamily="49" charset="0"/>
                          <a:cs typeface="JetBrainsMono NFM" panose="02000009000000000000" pitchFamily="49" charset="0"/>
                        </a:rPr>
                        <a:t> </a:t>
                      </a:r>
                      <a:r>
                        <a:rPr lang="en-US" altLang="zh-CN" sz="1600" b="0" i="0" u="none" dirty="0">
                          <a:solidFill>
                            <a:srgbClr val="808000"/>
                          </a:solidFill>
                          <a:effectLst/>
                          <a:latin typeface="JetBrainsMono NFM" panose="02000009000000000000" pitchFamily="49" charset="0"/>
                          <a:ea typeface="JetBrainsMono NFM" panose="02000009000000000000" pitchFamily="49" charset="0"/>
                          <a:cs typeface="JetBrainsMono NFM" panose="02000009000000000000" pitchFamily="49" charset="0"/>
                        </a:rPr>
                        <a:t>struct</a:t>
                      </a:r>
                      <a:endParaRPr lang="en-US" altLang="zh-CN" sz="1600" b="0" u="none" dirty="0">
                        <a:effectLst/>
                        <a:latin typeface="JetBrainsMono NFM" panose="02000009000000000000" pitchFamily="49" charset="0"/>
                        <a:ea typeface="JetBrainsMono NFM" panose="02000009000000000000" pitchFamily="49" charset="0"/>
                        <a:cs typeface="JetBrainsMono NFM" panose="02000009000000000000" pitchFamily="49" charset="0"/>
                      </a:endParaRPr>
                    </a:p>
                  </a:txBody>
                  <a:tcPr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327371321"/>
                  </a:ext>
                </a:extLst>
              </a:tr>
              <a:tr h="0">
                <a:tc>
                  <a:txBody>
                    <a:bodyPr/>
                    <a:lstStyle/>
                    <a:p>
                      <a:pPr algn="r"/>
                      <a:r>
                        <a:rPr lang="en-US" altLang="zh-CN" sz="1400" b="1" u="none" dirty="0">
                          <a:solidFill>
                            <a:srgbClr val="000000"/>
                          </a:solidFill>
                          <a:effectLst/>
                        </a:rPr>
                        <a:t>530</a:t>
                      </a:r>
                    </a:p>
                  </a:txBody>
                  <a:tcPr anchor="ctr">
                    <a:lnL>
                      <a:noFill/>
                    </a:lnL>
                    <a:lnR>
                      <a:noFill/>
                    </a:lnR>
                    <a:lnT>
                      <a:noFill/>
                    </a:lnT>
                    <a:lnB>
                      <a:noFill/>
                    </a:lnB>
                    <a:solidFill>
                      <a:srgbClr val="EEEEEE"/>
                    </a:solidFill>
                  </a:tcPr>
                </a:tc>
                <a:tc>
                  <a:txBody>
                    <a:bodyPr/>
                    <a:lstStyle/>
                    <a:p>
                      <a:r>
                        <a:rPr lang="en-US" altLang="zh-CN" sz="1600" b="0" u="none" dirty="0">
                          <a:effectLst/>
                          <a:latin typeface="JetBrainsMono NFM" panose="02000009000000000000" pitchFamily="49" charset="0"/>
                          <a:ea typeface="JetBrainsMono NFM" panose="02000009000000000000" pitchFamily="49" charset="0"/>
                          <a:cs typeface="JetBrainsMono NFM" panose="02000009000000000000" pitchFamily="49" charset="0"/>
                        </a:rPr>
                        <a:t>{</a:t>
                      </a:r>
                    </a:p>
                  </a:txBody>
                  <a:tcPr anchor="ctr">
                    <a:lnL>
                      <a:noFill/>
                    </a:lnL>
                    <a:lnR>
                      <a:noFill/>
                    </a:lnR>
                    <a:lnT>
                      <a:noFill/>
                    </a:lnT>
                    <a:lnB>
                      <a:noFill/>
                    </a:lnB>
                    <a:solidFill>
                      <a:srgbClr val="FFFFFF"/>
                    </a:solidFill>
                  </a:tcPr>
                </a:tc>
                <a:extLst>
                  <a:ext uri="{0D108BD9-81ED-4DB2-BD59-A6C34878D82A}">
                    <a16:rowId xmlns:a16="http://schemas.microsoft.com/office/drawing/2014/main" val="1266351650"/>
                  </a:ext>
                </a:extLst>
              </a:tr>
              <a:tr h="0">
                <a:tc>
                  <a:txBody>
                    <a:bodyPr/>
                    <a:lstStyle/>
                    <a:p>
                      <a:pPr algn="r"/>
                      <a:r>
                        <a:rPr lang="en-US" altLang="zh-CN" sz="1400" b="1" u="none" dirty="0">
                          <a:solidFill>
                            <a:srgbClr val="000000"/>
                          </a:solidFill>
                          <a:effectLst/>
                        </a:rPr>
                        <a:t>531</a:t>
                      </a:r>
                    </a:p>
                  </a:txBody>
                  <a:tcPr anchor="ctr">
                    <a:lnL>
                      <a:noFill/>
                    </a:lnL>
                    <a:lnR>
                      <a:noFill/>
                    </a:lnR>
                    <a:lnT>
                      <a:noFill/>
                    </a:lnT>
                    <a:lnB>
                      <a:noFill/>
                    </a:lnB>
                    <a:solidFill>
                      <a:srgbClr val="EEEEEE"/>
                    </a:solidFill>
                  </a:tcPr>
                </a:tc>
                <a:tc>
                  <a:txBody>
                    <a:bodyPr/>
                    <a:lstStyle/>
                    <a:p>
                      <a:r>
                        <a:rPr lang="en-US" sz="1600" b="0" i="0" u="none" dirty="0">
                          <a:solidFill>
                            <a:srgbClr val="860D0D"/>
                          </a:solidFill>
                          <a:effectLst/>
                          <a:latin typeface="JetBrainsMono NFM" panose="02000009000000000000" pitchFamily="49" charset="0"/>
                          <a:ea typeface="JetBrainsMono NFM" panose="02000009000000000000" pitchFamily="49" charset="0"/>
                          <a:cs typeface="JetBrainsMono NFM" panose="02000009000000000000" pitchFamily="49" charset="0"/>
                        </a:rPr>
                        <a:t>  Elf64_Word </a:t>
                      </a:r>
                      <a:r>
                        <a:rPr lang="en-US" sz="1600" b="0" i="0" u="none" dirty="0" err="1">
                          <a:solidFill>
                            <a:srgbClr val="860D0D"/>
                          </a:solidFill>
                          <a:effectLst/>
                          <a:latin typeface="JetBrainsMono NFM" panose="02000009000000000000" pitchFamily="49" charset="0"/>
                          <a:ea typeface="JetBrainsMono NFM" panose="02000009000000000000" pitchFamily="49" charset="0"/>
                          <a:cs typeface="JetBrainsMono NFM" panose="02000009000000000000" pitchFamily="49" charset="0"/>
                        </a:rPr>
                        <a:t>st_name</a:t>
                      </a:r>
                      <a:r>
                        <a:rPr lang="en-US" sz="1600" b="0" u="none" dirty="0">
                          <a:effectLst/>
                          <a:latin typeface="JetBrainsMono NFM" panose="02000009000000000000" pitchFamily="49" charset="0"/>
                          <a:ea typeface="JetBrainsMono NFM" panose="02000009000000000000" pitchFamily="49" charset="0"/>
                          <a:cs typeface="JetBrainsMono NFM" panose="02000009000000000000" pitchFamily="49" charset="0"/>
                        </a:rPr>
                        <a:t>; 		</a:t>
                      </a:r>
                      <a:r>
                        <a:rPr lang="en-US" sz="1600" b="0" i="0" u="none" dirty="0">
                          <a:solidFill>
                            <a:srgbClr val="008000"/>
                          </a:solidFill>
                          <a:effectLst/>
                          <a:latin typeface="JetBrainsMono NFM" panose="02000009000000000000" pitchFamily="49" charset="0"/>
                          <a:ea typeface="JetBrainsMono NFM" panose="02000009000000000000" pitchFamily="49" charset="0"/>
                          <a:cs typeface="JetBrainsMono NFM" panose="02000009000000000000" pitchFamily="49" charset="0"/>
                        </a:rPr>
                        <a:t>/* Symbol name(string </a:t>
                      </a:r>
                      <a:r>
                        <a:rPr lang="en-US" sz="1600" b="0" i="0" u="none" dirty="0" err="1">
                          <a:solidFill>
                            <a:srgbClr val="008000"/>
                          </a:solidFill>
                          <a:effectLst/>
                          <a:latin typeface="JetBrainsMono NFM" panose="02000009000000000000" pitchFamily="49" charset="0"/>
                          <a:ea typeface="JetBrainsMono NFM" panose="02000009000000000000" pitchFamily="49" charset="0"/>
                          <a:cs typeface="JetBrainsMono NFM" panose="02000009000000000000" pitchFamily="49" charset="0"/>
                        </a:rPr>
                        <a:t>tbl</a:t>
                      </a:r>
                      <a:r>
                        <a:rPr lang="en-US" sz="1600" b="0" i="0" u="none" dirty="0">
                          <a:solidFill>
                            <a:srgbClr val="008000"/>
                          </a:solidFill>
                          <a:effectLst/>
                          <a:latin typeface="JetBrainsMono NFM" panose="02000009000000000000" pitchFamily="49" charset="0"/>
                          <a:ea typeface="JetBrainsMono NFM" panose="02000009000000000000" pitchFamily="49" charset="0"/>
                          <a:cs typeface="JetBrainsMono NFM" panose="02000009000000000000" pitchFamily="49" charset="0"/>
                        </a:rPr>
                        <a:t> index) */</a:t>
                      </a:r>
                      <a:endParaRPr lang="en-US" sz="1600" b="0" u="none" dirty="0">
                        <a:effectLst/>
                        <a:latin typeface="JetBrainsMono NFM" panose="02000009000000000000" pitchFamily="49" charset="0"/>
                        <a:ea typeface="JetBrainsMono NFM" panose="02000009000000000000" pitchFamily="49" charset="0"/>
                        <a:cs typeface="JetBrainsMono NFM" panose="02000009000000000000" pitchFamily="49"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830007537"/>
                  </a:ext>
                </a:extLst>
              </a:tr>
              <a:tr h="0">
                <a:tc>
                  <a:txBody>
                    <a:bodyPr/>
                    <a:lstStyle/>
                    <a:p>
                      <a:pPr algn="r"/>
                      <a:r>
                        <a:rPr lang="en-US" altLang="zh-CN" sz="1400" b="1" u="none" dirty="0">
                          <a:solidFill>
                            <a:srgbClr val="000000"/>
                          </a:solidFill>
                          <a:effectLst/>
                        </a:rPr>
                        <a:t>532</a:t>
                      </a:r>
                    </a:p>
                  </a:txBody>
                  <a:tcPr anchor="ctr">
                    <a:lnL>
                      <a:noFill/>
                    </a:lnL>
                    <a:lnR>
                      <a:noFill/>
                    </a:lnR>
                    <a:lnT>
                      <a:noFill/>
                    </a:lnT>
                    <a:lnB>
                      <a:noFill/>
                    </a:lnB>
                    <a:solidFill>
                      <a:srgbClr val="EEEEEE"/>
                    </a:solidFill>
                  </a:tcPr>
                </a:tc>
                <a:tc>
                  <a:txBody>
                    <a:bodyPr/>
                    <a:lstStyle/>
                    <a:p>
                      <a:r>
                        <a:rPr lang="en-US" sz="1600" b="0" i="0" u="none" dirty="0">
                          <a:solidFill>
                            <a:srgbClr val="808000"/>
                          </a:solidFill>
                          <a:effectLst/>
                          <a:latin typeface="JetBrainsMono NFM" panose="02000009000000000000" pitchFamily="49" charset="0"/>
                          <a:ea typeface="JetBrainsMono NFM" panose="02000009000000000000" pitchFamily="49" charset="0"/>
                          <a:cs typeface="JetBrainsMono NFM" panose="02000009000000000000" pitchFamily="49" charset="0"/>
                        </a:rPr>
                        <a:t>  unsigned</a:t>
                      </a:r>
                      <a:r>
                        <a:rPr lang="en-US" sz="1600" b="0" u="none" dirty="0">
                          <a:effectLst/>
                          <a:latin typeface="JetBrainsMono NFM" panose="02000009000000000000" pitchFamily="49" charset="0"/>
                          <a:ea typeface="JetBrainsMono NFM" panose="02000009000000000000" pitchFamily="49" charset="0"/>
                          <a:cs typeface="JetBrainsMono NFM" panose="02000009000000000000" pitchFamily="49" charset="0"/>
                        </a:rPr>
                        <a:t> </a:t>
                      </a:r>
                      <a:r>
                        <a:rPr lang="en-US" sz="1600" b="0" i="0" u="none" dirty="0">
                          <a:solidFill>
                            <a:srgbClr val="808000"/>
                          </a:solidFill>
                          <a:effectLst/>
                          <a:latin typeface="JetBrainsMono NFM" panose="02000009000000000000" pitchFamily="49" charset="0"/>
                          <a:ea typeface="JetBrainsMono NFM" panose="02000009000000000000" pitchFamily="49" charset="0"/>
                          <a:cs typeface="JetBrainsMono NFM" panose="02000009000000000000" pitchFamily="49" charset="0"/>
                        </a:rPr>
                        <a:t>char</a:t>
                      </a:r>
                      <a:r>
                        <a:rPr lang="en-US" sz="1600" b="0" u="none" dirty="0">
                          <a:effectLst/>
                          <a:latin typeface="JetBrainsMono NFM" panose="02000009000000000000" pitchFamily="49" charset="0"/>
                          <a:ea typeface="JetBrainsMono NFM" panose="02000009000000000000" pitchFamily="49" charset="0"/>
                          <a:cs typeface="JetBrainsMono NFM" panose="02000009000000000000" pitchFamily="49" charset="0"/>
                        </a:rPr>
                        <a:t> </a:t>
                      </a:r>
                      <a:r>
                        <a:rPr lang="en-US" sz="1600" b="0" i="0" u="none" dirty="0" err="1">
                          <a:solidFill>
                            <a:srgbClr val="860D0D"/>
                          </a:solidFill>
                          <a:effectLst/>
                          <a:latin typeface="JetBrainsMono NFM" panose="02000009000000000000" pitchFamily="49" charset="0"/>
                          <a:ea typeface="JetBrainsMono NFM" panose="02000009000000000000" pitchFamily="49" charset="0"/>
                          <a:cs typeface="JetBrainsMono NFM" panose="02000009000000000000" pitchFamily="49" charset="0"/>
                        </a:rPr>
                        <a:t>st_info</a:t>
                      </a:r>
                      <a:r>
                        <a:rPr lang="en-US" sz="1600" b="0" u="none" dirty="0">
                          <a:effectLst/>
                          <a:latin typeface="JetBrainsMono NFM" panose="02000009000000000000" pitchFamily="49" charset="0"/>
                          <a:ea typeface="JetBrainsMono NFM" panose="02000009000000000000" pitchFamily="49" charset="0"/>
                          <a:cs typeface="JetBrainsMono NFM" panose="02000009000000000000" pitchFamily="49" charset="0"/>
                        </a:rPr>
                        <a:t>; 	</a:t>
                      </a:r>
                      <a:r>
                        <a:rPr lang="en-US" sz="1600" b="0" i="0" u="none" dirty="0">
                          <a:solidFill>
                            <a:srgbClr val="008000"/>
                          </a:solidFill>
                          <a:effectLst/>
                          <a:latin typeface="JetBrainsMono NFM" panose="02000009000000000000" pitchFamily="49" charset="0"/>
                          <a:ea typeface="JetBrainsMono NFM" panose="02000009000000000000" pitchFamily="49" charset="0"/>
                          <a:cs typeface="JetBrainsMono NFM" panose="02000009000000000000" pitchFamily="49" charset="0"/>
                        </a:rPr>
                        <a:t>/* Symbol type and binding */</a:t>
                      </a:r>
                      <a:endParaRPr lang="en-US" sz="1600" b="0" u="none" dirty="0">
                        <a:effectLst/>
                        <a:latin typeface="JetBrainsMono NFM" panose="02000009000000000000" pitchFamily="49" charset="0"/>
                        <a:ea typeface="JetBrainsMono NFM" panose="02000009000000000000" pitchFamily="49" charset="0"/>
                        <a:cs typeface="JetBrainsMono NFM" panose="02000009000000000000" pitchFamily="49"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4143237641"/>
                  </a:ext>
                </a:extLst>
              </a:tr>
              <a:tr h="0">
                <a:tc>
                  <a:txBody>
                    <a:bodyPr/>
                    <a:lstStyle/>
                    <a:p>
                      <a:pPr algn="r"/>
                      <a:r>
                        <a:rPr lang="en-US" altLang="zh-CN" sz="1400" b="1" u="none" dirty="0">
                          <a:solidFill>
                            <a:srgbClr val="000000"/>
                          </a:solidFill>
                          <a:effectLst/>
                        </a:rPr>
                        <a:t>533</a:t>
                      </a:r>
                    </a:p>
                  </a:txBody>
                  <a:tcPr anchor="ctr">
                    <a:lnL>
                      <a:noFill/>
                    </a:lnL>
                    <a:lnR>
                      <a:noFill/>
                    </a:lnR>
                    <a:lnT>
                      <a:noFill/>
                    </a:lnT>
                    <a:lnB>
                      <a:noFill/>
                    </a:lnB>
                    <a:solidFill>
                      <a:srgbClr val="EEEEEE"/>
                    </a:solidFill>
                  </a:tcPr>
                </a:tc>
                <a:tc>
                  <a:txBody>
                    <a:bodyPr/>
                    <a:lstStyle/>
                    <a:p>
                      <a:r>
                        <a:rPr lang="en-US" sz="1600" b="0" i="0" u="none" dirty="0">
                          <a:solidFill>
                            <a:srgbClr val="808000"/>
                          </a:solidFill>
                          <a:effectLst/>
                          <a:latin typeface="JetBrainsMono NFM" panose="02000009000000000000" pitchFamily="49" charset="0"/>
                          <a:ea typeface="JetBrainsMono NFM" panose="02000009000000000000" pitchFamily="49" charset="0"/>
                          <a:cs typeface="JetBrainsMono NFM" panose="02000009000000000000" pitchFamily="49" charset="0"/>
                        </a:rPr>
                        <a:t>  unsigned</a:t>
                      </a:r>
                      <a:r>
                        <a:rPr lang="en-US" sz="1600" b="0" u="none" dirty="0">
                          <a:effectLst/>
                          <a:latin typeface="JetBrainsMono NFM" panose="02000009000000000000" pitchFamily="49" charset="0"/>
                          <a:ea typeface="JetBrainsMono NFM" panose="02000009000000000000" pitchFamily="49" charset="0"/>
                          <a:cs typeface="JetBrainsMono NFM" panose="02000009000000000000" pitchFamily="49" charset="0"/>
                        </a:rPr>
                        <a:t> </a:t>
                      </a:r>
                      <a:r>
                        <a:rPr lang="en-US" sz="1600" b="0" i="0" u="none" dirty="0">
                          <a:solidFill>
                            <a:srgbClr val="808000"/>
                          </a:solidFill>
                          <a:effectLst/>
                          <a:latin typeface="JetBrainsMono NFM" panose="02000009000000000000" pitchFamily="49" charset="0"/>
                          <a:ea typeface="JetBrainsMono NFM" panose="02000009000000000000" pitchFamily="49" charset="0"/>
                          <a:cs typeface="JetBrainsMono NFM" panose="02000009000000000000" pitchFamily="49" charset="0"/>
                        </a:rPr>
                        <a:t>char</a:t>
                      </a:r>
                      <a:r>
                        <a:rPr lang="en-US" sz="1600" b="0" u="none" dirty="0">
                          <a:effectLst/>
                          <a:latin typeface="JetBrainsMono NFM" panose="02000009000000000000" pitchFamily="49" charset="0"/>
                          <a:ea typeface="JetBrainsMono NFM" panose="02000009000000000000" pitchFamily="49" charset="0"/>
                          <a:cs typeface="JetBrainsMono NFM" panose="02000009000000000000" pitchFamily="49" charset="0"/>
                        </a:rPr>
                        <a:t> </a:t>
                      </a:r>
                      <a:r>
                        <a:rPr lang="en-US" sz="1600" b="0" i="0" u="none" dirty="0" err="1">
                          <a:solidFill>
                            <a:srgbClr val="860D0D"/>
                          </a:solidFill>
                          <a:effectLst/>
                          <a:latin typeface="JetBrainsMono NFM" panose="02000009000000000000" pitchFamily="49" charset="0"/>
                          <a:ea typeface="JetBrainsMono NFM" panose="02000009000000000000" pitchFamily="49" charset="0"/>
                          <a:cs typeface="JetBrainsMono NFM" panose="02000009000000000000" pitchFamily="49" charset="0"/>
                        </a:rPr>
                        <a:t>st_other</a:t>
                      </a:r>
                      <a:r>
                        <a:rPr lang="en-US" sz="1600" b="0" u="none" dirty="0">
                          <a:effectLst/>
                          <a:latin typeface="JetBrainsMono NFM" panose="02000009000000000000" pitchFamily="49" charset="0"/>
                          <a:ea typeface="JetBrainsMono NFM" panose="02000009000000000000" pitchFamily="49" charset="0"/>
                          <a:cs typeface="JetBrainsMono NFM" panose="02000009000000000000" pitchFamily="49" charset="0"/>
                        </a:rPr>
                        <a:t>; 	</a:t>
                      </a:r>
                      <a:r>
                        <a:rPr lang="en-US" sz="1600" b="0" i="0" u="none" dirty="0">
                          <a:solidFill>
                            <a:srgbClr val="008000"/>
                          </a:solidFill>
                          <a:effectLst/>
                          <a:latin typeface="JetBrainsMono NFM" panose="02000009000000000000" pitchFamily="49" charset="0"/>
                          <a:ea typeface="JetBrainsMono NFM" panose="02000009000000000000" pitchFamily="49" charset="0"/>
                          <a:cs typeface="JetBrainsMono NFM" panose="02000009000000000000" pitchFamily="49" charset="0"/>
                        </a:rPr>
                        <a:t>/* Symbol visibility */</a:t>
                      </a:r>
                      <a:endParaRPr lang="en-US" sz="1600" b="0" u="none" dirty="0">
                        <a:effectLst/>
                        <a:latin typeface="JetBrainsMono NFM" panose="02000009000000000000" pitchFamily="49" charset="0"/>
                        <a:ea typeface="JetBrainsMono NFM" panose="02000009000000000000" pitchFamily="49" charset="0"/>
                        <a:cs typeface="JetBrainsMono NFM" panose="02000009000000000000" pitchFamily="49"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4204012817"/>
                  </a:ext>
                </a:extLst>
              </a:tr>
              <a:tr h="0">
                <a:tc>
                  <a:txBody>
                    <a:bodyPr/>
                    <a:lstStyle/>
                    <a:p>
                      <a:pPr algn="r"/>
                      <a:r>
                        <a:rPr lang="en-US" altLang="zh-CN" sz="1400" b="1" u="none">
                          <a:solidFill>
                            <a:srgbClr val="000000"/>
                          </a:solidFill>
                          <a:effectLst/>
                        </a:rPr>
                        <a:t>534</a:t>
                      </a:r>
                    </a:p>
                  </a:txBody>
                  <a:tcPr anchor="ctr">
                    <a:lnL>
                      <a:noFill/>
                    </a:lnL>
                    <a:lnR>
                      <a:noFill/>
                    </a:lnR>
                    <a:lnT>
                      <a:noFill/>
                    </a:lnT>
                    <a:lnB>
                      <a:noFill/>
                    </a:lnB>
                    <a:solidFill>
                      <a:srgbClr val="EEEEEE"/>
                    </a:solidFill>
                  </a:tcPr>
                </a:tc>
                <a:tc>
                  <a:txBody>
                    <a:bodyPr/>
                    <a:lstStyle/>
                    <a:p>
                      <a:r>
                        <a:rPr lang="en-US" sz="1600" b="0" i="0" u="none" dirty="0">
                          <a:solidFill>
                            <a:srgbClr val="860D0D"/>
                          </a:solidFill>
                          <a:effectLst/>
                          <a:latin typeface="JetBrainsMono NFM" panose="02000009000000000000" pitchFamily="49" charset="0"/>
                          <a:ea typeface="JetBrainsMono NFM" panose="02000009000000000000" pitchFamily="49" charset="0"/>
                          <a:cs typeface="JetBrainsMono NFM" panose="02000009000000000000" pitchFamily="49" charset="0"/>
                        </a:rPr>
                        <a:t>  Elf64_Section </a:t>
                      </a:r>
                      <a:r>
                        <a:rPr lang="en-US" sz="1600" b="0" i="0" u="none" dirty="0" err="1">
                          <a:solidFill>
                            <a:srgbClr val="860D0D"/>
                          </a:solidFill>
                          <a:effectLst/>
                          <a:latin typeface="JetBrainsMono NFM" panose="02000009000000000000" pitchFamily="49" charset="0"/>
                          <a:ea typeface="JetBrainsMono NFM" panose="02000009000000000000" pitchFamily="49" charset="0"/>
                          <a:cs typeface="JetBrainsMono NFM" panose="02000009000000000000" pitchFamily="49" charset="0"/>
                        </a:rPr>
                        <a:t>st_shndx</a:t>
                      </a:r>
                      <a:r>
                        <a:rPr lang="en-US" sz="1600" b="0" u="none" dirty="0">
                          <a:effectLst/>
                          <a:latin typeface="JetBrainsMono NFM" panose="02000009000000000000" pitchFamily="49" charset="0"/>
                          <a:ea typeface="JetBrainsMono NFM" panose="02000009000000000000" pitchFamily="49" charset="0"/>
                          <a:cs typeface="JetBrainsMono NFM" panose="02000009000000000000" pitchFamily="49" charset="0"/>
                        </a:rPr>
                        <a:t>; 	</a:t>
                      </a:r>
                      <a:r>
                        <a:rPr lang="en-US" sz="1600" b="0" i="0" u="none" dirty="0">
                          <a:solidFill>
                            <a:srgbClr val="008000"/>
                          </a:solidFill>
                          <a:effectLst/>
                          <a:latin typeface="JetBrainsMono NFM" panose="02000009000000000000" pitchFamily="49" charset="0"/>
                          <a:ea typeface="JetBrainsMono NFM" panose="02000009000000000000" pitchFamily="49" charset="0"/>
                          <a:cs typeface="JetBrainsMono NFM" panose="02000009000000000000" pitchFamily="49" charset="0"/>
                        </a:rPr>
                        <a:t>/* Section index */</a:t>
                      </a:r>
                      <a:endParaRPr lang="en-US" sz="1600" b="0" u="none" dirty="0">
                        <a:effectLst/>
                        <a:latin typeface="JetBrainsMono NFM" panose="02000009000000000000" pitchFamily="49" charset="0"/>
                        <a:ea typeface="JetBrainsMono NFM" panose="02000009000000000000" pitchFamily="49" charset="0"/>
                        <a:cs typeface="JetBrainsMono NFM" panose="02000009000000000000" pitchFamily="49"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2718839130"/>
                  </a:ext>
                </a:extLst>
              </a:tr>
              <a:tr h="0">
                <a:tc>
                  <a:txBody>
                    <a:bodyPr/>
                    <a:lstStyle/>
                    <a:p>
                      <a:pPr algn="r"/>
                      <a:r>
                        <a:rPr lang="en-US" altLang="zh-CN" sz="1400" b="1" u="none" dirty="0">
                          <a:solidFill>
                            <a:srgbClr val="000000"/>
                          </a:solidFill>
                          <a:effectLst/>
                        </a:rPr>
                        <a:t>535</a:t>
                      </a:r>
                    </a:p>
                  </a:txBody>
                  <a:tcPr anchor="ctr">
                    <a:lnL>
                      <a:noFill/>
                    </a:lnL>
                    <a:lnR>
                      <a:noFill/>
                    </a:lnR>
                    <a:lnT>
                      <a:noFill/>
                    </a:lnT>
                    <a:lnB>
                      <a:noFill/>
                    </a:lnB>
                    <a:solidFill>
                      <a:srgbClr val="EEEEEE"/>
                    </a:solidFill>
                  </a:tcPr>
                </a:tc>
                <a:tc>
                  <a:txBody>
                    <a:bodyPr/>
                    <a:lstStyle/>
                    <a:p>
                      <a:r>
                        <a:rPr lang="en-US" sz="1600" b="0" i="0" u="none" dirty="0">
                          <a:solidFill>
                            <a:srgbClr val="860D0D"/>
                          </a:solidFill>
                          <a:effectLst/>
                          <a:latin typeface="JetBrainsMono NFM" panose="02000009000000000000" pitchFamily="49" charset="0"/>
                          <a:ea typeface="JetBrainsMono NFM" panose="02000009000000000000" pitchFamily="49" charset="0"/>
                          <a:cs typeface="JetBrainsMono NFM" panose="02000009000000000000" pitchFamily="49" charset="0"/>
                        </a:rPr>
                        <a:t>  Elf64_Addr </a:t>
                      </a:r>
                      <a:r>
                        <a:rPr lang="en-US" sz="1600" b="0" i="0" u="none" dirty="0" err="1">
                          <a:solidFill>
                            <a:srgbClr val="860D0D"/>
                          </a:solidFill>
                          <a:effectLst/>
                          <a:latin typeface="JetBrainsMono NFM" panose="02000009000000000000" pitchFamily="49" charset="0"/>
                          <a:ea typeface="JetBrainsMono NFM" panose="02000009000000000000" pitchFamily="49" charset="0"/>
                          <a:cs typeface="JetBrainsMono NFM" panose="02000009000000000000" pitchFamily="49" charset="0"/>
                        </a:rPr>
                        <a:t>st_value</a:t>
                      </a:r>
                      <a:r>
                        <a:rPr lang="en-US" sz="1600" b="0" u="none" dirty="0">
                          <a:effectLst/>
                          <a:latin typeface="JetBrainsMono NFM" panose="02000009000000000000" pitchFamily="49" charset="0"/>
                          <a:ea typeface="JetBrainsMono NFM" panose="02000009000000000000" pitchFamily="49" charset="0"/>
                          <a:cs typeface="JetBrainsMono NFM" panose="02000009000000000000" pitchFamily="49" charset="0"/>
                        </a:rPr>
                        <a:t>; 	</a:t>
                      </a:r>
                      <a:r>
                        <a:rPr lang="en-US" sz="1600" b="0" i="0" u="none" dirty="0">
                          <a:solidFill>
                            <a:srgbClr val="008000"/>
                          </a:solidFill>
                          <a:effectLst/>
                          <a:latin typeface="JetBrainsMono NFM" panose="02000009000000000000" pitchFamily="49" charset="0"/>
                          <a:ea typeface="JetBrainsMono NFM" panose="02000009000000000000" pitchFamily="49" charset="0"/>
                          <a:cs typeface="JetBrainsMono NFM" panose="02000009000000000000" pitchFamily="49" charset="0"/>
                        </a:rPr>
                        <a:t>/* Symbol value */</a:t>
                      </a:r>
                      <a:endParaRPr lang="en-US" sz="1600" b="0" u="none" dirty="0">
                        <a:effectLst/>
                        <a:latin typeface="JetBrainsMono NFM" panose="02000009000000000000" pitchFamily="49" charset="0"/>
                        <a:ea typeface="JetBrainsMono NFM" panose="02000009000000000000" pitchFamily="49" charset="0"/>
                        <a:cs typeface="JetBrainsMono NFM" panose="02000009000000000000" pitchFamily="49"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2246844929"/>
                  </a:ext>
                </a:extLst>
              </a:tr>
              <a:tr h="0">
                <a:tc>
                  <a:txBody>
                    <a:bodyPr/>
                    <a:lstStyle/>
                    <a:p>
                      <a:pPr algn="r"/>
                      <a:r>
                        <a:rPr lang="en-US" altLang="zh-CN" sz="1400" b="1" u="none">
                          <a:solidFill>
                            <a:srgbClr val="000000"/>
                          </a:solidFill>
                          <a:effectLst/>
                        </a:rPr>
                        <a:t>536</a:t>
                      </a:r>
                    </a:p>
                  </a:txBody>
                  <a:tcPr anchor="ctr">
                    <a:lnL>
                      <a:noFill/>
                    </a:lnL>
                    <a:lnR>
                      <a:noFill/>
                    </a:lnR>
                    <a:lnT>
                      <a:noFill/>
                    </a:lnT>
                    <a:lnB>
                      <a:noFill/>
                    </a:lnB>
                    <a:solidFill>
                      <a:srgbClr val="EEEEEE"/>
                    </a:solidFill>
                  </a:tcPr>
                </a:tc>
                <a:tc>
                  <a:txBody>
                    <a:bodyPr/>
                    <a:lstStyle/>
                    <a:p>
                      <a:r>
                        <a:rPr lang="en-US" sz="1600" b="0" i="0" u="none" dirty="0">
                          <a:solidFill>
                            <a:srgbClr val="860D0D"/>
                          </a:solidFill>
                          <a:effectLst/>
                          <a:latin typeface="JetBrainsMono NFM" panose="02000009000000000000" pitchFamily="49" charset="0"/>
                          <a:ea typeface="JetBrainsMono NFM" panose="02000009000000000000" pitchFamily="49" charset="0"/>
                          <a:cs typeface="JetBrainsMono NFM" panose="02000009000000000000" pitchFamily="49" charset="0"/>
                        </a:rPr>
                        <a:t>  Elf64_Xword </a:t>
                      </a:r>
                      <a:r>
                        <a:rPr lang="en-US" sz="1600" b="0" i="0" u="none" dirty="0" err="1">
                          <a:solidFill>
                            <a:srgbClr val="860D0D"/>
                          </a:solidFill>
                          <a:effectLst/>
                          <a:latin typeface="JetBrainsMono NFM" panose="02000009000000000000" pitchFamily="49" charset="0"/>
                          <a:ea typeface="JetBrainsMono NFM" panose="02000009000000000000" pitchFamily="49" charset="0"/>
                          <a:cs typeface="JetBrainsMono NFM" panose="02000009000000000000" pitchFamily="49" charset="0"/>
                        </a:rPr>
                        <a:t>st_size</a:t>
                      </a:r>
                      <a:r>
                        <a:rPr lang="en-US" sz="1600" b="0" u="none" dirty="0">
                          <a:effectLst/>
                          <a:latin typeface="JetBrainsMono NFM" panose="02000009000000000000" pitchFamily="49" charset="0"/>
                          <a:ea typeface="JetBrainsMono NFM" panose="02000009000000000000" pitchFamily="49" charset="0"/>
                          <a:cs typeface="JetBrainsMono NFM" panose="02000009000000000000" pitchFamily="49" charset="0"/>
                        </a:rPr>
                        <a:t>; 	</a:t>
                      </a:r>
                      <a:r>
                        <a:rPr lang="en-US" sz="1600" b="0" i="0" u="none" dirty="0">
                          <a:solidFill>
                            <a:srgbClr val="008000"/>
                          </a:solidFill>
                          <a:effectLst/>
                          <a:latin typeface="JetBrainsMono NFM" panose="02000009000000000000" pitchFamily="49" charset="0"/>
                          <a:ea typeface="JetBrainsMono NFM" panose="02000009000000000000" pitchFamily="49" charset="0"/>
                          <a:cs typeface="JetBrainsMono NFM" panose="02000009000000000000" pitchFamily="49" charset="0"/>
                        </a:rPr>
                        <a:t>/* Symbol size */</a:t>
                      </a:r>
                      <a:endParaRPr lang="en-US" sz="1600" b="0" u="none" dirty="0">
                        <a:effectLst/>
                        <a:latin typeface="JetBrainsMono NFM" panose="02000009000000000000" pitchFamily="49" charset="0"/>
                        <a:ea typeface="JetBrainsMono NFM" panose="02000009000000000000" pitchFamily="49" charset="0"/>
                        <a:cs typeface="JetBrainsMono NFM" panose="02000009000000000000" pitchFamily="49"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1410628"/>
                  </a:ext>
                </a:extLst>
              </a:tr>
              <a:tr h="0">
                <a:tc>
                  <a:txBody>
                    <a:bodyPr/>
                    <a:lstStyle/>
                    <a:p>
                      <a:pPr algn="r"/>
                      <a:r>
                        <a:rPr lang="en-US" altLang="zh-CN" sz="1400" b="1" u="none" dirty="0">
                          <a:solidFill>
                            <a:srgbClr val="000000"/>
                          </a:solidFill>
                          <a:effectLst/>
                        </a:rPr>
                        <a:t>537</a:t>
                      </a:r>
                    </a:p>
                  </a:txBody>
                  <a:tcPr anchor="ctr">
                    <a:lnL>
                      <a:noFill/>
                    </a:lnL>
                    <a:lnR>
                      <a:noFill/>
                    </a:lnR>
                    <a:lnT>
                      <a:noFill/>
                    </a:lnT>
                    <a:lnB>
                      <a:noFill/>
                    </a:lnB>
                    <a:solidFill>
                      <a:srgbClr val="EEEEEE"/>
                    </a:solidFill>
                  </a:tcPr>
                </a:tc>
                <a:tc>
                  <a:txBody>
                    <a:bodyPr/>
                    <a:lstStyle/>
                    <a:p>
                      <a:r>
                        <a:rPr lang="en-US" sz="1600" b="0" u="none" dirty="0">
                          <a:effectLst/>
                          <a:latin typeface="JetBrainsMono NFM" panose="02000009000000000000" pitchFamily="49" charset="0"/>
                          <a:ea typeface="JetBrainsMono NFM" panose="02000009000000000000" pitchFamily="49" charset="0"/>
                          <a:cs typeface="JetBrainsMono NFM" panose="02000009000000000000" pitchFamily="49" charset="0"/>
                        </a:rPr>
                        <a:t>} </a:t>
                      </a:r>
                      <a:r>
                        <a:rPr lang="en-US" sz="1600" b="0" i="0" u="none" dirty="0">
                          <a:solidFill>
                            <a:srgbClr val="800080"/>
                          </a:solidFill>
                          <a:effectLst/>
                          <a:latin typeface="JetBrainsMono NFM" panose="02000009000000000000" pitchFamily="49" charset="0"/>
                          <a:ea typeface="JetBrainsMono NFM" panose="02000009000000000000" pitchFamily="49" charset="0"/>
                          <a:cs typeface="JetBrainsMono NFM" panose="02000009000000000000" pitchFamily="49" charset="0"/>
                        </a:rPr>
                        <a:t>Elf64_Sym</a:t>
                      </a:r>
                      <a:r>
                        <a:rPr lang="en-US" sz="1600" b="0" u="none" dirty="0">
                          <a:effectLst/>
                          <a:latin typeface="JetBrainsMono NFM" panose="02000009000000000000" pitchFamily="49" charset="0"/>
                          <a:ea typeface="JetBrainsMono NFM" panose="02000009000000000000" pitchFamily="49" charset="0"/>
                          <a:cs typeface="JetBrainsMono NFM" panose="02000009000000000000" pitchFamily="49" charset="0"/>
                        </a:rPr>
                        <a:t>;</a:t>
                      </a:r>
                    </a:p>
                  </a:txBody>
                  <a:tcPr anchor="ctr">
                    <a:lnL>
                      <a:noFill/>
                    </a:lnL>
                    <a:lnR>
                      <a:noFill/>
                    </a:lnR>
                    <a:lnT>
                      <a:noFill/>
                    </a:lnT>
                    <a:lnB>
                      <a:noFill/>
                    </a:lnB>
                    <a:solidFill>
                      <a:srgbClr val="FFFFFF"/>
                    </a:solidFill>
                  </a:tcPr>
                </a:tc>
                <a:extLst>
                  <a:ext uri="{0D108BD9-81ED-4DB2-BD59-A6C34878D82A}">
                    <a16:rowId xmlns:a16="http://schemas.microsoft.com/office/drawing/2014/main" val="2005536096"/>
                  </a:ext>
                </a:extLst>
              </a:tr>
            </a:tbl>
          </a:graphicData>
        </a:graphic>
      </p:graphicFrame>
    </p:spTree>
    <p:extLst>
      <p:ext uri="{BB962C8B-B14F-4D97-AF65-F5344CB8AC3E}">
        <p14:creationId xmlns:p14="http://schemas.microsoft.com/office/powerpoint/2010/main" val="32505067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7B351-7517-1CDE-E422-805A281779DA}"/>
              </a:ext>
            </a:extLst>
          </p:cNvPr>
          <p:cNvSpPr>
            <a:spLocks noGrp="1"/>
          </p:cNvSpPr>
          <p:nvPr>
            <p:ph type="title"/>
          </p:nvPr>
        </p:nvSpPr>
        <p:spPr/>
        <p:txBody>
          <a:bodyPr/>
          <a:lstStyle/>
          <a:p>
            <a:r>
              <a:rPr lang="zh-CN" altLang="en-US" dirty="0"/>
              <a:t>符号表</a:t>
            </a:r>
          </a:p>
        </p:txBody>
      </p:sp>
      <p:sp>
        <p:nvSpPr>
          <p:cNvPr id="28" name="Rectangle 3">
            <a:extLst>
              <a:ext uri="{FF2B5EF4-FFF2-40B4-BE49-F238E27FC236}">
                <a16:creationId xmlns:a16="http://schemas.microsoft.com/office/drawing/2014/main" id="{C1EC200C-ABD7-7F29-2BDE-7FADD0A94E41}"/>
              </a:ext>
            </a:extLst>
          </p:cNvPr>
          <p:cNvSpPr>
            <a:spLocks noChangeArrowheads="1"/>
          </p:cNvSpPr>
          <p:nvPr/>
        </p:nvSpPr>
        <p:spPr bwMode="auto">
          <a:xfrm>
            <a:off x="2895600" y="1676400"/>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ELF </a:t>
            </a:r>
            <a:r>
              <a:rPr lang="zh-CN" altLang="en-US" sz="1600" b="1" dirty="0">
                <a:latin typeface="Calibri" pitchFamily="34" charset="0"/>
                <a:ea typeface="msgothic" charset="0"/>
                <a:cs typeface="msgothic" charset="0"/>
              </a:rPr>
              <a:t>头</a:t>
            </a:r>
            <a:endParaRPr lang="en-GB" sz="1600" b="1" dirty="0">
              <a:latin typeface="Calibri" pitchFamily="34" charset="0"/>
              <a:ea typeface="msgothic" charset="0"/>
              <a:cs typeface="msgothic" charset="0"/>
            </a:endParaRPr>
          </a:p>
        </p:txBody>
      </p:sp>
      <p:sp>
        <p:nvSpPr>
          <p:cNvPr id="29" name="Rectangle 4">
            <a:extLst>
              <a:ext uri="{FF2B5EF4-FFF2-40B4-BE49-F238E27FC236}">
                <a16:creationId xmlns:a16="http://schemas.microsoft.com/office/drawing/2014/main" id="{2BC21F9C-5223-BA62-5249-D66017B39291}"/>
              </a:ext>
            </a:extLst>
          </p:cNvPr>
          <p:cNvSpPr>
            <a:spLocks noChangeArrowheads="1"/>
          </p:cNvSpPr>
          <p:nvPr/>
        </p:nvSpPr>
        <p:spPr bwMode="auto">
          <a:xfrm>
            <a:off x="2895600" y="2057400"/>
            <a:ext cx="2971800" cy="6096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latin typeface="Calibri" pitchFamily="34" charset="0"/>
                <a:ea typeface="msgothic" charset="0"/>
                <a:cs typeface="msgothic" charset="0"/>
              </a:rPr>
              <a:t>段头表</a:t>
            </a:r>
            <a:endParaRPr lang="en-US" altLang="zh-CN" sz="1600" b="1" dirty="0">
              <a:latin typeface="Calibri"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latin typeface="Calibri" pitchFamily="34" charset="0"/>
                <a:ea typeface="msgothic" charset="0"/>
                <a:cs typeface="msgothic" charset="0"/>
              </a:rPr>
              <a:t>（可执行文件必需）</a:t>
            </a:r>
            <a:endParaRPr lang="en-GB" sz="1600" b="1" dirty="0">
              <a:latin typeface="Calibri" pitchFamily="34" charset="0"/>
              <a:ea typeface="msgothic" charset="0"/>
              <a:cs typeface="msgothic" charset="0"/>
            </a:endParaRPr>
          </a:p>
        </p:txBody>
      </p:sp>
      <p:sp>
        <p:nvSpPr>
          <p:cNvPr id="30" name="Rectangle 5">
            <a:extLst>
              <a:ext uri="{FF2B5EF4-FFF2-40B4-BE49-F238E27FC236}">
                <a16:creationId xmlns:a16="http://schemas.microsoft.com/office/drawing/2014/main" id="{905C4CAA-C7FC-4D97-CA6A-9AA3644099B7}"/>
              </a:ext>
            </a:extLst>
          </p:cNvPr>
          <p:cNvSpPr>
            <a:spLocks noChangeArrowheads="1"/>
          </p:cNvSpPr>
          <p:nvPr/>
        </p:nvSpPr>
        <p:spPr bwMode="auto">
          <a:xfrm>
            <a:off x="2895600" y="2667000"/>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.text </a:t>
            </a:r>
            <a:r>
              <a:rPr lang="zh-CN" altLang="en-US" sz="1600" b="1" dirty="0">
                <a:latin typeface="Courier New" pitchFamily="49" charset="0"/>
                <a:ea typeface="msgothic" charset="0"/>
                <a:cs typeface="msgothic" charset="0"/>
              </a:rPr>
              <a:t>节</a:t>
            </a:r>
            <a:endParaRPr lang="en-GB" sz="1600" b="1" dirty="0">
              <a:latin typeface="Calibri" pitchFamily="34" charset="0"/>
              <a:ea typeface="msgothic" charset="0"/>
              <a:cs typeface="msgothic" charset="0"/>
            </a:endParaRPr>
          </a:p>
        </p:txBody>
      </p:sp>
      <p:sp>
        <p:nvSpPr>
          <p:cNvPr id="31" name="Rectangle 6">
            <a:extLst>
              <a:ext uri="{FF2B5EF4-FFF2-40B4-BE49-F238E27FC236}">
                <a16:creationId xmlns:a16="http://schemas.microsoft.com/office/drawing/2014/main" id="{963072A5-2CE0-18A4-D2C8-F458797CDC6C}"/>
              </a:ext>
            </a:extLst>
          </p:cNvPr>
          <p:cNvSpPr>
            <a:spLocks noChangeArrowheads="1"/>
          </p:cNvSpPr>
          <p:nvPr/>
        </p:nvSpPr>
        <p:spPr bwMode="auto">
          <a:xfrm>
            <a:off x="2895600" y="3048000"/>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r>
              <a:rPr lang="en-GB" sz="1600" b="1" dirty="0" err="1">
                <a:latin typeface="Courier New" pitchFamily="49" charset="0"/>
                <a:ea typeface="msgothic" charset="0"/>
                <a:cs typeface="msgothic" charset="0"/>
              </a:rPr>
              <a:t>rodata</a:t>
            </a:r>
            <a:r>
              <a:rPr lang="en-GB" sz="1600" b="1" dirty="0">
                <a:latin typeface="Courier New" pitchFamily="49" charset="0"/>
                <a:ea typeface="msgothic" charset="0"/>
                <a:cs typeface="msgothic" charset="0"/>
              </a:rPr>
              <a:t> </a:t>
            </a:r>
            <a:r>
              <a:rPr lang="zh-CN" altLang="en-US" sz="1600" b="1" dirty="0">
                <a:latin typeface="Courier New" pitchFamily="49" charset="0"/>
                <a:ea typeface="msgothic" charset="0"/>
                <a:cs typeface="msgothic" charset="0"/>
              </a:rPr>
              <a:t>节</a:t>
            </a:r>
            <a:endParaRPr lang="en-GB" sz="1600" b="1" dirty="0">
              <a:latin typeface="Calibri" pitchFamily="34" charset="0"/>
              <a:ea typeface="msgothic" charset="0"/>
              <a:cs typeface="msgothic" charset="0"/>
            </a:endParaRPr>
          </a:p>
        </p:txBody>
      </p:sp>
      <p:sp>
        <p:nvSpPr>
          <p:cNvPr id="32" name="Rectangle 7">
            <a:extLst>
              <a:ext uri="{FF2B5EF4-FFF2-40B4-BE49-F238E27FC236}">
                <a16:creationId xmlns:a16="http://schemas.microsoft.com/office/drawing/2014/main" id="{C2C05A82-77D5-B1AF-E596-3772A1FDA803}"/>
              </a:ext>
            </a:extLst>
          </p:cNvPr>
          <p:cNvSpPr>
            <a:spLocks noChangeArrowheads="1"/>
          </p:cNvSpPr>
          <p:nvPr/>
        </p:nvSpPr>
        <p:spPr bwMode="auto">
          <a:xfrm>
            <a:off x="2895600" y="3810000"/>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r>
              <a:rPr lang="en-GB" sz="1600" b="1" dirty="0" err="1">
                <a:latin typeface="Courier New" pitchFamily="49" charset="0"/>
                <a:ea typeface="msgothic" charset="0"/>
                <a:cs typeface="msgothic" charset="0"/>
              </a:rPr>
              <a:t>bss</a:t>
            </a:r>
            <a:r>
              <a:rPr lang="en-GB" sz="1600" b="1" dirty="0">
                <a:latin typeface="Courier New" pitchFamily="49" charset="0"/>
                <a:ea typeface="msgothic" charset="0"/>
                <a:cs typeface="msgothic" charset="0"/>
              </a:rPr>
              <a:t> </a:t>
            </a:r>
            <a:r>
              <a:rPr lang="zh-CN" altLang="en-US" sz="1600" b="1" dirty="0">
                <a:latin typeface="Courier New" pitchFamily="49" charset="0"/>
                <a:ea typeface="msgothic" charset="0"/>
                <a:cs typeface="msgothic" charset="0"/>
              </a:rPr>
              <a:t>节</a:t>
            </a:r>
            <a:endParaRPr lang="en-GB" sz="1600" b="1" dirty="0">
              <a:latin typeface="Calibri" pitchFamily="34" charset="0"/>
              <a:ea typeface="msgothic" charset="0"/>
              <a:cs typeface="msgothic" charset="0"/>
            </a:endParaRPr>
          </a:p>
        </p:txBody>
      </p:sp>
      <p:sp>
        <p:nvSpPr>
          <p:cNvPr id="33" name="Rectangle 8">
            <a:extLst>
              <a:ext uri="{FF2B5EF4-FFF2-40B4-BE49-F238E27FC236}">
                <a16:creationId xmlns:a16="http://schemas.microsoft.com/office/drawing/2014/main" id="{C355EC84-C3E0-227B-50DA-1B84AF60F58D}"/>
              </a:ext>
            </a:extLst>
          </p:cNvPr>
          <p:cNvSpPr>
            <a:spLocks noChangeArrowheads="1"/>
          </p:cNvSpPr>
          <p:nvPr/>
        </p:nvSpPr>
        <p:spPr bwMode="auto">
          <a:xfrm>
            <a:off x="2895600" y="4191000"/>
            <a:ext cx="2971800" cy="381000"/>
          </a:xfrm>
          <a:prstGeom prst="rect">
            <a:avLst/>
          </a:prstGeom>
          <a:solidFill>
            <a:srgbClr val="FF9999"/>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r>
              <a:rPr lang="en-GB" sz="1600" b="1" dirty="0" err="1">
                <a:latin typeface="Courier New" pitchFamily="49" charset="0"/>
                <a:ea typeface="msgothic" charset="0"/>
                <a:cs typeface="msgothic" charset="0"/>
              </a:rPr>
              <a:t>symtab</a:t>
            </a:r>
            <a:r>
              <a:rPr lang="en-GB" sz="1600" b="1" dirty="0">
                <a:latin typeface="Courier New" pitchFamily="49" charset="0"/>
                <a:ea typeface="msgothic" charset="0"/>
                <a:cs typeface="msgothic" charset="0"/>
              </a:rPr>
              <a:t> </a:t>
            </a:r>
            <a:r>
              <a:rPr lang="zh-CN" altLang="en-US" sz="1600" b="1" dirty="0">
                <a:latin typeface="Courier New" pitchFamily="49" charset="0"/>
                <a:ea typeface="msgothic" charset="0"/>
                <a:cs typeface="msgothic" charset="0"/>
              </a:rPr>
              <a:t>节</a:t>
            </a:r>
            <a:endParaRPr lang="en-GB" sz="1600" dirty="0">
              <a:latin typeface="Calibri" pitchFamily="34" charset="0"/>
              <a:ea typeface="msgothic" charset="0"/>
              <a:cs typeface="msgothic" charset="0"/>
            </a:endParaRPr>
          </a:p>
        </p:txBody>
      </p:sp>
      <p:sp>
        <p:nvSpPr>
          <p:cNvPr id="34" name="Rectangle 9">
            <a:extLst>
              <a:ext uri="{FF2B5EF4-FFF2-40B4-BE49-F238E27FC236}">
                <a16:creationId xmlns:a16="http://schemas.microsoft.com/office/drawing/2014/main" id="{708C5101-AEC5-CA16-EDE5-540625258799}"/>
              </a:ext>
            </a:extLst>
          </p:cNvPr>
          <p:cNvSpPr>
            <a:spLocks noChangeArrowheads="1"/>
          </p:cNvSpPr>
          <p:nvPr/>
        </p:nvSpPr>
        <p:spPr bwMode="auto">
          <a:xfrm>
            <a:off x="2895600" y="4572000"/>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.rel.txt </a:t>
            </a:r>
            <a:r>
              <a:rPr lang="zh-CN" altLang="en-US" sz="1600" b="1" dirty="0">
                <a:latin typeface="Courier New" pitchFamily="49" charset="0"/>
                <a:ea typeface="msgothic" charset="0"/>
                <a:cs typeface="msgothic" charset="0"/>
              </a:rPr>
              <a:t>节</a:t>
            </a:r>
            <a:endParaRPr lang="en-GB" sz="1600" dirty="0">
              <a:latin typeface="Calibri" pitchFamily="34" charset="0"/>
              <a:ea typeface="msgothic" charset="0"/>
              <a:cs typeface="msgothic" charset="0"/>
            </a:endParaRPr>
          </a:p>
        </p:txBody>
      </p:sp>
      <p:sp>
        <p:nvSpPr>
          <p:cNvPr id="35" name="Rectangle 10">
            <a:extLst>
              <a:ext uri="{FF2B5EF4-FFF2-40B4-BE49-F238E27FC236}">
                <a16:creationId xmlns:a16="http://schemas.microsoft.com/office/drawing/2014/main" id="{D50C791F-6486-1F48-EAD5-1050C1F6B6E4}"/>
              </a:ext>
            </a:extLst>
          </p:cNvPr>
          <p:cNvSpPr>
            <a:spLocks noChangeArrowheads="1"/>
          </p:cNvSpPr>
          <p:nvPr/>
        </p:nvSpPr>
        <p:spPr bwMode="auto">
          <a:xfrm>
            <a:off x="2895600" y="4953000"/>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r>
              <a:rPr lang="en-GB" sz="1600" b="1" dirty="0" err="1">
                <a:latin typeface="Courier New" pitchFamily="49" charset="0"/>
                <a:ea typeface="msgothic" charset="0"/>
                <a:cs typeface="msgothic" charset="0"/>
              </a:rPr>
              <a:t>rel.data</a:t>
            </a:r>
            <a:r>
              <a:rPr lang="en-GB" sz="1600" b="1" dirty="0">
                <a:latin typeface="Courier New" pitchFamily="49" charset="0"/>
                <a:ea typeface="msgothic" charset="0"/>
                <a:cs typeface="msgothic" charset="0"/>
              </a:rPr>
              <a:t> </a:t>
            </a:r>
            <a:r>
              <a:rPr lang="zh-CN" altLang="en-US" sz="1600" b="1" dirty="0">
                <a:latin typeface="Courier New" pitchFamily="49" charset="0"/>
                <a:ea typeface="msgothic" charset="0"/>
                <a:cs typeface="msgothic" charset="0"/>
              </a:rPr>
              <a:t>节</a:t>
            </a:r>
            <a:endParaRPr lang="en-GB" sz="1600" dirty="0">
              <a:latin typeface="Calibri" pitchFamily="34" charset="0"/>
              <a:ea typeface="msgothic" charset="0"/>
              <a:cs typeface="msgothic" charset="0"/>
            </a:endParaRPr>
          </a:p>
        </p:txBody>
      </p:sp>
      <p:sp>
        <p:nvSpPr>
          <p:cNvPr id="36" name="Rectangle 11">
            <a:extLst>
              <a:ext uri="{FF2B5EF4-FFF2-40B4-BE49-F238E27FC236}">
                <a16:creationId xmlns:a16="http://schemas.microsoft.com/office/drawing/2014/main" id="{37A11590-B453-4296-C472-DBB0067F4AC0}"/>
              </a:ext>
            </a:extLst>
          </p:cNvPr>
          <p:cNvSpPr>
            <a:spLocks noChangeArrowheads="1"/>
          </p:cNvSpPr>
          <p:nvPr/>
        </p:nvSpPr>
        <p:spPr bwMode="auto">
          <a:xfrm>
            <a:off x="2895600" y="5334000"/>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.debug </a:t>
            </a:r>
            <a:r>
              <a:rPr lang="zh-CN" altLang="en-US" sz="1600" b="1" dirty="0">
                <a:latin typeface="Courier New" pitchFamily="49" charset="0"/>
                <a:ea typeface="msgothic" charset="0"/>
                <a:cs typeface="msgothic" charset="0"/>
              </a:rPr>
              <a:t>节</a:t>
            </a:r>
            <a:endParaRPr lang="en-GB" sz="1600" dirty="0">
              <a:latin typeface="Calibri" pitchFamily="34" charset="0"/>
              <a:ea typeface="msgothic" charset="0"/>
              <a:cs typeface="msgothic" charset="0"/>
            </a:endParaRPr>
          </a:p>
        </p:txBody>
      </p:sp>
      <p:sp>
        <p:nvSpPr>
          <p:cNvPr id="37" name="Rectangle 12">
            <a:extLst>
              <a:ext uri="{FF2B5EF4-FFF2-40B4-BE49-F238E27FC236}">
                <a16:creationId xmlns:a16="http://schemas.microsoft.com/office/drawing/2014/main" id="{A7B1621B-201A-0551-FEFC-8C215886F1E3}"/>
              </a:ext>
            </a:extLst>
          </p:cNvPr>
          <p:cNvSpPr>
            <a:spLocks noChangeArrowheads="1"/>
          </p:cNvSpPr>
          <p:nvPr/>
        </p:nvSpPr>
        <p:spPr bwMode="auto">
          <a:xfrm>
            <a:off x="2895600" y="5715000"/>
            <a:ext cx="2971800" cy="6096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latin typeface="Calibri" pitchFamily="34" charset="0"/>
                <a:ea typeface="msgothic" charset="0"/>
                <a:cs typeface="msgothic" charset="0"/>
              </a:rPr>
              <a:t>节头表</a:t>
            </a:r>
            <a:endParaRPr lang="en-GB" sz="1600" b="1" dirty="0">
              <a:latin typeface="Calibri" pitchFamily="34" charset="0"/>
              <a:ea typeface="msgothic" charset="0"/>
              <a:cs typeface="msgothic" charset="0"/>
            </a:endParaRPr>
          </a:p>
        </p:txBody>
      </p:sp>
      <p:sp>
        <p:nvSpPr>
          <p:cNvPr id="38" name="Text Box 13">
            <a:extLst>
              <a:ext uri="{FF2B5EF4-FFF2-40B4-BE49-F238E27FC236}">
                <a16:creationId xmlns:a16="http://schemas.microsoft.com/office/drawing/2014/main" id="{943641BF-9452-F319-7B03-0513817065FE}"/>
              </a:ext>
            </a:extLst>
          </p:cNvPr>
          <p:cNvSpPr txBox="1">
            <a:spLocks noChangeArrowheads="1"/>
          </p:cNvSpPr>
          <p:nvPr/>
        </p:nvSpPr>
        <p:spPr bwMode="auto">
          <a:xfrm>
            <a:off x="5829946" y="1531101"/>
            <a:ext cx="285954" cy="3357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Calibri" pitchFamily="34" charset="0"/>
                <a:ea typeface="msgothic" charset="0"/>
                <a:cs typeface="msgothic" charset="0"/>
              </a:rPr>
              <a:t>0</a:t>
            </a:r>
          </a:p>
        </p:txBody>
      </p:sp>
      <p:sp>
        <p:nvSpPr>
          <p:cNvPr id="39" name="Rectangle 6">
            <a:extLst>
              <a:ext uri="{FF2B5EF4-FFF2-40B4-BE49-F238E27FC236}">
                <a16:creationId xmlns:a16="http://schemas.microsoft.com/office/drawing/2014/main" id="{82F8978F-BEB4-C1DE-B752-D6BB7C66E72F}"/>
              </a:ext>
            </a:extLst>
          </p:cNvPr>
          <p:cNvSpPr>
            <a:spLocks noChangeArrowheads="1"/>
          </p:cNvSpPr>
          <p:nvPr/>
        </p:nvSpPr>
        <p:spPr bwMode="auto">
          <a:xfrm>
            <a:off x="2895600" y="3429000"/>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.data </a:t>
            </a:r>
            <a:r>
              <a:rPr lang="zh-CN" altLang="en-US" sz="1600" b="1" dirty="0">
                <a:latin typeface="Courier New" pitchFamily="49" charset="0"/>
                <a:ea typeface="msgothic" charset="0"/>
                <a:cs typeface="msgothic" charset="0"/>
              </a:rPr>
              <a:t>节</a:t>
            </a:r>
            <a:endParaRPr lang="en-GB" sz="1600" b="1" dirty="0">
              <a:latin typeface="Calibri" pitchFamily="34" charset="0"/>
              <a:ea typeface="msgothic" charset="0"/>
              <a:cs typeface="msgothic" charset="0"/>
            </a:endParaRPr>
          </a:p>
        </p:txBody>
      </p:sp>
    </p:spTree>
    <p:extLst>
      <p:ext uri="{BB962C8B-B14F-4D97-AF65-F5344CB8AC3E}">
        <p14:creationId xmlns:p14="http://schemas.microsoft.com/office/powerpoint/2010/main" val="7710571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4864FB-B0B3-8C58-839B-8EEB9E751032}"/>
              </a:ext>
            </a:extLst>
          </p:cNvPr>
          <p:cNvSpPr>
            <a:spLocks noGrp="1"/>
          </p:cNvSpPr>
          <p:nvPr>
            <p:ph type="title"/>
          </p:nvPr>
        </p:nvSpPr>
        <p:spPr/>
        <p:txBody>
          <a:bodyPr/>
          <a:lstStyle/>
          <a:p>
            <a:r>
              <a:rPr lang="en-US" altLang="zh-CN" dirty="0"/>
              <a:t>COMMON </a:t>
            </a:r>
            <a:r>
              <a:rPr lang="zh-CN" altLang="en-US" dirty="0"/>
              <a:t>节与</a:t>
            </a:r>
            <a:r>
              <a:rPr lang="en-US" altLang="zh-CN" dirty="0"/>
              <a:t> .</a:t>
            </a:r>
            <a:r>
              <a:rPr lang="en-US" altLang="zh-CN" dirty="0" err="1"/>
              <a:t>bss</a:t>
            </a:r>
            <a:r>
              <a:rPr lang="en-US" altLang="zh-CN" dirty="0"/>
              <a:t> </a:t>
            </a:r>
            <a:r>
              <a:rPr lang="zh-CN" altLang="en-US" dirty="0"/>
              <a:t>节的对比</a:t>
            </a:r>
          </a:p>
        </p:txBody>
      </p:sp>
      <p:sp>
        <p:nvSpPr>
          <p:cNvPr id="3" name="内容占位符 2">
            <a:extLst>
              <a:ext uri="{FF2B5EF4-FFF2-40B4-BE49-F238E27FC236}">
                <a16:creationId xmlns:a16="http://schemas.microsoft.com/office/drawing/2014/main" id="{3F57F8B2-1C55-73B6-FEC6-C39F26B13CA4}"/>
              </a:ext>
            </a:extLst>
          </p:cNvPr>
          <p:cNvSpPr>
            <a:spLocks noGrp="1"/>
          </p:cNvSpPr>
          <p:nvPr>
            <p:ph idx="1"/>
          </p:nvPr>
        </p:nvSpPr>
        <p:spPr/>
        <p:txBody>
          <a:bodyPr/>
          <a:lstStyle/>
          <a:p>
            <a:r>
              <a:rPr lang="en-US" altLang="zh-CN" dirty="0"/>
              <a:t>COMMON </a:t>
            </a:r>
            <a:r>
              <a:rPr lang="zh-CN" altLang="en-US" dirty="0"/>
              <a:t>和 </a:t>
            </a:r>
            <a:r>
              <a:rPr lang="en-US" altLang="zh-CN" dirty="0"/>
              <a:t>.</a:t>
            </a:r>
            <a:r>
              <a:rPr lang="en-US" altLang="zh-CN" dirty="0" err="1"/>
              <a:t>bss</a:t>
            </a:r>
            <a:r>
              <a:rPr lang="en-US" altLang="zh-CN" dirty="0"/>
              <a:t> </a:t>
            </a:r>
            <a:r>
              <a:rPr lang="zh-CN" altLang="en-US" dirty="0"/>
              <a:t>之间的区别很微妙</a:t>
            </a:r>
            <a:endParaRPr lang="en-US" altLang="zh-CN" dirty="0"/>
          </a:p>
          <a:p>
            <a:r>
              <a:rPr lang="zh-CN" altLang="en-US" dirty="0"/>
              <a:t>现代版本的 </a:t>
            </a:r>
            <a:r>
              <a:rPr lang="en-US" altLang="zh-CN" dirty="0"/>
              <a:t>GCC </a:t>
            </a:r>
            <a:r>
              <a:rPr lang="zh-CN" altLang="en-US" dirty="0"/>
              <a:t>使用以下约定将可重定位目标文件中的符号分配给 </a:t>
            </a:r>
            <a:r>
              <a:rPr lang="en-US" altLang="zh-CN" dirty="0"/>
              <a:t>COMMON </a:t>
            </a:r>
            <a:r>
              <a:rPr lang="zh-CN" altLang="en-US" dirty="0"/>
              <a:t>和 </a:t>
            </a:r>
            <a:r>
              <a:rPr lang="en-US" altLang="zh-CN" dirty="0"/>
              <a:t>.</a:t>
            </a:r>
            <a:r>
              <a:rPr lang="en-US" altLang="zh-CN" dirty="0" err="1"/>
              <a:t>bss</a:t>
            </a:r>
            <a:endParaRPr lang="en-US" altLang="zh-CN" dirty="0"/>
          </a:p>
          <a:p>
            <a:endParaRPr lang="en-US" altLang="zh-CN" dirty="0"/>
          </a:p>
          <a:p>
            <a:endParaRPr lang="en-US" altLang="zh-CN" dirty="0"/>
          </a:p>
          <a:p>
            <a:endParaRPr lang="en-US" altLang="zh-CN" dirty="0"/>
          </a:p>
          <a:p>
            <a:r>
              <a:rPr lang="zh-CN" altLang="en-US" dirty="0"/>
              <a:t>在可重定位目标文件中，变量可能位于 </a:t>
            </a:r>
            <a:r>
              <a:rPr lang="en-US" altLang="zh-CN" dirty="0"/>
              <a:t>COMMON </a:t>
            </a:r>
            <a:r>
              <a:rPr lang="zh-CN" altLang="en-US" dirty="0"/>
              <a:t>或 </a:t>
            </a:r>
            <a:r>
              <a:rPr lang="en-US" altLang="zh-CN" dirty="0"/>
              <a:t>.</a:t>
            </a:r>
            <a:r>
              <a:rPr lang="en-US" altLang="zh-CN" dirty="0" err="1"/>
              <a:t>bss</a:t>
            </a:r>
            <a:r>
              <a:rPr lang="en-US" altLang="zh-CN" dirty="0"/>
              <a:t> </a:t>
            </a:r>
            <a:r>
              <a:rPr lang="zh-CN" altLang="en-US" dirty="0"/>
              <a:t>中，但在可执行文件中都位于 </a:t>
            </a:r>
            <a:r>
              <a:rPr lang="en-US" altLang="zh-CN" dirty="0"/>
              <a:t>.</a:t>
            </a:r>
            <a:r>
              <a:rPr lang="en-US" altLang="zh-CN" dirty="0" err="1"/>
              <a:t>bss</a:t>
            </a:r>
            <a:r>
              <a:rPr lang="en-US" altLang="zh-CN" dirty="0"/>
              <a:t> </a:t>
            </a:r>
            <a:r>
              <a:rPr lang="zh-CN" altLang="en-US" dirty="0"/>
              <a:t>中</a:t>
            </a:r>
          </a:p>
        </p:txBody>
      </p:sp>
      <p:graphicFrame>
        <p:nvGraphicFramePr>
          <p:cNvPr id="5" name="表格 4">
            <a:extLst>
              <a:ext uri="{FF2B5EF4-FFF2-40B4-BE49-F238E27FC236}">
                <a16:creationId xmlns:a16="http://schemas.microsoft.com/office/drawing/2014/main" id="{CCE9B132-BEEF-D507-2239-0017A4D5191F}"/>
              </a:ext>
            </a:extLst>
          </p:cNvPr>
          <p:cNvGraphicFramePr>
            <a:graphicFrameLocks noGrp="1"/>
          </p:cNvGraphicFramePr>
          <p:nvPr>
            <p:extLst>
              <p:ext uri="{D42A27DB-BD31-4B8C-83A1-F6EECF244321}">
                <p14:modId xmlns:p14="http://schemas.microsoft.com/office/powerpoint/2010/main" val="4083543406"/>
              </p:ext>
            </p:extLst>
          </p:nvPr>
        </p:nvGraphicFramePr>
        <p:xfrm>
          <a:off x="457200" y="3078480"/>
          <a:ext cx="8305800" cy="1463040"/>
        </p:xfrm>
        <a:graphic>
          <a:graphicData uri="http://schemas.openxmlformats.org/drawingml/2006/table">
            <a:tbl>
              <a:tblPr firstRow="1">
                <a:tableStyleId>{85BE263C-DBD7-4A20-BB59-AAB30ACAA65A}</a:tableStyleId>
              </a:tblPr>
              <a:tblGrid>
                <a:gridCol w="2768600">
                  <a:extLst>
                    <a:ext uri="{9D8B030D-6E8A-4147-A177-3AD203B41FA5}">
                      <a16:colId xmlns:a16="http://schemas.microsoft.com/office/drawing/2014/main" val="707073649"/>
                    </a:ext>
                  </a:extLst>
                </a:gridCol>
                <a:gridCol w="2768600">
                  <a:extLst>
                    <a:ext uri="{9D8B030D-6E8A-4147-A177-3AD203B41FA5}">
                      <a16:colId xmlns:a16="http://schemas.microsoft.com/office/drawing/2014/main" val="3911220750"/>
                    </a:ext>
                  </a:extLst>
                </a:gridCol>
                <a:gridCol w="2768600">
                  <a:extLst>
                    <a:ext uri="{9D8B030D-6E8A-4147-A177-3AD203B41FA5}">
                      <a16:colId xmlns:a16="http://schemas.microsoft.com/office/drawing/2014/main" val="396858668"/>
                    </a:ext>
                  </a:extLst>
                </a:gridCol>
              </a:tblGrid>
              <a:tr h="0">
                <a:tc>
                  <a:txBody>
                    <a:bodyPr/>
                    <a:lstStyle/>
                    <a:p>
                      <a:r>
                        <a:rPr lang="zh-CN" altLang="en-US"/>
                        <a:t>变量类型</a:t>
                      </a:r>
                    </a:p>
                  </a:txBody>
                  <a:tcPr anchor="ctr"/>
                </a:tc>
                <a:tc>
                  <a:txBody>
                    <a:bodyPr/>
                    <a:lstStyle/>
                    <a:p>
                      <a:r>
                        <a:rPr lang="zh-CN" altLang="en-US"/>
                        <a:t>全局变量</a:t>
                      </a:r>
                    </a:p>
                  </a:txBody>
                  <a:tcPr anchor="ctr"/>
                </a:tc>
                <a:tc>
                  <a:txBody>
                    <a:bodyPr/>
                    <a:lstStyle/>
                    <a:p>
                      <a:r>
                        <a:rPr lang="zh-CN" altLang="en-US"/>
                        <a:t>静态变量</a:t>
                      </a:r>
                    </a:p>
                  </a:txBody>
                  <a:tcPr anchor="ctr"/>
                </a:tc>
                <a:extLst>
                  <a:ext uri="{0D108BD9-81ED-4DB2-BD59-A6C34878D82A}">
                    <a16:rowId xmlns:a16="http://schemas.microsoft.com/office/drawing/2014/main" val="4111130724"/>
                  </a:ext>
                </a:extLst>
              </a:tr>
              <a:tr h="0">
                <a:tc>
                  <a:txBody>
                    <a:bodyPr/>
                    <a:lstStyle/>
                    <a:p>
                      <a:r>
                        <a:rPr lang="zh-CN" altLang="en-US"/>
                        <a:t>未初始化</a:t>
                      </a:r>
                    </a:p>
                  </a:txBody>
                  <a:tcPr anchor="ctr"/>
                </a:tc>
                <a:tc>
                  <a:txBody>
                    <a:bodyPr/>
                    <a:lstStyle/>
                    <a:p>
                      <a:r>
                        <a:rPr lang="en-US"/>
                        <a:t>COMMON</a:t>
                      </a:r>
                    </a:p>
                  </a:txBody>
                  <a:tcPr anchor="ctr"/>
                </a:tc>
                <a:tc>
                  <a:txBody>
                    <a:bodyPr/>
                    <a:lstStyle/>
                    <a:p>
                      <a:r>
                        <a:rPr lang="en-US"/>
                        <a:t>.bss</a:t>
                      </a:r>
                    </a:p>
                  </a:txBody>
                  <a:tcPr anchor="ctr"/>
                </a:tc>
                <a:extLst>
                  <a:ext uri="{0D108BD9-81ED-4DB2-BD59-A6C34878D82A}">
                    <a16:rowId xmlns:a16="http://schemas.microsoft.com/office/drawing/2014/main" val="1097299761"/>
                  </a:ext>
                </a:extLst>
              </a:tr>
              <a:tr h="0">
                <a:tc>
                  <a:txBody>
                    <a:bodyPr/>
                    <a:lstStyle/>
                    <a:p>
                      <a:r>
                        <a:rPr lang="zh-CN" altLang="en-US"/>
                        <a:t>初始化为零</a:t>
                      </a:r>
                    </a:p>
                  </a:txBody>
                  <a:tcPr anchor="ctr"/>
                </a:tc>
                <a:tc>
                  <a:txBody>
                    <a:bodyPr/>
                    <a:lstStyle/>
                    <a:p>
                      <a:r>
                        <a:rPr lang="en-US"/>
                        <a:t>.bss</a:t>
                      </a:r>
                    </a:p>
                  </a:txBody>
                  <a:tcPr anchor="ctr"/>
                </a:tc>
                <a:tc>
                  <a:txBody>
                    <a:bodyPr/>
                    <a:lstStyle/>
                    <a:p>
                      <a:r>
                        <a:rPr lang="en-US"/>
                        <a:t>.bss</a:t>
                      </a:r>
                    </a:p>
                  </a:txBody>
                  <a:tcPr anchor="ctr"/>
                </a:tc>
                <a:extLst>
                  <a:ext uri="{0D108BD9-81ED-4DB2-BD59-A6C34878D82A}">
                    <a16:rowId xmlns:a16="http://schemas.microsoft.com/office/drawing/2014/main" val="3154797930"/>
                  </a:ext>
                </a:extLst>
              </a:tr>
              <a:tr h="0">
                <a:tc>
                  <a:txBody>
                    <a:bodyPr/>
                    <a:lstStyle/>
                    <a:p>
                      <a:r>
                        <a:rPr lang="zh-CN" altLang="en-US"/>
                        <a:t>初始化为非零</a:t>
                      </a:r>
                    </a:p>
                  </a:txBody>
                  <a:tcPr anchor="ctr"/>
                </a:tc>
                <a:tc>
                  <a:txBody>
                    <a:bodyPr/>
                    <a:lstStyle/>
                    <a:p>
                      <a:r>
                        <a:rPr lang="en-US"/>
                        <a:t>.data</a:t>
                      </a:r>
                    </a:p>
                  </a:txBody>
                  <a:tcPr anchor="ctr"/>
                </a:tc>
                <a:tc>
                  <a:txBody>
                    <a:bodyPr/>
                    <a:lstStyle/>
                    <a:p>
                      <a:r>
                        <a:rPr lang="en-US" dirty="0"/>
                        <a:t>.data</a:t>
                      </a:r>
                    </a:p>
                  </a:txBody>
                  <a:tcPr anchor="ctr"/>
                </a:tc>
                <a:extLst>
                  <a:ext uri="{0D108BD9-81ED-4DB2-BD59-A6C34878D82A}">
                    <a16:rowId xmlns:a16="http://schemas.microsoft.com/office/drawing/2014/main" val="779560553"/>
                  </a:ext>
                </a:extLst>
              </a:tr>
            </a:tbl>
          </a:graphicData>
        </a:graphic>
      </p:graphicFrame>
    </p:spTree>
    <p:extLst>
      <p:ext uri="{BB962C8B-B14F-4D97-AF65-F5344CB8AC3E}">
        <p14:creationId xmlns:p14="http://schemas.microsoft.com/office/powerpoint/2010/main" val="2053900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3975-E754-687D-584C-DCCBB06B58D6}"/>
              </a:ext>
            </a:extLst>
          </p:cNvPr>
          <p:cNvSpPr>
            <a:spLocks noGrp="1"/>
          </p:cNvSpPr>
          <p:nvPr>
            <p:ph type="title"/>
          </p:nvPr>
        </p:nvSpPr>
        <p:spPr/>
        <p:txBody>
          <a:bodyPr/>
          <a:lstStyle/>
          <a:p>
            <a:r>
              <a:rPr lang="zh-CN" altLang="en-US" dirty="0"/>
              <a:t>符号表条目</a:t>
            </a:r>
          </a:p>
        </p:txBody>
      </p:sp>
      <p:sp>
        <p:nvSpPr>
          <p:cNvPr id="4" name="Rectangle 2">
            <a:extLst>
              <a:ext uri="{FF2B5EF4-FFF2-40B4-BE49-F238E27FC236}">
                <a16:creationId xmlns:a16="http://schemas.microsoft.com/office/drawing/2014/main" id="{A4FD8C37-6C89-2C09-C75F-79EB3EF2E59C}"/>
              </a:ext>
            </a:extLst>
          </p:cNvPr>
          <p:cNvSpPr>
            <a:spLocks noChangeArrowheads="1"/>
          </p:cNvSpPr>
          <p:nvPr/>
        </p:nvSpPr>
        <p:spPr bwMode="auto">
          <a:xfrm>
            <a:off x="617552" y="2436813"/>
            <a:ext cx="2938923" cy="1921361"/>
          </a:xfrm>
          <a:prstGeom prst="rect">
            <a:avLst/>
          </a:prstGeom>
          <a:solidFill>
            <a:srgbClr val="F7F5CD"/>
          </a:solidFill>
          <a:ln w="3240">
            <a:solidFill>
              <a:srgbClr val="000066"/>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latin typeface="Courier New" pitchFamily="49" charset="0"/>
                <a:ea typeface="msgothic" charset="0"/>
                <a:cs typeface="msgothic" charset="0"/>
              </a:rPr>
              <a:t>int</a:t>
            </a:r>
            <a:r>
              <a:rPr lang="en-GB" sz="1800" b="1" dirty="0">
                <a:latin typeface="Courier New" pitchFamily="49" charset="0"/>
                <a:ea typeface="msgothic" charset="0"/>
                <a:cs typeface="msgothic" charset="0"/>
              </a:rPr>
              <a:t> buf[2] = {1, 2};</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latin typeface="Courier New" pitchFamily="49" charset="0"/>
                <a:ea typeface="msgothic" charset="0"/>
                <a:cs typeface="msgothic" charset="0"/>
              </a:rPr>
              <a:t>int</a:t>
            </a:r>
            <a:r>
              <a:rPr lang="en-GB" sz="1800" b="1" dirty="0">
                <a:latin typeface="Courier New" pitchFamily="49" charset="0"/>
                <a:ea typeface="msgothic" charset="0"/>
                <a:cs typeface="msgothic" charset="0"/>
              </a:rPr>
              <a:t> main()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  swap();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  return 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 </a:t>
            </a:r>
          </a:p>
        </p:txBody>
      </p:sp>
      <p:sp>
        <p:nvSpPr>
          <p:cNvPr id="5" name="Rectangle 3">
            <a:extLst>
              <a:ext uri="{FF2B5EF4-FFF2-40B4-BE49-F238E27FC236}">
                <a16:creationId xmlns:a16="http://schemas.microsoft.com/office/drawing/2014/main" id="{FE76FE3D-FC3D-057A-FD1D-653F646BAF30}"/>
              </a:ext>
            </a:extLst>
          </p:cNvPr>
          <p:cNvSpPr>
            <a:spLocks noChangeArrowheads="1"/>
          </p:cNvSpPr>
          <p:nvPr/>
        </p:nvSpPr>
        <p:spPr bwMode="auto">
          <a:xfrm>
            <a:off x="2961110" y="3999164"/>
            <a:ext cx="595333" cy="359010"/>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m.c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6" name="Rectangle 5">
            <a:extLst>
              <a:ext uri="{FF2B5EF4-FFF2-40B4-BE49-F238E27FC236}">
                <a16:creationId xmlns:a16="http://schemas.microsoft.com/office/drawing/2014/main" id="{BE812FA8-7EB9-CB1A-425A-3893C2BCE19D}"/>
              </a:ext>
            </a:extLst>
          </p:cNvPr>
          <p:cNvSpPr>
            <a:spLocks noChangeArrowheads="1"/>
          </p:cNvSpPr>
          <p:nvPr/>
        </p:nvSpPr>
        <p:spPr bwMode="auto">
          <a:xfrm>
            <a:off x="4572000" y="2438400"/>
            <a:ext cx="3076781" cy="3739999"/>
          </a:xfrm>
          <a:prstGeom prst="rect">
            <a:avLst/>
          </a:prstGeom>
          <a:solidFill>
            <a:srgbClr val="D5F1CF"/>
          </a:solidFill>
          <a:ln w="3240">
            <a:solidFill>
              <a:srgbClr val="000066"/>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extern </a:t>
            </a:r>
            <a:r>
              <a:rPr lang="en-GB" sz="1800" b="1" dirty="0" err="1">
                <a:latin typeface="Courier New" pitchFamily="49" charset="0"/>
                <a:ea typeface="msgothic" charset="0"/>
                <a:cs typeface="msgothic" charset="0"/>
              </a:rPr>
              <a:t>int</a:t>
            </a:r>
            <a:r>
              <a:rPr lang="en-GB" sz="1800" b="1" dirty="0">
                <a:latin typeface="Courier New" pitchFamily="49" charset="0"/>
                <a:ea typeface="msgothic" charset="0"/>
                <a:cs typeface="msgothic" charset="0"/>
              </a:rPr>
              <a:t> </a:t>
            </a:r>
            <a:r>
              <a:rPr lang="en-GB" sz="1800" b="1" dirty="0" err="1">
                <a:latin typeface="Courier New" pitchFamily="49" charset="0"/>
                <a:ea typeface="msgothic" charset="0"/>
                <a:cs typeface="msgothic" charset="0"/>
              </a:rPr>
              <a:t>buf</a:t>
            </a:r>
            <a:r>
              <a:rPr lang="en-GB" sz="18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latin typeface="Courier New" pitchFamily="49" charset="0"/>
                <a:ea typeface="msgothic" charset="0"/>
                <a:cs typeface="msgothic" charset="0"/>
              </a:rPr>
              <a:t>int</a:t>
            </a:r>
            <a:r>
              <a:rPr lang="en-GB" sz="1800" b="1" dirty="0">
                <a:latin typeface="Courier New" pitchFamily="49" charset="0"/>
                <a:ea typeface="msgothic" charset="0"/>
                <a:cs typeface="msgothic" charset="0"/>
              </a:rPr>
              <a:t> *bufp0 = &amp;</a:t>
            </a:r>
            <a:r>
              <a:rPr lang="en-GB" sz="1800" b="1" dirty="0" err="1">
                <a:latin typeface="Courier New" pitchFamily="49" charset="0"/>
                <a:ea typeface="msgothic" charset="0"/>
                <a:cs typeface="msgothic" charset="0"/>
              </a:rPr>
              <a:t>buf</a:t>
            </a:r>
            <a:r>
              <a:rPr lang="en-GB" sz="1800" b="1" dirty="0">
                <a:latin typeface="Courier New" pitchFamily="49" charset="0"/>
                <a:ea typeface="msgothic" charset="0"/>
                <a:cs typeface="msgothic" charset="0"/>
              </a:rPr>
              <a:t>[0];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static int *bufp1;</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dirty="0">
              <a:latin typeface="Courier New"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void swap()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  </a:t>
            </a:r>
            <a:r>
              <a:rPr lang="en-GB" sz="1800" b="1" dirty="0" err="1">
                <a:latin typeface="Courier New" pitchFamily="49" charset="0"/>
                <a:ea typeface="msgothic" charset="0"/>
                <a:cs typeface="msgothic" charset="0"/>
              </a:rPr>
              <a:t>int</a:t>
            </a:r>
            <a:r>
              <a:rPr lang="en-GB" sz="1800" b="1" dirty="0">
                <a:latin typeface="Courier New" pitchFamily="49" charset="0"/>
                <a:ea typeface="msgothic" charset="0"/>
                <a:cs typeface="msgothic" charset="0"/>
              </a:rPr>
              <a:t> temp;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dirty="0">
              <a:solidFill>
                <a:srgbClr val="DBF2DA"/>
              </a:solidFill>
              <a:latin typeface="Courier New"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  bufp1 = &amp;</a:t>
            </a:r>
            <a:r>
              <a:rPr lang="en-GB" sz="1800" b="1" dirty="0" err="1">
                <a:latin typeface="Courier New" pitchFamily="49" charset="0"/>
                <a:ea typeface="msgothic" charset="0"/>
                <a:cs typeface="msgothic" charset="0"/>
              </a:rPr>
              <a:t>buf</a:t>
            </a:r>
            <a:r>
              <a:rPr lang="en-GB" sz="1800" b="1" dirty="0">
                <a:latin typeface="Courier New" pitchFamily="49" charset="0"/>
                <a:ea typeface="msgothic" charset="0"/>
                <a:cs typeface="msgothic" charset="0"/>
              </a:rPr>
              <a:t>[1];</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  temp = *bufp0;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  *bufp0 = *bufp1;</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  *bufp1 = temp;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a:t>
            </a:r>
          </a:p>
        </p:txBody>
      </p:sp>
      <p:sp>
        <p:nvSpPr>
          <p:cNvPr id="7" name="Rectangle 4">
            <a:extLst>
              <a:ext uri="{FF2B5EF4-FFF2-40B4-BE49-F238E27FC236}">
                <a16:creationId xmlns:a16="http://schemas.microsoft.com/office/drawing/2014/main" id="{FC349192-ECBB-CEC9-EE2B-219D2FD915AC}"/>
              </a:ext>
            </a:extLst>
          </p:cNvPr>
          <p:cNvSpPr>
            <a:spLocks noChangeArrowheads="1"/>
          </p:cNvSpPr>
          <p:nvPr/>
        </p:nvSpPr>
        <p:spPr bwMode="auto">
          <a:xfrm>
            <a:off x="6637291" y="5819389"/>
            <a:ext cx="1008907" cy="359010"/>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swap.c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8" name="TextBox 6">
            <a:extLst>
              <a:ext uri="{FF2B5EF4-FFF2-40B4-BE49-F238E27FC236}">
                <a16:creationId xmlns:a16="http://schemas.microsoft.com/office/drawing/2014/main" id="{68FEADB2-D083-1671-651E-D284CBC99C8E}"/>
              </a:ext>
            </a:extLst>
          </p:cNvPr>
          <p:cNvSpPr txBox="1"/>
          <p:nvPr/>
        </p:nvSpPr>
        <p:spPr>
          <a:xfrm>
            <a:off x="1100153" y="1727199"/>
            <a:ext cx="649537" cy="369332"/>
          </a:xfrm>
          <a:prstGeom prst="rect">
            <a:avLst/>
          </a:prstGeom>
          <a:noFill/>
        </p:spPr>
        <p:txBody>
          <a:bodyPr wrap="none" rtlCol="0">
            <a:spAutoFit/>
          </a:bodyPr>
          <a:lstStyle/>
          <a:p>
            <a:r>
              <a:rPr lang="zh-CN" altLang="en-US" sz="1800" dirty="0">
                <a:solidFill>
                  <a:srgbClr val="990000"/>
                </a:solidFill>
                <a:latin typeface="Calibri" pitchFamily="34" charset="0"/>
              </a:rPr>
              <a:t>全局</a:t>
            </a:r>
            <a:endParaRPr lang="en-US" sz="1800" dirty="0">
              <a:solidFill>
                <a:srgbClr val="990000"/>
              </a:solidFill>
              <a:latin typeface="Calibri" pitchFamily="34" charset="0"/>
            </a:endParaRPr>
          </a:p>
        </p:txBody>
      </p:sp>
      <p:cxnSp>
        <p:nvCxnSpPr>
          <p:cNvPr id="9" name="Straight Arrow Connector 10">
            <a:extLst>
              <a:ext uri="{FF2B5EF4-FFF2-40B4-BE49-F238E27FC236}">
                <a16:creationId xmlns:a16="http://schemas.microsoft.com/office/drawing/2014/main" id="{943A47D8-4AEF-8228-153C-AD3F616ACBD1}"/>
              </a:ext>
            </a:extLst>
          </p:cNvPr>
          <p:cNvCxnSpPr/>
          <p:nvPr/>
        </p:nvCxnSpPr>
        <p:spPr bwMode="auto">
          <a:xfrm rot="5400000">
            <a:off x="1193283" y="2268275"/>
            <a:ext cx="455613" cy="1588"/>
          </a:xfrm>
          <a:prstGeom prst="straightConnector1">
            <a:avLst/>
          </a:prstGeom>
          <a:noFill/>
          <a:ln w="25400" cap="flat" cmpd="sng" algn="ctr">
            <a:solidFill>
              <a:srgbClr val="990000"/>
            </a:solidFill>
            <a:prstDash val="solid"/>
            <a:round/>
            <a:headEnd type="none" w="med" len="med"/>
            <a:tailEnd type="arrow"/>
          </a:ln>
          <a:effectLst/>
        </p:spPr>
      </p:cxnSp>
      <p:cxnSp>
        <p:nvCxnSpPr>
          <p:cNvPr id="10" name="Straight Arrow Connector 11">
            <a:extLst>
              <a:ext uri="{FF2B5EF4-FFF2-40B4-BE49-F238E27FC236}">
                <a16:creationId xmlns:a16="http://schemas.microsoft.com/office/drawing/2014/main" id="{A125CF82-4E03-FE33-2604-7D40CDEED3D5}"/>
              </a:ext>
            </a:extLst>
          </p:cNvPr>
          <p:cNvCxnSpPr/>
          <p:nvPr/>
        </p:nvCxnSpPr>
        <p:spPr bwMode="auto">
          <a:xfrm rot="5400000">
            <a:off x="1116289" y="2513807"/>
            <a:ext cx="914402" cy="1589"/>
          </a:xfrm>
          <a:prstGeom prst="straightConnector1">
            <a:avLst/>
          </a:prstGeom>
          <a:noFill/>
          <a:ln w="25400" cap="flat" cmpd="sng" algn="ctr">
            <a:solidFill>
              <a:srgbClr val="990000"/>
            </a:solidFill>
            <a:prstDash val="solid"/>
            <a:round/>
            <a:headEnd type="none" w="med" len="med"/>
            <a:tailEnd type="arrow"/>
          </a:ln>
          <a:effectLst/>
        </p:spPr>
      </p:cxnSp>
      <p:sp>
        <p:nvSpPr>
          <p:cNvPr id="11" name="TextBox 13">
            <a:extLst>
              <a:ext uri="{FF2B5EF4-FFF2-40B4-BE49-F238E27FC236}">
                <a16:creationId xmlns:a16="http://schemas.microsoft.com/office/drawing/2014/main" id="{CAD5683D-6BB1-058D-05E0-3348224452E6}"/>
              </a:ext>
            </a:extLst>
          </p:cNvPr>
          <p:cNvSpPr txBox="1"/>
          <p:nvPr/>
        </p:nvSpPr>
        <p:spPr>
          <a:xfrm>
            <a:off x="820751" y="4676802"/>
            <a:ext cx="649537" cy="369332"/>
          </a:xfrm>
          <a:prstGeom prst="rect">
            <a:avLst/>
          </a:prstGeom>
          <a:noFill/>
        </p:spPr>
        <p:txBody>
          <a:bodyPr wrap="none" rtlCol="0">
            <a:spAutoFit/>
          </a:bodyPr>
          <a:lstStyle/>
          <a:p>
            <a:r>
              <a:rPr lang="zh-CN" altLang="en-US" sz="1800" dirty="0">
                <a:solidFill>
                  <a:srgbClr val="990000"/>
                </a:solidFill>
                <a:latin typeface="Calibri" pitchFamily="34" charset="0"/>
              </a:rPr>
              <a:t>外部</a:t>
            </a:r>
            <a:endParaRPr lang="en-US" sz="1800" dirty="0">
              <a:solidFill>
                <a:srgbClr val="990000"/>
              </a:solidFill>
              <a:latin typeface="Calibri" pitchFamily="34" charset="0"/>
            </a:endParaRPr>
          </a:p>
        </p:txBody>
      </p:sp>
      <p:cxnSp>
        <p:nvCxnSpPr>
          <p:cNvPr id="12" name="Straight Arrow Connector 14">
            <a:extLst>
              <a:ext uri="{FF2B5EF4-FFF2-40B4-BE49-F238E27FC236}">
                <a16:creationId xmlns:a16="http://schemas.microsoft.com/office/drawing/2014/main" id="{B3B5DFC4-F9E0-20E8-A0CA-F153921EE79F}"/>
              </a:ext>
            </a:extLst>
          </p:cNvPr>
          <p:cNvCxnSpPr/>
          <p:nvPr/>
        </p:nvCxnSpPr>
        <p:spPr bwMode="auto">
          <a:xfrm rot="16200000" flipV="1">
            <a:off x="836889" y="4224069"/>
            <a:ext cx="914402" cy="1589"/>
          </a:xfrm>
          <a:prstGeom prst="straightConnector1">
            <a:avLst/>
          </a:prstGeom>
          <a:noFill/>
          <a:ln w="25400" cap="flat" cmpd="sng" algn="ctr">
            <a:solidFill>
              <a:srgbClr val="990000"/>
            </a:solidFill>
            <a:prstDash val="solid"/>
            <a:round/>
            <a:headEnd type="none" w="med" len="med"/>
            <a:tailEnd type="arrow"/>
          </a:ln>
          <a:effectLst/>
        </p:spPr>
      </p:cxnSp>
      <p:sp>
        <p:nvSpPr>
          <p:cNvPr id="13" name="TextBox 15">
            <a:extLst>
              <a:ext uri="{FF2B5EF4-FFF2-40B4-BE49-F238E27FC236}">
                <a16:creationId xmlns:a16="http://schemas.microsoft.com/office/drawing/2014/main" id="{AB1A10BD-288B-D024-ED4C-CEE46C126160}"/>
              </a:ext>
            </a:extLst>
          </p:cNvPr>
          <p:cNvSpPr txBox="1"/>
          <p:nvPr/>
        </p:nvSpPr>
        <p:spPr>
          <a:xfrm>
            <a:off x="5858418" y="1727199"/>
            <a:ext cx="649537" cy="369332"/>
          </a:xfrm>
          <a:prstGeom prst="rect">
            <a:avLst/>
          </a:prstGeom>
          <a:noFill/>
        </p:spPr>
        <p:txBody>
          <a:bodyPr wrap="none" rtlCol="0">
            <a:spAutoFit/>
          </a:bodyPr>
          <a:lstStyle/>
          <a:p>
            <a:r>
              <a:rPr lang="zh-CN" altLang="en-US" sz="1800" dirty="0">
                <a:solidFill>
                  <a:srgbClr val="990000"/>
                </a:solidFill>
                <a:latin typeface="Calibri" pitchFamily="34" charset="0"/>
              </a:rPr>
              <a:t>外部</a:t>
            </a:r>
            <a:endParaRPr lang="en-US" altLang="zh-CN" sz="1800" dirty="0">
              <a:solidFill>
                <a:srgbClr val="990000"/>
              </a:solidFill>
              <a:latin typeface="Calibri" pitchFamily="34" charset="0"/>
            </a:endParaRPr>
          </a:p>
        </p:txBody>
      </p:sp>
      <p:cxnSp>
        <p:nvCxnSpPr>
          <p:cNvPr id="14" name="Straight Arrow Connector 16">
            <a:extLst>
              <a:ext uri="{FF2B5EF4-FFF2-40B4-BE49-F238E27FC236}">
                <a16:creationId xmlns:a16="http://schemas.microsoft.com/office/drawing/2014/main" id="{F863594F-FBC2-D412-54C2-620D6B546F52}"/>
              </a:ext>
            </a:extLst>
          </p:cNvPr>
          <p:cNvCxnSpPr/>
          <p:nvPr/>
        </p:nvCxnSpPr>
        <p:spPr bwMode="auto">
          <a:xfrm rot="5400000">
            <a:off x="6105540" y="2284413"/>
            <a:ext cx="455613" cy="1588"/>
          </a:xfrm>
          <a:prstGeom prst="straightConnector1">
            <a:avLst/>
          </a:prstGeom>
          <a:noFill/>
          <a:ln w="25400" cap="flat" cmpd="sng" algn="ctr">
            <a:solidFill>
              <a:srgbClr val="990000"/>
            </a:solidFill>
            <a:prstDash val="solid"/>
            <a:round/>
            <a:headEnd type="none" w="med" len="med"/>
            <a:tailEnd type="arrow"/>
          </a:ln>
          <a:effectLst/>
        </p:spPr>
      </p:cxnSp>
      <p:sp>
        <p:nvSpPr>
          <p:cNvPr id="15" name="TextBox 17">
            <a:extLst>
              <a:ext uri="{FF2B5EF4-FFF2-40B4-BE49-F238E27FC236}">
                <a16:creationId xmlns:a16="http://schemas.microsoft.com/office/drawing/2014/main" id="{8C6DBCF0-9B14-38CE-E532-F9F9F855C0B2}"/>
              </a:ext>
            </a:extLst>
          </p:cNvPr>
          <p:cNvSpPr txBox="1"/>
          <p:nvPr/>
        </p:nvSpPr>
        <p:spPr>
          <a:xfrm>
            <a:off x="7475552" y="1727199"/>
            <a:ext cx="670633" cy="369332"/>
          </a:xfrm>
          <a:prstGeom prst="rect">
            <a:avLst/>
          </a:prstGeom>
          <a:noFill/>
        </p:spPr>
        <p:txBody>
          <a:bodyPr wrap="none" rtlCol="0">
            <a:spAutoFit/>
          </a:bodyPr>
          <a:lstStyle/>
          <a:p>
            <a:r>
              <a:rPr lang="zh-CN" altLang="en-US" sz="1800" dirty="0">
                <a:solidFill>
                  <a:srgbClr val="990000"/>
                </a:solidFill>
                <a:latin typeface="Calibri" pitchFamily="34" charset="0"/>
              </a:rPr>
              <a:t>局部</a:t>
            </a:r>
            <a:endParaRPr lang="en-US" sz="1800" dirty="0">
              <a:solidFill>
                <a:srgbClr val="990000"/>
              </a:solidFill>
              <a:latin typeface="Calibri" pitchFamily="34" charset="0"/>
            </a:endParaRPr>
          </a:p>
        </p:txBody>
      </p:sp>
      <p:cxnSp>
        <p:nvCxnSpPr>
          <p:cNvPr id="16" name="Straight Arrow Connector 21">
            <a:extLst>
              <a:ext uri="{FF2B5EF4-FFF2-40B4-BE49-F238E27FC236}">
                <a16:creationId xmlns:a16="http://schemas.microsoft.com/office/drawing/2014/main" id="{5B09C366-1898-3D70-D7EA-12CD40C872B0}"/>
              </a:ext>
            </a:extLst>
          </p:cNvPr>
          <p:cNvCxnSpPr>
            <a:stCxn id="15" idx="2"/>
          </p:cNvCxnSpPr>
          <p:nvPr/>
        </p:nvCxnSpPr>
        <p:spPr bwMode="auto">
          <a:xfrm rot="5400000">
            <a:off x="6729872" y="2195602"/>
            <a:ext cx="1180069" cy="981927"/>
          </a:xfrm>
          <a:prstGeom prst="straightConnector1">
            <a:avLst/>
          </a:prstGeom>
          <a:noFill/>
          <a:ln w="25400" cap="flat" cmpd="sng" algn="ctr">
            <a:solidFill>
              <a:srgbClr val="990000"/>
            </a:solidFill>
            <a:prstDash val="solid"/>
            <a:round/>
            <a:headEnd type="none" w="med" len="med"/>
            <a:tailEnd type="arrow"/>
          </a:ln>
          <a:effectLst/>
        </p:spPr>
      </p:cxnSp>
      <p:sp>
        <p:nvSpPr>
          <p:cNvPr id="17" name="TextBox 22">
            <a:extLst>
              <a:ext uri="{FF2B5EF4-FFF2-40B4-BE49-F238E27FC236}">
                <a16:creationId xmlns:a16="http://schemas.microsoft.com/office/drawing/2014/main" id="{576E38D8-8045-12DC-8B88-0FCAFBDBDD65}"/>
              </a:ext>
            </a:extLst>
          </p:cNvPr>
          <p:cNvSpPr txBox="1"/>
          <p:nvPr/>
        </p:nvSpPr>
        <p:spPr>
          <a:xfrm>
            <a:off x="7051523" y="3721656"/>
            <a:ext cx="649537" cy="369332"/>
          </a:xfrm>
          <a:prstGeom prst="rect">
            <a:avLst/>
          </a:prstGeom>
          <a:noFill/>
        </p:spPr>
        <p:txBody>
          <a:bodyPr wrap="none" rtlCol="0">
            <a:spAutoFit/>
          </a:bodyPr>
          <a:lstStyle/>
          <a:p>
            <a:r>
              <a:rPr lang="zh-CN" altLang="en-US" sz="1800" dirty="0">
                <a:solidFill>
                  <a:srgbClr val="990000"/>
                </a:solidFill>
                <a:latin typeface="Calibri" pitchFamily="34" charset="0"/>
              </a:rPr>
              <a:t>全局</a:t>
            </a:r>
            <a:endParaRPr lang="en-US" altLang="zh-CN" sz="1800" dirty="0">
              <a:solidFill>
                <a:srgbClr val="990000"/>
              </a:solidFill>
              <a:latin typeface="Calibri" pitchFamily="34" charset="0"/>
            </a:endParaRPr>
          </a:p>
        </p:txBody>
      </p:sp>
      <p:cxnSp>
        <p:nvCxnSpPr>
          <p:cNvPr id="18" name="Straight Arrow Connector 26">
            <a:extLst>
              <a:ext uri="{FF2B5EF4-FFF2-40B4-BE49-F238E27FC236}">
                <a16:creationId xmlns:a16="http://schemas.microsoft.com/office/drawing/2014/main" id="{E9A23F57-A1FE-D24A-C255-744CB60FD991}"/>
              </a:ext>
            </a:extLst>
          </p:cNvPr>
          <p:cNvCxnSpPr>
            <a:stCxn id="17" idx="1"/>
          </p:cNvCxnSpPr>
          <p:nvPr/>
        </p:nvCxnSpPr>
        <p:spPr bwMode="auto">
          <a:xfrm flipH="1">
            <a:off x="6164776" y="3906322"/>
            <a:ext cx="886747" cy="5277"/>
          </a:xfrm>
          <a:prstGeom prst="straightConnector1">
            <a:avLst/>
          </a:prstGeom>
          <a:noFill/>
          <a:ln w="25400" cap="flat" cmpd="sng" algn="ctr">
            <a:solidFill>
              <a:srgbClr val="990000"/>
            </a:solidFill>
            <a:prstDash val="solid"/>
            <a:round/>
            <a:headEnd type="none" w="med" len="med"/>
            <a:tailEnd type="arrow"/>
          </a:ln>
          <a:effectLst/>
        </p:spPr>
      </p:cxnSp>
      <p:sp>
        <p:nvSpPr>
          <p:cNvPr id="19" name="TextBox 27">
            <a:extLst>
              <a:ext uri="{FF2B5EF4-FFF2-40B4-BE49-F238E27FC236}">
                <a16:creationId xmlns:a16="http://schemas.microsoft.com/office/drawing/2014/main" id="{D89442FB-DC2D-9876-DCDF-963B27919A49}"/>
              </a:ext>
            </a:extLst>
          </p:cNvPr>
          <p:cNvSpPr txBox="1"/>
          <p:nvPr/>
        </p:nvSpPr>
        <p:spPr>
          <a:xfrm>
            <a:off x="2485813" y="4724400"/>
            <a:ext cx="1700157" cy="646331"/>
          </a:xfrm>
          <a:prstGeom prst="rect">
            <a:avLst/>
          </a:prstGeom>
          <a:noFill/>
        </p:spPr>
        <p:txBody>
          <a:bodyPr wrap="square" rtlCol="0">
            <a:spAutoFit/>
          </a:bodyPr>
          <a:lstStyle/>
          <a:p>
            <a:pPr algn="r"/>
            <a:r>
              <a:rPr lang="zh-CN" altLang="en-US" sz="1800" dirty="0">
                <a:solidFill>
                  <a:srgbClr val="990000"/>
                </a:solidFill>
                <a:latin typeface="Calibri" pitchFamily="34" charset="0"/>
              </a:rPr>
              <a:t>链接器对 </a:t>
            </a:r>
            <a:r>
              <a:rPr lang="en-US" altLang="zh-CN" sz="1800" dirty="0">
                <a:solidFill>
                  <a:srgbClr val="990000"/>
                </a:solidFill>
                <a:latin typeface="Calibri" pitchFamily="34" charset="0"/>
              </a:rPr>
              <a:t>temp </a:t>
            </a:r>
            <a:r>
              <a:rPr lang="zh-CN" altLang="en-US" sz="1800" dirty="0">
                <a:solidFill>
                  <a:srgbClr val="990000"/>
                </a:solidFill>
                <a:latin typeface="Calibri" pitchFamily="34" charset="0"/>
              </a:rPr>
              <a:t>变量一无所知</a:t>
            </a:r>
            <a:endParaRPr lang="en-US" sz="1800" dirty="0">
              <a:solidFill>
                <a:srgbClr val="990000"/>
              </a:solidFill>
              <a:latin typeface="Calibri" pitchFamily="34" charset="0"/>
            </a:endParaRPr>
          </a:p>
        </p:txBody>
      </p:sp>
      <p:cxnSp>
        <p:nvCxnSpPr>
          <p:cNvPr id="20" name="Straight Arrow Connector 31">
            <a:extLst>
              <a:ext uri="{FF2B5EF4-FFF2-40B4-BE49-F238E27FC236}">
                <a16:creationId xmlns:a16="http://schemas.microsoft.com/office/drawing/2014/main" id="{A73A08EA-B32C-4469-B80F-9F8992F3CB40}"/>
              </a:ext>
            </a:extLst>
          </p:cNvPr>
          <p:cNvCxnSpPr>
            <a:cxnSpLocks/>
            <a:stCxn id="19" idx="3"/>
          </p:cNvCxnSpPr>
          <p:nvPr/>
        </p:nvCxnSpPr>
        <p:spPr bwMode="auto">
          <a:xfrm flipV="1">
            <a:off x="4185970" y="4572000"/>
            <a:ext cx="1384582" cy="475566"/>
          </a:xfrm>
          <a:prstGeom prst="straightConnector1">
            <a:avLst/>
          </a:prstGeom>
          <a:noFill/>
          <a:ln w="25400" cap="flat" cmpd="sng" algn="ctr">
            <a:solidFill>
              <a:srgbClr val="990000"/>
            </a:solidFill>
            <a:prstDash val="solid"/>
            <a:round/>
            <a:headEnd type="none" w="med" len="med"/>
            <a:tailEnd type="arrow"/>
          </a:ln>
          <a:effectLst/>
        </p:spPr>
      </p:cxnSp>
      <p:sp>
        <p:nvSpPr>
          <p:cNvPr id="21" name="TextBox 20">
            <a:extLst>
              <a:ext uri="{FF2B5EF4-FFF2-40B4-BE49-F238E27FC236}">
                <a16:creationId xmlns:a16="http://schemas.microsoft.com/office/drawing/2014/main" id="{173593A2-DEB5-F484-BD5C-4C7478B228EE}"/>
              </a:ext>
            </a:extLst>
          </p:cNvPr>
          <p:cNvSpPr txBox="1"/>
          <p:nvPr/>
        </p:nvSpPr>
        <p:spPr>
          <a:xfrm>
            <a:off x="3622523" y="1872734"/>
            <a:ext cx="649537" cy="369332"/>
          </a:xfrm>
          <a:prstGeom prst="rect">
            <a:avLst/>
          </a:prstGeom>
          <a:noFill/>
        </p:spPr>
        <p:txBody>
          <a:bodyPr wrap="none" rtlCol="0">
            <a:spAutoFit/>
          </a:bodyPr>
          <a:lstStyle/>
          <a:p>
            <a:r>
              <a:rPr lang="zh-CN" altLang="en-US" sz="1800" dirty="0">
                <a:solidFill>
                  <a:srgbClr val="990000"/>
                </a:solidFill>
                <a:latin typeface="Calibri" pitchFamily="34" charset="0"/>
              </a:rPr>
              <a:t>全局</a:t>
            </a:r>
            <a:endParaRPr lang="en-US" altLang="zh-CN" sz="1800" dirty="0">
              <a:solidFill>
                <a:srgbClr val="990000"/>
              </a:solidFill>
              <a:latin typeface="Calibri" pitchFamily="34" charset="0"/>
            </a:endParaRPr>
          </a:p>
        </p:txBody>
      </p:sp>
      <p:cxnSp>
        <p:nvCxnSpPr>
          <p:cNvPr id="22" name="Straight Arrow Connector 23">
            <a:extLst>
              <a:ext uri="{FF2B5EF4-FFF2-40B4-BE49-F238E27FC236}">
                <a16:creationId xmlns:a16="http://schemas.microsoft.com/office/drawing/2014/main" id="{D4BCAC1B-C7F7-3004-B301-A6C4479EAEC5}"/>
              </a:ext>
            </a:extLst>
          </p:cNvPr>
          <p:cNvCxnSpPr/>
          <p:nvPr/>
        </p:nvCxnSpPr>
        <p:spPr bwMode="auto">
          <a:xfrm rot="16200000" flipH="1">
            <a:off x="3987277" y="2302930"/>
            <a:ext cx="729739" cy="608011"/>
          </a:xfrm>
          <a:prstGeom prst="straightConnector1">
            <a:avLst/>
          </a:prstGeom>
          <a:noFill/>
          <a:ln w="25400" cap="flat" cmpd="sng" algn="ctr">
            <a:solidFill>
              <a:srgbClr val="990000"/>
            </a:solidFill>
            <a:prstDash val="solid"/>
            <a:round/>
            <a:headEnd type="none" w="med" len="med"/>
            <a:tailEnd type="arrow"/>
          </a:ln>
          <a:effectLst/>
        </p:spPr>
      </p:cxnSp>
    </p:spTree>
    <p:extLst>
      <p:ext uri="{BB962C8B-B14F-4D97-AF65-F5344CB8AC3E}">
        <p14:creationId xmlns:p14="http://schemas.microsoft.com/office/powerpoint/2010/main" val="327929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3" grpId="0"/>
      <p:bldP spid="15" grpId="0"/>
      <p:bldP spid="17" grpId="0"/>
      <p:bldP spid="19"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41E1FA-1373-D71C-D7CF-C443B80BDD96}"/>
              </a:ext>
            </a:extLst>
          </p:cNvPr>
          <p:cNvSpPr>
            <a:spLocks noGrp="1"/>
          </p:cNvSpPr>
          <p:nvPr>
            <p:ph type="title"/>
          </p:nvPr>
        </p:nvSpPr>
        <p:spPr/>
        <p:txBody>
          <a:bodyPr/>
          <a:lstStyle/>
          <a:p>
            <a:r>
              <a:rPr lang="zh-CN" altLang="en-US" dirty="0"/>
              <a:t>为什么需要链接器？（续）</a:t>
            </a:r>
          </a:p>
        </p:txBody>
      </p:sp>
      <p:sp>
        <p:nvSpPr>
          <p:cNvPr id="3" name="内容占位符 2">
            <a:extLst>
              <a:ext uri="{FF2B5EF4-FFF2-40B4-BE49-F238E27FC236}">
                <a16:creationId xmlns:a16="http://schemas.microsoft.com/office/drawing/2014/main" id="{A9A3C61E-6A65-A7F9-5F07-4ECF315E6D4E}"/>
              </a:ext>
            </a:extLst>
          </p:cNvPr>
          <p:cNvSpPr>
            <a:spLocks noGrp="1"/>
          </p:cNvSpPr>
          <p:nvPr>
            <p:ph idx="1"/>
          </p:nvPr>
        </p:nvSpPr>
        <p:spPr>
          <a:noFill/>
          <a:ln w="9525">
            <a:noFill/>
          </a:ln>
        </p:spPr>
        <p:txBody>
          <a:bodyPr>
            <a:normAutofit fontScale="92500" lnSpcReduction="10000"/>
          </a:bodyPr>
          <a:lstStyle/>
          <a:p>
            <a:r>
              <a:rPr lang="zh-CN" altLang="en-US" b="1" dirty="0"/>
              <a:t>原因 </a:t>
            </a:r>
            <a:r>
              <a:rPr lang="en-US" altLang="zh-CN" b="1" dirty="0"/>
              <a:t>2</a:t>
            </a:r>
            <a:r>
              <a:rPr lang="zh-CN" altLang="en-US" b="1" dirty="0"/>
              <a:t>：效率</a:t>
            </a:r>
          </a:p>
          <a:p>
            <a:pPr lvl="1"/>
            <a:r>
              <a:rPr lang="zh-CN" altLang="en-US" dirty="0"/>
              <a:t>时间：分离编译</a:t>
            </a:r>
          </a:p>
          <a:p>
            <a:pPr lvl="2"/>
            <a:r>
              <a:rPr lang="zh-CN" altLang="en-US" dirty="0"/>
              <a:t>更改一个源文件，编译，然后重新链接</a:t>
            </a:r>
          </a:p>
          <a:p>
            <a:pPr lvl="2"/>
            <a:r>
              <a:rPr lang="zh-CN" altLang="en-US" dirty="0"/>
              <a:t>无需重新编译其他源文件</a:t>
            </a:r>
          </a:p>
          <a:p>
            <a:pPr lvl="2"/>
            <a:r>
              <a:rPr lang="zh-CN" altLang="en-US" dirty="0"/>
              <a:t>可以并行编译多个文件</a:t>
            </a:r>
          </a:p>
          <a:p>
            <a:pPr lvl="1"/>
            <a:r>
              <a:rPr lang="zh-CN" altLang="en-US" dirty="0"/>
              <a:t>空间：库</a:t>
            </a:r>
          </a:p>
          <a:p>
            <a:pPr lvl="2"/>
            <a:r>
              <a:rPr lang="zh-CN" altLang="en-US" dirty="0"/>
              <a:t>常用函数可以被聚合到单个文件中</a:t>
            </a:r>
            <a:r>
              <a:rPr lang="en-US" altLang="zh-CN" dirty="0"/>
              <a:t>...</a:t>
            </a:r>
          </a:p>
          <a:p>
            <a:pPr lvl="2"/>
            <a:r>
              <a:rPr lang="zh-CN" altLang="en-US" dirty="0"/>
              <a:t>选项 </a:t>
            </a:r>
            <a:r>
              <a:rPr lang="en-US" altLang="zh-CN" dirty="0"/>
              <a:t>1</a:t>
            </a:r>
            <a:r>
              <a:rPr lang="zh-CN" altLang="en-US" dirty="0"/>
              <a:t>：静态链接（</a:t>
            </a:r>
            <a:r>
              <a:rPr lang="en-US" altLang="zh-CN" dirty="0"/>
              <a:t>Static Linking</a:t>
            </a:r>
            <a:r>
              <a:rPr lang="zh-CN" altLang="en-US" dirty="0"/>
              <a:t>）</a:t>
            </a:r>
          </a:p>
          <a:p>
            <a:pPr lvl="3"/>
            <a:r>
              <a:rPr lang="zh-CN" altLang="en-US" dirty="0"/>
              <a:t>可执行文件和运行时内存镜像只包含它们实际使用的库代码</a:t>
            </a:r>
          </a:p>
          <a:p>
            <a:pPr lvl="2"/>
            <a:r>
              <a:rPr lang="zh-CN" altLang="en-US" dirty="0"/>
              <a:t>选项 </a:t>
            </a:r>
            <a:r>
              <a:rPr lang="en-US" altLang="zh-CN" dirty="0"/>
              <a:t>2</a:t>
            </a:r>
            <a:r>
              <a:rPr lang="zh-CN" altLang="en-US" dirty="0"/>
              <a:t>：动态链接（</a:t>
            </a:r>
            <a:r>
              <a:rPr lang="en-US" altLang="zh-CN" dirty="0"/>
              <a:t>Dynamic linking</a:t>
            </a:r>
            <a:r>
              <a:rPr lang="zh-CN" altLang="en-US" dirty="0"/>
              <a:t>）</a:t>
            </a:r>
          </a:p>
          <a:p>
            <a:pPr lvl="3"/>
            <a:r>
              <a:rPr lang="zh-CN" altLang="en-US" dirty="0"/>
              <a:t>可执行文件不包含库代码</a:t>
            </a:r>
          </a:p>
          <a:p>
            <a:pPr lvl="3"/>
            <a:r>
              <a:rPr lang="zh-CN" altLang="en-US" dirty="0"/>
              <a:t>在执行过程中，库代码的单个副本可以在所有执行进程之间共享</a:t>
            </a:r>
            <a:endParaRPr lang="zh-CN" altLang="en-US" b="1" dirty="0"/>
          </a:p>
        </p:txBody>
      </p:sp>
    </p:spTree>
    <p:extLst>
      <p:ext uri="{BB962C8B-B14F-4D97-AF65-F5344CB8AC3E}">
        <p14:creationId xmlns:p14="http://schemas.microsoft.com/office/powerpoint/2010/main" val="16572807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369E1B-1B26-2CAA-B7B9-6D76C6B91A0B}"/>
              </a:ext>
            </a:extLst>
          </p:cNvPr>
          <p:cNvSpPr>
            <a:spLocks noGrp="1"/>
          </p:cNvSpPr>
          <p:nvPr>
            <p:ph type="title"/>
          </p:nvPr>
        </p:nvSpPr>
        <p:spPr/>
        <p:txBody>
          <a:bodyPr/>
          <a:lstStyle/>
          <a:p>
            <a:r>
              <a:rPr lang="zh-CN" altLang="en-US" dirty="0"/>
              <a:t>练习题</a:t>
            </a:r>
          </a:p>
        </p:txBody>
      </p:sp>
      <p:graphicFrame>
        <p:nvGraphicFramePr>
          <p:cNvPr id="4" name="表格 4">
            <a:extLst>
              <a:ext uri="{FF2B5EF4-FFF2-40B4-BE49-F238E27FC236}">
                <a16:creationId xmlns:a16="http://schemas.microsoft.com/office/drawing/2014/main" id="{0CF59721-11E0-9DCF-F082-5F0A525C6227}"/>
              </a:ext>
            </a:extLst>
          </p:cNvPr>
          <p:cNvGraphicFramePr>
            <a:graphicFrameLocks/>
          </p:cNvGraphicFramePr>
          <p:nvPr>
            <p:extLst>
              <p:ext uri="{D42A27DB-BD31-4B8C-83A1-F6EECF244321}">
                <p14:modId xmlns:p14="http://schemas.microsoft.com/office/powerpoint/2010/main" val="2051789669"/>
              </p:ext>
            </p:extLst>
          </p:nvPr>
        </p:nvGraphicFramePr>
        <p:xfrm>
          <a:off x="485775" y="1911665"/>
          <a:ext cx="7896225" cy="2225040"/>
        </p:xfrm>
        <a:graphic>
          <a:graphicData uri="http://schemas.openxmlformats.org/drawingml/2006/table">
            <a:tbl>
              <a:tblPr firstRow="1" bandRow="1">
                <a:tableStyleId>{5940675A-B579-460E-94D1-54222C63F5DA}</a:tableStyleId>
              </a:tblPr>
              <a:tblGrid>
                <a:gridCol w="1579245">
                  <a:extLst>
                    <a:ext uri="{9D8B030D-6E8A-4147-A177-3AD203B41FA5}">
                      <a16:colId xmlns:a16="http://schemas.microsoft.com/office/drawing/2014/main" val="2040593318"/>
                    </a:ext>
                  </a:extLst>
                </a:gridCol>
                <a:gridCol w="1579245">
                  <a:extLst>
                    <a:ext uri="{9D8B030D-6E8A-4147-A177-3AD203B41FA5}">
                      <a16:colId xmlns:a16="http://schemas.microsoft.com/office/drawing/2014/main" val="576156741"/>
                    </a:ext>
                  </a:extLst>
                </a:gridCol>
                <a:gridCol w="1579245">
                  <a:extLst>
                    <a:ext uri="{9D8B030D-6E8A-4147-A177-3AD203B41FA5}">
                      <a16:colId xmlns:a16="http://schemas.microsoft.com/office/drawing/2014/main" val="2453273754"/>
                    </a:ext>
                  </a:extLst>
                </a:gridCol>
                <a:gridCol w="1579245">
                  <a:extLst>
                    <a:ext uri="{9D8B030D-6E8A-4147-A177-3AD203B41FA5}">
                      <a16:colId xmlns:a16="http://schemas.microsoft.com/office/drawing/2014/main" val="196516629"/>
                    </a:ext>
                  </a:extLst>
                </a:gridCol>
                <a:gridCol w="1579245">
                  <a:extLst>
                    <a:ext uri="{9D8B030D-6E8A-4147-A177-3AD203B41FA5}">
                      <a16:colId xmlns:a16="http://schemas.microsoft.com/office/drawing/2014/main" val="423467425"/>
                    </a:ext>
                  </a:extLst>
                </a:gridCol>
              </a:tblGrid>
              <a:tr h="370840">
                <a:tc>
                  <a:txBody>
                    <a:bodyPr/>
                    <a:lstStyle/>
                    <a:p>
                      <a:r>
                        <a:rPr lang="zh-CN" altLang="en-US" dirty="0"/>
                        <a:t>符号</a:t>
                      </a:r>
                    </a:p>
                  </a:txBody>
                  <a:tcPr/>
                </a:tc>
                <a:tc>
                  <a:txBody>
                    <a:bodyPr/>
                    <a:lstStyle/>
                    <a:p>
                      <a:r>
                        <a:rPr lang="en-US" altLang="zh-CN" dirty="0"/>
                        <a:t>.</a:t>
                      </a:r>
                      <a:r>
                        <a:rPr lang="en-US" altLang="zh-CN" dirty="0" err="1"/>
                        <a:t>symtab</a:t>
                      </a:r>
                      <a:r>
                        <a:rPr lang="zh-CN" altLang="en-US" dirty="0"/>
                        <a:t>条目</a:t>
                      </a:r>
                    </a:p>
                  </a:txBody>
                  <a:tcPr/>
                </a:tc>
                <a:tc>
                  <a:txBody>
                    <a:bodyPr/>
                    <a:lstStyle/>
                    <a:p>
                      <a:r>
                        <a:rPr lang="zh-CN" altLang="en-US" dirty="0"/>
                        <a:t>符号类型</a:t>
                      </a:r>
                    </a:p>
                  </a:txBody>
                  <a:tcPr/>
                </a:tc>
                <a:tc>
                  <a:txBody>
                    <a:bodyPr/>
                    <a:lstStyle/>
                    <a:p>
                      <a:r>
                        <a:rPr lang="zh-CN" altLang="en-US" dirty="0"/>
                        <a:t>定义模块</a:t>
                      </a:r>
                    </a:p>
                  </a:txBody>
                  <a:tcPr/>
                </a:tc>
                <a:tc>
                  <a:txBody>
                    <a:bodyPr/>
                    <a:lstStyle/>
                    <a:p>
                      <a:r>
                        <a:rPr lang="zh-CN" altLang="en-US" dirty="0"/>
                        <a:t>节</a:t>
                      </a:r>
                    </a:p>
                  </a:txBody>
                  <a:tcPr/>
                </a:tc>
                <a:extLst>
                  <a:ext uri="{0D108BD9-81ED-4DB2-BD59-A6C34878D82A}">
                    <a16:rowId xmlns:a16="http://schemas.microsoft.com/office/drawing/2014/main" val="3609588577"/>
                  </a:ext>
                </a:extLst>
              </a:tr>
              <a:tr h="370840">
                <a:tc>
                  <a:txBody>
                    <a:bodyPr/>
                    <a:lstStyle/>
                    <a:p>
                      <a:r>
                        <a:rPr lang="en-US" altLang="zh-CN" dirty="0" err="1"/>
                        <a:t>buf</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317236042"/>
                  </a:ext>
                </a:extLst>
              </a:tr>
              <a:tr h="370840">
                <a:tc>
                  <a:txBody>
                    <a:bodyPr/>
                    <a:lstStyle/>
                    <a:p>
                      <a:r>
                        <a:rPr lang="en-US" altLang="zh-CN" dirty="0"/>
                        <a:t>bufp0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993833533"/>
                  </a:ext>
                </a:extLst>
              </a:tr>
              <a:tr h="370840">
                <a:tc>
                  <a:txBody>
                    <a:bodyPr/>
                    <a:lstStyle/>
                    <a:p>
                      <a:r>
                        <a:rPr lang="en-US" altLang="zh-CN" dirty="0"/>
                        <a:t>bufp1</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918859747"/>
                  </a:ext>
                </a:extLst>
              </a:tr>
              <a:tr h="370840">
                <a:tc>
                  <a:txBody>
                    <a:bodyPr/>
                    <a:lstStyle/>
                    <a:p>
                      <a:r>
                        <a:rPr lang="en-US" altLang="zh-CN" dirty="0"/>
                        <a:t>swap</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738031815"/>
                  </a:ext>
                </a:extLst>
              </a:tr>
              <a:tr h="370840">
                <a:tc>
                  <a:txBody>
                    <a:bodyPr/>
                    <a:lstStyle/>
                    <a:p>
                      <a:r>
                        <a:rPr lang="en-US" altLang="zh-CN" dirty="0"/>
                        <a:t>temp</a:t>
                      </a:r>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16302718"/>
                  </a:ext>
                </a:extLst>
              </a:tr>
            </a:tbl>
          </a:graphicData>
        </a:graphic>
      </p:graphicFrame>
      <p:sp>
        <p:nvSpPr>
          <p:cNvPr id="5" name="内容占位符 2">
            <a:extLst>
              <a:ext uri="{FF2B5EF4-FFF2-40B4-BE49-F238E27FC236}">
                <a16:creationId xmlns:a16="http://schemas.microsoft.com/office/drawing/2014/main" id="{921AB13B-41F3-67E2-3F8F-6F47FA093A98}"/>
              </a:ext>
            </a:extLst>
          </p:cNvPr>
          <p:cNvSpPr txBox="1">
            <a:spLocks/>
          </p:cNvSpPr>
          <p:nvPr/>
        </p:nvSpPr>
        <p:spPr bwMode="auto">
          <a:xfrm>
            <a:off x="485775" y="4429125"/>
            <a:ext cx="8048625" cy="22002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None/>
            </a:pPr>
            <a:r>
              <a:rPr lang="en-US" altLang="zh-CN" b="0" kern="0" dirty="0"/>
              <a:t>.</a:t>
            </a:r>
            <a:r>
              <a:rPr lang="en-US" altLang="zh-CN" b="0" kern="0" dirty="0" err="1"/>
              <a:t>symtab</a:t>
            </a:r>
            <a:r>
              <a:rPr lang="zh-CN" altLang="en-US" b="0" kern="0" dirty="0"/>
              <a:t>条目：是否在</a:t>
            </a:r>
            <a:r>
              <a:rPr lang="en-US" altLang="zh-CN" b="0" kern="0" dirty="0" err="1"/>
              <a:t>swap.o</a:t>
            </a:r>
            <a:r>
              <a:rPr lang="zh-CN" altLang="en-US" b="0" kern="0" dirty="0"/>
              <a:t>的</a:t>
            </a:r>
            <a:r>
              <a:rPr lang="en-US" altLang="zh-CN" b="0" kern="0" dirty="0"/>
              <a:t>.</a:t>
            </a:r>
            <a:r>
              <a:rPr lang="en-US" altLang="zh-CN" b="0" kern="0" dirty="0" err="1"/>
              <a:t>symtab</a:t>
            </a:r>
            <a:r>
              <a:rPr lang="zh-CN" altLang="en-US" b="0" kern="0" dirty="0"/>
              <a:t>中有符号表条目，有（是），无（否）</a:t>
            </a:r>
            <a:endParaRPr lang="en-US" altLang="zh-CN" b="0" kern="0" dirty="0"/>
          </a:p>
          <a:p>
            <a:pPr marL="0" indent="0">
              <a:buNone/>
            </a:pPr>
            <a:r>
              <a:rPr lang="zh-CN" altLang="en-US" b="0" kern="0" dirty="0"/>
              <a:t>符号类型：局部、全局、外部</a:t>
            </a:r>
            <a:endParaRPr lang="en-US" altLang="zh-CN" b="0" kern="0" dirty="0"/>
          </a:p>
          <a:p>
            <a:pPr marL="0" indent="0">
              <a:buNone/>
            </a:pPr>
            <a:r>
              <a:rPr lang="zh-CN" altLang="en-US" b="0" kern="0" dirty="0"/>
              <a:t>模块：</a:t>
            </a:r>
            <a:r>
              <a:rPr lang="en-US" altLang="zh-CN" b="0" kern="0" dirty="0" err="1"/>
              <a:t>swap.o</a:t>
            </a:r>
            <a:r>
              <a:rPr lang="zh-CN" altLang="en-US" b="0" kern="0" dirty="0"/>
              <a:t>和</a:t>
            </a:r>
            <a:r>
              <a:rPr lang="en-US" altLang="zh-CN" b="0" kern="0" dirty="0" err="1"/>
              <a:t>m.o</a:t>
            </a:r>
            <a:endParaRPr lang="en-US" altLang="zh-CN" b="0" kern="0" dirty="0"/>
          </a:p>
          <a:p>
            <a:pPr marL="0" indent="0">
              <a:buNone/>
            </a:pPr>
            <a:r>
              <a:rPr lang="zh-CN" altLang="en-US" b="0" kern="0" dirty="0"/>
              <a:t>节：</a:t>
            </a:r>
            <a:r>
              <a:rPr lang="en-US" altLang="zh-CN" b="0" kern="0" dirty="0"/>
              <a:t>.text, .data, .</a:t>
            </a:r>
            <a:r>
              <a:rPr lang="en-US" altLang="zh-CN" b="0" kern="0" dirty="0" err="1"/>
              <a:t>bss</a:t>
            </a:r>
            <a:r>
              <a:rPr lang="en-US" altLang="zh-CN" b="0" kern="0" dirty="0"/>
              <a:t>, COMMON</a:t>
            </a:r>
          </a:p>
        </p:txBody>
      </p:sp>
      <p:sp>
        <p:nvSpPr>
          <p:cNvPr id="6" name="内容占位符 2">
            <a:extLst>
              <a:ext uri="{FF2B5EF4-FFF2-40B4-BE49-F238E27FC236}">
                <a16:creationId xmlns:a16="http://schemas.microsoft.com/office/drawing/2014/main" id="{525BED4E-06C9-CBFA-2FDD-E37B1C10CCB5}"/>
              </a:ext>
            </a:extLst>
          </p:cNvPr>
          <p:cNvSpPr txBox="1">
            <a:spLocks/>
          </p:cNvSpPr>
          <p:nvPr/>
        </p:nvSpPr>
        <p:spPr bwMode="auto">
          <a:xfrm>
            <a:off x="457200" y="1371601"/>
            <a:ext cx="152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None/>
            </a:pPr>
            <a:r>
              <a:rPr lang="en-US" altLang="zh-CN" b="0" kern="0" dirty="0" err="1"/>
              <a:t>Swap.o</a:t>
            </a:r>
            <a:endParaRPr lang="en-US" altLang="zh-CN" b="0" kern="0" dirty="0"/>
          </a:p>
        </p:txBody>
      </p:sp>
    </p:spTree>
    <p:extLst>
      <p:ext uri="{BB962C8B-B14F-4D97-AF65-F5344CB8AC3E}">
        <p14:creationId xmlns:p14="http://schemas.microsoft.com/office/powerpoint/2010/main" val="9396636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 name="表格 4">
            <a:extLst>
              <a:ext uri="{FF2B5EF4-FFF2-40B4-BE49-F238E27FC236}">
                <a16:creationId xmlns:a16="http://schemas.microsoft.com/office/drawing/2014/main" id="{015879A7-85E5-072C-6E24-259B59695A06}"/>
              </a:ext>
            </a:extLst>
          </p:cNvPr>
          <p:cNvGraphicFramePr>
            <a:graphicFrameLocks/>
          </p:cNvGraphicFramePr>
          <p:nvPr>
            <p:extLst>
              <p:ext uri="{D42A27DB-BD31-4B8C-83A1-F6EECF244321}">
                <p14:modId xmlns:p14="http://schemas.microsoft.com/office/powerpoint/2010/main" val="766928687"/>
              </p:ext>
            </p:extLst>
          </p:nvPr>
        </p:nvGraphicFramePr>
        <p:xfrm>
          <a:off x="455435" y="685800"/>
          <a:ext cx="7896225" cy="2225040"/>
        </p:xfrm>
        <a:graphic>
          <a:graphicData uri="http://schemas.openxmlformats.org/drawingml/2006/table">
            <a:tbl>
              <a:tblPr firstRow="1" bandRow="1">
                <a:tableStyleId>{5940675A-B579-460E-94D1-54222C63F5DA}</a:tableStyleId>
              </a:tblPr>
              <a:tblGrid>
                <a:gridCol w="1579245">
                  <a:extLst>
                    <a:ext uri="{9D8B030D-6E8A-4147-A177-3AD203B41FA5}">
                      <a16:colId xmlns:a16="http://schemas.microsoft.com/office/drawing/2014/main" val="2040593318"/>
                    </a:ext>
                  </a:extLst>
                </a:gridCol>
                <a:gridCol w="1579245">
                  <a:extLst>
                    <a:ext uri="{9D8B030D-6E8A-4147-A177-3AD203B41FA5}">
                      <a16:colId xmlns:a16="http://schemas.microsoft.com/office/drawing/2014/main" val="576156741"/>
                    </a:ext>
                  </a:extLst>
                </a:gridCol>
                <a:gridCol w="1579245">
                  <a:extLst>
                    <a:ext uri="{9D8B030D-6E8A-4147-A177-3AD203B41FA5}">
                      <a16:colId xmlns:a16="http://schemas.microsoft.com/office/drawing/2014/main" val="2453273754"/>
                    </a:ext>
                  </a:extLst>
                </a:gridCol>
                <a:gridCol w="1579245">
                  <a:extLst>
                    <a:ext uri="{9D8B030D-6E8A-4147-A177-3AD203B41FA5}">
                      <a16:colId xmlns:a16="http://schemas.microsoft.com/office/drawing/2014/main" val="196516629"/>
                    </a:ext>
                  </a:extLst>
                </a:gridCol>
                <a:gridCol w="1579245">
                  <a:extLst>
                    <a:ext uri="{9D8B030D-6E8A-4147-A177-3AD203B41FA5}">
                      <a16:colId xmlns:a16="http://schemas.microsoft.com/office/drawing/2014/main" val="423467425"/>
                    </a:ext>
                  </a:extLst>
                </a:gridCol>
              </a:tblGrid>
              <a:tr h="370840">
                <a:tc>
                  <a:txBody>
                    <a:bodyPr/>
                    <a:lstStyle/>
                    <a:p>
                      <a:r>
                        <a:rPr lang="zh-CN" altLang="en-US" dirty="0"/>
                        <a:t>符号</a:t>
                      </a:r>
                    </a:p>
                  </a:txBody>
                  <a:tcPr/>
                </a:tc>
                <a:tc>
                  <a:txBody>
                    <a:bodyPr/>
                    <a:lstStyle/>
                    <a:p>
                      <a:r>
                        <a:rPr lang="en-US" altLang="zh-CN" dirty="0"/>
                        <a:t>.</a:t>
                      </a:r>
                      <a:r>
                        <a:rPr lang="en-US" altLang="zh-CN" dirty="0" err="1"/>
                        <a:t>symtab</a:t>
                      </a:r>
                      <a:r>
                        <a:rPr lang="zh-CN" altLang="en-US" dirty="0"/>
                        <a:t>条目</a:t>
                      </a:r>
                    </a:p>
                  </a:txBody>
                  <a:tcPr/>
                </a:tc>
                <a:tc>
                  <a:txBody>
                    <a:bodyPr/>
                    <a:lstStyle/>
                    <a:p>
                      <a:r>
                        <a:rPr lang="zh-CN" altLang="en-US" dirty="0"/>
                        <a:t>符号类型</a:t>
                      </a:r>
                    </a:p>
                  </a:txBody>
                  <a:tcPr/>
                </a:tc>
                <a:tc>
                  <a:txBody>
                    <a:bodyPr/>
                    <a:lstStyle/>
                    <a:p>
                      <a:r>
                        <a:rPr lang="zh-CN" altLang="en-US" dirty="0"/>
                        <a:t>定义模块</a:t>
                      </a:r>
                    </a:p>
                  </a:txBody>
                  <a:tcPr/>
                </a:tc>
                <a:tc>
                  <a:txBody>
                    <a:bodyPr/>
                    <a:lstStyle/>
                    <a:p>
                      <a:r>
                        <a:rPr lang="zh-CN" altLang="en-US" dirty="0"/>
                        <a:t>节</a:t>
                      </a:r>
                    </a:p>
                  </a:txBody>
                  <a:tcPr/>
                </a:tc>
                <a:extLst>
                  <a:ext uri="{0D108BD9-81ED-4DB2-BD59-A6C34878D82A}">
                    <a16:rowId xmlns:a16="http://schemas.microsoft.com/office/drawing/2014/main" val="3609588577"/>
                  </a:ext>
                </a:extLst>
              </a:tr>
              <a:tr h="370840">
                <a:tc>
                  <a:txBody>
                    <a:bodyPr/>
                    <a:lstStyle/>
                    <a:p>
                      <a:r>
                        <a:rPr lang="en-US" altLang="zh-CN" dirty="0" err="1"/>
                        <a:t>buf</a:t>
                      </a:r>
                      <a:endParaRPr lang="zh-CN" altLang="en-US" dirty="0"/>
                    </a:p>
                  </a:txBody>
                  <a:tcPr/>
                </a:tc>
                <a:tc>
                  <a:txBody>
                    <a:bodyPr/>
                    <a:lstStyle/>
                    <a:p>
                      <a:r>
                        <a:rPr lang="zh-CN" altLang="en-US" dirty="0"/>
                        <a:t>是</a:t>
                      </a:r>
                    </a:p>
                  </a:txBody>
                  <a:tcPr/>
                </a:tc>
                <a:tc>
                  <a:txBody>
                    <a:bodyPr/>
                    <a:lstStyle/>
                    <a:p>
                      <a:r>
                        <a:rPr lang="zh-CN" altLang="en-US" dirty="0"/>
                        <a:t>外部</a:t>
                      </a:r>
                    </a:p>
                  </a:txBody>
                  <a:tcPr/>
                </a:tc>
                <a:tc>
                  <a:txBody>
                    <a:bodyPr/>
                    <a:lstStyle/>
                    <a:p>
                      <a:r>
                        <a:rPr lang="en-US" altLang="zh-CN" dirty="0" err="1"/>
                        <a:t>m.o</a:t>
                      </a:r>
                      <a:endParaRPr lang="zh-CN" altLang="en-US" dirty="0"/>
                    </a:p>
                  </a:txBody>
                  <a:tcPr/>
                </a:tc>
                <a:tc>
                  <a:txBody>
                    <a:bodyPr/>
                    <a:lstStyle/>
                    <a:p>
                      <a:r>
                        <a:rPr lang="en-US" altLang="zh-CN" dirty="0"/>
                        <a:t>.data</a:t>
                      </a:r>
                      <a:endParaRPr lang="zh-CN" altLang="en-US" dirty="0"/>
                    </a:p>
                  </a:txBody>
                  <a:tcPr/>
                </a:tc>
                <a:extLst>
                  <a:ext uri="{0D108BD9-81ED-4DB2-BD59-A6C34878D82A}">
                    <a16:rowId xmlns:a16="http://schemas.microsoft.com/office/drawing/2014/main" val="1317236042"/>
                  </a:ext>
                </a:extLst>
              </a:tr>
              <a:tr h="370840">
                <a:tc>
                  <a:txBody>
                    <a:bodyPr/>
                    <a:lstStyle/>
                    <a:p>
                      <a:r>
                        <a:rPr lang="en-US" altLang="zh-CN" dirty="0"/>
                        <a:t>bufp0</a:t>
                      </a:r>
                      <a:endParaRPr lang="zh-CN" altLang="en-US" dirty="0"/>
                    </a:p>
                  </a:txBody>
                  <a:tcPr/>
                </a:tc>
                <a:tc>
                  <a:txBody>
                    <a:bodyPr/>
                    <a:lstStyle/>
                    <a:p>
                      <a:r>
                        <a:rPr lang="zh-CN" altLang="en-US" dirty="0"/>
                        <a:t>是</a:t>
                      </a:r>
                    </a:p>
                  </a:txBody>
                  <a:tcPr/>
                </a:tc>
                <a:tc>
                  <a:txBody>
                    <a:bodyPr/>
                    <a:lstStyle/>
                    <a:p>
                      <a:r>
                        <a:rPr lang="zh-CN" altLang="en-US" dirty="0"/>
                        <a:t>全局</a:t>
                      </a:r>
                    </a:p>
                  </a:txBody>
                  <a:tcPr/>
                </a:tc>
                <a:tc>
                  <a:txBody>
                    <a:bodyPr/>
                    <a:lstStyle/>
                    <a:p>
                      <a:r>
                        <a:rPr lang="en-US" altLang="zh-CN" dirty="0" err="1"/>
                        <a:t>swap.o</a:t>
                      </a:r>
                      <a:endParaRPr lang="zh-CN" altLang="en-US" dirty="0"/>
                    </a:p>
                  </a:txBody>
                  <a:tcPr/>
                </a:tc>
                <a:tc>
                  <a:txBody>
                    <a:bodyPr/>
                    <a:lstStyle/>
                    <a:p>
                      <a:r>
                        <a:rPr lang="en-US" altLang="zh-CN" dirty="0"/>
                        <a:t>.data</a:t>
                      </a:r>
                      <a:endParaRPr lang="zh-CN" altLang="en-US" dirty="0"/>
                    </a:p>
                  </a:txBody>
                  <a:tcPr/>
                </a:tc>
                <a:extLst>
                  <a:ext uri="{0D108BD9-81ED-4DB2-BD59-A6C34878D82A}">
                    <a16:rowId xmlns:a16="http://schemas.microsoft.com/office/drawing/2014/main" val="3993833533"/>
                  </a:ext>
                </a:extLst>
              </a:tr>
              <a:tr h="370840">
                <a:tc>
                  <a:txBody>
                    <a:bodyPr/>
                    <a:lstStyle/>
                    <a:p>
                      <a:r>
                        <a:rPr lang="en-US" altLang="zh-CN" dirty="0"/>
                        <a:t>bufp1</a:t>
                      </a:r>
                      <a:endParaRPr lang="zh-CN" altLang="en-US" dirty="0"/>
                    </a:p>
                  </a:txBody>
                  <a:tcPr/>
                </a:tc>
                <a:tc>
                  <a:txBody>
                    <a:bodyPr/>
                    <a:lstStyle/>
                    <a:p>
                      <a:r>
                        <a:rPr lang="zh-CN" altLang="en-US" dirty="0"/>
                        <a:t>是</a:t>
                      </a:r>
                    </a:p>
                  </a:txBody>
                  <a:tcPr/>
                </a:tc>
                <a:tc>
                  <a:txBody>
                    <a:bodyPr/>
                    <a:lstStyle/>
                    <a:p>
                      <a:r>
                        <a:rPr lang="zh-CN" altLang="en-US" dirty="0"/>
                        <a:t>全局</a:t>
                      </a:r>
                    </a:p>
                  </a:txBody>
                  <a:tcPr/>
                </a:tc>
                <a:tc>
                  <a:txBody>
                    <a:bodyPr/>
                    <a:lstStyle/>
                    <a:p>
                      <a:r>
                        <a:rPr lang="en-US" altLang="zh-CN" dirty="0" err="1"/>
                        <a:t>swap.o</a:t>
                      </a:r>
                      <a:endParaRPr lang="zh-CN" altLang="en-US" dirty="0"/>
                    </a:p>
                  </a:txBody>
                  <a:tcPr/>
                </a:tc>
                <a:tc>
                  <a:txBody>
                    <a:bodyPr/>
                    <a:lstStyle/>
                    <a:p>
                      <a:r>
                        <a:rPr lang="en-US" altLang="zh-CN" dirty="0"/>
                        <a:t>.</a:t>
                      </a:r>
                      <a:r>
                        <a:rPr lang="en-US" altLang="zh-CN" dirty="0" err="1"/>
                        <a:t>bss</a:t>
                      </a:r>
                      <a:endParaRPr lang="zh-CN" altLang="en-US" dirty="0"/>
                    </a:p>
                  </a:txBody>
                  <a:tcPr/>
                </a:tc>
                <a:extLst>
                  <a:ext uri="{0D108BD9-81ED-4DB2-BD59-A6C34878D82A}">
                    <a16:rowId xmlns:a16="http://schemas.microsoft.com/office/drawing/2014/main" val="918859747"/>
                  </a:ext>
                </a:extLst>
              </a:tr>
              <a:tr h="370840">
                <a:tc>
                  <a:txBody>
                    <a:bodyPr/>
                    <a:lstStyle/>
                    <a:p>
                      <a:r>
                        <a:rPr lang="en-US" altLang="zh-CN" dirty="0"/>
                        <a:t>swap</a:t>
                      </a:r>
                      <a:endParaRPr lang="zh-CN" altLang="en-US" dirty="0"/>
                    </a:p>
                  </a:txBody>
                  <a:tcPr/>
                </a:tc>
                <a:tc>
                  <a:txBody>
                    <a:bodyPr/>
                    <a:lstStyle/>
                    <a:p>
                      <a:r>
                        <a:rPr lang="zh-CN" altLang="en-US" dirty="0"/>
                        <a:t>是</a:t>
                      </a:r>
                    </a:p>
                  </a:txBody>
                  <a:tcPr/>
                </a:tc>
                <a:tc>
                  <a:txBody>
                    <a:bodyPr/>
                    <a:lstStyle/>
                    <a:p>
                      <a:r>
                        <a:rPr lang="zh-CN" altLang="en-US" dirty="0"/>
                        <a:t>全局</a:t>
                      </a:r>
                    </a:p>
                  </a:txBody>
                  <a:tcPr/>
                </a:tc>
                <a:tc>
                  <a:txBody>
                    <a:bodyPr/>
                    <a:lstStyle/>
                    <a:p>
                      <a:r>
                        <a:rPr lang="en-US" altLang="zh-CN" dirty="0" err="1"/>
                        <a:t>swap.o</a:t>
                      </a:r>
                      <a:endParaRPr lang="zh-CN" altLang="en-US" dirty="0"/>
                    </a:p>
                  </a:txBody>
                  <a:tcPr/>
                </a:tc>
                <a:tc>
                  <a:txBody>
                    <a:bodyPr/>
                    <a:lstStyle/>
                    <a:p>
                      <a:r>
                        <a:rPr lang="en-US" altLang="zh-CN" dirty="0"/>
                        <a:t>.text</a:t>
                      </a:r>
                      <a:endParaRPr lang="zh-CN" altLang="en-US" dirty="0"/>
                    </a:p>
                  </a:txBody>
                  <a:tcPr/>
                </a:tc>
                <a:extLst>
                  <a:ext uri="{0D108BD9-81ED-4DB2-BD59-A6C34878D82A}">
                    <a16:rowId xmlns:a16="http://schemas.microsoft.com/office/drawing/2014/main" val="2738031815"/>
                  </a:ext>
                </a:extLst>
              </a:tr>
              <a:tr h="370840">
                <a:tc>
                  <a:txBody>
                    <a:bodyPr/>
                    <a:lstStyle/>
                    <a:p>
                      <a:r>
                        <a:rPr lang="en-US" altLang="zh-CN" dirty="0"/>
                        <a:t>temp</a:t>
                      </a:r>
                      <a:endParaRPr lang="zh-CN" altLang="en-US" dirty="0"/>
                    </a:p>
                  </a:txBody>
                  <a:tcPr/>
                </a:tc>
                <a:tc>
                  <a:txBody>
                    <a:bodyPr/>
                    <a:lstStyle/>
                    <a:p>
                      <a:r>
                        <a:rPr lang="zh-CN" altLang="en-US" dirty="0"/>
                        <a:t>否</a:t>
                      </a:r>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16302718"/>
                  </a:ext>
                </a:extLst>
              </a:tr>
            </a:tbl>
          </a:graphicData>
        </a:graphic>
      </p:graphicFrame>
      <p:sp>
        <p:nvSpPr>
          <p:cNvPr id="11" name="Rectangle 5">
            <a:extLst>
              <a:ext uri="{FF2B5EF4-FFF2-40B4-BE49-F238E27FC236}">
                <a16:creationId xmlns:a16="http://schemas.microsoft.com/office/drawing/2014/main" id="{F90720C1-C111-A24C-4A05-A6333E9B95D2}"/>
              </a:ext>
            </a:extLst>
          </p:cNvPr>
          <p:cNvSpPr>
            <a:spLocks noChangeArrowheads="1"/>
          </p:cNvSpPr>
          <p:nvPr/>
        </p:nvSpPr>
        <p:spPr bwMode="auto">
          <a:xfrm>
            <a:off x="5261562" y="2971800"/>
            <a:ext cx="3076781" cy="3739999"/>
          </a:xfrm>
          <a:prstGeom prst="rect">
            <a:avLst/>
          </a:prstGeom>
          <a:solidFill>
            <a:srgbClr val="D5F1CF"/>
          </a:solidFill>
          <a:ln w="3240">
            <a:solidFill>
              <a:srgbClr val="000066"/>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extern </a:t>
            </a:r>
            <a:r>
              <a:rPr lang="en-GB" sz="1800" b="1" dirty="0" err="1">
                <a:latin typeface="Courier New" pitchFamily="49" charset="0"/>
                <a:ea typeface="msgothic" charset="0"/>
                <a:cs typeface="msgothic" charset="0"/>
              </a:rPr>
              <a:t>int</a:t>
            </a:r>
            <a:r>
              <a:rPr lang="en-GB" sz="1800" b="1" dirty="0">
                <a:latin typeface="Courier New" pitchFamily="49" charset="0"/>
                <a:ea typeface="msgothic" charset="0"/>
                <a:cs typeface="msgothic" charset="0"/>
              </a:rPr>
              <a:t> </a:t>
            </a:r>
            <a:r>
              <a:rPr lang="en-GB" sz="1800" b="1" dirty="0" err="1">
                <a:latin typeface="Courier New" pitchFamily="49" charset="0"/>
                <a:ea typeface="msgothic" charset="0"/>
                <a:cs typeface="msgothic" charset="0"/>
              </a:rPr>
              <a:t>buf</a:t>
            </a:r>
            <a:r>
              <a:rPr lang="en-GB" sz="18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latin typeface="Courier New" pitchFamily="49" charset="0"/>
                <a:ea typeface="msgothic" charset="0"/>
                <a:cs typeface="msgothic" charset="0"/>
              </a:rPr>
              <a:t>int</a:t>
            </a:r>
            <a:r>
              <a:rPr lang="en-GB" sz="1800" b="1" dirty="0">
                <a:latin typeface="Courier New" pitchFamily="49" charset="0"/>
                <a:ea typeface="msgothic" charset="0"/>
                <a:cs typeface="msgothic" charset="0"/>
              </a:rPr>
              <a:t> *bufp0 = &amp;</a:t>
            </a:r>
            <a:r>
              <a:rPr lang="en-GB" sz="1800" b="1" dirty="0" err="1">
                <a:latin typeface="Courier New" pitchFamily="49" charset="0"/>
                <a:ea typeface="msgothic" charset="0"/>
                <a:cs typeface="msgothic" charset="0"/>
              </a:rPr>
              <a:t>buf</a:t>
            </a:r>
            <a:r>
              <a:rPr lang="en-GB" sz="1800" b="1" dirty="0">
                <a:latin typeface="Courier New" pitchFamily="49" charset="0"/>
                <a:ea typeface="msgothic" charset="0"/>
                <a:cs typeface="msgothic" charset="0"/>
              </a:rPr>
              <a:t>[0];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static int *bufp1;</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dirty="0">
              <a:latin typeface="Courier New"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void swap()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  </a:t>
            </a:r>
            <a:r>
              <a:rPr lang="en-GB" sz="1800" b="1" dirty="0" err="1">
                <a:latin typeface="Courier New" pitchFamily="49" charset="0"/>
                <a:ea typeface="msgothic" charset="0"/>
                <a:cs typeface="msgothic" charset="0"/>
              </a:rPr>
              <a:t>int</a:t>
            </a:r>
            <a:r>
              <a:rPr lang="en-GB" sz="1800" b="1" dirty="0">
                <a:latin typeface="Courier New" pitchFamily="49" charset="0"/>
                <a:ea typeface="msgothic" charset="0"/>
                <a:cs typeface="msgothic" charset="0"/>
              </a:rPr>
              <a:t> temp;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dirty="0">
              <a:solidFill>
                <a:srgbClr val="DBF2DA"/>
              </a:solidFill>
              <a:latin typeface="Courier New"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  bufp1 = &amp;</a:t>
            </a:r>
            <a:r>
              <a:rPr lang="en-GB" sz="1800" b="1" dirty="0" err="1">
                <a:latin typeface="Courier New" pitchFamily="49" charset="0"/>
                <a:ea typeface="msgothic" charset="0"/>
                <a:cs typeface="msgothic" charset="0"/>
              </a:rPr>
              <a:t>buf</a:t>
            </a:r>
            <a:r>
              <a:rPr lang="en-GB" sz="1800" b="1" dirty="0">
                <a:latin typeface="Courier New" pitchFamily="49" charset="0"/>
                <a:ea typeface="msgothic" charset="0"/>
                <a:cs typeface="msgothic" charset="0"/>
              </a:rPr>
              <a:t>[1];</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  temp = *bufp0;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  *bufp0 = *bufp1;</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  *bufp1 = temp;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a:t>
            </a:r>
          </a:p>
        </p:txBody>
      </p:sp>
      <p:sp>
        <p:nvSpPr>
          <p:cNvPr id="12" name="Rectangle 2">
            <a:extLst>
              <a:ext uri="{FF2B5EF4-FFF2-40B4-BE49-F238E27FC236}">
                <a16:creationId xmlns:a16="http://schemas.microsoft.com/office/drawing/2014/main" id="{4A7EDAB3-3E55-06AA-7895-D91712F8579F}"/>
              </a:ext>
            </a:extLst>
          </p:cNvPr>
          <p:cNvSpPr>
            <a:spLocks noChangeArrowheads="1"/>
          </p:cNvSpPr>
          <p:nvPr/>
        </p:nvSpPr>
        <p:spPr bwMode="auto">
          <a:xfrm>
            <a:off x="805657" y="3657600"/>
            <a:ext cx="2938923" cy="1921361"/>
          </a:xfrm>
          <a:prstGeom prst="rect">
            <a:avLst/>
          </a:prstGeom>
          <a:solidFill>
            <a:srgbClr val="F7F5CD"/>
          </a:solidFill>
          <a:ln w="3240">
            <a:solidFill>
              <a:srgbClr val="000066"/>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latin typeface="Courier New" pitchFamily="49" charset="0"/>
                <a:ea typeface="msgothic" charset="0"/>
                <a:cs typeface="msgothic" charset="0"/>
              </a:rPr>
              <a:t>int</a:t>
            </a:r>
            <a:r>
              <a:rPr lang="en-GB" sz="1800" b="1" dirty="0">
                <a:latin typeface="Courier New" pitchFamily="49" charset="0"/>
                <a:ea typeface="msgothic" charset="0"/>
                <a:cs typeface="msgothic" charset="0"/>
              </a:rPr>
              <a:t> buf[2] = {1, 2};</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latin typeface="Courier New" pitchFamily="49" charset="0"/>
                <a:ea typeface="msgothic" charset="0"/>
                <a:cs typeface="msgothic" charset="0"/>
              </a:rPr>
              <a:t>int</a:t>
            </a:r>
            <a:r>
              <a:rPr lang="en-GB" sz="1800" b="1" dirty="0">
                <a:latin typeface="Courier New" pitchFamily="49" charset="0"/>
                <a:ea typeface="msgothic" charset="0"/>
                <a:cs typeface="msgothic" charset="0"/>
              </a:rPr>
              <a:t> main()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  swap();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  return 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 </a:t>
            </a:r>
          </a:p>
        </p:txBody>
      </p:sp>
      <p:sp>
        <p:nvSpPr>
          <p:cNvPr id="13" name="内容占位符 2">
            <a:extLst>
              <a:ext uri="{FF2B5EF4-FFF2-40B4-BE49-F238E27FC236}">
                <a16:creationId xmlns:a16="http://schemas.microsoft.com/office/drawing/2014/main" id="{7704FC0B-0F7B-0775-9698-4C02FE0A8761}"/>
              </a:ext>
            </a:extLst>
          </p:cNvPr>
          <p:cNvSpPr txBox="1">
            <a:spLocks/>
          </p:cNvSpPr>
          <p:nvPr/>
        </p:nvSpPr>
        <p:spPr bwMode="auto">
          <a:xfrm>
            <a:off x="455435" y="121921"/>
            <a:ext cx="1297165" cy="5029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None/>
            </a:pPr>
            <a:r>
              <a:rPr lang="en-US" altLang="zh-CN" b="0" kern="0" dirty="0" err="1"/>
              <a:t>swap.o</a:t>
            </a:r>
            <a:endParaRPr lang="en-US" altLang="zh-CN" b="0" kern="0" dirty="0"/>
          </a:p>
        </p:txBody>
      </p:sp>
      <p:sp>
        <p:nvSpPr>
          <p:cNvPr id="14" name="Rectangle 3">
            <a:extLst>
              <a:ext uri="{FF2B5EF4-FFF2-40B4-BE49-F238E27FC236}">
                <a16:creationId xmlns:a16="http://schemas.microsoft.com/office/drawing/2014/main" id="{8D48B6A1-B6A3-EB86-F752-BF632A0C5CE5}"/>
              </a:ext>
            </a:extLst>
          </p:cNvPr>
          <p:cNvSpPr>
            <a:spLocks noChangeArrowheads="1"/>
          </p:cNvSpPr>
          <p:nvPr/>
        </p:nvSpPr>
        <p:spPr bwMode="auto">
          <a:xfrm>
            <a:off x="3090285" y="5181600"/>
            <a:ext cx="595333" cy="359010"/>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m.c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15" name="Rectangle 4">
            <a:extLst>
              <a:ext uri="{FF2B5EF4-FFF2-40B4-BE49-F238E27FC236}">
                <a16:creationId xmlns:a16="http://schemas.microsoft.com/office/drawing/2014/main" id="{B08F7A8F-6F83-4F28-07A5-32667F82DD1A}"/>
              </a:ext>
            </a:extLst>
          </p:cNvPr>
          <p:cNvSpPr>
            <a:spLocks noChangeArrowheads="1"/>
          </p:cNvSpPr>
          <p:nvPr/>
        </p:nvSpPr>
        <p:spPr bwMode="auto">
          <a:xfrm>
            <a:off x="7365295" y="6373695"/>
            <a:ext cx="1008907" cy="359010"/>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swap.c</a:t>
            </a:r>
            <a:endParaRPr lang="en-GB" sz="1800" b="1" i="1" dirty="0">
              <a:solidFill>
                <a:schemeClr val="tx1">
                  <a:lumMod val="50000"/>
                  <a:lumOff val="50000"/>
                </a:schemeClr>
              </a:solidFill>
              <a:latin typeface="Courier New" pitchFamily="49" charset="0"/>
              <a:ea typeface="msgothic" charset="0"/>
              <a:cs typeface="msgothic" charset="0"/>
            </a:endParaRPr>
          </a:p>
        </p:txBody>
      </p:sp>
    </p:spTree>
    <p:extLst>
      <p:ext uri="{BB962C8B-B14F-4D97-AF65-F5344CB8AC3E}">
        <p14:creationId xmlns:p14="http://schemas.microsoft.com/office/powerpoint/2010/main" val="16077146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3287E-DA53-FA2F-0589-86E81B9FB59B}"/>
              </a:ext>
            </a:extLst>
          </p:cNvPr>
          <p:cNvSpPr>
            <a:spLocks noGrp="1"/>
          </p:cNvSpPr>
          <p:nvPr>
            <p:ph type="title"/>
          </p:nvPr>
        </p:nvSpPr>
        <p:spPr>
          <a:xfrm>
            <a:off x="381000" y="228600"/>
            <a:ext cx="8077200" cy="914400"/>
          </a:xfrm>
        </p:spPr>
        <p:txBody>
          <a:bodyPr/>
          <a:lstStyle/>
          <a:p>
            <a:r>
              <a:rPr lang="zh-CN" altLang="en-US" dirty="0"/>
              <a:t>符号表条目</a:t>
            </a:r>
          </a:p>
        </p:txBody>
      </p:sp>
      <p:sp>
        <p:nvSpPr>
          <p:cNvPr id="3" name="内容占位符 2">
            <a:extLst>
              <a:ext uri="{FF2B5EF4-FFF2-40B4-BE49-F238E27FC236}">
                <a16:creationId xmlns:a16="http://schemas.microsoft.com/office/drawing/2014/main" id="{79E76AFD-F662-E93C-35F7-BE1203B6D499}"/>
              </a:ext>
            </a:extLst>
          </p:cNvPr>
          <p:cNvSpPr>
            <a:spLocks noGrp="1"/>
          </p:cNvSpPr>
          <p:nvPr>
            <p:ph idx="1"/>
          </p:nvPr>
        </p:nvSpPr>
        <p:spPr/>
        <p:txBody>
          <a:bodyPr/>
          <a:lstStyle/>
          <a:p>
            <a:pPr marL="0" indent="0">
              <a:buNone/>
            </a:pPr>
            <a:endParaRPr lang="zh-CN" altLang="en-US"/>
          </a:p>
        </p:txBody>
      </p:sp>
      <p:sp>
        <p:nvSpPr>
          <p:cNvPr id="6" name="矩形 5">
            <a:extLst>
              <a:ext uri="{FF2B5EF4-FFF2-40B4-BE49-F238E27FC236}">
                <a16:creationId xmlns:a16="http://schemas.microsoft.com/office/drawing/2014/main" id="{862AA146-170B-0108-4440-373461512254}"/>
              </a:ext>
            </a:extLst>
          </p:cNvPr>
          <p:cNvSpPr/>
          <p:nvPr/>
        </p:nvSpPr>
        <p:spPr bwMode="auto">
          <a:xfrm>
            <a:off x="215900" y="1143000"/>
            <a:ext cx="8761845" cy="5660322"/>
          </a:xfrm>
          <a:prstGeom prst="rect">
            <a:avLst/>
          </a:prstGeom>
          <a:solidFill>
            <a:srgbClr val="FFFFFF"/>
          </a:solidFill>
          <a:ln w="25400" cap="flat" cmpd="sng" algn="ctr">
            <a:solidFill>
              <a:srgbClr val="00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30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altLang="zh-CN" sz="130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objdump</a:t>
            </a:r>
            <a:r>
              <a:rPr kumimoji="0" lang="en-US" altLang="zh-CN" sz="130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-r -d -t </a:t>
            </a:r>
            <a:r>
              <a:rPr kumimoji="0" lang="en-US" altLang="zh-CN" sz="130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m.o</a:t>
            </a:r>
            <a:r>
              <a:rPr kumimoji="0" lang="en-US" altLang="zh-CN" sz="130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 head -n 15</a:t>
            </a:r>
            <a:br>
              <a:rPr kumimoji="0" lang="en-US" altLang="zh-CN" sz="130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br>
            <a:r>
              <a:rPr kumimoji="0" lang="en-US" altLang="zh-CN" sz="130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m.o</a:t>
            </a:r>
            <a:r>
              <a:rPr kumimoji="0" lang="en-US" altLang="zh-CN" sz="130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file format elf64-x86-64</a:t>
            </a:r>
            <a:br>
              <a:rPr kumimoji="0" lang="en-US" altLang="zh-CN" sz="130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br>
            <a:r>
              <a:rPr kumimoji="0" lang="en-US" altLang="zh-CN" sz="130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SYMBOL TABLE:</a:t>
            </a:r>
            <a:br>
              <a:rPr kumimoji="0" lang="en-US" altLang="zh-CN" sz="130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br>
            <a:r>
              <a:rPr kumimoji="0" lang="en-US" altLang="zh-CN" sz="1300" i="0" u="none" strike="noStrike" kern="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0000000000000000 l    df *ABS*  0000000000000000 </a:t>
            </a:r>
            <a:r>
              <a:rPr kumimoji="0" lang="en-US" altLang="zh-CN" sz="1300" i="0" u="none" strike="noStrike" kern="0" cap="none" spc="0" normalizeH="0" baseline="0" noProof="0" dirty="0" err="1">
                <a:ln>
                  <a:noFill/>
                </a:ln>
                <a:solidFill>
                  <a:srgbClr val="00B0F0"/>
                </a:solidFill>
                <a:effectLst/>
                <a:uLnTx/>
                <a:uFillTx/>
                <a:latin typeface="Courier New" panose="02070309020205020404" pitchFamily="49" charset="0"/>
                <a:ea typeface="+mn-ea"/>
                <a:cs typeface="Courier New" panose="02070309020205020404" pitchFamily="49" charset="0"/>
              </a:rPr>
              <a:t>m.c</a:t>
            </a:r>
            <a:br>
              <a:rPr kumimoji="0" lang="en-US" altLang="zh-CN" sz="1300" i="0" u="none" strike="noStrike" kern="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br>
            <a:r>
              <a:rPr kumimoji="0" lang="en-US" altLang="zh-CN" sz="1300" i="0" u="none" strike="noStrike" kern="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0000000000000000 l    d  .text  0000000000000000 .text</a:t>
            </a:r>
            <a:br>
              <a:rPr kumimoji="0" lang="en-US" altLang="zh-CN" sz="1300" i="0" u="none" strike="noStrike" kern="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br>
            <a:r>
              <a:rPr kumimoji="0" lang="en-US" altLang="zh-CN" sz="1300" i="0" u="none" strike="noStrike" kern="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0000000000000000 l    d  .data  0000000000000000 .data</a:t>
            </a:r>
            <a:br>
              <a:rPr kumimoji="0" lang="en-US" altLang="zh-CN" sz="1300" i="0" u="none" strike="noStrike" kern="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br>
            <a:r>
              <a:rPr kumimoji="0" lang="en-US" altLang="zh-CN" sz="1300" i="0" u="none" strike="noStrike" kern="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0000000000000000 l    d  .</a:t>
            </a:r>
            <a:r>
              <a:rPr kumimoji="0" lang="en-US" altLang="zh-CN" sz="1300" i="0" u="none" strike="noStrike" kern="0" cap="none" spc="0" normalizeH="0" baseline="0" noProof="0" dirty="0" err="1">
                <a:ln>
                  <a:noFill/>
                </a:ln>
                <a:solidFill>
                  <a:srgbClr val="00B0F0"/>
                </a:solidFill>
                <a:effectLst/>
                <a:uLnTx/>
                <a:uFillTx/>
                <a:latin typeface="Courier New" panose="02070309020205020404" pitchFamily="49" charset="0"/>
                <a:ea typeface="+mn-ea"/>
                <a:cs typeface="Courier New" panose="02070309020205020404" pitchFamily="49" charset="0"/>
              </a:rPr>
              <a:t>bss</a:t>
            </a:r>
            <a:r>
              <a:rPr kumimoji="0" lang="en-US" altLang="zh-CN" sz="1300" i="0" u="none" strike="noStrike" kern="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   0000000000000000 .</a:t>
            </a:r>
            <a:r>
              <a:rPr kumimoji="0" lang="en-US" altLang="zh-CN" sz="1300" i="0" u="none" strike="noStrike" kern="0" cap="none" spc="0" normalizeH="0" baseline="0" noProof="0" dirty="0" err="1">
                <a:ln>
                  <a:noFill/>
                </a:ln>
                <a:solidFill>
                  <a:srgbClr val="00B0F0"/>
                </a:solidFill>
                <a:effectLst/>
                <a:uLnTx/>
                <a:uFillTx/>
                <a:latin typeface="Courier New" panose="02070309020205020404" pitchFamily="49" charset="0"/>
                <a:ea typeface="+mn-ea"/>
                <a:cs typeface="Courier New" panose="02070309020205020404" pitchFamily="49" charset="0"/>
              </a:rPr>
              <a:t>bss</a:t>
            </a:r>
            <a:br>
              <a:rPr kumimoji="0" lang="en-US" altLang="zh-CN" sz="1300" i="0" u="none" strike="noStrike" kern="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br>
            <a:r>
              <a:rPr kumimoji="0" lang="en-US" altLang="zh-CN" sz="1300" i="0" u="none" strike="noStrike" kern="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0000000000000000 l    d  .note.GNU-stack0000000000000000 .</a:t>
            </a:r>
            <a:r>
              <a:rPr kumimoji="0" lang="en-US" altLang="zh-CN" sz="1300" i="0" u="none" strike="noStrike" kern="0" cap="none" spc="0" normalizeH="0" baseline="0" noProof="0" dirty="0" err="1">
                <a:ln>
                  <a:noFill/>
                </a:ln>
                <a:solidFill>
                  <a:srgbClr val="00B0F0"/>
                </a:solidFill>
                <a:effectLst/>
                <a:uLnTx/>
                <a:uFillTx/>
                <a:latin typeface="Courier New" panose="02070309020205020404" pitchFamily="49" charset="0"/>
                <a:ea typeface="+mn-ea"/>
                <a:cs typeface="Courier New" panose="02070309020205020404" pitchFamily="49" charset="0"/>
              </a:rPr>
              <a:t>note.GNU</a:t>
            </a:r>
            <a:r>
              <a:rPr kumimoji="0" lang="en-US" altLang="zh-CN" sz="1300" i="0" u="none" strike="noStrike" kern="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-stack</a:t>
            </a:r>
            <a:br>
              <a:rPr kumimoji="0" lang="en-US" altLang="zh-CN" sz="1300" i="0" u="none" strike="noStrike" kern="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br>
            <a:r>
              <a:rPr kumimoji="0" lang="en-US" altLang="zh-CN" sz="1300" i="0" u="none" strike="noStrike" kern="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0000000000000000 l    d  .</a:t>
            </a:r>
            <a:r>
              <a:rPr kumimoji="0" lang="en-US" altLang="zh-CN" sz="1300" i="0" u="none" strike="noStrike" kern="0" cap="none" spc="0" normalizeH="0" baseline="0" noProof="0" dirty="0" err="1">
                <a:ln>
                  <a:noFill/>
                </a:ln>
                <a:solidFill>
                  <a:srgbClr val="00B0F0"/>
                </a:solidFill>
                <a:effectLst/>
                <a:uLnTx/>
                <a:uFillTx/>
                <a:latin typeface="Courier New" panose="02070309020205020404" pitchFamily="49" charset="0"/>
                <a:ea typeface="+mn-ea"/>
                <a:cs typeface="Courier New" panose="02070309020205020404" pitchFamily="49" charset="0"/>
              </a:rPr>
              <a:t>eh_frame</a:t>
            </a:r>
            <a:r>
              <a:rPr kumimoji="0" lang="en-US" altLang="zh-CN" sz="1300" i="0" u="none" strike="noStrike" kern="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      0000000000000000 .</a:t>
            </a:r>
            <a:r>
              <a:rPr kumimoji="0" lang="en-US" altLang="zh-CN" sz="1300" i="0" u="none" strike="noStrike" kern="0" cap="none" spc="0" normalizeH="0" baseline="0" noProof="0" dirty="0" err="1">
                <a:ln>
                  <a:noFill/>
                </a:ln>
                <a:solidFill>
                  <a:srgbClr val="00B0F0"/>
                </a:solidFill>
                <a:effectLst/>
                <a:uLnTx/>
                <a:uFillTx/>
                <a:latin typeface="Courier New" panose="02070309020205020404" pitchFamily="49" charset="0"/>
                <a:ea typeface="+mn-ea"/>
                <a:cs typeface="Courier New" panose="02070309020205020404" pitchFamily="49" charset="0"/>
              </a:rPr>
              <a:t>eh_frame</a:t>
            </a:r>
            <a:br>
              <a:rPr kumimoji="0" lang="en-US" altLang="zh-CN" sz="1300" i="0" u="none" strike="noStrike" kern="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br>
            <a:r>
              <a:rPr kumimoji="0" lang="en-US" altLang="zh-CN" sz="1300" i="0" u="none" strike="noStrike" kern="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0000000000000000 l    d  .comment       0000000000000000 .comment</a:t>
            </a:r>
            <a:br>
              <a:rPr kumimoji="0" lang="en-US" altLang="zh-CN" sz="1300" i="0" u="none" strike="noStrike" kern="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br>
            <a:r>
              <a:rPr kumimoji="0" lang="en-US" altLang="zh-CN" sz="1300" i="0" u="none" strike="noStrike" kern="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rPr>
              <a:t>0000000000000000 g     O .data  0000000000000008 </a:t>
            </a:r>
            <a:r>
              <a:rPr kumimoji="0" lang="en-US" altLang="zh-CN" sz="1300" i="0" u="none" strike="noStrike" kern="0" cap="none" spc="0" normalizeH="0" baseline="0" noProof="0" dirty="0" err="1">
                <a:ln>
                  <a:noFill/>
                </a:ln>
                <a:solidFill>
                  <a:srgbClr val="00B050"/>
                </a:solidFill>
                <a:effectLst/>
                <a:uLnTx/>
                <a:uFillTx/>
                <a:latin typeface="Courier New" panose="02070309020205020404" pitchFamily="49" charset="0"/>
                <a:ea typeface="+mn-ea"/>
                <a:cs typeface="Courier New" panose="02070309020205020404" pitchFamily="49" charset="0"/>
              </a:rPr>
              <a:t>buf</a:t>
            </a:r>
            <a:br>
              <a:rPr kumimoji="0" lang="en-US" altLang="zh-CN" sz="1300" i="0" u="none" strike="noStrike" kern="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rPr>
            </a:br>
            <a:r>
              <a:rPr kumimoji="0" lang="en-US" altLang="zh-CN" sz="1300" i="0" u="none" strike="noStrike" kern="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rPr>
              <a:t>0000000000000000 g     F .text  0000000000000015 main</a:t>
            </a:r>
            <a:br>
              <a:rPr kumimoji="0" lang="en-US" altLang="zh-CN" sz="1300" i="0" u="none" strike="noStrike" kern="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rPr>
            </a:br>
            <a:r>
              <a:rPr kumimoji="0" lang="en-US" altLang="zh-CN" sz="1300" i="0" u="none" strike="noStrike" kern="0" cap="none" spc="0" normalizeH="0" baseline="0" noProof="0" dirty="0">
                <a:ln>
                  <a:noFill/>
                </a:ln>
                <a:solidFill>
                  <a:srgbClr val="C00000"/>
                </a:solidFill>
                <a:effectLst/>
                <a:uLnTx/>
                <a:uFillTx/>
                <a:latin typeface="Courier New" panose="02070309020205020404" pitchFamily="49" charset="0"/>
                <a:ea typeface="+mn-ea"/>
                <a:cs typeface="Courier New" panose="02070309020205020404" pitchFamily="49" charset="0"/>
              </a:rPr>
              <a:t>0000000000000000         *UND*  0000000000000000 swap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30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30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altLang="zh-CN" sz="130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readelf</a:t>
            </a:r>
            <a:r>
              <a:rPr kumimoji="0" lang="en-US" altLang="zh-CN" sz="130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-s </a:t>
            </a:r>
            <a:r>
              <a:rPr kumimoji="0" lang="en-US" altLang="zh-CN" sz="130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m.o</a:t>
            </a:r>
            <a:br>
              <a:rPr kumimoji="0" lang="en-US" altLang="zh-CN" sz="130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br>
            <a:r>
              <a:rPr kumimoji="0" lang="en-US" altLang="zh-CN" sz="130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Symbol table '.</a:t>
            </a:r>
            <a:r>
              <a:rPr kumimoji="0" lang="en-US" altLang="zh-CN" sz="130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symtab</a:t>
            </a:r>
            <a:r>
              <a:rPr kumimoji="0" lang="en-US" altLang="zh-CN" sz="130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contains 11 entries:</a:t>
            </a:r>
            <a:br>
              <a:rPr kumimoji="0" lang="en-US" altLang="zh-CN" sz="130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br>
            <a:r>
              <a:rPr kumimoji="0" lang="en-US" altLang="zh-CN" sz="130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Num:    Value          Size Type    Bind   Vis      </a:t>
            </a:r>
            <a:r>
              <a:rPr kumimoji="0" lang="en-US" altLang="zh-CN" sz="130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rPr>
              <a:t>Ndx</a:t>
            </a:r>
            <a:r>
              <a:rPr kumimoji="0" lang="en-US" altLang="zh-CN" sz="130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Name</a:t>
            </a:r>
            <a:br>
              <a:rPr kumimoji="0" lang="en-US" altLang="zh-CN" sz="130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br>
            <a:r>
              <a:rPr kumimoji="0" lang="en-US" altLang="zh-CN" sz="130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0: 0000000000000000     0 NOTYPE  LOCAL  DEFAULT  UND</a:t>
            </a:r>
            <a:br>
              <a:rPr kumimoji="0" lang="en-US" altLang="zh-CN" sz="130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br>
            <a:r>
              <a:rPr kumimoji="0" lang="en-US" altLang="zh-CN" sz="1300" i="0" u="none" strike="noStrike" kern="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     1: 0000000000000000     0 FILE    LOCAL  DEFAULT  ABS </a:t>
            </a:r>
            <a:r>
              <a:rPr kumimoji="0" lang="en-US" altLang="zh-CN" sz="1300" i="0" u="none" strike="noStrike" kern="0" cap="none" spc="0" normalizeH="0" baseline="0" noProof="0" dirty="0" err="1">
                <a:ln>
                  <a:noFill/>
                </a:ln>
                <a:solidFill>
                  <a:srgbClr val="00B0F0"/>
                </a:solidFill>
                <a:effectLst/>
                <a:uLnTx/>
                <a:uFillTx/>
                <a:latin typeface="Courier New" panose="02070309020205020404" pitchFamily="49" charset="0"/>
                <a:ea typeface="+mn-ea"/>
                <a:cs typeface="Courier New" panose="02070309020205020404" pitchFamily="49" charset="0"/>
              </a:rPr>
              <a:t>m.c</a:t>
            </a:r>
            <a:br>
              <a:rPr kumimoji="0" lang="en-US" altLang="zh-CN" sz="1300" i="0" u="none" strike="noStrike" kern="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br>
            <a:r>
              <a:rPr kumimoji="0" lang="en-US" altLang="zh-CN" sz="1300" i="0" u="none" strike="noStrike" kern="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     2: 0000000000000000     0 SECTION LOCAL  DEFAULT    1</a:t>
            </a:r>
            <a:br>
              <a:rPr kumimoji="0" lang="en-US" altLang="zh-CN" sz="1300" i="0" u="none" strike="noStrike" kern="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br>
            <a:r>
              <a:rPr kumimoji="0" lang="en-US" altLang="zh-CN" sz="1300" i="0" u="none" strike="noStrike" kern="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     3: 0000000000000000     0 SECTION LOCAL  DEFAULT    3</a:t>
            </a:r>
            <a:br>
              <a:rPr kumimoji="0" lang="en-US" altLang="zh-CN" sz="1300" i="0" u="none" strike="noStrike" kern="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br>
            <a:r>
              <a:rPr kumimoji="0" lang="en-US" altLang="zh-CN" sz="1300" i="0" u="none" strike="noStrike" kern="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     4: 0000000000000000     0 SECTION LOCAL  DEFAULT    4</a:t>
            </a:r>
            <a:br>
              <a:rPr kumimoji="0" lang="en-US" altLang="zh-CN" sz="1300" i="0" u="none" strike="noStrike" kern="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br>
            <a:r>
              <a:rPr kumimoji="0" lang="en-US" altLang="zh-CN" sz="1300" i="0" u="none" strike="noStrike" kern="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     5: 0000000000000000     0 SECTION LOCAL  DEFAULT    6</a:t>
            </a:r>
            <a:br>
              <a:rPr kumimoji="0" lang="en-US" altLang="zh-CN" sz="1300" i="0" u="none" strike="noStrike" kern="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br>
            <a:r>
              <a:rPr kumimoji="0" lang="en-US" altLang="zh-CN" sz="1300" i="0" u="none" strike="noStrike" kern="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     6: 0000000000000000     0 SECTION LOCAL  DEFAULT    7</a:t>
            </a:r>
            <a:br>
              <a:rPr kumimoji="0" lang="en-US" altLang="zh-CN" sz="1300" i="0" u="none" strike="noStrike" kern="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br>
            <a:r>
              <a:rPr kumimoji="0" lang="en-US" altLang="zh-CN" sz="1300" i="0" u="none" strike="noStrike" kern="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t>     7: 0000000000000000     0 SECTION LOCAL  DEFAULT    5</a:t>
            </a:r>
            <a:br>
              <a:rPr kumimoji="0" lang="en-US" altLang="zh-CN" sz="1300" i="0" u="none" strike="noStrike" kern="0" cap="none" spc="0" normalizeH="0" baseline="0" noProof="0" dirty="0">
                <a:ln>
                  <a:noFill/>
                </a:ln>
                <a:solidFill>
                  <a:srgbClr val="00B0F0"/>
                </a:solidFill>
                <a:effectLst/>
                <a:uLnTx/>
                <a:uFillTx/>
                <a:latin typeface="Courier New" panose="02070309020205020404" pitchFamily="49" charset="0"/>
                <a:ea typeface="+mn-ea"/>
                <a:cs typeface="Courier New" panose="02070309020205020404" pitchFamily="49" charset="0"/>
              </a:rPr>
            </a:br>
            <a:r>
              <a:rPr kumimoji="0" lang="en-US" altLang="zh-CN" sz="1300" i="0" u="none" strike="noStrike" kern="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rPr>
              <a:t>     8: 0000000000000000     8 OBJECT  GLOBAL DEFAULT    3 </a:t>
            </a:r>
            <a:r>
              <a:rPr kumimoji="0" lang="en-US" altLang="zh-CN" sz="1300" i="0" u="none" strike="noStrike" kern="0" cap="none" spc="0" normalizeH="0" baseline="0" noProof="0" dirty="0" err="1">
                <a:ln>
                  <a:noFill/>
                </a:ln>
                <a:solidFill>
                  <a:srgbClr val="00B050"/>
                </a:solidFill>
                <a:effectLst/>
                <a:uLnTx/>
                <a:uFillTx/>
                <a:latin typeface="Courier New" panose="02070309020205020404" pitchFamily="49" charset="0"/>
                <a:ea typeface="+mn-ea"/>
                <a:cs typeface="Courier New" panose="02070309020205020404" pitchFamily="49" charset="0"/>
              </a:rPr>
              <a:t>buf</a:t>
            </a:r>
            <a:br>
              <a:rPr kumimoji="0" lang="en-US" altLang="zh-CN" sz="1300" i="0" u="none" strike="noStrike" kern="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rPr>
            </a:br>
            <a:r>
              <a:rPr kumimoji="0" lang="en-US" altLang="zh-CN" sz="1300" i="0" u="none" strike="noStrike" kern="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rPr>
              <a:t>     9: 0000000000000000    21 FUNC    GLOBAL DEFAULT    1 main</a:t>
            </a:r>
            <a:br>
              <a:rPr kumimoji="0" lang="en-US" altLang="zh-CN" sz="1300" i="0" u="none" strike="noStrike" kern="0" cap="none" spc="0" normalizeH="0" baseline="0" noProof="0" dirty="0">
                <a:ln>
                  <a:noFill/>
                </a:ln>
                <a:solidFill>
                  <a:srgbClr val="00B050"/>
                </a:solidFill>
                <a:effectLst/>
                <a:uLnTx/>
                <a:uFillTx/>
                <a:latin typeface="Courier New" panose="02070309020205020404" pitchFamily="49" charset="0"/>
                <a:ea typeface="+mn-ea"/>
                <a:cs typeface="Courier New" panose="02070309020205020404" pitchFamily="49" charset="0"/>
              </a:rPr>
            </a:br>
            <a:r>
              <a:rPr kumimoji="0" lang="en-US" altLang="zh-CN" sz="1300" i="0" u="none" strike="noStrike" kern="0" cap="none" spc="0" normalizeH="0" baseline="0" noProof="0" dirty="0">
                <a:ln>
                  <a:noFill/>
                </a:ln>
                <a:solidFill>
                  <a:srgbClr val="C00000"/>
                </a:solidFill>
                <a:effectLst/>
                <a:uLnTx/>
                <a:uFillTx/>
                <a:latin typeface="Courier New" panose="02070309020205020404" pitchFamily="49" charset="0"/>
                <a:ea typeface="+mn-ea"/>
                <a:cs typeface="Courier New" panose="02070309020205020404" pitchFamily="49" charset="0"/>
              </a:rPr>
              <a:t>    10: 0000000000000000     0 NOTYPE  GLOBAL DEFAULT  UND swap</a:t>
            </a:r>
          </a:p>
        </p:txBody>
      </p:sp>
    </p:spTree>
    <p:extLst>
      <p:ext uri="{BB962C8B-B14F-4D97-AF65-F5344CB8AC3E}">
        <p14:creationId xmlns:p14="http://schemas.microsoft.com/office/powerpoint/2010/main" val="3318779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3287E-DA53-FA2F-0589-86E81B9FB59B}"/>
              </a:ext>
            </a:extLst>
          </p:cNvPr>
          <p:cNvSpPr>
            <a:spLocks noGrp="1"/>
          </p:cNvSpPr>
          <p:nvPr>
            <p:ph type="title"/>
          </p:nvPr>
        </p:nvSpPr>
        <p:spPr>
          <a:xfrm>
            <a:off x="381000" y="228600"/>
            <a:ext cx="8077200" cy="914400"/>
          </a:xfrm>
        </p:spPr>
        <p:txBody>
          <a:bodyPr/>
          <a:lstStyle/>
          <a:p>
            <a:r>
              <a:rPr lang="zh-CN" altLang="en-US" dirty="0"/>
              <a:t>符号表条目</a:t>
            </a:r>
          </a:p>
        </p:txBody>
      </p:sp>
      <p:sp>
        <p:nvSpPr>
          <p:cNvPr id="3" name="内容占位符 2">
            <a:extLst>
              <a:ext uri="{FF2B5EF4-FFF2-40B4-BE49-F238E27FC236}">
                <a16:creationId xmlns:a16="http://schemas.microsoft.com/office/drawing/2014/main" id="{79E76AFD-F662-E93C-35F7-BE1203B6D499}"/>
              </a:ext>
            </a:extLst>
          </p:cNvPr>
          <p:cNvSpPr>
            <a:spLocks noGrp="1"/>
          </p:cNvSpPr>
          <p:nvPr>
            <p:ph idx="1"/>
          </p:nvPr>
        </p:nvSpPr>
        <p:spPr/>
        <p:txBody>
          <a:bodyPr/>
          <a:lstStyle/>
          <a:p>
            <a:pPr marL="0" indent="0">
              <a:buNone/>
            </a:pPr>
            <a:endParaRPr lang="zh-CN" altLang="en-US"/>
          </a:p>
        </p:txBody>
      </p:sp>
      <p:sp>
        <p:nvSpPr>
          <p:cNvPr id="4" name="矩形 3">
            <a:extLst>
              <a:ext uri="{FF2B5EF4-FFF2-40B4-BE49-F238E27FC236}">
                <a16:creationId xmlns:a16="http://schemas.microsoft.com/office/drawing/2014/main" id="{458A4134-967B-C802-71A4-46580F1F3B74}"/>
              </a:ext>
            </a:extLst>
          </p:cNvPr>
          <p:cNvSpPr/>
          <p:nvPr/>
        </p:nvSpPr>
        <p:spPr bwMode="auto">
          <a:xfrm>
            <a:off x="215900" y="1143000"/>
            <a:ext cx="8761845" cy="5660322"/>
          </a:xfrm>
          <a:prstGeom prst="rect">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lang="en-US" altLang="zh-CN" sz="1300" dirty="0">
                <a:latin typeface="Courier New" panose="02070309020205020404" pitchFamily="49" charset="0"/>
                <a:cs typeface="Courier New" panose="02070309020205020404" pitchFamily="49" charset="0"/>
              </a:rPr>
              <a:t># </a:t>
            </a:r>
            <a:r>
              <a:rPr lang="en-US" altLang="zh-CN" sz="1300" dirty="0" err="1">
                <a:latin typeface="Courier New" panose="02070309020205020404" pitchFamily="49" charset="0"/>
                <a:cs typeface="Courier New" panose="02070309020205020404" pitchFamily="49" charset="0"/>
              </a:rPr>
              <a:t>objdump</a:t>
            </a:r>
            <a:r>
              <a:rPr lang="en-US" altLang="zh-CN" sz="1300" dirty="0">
                <a:latin typeface="Courier New" panose="02070309020205020404" pitchFamily="49" charset="0"/>
                <a:cs typeface="Courier New" panose="02070309020205020404" pitchFamily="49" charset="0"/>
              </a:rPr>
              <a:t> -r -d -t </a:t>
            </a:r>
            <a:r>
              <a:rPr lang="en-US" altLang="zh-CN" sz="1300" dirty="0" err="1">
                <a:latin typeface="Courier New" panose="02070309020205020404" pitchFamily="49" charset="0"/>
                <a:cs typeface="Courier New" panose="02070309020205020404" pitchFamily="49" charset="0"/>
              </a:rPr>
              <a:t>swap.o</a:t>
            </a:r>
            <a:r>
              <a:rPr lang="en-US" altLang="zh-CN" sz="1300" dirty="0">
                <a:latin typeface="Courier New" panose="02070309020205020404" pitchFamily="49" charset="0"/>
                <a:cs typeface="Courier New" panose="02070309020205020404" pitchFamily="49" charset="0"/>
              </a:rPr>
              <a:t> | head -n 15</a:t>
            </a:r>
            <a:br>
              <a:rPr lang="en-US" altLang="zh-CN" sz="1300" dirty="0">
                <a:latin typeface="Courier New" panose="02070309020205020404" pitchFamily="49" charset="0"/>
                <a:cs typeface="Courier New" panose="02070309020205020404" pitchFamily="49" charset="0"/>
              </a:rPr>
            </a:br>
            <a:r>
              <a:rPr lang="en-US" altLang="zh-CN" sz="1300" dirty="0" err="1">
                <a:latin typeface="Courier New" panose="02070309020205020404" pitchFamily="49" charset="0"/>
                <a:cs typeface="Courier New" panose="02070309020205020404" pitchFamily="49" charset="0"/>
              </a:rPr>
              <a:t>swap.o</a:t>
            </a:r>
            <a:r>
              <a:rPr lang="en-US" altLang="zh-CN" sz="1300" dirty="0">
                <a:latin typeface="Courier New" panose="02070309020205020404" pitchFamily="49" charset="0"/>
                <a:cs typeface="Courier New" panose="02070309020205020404" pitchFamily="49" charset="0"/>
              </a:rPr>
              <a:t>:     file format elf64-x86-64</a:t>
            </a:r>
            <a:br>
              <a:rPr lang="en-US" altLang="zh-CN" sz="1300" dirty="0">
                <a:latin typeface="Courier New" panose="02070309020205020404" pitchFamily="49" charset="0"/>
                <a:cs typeface="Courier New" panose="02070309020205020404" pitchFamily="49" charset="0"/>
              </a:rPr>
            </a:br>
            <a:r>
              <a:rPr lang="en-US" altLang="zh-CN" sz="1300" dirty="0">
                <a:latin typeface="Courier New" panose="02070309020205020404" pitchFamily="49" charset="0"/>
                <a:cs typeface="Courier New" panose="02070309020205020404" pitchFamily="49" charset="0"/>
              </a:rPr>
              <a:t>SYMBOL TABLE:</a:t>
            </a:r>
            <a:br>
              <a:rPr lang="en-US" altLang="zh-CN" sz="1300" dirty="0">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0000000000000000 l    df *ABS*  0000000000000000 </a:t>
            </a:r>
            <a:r>
              <a:rPr lang="en-US" altLang="zh-CN" sz="1300" dirty="0" err="1">
                <a:solidFill>
                  <a:srgbClr val="00B0F0"/>
                </a:solidFill>
                <a:latin typeface="Courier New" panose="02070309020205020404" pitchFamily="49" charset="0"/>
                <a:cs typeface="Courier New" panose="02070309020205020404" pitchFamily="49" charset="0"/>
              </a:rPr>
              <a:t>swap.c</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0000000000000000 l    d  .text  0000000000000000 .text</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0000000000000000 l    d  .data  0000000000000000 .data</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0000000000000000 l    d  .</a:t>
            </a:r>
            <a:r>
              <a:rPr lang="en-US" altLang="zh-CN" sz="1300" dirty="0" err="1">
                <a:solidFill>
                  <a:srgbClr val="00B0F0"/>
                </a:solidFill>
                <a:latin typeface="Courier New" panose="02070309020205020404" pitchFamily="49" charset="0"/>
                <a:cs typeface="Courier New" panose="02070309020205020404" pitchFamily="49" charset="0"/>
              </a:rPr>
              <a:t>bss</a:t>
            </a:r>
            <a:r>
              <a:rPr lang="en-US" altLang="zh-CN" sz="1300" dirty="0">
                <a:solidFill>
                  <a:srgbClr val="00B0F0"/>
                </a:solidFill>
                <a:latin typeface="Courier New" panose="02070309020205020404" pitchFamily="49" charset="0"/>
                <a:cs typeface="Courier New" panose="02070309020205020404" pitchFamily="49" charset="0"/>
              </a:rPr>
              <a:t>   0000000000000000 .</a:t>
            </a:r>
            <a:r>
              <a:rPr lang="en-US" altLang="zh-CN" sz="1300" dirty="0" err="1">
                <a:solidFill>
                  <a:srgbClr val="00B0F0"/>
                </a:solidFill>
                <a:latin typeface="Courier New" panose="02070309020205020404" pitchFamily="49" charset="0"/>
                <a:cs typeface="Courier New" panose="02070309020205020404" pitchFamily="49" charset="0"/>
              </a:rPr>
              <a:t>bss</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0000000000000000 l    d  .</a:t>
            </a:r>
            <a:r>
              <a:rPr lang="en-US" altLang="zh-CN" sz="1300" dirty="0" err="1">
                <a:solidFill>
                  <a:srgbClr val="00B0F0"/>
                </a:solidFill>
                <a:latin typeface="Courier New" panose="02070309020205020404" pitchFamily="49" charset="0"/>
                <a:cs typeface="Courier New" panose="02070309020205020404" pitchFamily="49" charset="0"/>
              </a:rPr>
              <a:t>note.GNU</a:t>
            </a:r>
            <a:r>
              <a:rPr lang="en-US" altLang="zh-CN" sz="1300" dirty="0">
                <a:solidFill>
                  <a:srgbClr val="00B0F0"/>
                </a:solidFill>
                <a:latin typeface="Courier New" panose="02070309020205020404" pitchFamily="49" charset="0"/>
                <a:cs typeface="Courier New" panose="02070309020205020404" pitchFamily="49" charset="0"/>
              </a:rPr>
              <a:t>-stack        0000000000000000 .</a:t>
            </a:r>
            <a:r>
              <a:rPr lang="en-US" altLang="zh-CN" sz="1300" dirty="0" err="1">
                <a:solidFill>
                  <a:srgbClr val="00B0F0"/>
                </a:solidFill>
                <a:latin typeface="Courier New" panose="02070309020205020404" pitchFamily="49" charset="0"/>
                <a:cs typeface="Courier New" panose="02070309020205020404" pitchFamily="49" charset="0"/>
              </a:rPr>
              <a:t>note.GNU</a:t>
            </a:r>
            <a:r>
              <a:rPr lang="en-US" altLang="zh-CN" sz="1300" dirty="0">
                <a:solidFill>
                  <a:srgbClr val="00B0F0"/>
                </a:solidFill>
                <a:latin typeface="Courier New" panose="02070309020205020404" pitchFamily="49" charset="0"/>
                <a:cs typeface="Courier New" panose="02070309020205020404" pitchFamily="49" charset="0"/>
              </a:rPr>
              <a:t>-stack</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0000000000000000 l    d  .</a:t>
            </a:r>
            <a:r>
              <a:rPr lang="en-US" altLang="zh-CN" sz="1300" dirty="0" err="1">
                <a:solidFill>
                  <a:srgbClr val="00B0F0"/>
                </a:solidFill>
                <a:latin typeface="Courier New" panose="02070309020205020404" pitchFamily="49" charset="0"/>
                <a:cs typeface="Courier New" panose="02070309020205020404" pitchFamily="49" charset="0"/>
              </a:rPr>
              <a:t>eh_frame</a:t>
            </a:r>
            <a:r>
              <a:rPr lang="en-US" altLang="zh-CN" sz="1300" dirty="0">
                <a:solidFill>
                  <a:srgbClr val="00B0F0"/>
                </a:solidFill>
                <a:latin typeface="Courier New" panose="02070309020205020404" pitchFamily="49" charset="0"/>
                <a:cs typeface="Courier New" panose="02070309020205020404" pitchFamily="49" charset="0"/>
              </a:rPr>
              <a:t>      0000000000000000 .</a:t>
            </a:r>
            <a:r>
              <a:rPr lang="en-US" altLang="zh-CN" sz="1300" dirty="0" err="1">
                <a:solidFill>
                  <a:srgbClr val="00B0F0"/>
                </a:solidFill>
                <a:latin typeface="Courier New" panose="02070309020205020404" pitchFamily="49" charset="0"/>
                <a:cs typeface="Courier New" panose="02070309020205020404" pitchFamily="49" charset="0"/>
              </a:rPr>
              <a:t>eh_frame</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0000000000000000 l    d  .comment       0000000000000000 .comment</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50"/>
                </a:solidFill>
                <a:latin typeface="Courier New" panose="02070309020205020404" pitchFamily="49" charset="0"/>
                <a:cs typeface="Courier New" panose="02070309020205020404" pitchFamily="49" charset="0"/>
              </a:rPr>
              <a:t>0000000000000000 g     O .data  0000000000000008 bufp0</a:t>
            </a:r>
            <a:br>
              <a:rPr lang="en-US" altLang="zh-CN" sz="1300" dirty="0">
                <a:solidFill>
                  <a:srgbClr val="00B050"/>
                </a:solidFill>
                <a:latin typeface="Courier New" panose="02070309020205020404" pitchFamily="49" charset="0"/>
                <a:cs typeface="Courier New" panose="02070309020205020404" pitchFamily="49" charset="0"/>
              </a:rPr>
            </a:br>
            <a:r>
              <a:rPr lang="en-US" altLang="zh-CN" sz="1300" dirty="0">
                <a:solidFill>
                  <a:srgbClr val="C00000"/>
                </a:solidFill>
                <a:latin typeface="Courier New" panose="02070309020205020404" pitchFamily="49" charset="0"/>
                <a:cs typeface="Courier New" panose="02070309020205020404" pitchFamily="49" charset="0"/>
              </a:rPr>
              <a:t>0000000000000000         *UND*  0000000000000000 </a:t>
            </a:r>
            <a:r>
              <a:rPr lang="en-US" altLang="zh-CN" sz="1300" dirty="0" err="1">
                <a:solidFill>
                  <a:srgbClr val="C00000"/>
                </a:solidFill>
                <a:latin typeface="Courier New" panose="02070309020205020404" pitchFamily="49" charset="0"/>
                <a:cs typeface="Courier New" panose="02070309020205020404" pitchFamily="49" charset="0"/>
              </a:rPr>
              <a:t>buf</a:t>
            </a:r>
            <a:br>
              <a:rPr lang="en-US" altLang="zh-CN" sz="1300" dirty="0">
                <a:solidFill>
                  <a:srgbClr val="C00000"/>
                </a:solidFill>
                <a:latin typeface="Courier New" panose="02070309020205020404" pitchFamily="49" charset="0"/>
                <a:cs typeface="Courier New" panose="02070309020205020404" pitchFamily="49" charset="0"/>
              </a:rPr>
            </a:br>
            <a:r>
              <a:rPr lang="en-US" altLang="zh-CN" sz="1300" dirty="0">
                <a:latin typeface="Courier New" panose="02070309020205020404" pitchFamily="49" charset="0"/>
                <a:cs typeface="Courier New" panose="02070309020205020404" pitchFamily="49" charset="0"/>
              </a:rPr>
              <a:t>0000000000000008       O *COM*  0000000000000008 bufp1</a:t>
            </a:r>
            <a:br>
              <a:rPr lang="en-US" altLang="zh-CN" sz="1300" dirty="0">
                <a:latin typeface="Courier New" panose="02070309020205020404" pitchFamily="49" charset="0"/>
                <a:cs typeface="Courier New" panose="02070309020205020404" pitchFamily="49" charset="0"/>
              </a:rPr>
            </a:br>
            <a:r>
              <a:rPr lang="en-US" altLang="zh-CN" sz="1300" dirty="0">
                <a:solidFill>
                  <a:srgbClr val="00B050"/>
                </a:solidFill>
                <a:latin typeface="Courier New" panose="02070309020205020404" pitchFamily="49" charset="0"/>
                <a:cs typeface="Courier New" panose="02070309020205020404" pitchFamily="49" charset="0"/>
              </a:rPr>
              <a:t>0000000000000000 g     F .text  000000000000003c swap</a:t>
            </a:r>
            <a:br>
              <a:rPr lang="en-US" altLang="zh-CN" sz="1300" dirty="0">
                <a:latin typeface="Courier New" panose="02070309020205020404" pitchFamily="49" charset="0"/>
                <a:cs typeface="Courier New" panose="02070309020205020404" pitchFamily="49" charset="0"/>
              </a:rPr>
            </a:br>
            <a:endParaRPr lang="en-US" altLang="zh-CN" sz="1300" dirty="0">
              <a:latin typeface="Courier New" panose="02070309020205020404" pitchFamily="49" charset="0"/>
              <a:cs typeface="Courier New" panose="02070309020205020404" pitchFamily="49" charset="0"/>
            </a:endParaRPr>
          </a:p>
          <a:p>
            <a:r>
              <a:rPr lang="en-US" altLang="zh-CN" sz="1300" dirty="0">
                <a:latin typeface="Courier New" panose="02070309020205020404" pitchFamily="49" charset="0"/>
                <a:cs typeface="Courier New" panose="02070309020205020404" pitchFamily="49" charset="0"/>
              </a:rPr>
              <a:t># </a:t>
            </a:r>
            <a:r>
              <a:rPr lang="en-US" altLang="zh-CN" sz="1300" dirty="0" err="1">
                <a:latin typeface="Courier New" panose="02070309020205020404" pitchFamily="49" charset="0"/>
                <a:cs typeface="Courier New" panose="02070309020205020404" pitchFamily="49" charset="0"/>
              </a:rPr>
              <a:t>readelf</a:t>
            </a:r>
            <a:r>
              <a:rPr lang="en-US" altLang="zh-CN" sz="1300" dirty="0">
                <a:latin typeface="Courier New" panose="02070309020205020404" pitchFamily="49" charset="0"/>
                <a:cs typeface="Courier New" panose="02070309020205020404" pitchFamily="49" charset="0"/>
              </a:rPr>
              <a:t> -s </a:t>
            </a:r>
            <a:r>
              <a:rPr lang="en-US" altLang="zh-CN" sz="1300" dirty="0" err="1">
                <a:latin typeface="Courier New" panose="02070309020205020404" pitchFamily="49" charset="0"/>
                <a:cs typeface="Courier New" panose="02070309020205020404" pitchFamily="49" charset="0"/>
              </a:rPr>
              <a:t>swap.o</a:t>
            </a:r>
            <a:r>
              <a:rPr lang="en-US" altLang="zh-CN" sz="1300" dirty="0">
                <a:latin typeface="Courier New" panose="02070309020205020404" pitchFamily="49" charset="0"/>
                <a:cs typeface="Courier New" panose="02070309020205020404" pitchFamily="49" charset="0"/>
              </a:rPr>
              <a:t> | tail –n 11</a:t>
            </a:r>
            <a:br>
              <a:rPr lang="en-US" altLang="zh-CN" sz="1300" dirty="0">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     1: 0000000000000000     0 FILE    LOCAL  DEFAULT  ABS </a:t>
            </a:r>
            <a:r>
              <a:rPr lang="en-US" altLang="zh-CN" sz="1300" dirty="0" err="1">
                <a:solidFill>
                  <a:srgbClr val="00B0F0"/>
                </a:solidFill>
                <a:latin typeface="Courier New" panose="02070309020205020404" pitchFamily="49" charset="0"/>
                <a:cs typeface="Courier New" panose="02070309020205020404" pitchFamily="49" charset="0"/>
              </a:rPr>
              <a:t>swap.c</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     2: 0000000000000000     0 SECTION LOCAL  DEFAULT    1</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     3: 0000000000000000     0 SECTION LOCAL  DEFAULT    3</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     4: 0000000000000000     0 SECTION LOCAL  DEFAULT    5</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     5: 0000000000000000     0 SECTION LOCAL  DEFAULT    7</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     6: 0000000000000000     0 SECTION LOCAL  DEFAULT    8</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     7: 0000000000000000     0 SECTION LOCAL  DEFAULT    6</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50"/>
                </a:solidFill>
                <a:latin typeface="Courier New" panose="02070309020205020404" pitchFamily="49" charset="0"/>
                <a:cs typeface="Courier New" panose="02070309020205020404" pitchFamily="49" charset="0"/>
              </a:rPr>
              <a:t>     8: 0000000000000000     8 OBJECT  GLOBAL DEFAULT    3 bufp0</a:t>
            </a:r>
            <a:br>
              <a:rPr lang="en-US" altLang="zh-CN" sz="1300" dirty="0">
                <a:solidFill>
                  <a:srgbClr val="00B050"/>
                </a:solidFill>
                <a:latin typeface="Courier New" panose="02070309020205020404" pitchFamily="49" charset="0"/>
                <a:cs typeface="Courier New" panose="02070309020205020404" pitchFamily="49" charset="0"/>
              </a:rPr>
            </a:br>
            <a:r>
              <a:rPr lang="en-US" altLang="zh-CN" sz="1300" dirty="0">
                <a:solidFill>
                  <a:srgbClr val="C00000"/>
                </a:solidFill>
                <a:latin typeface="Courier New" panose="02070309020205020404" pitchFamily="49" charset="0"/>
                <a:cs typeface="Courier New" panose="02070309020205020404" pitchFamily="49" charset="0"/>
              </a:rPr>
              <a:t>     9: 0000000000000000     0 NOTYPE  GLOBAL DEFAULT  UND </a:t>
            </a:r>
            <a:r>
              <a:rPr lang="en-US" altLang="zh-CN" sz="1300" dirty="0" err="1">
                <a:solidFill>
                  <a:srgbClr val="C00000"/>
                </a:solidFill>
                <a:latin typeface="Courier New" panose="02070309020205020404" pitchFamily="49" charset="0"/>
                <a:cs typeface="Courier New" panose="02070309020205020404" pitchFamily="49" charset="0"/>
              </a:rPr>
              <a:t>buf</a:t>
            </a:r>
            <a:br>
              <a:rPr lang="en-US" altLang="zh-CN" sz="1300" dirty="0">
                <a:solidFill>
                  <a:srgbClr val="C00000"/>
                </a:solidFill>
                <a:latin typeface="Courier New" panose="02070309020205020404" pitchFamily="49" charset="0"/>
                <a:cs typeface="Courier New" panose="02070309020205020404" pitchFamily="49" charset="0"/>
              </a:rPr>
            </a:br>
            <a:r>
              <a:rPr lang="en-US" altLang="zh-CN" sz="1300" dirty="0">
                <a:latin typeface="Courier New" panose="02070309020205020404" pitchFamily="49" charset="0"/>
                <a:cs typeface="Courier New" panose="02070309020205020404" pitchFamily="49" charset="0"/>
              </a:rPr>
              <a:t>    10: 0000000000000008     8 OBJECT  GLOBAL DEFAULT  COM bufp1</a:t>
            </a:r>
            <a:br>
              <a:rPr lang="en-US" altLang="zh-CN" sz="1300" dirty="0">
                <a:latin typeface="Courier New" panose="02070309020205020404" pitchFamily="49" charset="0"/>
                <a:cs typeface="Courier New" panose="02070309020205020404" pitchFamily="49" charset="0"/>
              </a:rPr>
            </a:br>
            <a:r>
              <a:rPr lang="en-US" altLang="zh-CN" sz="1300" dirty="0">
                <a:solidFill>
                  <a:srgbClr val="00B050"/>
                </a:solidFill>
                <a:latin typeface="Courier New" panose="02070309020205020404" pitchFamily="49" charset="0"/>
                <a:cs typeface="Courier New" panose="02070309020205020404" pitchFamily="49" charset="0"/>
              </a:rPr>
              <a:t>    11: 0000000000000000    60 FUNC    GLOBAL DEFAULT    1 swap</a:t>
            </a:r>
          </a:p>
        </p:txBody>
      </p:sp>
    </p:spTree>
    <p:extLst>
      <p:ext uri="{BB962C8B-B14F-4D97-AF65-F5344CB8AC3E}">
        <p14:creationId xmlns:p14="http://schemas.microsoft.com/office/powerpoint/2010/main" val="317191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0C4C7E-1F95-0061-5014-7301FC460655}"/>
              </a:ext>
            </a:extLst>
          </p:cNvPr>
          <p:cNvSpPr>
            <a:spLocks noGrp="1"/>
          </p:cNvSpPr>
          <p:nvPr>
            <p:ph type="title"/>
          </p:nvPr>
        </p:nvSpPr>
        <p:spPr/>
        <p:txBody>
          <a:bodyPr/>
          <a:lstStyle/>
          <a:p>
            <a:r>
              <a:rPr lang="zh-CN" altLang="en-US" dirty="0"/>
              <a:t>链接示例</a:t>
            </a:r>
          </a:p>
        </p:txBody>
      </p:sp>
      <p:sp>
        <p:nvSpPr>
          <p:cNvPr id="4" name="Rectangle 2">
            <a:extLst>
              <a:ext uri="{FF2B5EF4-FFF2-40B4-BE49-F238E27FC236}">
                <a16:creationId xmlns:a16="http://schemas.microsoft.com/office/drawing/2014/main" id="{B9538B45-641E-85DB-024A-D842D42F6BD2}"/>
              </a:ext>
            </a:extLst>
          </p:cNvPr>
          <p:cNvSpPr>
            <a:spLocks noChangeArrowheads="1"/>
          </p:cNvSpPr>
          <p:nvPr/>
        </p:nvSpPr>
        <p:spPr bwMode="auto">
          <a:xfrm>
            <a:off x="278354" y="2665413"/>
            <a:ext cx="4369846" cy="2587504"/>
          </a:xfrm>
          <a:prstGeom prst="rect">
            <a:avLst/>
          </a:prstGeom>
          <a:solidFill>
            <a:srgbClr val="F7F5CD"/>
          </a:solidFill>
          <a:ln w="3240">
            <a:solidFill>
              <a:srgbClr val="000066"/>
            </a:solidFill>
            <a:miter lim="800000"/>
            <a:headEnd/>
            <a:tailEnd/>
          </a:ln>
          <a:effectLst/>
        </p:spPr>
        <p:txBody>
          <a:bodyPr wrap="square" lIns="90000" tIns="46800" rIns="90000" bIns="46800">
            <a:spAutoFit/>
          </a:bodyPr>
          <a:lstStyle/>
          <a:p>
            <a:r>
              <a:rPr lang="en-US" sz="1800" err="1">
                <a:solidFill>
                  <a:srgbClr val="2D961E"/>
                </a:solidFill>
                <a:latin typeface="Courier New"/>
                <a:cs typeface="Courier New"/>
              </a:rPr>
              <a:t>int</a:t>
            </a:r>
            <a:r>
              <a:rPr lang="en-US" sz="1800">
                <a:solidFill>
                  <a:srgbClr val="000000"/>
                </a:solidFill>
                <a:latin typeface="Courier New"/>
                <a:cs typeface="Courier New"/>
              </a:rPr>
              <a:t> </a:t>
            </a:r>
            <a:r>
              <a:rPr lang="en-US" sz="1800">
                <a:solidFill>
                  <a:srgbClr val="4A00FF"/>
                </a:solidFill>
                <a:latin typeface="Courier New"/>
                <a:cs typeface="Courier New"/>
              </a:rPr>
              <a:t>sum</a:t>
            </a:r>
            <a:r>
              <a:rPr lang="en-US" sz="1800">
                <a:solidFill>
                  <a:srgbClr val="000000"/>
                </a:solidFill>
                <a:latin typeface="Courier New"/>
                <a:cs typeface="Courier New"/>
              </a:rPr>
              <a:t>(</a:t>
            </a:r>
            <a:r>
              <a:rPr lang="en-US" sz="1800" err="1">
                <a:solidFill>
                  <a:srgbClr val="2D961E"/>
                </a:solidFill>
                <a:latin typeface="Courier New"/>
                <a:cs typeface="Courier New"/>
              </a:rPr>
              <a:t>int</a:t>
            </a:r>
            <a:r>
              <a:rPr lang="en-US" sz="1800">
                <a:solidFill>
                  <a:srgbClr val="000000"/>
                </a:solidFill>
                <a:latin typeface="Courier New"/>
                <a:cs typeface="Courier New"/>
              </a:rPr>
              <a:t> *</a:t>
            </a:r>
            <a:r>
              <a:rPr lang="en-US" sz="1800">
                <a:solidFill>
                  <a:srgbClr val="C1651C"/>
                </a:solidFill>
                <a:latin typeface="Courier New"/>
                <a:cs typeface="Courier New"/>
              </a:rPr>
              <a:t>a</a:t>
            </a:r>
            <a:r>
              <a:rPr lang="en-US" sz="1800">
                <a:solidFill>
                  <a:srgbClr val="000000"/>
                </a:solidFill>
                <a:latin typeface="Courier New"/>
                <a:cs typeface="Courier New"/>
              </a:rPr>
              <a:t>, </a:t>
            </a:r>
            <a:r>
              <a:rPr lang="en-US" sz="1800" err="1">
                <a:solidFill>
                  <a:srgbClr val="2D961E"/>
                </a:solidFill>
                <a:latin typeface="Courier New"/>
                <a:cs typeface="Courier New"/>
              </a:rPr>
              <a:t>int</a:t>
            </a:r>
            <a:r>
              <a:rPr lang="en-US" sz="1800">
                <a:solidFill>
                  <a:srgbClr val="000000"/>
                </a:solidFill>
                <a:latin typeface="Courier New"/>
                <a:cs typeface="Courier New"/>
              </a:rPr>
              <a:t> </a:t>
            </a:r>
            <a:r>
              <a:rPr lang="en-US" sz="1800">
                <a:solidFill>
                  <a:srgbClr val="C1651C"/>
                </a:solidFill>
                <a:latin typeface="Courier New"/>
                <a:cs typeface="Courier New"/>
              </a:rPr>
              <a:t>n</a:t>
            </a:r>
            <a:r>
              <a:rPr lang="en-US" sz="1800">
                <a:solidFill>
                  <a:srgbClr val="000000"/>
                </a:solidFill>
                <a:latin typeface="Courier New"/>
                <a:cs typeface="Courier New"/>
              </a:rPr>
              <a:t>);</a:t>
            </a:r>
          </a:p>
          <a:p>
            <a:endParaRPr lang="en-US" sz="1800">
              <a:solidFill>
                <a:srgbClr val="000000"/>
              </a:solidFill>
              <a:latin typeface="Courier New"/>
              <a:cs typeface="Courier New"/>
            </a:endParaRPr>
          </a:p>
          <a:p>
            <a:r>
              <a:rPr lang="hu-HU" sz="1800">
                <a:solidFill>
                  <a:srgbClr val="2D961E"/>
                </a:solidFill>
                <a:latin typeface="Courier New"/>
                <a:cs typeface="Courier New"/>
              </a:rPr>
              <a:t>int</a:t>
            </a:r>
            <a:r>
              <a:rPr lang="hu-HU" sz="1800">
                <a:solidFill>
                  <a:srgbClr val="000000"/>
                </a:solidFill>
                <a:latin typeface="Courier New"/>
                <a:cs typeface="Courier New"/>
              </a:rPr>
              <a:t> </a:t>
            </a:r>
            <a:r>
              <a:rPr lang="hu-HU" sz="1800">
                <a:solidFill>
                  <a:srgbClr val="C1651C"/>
                </a:solidFill>
                <a:latin typeface="Courier New"/>
                <a:cs typeface="Courier New"/>
              </a:rPr>
              <a:t>array</a:t>
            </a:r>
            <a:r>
              <a:rPr lang="hu-HU" sz="1800">
                <a:solidFill>
                  <a:srgbClr val="000000"/>
                </a:solidFill>
                <a:latin typeface="Courier New"/>
                <a:cs typeface="Courier New"/>
              </a:rPr>
              <a:t>[2] = {1, 2};</a:t>
            </a:r>
          </a:p>
          <a:p>
            <a:endParaRPr lang="hu-HU" sz="1800">
              <a:solidFill>
                <a:srgbClr val="000000"/>
              </a:solidFill>
              <a:latin typeface="Courier New"/>
              <a:cs typeface="Courier New"/>
            </a:endParaRPr>
          </a:p>
          <a:p>
            <a:r>
              <a:rPr lang="en-US" sz="1800" err="1">
                <a:solidFill>
                  <a:srgbClr val="2D961E"/>
                </a:solidFill>
                <a:latin typeface="Courier New"/>
                <a:cs typeface="Courier New"/>
              </a:rPr>
              <a:t>int</a:t>
            </a:r>
            <a:r>
              <a:rPr lang="en-US" sz="1800">
                <a:solidFill>
                  <a:srgbClr val="000000"/>
                </a:solidFill>
                <a:latin typeface="Courier New"/>
                <a:cs typeface="Courier New"/>
              </a:rPr>
              <a:t> </a:t>
            </a:r>
            <a:r>
              <a:rPr lang="en-US" sz="1800">
                <a:solidFill>
                  <a:srgbClr val="4A00FF"/>
                </a:solidFill>
                <a:latin typeface="Courier New"/>
                <a:cs typeface="Courier New"/>
              </a:rPr>
              <a:t>main</a:t>
            </a:r>
            <a:r>
              <a:rPr lang="en-US" sz="1800">
                <a:solidFill>
                  <a:srgbClr val="000000"/>
                </a:solidFill>
                <a:latin typeface="Courier New"/>
                <a:cs typeface="Courier New"/>
              </a:rPr>
              <a:t>(</a:t>
            </a:r>
            <a:r>
              <a:rPr lang="en-US" sz="1800" err="1">
                <a:solidFill>
                  <a:srgbClr val="000000"/>
                </a:solidFill>
                <a:latin typeface="Courier New"/>
                <a:cs typeface="Courier New"/>
              </a:rPr>
              <a:t>int</a:t>
            </a:r>
            <a:r>
              <a:rPr lang="en-US" sz="1800">
                <a:solidFill>
                  <a:srgbClr val="000000"/>
                </a:solidFill>
                <a:latin typeface="Courier New"/>
                <a:cs typeface="Courier New"/>
              </a:rPr>
              <a:t> </a:t>
            </a:r>
            <a:r>
              <a:rPr lang="en-US" sz="1800" err="1">
                <a:solidFill>
                  <a:srgbClr val="000000"/>
                </a:solidFill>
                <a:latin typeface="Courier New"/>
                <a:cs typeface="Courier New"/>
              </a:rPr>
              <a:t>argc,char</a:t>
            </a:r>
            <a:r>
              <a:rPr lang="en-US" sz="1800">
                <a:solidFill>
                  <a:srgbClr val="000000"/>
                </a:solidFill>
                <a:latin typeface="Courier New"/>
                <a:cs typeface="Courier New"/>
              </a:rPr>
              <a:t> **</a:t>
            </a:r>
            <a:r>
              <a:rPr lang="en-US" sz="1800" err="1">
                <a:solidFill>
                  <a:srgbClr val="000000"/>
                </a:solidFill>
                <a:latin typeface="Courier New"/>
                <a:cs typeface="Courier New"/>
              </a:rPr>
              <a:t>argv</a:t>
            </a:r>
            <a:r>
              <a:rPr lang="en-US" sz="1800">
                <a:solidFill>
                  <a:srgbClr val="000000"/>
                </a:solidFill>
                <a:latin typeface="Courier New"/>
                <a:cs typeface="Courier New"/>
              </a:rPr>
              <a:t>)</a:t>
            </a:r>
          </a:p>
          <a:p>
            <a:r>
              <a:rPr lang="en-US" sz="1800">
                <a:solidFill>
                  <a:srgbClr val="000000"/>
                </a:solidFill>
                <a:latin typeface="Courier New"/>
                <a:cs typeface="Courier New"/>
              </a:rPr>
              <a:t>{</a:t>
            </a:r>
          </a:p>
          <a:p>
            <a:r>
              <a:rPr lang="fr-FR" sz="1800">
                <a:solidFill>
                  <a:srgbClr val="000000"/>
                </a:solidFill>
                <a:latin typeface="Courier New"/>
                <a:cs typeface="Courier New"/>
              </a:rPr>
              <a:t>    </a:t>
            </a:r>
            <a:r>
              <a:rPr lang="fr-FR" sz="1800" err="1">
                <a:solidFill>
                  <a:srgbClr val="2D961E"/>
                </a:solidFill>
                <a:latin typeface="Courier New"/>
                <a:cs typeface="Courier New"/>
              </a:rPr>
              <a:t>int</a:t>
            </a:r>
            <a:r>
              <a:rPr lang="fr-FR" sz="1800">
                <a:solidFill>
                  <a:srgbClr val="000000"/>
                </a:solidFill>
                <a:latin typeface="Courier New"/>
                <a:cs typeface="Courier New"/>
              </a:rPr>
              <a:t> </a:t>
            </a:r>
            <a:r>
              <a:rPr lang="fr-FR" sz="1800">
                <a:solidFill>
                  <a:srgbClr val="C1651C"/>
                </a:solidFill>
                <a:latin typeface="Courier New"/>
                <a:cs typeface="Courier New"/>
              </a:rPr>
              <a:t>val</a:t>
            </a:r>
            <a:r>
              <a:rPr lang="fr-FR" sz="1800">
                <a:solidFill>
                  <a:srgbClr val="000000"/>
                </a:solidFill>
                <a:latin typeface="Courier New"/>
                <a:cs typeface="Courier New"/>
              </a:rPr>
              <a:t> = </a:t>
            </a:r>
            <a:r>
              <a:rPr lang="fr-FR" sz="1800" err="1">
                <a:solidFill>
                  <a:srgbClr val="000000"/>
                </a:solidFill>
                <a:latin typeface="Courier New"/>
                <a:cs typeface="Courier New"/>
              </a:rPr>
              <a:t>sum</a:t>
            </a:r>
            <a:r>
              <a:rPr lang="fr-FR" sz="1800">
                <a:solidFill>
                  <a:srgbClr val="000000"/>
                </a:solidFill>
                <a:latin typeface="Courier New"/>
                <a:cs typeface="Courier New"/>
              </a:rPr>
              <a:t>(</a:t>
            </a:r>
            <a:r>
              <a:rPr lang="fr-FR" sz="1800" err="1">
                <a:solidFill>
                  <a:srgbClr val="000000"/>
                </a:solidFill>
                <a:latin typeface="Courier New"/>
                <a:cs typeface="Courier New"/>
              </a:rPr>
              <a:t>array</a:t>
            </a:r>
            <a:r>
              <a:rPr lang="fr-FR" sz="1800">
                <a:solidFill>
                  <a:srgbClr val="000000"/>
                </a:solidFill>
                <a:latin typeface="Courier New"/>
                <a:cs typeface="Courier New"/>
              </a:rPr>
              <a:t>, 2);</a:t>
            </a:r>
          </a:p>
          <a:p>
            <a:r>
              <a:rPr lang="fr-FR" sz="1800">
                <a:solidFill>
                  <a:srgbClr val="000000"/>
                </a:solidFill>
                <a:latin typeface="Courier New"/>
                <a:cs typeface="Courier New"/>
              </a:rPr>
              <a:t>    </a:t>
            </a:r>
            <a:r>
              <a:rPr lang="fr-FR" sz="1800">
                <a:solidFill>
                  <a:srgbClr val="C200FF"/>
                </a:solidFill>
                <a:latin typeface="Courier New"/>
                <a:cs typeface="Courier New"/>
              </a:rPr>
              <a:t>return</a:t>
            </a:r>
            <a:r>
              <a:rPr lang="fr-FR" sz="1800">
                <a:solidFill>
                  <a:srgbClr val="000000"/>
                </a:solidFill>
                <a:latin typeface="Courier New"/>
                <a:cs typeface="Courier New"/>
              </a:rPr>
              <a:t> val;</a:t>
            </a:r>
          </a:p>
          <a:p>
            <a:r>
              <a:rPr lang="fr-FR" sz="1800">
                <a:solidFill>
                  <a:srgbClr val="000000"/>
                </a:solidFill>
                <a:latin typeface="Courier New"/>
                <a:cs typeface="Courier New"/>
              </a:rPr>
              <a:t>}</a:t>
            </a:r>
            <a:endParaRPr lang="en-US" sz="1800">
              <a:latin typeface="Courier New"/>
              <a:cs typeface="Courier New"/>
            </a:endParaRPr>
          </a:p>
        </p:txBody>
      </p:sp>
      <p:sp>
        <p:nvSpPr>
          <p:cNvPr id="5" name="Rectangle 3">
            <a:extLst>
              <a:ext uri="{FF2B5EF4-FFF2-40B4-BE49-F238E27FC236}">
                <a16:creationId xmlns:a16="http://schemas.microsoft.com/office/drawing/2014/main" id="{757B56AF-A8E5-442B-0226-E8563E4D98E3}"/>
              </a:ext>
            </a:extLst>
          </p:cNvPr>
          <p:cNvSpPr>
            <a:spLocks noChangeArrowheads="1"/>
          </p:cNvSpPr>
          <p:nvPr/>
        </p:nvSpPr>
        <p:spPr bwMode="auto">
          <a:xfrm>
            <a:off x="3639293" y="4903287"/>
            <a:ext cx="1008907" cy="359010"/>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chemeClr val="tx1">
                    <a:lumMod val="50000"/>
                    <a:lumOff val="50000"/>
                  </a:schemeClr>
                </a:solidFill>
                <a:latin typeface="Courier New" pitchFamily="49" charset="0"/>
                <a:ea typeface="msgothic" charset="0"/>
                <a:cs typeface="msgothic" charset="0"/>
              </a:rPr>
              <a:t>main.c</a:t>
            </a:r>
            <a:endParaRPr lang="en-GB" sz="1800" b="1" i="1">
              <a:solidFill>
                <a:schemeClr val="tx1">
                  <a:lumMod val="50000"/>
                  <a:lumOff val="50000"/>
                </a:schemeClr>
              </a:solidFill>
              <a:latin typeface="Courier New" pitchFamily="49" charset="0"/>
              <a:ea typeface="msgothic" charset="0"/>
              <a:cs typeface="msgothic" charset="0"/>
            </a:endParaRPr>
          </a:p>
        </p:txBody>
      </p:sp>
      <p:sp>
        <p:nvSpPr>
          <p:cNvPr id="6" name="Rectangle 5">
            <a:extLst>
              <a:ext uri="{FF2B5EF4-FFF2-40B4-BE49-F238E27FC236}">
                <a16:creationId xmlns:a16="http://schemas.microsoft.com/office/drawing/2014/main" id="{97CED414-2C5B-85FB-F325-1910051730B3}"/>
              </a:ext>
            </a:extLst>
          </p:cNvPr>
          <p:cNvSpPr>
            <a:spLocks noChangeArrowheads="1"/>
          </p:cNvSpPr>
          <p:nvPr/>
        </p:nvSpPr>
        <p:spPr bwMode="auto">
          <a:xfrm>
            <a:off x="4648200" y="2667000"/>
            <a:ext cx="4253301" cy="2587504"/>
          </a:xfrm>
          <a:prstGeom prst="rect">
            <a:avLst/>
          </a:prstGeom>
          <a:solidFill>
            <a:srgbClr val="D5F1CF"/>
          </a:solidFill>
          <a:ln w="3240">
            <a:solidFill>
              <a:srgbClr val="000066"/>
            </a:solidFill>
            <a:miter lim="800000"/>
            <a:headEnd/>
            <a:tailEnd/>
          </a:ln>
          <a:effectLst/>
        </p:spPr>
        <p:txBody>
          <a:bodyPr wrap="none" lIns="90000" tIns="46800" rIns="90000" bIns="46800">
            <a:spAutoFit/>
          </a:bodyPr>
          <a:lstStyle/>
          <a:p>
            <a:r>
              <a:rPr lang="en-US" sz="1800" dirty="0">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4A00FF"/>
                </a:solidFill>
                <a:latin typeface="Courier New"/>
                <a:cs typeface="Courier New"/>
              </a:rPr>
              <a:t>sum</a:t>
            </a:r>
            <a:r>
              <a:rPr lang="en-US" sz="1800" dirty="0">
                <a:solidFill>
                  <a:srgbClr val="000000"/>
                </a:solidFill>
                <a:latin typeface="Courier New"/>
                <a:cs typeface="Courier New"/>
              </a:rPr>
              <a:t>(</a:t>
            </a:r>
            <a:r>
              <a:rPr lang="en-US" sz="1800" dirty="0">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C1651C"/>
                </a:solidFill>
                <a:latin typeface="Courier New"/>
                <a:cs typeface="Courier New"/>
              </a:rPr>
              <a:t>a</a:t>
            </a:r>
            <a:r>
              <a:rPr lang="en-US" sz="1800" dirty="0">
                <a:solidFill>
                  <a:srgbClr val="000000"/>
                </a:solidFill>
                <a:latin typeface="Courier New"/>
                <a:cs typeface="Courier New"/>
              </a:rPr>
              <a:t>, </a:t>
            </a:r>
            <a:r>
              <a:rPr lang="en-US" sz="1800" dirty="0">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C1651C"/>
                </a:solidFill>
                <a:latin typeface="Courier New"/>
                <a:cs typeface="Courier New"/>
              </a:rPr>
              <a:t>n</a:t>
            </a:r>
            <a:r>
              <a:rPr lang="en-US" sz="1800" dirty="0">
                <a:solidFill>
                  <a:srgbClr val="000000"/>
                </a:solidFill>
                <a:latin typeface="Courier New"/>
                <a:cs typeface="Courier New"/>
              </a:rPr>
              <a:t>)</a:t>
            </a:r>
          </a:p>
          <a:p>
            <a:r>
              <a:rPr lang="en-US" sz="1800" dirty="0">
                <a:solidFill>
                  <a:srgbClr val="000000"/>
                </a:solidFill>
                <a:latin typeface="Courier New"/>
                <a:cs typeface="Courier New"/>
              </a:rPr>
              <a:t>{</a:t>
            </a:r>
          </a:p>
          <a:p>
            <a:r>
              <a:rPr lang="fr-FR" sz="1800" dirty="0">
                <a:solidFill>
                  <a:srgbClr val="000000"/>
                </a:solidFill>
                <a:latin typeface="Courier New"/>
                <a:cs typeface="Courier New"/>
              </a:rPr>
              <a:t>    </a:t>
            </a:r>
            <a:r>
              <a:rPr lang="fr-FR" sz="1800" dirty="0" err="1">
                <a:solidFill>
                  <a:srgbClr val="2D961E"/>
                </a:solidFill>
                <a:latin typeface="Courier New"/>
                <a:cs typeface="Courier New"/>
              </a:rPr>
              <a:t>int</a:t>
            </a:r>
            <a:r>
              <a:rPr lang="fr-FR" sz="1800" dirty="0">
                <a:solidFill>
                  <a:srgbClr val="000000"/>
                </a:solidFill>
                <a:latin typeface="Courier New"/>
                <a:cs typeface="Courier New"/>
              </a:rPr>
              <a:t> </a:t>
            </a:r>
            <a:r>
              <a:rPr lang="fr-FR" sz="1800" dirty="0">
                <a:solidFill>
                  <a:srgbClr val="C1651C"/>
                </a:solidFill>
                <a:latin typeface="Courier New"/>
                <a:cs typeface="Courier New"/>
              </a:rPr>
              <a:t>i</a:t>
            </a:r>
            <a:r>
              <a:rPr lang="fr-FR" sz="1800" dirty="0">
                <a:solidFill>
                  <a:srgbClr val="000000"/>
                </a:solidFill>
                <a:latin typeface="Courier New"/>
                <a:cs typeface="Courier New"/>
              </a:rPr>
              <a:t>, </a:t>
            </a:r>
            <a:r>
              <a:rPr lang="fr-FR" sz="1800" dirty="0">
                <a:solidFill>
                  <a:srgbClr val="C1651C"/>
                </a:solidFill>
                <a:latin typeface="Courier New"/>
                <a:cs typeface="Courier New"/>
              </a:rPr>
              <a:t>s</a:t>
            </a:r>
            <a:r>
              <a:rPr lang="fr-FR" sz="1800" dirty="0">
                <a:solidFill>
                  <a:srgbClr val="000000"/>
                </a:solidFill>
                <a:latin typeface="Courier New"/>
                <a:cs typeface="Courier New"/>
              </a:rPr>
              <a:t> = 0;</a:t>
            </a:r>
          </a:p>
          <a:p>
            <a:endParaRPr lang="fr-FR" sz="1800" dirty="0">
              <a:solidFill>
                <a:srgbClr val="000000"/>
              </a:solidFill>
              <a:latin typeface="Courier New"/>
              <a:cs typeface="Courier New"/>
            </a:endParaRPr>
          </a:p>
          <a:p>
            <a:r>
              <a:rPr lang="da-DK" sz="1800" dirty="0">
                <a:solidFill>
                  <a:srgbClr val="000000"/>
                </a:solidFill>
                <a:latin typeface="Courier New"/>
                <a:cs typeface="Courier New"/>
              </a:rPr>
              <a:t>    </a:t>
            </a:r>
            <a:r>
              <a:rPr lang="da-DK" sz="1800" dirty="0">
                <a:solidFill>
                  <a:srgbClr val="C200FF"/>
                </a:solidFill>
                <a:latin typeface="Courier New"/>
                <a:cs typeface="Courier New"/>
              </a:rPr>
              <a:t>for</a:t>
            </a:r>
            <a:r>
              <a:rPr lang="da-DK" sz="1800" dirty="0">
                <a:solidFill>
                  <a:srgbClr val="000000"/>
                </a:solidFill>
                <a:latin typeface="Courier New"/>
                <a:cs typeface="Courier New"/>
              </a:rPr>
              <a:t> (i = 0; i &lt; n; i++) {</a:t>
            </a:r>
          </a:p>
          <a:p>
            <a:r>
              <a:rPr lang="da-DK" sz="1800">
                <a:solidFill>
                  <a:srgbClr val="000000"/>
                </a:solidFill>
                <a:latin typeface="Courier New"/>
                <a:cs typeface="Courier New"/>
              </a:rPr>
              <a:t>        </a:t>
            </a:r>
            <a:r>
              <a:rPr lang="da-DK" sz="1800" dirty="0">
                <a:solidFill>
                  <a:srgbClr val="000000"/>
                </a:solidFill>
                <a:latin typeface="Courier New"/>
                <a:cs typeface="Courier New"/>
              </a:rPr>
              <a:t>s += a[i];</a:t>
            </a:r>
          </a:p>
          <a:p>
            <a:r>
              <a:rPr lang="da-DK" sz="1800" dirty="0">
                <a:solidFill>
                  <a:srgbClr val="000000"/>
                </a:solidFill>
                <a:latin typeface="Courier New"/>
                <a:cs typeface="Courier New"/>
              </a:rPr>
              <a:t>    }</a:t>
            </a:r>
          </a:p>
          <a:p>
            <a:r>
              <a:rPr lang="is-IS" sz="1800" dirty="0">
                <a:solidFill>
                  <a:srgbClr val="000000"/>
                </a:solidFill>
                <a:latin typeface="Courier New"/>
                <a:cs typeface="Courier New"/>
              </a:rPr>
              <a:t>    </a:t>
            </a:r>
            <a:r>
              <a:rPr lang="is-IS" sz="1800" dirty="0">
                <a:solidFill>
                  <a:srgbClr val="C200FF"/>
                </a:solidFill>
                <a:latin typeface="Courier New"/>
                <a:cs typeface="Courier New"/>
              </a:rPr>
              <a:t>return</a:t>
            </a:r>
            <a:r>
              <a:rPr lang="is-IS" sz="1800" dirty="0">
                <a:solidFill>
                  <a:srgbClr val="000000"/>
                </a:solidFill>
                <a:latin typeface="Courier New"/>
                <a:cs typeface="Courier New"/>
              </a:rPr>
              <a:t> s;</a:t>
            </a:r>
          </a:p>
          <a:p>
            <a:r>
              <a:rPr lang="is-IS" sz="1800" dirty="0">
                <a:solidFill>
                  <a:srgbClr val="000000"/>
                </a:solidFill>
                <a:latin typeface="Courier New"/>
                <a:cs typeface="Courier New"/>
              </a:rPr>
              <a:t>}</a:t>
            </a:r>
          </a:p>
        </p:txBody>
      </p:sp>
      <p:sp>
        <p:nvSpPr>
          <p:cNvPr id="7" name="Rectangle 4">
            <a:extLst>
              <a:ext uri="{FF2B5EF4-FFF2-40B4-BE49-F238E27FC236}">
                <a16:creationId xmlns:a16="http://schemas.microsoft.com/office/drawing/2014/main" id="{FF03203C-2B7A-D91B-D7F8-B69C1BD70EFC}"/>
              </a:ext>
            </a:extLst>
          </p:cNvPr>
          <p:cNvSpPr>
            <a:spLocks noChangeArrowheads="1"/>
          </p:cNvSpPr>
          <p:nvPr/>
        </p:nvSpPr>
        <p:spPr bwMode="auto">
          <a:xfrm>
            <a:off x="7972729" y="4900737"/>
            <a:ext cx="928772"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sum.c</a:t>
            </a:r>
            <a:endParaRPr lang="en-GB" sz="1800" b="1" i="1" dirty="0">
              <a:solidFill>
                <a:schemeClr val="tx1">
                  <a:lumMod val="50000"/>
                  <a:lumOff val="50000"/>
                </a:schemeClr>
              </a:solidFill>
              <a:latin typeface="Courier New" pitchFamily="49" charset="0"/>
              <a:ea typeface="msgothic" charset="0"/>
              <a:cs typeface="msgothic" charset="0"/>
            </a:endParaRPr>
          </a:p>
        </p:txBody>
      </p:sp>
    </p:spTree>
    <p:extLst>
      <p:ext uri="{BB962C8B-B14F-4D97-AF65-F5344CB8AC3E}">
        <p14:creationId xmlns:p14="http://schemas.microsoft.com/office/powerpoint/2010/main" val="17470678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A6BAD8-CAE1-48E4-2172-1321B55C2584}"/>
              </a:ext>
            </a:extLst>
          </p:cNvPr>
          <p:cNvSpPr>
            <a:spLocks noGrp="1"/>
          </p:cNvSpPr>
          <p:nvPr>
            <p:ph type="title"/>
          </p:nvPr>
        </p:nvSpPr>
        <p:spPr/>
        <p:txBody>
          <a:bodyPr/>
          <a:lstStyle/>
          <a:p>
            <a:r>
              <a:rPr lang="zh-CN" altLang="en-US" dirty="0"/>
              <a:t>步骤 </a:t>
            </a:r>
            <a:r>
              <a:rPr lang="en-US" altLang="zh-CN" dirty="0"/>
              <a:t>2</a:t>
            </a:r>
            <a:r>
              <a:rPr lang="zh-CN" altLang="en-US" dirty="0"/>
              <a:t>：重定位</a:t>
            </a:r>
          </a:p>
        </p:txBody>
      </p:sp>
      <p:sp>
        <p:nvSpPr>
          <p:cNvPr id="4" name="Rectangle 2">
            <a:extLst>
              <a:ext uri="{FF2B5EF4-FFF2-40B4-BE49-F238E27FC236}">
                <a16:creationId xmlns:a16="http://schemas.microsoft.com/office/drawing/2014/main" id="{68A35115-2A8E-CEC1-DC7F-4F2734A4A858}"/>
              </a:ext>
            </a:extLst>
          </p:cNvPr>
          <p:cNvSpPr>
            <a:spLocks noChangeArrowheads="1"/>
          </p:cNvSpPr>
          <p:nvPr/>
        </p:nvSpPr>
        <p:spPr bwMode="auto">
          <a:xfrm>
            <a:off x="431974" y="4071937"/>
            <a:ext cx="2278062" cy="5334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main()</a:t>
            </a:r>
          </a:p>
        </p:txBody>
      </p:sp>
      <p:sp>
        <p:nvSpPr>
          <p:cNvPr id="5" name="Text Box 3">
            <a:extLst>
              <a:ext uri="{FF2B5EF4-FFF2-40B4-BE49-F238E27FC236}">
                <a16:creationId xmlns:a16="http://schemas.microsoft.com/office/drawing/2014/main" id="{9201AE5E-0353-4009-3A4D-5CFF77F59135}"/>
              </a:ext>
            </a:extLst>
          </p:cNvPr>
          <p:cNvSpPr txBox="1">
            <a:spLocks noChangeArrowheads="1"/>
          </p:cNvSpPr>
          <p:nvPr/>
        </p:nvSpPr>
        <p:spPr bwMode="auto">
          <a:xfrm>
            <a:off x="338665" y="3765715"/>
            <a:ext cx="1008907"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main.o</a:t>
            </a:r>
          </a:p>
        </p:txBody>
      </p:sp>
      <p:sp>
        <p:nvSpPr>
          <p:cNvPr id="6" name="Rectangle 5">
            <a:extLst>
              <a:ext uri="{FF2B5EF4-FFF2-40B4-BE49-F238E27FC236}">
                <a16:creationId xmlns:a16="http://schemas.microsoft.com/office/drawing/2014/main" id="{FD7A5B94-2765-B950-DD0B-80066BA06D34}"/>
              </a:ext>
            </a:extLst>
          </p:cNvPr>
          <p:cNvSpPr>
            <a:spLocks noChangeArrowheads="1"/>
          </p:cNvSpPr>
          <p:nvPr/>
        </p:nvSpPr>
        <p:spPr bwMode="auto">
          <a:xfrm>
            <a:off x="431974" y="5402262"/>
            <a:ext cx="2278062" cy="5334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sum()</a:t>
            </a:r>
          </a:p>
        </p:txBody>
      </p:sp>
      <p:sp>
        <p:nvSpPr>
          <p:cNvPr id="7" name="Text Box 6">
            <a:extLst>
              <a:ext uri="{FF2B5EF4-FFF2-40B4-BE49-F238E27FC236}">
                <a16:creationId xmlns:a16="http://schemas.microsoft.com/office/drawing/2014/main" id="{790BF81E-165E-640A-7F93-8CE38DDB5796}"/>
              </a:ext>
            </a:extLst>
          </p:cNvPr>
          <p:cNvSpPr txBox="1">
            <a:spLocks noChangeArrowheads="1"/>
          </p:cNvSpPr>
          <p:nvPr/>
        </p:nvSpPr>
        <p:spPr bwMode="auto">
          <a:xfrm>
            <a:off x="304800" y="5108576"/>
            <a:ext cx="874368" cy="357663"/>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err="1">
                <a:latin typeface="Courier New" pitchFamily="49" charset="0"/>
                <a:ea typeface="msgothic" charset="0"/>
                <a:cs typeface="msgothic" charset="0"/>
              </a:rPr>
              <a:t>sum.o</a:t>
            </a:r>
            <a:endParaRPr lang="en-GB" sz="1800" b="1">
              <a:latin typeface="Courier New" pitchFamily="49" charset="0"/>
              <a:ea typeface="msgothic" charset="0"/>
              <a:cs typeface="msgothic" charset="0"/>
            </a:endParaRPr>
          </a:p>
        </p:txBody>
      </p:sp>
      <p:sp>
        <p:nvSpPr>
          <p:cNvPr id="8" name="Rectangle 12">
            <a:extLst>
              <a:ext uri="{FF2B5EF4-FFF2-40B4-BE49-F238E27FC236}">
                <a16:creationId xmlns:a16="http://schemas.microsoft.com/office/drawing/2014/main" id="{905A9305-FE38-82A9-A709-29768319201D}"/>
              </a:ext>
            </a:extLst>
          </p:cNvPr>
          <p:cNvSpPr>
            <a:spLocks noChangeArrowheads="1"/>
          </p:cNvSpPr>
          <p:nvPr/>
        </p:nvSpPr>
        <p:spPr bwMode="auto">
          <a:xfrm>
            <a:off x="431974" y="2427287"/>
            <a:ext cx="2278062" cy="5334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latin typeface="Calibri" pitchFamily="34" charset="0"/>
                <a:ea typeface="msgothic" charset="0"/>
                <a:cs typeface="msgothic" charset="0"/>
              </a:rPr>
              <a:t>系统代码</a:t>
            </a:r>
            <a:endParaRPr lang="en-GB" sz="1600" b="1" dirty="0">
              <a:latin typeface="Calibri" pitchFamily="34" charset="0"/>
              <a:ea typeface="msgothic" charset="0"/>
              <a:cs typeface="msgothic" charset="0"/>
            </a:endParaRPr>
          </a:p>
        </p:txBody>
      </p:sp>
      <p:sp>
        <p:nvSpPr>
          <p:cNvPr id="9" name="Rectangle 14">
            <a:extLst>
              <a:ext uri="{FF2B5EF4-FFF2-40B4-BE49-F238E27FC236}">
                <a16:creationId xmlns:a16="http://schemas.microsoft.com/office/drawing/2014/main" id="{FF9585D3-4F7C-F0A3-7B7E-1A108DDABA0C}"/>
              </a:ext>
            </a:extLst>
          </p:cNvPr>
          <p:cNvSpPr>
            <a:spLocks noChangeArrowheads="1"/>
          </p:cNvSpPr>
          <p:nvPr/>
        </p:nvSpPr>
        <p:spPr bwMode="auto">
          <a:xfrm>
            <a:off x="431974" y="4605337"/>
            <a:ext cx="2278062" cy="322262"/>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a:latin typeface="Courier New" pitchFamily="49" charset="0"/>
                <a:ea typeface="msgothic" charset="0"/>
                <a:cs typeface="msgothic" charset="0"/>
              </a:rPr>
              <a:t>int</a:t>
            </a:r>
            <a:r>
              <a:rPr lang="en-GB" sz="1600" b="1">
                <a:latin typeface="Courier New" pitchFamily="49" charset="0"/>
                <a:ea typeface="msgothic" charset="0"/>
                <a:cs typeface="msgothic" charset="0"/>
              </a:rPr>
              <a:t> array[2]={1,2}</a:t>
            </a:r>
          </a:p>
        </p:txBody>
      </p:sp>
      <p:sp>
        <p:nvSpPr>
          <p:cNvPr id="10" name="Rectangle 15">
            <a:extLst>
              <a:ext uri="{FF2B5EF4-FFF2-40B4-BE49-F238E27FC236}">
                <a16:creationId xmlns:a16="http://schemas.microsoft.com/office/drawing/2014/main" id="{09C3FEA7-328B-0E65-7DA0-07E6D757CE31}"/>
              </a:ext>
            </a:extLst>
          </p:cNvPr>
          <p:cNvSpPr>
            <a:spLocks noChangeArrowheads="1"/>
          </p:cNvSpPr>
          <p:nvPr/>
        </p:nvSpPr>
        <p:spPr bwMode="auto">
          <a:xfrm>
            <a:off x="431974" y="2960687"/>
            <a:ext cx="2278062" cy="36195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latin typeface="Calibri" pitchFamily="34" charset="0"/>
                <a:ea typeface="msgothic" charset="0"/>
                <a:cs typeface="msgothic" charset="0"/>
              </a:rPr>
              <a:t>系统数据</a:t>
            </a:r>
            <a:endParaRPr lang="en-GB" sz="1600" b="1" dirty="0">
              <a:latin typeface="Calibri" pitchFamily="34" charset="0"/>
              <a:ea typeface="msgothic" charset="0"/>
              <a:cs typeface="msgothic" charset="0"/>
            </a:endParaRPr>
          </a:p>
        </p:txBody>
      </p:sp>
      <p:sp>
        <p:nvSpPr>
          <p:cNvPr id="11" name="Text Box 19">
            <a:extLst>
              <a:ext uri="{FF2B5EF4-FFF2-40B4-BE49-F238E27FC236}">
                <a16:creationId xmlns:a16="http://schemas.microsoft.com/office/drawing/2014/main" id="{6AB1D246-043A-EFDE-44AE-4D1172BBA13F}"/>
              </a:ext>
            </a:extLst>
          </p:cNvPr>
          <p:cNvSpPr txBox="1">
            <a:spLocks noChangeArrowheads="1"/>
          </p:cNvSpPr>
          <p:nvPr/>
        </p:nvSpPr>
        <p:spPr bwMode="auto">
          <a:xfrm>
            <a:off x="313267" y="1676400"/>
            <a:ext cx="2233602" cy="396135"/>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latin typeface="Calibri" pitchFamily="34" charset="0"/>
                <a:ea typeface="msgothic" charset="0"/>
                <a:cs typeface="msgothic" charset="0"/>
              </a:rPr>
              <a:t>可重定位目标文件</a:t>
            </a:r>
            <a:endParaRPr lang="en-GB" b="1" dirty="0">
              <a:latin typeface="Calibri" pitchFamily="34" charset="0"/>
              <a:ea typeface="msgothic" charset="0"/>
              <a:cs typeface="msgothic" charset="0"/>
            </a:endParaRPr>
          </a:p>
        </p:txBody>
      </p:sp>
      <p:sp>
        <p:nvSpPr>
          <p:cNvPr id="12" name="Text Box 23">
            <a:extLst>
              <a:ext uri="{FF2B5EF4-FFF2-40B4-BE49-F238E27FC236}">
                <a16:creationId xmlns:a16="http://schemas.microsoft.com/office/drawing/2014/main" id="{DCA85026-433B-37B6-71A8-E140AE2E08F2}"/>
              </a:ext>
            </a:extLst>
          </p:cNvPr>
          <p:cNvSpPr txBox="1">
            <a:spLocks noChangeArrowheads="1"/>
          </p:cNvSpPr>
          <p:nvPr/>
        </p:nvSpPr>
        <p:spPr bwMode="auto">
          <a:xfrm>
            <a:off x="2702099" y="2482850"/>
            <a:ext cx="871049"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.text</a:t>
            </a:r>
          </a:p>
        </p:txBody>
      </p:sp>
      <p:sp>
        <p:nvSpPr>
          <p:cNvPr id="13" name="Text Box 24">
            <a:extLst>
              <a:ext uri="{FF2B5EF4-FFF2-40B4-BE49-F238E27FC236}">
                <a16:creationId xmlns:a16="http://schemas.microsoft.com/office/drawing/2014/main" id="{2AECA21B-C7F6-2369-6733-4227F1F97D7F}"/>
              </a:ext>
            </a:extLst>
          </p:cNvPr>
          <p:cNvSpPr txBox="1">
            <a:spLocks noChangeArrowheads="1"/>
          </p:cNvSpPr>
          <p:nvPr/>
        </p:nvSpPr>
        <p:spPr bwMode="auto">
          <a:xfrm>
            <a:off x="2702099" y="2847975"/>
            <a:ext cx="871049"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.data</a:t>
            </a:r>
          </a:p>
        </p:txBody>
      </p:sp>
      <p:sp>
        <p:nvSpPr>
          <p:cNvPr id="14" name="Text Box 25">
            <a:extLst>
              <a:ext uri="{FF2B5EF4-FFF2-40B4-BE49-F238E27FC236}">
                <a16:creationId xmlns:a16="http://schemas.microsoft.com/office/drawing/2014/main" id="{4FFBE747-E914-56C7-29CD-F854CB78B769}"/>
              </a:ext>
            </a:extLst>
          </p:cNvPr>
          <p:cNvSpPr txBox="1">
            <a:spLocks noChangeArrowheads="1"/>
          </p:cNvSpPr>
          <p:nvPr/>
        </p:nvSpPr>
        <p:spPr bwMode="auto">
          <a:xfrm>
            <a:off x="2702099" y="4111625"/>
            <a:ext cx="871049"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.text</a:t>
            </a:r>
          </a:p>
        </p:txBody>
      </p:sp>
      <p:sp>
        <p:nvSpPr>
          <p:cNvPr id="15" name="Text Box 26">
            <a:extLst>
              <a:ext uri="{FF2B5EF4-FFF2-40B4-BE49-F238E27FC236}">
                <a16:creationId xmlns:a16="http://schemas.microsoft.com/office/drawing/2014/main" id="{1D1B2DFC-8FBF-ED73-A766-92FE3DB13247}"/>
              </a:ext>
            </a:extLst>
          </p:cNvPr>
          <p:cNvSpPr txBox="1">
            <a:spLocks noChangeArrowheads="1"/>
          </p:cNvSpPr>
          <p:nvPr/>
        </p:nvSpPr>
        <p:spPr bwMode="auto">
          <a:xfrm>
            <a:off x="2702099" y="4524375"/>
            <a:ext cx="871049"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.data</a:t>
            </a:r>
          </a:p>
        </p:txBody>
      </p:sp>
      <p:sp>
        <p:nvSpPr>
          <p:cNvPr id="16" name="Text Box 27">
            <a:extLst>
              <a:ext uri="{FF2B5EF4-FFF2-40B4-BE49-F238E27FC236}">
                <a16:creationId xmlns:a16="http://schemas.microsoft.com/office/drawing/2014/main" id="{2144BE68-8FE8-1B28-611A-91B2DE6E06B9}"/>
              </a:ext>
            </a:extLst>
          </p:cNvPr>
          <p:cNvSpPr txBox="1">
            <a:spLocks noChangeArrowheads="1"/>
          </p:cNvSpPr>
          <p:nvPr/>
        </p:nvSpPr>
        <p:spPr bwMode="auto">
          <a:xfrm>
            <a:off x="2702099" y="5473700"/>
            <a:ext cx="871049"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.text</a:t>
            </a:r>
          </a:p>
        </p:txBody>
      </p:sp>
      <p:grpSp>
        <p:nvGrpSpPr>
          <p:cNvPr id="17" name="Group 1">
            <a:extLst>
              <a:ext uri="{FF2B5EF4-FFF2-40B4-BE49-F238E27FC236}">
                <a16:creationId xmlns:a16="http://schemas.microsoft.com/office/drawing/2014/main" id="{4DFA11DB-2E65-7FA7-AB1E-2CB54F4356E6}"/>
              </a:ext>
            </a:extLst>
          </p:cNvPr>
          <p:cNvGrpSpPr/>
          <p:nvPr/>
        </p:nvGrpSpPr>
        <p:grpSpPr>
          <a:xfrm>
            <a:off x="3962400" y="1676400"/>
            <a:ext cx="4900862" cy="4635499"/>
            <a:chOff x="4038600" y="1306513"/>
            <a:chExt cx="4900862" cy="4635499"/>
          </a:xfrm>
        </p:grpSpPr>
        <p:sp>
          <p:nvSpPr>
            <p:cNvPr id="18" name="Rectangle 8">
              <a:extLst>
                <a:ext uri="{FF2B5EF4-FFF2-40B4-BE49-F238E27FC236}">
                  <a16:creationId xmlns:a16="http://schemas.microsoft.com/office/drawing/2014/main" id="{2146EEAD-AD49-B4F0-11F9-43223CB17737}"/>
                </a:ext>
              </a:extLst>
            </p:cNvPr>
            <p:cNvSpPr>
              <a:spLocks noChangeArrowheads="1"/>
            </p:cNvSpPr>
            <p:nvPr/>
          </p:nvSpPr>
          <p:spPr bwMode="auto">
            <a:xfrm>
              <a:off x="5231591" y="2309813"/>
              <a:ext cx="2422525" cy="319087"/>
            </a:xfrm>
            <a:prstGeom prst="rect">
              <a:avLst/>
            </a:prstGeom>
            <a:solidFill>
              <a:srgbClr val="FFFFFF"/>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latin typeface="Calibri" pitchFamily="34" charset="0"/>
                  <a:ea typeface="msgothic" charset="0"/>
                  <a:cs typeface="msgothic" charset="0"/>
                </a:rPr>
                <a:t>头部</a:t>
              </a:r>
              <a:endParaRPr lang="en-GB" sz="1600" b="1" dirty="0">
                <a:latin typeface="Calibri" pitchFamily="34" charset="0"/>
                <a:ea typeface="msgothic" charset="0"/>
                <a:cs typeface="msgothic" charset="0"/>
              </a:endParaRPr>
            </a:p>
          </p:txBody>
        </p:sp>
        <p:sp>
          <p:nvSpPr>
            <p:cNvPr id="19" name="Rectangle 9">
              <a:extLst>
                <a:ext uri="{FF2B5EF4-FFF2-40B4-BE49-F238E27FC236}">
                  <a16:creationId xmlns:a16="http://schemas.microsoft.com/office/drawing/2014/main" id="{32328C64-C207-B40B-7EFE-1E8EF9518C2E}"/>
                </a:ext>
              </a:extLst>
            </p:cNvPr>
            <p:cNvSpPr>
              <a:spLocks noChangeArrowheads="1"/>
            </p:cNvSpPr>
            <p:nvPr/>
          </p:nvSpPr>
          <p:spPr bwMode="auto">
            <a:xfrm>
              <a:off x="5231591" y="2957513"/>
              <a:ext cx="2422525" cy="5334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main()</a:t>
              </a:r>
            </a:p>
          </p:txBody>
        </p:sp>
        <p:sp>
          <p:nvSpPr>
            <p:cNvPr id="20" name="Rectangle 10">
              <a:extLst>
                <a:ext uri="{FF2B5EF4-FFF2-40B4-BE49-F238E27FC236}">
                  <a16:creationId xmlns:a16="http://schemas.microsoft.com/office/drawing/2014/main" id="{84FF729A-36DC-46BB-86D6-DA6603E4291D}"/>
                </a:ext>
              </a:extLst>
            </p:cNvPr>
            <p:cNvSpPr>
              <a:spLocks noChangeArrowheads="1"/>
            </p:cNvSpPr>
            <p:nvPr/>
          </p:nvSpPr>
          <p:spPr bwMode="auto">
            <a:xfrm>
              <a:off x="5231591" y="3490913"/>
              <a:ext cx="2422525" cy="5334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sum()</a:t>
              </a:r>
            </a:p>
          </p:txBody>
        </p:sp>
        <p:sp>
          <p:nvSpPr>
            <p:cNvPr id="21" name="Text Box 11">
              <a:extLst>
                <a:ext uri="{FF2B5EF4-FFF2-40B4-BE49-F238E27FC236}">
                  <a16:creationId xmlns:a16="http://schemas.microsoft.com/office/drawing/2014/main" id="{986DE831-76E5-EAC2-5FF9-C9DB978316FC}"/>
                </a:ext>
              </a:extLst>
            </p:cNvPr>
            <p:cNvSpPr txBox="1">
              <a:spLocks noChangeArrowheads="1"/>
            </p:cNvSpPr>
            <p:nvPr/>
          </p:nvSpPr>
          <p:spPr bwMode="auto">
            <a:xfrm>
              <a:off x="4948237" y="2136774"/>
              <a:ext cx="309563" cy="363538"/>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Calibri" pitchFamily="34" charset="0"/>
                  <a:ea typeface="msgothic" charset="0"/>
                  <a:cs typeface="msgothic" charset="0"/>
                </a:rPr>
                <a:t>0</a:t>
              </a:r>
            </a:p>
          </p:txBody>
        </p:sp>
        <p:sp>
          <p:nvSpPr>
            <p:cNvPr id="22" name="Rectangle 16">
              <a:extLst>
                <a:ext uri="{FF2B5EF4-FFF2-40B4-BE49-F238E27FC236}">
                  <a16:creationId xmlns:a16="http://schemas.microsoft.com/office/drawing/2014/main" id="{686B0F10-8A6E-3A75-F794-2E224E67FEC6}"/>
                </a:ext>
              </a:extLst>
            </p:cNvPr>
            <p:cNvSpPr>
              <a:spLocks noChangeArrowheads="1"/>
            </p:cNvSpPr>
            <p:nvPr/>
          </p:nvSpPr>
          <p:spPr bwMode="auto">
            <a:xfrm>
              <a:off x="5231591" y="4024313"/>
              <a:ext cx="2422525" cy="5334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latin typeface="Calibri" pitchFamily="34" charset="0"/>
                  <a:ea typeface="msgothic" charset="0"/>
                  <a:cs typeface="msgothic" charset="0"/>
                </a:rPr>
                <a:t>更多系统代码</a:t>
              </a:r>
              <a:endParaRPr lang="en-GB" sz="1600" b="1" dirty="0">
                <a:latin typeface="Calibri" pitchFamily="34" charset="0"/>
                <a:ea typeface="msgothic" charset="0"/>
                <a:cs typeface="msgothic" charset="0"/>
              </a:endParaRPr>
            </a:p>
          </p:txBody>
        </p:sp>
        <p:sp>
          <p:nvSpPr>
            <p:cNvPr id="23" name="Text Box 20">
              <a:extLst>
                <a:ext uri="{FF2B5EF4-FFF2-40B4-BE49-F238E27FC236}">
                  <a16:creationId xmlns:a16="http://schemas.microsoft.com/office/drawing/2014/main" id="{197634F3-F476-39CB-244D-FDA67780ECF1}"/>
                </a:ext>
              </a:extLst>
            </p:cNvPr>
            <p:cNvSpPr txBox="1">
              <a:spLocks noChangeArrowheads="1"/>
            </p:cNvSpPr>
            <p:nvPr/>
          </p:nvSpPr>
          <p:spPr bwMode="auto">
            <a:xfrm>
              <a:off x="5105400" y="1306513"/>
              <a:ext cx="1977121" cy="396135"/>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latin typeface="Calibri" pitchFamily="34" charset="0"/>
                  <a:ea typeface="msgothic" charset="0"/>
                  <a:cs typeface="msgothic" charset="0"/>
                </a:rPr>
                <a:t>可执行目标文件</a:t>
              </a:r>
              <a:endParaRPr lang="en-GB" b="1" dirty="0">
                <a:latin typeface="Calibri" pitchFamily="34" charset="0"/>
                <a:ea typeface="msgothic" charset="0"/>
                <a:cs typeface="msgothic" charset="0"/>
              </a:endParaRPr>
            </a:p>
          </p:txBody>
        </p:sp>
        <p:sp>
          <p:nvSpPr>
            <p:cNvPr id="24" name="AutoShape 21">
              <a:extLst>
                <a:ext uri="{FF2B5EF4-FFF2-40B4-BE49-F238E27FC236}">
                  <a16:creationId xmlns:a16="http://schemas.microsoft.com/office/drawing/2014/main" id="{8E6F7851-6D22-5ABF-BA84-ED5875EE2304}"/>
                </a:ext>
              </a:extLst>
            </p:cNvPr>
            <p:cNvSpPr>
              <a:spLocks/>
            </p:cNvSpPr>
            <p:nvPr/>
          </p:nvSpPr>
          <p:spPr bwMode="auto">
            <a:xfrm>
              <a:off x="7772400" y="2628899"/>
              <a:ext cx="304800" cy="1928813"/>
            </a:xfrm>
            <a:prstGeom prst="rightBrace">
              <a:avLst>
                <a:gd name="adj1" fmla="val 59766"/>
                <a:gd name="adj2" fmla="val 50000"/>
              </a:avLst>
            </a:prstGeom>
            <a:noFill/>
            <a:ln w="25560">
              <a:solidFill>
                <a:schemeClr val="tx1"/>
              </a:solidFill>
              <a:miter lim="800000"/>
              <a:headEnd/>
              <a:tailEnd/>
            </a:ln>
            <a:effectLst/>
          </p:spPr>
          <p:txBody>
            <a:bodyPr wrap="none" anchor="ctr"/>
            <a:lstStyle/>
            <a:p>
              <a:endParaRPr lang="en-US"/>
            </a:p>
          </p:txBody>
        </p:sp>
        <p:sp>
          <p:nvSpPr>
            <p:cNvPr id="25" name="Text Box 22">
              <a:extLst>
                <a:ext uri="{FF2B5EF4-FFF2-40B4-BE49-F238E27FC236}">
                  <a16:creationId xmlns:a16="http://schemas.microsoft.com/office/drawing/2014/main" id="{30AD0166-7D67-3455-90C8-A27D13878147}"/>
                </a:ext>
              </a:extLst>
            </p:cNvPr>
            <p:cNvSpPr txBox="1">
              <a:spLocks noChangeArrowheads="1"/>
            </p:cNvSpPr>
            <p:nvPr/>
          </p:nvSpPr>
          <p:spPr bwMode="auto">
            <a:xfrm>
              <a:off x="8068413" y="3224742"/>
              <a:ext cx="871049"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.text</a:t>
              </a:r>
            </a:p>
          </p:txBody>
        </p:sp>
        <p:sp>
          <p:nvSpPr>
            <p:cNvPr id="26" name="Rectangle 30">
              <a:extLst>
                <a:ext uri="{FF2B5EF4-FFF2-40B4-BE49-F238E27FC236}">
                  <a16:creationId xmlns:a16="http://schemas.microsoft.com/office/drawing/2014/main" id="{F43DA840-B2A8-03E3-7226-CA38D14AA505}"/>
                </a:ext>
              </a:extLst>
            </p:cNvPr>
            <p:cNvSpPr>
              <a:spLocks noChangeArrowheads="1"/>
            </p:cNvSpPr>
            <p:nvPr/>
          </p:nvSpPr>
          <p:spPr bwMode="auto">
            <a:xfrm>
              <a:off x="5231591" y="5257800"/>
              <a:ext cx="2422525" cy="684212"/>
            </a:xfrm>
            <a:prstGeom prst="rect">
              <a:avLst/>
            </a:prstGeom>
            <a:solidFill>
              <a:srgbClr val="FFFFFF"/>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.symtab</a:t>
              </a:r>
            </a:p>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.debug</a:t>
              </a:r>
            </a:p>
          </p:txBody>
        </p:sp>
        <p:sp>
          <p:nvSpPr>
            <p:cNvPr id="27" name="AutoShape 31">
              <a:extLst>
                <a:ext uri="{FF2B5EF4-FFF2-40B4-BE49-F238E27FC236}">
                  <a16:creationId xmlns:a16="http://schemas.microsoft.com/office/drawing/2014/main" id="{E608AFFD-11E4-B48E-44ED-A148E6EC0CFE}"/>
                </a:ext>
              </a:extLst>
            </p:cNvPr>
            <p:cNvSpPr>
              <a:spLocks/>
            </p:cNvSpPr>
            <p:nvPr/>
          </p:nvSpPr>
          <p:spPr bwMode="auto">
            <a:xfrm>
              <a:off x="7730316" y="4557713"/>
              <a:ext cx="304800" cy="676275"/>
            </a:xfrm>
            <a:prstGeom prst="rightBrace">
              <a:avLst>
                <a:gd name="adj1" fmla="val 18490"/>
                <a:gd name="adj2" fmla="val 50000"/>
              </a:avLst>
            </a:prstGeom>
            <a:noFill/>
            <a:ln w="25560">
              <a:solidFill>
                <a:schemeClr val="tx1"/>
              </a:solidFill>
              <a:miter lim="800000"/>
              <a:headEnd/>
              <a:tailEnd/>
            </a:ln>
            <a:effectLst/>
          </p:spPr>
          <p:txBody>
            <a:bodyPr wrap="none" anchor="ctr"/>
            <a:lstStyle/>
            <a:p>
              <a:endParaRPr lang="en-US"/>
            </a:p>
          </p:txBody>
        </p:sp>
        <p:sp>
          <p:nvSpPr>
            <p:cNvPr id="28" name="Text Box 32">
              <a:extLst>
                <a:ext uri="{FF2B5EF4-FFF2-40B4-BE49-F238E27FC236}">
                  <a16:creationId xmlns:a16="http://schemas.microsoft.com/office/drawing/2014/main" id="{6AA9A210-AE4E-964F-A315-3F53A11DCDBB}"/>
                </a:ext>
              </a:extLst>
            </p:cNvPr>
            <p:cNvSpPr txBox="1">
              <a:spLocks noChangeArrowheads="1"/>
            </p:cNvSpPr>
            <p:nvPr/>
          </p:nvSpPr>
          <p:spPr bwMode="auto">
            <a:xfrm>
              <a:off x="8068413" y="4696354"/>
              <a:ext cx="871049"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.data</a:t>
              </a:r>
            </a:p>
          </p:txBody>
        </p:sp>
        <p:sp>
          <p:nvSpPr>
            <p:cNvPr id="29" name="Line 35">
              <a:extLst>
                <a:ext uri="{FF2B5EF4-FFF2-40B4-BE49-F238E27FC236}">
                  <a16:creationId xmlns:a16="http://schemas.microsoft.com/office/drawing/2014/main" id="{B2B55278-97C3-A7D0-E988-6EB7C93BF128}"/>
                </a:ext>
              </a:extLst>
            </p:cNvPr>
            <p:cNvSpPr>
              <a:spLocks noChangeShapeType="1"/>
            </p:cNvSpPr>
            <p:nvPr/>
          </p:nvSpPr>
          <p:spPr bwMode="auto">
            <a:xfrm>
              <a:off x="4038600" y="4106070"/>
              <a:ext cx="836613" cy="1587"/>
            </a:xfrm>
            <a:prstGeom prst="line">
              <a:avLst/>
            </a:prstGeom>
            <a:noFill/>
            <a:ln w="76320">
              <a:solidFill>
                <a:schemeClr val="tx1">
                  <a:lumMod val="65000"/>
                  <a:lumOff val="35000"/>
                </a:schemeClr>
              </a:solidFill>
              <a:miter lim="800000"/>
              <a:headEnd/>
              <a:tailEnd type="triangle" w="med" len="med"/>
            </a:ln>
            <a:effectLst/>
          </p:spPr>
          <p:txBody>
            <a:bodyPr/>
            <a:lstStyle/>
            <a:p>
              <a:endParaRPr lang="en-US"/>
            </a:p>
          </p:txBody>
        </p:sp>
        <p:sp>
          <p:nvSpPr>
            <p:cNvPr id="30" name="Line 36">
              <a:extLst>
                <a:ext uri="{FF2B5EF4-FFF2-40B4-BE49-F238E27FC236}">
                  <a16:creationId xmlns:a16="http://schemas.microsoft.com/office/drawing/2014/main" id="{30126429-08EC-8617-2BD7-65F7ED183AF7}"/>
                </a:ext>
              </a:extLst>
            </p:cNvPr>
            <p:cNvSpPr>
              <a:spLocks noChangeShapeType="1"/>
            </p:cNvSpPr>
            <p:nvPr/>
          </p:nvSpPr>
          <p:spPr bwMode="auto">
            <a:xfrm>
              <a:off x="4038600" y="2971800"/>
              <a:ext cx="836613" cy="392113"/>
            </a:xfrm>
            <a:prstGeom prst="line">
              <a:avLst/>
            </a:prstGeom>
            <a:noFill/>
            <a:ln w="76320">
              <a:solidFill>
                <a:schemeClr val="tx1">
                  <a:lumMod val="65000"/>
                  <a:lumOff val="35000"/>
                </a:schemeClr>
              </a:solidFill>
              <a:miter lim="800000"/>
              <a:headEnd/>
              <a:tailEnd type="triangle" w="med" len="med"/>
            </a:ln>
            <a:effectLst/>
          </p:spPr>
          <p:txBody>
            <a:bodyPr/>
            <a:lstStyle/>
            <a:p>
              <a:endParaRPr lang="en-US"/>
            </a:p>
          </p:txBody>
        </p:sp>
        <p:sp>
          <p:nvSpPr>
            <p:cNvPr id="31" name="Line 37">
              <a:extLst>
                <a:ext uri="{FF2B5EF4-FFF2-40B4-BE49-F238E27FC236}">
                  <a16:creationId xmlns:a16="http://schemas.microsoft.com/office/drawing/2014/main" id="{46DDDF0C-11EF-5077-C081-9615A80765B1}"/>
                </a:ext>
              </a:extLst>
            </p:cNvPr>
            <p:cNvSpPr>
              <a:spLocks noChangeShapeType="1"/>
            </p:cNvSpPr>
            <p:nvPr/>
          </p:nvSpPr>
          <p:spPr bwMode="auto">
            <a:xfrm flipV="1">
              <a:off x="4038600" y="4849813"/>
              <a:ext cx="836613" cy="409575"/>
            </a:xfrm>
            <a:prstGeom prst="line">
              <a:avLst/>
            </a:prstGeom>
            <a:noFill/>
            <a:ln w="76320">
              <a:solidFill>
                <a:schemeClr val="tx1">
                  <a:lumMod val="65000"/>
                  <a:lumOff val="35000"/>
                </a:schemeClr>
              </a:solidFill>
              <a:miter lim="800000"/>
              <a:headEnd/>
              <a:tailEnd type="triangle" w="med" len="med"/>
            </a:ln>
            <a:effectLst/>
          </p:spPr>
          <p:txBody>
            <a:bodyPr/>
            <a:lstStyle/>
            <a:p>
              <a:endParaRPr lang="en-US"/>
            </a:p>
          </p:txBody>
        </p:sp>
        <p:sp>
          <p:nvSpPr>
            <p:cNvPr id="32" name="Rectangle 38">
              <a:extLst>
                <a:ext uri="{FF2B5EF4-FFF2-40B4-BE49-F238E27FC236}">
                  <a16:creationId xmlns:a16="http://schemas.microsoft.com/office/drawing/2014/main" id="{0B155374-9B60-F1A4-3CF4-68A99B693473}"/>
                </a:ext>
              </a:extLst>
            </p:cNvPr>
            <p:cNvSpPr>
              <a:spLocks noChangeArrowheads="1"/>
            </p:cNvSpPr>
            <p:nvPr/>
          </p:nvSpPr>
          <p:spPr bwMode="auto">
            <a:xfrm>
              <a:off x="5231591" y="2633663"/>
              <a:ext cx="2422525" cy="319087"/>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latin typeface="Calibri" pitchFamily="34" charset="0"/>
                  <a:ea typeface="msgothic" charset="0"/>
                  <a:cs typeface="msgothic" charset="0"/>
                </a:rPr>
                <a:t>系统代码</a:t>
              </a:r>
              <a:endParaRPr lang="en-GB" sz="1600" b="1" dirty="0">
                <a:latin typeface="Calibri" pitchFamily="34" charset="0"/>
                <a:ea typeface="msgothic" charset="0"/>
                <a:cs typeface="msgothic" charset="0"/>
              </a:endParaRPr>
            </a:p>
          </p:txBody>
        </p:sp>
        <p:sp>
          <p:nvSpPr>
            <p:cNvPr id="33" name="Rectangle 15">
              <a:extLst>
                <a:ext uri="{FF2B5EF4-FFF2-40B4-BE49-F238E27FC236}">
                  <a16:creationId xmlns:a16="http://schemas.microsoft.com/office/drawing/2014/main" id="{00E27374-5406-FE87-6F24-DD3F3FB84C55}"/>
                </a:ext>
              </a:extLst>
            </p:cNvPr>
            <p:cNvSpPr>
              <a:spLocks noChangeArrowheads="1"/>
            </p:cNvSpPr>
            <p:nvPr/>
          </p:nvSpPr>
          <p:spPr bwMode="auto">
            <a:xfrm>
              <a:off x="5231590" y="4564063"/>
              <a:ext cx="2422525" cy="36195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latin typeface="Calibri" pitchFamily="34" charset="0"/>
                  <a:ea typeface="msgothic" charset="0"/>
                  <a:cs typeface="msgothic" charset="0"/>
                </a:rPr>
                <a:t>系统数据</a:t>
              </a:r>
              <a:endParaRPr lang="en-GB" sz="1600" b="1" dirty="0">
                <a:latin typeface="Calibri" pitchFamily="34" charset="0"/>
                <a:ea typeface="msgothic" charset="0"/>
                <a:cs typeface="msgothic" charset="0"/>
              </a:endParaRPr>
            </a:p>
          </p:txBody>
        </p:sp>
        <p:sp>
          <p:nvSpPr>
            <p:cNvPr id="34" name="Rectangle 14">
              <a:extLst>
                <a:ext uri="{FF2B5EF4-FFF2-40B4-BE49-F238E27FC236}">
                  <a16:creationId xmlns:a16="http://schemas.microsoft.com/office/drawing/2014/main" id="{67068243-AA7F-7F3D-7D25-3C6C9F2F01B6}"/>
                </a:ext>
              </a:extLst>
            </p:cNvPr>
            <p:cNvSpPr>
              <a:spLocks noChangeArrowheads="1"/>
            </p:cNvSpPr>
            <p:nvPr/>
          </p:nvSpPr>
          <p:spPr bwMode="auto">
            <a:xfrm>
              <a:off x="5231591" y="4942682"/>
              <a:ext cx="2422524" cy="322262"/>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a:latin typeface="Courier New" pitchFamily="49" charset="0"/>
                  <a:ea typeface="msgothic" charset="0"/>
                  <a:cs typeface="msgothic" charset="0"/>
                </a:rPr>
                <a:t>int</a:t>
              </a:r>
              <a:r>
                <a:rPr lang="en-GB" sz="1600" b="1">
                  <a:latin typeface="Courier New" pitchFamily="49" charset="0"/>
                  <a:ea typeface="msgothic" charset="0"/>
                  <a:cs typeface="msgothic" charset="0"/>
                </a:rPr>
                <a:t> array[2]={1,2}</a:t>
              </a:r>
            </a:p>
          </p:txBody>
        </p:sp>
      </p:grpSp>
    </p:spTree>
    <p:extLst>
      <p:ext uri="{BB962C8B-B14F-4D97-AF65-F5344CB8AC3E}">
        <p14:creationId xmlns:p14="http://schemas.microsoft.com/office/powerpoint/2010/main" val="396153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2F0828-B727-8507-601E-2D3AC9B0A47C}"/>
              </a:ext>
            </a:extLst>
          </p:cNvPr>
          <p:cNvSpPr>
            <a:spLocks noGrp="1"/>
          </p:cNvSpPr>
          <p:nvPr>
            <p:ph type="title"/>
          </p:nvPr>
        </p:nvSpPr>
        <p:spPr/>
        <p:txBody>
          <a:bodyPr/>
          <a:lstStyle/>
          <a:p>
            <a:r>
              <a:rPr lang="zh-CN" altLang="en-US" dirty="0"/>
              <a:t>静态链接中的两步重定位</a:t>
            </a:r>
          </a:p>
        </p:txBody>
      </p:sp>
      <p:sp>
        <p:nvSpPr>
          <p:cNvPr id="3" name="内容占位符 2">
            <a:extLst>
              <a:ext uri="{FF2B5EF4-FFF2-40B4-BE49-F238E27FC236}">
                <a16:creationId xmlns:a16="http://schemas.microsoft.com/office/drawing/2014/main" id="{424612D7-6DCB-247A-8E98-AF5F9D7279F9}"/>
              </a:ext>
            </a:extLst>
          </p:cNvPr>
          <p:cNvSpPr>
            <a:spLocks noGrp="1"/>
          </p:cNvSpPr>
          <p:nvPr>
            <p:ph idx="1"/>
          </p:nvPr>
        </p:nvSpPr>
        <p:spPr/>
        <p:txBody>
          <a:bodyPr/>
          <a:lstStyle/>
          <a:p>
            <a:r>
              <a:rPr lang="zh-CN" altLang="en-US" dirty="0"/>
              <a:t>重定位段和符号定义</a:t>
            </a:r>
            <a:endParaRPr lang="en-US" altLang="zh-CN" dirty="0"/>
          </a:p>
          <a:p>
            <a:pPr lvl="1"/>
            <a:r>
              <a:rPr lang="zh-CN" altLang="en-US" dirty="0"/>
              <a:t>将同类型的所有段</a:t>
            </a:r>
            <a:r>
              <a:rPr lang="zh-CN" altLang="en-US" dirty="0">
                <a:solidFill>
                  <a:srgbClr val="FF0000"/>
                </a:solidFill>
              </a:rPr>
              <a:t>合并</a:t>
            </a:r>
            <a:r>
              <a:rPr lang="zh-CN" altLang="en-US" dirty="0"/>
              <a:t>到一个新的聚合段中</a:t>
            </a:r>
            <a:endParaRPr lang="en-US" altLang="zh-CN" dirty="0"/>
          </a:p>
          <a:p>
            <a:pPr lvl="1"/>
            <a:r>
              <a:rPr lang="zh-CN" altLang="en-US" dirty="0"/>
              <a:t>分配运行时内存地址给：</a:t>
            </a:r>
            <a:endParaRPr lang="en-US" altLang="zh-CN" dirty="0"/>
          </a:p>
          <a:p>
            <a:pPr lvl="2"/>
            <a:r>
              <a:rPr lang="zh-CN" altLang="en-US" dirty="0"/>
              <a:t>新的聚合段</a:t>
            </a:r>
            <a:endParaRPr lang="en-US" altLang="zh-CN" dirty="0"/>
          </a:p>
          <a:p>
            <a:pPr lvl="2"/>
            <a:r>
              <a:rPr lang="zh-CN" altLang="en-US" dirty="0"/>
              <a:t>输入模块定义的每个段</a:t>
            </a:r>
            <a:endParaRPr lang="en-US" altLang="zh-CN" dirty="0"/>
          </a:p>
          <a:p>
            <a:pPr lvl="2"/>
            <a:r>
              <a:rPr lang="zh-CN" altLang="en-US" dirty="0"/>
              <a:t>输入模块定义的每个符号</a:t>
            </a:r>
            <a:endParaRPr lang="en-US" altLang="zh-CN" dirty="0"/>
          </a:p>
          <a:p>
            <a:r>
              <a:rPr lang="zh-CN" altLang="en-US" dirty="0"/>
              <a:t>重定位段内的符号引用</a:t>
            </a:r>
            <a:endParaRPr lang="en-US" altLang="zh-CN" dirty="0"/>
          </a:p>
          <a:p>
            <a:pPr lvl="1"/>
            <a:r>
              <a:rPr lang="zh-CN" altLang="en-US" dirty="0"/>
              <a:t>修改代码和数据段中的每个符号引用，使其指向正确的运行时地址</a:t>
            </a:r>
            <a:endParaRPr lang="en-US" altLang="zh-CN" dirty="0"/>
          </a:p>
          <a:p>
            <a:pPr lvl="1"/>
            <a:r>
              <a:rPr lang="zh-CN" altLang="en-US" dirty="0"/>
              <a:t>依赖于可重定位模块中称为</a:t>
            </a:r>
            <a:r>
              <a:rPr lang="zh-CN" altLang="en-US" dirty="0">
                <a:solidFill>
                  <a:srgbClr val="FF0000"/>
                </a:solidFill>
              </a:rPr>
              <a:t>重定位条目（</a:t>
            </a:r>
            <a:r>
              <a:rPr lang="en-US" altLang="zh-CN" dirty="0">
                <a:solidFill>
                  <a:srgbClr val="FF0000"/>
                </a:solidFill>
              </a:rPr>
              <a:t>relocation entries</a:t>
            </a:r>
            <a:r>
              <a:rPr lang="zh-CN" altLang="en-US" dirty="0">
                <a:solidFill>
                  <a:srgbClr val="FF0000"/>
                </a:solidFill>
              </a:rPr>
              <a:t>）</a:t>
            </a:r>
            <a:r>
              <a:rPr lang="zh-CN" altLang="en-US" dirty="0"/>
              <a:t>的数据结构</a:t>
            </a:r>
          </a:p>
        </p:txBody>
      </p:sp>
    </p:spTree>
    <p:extLst>
      <p:ext uri="{BB962C8B-B14F-4D97-AF65-F5344CB8AC3E}">
        <p14:creationId xmlns:p14="http://schemas.microsoft.com/office/powerpoint/2010/main" val="40579926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DEFF3E-B179-616E-8120-C2F88094D6D7}"/>
              </a:ext>
            </a:extLst>
          </p:cNvPr>
          <p:cNvSpPr>
            <a:spLocks noGrp="1"/>
          </p:cNvSpPr>
          <p:nvPr>
            <p:ph type="title"/>
          </p:nvPr>
        </p:nvSpPr>
        <p:spPr/>
        <p:txBody>
          <a:bodyPr/>
          <a:lstStyle/>
          <a:p>
            <a:r>
              <a:rPr lang="zh-CN" altLang="en-US" dirty="0"/>
              <a:t>重定位条目</a:t>
            </a:r>
          </a:p>
        </p:txBody>
      </p:sp>
      <p:sp>
        <p:nvSpPr>
          <p:cNvPr id="3" name="内容占位符 2">
            <a:extLst>
              <a:ext uri="{FF2B5EF4-FFF2-40B4-BE49-F238E27FC236}">
                <a16:creationId xmlns:a16="http://schemas.microsoft.com/office/drawing/2014/main" id="{0798C785-A41B-25B5-2602-78839D4F46DD}"/>
              </a:ext>
            </a:extLst>
          </p:cNvPr>
          <p:cNvSpPr>
            <a:spLocks noGrp="1"/>
          </p:cNvSpPr>
          <p:nvPr>
            <p:ph idx="1"/>
          </p:nvPr>
        </p:nvSpPr>
        <p:spPr>
          <a:xfrm>
            <a:off x="457200" y="1600200"/>
            <a:ext cx="8305800" cy="5029200"/>
          </a:xfrm>
        </p:spPr>
        <p:txBody>
          <a:bodyPr/>
          <a:lstStyle/>
          <a:p>
            <a:pPr>
              <a:spcBef>
                <a:spcPts val="0"/>
              </a:spcBef>
            </a:pPr>
            <a:r>
              <a:rPr lang="zh-CN" altLang="en-US" sz="2400" dirty="0">
                <a:solidFill>
                  <a:srgbClr val="FF0000"/>
                </a:solidFill>
              </a:rPr>
              <a:t>重定位条目</a:t>
            </a:r>
            <a:r>
              <a:rPr lang="zh-CN" altLang="en-US" sz="2400" dirty="0"/>
              <a:t>从引用位置未知的引用中生成。</a:t>
            </a:r>
            <a:endParaRPr lang="en-US" altLang="zh-CN" sz="2400" dirty="0"/>
          </a:p>
          <a:p>
            <a:pPr>
              <a:spcBef>
                <a:spcPts val="0"/>
              </a:spcBef>
            </a:pPr>
            <a:endParaRPr lang="en-US" altLang="zh-CN" sz="2400" dirty="0"/>
          </a:p>
          <a:p>
            <a:pPr>
              <a:spcBef>
                <a:spcPts val="0"/>
              </a:spcBef>
            </a:pPr>
            <a:endParaRPr lang="en-US" altLang="zh-CN" sz="2400" dirty="0"/>
          </a:p>
          <a:p>
            <a:pPr>
              <a:spcBef>
                <a:spcPts val="0"/>
              </a:spcBef>
            </a:pPr>
            <a:endParaRPr lang="en-US" altLang="zh-CN" sz="2400" dirty="0"/>
          </a:p>
          <a:p>
            <a:pPr>
              <a:spcBef>
                <a:spcPts val="0"/>
              </a:spcBef>
            </a:pPr>
            <a:endParaRPr lang="en-US" altLang="zh-CN" sz="2400" dirty="0"/>
          </a:p>
          <a:p>
            <a:pPr>
              <a:spcBef>
                <a:spcPts val="0"/>
              </a:spcBef>
            </a:pPr>
            <a:endParaRPr lang="en-US" altLang="zh-CN" sz="2400" dirty="0"/>
          </a:p>
          <a:p>
            <a:pPr>
              <a:spcBef>
                <a:spcPts val="0"/>
              </a:spcBef>
            </a:pPr>
            <a:endParaRPr lang="en-US" altLang="zh-CN" sz="2400" dirty="0"/>
          </a:p>
          <a:p>
            <a:pPr>
              <a:spcBef>
                <a:spcPts val="0"/>
              </a:spcBef>
            </a:pPr>
            <a:endParaRPr lang="en-US" altLang="zh-CN" sz="2400" dirty="0"/>
          </a:p>
          <a:p>
            <a:pPr>
              <a:spcBef>
                <a:spcPts val="0"/>
              </a:spcBef>
            </a:pPr>
            <a:endParaRPr lang="en-US" altLang="zh-CN" sz="2400" dirty="0"/>
          </a:p>
          <a:p>
            <a:pPr>
              <a:spcBef>
                <a:spcPts val="0"/>
              </a:spcBef>
            </a:pPr>
            <a:endParaRPr lang="en-US" altLang="zh-CN" sz="2400" dirty="0"/>
          </a:p>
          <a:p>
            <a:pPr>
              <a:spcBef>
                <a:spcPts val="0"/>
              </a:spcBef>
            </a:pPr>
            <a:r>
              <a:rPr lang="en-US" altLang="zh-CN" sz="2400" dirty="0" err="1">
                <a:solidFill>
                  <a:srgbClr val="FF0000"/>
                </a:solidFill>
              </a:rPr>
              <a:t>r_offset</a:t>
            </a:r>
            <a:r>
              <a:rPr lang="en-US" altLang="zh-CN" sz="2400" dirty="0">
                <a:solidFill>
                  <a:srgbClr val="FF0000"/>
                </a:solidFill>
              </a:rPr>
              <a:t> </a:t>
            </a:r>
            <a:r>
              <a:rPr lang="zh-CN" altLang="en-US" sz="2400" dirty="0"/>
              <a:t>是将被修改的引用的段偏移量</a:t>
            </a:r>
            <a:endParaRPr lang="en-US" altLang="zh-CN" sz="2400" dirty="0"/>
          </a:p>
          <a:p>
            <a:pPr>
              <a:spcBef>
                <a:spcPts val="0"/>
              </a:spcBef>
            </a:pPr>
            <a:r>
              <a:rPr lang="en-US" altLang="zh-CN" sz="2400" dirty="0">
                <a:solidFill>
                  <a:srgbClr val="FF0000"/>
                </a:solidFill>
              </a:rPr>
              <a:t>ELF_64_R_SYM </a:t>
            </a:r>
            <a:r>
              <a:rPr lang="zh-CN" altLang="en-US" sz="2400" dirty="0"/>
              <a:t>标识引用应该指向的符号</a:t>
            </a:r>
            <a:endParaRPr lang="en-US" altLang="zh-CN" sz="2400" dirty="0"/>
          </a:p>
          <a:p>
            <a:pPr>
              <a:spcBef>
                <a:spcPts val="0"/>
              </a:spcBef>
            </a:pPr>
            <a:r>
              <a:rPr lang="en-US" altLang="zh-CN" sz="2400" dirty="0">
                <a:solidFill>
                  <a:srgbClr val="FF0000"/>
                </a:solidFill>
              </a:rPr>
              <a:t>ELF_64_R_TYPE </a:t>
            </a:r>
            <a:r>
              <a:rPr lang="zh-CN" altLang="en-US" sz="2400" dirty="0"/>
              <a:t>告诉链接器如何修改新的引用</a:t>
            </a:r>
            <a:endParaRPr lang="en-US" altLang="zh-CN" sz="2400" dirty="0"/>
          </a:p>
          <a:p>
            <a:pPr>
              <a:spcBef>
                <a:spcPts val="0"/>
              </a:spcBef>
            </a:pPr>
            <a:r>
              <a:rPr lang="en-US" altLang="zh-CN" sz="2400" dirty="0" err="1">
                <a:solidFill>
                  <a:srgbClr val="FF0000"/>
                </a:solidFill>
              </a:rPr>
              <a:t>r_addend</a:t>
            </a:r>
            <a:r>
              <a:rPr lang="en-US" altLang="zh-CN" sz="2400" dirty="0">
                <a:solidFill>
                  <a:srgbClr val="FF0000"/>
                </a:solidFill>
              </a:rPr>
              <a:t> </a:t>
            </a:r>
            <a:r>
              <a:rPr lang="zh-CN" altLang="en-US" sz="2400" dirty="0"/>
              <a:t>是用于某种重定位中偏移调整的常量</a:t>
            </a:r>
          </a:p>
        </p:txBody>
      </p:sp>
      <p:graphicFrame>
        <p:nvGraphicFramePr>
          <p:cNvPr id="5" name="表格 4">
            <a:extLst>
              <a:ext uri="{FF2B5EF4-FFF2-40B4-BE49-F238E27FC236}">
                <a16:creationId xmlns:a16="http://schemas.microsoft.com/office/drawing/2014/main" id="{D5429D3A-28D3-30AF-6565-1084E391C531}"/>
              </a:ext>
            </a:extLst>
          </p:cNvPr>
          <p:cNvGraphicFramePr>
            <a:graphicFrameLocks noGrp="1"/>
          </p:cNvGraphicFramePr>
          <p:nvPr>
            <p:extLst>
              <p:ext uri="{D42A27DB-BD31-4B8C-83A1-F6EECF244321}">
                <p14:modId xmlns:p14="http://schemas.microsoft.com/office/powerpoint/2010/main" val="2842172550"/>
              </p:ext>
            </p:extLst>
          </p:nvPr>
        </p:nvGraphicFramePr>
        <p:xfrm>
          <a:off x="209550" y="2042160"/>
          <a:ext cx="8724900" cy="3291840"/>
        </p:xfrm>
        <a:graphic>
          <a:graphicData uri="http://schemas.openxmlformats.org/drawingml/2006/table">
            <a:tbl>
              <a:tblPr/>
              <a:tblGrid>
                <a:gridCol w="589316">
                  <a:extLst>
                    <a:ext uri="{9D8B030D-6E8A-4147-A177-3AD203B41FA5}">
                      <a16:colId xmlns:a16="http://schemas.microsoft.com/office/drawing/2014/main" val="3964667150"/>
                    </a:ext>
                  </a:extLst>
                </a:gridCol>
                <a:gridCol w="8135584">
                  <a:extLst>
                    <a:ext uri="{9D8B030D-6E8A-4147-A177-3AD203B41FA5}">
                      <a16:colId xmlns:a16="http://schemas.microsoft.com/office/drawing/2014/main" val="3803490949"/>
                    </a:ext>
                  </a:extLst>
                </a:gridCol>
              </a:tblGrid>
              <a:tr h="0">
                <a:tc>
                  <a:txBody>
                    <a:bodyPr/>
                    <a:lstStyle>
                      <a:lvl1pPr marL="0" algn="l" defTabSz="914400" rtl="0" eaLnBrk="1" latinLnBrk="0" hangingPunct="1">
                        <a:defRPr sz="1800" kern="1200">
                          <a:solidFill>
                            <a:schemeClr val="tx1"/>
                          </a:solidFill>
                          <a:latin typeface="Arial Narrow"/>
                        </a:defRPr>
                      </a:lvl1pPr>
                      <a:lvl2pPr marL="457200" algn="l" defTabSz="914400" rtl="0" eaLnBrk="1" latinLnBrk="0" hangingPunct="1">
                        <a:defRPr sz="1800" kern="1200">
                          <a:solidFill>
                            <a:schemeClr val="tx1"/>
                          </a:solidFill>
                          <a:latin typeface="Arial Narrow"/>
                        </a:defRPr>
                      </a:lvl2pPr>
                      <a:lvl3pPr marL="914400" algn="l" defTabSz="914400" rtl="0" eaLnBrk="1" latinLnBrk="0" hangingPunct="1">
                        <a:defRPr sz="1800" kern="1200">
                          <a:solidFill>
                            <a:schemeClr val="tx1"/>
                          </a:solidFill>
                          <a:latin typeface="Arial Narrow"/>
                        </a:defRPr>
                      </a:lvl3pPr>
                      <a:lvl4pPr marL="1371600" algn="l" defTabSz="914400" rtl="0" eaLnBrk="1" latinLnBrk="0" hangingPunct="1">
                        <a:defRPr sz="1800" kern="1200">
                          <a:solidFill>
                            <a:schemeClr val="tx1"/>
                          </a:solidFill>
                          <a:latin typeface="Arial Narrow"/>
                        </a:defRPr>
                      </a:lvl4pPr>
                      <a:lvl5pPr marL="1828800" algn="l" defTabSz="914400" rtl="0" eaLnBrk="1" latinLnBrk="0" hangingPunct="1">
                        <a:defRPr sz="1800" kern="1200">
                          <a:solidFill>
                            <a:schemeClr val="tx1"/>
                          </a:solidFill>
                          <a:latin typeface="Arial Narrow"/>
                        </a:defRPr>
                      </a:lvl5pPr>
                      <a:lvl6pPr marL="2286000" algn="l" defTabSz="914400" rtl="0" eaLnBrk="1" latinLnBrk="0" hangingPunct="1">
                        <a:defRPr sz="1800" kern="1200">
                          <a:solidFill>
                            <a:schemeClr val="tx1"/>
                          </a:solidFill>
                          <a:latin typeface="Arial Narrow"/>
                        </a:defRPr>
                      </a:lvl6pPr>
                      <a:lvl7pPr marL="2743200" algn="l" defTabSz="914400" rtl="0" eaLnBrk="1" latinLnBrk="0" hangingPunct="1">
                        <a:defRPr sz="1800" kern="1200">
                          <a:solidFill>
                            <a:schemeClr val="tx1"/>
                          </a:solidFill>
                          <a:latin typeface="Arial Narrow"/>
                        </a:defRPr>
                      </a:lvl7pPr>
                      <a:lvl8pPr marL="3200400" algn="l" defTabSz="914400" rtl="0" eaLnBrk="1" latinLnBrk="0" hangingPunct="1">
                        <a:defRPr sz="1800" kern="1200">
                          <a:solidFill>
                            <a:schemeClr val="tx1"/>
                          </a:solidFill>
                          <a:latin typeface="Arial Narrow"/>
                        </a:defRPr>
                      </a:lvl8pPr>
                      <a:lvl9pPr marL="3657600" algn="l" defTabSz="914400" rtl="0" eaLnBrk="1" latinLnBrk="0" hangingPunct="1">
                        <a:defRPr sz="1800" kern="1200">
                          <a:solidFill>
                            <a:schemeClr val="tx1"/>
                          </a:solidFill>
                          <a:latin typeface="Arial Narrow"/>
                        </a:defRPr>
                      </a:lvl9pPr>
                    </a:lstStyle>
                    <a:p>
                      <a:endParaRPr lang="en-US" b="1" u="none"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tc>
                  <a:txBody>
                    <a:bodyPr/>
                    <a:lstStyle>
                      <a:lvl1pPr marL="0" algn="l" defTabSz="914400" rtl="0" eaLnBrk="1" latinLnBrk="0" hangingPunct="1">
                        <a:defRPr sz="1800" kern="1200">
                          <a:solidFill>
                            <a:schemeClr val="tx1"/>
                          </a:solidFill>
                          <a:latin typeface="Arial Narrow"/>
                        </a:defRPr>
                      </a:lvl1pPr>
                      <a:lvl2pPr marL="457200" algn="l" defTabSz="914400" rtl="0" eaLnBrk="1" latinLnBrk="0" hangingPunct="1">
                        <a:defRPr sz="1800" kern="1200">
                          <a:solidFill>
                            <a:schemeClr val="tx1"/>
                          </a:solidFill>
                          <a:latin typeface="Arial Narrow"/>
                        </a:defRPr>
                      </a:lvl2pPr>
                      <a:lvl3pPr marL="914400" algn="l" defTabSz="914400" rtl="0" eaLnBrk="1" latinLnBrk="0" hangingPunct="1">
                        <a:defRPr sz="1800" kern="1200">
                          <a:solidFill>
                            <a:schemeClr val="tx1"/>
                          </a:solidFill>
                          <a:latin typeface="Arial Narrow"/>
                        </a:defRPr>
                      </a:lvl3pPr>
                      <a:lvl4pPr marL="1371600" algn="l" defTabSz="914400" rtl="0" eaLnBrk="1" latinLnBrk="0" hangingPunct="1">
                        <a:defRPr sz="1800" kern="1200">
                          <a:solidFill>
                            <a:schemeClr val="tx1"/>
                          </a:solidFill>
                          <a:latin typeface="Arial Narrow"/>
                        </a:defRPr>
                      </a:lvl4pPr>
                      <a:lvl5pPr marL="1828800" algn="l" defTabSz="914400" rtl="0" eaLnBrk="1" latinLnBrk="0" hangingPunct="1">
                        <a:defRPr sz="1800" kern="1200">
                          <a:solidFill>
                            <a:schemeClr val="tx1"/>
                          </a:solidFill>
                          <a:latin typeface="Arial Narrow"/>
                        </a:defRPr>
                      </a:lvl5pPr>
                      <a:lvl6pPr marL="2286000" algn="l" defTabSz="914400" rtl="0" eaLnBrk="1" latinLnBrk="0" hangingPunct="1">
                        <a:defRPr sz="1800" kern="1200">
                          <a:solidFill>
                            <a:schemeClr val="tx1"/>
                          </a:solidFill>
                          <a:latin typeface="Arial Narrow"/>
                        </a:defRPr>
                      </a:lvl6pPr>
                      <a:lvl7pPr marL="2743200" algn="l" defTabSz="914400" rtl="0" eaLnBrk="1" latinLnBrk="0" hangingPunct="1">
                        <a:defRPr sz="1800" kern="1200">
                          <a:solidFill>
                            <a:schemeClr val="tx1"/>
                          </a:solidFill>
                          <a:latin typeface="Arial Narrow"/>
                        </a:defRPr>
                      </a:lvl7pPr>
                      <a:lvl8pPr marL="3200400" algn="l" defTabSz="914400" rtl="0" eaLnBrk="1" latinLnBrk="0" hangingPunct="1">
                        <a:defRPr sz="1800" kern="1200">
                          <a:solidFill>
                            <a:schemeClr val="tx1"/>
                          </a:solidFill>
                          <a:latin typeface="Arial Narrow"/>
                        </a:defRPr>
                      </a:lvl8pPr>
                      <a:lvl9pPr marL="3657600" algn="l" defTabSz="914400" rtl="0" eaLnBrk="1" latinLnBrk="0" hangingPunct="1">
                        <a:defRPr sz="1800" kern="1200">
                          <a:solidFill>
                            <a:schemeClr val="tx1"/>
                          </a:solidFill>
                          <a:latin typeface="Arial Narrow"/>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u="none" kern="1200" dirty="0">
                          <a:solidFill>
                            <a:schemeClr val="tx1"/>
                          </a:solidFill>
                          <a:effectLst/>
                          <a:latin typeface="Courier New" panose="02070309020205020404" pitchFamily="49" charset="0"/>
                          <a:ea typeface="+mn-ea"/>
                          <a:cs typeface="Courier New" panose="02070309020205020404" pitchFamily="49" charset="0"/>
                        </a:rPr>
                        <a:t>/* </a:t>
                      </a:r>
                      <a:r>
                        <a:rPr lang="zh-CN" altLang="en-US" sz="1800" b="1" i="0" u="none" kern="1200" dirty="0">
                          <a:solidFill>
                            <a:schemeClr val="tx1"/>
                          </a:solidFill>
                          <a:effectLst/>
                          <a:latin typeface="Courier New" panose="02070309020205020404" pitchFamily="49" charset="0"/>
                          <a:ea typeface="+mn-ea"/>
                          <a:cs typeface="Courier New" panose="02070309020205020404" pitchFamily="49" charset="0"/>
                        </a:rPr>
                        <a:t>带加数的重定位表条目（在 </a:t>
                      </a:r>
                      <a:r>
                        <a:rPr lang="en-US" altLang="zh-CN" sz="1800" b="1" i="0" u="none" kern="1200" dirty="0">
                          <a:solidFill>
                            <a:schemeClr val="tx1"/>
                          </a:solidFill>
                          <a:effectLst/>
                          <a:latin typeface="Courier New" panose="02070309020205020404" pitchFamily="49" charset="0"/>
                          <a:ea typeface="+mn-ea"/>
                          <a:cs typeface="Courier New" panose="02070309020205020404" pitchFamily="49" charset="0"/>
                        </a:rPr>
                        <a:t>SHT_RELA </a:t>
                      </a:r>
                      <a:r>
                        <a:rPr lang="zh-CN" altLang="en-US" sz="1800" b="1" i="0" u="none" kern="1200" dirty="0">
                          <a:solidFill>
                            <a:schemeClr val="tx1"/>
                          </a:solidFill>
                          <a:effectLst/>
                          <a:latin typeface="Courier New" panose="02070309020205020404" pitchFamily="49" charset="0"/>
                          <a:ea typeface="+mn-ea"/>
                          <a:cs typeface="Courier New" panose="02070309020205020404" pitchFamily="49" charset="0"/>
                        </a:rPr>
                        <a:t>类型的段中）</a:t>
                      </a:r>
                      <a:r>
                        <a:rPr lang="en-US" altLang="zh-CN" sz="1800" b="1" i="0" u="none" kern="1200" dirty="0">
                          <a:solidFill>
                            <a:schemeClr val="tx1"/>
                          </a:solidFill>
                          <a:effectLst/>
                          <a:latin typeface="Courier New" panose="02070309020205020404" pitchFamily="49" charset="0"/>
                          <a:ea typeface="+mn-ea"/>
                          <a:cs typeface="Courier New" panose="02070309020205020404" pitchFamily="49"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75000"/>
                      </a:srgbClr>
                    </a:solidFill>
                  </a:tcPr>
                </a:tc>
                <a:extLst>
                  <a:ext uri="{0D108BD9-81ED-4DB2-BD59-A6C34878D82A}">
                    <a16:rowId xmlns:a16="http://schemas.microsoft.com/office/drawing/2014/main" val="3901983316"/>
                  </a:ext>
                </a:extLst>
              </a:tr>
              <a:tr h="0">
                <a:tc>
                  <a:txBody>
                    <a:bodyPr/>
                    <a:lstStyle>
                      <a:lvl1pPr marL="0" algn="l" defTabSz="914400" rtl="0" eaLnBrk="1" latinLnBrk="0" hangingPunct="1">
                        <a:defRPr sz="1800" kern="1200">
                          <a:solidFill>
                            <a:schemeClr val="tx1"/>
                          </a:solidFill>
                          <a:latin typeface="Arial Narrow"/>
                        </a:defRPr>
                      </a:lvl1pPr>
                      <a:lvl2pPr marL="457200" algn="l" defTabSz="914400" rtl="0" eaLnBrk="1" latinLnBrk="0" hangingPunct="1">
                        <a:defRPr sz="1800" kern="1200">
                          <a:solidFill>
                            <a:schemeClr val="tx1"/>
                          </a:solidFill>
                          <a:latin typeface="Arial Narrow"/>
                        </a:defRPr>
                      </a:lvl2pPr>
                      <a:lvl3pPr marL="914400" algn="l" defTabSz="914400" rtl="0" eaLnBrk="1" latinLnBrk="0" hangingPunct="1">
                        <a:defRPr sz="1800" kern="1200">
                          <a:solidFill>
                            <a:schemeClr val="tx1"/>
                          </a:solidFill>
                          <a:latin typeface="Arial Narrow"/>
                        </a:defRPr>
                      </a:lvl3pPr>
                      <a:lvl4pPr marL="1371600" algn="l" defTabSz="914400" rtl="0" eaLnBrk="1" latinLnBrk="0" hangingPunct="1">
                        <a:defRPr sz="1800" kern="1200">
                          <a:solidFill>
                            <a:schemeClr val="tx1"/>
                          </a:solidFill>
                          <a:latin typeface="Arial Narrow"/>
                        </a:defRPr>
                      </a:lvl4pPr>
                      <a:lvl5pPr marL="1828800" algn="l" defTabSz="914400" rtl="0" eaLnBrk="1" latinLnBrk="0" hangingPunct="1">
                        <a:defRPr sz="1800" kern="1200">
                          <a:solidFill>
                            <a:schemeClr val="tx1"/>
                          </a:solidFill>
                          <a:latin typeface="Arial Narrow"/>
                        </a:defRPr>
                      </a:lvl5pPr>
                      <a:lvl6pPr marL="2286000" algn="l" defTabSz="914400" rtl="0" eaLnBrk="1" latinLnBrk="0" hangingPunct="1">
                        <a:defRPr sz="1800" kern="1200">
                          <a:solidFill>
                            <a:schemeClr val="tx1"/>
                          </a:solidFill>
                          <a:latin typeface="Arial Narrow"/>
                        </a:defRPr>
                      </a:lvl6pPr>
                      <a:lvl7pPr marL="2743200" algn="l" defTabSz="914400" rtl="0" eaLnBrk="1" latinLnBrk="0" hangingPunct="1">
                        <a:defRPr sz="1800" kern="1200">
                          <a:solidFill>
                            <a:schemeClr val="tx1"/>
                          </a:solidFill>
                          <a:latin typeface="Arial Narrow"/>
                        </a:defRPr>
                      </a:lvl7pPr>
                      <a:lvl8pPr marL="3200400" algn="l" defTabSz="914400" rtl="0" eaLnBrk="1" latinLnBrk="0" hangingPunct="1">
                        <a:defRPr sz="1800" kern="1200">
                          <a:solidFill>
                            <a:schemeClr val="tx1"/>
                          </a:solidFill>
                          <a:latin typeface="Arial Narrow"/>
                        </a:defRPr>
                      </a:lvl8pPr>
                      <a:lvl9pPr marL="3657600" algn="l" defTabSz="914400" rtl="0" eaLnBrk="1" latinLnBrk="0" hangingPunct="1">
                        <a:defRPr sz="1800" kern="1200">
                          <a:solidFill>
                            <a:schemeClr val="tx1"/>
                          </a:solidFill>
                          <a:latin typeface="Arial Narrow"/>
                        </a:defRPr>
                      </a:lvl9pPr>
                    </a:lstStyle>
                    <a:p>
                      <a:pPr algn="r"/>
                      <a:r>
                        <a:rPr lang="en-US" altLang="zh-CN" b="1" u="none" strike="noStrike" dirty="0">
                          <a:solidFill>
                            <a:schemeClr val="tx1"/>
                          </a:solidFill>
                          <a:effectLst/>
                        </a:rPr>
                        <a:t>660</a:t>
                      </a:r>
                      <a:endParaRPr lang="zh-CN" altLang="en-US" b="1" u="none" dirty="0">
                        <a:solidFill>
                          <a:schemeClr val="tx1"/>
                        </a:solidFill>
                        <a:effectLst/>
                      </a:endParaRPr>
                    </a:p>
                  </a:txBody>
                  <a:tcPr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EEEEEE"/>
                    </a:solidFill>
                  </a:tcPr>
                </a:tc>
                <a:tc>
                  <a:txBody>
                    <a:bodyPr/>
                    <a:lstStyle>
                      <a:lvl1pPr marL="0" algn="l" defTabSz="914400" rtl="0" eaLnBrk="1" latinLnBrk="0" hangingPunct="1">
                        <a:defRPr sz="1800" kern="1200">
                          <a:solidFill>
                            <a:schemeClr val="tx1"/>
                          </a:solidFill>
                          <a:latin typeface="Arial Narrow"/>
                        </a:defRPr>
                      </a:lvl1pPr>
                      <a:lvl2pPr marL="457200" algn="l" defTabSz="914400" rtl="0" eaLnBrk="1" latinLnBrk="0" hangingPunct="1">
                        <a:defRPr sz="1800" kern="1200">
                          <a:solidFill>
                            <a:schemeClr val="tx1"/>
                          </a:solidFill>
                          <a:latin typeface="Arial Narrow"/>
                        </a:defRPr>
                      </a:lvl2pPr>
                      <a:lvl3pPr marL="914400" algn="l" defTabSz="914400" rtl="0" eaLnBrk="1" latinLnBrk="0" hangingPunct="1">
                        <a:defRPr sz="1800" kern="1200">
                          <a:solidFill>
                            <a:schemeClr val="tx1"/>
                          </a:solidFill>
                          <a:latin typeface="Arial Narrow"/>
                        </a:defRPr>
                      </a:lvl3pPr>
                      <a:lvl4pPr marL="1371600" algn="l" defTabSz="914400" rtl="0" eaLnBrk="1" latinLnBrk="0" hangingPunct="1">
                        <a:defRPr sz="1800" kern="1200">
                          <a:solidFill>
                            <a:schemeClr val="tx1"/>
                          </a:solidFill>
                          <a:latin typeface="Arial Narrow"/>
                        </a:defRPr>
                      </a:lvl4pPr>
                      <a:lvl5pPr marL="1828800" algn="l" defTabSz="914400" rtl="0" eaLnBrk="1" latinLnBrk="0" hangingPunct="1">
                        <a:defRPr sz="1800" kern="1200">
                          <a:solidFill>
                            <a:schemeClr val="tx1"/>
                          </a:solidFill>
                          <a:latin typeface="Arial Narrow"/>
                        </a:defRPr>
                      </a:lvl5pPr>
                      <a:lvl6pPr marL="2286000" algn="l" defTabSz="914400" rtl="0" eaLnBrk="1" latinLnBrk="0" hangingPunct="1">
                        <a:defRPr sz="1800" kern="1200">
                          <a:solidFill>
                            <a:schemeClr val="tx1"/>
                          </a:solidFill>
                          <a:latin typeface="Arial Narrow"/>
                        </a:defRPr>
                      </a:lvl6pPr>
                      <a:lvl7pPr marL="2743200" algn="l" defTabSz="914400" rtl="0" eaLnBrk="1" latinLnBrk="0" hangingPunct="1">
                        <a:defRPr sz="1800" kern="1200">
                          <a:solidFill>
                            <a:schemeClr val="tx1"/>
                          </a:solidFill>
                          <a:latin typeface="Arial Narrow"/>
                        </a:defRPr>
                      </a:lvl7pPr>
                      <a:lvl8pPr marL="3200400" algn="l" defTabSz="914400" rtl="0" eaLnBrk="1" latinLnBrk="0" hangingPunct="1">
                        <a:defRPr sz="1800" kern="1200">
                          <a:solidFill>
                            <a:schemeClr val="tx1"/>
                          </a:solidFill>
                          <a:latin typeface="Arial Narrow"/>
                        </a:defRPr>
                      </a:lvl8pPr>
                      <a:lvl9pPr marL="3657600" algn="l" defTabSz="914400" rtl="0" eaLnBrk="1" latinLnBrk="0" hangingPunct="1">
                        <a:defRPr sz="1800" kern="1200">
                          <a:solidFill>
                            <a:schemeClr val="tx1"/>
                          </a:solidFill>
                          <a:latin typeface="Arial Narrow"/>
                        </a:defRPr>
                      </a:lvl9pPr>
                    </a:lstStyle>
                    <a:p>
                      <a:r>
                        <a:rPr lang="en-US" b="1" i="0" dirty="0">
                          <a:solidFill>
                            <a:srgbClr val="808000"/>
                          </a:solidFill>
                          <a:effectLst/>
                          <a:latin typeface="Courier New" panose="02070309020205020404" pitchFamily="49" charset="0"/>
                          <a:cs typeface="Courier New" panose="02070309020205020404" pitchFamily="49" charset="0"/>
                        </a:rPr>
                        <a:t>typedef</a:t>
                      </a:r>
                      <a:r>
                        <a:rPr lang="en-US" b="1" dirty="0">
                          <a:effectLst/>
                          <a:latin typeface="Courier New" panose="02070309020205020404" pitchFamily="49" charset="0"/>
                          <a:cs typeface="Courier New" panose="02070309020205020404" pitchFamily="49" charset="0"/>
                        </a:rPr>
                        <a:t> </a:t>
                      </a:r>
                      <a:r>
                        <a:rPr lang="en-US" b="1" i="0" dirty="0">
                          <a:solidFill>
                            <a:srgbClr val="808000"/>
                          </a:solidFill>
                          <a:effectLst/>
                          <a:latin typeface="Courier New" panose="02070309020205020404" pitchFamily="49" charset="0"/>
                          <a:cs typeface="Courier New" panose="02070309020205020404" pitchFamily="49" charset="0"/>
                        </a:rPr>
                        <a:t>struct</a:t>
                      </a:r>
                      <a:endParaRPr lang="en-US" b="1" dirty="0">
                        <a:effectLst/>
                        <a:latin typeface="Courier New" panose="02070309020205020404" pitchFamily="49" charset="0"/>
                        <a:cs typeface="Courier New" panose="02070309020205020404" pitchFamily="49" charset="0"/>
                      </a:endParaRPr>
                    </a:p>
                  </a:txBody>
                  <a:tcPr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327371321"/>
                  </a:ext>
                </a:extLst>
              </a:tr>
              <a:tr h="0">
                <a:tc>
                  <a:txBody>
                    <a:bodyPr/>
                    <a:lstStyle>
                      <a:lvl1pPr marL="0" algn="l" defTabSz="914400" rtl="0" eaLnBrk="1" latinLnBrk="0" hangingPunct="1">
                        <a:defRPr sz="1800" kern="1200">
                          <a:solidFill>
                            <a:schemeClr val="tx1"/>
                          </a:solidFill>
                          <a:latin typeface="Arial Narrow"/>
                        </a:defRPr>
                      </a:lvl1pPr>
                      <a:lvl2pPr marL="457200" algn="l" defTabSz="914400" rtl="0" eaLnBrk="1" latinLnBrk="0" hangingPunct="1">
                        <a:defRPr sz="1800" kern="1200">
                          <a:solidFill>
                            <a:schemeClr val="tx1"/>
                          </a:solidFill>
                          <a:latin typeface="Arial Narrow"/>
                        </a:defRPr>
                      </a:lvl2pPr>
                      <a:lvl3pPr marL="914400" algn="l" defTabSz="914400" rtl="0" eaLnBrk="1" latinLnBrk="0" hangingPunct="1">
                        <a:defRPr sz="1800" kern="1200">
                          <a:solidFill>
                            <a:schemeClr val="tx1"/>
                          </a:solidFill>
                          <a:latin typeface="Arial Narrow"/>
                        </a:defRPr>
                      </a:lvl3pPr>
                      <a:lvl4pPr marL="1371600" algn="l" defTabSz="914400" rtl="0" eaLnBrk="1" latinLnBrk="0" hangingPunct="1">
                        <a:defRPr sz="1800" kern="1200">
                          <a:solidFill>
                            <a:schemeClr val="tx1"/>
                          </a:solidFill>
                          <a:latin typeface="Arial Narrow"/>
                        </a:defRPr>
                      </a:lvl4pPr>
                      <a:lvl5pPr marL="1828800" algn="l" defTabSz="914400" rtl="0" eaLnBrk="1" latinLnBrk="0" hangingPunct="1">
                        <a:defRPr sz="1800" kern="1200">
                          <a:solidFill>
                            <a:schemeClr val="tx1"/>
                          </a:solidFill>
                          <a:latin typeface="Arial Narrow"/>
                        </a:defRPr>
                      </a:lvl5pPr>
                      <a:lvl6pPr marL="2286000" algn="l" defTabSz="914400" rtl="0" eaLnBrk="1" latinLnBrk="0" hangingPunct="1">
                        <a:defRPr sz="1800" kern="1200">
                          <a:solidFill>
                            <a:schemeClr val="tx1"/>
                          </a:solidFill>
                          <a:latin typeface="Arial Narrow"/>
                        </a:defRPr>
                      </a:lvl6pPr>
                      <a:lvl7pPr marL="2743200" algn="l" defTabSz="914400" rtl="0" eaLnBrk="1" latinLnBrk="0" hangingPunct="1">
                        <a:defRPr sz="1800" kern="1200">
                          <a:solidFill>
                            <a:schemeClr val="tx1"/>
                          </a:solidFill>
                          <a:latin typeface="Arial Narrow"/>
                        </a:defRPr>
                      </a:lvl7pPr>
                      <a:lvl8pPr marL="3200400" algn="l" defTabSz="914400" rtl="0" eaLnBrk="1" latinLnBrk="0" hangingPunct="1">
                        <a:defRPr sz="1800" kern="1200">
                          <a:solidFill>
                            <a:schemeClr val="tx1"/>
                          </a:solidFill>
                          <a:latin typeface="Arial Narrow"/>
                        </a:defRPr>
                      </a:lvl8pPr>
                      <a:lvl9pPr marL="3657600" algn="l" defTabSz="914400" rtl="0" eaLnBrk="1" latinLnBrk="0" hangingPunct="1">
                        <a:defRPr sz="1800" kern="1200">
                          <a:solidFill>
                            <a:schemeClr val="tx1"/>
                          </a:solidFill>
                          <a:latin typeface="Arial Narrow"/>
                        </a:defRPr>
                      </a:lvl9pPr>
                    </a:lstStyle>
                    <a:p>
                      <a:pPr algn="r"/>
                      <a:r>
                        <a:rPr lang="en-US" altLang="zh-CN" b="1" u="none" strike="noStrike" dirty="0">
                          <a:solidFill>
                            <a:schemeClr val="tx1"/>
                          </a:solidFill>
                          <a:effectLst/>
                        </a:rPr>
                        <a:t>661</a:t>
                      </a:r>
                      <a:endParaRPr lang="zh-CN" altLang="en-US" b="1" u="none" dirty="0">
                        <a:solidFill>
                          <a:schemeClr val="tx1"/>
                        </a:solidFill>
                        <a:effectLst/>
                      </a:endParaRPr>
                    </a:p>
                  </a:txBody>
                  <a:tcPr anchor="ctr">
                    <a:lnL>
                      <a:noFill/>
                    </a:lnL>
                    <a:lnR>
                      <a:noFill/>
                    </a:lnR>
                    <a:lnT>
                      <a:noFill/>
                    </a:lnT>
                    <a:lnB>
                      <a:noFill/>
                    </a:lnB>
                    <a:lnTlToBr w="12700" cmpd="sng">
                      <a:noFill/>
                      <a:prstDash val="solid"/>
                    </a:lnTlToBr>
                    <a:lnBlToTr w="12700" cmpd="sng">
                      <a:noFill/>
                      <a:prstDash val="solid"/>
                    </a:lnBlToTr>
                    <a:solidFill>
                      <a:srgbClr val="EEEEEE"/>
                    </a:solidFill>
                  </a:tcPr>
                </a:tc>
                <a:tc>
                  <a:txBody>
                    <a:bodyPr/>
                    <a:lstStyle>
                      <a:lvl1pPr marL="0" algn="l" defTabSz="914400" rtl="0" eaLnBrk="1" latinLnBrk="0" hangingPunct="1">
                        <a:defRPr sz="1800" kern="1200">
                          <a:solidFill>
                            <a:schemeClr val="tx1"/>
                          </a:solidFill>
                          <a:latin typeface="Arial Narrow"/>
                        </a:defRPr>
                      </a:lvl1pPr>
                      <a:lvl2pPr marL="457200" algn="l" defTabSz="914400" rtl="0" eaLnBrk="1" latinLnBrk="0" hangingPunct="1">
                        <a:defRPr sz="1800" kern="1200">
                          <a:solidFill>
                            <a:schemeClr val="tx1"/>
                          </a:solidFill>
                          <a:latin typeface="Arial Narrow"/>
                        </a:defRPr>
                      </a:lvl2pPr>
                      <a:lvl3pPr marL="914400" algn="l" defTabSz="914400" rtl="0" eaLnBrk="1" latinLnBrk="0" hangingPunct="1">
                        <a:defRPr sz="1800" kern="1200">
                          <a:solidFill>
                            <a:schemeClr val="tx1"/>
                          </a:solidFill>
                          <a:latin typeface="Arial Narrow"/>
                        </a:defRPr>
                      </a:lvl3pPr>
                      <a:lvl4pPr marL="1371600" algn="l" defTabSz="914400" rtl="0" eaLnBrk="1" latinLnBrk="0" hangingPunct="1">
                        <a:defRPr sz="1800" kern="1200">
                          <a:solidFill>
                            <a:schemeClr val="tx1"/>
                          </a:solidFill>
                          <a:latin typeface="Arial Narrow"/>
                        </a:defRPr>
                      </a:lvl4pPr>
                      <a:lvl5pPr marL="1828800" algn="l" defTabSz="914400" rtl="0" eaLnBrk="1" latinLnBrk="0" hangingPunct="1">
                        <a:defRPr sz="1800" kern="1200">
                          <a:solidFill>
                            <a:schemeClr val="tx1"/>
                          </a:solidFill>
                          <a:latin typeface="Arial Narrow"/>
                        </a:defRPr>
                      </a:lvl5pPr>
                      <a:lvl6pPr marL="2286000" algn="l" defTabSz="914400" rtl="0" eaLnBrk="1" latinLnBrk="0" hangingPunct="1">
                        <a:defRPr sz="1800" kern="1200">
                          <a:solidFill>
                            <a:schemeClr val="tx1"/>
                          </a:solidFill>
                          <a:latin typeface="Arial Narrow"/>
                        </a:defRPr>
                      </a:lvl6pPr>
                      <a:lvl7pPr marL="2743200" algn="l" defTabSz="914400" rtl="0" eaLnBrk="1" latinLnBrk="0" hangingPunct="1">
                        <a:defRPr sz="1800" kern="1200">
                          <a:solidFill>
                            <a:schemeClr val="tx1"/>
                          </a:solidFill>
                          <a:latin typeface="Arial Narrow"/>
                        </a:defRPr>
                      </a:lvl7pPr>
                      <a:lvl8pPr marL="3200400" algn="l" defTabSz="914400" rtl="0" eaLnBrk="1" latinLnBrk="0" hangingPunct="1">
                        <a:defRPr sz="1800" kern="1200">
                          <a:solidFill>
                            <a:schemeClr val="tx1"/>
                          </a:solidFill>
                          <a:latin typeface="Arial Narrow"/>
                        </a:defRPr>
                      </a:lvl8pPr>
                      <a:lvl9pPr marL="3657600" algn="l" defTabSz="914400" rtl="0" eaLnBrk="1" latinLnBrk="0" hangingPunct="1">
                        <a:defRPr sz="1800" kern="1200">
                          <a:solidFill>
                            <a:schemeClr val="tx1"/>
                          </a:solidFill>
                          <a:latin typeface="Arial Narrow"/>
                        </a:defRPr>
                      </a:lvl9pPr>
                    </a:lstStyle>
                    <a:p>
                      <a:r>
                        <a:rPr lang="en-US" altLang="zh-CN" b="1" dirty="0">
                          <a:effectLst/>
                          <a:latin typeface="Courier New" panose="02070309020205020404" pitchFamily="49" charset="0"/>
                          <a:cs typeface="Courier New" panose="02070309020205020404" pitchFamily="49" charset="0"/>
                        </a:rPr>
                        <a:t>{</a:t>
                      </a:r>
                    </a:p>
                  </a:txBody>
                  <a:tcPr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266351650"/>
                  </a:ext>
                </a:extLst>
              </a:tr>
              <a:tr h="0">
                <a:tc>
                  <a:txBody>
                    <a:bodyPr/>
                    <a:lstStyle>
                      <a:lvl1pPr marL="0" algn="l" defTabSz="914400" rtl="0" eaLnBrk="1" latinLnBrk="0" hangingPunct="1">
                        <a:defRPr sz="1800" kern="1200">
                          <a:solidFill>
                            <a:schemeClr val="tx1"/>
                          </a:solidFill>
                          <a:latin typeface="Arial Narrow"/>
                        </a:defRPr>
                      </a:lvl1pPr>
                      <a:lvl2pPr marL="457200" algn="l" defTabSz="914400" rtl="0" eaLnBrk="1" latinLnBrk="0" hangingPunct="1">
                        <a:defRPr sz="1800" kern="1200">
                          <a:solidFill>
                            <a:schemeClr val="tx1"/>
                          </a:solidFill>
                          <a:latin typeface="Arial Narrow"/>
                        </a:defRPr>
                      </a:lvl2pPr>
                      <a:lvl3pPr marL="914400" algn="l" defTabSz="914400" rtl="0" eaLnBrk="1" latinLnBrk="0" hangingPunct="1">
                        <a:defRPr sz="1800" kern="1200">
                          <a:solidFill>
                            <a:schemeClr val="tx1"/>
                          </a:solidFill>
                          <a:latin typeface="Arial Narrow"/>
                        </a:defRPr>
                      </a:lvl3pPr>
                      <a:lvl4pPr marL="1371600" algn="l" defTabSz="914400" rtl="0" eaLnBrk="1" latinLnBrk="0" hangingPunct="1">
                        <a:defRPr sz="1800" kern="1200">
                          <a:solidFill>
                            <a:schemeClr val="tx1"/>
                          </a:solidFill>
                          <a:latin typeface="Arial Narrow"/>
                        </a:defRPr>
                      </a:lvl4pPr>
                      <a:lvl5pPr marL="1828800" algn="l" defTabSz="914400" rtl="0" eaLnBrk="1" latinLnBrk="0" hangingPunct="1">
                        <a:defRPr sz="1800" kern="1200">
                          <a:solidFill>
                            <a:schemeClr val="tx1"/>
                          </a:solidFill>
                          <a:latin typeface="Arial Narrow"/>
                        </a:defRPr>
                      </a:lvl5pPr>
                      <a:lvl6pPr marL="2286000" algn="l" defTabSz="914400" rtl="0" eaLnBrk="1" latinLnBrk="0" hangingPunct="1">
                        <a:defRPr sz="1800" kern="1200">
                          <a:solidFill>
                            <a:schemeClr val="tx1"/>
                          </a:solidFill>
                          <a:latin typeface="Arial Narrow"/>
                        </a:defRPr>
                      </a:lvl6pPr>
                      <a:lvl7pPr marL="2743200" algn="l" defTabSz="914400" rtl="0" eaLnBrk="1" latinLnBrk="0" hangingPunct="1">
                        <a:defRPr sz="1800" kern="1200">
                          <a:solidFill>
                            <a:schemeClr val="tx1"/>
                          </a:solidFill>
                          <a:latin typeface="Arial Narrow"/>
                        </a:defRPr>
                      </a:lvl7pPr>
                      <a:lvl8pPr marL="3200400" algn="l" defTabSz="914400" rtl="0" eaLnBrk="1" latinLnBrk="0" hangingPunct="1">
                        <a:defRPr sz="1800" kern="1200">
                          <a:solidFill>
                            <a:schemeClr val="tx1"/>
                          </a:solidFill>
                          <a:latin typeface="Arial Narrow"/>
                        </a:defRPr>
                      </a:lvl8pPr>
                      <a:lvl9pPr marL="3657600" algn="l" defTabSz="914400" rtl="0" eaLnBrk="1" latinLnBrk="0" hangingPunct="1">
                        <a:defRPr sz="1800" kern="1200">
                          <a:solidFill>
                            <a:schemeClr val="tx1"/>
                          </a:solidFill>
                          <a:latin typeface="Arial Narrow"/>
                        </a:defRPr>
                      </a:lvl9pPr>
                    </a:lstStyle>
                    <a:p>
                      <a:pPr algn="r"/>
                      <a:r>
                        <a:rPr lang="en-US" altLang="zh-CN" b="1" u="none" strike="noStrike" dirty="0">
                          <a:solidFill>
                            <a:schemeClr val="tx1"/>
                          </a:solidFill>
                          <a:effectLst/>
                        </a:rPr>
                        <a:t>662</a:t>
                      </a:r>
                      <a:endParaRPr lang="zh-CN" altLang="en-US" b="1" u="none" dirty="0">
                        <a:solidFill>
                          <a:schemeClr val="tx1"/>
                        </a:solidFill>
                        <a:effectLst/>
                      </a:endParaRPr>
                    </a:p>
                  </a:txBody>
                  <a:tcPr anchor="ctr">
                    <a:lnL>
                      <a:noFill/>
                    </a:lnL>
                    <a:lnR>
                      <a:noFill/>
                    </a:lnR>
                    <a:lnT>
                      <a:noFill/>
                    </a:lnT>
                    <a:lnB>
                      <a:noFill/>
                    </a:lnB>
                    <a:lnTlToBr w="12700" cmpd="sng">
                      <a:noFill/>
                      <a:prstDash val="solid"/>
                    </a:lnTlToBr>
                    <a:lnBlToTr w="12700" cmpd="sng">
                      <a:noFill/>
                      <a:prstDash val="solid"/>
                    </a:lnBlToTr>
                    <a:solidFill>
                      <a:srgbClr val="EEEEEE"/>
                    </a:solidFill>
                  </a:tcPr>
                </a:tc>
                <a:tc>
                  <a:txBody>
                    <a:bodyPr/>
                    <a:lstStyle>
                      <a:lvl1pPr marL="0" algn="l" defTabSz="914400" rtl="0" eaLnBrk="1" latinLnBrk="0" hangingPunct="1">
                        <a:defRPr sz="1800" kern="1200">
                          <a:solidFill>
                            <a:schemeClr val="tx1"/>
                          </a:solidFill>
                          <a:latin typeface="Arial Narrow"/>
                        </a:defRPr>
                      </a:lvl1pPr>
                      <a:lvl2pPr marL="457200" algn="l" defTabSz="914400" rtl="0" eaLnBrk="1" latinLnBrk="0" hangingPunct="1">
                        <a:defRPr sz="1800" kern="1200">
                          <a:solidFill>
                            <a:schemeClr val="tx1"/>
                          </a:solidFill>
                          <a:latin typeface="Arial Narrow"/>
                        </a:defRPr>
                      </a:lvl2pPr>
                      <a:lvl3pPr marL="914400" algn="l" defTabSz="914400" rtl="0" eaLnBrk="1" latinLnBrk="0" hangingPunct="1">
                        <a:defRPr sz="1800" kern="1200">
                          <a:solidFill>
                            <a:schemeClr val="tx1"/>
                          </a:solidFill>
                          <a:latin typeface="Arial Narrow"/>
                        </a:defRPr>
                      </a:lvl3pPr>
                      <a:lvl4pPr marL="1371600" algn="l" defTabSz="914400" rtl="0" eaLnBrk="1" latinLnBrk="0" hangingPunct="1">
                        <a:defRPr sz="1800" kern="1200">
                          <a:solidFill>
                            <a:schemeClr val="tx1"/>
                          </a:solidFill>
                          <a:latin typeface="Arial Narrow"/>
                        </a:defRPr>
                      </a:lvl4pPr>
                      <a:lvl5pPr marL="1828800" algn="l" defTabSz="914400" rtl="0" eaLnBrk="1" latinLnBrk="0" hangingPunct="1">
                        <a:defRPr sz="1800" kern="1200">
                          <a:solidFill>
                            <a:schemeClr val="tx1"/>
                          </a:solidFill>
                          <a:latin typeface="Arial Narrow"/>
                        </a:defRPr>
                      </a:lvl5pPr>
                      <a:lvl6pPr marL="2286000" algn="l" defTabSz="914400" rtl="0" eaLnBrk="1" latinLnBrk="0" hangingPunct="1">
                        <a:defRPr sz="1800" kern="1200">
                          <a:solidFill>
                            <a:schemeClr val="tx1"/>
                          </a:solidFill>
                          <a:latin typeface="Arial Narrow"/>
                        </a:defRPr>
                      </a:lvl6pPr>
                      <a:lvl7pPr marL="2743200" algn="l" defTabSz="914400" rtl="0" eaLnBrk="1" latinLnBrk="0" hangingPunct="1">
                        <a:defRPr sz="1800" kern="1200">
                          <a:solidFill>
                            <a:schemeClr val="tx1"/>
                          </a:solidFill>
                          <a:latin typeface="Arial Narrow"/>
                        </a:defRPr>
                      </a:lvl7pPr>
                      <a:lvl8pPr marL="3200400" algn="l" defTabSz="914400" rtl="0" eaLnBrk="1" latinLnBrk="0" hangingPunct="1">
                        <a:defRPr sz="1800" kern="1200">
                          <a:solidFill>
                            <a:schemeClr val="tx1"/>
                          </a:solidFill>
                          <a:latin typeface="Arial Narrow"/>
                        </a:defRPr>
                      </a:lvl8pPr>
                      <a:lvl9pPr marL="3657600" algn="l" defTabSz="914400" rtl="0" eaLnBrk="1" latinLnBrk="0" hangingPunct="1">
                        <a:defRPr sz="1800" kern="1200">
                          <a:solidFill>
                            <a:schemeClr val="tx1"/>
                          </a:solidFill>
                          <a:latin typeface="Arial Narrow"/>
                        </a:defRPr>
                      </a:lvl9pPr>
                    </a:lstStyle>
                    <a:p>
                      <a:r>
                        <a:rPr lang="en-US" b="1" i="0" dirty="0">
                          <a:solidFill>
                            <a:srgbClr val="860D0D"/>
                          </a:solidFill>
                          <a:effectLst/>
                          <a:latin typeface="Courier New" panose="02070309020205020404" pitchFamily="49" charset="0"/>
                          <a:cs typeface="Courier New" panose="02070309020205020404" pitchFamily="49" charset="0"/>
                        </a:rPr>
                        <a:t>Elf64_Addr </a:t>
                      </a:r>
                      <a:r>
                        <a:rPr lang="en-US" b="1" i="0" dirty="0" err="1">
                          <a:solidFill>
                            <a:srgbClr val="860D0D"/>
                          </a:solidFill>
                          <a:effectLst/>
                          <a:latin typeface="Courier New" panose="02070309020205020404" pitchFamily="49" charset="0"/>
                          <a:cs typeface="Courier New" panose="02070309020205020404" pitchFamily="49" charset="0"/>
                        </a:rPr>
                        <a:t>r_offset</a:t>
                      </a:r>
                      <a:r>
                        <a:rPr lang="en-US" b="1" dirty="0">
                          <a:effectLst/>
                          <a:latin typeface="Courier New" panose="02070309020205020404" pitchFamily="49" charset="0"/>
                          <a:cs typeface="Courier New" panose="02070309020205020404" pitchFamily="49" charset="0"/>
                        </a:rPr>
                        <a:t>; </a:t>
                      </a:r>
                      <a:r>
                        <a:rPr lang="en-US" b="1" i="0" dirty="0">
                          <a:solidFill>
                            <a:srgbClr val="008000"/>
                          </a:solidFill>
                          <a:effectLst/>
                          <a:latin typeface="Courier New" panose="02070309020205020404" pitchFamily="49" charset="0"/>
                          <a:cs typeface="Courier New" panose="02070309020205020404" pitchFamily="49" charset="0"/>
                        </a:rPr>
                        <a:t>/* Address */</a:t>
                      </a:r>
                      <a:endParaRPr lang="en-US" b="1" dirty="0">
                        <a:effectLst/>
                        <a:latin typeface="Courier New" panose="02070309020205020404" pitchFamily="49" charset="0"/>
                        <a:cs typeface="Courier New" panose="02070309020205020404" pitchFamily="49" charset="0"/>
                      </a:endParaRPr>
                    </a:p>
                  </a:txBody>
                  <a:tcPr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30007537"/>
                  </a:ext>
                </a:extLst>
              </a:tr>
              <a:tr h="0">
                <a:tc>
                  <a:txBody>
                    <a:bodyPr/>
                    <a:lstStyle>
                      <a:lvl1pPr marL="0" algn="l" defTabSz="914400" rtl="0" eaLnBrk="1" latinLnBrk="0" hangingPunct="1">
                        <a:defRPr sz="1800" kern="1200">
                          <a:solidFill>
                            <a:schemeClr val="tx1"/>
                          </a:solidFill>
                          <a:latin typeface="Arial Narrow"/>
                        </a:defRPr>
                      </a:lvl1pPr>
                      <a:lvl2pPr marL="457200" algn="l" defTabSz="914400" rtl="0" eaLnBrk="1" latinLnBrk="0" hangingPunct="1">
                        <a:defRPr sz="1800" kern="1200">
                          <a:solidFill>
                            <a:schemeClr val="tx1"/>
                          </a:solidFill>
                          <a:latin typeface="Arial Narrow"/>
                        </a:defRPr>
                      </a:lvl2pPr>
                      <a:lvl3pPr marL="914400" algn="l" defTabSz="914400" rtl="0" eaLnBrk="1" latinLnBrk="0" hangingPunct="1">
                        <a:defRPr sz="1800" kern="1200">
                          <a:solidFill>
                            <a:schemeClr val="tx1"/>
                          </a:solidFill>
                          <a:latin typeface="Arial Narrow"/>
                        </a:defRPr>
                      </a:lvl3pPr>
                      <a:lvl4pPr marL="1371600" algn="l" defTabSz="914400" rtl="0" eaLnBrk="1" latinLnBrk="0" hangingPunct="1">
                        <a:defRPr sz="1800" kern="1200">
                          <a:solidFill>
                            <a:schemeClr val="tx1"/>
                          </a:solidFill>
                          <a:latin typeface="Arial Narrow"/>
                        </a:defRPr>
                      </a:lvl4pPr>
                      <a:lvl5pPr marL="1828800" algn="l" defTabSz="914400" rtl="0" eaLnBrk="1" latinLnBrk="0" hangingPunct="1">
                        <a:defRPr sz="1800" kern="1200">
                          <a:solidFill>
                            <a:schemeClr val="tx1"/>
                          </a:solidFill>
                          <a:latin typeface="Arial Narrow"/>
                        </a:defRPr>
                      </a:lvl5pPr>
                      <a:lvl6pPr marL="2286000" algn="l" defTabSz="914400" rtl="0" eaLnBrk="1" latinLnBrk="0" hangingPunct="1">
                        <a:defRPr sz="1800" kern="1200">
                          <a:solidFill>
                            <a:schemeClr val="tx1"/>
                          </a:solidFill>
                          <a:latin typeface="Arial Narrow"/>
                        </a:defRPr>
                      </a:lvl6pPr>
                      <a:lvl7pPr marL="2743200" algn="l" defTabSz="914400" rtl="0" eaLnBrk="1" latinLnBrk="0" hangingPunct="1">
                        <a:defRPr sz="1800" kern="1200">
                          <a:solidFill>
                            <a:schemeClr val="tx1"/>
                          </a:solidFill>
                          <a:latin typeface="Arial Narrow"/>
                        </a:defRPr>
                      </a:lvl7pPr>
                      <a:lvl8pPr marL="3200400" algn="l" defTabSz="914400" rtl="0" eaLnBrk="1" latinLnBrk="0" hangingPunct="1">
                        <a:defRPr sz="1800" kern="1200">
                          <a:solidFill>
                            <a:schemeClr val="tx1"/>
                          </a:solidFill>
                          <a:latin typeface="Arial Narrow"/>
                        </a:defRPr>
                      </a:lvl8pPr>
                      <a:lvl9pPr marL="3657600" algn="l" defTabSz="914400" rtl="0" eaLnBrk="1" latinLnBrk="0" hangingPunct="1">
                        <a:defRPr sz="1800" kern="1200">
                          <a:solidFill>
                            <a:schemeClr val="tx1"/>
                          </a:solidFill>
                          <a:latin typeface="Arial Narrow"/>
                        </a:defRPr>
                      </a:lvl9pPr>
                    </a:lstStyle>
                    <a:p>
                      <a:pPr algn="r"/>
                      <a:r>
                        <a:rPr lang="en-US" altLang="zh-CN" b="1" u="none" strike="noStrike" dirty="0">
                          <a:solidFill>
                            <a:schemeClr val="tx1"/>
                          </a:solidFill>
                          <a:effectLst/>
                        </a:rPr>
                        <a:t>663</a:t>
                      </a:r>
                      <a:endParaRPr lang="zh-CN" altLang="en-US" b="1" u="none" dirty="0">
                        <a:solidFill>
                          <a:schemeClr val="tx1"/>
                        </a:solidFill>
                        <a:effectLst/>
                      </a:endParaRPr>
                    </a:p>
                  </a:txBody>
                  <a:tcPr anchor="ctr">
                    <a:lnL>
                      <a:noFill/>
                    </a:lnL>
                    <a:lnR>
                      <a:noFill/>
                    </a:lnR>
                    <a:lnT>
                      <a:noFill/>
                    </a:lnT>
                    <a:lnB>
                      <a:noFill/>
                    </a:lnB>
                    <a:lnTlToBr w="12700" cmpd="sng">
                      <a:noFill/>
                      <a:prstDash val="solid"/>
                    </a:lnTlToBr>
                    <a:lnBlToTr w="12700" cmpd="sng">
                      <a:noFill/>
                      <a:prstDash val="solid"/>
                    </a:lnBlToTr>
                    <a:solidFill>
                      <a:srgbClr val="EEEEEE"/>
                    </a:solidFill>
                  </a:tcPr>
                </a:tc>
                <a:tc>
                  <a:txBody>
                    <a:bodyPr/>
                    <a:lstStyle>
                      <a:lvl1pPr marL="0" algn="l" defTabSz="914400" rtl="0" eaLnBrk="1" latinLnBrk="0" hangingPunct="1">
                        <a:defRPr sz="1800" kern="1200">
                          <a:solidFill>
                            <a:schemeClr val="tx1"/>
                          </a:solidFill>
                          <a:latin typeface="Arial Narrow"/>
                        </a:defRPr>
                      </a:lvl1pPr>
                      <a:lvl2pPr marL="457200" algn="l" defTabSz="914400" rtl="0" eaLnBrk="1" latinLnBrk="0" hangingPunct="1">
                        <a:defRPr sz="1800" kern="1200">
                          <a:solidFill>
                            <a:schemeClr val="tx1"/>
                          </a:solidFill>
                          <a:latin typeface="Arial Narrow"/>
                        </a:defRPr>
                      </a:lvl2pPr>
                      <a:lvl3pPr marL="914400" algn="l" defTabSz="914400" rtl="0" eaLnBrk="1" latinLnBrk="0" hangingPunct="1">
                        <a:defRPr sz="1800" kern="1200">
                          <a:solidFill>
                            <a:schemeClr val="tx1"/>
                          </a:solidFill>
                          <a:latin typeface="Arial Narrow"/>
                        </a:defRPr>
                      </a:lvl3pPr>
                      <a:lvl4pPr marL="1371600" algn="l" defTabSz="914400" rtl="0" eaLnBrk="1" latinLnBrk="0" hangingPunct="1">
                        <a:defRPr sz="1800" kern="1200">
                          <a:solidFill>
                            <a:schemeClr val="tx1"/>
                          </a:solidFill>
                          <a:latin typeface="Arial Narrow"/>
                        </a:defRPr>
                      </a:lvl4pPr>
                      <a:lvl5pPr marL="1828800" algn="l" defTabSz="914400" rtl="0" eaLnBrk="1" latinLnBrk="0" hangingPunct="1">
                        <a:defRPr sz="1800" kern="1200">
                          <a:solidFill>
                            <a:schemeClr val="tx1"/>
                          </a:solidFill>
                          <a:latin typeface="Arial Narrow"/>
                        </a:defRPr>
                      </a:lvl5pPr>
                      <a:lvl6pPr marL="2286000" algn="l" defTabSz="914400" rtl="0" eaLnBrk="1" latinLnBrk="0" hangingPunct="1">
                        <a:defRPr sz="1800" kern="1200">
                          <a:solidFill>
                            <a:schemeClr val="tx1"/>
                          </a:solidFill>
                          <a:latin typeface="Arial Narrow"/>
                        </a:defRPr>
                      </a:lvl6pPr>
                      <a:lvl7pPr marL="2743200" algn="l" defTabSz="914400" rtl="0" eaLnBrk="1" latinLnBrk="0" hangingPunct="1">
                        <a:defRPr sz="1800" kern="1200">
                          <a:solidFill>
                            <a:schemeClr val="tx1"/>
                          </a:solidFill>
                          <a:latin typeface="Arial Narrow"/>
                        </a:defRPr>
                      </a:lvl7pPr>
                      <a:lvl8pPr marL="3200400" algn="l" defTabSz="914400" rtl="0" eaLnBrk="1" latinLnBrk="0" hangingPunct="1">
                        <a:defRPr sz="1800" kern="1200">
                          <a:solidFill>
                            <a:schemeClr val="tx1"/>
                          </a:solidFill>
                          <a:latin typeface="Arial Narrow"/>
                        </a:defRPr>
                      </a:lvl8pPr>
                      <a:lvl9pPr marL="3657600" algn="l" defTabSz="914400" rtl="0" eaLnBrk="1" latinLnBrk="0" hangingPunct="1">
                        <a:defRPr sz="1800" kern="1200">
                          <a:solidFill>
                            <a:schemeClr val="tx1"/>
                          </a:solidFill>
                          <a:latin typeface="Arial Narrow"/>
                        </a:defRPr>
                      </a:lvl9pPr>
                    </a:lstStyle>
                    <a:p>
                      <a:r>
                        <a:rPr lang="en-US" b="1" i="0" dirty="0">
                          <a:solidFill>
                            <a:srgbClr val="860D0D"/>
                          </a:solidFill>
                          <a:effectLst/>
                          <a:latin typeface="Courier New" panose="02070309020205020404" pitchFamily="49" charset="0"/>
                          <a:cs typeface="Courier New" panose="02070309020205020404" pitchFamily="49" charset="0"/>
                        </a:rPr>
                        <a:t>Elf64_XWord </a:t>
                      </a:r>
                      <a:r>
                        <a:rPr lang="en-US" b="1" i="0" dirty="0" err="1">
                          <a:solidFill>
                            <a:srgbClr val="860D0D"/>
                          </a:solidFill>
                          <a:effectLst/>
                          <a:latin typeface="Courier New" panose="02070309020205020404" pitchFamily="49" charset="0"/>
                          <a:cs typeface="Courier New" panose="02070309020205020404" pitchFamily="49" charset="0"/>
                        </a:rPr>
                        <a:t>r_info</a:t>
                      </a:r>
                      <a:r>
                        <a:rPr lang="en-US" b="1" dirty="0">
                          <a:effectLst/>
                          <a:latin typeface="Courier New" panose="02070309020205020404" pitchFamily="49" charset="0"/>
                          <a:cs typeface="Courier New" panose="02070309020205020404" pitchFamily="49" charset="0"/>
                        </a:rPr>
                        <a:t>; </a:t>
                      </a:r>
                      <a:r>
                        <a:rPr lang="en-US" b="1" i="0" dirty="0">
                          <a:solidFill>
                            <a:srgbClr val="008000"/>
                          </a:solidFill>
                          <a:effectLst/>
                          <a:latin typeface="Courier New" panose="02070309020205020404" pitchFamily="49" charset="0"/>
                          <a:cs typeface="Courier New" panose="02070309020205020404" pitchFamily="49" charset="0"/>
                        </a:rPr>
                        <a:t>/* Relocation type and symbol index */</a:t>
                      </a:r>
                      <a:endParaRPr lang="en-US" b="1" dirty="0">
                        <a:effectLst/>
                        <a:latin typeface="Courier New" panose="02070309020205020404" pitchFamily="49" charset="0"/>
                        <a:cs typeface="Courier New" panose="02070309020205020404" pitchFamily="49" charset="0"/>
                      </a:endParaRPr>
                    </a:p>
                  </a:txBody>
                  <a:tcPr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143237641"/>
                  </a:ext>
                </a:extLst>
              </a:tr>
              <a:tr h="0">
                <a:tc>
                  <a:txBody>
                    <a:bodyPr/>
                    <a:lstStyle>
                      <a:lvl1pPr marL="0" algn="l" defTabSz="914400" rtl="0" eaLnBrk="1" latinLnBrk="0" hangingPunct="1">
                        <a:defRPr sz="1800" kern="1200">
                          <a:solidFill>
                            <a:schemeClr val="tx1"/>
                          </a:solidFill>
                          <a:latin typeface="Arial Narrow"/>
                        </a:defRPr>
                      </a:lvl1pPr>
                      <a:lvl2pPr marL="457200" algn="l" defTabSz="914400" rtl="0" eaLnBrk="1" latinLnBrk="0" hangingPunct="1">
                        <a:defRPr sz="1800" kern="1200">
                          <a:solidFill>
                            <a:schemeClr val="tx1"/>
                          </a:solidFill>
                          <a:latin typeface="Arial Narrow"/>
                        </a:defRPr>
                      </a:lvl2pPr>
                      <a:lvl3pPr marL="914400" algn="l" defTabSz="914400" rtl="0" eaLnBrk="1" latinLnBrk="0" hangingPunct="1">
                        <a:defRPr sz="1800" kern="1200">
                          <a:solidFill>
                            <a:schemeClr val="tx1"/>
                          </a:solidFill>
                          <a:latin typeface="Arial Narrow"/>
                        </a:defRPr>
                      </a:lvl3pPr>
                      <a:lvl4pPr marL="1371600" algn="l" defTabSz="914400" rtl="0" eaLnBrk="1" latinLnBrk="0" hangingPunct="1">
                        <a:defRPr sz="1800" kern="1200">
                          <a:solidFill>
                            <a:schemeClr val="tx1"/>
                          </a:solidFill>
                          <a:latin typeface="Arial Narrow"/>
                        </a:defRPr>
                      </a:lvl4pPr>
                      <a:lvl5pPr marL="1828800" algn="l" defTabSz="914400" rtl="0" eaLnBrk="1" latinLnBrk="0" hangingPunct="1">
                        <a:defRPr sz="1800" kern="1200">
                          <a:solidFill>
                            <a:schemeClr val="tx1"/>
                          </a:solidFill>
                          <a:latin typeface="Arial Narrow"/>
                        </a:defRPr>
                      </a:lvl5pPr>
                      <a:lvl6pPr marL="2286000" algn="l" defTabSz="914400" rtl="0" eaLnBrk="1" latinLnBrk="0" hangingPunct="1">
                        <a:defRPr sz="1800" kern="1200">
                          <a:solidFill>
                            <a:schemeClr val="tx1"/>
                          </a:solidFill>
                          <a:latin typeface="Arial Narrow"/>
                        </a:defRPr>
                      </a:lvl6pPr>
                      <a:lvl7pPr marL="2743200" algn="l" defTabSz="914400" rtl="0" eaLnBrk="1" latinLnBrk="0" hangingPunct="1">
                        <a:defRPr sz="1800" kern="1200">
                          <a:solidFill>
                            <a:schemeClr val="tx1"/>
                          </a:solidFill>
                          <a:latin typeface="Arial Narrow"/>
                        </a:defRPr>
                      </a:lvl7pPr>
                      <a:lvl8pPr marL="3200400" algn="l" defTabSz="914400" rtl="0" eaLnBrk="1" latinLnBrk="0" hangingPunct="1">
                        <a:defRPr sz="1800" kern="1200">
                          <a:solidFill>
                            <a:schemeClr val="tx1"/>
                          </a:solidFill>
                          <a:latin typeface="Arial Narrow"/>
                        </a:defRPr>
                      </a:lvl8pPr>
                      <a:lvl9pPr marL="3657600" algn="l" defTabSz="914400" rtl="0" eaLnBrk="1" latinLnBrk="0" hangingPunct="1">
                        <a:defRPr sz="1800" kern="1200">
                          <a:solidFill>
                            <a:schemeClr val="tx1"/>
                          </a:solidFill>
                          <a:latin typeface="Arial Narrow"/>
                        </a:defRPr>
                      </a:lvl9pPr>
                    </a:lstStyle>
                    <a:p>
                      <a:pPr algn="r"/>
                      <a:r>
                        <a:rPr lang="en-US" altLang="zh-CN" b="1" u="none" dirty="0">
                          <a:solidFill>
                            <a:schemeClr val="tx1"/>
                          </a:solidFill>
                          <a:effectLst/>
                        </a:rPr>
                        <a:t>664</a:t>
                      </a:r>
                    </a:p>
                  </a:txBody>
                  <a:tcPr anchor="ctr">
                    <a:lnL>
                      <a:noFill/>
                    </a:lnL>
                    <a:lnR>
                      <a:noFill/>
                    </a:lnR>
                    <a:lnT>
                      <a:noFill/>
                    </a:lnT>
                    <a:lnB>
                      <a:noFill/>
                    </a:lnB>
                    <a:lnTlToBr w="12700" cmpd="sng">
                      <a:noFill/>
                      <a:prstDash val="solid"/>
                    </a:lnTlToBr>
                    <a:lnBlToTr w="12700" cmpd="sng">
                      <a:noFill/>
                      <a:prstDash val="solid"/>
                    </a:lnBlToTr>
                    <a:solidFill>
                      <a:srgbClr val="EEEEEE"/>
                    </a:solidFill>
                  </a:tcPr>
                </a:tc>
                <a:tc>
                  <a:txBody>
                    <a:bodyPr/>
                    <a:lstStyle>
                      <a:lvl1pPr marL="0" algn="l" defTabSz="914400" rtl="0" eaLnBrk="1" latinLnBrk="0" hangingPunct="1">
                        <a:defRPr sz="1800" kern="1200">
                          <a:solidFill>
                            <a:schemeClr val="tx1"/>
                          </a:solidFill>
                          <a:latin typeface="Arial Narrow"/>
                        </a:defRPr>
                      </a:lvl1pPr>
                      <a:lvl2pPr marL="457200" algn="l" defTabSz="914400" rtl="0" eaLnBrk="1" latinLnBrk="0" hangingPunct="1">
                        <a:defRPr sz="1800" kern="1200">
                          <a:solidFill>
                            <a:schemeClr val="tx1"/>
                          </a:solidFill>
                          <a:latin typeface="Arial Narrow"/>
                        </a:defRPr>
                      </a:lvl2pPr>
                      <a:lvl3pPr marL="914400" algn="l" defTabSz="914400" rtl="0" eaLnBrk="1" latinLnBrk="0" hangingPunct="1">
                        <a:defRPr sz="1800" kern="1200">
                          <a:solidFill>
                            <a:schemeClr val="tx1"/>
                          </a:solidFill>
                          <a:latin typeface="Arial Narrow"/>
                        </a:defRPr>
                      </a:lvl3pPr>
                      <a:lvl4pPr marL="1371600" algn="l" defTabSz="914400" rtl="0" eaLnBrk="1" latinLnBrk="0" hangingPunct="1">
                        <a:defRPr sz="1800" kern="1200">
                          <a:solidFill>
                            <a:schemeClr val="tx1"/>
                          </a:solidFill>
                          <a:latin typeface="Arial Narrow"/>
                        </a:defRPr>
                      </a:lvl4pPr>
                      <a:lvl5pPr marL="1828800" algn="l" defTabSz="914400" rtl="0" eaLnBrk="1" latinLnBrk="0" hangingPunct="1">
                        <a:defRPr sz="1800" kern="1200">
                          <a:solidFill>
                            <a:schemeClr val="tx1"/>
                          </a:solidFill>
                          <a:latin typeface="Arial Narrow"/>
                        </a:defRPr>
                      </a:lvl5pPr>
                      <a:lvl6pPr marL="2286000" algn="l" defTabSz="914400" rtl="0" eaLnBrk="1" latinLnBrk="0" hangingPunct="1">
                        <a:defRPr sz="1800" kern="1200">
                          <a:solidFill>
                            <a:schemeClr val="tx1"/>
                          </a:solidFill>
                          <a:latin typeface="Arial Narrow"/>
                        </a:defRPr>
                      </a:lvl6pPr>
                      <a:lvl7pPr marL="2743200" algn="l" defTabSz="914400" rtl="0" eaLnBrk="1" latinLnBrk="0" hangingPunct="1">
                        <a:defRPr sz="1800" kern="1200">
                          <a:solidFill>
                            <a:schemeClr val="tx1"/>
                          </a:solidFill>
                          <a:latin typeface="Arial Narrow"/>
                        </a:defRPr>
                      </a:lvl7pPr>
                      <a:lvl8pPr marL="3200400" algn="l" defTabSz="914400" rtl="0" eaLnBrk="1" latinLnBrk="0" hangingPunct="1">
                        <a:defRPr sz="1800" kern="1200">
                          <a:solidFill>
                            <a:schemeClr val="tx1"/>
                          </a:solidFill>
                          <a:latin typeface="Arial Narrow"/>
                        </a:defRPr>
                      </a:lvl8pPr>
                      <a:lvl9pPr marL="3657600" algn="l" defTabSz="914400" rtl="0" eaLnBrk="1" latinLnBrk="0" hangingPunct="1">
                        <a:defRPr sz="1800" kern="1200">
                          <a:solidFill>
                            <a:schemeClr val="tx1"/>
                          </a:solidFill>
                          <a:latin typeface="Arial Narrow"/>
                        </a:defRPr>
                      </a:lvl9pPr>
                    </a:lstStyle>
                    <a:p>
                      <a:r>
                        <a:rPr lang="en-US" b="1" i="0" dirty="0">
                          <a:solidFill>
                            <a:srgbClr val="860D0D"/>
                          </a:solidFill>
                          <a:effectLst/>
                          <a:latin typeface="Courier New" panose="02070309020205020404" pitchFamily="49" charset="0"/>
                          <a:cs typeface="Courier New" panose="02070309020205020404" pitchFamily="49" charset="0"/>
                        </a:rPr>
                        <a:t>Elf64_S</a:t>
                      </a:r>
                      <a:r>
                        <a:rPr lang="en-US" altLang="zh-CN" b="1" i="0" dirty="0">
                          <a:solidFill>
                            <a:srgbClr val="860D0D"/>
                          </a:solidFill>
                          <a:effectLst/>
                          <a:latin typeface="Courier New" panose="02070309020205020404" pitchFamily="49" charset="0"/>
                          <a:cs typeface="Courier New" panose="02070309020205020404" pitchFamily="49" charset="0"/>
                        </a:rPr>
                        <a:t>x</a:t>
                      </a:r>
                      <a:r>
                        <a:rPr lang="en-US" b="1" i="0" dirty="0">
                          <a:solidFill>
                            <a:srgbClr val="860D0D"/>
                          </a:solidFill>
                          <a:effectLst/>
                          <a:latin typeface="Courier New" panose="02070309020205020404" pitchFamily="49" charset="0"/>
                          <a:cs typeface="Courier New" panose="02070309020205020404" pitchFamily="49" charset="0"/>
                        </a:rPr>
                        <a:t>word </a:t>
                      </a:r>
                      <a:r>
                        <a:rPr lang="en-US" b="1" i="0" dirty="0" err="1">
                          <a:solidFill>
                            <a:srgbClr val="860D0D"/>
                          </a:solidFill>
                          <a:effectLst/>
                          <a:latin typeface="Courier New" panose="02070309020205020404" pitchFamily="49" charset="0"/>
                          <a:cs typeface="Courier New" panose="02070309020205020404" pitchFamily="49" charset="0"/>
                        </a:rPr>
                        <a:t>r_addend</a:t>
                      </a:r>
                      <a:r>
                        <a:rPr lang="en-US" b="1" dirty="0">
                          <a:effectLst/>
                          <a:latin typeface="Courier New" panose="02070309020205020404" pitchFamily="49" charset="0"/>
                          <a:cs typeface="Courier New" panose="02070309020205020404" pitchFamily="49" charset="0"/>
                        </a:rPr>
                        <a:t>; </a:t>
                      </a:r>
                      <a:r>
                        <a:rPr lang="en-US" b="1" i="0" dirty="0">
                          <a:solidFill>
                            <a:srgbClr val="008000"/>
                          </a:solidFill>
                          <a:effectLst/>
                          <a:latin typeface="Courier New" panose="02070309020205020404" pitchFamily="49" charset="0"/>
                          <a:cs typeface="Courier New" panose="02070309020205020404" pitchFamily="49" charset="0"/>
                        </a:rPr>
                        <a:t>/* Addend */</a:t>
                      </a:r>
                      <a:endParaRPr lang="en-US" b="1" dirty="0">
                        <a:effectLst/>
                        <a:latin typeface="Courier New" panose="02070309020205020404" pitchFamily="49" charset="0"/>
                        <a:cs typeface="Courier New" panose="02070309020205020404" pitchFamily="49" charset="0"/>
                      </a:endParaRPr>
                    </a:p>
                  </a:txBody>
                  <a:tcPr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204012817"/>
                  </a:ext>
                </a:extLst>
              </a:tr>
              <a:tr h="0">
                <a:tc>
                  <a:txBody>
                    <a:bodyPr/>
                    <a:lstStyle>
                      <a:lvl1pPr marL="0" algn="l" defTabSz="914400" rtl="0" eaLnBrk="1" latinLnBrk="0" hangingPunct="1">
                        <a:defRPr sz="1800" kern="1200">
                          <a:solidFill>
                            <a:schemeClr val="tx1"/>
                          </a:solidFill>
                          <a:latin typeface="Arial Narrow"/>
                        </a:defRPr>
                      </a:lvl1pPr>
                      <a:lvl2pPr marL="457200" algn="l" defTabSz="914400" rtl="0" eaLnBrk="1" latinLnBrk="0" hangingPunct="1">
                        <a:defRPr sz="1800" kern="1200">
                          <a:solidFill>
                            <a:schemeClr val="tx1"/>
                          </a:solidFill>
                          <a:latin typeface="Arial Narrow"/>
                        </a:defRPr>
                      </a:lvl2pPr>
                      <a:lvl3pPr marL="914400" algn="l" defTabSz="914400" rtl="0" eaLnBrk="1" latinLnBrk="0" hangingPunct="1">
                        <a:defRPr sz="1800" kern="1200">
                          <a:solidFill>
                            <a:schemeClr val="tx1"/>
                          </a:solidFill>
                          <a:latin typeface="Arial Narrow"/>
                        </a:defRPr>
                      </a:lvl3pPr>
                      <a:lvl4pPr marL="1371600" algn="l" defTabSz="914400" rtl="0" eaLnBrk="1" latinLnBrk="0" hangingPunct="1">
                        <a:defRPr sz="1800" kern="1200">
                          <a:solidFill>
                            <a:schemeClr val="tx1"/>
                          </a:solidFill>
                          <a:latin typeface="Arial Narrow"/>
                        </a:defRPr>
                      </a:lvl4pPr>
                      <a:lvl5pPr marL="1828800" algn="l" defTabSz="914400" rtl="0" eaLnBrk="1" latinLnBrk="0" hangingPunct="1">
                        <a:defRPr sz="1800" kern="1200">
                          <a:solidFill>
                            <a:schemeClr val="tx1"/>
                          </a:solidFill>
                          <a:latin typeface="Arial Narrow"/>
                        </a:defRPr>
                      </a:lvl5pPr>
                      <a:lvl6pPr marL="2286000" algn="l" defTabSz="914400" rtl="0" eaLnBrk="1" latinLnBrk="0" hangingPunct="1">
                        <a:defRPr sz="1800" kern="1200">
                          <a:solidFill>
                            <a:schemeClr val="tx1"/>
                          </a:solidFill>
                          <a:latin typeface="Arial Narrow"/>
                        </a:defRPr>
                      </a:lvl6pPr>
                      <a:lvl7pPr marL="2743200" algn="l" defTabSz="914400" rtl="0" eaLnBrk="1" latinLnBrk="0" hangingPunct="1">
                        <a:defRPr sz="1800" kern="1200">
                          <a:solidFill>
                            <a:schemeClr val="tx1"/>
                          </a:solidFill>
                          <a:latin typeface="Arial Narrow"/>
                        </a:defRPr>
                      </a:lvl7pPr>
                      <a:lvl8pPr marL="3200400" algn="l" defTabSz="914400" rtl="0" eaLnBrk="1" latinLnBrk="0" hangingPunct="1">
                        <a:defRPr sz="1800" kern="1200">
                          <a:solidFill>
                            <a:schemeClr val="tx1"/>
                          </a:solidFill>
                          <a:latin typeface="Arial Narrow"/>
                        </a:defRPr>
                      </a:lvl8pPr>
                      <a:lvl9pPr marL="3657600" algn="l" defTabSz="914400" rtl="0" eaLnBrk="1" latinLnBrk="0" hangingPunct="1">
                        <a:defRPr sz="1800" kern="1200">
                          <a:solidFill>
                            <a:schemeClr val="tx1"/>
                          </a:solidFill>
                          <a:latin typeface="Arial Narrow"/>
                        </a:defRPr>
                      </a:lvl9pPr>
                    </a:lstStyle>
                    <a:p>
                      <a:pPr algn="r"/>
                      <a:r>
                        <a:rPr lang="en-US" altLang="zh-CN" b="1" u="none" dirty="0">
                          <a:solidFill>
                            <a:schemeClr val="tx1"/>
                          </a:solidFill>
                          <a:effectLst/>
                        </a:rPr>
                        <a:t>665</a:t>
                      </a:r>
                    </a:p>
                  </a:txBody>
                  <a:tcPr anchor="ctr">
                    <a:lnL>
                      <a:noFill/>
                    </a:lnL>
                    <a:lnR>
                      <a:noFill/>
                    </a:lnR>
                    <a:lnT>
                      <a:noFill/>
                    </a:lnT>
                    <a:lnB>
                      <a:noFill/>
                    </a:lnB>
                    <a:lnTlToBr w="12700" cmpd="sng">
                      <a:noFill/>
                      <a:prstDash val="solid"/>
                    </a:lnTlToBr>
                    <a:lnBlToTr w="12700" cmpd="sng">
                      <a:noFill/>
                      <a:prstDash val="solid"/>
                    </a:lnBlToTr>
                    <a:solidFill>
                      <a:srgbClr val="EEEEEE"/>
                    </a:solidFill>
                  </a:tcPr>
                </a:tc>
                <a:tc>
                  <a:txBody>
                    <a:bodyPr/>
                    <a:lstStyle>
                      <a:lvl1pPr marL="0" algn="l" defTabSz="914400" rtl="0" eaLnBrk="1" latinLnBrk="0" hangingPunct="1">
                        <a:defRPr sz="1800" kern="1200">
                          <a:solidFill>
                            <a:schemeClr val="tx1"/>
                          </a:solidFill>
                          <a:latin typeface="Arial Narrow"/>
                        </a:defRPr>
                      </a:lvl1pPr>
                      <a:lvl2pPr marL="457200" algn="l" defTabSz="914400" rtl="0" eaLnBrk="1" latinLnBrk="0" hangingPunct="1">
                        <a:defRPr sz="1800" kern="1200">
                          <a:solidFill>
                            <a:schemeClr val="tx1"/>
                          </a:solidFill>
                          <a:latin typeface="Arial Narrow"/>
                        </a:defRPr>
                      </a:lvl2pPr>
                      <a:lvl3pPr marL="914400" algn="l" defTabSz="914400" rtl="0" eaLnBrk="1" latinLnBrk="0" hangingPunct="1">
                        <a:defRPr sz="1800" kern="1200">
                          <a:solidFill>
                            <a:schemeClr val="tx1"/>
                          </a:solidFill>
                          <a:latin typeface="Arial Narrow"/>
                        </a:defRPr>
                      </a:lvl3pPr>
                      <a:lvl4pPr marL="1371600" algn="l" defTabSz="914400" rtl="0" eaLnBrk="1" latinLnBrk="0" hangingPunct="1">
                        <a:defRPr sz="1800" kern="1200">
                          <a:solidFill>
                            <a:schemeClr val="tx1"/>
                          </a:solidFill>
                          <a:latin typeface="Arial Narrow"/>
                        </a:defRPr>
                      </a:lvl4pPr>
                      <a:lvl5pPr marL="1828800" algn="l" defTabSz="914400" rtl="0" eaLnBrk="1" latinLnBrk="0" hangingPunct="1">
                        <a:defRPr sz="1800" kern="1200">
                          <a:solidFill>
                            <a:schemeClr val="tx1"/>
                          </a:solidFill>
                          <a:latin typeface="Arial Narrow"/>
                        </a:defRPr>
                      </a:lvl5pPr>
                      <a:lvl6pPr marL="2286000" algn="l" defTabSz="914400" rtl="0" eaLnBrk="1" latinLnBrk="0" hangingPunct="1">
                        <a:defRPr sz="1800" kern="1200">
                          <a:solidFill>
                            <a:schemeClr val="tx1"/>
                          </a:solidFill>
                          <a:latin typeface="Arial Narrow"/>
                        </a:defRPr>
                      </a:lvl6pPr>
                      <a:lvl7pPr marL="2743200" algn="l" defTabSz="914400" rtl="0" eaLnBrk="1" latinLnBrk="0" hangingPunct="1">
                        <a:defRPr sz="1800" kern="1200">
                          <a:solidFill>
                            <a:schemeClr val="tx1"/>
                          </a:solidFill>
                          <a:latin typeface="Arial Narrow"/>
                        </a:defRPr>
                      </a:lvl7pPr>
                      <a:lvl8pPr marL="3200400" algn="l" defTabSz="914400" rtl="0" eaLnBrk="1" latinLnBrk="0" hangingPunct="1">
                        <a:defRPr sz="1800" kern="1200">
                          <a:solidFill>
                            <a:schemeClr val="tx1"/>
                          </a:solidFill>
                          <a:latin typeface="Arial Narrow"/>
                        </a:defRPr>
                      </a:lvl8pPr>
                      <a:lvl9pPr marL="3657600" algn="l" defTabSz="914400" rtl="0" eaLnBrk="1" latinLnBrk="0" hangingPunct="1">
                        <a:defRPr sz="1800" kern="1200">
                          <a:solidFill>
                            <a:schemeClr val="tx1"/>
                          </a:solidFill>
                          <a:latin typeface="Arial Narrow"/>
                        </a:defRPr>
                      </a:lvl9pPr>
                    </a:lstStyle>
                    <a:p>
                      <a:r>
                        <a:rPr lang="en-US" b="1" dirty="0">
                          <a:effectLst/>
                          <a:latin typeface="Courier New" panose="02070309020205020404" pitchFamily="49" charset="0"/>
                          <a:cs typeface="Courier New" panose="02070309020205020404" pitchFamily="49" charset="0"/>
                        </a:rPr>
                        <a:t>} </a:t>
                      </a:r>
                      <a:r>
                        <a:rPr lang="en-US" b="1" i="0" dirty="0">
                          <a:solidFill>
                            <a:srgbClr val="800080"/>
                          </a:solidFill>
                          <a:effectLst/>
                          <a:latin typeface="Courier New" panose="02070309020205020404" pitchFamily="49" charset="0"/>
                          <a:cs typeface="Courier New" panose="02070309020205020404" pitchFamily="49" charset="0"/>
                        </a:rPr>
                        <a:t>Elf64_Rela</a:t>
                      </a:r>
                      <a:r>
                        <a:rPr lang="en-US" b="1" dirty="0">
                          <a:effectLst/>
                          <a:latin typeface="Courier New" panose="02070309020205020404" pitchFamily="49" charset="0"/>
                          <a:cs typeface="Courier New" panose="02070309020205020404" pitchFamily="49" charset="0"/>
                        </a:rPr>
                        <a:t>;</a:t>
                      </a:r>
                    </a:p>
                  </a:txBody>
                  <a:tcPr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718839130"/>
                  </a:ext>
                </a:extLst>
              </a:tr>
              <a:tr h="0">
                <a:tc>
                  <a:txBody>
                    <a:bodyPr/>
                    <a:lstStyle>
                      <a:lvl1pPr marL="0" algn="l" defTabSz="914400" rtl="0" eaLnBrk="1" latinLnBrk="0" hangingPunct="1">
                        <a:defRPr sz="1800" kern="1200">
                          <a:solidFill>
                            <a:schemeClr val="tx1"/>
                          </a:solidFill>
                          <a:latin typeface="Arial Narrow"/>
                        </a:defRPr>
                      </a:lvl1pPr>
                      <a:lvl2pPr marL="457200" algn="l" defTabSz="914400" rtl="0" eaLnBrk="1" latinLnBrk="0" hangingPunct="1">
                        <a:defRPr sz="1800" kern="1200">
                          <a:solidFill>
                            <a:schemeClr val="tx1"/>
                          </a:solidFill>
                          <a:latin typeface="Arial Narrow"/>
                        </a:defRPr>
                      </a:lvl2pPr>
                      <a:lvl3pPr marL="914400" algn="l" defTabSz="914400" rtl="0" eaLnBrk="1" latinLnBrk="0" hangingPunct="1">
                        <a:defRPr sz="1800" kern="1200">
                          <a:solidFill>
                            <a:schemeClr val="tx1"/>
                          </a:solidFill>
                          <a:latin typeface="Arial Narrow"/>
                        </a:defRPr>
                      </a:lvl3pPr>
                      <a:lvl4pPr marL="1371600" algn="l" defTabSz="914400" rtl="0" eaLnBrk="1" latinLnBrk="0" hangingPunct="1">
                        <a:defRPr sz="1800" kern="1200">
                          <a:solidFill>
                            <a:schemeClr val="tx1"/>
                          </a:solidFill>
                          <a:latin typeface="Arial Narrow"/>
                        </a:defRPr>
                      </a:lvl4pPr>
                      <a:lvl5pPr marL="1828800" algn="l" defTabSz="914400" rtl="0" eaLnBrk="1" latinLnBrk="0" hangingPunct="1">
                        <a:defRPr sz="1800" kern="1200">
                          <a:solidFill>
                            <a:schemeClr val="tx1"/>
                          </a:solidFill>
                          <a:latin typeface="Arial Narrow"/>
                        </a:defRPr>
                      </a:lvl5pPr>
                      <a:lvl6pPr marL="2286000" algn="l" defTabSz="914400" rtl="0" eaLnBrk="1" latinLnBrk="0" hangingPunct="1">
                        <a:defRPr sz="1800" kern="1200">
                          <a:solidFill>
                            <a:schemeClr val="tx1"/>
                          </a:solidFill>
                          <a:latin typeface="Arial Narrow"/>
                        </a:defRPr>
                      </a:lvl6pPr>
                      <a:lvl7pPr marL="2743200" algn="l" defTabSz="914400" rtl="0" eaLnBrk="1" latinLnBrk="0" hangingPunct="1">
                        <a:defRPr sz="1800" kern="1200">
                          <a:solidFill>
                            <a:schemeClr val="tx1"/>
                          </a:solidFill>
                          <a:latin typeface="Arial Narrow"/>
                        </a:defRPr>
                      </a:lvl7pPr>
                      <a:lvl8pPr marL="3200400" algn="l" defTabSz="914400" rtl="0" eaLnBrk="1" latinLnBrk="0" hangingPunct="1">
                        <a:defRPr sz="1800" kern="1200">
                          <a:solidFill>
                            <a:schemeClr val="tx1"/>
                          </a:solidFill>
                          <a:latin typeface="Arial Narrow"/>
                        </a:defRPr>
                      </a:lvl8pPr>
                      <a:lvl9pPr marL="3657600" algn="l" defTabSz="914400" rtl="0" eaLnBrk="1" latinLnBrk="0" hangingPunct="1">
                        <a:defRPr sz="1800" kern="1200">
                          <a:solidFill>
                            <a:schemeClr val="tx1"/>
                          </a:solidFill>
                          <a:latin typeface="Arial Narrow"/>
                        </a:defRPr>
                      </a:lvl9pPr>
                    </a:lstStyle>
                    <a:p>
                      <a:pPr algn="r"/>
                      <a:r>
                        <a:rPr lang="en-US" altLang="zh-CN" b="1" u="none" dirty="0">
                          <a:solidFill>
                            <a:schemeClr val="tx1"/>
                          </a:solidFill>
                          <a:effectLst/>
                        </a:rPr>
                        <a:t>673</a:t>
                      </a:r>
                    </a:p>
                  </a:txBody>
                  <a:tcPr anchor="ctr">
                    <a:lnL>
                      <a:noFill/>
                    </a:lnL>
                    <a:lnR>
                      <a:noFill/>
                    </a:lnR>
                    <a:lnT>
                      <a:noFill/>
                    </a:lnT>
                    <a:lnB>
                      <a:noFill/>
                    </a:lnB>
                    <a:lnTlToBr w="12700" cmpd="sng">
                      <a:noFill/>
                      <a:prstDash val="solid"/>
                    </a:lnTlToBr>
                    <a:lnBlToTr w="12700" cmpd="sng">
                      <a:noFill/>
                      <a:prstDash val="solid"/>
                    </a:lnBlToTr>
                    <a:solidFill>
                      <a:srgbClr val="EEEEEE"/>
                    </a:solidFill>
                  </a:tcPr>
                </a:tc>
                <a:tc>
                  <a:txBody>
                    <a:bodyPr/>
                    <a:lstStyle>
                      <a:lvl1pPr marL="0" algn="l" defTabSz="914400" rtl="0" eaLnBrk="1" latinLnBrk="0" hangingPunct="1">
                        <a:defRPr sz="1800" kern="1200">
                          <a:solidFill>
                            <a:schemeClr val="tx1"/>
                          </a:solidFill>
                          <a:latin typeface="Arial Narrow"/>
                        </a:defRPr>
                      </a:lvl1pPr>
                      <a:lvl2pPr marL="457200" algn="l" defTabSz="914400" rtl="0" eaLnBrk="1" latinLnBrk="0" hangingPunct="1">
                        <a:defRPr sz="1800" kern="1200">
                          <a:solidFill>
                            <a:schemeClr val="tx1"/>
                          </a:solidFill>
                          <a:latin typeface="Arial Narrow"/>
                        </a:defRPr>
                      </a:lvl2pPr>
                      <a:lvl3pPr marL="914400" algn="l" defTabSz="914400" rtl="0" eaLnBrk="1" latinLnBrk="0" hangingPunct="1">
                        <a:defRPr sz="1800" kern="1200">
                          <a:solidFill>
                            <a:schemeClr val="tx1"/>
                          </a:solidFill>
                          <a:latin typeface="Arial Narrow"/>
                        </a:defRPr>
                      </a:lvl3pPr>
                      <a:lvl4pPr marL="1371600" algn="l" defTabSz="914400" rtl="0" eaLnBrk="1" latinLnBrk="0" hangingPunct="1">
                        <a:defRPr sz="1800" kern="1200">
                          <a:solidFill>
                            <a:schemeClr val="tx1"/>
                          </a:solidFill>
                          <a:latin typeface="Arial Narrow"/>
                        </a:defRPr>
                      </a:lvl4pPr>
                      <a:lvl5pPr marL="1828800" algn="l" defTabSz="914400" rtl="0" eaLnBrk="1" latinLnBrk="0" hangingPunct="1">
                        <a:defRPr sz="1800" kern="1200">
                          <a:solidFill>
                            <a:schemeClr val="tx1"/>
                          </a:solidFill>
                          <a:latin typeface="Arial Narrow"/>
                        </a:defRPr>
                      </a:lvl5pPr>
                      <a:lvl6pPr marL="2286000" algn="l" defTabSz="914400" rtl="0" eaLnBrk="1" latinLnBrk="0" hangingPunct="1">
                        <a:defRPr sz="1800" kern="1200">
                          <a:solidFill>
                            <a:schemeClr val="tx1"/>
                          </a:solidFill>
                          <a:latin typeface="Arial Narrow"/>
                        </a:defRPr>
                      </a:lvl6pPr>
                      <a:lvl7pPr marL="2743200" algn="l" defTabSz="914400" rtl="0" eaLnBrk="1" latinLnBrk="0" hangingPunct="1">
                        <a:defRPr sz="1800" kern="1200">
                          <a:solidFill>
                            <a:schemeClr val="tx1"/>
                          </a:solidFill>
                          <a:latin typeface="Arial Narrow"/>
                        </a:defRPr>
                      </a:lvl7pPr>
                      <a:lvl8pPr marL="3200400" algn="l" defTabSz="914400" rtl="0" eaLnBrk="1" latinLnBrk="0" hangingPunct="1">
                        <a:defRPr sz="1800" kern="1200">
                          <a:solidFill>
                            <a:schemeClr val="tx1"/>
                          </a:solidFill>
                          <a:latin typeface="Arial Narrow"/>
                        </a:defRPr>
                      </a:lvl8pPr>
                      <a:lvl9pPr marL="3657600" algn="l" defTabSz="914400" rtl="0" eaLnBrk="1" latinLnBrk="0" hangingPunct="1">
                        <a:defRPr sz="1800" kern="1200">
                          <a:solidFill>
                            <a:schemeClr val="tx1"/>
                          </a:solidFill>
                          <a:latin typeface="Arial Narrow"/>
                        </a:defRPr>
                      </a:lvl9pPr>
                    </a:lstStyle>
                    <a:p>
                      <a:r>
                        <a:rPr lang="en-US" b="1" dirty="0">
                          <a:effectLst/>
                          <a:latin typeface="Courier New" panose="02070309020205020404" pitchFamily="49" charset="0"/>
                          <a:cs typeface="Courier New" panose="02070309020205020404" pitchFamily="49" charset="0"/>
                        </a:rPr>
                        <a:t>#define ELF64_R_SYM(</a:t>
                      </a:r>
                      <a:r>
                        <a:rPr lang="en-US" b="1" dirty="0" err="1">
                          <a:effectLst/>
                          <a:latin typeface="Courier New" panose="02070309020205020404" pitchFamily="49" charset="0"/>
                          <a:cs typeface="Courier New" panose="02070309020205020404" pitchFamily="49" charset="0"/>
                        </a:rPr>
                        <a:t>i</a:t>
                      </a:r>
                      <a:r>
                        <a:rPr lang="en-US" b="1" dirty="0">
                          <a:effectLst/>
                          <a:latin typeface="Courier New" panose="02070309020205020404" pitchFamily="49" charset="0"/>
                          <a:cs typeface="Courier New" panose="02070309020205020404" pitchFamily="49" charset="0"/>
                        </a:rPr>
                        <a:t>)  ((</a:t>
                      </a:r>
                      <a:r>
                        <a:rPr lang="en-US" b="1" dirty="0" err="1">
                          <a:effectLst/>
                          <a:latin typeface="Courier New" panose="02070309020205020404" pitchFamily="49" charset="0"/>
                          <a:cs typeface="Courier New" panose="02070309020205020404" pitchFamily="49" charset="0"/>
                        </a:rPr>
                        <a:t>i</a:t>
                      </a:r>
                      <a:r>
                        <a:rPr lang="en-US" b="1" dirty="0">
                          <a:effectLst/>
                          <a:latin typeface="Courier New" panose="02070309020205020404" pitchFamily="49" charset="0"/>
                          <a:cs typeface="Courier New" panose="02070309020205020404" pitchFamily="49" charset="0"/>
                        </a:rPr>
                        <a:t>) &gt;&gt; 32)</a:t>
                      </a:r>
                    </a:p>
                  </a:txBody>
                  <a:tcPr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183891694"/>
                  </a:ext>
                </a:extLst>
              </a:tr>
              <a:tr h="0">
                <a:tc>
                  <a:txBody>
                    <a:bodyPr/>
                    <a:lstStyle>
                      <a:lvl1pPr marL="0" algn="l" defTabSz="914400" rtl="0" eaLnBrk="1" latinLnBrk="0" hangingPunct="1">
                        <a:defRPr sz="1800" kern="1200">
                          <a:solidFill>
                            <a:schemeClr val="tx1"/>
                          </a:solidFill>
                          <a:latin typeface="Arial Narrow"/>
                        </a:defRPr>
                      </a:lvl1pPr>
                      <a:lvl2pPr marL="457200" algn="l" defTabSz="914400" rtl="0" eaLnBrk="1" latinLnBrk="0" hangingPunct="1">
                        <a:defRPr sz="1800" kern="1200">
                          <a:solidFill>
                            <a:schemeClr val="tx1"/>
                          </a:solidFill>
                          <a:latin typeface="Arial Narrow"/>
                        </a:defRPr>
                      </a:lvl2pPr>
                      <a:lvl3pPr marL="914400" algn="l" defTabSz="914400" rtl="0" eaLnBrk="1" latinLnBrk="0" hangingPunct="1">
                        <a:defRPr sz="1800" kern="1200">
                          <a:solidFill>
                            <a:schemeClr val="tx1"/>
                          </a:solidFill>
                          <a:latin typeface="Arial Narrow"/>
                        </a:defRPr>
                      </a:lvl3pPr>
                      <a:lvl4pPr marL="1371600" algn="l" defTabSz="914400" rtl="0" eaLnBrk="1" latinLnBrk="0" hangingPunct="1">
                        <a:defRPr sz="1800" kern="1200">
                          <a:solidFill>
                            <a:schemeClr val="tx1"/>
                          </a:solidFill>
                          <a:latin typeface="Arial Narrow"/>
                        </a:defRPr>
                      </a:lvl4pPr>
                      <a:lvl5pPr marL="1828800" algn="l" defTabSz="914400" rtl="0" eaLnBrk="1" latinLnBrk="0" hangingPunct="1">
                        <a:defRPr sz="1800" kern="1200">
                          <a:solidFill>
                            <a:schemeClr val="tx1"/>
                          </a:solidFill>
                          <a:latin typeface="Arial Narrow"/>
                        </a:defRPr>
                      </a:lvl5pPr>
                      <a:lvl6pPr marL="2286000" algn="l" defTabSz="914400" rtl="0" eaLnBrk="1" latinLnBrk="0" hangingPunct="1">
                        <a:defRPr sz="1800" kern="1200">
                          <a:solidFill>
                            <a:schemeClr val="tx1"/>
                          </a:solidFill>
                          <a:latin typeface="Arial Narrow"/>
                        </a:defRPr>
                      </a:lvl6pPr>
                      <a:lvl7pPr marL="2743200" algn="l" defTabSz="914400" rtl="0" eaLnBrk="1" latinLnBrk="0" hangingPunct="1">
                        <a:defRPr sz="1800" kern="1200">
                          <a:solidFill>
                            <a:schemeClr val="tx1"/>
                          </a:solidFill>
                          <a:latin typeface="Arial Narrow"/>
                        </a:defRPr>
                      </a:lvl7pPr>
                      <a:lvl8pPr marL="3200400" algn="l" defTabSz="914400" rtl="0" eaLnBrk="1" latinLnBrk="0" hangingPunct="1">
                        <a:defRPr sz="1800" kern="1200">
                          <a:solidFill>
                            <a:schemeClr val="tx1"/>
                          </a:solidFill>
                          <a:latin typeface="Arial Narrow"/>
                        </a:defRPr>
                      </a:lvl8pPr>
                      <a:lvl9pPr marL="3657600" algn="l" defTabSz="914400" rtl="0" eaLnBrk="1" latinLnBrk="0" hangingPunct="1">
                        <a:defRPr sz="1800" kern="1200">
                          <a:solidFill>
                            <a:schemeClr val="tx1"/>
                          </a:solidFill>
                          <a:latin typeface="Arial Narrow"/>
                        </a:defRPr>
                      </a:lvl9pPr>
                    </a:lstStyle>
                    <a:p>
                      <a:pPr algn="r"/>
                      <a:r>
                        <a:rPr lang="en-US" altLang="zh-CN" b="1" u="none" dirty="0">
                          <a:solidFill>
                            <a:schemeClr val="tx1"/>
                          </a:solidFill>
                          <a:effectLst/>
                        </a:rPr>
                        <a:t>674</a:t>
                      </a:r>
                    </a:p>
                  </a:txBody>
                  <a:tcPr anchor="ctr">
                    <a:lnL>
                      <a:noFill/>
                    </a:lnL>
                    <a:lnR>
                      <a:noFill/>
                    </a:lnR>
                    <a:lnT>
                      <a:noFill/>
                    </a:lnT>
                    <a:lnB>
                      <a:noFill/>
                    </a:lnB>
                    <a:lnTlToBr w="12700" cmpd="sng">
                      <a:noFill/>
                      <a:prstDash val="solid"/>
                    </a:lnTlToBr>
                    <a:lnBlToTr w="12700" cmpd="sng">
                      <a:noFill/>
                      <a:prstDash val="solid"/>
                    </a:lnBlToTr>
                    <a:solidFill>
                      <a:srgbClr val="EEEEEE"/>
                    </a:solidFill>
                  </a:tcPr>
                </a:tc>
                <a:tc>
                  <a:txBody>
                    <a:bodyPr/>
                    <a:lstStyle>
                      <a:lvl1pPr marL="0" algn="l" defTabSz="914400" rtl="0" eaLnBrk="1" latinLnBrk="0" hangingPunct="1">
                        <a:defRPr sz="1800" kern="1200">
                          <a:solidFill>
                            <a:schemeClr val="tx1"/>
                          </a:solidFill>
                          <a:latin typeface="Arial Narrow"/>
                        </a:defRPr>
                      </a:lvl1pPr>
                      <a:lvl2pPr marL="457200" algn="l" defTabSz="914400" rtl="0" eaLnBrk="1" latinLnBrk="0" hangingPunct="1">
                        <a:defRPr sz="1800" kern="1200">
                          <a:solidFill>
                            <a:schemeClr val="tx1"/>
                          </a:solidFill>
                          <a:latin typeface="Arial Narrow"/>
                        </a:defRPr>
                      </a:lvl2pPr>
                      <a:lvl3pPr marL="914400" algn="l" defTabSz="914400" rtl="0" eaLnBrk="1" latinLnBrk="0" hangingPunct="1">
                        <a:defRPr sz="1800" kern="1200">
                          <a:solidFill>
                            <a:schemeClr val="tx1"/>
                          </a:solidFill>
                          <a:latin typeface="Arial Narrow"/>
                        </a:defRPr>
                      </a:lvl3pPr>
                      <a:lvl4pPr marL="1371600" algn="l" defTabSz="914400" rtl="0" eaLnBrk="1" latinLnBrk="0" hangingPunct="1">
                        <a:defRPr sz="1800" kern="1200">
                          <a:solidFill>
                            <a:schemeClr val="tx1"/>
                          </a:solidFill>
                          <a:latin typeface="Arial Narrow"/>
                        </a:defRPr>
                      </a:lvl4pPr>
                      <a:lvl5pPr marL="1828800" algn="l" defTabSz="914400" rtl="0" eaLnBrk="1" latinLnBrk="0" hangingPunct="1">
                        <a:defRPr sz="1800" kern="1200">
                          <a:solidFill>
                            <a:schemeClr val="tx1"/>
                          </a:solidFill>
                          <a:latin typeface="Arial Narrow"/>
                        </a:defRPr>
                      </a:lvl5pPr>
                      <a:lvl6pPr marL="2286000" algn="l" defTabSz="914400" rtl="0" eaLnBrk="1" latinLnBrk="0" hangingPunct="1">
                        <a:defRPr sz="1800" kern="1200">
                          <a:solidFill>
                            <a:schemeClr val="tx1"/>
                          </a:solidFill>
                          <a:latin typeface="Arial Narrow"/>
                        </a:defRPr>
                      </a:lvl6pPr>
                      <a:lvl7pPr marL="2743200" algn="l" defTabSz="914400" rtl="0" eaLnBrk="1" latinLnBrk="0" hangingPunct="1">
                        <a:defRPr sz="1800" kern="1200">
                          <a:solidFill>
                            <a:schemeClr val="tx1"/>
                          </a:solidFill>
                          <a:latin typeface="Arial Narrow"/>
                        </a:defRPr>
                      </a:lvl7pPr>
                      <a:lvl8pPr marL="3200400" algn="l" defTabSz="914400" rtl="0" eaLnBrk="1" latinLnBrk="0" hangingPunct="1">
                        <a:defRPr sz="1800" kern="1200">
                          <a:solidFill>
                            <a:schemeClr val="tx1"/>
                          </a:solidFill>
                          <a:latin typeface="Arial Narrow"/>
                        </a:defRPr>
                      </a:lvl8pPr>
                      <a:lvl9pPr marL="3657600" algn="l" defTabSz="914400" rtl="0" eaLnBrk="1" latinLnBrk="0" hangingPunct="1">
                        <a:defRPr sz="1800" kern="1200">
                          <a:solidFill>
                            <a:schemeClr val="tx1"/>
                          </a:solidFill>
                          <a:latin typeface="Arial Narrow"/>
                        </a:defRPr>
                      </a:lvl9pPr>
                    </a:lstStyle>
                    <a:p>
                      <a:r>
                        <a:rPr lang="en-US" b="1" dirty="0">
                          <a:effectLst/>
                          <a:latin typeface="Courier New" panose="02070309020205020404" pitchFamily="49" charset="0"/>
                          <a:cs typeface="Courier New" panose="02070309020205020404" pitchFamily="49" charset="0"/>
                        </a:rPr>
                        <a:t>#define ELF64_R_TYPE(</a:t>
                      </a:r>
                      <a:r>
                        <a:rPr lang="en-US" b="1" dirty="0" err="1">
                          <a:effectLst/>
                          <a:latin typeface="Courier New" panose="02070309020205020404" pitchFamily="49" charset="0"/>
                          <a:cs typeface="Courier New" panose="02070309020205020404" pitchFamily="49" charset="0"/>
                        </a:rPr>
                        <a:t>i</a:t>
                      </a:r>
                      <a:r>
                        <a:rPr lang="en-US" b="1" dirty="0">
                          <a:effectLst/>
                          <a:latin typeface="Courier New" panose="02070309020205020404" pitchFamily="49" charset="0"/>
                          <a:cs typeface="Courier New" panose="02070309020205020404" pitchFamily="49" charset="0"/>
                        </a:rPr>
                        <a:t>) ((</a:t>
                      </a:r>
                      <a:r>
                        <a:rPr lang="en-US" b="1" dirty="0" err="1">
                          <a:effectLst/>
                          <a:latin typeface="Courier New" panose="02070309020205020404" pitchFamily="49" charset="0"/>
                          <a:cs typeface="Courier New" panose="02070309020205020404" pitchFamily="49" charset="0"/>
                        </a:rPr>
                        <a:t>i</a:t>
                      </a:r>
                      <a:r>
                        <a:rPr lang="en-US" b="1" dirty="0">
                          <a:effectLst/>
                          <a:latin typeface="Courier New" panose="02070309020205020404" pitchFamily="49" charset="0"/>
                          <a:cs typeface="Courier New" panose="02070309020205020404" pitchFamily="49" charset="0"/>
                        </a:rPr>
                        <a:t>) &amp; 0xffffffff)</a:t>
                      </a:r>
                    </a:p>
                  </a:txBody>
                  <a:tcPr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505323981"/>
                  </a:ext>
                </a:extLst>
              </a:tr>
            </a:tbl>
          </a:graphicData>
        </a:graphic>
      </p:graphicFrame>
    </p:spTree>
    <p:extLst>
      <p:ext uri="{BB962C8B-B14F-4D97-AF65-F5344CB8AC3E}">
        <p14:creationId xmlns:p14="http://schemas.microsoft.com/office/powerpoint/2010/main" val="19976813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B1FEA5-E127-FDEA-6E05-D46FABEA5A32}"/>
              </a:ext>
            </a:extLst>
          </p:cNvPr>
          <p:cNvSpPr>
            <a:spLocks noGrp="1"/>
          </p:cNvSpPr>
          <p:nvPr>
            <p:ph type="title"/>
          </p:nvPr>
        </p:nvSpPr>
        <p:spPr/>
        <p:txBody>
          <a:bodyPr/>
          <a:lstStyle/>
          <a:p>
            <a:r>
              <a:rPr lang="zh-CN" altLang="en-US" dirty="0"/>
              <a:t>两种最基本的重定位类型</a:t>
            </a:r>
          </a:p>
        </p:txBody>
      </p:sp>
      <p:sp>
        <p:nvSpPr>
          <p:cNvPr id="3" name="内容占位符 2">
            <a:extLst>
              <a:ext uri="{FF2B5EF4-FFF2-40B4-BE49-F238E27FC236}">
                <a16:creationId xmlns:a16="http://schemas.microsoft.com/office/drawing/2014/main" id="{BCD2E222-E0D5-5301-6707-253FEBC1E286}"/>
              </a:ext>
            </a:extLst>
          </p:cNvPr>
          <p:cNvSpPr>
            <a:spLocks noGrp="1"/>
          </p:cNvSpPr>
          <p:nvPr>
            <p:ph idx="1"/>
          </p:nvPr>
        </p:nvSpPr>
        <p:spPr/>
        <p:txBody>
          <a:bodyPr/>
          <a:lstStyle/>
          <a:p>
            <a:r>
              <a:rPr lang="en-US" altLang="zh-CN" sz="2400" dirty="0"/>
              <a:t>R_X86_64_PC32</a:t>
            </a:r>
          </a:p>
          <a:p>
            <a:pPr lvl="1"/>
            <a:r>
              <a:rPr lang="zh-CN" altLang="en-US" sz="2000" dirty="0"/>
              <a:t>重定位使用 </a:t>
            </a:r>
            <a:r>
              <a:rPr lang="en-US" altLang="zh-CN" sz="2000" dirty="0"/>
              <a:t>32 </a:t>
            </a:r>
            <a:r>
              <a:rPr lang="zh-CN" altLang="en-US" sz="2000" dirty="0"/>
              <a:t>位 </a:t>
            </a:r>
            <a:r>
              <a:rPr lang="en-US" altLang="zh-CN" sz="2000" dirty="0"/>
              <a:t>PC </a:t>
            </a:r>
            <a:r>
              <a:rPr lang="zh-CN" altLang="en-US" sz="2000" dirty="0"/>
              <a:t>相对地址（</a:t>
            </a:r>
            <a:r>
              <a:rPr lang="en-US" altLang="zh-CN" sz="2000" dirty="0"/>
              <a:t>PC </a:t>
            </a:r>
            <a:r>
              <a:rPr lang="zh-CN" altLang="en-US" sz="2000" dirty="0"/>
              <a:t>相对引用）的引用。</a:t>
            </a:r>
            <a:endParaRPr lang="en-US" altLang="zh-CN" sz="2000" dirty="0"/>
          </a:p>
          <a:p>
            <a:r>
              <a:rPr lang="en-US" altLang="zh-CN" sz="2400" dirty="0"/>
              <a:t>R_X86_64_32/R_X86_64_32S</a:t>
            </a:r>
          </a:p>
          <a:p>
            <a:pPr lvl="1"/>
            <a:r>
              <a:rPr lang="zh-CN" altLang="en-US" sz="2000" dirty="0"/>
              <a:t>重定位使用 </a:t>
            </a:r>
            <a:r>
              <a:rPr lang="en-US" altLang="zh-CN" sz="2000" dirty="0"/>
              <a:t>32 </a:t>
            </a:r>
            <a:r>
              <a:rPr lang="zh-CN" altLang="en-US" sz="2000" dirty="0"/>
              <a:t>位绝对地址（绝对引用）的引用。</a:t>
            </a:r>
          </a:p>
        </p:txBody>
      </p:sp>
      <p:pic>
        <p:nvPicPr>
          <p:cNvPr id="4" name="图片 3">
            <a:extLst>
              <a:ext uri="{FF2B5EF4-FFF2-40B4-BE49-F238E27FC236}">
                <a16:creationId xmlns:a16="http://schemas.microsoft.com/office/drawing/2014/main" id="{CA746490-620D-81B7-B088-5B1861665CF6}"/>
              </a:ext>
            </a:extLst>
          </p:cNvPr>
          <p:cNvPicPr>
            <a:picLocks noChangeAspect="1"/>
          </p:cNvPicPr>
          <p:nvPr/>
        </p:nvPicPr>
        <p:blipFill>
          <a:blip r:embed="rId2"/>
          <a:stretch>
            <a:fillRect/>
          </a:stretch>
        </p:blipFill>
        <p:spPr>
          <a:xfrm>
            <a:off x="0" y="3196845"/>
            <a:ext cx="9144000" cy="3661155"/>
          </a:xfrm>
          <a:prstGeom prst="rect">
            <a:avLst/>
          </a:prstGeom>
        </p:spPr>
      </p:pic>
    </p:spTree>
    <p:extLst>
      <p:ext uri="{BB962C8B-B14F-4D97-AF65-F5344CB8AC3E}">
        <p14:creationId xmlns:p14="http://schemas.microsoft.com/office/powerpoint/2010/main" val="41472576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EE3F200-7E7A-158F-6C6F-F84645057A5C}"/>
              </a:ext>
            </a:extLst>
          </p:cNvPr>
          <p:cNvSpPr>
            <a:spLocks noGrp="1"/>
          </p:cNvSpPr>
          <p:nvPr>
            <p:ph type="title"/>
          </p:nvPr>
        </p:nvSpPr>
        <p:spPr/>
        <p:txBody>
          <a:bodyPr/>
          <a:lstStyle/>
          <a:p>
            <a:r>
              <a:rPr lang="zh-CN" altLang="en-US" dirty="0"/>
              <a:t>重定向条目</a:t>
            </a:r>
          </a:p>
        </p:txBody>
      </p:sp>
      <p:sp>
        <p:nvSpPr>
          <p:cNvPr id="5" name="Text Box 2">
            <a:extLst>
              <a:ext uri="{FF2B5EF4-FFF2-40B4-BE49-F238E27FC236}">
                <a16:creationId xmlns:a16="http://schemas.microsoft.com/office/drawing/2014/main" id="{5D8DA436-8A9B-B6C5-15A8-F9C71E3215E6}"/>
              </a:ext>
            </a:extLst>
          </p:cNvPr>
          <p:cNvSpPr txBox="1">
            <a:spLocks noChangeArrowheads="1"/>
          </p:cNvSpPr>
          <p:nvPr/>
        </p:nvSpPr>
        <p:spPr bwMode="auto">
          <a:xfrm>
            <a:off x="0" y="3239863"/>
            <a:ext cx="9144000" cy="2310505"/>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r>
              <a:rPr lang="fr-FR" sz="1600" dirty="0">
                <a:solidFill>
                  <a:srgbClr val="000000"/>
                </a:solidFill>
                <a:latin typeface="Courier New"/>
                <a:cs typeface="Courier New"/>
              </a:rPr>
              <a:t># </a:t>
            </a:r>
            <a:r>
              <a:rPr lang="fr-FR" sz="1600" dirty="0" err="1">
                <a:solidFill>
                  <a:srgbClr val="000000"/>
                </a:solidFill>
                <a:latin typeface="Courier New"/>
                <a:cs typeface="Courier New"/>
              </a:rPr>
              <a:t>readelf</a:t>
            </a:r>
            <a:r>
              <a:rPr lang="fr-FR" sz="1600" dirty="0">
                <a:solidFill>
                  <a:srgbClr val="000000"/>
                </a:solidFill>
                <a:latin typeface="Courier New"/>
                <a:cs typeface="Courier New"/>
              </a:rPr>
              <a:t> -r </a:t>
            </a:r>
            <a:r>
              <a:rPr lang="fr-FR" sz="1600" dirty="0" err="1">
                <a:solidFill>
                  <a:srgbClr val="000000"/>
                </a:solidFill>
                <a:latin typeface="Courier New"/>
                <a:cs typeface="Courier New"/>
              </a:rPr>
              <a:t>main.o</a:t>
            </a:r>
            <a:br>
              <a:rPr lang="fr-FR" sz="1600" dirty="0">
                <a:solidFill>
                  <a:srgbClr val="000000"/>
                </a:solidFill>
                <a:latin typeface="Courier New"/>
                <a:cs typeface="Courier New"/>
              </a:rPr>
            </a:br>
            <a:r>
              <a:rPr lang="fr-FR" sz="1600" dirty="0">
                <a:solidFill>
                  <a:srgbClr val="000000"/>
                </a:solidFill>
                <a:latin typeface="Courier New"/>
                <a:cs typeface="Courier New"/>
              </a:rPr>
              <a:t>Relocation section '.</a:t>
            </a:r>
            <a:r>
              <a:rPr lang="fr-FR" sz="1600" dirty="0" err="1">
                <a:solidFill>
                  <a:srgbClr val="000000"/>
                </a:solidFill>
                <a:latin typeface="Courier New"/>
                <a:cs typeface="Courier New"/>
              </a:rPr>
              <a:t>rela.text</a:t>
            </a:r>
            <a:r>
              <a:rPr lang="fr-FR" sz="1600" dirty="0">
                <a:solidFill>
                  <a:srgbClr val="000000"/>
                </a:solidFill>
                <a:latin typeface="Courier New"/>
                <a:cs typeface="Courier New"/>
              </a:rPr>
              <a:t>' at offset 0x560 </a:t>
            </a:r>
            <a:r>
              <a:rPr lang="fr-FR" sz="1600" dirty="0" err="1">
                <a:solidFill>
                  <a:srgbClr val="000000"/>
                </a:solidFill>
                <a:latin typeface="Courier New"/>
                <a:cs typeface="Courier New"/>
              </a:rPr>
              <a:t>contains</a:t>
            </a:r>
            <a:r>
              <a:rPr lang="fr-FR" sz="1600" dirty="0">
                <a:solidFill>
                  <a:srgbClr val="000000"/>
                </a:solidFill>
                <a:latin typeface="Courier New"/>
                <a:cs typeface="Courier New"/>
              </a:rPr>
              <a:t> 2 entries:</a:t>
            </a:r>
            <a:br>
              <a:rPr lang="fr-FR" sz="1600">
                <a:solidFill>
                  <a:srgbClr val="000000"/>
                </a:solidFill>
                <a:latin typeface="Courier New"/>
                <a:cs typeface="Courier New"/>
              </a:rPr>
            </a:br>
            <a:r>
              <a:rPr lang="fr-FR" sz="1600">
                <a:solidFill>
                  <a:srgbClr val="000000"/>
                </a:solidFill>
                <a:latin typeface="Courier New"/>
                <a:cs typeface="Courier New"/>
              </a:rPr>
              <a:t>Offset       Info         Type           </a:t>
            </a:r>
            <a:r>
              <a:rPr lang="fr-FR" sz="1600" dirty="0" err="1">
                <a:solidFill>
                  <a:srgbClr val="000000"/>
                </a:solidFill>
                <a:latin typeface="Courier New"/>
                <a:cs typeface="Courier New"/>
              </a:rPr>
              <a:t>Sym</a:t>
            </a:r>
            <a:r>
              <a:rPr lang="fr-FR" sz="1600" err="1">
                <a:solidFill>
                  <a:srgbClr val="000000"/>
                </a:solidFill>
                <a:latin typeface="Courier New"/>
                <a:cs typeface="Courier New"/>
              </a:rPr>
              <a:t>.</a:t>
            </a:r>
            <a:r>
              <a:rPr lang="fr-FR" sz="1600">
                <a:solidFill>
                  <a:srgbClr val="000000"/>
                </a:solidFill>
                <a:latin typeface="Courier New"/>
                <a:cs typeface="Courier New"/>
              </a:rPr>
              <a:t>Value        </a:t>
            </a:r>
            <a:r>
              <a:rPr lang="fr-FR" sz="1600" dirty="0" err="1">
                <a:solidFill>
                  <a:srgbClr val="000000"/>
                </a:solidFill>
                <a:latin typeface="Courier New"/>
                <a:cs typeface="Courier New"/>
              </a:rPr>
              <a:t>Sym.Name+Addend</a:t>
            </a:r>
            <a:endParaRPr lang="fr-FR" sz="1600" dirty="0">
              <a:solidFill>
                <a:srgbClr val="000000"/>
              </a:solidFill>
              <a:latin typeface="Courier New"/>
              <a:cs typeface="Courier New"/>
            </a:endParaRPr>
          </a:p>
          <a:p>
            <a:r>
              <a:rPr lang="fr-FR" sz="1600" dirty="0">
                <a:solidFill>
                  <a:srgbClr val="000000"/>
                </a:solidFill>
                <a:latin typeface="Courier New"/>
                <a:cs typeface="Courier New"/>
              </a:rPr>
              <a:t>000000000015 00080000000a R_X86_64_32    0000000000000000 </a:t>
            </a:r>
            <a:r>
              <a:rPr lang="fr-FR" sz="1600" dirty="0" err="1">
                <a:solidFill>
                  <a:srgbClr val="000000"/>
                </a:solidFill>
                <a:latin typeface="Courier New"/>
                <a:cs typeface="Courier New"/>
              </a:rPr>
              <a:t>array</a:t>
            </a:r>
            <a:r>
              <a:rPr lang="fr-FR" sz="1600" dirty="0">
                <a:solidFill>
                  <a:srgbClr val="000000"/>
                </a:solidFill>
                <a:latin typeface="Courier New"/>
                <a:cs typeface="Courier New"/>
              </a:rPr>
              <a:t> + 0</a:t>
            </a:r>
          </a:p>
          <a:p>
            <a:r>
              <a:rPr lang="fr-FR" sz="1600" dirty="0">
                <a:solidFill>
                  <a:srgbClr val="000000"/>
                </a:solidFill>
                <a:latin typeface="Courier New"/>
                <a:cs typeface="Courier New"/>
              </a:rPr>
              <a:t>00000000001a 000a00000002 R_X86_64_PC32  0000000000000000 </a:t>
            </a:r>
            <a:r>
              <a:rPr lang="fr-FR" sz="1600" dirty="0" err="1">
                <a:solidFill>
                  <a:srgbClr val="000000"/>
                </a:solidFill>
                <a:latin typeface="Courier New"/>
                <a:cs typeface="Courier New"/>
              </a:rPr>
              <a:t>sum</a:t>
            </a:r>
            <a:r>
              <a:rPr lang="fr-FR" sz="1600" dirty="0">
                <a:solidFill>
                  <a:srgbClr val="000000"/>
                </a:solidFill>
                <a:latin typeface="Courier New"/>
                <a:cs typeface="Courier New"/>
              </a:rPr>
              <a:t> - 4</a:t>
            </a:r>
          </a:p>
          <a:p>
            <a:endParaRPr lang="fr-FR" sz="1600" dirty="0">
              <a:solidFill>
                <a:srgbClr val="000000"/>
              </a:solidFill>
              <a:latin typeface="Courier New"/>
              <a:cs typeface="Courier New"/>
            </a:endParaRPr>
          </a:p>
          <a:p>
            <a:r>
              <a:rPr lang="fr-FR" sz="1600" dirty="0">
                <a:solidFill>
                  <a:srgbClr val="000000"/>
                </a:solidFill>
                <a:latin typeface="Courier New"/>
                <a:cs typeface="Courier New"/>
              </a:rPr>
              <a:t>Relocation section '.</a:t>
            </a:r>
            <a:r>
              <a:rPr lang="fr-FR" sz="1600" dirty="0" err="1">
                <a:solidFill>
                  <a:srgbClr val="000000"/>
                </a:solidFill>
                <a:latin typeface="Courier New"/>
                <a:cs typeface="Courier New"/>
              </a:rPr>
              <a:t>rela.eh_frame</a:t>
            </a:r>
            <a:r>
              <a:rPr lang="fr-FR" sz="1600" dirty="0">
                <a:solidFill>
                  <a:srgbClr val="000000"/>
                </a:solidFill>
                <a:latin typeface="Courier New"/>
                <a:cs typeface="Courier New"/>
              </a:rPr>
              <a:t>' at offset 0x590 </a:t>
            </a:r>
            <a:r>
              <a:rPr lang="fr-FR" sz="1600" dirty="0" err="1">
                <a:solidFill>
                  <a:srgbClr val="000000"/>
                </a:solidFill>
                <a:latin typeface="Courier New"/>
                <a:cs typeface="Courier New"/>
              </a:rPr>
              <a:t>contains</a:t>
            </a:r>
            <a:r>
              <a:rPr lang="fr-FR" sz="1600" dirty="0">
                <a:solidFill>
                  <a:srgbClr val="000000"/>
                </a:solidFill>
                <a:latin typeface="Courier New"/>
                <a:cs typeface="Courier New"/>
              </a:rPr>
              <a:t> 1 entries:</a:t>
            </a:r>
          </a:p>
          <a:p>
            <a:r>
              <a:rPr lang="fr-FR" sz="1600">
                <a:solidFill>
                  <a:srgbClr val="000000"/>
                </a:solidFill>
                <a:latin typeface="Courier New"/>
                <a:cs typeface="Courier New"/>
              </a:rPr>
              <a:t>Offset       Info         Type           </a:t>
            </a:r>
            <a:r>
              <a:rPr lang="fr-FR" sz="1600" dirty="0" err="1">
                <a:solidFill>
                  <a:srgbClr val="000000"/>
                </a:solidFill>
                <a:latin typeface="Courier New"/>
                <a:cs typeface="Courier New"/>
              </a:rPr>
              <a:t>Sym</a:t>
            </a:r>
            <a:r>
              <a:rPr lang="fr-FR" sz="1600" err="1">
                <a:solidFill>
                  <a:srgbClr val="000000"/>
                </a:solidFill>
                <a:latin typeface="Courier New"/>
                <a:cs typeface="Courier New"/>
              </a:rPr>
              <a:t>.</a:t>
            </a:r>
            <a:r>
              <a:rPr lang="fr-FR" sz="1600">
                <a:solidFill>
                  <a:srgbClr val="000000"/>
                </a:solidFill>
                <a:latin typeface="Courier New"/>
                <a:cs typeface="Courier New"/>
              </a:rPr>
              <a:t>Value        </a:t>
            </a:r>
            <a:r>
              <a:rPr lang="fr-FR" sz="1600" dirty="0" err="1">
                <a:solidFill>
                  <a:srgbClr val="000000"/>
                </a:solidFill>
                <a:latin typeface="Courier New"/>
                <a:cs typeface="Courier New"/>
              </a:rPr>
              <a:t>Sym.Name+Addend</a:t>
            </a:r>
            <a:endParaRPr lang="fr-FR" sz="1600" dirty="0">
              <a:solidFill>
                <a:srgbClr val="000000"/>
              </a:solidFill>
              <a:latin typeface="Courier New"/>
              <a:cs typeface="Courier New"/>
            </a:endParaRPr>
          </a:p>
          <a:p>
            <a:r>
              <a:rPr lang="fr-FR" sz="1600" dirty="0">
                <a:solidFill>
                  <a:srgbClr val="000000"/>
                </a:solidFill>
                <a:latin typeface="Courier New"/>
                <a:cs typeface="Courier New"/>
              </a:rPr>
              <a:t>000000000020 000200000002 R_X86_64_PC32  0000000000000000 .</a:t>
            </a:r>
            <a:r>
              <a:rPr lang="fr-FR" sz="1600" dirty="0" err="1">
                <a:solidFill>
                  <a:srgbClr val="000000"/>
                </a:solidFill>
                <a:latin typeface="Courier New"/>
                <a:cs typeface="Courier New"/>
              </a:rPr>
              <a:t>text</a:t>
            </a:r>
            <a:r>
              <a:rPr lang="fr-FR" sz="1600" dirty="0">
                <a:solidFill>
                  <a:srgbClr val="000000"/>
                </a:solidFill>
                <a:latin typeface="Courier New"/>
                <a:cs typeface="Courier New"/>
              </a:rPr>
              <a:t> + 0</a:t>
            </a:r>
            <a:endParaRPr lang="ro-RO" sz="1600" dirty="0">
              <a:latin typeface="Courier New"/>
              <a:ea typeface="msgothic" charset="0"/>
              <a:cs typeface="Courier New"/>
            </a:endParaRPr>
          </a:p>
        </p:txBody>
      </p:sp>
      <p:sp>
        <p:nvSpPr>
          <p:cNvPr id="6" name="Rectangle 2">
            <a:extLst>
              <a:ext uri="{FF2B5EF4-FFF2-40B4-BE49-F238E27FC236}">
                <a16:creationId xmlns:a16="http://schemas.microsoft.com/office/drawing/2014/main" id="{A94657C4-6336-DF9F-ACD7-B3EF6A4E5EED}"/>
              </a:ext>
            </a:extLst>
          </p:cNvPr>
          <p:cNvSpPr>
            <a:spLocks noChangeArrowheads="1"/>
          </p:cNvSpPr>
          <p:nvPr/>
        </p:nvSpPr>
        <p:spPr bwMode="auto">
          <a:xfrm>
            <a:off x="1828800" y="1600200"/>
            <a:ext cx="5638799" cy="1479509"/>
          </a:xfrm>
          <a:prstGeom prst="rect">
            <a:avLst/>
          </a:prstGeom>
          <a:solidFill>
            <a:srgbClr val="F7F5CD"/>
          </a:solidFill>
          <a:ln w="3240">
            <a:solidFill>
              <a:srgbClr val="000066"/>
            </a:solidFill>
            <a:miter lim="800000"/>
            <a:headEnd/>
            <a:tailEnd/>
          </a:ln>
          <a:effectLst/>
        </p:spPr>
        <p:txBody>
          <a:bodyPr wrap="square" lIns="90000" tIns="46800" rIns="90000" bIns="46800">
            <a:spAutoFit/>
          </a:bodyPr>
          <a:lstStyle/>
          <a:p>
            <a:r>
              <a:rPr lang="hu-HU" sz="1800" dirty="0">
                <a:solidFill>
                  <a:srgbClr val="2D961E"/>
                </a:solidFill>
                <a:latin typeface="Courier New"/>
                <a:cs typeface="Courier New"/>
              </a:rPr>
              <a:t>int</a:t>
            </a:r>
            <a:r>
              <a:rPr lang="hu-HU" sz="1800" dirty="0">
                <a:solidFill>
                  <a:srgbClr val="000000"/>
                </a:solidFill>
                <a:latin typeface="Courier New"/>
                <a:cs typeface="Courier New"/>
              </a:rPr>
              <a:t> </a:t>
            </a:r>
            <a:r>
              <a:rPr lang="hu-HU" sz="1800" dirty="0">
                <a:solidFill>
                  <a:srgbClr val="C1651C"/>
                </a:solidFill>
                <a:latin typeface="Courier New"/>
                <a:cs typeface="Courier New"/>
              </a:rPr>
              <a:t>array</a:t>
            </a:r>
            <a:r>
              <a:rPr lang="hu-HU" sz="1800" dirty="0">
                <a:solidFill>
                  <a:srgbClr val="000000"/>
                </a:solidFill>
                <a:latin typeface="Courier New"/>
                <a:cs typeface="Courier New"/>
              </a:rPr>
              <a:t>[2] = {1, 2};</a:t>
            </a:r>
          </a:p>
          <a:p>
            <a:r>
              <a:rPr lang="en-US" sz="1800" dirty="0">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4A00FF"/>
                </a:solidFill>
                <a:latin typeface="Courier New"/>
                <a:cs typeface="Courier New"/>
              </a:rPr>
              <a:t>main</a:t>
            </a:r>
            <a:r>
              <a:rPr lang="en-US" sz="1800" dirty="0">
                <a:solidFill>
                  <a:srgbClr val="000000"/>
                </a:solidFill>
                <a:latin typeface="Courier New"/>
                <a:cs typeface="Courier New"/>
              </a:rPr>
              <a:t>(int </a:t>
            </a:r>
            <a:r>
              <a:rPr lang="en-US" sz="1800" dirty="0" err="1">
                <a:solidFill>
                  <a:srgbClr val="000000"/>
                </a:solidFill>
                <a:latin typeface="Courier New"/>
                <a:cs typeface="Courier New"/>
              </a:rPr>
              <a:t>argc</a:t>
            </a:r>
            <a:r>
              <a:rPr lang="en-US" sz="1800" dirty="0">
                <a:solidFill>
                  <a:srgbClr val="000000"/>
                </a:solidFill>
                <a:latin typeface="Courier New"/>
                <a:cs typeface="Courier New"/>
              </a:rPr>
              <a:t>, char** </a:t>
            </a:r>
            <a:r>
              <a:rPr lang="en-US" sz="1800" dirty="0" err="1">
                <a:solidFill>
                  <a:srgbClr val="000000"/>
                </a:solidFill>
                <a:latin typeface="Courier New"/>
                <a:cs typeface="Courier New"/>
              </a:rPr>
              <a:t>argv</a:t>
            </a:r>
            <a:r>
              <a:rPr lang="en-US" sz="1800" dirty="0">
                <a:solidFill>
                  <a:srgbClr val="000000"/>
                </a:solidFill>
                <a:latin typeface="Courier New"/>
                <a:cs typeface="Courier New"/>
              </a:rPr>
              <a:t>){</a:t>
            </a:r>
          </a:p>
          <a:p>
            <a:r>
              <a:rPr lang="fr-FR" sz="1800" dirty="0">
                <a:solidFill>
                  <a:srgbClr val="000000"/>
                </a:solidFill>
                <a:latin typeface="Courier New"/>
                <a:cs typeface="Courier New"/>
              </a:rPr>
              <a:t>    </a:t>
            </a:r>
            <a:r>
              <a:rPr lang="fr-FR" sz="1800" dirty="0" err="1">
                <a:solidFill>
                  <a:srgbClr val="2D961E"/>
                </a:solidFill>
                <a:latin typeface="Courier New"/>
                <a:cs typeface="Courier New"/>
              </a:rPr>
              <a:t>int</a:t>
            </a:r>
            <a:r>
              <a:rPr lang="fr-FR" sz="1800" dirty="0">
                <a:solidFill>
                  <a:srgbClr val="000000"/>
                </a:solidFill>
                <a:latin typeface="Courier New"/>
                <a:cs typeface="Courier New"/>
              </a:rPr>
              <a:t> </a:t>
            </a:r>
            <a:r>
              <a:rPr lang="fr-FR" sz="1800" dirty="0">
                <a:solidFill>
                  <a:srgbClr val="C1651C"/>
                </a:solidFill>
                <a:latin typeface="Courier New"/>
                <a:cs typeface="Courier New"/>
              </a:rPr>
              <a:t>val</a:t>
            </a:r>
            <a:r>
              <a:rPr lang="fr-FR" sz="1800" dirty="0">
                <a:solidFill>
                  <a:srgbClr val="000000"/>
                </a:solidFill>
                <a:latin typeface="Courier New"/>
                <a:cs typeface="Courier New"/>
              </a:rPr>
              <a:t> = </a:t>
            </a:r>
            <a:r>
              <a:rPr lang="fr-FR" sz="1800" dirty="0" err="1">
                <a:solidFill>
                  <a:srgbClr val="000000"/>
                </a:solidFill>
                <a:latin typeface="Courier New"/>
                <a:cs typeface="Courier New"/>
              </a:rPr>
              <a:t>sum</a:t>
            </a:r>
            <a:r>
              <a:rPr lang="fr-FR" sz="1800" dirty="0">
                <a:solidFill>
                  <a:srgbClr val="000000"/>
                </a:solidFill>
                <a:latin typeface="Courier New"/>
                <a:cs typeface="Courier New"/>
              </a:rPr>
              <a:t>(</a:t>
            </a:r>
            <a:r>
              <a:rPr lang="fr-FR" sz="1800" dirty="0" err="1">
                <a:solidFill>
                  <a:srgbClr val="000000"/>
                </a:solidFill>
                <a:latin typeface="Courier New"/>
                <a:cs typeface="Courier New"/>
              </a:rPr>
              <a:t>array</a:t>
            </a:r>
            <a:r>
              <a:rPr lang="fr-FR" sz="1800" dirty="0">
                <a:solidFill>
                  <a:srgbClr val="000000"/>
                </a:solidFill>
                <a:latin typeface="Courier New"/>
                <a:cs typeface="Courier New"/>
              </a:rPr>
              <a:t>, 2);</a:t>
            </a:r>
          </a:p>
          <a:p>
            <a:r>
              <a:rPr lang="fr-FR" sz="1800" dirty="0">
                <a:solidFill>
                  <a:srgbClr val="000000"/>
                </a:solidFill>
                <a:latin typeface="Courier New"/>
                <a:cs typeface="Courier New"/>
              </a:rPr>
              <a:t>    </a:t>
            </a:r>
            <a:r>
              <a:rPr lang="fr-FR" sz="1800" dirty="0">
                <a:solidFill>
                  <a:srgbClr val="C200FF"/>
                </a:solidFill>
                <a:latin typeface="Courier New"/>
                <a:cs typeface="Courier New"/>
              </a:rPr>
              <a:t>return</a:t>
            </a:r>
            <a:r>
              <a:rPr lang="fr-FR" sz="1800" dirty="0">
                <a:solidFill>
                  <a:srgbClr val="000000"/>
                </a:solidFill>
                <a:latin typeface="Courier New"/>
                <a:cs typeface="Courier New"/>
              </a:rPr>
              <a:t> val;</a:t>
            </a:r>
          </a:p>
          <a:p>
            <a:r>
              <a:rPr lang="fr-FR" sz="1800" dirty="0">
                <a:solidFill>
                  <a:srgbClr val="000000"/>
                </a:solidFill>
                <a:latin typeface="Courier New"/>
                <a:cs typeface="Courier New"/>
              </a:rPr>
              <a:t>}</a:t>
            </a:r>
            <a:endParaRPr lang="en-US" sz="1800" dirty="0">
              <a:latin typeface="Courier New"/>
              <a:cs typeface="Courier New"/>
            </a:endParaRPr>
          </a:p>
        </p:txBody>
      </p:sp>
      <p:sp>
        <p:nvSpPr>
          <p:cNvPr id="7" name="Rectangle 3">
            <a:extLst>
              <a:ext uri="{FF2B5EF4-FFF2-40B4-BE49-F238E27FC236}">
                <a16:creationId xmlns:a16="http://schemas.microsoft.com/office/drawing/2014/main" id="{CD6BA51E-D626-8268-070D-BD47DF764EC7}"/>
              </a:ext>
            </a:extLst>
          </p:cNvPr>
          <p:cNvSpPr>
            <a:spLocks noChangeArrowheads="1"/>
          </p:cNvSpPr>
          <p:nvPr/>
        </p:nvSpPr>
        <p:spPr bwMode="auto">
          <a:xfrm>
            <a:off x="6388582" y="2720679"/>
            <a:ext cx="1067294"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main.c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8" name="矩形 7">
            <a:extLst>
              <a:ext uri="{FF2B5EF4-FFF2-40B4-BE49-F238E27FC236}">
                <a16:creationId xmlns:a16="http://schemas.microsoft.com/office/drawing/2014/main" id="{9616FDBC-9024-CF2F-BEAA-DEA7B848141C}"/>
              </a:ext>
            </a:extLst>
          </p:cNvPr>
          <p:cNvSpPr/>
          <p:nvPr/>
        </p:nvSpPr>
        <p:spPr bwMode="auto">
          <a:xfrm>
            <a:off x="3200400" y="3800018"/>
            <a:ext cx="1676400" cy="2589232"/>
          </a:xfrm>
          <a:prstGeom prst="rect">
            <a:avLst/>
          </a:prstGeom>
          <a:solidFill>
            <a:srgbClr val="66CCFF">
              <a:alpha val="50196"/>
            </a:srgbClr>
          </a:solid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chemeClr val="tx1"/>
              </a:solidFill>
              <a:effectLst/>
              <a:latin typeface="Arial Narrow"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altLang="zh-CN" dirty="0"/>
          </a:p>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chemeClr val="tx1"/>
              </a:solidFill>
              <a:effectLst/>
              <a:latin typeface="Arial Narrow"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altLang="zh-CN" dirty="0"/>
          </a:p>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chemeClr val="tx1"/>
              </a:solidFill>
              <a:effectLst/>
              <a:latin typeface="Arial Narrow" pitchFamily="34" charset="0"/>
            </a:endParaRPr>
          </a:p>
          <a:p>
            <a:pPr algn="ctr"/>
            <a:r>
              <a:rPr lang="zh-CN" altLang="en-US" dirty="0"/>
              <a:t>类型</a:t>
            </a:r>
            <a:endParaRPr kumimoji="0" lang="zh-CN" altLang="en-US" sz="2400" b="1" i="0" u="none" strike="noStrike" cap="none" normalizeH="0" baseline="0" dirty="0">
              <a:ln>
                <a:noFill/>
              </a:ln>
              <a:solidFill>
                <a:schemeClr val="tx1"/>
              </a:solidFill>
              <a:effectLst/>
              <a:latin typeface="Arial Narrow" pitchFamily="34" charset="0"/>
            </a:endParaRPr>
          </a:p>
        </p:txBody>
      </p:sp>
      <p:sp>
        <p:nvSpPr>
          <p:cNvPr id="9" name="矩形 8">
            <a:extLst>
              <a:ext uri="{FF2B5EF4-FFF2-40B4-BE49-F238E27FC236}">
                <a16:creationId xmlns:a16="http://schemas.microsoft.com/office/drawing/2014/main" id="{EC6F7254-3918-3329-6A23-E74DB96D4D5E}"/>
              </a:ext>
            </a:extLst>
          </p:cNvPr>
          <p:cNvSpPr/>
          <p:nvPr/>
        </p:nvSpPr>
        <p:spPr bwMode="auto">
          <a:xfrm>
            <a:off x="0" y="3800018"/>
            <a:ext cx="1676400" cy="2589232"/>
          </a:xfrm>
          <a:prstGeom prst="rect">
            <a:avLst/>
          </a:prstGeom>
          <a:solidFill>
            <a:srgbClr val="FF9999">
              <a:alpha val="50196"/>
            </a:srgbClr>
          </a:solid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chemeClr val="tx1"/>
              </a:solidFill>
              <a:effectLst/>
              <a:latin typeface="Arial Narrow"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altLang="zh-CN" dirty="0"/>
          </a:p>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chemeClr val="tx1"/>
              </a:solidFill>
              <a:effectLst/>
              <a:latin typeface="Arial Narrow"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altLang="zh-CN" dirty="0"/>
          </a:p>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chemeClr val="tx1"/>
              </a:solidFill>
              <a:effectLst/>
              <a:latin typeface="Arial Narrow" pitchFamily="34" charset="0"/>
            </a:endParaRPr>
          </a:p>
          <a:p>
            <a:pPr algn="ctr"/>
            <a:r>
              <a:rPr lang="zh-CN" altLang="en-US" dirty="0"/>
              <a:t>偏移</a:t>
            </a:r>
            <a:endParaRPr kumimoji="0" lang="zh-CN" altLang="en-US" sz="2400" b="1" i="0" u="none" strike="noStrike" cap="none" normalizeH="0" baseline="0" dirty="0">
              <a:ln>
                <a:noFill/>
              </a:ln>
              <a:solidFill>
                <a:schemeClr val="tx1"/>
              </a:solidFill>
              <a:effectLst/>
              <a:latin typeface="Arial Narrow" pitchFamily="34" charset="0"/>
            </a:endParaRPr>
          </a:p>
        </p:txBody>
      </p:sp>
      <p:sp>
        <p:nvSpPr>
          <p:cNvPr id="10" name="矩形 9">
            <a:extLst>
              <a:ext uri="{FF2B5EF4-FFF2-40B4-BE49-F238E27FC236}">
                <a16:creationId xmlns:a16="http://schemas.microsoft.com/office/drawing/2014/main" id="{7683FCBC-B910-B9E8-AEB7-714F033F4BA9}"/>
              </a:ext>
            </a:extLst>
          </p:cNvPr>
          <p:cNvSpPr/>
          <p:nvPr/>
        </p:nvSpPr>
        <p:spPr bwMode="auto">
          <a:xfrm>
            <a:off x="7162800" y="3794156"/>
            <a:ext cx="1888066" cy="2589232"/>
          </a:xfrm>
          <a:prstGeom prst="rect">
            <a:avLst/>
          </a:prstGeom>
          <a:solidFill>
            <a:srgbClr val="92D050">
              <a:alpha val="50196"/>
            </a:srgbClr>
          </a:solid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chemeClr val="tx1"/>
              </a:solidFill>
              <a:effectLst/>
              <a:latin typeface="Arial Narrow"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altLang="zh-CN" dirty="0"/>
          </a:p>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chemeClr val="tx1"/>
              </a:solidFill>
              <a:effectLst/>
              <a:latin typeface="Arial Narrow"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altLang="zh-CN" dirty="0"/>
          </a:p>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chemeClr val="tx1"/>
              </a:solidFill>
              <a:effectLst/>
              <a:latin typeface="Arial Narrow" pitchFamily="34" charset="0"/>
            </a:endParaRPr>
          </a:p>
          <a:p>
            <a:pPr algn="ctr"/>
            <a:r>
              <a:rPr lang="zh-CN" altLang="en-US" dirty="0"/>
              <a:t>符号名称和加数</a:t>
            </a:r>
            <a:endParaRPr lang="en-US" altLang="zh-CN" dirty="0"/>
          </a:p>
        </p:txBody>
      </p:sp>
      <p:cxnSp>
        <p:nvCxnSpPr>
          <p:cNvPr id="11" name="直接箭头连接符 10">
            <a:extLst>
              <a:ext uri="{FF2B5EF4-FFF2-40B4-BE49-F238E27FC236}">
                <a16:creationId xmlns:a16="http://schemas.microsoft.com/office/drawing/2014/main" id="{A1DF50DC-6BA2-F2DF-3417-8EEBEBF79394}"/>
              </a:ext>
            </a:extLst>
          </p:cNvPr>
          <p:cNvCxnSpPr>
            <a:cxnSpLocks/>
          </p:cNvCxnSpPr>
          <p:nvPr/>
        </p:nvCxnSpPr>
        <p:spPr bwMode="auto">
          <a:xfrm flipV="1">
            <a:off x="5334000" y="4170810"/>
            <a:ext cx="1820333" cy="2218440"/>
          </a:xfrm>
          <a:prstGeom prst="straightConnector1">
            <a:avLst/>
          </a:prstGeom>
          <a:noFill/>
          <a:ln w="57150" cap="flat" cmpd="sng" algn="ctr">
            <a:solidFill>
              <a:srgbClr val="CC0000"/>
            </a:solidFill>
            <a:prstDash val="solid"/>
            <a:round/>
            <a:headEnd type="none" w="med" len="med"/>
            <a:tailEnd type="triangle"/>
          </a:ln>
          <a:effectLst/>
        </p:spPr>
      </p:cxnSp>
      <p:cxnSp>
        <p:nvCxnSpPr>
          <p:cNvPr id="12" name="直接箭头连接符 11">
            <a:extLst>
              <a:ext uri="{FF2B5EF4-FFF2-40B4-BE49-F238E27FC236}">
                <a16:creationId xmlns:a16="http://schemas.microsoft.com/office/drawing/2014/main" id="{0D016B41-0D09-F707-F82A-9A7336A6F61E}"/>
              </a:ext>
            </a:extLst>
          </p:cNvPr>
          <p:cNvCxnSpPr>
            <a:cxnSpLocks/>
          </p:cNvCxnSpPr>
          <p:nvPr/>
        </p:nvCxnSpPr>
        <p:spPr bwMode="auto">
          <a:xfrm flipV="1">
            <a:off x="5334000" y="4441148"/>
            <a:ext cx="1828800" cy="1942240"/>
          </a:xfrm>
          <a:prstGeom prst="straightConnector1">
            <a:avLst/>
          </a:prstGeom>
          <a:noFill/>
          <a:ln w="57150" cap="flat" cmpd="sng" algn="ctr">
            <a:solidFill>
              <a:srgbClr val="CC0000"/>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3328E50F-2E52-F3A9-BCB8-9ED93B8F508B}"/>
              </a:ext>
            </a:extLst>
          </p:cNvPr>
          <p:cNvCxnSpPr>
            <a:cxnSpLocks/>
          </p:cNvCxnSpPr>
          <p:nvPr/>
        </p:nvCxnSpPr>
        <p:spPr bwMode="auto">
          <a:xfrm flipV="1">
            <a:off x="5334000" y="5374042"/>
            <a:ext cx="1828800" cy="1009346"/>
          </a:xfrm>
          <a:prstGeom prst="straightConnector1">
            <a:avLst/>
          </a:prstGeom>
          <a:noFill/>
          <a:ln w="57150" cap="flat" cmpd="sng" algn="ctr">
            <a:solidFill>
              <a:srgbClr val="CC0000"/>
            </a:solidFill>
            <a:prstDash val="solid"/>
            <a:round/>
            <a:headEnd type="none" w="med" len="med"/>
            <a:tailEnd type="triangle"/>
          </a:ln>
          <a:effectLst/>
        </p:spPr>
      </p:cxnSp>
      <p:sp>
        <p:nvSpPr>
          <p:cNvPr id="14" name="文本框 13">
            <a:extLst>
              <a:ext uri="{FF2B5EF4-FFF2-40B4-BE49-F238E27FC236}">
                <a16:creationId xmlns:a16="http://schemas.microsoft.com/office/drawing/2014/main" id="{802DF710-266D-2A5A-CF72-C8D46D5C006C}"/>
              </a:ext>
            </a:extLst>
          </p:cNvPr>
          <p:cNvSpPr txBox="1"/>
          <p:nvPr/>
        </p:nvSpPr>
        <p:spPr>
          <a:xfrm>
            <a:off x="1524000" y="6487740"/>
            <a:ext cx="7162800" cy="400110"/>
          </a:xfrm>
          <a:prstGeom prst="rect">
            <a:avLst/>
          </a:prstGeom>
          <a:noFill/>
        </p:spPr>
        <p:txBody>
          <a:bodyPr wrap="square" rtlCol="0">
            <a:spAutoFit/>
          </a:bodyPr>
          <a:lstStyle/>
          <a:p>
            <a:r>
              <a:rPr lang="zh-CN" altLang="en-US" dirty="0">
                <a:latin typeface="Calibri" pitchFamily="34" charset="0"/>
              </a:rPr>
              <a:t>共有 </a:t>
            </a:r>
            <a:r>
              <a:rPr lang="en-US" altLang="zh-CN" dirty="0">
                <a:latin typeface="Calibri" pitchFamily="34" charset="0"/>
              </a:rPr>
              <a:t>3 </a:t>
            </a:r>
            <a:r>
              <a:rPr lang="zh-CN" altLang="en-US" dirty="0">
                <a:latin typeface="Calibri" pitchFamily="34" charset="0"/>
              </a:rPr>
              <a:t>个符号需要重定位</a:t>
            </a:r>
          </a:p>
        </p:txBody>
      </p:sp>
    </p:spTree>
    <p:extLst>
      <p:ext uri="{BB962C8B-B14F-4D97-AF65-F5344CB8AC3E}">
        <p14:creationId xmlns:p14="http://schemas.microsoft.com/office/powerpoint/2010/main" val="106780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2F22CE-D78A-8BA8-2C0F-EDF4C63AD168}"/>
              </a:ext>
            </a:extLst>
          </p:cNvPr>
          <p:cNvSpPr>
            <a:spLocks noGrp="1"/>
          </p:cNvSpPr>
          <p:nvPr>
            <p:ph type="title"/>
          </p:nvPr>
        </p:nvSpPr>
        <p:spPr/>
        <p:txBody>
          <a:bodyPr/>
          <a:lstStyle/>
          <a:p>
            <a:r>
              <a:rPr lang="zh-CN" altLang="en-US" dirty="0"/>
              <a:t>为什么要学习链接器？</a:t>
            </a:r>
          </a:p>
        </p:txBody>
      </p:sp>
      <p:sp>
        <p:nvSpPr>
          <p:cNvPr id="3" name="内容占位符 2">
            <a:extLst>
              <a:ext uri="{FF2B5EF4-FFF2-40B4-BE49-F238E27FC236}">
                <a16:creationId xmlns:a16="http://schemas.microsoft.com/office/drawing/2014/main" id="{5BC3B116-6B36-83F7-A329-B9B56984377E}"/>
              </a:ext>
            </a:extLst>
          </p:cNvPr>
          <p:cNvSpPr>
            <a:spLocks noGrp="1"/>
          </p:cNvSpPr>
          <p:nvPr>
            <p:ph idx="1"/>
          </p:nvPr>
        </p:nvSpPr>
        <p:spPr>
          <a:noFill/>
          <a:ln w="9525">
            <a:noFill/>
          </a:ln>
        </p:spPr>
        <p:txBody>
          <a:bodyPr/>
          <a:lstStyle/>
          <a:p>
            <a:r>
              <a:rPr lang="zh-CN" altLang="en-US" b="1" dirty="0"/>
              <a:t>帮助你构建大型程序</a:t>
            </a:r>
          </a:p>
          <a:p>
            <a:pPr lvl="1"/>
            <a:r>
              <a:rPr lang="zh-CN" altLang="en-US" dirty="0"/>
              <a:t>链接错误（如缺失模块、库或不兼容的库）可能令人困惑和沮丧</a:t>
            </a:r>
          </a:p>
          <a:p>
            <a:r>
              <a:rPr lang="zh-CN" altLang="en-US" b="1" dirty="0"/>
              <a:t>帮助你避免危险的错误 </a:t>
            </a:r>
          </a:p>
          <a:p>
            <a:pPr lvl="1"/>
            <a:r>
              <a:rPr lang="zh-CN" altLang="en-US" dirty="0"/>
              <a:t>链接器对符号引用的解析决策可能会静默影响程序的正确性</a:t>
            </a:r>
          </a:p>
          <a:p>
            <a:r>
              <a:rPr lang="zh-CN" altLang="en-US" b="1" dirty="0"/>
              <a:t>帮助你理解语言作用域规则是如何实现的 </a:t>
            </a:r>
          </a:p>
          <a:p>
            <a:pPr lvl="1"/>
            <a:r>
              <a:rPr lang="zh-CN" altLang="en-US" dirty="0"/>
              <a:t>全局名称与局部名称，</a:t>
            </a:r>
            <a:r>
              <a:rPr lang="en-US" altLang="zh-CN" dirty="0"/>
              <a:t>static </a:t>
            </a:r>
            <a:r>
              <a:rPr lang="zh-CN" altLang="en-US" dirty="0"/>
              <a:t>的真正含义</a:t>
            </a:r>
          </a:p>
          <a:p>
            <a:r>
              <a:rPr lang="zh-CN" altLang="en-US" b="1" dirty="0"/>
              <a:t>使你能够利用共享库</a:t>
            </a:r>
          </a:p>
          <a:p>
            <a:endParaRPr lang="zh-CN" altLang="en-US" b="1" dirty="0"/>
          </a:p>
        </p:txBody>
      </p:sp>
    </p:spTree>
    <p:extLst>
      <p:ext uri="{BB962C8B-B14F-4D97-AF65-F5344CB8AC3E}">
        <p14:creationId xmlns:p14="http://schemas.microsoft.com/office/powerpoint/2010/main" val="31410133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B1DBF5-4966-C373-015F-1DE519F7E4C0}"/>
              </a:ext>
            </a:extLst>
          </p:cNvPr>
          <p:cNvSpPr>
            <a:spLocks noGrp="1"/>
          </p:cNvSpPr>
          <p:nvPr>
            <p:ph type="title"/>
          </p:nvPr>
        </p:nvSpPr>
        <p:spPr/>
        <p:txBody>
          <a:bodyPr/>
          <a:lstStyle/>
          <a:p>
            <a:r>
              <a:rPr lang="zh-CN" altLang="en-US" dirty="0"/>
              <a:t>重定位条目（在 </a:t>
            </a:r>
            <a:r>
              <a:rPr lang="en-US" altLang="zh-CN" dirty="0" err="1"/>
              <a:t>main.o</a:t>
            </a:r>
            <a:r>
              <a:rPr lang="en-US" altLang="zh-CN" dirty="0"/>
              <a:t> </a:t>
            </a:r>
            <a:r>
              <a:rPr lang="zh-CN" altLang="en-US" dirty="0"/>
              <a:t>中）</a:t>
            </a:r>
          </a:p>
        </p:txBody>
      </p:sp>
      <p:sp>
        <p:nvSpPr>
          <p:cNvPr id="3" name="Text Box 2">
            <a:extLst>
              <a:ext uri="{FF2B5EF4-FFF2-40B4-BE49-F238E27FC236}">
                <a16:creationId xmlns:a16="http://schemas.microsoft.com/office/drawing/2014/main" id="{9BD8DC6E-76DD-4D7B-2EE4-9AAA2E6B5B9E}"/>
              </a:ext>
            </a:extLst>
          </p:cNvPr>
          <p:cNvSpPr txBox="1">
            <a:spLocks noChangeArrowheads="1"/>
          </p:cNvSpPr>
          <p:nvPr/>
        </p:nvSpPr>
        <p:spPr bwMode="auto">
          <a:xfrm>
            <a:off x="0" y="2879053"/>
            <a:ext cx="9144000" cy="2310505"/>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r>
              <a:rPr lang="fr-FR" sz="1600" dirty="0">
                <a:solidFill>
                  <a:srgbClr val="000000"/>
                </a:solidFill>
                <a:latin typeface="Courier New"/>
                <a:cs typeface="Courier New"/>
              </a:rPr>
              <a:t># readelf -r main.o</a:t>
            </a:r>
            <a:br>
              <a:rPr lang="fr-FR" sz="1600" dirty="0">
                <a:solidFill>
                  <a:srgbClr val="000000"/>
                </a:solidFill>
                <a:latin typeface="Courier New"/>
                <a:cs typeface="Courier New"/>
              </a:rPr>
            </a:br>
            <a:r>
              <a:rPr lang="fr-FR" sz="1600" dirty="0">
                <a:solidFill>
                  <a:srgbClr val="000000"/>
                </a:solidFill>
                <a:latin typeface="Courier New"/>
                <a:cs typeface="Courier New"/>
              </a:rPr>
              <a:t>Relocation section '.rela.text' at offset 0x560 contains 2 entries:</a:t>
            </a:r>
            <a:br>
              <a:rPr lang="fr-FR" sz="1600" dirty="0">
                <a:solidFill>
                  <a:srgbClr val="000000"/>
                </a:solidFill>
                <a:latin typeface="Courier New"/>
                <a:cs typeface="Courier New"/>
              </a:rPr>
            </a:br>
            <a:r>
              <a:rPr lang="fr-FR" sz="1600" dirty="0">
                <a:solidFill>
                  <a:srgbClr val="000000"/>
                </a:solidFill>
                <a:latin typeface="Courier New"/>
                <a:cs typeface="Courier New"/>
              </a:rPr>
              <a:t>Offset       Info         Type           Sym.Value        Sym.Name+Addend</a:t>
            </a:r>
          </a:p>
          <a:p>
            <a:r>
              <a:rPr lang="fr-FR" sz="1600" dirty="0">
                <a:solidFill>
                  <a:srgbClr val="000000"/>
                </a:solidFill>
                <a:highlight>
                  <a:srgbClr val="FF9999"/>
                </a:highlight>
                <a:latin typeface="Courier New"/>
                <a:cs typeface="Courier New"/>
              </a:rPr>
              <a:t>000000000015</a:t>
            </a:r>
            <a:r>
              <a:rPr lang="fr-FR" sz="1600" dirty="0">
                <a:solidFill>
                  <a:srgbClr val="000000"/>
                </a:solidFill>
                <a:latin typeface="Courier New"/>
                <a:cs typeface="Courier New"/>
              </a:rPr>
              <a:t> </a:t>
            </a:r>
            <a:r>
              <a:rPr lang="fr-FR" sz="1600" dirty="0">
                <a:solidFill>
                  <a:srgbClr val="000000"/>
                </a:solidFill>
                <a:highlight>
                  <a:srgbClr val="FF00FF"/>
                </a:highlight>
                <a:latin typeface="Courier New"/>
                <a:cs typeface="Courier New"/>
              </a:rPr>
              <a:t>00080000000a</a:t>
            </a:r>
            <a:r>
              <a:rPr lang="fr-FR" sz="1600" dirty="0">
                <a:solidFill>
                  <a:srgbClr val="000000"/>
                </a:solidFill>
                <a:latin typeface="Courier New"/>
                <a:cs typeface="Courier New"/>
              </a:rPr>
              <a:t> </a:t>
            </a:r>
            <a:r>
              <a:rPr lang="fr-FR" sz="1600" dirty="0">
                <a:solidFill>
                  <a:srgbClr val="000000"/>
                </a:solidFill>
                <a:highlight>
                  <a:srgbClr val="66CCFF"/>
                </a:highlight>
                <a:latin typeface="Courier New"/>
                <a:cs typeface="Courier New"/>
              </a:rPr>
              <a:t>R_X86_64_32  </a:t>
            </a:r>
            <a:r>
              <a:rPr lang="fr-FR" sz="1600" dirty="0">
                <a:solidFill>
                  <a:srgbClr val="000000"/>
                </a:solidFill>
                <a:latin typeface="Courier New"/>
                <a:cs typeface="Courier New"/>
              </a:rPr>
              <a:t>  0000000000000000 </a:t>
            </a:r>
            <a:r>
              <a:rPr lang="fr-FR" sz="1600" dirty="0" err="1">
                <a:solidFill>
                  <a:srgbClr val="000000"/>
                </a:solidFill>
                <a:highlight>
                  <a:srgbClr val="00FF00"/>
                </a:highlight>
                <a:latin typeface="Courier New"/>
                <a:cs typeface="Courier New"/>
              </a:rPr>
              <a:t>array</a:t>
            </a:r>
            <a:r>
              <a:rPr lang="fr-FR" sz="1600" dirty="0">
                <a:solidFill>
                  <a:srgbClr val="000000"/>
                </a:solidFill>
                <a:highlight>
                  <a:srgbClr val="00FF00"/>
                </a:highlight>
                <a:latin typeface="Courier New"/>
                <a:cs typeface="Courier New"/>
              </a:rPr>
              <a:t> + 0</a:t>
            </a:r>
          </a:p>
          <a:p>
            <a:r>
              <a:rPr lang="fr-FR" sz="1600" dirty="0">
                <a:solidFill>
                  <a:srgbClr val="000000"/>
                </a:solidFill>
                <a:latin typeface="Courier New"/>
                <a:cs typeface="Courier New"/>
              </a:rPr>
              <a:t>00000000001a 000a00000002 R_X86_64_PC32  0000000000000000 </a:t>
            </a:r>
            <a:r>
              <a:rPr lang="fr-FR" sz="1600" dirty="0" err="1">
                <a:solidFill>
                  <a:srgbClr val="000000"/>
                </a:solidFill>
                <a:latin typeface="Courier New"/>
                <a:cs typeface="Courier New"/>
              </a:rPr>
              <a:t>sum</a:t>
            </a:r>
            <a:r>
              <a:rPr lang="fr-FR" sz="1600" dirty="0">
                <a:solidFill>
                  <a:srgbClr val="000000"/>
                </a:solidFill>
                <a:latin typeface="Courier New"/>
                <a:cs typeface="Courier New"/>
              </a:rPr>
              <a:t> - 4</a:t>
            </a:r>
          </a:p>
          <a:p>
            <a:endParaRPr lang="fr-FR" sz="1600" dirty="0">
              <a:solidFill>
                <a:srgbClr val="000000"/>
              </a:solidFill>
              <a:latin typeface="Courier New"/>
              <a:cs typeface="Courier New"/>
            </a:endParaRPr>
          </a:p>
          <a:p>
            <a:r>
              <a:rPr lang="fr-FR" sz="1600" dirty="0">
                <a:solidFill>
                  <a:srgbClr val="000000"/>
                </a:solidFill>
                <a:latin typeface="Courier New"/>
                <a:cs typeface="Courier New"/>
              </a:rPr>
              <a:t>Relocation section '.</a:t>
            </a:r>
            <a:r>
              <a:rPr lang="fr-FR" sz="1600" dirty="0" err="1">
                <a:solidFill>
                  <a:srgbClr val="000000"/>
                </a:solidFill>
                <a:latin typeface="Courier New"/>
                <a:cs typeface="Courier New"/>
              </a:rPr>
              <a:t>rela.eh_frame</a:t>
            </a:r>
            <a:r>
              <a:rPr lang="fr-FR" sz="1600" dirty="0">
                <a:solidFill>
                  <a:srgbClr val="000000"/>
                </a:solidFill>
                <a:latin typeface="Courier New"/>
                <a:cs typeface="Courier New"/>
              </a:rPr>
              <a:t>' at offset 0x590 </a:t>
            </a:r>
            <a:r>
              <a:rPr lang="fr-FR" sz="1600" dirty="0" err="1">
                <a:solidFill>
                  <a:srgbClr val="000000"/>
                </a:solidFill>
                <a:latin typeface="Courier New"/>
                <a:cs typeface="Courier New"/>
              </a:rPr>
              <a:t>contains</a:t>
            </a:r>
            <a:r>
              <a:rPr lang="fr-FR" sz="1600" dirty="0">
                <a:solidFill>
                  <a:srgbClr val="000000"/>
                </a:solidFill>
                <a:latin typeface="Courier New"/>
                <a:cs typeface="Courier New"/>
              </a:rPr>
              <a:t> 1 entries:</a:t>
            </a:r>
          </a:p>
          <a:p>
            <a:r>
              <a:rPr lang="fr-FR" sz="1600" dirty="0">
                <a:solidFill>
                  <a:srgbClr val="000000"/>
                </a:solidFill>
                <a:latin typeface="Courier New"/>
                <a:cs typeface="Courier New"/>
              </a:rPr>
              <a:t>Offset       Info         Type           Sym.Value        Sym.Name+Addend</a:t>
            </a:r>
          </a:p>
          <a:p>
            <a:r>
              <a:rPr lang="fr-FR" sz="1600" dirty="0">
                <a:solidFill>
                  <a:srgbClr val="000000"/>
                </a:solidFill>
                <a:latin typeface="Courier New"/>
                <a:cs typeface="Courier New"/>
              </a:rPr>
              <a:t>000000000020 000200000002 R_X86_64_PC32  0000000000000000 .</a:t>
            </a:r>
            <a:r>
              <a:rPr lang="fr-FR" sz="1600" dirty="0" err="1">
                <a:solidFill>
                  <a:srgbClr val="000000"/>
                </a:solidFill>
                <a:latin typeface="Courier New"/>
                <a:cs typeface="Courier New"/>
              </a:rPr>
              <a:t>text</a:t>
            </a:r>
            <a:r>
              <a:rPr lang="fr-FR" sz="1600" dirty="0">
                <a:solidFill>
                  <a:srgbClr val="000000"/>
                </a:solidFill>
                <a:latin typeface="Courier New"/>
                <a:cs typeface="Courier New"/>
              </a:rPr>
              <a:t> + 0</a:t>
            </a:r>
            <a:endParaRPr lang="ro-RO" sz="1600" dirty="0">
              <a:latin typeface="Courier New"/>
              <a:ea typeface="msgothic" charset="0"/>
              <a:cs typeface="Courier New"/>
            </a:endParaRPr>
          </a:p>
        </p:txBody>
      </p:sp>
      <p:sp>
        <p:nvSpPr>
          <p:cNvPr id="4" name="Rectangle 2">
            <a:extLst>
              <a:ext uri="{FF2B5EF4-FFF2-40B4-BE49-F238E27FC236}">
                <a16:creationId xmlns:a16="http://schemas.microsoft.com/office/drawing/2014/main" id="{34C793FA-BEC4-61C0-0E10-D797EEBAB0F2}"/>
              </a:ext>
            </a:extLst>
          </p:cNvPr>
          <p:cNvSpPr>
            <a:spLocks noChangeArrowheads="1"/>
          </p:cNvSpPr>
          <p:nvPr/>
        </p:nvSpPr>
        <p:spPr bwMode="auto">
          <a:xfrm>
            <a:off x="1828801" y="1399544"/>
            <a:ext cx="5638799" cy="1479509"/>
          </a:xfrm>
          <a:prstGeom prst="rect">
            <a:avLst/>
          </a:prstGeom>
          <a:solidFill>
            <a:srgbClr val="F7F5CD"/>
          </a:solidFill>
          <a:ln w="3240">
            <a:solidFill>
              <a:srgbClr val="000066"/>
            </a:solidFill>
            <a:miter lim="800000"/>
            <a:headEnd/>
            <a:tailEnd/>
          </a:ln>
          <a:effectLst/>
        </p:spPr>
        <p:txBody>
          <a:bodyPr wrap="square" lIns="90000" tIns="46800" rIns="90000" bIns="46800">
            <a:spAutoFit/>
          </a:bodyPr>
          <a:lstStyle/>
          <a:p>
            <a:r>
              <a:rPr lang="hu-HU" sz="1800" dirty="0">
                <a:solidFill>
                  <a:srgbClr val="2D961E"/>
                </a:solidFill>
                <a:latin typeface="Courier New"/>
                <a:cs typeface="Courier New"/>
              </a:rPr>
              <a:t>int</a:t>
            </a:r>
            <a:r>
              <a:rPr lang="hu-HU" sz="1800" dirty="0">
                <a:solidFill>
                  <a:srgbClr val="000000"/>
                </a:solidFill>
                <a:latin typeface="Courier New"/>
                <a:cs typeface="Courier New"/>
              </a:rPr>
              <a:t> </a:t>
            </a:r>
            <a:r>
              <a:rPr lang="hu-HU" sz="1800" dirty="0">
                <a:solidFill>
                  <a:srgbClr val="C1651C"/>
                </a:solidFill>
                <a:latin typeface="Courier New"/>
                <a:cs typeface="Courier New"/>
              </a:rPr>
              <a:t>array</a:t>
            </a:r>
            <a:r>
              <a:rPr lang="hu-HU" sz="1800" dirty="0">
                <a:solidFill>
                  <a:srgbClr val="000000"/>
                </a:solidFill>
                <a:latin typeface="Courier New"/>
                <a:cs typeface="Courier New"/>
              </a:rPr>
              <a:t>[2] = {1, 2};</a:t>
            </a:r>
          </a:p>
          <a:p>
            <a:r>
              <a:rPr lang="en-US" sz="1800" dirty="0">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4A00FF"/>
                </a:solidFill>
                <a:latin typeface="Courier New"/>
                <a:cs typeface="Courier New"/>
              </a:rPr>
              <a:t>main</a:t>
            </a:r>
            <a:r>
              <a:rPr lang="en-US" sz="1800" dirty="0">
                <a:solidFill>
                  <a:srgbClr val="000000"/>
                </a:solidFill>
                <a:latin typeface="Courier New"/>
                <a:cs typeface="Courier New"/>
              </a:rPr>
              <a:t>(int </a:t>
            </a:r>
            <a:r>
              <a:rPr lang="en-US" sz="1800" dirty="0" err="1">
                <a:solidFill>
                  <a:srgbClr val="000000"/>
                </a:solidFill>
                <a:latin typeface="Courier New"/>
                <a:cs typeface="Courier New"/>
              </a:rPr>
              <a:t>argc</a:t>
            </a:r>
            <a:r>
              <a:rPr lang="en-US" sz="1800" dirty="0">
                <a:solidFill>
                  <a:srgbClr val="000000"/>
                </a:solidFill>
                <a:latin typeface="Courier New"/>
                <a:cs typeface="Courier New"/>
              </a:rPr>
              <a:t>, char** </a:t>
            </a:r>
            <a:r>
              <a:rPr lang="en-US" sz="1800" dirty="0" err="1">
                <a:solidFill>
                  <a:srgbClr val="000000"/>
                </a:solidFill>
                <a:latin typeface="Courier New"/>
                <a:cs typeface="Courier New"/>
              </a:rPr>
              <a:t>argv</a:t>
            </a:r>
            <a:r>
              <a:rPr lang="en-US" sz="1800" dirty="0">
                <a:solidFill>
                  <a:srgbClr val="000000"/>
                </a:solidFill>
                <a:latin typeface="Courier New"/>
                <a:cs typeface="Courier New"/>
              </a:rPr>
              <a:t>){</a:t>
            </a:r>
          </a:p>
          <a:p>
            <a:r>
              <a:rPr lang="fr-FR" sz="1800" dirty="0">
                <a:solidFill>
                  <a:srgbClr val="000000"/>
                </a:solidFill>
                <a:latin typeface="Courier New"/>
                <a:cs typeface="Courier New"/>
              </a:rPr>
              <a:t>    </a:t>
            </a:r>
            <a:r>
              <a:rPr lang="fr-FR" sz="1800" dirty="0" err="1">
                <a:solidFill>
                  <a:srgbClr val="2D961E"/>
                </a:solidFill>
                <a:latin typeface="Courier New"/>
                <a:cs typeface="Courier New"/>
              </a:rPr>
              <a:t>int</a:t>
            </a:r>
            <a:r>
              <a:rPr lang="fr-FR" sz="1800" dirty="0">
                <a:solidFill>
                  <a:srgbClr val="000000"/>
                </a:solidFill>
                <a:latin typeface="Courier New"/>
                <a:cs typeface="Courier New"/>
              </a:rPr>
              <a:t> </a:t>
            </a:r>
            <a:r>
              <a:rPr lang="fr-FR" sz="1800" dirty="0">
                <a:solidFill>
                  <a:srgbClr val="C1651C"/>
                </a:solidFill>
                <a:latin typeface="Courier New"/>
                <a:cs typeface="Courier New"/>
              </a:rPr>
              <a:t>val</a:t>
            </a:r>
            <a:r>
              <a:rPr lang="fr-FR" sz="1800" dirty="0">
                <a:solidFill>
                  <a:srgbClr val="000000"/>
                </a:solidFill>
                <a:latin typeface="Courier New"/>
                <a:cs typeface="Courier New"/>
              </a:rPr>
              <a:t> = </a:t>
            </a:r>
            <a:r>
              <a:rPr lang="fr-FR" sz="1800" dirty="0" err="1">
                <a:solidFill>
                  <a:srgbClr val="000000"/>
                </a:solidFill>
                <a:latin typeface="Courier New"/>
                <a:cs typeface="Courier New"/>
              </a:rPr>
              <a:t>sum</a:t>
            </a:r>
            <a:r>
              <a:rPr lang="fr-FR" sz="1800" dirty="0">
                <a:solidFill>
                  <a:srgbClr val="000000"/>
                </a:solidFill>
                <a:latin typeface="Courier New"/>
                <a:cs typeface="Courier New"/>
              </a:rPr>
              <a:t>(</a:t>
            </a:r>
            <a:r>
              <a:rPr lang="fr-FR" sz="1800" dirty="0" err="1">
                <a:solidFill>
                  <a:srgbClr val="000000"/>
                </a:solidFill>
                <a:latin typeface="Courier New"/>
                <a:cs typeface="Courier New"/>
              </a:rPr>
              <a:t>array</a:t>
            </a:r>
            <a:r>
              <a:rPr lang="fr-FR" sz="1800" dirty="0">
                <a:solidFill>
                  <a:srgbClr val="000000"/>
                </a:solidFill>
                <a:latin typeface="Courier New"/>
                <a:cs typeface="Courier New"/>
              </a:rPr>
              <a:t>, 2);</a:t>
            </a:r>
          </a:p>
          <a:p>
            <a:r>
              <a:rPr lang="fr-FR" sz="1800" dirty="0">
                <a:solidFill>
                  <a:srgbClr val="000000"/>
                </a:solidFill>
                <a:latin typeface="Courier New"/>
                <a:cs typeface="Courier New"/>
              </a:rPr>
              <a:t>    </a:t>
            </a:r>
            <a:r>
              <a:rPr lang="fr-FR" sz="1800" dirty="0">
                <a:solidFill>
                  <a:srgbClr val="C200FF"/>
                </a:solidFill>
                <a:latin typeface="Courier New"/>
                <a:cs typeface="Courier New"/>
              </a:rPr>
              <a:t>return</a:t>
            </a:r>
            <a:r>
              <a:rPr lang="fr-FR" sz="1800" dirty="0">
                <a:solidFill>
                  <a:srgbClr val="000000"/>
                </a:solidFill>
                <a:latin typeface="Courier New"/>
                <a:cs typeface="Courier New"/>
              </a:rPr>
              <a:t> val;</a:t>
            </a:r>
          </a:p>
          <a:p>
            <a:r>
              <a:rPr lang="fr-FR" sz="1800" dirty="0">
                <a:solidFill>
                  <a:srgbClr val="000000"/>
                </a:solidFill>
                <a:latin typeface="Courier New"/>
                <a:cs typeface="Courier New"/>
              </a:rPr>
              <a:t>}</a:t>
            </a:r>
            <a:endParaRPr lang="en-US" sz="1800" dirty="0">
              <a:latin typeface="Courier New"/>
              <a:cs typeface="Courier New"/>
            </a:endParaRPr>
          </a:p>
        </p:txBody>
      </p:sp>
      <p:sp>
        <p:nvSpPr>
          <p:cNvPr id="5" name="Rectangle 3">
            <a:extLst>
              <a:ext uri="{FF2B5EF4-FFF2-40B4-BE49-F238E27FC236}">
                <a16:creationId xmlns:a16="http://schemas.microsoft.com/office/drawing/2014/main" id="{5298C02F-BF32-28E5-76D7-BF8FFBC840FC}"/>
              </a:ext>
            </a:extLst>
          </p:cNvPr>
          <p:cNvSpPr>
            <a:spLocks noChangeArrowheads="1"/>
          </p:cNvSpPr>
          <p:nvPr/>
        </p:nvSpPr>
        <p:spPr bwMode="auto">
          <a:xfrm>
            <a:off x="6388582" y="2521390"/>
            <a:ext cx="1067294"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main.c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6" name="对话气泡: 圆角矩形 5">
            <a:extLst>
              <a:ext uri="{FF2B5EF4-FFF2-40B4-BE49-F238E27FC236}">
                <a16:creationId xmlns:a16="http://schemas.microsoft.com/office/drawing/2014/main" id="{25FA0BD4-4F11-E81F-FC75-F22C4354EC3E}"/>
              </a:ext>
            </a:extLst>
          </p:cNvPr>
          <p:cNvSpPr/>
          <p:nvPr/>
        </p:nvSpPr>
        <p:spPr bwMode="auto">
          <a:xfrm>
            <a:off x="76200" y="4191000"/>
            <a:ext cx="8974666" cy="2231322"/>
          </a:xfrm>
          <a:prstGeom prst="wedgeRoundRectCallout">
            <a:avLst>
              <a:gd name="adj1" fmla="val 40629"/>
              <a:gd name="adj2" fmla="val 59219"/>
              <a:gd name="adj3" fmla="val 16667"/>
            </a:avLst>
          </a:prstGeom>
          <a:solidFill>
            <a:srgbClr val="FFFFCC"/>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eaLnBrk="1" hangingPunct="1"/>
            <a:r>
              <a:rPr lang="zh-CN" altLang="en-US" sz="2200" b="0" dirty="0"/>
              <a:t>亲爱的链接器：</a:t>
            </a:r>
            <a:endParaRPr lang="en-US" altLang="zh-CN" sz="2200" b="0" dirty="0"/>
          </a:p>
          <a:p>
            <a:pPr indent="457200" eaLnBrk="1" hangingPunct="1"/>
            <a:r>
              <a:rPr lang="zh-CN" altLang="en-US" sz="2200" b="0" dirty="0"/>
              <a:t>请在</a:t>
            </a:r>
            <a:r>
              <a:rPr lang="zh-CN" altLang="en-US" sz="2200" b="0" dirty="0">
                <a:highlight>
                  <a:srgbClr val="FF9999"/>
                </a:highlight>
              </a:rPr>
              <a:t>偏移量 </a:t>
            </a:r>
            <a:r>
              <a:rPr lang="en-US" altLang="zh-CN" sz="2200" b="0" dirty="0">
                <a:highlight>
                  <a:srgbClr val="FF9999"/>
                </a:highlight>
              </a:rPr>
              <a:t>0x15 </a:t>
            </a:r>
            <a:r>
              <a:rPr lang="zh-CN" altLang="en-US" sz="2200" b="0" dirty="0">
                <a:highlight>
                  <a:srgbClr val="FF9999"/>
                </a:highlight>
              </a:rPr>
              <a:t>处</a:t>
            </a:r>
            <a:r>
              <a:rPr lang="zh-CN" altLang="en-US" sz="2200" b="0" dirty="0"/>
              <a:t>修补 </a:t>
            </a:r>
            <a:r>
              <a:rPr lang="en-US" altLang="zh-CN" sz="2200" b="0" dirty="0">
                <a:highlight>
                  <a:srgbClr val="FF9999"/>
                </a:highlight>
              </a:rPr>
              <a:t>.</a:t>
            </a:r>
            <a:r>
              <a:rPr lang="en-US" altLang="zh-CN" sz="2200" b="0" dirty="0" err="1">
                <a:highlight>
                  <a:srgbClr val="FF9999"/>
                </a:highlight>
              </a:rPr>
              <a:t>rela.text</a:t>
            </a:r>
            <a:r>
              <a:rPr lang="en-US" altLang="zh-CN" sz="2200" b="0" dirty="0">
                <a:highlight>
                  <a:srgbClr val="FF9999"/>
                </a:highlight>
              </a:rPr>
              <a:t> </a:t>
            </a:r>
            <a:r>
              <a:rPr lang="zh-CN" altLang="en-US" sz="2200" b="0" dirty="0">
                <a:highlight>
                  <a:srgbClr val="FF9999"/>
                </a:highlight>
              </a:rPr>
              <a:t>段</a:t>
            </a:r>
            <a:r>
              <a:rPr lang="zh-CN" altLang="en-US" sz="2200" b="0" dirty="0"/>
              <a:t>。</a:t>
            </a:r>
            <a:r>
              <a:rPr lang="zh-CN" altLang="en-US" sz="2200" b="0" dirty="0">
                <a:solidFill>
                  <a:srgbClr val="000000"/>
                </a:solidFill>
                <a:highlight>
                  <a:srgbClr val="66CCFF"/>
                </a:highlight>
                <a:latin typeface="+mn-ea"/>
                <a:ea typeface="+mn-ea"/>
                <a:cs typeface="Courier New"/>
              </a:rPr>
              <a:t>按照以下步骤填入一个 </a:t>
            </a:r>
            <a:r>
              <a:rPr lang="en-US" altLang="zh-CN" sz="2200" b="0" dirty="0">
                <a:solidFill>
                  <a:srgbClr val="000000"/>
                </a:solidFill>
                <a:highlight>
                  <a:srgbClr val="66CCFF"/>
                </a:highlight>
                <a:latin typeface="+mn-ea"/>
                <a:ea typeface="+mn-ea"/>
                <a:cs typeface="Courier New"/>
              </a:rPr>
              <a:t>32 </a:t>
            </a:r>
            <a:r>
              <a:rPr lang="zh-CN" altLang="en-US" sz="2200" b="0" dirty="0">
                <a:solidFill>
                  <a:srgbClr val="000000"/>
                </a:solidFill>
                <a:highlight>
                  <a:srgbClr val="66CCFF"/>
                </a:highlight>
                <a:latin typeface="+mn-ea"/>
                <a:ea typeface="+mn-ea"/>
                <a:cs typeface="Courier New"/>
              </a:rPr>
              <a:t>位的值</a:t>
            </a:r>
            <a:r>
              <a:rPr lang="zh-CN" altLang="en-US" sz="2200" b="0" dirty="0"/>
              <a:t>。</a:t>
            </a:r>
            <a:r>
              <a:rPr lang="zh-CN" altLang="en-US" sz="2200" b="0" dirty="0">
                <a:highlight>
                  <a:srgbClr val="FF00FF"/>
                </a:highlight>
              </a:rPr>
              <a:t>当你确定了 </a:t>
            </a:r>
            <a:r>
              <a:rPr lang="en-US" altLang="zh-CN" sz="2200" b="0" dirty="0">
                <a:highlight>
                  <a:srgbClr val="FF00FF"/>
                </a:highlight>
              </a:rPr>
              <a:t>.data </a:t>
            </a:r>
            <a:r>
              <a:rPr lang="zh-CN" altLang="en-US" sz="2200" b="0" dirty="0">
                <a:highlight>
                  <a:srgbClr val="FF00FF"/>
                </a:highlight>
              </a:rPr>
              <a:t>的地址时</a:t>
            </a:r>
            <a:r>
              <a:rPr lang="zh-CN" altLang="en-US" sz="2200" b="0" dirty="0"/>
              <a:t>，计算 </a:t>
            </a:r>
            <a:r>
              <a:rPr lang="en-US" altLang="zh-CN" sz="2200" b="0" dirty="0">
                <a:solidFill>
                  <a:srgbClr val="000000"/>
                </a:solidFill>
                <a:highlight>
                  <a:srgbClr val="66CCFF"/>
                </a:highlight>
                <a:latin typeface="+mn-ea"/>
                <a:ea typeface="+mn-ea"/>
                <a:cs typeface="Courier New"/>
              </a:rPr>
              <a:t>[array </a:t>
            </a:r>
            <a:r>
              <a:rPr lang="zh-CN" altLang="en-US" sz="2200" b="0" dirty="0">
                <a:solidFill>
                  <a:srgbClr val="000000"/>
                </a:solidFill>
                <a:highlight>
                  <a:srgbClr val="66CCFF"/>
                </a:highlight>
                <a:latin typeface="+mn-ea"/>
                <a:ea typeface="+mn-ea"/>
                <a:cs typeface="Courier New"/>
              </a:rPr>
              <a:t>的地址</a:t>
            </a:r>
            <a:r>
              <a:rPr lang="en-US" altLang="zh-CN" sz="2200" b="0" dirty="0">
                <a:solidFill>
                  <a:srgbClr val="000000"/>
                </a:solidFill>
                <a:highlight>
                  <a:srgbClr val="66CCFF"/>
                </a:highlight>
                <a:latin typeface="+mn-ea"/>
                <a:ea typeface="+mn-ea"/>
                <a:cs typeface="Courier New"/>
              </a:rPr>
              <a:t>] + [</a:t>
            </a:r>
            <a:r>
              <a:rPr lang="zh-CN" altLang="en-US" sz="2200" b="0" dirty="0">
                <a:solidFill>
                  <a:srgbClr val="000000"/>
                </a:solidFill>
                <a:highlight>
                  <a:srgbClr val="00FF00"/>
                </a:highlight>
                <a:latin typeface="+mn-ea"/>
                <a:ea typeface="+mn-ea"/>
                <a:cs typeface="Courier New"/>
              </a:rPr>
              <a:t>加数</a:t>
            </a:r>
            <a:r>
              <a:rPr lang="zh-CN" altLang="en-US" sz="2200" b="0" dirty="0">
                <a:solidFill>
                  <a:srgbClr val="000000"/>
                </a:solidFill>
                <a:highlight>
                  <a:srgbClr val="66CCFF"/>
                </a:highlight>
                <a:latin typeface="+mn-ea"/>
                <a:ea typeface="+mn-ea"/>
                <a:cs typeface="Courier New"/>
              </a:rPr>
              <a:t>，等于 </a:t>
            </a:r>
            <a:r>
              <a:rPr lang="en-US" altLang="zh-CN" sz="2200" b="0" dirty="0">
                <a:solidFill>
                  <a:srgbClr val="000000"/>
                </a:solidFill>
                <a:highlight>
                  <a:srgbClr val="66CCFF"/>
                </a:highlight>
                <a:latin typeface="+mn-ea"/>
                <a:ea typeface="+mn-ea"/>
                <a:cs typeface="Courier New"/>
              </a:rPr>
              <a:t>0]</a:t>
            </a:r>
            <a:r>
              <a:rPr lang="zh-CN" altLang="en-US" sz="2200" b="0" dirty="0"/>
              <a:t>，并将结果放置在指定位置。</a:t>
            </a:r>
            <a:endParaRPr lang="en-US" altLang="zh-CN" sz="2200" b="0" dirty="0"/>
          </a:p>
          <a:p>
            <a:pPr lvl="2" algn="r" eaLnBrk="1" hangingPunct="1"/>
            <a:r>
              <a:rPr lang="zh-CN" altLang="en-US" sz="2200" b="0" dirty="0"/>
              <a:t>此致，</a:t>
            </a:r>
            <a:r>
              <a:rPr lang="en-US" altLang="zh-CN" sz="2200" b="0" dirty="0"/>
              <a:t>		</a:t>
            </a:r>
          </a:p>
          <a:p>
            <a:pPr lvl="2" algn="r" eaLnBrk="1" hangingPunct="1"/>
            <a:r>
              <a:rPr lang="zh-CN" altLang="en-US" sz="2200" b="0" dirty="0"/>
              <a:t>汇编器</a:t>
            </a:r>
            <a:r>
              <a:rPr lang="en-US" altLang="zh-CN" sz="2200" b="0" dirty="0"/>
              <a:t>		</a:t>
            </a:r>
          </a:p>
        </p:txBody>
      </p:sp>
      <p:pic>
        <p:nvPicPr>
          <p:cNvPr id="7" name="Picture 2" descr="http://img.crcz.com/allimg/202002/21/1582258509361466.jpg">
            <a:extLst>
              <a:ext uri="{FF2B5EF4-FFF2-40B4-BE49-F238E27FC236}">
                <a16:creationId xmlns:a16="http://schemas.microsoft.com/office/drawing/2014/main" id="{9E44DD01-1BC5-CD4F-5A29-E894F43ADB2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00738" y="6202606"/>
            <a:ext cx="597797" cy="597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60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13FC5-5601-33FC-8767-33EEFB4DBACC}"/>
              </a:ext>
            </a:extLst>
          </p:cNvPr>
          <p:cNvSpPr>
            <a:spLocks noGrp="1"/>
          </p:cNvSpPr>
          <p:nvPr>
            <p:ph type="title"/>
          </p:nvPr>
        </p:nvSpPr>
        <p:spPr/>
        <p:txBody>
          <a:bodyPr/>
          <a:lstStyle/>
          <a:p>
            <a:r>
              <a:rPr lang="zh-CN" altLang="en-US" dirty="0"/>
              <a:t>重定位条目（在 </a:t>
            </a:r>
            <a:r>
              <a:rPr lang="en-US" altLang="zh-CN" dirty="0" err="1"/>
              <a:t>main.o</a:t>
            </a:r>
            <a:r>
              <a:rPr lang="en-US" altLang="zh-CN" dirty="0"/>
              <a:t> </a:t>
            </a:r>
            <a:r>
              <a:rPr lang="zh-CN" altLang="en-US" dirty="0"/>
              <a:t>中）</a:t>
            </a:r>
          </a:p>
        </p:txBody>
      </p:sp>
      <p:sp>
        <p:nvSpPr>
          <p:cNvPr id="3" name="Text Box 2">
            <a:extLst>
              <a:ext uri="{FF2B5EF4-FFF2-40B4-BE49-F238E27FC236}">
                <a16:creationId xmlns:a16="http://schemas.microsoft.com/office/drawing/2014/main" id="{6FAA74E2-074D-9FA1-D297-66D619F6EFEF}"/>
              </a:ext>
            </a:extLst>
          </p:cNvPr>
          <p:cNvSpPr txBox="1">
            <a:spLocks noChangeArrowheads="1"/>
          </p:cNvSpPr>
          <p:nvPr/>
        </p:nvSpPr>
        <p:spPr bwMode="auto">
          <a:xfrm>
            <a:off x="0" y="2879053"/>
            <a:ext cx="9144000" cy="2310505"/>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r>
              <a:rPr lang="fr-FR" sz="1600" dirty="0">
                <a:solidFill>
                  <a:srgbClr val="000000"/>
                </a:solidFill>
                <a:latin typeface="Courier New"/>
                <a:cs typeface="Courier New"/>
              </a:rPr>
              <a:t># </a:t>
            </a:r>
            <a:r>
              <a:rPr lang="fr-FR" sz="1600" dirty="0" err="1">
                <a:solidFill>
                  <a:srgbClr val="000000"/>
                </a:solidFill>
                <a:latin typeface="Courier New"/>
                <a:cs typeface="Courier New"/>
              </a:rPr>
              <a:t>readelf</a:t>
            </a:r>
            <a:r>
              <a:rPr lang="fr-FR" sz="1600" dirty="0">
                <a:solidFill>
                  <a:srgbClr val="000000"/>
                </a:solidFill>
                <a:latin typeface="Courier New"/>
                <a:cs typeface="Courier New"/>
              </a:rPr>
              <a:t> -r </a:t>
            </a:r>
            <a:r>
              <a:rPr lang="fr-FR" sz="1600" dirty="0" err="1">
                <a:solidFill>
                  <a:srgbClr val="000000"/>
                </a:solidFill>
                <a:latin typeface="Courier New"/>
                <a:cs typeface="Courier New"/>
              </a:rPr>
              <a:t>main.o</a:t>
            </a:r>
            <a:br>
              <a:rPr lang="fr-FR" sz="1600" dirty="0">
                <a:solidFill>
                  <a:srgbClr val="000000"/>
                </a:solidFill>
                <a:latin typeface="Courier New"/>
                <a:cs typeface="Courier New"/>
              </a:rPr>
            </a:br>
            <a:r>
              <a:rPr lang="fr-FR" sz="1600" dirty="0">
                <a:solidFill>
                  <a:srgbClr val="000000"/>
                </a:solidFill>
                <a:latin typeface="Courier New"/>
                <a:cs typeface="Courier New"/>
              </a:rPr>
              <a:t>Relocation section '.</a:t>
            </a:r>
            <a:r>
              <a:rPr lang="fr-FR" sz="1600" dirty="0" err="1">
                <a:solidFill>
                  <a:srgbClr val="000000"/>
                </a:solidFill>
                <a:latin typeface="Courier New"/>
                <a:cs typeface="Courier New"/>
              </a:rPr>
              <a:t>rela.text</a:t>
            </a:r>
            <a:r>
              <a:rPr lang="fr-FR" sz="1600" dirty="0">
                <a:solidFill>
                  <a:srgbClr val="000000"/>
                </a:solidFill>
                <a:latin typeface="Courier New"/>
                <a:cs typeface="Courier New"/>
              </a:rPr>
              <a:t>' at offset 0x560 </a:t>
            </a:r>
            <a:r>
              <a:rPr lang="fr-FR" sz="1600" dirty="0" err="1">
                <a:solidFill>
                  <a:srgbClr val="000000"/>
                </a:solidFill>
                <a:latin typeface="Courier New"/>
                <a:cs typeface="Courier New"/>
              </a:rPr>
              <a:t>contains</a:t>
            </a:r>
            <a:r>
              <a:rPr lang="fr-FR" sz="1600" dirty="0">
                <a:solidFill>
                  <a:srgbClr val="000000"/>
                </a:solidFill>
                <a:latin typeface="Courier New"/>
                <a:cs typeface="Courier New"/>
              </a:rPr>
              <a:t> 2 entries:</a:t>
            </a:r>
            <a:br>
              <a:rPr lang="fr-FR" sz="1600">
                <a:solidFill>
                  <a:srgbClr val="000000"/>
                </a:solidFill>
                <a:latin typeface="Courier New"/>
                <a:cs typeface="Courier New"/>
              </a:rPr>
            </a:br>
            <a:r>
              <a:rPr lang="fr-FR" sz="1600">
                <a:solidFill>
                  <a:srgbClr val="000000"/>
                </a:solidFill>
                <a:latin typeface="Courier New"/>
                <a:cs typeface="Courier New"/>
              </a:rPr>
              <a:t>Offset       Info         Type           </a:t>
            </a:r>
            <a:r>
              <a:rPr lang="fr-FR" sz="1600" dirty="0" err="1">
                <a:solidFill>
                  <a:srgbClr val="000000"/>
                </a:solidFill>
                <a:latin typeface="Courier New"/>
                <a:cs typeface="Courier New"/>
              </a:rPr>
              <a:t>Sym</a:t>
            </a:r>
            <a:r>
              <a:rPr lang="fr-FR" sz="1600" err="1">
                <a:solidFill>
                  <a:srgbClr val="000000"/>
                </a:solidFill>
                <a:latin typeface="Courier New"/>
                <a:cs typeface="Courier New"/>
              </a:rPr>
              <a:t>.</a:t>
            </a:r>
            <a:r>
              <a:rPr lang="fr-FR" sz="1600">
                <a:solidFill>
                  <a:srgbClr val="000000"/>
                </a:solidFill>
                <a:latin typeface="Courier New"/>
                <a:cs typeface="Courier New"/>
              </a:rPr>
              <a:t>Value        </a:t>
            </a:r>
            <a:r>
              <a:rPr lang="fr-FR" sz="1600" dirty="0" err="1">
                <a:solidFill>
                  <a:srgbClr val="000000"/>
                </a:solidFill>
                <a:latin typeface="Courier New"/>
                <a:cs typeface="Courier New"/>
              </a:rPr>
              <a:t>Sym.Name+Addend</a:t>
            </a:r>
            <a:endParaRPr lang="fr-FR" sz="1600" dirty="0">
              <a:solidFill>
                <a:srgbClr val="000000"/>
              </a:solidFill>
              <a:latin typeface="Courier New"/>
              <a:cs typeface="Courier New"/>
            </a:endParaRPr>
          </a:p>
          <a:p>
            <a:r>
              <a:rPr lang="fr-FR" sz="1600" dirty="0">
                <a:solidFill>
                  <a:srgbClr val="000000"/>
                </a:solidFill>
                <a:latin typeface="Courier New"/>
                <a:cs typeface="Courier New"/>
              </a:rPr>
              <a:t>000000000015 00080000000a R_X86_64_32    0000000000000000 </a:t>
            </a:r>
            <a:r>
              <a:rPr lang="fr-FR" sz="1600" dirty="0" err="1">
                <a:solidFill>
                  <a:srgbClr val="000000"/>
                </a:solidFill>
                <a:latin typeface="Courier New"/>
                <a:cs typeface="Courier New"/>
              </a:rPr>
              <a:t>array</a:t>
            </a:r>
            <a:r>
              <a:rPr lang="fr-FR" sz="1600" dirty="0">
                <a:solidFill>
                  <a:srgbClr val="000000"/>
                </a:solidFill>
                <a:latin typeface="Courier New"/>
                <a:cs typeface="Courier New"/>
              </a:rPr>
              <a:t> + 0</a:t>
            </a:r>
          </a:p>
          <a:p>
            <a:r>
              <a:rPr lang="fr-FR" sz="1600" dirty="0">
                <a:solidFill>
                  <a:srgbClr val="000000"/>
                </a:solidFill>
                <a:highlight>
                  <a:srgbClr val="FF9999"/>
                </a:highlight>
                <a:latin typeface="Courier New"/>
                <a:cs typeface="Courier New"/>
              </a:rPr>
              <a:t>00000000001a</a:t>
            </a:r>
            <a:r>
              <a:rPr lang="fr-FR" sz="1600" dirty="0">
                <a:solidFill>
                  <a:srgbClr val="000000"/>
                </a:solidFill>
                <a:latin typeface="Courier New"/>
                <a:cs typeface="Courier New"/>
              </a:rPr>
              <a:t> </a:t>
            </a:r>
            <a:r>
              <a:rPr lang="fr-FR" sz="1600" dirty="0">
                <a:solidFill>
                  <a:srgbClr val="000000"/>
                </a:solidFill>
                <a:highlight>
                  <a:srgbClr val="FF00FF"/>
                </a:highlight>
                <a:latin typeface="Courier New"/>
                <a:cs typeface="Courier New"/>
              </a:rPr>
              <a:t>000a00000002</a:t>
            </a:r>
            <a:r>
              <a:rPr lang="fr-FR" sz="1600" dirty="0">
                <a:solidFill>
                  <a:srgbClr val="000000"/>
                </a:solidFill>
                <a:latin typeface="Courier New"/>
                <a:cs typeface="Courier New"/>
              </a:rPr>
              <a:t> </a:t>
            </a:r>
            <a:r>
              <a:rPr lang="fr-FR" sz="1600" dirty="0">
                <a:solidFill>
                  <a:srgbClr val="000000"/>
                </a:solidFill>
                <a:highlight>
                  <a:srgbClr val="66CCFF"/>
                </a:highlight>
                <a:latin typeface="Courier New"/>
                <a:cs typeface="Courier New"/>
              </a:rPr>
              <a:t>R_X86_64_PC32</a:t>
            </a:r>
            <a:r>
              <a:rPr lang="fr-FR" sz="1600" dirty="0">
                <a:solidFill>
                  <a:srgbClr val="000000"/>
                </a:solidFill>
                <a:latin typeface="Courier New"/>
                <a:cs typeface="Courier New"/>
              </a:rPr>
              <a:t>  0000000000000000 </a:t>
            </a:r>
            <a:r>
              <a:rPr lang="fr-FR" sz="1600" dirty="0" err="1">
                <a:solidFill>
                  <a:srgbClr val="000000"/>
                </a:solidFill>
                <a:highlight>
                  <a:srgbClr val="00FF00"/>
                </a:highlight>
                <a:latin typeface="Courier New"/>
                <a:cs typeface="Courier New"/>
              </a:rPr>
              <a:t>sum</a:t>
            </a:r>
            <a:r>
              <a:rPr lang="fr-FR" sz="1600" dirty="0">
                <a:solidFill>
                  <a:srgbClr val="000000"/>
                </a:solidFill>
                <a:highlight>
                  <a:srgbClr val="00FF00"/>
                </a:highlight>
                <a:latin typeface="Courier New"/>
                <a:cs typeface="Courier New"/>
              </a:rPr>
              <a:t> - 4</a:t>
            </a:r>
          </a:p>
          <a:p>
            <a:endParaRPr lang="fr-FR" sz="1600" dirty="0">
              <a:solidFill>
                <a:srgbClr val="000000"/>
              </a:solidFill>
              <a:highlight>
                <a:srgbClr val="00FF00"/>
              </a:highlight>
              <a:latin typeface="Courier New"/>
              <a:cs typeface="Courier New"/>
            </a:endParaRPr>
          </a:p>
          <a:p>
            <a:r>
              <a:rPr lang="fr-FR" sz="1600" dirty="0">
                <a:solidFill>
                  <a:srgbClr val="000000"/>
                </a:solidFill>
                <a:latin typeface="Courier New"/>
                <a:cs typeface="Courier New"/>
              </a:rPr>
              <a:t>Relocation section '.</a:t>
            </a:r>
            <a:r>
              <a:rPr lang="fr-FR" sz="1600" dirty="0" err="1">
                <a:solidFill>
                  <a:srgbClr val="000000"/>
                </a:solidFill>
                <a:latin typeface="Courier New"/>
                <a:cs typeface="Courier New"/>
              </a:rPr>
              <a:t>rela.eh_frame</a:t>
            </a:r>
            <a:r>
              <a:rPr lang="fr-FR" sz="1600" dirty="0">
                <a:solidFill>
                  <a:srgbClr val="000000"/>
                </a:solidFill>
                <a:latin typeface="Courier New"/>
                <a:cs typeface="Courier New"/>
              </a:rPr>
              <a:t>' at offset 0x590 </a:t>
            </a:r>
            <a:r>
              <a:rPr lang="fr-FR" sz="1600" dirty="0" err="1">
                <a:solidFill>
                  <a:srgbClr val="000000"/>
                </a:solidFill>
                <a:latin typeface="Courier New"/>
                <a:cs typeface="Courier New"/>
              </a:rPr>
              <a:t>contains</a:t>
            </a:r>
            <a:r>
              <a:rPr lang="fr-FR" sz="1600" dirty="0">
                <a:solidFill>
                  <a:srgbClr val="000000"/>
                </a:solidFill>
                <a:latin typeface="Courier New"/>
                <a:cs typeface="Courier New"/>
              </a:rPr>
              <a:t> 1 entries:</a:t>
            </a:r>
          </a:p>
          <a:p>
            <a:r>
              <a:rPr lang="fr-FR" sz="1600">
                <a:solidFill>
                  <a:srgbClr val="000000"/>
                </a:solidFill>
                <a:latin typeface="Courier New"/>
                <a:cs typeface="Courier New"/>
              </a:rPr>
              <a:t>Offset       Info         Type           </a:t>
            </a:r>
            <a:r>
              <a:rPr lang="fr-FR" sz="1600" dirty="0" err="1">
                <a:solidFill>
                  <a:srgbClr val="000000"/>
                </a:solidFill>
                <a:latin typeface="Courier New"/>
                <a:cs typeface="Courier New"/>
              </a:rPr>
              <a:t>Sym</a:t>
            </a:r>
            <a:r>
              <a:rPr lang="fr-FR" sz="1600" err="1">
                <a:solidFill>
                  <a:srgbClr val="000000"/>
                </a:solidFill>
                <a:latin typeface="Courier New"/>
                <a:cs typeface="Courier New"/>
              </a:rPr>
              <a:t>.</a:t>
            </a:r>
            <a:r>
              <a:rPr lang="fr-FR" sz="1600">
                <a:solidFill>
                  <a:srgbClr val="000000"/>
                </a:solidFill>
                <a:latin typeface="Courier New"/>
                <a:cs typeface="Courier New"/>
              </a:rPr>
              <a:t>Value        </a:t>
            </a:r>
            <a:r>
              <a:rPr lang="fr-FR" sz="1600" dirty="0" err="1">
                <a:solidFill>
                  <a:srgbClr val="000000"/>
                </a:solidFill>
                <a:latin typeface="Courier New"/>
                <a:cs typeface="Courier New"/>
              </a:rPr>
              <a:t>Sym.Name+Addend</a:t>
            </a:r>
            <a:endParaRPr lang="fr-FR" sz="1600" dirty="0">
              <a:solidFill>
                <a:srgbClr val="000000"/>
              </a:solidFill>
              <a:latin typeface="Courier New"/>
              <a:cs typeface="Courier New"/>
            </a:endParaRPr>
          </a:p>
          <a:p>
            <a:r>
              <a:rPr lang="fr-FR" sz="1600" dirty="0">
                <a:solidFill>
                  <a:srgbClr val="000000"/>
                </a:solidFill>
                <a:latin typeface="Courier New"/>
                <a:cs typeface="Courier New"/>
              </a:rPr>
              <a:t>000000000020 000200000002 R_X86_64_PC32  0000000000000000 .</a:t>
            </a:r>
            <a:r>
              <a:rPr lang="fr-FR" sz="1600" dirty="0" err="1">
                <a:solidFill>
                  <a:srgbClr val="000000"/>
                </a:solidFill>
                <a:latin typeface="Courier New"/>
                <a:cs typeface="Courier New"/>
              </a:rPr>
              <a:t>text</a:t>
            </a:r>
            <a:r>
              <a:rPr lang="fr-FR" sz="1600" dirty="0">
                <a:solidFill>
                  <a:srgbClr val="000000"/>
                </a:solidFill>
                <a:latin typeface="Courier New"/>
                <a:cs typeface="Courier New"/>
              </a:rPr>
              <a:t> + 0</a:t>
            </a:r>
            <a:endParaRPr lang="ro-RO" sz="1600" dirty="0">
              <a:latin typeface="Courier New"/>
              <a:ea typeface="msgothic" charset="0"/>
              <a:cs typeface="Courier New"/>
            </a:endParaRPr>
          </a:p>
        </p:txBody>
      </p:sp>
      <p:sp>
        <p:nvSpPr>
          <p:cNvPr id="4" name="Rectangle 2">
            <a:extLst>
              <a:ext uri="{FF2B5EF4-FFF2-40B4-BE49-F238E27FC236}">
                <a16:creationId xmlns:a16="http://schemas.microsoft.com/office/drawing/2014/main" id="{FC2C4B3B-6CC7-BD48-438E-B64A5FF9E6E9}"/>
              </a:ext>
            </a:extLst>
          </p:cNvPr>
          <p:cNvSpPr>
            <a:spLocks noChangeArrowheads="1"/>
          </p:cNvSpPr>
          <p:nvPr/>
        </p:nvSpPr>
        <p:spPr bwMode="auto">
          <a:xfrm>
            <a:off x="1828800" y="1399544"/>
            <a:ext cx="5638799" cy="1479509"/>
          </a:xfrm>
          <a:prstGeom prst="rect">
            <a:avLst/>
          </a:prstGeom>
          <a:solidFill>
            <a:srgbClr val="F7F5CD"/>
          </a:solidFill>
          <a:ln w="3240">
            <a:solidFill>
              <a:srgbClr val="000066"/>
            </a:solidFill>
            <a:miter lim="800000"/>
            <a:headEnd/>
            <a:tailEnd/>
          </a:ln>
          <a:effectLst/>
        </p:spPr>
        <p:txBody>
          <a:bodyPr wrap="square" lIns="90000" tIns="46800" rIns="90000" bIns="46800">
            <a:spAutoFit/>
          </a:bodyPr>
          <a:lstStyle/>
          <a:p>
            <a:r>
              <a:rPr lang="hu-HU" sz="1800" dirty="0">
                <a:solidFill>
                  <a:srgbClr val="2D961E"/>
                </a:solidFill>
                <a:latin typeface="Courier New"/>
                <a:cs typeface="Courier New"/>
              </a:rPr>
              <a:t>int</a:t>
            </a:r>
            <a:r>
              <a:rPr lang="hu-HU" sz="1800" dirty="0">
                <a:solidFill>
                  <a:srgbClr val="000000"/>
                </a:solidFill>
                <a:latin typeface="Courier New"/>
                <a:cs typeface="Courier New"/>
              </a:rPr>
              <a:t> </a:t>
            </a:r>
            <a:r>
              <a:rPr lang="hu-HU" sz="1800" dirty="0">
                <a:solidFill>
                  <a:srgbClr val="C1651C"/>
                </a:solidFill>
                <a:latin typeface="Courier New"/>
                <a:cs typeface="Courier New"/>
              </a:rPr>
              <a:t>array</a:t>
            </a:r>
            <a:r>
              <a:rPr lang="hu-HU" sz="1800" dirty="0">
                <a:solidFill>
                  <a:srgbClr val="000000"/>
                </a:solidFill>
                <a:latin typeface="Courier New"/>
                <a:cs typeface="Courier New"/>
              </a:rPr>
              <a:t>[2] = {1, 2};</a:t>
            </a:r>
          </a:p>
          <a:p>
            <a:r>
              <a:rPr lang="en-US" sz="1800" dirty="0">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4A00FF"/>
                </a:solidFill>
                <a:latin typeface="Courier New"/>
                <a:cs typeface="Courier New"/>
              </a:rPr>
              <a:t>main</a:t>
            </a:r>
            <a:r>
              <a:rPr lang="en-US" sz="1800" dirty="0">
                <a:solidFill>
                  <a:srgbClr val="000000"/>
                </a:solidFill>
                <a:latin typeface="Courier New"/>
                <a:cs typeface="Courier New"/>
              </a:rPr>
              <a:t>(int </a:t>
            </a:r>
            <a:r>
              <a:rPr lang="en-US" sz="1800" dirty="0" err="1">
                <a:solidFill>
                  <a:srgbClr val="000000"/>
                </a:solidFill>
                <a:latin typeface="Courier New"/>
                <a:cs typeface="Courier New"/>
              </a:rPr>
              <a:t>argc</a:t>
            </a:r>
            <a:r>
              <a:rPr lang="en-US" sz="1800" dirty="0">
                <a:solidFill>
                  <a:srgbClr val="000000"/>
                </a:solidFill>
                <a:latin typeface="Courier New"/>
                <a:cs typeface="Courier New"/>
              </a:rPr>
              <a:t>, char** </a:t>
            </a:r>
            <a:r>
              <a:rPr lang="en-US" sz="1800" dirty="0" err="1">
                <a:solidFill>
                  <a:srgbClr val="000000"/>
                </a:solidFill>
                <a:latin typeface="Courier New"/>
                <a:cs typeface="Courier New"/>
              </a:rPr>
              <a:t>argv</a:t>
            </a:r>
            <a:r>
              <a:rPr lang="en-US" sz="1800" dirty="0">
                <a:solidFill>
                  <a:srgbClr val="000000"/>
                </a:solidFill>
                <a:latin typeface="Courier New"/>
                <a:cs typeface="Courier New"/>
              </a:rPr>
              <a:t>){</a:t>
            </a:r>
          </a:p>
          <a:p>
            <a:r>
              <a:rPr lang="fr-FR" sz="1800" dirty="0">
                <a:solidFill>
                  <a:srgbClr val="000000"/>
                </a:solidFill>
                <a:latin typeface="Courier New"/>
                <a:cs typeface="Courier New"/>
              </a:rPr>
              <a:t>    </a:t>
            </a:r>
            <a:r>
              <a:rPr lang="fr-FR" sz="1800" dirty="0" err="1">
                <a:solidFill>
                  <a:srgbClr val="2D961E"/>
                </a:solidFill>
                <a:latin typeface="Courier New"/>
                <a:cs typeface="Courier New"/>
              </a:rPr>
              <a:t>int</a:t>
            </a:r>
            <a:r>
              <a:rPr lang="fr-FR" sz="1800" dirty="0">
                <a:solidFill>
                  <a:srgbClr val="000000"/>
                </a:solidFill>
                <a:latin typeface="Courier New"/>
                <a:cs typeface="Courier New"/>
              </a:rPr>
              <a:t> </a:t>
            </a:r>
            <a:r>
              <a:rPr lang="fr-FR" sz="1800" dirty="0">
                <a:solidFill>
                  <a:srgbClr val="C1651C"/>
                </a:solidFill>
                <a:latin typeface="Courier New"/>
                <a:cs typeface="Courier New"/>
              </a:rPr>
              <a:t>val</a:t>
            </a:r>
            <a:r>
              <a:rPr lang="fr-FR" sz="1800" dirty="0">
                <a:solidFill>
                  <a:srgbClr val="000000"/>
                </a:solidFill>
                <a:latin typeface="Courier New"/>
                <a:cs typeface="Courier New"/>
              </a:rPr>
              <a:t> = </a:t>
            </a:r>
            <a:r>
              <a:rPr lang="fr-FR" sz="1800" dirty="0" err="1">
                <a:solidFill>
                  <a:srgbClr val="000000"/>
                </a:solidFill>
                <a:latin typeface="Courier New"/>
                <a:cs typeface="Courier New"/>
              </a:rPr>
              <a:t>sum</a:t>
            </a:r>
            <a:r>
              <a:rPr lang="fr-FR" sz="1800" dirty="0">
                <a:solidFill>
                  <a:srgbClr val="000000"/>
                </a:solidFill>
                <a:latin typeface="Courier New"/>
                <a:cs typeface="Courier New"/>
              </a:rPr>
              <a:t>(</a:t>
            </a:r>
            <a:r>
              <a:rPr lang="fr-FR" sz="1800" dirty="0" err="1">
                <a:solidFill>
                  <a:srgbClr val="000000"/>
                </a:solidFill>
                <a:latin typeface="Courier New"/>
                <a:cs typeface="Courier New"/>
              </a:rPr>
              <a:t>array</a:t>
            </a:r>
            <a:r>
              <a:rPr lang="fr-FR" sz="1800" dirty="0">
                <a:solidFill>
                  <a:srgbClr val="000000"/>
                </a:solidFill>
                <a:latin typeface="Courier New"/>
                <a:cs typeface="Courier New"/>
              </a:rPr>
              <a:t>, 2);</a:t>
            </a:r>
          </a:p>
          <a:p>
            <a:r>
              <a:rPr lang="fr-FR" sz="1800" dirty="0">
                <a:solidFill>
                  <a:srgbClr val="000000"/>
                </a:solidFill>
                <a:latin typeface="Courier New"/>
                <a:cs typeface="Courier New"/>
              </a:rPr>
              <a:t>    </a:t>
            </a:r>
            <a:r>
              <a:rPr lang="fr-FR" sz="1800" dirty="0">
                <a:solidFill>
                  <a:srgbClr val="C200FF"/>
                </a:solidFill>
                <a:latin typeface="Courier New"/>
                <a:cs typeface="Courier New"/>
              </a:rPr>
              <a:t>return</a:t>
            </a:r>
            <a:r>
              <a:rPr lang="fr-FR" sz="1800" dirty="0">
                <a:solidFill>
                  <a:srgbClr val="000000"/>
                </a:solidFill>
                <a:latin typeface="Courier New"/>
                <a:cs typeface="Courier New"/>
              </a:rPr>
              <a:t> val;</a:t>
            </a:r>
          </a:p>
          <a:p>
            <a:r>
              <a:rPr lang="fr-FR" sz="1800" dirty="0">
                <a:solidFill>
                  <a:srgbClr val="000000"/>
                </a:solidFill>
                <a:latin typeface="Courier New"/>
                <a:cs typeface="Courier New"/>
              </a:rPr>
              <a:t>}</a:t>
            </a:r>
            <a:endParaRPr lang="en-US" sz="1800" dirty="0">
              <a:latin typeface="Courier New"/>
              <a:cs typeface="Courier New"/>
            </a:endParaRPr>
          </a:p>
        </p:txBody>
      </p:sp>
      <p:sp>
        <p:nvSpPr>
          <p:cNvPr id="5" name="Rectangle 3">
            <a:extLst>
              <a:ext uri="{FF2B5EF4-FFF2-40B4-BE49-F238E27FC236}">
                <a16:creationId xmlns:a16="http://schemas.microsoft.com/office/drawing/2014/main" id="{560E63EE-1278-B694-1076-632E9984ACAA}"/>
              </a:ext>
            </a:extLst>
          </p:cNvPr>
          <p:cNvSpPr>
            <a:spLocks noChangeArrowheads="1"/>
          </p:cNvSpPr>
          <p:nvPr/>
        </p:nvSpPr>
        <p:spPr bwMode="auto">
          <a:xfrm>
            <a:off x="6388582" y="2520023"/>
            <a:ext cx="1067294"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main.c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6" name="对话气泡: 圆角矩形 5">
            <a:extLst>
              <a:ext uri="{FF2B5EF4-FFF2-40B4-BE49-F238E27FC236}">
                <a16:creationId xmlns:a16="http://schemas.microsoft.com/office/drawing/2014/main" id="{5F3CF0D9-9075-3447-58ED-7F4C72C1CB11}"/>
              </a:ext>
            </a:extLst>
          </p:cNvPr>
          <p:cNvSpPr/>
          <p:nvPr/>
        </p:nvSpPr>
        <p:spPr bwMode="auto">
          <a:xfrm>
            <a:off x="60036" y="4234051"/>
            <a:ext cx="8974666" cy="2231322"/>
          </a:xfrm>
          <a:prstGeom prst="wedgeRoundRectCallout">
            <a:avLst>
              <a:gd name="adj1" fmla="val 40629"/>
              <a:gd name="adj2" fmla="val 59219"/>
              <a:gd name="adj3" fmla="val 16667"/>
            </a:avLst>
          </a:prstGeom>
          <a:solidFill>
            <a:srgbClr val="FFFFCC"/>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eaLnBrk="1" hangingPunct="1"/>
            <a:r>
              <a:rPr lang="zh-CN" altLang="en-US" sz="2200" b="0" dirty="0"/>
              <a:t>亲爱的链接器：</a:t>
            </a:r>
            <a:endParaRPr lang="en-US" altLang="zh-CN" sz="2200" b="0" dirty="0"/>
          </a:p>
          <a:p>
            <a:pPr indent="457200" eaLnBrk="1" hangingPunct="1"/>
            <a:r>
              <a:rPr lang="zh-CN" altLang="en-US" sz="2200" b="0" dirty="0"/>
              <a:t>请在</a:t>
            </a:r>
            <a:r>
              <a:rPr lang="zh-CN" altLang="en-US" sz="2200" b="0" dirty="0">
                <a:highlight>
                  <a:srgbClr val="FF9999"/>
                </a:highlight>
              </a:rPr>
              <a:t>偏移量 </a:t>
            </a:r>
            <a:r>
              <a:rPr lang="en-US" altLang="zh-CN" sz="2200" b="0" dirty="0">
                <a:highlight>
                  <a:srgbClr val="FF9999"/>
                </a:highlight>
              </a:rPr>
              <a:t>0x1 </a:t>
            </a:r>
            <a:r>
              <a:rPr lang="zh-CN" altLang="en-US" sz="2200" b="0" dirty="0">
                <a:highlight>
                  <a:srgbClr val="FF9999"/>
                </a:highlight>
              </a:rPr>
              <a:t>处</a:t>
            </a:r>
            <a:r>
              <a:rPr lang="zh-CN" altLang="en-US" sz="2200" b="0" dirty="0"/>
              <a:t>修补 </a:t>
            </a:r>
            <a:r>
              <a:rPr lang="en-US" altLang="zh-CN" sz="2200" b="0" dirty="0">
                <a:highlight>
                  <a:srgbClr val="FF9999"/>
                </a:highlight>
              </a:rPr>
              <a:t>.</a:t>
            </a:r>
            <a:r>
              <a:rPr lang="en-US" altLang="zh-CN" sz="2200" b="0" dirty="0" err="1">
                <a:highlight>
                  <a:srgbClr val="FF9999"/>
                </a:highlight>
              </a:rPr>
              <a:t>rela.text</a:t>
            </a:r>
            <a:r>
              <a:rPr lang="en-US" altLang="zh-CN" sz="2200" b="0" dirty="0">
                <a:highlight>
                  <a:srgbClr val="FF9999"/>
                </a:highlight>
              </a:rPr>
              <a:t> </a:t>
            </a:r>
            <a:r>
              <a:rPr lang="zh-CN" altLang="en-US" sz="2200" b="0" dirty="0">
                <a:highlight>
                  <a:srgbClr val="FF9999"/>
                </a:highlight>
              </a:rPr>
              <a:t>段</a:t>
            </a:r>
            <a:r>
              <a:rPr lang="zh-CN" altLang="en-US" sz="2200" b="0" dirty="0"/>
              <a:t>。</a:t>
            </a:r>
            <a:r>
              <a:rPr lang="zh-CN" altLang="en-US" sz="2200" b="0" dirty="0">
                <a:solidFill>
                  <a:srgbClr val="000000"/>
                </a:solidFill>
                <a:highlight>
                  <a:srgbClr val="66CCFF"/>
                </a:highlight>
                <a:latin typeface="+mn-ea"/>
                <a:cs typeface="Courier New"/>
              </a:rPr>
              <a:t>按照以下步骤填入一个 </a:t>
            </a:r>
            <a:r>
              <a:rPr lang="en-US" altLang="zh-CN" sz="2400" b="0" dirty="0">
                <a:highlight>
                  <a:srgbClr val="66CCFF"/>
                </a:highlight>
              </a:rPr>
              <a:t>32 </a:t>
            </a:r>
            <a:r>
              <a:rPr lang="zh-CN" altLang="en-US" sz="2400" b="0" dirty="0">
                <a:highlight>
                  <a:srgbClr val="66CCFF"/>
                </a:highlight>
              </a:rPr>
              <a:t>位的</a:t>
            </a:r>
            <a:r>
              <a:rPr lang="en-US" altLang="zh-CN" sz="2400" b="0" dirty="0">
                <a:highlight>
                  <a:srgbClr val="66CCFF"/>
                </a:highlight>
              </a:rPr>
              <a:t>"PC </a:t>
            </a:r>
            <a:r>
              <a:rPr lang="zh-CN" altLang="en-US" sz="2400" b="0" dirty="0">
                <a:highlight>
                  <a:srgbClr val="66CCFF"/>
                </a:highlight>
              </a:rPr>
              <a:t>相对</a:t>
            </a:r>
            <a:r>
              <a:rPr lang="en-US" altLang="zh-CN" sz="2400" b="0" dirty="0">
                <a:highlight>
                  <a:srgbClr val="66CCFF"/>
                </a:highlight>
              </a:rPr>
              <a:t>"</a:t>
            </a:r>
            <a:r>
              <a:rPr lang="zh-CN" altLang="en-US" sz="2200" b="0" dirty="0">
                <a:solidFill>
                  <a:srgbClr val="000000"/>
                </a:solidFill>
                <a:highlight>
                  <a:srgbClr val="66CCFF"/>
                </a:highlight>
                <a:latin typeface="+mn-ea"/>
                <a:cs typeface="Courier New"/>
              </a:rPr>
              <a:t>值</a:t>
            </a:r>
            <a:r>
              <a:rPr lang="zh-CN" altLang="en-US" sz="2200" b="0" dirty="0"/>
              <a:t>。</a:t>
            </a:r>
            <a:r>
              <a:rPr lang="zh-CN" altLang="en-US" sz="2200" b="0" dirty="0">
                <a:highlight>
                  <a:srgbClr val="FF00FF"/>
                </a:highlight>
              </a:rPr>
              <a:t>当你确定了 </a:t>
            </a:r>
            <a:r>
              <a:rPr lang="en-US" altLang="zh-CN" sz="2200" b="0" dirty="0">
                <a:highlight>
                  <a:srgbClr val="FF00FF"/>
                </a:highlight>
              </a:rPr>
              <a:t>sum </a:t>
            </a:r>
            <a:r>
              <a:rPr lang="zh-CN" altLang="en-US" sz="2200" b="0" dirty="0">
                <a:highlight>
                  <a:srgbClr val="FF00FF"/>
                </a:highlight>
              </a:rPr>
              <a:t>的地址时</a:t>
            </a:r>
            <a:r>
              <a:rPr lang="zh-CN" altLang="en-US" sz="2200" b="0" dirty="0"/>
              <a:t>，计算 </a:t>
            </a:r>
            <a:r>
              <a:rPr lang="en-US" altLang="zh-CN" sz="2200" b="0" dirty="0">
                <a:solidFill>
                  <a:srgbClr val="000000"/>
                </a:solidFill>
                <a:highlight>
                  <a:srgbClr val="66CCFF"/>
                </a:highlight>
                <a:latin typeface="+mn-ea"/>
                <a:cs typeface="Courier New"/>
              </a:rPr>
              <a:t>[sum </a:t>
            </a:r>
            <a:r>
              <a:rPr lang="zh-CN" altLang="en-US" sz="2200" b="0" dirty="0">
                <a:solidFill>
                  <a:srgbClr val="000000"/>
                </a:solidFill>
                <a:highlight>
                  <a:srgbClr val="66CCFF"/>
                </a:highlight>
                <a:latin typeface="+mn-ea"/>
                <a:cs typeface="Courier New"/>
              </a:rPr>
              <a:t>的地址</a:t>
            </a:r>
            <a:r>
              <a:rPr lang="en-US" altLang="zh-CN" sz="2200" b="0" dirty="0">
                <a:solidFill>
                  <a:srgbClr val="000000"/>
                </a:solidFill>
                <a:highlight>
                  <a:srgbClr val="66CCFF"/>
                </a:highlight>
                <a:latin typeface="+mn-ea"/>
                <a:cs typeface="Courier New"/>
              </a:rPr>
              <a:t>] + [</a:t>
            </a:r>
            <a:r>
              <a:rPr lang="zh-CN" altLang="en-US" sz="2200" b="0" dirty="0">
                <a:solidFill>
                  <a:srgbClr val="000000"/>
                </a:solidFill>
                <a:highlight>
                  <a:srgbClr val="00FF00"/>
                </a:highlight>
                <a:latin typeface="+mn-ea"/>
                <a:cs typeface="Courier New"/>
              </a:rPr>
              <a:t>加数</a:t>
            </a:r>
            <a:r>
              <a:rPr lang="zh-CN" altLang="en-US" sz="2200" b="0" dirty="0">
                <a:solidFill>
                  <a:srgbClr val="000000"/>
                </a:solidFill>
                <a:highlight>
                  <a:srgbClr val="66CCFF"/>
                </a:highlight>
                <a:latin typeface="+mn-ea"/>
                <a:cs typeface="Courier New"/>
              </a:rPr>
              <a:t>，等于 </a:t>
            </a:r>
            <a:r>
              <a:rPr lang="en-US" altLang="zh-CN" sz="2200" b="0" dirty="0">
                <a:solidFill>
                  <a:srgbClr val="000000"/>
                </a:solidFill>
                <a:highlight>
                  <a:srgbClr val="66CCFF"/>
                </a:highlight>
                <a:latin typeface="+mn-ea"/>
                <a:cs typeface="Courier New"/>
              </a:rPr>
              <a:t>-4]</a:t>
            </a:r>
            <a:r>
              <a:rPr lang="zh-CN" altLang="en-US" sz="2400" b="0" dirty="0">
                <a:highlight>
                  <a:srgbClr val="66CCFF"/>
                </a:highlight>
              </a:rPr>
              <a:t> </a:t>
            </a:r>
            <a:r>
              <a:rPr lang="en-US" altLang="zh-CN" sz="2400" b="0" dirty="0">
                <a:highlight>
                  <a:srgbClr val="66CCFF"/>
                </a:highlight>
              </a:rPr>
              <a:t>- [</a:t>
            </a:r>
            <a:r>
              <a:rPr lang="zh-CN" altLang="en-US" sz="2400" b="0" dirty="0">
                <a:highlight>
                  <a:srgbClr val="66CCFF"/>
                </a:highlight>
              </a:rPr>
              <a:t>段的地址 </a:t>
            </a:r>
            <a:r>
              <a:rPr lang="en-US" altLang="zh-CN" sz="2400" b="0" dirty="0">
                <a:highlight>
                  <a:srgbClr val="66CCFF"/>
                </a:highlight>
              </a:rPr>
              <a:t>+ </a:t>
            </a:r>
            <a:r>
              <a:rPr lang="zh-CN" altLang="en-US" sz="2400" b="0" dirty="0">
                <a:highlight>
                  <a:srgbClr val="66CCFF"/>
                </a:highlight>
              </a:rPr>
              <a:t>偏移量</a:t>
            </a:r>
            <a:r>
              <a:rPr lang="en-US" altLang="zh-CN" sz="2400" b="0" dirty="0">
                <a:highlight>
                  <a:srgbClr val="66CCFF"/>
                </a:highlight>
              </a:rPr>
              <a:t>]</a:t>
            </a:r>
            <a:r>
              <a:rPr lang="zh-CN" altLang="en-US" sz="2200" b="0" dirty="0"/>
              <a:t>，并将结果放置在指定位置。</a:t>
            </a:r>
            <a:endParaRPr lang="en-US" altLang="zh-CN" sz="2200" b="0" dirty="0"/>
          </a:p>
          <a:p>
            <a:pPr lvl="2" algn="r" eaLnBrk="1" hangingPunct="1"/>
            <a:r>
              <a:rPr lang="zh-CN" altLang="en-US" sz="2200" b="0" dirty="0"/>
              <a:t>此致，</a:t>
            </a:r>
            <a:r>
              <a:rPr lang="en-US" altLang="zh-CN" sz="2200" b="0" dirty="0"/>
              <a:t>		</a:t>
            </a:r>
          </a:p>
          <a:p>
            <a:pPr lvl="2" algn="r" eaLnBrk="1" hangingPunct="1"/>
            <a:r>
              <a:rPr lang="zh-CN" altLang="en-US" sz="2200" b="0" dirty="0"/>
              <a:t>汇编器</a:t>
            </a:r>
            <a:r>
              <a:rPr lang="en-US" altLang="zh-CN" sz="2200" b="0" dirty="0"/>
              <a:t>		</a:t>
            </a:r>
          </a:p>
        </p:txBody>
      </p:sp>
      <p:pic>
        <p:nvPicPr>
          <p:cNvPr id="7" name="Picture 2" descr="http://img.crcz.com/allimg/202002/21/1582258509361466.jpg">
            <a:extLst>
              <a:ext uri="{FF2B5EF4-FFF2-40B4-BE49-F238E27FC236}">
                <a16:creationId xmlns:a16="http://schemas.microsoft.com/office/drawing/2014/main" id="{6F834DFF-4CBE-7858-DA82-FADCE4BBB6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00738" y="6202606"/>
            <a:ext cx="597797" cy="597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90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6083E7-5E30-3552-D9AC-8EBE5C338310}"/>
              </a:ext>
            </a:extLst>
          </p:cNvPr>
          <p:cNvSpPr>
            <a:spLocks noGrp="1"/>
          </p:cNvSpPr>
          <p:nvPr>
            <p:ph type="title"/>
          </p:nvPr>
        </p:nvSpPr>
        <p:spPr/>
        <p:txBody>
          <a:bodyPr/>
          <a:lstStyle/>
          <a:p>
            <a:r>
              <a:rPr lang="zh-CN" altLang="en-US" dirty="0"/>
              <a:t>重定位条目（在 </a:t>
            </a:r>
            <a:r>
              <a:rPr lang="en-US" altLang="zh-CN" dirty="0" err="1"/>
              <a:t>sum.o</a:t>
            </a:r>
            <a:r>
              <a:rPr lang="en-US" altLang="zh-CN" dirty="0"/>
              <a:t> </a:t>
            </a:r>
            <a:r>
              <a:rPr lang="zh-CN" altLang="en-US" dirty="0"/>
              <a:t>中）</a:t>
            </a:r>
          </a:p>
        </p:txBody>
      </p:sp>
      <p:sp>
        <p:nvSpPr>
          <p:cNvPr id="3" name="Rectangle 5">
            <a:extLst>
              <a:ext uri="{FF2B5EF4-FFF2-40B4-BE49-F238E27FC236}">
                <a16:creationId xmlns:a16="http://schemas.microsoft.com/office/drawing/2014/main" id="{4FF21AE9-D1F3-13EA-DE54-96385A3F0716}"/>
              </a:ext>
            </a:extLst>
          </p:cNvPr>
          <p:cNvSpPr>
            <a:spLocks noChangeArrowheads="1"/>
          </p:cNvSpPr>
          <p:nvPr/>
        </p:nvSpPr>
        <p:spPr bwMode="auto">
          <a:xfrm>
            <a:off x="2445349" y="1600200"/>
            <a:ext cx="4179647" cy="2310505"/>
          </a:xfrm>
          <a:prstGeom prst="rect">
            <a:avLst/>
          </a:prstGeom>
          <a:solidFill>
            <a:srgbClr val="D5F1CF"/>
          </a:solidFill>
          <a:ln w="3240">
            <a:solidFill>
              <a:srgbClr val="000066"/>
            </a:solidFill>
            <a:miter lim="800000"/>
            <a:headEnd/>
            <a:tailEnd/>
          </a:ln>
          <a:effectLst/>
        </p:spPr>
        <p:txBody>
          <a:bodyPr wrap="none" lIns="90000" tIns="46800" rIns="90000" bIns="46800">
            <a:spAutoFit/>
          </a:bodyPr>
          <a:lstStyle/>
          <a:p>
            <a:r>
              <a:rPr lang="en-US" sz="1800" dirty="0">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4A00FF"/>
                </a:solidFill>
                <a:latin typeface="Courier New"/>
                <a:cs typeface="Courier New"/>
              </a:rPr>
              <a:t>sum</a:t>
            </a:r>
            <a:r>
              <a:rPr lang="en-US" sz="1800" dirty="0">
                <a:solidFill>
                  <a:srgbClr val="000000"/>
                </a:solidFill>
                <a:latin typeface="Courier New"/>
                <a:cs typeface="Courier New"/>
              </a:rPr>
              <a:t>(</a:t>
            </a:r>
            <a:r>
              <a:rPr lang="en-US" sz="1800" dirty="0">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C1651C"/>
                </a:solidFill>
                <a:latin typeface="Courier New"/>
                <a:cs typeface="Courier New"/>
              </a:rPr>
              <a:t>a</a:t>
            </a:r>
            <a:r>
              <a:rPr lang="en-US" sz="1800" dirty="0">
                <a:solidFill>
                  <a:srgbClr val="000000"/>
                </a:solidFill>
                <a:latin typeface="Courier New"/>
                <a:cs typeface="Courier New"/>
              </a:rPr>
              <a:t>, </a:t>
            </a:r>
            <a:r>
              <a:rPr lang="en-US" sz="1800" dirty="0">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C1651C"/>
                </a:solidFill>
                <a:latin typeface="Courier New"/>
                <a:cs typeface="Courier New"/>
              </a:rPr>
              <a:t>n</a:t>
            </a:r>
            <a:r>
              <a:rPr lang="en-US" sz="1800" dirty="0">
                <a:solidFill>
                  <a:srgbClr val="000000"/>
                </a:solidFill>
                <a:latin typeface="Courier New"/>
                <a:cs typeface="Courier New"/>
              </a:rPr>
              <a:t>)</a:t>
            </a:r>
          </a:p>
          <a:p>
            <a:r>
              <a:rPr lang="en-US" sz="1800" dirty="0">
                <a:solidFill>
                  <a:srgbClr val="000000"/>
                </a:solidFill>
                <a:latin typeface="Courier New"/>
                <a:cs typeface="Courier New"/>
              </a:rPr>
              <a:t>{</a:t>
            </a:r>
          </a:p>
          <a:p>
            <a:r>
              <a:rPr lang="fr-FR" sz="1800" dirty="0">
                <a:solidFill>
                  <a:srgbClr val="000000"/>
                </a:solidFill>
                <a:latin typeface="Courier New"/>
                <a:cs typeface="Courier New"/>
              </a:rPr>
              <a:t>    </a:t>
            </a:r>
            <a:r>
              <a:rPr lang="fr-FR" sz="1800" dirty="0" err="1">
                <a:solidFill>
                  <a:srgbClr val="2D961E"/>
                </a:solidFill>
                <a:latin typeface="Courier New"/>
                <a:cs typeface="Courier New"/>
              </a:rPr>
              <a:t>int</a:t>
            </a:r>
            <a:r>
              <a:rPr lang="fr-FR" sz="1800" dirty="0">
                <a:solidFill>
                  <a:srgbClr val="000000"/>
                </a:solidFill>
                <a:latin typeface="Courier New"/>
                <a:cs typeface="Courier New"/>
              </a:rPr>
              <a:t> </a:t>
            </a:r>
            <a:r>
              <a:rPr lang="fr-FR" sz="1800" dirty="0">
                <a:solidFill>
                  <a:srgbClr val="C1651C"/>
                </a:solidFill>
                <a:latin typeface="Courier New"/>
                <a:cs typeface="Courier New"/>
              </a:rPr>
              <a:t>i</a:t>
            </a:r>
            <a:r>
              <a:rPr lang="fr-FR" sz="1800" dirty="0">
                <a:solidFill>
                  <a:srgbClr val="000000"/>
                </a:solidFill>
                <a:latin typeface="Courier New"/>
                <a:cs typeface="Courier New"/>
              </a:rPr>
              <a:t>, </a:t>
            </a:r>
            <a:r>
              <a:rPr lang="fr-FR" sz="1800" dirty="0">
                <a:solidFill>
                  <a:srgbClr val="C1651C"/>
                </a:solidFill>
                <a:latin typeface="Courier New"/>
                <a:cs typeface="Courier New"/>
              </a:rPr>
              <a:t>s</a:t>
            </a:r>
            <a:r>
              <a:rPr lang="fr-FR" sz="1800" dirty="0">
                <a:solidFill>
                  <a:srgbClr val="000000"/>
                </a:solidFill>
                <a:latin typeface="Courier New"/>
                <a:cs typeface="Courier New"/>
              </a:rPr>
              <a:t> = 0;</a:t>
            </a:r>
          </a:p>
          <a:p>
            <a:r>
              <a:rPr lang="da-DK" sz="1800" dirty="0">
                <a:solidFill>
                  <a:srgbClr val="000000"/>
                </a:solidFill>
                <a:latin typeface="Courier New"/>
                <a:cs typeface="Courier New"/>
              </a:rPr>
              <a:t>    </a:t>
            </a:r>
            <a:r>
              <a:rPr lang="da-DK" sz="1800" dirty="0">
                <a:solidFill>
                  <a:srgbClr val="C200FF"/>
                </a:solidFill>
                <a:latin typeface="Courier New"/>
                <a:cs typeface="Courier New"/>
              </a:rPr>
              <a:t>for</a:t>
            </a:r>
            <a:r>
              <a:rPr lang="da-DK" sz="1800" dirty="0">
                <a:solidFill>
                  <a:srgbClr val="000000"/>
                </a:solidFill>
                <a:latin typeface="Courier New"/>
                <a:cs typeface="Courier New"/>
              </a:rPr>
              <a:t> (i = 0; i &lt; n; i++) {</a:t>
            </a:r>
          </a:p>
          <a:p>
            <a:r>
              <a:rPr lang="da-DK" sz="1800">
                <a:solidFill>
                  <a:srgbClr val="000000"/>
                </a:solidFill>
                <a:latin typeface="Courier New"/>
                <a:cs typeface="Courier New"/>
              </a:rPr>
              <a:t>        </a:t>
            </a:r>
            <a:r>
              <a:rPr lang="da-DK" sz="1800" dirty="0">
                <a:solidFill>
                  <a:srgbClr val="000000"/>
                </a:solidFill>
                <a:latin typeface="Courier New"/>
                <a:cs typeface="Courier New"/>
              </a:rPr>
              <a:t>s += a[i];</a:t>
            </a:r>
          </a:p>
          <a:p>
            <a:r>
              <a:rPr lang="da-DK" sz="1800" dirty="0">
                <a:solidFill>
                  <a:srgbClr val="000000"/>
                </a:solidFill>
                <a:latin typeface="Courier New"/>
                <a:cs typeface="Courier New"/>
              </a:rPr>
              <a:t>    }</a:t>
            </a:r>
          </a:p>
          <a:p>
            <a:r>
              <a:rPr lang="is-IS" sz="1800" dirty="0">
                <a:solidFill>
                  <a:srgbClr val="000000"/>
                </a:solidFill>
                <a:latin typeface="Courier New"/>
                <a:cs typeface="Courier New"/>
              </a:rPr>
              <a:t>    </a:t>
            </a:r>
            <a:r>
              <a:rPr lang="is-IS" sz="1800" dirty="0">
                <a:solidFill>
                  <a:srgbClr val="C200FF"/>
                </a:solidFill>
                <a:latin typeface="Courier New"/>
                <a:cs typeface="Courier New"/>
              </a:rPr>
              <a:t>return</a:t>
            </a:r>
            <a:r>
              <a:rPr lang="is-IS" sz="1800" dirty="0">
                <a:solidFill>
                  <a:srgbClr val="000000"/>
                </a:solidFill>
                <a:latin typeface="Courier New"/>
                <a:cs typeface="Courier New"/>
              </a:rPr>
              <a:t> s;</a:t>
            </a:r>
          </a:p>
          <a:p>
            <a:r>
              <a:rPr lang="is-IS" sz="1800" dirty="0">
                <a:solidFill>
                  <a:srgbClr val="000000"/>
                </a:solidFill>
                <a:latin typeface="Courier New"/>
                <a:cs typeface="Courier New"/>
              </a:rPr>
              <a:t>}</a:t>
            </a:r>
          </a:p>
        </p:txBody>
      </p:sp>
      <p:sp>
        <p:nvSpPr>
          <p:cNvPr id="4" name="Text Box 2">
            <a:extLst>
              <a:ext uri="{FF2B5EF4-FFF2-40B4-BE49-F238E27FC236}">
                <a16:creationId xmlns:a16="http://schemas.microsoft.com/office/drawing/2014/main" id="{985958EF-3732-4F2D-719A-130DA033DDD5}"/>
              </a:ext>
            </a:extLst>
          </p:cNvPr>
          <p:cNvSpPr txBox="1">
            <a:spLocks noChangeArrowheads="1"/>
          </p:cNvSpPr>
          <p:nvPr/>
        </p:nvSpPr>
        <p:spPr bwMode="auto">
          <a:xfrm>
            <a:off x="0" y="4178401"/>
            <a:ext cx="9144000" cy="1079399"/>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r>
              <a:rPr lang="fr-FR" altLang="zh-CN" sz="1600" dirty="0">
                <a:solidFill>
                  <a:srgbClr val="000000"/>
                </a:solidFill>
                <a:latin typeface="Courier New"/>
                <a:cs typeface="Courier New"/>
              </a:rPr>
              <a:t># readelf -r </a:t>
            </a:r>
            <a:r>
              <a:rPr lang="en-US" altLang="zh-CN" sz="1600" dirty="0">
                <a:solidFill>
                  <a:srgbClr val="000000"/>
                </a:solidFill>
                <a:latin typeface="Courier New"/>
                <a:cs typeface="Courier New"/>
              </a:rPr>
              <a:t>sum</a:t>
            </a:r>
            <a:r>
              <a:rPr lang="fr-FR" altLang="zh-CN" sz="1600" dirty="0">
                <a:solidFill>
                  <a:srgbClr val="000000"/>
                </a:solidFill>
                <a:latin typeface="Courier New"/>
                <a:cs typeface="Courier New"/>
              </a:rPr>
              <a:t>.o</a:t>
            </a:r>
          </a:p>
          <a:p>
            <a:r>
              <a:rPr lang="fr-FR" altLang="zh-CN" sz="1600" dirty="0">
                <a:solidFill>
                  <a:srgbClr val="000000"/>
                </a:solidFill>
                <a:latin typeface="Courier New"/>
                <a:cs typeface="Courier New"/>
              </a:rPr>
              <a:t>Relocation section '.</a:t>
            </a:r>
            <a:r>
              <a:rPr lang="fr-FR" altLang="zh-CN" sz="1600" dirty="0" err="1">
                <a:solidFill>
                  <a:srgbClr val="000000"/>
                </a:solidFill>
                <a:latin typeface="Courier New"/>
                <a:cs typeface="Courier New"/>
              </a:rPr>
              <a:t>rela.eh_frame</a:t>
            </a:r>
            <a:r>
              <a:rPr lang="fr-FR" altLang="zh-CN" sz="1600" dirty="0">
                <a:solidFill>
                  <a:srgbClr val="000000"/>
                </a:solidFill>
                <a:latin typeface="Courier New"/>
                <a:cs typeface="Courier New"/>
              </a:rPr>
              <a:t>' at offset 0x4f8 </a:t>
            </a:r>
            <a:r>
              <a:rPr lang="fr-FR" altLang="zh-CN" sz="1600" dirty="0" err="1">
                <a:solidFill>
                  <a:srgbClr val="000000"/>
                </a:solidFill>
                <a:latin typeface="Courier New"/>
                <a:cs typeface="Courier New"/>
              </a:rPr>
              <a:t>contains</a:t>
            </a:r>
            <a:r>
              <a:rPr lang="fr-FR" altLang="zh-CN" sz="1600" dirty="0">
                <a:solidFill>
                  <a:srgbClr val="000000"/>
                </a:solidFill>
                <a:latin typeface="Courier New"/>
                <a:cs typeface="Courier New"/>
              </a:rPr>
              <a:t> 1 entries:</a:t>
            </a:r>
          </a:p>
          <a:p>
            <a:r>
              <a:rPr lang="fr-FR" altLang="zh-CN" sz="1600" dirty="0">
                <a:solidFill>
                  <a:srgbClr val="000000"/>
                </a:solidFill>
                <a:latin typeface="Courier New"/>
                <a:cs typeface="Courier New"/>
              </a:rPr>
              <a:t>Offset       Info         Type           Sym.Value        Sym.Name+Addend</a:t>
            </a:r>
          </a:p>
          <a:p>
            <a:r>
              <a:rPr lang="fr-FR" sz="1600" dirty="0">
                <a:solidFill>
                  <a:srgbClr val="000000"/>
                </a:solidFill>
                <a:latin typeface="Courier New"/>
                <a:cs typeface="Courier New"/>
              </a:rPr>
              <a:t>000000000020 000200000002 R_X86_64_PC32  0000000000000000 .</a:t>
            </a:r>
            <a:r>
              <a:rPr lang="fr-FR" sz="1600" dirty="0" err="1">
                <a:solidFill>
                  <a:srgbClr val="000000"/>
                </a:solidFill>
                <a:latin typeface="Courier New"/>
                <a:cs typeface="Courier New"/>
              </a:rPr>
              <a:t>text</a:t>
            </a:r>
            <a:r>
              <a:rPr lang="fr-FR" sz="1600" dirty="0">
                <a:solidFill>
                  <a:srgbClr val="000000"/>
                </a:solidFill>
                <a:latin typeface="Courier New"/>
                <a:cs typeface="Courier New"/>
              </a:rPr>
              <a:t> + 0</a:t>
            </a:r>
          </a:p>
        </p:txBody>
      </p:sp>
      <p:sp>
        <p:nvSpPr>
          <p:cNvPr id="5" name="Rectangle 3">
            <a:extLst>
              <a:ext uri="{FF2B5EF4-FFF2-40B4-BE49-F238E27FC236}">
                <a16:creationId xmlns:a16="http://schemas.microsoft.com/office/drawing/2014/main" id="{79B19720-F7B5-C8CC-2809-8536AC3D3377}"/>
              </a:ext>
            </a:extLst>
          </p:cNvPr>
          <p:cNvSpPr>
            <a:spLocks noChangeArrowheads="1"/>
          </p:cNvSpPr>
          <p:nvPr/>
        </p:nvSpPr>
        <p:spPr bwMode="auto">
          <a:xfrm>
            <a:off x="5526070" y="3649764"/>
            <a:ext cx="871049" cy="359010"/>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b="1" i="1" dirty="0" err="1">
                <a:solidFill>
                  <a:schemeClr val="tx1">
                    <a:lumMod val="50000"/>
                    <a:lumOff val="50000"/>
                  </a:schemeClr>
                </a:solidFill>
                <a:latin typeface="Courier New" pitchFamily="49" charset="0"/>
                <a:ea typeface="msgothic" charset="0"/>
                <a:cs typeface="msgothic" charset="0"/>
              </a:rPr>
              <a:t>su</a:t>
            </a:r>
            <a:r>
              <a:rPr lang="en-GB" sz="1800" b="1" i="1" dirty="0" err="1">
                <a:solidFill>
                  <a:schemeClr val="tx1">
                    <a:lumMod val="50000"/>
                    <a:lumOff val="50000"/>
                  </a:schemeClr>
                </a:solidFill>
                <a:latin typeface="Courier New" pitchFamily="49" charset="0"/>
                <a:ea typeface="msgothic" charset="0"/>
                <a:cs typeface="msgothic" charset="0"/>
              </a:rPr>
              <a:t>m.c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6" name="矩形 5">
            <a:extLst>
              <a:ext uri="{FF2B5EF4-FFF2-40B4-BE49-F238E27FC236}">
                <a16:creationId xmlns:a16="http://schemas.microsoft.com/office/drawing/2014/main" id="{275A207C-9B16-66BB-F8EF-3AEDC63522BA}"/>
              </a:ext>
            </a:extLst>
          </p:cNvPr>
          <p:cNvSpPr/>
          <p:nvPr/>
        </p:nvSpPr>
        <p:spPr bwMode="auto">
          <a:xfrm>
            <a:off x="3200400" y="4082196"/>
            <a:ext cx="1676400" cy="2013804"/>
          </a:xfrm>
          <a:prstGeom prst="rect">
            <a:avLst/>
          </a:prstGeom>
          <a:solidFill>
            <a:srgbClr val="66CCFF">
              <a:alpha val="50196"/>
            </a:srgbClr>
          </a:solid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chemeClr val="tx1"/>
              </a:solidFill>
              <a:effectLst/>
              <a:latin typeface="Arial Narrow"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altLang="zh-CN" dirty="0"/>
          </a:p>
          <a:p>
            <a:pPr marL="0" marR="0" indent="0" algn="l" defTabSz="914400" rtl="0" eaLnBrk="0" fontAlgn="base" latinLnBrk="0" hangingPunct="0">
              <a:lnSpc>
                <a:spcPct val="100000"/>
              </a:lnSpc>
              <a:spcBef>
                <a:spcPct val="0"/>
              </a:spcBef>
              <a:spcAft>
                <a:spcPct val="0"/>
              </a:spcAft>
              <a:buClrTx/>
              <a:buSzTx/>
              <a:buFontTx/>
              <a:buNone/>
              <a:tabLst/>
            </a:pPr>
            <a:endParaRPr lang="en-US" altLang="zh-CN" dirty="0"/>
          </a:p>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chemeClr val="tx1"/>
              </a:solidFill>
              <a:effectLst/>
              <a:latin typeface="Arial Narrow" pitchFamily="34" charset="0"/>
            </a:endParaRPr>
          </a:p>
          <a:p>
            <a:pPr algn="ctr"/>
            <a:r>
              <a:rPr lang="zh-CN" altLang="en-US" dirty="0"/>
              <a:t>类型</a:t>
            </a:r>
            <a:endParaRPr kumimoji="0" lang="zh-CN" altLang="en-US" sz="2400" b="1" i="0" u="none" strike="noStrike" cap="none" normalizeH="0" baseline="0" dirty="0">
              <a:ln>
                <a:noFill/>
              </a:ln>
              <a:solidFill>
                <a:schemeClr val="tx1"/>
              </a:solidFill>
              <a:effectLst/>
              <a:latin typeface="Arial Narrow" pitchFamily="34" charset="0"/>
            </a:endParaRPr>
          </a:p>
        </p:txBody>
      </p:sp>
      <p:sp>
        <p:nvSpPr>
          <p:cNvPr id="7" name="矩形 6">
            <a:extLst>
              <a:ext uri="{FF2B5EF4-FFF2-40B4-BE49-F238E27FC236}">
                <a16:creationId xmlns:a16="http://schemas.microsoft.com/office/drawing/2014/main" id="{DE6B5AEE-C1A0-51A9-4A17-E5406648313F}"/>
              </a:ext>
            </a:extLst>
          </p:cNvPr>
          <p:cNvSpPr/>
          <p:nvPr/>
        </p:nvSpPr>
        <p:spPr bwMode="auto">
          <a:xfrm>
            <a:off x="0" y="4082196"/>
            <a:ext cx="1676400" cy="2013804"/>
          </a:xfrm>
          <a:prstGeom prst="rect">
            <a:avLst/>
          </a:prstGeom>
          <a:solidFill>
            <a:srgbClr val="FF9999">
              <a:alpha val="50196"/>
            </a:srgbClr>
          </a:solid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chemeClr val="tx1"/>
              </a:solidFill>
              <a:effectLst/>
              <a:latin typeface="Arial Narrow"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altLang="zh-CN" dirty="0"/>
          </a:p>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chemeClr val="tx1"/>
              </a:solidFill>
              <a:effectLst/>
              <a:latin typeface="Arial Narrow"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chemeClr val="tx1"/>
              </a:solidFill>
              <a:effectLst/>
              <a:latin typeface="Arial Narrow" pitchFamily="34" charset="0"/>
            </a:endParaRPr>
          </a:p>
          <a:p>
            <a:pPr algn="ctr"/>
            <a:r>
              <a:rPr lang="zh-CN" altLang="en-US" dirty="0"/>
              <a:t>偏移</a:t>
            </a:r>
            <a:endParaRPr kumimoji="0" lang="zh-CN" altLang="en-US" sz="2400" b="1" i="0" u="none" strike="noStrike" cap="none" normalizeH="0" baseline="0" dirty="0">
              <a:ln>
                <a:noFill/>
              </a:ln>
              <a:solidFill>
                <a:schemeClr val="tx1"/>
              </a:solidFill>
              <a:effectLst/>
              <a:latin typeface="Arial Narrow" pitchFamily="34" charset="0"/>
            </a:endParaRPr>
          </a:p>
        </p:txBody>
      </p:sp>
      <p:sp>
        <p:nvSpPr>
          <p:cNvPr id="8" name="矩形 7">
            <a:extLst>
              <a:ext uri="{FF2B5EF4-FFF2-40B4-BE49-F238E27FC236}">
                <a16:creationId xmlns:a16="http://schemas.microsoft.com/office/drawing/2014/main" id="{F8F14A3F-818A-177F-79A3-CB56099CD558}"/>
              </a:ext>
            </a:extLst>
          </p:cNvPr>
          <p:cNvSpPr/>
          <p:nvPr/>
        </p:nvSpPr>
        <p:spPr bwMode="auto">
          <a:xfrm>
            <a:off x="7162800" y="4076334"/>
            <a:ext cx="1888066" cy="2013804"/>
          </a:xfrm>
          <a:prstGeom prst="rect">
            <a:avLst/>
          </a:prstGeom>
          <a:solidFill>
            <a:srgbClr val="92D050">
              <a:alpha val="50196"/>
            </a:srgbClr>
          </a:solid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chemeClr val="tx1"/>
              </a:solidFill>
              <a:effectLst/>
              <a:latin typeface="Arial Narrow"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altLang="zh-CN" dirty="0"/>
          </a:p>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chemeClr val="tx1"/>
              </a:solidFill>
              <a:effectLst/>
              <a:latin typeface="Arial Narrow" pitchFamily="34" charset="0"/>
            </a:endParaRPr>
          </a:p>
          <a:p>
            <a:pPr algn="ctr"/>
            <a:endParaRPr lang="en-US" altLang="zh-CN" dirty="0"/>
          </a:p>
          <a:p>
            <a:pPr algn="ctr"/>
            <a:r>
              <a:rPr lang="zh-CN" altLang="en-US" dirty="0"/>
              <a:t>符号名称和加数</a:t>
            </a:r>
            <a:endParaRPr lang="en-US" altLang="zh-CN" dirty="0"/>
          </a:p>
        </p:txBody>
      </p:sp>
      <p:cxnSp>
        <p:nvCxnSpPr>
          <p:cNvPr id="9" name="直接箭头连接符 8">
            <a:extLst>
              <a:ext uri="{FF2B5EF4-FFF2-40B4-BE49-F238E27FC236}">
                <a16:creationId xmlns:a16="http://schemas.microsoft.com/office/drawing/2014/main" id="{9C2D9CAB-501F-5F7F-12B0-989C2D6E2938}"/>
              </a:ext>
            </a:extLst>
          </p:cNvPr>
          <p:cNvCxnSpPr>
            <a:cxnSpLocks/>
          </p:cNvCxnSpPr>
          <p:nvPr/>
        </p:nvCxnSpPr>
        <p:spPr bwMode="auto">
          <a:xfrm flipV="1">
            <a:off x="5334000" y="5013232"/>
            <a:ext cx="1828800" cy="1009346"/>
          </a:xfrm>
          <a:prstGeom prst="straightConnector1">
            <a:avLst/>
          </a:prstGeom>
          <a:noFill/>
          <a:ln w="57150" cap="flat" cmpd="sng" algn="ctr">
            <a:solidFill>
              <a:srgbClr val="CC0000"/>
            </a:solidFill>
            <a:prstDash val="solid"/>
            <a:round/>
            <a:headEnd type="none" w="med" len="med"/>
            <a:tailEnd type="triangle"/>
          </a:ln>
          <a:effectLst/>
        </p:spPr>
      </p:cxnSp>
      <p:sp>
        <p:nvSpPr>
          <p:cNvPr id="10" name="文本框 9">
            <a:extLst>
              <a:ext uri="{FF2B5EF4-FFF2-40B4-BE49-F238E27FC236}">
                <a16:creationId xmlns:a16="http://schemas.microsoft.com/office/drawing/2014/main" id="{9F877050-83F6-4C4C-93EA-319619BCC60D}"/>
              </a:ext>
            </a:extLst>
          </p:cNvPr>
          <p:cNvSpPr txBox="1"/>
          <p:nvPr/>
        </p:nvSpPr>
        <p:spPr>
          <a:xfrm>
            <a:off x="1905000" y="6198067"/>
            <a:ext cx="5257800" cy="400110"/>
          </a:xfrm>
          <a:prstGeom prst="rect">
            <a:avLst/>
          </a:prstGeom>
          <a:noFill/>
        </p:spPr>
        <p:txBody>
          <a:bodyPr wrap="square" rtlCol="0">
            <a:spAutoFit/>
          </a:bodyPr>
          <a:lstStyle/>
          <a:p>
            <a:r>
              <a:rPr lang="zh-CN" altLang="en-US" dirty="0">
                <a:latin typeface="Calibri" pitchFamily="34" charset="0"/>
              </a:rPr>
              <a:t>共有 </a:t>
            </a:r>
            <a:r>
              <a:rPr lang="en-US" altLang="zh-CN" dirty="0">
                <a:latin typeface="Calibri" pitchFamily="34" charset="0"/>
              </a:rPr>
              <a:t>1 </a:t>
            </a:r>
            <a:r>
              <a:rPr lang="zh-CN" altLang="en-US" dirty="0">
                <a:latin typeface="Calibri" pitchFamily="34" charset="0"/>
              </a:rPr>
              <a:t>个符号需要重定位 </a:t>
            </a:r>
            <a:r>
              <a:rPr lang="en-US" altLang="zh-CN" dirty="0">
                <a:latin typeface="Calibri" pitchFamily="34" charset="0"/>
              </a:rPr>
              <a:t>(.text)</a:t>
            </a:r>
            <a:endParaRPr lang="zh-CN" altLang="en-US" dirty="0">
              <a:latin typeface="Calibri" pitchFamily="34" charset="0"/>
            </a:endParaRPr>
          </a:p>
        </p:txBody>
      </p:sp>
    </p:spTree>
    <p:extLst>
      <p:ext uri="{BB962C8B-B14F-4D97-AF65-F5344CB8AC3E}">
        <p14:creationId xmlns:p14="http://schemas.microsoft.com/office/powerpoint/2010/main" val="46866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DBA509-7F77-D739-E8D4-656EA17FE017}"/>
              </a:ext>
            </a:extLst>
          </p:cNvPr>
          <p:cNvSpPr>
            <a:spLocks noGrp="1"/>
          </p:cNvSpPr>
          <p:nvPr>
            <p:ph type="title"/>
          </p:nvPr>
        </p:nvSpPr>
        <p:spPr/>
        <p:txBody>
          <a:bodyPr/>
          <a:lstStyle/>
          <a:p>
            <a:r>
              <a:rPr lang="en-US" altLang="zh-CN" dirty="0" err="1"/>
              <a:t>main.o</a:t>
            </a:r>
            <a:r>
              <a:rPr lang="en-US" altLang="zh-CN" dirty="0"/>
              <a:t> </a:t>
            </a:r>
            <a:r>
              <a:rPr lang="zh-CN" altLang="en-US" dirty="0"/>
              <a:t>的原始目标文件</a:t>
            </a:r>
          </a:p>
        </p:txBody>
      </p:sp>
      <p:sp>
        <p:nvSpPr>
          <p:cNvPr id="3" name="Rectangle 2">
            <a:extLst>
              <a:ext uri="{FF2B5EF4-FFF2-40B4-BE49-F238E27FC236}">
                <a16:creationId xmlns:a16="http://schemas.microsoft.com/office/drawing/2014/main" id="{7B285E36-BDC5-810D-C354-80EDAF96F626}"/>
              </a:ext>
            </a:extLst>
          </p:cNvPr>
          <p:cNvSpPr>
            <a:spLocks noChangeArrowheads="1"/>
          </p:cNvSpPr>
          <p:nvPr/>
        </p:nvSpPr>
        <p:spPr bwMode="auto">
          <a:xfrm>
            <a:off x="1828800" y="1424344"/>
            <a:ext cx="5638799" cy="1479509"/>
          </a:xfrm>
          <a:prstGeom prst="rect">
            <a:avLst/>
          </a:prstGeom>
          <a:solidFill>
            <a:srgbClr val="F7F5CD"/>
          </a:solidFill>
          <a:ln w="3240">
            <a:solidFill>
              <a:srgbClr val="000066"/>
            </a:solidFill>
            <a:miter lim="800000"/>
            <a:headEnd/>
            <a:tailEnd/>
          </a:ln>
          <a:effectLst/>
        </p:spPr>
        <p:txBody>
          <a:bodyPr wrap="square" lIns="90000" tIns="46800" rIns="90000" bIns="46800">
            <a:spAutoFit/>
          </a:bodyPr>
          <a:lstStyle/>
          <a:p>
            <a:r>
              <a:rPr lang="hu-HU" sz="1800" dirty="0">
                <a:solidFill>
                  <a:srgbClr val="2D961E"/>
                </a:solidFill>
                <a:latin typeface="Courier New"/>
                <a:cs typeface="Courier New"/>
              </a:rPr>
              <a:t>int</a:t>
            </a:r>
            <a:r>
              <a:rPr lang="hu-HU" sz="1800" dirty="0">
                <a:solidFill>
                  <a:srgbClr val="000000"/>
                </a:solidFill>
                <a:latin typeface="Courier New"/>
                <a:cs typeface="Courier New"/>
              </a:rPr>
              <a:t> </a:t>
            </a:r>
            <a:r>
              <a:rPr lang="hu-HU" sz="1800" dirty="0">
                <a:solidFill>
                  <a:srgbClr val="C1651C"/>
                </a:solidFill>
                <a:latin typeface="Courier New"/>
                <a:cs typeface="Courier New"/>
              </a:rPr>
              <a:t>array</a:t>
            </a:r>
            <a:r>
              <a:rPr lang="hu-HU" sz="1800" dirty="0">
                <a:solidFill>
                  <a:srgbClr val="000000"/>
                </a:solidFill>
                <a:latin typeface="Courier New"/>
                <a:cs typeface="Courier New"/>
              </a:rPr>
              <a:t>[2] = {1, 2};</a:t>
            </a:r>
          </a:p>
          <a:p>
            <a:r>
              <a:rPr lang="en-US" sz="1800" dirty="0">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4A00FF"/>
                </a:solidFill>
                <a:latin typeface="Courier New"/>
                <a:cs typeface="Courier New"/>
              </a:rPr>
              <a:t>main</a:t>
            </a:r>
            <a:r>
              <a:rPr lang="en-US" sz="1800" dirty="0">
                <a:solidFill>
                  <a:srgbClr val="000000"/>
                </a:solidFill>
                <a:latin typeface="Courier New"/>
                <a:cs typeface="Courier New"/>
              </a:rPr>
              <a:t>(int </a:t>
            </a:r>
            <a:r>
              <a:rPr lang="en-US" sz="1800" dirty="0" err="1">
                <a:solidFill>
                  <a:srgbClr val="000000"/>
                </a:solidFill>
                <a:latin typeface="Courier New"/>
                <a:cs typeface="Courier New"/>
              </a:rPr>
              <a:t>argc</a:t>
            </a:r>
            <a:r>
              <a:rPr lang="en-US" sz="1800" dirty="0">
                <a:solidFill>
                  <a:srgbClr val="000000"/>
                </a:solidFill>
                <a:latin typeface="Courier New"/>
                <a:cs typeface="Courier New"/>
              </a:rPr>
              <a:t>, char** </a:t>
            </a:r>
            <a:r>
              <a:rPr lang="en-US" sz="1800" dirty="0" err="1">
                <a:solidFill>
                  <a:srgbClr val="000000"/>
                </a:solidFill>
                <a:latin typeface="Courier New"/>
                <a:cs typeface="Courier New"/>
              </a:rPr>
              <a:t>argv</a:t>
            </a:r>
            <a:r>
              <a:rPr lang="en-US" sz="1800" dirty="0">
                <a:solidFill>
                  <a:srgbClr val="000000"/>
                </a:solidFill>
                <a:latin typeface="Courier New"/>
                <a:cs typeface="Courier New"/>
              </a:rPr>
              <a:t>){</a:t>
            </a:r>
          </a:p>
          <a:p>
            <a:r>
              <a:rPr lang="fr-FR" sz="1800" dirty="0">
                <a:solidFill>
                  <a:srgbClr val="000000"/>
                </a:solidFill>
                <a:latin typeface="Courier New"/>
                <a:cs typeface="Courier New"/>
              </a:rPr>
              <a:t>    </a:t>
            </a:r>
            <a:r>
              <a:rPr lang="fr-FR" sz="1800" dirty="0" err="1">
                <a:solidFill>
                  <a:srgbClr val="2D961E"/>
                </a:solidFill>
                <a:latin typeface="Courier New"/>
                <a:cs typeface="Courier New"/>
              </a:rPr>
              <a:t>int</a:t>
            </a:r>
            <a:r>
              <a:rPr lang="fr-FR" sz="1800" dirty="0">
                <a:solidFill>
                  <a:srgbClr val="000000"/>
                </a:solidFill>
                <a:latin typeface="Courier New"/>
                <a:cs typeface="Courier New"/>
              </a:rPr>
              <a:t> </a:t>
            </a:r>
            <a:r>
              <a:rPr lang="fr-FR" sz="1800" dirty="0">
                <a:solidFill>
                  <a:srgbClr val="C1651C"/>
                </a:solidFill>
                <a:latin typeface="Courier New"/>
                <a:cs typeface="Courier New"/>
              </a:rPr>
              <a:t>val</a:t>
            </a:r>
            <a:r>
              <a:rPr lang="fr-FR" sz="1800" dirty="0">
                <a:solidFill>
                  <a:srgbClr val="000000"/>
                </a:solidFill>
                <a:latin typeface="Courier New"/>
                <a:cs typeface="Courier New"/>
              </a:rPr>
              <a:t> = </a:t>
            </a:r>
            <a:r>
              <a:rPr lang="fr-FR" sz="1800" dirty="0" err="1">
                <a:solidFill>
                  <a:srgbClr val="000000"/>
                </a:solidFill>
                <a:latin typeface="Courier New"/>
                <a:cs typeface="Courier New"/>
              </a:rPr>
              <a:t>sum</a:t>
            </a:r>
            <a:r>
              <a:rPr lang="fr-FR" sz="1800" dirty="0">
                <a:solidFill>
                  <a:srgbClr val="000000"/>
                </a:solidFill>
                <a:latin typeface="Courier New"/>
                <a:cs typeface="Courier New"/>
              </a:rPr>
              <a:t>(</a:t>
            </a:r>
            <a:r>
              <a:rPr lang="fr-FR" sz="1800" dirty="0" err="1">
                <a:solidFill>
                  <a:srgbClr val="000000"/>
                </a:solidFill>
                <a:latin typeface="Courier New"/>
                <a:cs typeface="Courier New"/>
              </a:rPr>
              <a:t>array</a:t>
            </a:r>
            <a:r>
              <a:rPr lang="fr-FR" sz="1800" dirty="0">
                <a:solidFill>
                  <a:srgbClr val="000000"/>
                </a:solidFill>
                <a:latin typeface="Courier New"/>
                <a:cs typeface="Courier New"/>
              </a:rPr>
              <a:t>, 2);</a:t>
            </a:r>
          </a:p>
          <a:p>
            <a:r>
              <a:rPr lang="fr-FR" sz="1800" dirty="0">
                <a:solidFill>
                  <a:srgbClr val="000000"/>
                </a:solidFill>
                <a:latin typeface="Courier New"/>
                <a:cs typeface="Courier New"/>
              </a:rPr>
              <a:t>    </a:t>
            </a:r>
            <a:r>
              <a:rPr lang="fr-FR" sz="1800" dirty="0">
                <a:solidFill>
                  <a:srgbClr val="C200FF"/>
                </a:solidFill>
                <a:latin typeface="Courier New"/>
                <a:cs typeface="Courier New"/>
              </a:rPr>
              <a:t>return</a:t>
            </a:r>
            <a:r>
              <a:rPr lang="fr-FR" sz="1800" dirty="0">
                <a:solidFill>
                  <a:srgbClr val="000000"/>
                </a:solidFill>
                <a:latin typeface="Courier New"/>
                <a:cs typeface="Courier New"/>
              </a:rPr>
              <a:t> val;</a:t>
            </a:r>
          </a:p>
          <a:p>
            <a:r>
              <a:rPr lang="fr-FR" sz="1800" dirty="0">
                <a:solidFill>
                  <a:srgbClr val="000000"/>
                </a:solidFill>
                <a:latin typeface="Courier New"/>
                <a:cs typeface="Courier New"/>
              </a:rPr>
              <a:t>}</a:t>
            </a:r>
            <a:endParaRPr lang="en-US" sz="1800" dirty="0">
              <a:latin typeface="Courier New"/>
              <a:cs typeface="Courier New"/>
            </a:endParaRPr>
          </a:p>
        </p:txBody>
      </p:sp>
      <p:sp>
        <p:nvSpPr>
          <p:cNvPr id="4" name="Rectangle 3">
            <a:extLst>
              <a:ext uri="{FF2B5EF4-FFF2-40B4-BE49-F238E27FC236}">
                <a16:creationId xmlns:a16="http://schemas.microsoft.com/office/drawing/2014/main" id="{59A65906-687C-6671-5152-A0E827843DE8}"/>
              </a:ext>
            </a:extLst>
          </p:cNvPr>
          <p:cNvSpPr>
            <a:spLocks noChangeArrowheads="1"/>
          </p:cNvSpPr>
          <p:nvPr/>
        </p:nvSpPr>
        <p:spPr bwMode="auto">
          <a:xfrm>
            <a:off x="6388582" y="2544823"/>
            <a:ext cx="1067294"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main.c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5" name="Text Box 2">
            <a:extLst>
              <a:ext uri="{FF2B5EF4-FFF2-40B4-BE49-F238E27FC236}">
                <a16:creationId xmlns:a16="http://schemas.microsoft.com/office/drawing/2014/main" id="{7BBD06BF-323F-BA4F-3C9B-FAE455D07D69}"/>
              </a:ext>
            </a:extLst>
          </p:cNvPr>
          <p:cNvSpPr txBox="1">
            <a:spLocks noChangeArrowheads="1"/>
          </p:cNvSpPr>
          <p:nvPr/>
        </p:nvSpPr>
        <p:spPr bwMode="auto">
          <a:xfrm>
            <a:off x="0" y="2903853"/>
            <a:ext cx="9144000" cy="3801747"/>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0000000000000000 &lt;main&gt;: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0:   55                      push   %rbp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1:   48 89 e5                mov    %rsp,%rbp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4:   48 83 ec 20             sub    $0x20,%rsp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8:   89 7d ec                mov    %edi,-0x14(%rbp)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b:   48 89 75 e0             mov    %rsi,-0x20(%rbp)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f:   be 02 00 00 00          mov    $0x2,%esi</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14:   bf 00 00 00 00          mov    $0x0,%edi</a:t>
            </a:r>
            <a:r>
              <a:rPr lang="en-US" sz="1600" dirty="0">
                <a:latin typeface="Courier New"/>
                <a:ea typeface="msgothic" charset="0"/>
                <a:cs typeface="Courier New"/>
              </a:rPr>
              <a:t>       </a:t>
            </a:r>
            <a:r>
              <a:rPr lang="sk-SK" altLang="zh-CN" sz="1600" dirty="0">
                <a:solidFill>
                  <a:srgbClr val="3366FF"/>
                </a:solidFill>
                <a:latin typeface="Courier New"/>
                <a:cs typeface="Courier New"/>
              </a:rPr>
              <a:t># %edi = &amp;array</a:t>
            </a:r>
            <a:endParaRPr lang="ro-RO" sz="1600" dirty="0">
              <a:latin typeface="Courier New"/>
              <a:ea typeface="msgothic" charset="0"/>
              <a:cs typeface="Courier New"/>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15: </a:t>
            </a:r>
            <a:r>
              <a:rPr lang="en-US" altLang="zh-CN" sz="1600" dirty="0">
                <a:solidFill>
                  <a:srgbClr val="FF0000"/>
                </a:solidFill>
                <a:latin typeface="Courier New"/>
                <a:cs typeface="Courier New"/>
              </a:rPr>
              <a:t>R_X86_64_32 array          </a:t>
            </a:r>
            <a:r>
              <a:rPr lang="en-US" altLang="zh-CN" sz="1600" dirty="0">
                <a:solidFill>
                  <a:srgbClr val="3366FF"/>
                </a:solidFill>
                <a:latin typeface="Courier New"/>
                <a:cs typeface="Courier New"/>
              </a:rPr>
              <a:t># Relocation entry</a:t>
            </a:r>
            <a:endParaRPr lang="ro-RO" sz="1600" dirty="0">
              <a:latin typeface="Courier New"/>
              <a:ea typeface="msgothic" charset="0"/>
              <a:cs typeface="Courier New"/>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19:   e8 00 00 00 00          callq  1e &lt;main+0x1e&gt;</a:t>
            </a:r>
            <a:r>
              <a:rPr lang="en-US" altLang="zh-CN" sz="1600" dirty="0">
                <a:solidFill>
                  <a:srgbClr val="3366FF"/>
                </a:solidFill>
                <a:latin typeface="Courier New"/>
                <a:cs typeface="Courier New"/>
              </a:rPr>
              <a:t>  # sum()</a:t>
            </a:r>
            <a:endParaRPr lang="ro-RO" sz="1600" dirty="0">
              <a:latin typeface="Courier New"/>
              <a:ea typeface="msgothic" charset="0"/>
              <a:cs typeface="Courier New"/>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1a: </a:t>
            </a:r>
            <a:r>
              <a:rPr lang="en-US" altLang="zh-CN" sz="1600" dirty="0">
                <a:solidFill>
                  <a:srgbClr val="FF0000"/>
                </a:solidFill>
                <a:latin typeface="Courier New"/>
                <a:cs typeface="Courier New"/>
              </a:rPr>
              <a:t>R_X86_64_PC32 sum-0x4      </a:t>
            </a:r>
            <a:r>
              <a:rPr lang="en-US" altLang="zh-CN" sz="1600" dirty="0">
                <a:solidFill>
                  <a:srgbClr val="3366FF"/>
                </a:solidFill>
                <a:latin typeface="Courier New"/>
                <a:cs typeface="Courier New"/>
              </a:rPr>
              <a:t># Relocation entry</a:t>
            </a:r>
            <a:endParaRPr lang="ro-RO" sz="1600" dirty="0">
              <a:latin typeface="Courier New"/>
              <a:ea typeface="msgothic" charset="0"/>
              <a:cs typeface="Courier New"/>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1e:   89 45 fc                mov    %eax,-0x4(%rbp)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21:   8b 45 fc                mov    -0x4(%rbp),%eax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24:   c9                      leaveq</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25:   c3                      retq</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ro-RO" sz="1600" dirty="0">
              <a:latin typeface="Courier New"/>
              <a:ea typeface="msgothic" charset="0"/>
              <a:cs typeface="Courier New"/>
            </a:endParaRPr>
          </a:p>
        </p:txBody>
      </p:sp>
      <p:sp>
        <p:nvSpPr>
          <p:cNvPr id="6" name="Text Box 4">
            <a:extLst>
              <a:ext uri="{FF2B5EF4-FFF2-40B4-BE49-F238E27FC236}">
                <a16:creationId xmlns:a16="http://schemas.microsoft.com/office/drawing/2014/main" id="{0252F1F0-844A-AD5F-58AA-89730600F9CB}"/>
              </a:ext>
            </a:extLst>
          </p:cNvPr>
          <p:cNvSpPr txBox="1">
            <a:spLocks noChangeArrowheads="1"/>
          </p:cNvSpPr>
          <p:nvPr/>
        </p:nvSpPr>
        <p:spPr bwMode="auto">
          <a:xfrm>
            <a:off x="6210287" y="2949178"/>
            <a:ext cx="2933713" cy="306367"/>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Source: </a:t>
            </a:r>
            <a:r>
              <a:rPr lang="en-GB" sz="1400" b="1" dirty="0" err="1">
                <a:latin typeface="Courier New" pitchFamily="49" charset="0"/>
                <a:ea typeface="msgothic" charset="0"/>
                <a:cs typeface="msgothic" charset="0"/>
              </a:rPr>
              <a:t>objdump</a:t>
            </a:r>
            <a:r>
              <a:rPr lang="en-GB" sz="1400" b="1" dirty="0">
                <a:latin typeface="Courier New" pitchFamily="49" charset="0"/>
                <a:ea typeface="msgothic" charset="0"/>
                <a:cs typeface="msgothic" charset="0"/>
              </a:rPr>
              <a:t> –r –d </a:t>
            </a:r>
            <a:r>
              <a:rPr lang="en-GB" sz="1400" b="1" dirty="0" err="1">
                <a:latin typeface="Courier New" pitchFamily="49" charset="0"/>
                <a:ea typeface="msgothic" charset="0"/>
                <a:cs typeface="msgothic" charset="0"/>
              </a:rPr>
              <a:t>main.o</a:t>
            </a:r>
            <a:endParaRPr lang="en-GB" sz="1400" b="1" dirty="0">
              <a:latin typeface="Courier New" pitchFamily="49" charset="0"/>
              <a:ea typeface="msgothic" charset="0"/>
              <a:cs typeface="msgothic" charset="0"/>
            </a:endParaRPr>
          </a:p>
        </p:txBody>
      </p:sp>
    </p:spTree>
    <p:extLst>
      <p:ext uri="{BB962C8B-B14F-4D97-AF65-F5344CB8AC3E}">
        <p14:creationId xmlns:p14="http://schemas.microsoft.com/office/powerpoint/2010/main" val="3430151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4EE0D5-A0FC-490D-EBE3-0529D4FEE948}"/>
              </a:ext>
            </a:extLst>
          </p:cNvPr>
          <p:cNvSpPr>
            <a:spLocks noGrp="1"/>
          </p:cNvSpPr>
          <p:nvPr>
            <p:ph type="title"/>
          </p:nvPr>
        </p:nvSpPr>
        <p:spPr>
          <a:xfrm>
            <a:off x="457200" y="304800"/>
            <a:ext cx="8077200" cy="914400"/>
          </a:xfrm>
        </p:spPr>
        <p:txBody>
          <a:bodyPr/>
          <a:lstStyle/>
          <a:p>
            <a:r>
              <a:rPr lang="en-US" altLang="zh-CN" dirty="0" err="1"/>
              <a:t>sum.o</a:t>
            </a:r>
            <a:r>
              <a:rPr lang="en-US" altLang="zh-CN" dirty="0"/>
              <a:t> </a:t>
            </a:r>
            <a:r>
              <a:rPr lang="zh-CN" altLang="en-US" dirty="0"/>
              <a:t>的原始目标文件</a:t>
            </a:r>
          </a:p>
        </p:txBody>
      </p:sp>
      <p:sp>
        <p:nvSpPr>
          <p:cNvPr id="3" name="Rectangle 5">
            <a:extLst>
              <a:ext uri="{FF2B5EF4-FFF2-40B4-BE49-F238E27FC236}">
                <a16:creationId xmlns:a16="http://schemas.microsoft.com/office/drawing/2014/main" id="{5F04BC3B-6AD5-F635-51DA-0A22003DA0D0}"/>
              </a:ext>
            </a:extLst>
          </p:cNvPr>
          <p:cNvSpPr>
            <a:spLocks noChangeArrowheads="1"/>
          </p:cNvSpPr>
          <p:nvPr/>
        </p:nvSpPr>
        <p:spPr bwMode="auto">
          <a:xfrm>
            <a:off x="2272748" y="990600"/>
            <a:ext cx="4179647" cy="2033506"/>
          </a:xfrm>
          <a:prstGeom prst="rect">
            <a:avLst/>
          </a:prstGeom>
          <a:solidFill>
            <a:srgbClr val="D5F1CF"/>
          </a:solidFill>
          <a:ln w="3240">
            <a:solidFill>
              <a:srgbClr val="000066"/>
            </a:solidFill>
            <a:miter lim="800000"/>
            <a:headEnd/>
            <a:tailEnd/>
          </a:ln>
          <a:effectLst/>
        </p:spPr>
        <p:txBody>
          <a:bodyPr wrap="none" lIns="90000" tIns="46800" rIns="90000" bIns="46800">
            <a:spAutoFit/>
          </a:bodyPr>
          <a:lstStyle/>
          <a:p>
            <a:r>
              <a:rPr lang="en-US" sz="1800" dirty="0">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4A00FF"/>
                </a:solidFill>
                <a:latin typeface="Courier New"/>
                <a:cs typeface="Courier New"/>
              </a:rPr>
              <a:t>sum</a:t>
            </a:r>
            <a:r>
              <a:rPr lang="en-US" sz="1800" dirty="0">
                <a:solidFill>
                  <a:srgbClr val="000000"/>
                </a:solidFill>
                <a:latin typeface="Courier New"/>
                <a:cs typeface="Courier New"/>
              </a:rPr>
              <a:t>(</a:t>
            </a:r>
            <a:r>
              <a:rPr lang="en-US" sz="1800" dirty="0">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C1651C"/>
                </a:solidFill>
                <a:latin typeface="Courier New"/>
                <a:cs typeface="Courier New"/>
              </a:rPr>
              <a:t>a</a:t>
            </a:r>
            <a:r>
              <a:rPr lang="en-US" sz="1800" dirty="0">
                <a:solidFill>
                  <a:srgbClr val="000000"/>
                </a:solidFill>
                <a:latin typeface="Courier New"/>
                <a:cs typeface="Courier New"/>
              </a:rPr>
              <a:t>, </a:t>
            </a:r>
            <a:r>
              <a:rPr lang="en-US" sz="1800" dirty="0">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C1651C"/>
                </a:solidFill>
                <a:latin typeface="Courier New"/>
                <a:cs typeface="Courier New"/>
              </a:rPr>
              <a:t>n</a:t>
            </a:r>
            <a:r>
              <a:rPr lang="en-US" sz="1800" dirty="0">
                <a:solidFill>
                  <a:srgbClr val="000000"/>
                </a:solidFill>
                <a:latin typeface="Courier New"/>
                <a:cs typeface="Courier New"/>
              </a:rPr>
              <a:t>){</a:t>
            </a:r>
          </a:p>
          <a:p>
            <a:r>
              <a:rPr lang="fr-FR" sz="1800" dirty="0">
                <a:solidFill>
                  <a:srgbClr val="000000"/>
                </a:solidFill>
                <a:latin typeface="Courier New"/>
                <a:cs typeface="Courier New"/>
              </a:rPr>
              <a:t>    </a:t>
            </a:r>
            <a:r>
              <a:rPr lang="fr-FR" sz="1800" dirty="0" err="1">
                <a:solidFill>
                  <a:srgbClr val="2D961E"/>
                </a:solidFill>
                <a:latin typeface="Courier New"/>
                <a:cs typeface="Courier New"/>
              </a:rPr>
              <a:t>int</a:t>
            </a:r>
            <a:r>
              <a:rPr lang="fr-FR" sz="1800" dirty="0">
                <a:solidFill>
                  <a:srgbClr val="000000"/>
                </a:solidFill>
                <a:latin typeface="Courier New"/>
                <a:cs typeface="Courier New"/>
              </a:rPr>
              <a:t> </a:t>
            </a:r>
            <a:r>
              <a:rPr lang="fr-FR" sz="1800" dirty="0">
                <a:solidFill>
                  <a:srgbClr val="C1651C"/>
                </a:solidFill>
                <a:latin typeface="Courier New"/>
                <a:cs typeface="Courier New"/>
              </a:rPr>
              <a:t>i</a:t>
            </a:r>
            <a:r>
              <a:rPr lang="fr-FR" sz="1800" dirty="0">
                <a:solidFill>
                  <a:srgbClr val="000000"/>
                </a:solidFill>
                <a:latin typeface="Courier New"/>
                <a:cs typeface="Courier New"/>
              </a:rPr>
              <a:t>, </a:t>
            </a:r>
            <a:r>
              <a:rPr lang="fr-FR" sz="1800" dirty="0">
                <a:solidFill>
                  <a:srgbClr val="C1651C"/>
                </a:solidFill>
                <a:latin typeface="Courier New"/>
                <a:cs typeface="Courier New"/>
              </a:rPr>
              <a:t>s</a:t>
            </a:r>
            <a:r>
              <a:rPr lang="fr-FR" sz="1800" dirty="0">
                <a:solidFill>
                  <a:srgbClr val="000000"/>
                </a:solidFill>
                <a:latin typeface="Courier New"/>
                <a:cs typeface="Courier New"/>
              </a:rPr>
              <a:t> = 0;</a:t>
            </a:r>
          </a:p>
          <a:p>
            <a:r>
              <a:rPr lang="da-DK" sz="1800" dirty="0">
                <a:solidFill>
                  <a:srgbClr val="000000"/>
                </a:solidFill>
                <a:latin typeface="Courier New"/>
                <a:cs typeface="Courier New"/>
              </a:rPr>
              <a:t>    </a:t>
            </a:r>
            <a:r>
              <a:rPr lang="da-DK" sz="1800" dirty="0">
                <a:solidFill>
                  <a:srgbClr val="C200FF"/>
                </a:solidFill>
                <a:latin typeface="Courier New"/>
                <a:cs typeface="Courier New"/>
              </a:rPr>
              <a:t>for</a:t>
            </a:r>
            <a:r>
              <a:rPr lang="da-DK" sz="1800" dirty="0">
                <a:solidFill>
                  <a:srgbClr val="000000"/>
                </a:solidFill>
                <a:latin typeface="Courier New"/>
                <a:cs typeface="Courier New"/>
              </a:rPr>
              <a:t> (i = 0; i &lt; n; i++) {</a:t>
            </a:r>
          </a:p>
          <a:p>
            <a:r>
              <a:rPr lang="da-DK" sz="1800">
                <a:solidFill>
                  <a:srgbClr val="000000"/>
                </a:solidFill>
                <a:latin typeface="Courier New"/>
                <a:cs typeface="Courier New"/>
              </a:rPr>
              <a:t>        </a:t>
            </a:r>
            <a:r>
              <a:rPr lang="da-DK" sz="1800" dirty="0">
                <a:solidFill>
                  <a:srgbClr val="000000"/>
                </a:solidFill>
                <a:latin typeface="Courier New"/>
                <a:cs typeface="Courier New"/>
              </a:rPr>
              <a:t>s += a[i];</a:t>
            </a:r>
          </a:p>
          <a:p>
            <a:r>
              <a:rPr lang="da-DK" sz="1800" dirty="0">
                <a:solidFill>
                  <a:srgbClr val="000000"/>
                </a:solidFill>
                <a:latin typeface="Courier New"/>
                <a:cs typeface="Courier New"/>
              </a:rPr>
              <a:t>    }</a:t>
            </a:r>
          </a:p>
          <a:p>
            <a:r>
              <a:rPr lang="is-IS" sz="1800" dirty="0">
                <a:solidFill>
                  <a:srgbClr val="000000"/>
                </a:solidFill>
                <a:latin typeface="Courier New"/>
                <a:cs typeface="Courier New"/>
              </a:rPr>
              <a:t>    </a:t>
            </a:r>
            <a:r>
              <a:rPr lang="is-IS" sz="1800" dirty="0">
                <a:solidFill>
                  <a:srgbClr val="C200FF"/>
                </a:solidFill>
                <a:latin typeface="Courier New"/>
                <a:cs typeface="Courier New"/>
              </a:rPr>
              <a:t>return</a:t>
            </a:r>
            <a:r>
              <a:rPr lang="is-IS" sz="1800" dirty="0">
                <a:solidFill>
                  <a:srgbClr val="000000"/>
                </a:solidFill>
                <a:latin typeface="Courier New"/>
                <a:cs typeface="Courier New"/>
              </a:rPr>
              <a:t> s;</a:t>
            </a:r>
          </a:p>
          <a:p>
            <a:r>
              <a:rPr lang="is-IS" sz="1800" dirty="0">
                <a:solidFill>
                  <a:srgbClr val="000000"/>
                </a:solidFill>
                <a:latin typeface="Courier New"/>
                <a:cs typeface="Courier New"/>
              </a:rPr>
              <a:t>}</a:t>
            </a:r>
          </a:p>
        </p:txBody>
      </p:sp>
      <p:sp>
        <p:nvSpPr>
          <p:cNvPr id="4" name="Text Box 2">
            <a:extLst>
              <a:ext uri="{FF2B5EF4-FFF2-40B4-BE49-F238E27FC236}">
                <a16:creationId xmlns:a16="http://schemas.microsoft.com/office/drawing/2014/main" id="{A0171BD7-AEF9-0C13-11DD-3A1D112F5C19}"/>
              </a:ext>
            </a:extLst>
          </p:cNvPr>
          <p:cNvSpPr txBox="1">
            <a:spLocks noChangeArrowheads="1"/>
          </p:cNvSpPr>
          <p:nvPr/>
        </p:nvSpPr>
        <p:spPr bwMode="auto">
          <a:xfrm>
            <a:off x="0" y="1371600"/>
            <a:ext cx="9144000" cy="5422063"/>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0000000000000000 &lt;sum&gt;: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0</a:t>
            </a:r>
            <a:r>
              <a:rPr lang="ro-RO" sz="1600">
                <a:latin typeface="Courier New"/>
                <a:ea typeface="msgothic" charset="0"/>
                <a:cs typeface="Courier New"/>
              </a:rPr>
              <a:t>:   55                      </a:t>
            </a:r>
            <a:r>
              <a:rPr lang="ro-RO" sz="1600" dirty="0">
                <a:latin typeface="Courier New"/>
                <a:ea typeface="msgothic" charset="0"/>
                <a:cs typeface="Courier New"/>
              </a:rPr>
              <a:t>push   %rbp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1:   48 </a:t>
            </a:r>
            <a:r>
              <a:rPr lang="ro-RO" sz="1600">
                <a:latin typeface="Courier New"/>
                <a:ea typeface="msgothic" charset="0"/>
                <a:cs typeface="Courier New"/>
              </a:rPr>
              <a:t>89 e5                </a:t>
            </a:r>
            <a:r>
              <a:rPr lang="ro-RO" sz="1600" dirty="0">
                <a:latin typeface="Courier New"/>
                <a:ea typeface="msgothic" charset="0"/>
                <a:cs typeface="Courier New"/>
              </a:rPr>
              <a:t>mov    %rsp,%rbp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4:   48 89 </a:t>
            </a:r>
            <a:r>
              <a:rPr lang="ro-RO" sz="1600">
                <a:latin typeface="Courier New"/>
                <a:ea typeface="msgothic" charset="0"/>
                <a:cs typeface="Courier New"/>
              </a:rPr>
              <a:t>7d e8             </a:t>
            </a:r>
            <a:r>
              <a:rPr lang="ro-RO" sz="1600" dirty="0">
                <a:latin typeface="Courier New"/>
                <a:ea typeface="msgothic" charset="0"/>
                <a:cs typeface="Courier New"/>
              </a:rPr>
              <a:t>mov    %rdi,-0x18(%rbp)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8:   89 </a:t>
            </a:r>
            <a:r>
              <a:rPr lang="ro-RO" sz="1600">
                <a:latin typeface="Courier New"/>
                <a:ea typeface="msgothic" charset="0"/>
                <a:cs typeface="Courier New"/>
              </a:rPr>
              <a:t>75 e4                </a:t>
            </a:r>
            <a:r>
              <a:rPr lang="ro-RO" sz="1600" dirty="0">
                <a:latin typeface="Courier New"/>
                <a:ea typeface="msgothic" charset="0"/>
                <a:cs typeface="Courier New"/>
              </a:rPr>
              <a:t>mov    %esi,-0x1c(%rbp)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b:   c7 45 fc 00 00 00 00    movl   $0x0,-0x4(%rbp)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12:   c7 45 f8 00 00 00 00    movl   $0x0,-0x8(%rbp)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19:   </a:t>
            </a:r>
            <a:r>
              <a:rPr lang="ro-RO" sz="1600">
                <a:latin typeface="Courier New"/>
                <a:ea typeface="msgothic" charset="0"/>
                <a:cs typeface="Courier New"/>
              </a:rPr>
              <a:t>eb 1d                   </a:t>
            </a:r>
            <a:r>
              <a:rPr lang="ro-RO" sz="1600" dirty="0">
                <a:latin typeface="Courier New"/>
                <a:ea typeface="msgothic" charset="0"/>
                <a:cs typeface="Courier New"/>
              </a:rPr>
              <a:t>jmp    38 &lt;sum+0x38&gt;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1b:   8b </a:t>
            </a:r>
            <a:r>
              <a:rPr lang="ro-RO" sz="1600">
                <a:latin typeface="Courier New"/>
                <a:ea typeface="msgothic" charset="0"/>
                <a:cs typeface="Courier New"/>
              </a:rPr>
              <a:t>45 f8                </a:t>
            </a:r>
            <a:r>
              <a:rPr lang="ro-RO" sz="1600" dirty="0">
                <a:latin typeface="Courier New"/>
                <a:ea typeface="msgothic" charset="0"/>
                <a:cs typeface="Courier New"/>
              </a:rPr>
              <a:t>mov    -0x8(%rbp),%eax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1e:   </a:t>
            </a:r>
            <a:r>
              <a:rPr lang="ro-RO" sz="1600">
                <a:latin typeface="Courier New"/>
                <a:ea typeface="msgothic" charset="0"/>
                <a:cs typeface="Courier New"/>
              </a:rPr>
              <a:t>48 98                   </a:t>
            </a:r>
            <a:r>
              <a:rPr lang="ro-RO" sz="1600" dirty="0">
                <a:latin typeface="Courier New"/>
                <a:ea typeface="msgothic" charset="0"/>
                <a:cs typeface="Courier New"/>
              </a:rPr>
              <a:t>cltq</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20:   48 8d 14 85 00 00 00    lea    0x0(,%rax,4),%rdx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27: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28:   48 8b </a:t>
            </a:r>
            <a:r>
              <a:rPr lang="ro-RO" sz="1600">
                <a:latin typeface="Courier New"/>
                <a:ea typeface="msgothic" charset="0"/>
                <a:cs typeface="Courier New"/>
              </a:rPr>
              <a:t>45 e8             </a:t>
            </a:r>
            <a:r>
              <a:rPr lang="ro-RO" sz="1600" dirty="0">
                <a:latin typeface="Courier New"/>
                <a:ea typeface="msgothic" charset="0"/>
                <a:cs typeface="Courier New"/>
              </a:rPr>
              <a:t>mov    -0x18(%rbp),%rax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2c:   48 </a:t>
            </a:r>
            <a:r>
              <a:rPr lang="ro-RO" sz="1600">
                <a:latin typeface="Courier New"/>
                <a:ea typeface="msgothic" charset="0"/>
                <a:cs typeface="Courier New"/>
              </a:rPr>
              <a:t>01 d0                </a:t>
            </a:r>
            <a:r>
              <a:rPr lang="ro-RO" sz="1600" dirty="0">
                <a:latin typeface="Courier New"/>
                <a:ea typeface="msgothic" charset="0"/>
                <a:cs typeface="Courier New"/>
              </a:rPr>
              <a:t>add    %rdx,%rax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2f:   </a:t>
            </a:r>
            <a:r>
              <a:rPr lang="ro-RO" sz="1600">
                <a:latin typeface="Courier New"/>
                <a:ea typeface="msgothic" charset="0"/>
                <a:cs typeface="Courier New"/>
              </a:rPr>
              <a:t>8b 00                   </a:t>
            </a:r>
            <a:r>
              <a:rPr lang="ro-RO" sz="1600" dirty="0">
                <a:latin typeface="Courier New"/>
                <a:ea typeface="msgothic" charset="0"/>
                <a:cs typeface="Courier New"/>
              </a:rPr>
              <a:t>mov    (%rax),%eax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31:   01 </a:t>
            </a:r>
            <a:r>
              <a:rPr lang="ro-RO" sz="1600">
                <a:latin typeface="Courier New"/>
                <a:ea typeface="msgothic" charset="0"/>
                <a:cs typeface="Courier New"/>
              </a:rPr>
              <a:t>45 fc                </a:t>
            </a:r>
            <a:r>
              <a:rPr lang="ro-RO" sz="1600" dirty="0">
                <a:latin typeface="Courier New"/>
                <a:ea typeface="msgothic" charset="0"/>
                <a:cs typeface="Courier New"/>
              </a:rPr>
              <a:t>add    %eax,-0x4(%rbp)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34:   83 45 </a:t>
            </a:r>
            <a:r>
              <a:rPr lang="ro-RO" sz="1600">
                <a:latin typeface="Courier New"/>
                <a:ea typeface="msgothic" charset="0"/>
                <a:cs typeface="Courier New"/>
              </a:rPr>
              <a:t>f8 01             </a:t>
            </a:r>
            <a:r>
              <a:rPr lang="ro-RO" sz="1600" dirty="0">
                <a:latin typeface="Courier New"/>
                <a:ea typeface="msgothic" charset="0"/>
                <a:cs typeface="Courier New"/>
              </a:rPr>
              <a:t>addl   $0x1,-0x8(%rbp)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38:   8b </a:t>
            </a:r>
            <a:r>
              <a:rPr lang="ro-RO" sz="1600">
                <a:latin typeface="Courier New"/>
                <a:ea typeface="msgothic" charset="0"/>
                <a:cs typeface="Courier New"/>
              </a:rPr>
              <a:t>45 f8                </a:t>
            </a:r>
            <a:r>
              <a:rPr lang="ro-RO" sz="1600" dirty="0">
                <a:latin typeface="Courier New"/>
                <a:ea typeface="msgothic" charset="0"/>
                <a:cs typeface="Courier New"/>
              </a:rPr>
              <a:t>mov    -0x8(%rbp),%eax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3b:   3b </a:t>
            </a:r>
            <a:r>
              <a:rPr lang="ro-RO" sz="1600">
                <a:latin typeface="Courier New"/>
                <a:ea typeface="msgothic" charset="0"/>
                <a:cs typeface="Courier New"/>
              </a:rPr>
              <a:t>45 e4                </a:t>
            </a:r>
            <a:r>
              <a:rPr lang="ro-RO" sz="1600" dirty="0">
                <a:latin typeface="Courier New"/>
                <a:ea typeface="msgothic" charset="0"/>
                <a:cs typeface="Courier New"/>
              </a:rPr>
              <a:t>cmp    -0x1c(%rbp),%eax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3e:   </a:t>
            </a:r>
            <a:r>
              <a:rPr lang="ro-RO" sz="1600">
                <a:latin typeface="Courier New"/>
                <a:ea typeface="msgothic" charset="0"/>
                <a:cs typeface="Courier New"/>
              </a:rPr>
              <a:t>7c db                   </a:t>
            </a:r>
            <a:r>
              <a:rPr lang="ro-RO" sz="1600" dirty="0">
                <a:latin typeface="Courier New"/>
                <a:ea typeface="msgothic" charset="0"/>
                <a:cs typeface="Courier New"/>
              </a:rPr>
              <a:t>jl     1b &lt;sum+0x1b&gt;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40:   8b </a:t>
            </a:r>
            <a:r>
              <a:rPr lang="ro-RO" sz="1600">
                <a:latin typeface="Courier New"/>
                <a:ea typeface="msgothic" charset="0"/>
                <a:cs typeface="Courier New"/>
              </a:rPr>
              <a:t>45 fc                </a:t>
            </a:r>
            <a:r>
              <a:rPr lang="ro-RO" sz="1600" dirty="0">
                <a:latin typeface="Courier New"/>
                <a:ea typeface="msgothic" charset="0"/>
                <a:cs typeface="Courier New"/>
              </a:rPr>
              <a:t>mov    -0x4(%rbp),%eax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43</a:t>
            </a:r>
            <a:r>
              <a:rPr lang="ro-RO" sz="1600">
                <a:latin typeface="Courier New"/>
                <a:ea typeface="msgothic" charset="0"/>
                <a:cs typeface="Courier New"/>
              </a:rPr>
              <a:t>:   5d                      </a:t>
            </a:r>
            <a:r>
              <a:rPr lang="ro-RO" sz="1600" dirty="0">
                <a:latin typeface="Courier New"/>
                <a:ea typeface="msgothic" charset="0"/>
                <a:cs typeface="Courier New"/>
              </a:rPr>
              <a:t>pop    %rbp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44</a:t>
            </a:r>
            <a:r>
              <a:rPr lang="ro-RO" sz="1600">
                <a:latin typeface="Courier New"/>
                <a:ea typeface="msgothic" charset="0"/>
                <a:cs typeface="Courier New"/>
              </a:rPr>
              <a:t>:   c3                      </a:t>
            </a:r>
            <a:r>
              <a:rPr lang="ro-RO" sz="1600" dirty="0">
                <a:latin typeface="Courier New"/>
                <a:ea typeface="msgothic" charset="0"/>
                <a:cs typeface="Courier New"/>
              </a:rPr>
              <a:t>retq</a:t>
            </a:r>
          </a:p>
        </p:txBody>
      </p:sp>
    </p:spTree>
    <p:extLst>
      <p:ext uri="{BB962C8B-B14F-4D97-AF65-F5344CB8AC3E}">
        <p14:creationId xmlns:p14="http://schemas.microsoft.com/office/powerpoint/2010/main" val="1069867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0AA7BD-FF40-2D6C-86E5-76C96D2259EC}"/>
              </a:ext>
            </a:extLst>
          </p:cNvPr>
          <p:cNvSpPr>
            <a:spLocks noGrp="1"/>
          </p:cNvSpPr>
          <p:nvPr>
            <p:ph type="title"/>
          </p:nvPr>
        </p:nvSpPr>
        <p:spPr/>
        <p:txBody>
          <a:bodyPr/>
          <a:lstStyle/>
          <a:p>
            <a:r>
              <a:rPr lang="zh-CN" altLang="en-US" dirty="0"/>
              <a:t>链接准备的一些要点</a:t>
            </a:r>
          </a:p>
        </p:txBody>
      </p:sp>
      <p:sp>
        <p:nvSpPr>
          <p:cNvPr id="3" name="内容占位符 2">
            <a:extLst>
              <a:ext uri="{FF2B5EF4-FFF2-40B4-BE49-F238E27FC236}">
                <a16:creationId xmlns:a16="http://schemas.microsoft.com/office/drawing/2014/main" id="{286F584A-01AC-9C40-3A7C-DEA1CBD92C19}"/>
              </a:ext>
            </a:extLst>
          </p:cNvPr>
          <p:cNvSpPr>
            <a:spLocks noGrp="1"/>
          </p:cNvSpPr>
          <p:nvPr>
            <p:ph sz="half" idx="1"/>
          </p:nvPr>
        </p:nvSpPr>
        <p:spPr>
          <a:xfrm>
            <a:off x="457200" y="1600200"/>
            <a:ext cx="5105400" cy="4419600"/>
          </a:xfrm>
        </p:spPr>
        <p:txBody>
          <a:bodyPr/>
          <a:lstStyle/>
          <a:p>
            <a:r>
              <a:rPr lang="zh-CN" altLang="en-US" dirty="0"/>
              <a:t>链接脚本可用于配置你的链接过程</a:t>
            </a:r>
            <a:endParaRPr lang="en-US" altLang="zh-CN" dirty="0"/>
          </a:p>
          <a:p>
            <a:pPr>
              <a:buFont typeface="Arial" panose="020B0604020202020204" pitchFamily="34" charset="0"/>
              <a:buChar char="•"/>
            </a:pPr>
            <a:r>
              <a:rPr lang="zh-CN" altLang="en-US" dirty="0"/>
              <a:t>可以指定各节的起始地址：</a:t>
            </a:r>
            <a:endParaRPr lang="en-US" altLang="zh-CN" dirty="0"/>
          </a:p>
          <a:p>
            <a:pPr lvl="1">
              <a:buFont typeface="Arial" panose="020B0604020202020204" pitchFamily="34" charset="0"/>
              <a:buChar char="•"/>
            </a:pPr>
            <a:r>
              <a:rPr lang="en-US" altLang="zh-CN" dirty="0"/>
              <a:t>.text </a:t>
            </a:r>
            <a:r>
              <a:rPr lang="zh-CN" altLang="en-US" dirty="0"/>
              <a:t>节从 </a:t>
            </a:r>
            <a:r>
              <a:rPr lang="en-US" altLang="zh-CN" dirty="0"/>
              <a:t>0xbabe00 </a:t>
            </a:r>
            <a:r>
              <a:rPr lang="zh-CN" altLang="en-US" dirty="0"/>
              <a:t>开始</a:t>
            </a:r>
          </a:p>
          <a:p>
            <a:pPr lvl="1">
              <a:buFont typeface="Arial" panose="020B0604020202020204" pitchFamily="34" charset="0"/>
              <a:buChar char="•"/>
            </a:pPr>
            <a:r>
              <a:rPr lang="en-US" altLang="zh-CN" dirty="0"/>
              <a:t>.data </a:t>
            </a:r>
            <a:r>
              <a:rPr lang="zh-CN" altLang="en-US" dirty="0"/>
              <a:t>节从 </a:t>
            </a:r>
            <a:r>
              <a:rPr lang="en-US" altLang="zh-CN" dirty="0"/>
              <a:t>0xcafe00 </a:t>
            </a:r>
            <a:r>
              <a:rPr lang="zh-CN" altLang="en-US" dirty="0"/>
              <a:t>开始</a:t>
            </a:r>
            <a:endParaRPr lang="en-US" altLang="zh-CN" dirty="0"/>
          </a:p>
          <a:p>
            <a:pPr>
              <a:buFont typeface="Arial" panose="020B0604020202020204" pitchFamily="34" charset="0"/>
              <a:buChar char="•"/>
            </a:pPr>
            <a:r>
              <a:rPr lang="zh-CN" altLang="en-US" dirty="0"/>
              <a:t>使用以下命令：</a:t>
            </a:r>
            <a:endParaRPr lang="en-US" altLang="zh-CN" dirty="0"/>
          </a:p>
          <a:p>
            <a:pPr>
              <a:buFont typeface="Arial" panose="020B0604020202020204" pitchFamily="34" charset="0"/>
              <a:buChar char="•"/>
            </a:pPr>
            <a:r>
              <a:rPr lang="en-US" altLang="zh-CN" sz="2800" dirty="0" err="1"/>
              <a:t>gcc</a:t>
            </a:r>
            <a:r>
              <a:rPr lang="en-US" altLang="zh-CN" sz="2800" dirty="0"/>
              <a:t> </a:t>
            </a:r>
            <a:r>
              <a:rPr lang="en-US" altLang="zh-CN" sz="2800" dirty="0" err="1"/>
              <a:t>a.lds</a:t>
            </a:r>
            <a:r>
              <a:rPr lang="en-US" altLang="zh-CN" sz="2800" dirty="0"/>
              <a:t> –o m </a:t>
            </a:r>
            <a:r>
              <a:rPr lang="en-US" altLang="zh-CN" sz="2800" dirty="0" err="1"/>
              <a:t>main.o</a:t>
            </a:r>
            <a:r>
              <a:rPr lang="en-US" altLang="zh-CN" sz="2800" dirty="0"/>
              <a:t> </a:t>
            </a:r>
            <a:r>
              <a:rPr lang="en-US" altLang="zh-CN" sz="2800" dirty="0" err="1"/>
              <a:t>sum.o</a:t>
            </a:r>
            <a:endParaRPr lang="zh-CN" altLang="en-US" sz="2800" dirty="0"/>
          </a:p>
          <a:p>
            <a:pPr>
              <a:buFont typeface="Arial" panose="020B0604020202020204" pitchFamily="34" charset="0"/>
              <a:buChar char="•"/>
            </a:pPr>
            <a:endParaRPr lang="zh-CN" altLang="en-US" dirty="0"/>
          </a:p>
          <a:p>
            <a:endParaRPr lang="zh-CN" altLang="en-US" dirty="0"/>
          </a:p>
        </p:txBody>
      </p:sp>
      <p:sp>
        <p:nvSpPr>
          <p:cNvPr id="7" name="内容占位符 3">
            <a:extLst>
              <a:ext uri="{FF2B5EF4-FFF2-40B4-BE49-F238E27FC236}">
                <a16:creationId xmlns:a16="http://schemas.microsoft.com/office/drawing/2014/main" id="{DC7815DD-1151-6DD6-DBDD-676EFB4159A4}"/>
              </a:ext>
            </a:extLst>
          </p:cNvPr>
          <p:cNvSpPr txBox="1">
            <a:spLocks noGrp="1"/>
          </p:cNvSpPr>
          <p:nvPr>
            <p:ph sz="half" idx="2"/>
          </p:nvPr>
        </p:nvSpPr>
        <p:spPr bwMode="auto">
          <a:xfrm>
            <a:off x="5638800" y="1600200"/>
            <a:ext cx="3124200" cy="4419600"/>
          </a:xfrm>
          <a:prstGeom prst="rect">
            <a:avLst/>
          </a:pr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8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4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1800">
                <a:solidFill>
                  <a:schemeClr val="tx1"/>
                </a:solidFill>
                <a:latin typeface="Calibri" pitchFamily="34" charset="0"/>
              </a:defRPr>
            </a:lvl4pPr>
            <a:lvl5pPr marL="2057400" indent="-228600" algn="l" rtl="0" eaLnBrk="1" fontAlgn="base" hangingPunct="1">
              <a:spcBef>
                <a:spcPct val="20000"/>
              </a:spcBef>
              <a:spcAft>
                <a:spcPct val="0"/>
              </a:spcAft>
              <a:buChar char="»"/>
              <a:defRPr sz="1800">
                <a:solidFill>
                  <a:schemeClr val="tx1"/>
                </a:solidFill>
                <a:latin typeface="Calibri" pitchFamily="34" charset="0"/>
              </a:defRPr>
            </a:lvl5pPr>
            <a:lvl6pPr marL="2514600" indent="-228600" algn="l" rtl="0" eaLnBrk="1" fontAlgn="base" hangingPunct="1">
              <a:spcBef>
                <a:spcPct val="20000"/>
              </a:spcBef>
              <a:spcAft>
                <a:spcPct val="0"/>
              </a:spcAft>
              <a:buChar char="»"/>
              <a:defRPr sz="1800">
                <a:solidFill>
                  <a:schemeClr val="tx1"/>
                </a:solidFill>
                <a:latin typeface="Arial" charset="0"/>
              </a:defRPr>
            </a:lvl6pPr>
            <a:lvl7pPr marL="2971800" indent="-228600" algn="l" rtl="0" eaLnBrk="1" fontAlgn="base" hangingPunct="1">
              <a:spcBef>
                <a:spcPct val="20000"/>
              </a:spcBef>
              <a:spcAft>
                <a:spcPct val="0"/>
              </a:spcAft>
              <a:buChar char="»"/>
              <a:defRPr sz="1800">
                <a:solidFill>
                  <a:schemeClr val="tx1"/>
                </a:solidFill>
                <a:latin typeface="Arial" charset="0"/>
              </a:defRPr>
            </a:lvl7pPr>
            <a:lvl8pPr marL="3429000" indent="-228600" algn="l" rtl="0" eaLnBrk="1" fontAlgn="base" hangingPunct="1">
              <a:spcBef>
                <a:spcPct val="20000"/>
              </a:spcBef>
              <a:spcAft>
                <a:spcPct val="0"/>
              </a:spcAft>
              <a:buChar char="»"/>
              <a:defRPr sz="1800">
                <a:solidFill>
                  <a:schemeClr val="tx1"/>
                </a:solidFill>
                <a:latin typeface="Arial" charset="0"/>
              </a:defRPr>
            </a:lvl8pPr>
            <a:lvl9pPr marL="3886200" indent="-228600" algn="l" rtl="0" eaLnBrk="1" fontAlgn="base" hangingPunct="1">
              <a:spcBef>
                <a:spcPct val="20000"/>
              </a:spcBef>
              <a:spcAft>
                <a:spcPct val="0"/>
              </a:spcAft>
              <a:buChar char="»"/>
              <a:defRPr sz="1800">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rgbClr val="990000"/>
              </a:buClr>
              <a:buSzPct val="60000"/>
              <a:buFont typeface="Wingdings 2" pitchFamily="18" charset="2"/>
              <a:buNone/>
              <a:tabLst/>
              <a:defRPr/>
            </a:pPr>
            <a:r>
              <a:rPr kumimoji="0" lang="en-US" altLang="zh-CN" sz="2000" b="1" i="0" u="none" strike="noStrike" kern="0" cap="none" spc="0" normalizeH="0" baseline="0" noProof="0">
                <a:ln>
                  <a:noFill/>
                </a:ln>
                <a:solidFill>
                  <a:srgbClr val="000000"/>
                </a:solidFill>
                <a:effectLst/>
                <a:uLnTx/>
                <a:uFillTx/>
                <a:latin typeface="Courier New" panose="02070309020205020404" pitchFamily="49" charset="0"/>
                <a:ea typeface="+mn-ea"/>
                <a:cs typeface="Courier New" panose="02070309020205020404" pitchFamily="49" charset="0"/>
              </a:rPr>
              <a:t>SECTIONS</a:t>
            </a:r>
          </a:p>
          <a:p>
            <a:pPr marL="0" marR="0" lvl="0" indent="0" algn="l" defTabSz="914400" rtl="0" eaLnBrk="1" fontAlgn="base" latinLnBrk="0" hangingPunct="1">
              <a:lnSpc>
                <a:spcPct val="100000"/>
              </a:lnSpc>
              <a:spcBef>
                <a:spcPct val="20000"/>
              </a:spcBef>
              <a:spcAft>
                <a:spcPct val="0"/>
              </a:spcAft>
              <a:buClr>
                <a:srgbClr val="990000"/>
              </a:buClr>
              <a:buSzPct val="60000"/>
              <a:buFont typeface="Wingdings 2" pitchFamily="18" charset="2"/>
              <a:buNone/>
              <a:tabLst/>
              <a:defRPr/>
            </a:pPr>
            <a:r>
              <a:rPr kumimoji="0" lang="en-US" altLang="zh-CN" sz="2000" b="1" i="0" u="none" strike="noStrike" kern="0" cap="none" spc="0" normalizeH="0" baseline="0" noProof="0">
                <a:ln>
                  <a:noFill/>
                </a:ln>
                <a:solidFill>
                  <a:srgbClr val="00000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00000"/>
              </a:lnSpc>
              <a:spcBef>
                <a:spcPct val="20000"/>
              </a:spcBef>
              <a:spcAft>
                <a:spcPct val="0"/>
              </a:spcAft>
              <a:buClr>
                <a:srgbClr val="990000"/>
              </a:buClr>
              <a:buSzPct val="60000"/>
              <a:buFont typeface="Wingdings 2" pitchFamily="18" charset="2"/>
              <a:buNone/>
              <a:tabLst/>
              <a:defRPr/>
            </a:pPr>
            <a:r>
              <a:rPr kumimoji="0" lang="en-US" altLang="zh-CN" sz="2000" b="1" i="0" u="none" strike="noStrike" kern="0" cap="none" spc="0" normalizeH="0" baseline="0" noProof="0">
                <a:ln>
                  <a:noFill/>
                </a:ln>
                <a:solidFill>
                  <a:srgbClr val="000000"/>
                </a:solidFill>
                <a:effectLst/>
                <a:uLnTx/>
                <a:uFillTx/>
                <a:latin typeface="Courier New" panose="02070309020205020404" pitchFamily="49" charset="0"/>
                <a:ea typeface="+mn-ea"/>
                <a:cs typeface="Courier New" panose="02070309020205020404" pitchFamily="49" charset="0"/>
              </a:rPr>
              <a:t>  .text 0x00BABE00:</a:t>
            </a:r>
          </a:p>
          <a:p>
            <a:pPr marL="0" marR="0" lvl="0" indent="0" algn="l" defTabSz="914400" rtl="0" eaLnBrk="1" fontAlgn="base" latinLnBrk="0" hangingPunct="1">
              <a:lnSpc>
                <a:spcPct val="100000"/>
              </a:lnSpc>
              <a:spcBef>
                <a:spcPct val="20000"/>
              </a:spcBef>
              <a:spcAft>
                <a:spcPct val="0"/>
              </a:spcAft>
              <a:buClr>
                <a:srgbClr val="990000"/>
              </a:buClr>
              <a:buSzPct val="60000"/>
              <a:buFont typeface="Wingdings 2" pitchFamily="18" charset="2"/>
              <a:buNone/>
              <a:tabLst/>
              <a:defRPr/>
            </a:pPr>
            <a:r>
              <a:rPr kumimoji="0" lang="en-US" altLang="zh-CN" sz="2000" b="1" i="0" u="none" strike="noStrike" kern="0" cap="none" spc="0" normalizeH="0" baseline="0" noProof="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base" latinLnBrk="0" hangingPunct="1">
              <a:lnSpc>
                <a:spcPct val="100000"/>
              </a:lnSpc>
              <a:spcBef>
                <a:spcPct val="20000"/>
              </a:spcBef>
              <a:spcAft>
                <a:spcPct val="0"/>
              </a:spcAft>
              <a:buClr>
                <a:srgbClr val="990000"/>
              </a:buClr>
              <a:buSzPct val="60000"/>
              <a:buFont typeface="Wingdings 2" pitchFamily="18" charset="2"/>
              <a:buNone/>
              <a:tabLst/>
              <a:defRPr/>
            </a:pPr>
            <a:r>
              <a:rPr kumimoji="0" lang="en-US" altLang="zh-CN" sz="2000" b="1" i="0" u="none" strike="noStrike" kern="0" cap="none" spc="0" normalizeH="0" baseline="0" noProof="0">
                <a:ln>
                  <a:noFill/>
                </a:ln>
                <a:solidFill>
                  <a:srgbClr val="000000"/>
                </a:solidFill>
                <a:effectLst/>
                <a:uLnTx/>
                <a:uFillTx/>
                <a:latin typeface="Courier New" panose="02070309020205020404" pitchFamily="49" charset="0"/>
                <a:ea typeface="+mn-ea"/>
                <a:cs typeface="Courier New" panose="02070309020205020404" pitchFamily="49" charset="0"/>
              </a:rPr>
              <a:t>     *(.text)</a:t>
            </a:r>
          </a:p>
          <a:p>
            <a:pPr marL="0" marR="0" lvl="0" indent="0" algn="l" defTabSz="914400" rtl="0" eaLnBrk="1" fontAlgn="base" latinLnBrk="0" hangingPunct="1">
              <a:lnSpc>
                <a:spcPct val="100000"/>
              </a:lnSpc>
              <a:spcBef>
                <a:spcPct val="20000"/>
              </a:spcBef>
              <a:spcAft>
                <a:spcPct val="0"/>
              </a:spcAft>
              <a:buClr>
                <a:srgbClr val="990000"/>
              </a:buClr>
              <a:buSzPct val="60000"/>
              <a:buFont typeface="Wingdings 2" pitchFamily="18" charset="2"/>
              <a:buNone/>
              <a:tabLst/>
              <a:defRPr/>
            </a:pPr>
            <a:r>
              <a:rPr kumimoji="0" lang="en-US" altLang="zh-CN" sz="2000" b="1" i="0" u="none" strike="noStrike" kern="0" cap="none" spc="0" normalizeH="0" baseline="0" noProof="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base" latinLnBrk="0" hangingPunct="1">
              <a:lnSpc>
                <a:spcPct val="100000"/>
              </a:lnSpc>
              <a:spcBef>
                <a:spcPct val="20000"/>
              </a:spcBef>
              <a:spcAft>
                <a:spcPct val="0"/>
              </a:spcAft>
              <a:buClr>
                <a:srgbClr val="990000"/>
              </a:buClr>
              <a:buSzPct val="60000"/>
              <a:buFont typeface="Wingdings 2" pitchFamily="18" charset="2"/>
              <a:buNone/>
              <a:tabLst/>
              <a:defRPr/>
            </a:pPr>
            <a:r>
              <a:rPr kumimoji="0" lang="en-US" altLang="zh-CN" sz="2000" b="1" i="0" u="none" strike="noStrike" kern="0" cap="none" spc="0" normalizeH="0" baseline="0" noProof="0">
                <a:ln>
                  <a:noFill/>
                </a:ln>
                <a:solidFill>
                  <a:srgbClr val="000000"/>
                </a:solidFill>
                <a:effectLst/>
                <a:uLnTx/>
                <a:uFillTx/>
                <a:latin typeface="Courier New" panose="02070309020205020404" pitchFamily="49" charset="0"/>
                <a:ea typeface="+mn-ea"/>
                <a:cs typeface="Courier New" panose="02070309020205020404" pitchFamily="49" charset="0"/>
              </a:rPr>
              <a:t>  . = ALIGN(0);</a:t>
            </a:r>
          </a:p>
          <a:p>
            <a:pPr marL="0" marR="0" lvl="0" indent="0" algn="l" defTabSz="914400" rtl="0" eaLnBrk="1" fontAlgn="base" latinLnBrk="0" hangingPunct="1">
              <a:lnSpc>
                <a:spcPct val="100000"/>
              </a:lnSpc>
              <a:spcBef>
                <a:spcPct val="20000"/>
              </a:spcBef>
              <a:spcAft>
                <a:spcPct val="0"/>
              </a:spcAft>
              <a:buClr>
                <a:srgbClr val="990000"/>
              </a:buClr>
              <a:buSzPct val="60000"/>
              <a:buFont typeface="Wingdings 2" pitchFamily="18" charset="2"/>
              <a:buNone/>
              <a:tabLst/>
              <a:defRPr/>
            </a:pPr>
            <a:r>
              <a:rPr kumimoji="0" lang="en-US" altLang="zh-CN" sz="2000" b="1" i="0" u="none" strike="noStrike" kern="0" cap="none" spc="0" normalizeH="0" baseline="0" noProof="0">
                <a:ln>
                  <a:noFill/>
                </a:ln>
                <a:solidFill>
                  <a:srgbClr val="000000"/>
                </a:solidFill>
                <a:effectLst/>
                <a:uLnTx/>
                <a:uFillTx/>
                <a:latin typeface="Courier New" panose="02070309020205020404" pitchFamily="49" charset="0"/>
                <a:ea typeface="+mn-ea"/>
                <a:cs typeface="Courier New" panose="02070309020205020404" pitchFamily="49" charset="0"/>
              </a:rPr>
              <a:t>  .data 0x00CAFE00:</a:t>
            </a:r>
          </a:p>
          <a:p>
            <a:pPr marL="0" marR="0" lvl="0" indent="0" algn="l" defTabSz="914400" rtl="0" eaLnBrk="1" fontAlgn="base" latinLnBrk="0" hangingPunct="1">
              <a:lnSpc>
                <a:spcPct val="100000"/>
              </a:lnSpc>
              <a:spcBef>
                <a:spcPct val="20000"/>
              </a:spcBef>
              <a:spcAft>
                <a:spcPct val="0"/>
              </a:spcAft>
              <a:buClr>
                <a:srgbClr val="990000"/>
              </a:buClr>
              <a:buSzPct val="60000"/>
              <a:buFont typeface="Wingdings 2" pitchFamily="18" charset="2"/>
              <a:buNone/>
              <a:tabLst/>
              <a:defRPr/>
            </a:pPr>
            <a:r>
              <a:rPr kumimoji="0" lang="en-US" altLang="zh-CN" sz="2000" b="1" i="0" u="none" strike="noStrike" kern="0" cap="none" spc="0" normalizeH="0" baseline="0" noProof="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base" latinLnBrk="0" hangingPunct="1">
              <a:lnSpc>
                <a:spcPct val="100000"/>
              </a:lnSpc>
              <a:spcBef>
                <a:spcPct val="20000"/>
              </a:spcBef>
              <a:spcAft>
                <a:spcPct val="0"/>
              </a:spcAft>
              <a:buClr>
                <a:srgbClr val="990000"/>
              </a:buClr>
              <a:buSzPct val="60000"/>
              <a:buFont typeface="Wingdings 2" pitchFamily="18" charset="2"/>
              <a:buNone/>
              <a:tabLst/>
              <a:defRPr/>
            </a:pPr>
            <a:r>
              <a:rPr kumimoji="0" lang="en-US" altLang="zh-CN" sz="2000" b="1" i="0" u="none" strike="noStrike" kern="0" cap="none" spc="0" normalizeH="0" baseline="0" noProof="0">
                <a:ln>
                  <a:noFill/>
                </a:ln>
                <a:solidFill>
                  <a:srgbClr val="000000"/>
                </a:solidFill>
                <a:effectLst/>
                <a:uLnTx/>
                <a:uFillTx/>
                <a:latin typeface="Courier New" panose="02070309020205020404" pitchFamily="49" charset="0"/>
                <a:ea typeface="+mn-ea"/>
                <a:cs typeface="Courier New" panose="02070309020205020404" pitchFamily="49" charset="0"/>
              </a:rPr>
              <a:t>     *(.data)</a:t>
            </a:r>
          </a:p>
          <a:p>
            <a:pPr marL="0" marR="0" lvl="0" indent="0" algn="l" defTabSz="914400" rtl="0" eaLnBrk="1" fontAlgn="base" latinLnBrk="0" hangingPunct="1">
              <a:lnSpc>
                <a:spcPct val="100000"/>
              </a:lnSpc>
              <a:spcBef>
                <a:spcPct val="20000"/>
              </a:spcBef>
              <a:spcAft>
                <a:spcPct val="0"/>
              </a:spcAft>
              <a:buClr>
                <a:srgbClr val="990000"/>
              </a:buClr>
              <a:buSzPct val="60000"/>
              <a:buFont typeface="Wingdings 2" pitchFamily="18" charset="2"/>
              <a:buNone/>
              <a:tabLst/>
              <a:defRPr/>
            </a:pPr>
            <a:r>
              <a:rPr kumimoji="0" lang="en-US" altLang="zh-CN" sz="2000" b="1" i="0" u="none" strike="noStrike" kern="0" cap="none" spc="0" normalizeH="0" baseline="0" noProof="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base" latinLnBrk="0" hangingPunct="1">
              <a:lnSpc>
                <a:spcPct val="100000"/>
              </a:lnSpc>
              <a:spcBef>
                <a:spcPct val="20000"/>
              </a:spcBef>
              <a:spcAft>
                <a:spcPct val="0"/>
              </a:spcAft>
              <a:buClr>
                <a:srgbClr val="990000"/>
              </a:buClr>
              <a:buSzPct val="60000"/>
              <a:buFont typeface="Wingdings 2" pitchFamily="18" charset="2"/>
              <a:buNone/>
              <a:tabLst/>
              <a:defRPr/>
            </a:pPr>
            <a:r>
              <a:rPr kumimoji="0" lang="en-US" altLang="zh-CN" sz="2000" b="1" i="0" u="none" strike="noStrike" kern="0" cap="none" spc="0" normalizeH="0" baseline="0" noProof="0">
                <a:ln>
                  <a:noFill/>
                </a:ln>
                <a:solidFill>
                  <a:srgbClr val="000000"/>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base" latinLnBrk="0" hangingPunct="1">
              <a:lnSpc>
                <a:spcPct val="100000"/>
              </a:lnSpc>
              <a:spcBef>
                <a:spcPct val="20000"/>
              </a:spcBef>
              <a:spcAft>
                <a:spcPct val="0"/>
              </a:spcAft>
              <a:buClr>
                <a:srgbClr val="990000"/>
              </a:buClr>
              <a:buSzPct val="60000"/>
              <a:buFont typeface="Wingdings 2" pitchFamily="18" charset="2"/>
              <a:buNone/>
              <a:tabLst/>
              <a:defRPr/>
            </a:pPr>
            <a:endParaRPr kumimoji="0" lang="zh-CN" altLang="en-US" sz="2000" b="1" i="0" u="none" strike="noStrike" kern="0" cap="none" spc="0" normalizeH="0" baseline="0" noProof="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base" latinLnBrk="0" hangingPunct="1">
              <a:lnSpc>
                <a:spcPct val="100000"/>
              </a:lnSpc>
              <a:spcBef>
                <a:spcPct val="20000"/>
              </a:spcBef>
              <a:spcAft>
                <a:spcPct val="0"/>
              </a:spcAft>
              <a:buClr>
                <a:srgbClr val="990000"/>
              </a:buClr>
              <a:buSzPct val="60000"/>
              <a:buFont typeface="Wingdings 2" pitchFamily="18" charset="2"/>
              <a:buNone/>
              <a:tabLst/>
              <a:defRPr/>
            </a:pPr>
            <a:endParaRPr kumimoji="0" lang="zh-CN" altLang="en-US" sz="2000" b="1" i="0" u="none" strike="noStrike" kern="0" cap="none" spc="0" normalizeH="0" baseline="0" noProof="0" dirty="0">
              <a:ln>
                <a:noFill/>
              </a:ln>
              <a:solidFill>
                <a:srgbClr val="000000"/>
              </a:solidFill>
              <a:effectLst/>
              <a:uLnTx/>
              <a:uFillTx/>
              <a:latin typeface="Calibri" pitchFamily="34" charset="0"/>
              <a:ea typeface="+mn-ea"/>
              <a:cs typeface="+mn-cs"/>
            </a:endParaRPr>
          </a:p>
        </p:txBody>
      </p:sp>
      <p:sp>
        <p:nvSpPr>
          <p:cNvPr id="8" name="Rectangle 3">
            <a:extLst>
              <a:ext uri="{FF2B5EF4-FFF2-40B4-BE49-F238E27FC236}">
                <a16:creationId xmlns:a16="http://schemas.microsoft.com/office/drawing/2014/main" id="{8DE77E1C-5372-9A1E-5AA0-D2FB31421918}"/>
              </a:ext>
            </a:extLst>
          </p:cNvPr>
          <p:cNvSpPr>
            <a:spLocks noChangeArrowheads="1"/>
          </p:cNvSpPr>
          <p:nvPr/>
        </p:nvSpPr>
        <p:spPr bwMode="auto">
          <a:xfrm>
            <a:off x="7891951" y="5660790"/>
            <a:ext cx="871049" cy="359010"/>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b="1" i="1" dirty="0" err="1">
                <a:solidFill>
                  <a:schemeClr val="tx1">
                    <a:lumMod val="50000"/>
                    <a:lumOff val="50000"/>
                  </a:schemeClr>
                </a:solidFill>
                <a:latin typeface="Courier New" pitchFamily="49" charset="0"/>
                <a:ea typeface="msgothic" charset="0"/>
                <a:cs typeface="msgothic" charset="0"/>
              </a:rPr>
              <a:t>a.lds</a:t>
            </a:r>
            <a:endParaRPr lang="en-GB" sz="1800" b="1" i="1" dirty="0">
              <a:solidFill>
                <a:schemeClr val="tx1">
                  <a:lumMod val="50000"/>
                  <a:lumOff val="50000"/>
                </a:schemeClr>
              </a:solidFill>
              <a:latin typeface="Courier New" pitchFamily="49" charset="0"/>
              <a:ea typeface="msgothic" charset="0"/>
              <a:cs typeface="msgothic" charset="0"/>
            </a:endParaRPr>
          </a:p>
        </p:txBody>
      </p:sp>
    </p:spTree>
    <p:extLst>
      <p:ext uri="{BB962C8B-B14F-4D97-AF65-F5344CB8AC3E}">
        <p14:creationId xmlns:p14="http://schemas.microsoft.com/office/powerpoint/2010/main" val="10760459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a:extLst>
              <a:ext uri="{FF2B5EF4-FFF2-40B4-BE49-F238E27FC236}">
                <a16:creationId xmlns:a16="http://schemas.microsoft.com/office/drawing/2014/main" id="{C936F2D9-EF47-CAB2-6D8A-F2CD0810A2F2}"/>
              </a:ext>
            </a:extLst>
          </p:cNvPr>
          <p:cNvSpPr txBox="1">
            <a:spLocks noChangeArrowheads="1"/>
          </p:cNvSpPr>
          <p:nvPr/>
        </p:nvSpPr>
        <p:spPr bwMode="auto">
          <a:xfrm>
            <a:off x="76200" y="476310"/>
            <a:ext cx="2819401" cy="2353722"/>
          </a:xfrm>
          <a:prstGeom prst="rect">
            <a:avLst/>
          </a:prstGeom>
          <a:solidFill>
            <a:srgbClr val="FFFFCC"/>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0000000000000000 &lt;main&gt;: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0:   55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1:   48 89 e5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4:   48 83 ec 20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8:   89 7d ec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   48 89 75 e0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f:   be 02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14:   bf </a:t>
            </a:r>
            <a:r>
              <a:rPr lang="ro-RO" sz="1200" dirty="0">
                <a:highlight>
                  <a:srgbClr val="FF0000"/>
                </a:highlight>
                <a:latin typeface="Courier New"/>
                <a:ea typeface="msgothic" charset="0"/>
                <a:cs typeface="Courier New"/>
              </a:rPr>
              <a:t>00 00 00 00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19:   e8 </a:t>
            </a:r>
            <a:r>
              <a:rPr lang="ro-RO" sz="1200" dirty="0">
                <a:highlight>
                  <a:srgbClr val="66CCFF"/>
                </a:highlight>
                <a:latin typeface="Courier New"/>
                <a:ea typeface="msgothic" charset="0"/>
                <a:cs typeface="Courier New"/>
              </a:rPr>
              <a:t>00 00 00 00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1e:   89 45 fc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21:   8b 45 fc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24:   c9</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25:   c3</a:t>
            </a:r>
          </a:p>
        </p:txBody>
      </p:sp>
      <p:sp>
        <p:nvSpPr>
          <p:cNvPr id="6" name="Text Box 2">
            <a:extLst>
              <a:ext uri="{FF2B5EF4-FFF2-40B4-BE49-F238E27FC236}">
                <a16:creationId xmlns:a16="http://schemas.microsoft.com/office/drawing/2014/main" id="{DA6D6ACC-3CE9-F9CD-F318-A3696E7DD9B2}"/>
              </a:ext>
            </a:extLst>
          </p:cNvPr>
          <p:cNvSpPr txBox="1">
            <a:spLocks noChangeArrowheads="1"/>
          </p:cNvSpPr>
          <p:nvPr/>
        </p:nvSpPr>
        <p:spPr bwMode="auto">
          <a:xfrm>
            <a:off x="76201" y="2769239"/>
            <a:ext cx="2819400" cy="4089454"/>
          </a:xfrm>
          <a:prstGeom prst="rect">
            <a:avLst/>
          </a:prstGeom>
          <a:solidFill>
            <a:srgbClr val="D5F1CF"/>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0000000000000000 &lt;sum&gt;: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0:   55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1:   48 89 e5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4:   48 89 7d e8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8:   89 75 e4</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   c7 45 fc 00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12:   c7 45 f8 00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19:   eb 1d</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1b:   8b 45 f8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1e:   48 98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20:   48 8d 14 85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27: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28:   48 8b 45 e8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2c:   48 01 d0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2f:   8b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31:   01 45 fc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34:   83 45 f8 01</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38:   8b 45 f8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3b:   3b 45 e4</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3e:   7c db</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40:   8b 45 fc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43:   5d</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44:   c3</a:t>
            </a:r>
          </a:p>
        </p:txBody>
      </p:sp>
      <p:sp>
        <p:nvSpPr>
          <p:cNvPr id="7" name="Text Box 2">
            <a:extLst>
              <a:ext uri="{FF2B5EF4-FFF2-40B4-BE49-F238E27FC236}">
                <a16:creationId xmlns:a16="http://schemas.microsoft.com/office/drawing/2014/main" id="{56EED555-FAC7-8DE9-EC6F-A8F1AB5297CD}"/>
              </a:ext>
            </a:extLst>
          </p:cNvPr>
          <p:cNvSpPr txBox="1">
            <a:spLocks noChangeArrowheads="1"/>
          </p:cNvSpPr>
          <p:nvPr/>
        </p:nvSpPr>
        <p:spPr bwMode="auto">
          <a:xfrm>
            <a:off x="2951923" y="163032"/>
            <a:ext cx="2971800" cy="6693052"/>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0000000000babe00 &lt;_start&gt;: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0000000000babf18 &lt;main&gt;: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babf18:  55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babf19:  48 89 e5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babf1c:  48 83 ec 20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babf20:  89 7d ec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babf23:  48 89 75 e0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babf27:  be 02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babf2c:  bf </a:t>
            </a:r>
            <a:r>
              <a:rPr lang="ro-RO" sz="1200" dirty="0">
                <a:highlight>
                  <a:srgbClr val="FF0000"/>
                </a:highlight>
                <a:latin typeface="Courier New"/>
                <a:ea typeface="msgothic" charset="0"/>
                <a:cs typeface="Courier New"/>
              </a:rPr>
              <a:t>10 fe ca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babf31:  e8 </a:t>
            </a:r>
            <a:r>
              <a:rPr lang="ro-RO" sz="1200" dirty="0">
                <a:highlight>
                  <a:srgbClr val="66CCFF"/>
                </a:highlight>
                <a:latin typeface="Courier New"/>
                <a:ea typeface="msgothic" charset="0"/>
                <a:cs typeface="Courier New"/>
              </a:rPr>
              <a:t>0a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babf36:  89 45 fc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babf39:  8b 45 fc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babf3c:  c9</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babf3d:  c3</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0000000000babf40 &lt;sum&gt;: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babf40:  55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babf41:  48 89 e5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babf44:  48 89 7d e8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babf48:  89 75 e4</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babf4b:  c7 45 fc 00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babf52:  c7 45 f8 00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babf59:  eb 1d</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babf5b:  8b 45 f8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babf5e:  48 98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babf60:  48 8d 14 85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babf67: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babf68:  48 8b 45 e8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babf6c:  48 01 d0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babf6f:  8b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babf71:  01 45 fc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babf74:  83 45 f8 01</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babf78:  8b 45 f8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babf7b:  3b 45 e4</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babf7e:  7c db</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babf80:  8b 45 fc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babf83:  5d</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babf84:  c3</a:t>
            </a:r>
          </a:p>
        </p:txBody>
      </p:sp>
      <p:sp>
        <p:nvSpPr>
          <p:cNvPr id="8" name="Text Box 2">
            <a:extLst>
              <a:ext uri="{FF2B5EF4-FFF2-40B4-BE49-F238E27FC236}">
                <a16:creationId xmlns:a16="http://schemas.microsoft.com/office/drawing/2014/main" id="{D30DCDF7-124F-AB17-9086-DD142810B961}"/>
              </a:ext>
            </a:extLst>
          </p:cNvPr>
          <p:cNvSpPr txBox="1">
            <a:spLocks noChangeArrowheads="1"/>
          </p:cNvSpPr>
          <p:nvPr/>
        </p:nvSpPr>
        <p:spPr bwMode="auto">
          <a:xfrm>
            <a:off x="5980044" y="476310"/>
            <a:ext cx="3163955" cy="1312283"/>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Disassembly of section .data:</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0000000000cafe00 &lt;__data_start&gt;: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0000000000cafe10 &lt;array&gt;: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cafe10:  01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cafe12: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cafe14:  02 00</a:t>
            </a:r>
          </a:p>
        </p:txBody>
      </p:sp>
      <p:sp>
        <p:nvSpPr>
          <p:cNvPr id="9" name="文本框 8">
            <a:extLst>
              <a:ext uri="{FF2B5EF4-FFF2-40B4-BE49-F238E27FC236}">
                <a16:creationId xmlns:a16="http://schemas.microsoft.com/office/drawing/2014/main" id="{D18A2B97-0203-627F-E412-B63FC39315FB}"/>
              </a:ext>
            </a:extLst>
          </p:cNvPr>
          <p:cNvSpPr txBox="1"/>
          <p:nvPr/>
        </p:nvSpPr>
        <p:spPr>
          <a:xfrm>
            <a:off x="462734" y="76200"/>
            <a:ext cx="2339102" cy="400110"/>
          </a:xfrm>
          <a:prstGeom prst="rect">
            <a:avLst/>
          </a:prstGeom>
          <a:noFill/>
        </p:spPr>
        <p:txBody>
          <a:bodyPr wrap="none" rtlCol="0">
            <a:spAutoFit/>
          </a:bodyPr>
          <a:lstStyle/>
          <a:p>
            <a:r>
              <a:rPr lang="en-US" altLang="zh-CN" sz="2000" dirty="0">
                <a:solidFill>
                  <a:schemeClr val="accent2"/>
                </a:solidFill>
                <a:latin typeface="Courier New" panose="02070309020205020404" pitchFamily="49" charset="0"/>
                <a:cs typeface="Courier New" panose="02070309020205020404" pitchFamily="49" charset="0"/>
              </a:rPr>
              <a:t>.text=0xbabe00</a:t>
            </a:r>
            <a:endParaRPr lang="zh-CN" altLang="en-US" sz="2000" dirty="0">
              <a:solidFill>
                <a:schemeClr val="accent2"/>
              </a:solidFill>
              <a:latin typeface="Courier New" panose="02070309020205020404" pitchFamily="49" charset="0"/>
              <a:cs typeface="Courier New" panose="02070309020205020404" pitchFamily="49" charset="0"/>
            </a:endParaRPr>
          </a:p>
        </p:txBody>
      </p:sp>
      <p:cxnSp>
        <p:nvCxnSpPr>
          <p:cNvPr id="10" name="直接箭头连接符 9">
            <a:extLst>
              <a:ext uri="{FF2B5EF4-FFF2-40B4-BE49-F238E27FC236}">
                <a16:creationId xmlns:a16="http://schemas.microsoft.com/office/drawing/2014/main" id="{9097E7E1-8E31-D7C1-1105-005CB32B3A2D}"/>
              </a:ext>
            </a:extLst>
          </p:cNvPr>
          <p:cNvCxnSpPr>
            <a:cxnSpLocks/>
          </p:cNvCxnSpPr>
          <p:nvPr/>
        </p:nvCxnSpPr>
        <p:spPr bwMode="auto">
          <a:xfrm flipV="1">
            <a:off x="2848219" y="261342"/>
            <a:ext cx="704338" cy="14593"/>
          </a:xfrm>
          <a:prstGeom prst="straightConnector1">
            <a:avLst/>
          </a:prstGeom>
          <a:noFill/>
          <a:ln w="57150" cap="flat" cmpd="sng" algn="ctr">
            <a:solidFill>
              <a:schemeClr val="accent6"/>
            </a:solidFill>
            <a:prstDash val="solid"/>
            <a:round/>
            <a:headEnd type="none" w="med" len="med"/>
            <a:tailEnd type="triangle"/>
          </a:ln>
          <a:effectLst/>
        </p:spPr>
      </p:cxnSp>
      <p:sp>
        <p:nvSpPr>
          <p:cNvPr id="11" name="文本框 10">
            <a:extLst>
              <a:ext uri="{FF2B5EF4-FFF2-40B4-BE49-F238E27FC236}">
                <a16:creationId xmlns:a16="http://schemas.microsoft.com/office/drawing/2014/main" id="{477CBF62-2539-07CE-76FB-1972A725DF37}"/>
              </a:ext>
            </a:extLst>
          </p:cNvPr>
          <p:cNvSpPr txBox="1"/>
          <p:nvPr/>
        </p:nvSpPr>
        <p:spPr>
          <a:xfrm>
            <a:off x="5923723" y="1788593"/>
            <a:ext cx="2339102" cy="400110"/>
          </a:xfrm>
          <a:prstGeom prst="rect">
            <a:avLst/>
          </a:prstGeom>
          <a:noFill/>
        </p:spPr>
        <p:txBody>
          <a:bodyPr wrap="none" rtlCol="0">
            <a:spAutoFit/>
          </a:bodyPr>
          <a:lstStyle/>
          <a:p>
            <a:r>
              <a:rPr lang="en-US" altLang="zh-CN" sz="2000" dirty="0">
                <a:solidFill>
                  <a:srgbClr val="FF0000"/>
                </a:solidFill>
                <a:latin typeface="Courier New" panose="02070309020205020404" pitchFamily="49" charset="0"/>
                <a:cs typeface="Courier New" panose="02070309020205020404" pitchFamily="49" charset="0"/>
              </a:rPr>
              <a:t>.data=0xcafe00</a:t>
            </a:r>
            <a:endParaRPr lang="zh-CN" altLang="en-US" sz="2000" dirty="0">
              <a:solidFill>
                <a:srgbClr val="FF0000"/>
              </a:solidFill>
              <a:latin typeface="Courier New" panose="02070309020205020404" pitchFamily="49" charset="0"/>
              <a:cs typeface="Courier New" panose="02070309020205020404" pitchFamily="49" charset="0"/>
            </a:endParaRPr>
          </a:p>
        </p:txBody>
      </p:sp>
      <p:cxnSp>
        <p:nvCxnSpPr>
          <p:cNvPr id="12" name="直接箭头连接符 11">
            <a:extLst>
              <a:ext uri="{FF2B5EF4-FFF2-40B4-BE49-F238E27FC236}">
                <a16:creationId xmlns:a16="http://schemas.microsoft.com/office/drawing/2014/main" id="{1AE8391C-0BB8-77A1-7CF7-A58AB5915CB1}"/>
              </a:ext>
            </a:extLst>
          </p:cNvPr>
          <p:cNvCxnSpPr>
            <a:cxnSpLocks/>
          </p:cNvCxnSpPr>
          <p:nvPr/>
        </p:nvCxnSpPr>
        <p:spPr bwMode="auto">
          <a:xfrm flipV="1">
            <a:off x="6400800" y="848832"/>
            <a:ext cx="581386" cy="1066802"/>
          </a:xfrm>
          <a:prstGeom prst="straightConnector1">
            <a:avLst/>
          </a:prstGeom>
          <a:noFill/>
          <a:ln w="57150" cap="flat" cmpd="sng" algn="ctr">
            <a:solidFill>
              <a:srgbClr val="CC0000"/>
            </a:solidFill>
            <a:prstDash val="solid"/>
            <a:round/>
            <a:headEnd type="none" w="med" len="med"/>
            <a:tailEnd type="triangle"/>
          </a:ln>
          <a:effectLst/>
        </p:spPr>
      </p:cxnSp>
      <p:sp>
        <p:nvSpPr>
          <p:cNvPr id="13" name="文本框 12">
            <a:extLst>
              <a:ext uri="{FF2B5EF4-FFF2-40B4-BE49-F238E27FC236}">
                <a16:creationId xmlns:a16="http://schemas.microsoft.com/office/drawing/2014/main" id="{DA228EB3-9018-9198-AD6F-46657EC8E673}"/>
              </a:ext>
            </a:extLst>
          </p:cNvPr>
          <p:cNvSpPr txBox="1"/>
          <p:nvPr/>
        </p:nvSpPr>
        <p:spPr>
          <a:xfrm>
            <a:off x="5867400" y="2271569"/>
            <a:ext cx="3276600" cy="1200329"/>
          </a:xfrm>
          <a:prstGeom prst="rect">
            <a:avLst/>
          </a:prstGeom>
          <a:noFill/>
        </p:spPr>
        <p:txBody>
          <a:bodyPr wrap="square" rtlCol="0">
            <a:spAutoFit/>
          </a:bodyPr>
          <a:lstStyle/>
          <a:p>
            <a:r>
              <a:rPr lang="en-US" altLang="zh-CN" sz="1800" dirty="0" err="1">
                <a:solidFill>
                  <a:srgbClr val="FF0000"/>
                </a:solidFill>
                <a:latin typeface="Courier New" panose="02070309020205020404" pitchFamily="49" charset="0"/>
                <a:cs typeface="Courier New" panose="02070309020205020404" pitchFamily="49" charset="0"/>
              </a:rPr>
              <a:t>addr_of_array</a:t>
            </a:r>
            <a:r>
              <a:rPr lang="en-US" altLang="zh-CN" sz="1800" dirty="0">
                <a:solidFill>
                  <a:srgbClr val="FF0000"/>
                </a:solidFill>
                <a:latin typeface="Courier New" panose="02070309020205020404" pitchFamily="49" charset="0"/>
                <a:cs typeface="Courier New" panose="02070309020205020404" pitchFamily="49" charset="0"/>
              </a:rPr>
              <a:t>=0xcafe10</a:t>
            </a:r>
          </a:p>
          <a:p>
            <a:r>
              <a:rPr lang="en-US" altLang="zh-CN" sz="1800" dirty="0">
                <a:solidFill>
                  <a:srgbClr val="FF0000"/>
                </a:solidFill>
                <a:latin typeface="Courier New" panose="02070309020205020404" pitchFamily="49" charset="0"/>
                <a:cs typeface="Courier New" panose="02070309020205020404" pitchFamily="49" charset="0"/>
              </a:rPr>
              <a:t>Using the value 0xcafe10 to modify the content here</a:t>
            </a:r>
          </a:p>
        </p:txBody>
      </p:sp>
      <p:cxnSp>
        <p:nvCxnSpPr>
          <p:cNvPr id="14" name="直接箭头连接符 13">
            <a:extLst>
              <a:ext uri="{FF2B5EF4-FFF2-40B4-BE49-F238E27FC236}">
                <a16:creationId xmlns:a16="http://schemas.microsoft.com/office/drawing/2014/main" id="{CDA1F82B-F0EE-D717-6E59-2F93E1FF2BE5}"/>
              </a:ext>
            </a:extLst>
          </p:cNvPr>
          <p:cNvCxnSpPr>
            <a:cxnSpLocks/>
          </p:cNvCxnSpPr>
          <p:nvPr/>
        </p:nvCxnSpPr>
        <p:spPr bwMode="auto">
          <a:xfrm flipH="1" flipV="1">
            <a:off x="5163714" y="1899052"/>
            <a:ext cx="796875" cy="1295796"/>
          </a:xfrm>
          <a:prstGeom prst="straightConnector1">
            <a:avLst/>
          </a:prstGeom>
          <a:noFill/>
          <a:ln w="57150" cap="flat" cmpd="sng" algn="ctr">
            <a:solidFill>
              <a:srgbClr val="CC0000"/>
            </a:solidFill>
            <a:prstDash val="solid"/>
            <a:round/>
            <a:headEnd type="none" w="med" len="med"/>
            <a:tailEnd type="triangle"/>
          </a:ln>
          <a:effectLst/>
        </p:spPr>
      </p:cxnSp>
      <p:sp>
        <p:nvSpPr>
          <p:cNvPr id="15" name="文本框 14">
            <a:extLst>
              <a:ext uri="{FF2B5EF4-FFF2-40B4-BE49-F238E27FC236}">
                <a16:creationId xmlns:a16="http://schemas.microsoft.com/office/drawing/2014/main" id="{BEDC3941-9614-1820-7A64-9A30F21E8AEC}"/>
              </a:ext>
            </a:extLst>
          </p:cNvPr>
          <p:cNvSpPr txBox="1"/>
          <p:nvPr/>
        </p:nvSpPr>
        <p:spPr>
          <a:xfrm>
            <a:off x="5923721" y="3445824"/>
            <a:ext cx="3276600" cy="1200329"/>
          </a:xfrm>
          <a:prstGeom prst="rect">
            <a:avLst/>
          </a:prstGeom>
          <a:noFill/>
        </p:spPr>
        <p:txBody>
          <a:bodyPr wrap="square" rtlCol="0">
            <a:spAutoFit/>
          </a:bodyPr>
          <a:lstStyle/>
          <a:p>
            <a:r>
              <a:rPr lang="en-US" altLang="zh-CN" sz="1800" dirty="0" err="1">
                <a:solidFill>
                  <a:schemeClr val="accent2"/>
                </a:solidFill>
                <a:latin typeface="Courier New" panose="02070309020205020404" pitchFamily="49" charset="0"/>
                <a:cs typeface="Courier New" panose="02070309020205020404" pitchFamily="49" charset="0"/>
              </a:rPr>
              <a:t>addr_of_main</a:t>
            </a:r>
            <a:r>
              <a:rPr lang="en-US" altLang="zh-CN" sz="1800" dirty="0">
                <a:solidFill>
                  <a:schemeClr val="accent2"/>
                </a:solidFill>
                <a:latin typeface="Courier New" panose="02070309020205020404" pitchFamily="49" charset="0"/>
                <a:cs typeface="Courier New" panose="02070309020205020404" pitchFamily="49" charset="0"/>
              </a:rPr>
              <a:t>=0xbabf18</a:t>
            </a:r>
          </a:p>
          <a:p>
            <a:r>
              <a:rPr lang="en-US" altLang="zh-CN" sz="1800" dirty="0" err="1">
                <a:solidFill>
                  <a:schemeClr val="accent2"/>
                </a:solidFill>
                <a:latin typeface="Courier New" panose="02070309020205020404" pitchFamily="49" charset="0"/>
                <a:cs typeface="Courier New" panose="02070309020205020404" pitchFamily="49" charset="0"/>
              </a:rPr>
              <a:t>addr_of_sum</a:t>
            </a:r>
            <a:r>
              <a:rPr lang="en-US" altLang="zh-CN" sz="1800" dirty="0">
                <a:solidFill>
                  <a:schemeClr val="accent2"/>
                </a:solidFill>
                <a:latin typeface="Courier New" panose="02070309020205020404" pitchFamily="49" charset="0"/>
                <a:cs typeface="Courier New" panose="02070309020205020404" pitchFamily="49" charset="0"/>
              </a:rPr>
              <a:t>=0xbabf40</a:t>
            </a:r>
          </a:p>
          <a:p>
            <a:r>
              <a:rPr lang="en-US" altLang="zh-CN" sz="1800" dirty="0">
                <a:solidFill>
                  <a:schemeClr val="accent2"/>
                </a:solidFill>
                <a:latin typeface="Courier New" panose="02070309020205020404" pitchFamily="49" charset="0"/>
                <a:cs typeface="Courier New" panose="02070309020205020404" pitchFamily="49" charset="0"/>
              </a:rPr>
              <a:t>offset = 0x1a</a:t>
            </a:r>
          </a:p>
          <a:p>
            <a:r>
              <a:rPr lang="en-US" altLang="zh-CN" sz="1800" dirty="0">
                <a:solidFill>
                  <a:schemeClr val="accent2"/>
                </a:solidFill>
                <a:latin typeface="Courier New" panose="02070309020205020404" pitchFamily="49" charset="0"/>
                <a:cs typeface="Courier New" panose="02070309020205020404" pitchFamily="49" charset="0"/>
              </a:rPr>
              <a:t>addend = -4</a:t>
            </a:r>
          </a:p>
        </p:txBody>
      </p:sp>
      <p:cxnSp>
        <p:nvCxnSpPr>
          <p:cNvPr id="16" name="直接箭头连接符 15">
            <a:extLst>
              <a:ext uri="{FF2B5EF4-FFF2-40B4-BE49-F238E27FC236}">
                <a16:creationId xmlns:a16="http://schemas.microsoft.com/office/drawing/2014/main" id="{9B857B4C-671C-672E-5D22-E3B92154837C}"/>
              </a:ext>
            </a:extLst>
          </p:cNvPr>
          <p:cNvCxnSpPr>
            <a:cxnSpLocks/>
          </p:cNvCxnSpPr>
          <p:nvPr/>
        </p:nvCxnSpPr>
        <p:spPr bwMode="auto">
          <a:xfrm flipH="1" flipV="1">
            <a:off x="4123964" y="2959248"/>
            <a:ext cx="1892946" cy="955242"/>
          </a:xfrm>
          <a:prstGeom prst="straightConnector1">
            <a:avLst/>
          </a:prstGeom>
          <a:noFill/>
          <a:ln w="57150" cap="flat" cmpd="sng" algn="ctr">
            <a:solidFill>
              <a:schemeClr val="accent6"/>
            </a:solidFill>
            <a:prstDash val="solid"/>
            <a:round/>
            <a:headEnd type="none" w="med" len="med"/>
            <a:tailEnd type="triangle"/>
          </a:ln>
          <a:effectLst/>
        </p:spPr>
      </p:cxnSp>
      <p:sp>
        <p:nvSpPr>
          <p:cNvPr id="17" name="Rectangle 3">
            <a:extLst>
              <a:ext uri="{FF2B5EF4-FFF2-40B4-BE49-F238E27FC236}">
                <a16:creationId xmlns:a16="http://schemas.microsoft.com/office/drawing/2014/main" id="{7A420E7C-E373-2E57-42C7-924AAFC40493}"/>
              </a:ext>
            </a:extLst>
          </p:cNvPr>
          <p:cNvSpPr>
            <a:spLocks noChangeArrowheads="1"/>
          </p:cNvSpPr>
          <p:nvPr/>
        </p:nvSpPr>
        <p:spPr bwMode="auto">
          <a:xfrm>
            <a:off x="1884629" y="2411576"/>
            <a:ext cx="1008907" cy="359010"/>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latin typeface="Courier New" pitchFamily="49" charset="0"/>
                <a:ea typeface="msgothic" charset="0"/>
                <a:cs typeface="msgothic" charset="0"/>
              </a:rPr>
              <a:t>main.o</a:t>
            </a:r>
            <a:endParaRPr lang="en-GB" sz="1800" b="1" i="1" dirty="0">
              <a:latin typeface="Courier New" pitchFamily="49" charset="0"/>
              <a:ea typeface="msgothic" charset="0"/>
              <a:cs typeface="msgothic" charset="0"/>
            </a:endParaRPr>
          </a:p>
        </p:txBody>
      </p:sp>
      <p:sp>
        <p:nvSpPr>
          <p:cNvPr id="18" name="Rectangle 3">
            <a:extLst>
              <a:ext uri="{FF2B5EF4-FFF2-40B4-BE49-F238E27FC236}">
                <a16:creationId xmlns:a16="http://schemas.microsoft.com/office/drawing/2014/main" id="{147CFCFC-25F2-057D-EBA2-B11B54C787B0}"/>
              </a:ext>
            </a:extLst>
          </p:cNvPr>
          <p:cNvSpPr>
            <a:spLocks noChangeArrowheads="1"/>
          </p:cNvSpPr>
          <p:nvPr/>
        </p:nvSpPr>
        <p:spPr bwMode="auto">
          <a:xfrm>
            <a:off x="1828502" y="6471159"/>
            <a:ext cx="871049" cy="359010"/>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latin typeface="Courier New" pitchFamily="49" charset="0"/>
                <a:ea typeface="msgothic" charset="0"/>
                <a:cs typeface="msgothic" charset="0"/>
              </a:rPr>
              <a:t>sum.o</a:t>
            </a:r>
            <a:endParaRPr lang="en-GB" sz="1800" b="1" i="1" dirty="0">
              <a:latin typeface="Courier New" pitchFamily="49" charset="0"/>
              <a:ea typeface="msgothic" charset="0"/>
              <a:cs typeface="msgothic" charset="0"/>
            </a:endParaRPr>
          </a:p>
        </p:txBody>
      </p:sp>
      <p:sp>
        <p:nvSpPr>
          <p:cNvPr id="19" name="Rectangle 3">
            <a:extLst>
              <a:ext uri="{FF2B5EF4-FFF2-40B4-BE49-F238E27FC236}">
                <a16:creationId xmlns:a16="http://schemas.microsoft.com/office/drawing/2014/main" id="{700EC843-F4FD-5F20-3C5C-8632C4FDD335}"/>
              </a:ext>
            </a:extLst>
          </p:cNvPr>
          <p:cNvSpPr>
            <a:spLocks noChangeArrowheads="1"/>
          </p:cNvSpPr>
          <p:nvPr/>
        </p:nvSpPr>
        <p:spPr bwMode="auto">
          <a:xfrm>
            <a:off x="4368773" y="6471159"/>
            <a:ext cx="1560340" cy="359010"/>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latin typeface="Courier New" pitchFamily="49" charset="0"/>
                <a:ea typeface="msgothic" charset="0"/>
                <a:cs typeface="msgothic" charset="0"/>
              </a:rPr>
              <a:t>executable</a:t>
            </a:r>
          </a:p>
        </p:txBody>
      </p:sp>
      <p:cxnSp>
        <p:nvCxnSpPr>
          <p:cNvPr id="20" name="直接箭头连接符 19">
            <a:extLst>
              <a:ext uri="{FF2B5EF4-FFF2-40B4-BE49-F238E27FC236}">
                <a16:creationId xmlns:a16="http://schemas.microsoft.com/office/drawing/2014/main" id="{C73A81AA-D4B8-697F-0856-10B50D9B2744}"/>
              </a:ext>
            </a:extLst>
          </p:cNvPr>
          <p:cNvCxnSpPr>
            <a:cxnSpLocks/>
          </p:cNvCxnSpPr>
          <p:nvPr/>
        </p:nvCxnSpPr>
        <p:spPr bwMode="auto">
          <a:xfrm flipH="1" flipV="1">
            <a:off x="4098572" y="696432"/>
            <a:ext cx="1955993" cy="2971800"/>
          </a:xfrm>
          <a:prstGeom prst="straightConnector1">
            <a:avLst/>
          </a:prstGeom>
          <a:noFill/>
          <a:ln w="57150" cap="flat" cmpd="sng" algn="ctr">
            <a:solidFill>
              <a:schemeClr val="accent6"/>
            </a:solidFill>
            <a:prstDash val="solid"/>
            <a:round/>
            <a:headEnd type="none" w="med" len="med"/>
            <a:tailEnd type="triangle"/>
          </a:ln>
          <a:effectLst/>
        </p:spPr>
      </p:cxnSp>
      <p:sp>
        <p:nvSpPr>
          <p:cNvPr id="21" name="文本框 20">
            <a:extLst>
              <a:ext uri="{FF2B5EF4-FFF2-40B4-BE49-F238E27FC236}">
                <a16:creationId xmlns:a16="http://schemas.microsoft.com/office/drawing/2014/main" id="{F69DB7EE-62B1-F7B5-2258-7908972CD476}"/>
              </a:ext>
            </a:extLst>
          </p:cNvPr>
          <p:cNvSpPr txBox="1"/>
          <p:nvPr/>
        </p:nvSpPr>
        <p:spPr>
          <a:xfrm>
            <a:off x="5960589" y="4735456"/>
            <a:ext cx="3276600" cy="2031325"/>
          </a:xfrm>
          <a:prstGeom prst="rect">
            <a:avLst/>
          </a:prstGeom>
          <a:noFill/>
        </p:spPr>
        <p:txBody>
          <a:bodyPr wrap="square" rtlCol="0">
            <a:spAutoFit/>
          </a:bodyPr>
          <a:lstStyle/>
          <a:p>
            <a:r>
              <a:rPr lang="en-US" altLang="zh-CN" sz="1800" dirty="0" err="1">
                <a:solidFill>
                  <a:srgbClr val="66CCFF"/>
                </a:solidFill>
                <a:latin typeface="Courier New" panose="02070309020205020404" pitchFamily="49" charset="0"/>
                <a:cs typeface="Courier New" panose="02070309020205020404" pitchFamily="49" charset="0"/>
              </a:rPr>
              <a:t>refptr</a:t>
            </a:r>
            <a:endParaRPr lang="en-US" altLang="zh-CN" sz="1800" dirty="0">
              <a:solidFill>
                <a:srgbClr val="66CCFF"/>
              </a:solidFill>
              <a:latin typeface="Courier New" panose="02070309020205020404" pitchFamily="49" charset="0"/>
              <a:cs typeface="Courier New" panose="02070309020205020404" pitchFamily="49" charset="0"/>
            </a:endParaRPr>
          </a:p>
          <a:p>
            <a:r>
              <a:rPr lang="en-US" altLang="zh-CN" sz="1800" dirty="0">
                <a:solidFill>
                  <a:srgbClr val="66CCFF"/>
                </a:solidFill>
                <a:latin typeface="Courier New" panose="02070309020205020404" pitchFamily="49" charset="0"/>
                <a:cs typeface="Courier New" panose="02070309020205020404" pitchFamily="49" charset="0"/>
              </a:rPr>
              <a:t>= 0xbabf18 + 0x1a</a:t>
            </a:r>
          </a:p>
          <a:p>
            <a:r>
              <a:rPr lang="en-US" altLang="zh-CN" sz="1800" dirty="0">
                <a:solidFill>
                  <a:srgbClr val="66CCFF"/>
                </a:solidFill>
                <a:latin typeface="Courier New" panose="02070309020205020404" pitchFamily="49" charset="0"/>
                <a:cs typeface="Courier New" panose="02070309020205020404" pitchFamily="49" charset="0"/>
              </a:rPr>
              <a:t>= 0xbabf32</a:t>
            </a:r>
          </a:p>
          <a:p>
            <a:endParaRPr lang="en-US" altLang="zh-CN" sz="1800" dirty="0">
              <a:solidFill>
                <a:srgbClr val="66CCFF"/>
              </a:solidFill>
              <a:latin typeface="Courier New" panose="02070309020205020404" pitchFamily="49" charset="0"/>
              <a:cs typeface="Courier New" panose="02070309020205020404" pitchFamily="49" charset="0"/>
            </a:endParaRPr>
          </a:p>
          <a:p>
            <a:r>
              <a:rPr lang="en-US" altLang="zh-CN" sz="1800" dirty="0">
                <a:solidFill>
                  <a:srgbClr val="66CCFF"/>
                </a:solidFill>
                <a:latin typeface="Courier New" panose="02070309020205020404" pitchFamily="49" charset="0"/>
                <a:cs typeface="Courier New" panose="02070309020205020404" pitchFamily="49" charset="0"/>
              </a:rPr>
              <a:t>*</a:t>
            </a:r>
            <a:r>
              <a:rPr lang="en-US" altLang="zh-CN" sz="1800" dirty="0" err="1">
                <a:solidFill>
                  <a:srgbClr val="66CCFF"/>
                </a:solidFill>
                <a:latin typeface="Courier New" panose="02070309020205020404" pitchFamily="49" charset="0"/>
                <a:cs typeface="Courier New" panose="02070309020205020404" pitchFamily="49" charset="0"/>
              </a:rPr>
              <a:t>refptr</a:t>
            </a:r>
            <a:r>
              <a:rPr lang="en-US" altLang="zh-CN" sz="1800" dirty="0">
                <a:solidFill>
                  <a:srgbClr val="66CCFF"/>
                </a:solidFill>
                <a:latin typeface="Courier New" panose="02070309020205020404" pitchFamily="49" charset="0"/>
                <a:cs typeface="Courier New" panose="02070309020205020404" pitchFamily="49" charset="0"/>
              </a:rPr>
              <a:t>(content)</a:t>
            </a:r>
          </a:p>
          <a:p>
            <a:r>
              <a:rPr lang="en-US" altLang="zh-CN" sz="1800" dirty="0">
                <a:solidFill>
                  <a:srgbClr val="66CCFF"/>
                </a:solidFill>
                <a:latin typeface="Courier New" panose="02070309020205020404" pitchFamily="49" charset="0"/>
                <a:cs typeface="Courier New" panose="02070309020205020404" pitchFamily="49" charset="0"/>
              </a:rPr>
              <a:t>=0xbabf40-4–0xbabf32</a:t>
            </a:r>
            <a:endParaRPr lang="zh-CN" altLang="en-US" sz="1800" dirty="0">
              <a:solidFill>
                <a:srgbClr val="66CCFF"/>
              </a:solidFill>
              <a:latin typeface="Courier New" panose="02070309020205020404" pitchFamily="49" charset="0"/>
              <a:cs typeface="Courier New" panose="02070309020205020404" pitchFamily="49" charset="0"/>
            </a:endParaRPr>
          </a:p>
          <a:p>
            <a:r>
              <a:rPr lang="en-US" altLang="zh-CN" sz="1800" dirty="0">
                <a:solidFill>
                  <a:srgbClr val="66CCFF"/>
                </a:solidFill>
                <a:latin typeface="Courier New" panose="02070309020205020404" pitchFamily="49" charset="0"/>
                <a:cs typeface="Courier New" panose="02070309020205020404" pitchFamily="49" charset="0"/>
              </a:rPr>
              <a:t>=0x0a</a:t>
            </a:r>
          </a:p>
        </p:txBody>
      </p:sp>
      <p:cxnSp>
        <p:nvCxnSpPr>
          <p:cNvPr id="22" name="直接箭头连接符 21">
            <a:extLst>
              <a:ext uri="{FF2B5EF4-FFF2-40B4-BE49-F238E27FC236}">
                <a16:creationId xmlns:a16="http://schemas.microsoft.com/office/drawing/2014/main" id="{38E39E07-F68D-9C33-B1AC-27A168F219E4}"/>
              </a:ext>
            </a:extLst>
          </p:cNvPr>
          <p:cNvCxnSpPr>
            <a:cxnSpLocks/>
          </p:cNvCxnSpPr>
          <p:nvPr/>
        </p:nvCxnSpPr>
        <p:spPr bwMode="auto">
          <a:xfrm flipV="1">
            <a:off x="6552338" y="1132451"/>
            <a:ext cx="676868" cy="1266159"/>
          </a:xfrm>
          <a:prstGeom prst="straightConnector1">
            <a:avLst/>
          </a:prstGeom>
          <a:noFill/>
          <a:ln w="57150" cap="flat" cmpd="sng" algn="ctr">
            <a:solidFill>
              <a:srgbClr val="CC0000"/>
            </a:solidFill>
            <a:prstDash val="solid"/>
            <a:round/>
            <a:headEnd type="none" w="med" len="med"/>
            <a:tailEnd type="triangle"/>
          </a:ln>
          <a:effectLst/>
        </p:spPr>
      </p:cxnSp>
      <p:cxnSp>
        <p:nvCxnSpPr>
          <p:cNvPr id="23" name="直接箭头连接符 22">
            <a:extLst>
              <a:ext uri="{FF2B5EF4-FFF2-40B4-BE49-F238E27FC236}">
                <a16:creationId xmlns:a16="http://schemas.microsoft.com/office/drawing/2014/main" id="{05026EA7-C2B0-2EE7-1CD5-79842877A10F}"/>
              </a:ext>
            </a:extLst>
          </p:cNvPr>
          <p:cNvCxnSpPr>
            <a:cxnSpLocks/>
          </p:cNvCxnSpPr>
          <p:nvPr/>
        </p:nvCxnSpPr>
        <p:spPr bwMode="auto">
          <a:xfrm flipH="1" flipV="1">
            <a:off x="4437823" y="2039569"/>
            <a:ext cx="1579087" cy="4137738"/>
          </a:xfrm>
          <a:prstGeom prst="straightConnector1">
            <a:avLst/>
          </a:prstGeom>
          <a:noFill/>
          <a:ln w="57150" cap="flat" cmpd="sng" algn="ctr">
            <a:solidFill>
              <a:srgbClr val="66CCFF"/>
            </a:solidFill>
            <a:prstDash val="solid"/>
            <a:round/>
            <a:headEnd type="none" w="med" len="med"/>
            <a:tailEnd type="triangle"/>
          </a:ln>
          <a:effectLst/>
        </p:spPr>
      </p:cxnSp>
    </p:spTree>
    <p:extLst>
      <p:ext uri="{BB962C8B-B14F-4D97-AF65-F5344CB8AC3E}">
        <p14:creationId xmlns:p14="http://schemas.microsoft.com/office/powerpoint/2010/main" val="348263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5" grpId="0"/>
      <p:bldP spid="2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9F770-88C2-4FB8-E00C-F65E8FDF1F8E}"/>
              </a:ext>
            </a:extLst>
          </p:cNvPr>
          <p:cNvSpPr txBox="1">
            <a:spLocks/>
          </p:cNvSpPr>
          <p:nvPr/>
        </p:nvSpPr>
        <p:spPr>
          <a:xfrm>
            <a:off x="357018" y="183887"/>
            <a:ext cx="7592093" cy="762000"/>
          </a:xfrm>
          <a:prstGeom prst="rect">
            <a:avLst/>
          </a:prstGeom>
        </p:spPr>
        <p:txBody>
          <a:bodyPr/>
          <a:lst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anose="030F0702030302020204" pitchFamily="66" charset="0"/>
              </a:defRPr>
            </a:lvl2pPr>
            <a:lvl3pPr algn="l" rtl="0" eaLnBrk="0" fontAlgn="base" hangingPunct="0">
              <a:spcBef>
                <a:spcPct val="0"/>
              </a:spcBef>
              <a:spcAft>
                <a:spcPct val="0"/>
              </a:spcAft>
              <a:defRPr sz="2800" b="1">
                <a:solidFill>
                  <a:schemeClr val="tx2"/>
                </a:solidFill>
                <a:latin typeface="Comic Sans MS" panose="030F0702030302020204" pitchFamily="66" charset="0"/>
              </a:defRPr>
            </a:lvl3pPr>
            <a:lvl4pPr algn="l" rtl="0" eaLnBrk="0" fontAlgn="base" hangingPunct="0">
              <a:spcBef>
                <a:spcPct val="0"/>
              </a:spcBef>
              <a:spcAft>
                <a:spcPct val="0"/>
              </a:spcAft>
              <a:defRPr sz="2800" b="1">
                <a:solidFill>
                  <a:schemeClr val="tx2"/>
                </a:solidFill>
                <a:latin typeface="Comic Sans MS" panose="030F0702030302020204" pitchFamily="66" charset="0"/>
              </a:defRPr>
            </a:lvl4pPr>
            <a:lvl5pPr algn="l" rtl="0" eaLnBrk="0" fontAlgn="base" hangingPunct="0">
              <a:spcBef>
                <a:spcPct val="0"/>
              </a:spcBef>
              <a:spcAft>
                <a:spcPct val="0"/>
              </a:spcAft>
              <a:defRPr sz="2800" b="1">
                <a:solidFill>
                  <a:schemeClr val="tx2"/>
                </a:solidFill>
                <a:latin typeface="Comic Sans MS" panose="030F0702030302020204" pitchFamily="66" charset="0"/>
              </a:defRPr>
            </a:lvl5pPr>
            <a:lvl6pPr marL="457200" algn="l" rtl="0" eaLnBrk="0" fontAlgn="base" hangingPunct="0">
              <a:spcBef>
                <a:spcPct val="0"/>
              </a:spcBef>
              <a:spcAft>
                <a:spcPct val="0"/>
              </a:spcAft>
              <a:defRPr sz="2800" b="1">
                <a:solidFill>
                  <a:schemeClr val="tx2"/>
                </a:solidFill>
                <a:latin typeface="Comic Sans MS" panose="030F0702030302020204" pitchFamily="66" charset="0"/>
              </a:defRPr>
            </a:lvl6pPr>
            <a:lvl7pPr marL="914400" algn="l" rtl="0" eaLnBrk="0" fontAlgn="base" hangingPunct="0">
              <a:spcBef>
                <a:spcPct val="0"/>
              </a:spcBef>
              <a:spcAft>
                <a:spcPct val="0"/>
              </a:spcAft>
              <a:defRPr sz="2800" b="1">
                <a:solidFill>
                  <a:schemeClr val="tx2"/>
                </a:solidFill>
                <a:latin typeface="Comic Sans MS" panose="030F0702030302020204" pitchFamily="66" charset="0"/>
              </a:defRPr>
            </a:lvl7pPr>
            <a:lvl8pPr marL="1371600" algn="l" rtl="0" eaLnBrk="0" fontAlgn="base" hangingPunct="0">
              <a:spcBef>
                <a:spcPct val="0"/>
              </a:spcBef>
              <a:spcAft>
                <a:spcPct val="0"/>
              </a:spcAft>
              <a:defRPr sz="2800" b="1">
                <a:solidFill>
                  <a:schemeClr val="tx2"/>
                </a:solidFill>
                <a:latin typeface="Comic Sans MS" panose="030F0702030302020204" pitchFamily="66" charset="0"/>
              </a:defRPr>
            </a:lvl8pPr>
            <a:lvl9pPr marL="1828800" algn="l" rtl="0" eaLnBrk="0" fontAlgn="base" hangingPunct="0">
              <a:spcBef>
                <a:spcPct val="0"/>
              </a:spcBef>
              <a:spcAft>
                <a:spcPct val="0"/>
              </a:spcAft>
              <a:defRPr sz="2800" b="1">
                <a:solidFill>
                  <a:schemeClr val="tx2"/>
                </a:solidFill>
                <a:latin typeface="Comic Sans MS" panose="030F0702030302020204" pitchFamily="66" charset="0"/>
              </a:defRPr>
            </a:lvl9pPr>
          </a:lstStyle>
          <a:p>
            <a:r>
              <a:rPr lang="en-US" altLang="zh-CN" kern="0"/>
              <a:t>Linking Order Matters</a:t>
            </a:r>
            <a:endParaRPr lang="zh-CN" altLang="en-US" kern="0" dirty="0"/>
          </a:p>
        </p:txBody>
      </p:sp>
      <p:sp>
        <p:nvSpPr>
          <p:cNvPr id="3" name="内容占位符 2">
            <a:extLst>
              <a:ext uri="{FF2B5EF4-FFF2-40B4-BE49-F238E27FC236}">
                <a16:creationId xmlns:a16="http://schemas.microsoft.com/office/drawing/2014/main" id="{B2226508-0E77-062C-1EA1-2355762D72CE}"/>
              </a:ext>
            </a:extLst>
          </p:cNvPr>
          <p:cNvSpPr txBox="1">
            <a:spLocks/>
          </p:cNvSpPr>
          <p:nvPr/>
        </p:nvSpPr>
        <p:spPr>
          <a:xfrm>
            <a:off x="396875" y="1110284"/>
            <a:ext cx="7896225" cy="4972050"/>
          </a:xfrm>
          <a:prstGeom prst="rect">
            <a:avLst/>
          </a:prstGeom>
        </p:spPr>
        <p:txBody>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r>
              <a:rPr lang="en-US" altLang="zh-CN" b="0" kern="0"/>
              <a:t>gcc a.lds –o m main.o sum.o</a:t>
            </a:r>
            <a:endParaRPr lang="zh-CN" altLang="en-US" b="0" kern="0"/>
          </a:p>
          <a:p>
            <a:endParaRPr lang="en-US" altLang="zh-CN" b="0" kern="0"/>
          </a:p>
          <a:p>
            <a:r>
              <a:rPr lang="en-US" altLang="zh-CN" b="0" kern="0"/>
              <a:t>vs.</a:t>
            </a:r>
          </a:p>
          <a:p>
            <a:endParaRPr lang="en-US" altLang="zh-CN" b="0" kern="0"/>
          </a:p>
          <a:p>
            <a:r>
              <a:rPr lang="en-US" altLang="zh-CN" b="0" kern="0"/>
              <a:t>gcc a.lds –o m sum.o main.o </a:t>
            </a:r>
            <a:endParaRPr lang="zh-CN" altLang="en-US" b="0" kern="0"/>
          </a:p>
          <a:p>
            <a:endParaRPr lang="zh-CN" altLang="en-US" b="0" kern="0" dirty="0"/>
          </a:p>
        </p:txBody>
      </p:sp>
      <p:sp>
        <p:nvSpPr>
          <p:cNvPr id="4" name="Text Box 2">
            <a:extLst>
              <a:ext uri="{FF2B5EF4-FFF2-40B4-BE49-F238E27FC236}">
                <a16:creationId xmlns:a16="http://schemas.microsoft.com/office/drawing/2014/main" id="{F106E680-FE84-73A4-7AAD-FAC5B5EC76A5}"/>
              </a:ext>
            </a:extLst>
          </p:cNvPr>
          <p:cNvSpPr txBox="1">
            <a:spLocks noChangeArrowheads="1"/>
          </p:cNvSpPr>
          <p:nvPr/>
        </p:nvSpPr>
        <p:spPr bwMode="auto">
          <a:xfrm>
            <a:off x="357018" y="0"/>
            <a:ext cx="4062582" cy="6660000"/>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0000000000babe00 &lt;_start&gt;: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highlight>
                  <a:srgbClr val="00FFFF"/>
                </a:highlight>
                <a:latin typeface="Courier New"/>
                <a:ea typeface="msgothic" charset="0"/>
                <a:cs typeface="Courier New"/>
              </a:rPr>
              <a:t>0000000000babf18 &lt;main&gt;: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babf18:  55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babf19:  48 89 e5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babf1c:  48 83 ec 20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babf20:  89 7d ec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babf23:  48 89 75 e0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babf27:  be 02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babf2c:  bf </a:t>
            </a:r>
            <a:r>
              <a:rPr lang="ro-RO" sz="1200" dirty="0">
                <a:highlight>
                  <a:srgbClr val="FF0000"/>
                </a:highlight>
                <a:latin typeface="Courier New"/>
                <a:ea typeface="msgothic" charset="0"/>
                <a:cs typeface="Courier New"/>
              </a:rPr>
              <a:t>10 fe ca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babf31:  e8 </a:t>
            </a:r>
            <a:r>
              <a:rPr lang="ro-RO" sz="1200" dirty="0">
                <a:highlight>
                  <a:srgbClr val="66CCFF"/>
                </a:highlight>
                <a:latin typeface="Courier New"/>
                <a:ea typeface="msgothic" charset="0"/>
                <a:cs typeface="Courier New"/>
              </a:rPr>
              <a:t>0a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babf36:  89 45 fc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babf39:  8b 45 fc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babf3c:  c9</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babf3d:  c3</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highlight>
                  <a:srgbClr val="00FFFF"/>
                </a:highlight>
                <a:latin typeface="Courier New"/>
                <a:ea typeface="msgothic" charset="0"/>
                <a:cs typeface="Courier New"/>
              </a:rPr>
              <a:t>0000000000babf40 &lt;sum&gt;: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babf40:  55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babf41:  48 89 e5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babf44:  48 89 7d e8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babf48:  89 75 e4</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babf4b:  c7 45 fc 00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babf52:  c7 45 f8 00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babf59:  eb 1d</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babf5b:  8b 45 f8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babf5e:  48 98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babf60:  48 8d 14 85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babf67: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babf68:  48 8b 45 e8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babf6c:  48 01 d0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babf6f:  8b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babf71:  01 45 fc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babf74:  83 45 f8 01</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babf78:  8b 45 f8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babf7b:  3b 45 e4</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babf7e:  7c db</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babf80:  8b 45 fc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babf83:  5d</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babf84:  c3</a:t>
            </a:r>
          </a:p>
        </p:txBody>
      </p:sp>
      <p:sp>
        <p:nvSpPr>
          <p:cNvPr id="5" name="Text Box 2">
            <a:extLst>
              <a:ext uri="{FF2B5EF4-FFF2-40B4-BE49-F238E27FC236}">
                <a16:creationId xmlns:a16="http://schemas.microsoft.com/office/drawing/2014/main" id="{AACD64B8-D432-4F2C-8063-FA304E7EE7F3}"/>
              </a:ext>
            </a:extLst>
          </p:cNvPr>
          <p:cNvSpPr txBox="1">
            <a:spLocks noChangeArrowheads="1"/>
          </p:cNvSpPr>
          <p:nvPr/>
        </p:nvSpPr>
        <p:spPr bwMode="auto">
          <a:xfrm>
            <a:off x="4459457" y="0"/>
            <a:ext cx="4062582" cy="6804000"/>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0000000000babe00 &lt;_start&gt;: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highlight>
                  <a:srgbClr val="00FFFF"/>
                </a:highlight>
                <a:latin typeface="Courier New"/>
                <a:ea typeface="msgothic" charset="0"/>
                <a:cs typeface="Courier New"/>
              </a:rPr>
              <a:t>0000000000babf18 &lt;sum&gt;: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babf18:       55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babf19:       48 89 e5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babf1c:       48 89 7d e8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babf20:       89 75 e4</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babf23:       c7 45 fc 00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babf2a:       c7 45 f8 00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babf31:       eb 1d</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babf33:       8b 45 f8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babf36:       48 98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babf38:       48 8d 14 85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babf3f: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babf40:       48 8b 45 e8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babf44:       48 01 d0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babf47:       8b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babf49:       01 45 fc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babf4c:       83 45 f8 01</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babf50:       8b 45 f8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babf53:       3b 45 e4</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babf56:       7c db</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babf58:       8b 45 fc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babf5b:       5d</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babf5c:       c3</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babf5d:       00 00</a:t>
            </a:r>
            <a:endParaRPr lang="en-US" sz="1200" dirty="0">
              <a:latin typeface="Courier New"/>
              <a:ea typeface="msgothic" charset="0"/>
              <a:cs typeface="Courier New"/>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highlight>
                  <a:srgbClr val="00FFFF"/>
                </a:highlight>
                <a:latin typeface="Courier New"/>
                <a:ea typeface="msgothic" charset="0"/>
                <a:cs typeface="Courier New"/>
              </a:rPr>
              <a:t>0000000000babf60 &lt;main&gt;: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babf60:       55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babf61:       48 89 e5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babf64:       48 83 ec 20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babf68:       89 7d ec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babf6b:       48 89 75 e0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babf6f:       be 02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babf74:       bf </a:t>
            </a:r>
            <a:r>
              <a:rPr lang="ro-RO" sz="1200" dirty="0">
                <a:highlight>
                  <a:srgbClr val="FF0000"/>
                </a:highlight>
                <a:latin typeface="Courier New"/>
                <a:ea typeface="msgothic" charset="0"/>
                <a:cs typeface="Courier New"/>
              </a:rPr>
              <a:t>10 fe ca 00</a:t>
            </a:r>
            <a:r>
              <a:rPr lang="ro-RO" sz="1200" dirty="0">
                <a:latin typeface="Courier New"/>
                <a:ea typeface="msgothic" charset="0"/>
                <a:cs typeface="Courier New"/>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babf79:       e8 </a:t>
            </a:r>
            <a:r>
              <a:rPr lang="ro-RO" sz="1200" dirty="0">
                <a:highlight>
                  <a:srgbClr val="66CCFF"/>
                </a:highlight>
                <a:latin typeface="Courier New"/>
                <a:ea typeface="msgothic" charset="0"/>
                <a:cs typeface="Courier New"/>
              </a:rPr>
              <a:t>9a ff ff ff</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babf7e:       89 45 fc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babf81:       8b 45 fc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babf84:       c9</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babf85:       c3</a:t>
            </a:r>
          </a:p>
        </p:txBody>
      </p:sp>
      <p:cxnSp>
        <p:nvCxnSpPr>
          <p:cNvPr id="6" name="连接符: 肘形 6">
            <a:extLst>
              <a:ext uri="{FF2B5EF4-FFF2-40B4-BE49-F238E27FC236}">
                <a16:creationId xmlns:a16="http://schemas.microsoft.com/office/drawing/2014/main" id="{4ABE2963-C636-F402-F301-581AAB4A13F2}"/>
              </a:ext>
            </a:extLst>
          </p:cNvPr>
          <p:cNvCxnSpPr/>
          <p:nvPr/>
        </p:nvCxnSpPr>
        <p:spPr bwMode="auto">
          <a:xfrm rot="16200000" flipH="1">
            <a:off x="2395539" y="2153270"/>
            <a:ext cx="4124325" cy="3733800"/>
          </a:xfrm>
          <a:prstGeom prst="curvedConnector3">
            <a:avLst>
              <a:gd name="adj1" fmla="val 95065"/>
            </a:avLst>
          </a:prstGeom>
          <a:noFill/>
          <a:ln w="38100" cap="flat" cmpd="sng" algn="ctr">
            <a:solidFill>
              <a:schemeClr val="accent2"/>
            </a:solidFill>
            <a:prstDash val="solid"/>
            <a:round/>
            <a:headEnd type="triangle"/>
            <a:tailEnd type="triangle"/>
          </a:ln>
          <a:effectLst/>
        </p:spPr>
      </p:cxnSp>
      <p:sp>
        <p:nvSpPr>
          <p:cNvPr id="7" name="文本框 6">
            <a:extLst>
              <a:ext uri="{FF2B5EF4-FFF2-40B4-BE49-F238E27FC236}">
                <a16:creationId xmlns:a16="http://schemas.microsoft.com/office/drawing/2014/main" id="{9DC89D3D-77DF-E67C-E292-81D6AA678326}"/>
              </a:ext>
            </a:extLst>
          </p:cNvPr>
          <p:cNvSpPr txBox="1"/>
          <p:nvPr/>
        </p:nvSpPr>
        <p:spPr>
          <a:xfrm>
            <a:off x="2286000" y="5666834"/>
            <a:ext cx="1676400" cy="707886"/>
          </a:xfrm>
          <a:prstGeom prst="rect">
            <a:avLst/>
          </a:prstGeom>
          <a:noFill/>
        </p:spPr>
        <p:txBody>
          <a:bodyPr wrap="square" rtlCol="0">
            <a:spAutoFit/>
          </a:bodyPr>
          <a:lstStyle/>
          <a:p>
            <a:r>
              <a:rPr lang="zh-CN" altLang="en-US" dirty="0">
                <a:solidFill>
                  <a:schemeClr val="accent2"/>
                </a:solidFill>
                <a:latin typeface="Calibri" pitchFamily="34" charset="0"/>
              </a:rPr>
              <a:t>它因链接顺序而不同</a:t>
            </a:r>
          </a:p>
        </p:txBody>
      </p:sp>
    </p:spTree>
    <p:extLst>
      <p:ext uri="{BB962C8B-B14F-4D97-AF65-F5344CB8AC3E}">
        <p14:creationId xmlns:p14="http://schemas.microsoft.com/office/powerpoint/2010/main" val="234464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8505AF-EBD8-C83C-1CAE-9EC0AD790FF5}"/>
              </a:ext>
            </a:extLst>
          </p:cNvPr>
          <p:cNvSpPr>
            <a:spLocks noGrp="1"/>
          </p:cNvSpPr>
          <p:nvPr>
            <p:ph type="title"/>
          </p:nvPr>
        </p:nvSpPr>
        <p:spPr/>
        <p:txBody>
          <a:bodyPr/>
          <a:lstStyle/>
          <a:p>
            <a:r>
              <a:rPr lang="zh-CN" altLang="en-US" dirty="0"/>
              <a:t>库：打包一组函数</a:t>
            </a:r>
          </a:p>
        </p:txBody>
      </p:sp>
      <p:sp>
        <p:nvSpPr>
          <p:cNvPr id="3" name="内容占位符 2">
            <a:extLst>
              <a:ext uri="{FF2B5EF4-FFF2-40B4-BE49-F238E27FC236}">
                <a16:creationId xmlns:a16="http://schemas.microsoft.com/office/drawing/2014/main" id="{390E7A14-30F4-C160-4266-E18555816389}"/>
              </a:ext>
            </a:extLst>
          </p:cNvPr>
          <p:cNvSpPr>
            <a:spLocks noGrp="1"/>
          </p:cNvSpPr>
          <p:nvPr>
            <p:ph idx="1"/>
          </p:nvPr>
        </p:nvSpPr>
        <p:spPr/>
        <p:txBody>
          <a:bodyPr/>
          <a:lstStyle/>
          <a:p>
            <a:r>
              <a:rPr lang="zh-CN" altLang="en-US" dirty="0"/>
              <a:t>如何打包程序员常用的函数？</a:t>
            </a:r>
            <a:endParaRPr lang="en-US" altLang="zh-CN" dirty="0"/>
          </a:p>
          <a:p>
            <a:pPr lvl="1"/>
            <a:r>
              <a:rPr lang="zh-CN" altLang="en-US" dirty="0"/>
              <a:t>数学运算、输入</a:t>
            </a:r>
            <a:r>
              <a:rPr lang="en-US" altLang="zh-CN" dirty="0"/>
              <a:t>/</a:t>
            </a:r>
            <a:r>
              <a:rPr lang="zh-CN" altLang="en-US" dirty="0"/>
              <a:t>输出、内存管理、字符串操作等</a:t>
            </a:r>
            <a:endParaRPr lang="en-US" altLang="zh-CN" dirty="0"/>
          </a:p>
          <a:p>
            <a:r>
              <a:rPr lang="zh-CN" altLang="en-US" dirty="0"/>
              <a:t>鉴于目前的链接器框架，这种做法会很尴尬：</a:t>
            </a:r>
            <a:endParaRPr lang="en-US" altLang="zh-CN" dirty="0"/>
          </a:p>
          <a:p>
            <a:pPr lvl="1"/>
            <a:r>
              <a:rPr lang="zh-CN" altLang="en-US" dirty="0"/>
              <a:t>选项 </a:t>
            </a:r>
            <a:r>
              <a:rPr lang="en-US" altLang="zh-CN" dirty="0"/>
              <a:t>1</a:t>
            </a:r>
            <a:r>
              <a:rPr lang="zh-CN" altLang="en-US" dirty="0"/>
              <a:t>：将所有函数放入单个源文件</a:t>
            </a:r>
            <a:endParaRPr lang="en-US" altLang="zh-CN" dirty="0"/>
          </a:p>
          <a:p>
            <a:pPr lvl="2"/>
            <a:r>
              <a:rPr lang="zh-CN" altLang="en-US" dirty="0"/>
              <a:t>程序员将</a:t>
            </a:r>
            <a:r>
              <a:rPr lang="zh-CN" altLang="en-US" b="1" dirty="0">
                <a:solidFill>
                  <a:srgbClr val="FF0000"/>
                </a:solidFill>
              </a:rPr>
              <a:t>大型</a:t>
            </a:r>
            <a:r>
              <a:rPr lang="zh-CN" altLang="en-US" dirty="0"/>
              <a:t>目标文件链接到他们的程序中</a:t>
            </a:r>
            <a:endParaRPr lang="en-US" altLang="zh-CN" dirty="0"/>
          </a:p>
          <a:p>
            <a:pPr lvl="2"/>
            <a:r>
              <a:rPr lang="zh-CN" altLang="en-US" dirty="0"/>
              <a:t>空间和时间效率低下</a:t>
            </a:r>
            <a:endParaRPr lang="en-US" altLang="zh-CN" dirty="0"/>
          </a:p>
          <a:p>
            <a:pPr lvl="1"/>
            <a:r>
              <a:rPr lang="zh-CN" altLang="en-US" dirty="0"/>
              <a:t>选项 </a:t>
            </a:r>
            <a:r>
              <a:rPr lang="en-US" altLang="zh-CN" dirty="0"/>
              <a:t>2</a:t>
            </a:r>
            <a:r>
              <a:rPr lang="zh-CN" altLang="en-US" dirty="0"/>
              <a:t>：将每个函数放入单独的源文件</a:t>
            </a:r>
            <a:endParaRPr lang="en-US" altLang="zh-CN" dirty="0"/>
          </a:p>
          <a:p>
            <a:pPr lvl="2"/>
            <a:r>
              <a:rPr lang="zh-CN" altLang="en-US" dirty="0"/>
              <a:t>程序员需要显式地将适当的二进制文件链接到他们的程序中</a:t>
            </a:r>
            <a:endParaRPr lang="en-US" altLang="zh-CN" dirty="0"/>
          </a:p>
          <a:p>
            <a:pPr lvl="2"/>
            <a:r>
              <a:rPr lang="zh-CN" altLang="en-US" dirty="0"/>
              <a:t>效率更高，但对程序员来说比较繁琐</a:t>
            </a:r>
          </a:p>
        </p:txBody>
      </p:sp>
    </p:spTree>
    <p:extLst>
      <p:ext uri="{BB962C8B-B14F-4D97-AF65-F5344CB8AC3E}">
        <p14:creationId xmlns:p14="http://schemas.microsoft.com/office/powerpoint/2010/main" val="23566750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CC4087-A5DD-A77F-D298-D0184BC67F98}"/>
              </a:ext>
            </a:extLst>
          </p:cNvPr>
          <p:cNvSpPr>
            <a:spLocks noGrp="1"/>
          </p:cNvSpPr>
          <p:nvPr>
            <p:ph type="title"/>
          </p:nvPr>
        </p:nvSpPr>
        <p:spPr/>
        <p:txBody>
          <a:bodyPr/>
          <a:lstStyle/>
          <a:p>
            <a:r>
              <a:rPr lang="zh-CN" altLang="en-US" dirty="0"/>
              <a:t>解决方案：库</a:t>
            </a:r>
          </a:p>
        </p:txBody>
      </p:sp>
      <p:sp>
        <p:nvSpPr>
          <p:cNvPr id="3" name="内容占位符 2">
            <a:extLst>
              <a:ext uri="{FF2B5EF4-FFF2-40B4-BE49-F238E27FC236}">
                <a16:creationId xmlns:a16="http://schemas.microsoft.com/office/drawing/2014/main" id="{B19B1936-5422-8ED5-B556-D14D82082B38}"/>
              </a:ext>
            </a:extLst>
          </p:cNvPr>
          <p:cNvSpPr>
            <a:spLocks noGrp="1"/>
          </p:cNvSpPr>
          <p:nvPr>
            <p:ph idx="1"/>
          </p:nvPr>
        </p:nvSpPr>
        <p:spPr/>
        <p:txBody>
          <a:bodyPr/>
          <a:lstStyle/>
          <a:p>
            <a:r>
              <a:rPr lang="zh-CN" altLang="en-US" dirty="0"/>
              <a:t>静态库（</a:t>
            </a:r>
            <a:r>
              <a:rPr lang="en-US" altLang="zh-CN" dirty="0"/>
              <a:t>.a </a:t>
            </a:r>
            <a:r>
              <a:rPr lang="zh-CN" altLang="en-US" dirty="0"/>
              <a:t>归档文件）</a:t>
            </a:r>
          </a:p>
          <a:p>
            <a:pPr lvl="1"/>
            <a:r>
              <a:rPr lang="zh-CN" altLang="en-US" dirty="0">
                <a:solidFill>
                  <a:srgbClr val="FF0000"/>
                </a:solidFill>
              </a:rPr>
              <a:t>合并</a:t>
            </a:r>
            <a:r>
              <a:rPr lang="zh-CN" altLang="en-US" dirty="0"/>
              <a:t>：将相关的可重定位目标文件</a:t>
            </a:r>
            <a:r>
              <a:rPr lang="zh-CN" altLang="en-US" dirty="0">
                <a:solidFill>
                  <a:srgbClr val="FF0000"/>
                </a:solidFill>
              </a:rPr>
              <a:t>连接</a:t>
            </a:r>
            <a:r>
              <a:rPr lang="zh-CN" altLang="en-US" dirty="0"/>
              <a:t>成一个带索引的单一文件（称为归档文件）。</a:t>
            </a:r>
          </a:p>
          <a:p>
            <a:pPr lvl="1"/>
            <a:r>
              <a:rPr lang="zh-CN" altLang="en-US" dirty="0">
                <a:solidFill>
                  <a:srgbClr val="FF0000"/>
                </a:solidFill>
              </a:rPr>
              <a:t>解析</a:t>
            </a:r>
            <a:r>
              <a:rPr lang="zh-CN" altLang="en-US" dirty="0"/>
              <a:t>：增强链接器，使其尝试通过在一个或多个归档文件中查找符号来</a:t>
            </a:r>
            <a:r>
              <a:rPr lang="zh-CN" altLang="en-US" dirty="0">
                <a:solidFill>
                  <a:srgbClr val="FF0000"/>
                </a:solidFill>
              </a:rPr>
              <a:t>解析未解析的外部引用</a:t>
            </a:r>
            <a:r>
              <a:rPr lang="zh-CN" altLang="en-US" dirty="0"/>
              <a:t>。</a:t>
            </a:r>
          </a:p>
          <a:p>
            <a:pPr lvl="1"/>
            <a:r>
              <a:rPr lang="zh-CN" altLang="en-US" dirty="0">
                <a:solidFill>
                  <a:srgbClr val="FF0000"/>
                </a:solidFill>
              </a:rPr>
              <a:t>链接</a:t>
            </a:r>
            <a:r>
              <a:rPr lang="zh-CN" altLang="en-US" dirty="0"/>
              <a:t>：如果归档成员文件解析了引用，则将其</a:t>
            </a:r>
            <a:r>
              <a:rPr lang="zh-CN" altLang="en-US" dirty="0">
                <a:solidFill>
                  <a:srgbClr val="FF0000"/>
                </a:solidFill>
              </a:rPr>
              <a:t>链接</a:t>
            </a:r>
            <a:r>
              <a:rPr lang="zh-CN" altLang="en-US" dirty="0"/>
              <a:t>到可执行文件中。</a:t>
            </a:r>
          </a:p>
          <a:p>
            <a:endParaRPr lang="zh-CN" altLang="en-US" dirty="0"/>
          </a:p>
        </p:txBody>
      </p:sp>
    </p:spTree>
    <p:extLst>
      <p:ext uri="{BB962C8B-B14F-4D97-AF65-F5344CB8AC3E}">
        <p14:creationId xmlns:p14="http://schemas.microsoft.com/office/powerpoint/2010/main" val="1831382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82C057-9A39-38AF-76D4-0E502E3839FA}"/>
              </a:ext>
            </a:extLst>
          </p:cNvPr>
          <p:cNvSpPr>
            <a:spLocks noGrp="1"/>
          </p:cNvSpPr>
          <p:nvPr>
            <p:ph type="title"/>
          </p:nvPr>
        </p:nvSpPr>
        <p:spPr/>
        <p:txBody>
          <a:bodyPr/>
          <a:lstStyle/>
          <a:p>
            <a:r>
              <a:rPr lang="zh-CN" altLang="en-US" dirty="0"/>
              <a:t>示例 </a:t>
            </a:r>
            <a:r>
              <a:rPr lang="en-US" altLang="zh-CN" dirty="0"/>
              <a:t>C </a:t>
            </a:r>
            <a:r>
              <a:rPr lang="zh-CN" altLang="en-US" dirty="0"/>
              <a:t>程序</a:t>
            </a:r>
          </a:p>
        </p:txBody>
      </p:sp>
      <p:sp>
        <p:nvSpPr>
          <p:cNvPr id="6" name="Rectangle 3">
            <a:extLst>
              <a:ext uri="{FF2B5EF4-FFF2-40B4-BE49-F238E27FC236}">
                <a16:creationId xmlns:a16="http://schemas.microsoft.com/office/drawing/2014/main" id="{26ACFD40-7FD4-7BCA-8A4D-19887F6A3CD9}"/>
              </a:ext>
            </a:extLst>
          </p:cNvPr>
          <p:cNvSpPr>
            <a:spLocks noGrp="1" noChangeArrowheads="1"/>
          </p:cNvSpPr>
          <p:nvPr>
            <p:ph sz="half" idx="1"/>
          </p:nvPr>
        </p:nvSpPr>
        <p:spPr bwMode="auto">
          <a:xfrm>
            <a:off x="495300" y="2362200"/>
            <a:ext cx="4076700" cy="2702278"/>
          </a:xfrm>
          <a:prstGeom prst="rect">
            <a:avLst/>
          </a:prstGeom>
          <a:solidFill>
            <a:srgbClr val="F7F5CD"/>
          </a:solidFill>
          <a:ln w="3175">
            <a:solidFill>
              <a:schemeClr val="tx1"/>
            </a:solidFill>
            <a:miter lim="800000"/>
            <a:headEnd/>
            <a:tailEnd/>
          </a:ln>
          <a:effectLst/>
        </p:spPr>
        <p:txBody>
          <a:bodyPr wrap="square">
            <a:prstTxWarp prst="textNoShape">
              <a:avLst/>
            </a:prstTxWarp>
            <a:spAutoFit/>
          </a:bodyPr>
          <a:lstStyle/>
          <a:p>
            <a:pPr marL="0" indent="0">
              <a:buNone/>
            </a:pPr>
            <a:r>
              <a:rPr lang="en-US" sz="1600" dirty="0" err="1">
                <a:solidFill>
                  <a:srgbClr val="2D961E"/>
                </a:solidFill>
                <a:latin typeface="JetBrainsMono NFM" panose="02000009000000000000" pitchFamily="49" charset="0"/>
                <a:ea typeface="JetBrainsMono NFM" panose="02000009000000000000" pitchFamily="49" charset="0"/>
                <a:cs typeface="JetBrainsMono NFM" panose="02000009000000000000" pitchFamily="49" charset="0"/>
              </a:rPr>
              <a:t>int</a:t>
            </a:r>
            <a:r>
              <a:rPr lang="en-US"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en-US" sz="1600" dirty="0">
                <a:solidFill>
                  <a:srgbClr val="4A00FF"/>
                </a:solidFill>
                <a:latin typeface="JetBrainsMono NFM" panose="02000009000000000000" pitchFamily="49" charset="0"/>
                <a:ea typeface="JetBrainsMono NFM" panose="02000009000000000000" pitchFamily="49" charset="0"/>
                <a:cs typeface="JetBrainsMono NFM" panose="02000009000000000000" pitchFamily="49" charset="0"/>
              </a:rPr>
              <a:t>sum</a:t>
            </a:r>
            <a:r>
              <a:rPr lang="en-US"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a:t>
            </a:r>
            <a:r>
              <a:rPr lang="en-US" sz="1600" dirty="0" err="1">
                <a:solidFill>
                  <a:srgbClr val="2D961E"/>
                </a:solidFill>
                <a:latin typeface="JetBrainsMono NFM" panose="02000009000000000000" pitchFamily="49" charset="0"/>
                <a:ea typeface="JetBrainsMono NFM" panose="02000009000000000000" pitchFamily="49" charset="0"/>
                <a:cs typeface="JetBrainsMono NFM" panose="02000009000000000000" pitchFamily="49" charset="0"/>
              </a:rPr>
              <a:t>int</a:t>
            </a:r>
            <a:r>
              <a:rPr lang="en-US"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en-US" sz="1600" dirty="0">
                <a:solidFill>
                  <a:srgbClr val="C1651C"/>
                </a:solidFill>
                <a:latin typeface="JetBrainsMono NFM" panose="02000009000000000000" pitchFamily="49" charset="0"/>
                <a:ea typeface="JetBrainsMono NFM" panose="02000009000000000000" pitchFamily="49" charset="0"/>
                <a:cs typeface="JetBrainsMono NFM" panose="02000009000000000000" pitchFamily="49" charset="0"/>
              </a:rPr>
              <a:t>a</a:t>
            </a:r>
            <a:r>
              <a:rPr lang="en-US"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en-US" sz="1600" dirty="0" err="1">
                <a:solidFill>
                  <a:srgbClr val="2D961E"/>
                </a:solidFill>
                <a:latin typeface="JetBrainsMono NFM" panose="02000009000000000000" pitchFamily="49" charset="0"/>
                <a:ea typeface="JetBrainsMono NFM" panose="02000009000000000000" pitchFamily="49" charset="0"/>
                <a:cs typeface="JetBrainsMono NFM" panose="02000009000000000000" pitchFamily="49" charset="0"/>
              </a:rPr>
              <a:t>int</a:t>
            </a:r>
            <a:r>
              <a:rPr lang="en-US"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en-US" sz="1600" dirty="0">
                <a:solidFill>
                  <a:srgbClr val="C1651C"/>
                </a:solidFill>
                <a:latin typeface="JetBrainsMono NFM" panose="02000009000000000000" pitchFamily="49" charset="0"/>
                <a:ea typeface="JetBrainsMono NFM" panose="02000009000000000000" pitchFamily="49" charset="0"/>
                <a:cs typeface="JetBrainsMono NFM" panose="02000009000000000000" pitchFamily="49" charset="0"/>
              </a:rPr>
              <a:t>n</a:t>
            </a:r>
            <a:r>
              <a:rPr lang="en-US"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a:t>
            </a:r>
          </a:p>
          <a:p>
            <a:pPr marL="0" indent="0">
              <a:buNone/>
            </a:pPr>
            <a:endParaRPr lang="en-US"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endParaRPr>
          </a:p>
          <a:p>
            <a:pPr marL="0" indent="0">
              <a:buNone/>
            </a:pPr>
            <a:r>
              <a:rPr lang="hu-HU" sz="1600" dirty="0">
                <a:solidFill>
                  <a:srgbClr val="2D961E"/>
                </a:solidFill>
                <a:latin typeface="JetBrainsMono NFM" panose="02000009000000000000" pitchFamily="49" charset="0"/>
                <a:ea typeface="JetBrainsMono NFM" panose="02000009000000000000" pitchFamily="49" charset="0"/>
                <a:cs typeface="JetBrainsMono NFM" panose="02000009000000000000" pitchFamily="49" charset="0"/>
              </a:rPr>
              <a:t>int</a:t>
            </a:r>
            <a:r>
              <a:rPr lang="hu-HU"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hu-HU" sz="1600" dirty="0" err="1">
                <a:solidFill>
                  <a:srgbClr val="C1651C"/>
                </a:solidFill>
                <a:latin typeface="JetBrainsMono NFM" panose="02000009000000000000" pitchFamily="49" charset="0"/>
                <a:ea typeface="JetBrainsMono NFM" panose="02000009000000000000" pitchFamily="49" charset="0"/>
                <a:cs typeface="JetBrainsMono NFM" panose="02000009000000000000" pitchFamily="49" charset="0"/>
              </a:rPr>
              <a:t>array</a:t>
            </a:r>
            <a:r>
              <a:rPr lang="hu-HU"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[2] = {1, 2};</a:t>
            </a:r>
          </a:p>
          <a:p>
            <a:pPr marL="0" indent="0">
              <a:buNone/>
            </a:pPr>
            <a:endParaRPr lang="hu-HU"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endParaRPr>
          </a:p>
          <a:p>
            <a:pPr marL="0" indent="0">
              <a:buNone/>
            </a:pPr>
            <a:r>
              <a:rPr lang="en-US" sz="1600" dirty="0" err="1">
                <a:solidFill>
                  <a:srgbClr val="2D961E"/>
                </a:solidFill>
                <a:latin typeface="JetBrainsMono NFM" panose="02000009000000000000" pitchFamily="49" charset="0"/>
                <a:ea typeface="JetBrainsMono NFM" panose="02000009000000000000" pitchFamily="49" charset="0"/>
                <a:cs typeface="JetBrainsMono NFM" panose="02000009000000000000" pitchFamily="49" charset="0"/>
              </a:rPr>
              <a:t>int</a:t>
            </a:r>
            <a:r>
              <a:rPr lang="en-US"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en-US" sz="1600" dirty="0">
                <a:solidFill>
                  <a:srgbClr val="4A00FF"/>
                </a:solidFill>
                <a:latin typeface="JetBrainsMono NFM" panose="02000009000000000000" pitchFamily="49" charset="0"/>
                <a:ea typeface="JetBrainsMono NFM" panose="02000009000000000000" pitchFamily="49" charset="0"/>
                <a:cs typeface="JetBrainsMono NFM" panose="02000009000000000000" pitchFamily="49" charset="0"/>
              </a:rPr>
              <a:t>main</a:t>
            </a:r>
            <a:r>
              <a:rPr lang="en-US"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a:t>
            </a:r>
            <a:r>
              <a:rPr lang="en-US" sz="1600" dirty="0" err="1">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int</a:t>
            </a:r>
            <a:r>
              <a:rPr lang="en-US"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en-US" sz="1600" dirty="0" err="1">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argc</a:t>
            </a:r>
            <a:r>
              <a:rPr lang="en-US"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char** </a:t>
            </a:r>
            <a:r>
              <a:rPr lang="en-US" sz="1600" dirty="0" err="1">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argv</a:t>
            </a:r>
            <a:r>
              <a:rPr lang="en-US"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a:t>
            </a:r>
          </a:p>
          <a:p>
            <a:pPr marL="0" indent="0">
              <a:buNone/>
            </a:pPr>
            <a:r>
              <a:rPr lang="en-US"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a:t>
            </a:r>
          </a:p>
          <a:p>
            <a:pPr marL="0" indent="0">
              <a:buNone/>
            </a:pPr>
            <a:r>
              <a:rPr lang="fr-FR"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fr-FR" sz="1600" dirty="0" err="1">
                <a:solidFill>
                  <a:srgbClr val="2D961E"/>
                </a:solidFill>
                <a:latin typeface="JetBrainsMono NFM" panose="02000009000000000000" pitchFamily="49" charset="0"/>
                <a:ea typeface="JetBrainsMono NFM" panose="02000009000000000000" pitchFamily="49" charset="0"/>
                <a:cs typeface="JetBrainsMono NFM" panose="02000009000000000000" pitchFamily="49" charset="0"/>
              </a:rPr>
              <a:t>int</a:t>
            </a:r>
            <a:r>
              <a:rPr lang="fr-FR"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fr-FR" sz="1600" dirty="0">
                <a:solidFill>
                  <a:srgbClr val="C1651C"/>
                </a:solidFill>
                <a:latin typeface="JetBrainsMono NFM" panose="02000009000000000000" pitchFamily="49" charset="0"/>
                <a:ea typeface="JetBrainsMono NFM" panose="02000009000000000000" pitchFamily="49" charset="0"/>
                <a:cs typeface="JetBrainsMono NFM" panose="02000009000000000000" pitchFamily="49" charset="0"/>
              </a:rPr>
              <a:t>val</a:t>
            </a:r>
            <a:r>
              <a:rPr lang="fr-FR"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 </a:t>
            </a:r>
            <a:r>
              <a:rPr lang="fr-FR" sz="1600" dirty="0" err="1">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sum</a:t>
            </a:r>
            <a:r>
              <a:rPr lang="fr-FR"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a:t>
            </a:r>
            <a:r>
              <a:rPr lang="fr-FR" sz="1600" dirty="0" err="1">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array</a:t>
            </a:r>
            <a:r>
              <a:rPr lang="fr-FR"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2);</a:t>
            </a:r>
          </a:p>
          <a:p>
            <a:pPr marL="0" indent="0">
              <a:buNone/>
            </a:pPr>
            <a:r>
              <a:rPr lang="fr-FR" sz="1600" dirty="0">
                <a:solidFill>
                  <a:srgbClr val="C200FF"/>
                </a:solidFill>
                <a:latin typeface="JetBrainsMono NFM" panose="02000009000000000000" pitchFamily="49" charset="0"/>
                <a:ea typeface="JetBrainsMono NFM" panose="02000009000000000000" pitchFamily="49" charset="0"/>
                <a:cs typeface="JetBrainsMono NFM" panose="02000009000000000000" pitchFamily="49" charset="0"/>
              </a:rPr>
              <a:t>    return</a:t>
            </a:r>
            <a:r>
              <a:rPr lang="fr-FR"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val;</a:t>
            </a:r>
          </a:p>
          <a:p>
            <a:pPr marL="0" indent="0">
              <a:buNone/>
            </a:pPr>
            <a:r>
              <a:rPr lang="fr-FR"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a:t>
            </a:r>
            <a:endParaRPr lang="en-US" sz="1600" dirty="0">
              <a:latin typeface="JetBrainsMono NFM" panose="02000009000000000000" pitchFamily="49" charset="0"/>
              <a:ea typeface="JetBrainsMono NFM" panose="02000009000000000000" pitchFamily="49" charset="0"/>
              <a:cs typeface="JetBrainsMono NFM" panose="02000009000000000000" pitchFamily="49" charset="0"/>
            </a:endParaRPr>
          </a:p>
        </p:txBody>
      </p:sp>
      <p:sp>
        <p:nvSpPr>
          <p:cNvPr id="7" name="Rectangle 6">
            <a:extLst>
              <a:ext uri="{FF2B5EF4-FFF2-40B4-BE49-F238E27FC236}">
                <a16:creationId xmlns:a16="http://schemas.microsoft.com/office/drawing/2014/main" id="{A1C1E859-36B3-8240-CEFF-B12E79F6A28B}"/>
              </a:ext>
            </a:extLst>
          </p:cNvPr>
          <p:cNvSpPr>
            <a:spLocks noGrp="1" noChangeArrowheads="1"/>
          </p:cNvSpPr>
          <p:nvPr>
            <p:ph sz="half" idx="2"/>
          </p:nvPr>
        </p:nvSpPr>
        <p:spPr bwMode="auto">
          <a:xfrm>
            <a:off x="4724400" y="2362200"/>
            <a:ext cx="3764172" cy="2702278"/>
          </a:xfrm>
          <a:prstGeom prst="rect">
            <a:avLst/>
          </a:prstGeom>
          <a:solidFill>
            <a:srgbClr val="DBF2DA"/>
          </a:solidFill>
          <a:ln w="3175">
            <a:solidFill>
              <a:schemeClr val="tx1"/>
            </a:solidFill>
            <a:miter lim="800000"/>
            <a:headEnd/>
            <a:tailEnd/>
          </a:ln>
          <a:effectLst/>
        </p:spPr>
        <p:txBody>
          <a:bodyPr wrap="none">
            <a:prstTxWarp prst="textNoShape">
              <a:avLst/>
            </a:prstTxWarp>
            <a:spAutoFit/>
          </a:bodyPr>
          <a:lstStyle/>
          <a:p>
            <a:pPr marL="0" indent="0">
              <a:buNone/>
            </a:pPr>
            <a:r>
              <a:rPr lang="en-US" sz="1600" dirty="0">
                <a:solidFill>
                  <a:srgbClr val="2D961E"/>
                </a:solidFill>
                <a:latin typeface="JetBrainsMono NFM" panose="02000009000000000000" pitchFamily="49" charset="0"/>
                <a:ea typeface="JetBrainsMono NFM" panose="02000009000000000000" pitchFamily="49" charset="0"/>
                <a:cs typeface="JetBrainsMono NFM" panose="02000009000000000000" pitchFamily="49" charset="0"/>
              </a:rPr>
              <a:t>int</a:t>
            </a:r>
            <a:r>
              <a:rPr lang="en-US"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en-US" sz="1600" dirty="0">
                <a:solidFill>
                  <a:srgbClr val="4A00FF"/>
                </a:solidFill>
                <a:latin typeface="JetBrainsMono NFM" panose="02000009000000000000" pitchFamily="49" charset="0"/>
                <a:ea typeface="JetBrainsMono NFM" panose="02000009000000000000" pitchFamily="49" charset="0"/>
                <a:cs typeface="JetBrainsMono NFM" panose="02000009000000000000" pitchFamily="49" charset="0"/>
              </a:rPr>
              <a:t>sum</a:t>
            </a:r>
            <a:r>
              <a:rPr lang="en-US"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a:t>
            </a:r>
            <a:r>
              <a:rPr lang="en-US" sz="1600" dirty="0">
                <a:solidFill>
                  <a:srgbClr val="2D961E"/>
                </a:solidFill>
                <a:latin typeface="JetBrainsMono NFM" panose="02000009000000000000" pitchFamily="49" charset="0"/>
                <a:ea typeface="JetBrainsMono NFM" panose="02000009000000000000" pitchFamily="49" charset="0"/>
                <a:cs typeface="JetBrainsMono NFM" panose="02000009000000000000" pitchFamily="49" charset="0"/>
              </a:rPr>
              <a:t>int</a:t>
            </a:r>
            <a:r>
              <a:rPr lang="en-US"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en-US" sz="1600" dirty="0">
                <a:solidFill>
                  <a:srgbClr val="C1651C"/>
                </a:solidFill>
                <a:latin typeface="JetBrainsMono NFM" panose="02000009000000000000" pitchFamily="49" charset="0"/>
                <a:ea typeface="JetBrainsMono NFM" panose="02000009000000000000" pitchFamily="49" charset="0"/>
                <a:cs typeface="JetBrainsMono NFM" panose="02000009000000000000" pitchFamily="49" charset="0"/>
              </a:rPr>
              <a:t>a</a:t>
            </a:r>
            <a:r>
              <a:rPr lang="en-US"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en-US" sz="1600" dirty="0">
                <a:solidFill>
                  <a:srgbClr val="2D961E"/>
                </a:solidFill>
                <a:latin typeface="JetBrainsMono NFM" panose="02000009000000000000" pitchFamily="49" charset="0"/>
                <a:ea typeface="JetBrainsMono NFM" panose="02000009000000000000" pitchFamily="49" charset="0"/>
                <a:cs typeface="JetBrainsMono NFM" panose="02000009000000000000" pitchFamily="49" charset="0"/>
              </a:rPr>
              <a:t>int</a:t>
            </a:r>
            <a:r>
              <a:rPr lang="en-US"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en-US" sz="1600" dirty="0">
                <a:solidFill>
                  <a:srgbClr val="C1651C"/>
                </a:solidFill>
                <a:latin typeface="JetBrainsMono NFM" panose="02000009000000000000" pitchFamily="49" charset="0"/>
                <a:ea typeface="JetBrainsMono NFM" panose="02000009000000000000" pitchFamily="49" charset="0"/>
                <a:cs typeface="JetBrainsMono NFM" panose="02000009000000000000" pitchFamily="49" charset="0"/>
              </a:rPr>
              <a:t>n</a:t>
            </a:r>
            <a:r>
              <a:rPr lang="en-US"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a:t>
            </a:r>
          </a:p>
          <a:p>
            <a:pPr marL="0" indent="0">
              <a:buNone/>
            </a:pPr>
            <a:r>
              <a:rPr lang="en-US"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a:t>
            </a:r>
          </a:p>
          <a:p>
            <a:pPr marL="0" indent="0">
              <a:buNone/>
            </a:pPr>
            <a:r>
              <a:rPr lang="fr-FR"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fr-FR" sz="1600" dirty="0" err="1">
                <a:solidFill>
                  <a:srgbClr val="2D961E"/>
                </a:solidFill>
                <a:latin typeface="JetBrainsMono NFM" panose="02000009000000000000" pitchFamily="49" charset="0"/>
                <a:ea typeface="JetBrainsMono NFM" panose="02000009000000000000" pitchFamily="49" charset="0"/>
                <a:cs typeface="JetBrainsMono NFM" panose="02000009000000000000" pitchFamily="49" charset="0"/>
              </a:rPr>
              <a:t>int</a:t>
            </a:r>
            <a:r>
              <a:rPr lang="fr-FR"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fr-FR" sz="1600" dirty="0">
                <a:solidFill>
                  <a:srgbClr val="C1651C"/>
                </a:solidFill>
                <a:latin typeface="JetBrainsMono NFM" panose="02000009000000000000" pitchFamily="49" charset="0"/>
                <a:ea typeface="JetBrainsMono NFM" panose="02000009000000000000" pitchFamily="49" charset="0"/>
                <a:cs typeface="JetBrainsMono NFM" panose="02000009000000000000" pitchFamily="49" charset="0"/>
              </a:rPr>
              <a:t>i</a:t>
            </a:r>
            <a:r>
              <a:rPr lang="fr-FR"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fr-FR" sz="1600" dirty="0">
                <a:solidFill>
                  <a:srgbClr val="C1651C"/>
                </a:solidFill>
                <a:latin typeface="JetBrainsMono NFM" panose="02000009000000000000" pitchFamily="49" charset="0"/>
                <a:ea typeface="JetBrainsMono NFM" panose="02000009000000000000" pitchFamily="49" charset="0"/>
                <a:cs typeface="JetBrainsMono NFM" panose="02000009000000000000" pitchFamily="49" charset="0"/>
              </a:rPr>
              <a:t>s</a:t>
            </a:r>
            <a:r>
              <a:rPr lang="fr-FR"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 0;</a:t>
            </a:r>
          </a:p>
          <a:p>
            <a:pPr marL="0" indent="0">
              <a:buNone/>
            </a:pPr>
            <a:endParaRPr lang="fr-FR"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endParaRPr>
          </a:p>
          <a:p>
            <a:pPr marL="0" indent="0">
              <a:buNone/>
            </a:pPr>
            <a:r>
              <a:rPr lang="da-DK"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da-DK" sz="1600" dirty="0">
                <a:solidFill>
                  <a:srgbClr val="C200FF"/>
                </a:solidFill>
                <a:latin typeface="JetBrainsMono NFM" panose="02000009000000000000" pitchFamily="49" charset="0"/>
                <a:ea typeface="JetBrainsMono NFM" panose="02000009000000000000" pitchFamily="49" charset="0"/>
                <a:cs typeface="JetBrainsMono NFM" panose="02000009000000000000" pitchFamily="49" charset="0"/>
              </a:rPr>
              <a:t>for</a:t>
            </a:r>
            <a:r>
              <a:rPr lang="da-DK"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(i = 0; i &lt; n; i++) {</a:t>
            </a:r>
          </a:p>
          <a:p>
            <a:pPr marL="0" indent="0">
              <a:buNone/>
            </a:pPr>
            <a:r>
              <a:rPr lang="da-DK"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s += a[i];</a:t>
            </a:r>
          </a:p>
          <a:p>
            <a:pPr marL="0" indent="0">
              <a:buNone/>
            </a:pPr>
            <a:r>
              <a:rPr lang="da-DK"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p>
          <a:p>
            <a:pPr marL="0" indent="0">
              <a:buNone/>
            </a:pPr>
            <a:r>
              <a:rPr lang="is-IS"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is-IS" sz="1600" dirty="0">
                <a:solidFill>
                  <a:srgbClr val="C200FF"/>
                </a:solidFill>
                <a:latin typeface="JetBrainsMono NFM" panose="02000009000000000000" pitchFamily="49" charset="0"/>
                <a:ea typeface="JetBrainsMono NFM" panose="02000009000000000000" pitchFamily="49" charset="0"/>
                <a:cs typeface="JetBrainsMono NFM" panose="02000009000000000000" pitchFamily="49" charset="0"/>
              </a:rPr>
              <a:t>return</a:t>
            </a:r>
            <a:r>
              <a:rPr lang="is-IS"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s;</a:t>
            </a:r>
          </a:p>
          <a:p>
            <a:pPr marL="0" indent="0">
              <a:buNone/>
            </a:pPr>
            <a:r>
              <a:rPr lang="is-IS" sz="160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a:t>
            </a:r>
          </a:p>
        </p:txBody>
      </p:sp>
      <p:sp>
        <p:nvSpPr>
          <p:cNvPr id="8" name="Rectangle 3">
            <a:extLst>
              <a:ext uri="{FF2B5EF4-FFF2-40B4-BE49-F238E27FC236}">
                <a16:creationId xmlns:a16="http://schemas.microsoft.com/office/drawing/2014/main" id="{7C0FF75C-D650-6AAE-4703-9EFCABFB0797}"/>
              </a:ext>
            </a:extLst>
          </p:cNvPr>
          <p:cNvSpPr>
            <a:spLocks noChangeArrowheads="1"/>
          </p:cNvSpPr>
          <p:nvPr/>
        </p:nvSpPr>
        <p:spPr bwMode="auto">
          <a:xfrm>
            <a:off x="3563093" y="4706815"/>
            <a:ext cx="1008907" cy="354906"/>
          </a:xfrm>
          <a:prstGeom prst="rect">
            <a:avLst/>
          </a:prstGeom>
          <a:noFill/>
          <a:ln w="3240">
            <a:noFill/>
            <a:miter lim="800000"/>
            <a:headEnd/>
            <a:tailEnd/>
          </a:ln>
          <a:effectLst/>
        </p:spPr>
        <p:txBody>
          <a:bodyPr wrap="none" lIns="90000" tIns="46800" rIns="90000" bIns="46800">
            <a:spAutoFit/>
          </a:bodyPr>
          <a:lstStyle/>
          <a:p>
            <a:pPr algn="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i="1" dirty="0" err="1">
                <a:solidFill>
                  <a:schemeClr val="tx1">
                    <a:lumMod val="50000"/>
                    <a:lumOff val="50000"/>
                  </a:schemeClr>
                </a:solidFill>
                <a:latin typeface="JetBrainsMono NFM" panose="02000009000000000000" pitchFamily="49" charset="0"/>
                <a:ea typeface="JetBrainsMono NFM" panose="02000009000000000000" pitchFamily="49" charset="0"/>
                <a:cs typeface="JetBrainsMono NFM" panose="02000009000000000000" pitchFamily="49" charset="0"/>
              </a:rPr>
              <a:t>main.c</a:t>
            </a:r>
            <a:endParaRPr lang="en-GB" sz="1800" b="0" i="1" dirty="0">
              <a:solidFill>
                <a:schemeClr val="tx1">
                  <a:lumMod val="50000"/>
                  <a:lumOff val="50000"/>
                </a:schemeClr>
              </a:solidFill>
              <a:latin typeface="JetBrainsMono NFM" panose="02000009000000000000" pitchFamily="49" charset="0"/>
              <a:ea typeface="JetBrainsMono NFM" panose="02000009000000000000" pitchFamily="49" charset="0"/>
              <a:cs typeface="JetBrainsMono NFM" panose="02000009000000000000" pitchFamily="49" charset="0"/>
            </a:endParaRPr>
          </a:p>
        </p:txBody>
      </p:sp>
      <p:sp>
        <p:nvSpPr>
          <p:cNvPr id="9" name="Rectangle 3">
            <a:extLst>
              <a:ext uri="{FF2B5EF4-FFF2-40B4-BE49-F238E27FC236}">
                <a16:creationId xmlns:a16="http://schemas.microsoft.com/office/drawing/2014/main" id="{1BAB258C-B006-3C66-83A1-68A6293E806F}"/>
              </a:ext>
            </a:extLst>
          </p:cNvPr>
          <p:cNvSpPr>
            <a:spLocks noChangeArrowheads="1"/>
          </p:cNvSpPr>
          <p:nvPr/>
        </p:nvSpPr>
        <p:spPr bwMode="auto">
          <a:xfrm>
            <a:off x="7591434" y="4706815"/>
            <a:ext cx="871049" cy="354906"/>
          </a:xfrm>
          <a:prstGeom prst="rect">
            <a:avLst/>
          </a:prstGeom>
          <a:noFill/>
          <a:ln w="3240">
            <a:noFill/>
            <a:miter lim="800000"/>
            <a:headEnd/>
            <a:tailEnd/>
          </a:ln>
          <a:effectLst/>
        </p:spPr>
        <p:txBody>
          <a:bodyPr wrap="none" lIns="90000" tIns="46800" rIns="90000" bIns="46800">
            <a:spAutoFit/>
          </a:bodyPr>
          <a:lstStyle/>
          <a:p>
            <a:pPr algn="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i="1" dirty="0" err="1">
                <a:solidFill>
                  <a:schemeClr val="tx1">
                    <a:lumMod val="50000"/>
                    <a:lumOff val="50000"/>
                  </a:schemeClr>
                </a:solidFill>
                <a:latin typeface="JetBrainsMono NFM" panose="02000009000000000000" pitchFamily="49" charset="0"/>
                <a:ea typeface="JetBrainsMono NFM" panose="02000009000000000000" pitchFamily="49" charset="0"/>
                <a:cs typeface="JetBrainsMono NFM" panose="02000009000000000000" pitchFamily="49" charset="0"/>
              </a:rPr>
              <a:t>sum.c</a:t>
            </a:r>
            <a:endParaRPr lang="en-GB" sz="1800" b="0" i="1" dirty="0">
              <a:solidFill>
                <a:schemeClr val="tx1">
                  <a:lumMod val="50000"/>
                  <a:lumOff val="50000"/>
                </a:schemeClr>
              </a:solidFill>
              <a:latin typeface="JetBrainsMono NFM" panose="02000009000000000000" pitchFamily="49" charset="0"/>
              <a:ea typeface="JetBrainsMono NFM" panose="02000009000000000000" pitchFamily="49" charset="0"/>
              <a:cs typeface="JetBrainsMono NFM" panose="02000009000000000000" pitchFamily="49" charset="0"/>
            </a:endParaRPr>
          </a:p>
        </p:txBody>
      </p:sp>
    </p:spTree>
    <p:extLst>
      <p:ext uri="{BB962C8B-B14F-4D97-AF65-F5344CB8AC3E}">
        <p14:creationId xmlns:p14="http://schemas.microsoft.com/office/powerpoint/2010/main" val="35911374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D75C1F-71FE-680E-1BF6-B4A9FACE2B71}"/>
              </a:ext>
            </a:extLst>
          </p:cNvPr>
          <p:cNvSpPr>
            <a:spLocks noGrp="1"/>
          </p:cNvSpPr>
          <p:nvPr>
            <p:ph type="title"/>
          </p:nvPr>
        </p:nvSpPr>
        <p:spPr/>
        <p:txBody>
          <a:bodyPr/>
          <a:lstStyle/>
          <a:p>
            <a:r>
              <a:rPr lang="zh-CN" altLang="en-US" dirty="0"/>
              <a:t>创建静态库</a:t>
            </a:r>
          </a:p>
        </p:txBody>
      </p:sp>
      <p:sp>
        <p:nvSpPr>
          <p:cNvPr id="3" name="内容占位符 2">
            <a:extLst>
              <a:ext uri="{FF2B5EF4-FFF2-40B4-BE49-F238E27FC236}">
                <a16:creationId xmlns:a16="http://schemas.microsoft.com/office/drawing/2014/main" id="{D8C6819F-573D-A80C-DC5D-624C4C0CE4A1}"/>
              </a:ext>
            </a:extLst>
          </p:cNvPr>
          <p:cNvSpPr>
            <a:spLocks noGrp="1"/>
          </p:cNvSpPr>
          <p:nvPr>
            <p:ph idx="1"/>
          </p:nvPr>
        </p:nvSpPr>
        <p:spPr>
          <a:xfrm>
            <a:off x="457200" y="1600200"/>
            <a:ext cx="8305800" cy="5029200"/>
          </a:xfr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归档器允许进行增量更新。</a:t>
            </a:r>
            <a:endParaRPr lang="en-US" altLang="zh-CN" dirty="0"/>
          </a:p>
          <a:p>
            <a:r>
              <a:rPr lang="zh-CN" altLang="en-US" dirty="0"/>
              <a:t>重新编译发生变化的函数，并在归档中替换相应的 </a:t>
            </a:r>
            <a:r>
              <a:rPr lang="en-US" altLang="zh-CN" dirty="0"/>
              <a:t>.o </a:t>
            </a:r>
            <a:r>
              <a:rPr lang="zh-CN" altLang="en-US" dirty="0"/>
              <a:t>文件。</a:t>
            </a:r>
          </a:p>
        </p:txBody>
      </p:sp>
      <p:sp>
        <p:nvSpPr>
          <p:cNvPr id="4" name="Line 2">
            <a:extLst>
              <a:ext uri="{FF2B5EF4-FFF2-40B4-BE49-F238E27FC236}">
                <a16:creationId xmlns:a16="http://schemas.microsoft.com/office/drawing/2014/main" id="{74229657-758A-D20A-7FA2-3DA94D653600}"/>
              </a:ext>
            </a:extLst>
          </p:cNvPr>
          <p:cNvSpPr>
            <a:spLocks noChangeShapeType="1"/>
          </p:cNvSpPr>
          <p:nvPr/>
        </p:nvSpPr>
        <p:spPr bwMode="auto">
          <a:xfrm>
            <a:off x="1295400" y="1919981"/>
            <a:ext cx="1588" cy="381000"/>
          </a:xfrm>
          <a:prstGeom prst="line">
            <a:avLst/>
          </a:prstGeom>
          <a:noFill/>
          <a:ln w="28440">
            <a:solidFill>
              <a:srgbClr val="000066"/>
            </a:solidFill>
            <a:miter lim="800000"/>
            <a:headEnd/>
            <a:tailEnd type="triangle" w="med" len="med"/>
          </a:ln>
          <a:effectLst/>
        </p:spPr>
        <p:txBody>
          <a:bodyPr/>
          <a:lstStyle/>
          <a:p>
            <a:endParaRPr lang="en-US"/>
          </a:p>
        </p:txBody>
      </p:sp>
      <p:sp>
        <p:nvSpPr>
          <p:cNvPr id="5" name="Rectangle 3">
            <a:extLst>
              <a:ext uri="{FF2B5EF4-FFF2-40B4-BE49-F238E27FC236}">
                <a16:creationId xmlns:a16="http://schemas.microsoft.com/office/drawing/2014/main" id="{F97FD943-1A93-6913-6AC9-32838AB619EC}"/>
              </a:ext>
            </a:extLst>
          </p:cNvPr>
          <p:cNvSpPr>
            <a:spLocks noChangeArrowheads="1"/>
          </p:cNvSpPr>
          <p:nvPr/>
        </p:nvSpPr>
        <p:spPr bwMode="auto">
          <a:xfrm>
            <a:off x="609600" y="2289869"/>
            <a:ext cx="1371600" cy="330709"/>
          </a:xfrm>
          <a:prstGeom prst="rect">
            <a:avLst/>
          </a:prstGeom>
          <a:solidFill>
            <a:srgbClr val="DEDFF5"/>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dirty="0"/>
              <a:t>翻译器</a:t>
            </a:r>
            <a:endParaRPr lang="en-GB" sz="1800" b="1" dirty="0">
              <a:latin typeface="Calibri" pitchFamily="34" charset="0"/>
              <a:ea typeface="msgothic" charset="0"/>
              <a:cs typeface="msgothic" charset="0"/>
            </a:endParaRPr>
          </a:p>
        </p:txBody>
      </p:sp>
      <p:sp>
        <p:nvSpPr>
          <p:cNvPr id="6" name="Text Box 4">
            <a:extLst>
              <a:ext uri="{FF2B5EF4-FFF2-40B4-BE49-F238E27FC236}">
                <a16:creationId xmlns:a16="http://schemas.microsoft.com/office/drawing/2014/main" id="{A0209869-E870-9C99-860B-8649040765A1}"/>
              </a:ext>
            </a:extLst>
          </p:cNvPr>
          <p:cNvSpPr txBox="1">
            <a:spLocks noChangeArrowheads="1"/>
          </p:cNvSpPr>
          <p:nvPr/>
        </p:nvSpPr>
        <p:spPr bwMode="auto">
          <a:xfrm>
            <a:off x="771525" y="1615181"/>
            <a:ext cx="1008907"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err="1">
                <a:latin typeface="Courier New" pitchFamily="49" charset="0"/>
                <a:ea typeface="msgothic" charset="0"/>
                <a:cs typeface="msgothic" charset="0"/>
              </a:rPr>
              <a:t>atoi.c</a:t>
            </a:r>
            <a:endParaRPr lang="en-GB" sz="1800" b="1">
              <a:latin typeface="Courier New" pitchFamily="49" charset="0"/>
              <a:ea typeface="msgothic" charset="0"/>
              <a:cs typeface="msgothic" charset="0"/>
            </a:endParaRPr>
          </a:p>
        </p:txBody>
      </p:sp>
      <p:sp>
        <p:nvSpPr>
          <p:cNvPr id="7" name="Text Box 5">
            <a:extLst>
              <a:ext uri="{FF2B5EF4-FFF2-40B4-BE49-F238E27FC236}">
                <a16:creationId xmlns:a16="http://schemas.microsoft.com/office/drawing/2014/main" id="{E7E37E69-D04C-F368-606C-F217E2B119B3}"/>
              </a:ext>
            </a:extLst>
          </p:cNvPr>
          <p:cNvSpPr txBox="1">
            <a:spLocks noChangeArrowheads="1"/>
          </p:cNvSpPr>
          <p:nvPr/>
        </p:nvSpPr>
        <p:spPr bwMode="auto">
          <a:xfrm>
            <a:off x="955675" y="2986781"/>
            <a:ext cx="1008907"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atoi.o</a:t>
            </a:r>
          </a:p>
        </p:txBody>
      </p:sp>
      <p:sp>
        <p:nvSpPr>
          <p:cNvPr id="8" name="Rectangle 6">
            <a:extLst>
              <a:ext uri="{FF2B5EF4-FFF2-40B4-BE49-F238E27FC236}">
                <a16:creationId xmlns:a16="http://schemas.microsoft.com/office/drawing/2014/main" id="{8E76C6B8-F840-3296-04D8-D7EFE64478BD}"/>
              </a:ext>
            </a:extLst>
          </p:cNvPr>
          <p:cNvSpPr>
            <a:spLocks noChangeArrowheads="1"/>
          </p:cNvSpPr>
          <p:nvPr/>
        </p:nvSpPr>
        <p:spPr bwMode="auto">
          <a:xfrm>
            <a:off x="2286000" y="2289869"/>
            <a:ext cx="1371600" cy="330709"/>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dirty="0"/>
              <a:t>翻译器</a:t>
            </a:r>
            <a:endParaRPr lang="en-GB" sz="1800" b="1" dirty="0">
              <a:latin typeface="Calibri" pitchFamily="34" charset="0"/>
              <a:ea typeface="msgothic" charset="0"/>
              <a:cs typeface="msgothic" charset="0"/>
            </a:endParaRPr>
          </a:p>
        </p:txBody>
      </p:sp>
      <p:sp>
        <p:nvSpPr>
          <p:cNvPr id="9" name="Text Box 7">
            <a:extLst>
              <a:ext uri="{FF2B5EF4-FFF2-40B4-BE49-F238E27FC236}">
                <a16:creationId xmlns:a16="http://schemas.microsoft.com/office/drawing/2014/main" id="{C7458546-D829-575B-9937-E48187230290}"/>
              </a:ext>
            </a:extLst>
          </p:cNvPr>
          <p:cNvSpPr txBox="1">
            <a:spLocks noChangeArrowheads="1"/>
          </p:cNvSpPr>
          <p:nvPr/>
        </p:nvSpPr>
        <p:spPr bwMode="auto">
          <a:xfrm>
            <a:off x="2297113" y="1615181"/>
            <a:ext cx="1284624"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printf.c</a:t>
            </a:r>
          </a:p>
        </p:txBody>
      </p:sp>
      <p:sp>
        <p:nvSpPr>
          <p:cNvPr id="10" name="Text Box 8">
            <a:extLst>
              <a:ext uri="{FF2B5EF4-FFF2-40B4-BE49-F238E27FC236}">
                <a16:creationId xmlns:a16="http://schemas.microsoft.com/office/drawing/2014/main" id="{BEA1C672-A569-389F-AE51-6DFCEF604BB9}"/>
              </a:ext>
            </a:extLst>
          </p:cNvPr>
          <p:cNvSpPr txBox="1">
            <a:spLocks noChangeArrowheads="1"/>
          </p:cNvSpPr>
          <p:nvPr/>
        </p:nvSpPr>
        <p:spPr bwMode="auto">
          <a:xfrm>
            <a:off x="2316163" y="2986781"/>
            <a:ext cx="1284624"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printf.o</a:t>
            </a:r>
          </a:p>
        </p:txBody>
      </p:sp>
      <p:sp>
        <p:nvSpPr>
          <p:cNvPr id="11" name="Line 9">
            <a:extLst>
              <a:ext uri="{FF2B5EF4-FFF2-40B4-BE49-F238E27FC236}">
                <a16:creationId xmlns:a16="http://schemas.microsoft.com/office/drawing/2014/main" id="{E61695F6-09C4-4986-EF9A-C1BD9068BB77}"/>
              </a:ext>
            </a:extLst>
          </p:cNvPr>
          <p:cNvSpPr>
            <a:spLocks noChangeShapeType="1"/>
          </p:cNvSpPr>
          <p:nvPr/>
        </p:nvSpPr>
        <p:spPr bwMode="auto">
          <a:xfrm>
            <a:off x="2971800" y="1919981"/>
            <a:ext cx="1588" cy="381000"/>
          </a:xfrm>
          <a:prstGeom prst="line">
            <a:avLst/>
          </a:prstGeom>
          <a:noFill/>
          <a:ln w="28440">
            <a:solidFill>
              <a:srgbClr val="000066"/>
            </a:solidFill>
            <a:miter lim="800000"/>
            <a:headEnd/>
            <a:tailEnd type="triangle" w="med" len="med"/>
          </a:ln>
          <a:effectLst/>
        </p:spPr>
        <p:txBody>
          <a:bodyPr/>
          <a:lstStyle/>
          <a:p>
            <a:endParaRPr lang="en-US"/>
          </a:p>
        </p:txBody>
      </p:sp>
      <p:sp>
        <p:nvSpPr>
          <p:cNvPr id="12" name="Line 10">
            <a:extLst>
              <a:ext uri="{FF2B5EF4-FFF2-40B4-BE49-F238E27FC236}">
                <a16:creationId xmlns:a16="http://schemas.microsoft.com/office/drawing/2014/main" id="{72D0266B-08B6-8695-C22A-8A49AE0D5870}"/>
              </a:ext>
            </a:extLst>
          </p:cNvPr>
          <p:cNvSpPr>
            <a:spLocks noChangeShapeType="1"/>
          </p:cNvSpPr>
          <p:nvPr/>
        </p:nvSpPr>
        <p:spPr bwMode="auto">
          <a:xfrm>
            <a:off x="1295400" y="2681981"/>
            <a:ext cx="1588" cy="381000"/>
          </a:xfrm>
          <a:prstGeom prst="line">
            <a:avLst/>
          </a:prstGeom>
          <a:noFill/>
          <a:ln w="28440">
            <a:solidFill>
              <a:srgbClr val="000066"/>
            </a:solidFill>
            <a:miter lim="800000"/>
            <a:headEnd/>
            <a:tailEnd type="triangle" w="med" len="med"/>
          </a:ln>
          <a:effectLst/>
        </p:spPr>
        <p:txBody>
          <a:bodyPr/>
          <a:lstStyle/>
          <a:p>
            <a:endParaRPr lang="en-US"/>
          </a:p>
        </p:txBody>
      </p:sp>
      <p:sp>
        <p:nvSpPr>
          <p:cNvPr id="13" name="Line 11">
            <a:extLst>
              <a:ext uri="{FF2B5EF4-FFF2-40B4-BE49-F238E27FC236}">
                <a16:creationId xmlns:a16="http://schemas.microsoft.com/office/drawing/2014/main" id="{1A7B07C7-62AF-2083-C7BA-E627606647E4}"/>
              </a:ext>
            </a:extLst>
          </p:cNvPr>
          <p:cNvSpPr>
            <a:spLocks noChangeShapeType="1"/>
          </p:cNvSpPr>
          <p:nvPr/>
        </p:nvSpPr>
        <p:spPr bwMode="auto">
          <a:xfrm>
            <a:off x="2971800" y="2681981"/>
            <a:ext cx="1588" cy="381000"/>
          </a:xfrm>
          <a:prstGeom prst="line">
            <a:avLst/>
          </a:prstGeom>
          <a:noFill/>
          <a:ln w="28440">
            <a:solidFill>
              <a:srgbClr val="000066"/>
            </a:solidFill>
            <a:miter lim="800000"/>
            <a:headEnd/>
            <a:tailEnd type="triangle" w="med" len="med"/>
          </a:ln>
          <a:effectLst/>
        </p:spPr>
        <p:txBody>
          <a:bodyPr/>
          <a:lstStyle/>
          <a:p>
            <a:endParaRPr lang="en-US"/>
          </a:p>
        </p:txBody>
      </p:sp>
      <p:sp>
        <p:nvSpPr>
          <p:cNvPr id="14" name="Line 12">
            <a:extLst>
              <a:ext uri="{FF2B5EF4-FFF2-40B4-BE49-F238E27FC236}">
                <a16:creationId xmlns:a16="http://schemas.microsoft.com/office/drawing/2014/main" id="{BE7D8532-1ABB-FE19-CD88-FF4117ED54FB}"/>
              </a:ext>
            </a:extLst>
          </p:cNvPr>
          <p:cNvSpPr>
            <a:spLocks noChangeShapeType="1"/>
          </p:cNvSpPr>
          <p:nvPr/>
        </p:nvSpPr>
        <p:spPr bwMode="auto">
          <a:xfrm>
            <a:off x="2971800" y="3364606"/>
            <a:ext cx="1588" cy="471488"/>
          </a:xfrm>
          <a:prstGeom prst="line">
            <a:avLst/>
          </a:prstGeom>
          <a:noFill/>
          <a:ln w="28440">
            <a:solidFill>
              <a:srgbClr val="000066"/>
            </a:solidFill>
            <a:miter lim="800000"/>
            <a:headEnd/>
            <a:tailEnd type="triangle" w="med" len="med"/>
          </a:ln>
          <a:effectLst/>
        </p:spPr>
        <p:txBody>
          <a:bodyPr/>
          <a:lstStyle/>
          <a:p>
            <a:endParaRPr lang="en-US"/>
          </a:p>
        </p:txBody>
      </p:sp>
      <p:sp>
        <p:nvSpPr>
          <p:cNvPr id="15" name="Text Box 13">
            <a:extLst>
              <a:ext uri="{FF2B5EF4-FFF2-40B4-BE49-F238E27FC236}">
                <a16:creationId xmlns:a16="http://schemas.microsoft.com/office/drawing/2014/main" id="{79C5FC8B-5A11-7FF4-698E-56982FDEE277}"/>
              </a:ext>
            </a:extLst>
          </p:cNvPr>
          <p:cNvSpPr txBox="1">
            <a:spLocks noChangeArrowheads="1"/>
          </p:cNvSpPr>
          <p:nvPr/>
        </p:nvSpPr>
        <p:spPr bwMode="auto">
          <a:xfrm>
            <a:off x="2511425" y="4674294"/>
            <a:ext cx="1008907"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libc.a</a:t>
            </a:r>
          </a:p>
        </p:txBody>
      </p:sp>
      <p:sp>
        <p:nvSpPr>
          <p:cNvPr id="16" name="Line 14">
            <a:extLst>
              <a:ext uri="{FF2B5EF4-FFF2-40B4-BE49-F238E27FC236}">
                <a16:creationId xmlns:a16="http://schemas.microsoft.com/office/drawing/2014/main" id="{CA2CCEA9-5473-A067-BA31-AA7866FFCFAD}"/>
              </a:ext>
            </a:extLst>
          </p:cNvPr>
          <p:cNvSpPr>
            <a:spLocks noChangeShapeType="1"/>
          </p:cNvSpPr>
          <p:nvPr/>
        </p:nvSpPr>
        <p:spPr bwMode="auto">
          <a:xfrm flipH="1">
            <a:off x="3884613" y="3302694"/>
            <a:ext cx="1298575" cy="457200"/>
          </a:xfrm>
          <a:prstGeom prst="line">
            <a:avLst/>
          </a:prstGeom>
          <a:noFill/>
          <a:ln w="28440">
            <a:solidFill>
              <a:srgbClr val="000066"/>
            </a:solidFill>
            <a:miter lim="800000"/>
            <a:headEnd/>
            <a:tailEnd type="triangle" w="med" len="med"/>
          </a:ln>
          <a:effectLst/>
        </p:spPr>
        <p:txBody>
          <a:bodyPr/>
          <a:lstStyle/>
          <a:p>
            <a:endParaRPr lang="en-US"/>
          </a:p>
        </p:txBody>
      </p:sp>
      <p:sp>
        <p:nvSpPr>
          <p:cNvPr id="17" name="Rectangle 15">
            <a:extLst>
              <a:ext uri="{FF2B5EF4-FFF2-40B4-BE49-F238E27FC236}">
                <a16:creationId xmlns:a16="http://schemas.microsoft.com/office/drawing/2014/main" id="{4D1D1187-B245-42E5-6390-45DBEC4C704A}"/>
              </a:ext>
            </a:extLst>
          </p:cNvPr>
          <p:cNvSpPr>
            <a:spLocks noChangeArrowheads="1"/>
          </p:cNvSpPr>
          <p:nvPr/>
        </p:nvSpPr>
        <p:spPr bwMode="auto">
          <a:xfrm>
            <a:off x="1828800" y="3836094"/>
            <a:ext cx="2971800" cy="360909"/>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dirty="0"/>
              <a:t>归档器 </a:t>
            </a:r>
            <a:r>
              <a:rPr lang="en-GB" sz="1800" b="1" dirty="0">
                <a:latin typeface="Calibri" pitchFamily="34" charset="0"/>
                <a:ea typeface="msgothic" charset="0"/>
                <a:cs typeface="msgothic" charset="0"/>
              </a:rPr>
              <a:t>(</a:t>
            </a:r>
            <a:r>
              <a:rPr lang="en-GB" sz="1800" b="1" dirty="0" err="1">
                <a:latin typeface="Calibri" pitchFamily="34" charset="0"/>
                <a:ea typeface="msgothic" charset="0"/>
                <a:cs typeface="msgothic" charset="0"/>
              </a:rPr>
              <a:t>ar</a:t>
            </a:r>
            <a:r>
              <a:rPr lang="en-GB" sz="1800" b="1" dirty="0">
                <a:latin typeface="Calibri" pitchFamily="34" charset="0"/>
                <a:ea typeface="msgothic" charset="0"/>
                <a:cs typeface="msgothic" charset="0"/>
              </a:rPr>
              <a:t>)</a:t>
            </a:r>
          </a:p>
        </p:txBody>
      </p:sp>
      <p:sp>
        <p:nvSpPr>
          <p:cNvPr id="18" name="Text Box 16">
            <a:extLst>
              <a:ext uri="{FF2B5EF4-FFF2-40B4-BE49-F238E27FC236}">
                <a16:creationId xmlns:a16="http://schemas.microsoft.com/office/drawing/2014/main" id="{25C47A87-10E4-F739-4694-05D00C63E8D0}"/>
              </a:ext>
            </a:extLst>
          </p:cNvPr>
          <p:cNvSpPr txBox="1">
            <a:spLocks noChangeArrowheads="1"/>
          </p:cNvSpPr>
          <p:nvPr/>
        </p:nvSpPr>
        <p:spPr bwMode="auto">
          <a:xfrm>
            <a:off x="3886200" y="2159694"/>
            <a:ext cx="436563" cy="454025"/>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latin typeface="Calibri" pitchFamily="34" charset="0"/>
                <a:ea typeface="msgothic" charset="0"/>
                <a:cs typeface="msgothic" charset="0"/>
              </a:rPr>
              <a:t>...</a:t>
            </a:r>
          </a:p>
        </p:txBody>
      </p:sp>
      <p:sp>
        <p:nvSpPr>
          <p:cNvPr id="19" name="Rectangle 17">
            <a:extLst>
              <a:ext uri="{FF2B5EF4-FFF2-40B4-BE49-F238E27FC236}">
                <a16:creationId xmlns:a16="http://schemas.microsoft.com/office/drawing/2014/main" id="{32E3AE9B-DACC-5993-F45B-625FC53087E1}"/>
              </a:ext>
            </a:extLst>
          </p:cNvPr>
          <p:cNvSpPr>
            <a:spLocks noChangeArrowheads="1"/>
          </p:cNvSpPr>
          <p:nvPr/>
        </p:nvSpPr>
        <p:spPr bwMode="auto">
          <a:xfrm>
            <a:off x="4572000" y="2300981"/>
            <a:ext cx="1371600" cy="330709"/>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dirty="0"/>
              <a:t>翻译器</a:t>
            </a:r>
            <a:endParaRPr lang="en-GB" sz="1800" b="1" dirty="0">
              <a:latin typeface="Calibri" pitchFamily="34" charset="0"/>
              <a:ea typeface="msgothic" charset="0"/>
              <a:cs typeface="msgothic" charset="0"/>
            </a:endParaRPr>
          </a:p>
        </p:txBody>
      </p:sp>
      <p:sp>
        <p:nvSpPr>
          <p:cNvPr id="20" name="Text Box 18">
            <a:extLst>
              <a:ext uri="{FF2B5EF4-FFF2-40B4-BE49-F238E27FC236}">
                <a16:creationId xmlns:a16="http://schemas.microsoft.com/office/drawing/2014/main" id="{7ABBC3AD-05FE-4151-A30E-5DE9238FA22C}"/>
              </a:ext>
            </a:extLst>
          </p:cNvPr>
          <p:cNvSpPr txBox="1">
            <a:spLocks noChangeArrowheads="1"/>
          </p:cNvSpPr>
          <p:nvPr/>
        </p:nvSpPr>
        <p:spPr bwMode="auto">
          <a:xfrm>
            <a:off x="4583113" y="1626294"/>
            <a:ext cx="1284624"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random.c</a:t>
            </a:r>
          </a:p>
        </p:txBody>
      </p:sp>
      <p:sp>
        <p:nvSpPr>
          <p:cNvPr id="21" name="Text Box 19">
            <a:extLst>
              <a:ext uri="{FF2B5EF4-FFF2-40B4-BE49-F238E27FC236}">
                <a16:creationId xmlns:a16="http://schemas.microsoft.com/office/drawing/2014/main" id="{BB3B87CD-C89B-D1EF-A86A-6E7D5D591E81}"/>
              </a:ext>
            </a:extLst>
          </p:cNvPr>
          <p:cNvSpPr txBox="1">
            <a:spLocks noChangeArrowheads="1"/>
          </p:cNvSpPr>
          <p:nvPr/>
        </p:nvSpPr>
        <p:spPr bwMode="auto">
          <a:xfrm>
            <a:off x="4602163" y="2997894"/>
            <a:ext cx="1284624"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random.o</a:t>
            </a:r>
          </a:p>
        </p:txBody>
      </p:sp>
      <p:sp>
        <p:nvSpPr>
          <p:cNvPr id="22" name="Line 20">
            <a:extLst>
              <a:ext uri="{FF2B5EF4-FFF2-40B4-BE49-F238E27FC236}">
                <a16:creationId xmlns:a16="http://schemas.microsoft.com/office/drawing/2014/main" id="{4AD9C3AB-2C56-1693-0DAF-18A5A4657639}"/>
              </a:ext>
            </a:extLst>
          </p:cNvPr>
          <p:cNvSpPr>
            <a:spLocks noChangeShapeType="1"/>
          </p:cNvSpPr>
          <p:nvPr/>
        </p:nvSpPr>
        <p:spPr bwMode="auto">
          <a:xfrm>
            <a:off x="5257800" y="1931094"/>
            <a:ext cx="1588" cy="381000"/>
          </a:xfrm>
          <a:prstGeom prst="line">
            <a:avLst/>
          </a:prstGeom>
          <a:noFill/>
          <a:ln w="28440">
            <a:solidFill>
              <a:srgbClr val="000066"/>
            </a:solidFill>
            <a:miter lim="800000"/>
            <a:headEnd/>
            <a:tailEnd type="triangle" w="med" len="med"/>
          </a:ln>
          <a:effectLst/>
        </p:spPr>
        <p:txBody>
          <a:bodyPr/>
          <a:lstStyle/>
          <a:p>
            <a:endParaRPr lang="en-US"/>
          </a:p>
        </p:txBody>
      </p:sp>
      <p:sp>
        <p:nvSpPr>
          <p:cNvPr id="23" name="Line 21">
            <a:extLst>
              <a:ext uri="{FF2B5EF4-FFF2-40B4-BE49-F238E27FC236}">
                <a16:creationId xmlns:a16="http://schemas.microsoft.com/office/drawing/2014/main" id="{61B8730D-F3EF-5765-FE18-814AACF3DBD0}"/>
              </a:ext>
            </a:extLst>
          </p:cNvPr>
          <p:cNvSpPr>
            <a:spLocks noChangeShapeType="1"/>
          </p:cNvSpPr>
          <p:nvPr/>
        </p:nvSpPr>
        <p:spPr bwMode="auto">
          <a:xfrm>
            <a:off x="5257800" y="2693094"/>
            <a:ext cx="1588" cy="381000"/>
          </a:xfrm>
          <a:prstGeom prst="line">
            <a:avLst/>
          </a:prstGeom>
          <a:noFill/>
          <a:ln w="28440">
            <a:solidFill>
              <a:srgbClr val="000066"/>
            </a:solidFill>
            <a:miter lim="800000"/>
            <a:headEnd/>
            <a:tailEnd type="triangle" w="med" len="med"/>
          </a:ln>
          <a:effectLst/>
        </p:spPr>
        <p:txBody>
          <a:bodyPr/>
          <a:lstStyle/>
          <a:p>
            <a:endParaRPr lang="en-US"/>
          </a:p>
        </p:txBody>
      </p:sp>
      <p:sp>
        <p:nvSpPr>
          <p:cNvPr id="24" name="Line 22">
            <a:extLst>
              <a:ext uri="{FF2B5EF4-FFF2-40B4-BE49-F238E27FC236}">
                <a16:creationId xmlns:a16="http://schemas.microsoft.com/office/drawing/2014/main" id="{BFD140C0-1FA0-DD83-B70F-FBC1C76D0CC7}"/>
              </a:ext>
            </a:extLst>
          </p:cNvPr>
          <p:cNvSpPr>
            <a:spLocks noChangeShapeType="1"/>
          </p:cNvSpPr>
          <p:nvPr/>
        </p:nvSpPr>
        <p:spPr bwMode="auto">
          <a:xfrm>
            <a:off x="1295400" y="3302694"/>
            <a:ext cx="1219200" cy="457200"/>
          </a:xfrm>
          <a:prstGeom prst="line">
            <a:avLst/>
          </a:prstGeom>
          <a:noFill/>
          <a:ln w="28440">
            <a:solidFill>
              <a:srgbClr val="000066"/>
            </a:solidFill>
            <a:miter lim="800000"/>
            <a:headEnd/>
            <a:tailEnd type="triangle" w="med" len="med"/>
          </a:ln>
          <a:effectLst/>
        </p:spPr>
        <p:txBody>
          <a:bodyPr/>
          <a:lstStyle/>
          <a:p>
            <a:endParaRPr lang="en-US"/>
          </a:p>
        </p:txBody>
      </p:sp>
      <p:sp>
        <p:nvSpPr>
          <p:cNvPr id="25" name="Text Box 23">
            <a:extLst>
              <a:ext uri="{FF2B5EF4-FFF2-40B4-BE49-F238E27FC236}">
                <a16:creationId xmlns:a16="http://schemas.microsoft.com/office/drawing/2014/main" id="{03348BD9-867F-B890-BB9D-66D13AFEDA65}"/>
              </a:ext>
            </a:extLst>
          </p:cNvPr>
          <p:cNvSpPr txBox="1">
            <a:spLocks noChangeArrowheads="1"/>
          </p:cNvSpPr>
          <p:nvPr/>
        </p:nvSpPr>
        <p:spPr bwMode="auto">
          <a:xfrm>
            <a:off x="5095875" y="3759894"/>
            <a:ext cx="3637832" cy="557461"/>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a:solidFill>
                  <a:srgbClr val="C00000"/>
                </a:solidFill>
                <a:latin typeface="Courier New" pitchFamily="49" charset="0"/>
                <a:ea typeface="msgothic" charset="0"/>
                <a:cs typeface="msgothic" charset="0"/>
              </a:rPr>
              <a:t>unix</a:t>
            </a:r>
            <a:r>
              <a:rPr lang="en-GB" sz="1600" b="1">
                <a:solidFill>
                  <a:srgbClr val="C00000"/>
                </a:solidFill>
                <a:latin typeface="Courier New" pitchFamily="49" charset="0"/>
                <a:ea typeface="msgothic" charset="0"/>
                <a:cs typeface="msgothic" charset="0"/>
              </a:rPr>
              <a:t>&gt; </a:t>
            </a:r>
            <a:r>
              <a:rPr lang="en-GB" sz="1600" b="1" err="1">
                <a:solidFill>
                  <a:srgbClr val="C00000"/>
                </a:solidFill>
                <a:latin typeface="Courier New" pitchFamily="49" charset="0"/>
                <a:ea typeface="msgothic" charset="0"/>
                <a:cs typeface="msgothic" charset="0"/>
              </a:rPr>
              <a:t>ar</a:t>
            </a:r>
            <a:r>
              <a:rPr lang="en-GB" sz="1600" b="1">
                <a:solidFill>
                  <a:srgbClr val="C00000"/>
                </a:solidFill>
                <a:latin typeface="Courier New" pitchFamily="49" charset="0"/>
                <a:ea typeface="msgothic" charset="0"/>
                <a:cs typeface="msgothic" charset="0"/>
              </a:rPr>
              <a:t> </a:t>
            </a:r>
            <a:r>
              <a:rPr lang="en-GB" sz="1600" b="1" err="1">
                <a:solidFill>
                  <a:srgbClr val="C00000"/>
                </a:solidFill>
                <a:latin typeface="Courier New" pitchFamily="49" charset="0"/>
                <a:ea typeface="msgothic" charset="0"/>
                <a:cs typeface="msgothic" charset="0"/>
              </a:rPr>
              <a:t>rs</a:t>
            </a:r>
            <a:r>
              <a:rPr lang="en-GB" sz="1600" b="1">
                <a:solidFill>
                  <a:srgbClr val="C00000"/>
                </a:solidFill>
                <a:latin typeface="Courier New" pitchFamily="49" charset="0"/>
                <a:ea typeface="msgothic" charset="0"/>
                <a:cs typeface="msgothic" charset="0"/>
              </a:rPr>
              <a:t> </a:t>
            </a:r>
            <a:r>
              <a:rPr lang="en-GB" sz="1600" b="1" err="1">
                <a:solidFill>
                  <a:srgbClr val="C00000"/>
                </a:solidFill>
                <a:latin typeface="Courier New" pitchFamily="49" charset="0"/>
                <a:ea typeface="msgothic" charset="0"/>
                <a:cs typeface="msgothic" charset="0"/>
              </a:rPr>
              <a:t>libc.a</a:t>
            </a:r>
            <a:r>
              <a:rPr lang="en-GB" sz="1600" b="1">
                <a:solidFill>
                  <a:srgbClr val="C00000"/>
                </a:solidFill>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C00000"/>
                </a:solidFill>
                <a:latin typeface="Courier New" pitchFamily="49" charset="0"/>
                <a:ea typeface="msgothic" charset="0"/>
                <a:cs typeface="msgothic" charset="0"/>
              </a:rPr>
              <a:t>  </a:t>
            </a:r>
            <a:r>
              <a:rPr lang="en-GB" sz="1600" b="1" err="1">
                <a:solidFill>
                  <a:srgbClr val="C00000"/>
                </a:solidFill>
                <a:latin typeface="Courier New" pitchFamily="49" charset="0"/>
                <a:ea typeface="msgothic" charset="0"/>
                <a:cs typeface="msgothic" charset="0"/>
              </a:rPr>
              <a:t>atoi.o</a:t>
            </a:r>
            <a:r>
              <a:rPr lang="en-GB" sz="1600" b="1">
                <a:solidFill>
                  <a:srgbClr val="C00000"/>
                </a:solidFill>
                <a:latin typeface="Courier New" pitchFamily="49" charset="0"/>
                <a:ea typeface="msgothic" charset="0"/>
                <a:cs typeface="msgothic" charset="0"/>
              </a:rPr>
              <a:t> </a:t>
            </a:r>
            <a:r>
              <a:rPr lang="en-GB" sz="1600" b="1" err="1">
                <a:solidFill>
                  <a:srgbClr val="C00000"/>
                </a:solidFill>
                <a:latin typeface="Courier New" pitchFamily="49" charset="0"/>
                <a:ea typeface="msgothic" charset="0"/>
                <a:cs typeface="msgothic" charset="0"/>
              </a:rPr>
              <a:t>printf.o</a:t>
            </a:r>
            <a:r>
              <a:rPr lang="en-GB" sz="1600" b="1">
                <a:solidFill>
                  <a:srgbClr val="C00000"/>
                </a:solidFill>
                <a:latin typeface="Courier New" pitchFamily="49" charset="0"/>
                <a:ea typeface="msgothic" charset="0"/>
                <a:cs typeface="msgothic" charset="0"/>
              </a:rPr>
              <a:t> … </a:t>
            </a:r>
            <a:r>
              <a:rPr lang="en-GB" sz="1600" b="1" err="1">
                <a:solidFill>
                  <a:srgbClr val="C00000"/>
                </a:solidFill>
                <a:latin typeface="Courier New" pitchFamily="49" charset="0"/>
                <a:ea typeface="msgothic" charset="0"/>
                <a:cs typeface="msgothic" charset="0"/>
              </a:rPr>
              <a:t>random.o</a:t>
            </a:r>
            <a:endParaRPr lang="en-GB" sz="1600" b="1">
              <a:solidFill>
                <a:srgbClr val="C00000"/>
              </a:solidFill>
              <a:latin typeface="Courier New" pitchFamily="49" charset="0"/>
              <a:ea typeface="msgothic" charset="0"/>
              <a:cs typeface="msgothic" charset="0"/>
            </a:endParaRPr>
          </a:p>
        </p:txBody>
      </p:sp>
      <p:sp>
        <p:nvSpPr>
          <p:cNvPr id="26" name="Line 24">
            <a:extLst>
              <a:ext uri="{FF2B5EF4-FFF2-40B4-BE49-F238E27FC236}">
                <a16:creationId xmlns:a16="http://schemas.microsoft.com/office/drawing/2014/main" id="{B7744BCD-5F63-8AF8-208B-3998C3985E47}"/>
              </a:ext>
            </a:extLst>
          </p:cNvPr>
          <p:cNvSpPr>
            <a:spLocks noChangeShapeType="1"/>
          </p:cNvSpPr>
          <p:nvPr/>
        </p:nvSpPr>
        <p:spPr bwMode="auto">
          <a:xfrm>
            <a:off x="2971800" y="4279006"/>
            <a:ext cx="1588" cy="457200"/>
          </a:xfrm>
          <a:prstGeom prst="line">
            <a:avLst/>
          </a:prstGeom>
          <a:noFill/>
          <a:ln w="28440">
            <a:solidFill>
              <a:srgbClr val="000066"/>
            </a:solidFill>
            <a:miter lim="800000"/>
            <a:headEnd/>
            <a:tailEnd type="triangle" w="med" len="med"/>
          </a:ln>
          <a:effectLst/>
        </p:spPr>
        <p:txBody>
          <a:bodyPr/>
          <a:lstStyle/>
          <a:p>
            <a:endParaRPr lang="en-US"/>
          </a:p>
        </p:txBody>
      </p:sp>
      <p:sp>
        <p:nvSpPr>
          <p:cNvPr id="27" name="Text Box 26">
            <a:extLst>
              <a:ext uri="{FF2B5EF4-FFF2-40B4-BE49-F238E27FC236}">
                <a16:creationId xmlns:a16="http://schemas.microsoft.com/office/drawing/2014/main" id="{D3DA8032-FBD1-3A0E-6084-2F16E0897BCB}"/>
              </a:ext>
            </a:extLst>
          </p:cNvPr>
          <p:cNvSpPr txBox="1">
            <a:spLocks noChangeArrowheads="1"/>
          </p:cNvSpPr>
          <p:nvPr/>
        </p:nvSpPr>
        <p:spPr bwMode="auto">
          <a:xfrm>
            <a:off x="3886200" y="4654714"/>
            <a:ext cx="2971800" cy="3659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rgbClr val="C00000"/>
                </a:solidFill>
                <a:latin typeface="Calibri" pitchFamily="34" charset="0"/>
                <a:ea typeface="msgothic" charset="0"/>
                <a:cs typeface="msgothic" charset="0"/>
              </a:rPr>
              <a:t>C </a:t>
            </a:r>
            <a:r>
              <a:rPr lang="zh-CN" altLang="en-US" sz="1800" b="1" i="1" dirty="0">
                <a:solidFill>
                  <a:srgbClr val="C00000"/>
                </a:solidFill>
                <a:latin typeface="Calibri" pitchFamily="34" charset="0"/>
                <a:ea typeface="msgothic" charset="0"/>
                <a:cs typeface="msgothic" charset="0"/>
              </a:rPr>
              <a:t>标准库</a:t>
            </a:r>
            <a:endParaRPr lang="en-GB" sz="1800" b="1" i="1" dirty="0">
              <a:solidFill>
                <a:srgbClr val="C00000"/>
              </a:solidFill>
              <a:latin typeface="Calibri" pitchFamily="34" charset="0"/>
              <a:ea typeface="msgothic" charset="0"/>
              <a:cs typeface="msgothic" charset="0"/>
            </a:endParaRPr>
          </a:p>
        </p:txBody>
      </p:sp>
    </p:spTree>
    <p:extLst>
      <p:ext uri="{BB962C8B-B14F-4D97-AF65-F5344CB8AC3E}">
        <p14:creationId xmlns:p14="http://schemas.microsoft.com/office/powerpoint/2010/main" val="14991444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1176D4-52C4-ECF8-F24C-F0AA9436C001}"/>
              </a:ext>
            </a:extLst>
          </p:cNvPr>
          <p:cNvSpPr>
            <a:spLocks noGrp="1"/>
          </p:cNvSpPr>
          <p:nvPr>
            <p:ph type="title"/>
          </p:nvPr>
        </p:nvSpPr>
        <p:spPr/>
        <p:txBody>
          <a:bodyPr/>
          <a:lstStyle/>
          <a:p>
            <a:r>
              <a:rPr lang="zh-CN" altLang="en-US" dirty="0"/>
              <a:t>常用库</a:t>
            </a:r>
          </a:p>
        </p:txBody>
      </p:sp>
      <p:sp>
        <p:nvSpPr>
          <p:cNvPr id="3" name="内容占位符 2">
            <a:extLst>
              <a:ext uri="{FF2B5EF4-FFF2-40B4-BE49-F238E27FC236}">
                <a16:creationId xmlns:a16="http://schemas.microsoft.com/office/drawing/2014/main" id="{5A582C94-9955-527F-2CC2-8A5B063B279A}"/>
              </a:ext>
            </a:extLst>
          </p:cNvPr>
          <p:cNvSpPr>
            <a:spLocks noGrp="1"/>
          </p:cNvSpPr>
          <p:nvPr>
            <p:ph idx="1"/>
          </p:nvPr>
        </p:nvSpPr>
        <p:spPr>
          <a:xfrm>
            <a:off x="457200" y="1600200"/>
            <a:ext cx="8305800" cy="2057400"/>
          </a:xfrm>
        </p:spPr>
        <p:txBody>
          <a:bodyPr>
            <a:normAutofit fontScale="92500" lnSpcReduction="20000"/>
          </a:bodyPr>
          <a:lstStyle/>
          <a:p>
            <a:r>
              <a:rPr lang="en-US" altLang="zh-CN" sz="2400" dirty="0" err="1"/>
              <a:t>libc.a</a:t>
            </a:r>
            <a:r>
              <a:rPr lang="zh-CN" altLang="en-US" sz="2400" dirty="0"/>
              <a:t>（</a:t>
            </a:r>
            <a:r>
              <a:rPr lang="en-US" altLang="zh-CN" sz="2400" dirty="0"/>
              <a:t>C </a:t>
            </a:r>
            <a:r>
              <a:rPr lang="zh-CN" altLang="en-US" sz="2400" dirty="0"/>
              <a:t>标准库）</a:t>
            </a:r>
          </a:p>
          <a:p>
            <a:pPr lvl="1"/>
            <a:r>
              <a:rPr lang="en-US" altLang="zh-CN" sz="1800" dirty="0"/>
              <a:t>4.6 MB </a:t>
            </a:r>
            <a:r>
              <a:rPr lang="zh-CN" altLang="en-US" sz="1800" dirty="0"/>
              <a:t>的归档文件，包含 </a:t>
            </a:r>
            <a:r>
              <a:rPr lang="en-US" altLang="zh-CN" sz="1800" dirty="0"/>
              <a:t>1496 </a:t>
            </a:r>
            <a:r>
              <a:rPr lang="zh-CN" altLang="en-US" sz="1800" dirty="0"/>
              <a:t>个目标文件。</a:t>
            </a:r>
          </a:p>
          <a:p>
            <a:pPr lvl="1"/>
            <a:r>
              <a:rPr lang="zh-CN" altLang="en-US" sz="1800" dirty="0"/>
              <a:t>功能包括：输入</a:t>
            </a:r>
            <a:r>
              <a:rPr lang="en-US" altLang="zh-CN" sz="1800" dirty="0"/>
              <a:t>/</a:t>
            </a:r>
            <a:r>
              <a:rPr lang="zh-CN" altLang="en-US" sz="1800" dirty="0"/>
              <a:t>输出、内存分配、信号处理、字符串处理、日期和时间、随机数生成、整数数学运算</a:t>
            </a:r>
          </a:p>
          <a:p>
            <a:r>
              <a:rPr lang="en-US" altLang="zh-CN" sz="2400" dirty="0" err="1"/>
              <a:t>libm.a</a:t>
            </a:r>
            <a:r>
              <a:rPr lang="zh-CN" altLang="en-US" sz="2400" dirty="0"/>
              <a:t>（</a:t>
            </a:r>
            <a:r>
              <a:rPr lang="en-US" altLang="zh-CN" sz="2400" dirty="0"/>
              <a:t>C </a:t>
            </a:r>
            <a:r>
              <a:rPr lang="zh-CN" altLang="en-US" sz="2400" dirty="0"/>
              <a:t>数学库）</a:t>
            </a:r>
          </a:p>
          <a:p>
            <a:pPr lvl="1"/>
            <a:r>
              <a:rPr lang="en-US" altLang="zh-CN" sz="1800" dirty="0"/>
              <a:t>2 MB </a:t>
            </a:r>
            <a:r>
              <a:rPr lang="zh-CN" altLang="en-US" sz="1800" dirty="0"/>
              <a:t>的归档文件，包含 </a:t>
            </a:r>
            <a:r>
              <a:rPr lang="en-US" altLang="zh-CN" sz="1800" dirty="0"/>
              <a:t>444 </a:t>
            </a:r>
            <a:r>
              <a:rPr lang="zh-CN" altLang="en-US" sz="1800" dirty="0"/>
              <a:t>个目标文件。</a:t>
            </a:r>
          </a:p>
          <a:p>
            <a:pPr lvl="1"/>
            <a:r>
              <a:rPr lang="zh-CN" altLang="en-US" sz="1800" dirty="0"/>
              <a:t>功能：浮点数学运算（如 </a:t>
            </a:r>
            <a:r>
              <a:rPr lang="en-US" altLang="zh-CN" sz="1800" dirty="0"/>
              <a:t>sin</a:t>
            </a:r>
            <a:r>
              <a:rPr lang="zh-CN" altLang="en-US" sz="1800" dirty="0"/>
              <a:t>、</a:t>
            </a:r>
            <a:r>
              <a:rPr lang="en-US" altLang="zh-CN" sz="1800" dirty="0"/>
              <a:t>cos</a:t>
            </a:r>
            <a:r>
              <a:rPr lang="zh-CN" altLang="en-US" sz="1800" dirty="0"/>
              <a:t>、</a:t>
            </a:r>
            <a:r>
              <a:rPr lang="en-US" altLang="zh-CN" sz="1800" dirty="0"/>
              <a:t>tan</a:t>
            </a:r>
            <a:r>
              <a:rPr lang="zh-CN" altLang="en-US" sz="1800" dirty="0"/>
              <a:t>、</a:t>
            </a:r>
            <a:r>
              <a:rPr lang="en-US" altLang="zh-CN" sz="1800" dirty="0"/>
              <a:t>log</a:t>
            </a:r>
            <a:r>
              <a:rPr lang="zh-CN" altLang="en-US" sz="1800" dirty="0"/>
              <a:t>、</a:t>
            </a:r>
            <a:r>
              <a:rPr lang="en-US" altLang="zh-CN" sz="1800" dirty="0"/>
              <a:t>exp</a:t>
            </a:r>
            <a:r>
              <a:rPr lang="zh-CN" altLang="en-US" sz="1800" dirty="0"/>
              <a:t>、</a:t>
            </a:r>
            <a:r>
              <a:rPr lang="en-US" altLang="zh-CN" sz="1800" dirty="0"/>
              <a:t>sqrt </a:t>
            </a:r>
            <a:r>
              <a:rPr lang="zh-CN" altLang="en-US" sz="1800" dirty="0"/>
              <a:t>等）</a:t>
            </a:r>
            <a:endParaRPr lang="zh-CN" altLang="en-US" dirty="0"/>
          </a:p>
        </p:txBody>
      </p:sp>
      <p:sp>
        <p:nvSpPr>
          <p:cNvPr id="4" name="Text Box 3">
            <a:extLst>
              <a:ext uri="{FF2B5EF4-FFF2-40B4-BE49-F238E27FC236}">
                <a16:creationId xmlns:a16="http://schemas.microsoft.com/office/drawing/2014/main" id="{38C4A991-1EEE-AEEC-F39C-31573AA982F1}"/>
              </a:ext>
            </a:extLst>
          </p:cNvPr>
          <p:cNvSpPr txBox="1">
            <a:spLocks noChangeArrowheads="1"/>
          </p:cNvSpPr>
          <p:nvPr/>
        </p:nvSpPr>
        <p:spPr bwMode="auto">
          <a:xfrm>
            <a:off x="304800" y="3801954"/>
            <a:ext cx="4008126" cy="2872198"/>
          </a:xfrm>
          <a:prstGeom prst="rect">
            <a:avLst/>
          </a:prstGeom>
          <a:solidFill>
            <a:srgbClr val="E6E6E6"/>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 </a:t>
            </a:r>
            <a:r>
              <a:rPr lang="en-GB" sz="1600" b="1" dirty="0" err="1">
                <a:latin typeface="Courier New" pitchFamily="49" charset="0"/>
                <a:ea typeface="msgothic" charset="0"/>
                <a:cs typeface="msgothic" charset="0"/>
              </a:rPr>
              <a:t>ar</a:t>
            </a:r>
            <a:r>
              <a:rPr lang="en-GB" sz="1600" b="1" dirty="0">
                <a:latin typeface="Courier New" pitchFamily="49" charset="0"/>
                <a:ea typeface="msgothic" charset="0"/>
                <a:cs typeface="msgothic" charset="0"/>
              </a:rPr>
              <a:t> –t /</a:t>
            </a:r>
            <a:r>
              <a:rPr lang="en-GB" sz="1600" b="1" dirty="0" err="1">
                <a:latin typeface="Courier New" pitchFamily="49" charset="0"/>
                <a:ea typeface="msgothic" charset="0"/>
                <a:cs typeface="msgothic" charset="0"/>
              </a:rPr>
              <a:t>usr</a:t>
            </a:r>
            <a:r>
              <a:rPr lang="en-GB" sz="1600" b="1" dirty="0">
                <a:latin typeface="Courier New" pitchFamily="49" charset="0"/>
                <a:ea typeface="msgothic" charset="0"/>
                <a:cs typeface="msgothic" charset="0"/>
              </a:rPr>
              <a:t>/lib/</a:t>
            </a:r>
            <a:r>
              <a:rPr lang="en-GB" sz="1600" b="1" dirty="0" err="1">
                <a:latin typeface="Courier New" pitchFamily="49" charset="0"/>
                <a:ea typeface="msgothic" charset="0"/>
                <a:cs typeface="msgothic" charset="0"/>
              </a:rPr>
              <a:t>libc.a</a:t>
            </a:r>
            <a:r>
              <a:rPr lang="en-GB" sz="1600" b="1" dirty="0">
                <a:latin typeface="Courier New" pitchFamily="49" charset="0"/>
                <a:ea typeface="msgothic" charset="0"/>
                <a:cs typeface="msgothic" charset="0"/>
              </a:rPr>
              <a:t> | sort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fork.o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fprintf.o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fpu_control.o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fputc.o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freopen.o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fscanf.o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fseek.o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fstab.o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p>
        </p:txBody>
      </p:sp>
      <p:sp>
        <p:nvSpPr>
          <p:cNvPr id="5" name="Text Box 4">
            <a:extLst>
              <a:ext uri="{FF2B5EF4-FFF2-40B4-BE49-F238E27FC236}">
                <a16:creationId xmlns:a16="http://schemas.microsoft.com/office/drawing/2014/main" id="{84319D5C-373A-C984-50D2-F17AA6544435}"/>
              </a:ext>
            </a:extLst>
          </p:cNvPr>
          <p:cNvSpPr txBox="1">
            <a:spLocks noChangeArrowheads="1"/>
          </p:cNvSpPr>
          <p:nvPr/>
        </p:nvSpPr>
        <p:spPr bwMode="auto">
          <a:xfrm>
            <a:off x="4831074" y="3821701"/>
            <a:ext cx="4008126" cy="2872198"/>
          </a:xfrm>
          <a:prstGeom prst="rect">
            <a:avLst/>
          </a:prstGeom>
          <a:solidFill>
            <a:srgbClr val="E6E6E6"/>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 </a:t>
            </a:r>
            <a:r>
              <a:rPr lang="en-GB" sz="1600" b="1" dirty="0" err="1">
                <a:latin typeface="Courier New" pitchFamily="49" charset="0"/>
                <a:ea typeface="msgothic" charset="0"/>
                <a:cs typeface="msgothic" charset="0"/>
              </a:rPr>
              <a:t>ar</a:t>
            </a:r>
            <a:r>
              <a:rPr lang="en-GB" sz="1600" b="1" dirty="0">
                <a:latin typeface="Courier New" pitchFamily="49" charset="0"/>
                <a:ea typeface="msgothic" charset="0"/>
                <a:cs typeface="msgothic" charset="0"/>
              </a:rPr>
              <a:t> –t /</a:t>
            </a:r>
            <a:r>
              <a:rPr lang="en-GB" sz="1600" dirty="0" err="1">
                <a:latin typeface="Courier New" pitchFamily="49" charset="0"/>
                <a:ea typeface="msgothic" charset="0"/>
                <a:cs typeface="msgothic" charset="0"/>
              </a:rPr>
              <a:t>usr</a:t>
            </a:r>
            <a:r>
              <a:rPr lang="en-GB" sz="1600" dirty="0">
                <a:latin typeface="Courier New" pitchFamily="49" charset="0"/>
                <a:ea typeface="msgothic" charset="0"/>
                <a:cs typeface="msgothic" charset="0"/>
              </a:rPr>
              <a:t>/lib/</a:t>
            </a:r>
            <a:r>
              <a:rPr lang="en-GB" sz="1600" b="1" dirty="0" err="1">
                <a:latin typeface="Courier New" pitchFamily="49" charset="0"/>
                <a:ea typeface="msgothic" charset="0"/>
                <a:cs typeface="msgothic" charset="0"/>
              </a:rPr>
              <a:t>libm.a</a:t>
            </a:r>
            <a:r>
              <a:rPr lang="en-GB" sz="1600" b="1" dirty="0">
                <a:latin typeface="Courier New" pitchFamily="49" charset="0"/>
                <a:ea typeface="msgothic" charset="0"/>
                <a:cs typeface="msgothic" charset="0"/>
              </a:rPr>
              <a:t> | sort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e_acos.o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e_acosf.o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e_acosh.o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e_acoshf.o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e_acoshl.o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e_acosl.o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e_asin.o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e_asinf.o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e_asinl.o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p>
        </p:txBody>
      </p:sp>
    </p:spTree>
    <p:extLst>
      <p:ext uri="{BB962C8B-B14F-4D97-AF65-F5344CB8AC3E}">
        <p14:creationId xmlns:p14="http://schemas.microsoft.com/office/powerpoint/2010/main" val="23393411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79C6C8-F39B-2CF3-612E-4BF0D3F3C60B}"/>
              </a:ext>
            </a:extLst>
          </p:cNvPr>
          <p:cNvSpPr>
            <a:spLocks noGrp="1"/>
          </p:cNvSpPr>
          <p:nvPr>
            <p:ph type="title"/>
          </p:nvPr>
        </p:nvSpPr>
        <p:spPr/>
        <p:txBody>
          <a:bodyPr/>
          <a:lstStyle/>
          <a:p>
            <a:r>
              <a:rPr lang="zh-CN" altLang="en-US" dirty="0"/>
              <a:t>与静态库链接</a:t>
            </a:r>
          </a:p>
        </p:txBody>
      </p:sp>
      <p:sp>
        <p:nvSpPr>
          <p:cNvPr id="4" name="Rectangle 2">
            <a:extLst>
              <a:ext uri="{FF2B5EF4-FFF2-40B4-BE49-F238E27FC236}">
                <a16:creationId xmlns:a16="http://schemas.microsoft.com/office/drawing/2014/main" id="{534AA71D-A8A5-578E-5099-1F5291A1C993}"/>
              </a:ext>
            </a:extLst>
          </p:cNvPr>
          <p:cNvSpPr>
            <a:spLocks noChangeArrowheads="1"/>
          </p:cNvSpPr>
          <p:nvPr/>
        </p:nvSpPr>
        <p:spPr bwMode="auto">
          <a:xfrm>
            <a:off x="3962400" y="1600199"/>
            <a:ext cx="4876800" cy="5114223"/>
          </a:xfrm>
          <a:prstGeom prst="rect">
            <a:avLst/>
          </a:prstGeom>
          <a:solidFill>
            <a:schemeClr val="bg1">
              <a:lumMod val="75000"/>
            </a:schemeClr>
          </a:solidFill>
          <a:ln w="3240">
            <a:solidFill>
              <a:srgbClr val="000066"/>
            </a:solidFill>
            <a:miter lim="800000"/>
            <a:headEnd/>
            <a:tailEnd/>
          </a:ln>
          <a:effectLst/>
        </p:spPr>
        <p:txBody>
          <a:bodyPr wrap="square" lIns="90000" tIns="46800" rIns="90000" bIns="46800">
            <a:noAutofit/>
          </a:bodyPr>
          <a:lstStyle/>
          <a:p>
            <a:endParaRPr lang="is-IS" sz="1600" dirty="0">
              <a:solidFill>
                <a:srgbClr val="000000"/>
              </a:solidFill>
              <a:latin typeface="Courier New"/>
              <a:cs typeface="Courier New"/>
            </a:endParaRPr>
          </a:p>
        </p:txBody>
      </p:sp>
      <p:sp>
        <p:nvSpPr>
          <p:cNvPr id="5" name="Rectangle 2">
            <a:extLst>
              <a:ext uri="{FF2B5EF4-FFF2-40B4-BE49-F238E27FC236}">
                <a16:creationId xmlns:a16="http://schemas.microsoft.com/office/drawing/2014/main" id="{A174DAF3-A898-4C97-9D61-6F51A575D01C}"/>
              </a:ext>
            </a:extLst>
          </p:cNvPr>
          <p:cNvSpPr>
            <a:spLocks noChangeArrowheads="1"/>
          </p:cNvSpPr>
          <p:nvPr/>
        </p:nvSpPr>
        <p:spPr bwMode="auto">
          <a:xfrm>
            <a:off x="304800" y="2285632"/>
            <a:ext cx="3517106" cy="3787833"/>
          </a:xfrm>
          <a:prstGeom prst="rect">
            <a:avLst/>
          </a:prstGeom>
          <a:solidFill>
            <a:srgbClr val="F7F5CD"/>
          </a:solidFill>
          <a:ln w="3240">
            <a:solidFill>
              <a:srgbClr val="000066"/>
            </a:solidFill>
            <a:miter lim="800000"/>
            <a:headEnd/>
            <a:tailEnd/>
          </a:ln>
          <a:effectLst/>
        </p:spPr>
        <p:txBody>
          <a:bodyPr wrap="square" lIns="90000" tIns="46800" rIns="90000" bIns="46800">
            <a:spAutoFit/>
          </a:bodyPr>
          <a:lstStyle/>
          <a:p>
            <a:r>
              <a:rPr lang="en-US" sz="1600" dirty="0">
                <a:solidFill>
                  <a:srgbClr val="926492"/>
                </a:solidFill>
                <a:latin typeface="Courier New"/>
                <a:cs typeface="Courier New"/>
              </a:rPr>
              <a:t>#include</a:t>
            </a:r>
            <a:r>
              <a:rPr lang="en-US" sz="1600" dirty="0">
                <a:solidFill>
                  <a:srgbClr val="000000"/>
                </a:solidFill>
                <a:latin typeface="Courier New"/>
                <a:cs typeface="Courier New"/>
              </a:rPr>
              <a:t> </a:t>
            </a:r>
            <a:r>
              <a:rPr lang="en-US" sz="1600" dirty="0">
                <a:solidFill>
                  <a:srgbClr val="9D206F"/>
                </a:solidFill>
                <a:latin typeface="Courier New"/>
                <a:cs typeface="Courier New"/>
              </a:rPr>
              <a:t>&lt;</a:t>
            </a:r>
            <a:r>
              <a:rPr lang="en-US" sz="1600" dirty="0" err="1">
                <a:solidFill>
                  <a:srgbClr val="9D206F"/>
                </a:solidFill>
                <a:latin typeface="Courier New"/>
                <a:cs typeface="Courier New"/>
              </a:rPr>
              <a:t>stdio.h</a:t>
            </a:r>
            <a:r>
              <a:rPr lang="en-US" sz="1600" dirty="0">
                <a:solidFill>
                  <a:srgbClr val="9D206F"/>
                </a:solidFill>
                <a:latin typeface="Courier New"/>
                <a:cs typeface="Courier New"/>
              </a:rPr>
              <a:t>&gt;</a:t>
            </a:r>
            <a:endParaRPr lang="en-US" sz="1600" dirty="0">
              <a:solidFill>
                <a:srgbClr val="000000"/>
              </a:solidFill>
              <a:latin typeface="Courier New"/>
              <a:cs typeface="Courier New"/>
            </a:endParaRPr>
          </a:p>
          <a:p>
            <a:r>
              <a:rPr lang="en-US" sz="1600" dirty="0">
                <a:solidFill>
                  <a:srgbClr val="926492"/>
                </a:solidFill>
                <a:latin typeface="Courier New"/>
                <a:cs typeface="Courier New"/>
              </a:rPr>
              <a:t>#include</a:t>
            </a:r>
            <a:r>
              <a:rPr lang="en-US" sz="1600" dirty="0">
                <a:solidFill>
                  <a:srgbClr val="000000"/>
                </a:solidFill>
                <a:latin typeface="Courier New"/>
                <a:cs typeface="Courier New"/>
              </a:rPr>
              <a:t> </a:t>
            </a:r>
            <a:r>
              <a:rPr lang="en-US" sz="1600" dirty="0">
                <a:solidFill>
                  <a:srgbClr val="9D206F"/>
                </a:solidFill>
                <a:latin typeface="Courier New"/>
                <a:cs typeface="Courier New"/>
              </a:rPr>
              <a:t>"</a:t>
            </a:r>
            <a:r>
              <a:rPr lang="en-US" sz="1600" dirty="0" err="1">
                <a:solidFill>
                  <a:srgbClr val="9D206F"/>
                </a:solidFill>
                <a:latin typeface="Courier New"/>
                <a:cs typeface="Courier New"/>
              </a:rPr>
              <a:t>vector.h</a:t>
            </a:r>
            <a:r>
              <a:rPr lang="en-US" sz="1600" dirty="0">
                <a:solidFill>
                  <a:srgbClr val="9D206F"/>
                </a:solidFill>
                <a:latin typeface="Courier New"/>
                <a:cs typeface="Courier New"/>
              </a:rPr>
              <a:t>"</a:t>
            </a:r>
            <a:endParaRPr lang="en-US" sz="1600" dirty="0">
              <a:solidFill>
                <a:srgbClr val="000000"/>
              </a:solidFill>
              <a:latin typeface="Courier New"/>
              <a:cs typeface="Courier New"/>
            </a:endParaRPr>
          </a:p>
          <a:p>
            <a:endParaRPr lang="en-US" sz="1600" dirty="0">
              <a:solidFill>
                <a:srgbClr val="000000"/>
              </a:solidFill>
              <a:latin typeface="Courier New"/>
              <a:cs typeface="Courier New"/>
            </a:endParaRPr>
          </a:p>
          <a:p>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a:solidFill>
                  <a:srgbClr val="C1651C"/>
                </a:solidFill>
                <a:latin typeface="Courier New"/>
                <a:cs typeface="Courier New"/>
              </a:rPr>
              <a:t>x</a:t>
            </a:r>
            <a:r>
              <a:rPr lang="fr-FR" sz="1600" dirty="0">
                <a:solidFill>
                  <a:srgbClr val="000000"/>
                </a:solidFill>
                <a:latin typeface="Courier New"/>
                <a:cs typeface="Courier New"/>
              </a:rPr>
              <a:t>[2] = {1, 2};</a:t>
            </a:r>
          </a:p>
          <a:p>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a:solidFill>
                  <a:srgbClr val="C1651C"/>
                </a:solidFill>
                <a:latin typeface="Courier New"/>
                <a:cs typeface="Courier New"/>
              </a:rPr>
              <a:t>y</a:t>
            </a:r>
            <a:r>
              <a:rPr lang="fr-FR" sz="1600" dirty="0">
                <a:solidFill>
                  <a:srgbClr val="000000"/>
                </a:solidFill>
                <a:latin typeface="Courier New"/>
                <a:cs typeface="Courier New"/>
              </a:rPr>
              <a:t>[2] = {3, 4};</a:t>
            </a:r>
          </a:p>
          <a:p>
            <a:r>
              <a:rPr lang="nl-NL" sz="1600" dirty="0">
                <a:solidFill>
                  <a:srgbClr val="2D961E"/>
                </a:solidFill>
                <a:latin typeface="Courier New"/>
                <a:cs typeface="Courier New"/>
              </a:rPr>
              <a:t>int</a:t>
            </a:r>
            <a:r>
              <a:rPr lang="nl-NL" sz="1600" dirty="0">
                <a:solidFill>
                  <a:srgbClr val="000000"/>
                </a:solidFill>
                <a:latin typeface="Courier New"/>
                <a:cs typeface="Courier New"/>
              </a:rPr>
              <a:t> </a:t>
            </a:r>
            <a:r>
              <a:rPr lang="nl-NL" sz="1600" dirty="0">
                <a:solidFill>
                  <a:srgbClr val="C1651C"/>
                </a:solidFill>
                <a:latin typeface="Courier New"/>
                <a:cs typeface="Courier New"/>
              </a:rPr>
              <a:t>z</a:t>
            </a:r>
            <a:r>
              <a:rPr lang="nl-NL" sz="1600" dirty="0">
                <a:solidFill>
                  <a:srgbClr val="000000"/>
                </a:solidFill>
                <a:latin typeface="Courier New"/>
                <a:cs typeface="Courier New"/>
              </a:rPr>
              <a:t>[2];</a:t>
            </a:r>
          </a:p>
          <a:p>
            <a:endParaRPr lang="nl-NL" sz="1600" dirty="0">
              <a:solidFill>
                <a:srgbClr val="000000"/>
              </a:solidFill>
              <a:latin typeface="Courier New"/>
              <a:cs typeface="Courier New"/>
            </a:endParaRPr>
          </a:p>
          <a:p>
            <a:r>
              <a:rPr lang="nl-NL" sz="1600" dirty="0">
                <a:solidFill>
                  <a:srgbClr val="2D961E"/>
                </a:solidFill>
                <a:latin typeface="Courier New"/>
                <a:cs typeface="Courier New"/>
              </a:rPr>
              <a:t>int</a:t>
            </a:r>
            <a:r>
              <a:rPr lang="nl-NL" sz="1600" dirty="0">
                <a:solidFill>
                  <a:srgbClr val="000000"/>
                </a:solidFill>
                <a:latin typeface="Courier New"/>
                <a:cs typeface="Courier New"/>
              </a:rPr>
              <a:t> </a:t>
            </a:r>
            <a:r>
              <a:rPr lang="nl-NL" sz="1600" dirty="0">
                <a:solidFill>
                  <a:srgbClr val="4A00FF"/>
                </a:solidFill>
                <a:latin typeface="Courier New"/>
                <a:cs typeface="Courier New"/>
              </a:rPr>
              <a:t>main</a:t>
            </a:r>
            <a:r>
              <a:rPr lang="nl-NL" sz="1600" dirty="0">
                <a:solidFill>
                  <a:srgbClr val="000000"/>
                </a:solidFill>
                <a:latin typeface="Courier New"/>
                <a:cs typeface="Courier New"/>
              </a:rPr>
              <a:t>(int argc, char** argv)</a:t>
            </a:r>
          </a:p>
          <a:p>
            <a:r>
              <a:rPr lang="nl-NL"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addvec</a:t>
            </a:r>
            <a:r>
              <a:rPr lang="en-US" sz="1600" dirty="0">
                <a:solidFill>
                  <a:srgbClr val="000000"/>
                </a:solidFill>
                <a:latin typeface="Courier New"/>
                <a:cs typeface="Courier New"/>
              </a:rPr>
              <a:t>(x, y, z, 2);</a:t>
            </a:r>
          </a:p>
          <a:p>
            <a:r>
              <a:rPr lang="ro-RO" sz="1600" dirty="0">
                <a:solidFill>
                  <a:srgbClr val="000000"/>
                </a:solidFill>
                <a:latin typeface="Courier New"/>
                <a:cs typeface="Courier New"/>
              </a:rPr>
              <a:t>    printf(</a:t>
            </a:r>
            <a:r>
              <a:rPr lang="ro-RO" sz="1600" dirty="0">
                <a:solidFill>
                  <a:srgbClr val="9D206F"/>
                </a:solidFill>
                <a:latin typeface="Courier New"/>
                <a:cs typeface="Courier New"/>
              </a:rPr>
              <a:t>"z = [%d %d]\n”</a:t>
            </a:r>
            <a:r>
              <a:rPr lang="ro-RO" sz="1600" dirty="0">
                <a:solidFill>
                  <a:srgbClr val="000000"/>
                </a:solidFill>
                <a:latin typeface="Courier New"/>
                <a:cs typeface="Courier New"/>
              </a:rPr>
              <a:t>,</a:t>
            </a:r>
          </a:p>
          <a:p>
            <a:r>
              <a:rPr lang="ro-RO" sz="1600">
                <a:solidFill>
                  <a:srgbClr val="000000"/>
                </a:solidFill>
                <a:latin typeface="Courier New"/>
                <a:cs typeface="Courier New"/>
              </a:rPr>
              <a:t>           </a:t>
            </a:r>
            <a:r>
              <a:rPr lang="ro-RO" sz="1600" dirty="0">
                <a:solidFill>
                  <a:srgbClr val="000000"/>
                </a:solidFill>
                <a:latin typeface="Courier New"/>
                <a:cs typeface="Courier New"/>
              </a:rPr>
              <a:t>z[0], z[1]);</a:t>
            </a:r>
          </a:p>
          <a:p>
            <a:r>
              <a:rPr lang="is-IS" sz="1600" dirty="0">
                <a:solidFill>
                  <a:srgbClr val="000000"/>
                </a:solidFill>
                <a:latin typeface="Courier New"/>
                <a:cs typeface="Courier New"/>
              </a:rPr>
              <a:t>    </a:t>
            </a:r>
            <a:r>
              <a:rPr lang="is-IS" sz="1600" dirty="0">
                <a:solidFill>
                  <a:srgbClr val="C200FF"/>
                </a:solidFill>
                <a:latin typeface="Courier New"/>
                <a:cs typeface="Courier New"/>
              </a:rPr>
              <a:t>return</a:t>
            </a:r>
            <a:r>
              <a:rPr lang="is-IS" sz="1600" dirty="0">
                <a:solidFill>
                  <a:srgbClr val="000000"/>
                </a:solidFill>
                <a:latin typeface="Courier New"/>
                <a:cs typeface="Courier New"/>
              </a:rPr>
              <a:t> 0;</a:t>
            </a:r>
          </a:p>
          <a:p>
            <a:r>
              <a:rPr lang="is-IS" sz="1600" dirty="0">
                <a:solidFill>
                  <a:srgbClr val="000000"/>
                </a:solidFill>
                <a:latin typeface="Courier New"/>
                <a:cs typeface="Courier New"/>
              </a:rPr>
              <a:t>}</a:t>
            </a:r>
          </a:p>
        </p:txBody>
      </p:sp>
      <p:sp>
        <p:nvSpPr>
          <p:cNvPr id="6" name="Rectangle 3">
            <a:extLst>
              <a:ext uri="{FF2B5EF4-FFF2-40B4-BE49-F238E27FC236}">
                <a16:creationId xmlns:a16="http://schemas.microsoft.com/office/drawing/2014/main" id="{23309882-2BCA-449A-F269-E8F4DA8EAB10}"/>
              </a:ext>
            </a:extLst>
          </p:cNvPr>
          <p:cNvSpPr>
            <a:spLocks noChangeArrowheads="1"/>
          </p:cNvSpPr>
          <p:nvPr/>
        </p:nvSpPr>
        <p:spPr bwMode="auto">
          <a:xfrm>
            <a:off x="2675140" y="5715802"/>
            <a:ext cx="1146766" cy="359010"/>
          </a:xfrm>
          <a:prstGeom prst="rect">
            <a:avLst/>
          </a:prstGeom>
          <a:noFill/>
          <a:ln w="3240">
            <a:noFill/>
            <a:miter lim="800000"/>
            <a:headEnd/>
            <a:tailEnd/>
          </a:ln>
          <a:effectLst/>
        </p:spPr>
        <p:txBody>
          <a:bodyPr wrap="none" lIns="90000" tIns="46800" rIns="90000" bIns="46800">
            <a:spAutoFit/>
          </a:bodyPr>
          <a:lstStyle/>
          <a:p>
            <a:pPr algn="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chemeClr val="tx1">
                    <a:lumMod val="50000"/>
                    <a:lumOff val="50000"/>
                  </a:schemeClr>
                </a:solidFill>
                <a:latin typeface="Courier New" pitchFamily="49" charset="0"/>
                <a:ea typeface="msgothic" charset="0"/>
                <a:cs typeface="msgothic" charset="0"/>
              </a:rPr>
              <a:t>main2.c</a:t>
            </a:r>
          </a:p>
        </p:txBody>
      </p:sp>
      <p:sp>
        <p:nvSpPr>
          <p:cNvPr id="7" name="Rectangle 2">
            <a:extLst>
              <a:ext uri="{FF2B5EF4-FFF2-40B4-BE49-F238E27FC236}">
                <a16:creationId xmlns:a16="http://schemas.microsoft.com/office/drawing/2014/main" id="{2150F003-160D-D0BD-841C-6DDDA53B4A9E}"/>
              </a:ext>
            </a:extLst>
          </p:cNvPr>
          <p:cNvSpPr>
            <a:spLocks noChangeArrowheads="1"/>
          </p:cNvSpPr>
          <p:nvPr/>
        </p:nvSpPr>
        <p:spPr bwMode="auto">
          <a:xfrm>
            <a:off x="4169138" y="2359355"/>
            <a:ext cx="4441462" cy="1818063"/>
          </a:xfrm>
          <a:prstGeom prst="rect">
            <a:avLst/>
          </a:prstGeom>
          <a:solidFill>
            <a:srgbClr val="F7F5CD"/>
          </a:solidFill>
          <a:ln w="3240">
            <a:solidFill>
              <a:srgbClr val="000066"/>
            </a:solidFill>
            <a:miter lim="800000"/>
            <a:headEnd/>
            <a:tailEnd/>
          </a:ln>
          <a:effectLst/>
        </p:spPr>
        <p:txBody>
          <a:bodyPr wrap="square" lIns="90000" tIns="46800" rIns="90000" bIns="46800">
            <a:spAutoFit/>
          </a:bodyPr>
          <a:lstStyle/>
          <a:p>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err="1">
                <a:solidFill>
                  <a:srgbClr val="4A00FF"/>
                </a:solidFill>
                <a:latin typeface="Courier New"/>
                <a:cs typeface="Courier New"/>
              </a:rPr>
              <a:t>addvec</a:t>
            </a:r>
            <a:r>
              <a:rPr lang="en-US" sz="1600" dirty="0">
                <a:solidFill>
                  <a:srgbClr val="000000"/>
                </a:solidFill>
                <a:latin typeface="Courier New"/>
                <a:cs typeface="Courier New"/>
              </a:rPr>
              <a:t>(</a:t>
            </a:r>
            <a:r>
              <a:rPr lang="en-US" sz="1600" dirty="0">
                <a:solidFill>
                  <a:srgbClr val="2D961E"/>
                </a:solidFill>
                <a:latin typeface="Courier New"/>
                <a:cs typeface="Courier New"/>
              </a:rPr>
              <a:t>int</a:t>
            </a:r>
            <a:r>
              <a:rPr lang="en-US" sz="1600" dirty="0">
                <a:solidFill>
                  <a:srgbClr val="000000"/>
                </a:solidFill>
                <a:latin typeface="Courier New"/>
                <a:cs typeface="Courier New"/>
              </a:rPr>
              <a:t> *</a:t>
            </a:r>
            <a:r>
              <a:rPr lang="en-US" sz="1600" dirty="0">
                <a:solidFill>
                  <a:srgbClr val="C1651C"/>
                </a:solidFill>
                <a:latin typeface="Courier New"/>
                <a:cs typeface="Courier New"/>
              </a:rPr>
              <a:t>x</a:t>
            </a:r>
            <a:r>
              <a:rPr lang="en-US" sz="1600" dirty="0">
                <a:solidFill>
                  <a:srgbClr val="000000"/>
                </a:solidFill>
                <a:latin typeface="Courier New"/>
                <a:cs typeface="Courier New"/>
              </a:rPr>
              <a:t>, </a:t>
            </a:r>
            <a:r>
              <a:rPr lang="en-US" sz="1600" dirty="0">
                <a:solidFill>
                  <a:srgbClr val="2D961E"/>
                </a:solidFill>
                <a:latin typeface="Courier New"/>
                <a:cs typeface="Courier New"/>
              </a:rPr>
              <a:t>int</a:t>
            </a:r>
            <a:r>
              <a:rPr lang="en-US" sz="1600" dirty="0">
                <a:solidFill>
                  <a:srgbClr val="000000"/>
                </a:solidFill>
                <a:latin typeface="Courier New"/>
                <a:cs typeface="Courier New"/>
              </a:rPr>
              <a:t> *</a:t>
            </a:r>
            <a:r>
              <a:rPr lang="en-US" sz="1600" dirty="0">
                <a:solidFill>
                  <a:srgbClr val="C1651C"/>
                </a:solidFill>
                <a:latin typeface="Courier New"/>
                <a:cs typeface="Courier New"/>
              </a:rPr>
              <a:t>y</a:t>
            </a:r>
            <a:r>
              <a:rPr lang="en-US" sz="1600" dirty="0">
                <a:solidFill>
                  <a:srgbClr val="000000"/>
                </a:solidFill>
                <a:latin typeface="Courier New"/>
                <a:cs typeface="Courier New"/>
              </a:rPr>
              <a:t>,</a:t>
            </a:r>
          </a:p>
          <a:p>
            <a:r>
              <a:rPr lang="fr-FR" sz="160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a:solidFill>
                  <a:srgbClr val="C1651C"/>
                </a:solidFill>
                <a:latin typeface="Courier New"/>
                <a:cs typeface="Courier New"/>
              </a:rPr>
              <a:t>z</a:t>
            </a:r>
            <a:r>
              <a:rPr lang="fr-FR" sz="1600" dirty="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a:solidFill>
                  <a:srgbClr val="C1651C"/>
                </a:solidFill>
                <a:latin typeface="Courier New"/>
                <a:cs typeface="Courier New"/>
              </a:rPr>
              <a:t>n</a:t>
            </a:r>
            <a:r>
              <a:rPr lang="fr-FR" sz="1600" dirty="0">
                <a:solidFill>
                  <a:srgbClr val="000000"/>
                </a:solidFill>
                <a:latin typeface="Courier New"/>
                <a:cs typeface="Courier New"/>
              </a:rPr>
              <a:t>) {</a:t>
            </a:r>
          </a:p>
          <a:p>
            <a:r>
              <a:rPr lang="fr-FR" sz="1600" dirty="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a:solidFill>
                  <a:srgbClr val="C1651C"/>
                </a:solidFill>
                <a:latin typeface="Courier New"/>
                <a:cs typeface="Courier New"/>
              </a:rPr>
              <a:t>i</a:t>
            </a:r>
            <a:r>
              <a:rPr lang="fr-FR" sz="1600" dirty="0">
                <a:solidFill>
                  <a:srgbClr val="000000"/>
                </a:solidFill>
                <a:latin typeface="Courier New"/>
                <a:cs typeface="Courier New"/>
              </a:rPr>
              <a:t>;</a:t>
            </a: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da-DK" sz="1600" dirty="0">
                <a:solidFill>
                  <a:srgbClr val="C200FF"/>
                </a:solidFill>
                <a:latin typeface="Courier New"/>
                <a:cs typeface="Courier New"/>
              </a:rPr>
              <a:t>for</a:t>
            </a:r>
            <a:r>
              <a:rPr lang="da-DK" sz="1600" dirty="0">
                <a:solidFill>
                  <a:srgbClr val="000000"/>
                </a:solidFill>
                <a:latin typeface="Courier New"/>
                <a:cs typeface="Courier New"/>
              </a:rPr>
              <a:t> (i = 0; i &lt; n; i++)</a:t>
            </a:r>
          </a:p>
          <a:p>
            <a:r>
              <a:rPr lang="es-ES_tradnl" sz="1600">
                <a:solidFill>
                  <a:srgbClr val="000000"/>
                </a:solidFill>
                <a:latin typeface="Courier New"/>
                <a:cs typeface="Courier New"/>
              </a:rPr>
              <a:t>        </a:t>
            </a:r>
            <a:r>
              <a:rPr lang="es-ES_tradnl" sz="1600" dirty="0">
                <a:solidFill>
                  <a:srgbClr val="000000"/>
                </a:solidFill>
                <a:latin typeface="Courier New"/>
                <a:cs typeface="Courier New"/>
              </a:rPr>
              <a:t>z[i] = x[i] + y[i];</a:t>
            </a:r>
          </a:p>
          <a:p>
            <a:r>
              <a:rPr lang="es-ES_tradnl" sz="1600" dirty="0">
                <a:solidFill>
                  <a:srgbClr val="000000"/>
                </a:solidFill>
                <a:latin typeface="Courier New"/>
                <a:cs typeface="Courier New"/>
              </a:rPr>
              <a:t>}</a:t>
            </a:r>
            <a:endParaRPr lang="is-IS" sz="1600" dirty="0">
              <a:solidFill>
                <a:srgbClr val="000000"/>
              </a:solidFill>
              <a:latin typeface="Courier New"/>
              <a:cs typeface="Courier New"/>
            </a:endParaRPr>
          </a:p>
        </p:txBody>
      </p:sp>
      <p:sp>
        <p:nvSpPr>
          <p:cNvPr id="8" name="Rectangle 2">
            <a:extLst>
              <a:ext uri="{FF2B5EF4-FFF2-40B4-BE49-F238E27FC236}">
                <a16:creationId xmlns:a16="http://schemas.microsoft.com/office/drawing/2014/main" id="{ADD740A7-51FA-7E59-D860-2598A16FA99F}"/>
              </a:ext>
            </a:extLst>
          </p:cNvPr>
          <p:cNvSpPr>
            <a:spLocks noChangeArrowheads="1"/>
          </p:cNvSpPr>
          <p:nvPr/>
        </p:nvSpPr>
        <p:spPr bwMode="auto">
          <a:xfrm>
            <a:off x="4169138" y="4317218"/>
            <a:ext cx="4441462" cy="2064284"/>
          </a:xfrm>
          <a:prstGeom prst="rect">
            <a:avLst/>
          </a:prstGeom>
          <a:solidFill>
            <a:srgbClr val="F7F5CD"/>
          </a:solidFill>
          <a:ln w="3240">
            <a:solidFill>
              <a:srgbClr val="000066"/>
            </a:solidFill>
            <a:miter lim="800000"/>
            <a:headEnd/>
            <a:tailEnd/>
          </a:ln>
          <a:effectLst/>
        </p:spPr>
        <p:txBody>
          <a:bodyPr wrap="square" lIns="90000" tIns="46800" rIns="90000" bIns="46800">
            <a:spAutoFit/>
          </a:bodyPr>
          <a:lstStyle/>
          <a:p>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err="1">
                <a:solidFill>
                  <a:srgbClr val="4A00FF"/>
                </a:solidFill>
                <a:latin typeface="Courier New"/>
                <a:cs typeface="Courier New"/>
              </a:rPr>
              <a:t>multvec</a:t>
            </a:r>
            <a:r>
              <a:rPr lang="en-US" sz="1600" dirty="0">
                <a:solidFill>
                  <a:srgbClr val="000000"/>
                </a:solidFill>
                <a:latin typeface="Courier New"/>
                <a:cs typeface="Courier New"/>
              </a:rPr>
              <a:t>(</a:t>
            </a:r>
            <a:r>
              <a:rPr lang="en-US" sz="1600" dirty="0">
                <a:solidFill>
                  <a:srgbClr val="2D961E"/>
                </a:solidFill>
                <a:latin typeface="Courier New"/>
                <a:cs typeface="Courier New"/>
              </a:rPr>
              <a:t>int</a:t>
            </a:r>
            <a:r>
              <a:rPr lang="en-US" sz="1600" dirty="0">
                <a:solidFill>
                  <a:srgbClr val="000000"/>
                </a:solidFill>
                <a:latin typeface="Courier New"/>
                <a:cs typeface="Courier New"/>
              </a:rPr>
              <a:t> *</a:t>
            </a:r>
            <a:r>
              <a:rPr lang="en-US" sz="1600" dirty="0">
                <a:solidFill>
                  <a:srgbClr val="C1651C"/>
                </a:solidFill>
                <a:latin typeface="Courier New"/>
                <a:cs typeface="Courier New"/>
              </a:rPr>
              <a:t>x</a:t>
            </a:r>
            <a:r>
              <a:rPr lang="en-US" sz="1600" dirty="0">
                <a:solidFill>
                  <a:srgbClr val="000000"/>
                </a:solidFill>
                <a:latin typeface="Courier New"/>
                <a:cs typeface="Courier New"/>
              </a:rPr>
              <a:t>, </a:t>
            </a:r>
            <a:r>
              <a:rPr lang="en-US" sz="1600" dirty="0">
                <a:solidFill>
                  <a:srgbClr val="2D961E"/>
                </a:solidFill>
                <a:latin typeface="Courier New"/>
                <a:cs typeface="Courier New"/>
              </a:rPr>
              <a:t>int</a:t>
            </a:r>
            <a:r>
              <a:rPr lang="en-US" sz="1600" dirty="0">
                <a:solidFill>
                  <a:srgbClr val="000000"/>
                </a:solidFill>
                <a:latin typeface="Courier New"/>
                <a:cs typeface="Courier New"/>
              </a:rPr>
              <a:t> *</a:t>
            </a:r>
            <a:r>
              <a:rPr lang="en-US" sz="1600" dirty="0">
                <a:solidFill>
                  <a:srgbClr val="C1651C"/>
                </a:solidFill>
                <a:latin typeface="Courier New"/>
                <a:cs typeface="Courier New"/>
              </a:rPr>
              <a:t>y</a:t>
            </a:r>
            <a:r>
              <a:rPr lang="en-US" sz="1600" dirty="0">
                <a:solidFill>
                  <a:srgbClr val="000000"/>
                </a:solidFill>
                <a:latin typeface="Courier New"/>
                <a:cs typeface="Courier New"/>
              </a:rPr>
              <a:t>,</a:t>
            </a:r>
          </a:p>
          <a:p>
            <a:r>
              <a:rPr lang="fr-FR" sz="160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a:solidFill>
                  <a:srgbClr val="C1651C"/>
                </a:solidFill>
                <a:latin typeface="Courier New"/>
                <a:cs typeface="Courier New"/>
              </a:rPr>
              <a:t>z</a:t>
            </a:r>
            <a:r>
              <a:rPr lang="fr-FR" sz="1600" dirty="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a:solidFill>
                  <a:srgbClr val="C1651C"/>
                </a:solidFill>
                <a:latin typeface="Courier New"/>
                <a:cs typeface="Courier New"/>
              </a:rPr>
              <a:t>n</a:t>
            </a:r>
            <a:r>
              <a:rPr lang="fr-FR" sz="1600" dirty="0">
                <a:solidFill>
                  <a:srgbClr val="000000"/>
                </a:solidFill>
                <a:latin typeface="Courier New"/>
                <a:cs typeface="Courier New"/>
              </a:rPr>
              <a:t>)</a:t>
            </a:r>
          </a:p>
          <a:p>
            <a:r>
              <a:rPr lang="fr-FR" sz="1600" dirty="0">
                <a:solidFill>
                  <a:srgbClr val="000000"/>
                </a:solidFill>
                <a:latin typeface="Courier New"/>
                <a:cs typeface="Courier New"/>
              </a:rPr>
              <a:t>{</a:t>
            </a:r>
          </a:p>
          <a:p>
            <a:r>
              <a:rPr lang="fr-FR" sz="1600" dirty="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a:solidFill>
                  <a:srgbClr val="C1651C"/>
                </a:solidFill>
                <a:latin typeface="Courier New"/>
                <a:cs typeface="Courier New"/>
              </a:rPr>
              <a:t>i</a:t>
            </a:r>
            <a:r>
              <a:rPr lang="fr-FR" sz="1600" dirty="0">
                <a:solidFill>
                  <a:srgbClr val="000000"/>
                </a:solidFill>
                <a:latin typeface="Courier New"/>
                <a:cs typeface="Courier New"/>
              </a:rPr>
              <a:t>;</a:t>
            </a:r>
          </a:p>
          <a:p>
            <a:endParaRPr lang="fr-FR" sz="1600" dirty="0">
              <a:solidFill>
                <a:srgbClr val="000000"/>
              </a:solidFill>
              <a:latin typeface="Courier New"/>
              <a:cs typeface="Courier New"/>
            </a:endParaRPr>
          </a:p>
          <a:p>
            <a:r>
              <a:rPr lang="da-DK" sz="1600" dirty="0">
                <a:solidFill>
                  <a:srgbClr val="C200FF"/>
                </a:solidFill>
                <a:latin typeface="Courier New"/>
                <a:cs typeface="Courier New"/>
              </a:rPr>
              <a:t>    for</a:t>
            </a:r>
            <a:r>
              <a:rPr lang="da-DK" sz="1600" dirty="0">
                <a:solidFill>
                  <a:srgbClr val="000000"/>
                </a:solidFill>
                <a:latin typeface="Courier New"/>
                <a:cs typeface="Courier New"/>
              </a:rPr>
              <a:t> (i = 0; i &lt; n; i++)</a:t>
            </a:r>
          </a:p>
          <a:p>
            <a:r>
              <a:rPr lang="es-ES_tradnl" sz="1600">
                <a:solidFill>
                  <a:srgbClr val="000000"/>
                </a:solidFill>
                <a:latin typeface="Courier New"/>
                <a:cs typeface="Courier New"/>
              </a:rPr>
              <a:t>        </a:t>
            </a:r>
            <a:r>
              <a:rPr lang="es-ES_tradnl" sz="1600" dirty="0">
                <a:solidFill>
                  <a:srgbClr val="000000"/>
                </a:solidFill>
                <a:latin typeface="Courier New"/>
                <a:cs typeface="Courier New"/>
              </a:rPr>
              <a:t>z[i] = x[i] * y[i];</a:t>
            </a:r>
          </a:p>
          <a:p>
            <a:r>
              <a:rPr lang="es-ES_tradnl" sz="1600" dirty="0">
                <a:solidFill>
                  <a:srgbClr val="000000"/>
                </a:solidFill>
                <a:latin typeface="Courier New"/>
                <a:cs typeface="Courier New"/>
              </a:rPr>
              <a:t>}</a:t>
            </a:r>
            <a:endParaRPr lang="is-IS" sz="1600" dirty="0">
              <a:solidFill>
                <a:srgbClr val="000000"/>
              </a:solidFill>
              <a:latin typeface="Courier New"/>
              <a:cs typeface="Courier New"/>
            </a:endParaRPr>
          </a:p>
        </p:txBody>
      </p:sp>
      <p:sp>
        <p:nvSpPr>
          <p:cNvPr id="9" name="Rectangle 3">
            <a:extLst>
              <a:ext uri="{FF2B5EF4-FFF2-40B4-BE49-F238E27FC236}">
                <a16:creationId xmlns:a16="http://schemas.microsoft.com/office/drawing/2014/main" id="{EE31C227-2492-26EB-1EEC-2B675C0FA4A4}"/>
              </a:ext>
            </a:extLst>
          </p:cNvPr>
          <p:cNvSpPr>
            <a:spLocks noChangeArrowheads="1"/>
          </p:cNvSpPr>
          <p:nvPr/>
        </p:nvSpPr>
        <p:spPr bwMode="auto">
          <a:xfrm>
            <a:off x="7188118" y="6019800"/>
            <a:ext cx="1422482" cy="359010"/>
          </a:xfrm>
          <a:prstGeom prst="rect">
            <a:avLst/>
          </a:prstGeom>
          <a:noFill/>
          <a:ln w="3240">
            <a:noFill/>
            <a:miter lim="800000"/>
            <a:headEnd/>
            <a:tailEnd/>
          </a:ln>
          <a:effectLst/>
        </p:spPr>
        <p:txBody>
          <a:bodyPr wrap="none" lIns="90000" tIns="46800" rIns="90000" bIns="46800">
            <a:spAutoFit/>
          </a:bodyPr>
          <a:lstStyle/>
          <a:p>
            <a:pPr algn="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multvec.c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10" name="Rectangle 3">
            <a:extLst>
              <a:ext uri="{FF2B5EF4-FFF2-40B4-BE49-F238E27FC236}">
                <a16:creationId xmlns:a16="http://schemas.microsoft.com/office/drawing/2014/main" id="{34814B42-DC21-C4BE-4CE4-CA312CB954CA}"/>
              </a:ext>
            </a:extLst>
          </p:cNvPr>
          <p:cNvSpPr>
            <a:spLocks noChangeArrowheads="1"/>
          </p:cNvSpPr>
          <p:nvPr/>
        </p:nvSpPr>
        <p:spPr bwMode="auto">
          <a:xfrm>
            <a:off x="7321065" y="3805466"/>
            <a:ext cx="1284624" cy="359010"/>
          </a:xfrm>
          <a:prstGeom prst="rect">
            <a:avLst/>
          </a:prstGeom>
          <a:noFill/>
          <a:ln w="3240">
            <a:noFill/>
            <a:miter lim="800000"/>
            <a:headEnd/>
            <a:tailEnd/>
          </a:ln>
          <a:effectLst/>
        </p:spPr>
        <p:txBody>
          <a:bodyPr wrap="none" lIns="90000" tIns="46800" rIns="90000" bIns="46800">
            <a:spAutoFit/>
          </a:bodyPr>
          <a:lstStyle/>
          <a:p>
            <a:pPr algn="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addvec.c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11" name="TextBox 11">
            <a:extLst>
              <a:ext uri="{FF2B5EF4-FFF2-40B4-BE49-F238E27FC236}">
                <a16:creationId xmlns:a16="http://schemas.microsoft.com/office/drawing/2014/main" id="{F2FC8ED2-B9AC-0DA2-CE54-9C9D106162F3}"/>
              </a:ext>
            </a:extLst>
          </p:cNvPr>
          <p:cNvSpPr txBox="1"/>
          <p:nvPr/>
        </p:nvSpPr>
        <p:spPr>
          <a:xfrm>
            <a:off x="5519393" y="1795111"/>
            <a:ext cx="1762813" cy="369332"/>
          </a:xfrm>
          <a:prstGeom prst="rect">
            <a:avLst/>
          </a:prstGeom>
          <a:noFill/>
        </p:spPr>
        <p:txBody>
          <a:bodyPr wrap="none" rtlCol="0">
            <a:spAutoFit/>
          </a:bodyPr>
          <a:lstStyle/>
          <a:p>
            <a:r>
              <a:rPr lang="en-US" sz="1800" dirty="0" err="1">
                <a:latin typeface="Courier New"/>
                <a:cs typeface="Courier New"/>
              </a:rPr>
              <a:t>libvector.a</a:t>
            </a:r>
            <a:endParaRPr lang="en-US" sz="1800" dirty="0">
              <a:latin typeface="Courier New"/>
              <a:cs typeface="Courier New"/>
            </a:endParaRPr>
          </a:p>
        </p:txBody>
      </p:sp>
    </p:spTree>
    <p:extLst>
      <p:ext uri="{BB962C8B-B14F-4D97-AF65-F5344CB8AC3E}">
        <p14:creationId xmlns:p14="http://schemas.microsoft.com/office/powerpoint/2010/main" val="12817809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797585-B052-B963-2EEF-F1FCD8A77193}"/>
              </a:ext>
            </a:extLst>
          </p:cNvPr>
          <p:cNvSpPr>
            <a:spLocks noGrp="1"/>
          </p:cNvSpPr>
          <p:nvPr>
            <p:ph type="title"/>
          </p:nvPr>
        </p:nvSpPr>
        <p:spPr/>
        <p:txBody>
          <a:bodyPr/>
          <a:lstStyle/>
          <a:p>
            <a:r>
              <a:rPr lang="zh-CN" altLang="en-US" dirty="0"/>
              <a:t>与静态库链接</a:t>
            </a:r>
          </a:p>
        </p:txBody>
      </p:sp>
      <p:sp>
        <p:nvSpPr>
          <p:cNvPr id="4" name="Line 2">
            <a:extLst>
              <a:ext uri="{FF2B5EF4-FFF2-40B4-BE49-F238E27FC236}">
                <a16:creationId xmlns:a16="http://schemas.microsoft.com/office/drawing/2014/main" id="{E8B99BCD-2C1A-2E9F-C3E3-27788D6BA2BF}"/>
              </a:ext>
            </a:extLst>
          </p:cNvPr>
          <p:cNvSpPr>
            <a:spLocks noChangeShapeType="1"/>
          </p:cNvSpPr>
          <p:nvPr/>
        </p:nvSpPr>
        <p:spPr bwMode="auto">
          <a:xfrm>
            <a:off x="698500" y="2582862"/>
            <a:ext cx="1587" cy="381000"/>
          </a:xfrm>
          <a:prstGeom prst="line">
            <a:avLst/>
          </a:prstGeom>
          <a:noFill/>
          <a:ln w="28440">
            <a:solidFill>
              <a:srgbClr val="000066"/>
            </a:solidFill>
            <a:miter lim="800000"/>
            <a:headEnd/>
            <a:tailEnd type="triangle" w="med" len="med"/>
          </a:ln>
          <a:effectLst/>
        </p:spPr>
        <p:txBody>
          <a:bodyPr/>
          <a:lstStyle/>
          <a:p>
            <a:endParaRPr lang="en-US"/>
          </a:p>
        </p:txBody>
      </p:sp>
      <p:sp>
        <p:nvSpPr>
          <p:cNvPr id="5" name="Rectangle 3">
            <a:extLst>
              <a:ext uri="{FF2B5EF4-FFF2-40B4-BE49-F238E27FC236}">
                <a16:creationId xmlns:a16="http://schemas.microsoft.com/office/drawing/2014/main" id="{6992FBCA-37E7-971A-E3B2-C81BBA721DCE}"/>
              </a:ext>
            </a:extLst>
          </p:cNvPr>
          <p:cNvSpPr>
            <a:spLocks noChangeArrowheads="1"/>
          </p:cNvSpPr>
          <p:nvPr/>
        </p:nvSpPr>
        <p:spPr bwMode="auto">
          <a:xfrm>
            <a:off x="174625" y="2992438"/>
            <a:ext cx="2070100" cy="644525"/>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dirty="0">
                <a:latin typeface="Calibri" pitchFamily="34" charset="0"/>
                <a:ea typeface="msgothic" charset="0"/>
                <a:cs typeface="msgothic" charset="0"/>
              </a:rPr>
              <a:t>翻译器</a:t>
            </a:r>
            <a:endParaRPr lang="en-GB" sz="1800" b="1" dirty="0">
              <a:latin typeface="Calibri"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ea typeface="msgothic" charset="0"/>
                <a:cs typeface="msgothic" charset="0"/>
              </a:rPr>
              <a:t>(</a:t>
            </a:r>
            <a:r>
              <a:rPr lang="en-GB" sz="1800" b="1" dirty="0" err="1">
                <a:latin typeface="Courier New" pitchFamily="49" charset="0"/>
                <a:ea typeface="msgothic" charset="0"/>
                <a:cs typeface="msgothic" charset="0"/>
              </a:rPr>
              <a:t>cpp</a:t>
            </a:r>
            <a:r>
              <a:rPr lang="en-GB" sz="1800" b="1" dirty="0">
                <a:latin typeface="Calibri" pitchFamily="34" charset="0"/>
                <a:ea typeface="msgothic" charset="0"/>
                <a:cs typeface="msgothic" charset="0"/>
              </a:rPr>
              <a:t>, </a:t>
            </a:r>
            <a:r>
              <a:rPr lang="en-GB" sz="1800" b="1" dirty="0">
                <a:latin typeface="Courier New" pitchFamily="49" charset="0"/>
                <a:ea typeface="msgothic" charset="0"/>
                <a:cs typeface="msgothic" charset="0"/>
              </a:rPr>
              <a:t>cc1</a:t>
            </a:r>
            <a:r>
              <a:rPr lang="en-GB" sz="1800" b="1" dirty="0">
                <a:latin typeface="Calibri" pitchFamily="34" charset="0"/>
                <a:ea typeface="msgothic" charset="0"/>
                <a:cs typeface="msgothic" charset="0"/>
              </a:rPr>
              <a:t>, </a:t>
            </a:r>
            <a:r>
              <a:rPr lang="en-GB" sz="1800" b="1" dirty="0">
                <a:latin typeface="Courier New" pitchFamily="49" charset="0"/>
                <a:ea typeface="msgothic" charset="0"/>
                <a:cs typeface="msgothic" charset="0"/>
              </a:rPr>
              <a:t>as</a:t>
            </a:r>
            <a:r>
              <a:rPr lang="en-GB" sz="1800" b="1" dirty="0">
                <a:latin typeface="Calibri" pitchFamily="34" charset="0"/>
                <a:ea typeface="msgothic" charset="0"/>
                <a:cs typeface="msgothic" charset="0"/>
              </a:rPr>
              <a:t>)</a:t>
            </a:r>
          </a:p>
        </p:txBody>
      </p:sp>
      <p:sp>
        <p:nvSpPr>
          <p:cNvPr id="6" name="Text Box 4">
            <a:extLst>
              <a:ext uri="{FF2B5EF4-FFF2-40B4-BE49-F238E27FC236}">
                <a16:creationId xmlns:a16="http://schemas.microsoft.com/office/drawing/2014/main" id="{EFCFDEC7-68E1-87FB-8B42-5F9EB29B75D3}"/>
              </a:ext>
            </a:extLst>
          </p:cNvPr>
          <p:cNvSpPr txBox="1">
            <a:spLocks noChangeArrowheads="1"/>
          </p:cNvSpPr>
          <p:nvPr/>
        </p:nvSpPr>
        <p:spPr bwMode="auto">
          <a:xfrm>
            <a:off x="152400" y="2286000"/>
            <a:ext cx="1146767"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main2.c</a:t>
            </a:r>
          </a:p>
        </p:txBody>
      </p:sp>
      <p:sp>
        <p:nvSpPr>
          <p:cNvPr id="7" name="Text Box 5">
            <a:extLst>
              <a:ext uri="{FF2B5EF4-FFF2-40B4-BE49-F238E27FC236}">
                <a16:creationId xmlns:a16="http://schemas.microsoft.com/office/drawing/2014/main" id="{12DEBB08-1C62-D204-7477-C4EC78C66B60}"/>
              </a:ext>
            </a:extLst>
          </p:cNvPr>
          <p:cNvSpPr txBox="1">
            <a:spLocks noChangeArrowheads="1"/>
          </p:cNvSpPr>
          <p:nvPr/>
        </p:nvSpPr>
        <p:spPr bwMode="auto">
          <a:xfrm>
            <a:off x="1801813" y="3994150"/>
            <a:ext cx="1146767"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main2.o</a:t>
            </a:r>
          </a:p>
        </p:txBody>
      </p:sp>
      <p:sp>
        <p:nvSpPr>
          <p:cNvPr id="8" name="Line 6">
            <a:extLst>
              <a:ext uri="{FF2B5EF4-FFF2-40B4-BE49-F238E27FC236}">
                <a16:creationId xmlns:a16="http://schemas.microsoft.com/office/drawing/2014/main" id="{C1E1ED9B-E140-97E2-1249-4FF549BAB0B7}"/>
              </a:ext>
            </a:extLst>
          </p:cNvPr>
          <p:cNvSpPr>
            <a:spLocks noChangeShapeType="1"/>
          </p:cNvSpPr>
          <p:nvPr/>
        </p:nvSpPr>
        <p:spPr bwMode="auto">
          <a:xfrm>
            <a:off x="1241425" y="3681413"/>
            <a:ext cx="815975" cy="381000"/>
          </a:xfrm>
          <a:prstGeom prst="line">
            <a:avLst/>
          </a:prstGeom>
          <a:noFill/>
          <a:ln w="28440">
            <a:solidFill>
              <a:srgbClr val="000066"/>
            </a:solidFill>
            <a:miter lim="800000"/>
            <a:headEnd/>
            <a:tailEnd type="triangle" w="med" len="med"/>
          </a:ln>
          <a:effectLst/>
        </p:spPr>
        <p:txBody>
          <a:bodyPr/>
          <a:lstStyle/>
          <a:p>
            <a:endParaRPr lang="en-US"/>
          </a:p>
        </p:txBody>
      </p:sp>
      <p:sp>
        <p:nvSpPr>
          <p:cNvPr id="9" name="Line 7">
            <a:extLst>
              <a:ext uri="{FF2B5EF4-FFF2-40B4-BE49-F238E27FC236}">
                <a16:creationId xmlns:a16="http://schemas.microsoft.com/office/drawing/2014/main" id="{5D6F30D8-A4E1-AC10-D10B-02F3552DF40E}"/>
              </a:ext>
            </a:extLst>
          </p:cNvPr>
          <p:cNvSpPr>
            <a:spLocks noChangeShapeType="1"/>
          </p:cNvSpPr>
          <p:nvPr/>
        </p:nvSpPr>
        <p:spPr bwMode="auto">
          <a:xfrm>
            <a:off x="2344738" y="4291013"/>
            <a:ext cx="762000" cy="304800"/>
          </a:xfrm>
          <a:prstGeom prst="line">
            <a:avLst/>
          </a:prstGeom>
          <a:noFill/>
          <a:ln w="28440">
            <a:solidFill>
              <a:srgbClr val="000066"/>
            </a:solidFill>
            <a:miter lim="800000"/>
            <a:headEnd/>
            <a:tailEnd type="triangle" w="med" len="med"/>
          </a:ln>
          <a:effectLst/>
        </p:spPr>
        <p:txBody>
          <a:bodyPr/>
          <a:lstStyle/>
          <a:p>
            <a:endParaRPr lang="en-US"/>
          </a:p>
        </p:txBody>
      </p:sp>
      <p:sp>
        <p:nvSpPr>
          <p:cNvPr id="10" name="Text Box 8">
            <a:extLst>
              <a:ext uri="{FF2B5EF4-FFF2-40B4-BE49-F238E27FC236}">
                <a16:creationId xmlns:a16="http://schemas.microsoft.com/office/drawing/2014/main" id="{F89EDEA4-6E35-FF0C-9F11-DEDD9452E395}"/>
              </a:ext>
            </a:extLst>
          </p:cNvPr>
          <p:cNvSpPr txBox="1">
            <a:spLocks noChangeArrowheads="1"/>
          </p:cNvSpPr>
          <p:nvPr/>
        </p:nvSpPr>
        <p:spPr bwMode="auto">
          <a:xfrm>
            <a:off x="5353050" y="3263900"/>
            <a:ext cx="1008907"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libc.a</a:t>
            </a:r>
          </a:p>
        </p:txBody>
      </p:sp>
      <p:sp>
        <p:nvSpPr>
          <p:cNvPr id="11" name="Line 9">
            <a:extLst>
              <a:ext uri="{FF2B5EF4-FFF2-40B4-BE49-F238E27FC236}">
                <a16:creationId xmlns:a16="http://schemas.microsoft.com/office/drawing/2014/main" id="{6A814692-9763-936A-4A57-424159DCAC5D}"/>
              </a:ext>
            </a:extLst>
          </p:cNvPr>
          <p:cNvSpPr>
            <a:spLocks noChangeShapeType="1"/>
          </p:cNvSpPr>
          <p:nvPr/>
        </p:nvSpPr>
        <p:spPr bwMode="auto">
          <a:xfrm>
            <a:off x="3981451" y="3649663"/>
            <a:ext cx="1587" cy="1022350"/>
          </a:xfrm>
          <a:prstGeom prst="line">
            <a:avLst/>
          </a:prstGeom>
          <a:noFill/>
          <a:ln w="28440">
            <a:solidFill>
              <a:srgbClr val="000066"/>
            </a:solidFill>
            <a:miter lim="800000"/>
            <a:headEnd/>
            <a:tailEnd type="triangle" w="med" len="med"/>
          </a:ln>
          <a:effectLst/>
        </p:spPr>
        <p:txBody>
          <a:bodyPr/>
          <a:lstStyle/>
          <a:p>
            <a:endParaRPr lang="en-US"/>
          </a:p>
        </p:txBody>
      </p:sp>
      <p:sp>
        <p:nvSpPr>
          <p:cNvPr id="12" name="Rectangle 10">
            <a:extLst>
              <a:ext uri="{FF2B5EF4-FFF2-40B4-BE49-F238E27FC236}">
                <a16:creationId xmlns:a16="http://schemas.microsoft.com/office/drawing/2014/main" id="{5CF7B351-D2F4-0758-4B24-A9589C2EAFEF}"/>
              </a:ext>
            </a:extLst>
          </p:cNvPr>
          <p:cNvSpPr>
            <a:spLocks noChangeArrowheads="1"/>
          </p:cNvSpPr>
          <p:nvPr/>
        </p:nvSpPr>
        <p:spPr bwMode="auto">
          <a:xfrm>
            <a:off x="2497138" y="4672013"/>
            <a:ext cx="2971800" cy="360909"/>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dirty="0">
                <a:latin typeface="Calibri" pitchFamily="34" charset="0"/>
                <a:ea typeface="msgothic" charset="0"/>
                <a:cs typeface="msgothic" charset="0"/>
              </a:rPr>
              <a:t>链接器</a:t>
            </a:r>
            <a:r>
              <a:rPr lang="en-GB" sz="1800" b="1" dirty="0">
                <a:latin typeface="Calibri" pitchFamily="34" charset="0"/>
                <a:ea typeface="msgothic" charset="0"/>
                <a:cs typeface="msgothic" charset="0"/>
              </a:rPr>
              <a:t> (</a:t>
            </a:r>
            <a:r>
              <a:rPr lang="en-GB" sz="1800" b="1" dirty="0" err="1">
                <a:latin typeface="Courier New" pitchFamily="49" charset="0"/>
                <a:ea typeface="msgothic" charset="0"/>
                <a:cs typeface="msgothic" charset="0"/>
              </a:rPr>
              <a:t>ld</a:t>
            </a:r>
            <a:r>
              <a:rPr lang="en-GB" sz="1800" b="1" dirty="0">
                <a:latin typeface="Calibri" pitchFamily="34" charset="0"/>
                <a:ea typeface="msgothic" charset="0"/>
                <a:cs typeface="msgothic" charset="0"/>
              </a:rPr>
              <a:t>)</a:t>
            </a:r>
          </a:p>
        </p:txBody>
      </p:sp>
      <p:sp>
        <p:nvSpPr>
          <p:cNvPr id="13" name="Text Box 11">
            <a:extLst>
              <a:ext uri="{FF2B5EF4-FFF2-40B4-BE49-F238E27FC236}">
                <a16:creationId xmlns:a16="http://schemas.microsoft.com/office/drawing/2014/main" id="{FC10F75F-0285-3B68-63DB-42139D564C5D}"/>
              </a:ext>
            </a:extLst>
          </p:cNvPr>
          <p:cNvSpPr txBox="1">
            <a:spLocks noChangeArrowheads="1"/>
          </p:cNvSpPr>
          <p:nvPr/>
        </p:nvSpPr>
        <p:spPr bwMode="auto">
          <a:xfrm>
            <a:off x="3519593" y="5518150"/>
            <a:ext cx="1012890" cy="357663"/>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prog2c</a:t>
            </a:r>
          </a:p>
        </p:txBody>
      </p:sp>
      <p:sp>
        <p:nvSpPr>
          <p:cNvPr id="14" name="Line 12">
            <a:extLst>
              <a:ext uri="{FF2B5EF4-FFF2-40B4-BE49-F238E27FC236}">
                <a16:creationId xmlns:a16="http://schemas.microsoft.com/office/drawing/2014/main" id="{1E77150E-AFEF-15F2-5BAE-861655F4CE34}"/>
              </a:ext>
            </a:extLst>
          </p:cNvPr>
          <p:cNvSpPr>
            <a:spLocks noChangeShapeType="1"/>
          </p:cNvSpPr>
          <p:nvPr/>
        </p:nvSpPr>
        <p:spPr bwMode="auto">
          <a:xfrm>
            <a:off x="3981450" y="5047191"/>
            <a:ext cx="1588" cy="414338"/>
          </a:xfrm>
          <a:prstGeom prst="line">
            <a:avLst/>
          </a:prstGeom>
          <a:noFill/>
          <a:ln w="28440">
            <a:solidFill>
              <a:srgbClr val="000066"/>
            </a:solidFill>
            <a:miter lim="800000"/>
            <a:headEnd/>
            <a:tailEnd type="triangle" w="med" len="med"/>
          </a:ln>
          <a:effectLst/>
        </p:spPr>
        <p:txBody>
          <a:bodyPr/>
          <a:lstStyle/>
          <a:p>
            <a:endParaRPr lang="en-US"/>
          </a:p>
        </p:txBody>
      </p:sp>
      <p:sp>
        <p:nvSpPr>
          <p:cNvPr id="15" name="Text Box 13">
            <a:extLst>
              <a:ext uri="{FF2B5EF4-FFF2-40B4-BE49-F238E27FC236}">
                <a16:creationId xmlns:a16="http://schemas.microsoft.com/office/drawing/2014/main" id="{45CD30D0-D0E7-3A55-EAEB-65826046E618}"/>
              </a:ext>
            </a:extLst>
          </p:cNvPr>
          <p:cNvSpPr txBox="1">
            <a:spLocks noChangeArrowheads="1"/>
          </p:cNvSpPr>
          <p:nvPr/>
        </p:nvSpPr>
        <p:spPr bwMode="auto">
          <a:xfrm>
            <a:off x="5577022" y="3886200"/>
            <a:ext cx="2804977" cy="618440"/>
          </a:xfrm>
          <a:prstGeom prst="rect">
            <a:avLst/>
          </a:prstGeom>
          <a:noFill/>
          <a:ln w="9525">
            <a:noFill/>
            <a:round/>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chemeClr val="tx1">
                    <a:lumMod val="50000"/>
                    <a:lumOff val="50000"/>
                  </a:schemeClr>
                </a:solidFill>
                <a:latin typeface="Courier New" pitchFamily="49" charset="0"/>
                <a:ea typeface="msgothic" charset="0"/>
                <a:cs typeface="msgothic" charset="0"/>
              </a:rPr>
              <a:t>printf.o </a:t>
            </a:r>
            <a:r>
              <a:rPr lang="zh-CN" altLang="en-US" sz="1800" b="1" i="1" dirty="0">
                <a:solidFill>
                  <a:schemeClr val="tx1">
                    <a:lumMod val="50000"/>
                    <a:lumOff val="50000"/>
                  </a:schemeClr>
                </a:solidFill>
                <a:latin typeface="Courier New" pitchFamily="49" charset="0"/>
                <a:ea typeface="msgothic" charset="0"/>
                <a:cs typeface="msgothic" charset="0"/>
              </a:rPr>
              <a:t>和任何其他被 </a:t>
            </a:r>
            <a:r>
              <a:rPr lang="en-GB" sz="1800" b="1" i="1" dirty="0">
                <a:solidFill>
                  <a:schemeClr val="tx1">
                    <a:lumMod val="50000"/>
                    <a:lumOff val="50000"/>
                  </a:schemeClr>
                </a:solidFill>
                <a:latin typeface="Courier New" pitchFamily="49" charset="0"/>
                <a:ea typeface="msgothic" charset="0"/>
                <a:cs typeface="msgothic" charset="0"/>
              </a:rPr>
              <a:t>printf.o </a:t>
            </a:r>
            <a:r>
              <a:rPr lang="zh-CN" altLang="en-US" sz="1800" b="1" i="1" dirty="0">
                <a:solidFill>
                  <a:schemeClr val="tx1">
                    <a:lumMod val="50000"/>
                    <a:lumOff val="50000"/>
                  </a:schemeClr>
                </a:solidFill>
                <a:latin typeface="Courier New" pitchFamily="49" charset="0"/>
                <a:ea typeface="msgothic" charset="0"/>
                <a:cs typeface="msgothic" charset="0"/>
              </a:rPr>
              <a:t>调用的模块</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16" name="Text Box 14">
            <a:extLst>
              <a:ext uri="{FF2B5EF4-FFF2-40B4-BE49-F238E27FC236}">
                <a16:creationId xmlns:a16="http://schemas.microsoft.com/office/drawing/2014/main" id="{52493D9A-B67D-74CB-6DDC-92B212F1226D}"/>
              </a:ext>
            </a:extLst>
          </p:cNvPr>
          <p:cNvSpPr txBox="1">
            <a:spLocks noChangeArrowheads="1"/>
          </p:cNvSpPr>
          <p:nvPr/>
        </p:nvSpPr>
        <p:spPr bwMode="auto">
          <a:xfrm>
            <a:off x="3187700" y="3263900"/>
            <a:ext cx="1698199"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libvector.a</a:t>
            </a:r>
          </a:p>
        </p:txBody>
      </p:sp>
      <p:sp>
        <p:nvSpPr>
          <p:cNvPr id="17" name="Text Box 15">
            <a:extLst>
              <a:ext uri="{FF2B5EF4-FFF2-40B4-BE49-F238E27FC236}">
                <a16:creationId xmlns:a16="http://schemas.microsoft.com/office/drawing/2014/main" id="{7611E7BA-8EAD-5A9E-F77F-F429A993CA99}"/>
              </a:ext>
            </a:extLst>
          </p:cNvPr>
          <p:cNvSpPr txBox="1">
            <a:spLocks noChangeArrowheads="1"/>
          </p:cNvSpPr>
          <p:nvPr/>
        </p:nvSpPr>
        <p:spPr bwMode="auto">
          <a:xfrm>
            <a:off x="3992563" y="3994150"/>
            <a:ext cx="1284624"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addvec.o</a:t>
            </a:r>
          </a:p>
        </p:txBody>
      </p:sp>
      <p:sp>
        <p:nvSpPr>
          <p:cNvPr id="18" name="Line 16">
            <a:extLst>
              <a:ext uri="{FF2B5EF4-FFF2-40B4-BE49-F238E27FC236}">
                <a16:creationId xmlns:a16="http://schemas.microsoft.com/office/drawing/2014/main" id="{C6772F9E-39BB-EE8D-29E3-F5ADA9EA2A1E}"/>
              </a:ext>
            </a:extLst>
          </p:cNvPr>
          <p:cNvSpPr>
            <a:spLocks noChangeShapeType="1"/>
          </p:cNvSpPr>
          <p:nvPr/>
        </p:nvSpPr>
        <p:spPr bwMode="auto">
          <a:xfrm flipH="1">
            <a:off x="4981575" y="3590397"/>
            <a:ext cx="841375" cy="1066800"/>
          </a:xfrm>
          <a:prstGeom prst="line">
            <a:avLst/>
          </a:prstGeom>
          <a:noFill/>
          <a:ln w="28440">
            <a:solidFill>
              <a:srgbClr val="000066"/>
            </a:solidFill>
            <a:miter lim="800000"/>
            <a:headEnd/>
            <a:tailEnd type="triangle" w="med" len="med"/>
          </a:ln>
          <a:effectLst/>
        </p:spPr>
        <p:txBody>
          <a:bodyPr/>
          <a:lstStyle/>
          <a:p>
            <a:endParaRPr lang="en-US"/>
          </a:p>
        </p:txBody>
      </p:sp>
      <p:sp>
        <p:nvSpPr>
          <p:cNvPr id="19" name="Text Box 17">
            <a:extLst>
              <a:ext uri="{FF2B5EF4-FFF2-40B4-BE49-F238E27FC236}">
                <a16:creationId xmlns:a16="http://schemas.microsoft.com/office/drawing/2014/main" id="{29935661-FBB3-33AC-857C-13070B732ACA}"/>
              </a:ext>
            </a:extLst>
          </p:cNvPr>
          <p:cNvSpPr txBox="1">
            <a:spLocks noChangeArrowheads="1"/>
          </p:cNvSpPr>
          <p:nvPr/>
        </p:nvSpPr>
        <p:spPr bwMode="auto">
          <a:xfrm>
            <a:off x="6929438" y="3206750"/>
            <a:ext cx="874255" cy="3659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i="1" dirty="0">
                <a:solidFill>
                  <a:srgbClr val="C00000"/>
                </a:solidFill>
                <a:latin typeface="Calibri" pitchFamily="34" charset="0"/>
                <a:ea typeface="msgothic" charset="0"/>
                <a:cs typeface="msgothic" charset="0"/>
              </a:rPr>
              <a:t>静态库</a:t>
            </a:r>
            <a:endParaRPr lang="en-GB" sz="1800" b="1" i="1" dirty="0">
              <a:solidFill>
                <a:srgbClr val="C00000"/>
              </a:solidFill>
              <a:latin typeface="Calibri" pitchFamily="34" charset="0"/>
              <a:ea typeface="msgothic" charset="0"/>
              <a:cs typeface="msgothic" charset="0"/>
            </a:endParaRPr>
          </a:p>
        </p:txBody>
      </p:sp>
      <p:sp>
        <p:nvSpPr>
          <p:cNvPr id="20" name="Text Box 18">
            <a:extLst>
              <a:ext uri="{FF2B5EF4-FFF2-40B4-BE49-F238E27FC236}">
                <a16:creationId xmlns:a16="http://schemas.microsoft.com/office/drawing/2014/main" id="{1B55CB26-7F91-4A32-497B-9EF028D74527}"/>
              </a:ext>
            </a:extLst>
          </p:cNvPr>
          <p:cNvSpPr txBox="1">
            <a:spLocks noChangeArrowheads="1"/>
          </p:cNvSpPr>
          <p:nvPr/>
        </p:nvSpPr>
        <p:spPr bwMode="auto">
          <a:xfrm>
            <a:off x="225425" y="3883025"/>
            <a:ext cx="1243011" cy="637483"/>
          </a:xfrm>
          <a:prstGeom prst="rect">
            <a:avLst/>
          </a:prstGeom>
          <a:noFill/>
          <a:ln w="9525">
            <a:noFill/>
            <a:round/>
            <a:headEnd/>
            <a:tailEnd/>
          </a:ln>
          <a:effectLst/>
        </p:spPr>
        <p:txBody>
          <a:bodyPr wrap="squar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i="1" dirty="0">
                <a:solidFill>
                  <a:srgbClr val="C00000"/>
                </a:solidFill>
                <a:latin typeface="Calibri" pitchFamily="34" charset="0"/>
                <a:ea typeface="msgothic" charset="0"/>
                <a:cs typeface="msgothic" charset="0"/>
              </a:rPr>
              <a:t>可重定位目标文件</a:t>
            </a:r>
            <a:endParaRPr lang="en-GB" sz="1800" b="1" i="1" dirty="0">
              <a:solidFill>
                <a:srgbClr val="C00000"/>
              </a:solidFill>
              <a:latin typeface="Calibri" pitchFamily="34" charset="0"/>
              <a:ea typeface="msgothic" charset="0"/>
              <a:cs typeface="msgothic" charset="0"/>
            </a:endParaRPr>
          </a:p>
        </p:txBody>
      </p:sp>
      <p:sp>
        <p:nvSpPr>
          <p:cNvPr id="21" name="Text Box 19">
            <a:extLst>
              <a:ext uri="{FF2B5EF4-FFF2-40B4-BE49-F238E27FC236}">
                <a16:creationId xmlns:a16="http://schemas.microsoft.com/office/drawing/2014/main" id="{4ED2F9BA-CAE5-F6FD-6724-87BA2617DC2C}"/>
              </a:ext>
            </a:extLst>
          </p:cNvPr>
          <p:cNvSpPr txBox="1">
            <a:spLocks noChangeArrowheads="1"/>
          </p:cNvSpPr>
          <p:nvPr/>
        </p:nvSpPr>
        <p:spPr bwMode="auto">
          <a:xfrm>
            <a:off x="4648251" y="5378450"/>
            <a:ext cx="2951747" cy="63748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i="1" dirty="0">
                <a:solidFill>
                  <a:srgbClr val="C00000"/>
                </a:solidFill>
                <a:latin typeface="Calibri" pitchFamily="34" charset="0"/>
                <a:ea typeface="msgothic" charset="0"/>
                <a:cs typeface="msgothic" charset="0"/>
              </a:rPr>
              <a:t>完全链接的可执行目标文件</a:t>
            </a:r>
            <a:endParaRPr lang="en-US" altLang="zh-CN" sz="1800" b="1" i="1" dirty="0">
              <a:solidFill>
                <a:srgbClr val="C00000"/>
              </a:solidFill>
              <a:latin typeface="Calibri"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latin typeface="Calibri" pitchFamily="34" charset="0"/>
                <a:ea typeface="msgothic" charset="0"/>
                <a:cs typeface="msgothic" charset="0"/>
              </a:rPr>
              <a:t>(861,232 </a:t>
            </a:r>
            <a:r>
              <a:rPr lang="zh-CN" altLang="en-US" sz="1800" dirty="0">
                <a:latin typeface="Calibri" pitchFamily="34" charset="0"/>
                <a:ea typeface="msgothic" charset="0"/>
                <a:cs typeface="msgothic" charset="0"/>
              </a:rPr>
              <a:t>字节</a:t>
            </a:r>
            <a:r>
              <a:rPr lang="en-GB" sz="1800" dirty="0">
                <a:latin typeface="Calibri" pitchFamily="34" charset="0"/>
                <a:ea typeface="msgothic" charset="0"/>
                <a:cs typeface="msgothic" charset="0"/>
              </a:rPr>
              <a:t>)</a:t>
            </a:r>
            <a:endParaRPr lang="en-GB" sz="1800" b="1" dirty="0">
              <a:latin typeface="Calibri" pitchFamily="34" charset="0"/>
              <a:ea typeface="msgothic" charset="0"/>
              <a:cs typeface="msgothic" charset="0"/>
            </a:endParaRPr>
          </a:p>
        </p:txBody>
      </p:sp>
      <p:sp>
        <p:nvSpPr>
          <p:cNvPr id="22" name="Text Box 20">
            <a:extLst>
              <a:ext uri="{FF2B5EF4-FFF2-40B4-BE49-F238E27FC236}">
                <a16:creationId xmlns:a16="http://schemas.microsoft.com/office/drawing/2014/main" id="{43AE875E-99CA-D518-5951-F280C2E79548}"/>
              </a:ext>
            </a:extLst>
          </p:cNvPr>
          <p:cNvSpPr txBox="1">
            <a:spLocks noChangeArrowheads="1"/>
          </p:cNvSpPr>
          <p:nvPr/>
        </p:nvSpPr>
        <p:spPr bwMode="auto">
          <a:xfrm>
            <a:off x="1260475" y="2286000"/>
            <a:ext cx="1284624"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vector.h</a:t>
            </a:r>
          </a:p>
        </p:txBody>
      </p:sp>
      <p:sp>
        <p:nvSpPr>
          <p:cNvPr id="23" name="Line 21">
            <a:extLst>
              <a:ext uri="{FF2B5EF4-FFF2-40B4-BE49-F238E27FC236}">
                <a16:creationId xmlns:a16="http://schemas.microsoft.com/office/drawing/2014/main" id="{0A2E3EA1-E06D-F95A-E970-E5B7779B6CD6}"/>
              </a:ext>
            </a:extLst>
          </p:cNvPr>
          <p:cNvSpPr>
            <a:spLocks noChangeShapeType="1"/>
          </p:cNvSpPr>
          <p:nvPr/>
        </p:nvSpPr>
        <p:spPr bwMode="auto">
          <a:xfrm>
            <a:off x="1882775" y="2582862"/>
            <a:ext cx="1587" cy="381000"/>
          </a:xfrm>
          <a:prstGeom prst="line">
            <a:avLst/>
          </a:prstGeom>
          <a:noFill/>
          <a:ln w="28440">
            <a:solidFill>
              <a:srgbClr val="000066"/>
            </a:solidFill>
            <a:miter lim="800000"/>
            <a:headEnd/>
            <a:tailEnd type="triangle" w="med" len="med"/>
          </a:ln>
          <a:effectLst/>
        </p:spPr>
        <p:txBody>
          <a:bodyPr/>
          <a:lstStyle/>
          <a:p>
            <a:endParaRPr lang="en-US"/>
          </a:p>
        </p:txBody>
      </p:sp>
      <p:sp>
        <p:nvSpPr>
          <p:cNvPr id="24" name="Rectangle 22">
            <a:extLst>
              <a:ext uri="{FF2B5EF4-FFF2-40B4-BE49-F238E27FC236}">
                <a16:creationId xmlns:a16="http://schemas.microsoft.com/office/drawing/2014/main" id="{5B774A22-01B1-B5BF-F1A7-C8A5A8A347EF}"/>
              </a:ext>
            </a:extLst>
          </p:cNvPr>
          <p:cNvSpPr>
            <a:spLocks noChangeArrowheads="1"/>
          </p:cNvSpPr>
          <p:nvPr/>
        </p:nvSpPr>
        <p:spPr bwMode="auto">
          <a:xfrm>
            <a:off x="3328988" y="2289175"/>
            <a:ext cx="1304925" cy="644525"/>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dirty="0">
                <a:latin typeface="Calibri" pitchFamily="34" charset="0"/>
                <a:ea typeface="msgothic" charset="0"/>
                <a:cs typeface="msgothic" charset="0"/>
              </a:rPr>
              <a:t>归档器</a:t>
            </a:r>
            <a:endParaRPr lang="en-GB" sz="1800" b="1" dirty="0">
              <a:latin typeface="Calibri"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ea typeface="msgothic" charset="0"/>
                <a:cs typeface="msgothic" charset="0"/>
              </a:rPr>
              <a:t>(</a:t>
            </a:r>
            <a:r>
              <a:rPr lang="en-GB" sz="1800" b="1" dirty="0" err="1">
                <a:latin typeface="Courier New" pitchFamily="49" charset="0"/>
                <a:ea typeface="msgothic" charset="0"/>
                <a:cs typeface="msgothic" charset="0"/>
              </a:rPr>
              <a:t>ar</a:t>
            </a:r>
            <a:r>
              <a:rPr lang="en-GB" sz="1800" b="1" dirty="0">
                <a:latin typeface="Calibri" pitchFamily="34" charset="0"/>
                <a:ea typeface="msgothic" charset="0"/>
                <a:cs typeface="msgothic" charset="0"/>
              </a:rPr>
              <a:t>)</a:t>
            </a:r>
          </a:p>
        </p:txBody>
      </p:sp>
      <p:sp>
        <p:nvSpPr>
          <p:cNvPr id="25" name="Line 23">
            <a:extLst>
              <a:ext uri="{FF2B5EF4-FFF2-40B4-BE49-F238E27FC236}">
                <a16:creationId xmlns:a16="http://schemas.microsoft.com/office/drawing/2014/main" id="{7222B2F7-4B55-C591-F345-D799FA4D1E95}"/>
              </a:ext>
            </a:extLst>
          </p:cNvPr>
          <p:cNvSpPr>
            <a:spLocks noChangeShapeType="1"/>
          </p:cNvSpPr>
          <p:nvPr/>
        </p:nvSpPr>
        <p:spPr bwMode="auto">
          <a:xfrm>
            <a:off x="3981451" y="2955925"/>
            <a:ext cx="1587" cy="411163"/>
          </a:xfrm>
          <a:prstGeom prst="line">
            <a:avLst/>
          </a:prstGeom>
          <a:noFill/>
          <a:ln w="28440">
            <a:solidFill>
              <a:srgbClr val="000066"/>
            </a:solidFill>
            <a:miter lim="800000"/>
            <a:headEnd/>
            <a:tailEnd type="triangle" w="med" len="med"/>
          </a:ln>
          <a:effectLst/>
        </p:spPr>
        <p:txBody>
          <a:bodyPr/>
          <a:lstStyle/>
          <a:p>
            <a:endParaRPr lang="en-US"/>
          </a:p>
        </p:txBody>
      </p:sp>
      <p:sp>
        <p:nvSpPr>
          <p:cNvPr id="26" name="Line 24">
            <a:extLst>
              <a:ext uri="{FF2B5EF4-FFF2-40B4-BE49-F238E27FC236}">
                <a16:creationId xmlns:a16="http://schemas.microsoft.com/office/drawing/2014/main" id="{12BB0EF5-D372-CE93-51E5-95E63FF40C8D}"/>
              </a:ext>
            </a:extLst>
          </p:cNvPr>
          <p:cNvSpPr>
            <a:spLocks noChangeShapeType="1"/>
          </p:cNvSpPr>
          <p:nvPr/>
        </p:nvSpPr>
        <p:spPr bwMode="auto">
          <a:xfrm>
            <a:off x="3429000" y="1874837"/>
            <a:ext cx="1588" cy="411163"/>
          </a:xfrm>
          <a:prstGeom prst="line">
            <a:avLst/>
          </a:prstGeom>
          <a:noFill/>
          <a:ln w="28440">
            <a:solidFill>
              <a:srgbClr val="000066"/>
            </a:solidFill>
            <a:miter lim="800000"/>
            <a:headEnd/>
            <a:tailEnd type="triangle" w="med" len="med"/>
          </a:ln>
          <a:effectLst/>
        </p:spPr>
        <p:txBody>
          <a:bodyPr/>
          <a:lstStyle/>
          <a:p>
            <a:endParaRPr lang="en-US"/>
          </a:p>
        </p:txBody>
      </p:sp>
      <p:sp>
        <p:nvSpPr>
          <p:cNvPr id="27" name="Line 25">
            <a:extLst>
              <a:ext uri="{FF2B5EF4-FFF2-40B4-BE49-F238E27FC236}">
                <a16:creationId xmlns:a16="http://schemas.microsoft.com/office/drawing/2014/main" id="{F5DAA595-F31D-B94B-0D4C-AA50A0CD4191}"/>
              </a:ext>
            </a:extLst>
          </p:cNvPr>
          <p:cNvSpPr>
            <a:spLocks noChangeShapeType="1"/>
          </p:cNvSpPr>
          <p:nvPr/>
        </p:nvSpPr>
        <p:spPr bwMode="auto">
          <a:xfrm>
            <a:off x="4572000" y="1874837"/>
            <a:ext cx="1588" cy="411163"/>
          </a:xfrm>
          <a:prstGeom prst="line">
            <a:avLst/>
          </a:prstGeom>
          <a:noFill/>
          <a:ln w="28440">
            <a:solidFill>
              <a:srgbClr val="000066"/>
            </a:solidFill>
            <a:miter lim="800000"/>
            <a:headEnd/>
            <a:tailEnd type="triangle" w="med" len="med"/>
          </a:ln>
          <a:effectLst/>
        </p:spPr>
        <p:txBody>
          <a:bodyPr/>
          <a:lstStyle/>
          <a:p>
            <a:endParaRPr lang="en-US"/>
          </a:p>
        </p:txBody>
      </p:sp>
      <p:sp>
        <p:nvSpPr>
          <p:cNvPr id="28" name="Text Box 26">
            <a:extLst>
              <a:ext uri="{FF2B5EF4-FFF2-40B4-BE49-F238E27FC236}">
                <a16:creationId xmlns:a16="http://schemas.microsoft.com/office/drawing/2014/main" id="{1CD49565-F2B0-6F1D-9793-597680BFC6DA}"/>
              </a:ext>
            </a:extLst>
          </p:cNvPr>
          <p:cNvSpPr txBox="1">
            <a:spLocks noChangeArrowheads="1"/>
          </p:cNvSpPr>
          <p:nvPr/>
        </p:nvSpPr>
        <p:spPr bwMode="auto">
          <a:xfrm>
            <a:off x="2601913" y="1538288"/>
            <a:ext cx="1284624"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addvec.o</a:t>
            </a:r>
          </a:p>
        </p:txBody>
      </p:sp>
      <p:sp>
        <p:nvSpPr>
          <p:cNvPr id="29" name="Text Box 27">
            <a:extLst>
              <a:ext uri="{FF2B5EF4-FFF2-40B4-BE49-F238E27FC236}">
                <a16:creationId xmlns:a16="http://schemas.microsoft.com/office/drawing/2014/main" id="{7DF2223C-7DCC-3ECC-B92E-5C4DA5492A3F}"/>
              </a:ext>
            </a:extLst>
          </p:cNvPr>
          <p:cNvSpPr txBox="1">
            <a:spLocks noChangeArrowheads="1"/>
          </p:cNvSpPr>
          <p:nvPr/>
        </p:nvSpPr>
        <p:spPr bwMode="auto">
          <a:xfrm>
            <a:off x="3925888" y="1524000"/>
            <a:ext cx="1422483"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multvec.o</a:t>
            </a:r>
          </a:p>
        </p:txBody>
      </p:sp>
      <p:sp>
        <p:nvSpPr>
          <p:cNvPr id="30" name="TextBox 1">
            <a:extLst>
              <a:ext uri="{FF2B5EF4-FFF2-40B4-BE49-F238E27FC236}">
                <a16:creationId xmlns:a16="http://schemas.microsoft.com/office/drawing/2014/main" id="{402AE3D3-028C-B031-DEAB-8DEA983EBD5A}"/>
              </a:ext>
            </a:extLst>
          </p:cNvPr>
          <p:cNvSpPr txBox="1"/>
          <p:nvPr/>
        </p:nvSpPr>
        <p:spPr>
          <a:xfrm>
            <a:off x="3176777" y="6361041"/>
            <a:ext cx="1709122" cy="338554"/>
          </a:xfrm>
          <a:prstGeom prst="rect">
            <a:avLst/>
          </a:prstGeom>
          <a:noFill/>
        </p:spPr>
        <p:txBody>
          <a:bodyPr wrap="none" rtlCol="0">
            <a:spAutoFit/>
          </a:bodyPr>
          <a:lstStyle/>
          <a:p>
            <a:r>
              <a:rPr lang="en-US" sz="1600" i="1" dirty="0">
                <a:latin typeface="Calibri" pitchFamily="34" charset="0"/>
              </a:rPr>
              <a:t>"c" </a:t>
            </a:r>
            <a:r>
              <a:rPr lang="zh-CN" altLang="en-US" sz="1600" i="1" dirty="0">
                <a:latin typeface="Calibri" pitchFamily="34" charset="0"/>
              </a:rPr>
              <a:t>表示</a:t>
            </a:r>
            <a:r>
              <a:rPr lang="en-US" altLang="zh-CN" sz="1600" i="1" dirty="0">
                <a:latin typeface="Calibri" pitchFamily="34" charset="0"/>
              </a:rPr>
              <a:t>"</a:t>
            </a:r>
            <a:r>
              <a:rPr lang="zh-CN" altLang="en-US" sz="1600" i="1" dirty="0">
                <a:latin typeface="Calibri" pitchFamily="34" charset="0"/>
              </a:rPr>
              <a:t>编译时</a:t>
            </a:r>
            <a:r>
              <a:rPr lang="en-US" altLang="zh-CN" sz="1600" i="1" dirty="0">
                <a:latin typeface="Calibri" pitchFamily="34" charset="0"/>
              </a:rPr>
              <a:t>"</a:t>
            </a:r>
            <a:endParaRPr lang="en-US" sz="1600" i="1" dirty="0">
              <a:latin typeface="Calibri" pitchFamily="34" charset="0"/>
            </a:endParaRPr>
          </a:p>
        </p:txBody>
      </p:sp>
      <p:sp>
        <p:nvSpPr>
          <p:cNvPr id="31" name="Text Box 26">
            <a:extLst>
              <a:ext uri="{FF2B5EF4-FFF2-40B4-BE49-F238E27FC236}">
                <a16:creationId xmlns:a16="http://schemas.microsoft.com/office/drawing/2014/main" id="{3CF7BEA3-1056-0800-0977-D82EFED4A0A8}"/>
              </a:ext>
            </a:extLst>
          </p:cNvPr>
          <p:cNvSpPr txBox="1">
            <a:spLocks noChangeArrowheads="1"/>
          </p:cNvSpPr>
          <p:nvPr/>
        </p:nvSpPr>
        <p:spPr bwMode="auto">
          <a:xfrm>
            <a:off x="5487134" y="4724400"/>
            <a:ext cx="3761264" cy="557461"/>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solidFill>
                  <a:srgbClr val="990000"/>
                </a:solidFill>
                <a:latin typeface="Courier New" pitchFamily="49" charset="0"/>
                <a:ea typeface="msgothic" charset="0"/>
                <a:cs typeface="msgothic" charset="0"/>
              </a:rPr>
              <a:t>unix</a:t>
            </a:r>
            <a:r>
              <a:rPr lang="en-GB" sz="1600" b="1" dirty="0">
                <a:solidFill>
                  <a:srgbClr val="990000"/>
                </a:solidFill>
                <a:latin typeface="Courier New" pitchFamily="49" charset="0"/>
                <a:ea typeface="msgothic" charset="0"/>
                <a:cs typeface="msgothic" charset="0"/>
              </a:rPr>
              <a:t>&gt; </a:t>
            </a:r>
            <a:r>
              <a:rPr lang="en-GB" sz="1600" b="1" dirty="0" err="1">
                <a:solidFill>
                  <a:srgbClr val="990000"/>
                </a:solidFill>
                <a:latin typeface="Courier New" pitchFamily="49" charset="0"/>
                <a:ea typeface="msgothic" charset="0"/>
                <a:cs typeface="msgothic" charset="0"/>
              </a:rPr>
              <a:t>gcc</a:t>
            </a:r>
            <a:r>
              <a:rPr lang="en-GB" sz="1600" b="1" dirty="0">
                <a:solidFill>
                  <a:srgbClr val="990000"/>
                </a:solidFill>
                <a:latin typeface="Courier New" pitchFamily="49" charset="0"/>
                <a:ea typeface="msgothic" charset="0"/>
                <a:cs typeface="msgothic" charset="0"/>
              </a:rPr>
              <a:t> </a:t>
            </a:r>
            <a:r>
              <a:rPr lang="mr-IN" sz="1600" b="1" dirty="0">
                <a:solidFill>
                  <a:srgbClr val="990000"/>
                </a:solidFill>
                <a:latin typeface="Courier New" pitchFamily="49" charset="0"/>
                <a:ea typeface="msgothic" charset="0"/>
                <a:cs typeface="msgothic" charset="0"/>
              </a:rPr>
              <a:t>–</a:t>
            </a:r>
            <a:r>
              <a:rPr lang="en-GB" sz="1600" dirty="0">
                <a:solidFill>
                  <a:srgbClr val="990000"/>
                </a:solidFill>
                <a:latin typeface="Courier New" pitchFamily="49" charset="0"/>
                <a:ea typeface="msgothic" charset="0"/>
                <a:cs typeface="msgothic" charset="0"/>
              </a:rPr>
              <a:t>static </a:t>
            </a:r>
            <a:r>
              <a:rPr lang="mr-IN" sz="1600" dirty="0">
                <a:solidFill>
                  <a:srgbClr val="990000"/>
                </a:solidFill>
                <a:latin typeface="Courier New" pitchFamily="49" charset="0"/>
                <a:ea typeface="msgothic" charset="0"/>
                <a:cs typeface="msgothic" charset="0"/>
              </a:rPr>
              <a:t>–</a:t>
            </a:r>
            <a:r>
              <a:rPr lang="en-GB" sz="1600" dirty="0">
                <a:solidFill>
                  <a:srgbClr val="990000"/>
                </a:solidFill>
                <a:latin typeface="Courier New" pitchFamily="49" charset="0"/>
                <a:ea typeface="msgothic" charset="0"/>
                <a:cs typeface="msgothic" charset="0"/>
              </a:rPr>
              <a:t>o prog2c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990000"/>
                </a:solidFill>
                <a:latin typeface="Courier New" pitchFamily="49" charset="0"/>
                <a:ea typeface="msgothic" charset="0"/>
                <a:cs typeface="msgothic" charset="0"/>
              </a:rPr>
              <a:t>	      main2.o -L. -</a:t>
            </a:r>
            <a:r>
              <a:rPr lang="en-GB" sz="1600" b="1" dirty="0" err="1">
                <a:solidFill>
                  <a:srgbClr val="990000"/>
                </a:solidFill>
                <a:latin typeface="Courier New" pitchFamily="49" charset="0"/>
                <a:ea typeface="msgothic" charset="0"/>
                <a:cs typeface="msgothic" charset="0"/>
              </a:rPr>
              <a:t>lvector</a:t>
            </a:r>
            <a:endParaRPr lang="en-GB" sz="1600" b="1" dirty="0">
              <a:solidFill>
                <a:srgbClr val="990000"/>
              </a:solidFill>
              <a:latin typeface="Courier New" pitchFamily="49" charset="0"/>
              <a:ea typeface="msgothic" charset="0"/>
              <a:cs typeface="msgothic" charset="0"/>
            </a:endParaRPr>
          </a:p>
        </p:txBody>
      </p:sp>
    </p:spTree>
    <p:extLst>
      <p:ext uri="{BB962C8B-B14F-4D97-AF65-F5344CB8AC3E}">
        <p14:creationId xmlns:p14="http://schemas.microsoft.com/office/powerpoint/2010/main" val="26057562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C95B12-9BD5-9CCA-F505-6AD27B873F78}"/>
              </a:ext>
            </a:extLst>
          </p:cNvPr>
          <p:cNvSpPr>
            <a:spLocks noGrp="1"/>
          </p:cNvSpPr>
          <p:nvPr>
            <p:ph type="title"/>
          </p:nvPr>
        </p:nvSpPr>
        <p:spPr/>
        <p:txBody>
          <a:bodyPr/>
          <a:lstStyle/>
          <a:p>
            <a:r>
              <a:rPr lang="zh-CN" altLang="en-US" dirty="0"/>
              <a:t>使用静态库</a:t>
            </a:r>
          </a:p>
        </p:txBody>
      </p:sp>
      <p:sp>
        <p:nvSpPr>
          <p:cNvPr id="3" name="内容占位符 2">
            <a:extLst>
              <a:ext uri="{FF2B5EF4-FFF2-40B4-BE49-F238E27FC236}">
                <a16:creationId xmlns:a16="http://schemas.microsoft.com/office/drawing/2014/main" id="{7FAB13CA-793F-38AD-10DF-81CE32360C21}"/>
              </a:ext>
            </a:extLst>
          </p:cNvPr>
          <p:cNvSpPr>
            <a:spLocks noGrp="1"/>
          </p:cNvSpPr>
          <p:nvPr>
            <p:ph idx="1"/>
          </p:nvPr>
        </p:nvSpPr>
        <p:spPr>
          <a:xfrm>
            <a:off x="457200" y="1600200"/>
            <a:ext cx="8305800" cy="3907568"/>
          </a:xfrm>
        </p:spPr>
        <p:txBody>
          <a:bodyPr>
            <a:normAutofit lnSpcReduction="10000"/>
          </a:bodyPr>
          <a:lstStyle/>
          <a:p>
            <a:r>
              <a:rPr lang="zh-CN" altLang="en-US" dirty="0"/>
              <a:t>链接器解析外部引用的算法：</a:t>
            </a:r>
          </a:p>
          <a:p>
            <a:pPr lvl="1"/>
            <a:r>
              <a:rPr lang="zh-CN" altLang="en-US" dirty="0"/>
              <a:t>扫描：按命令行顺序扫描 </a:t>
            </a:r>
            <a:r>
              <a:rPr lang="en-US" altLang="zh-CN" dirty="0"/>
              <a:t>.o </a:t>
            </a:r>
            <a:r>
              <a:rPr lang="zh-CN" altLang="en-US" dirty="0"/>
              <a:t>文件和 </a:t>
            </a:r>
            <a:r>
              <a:rPr lang="en-US" altLang="zh-CN" dirty="0"/>
              <a:t>.a </a:t>
            </a:r>
            <a:r>
              <a:rPr lang="zh-CN" altLang="en-US" dirty="0"/>
              <a:t>文件。</a:t>
            </a:r>
          </a:p>
          <a:p>
            <a:pPr lvl="1"/>
            <a:r>
              <a:rPr lang="zh-CN" altLang="en-US" dirty="0"/>
              <a:t>建立表：在扫描过程中，保持一个当前未解析引用的列表。</a:t>
            </a:r>
          </a:p>
          <a:p>
            <a:pPr lvl="1"/>
            <a:r>
              <a:rPr lang="zh-CN" altLang="en-US" dirty="0"/>
              <a:t>尝试解析：当遇到每个新的 </a:t>
            </a:r>
            <a:r>
              <a:rPr lang="en-US" altLang="zh-CN" dirty="0"/>
              <a:t>.o </a:t>
            </a:r>
            <a:r>
              <a:rPr lang="zh-CN" altLang="en-US" dirty="0"/>
              <a:t>或 </a:t>
            </a:r>
            <a:r>
              <a:rPr lang="en-US" altLang="zh-CN" dirty="0"/>
              <a:t>.a </a:t>
            </a:r>
            <a:r>
              <a:rPr lang="zh-CN" altLang="en-US" dirty="0"/>
              <a:t>文件（</a:t>
            </a:r>
            <a:r>
              <a:rPr lang="en-US" altLang="zh-CN" dirty="0"/>
              <a:t>obj</a:t>
            </a:r>
            <a:r>
              <a:rPr lang="zh-CN" altLang="en-US" dirty="0"/>
              <a:t>）时，尝试将列表中的每个未解析引用与 </a:t>
            </a:r>
            <a:r>
              <a:rPr lang="en-US" altLang="zh-CN" dirty="0"/>
              <a:t>obj </a:t>
            </a:r>
            <a:r>
              <a:rPr lang="zh-CN" altLang="en-US" dirty="0"/>
              <a:t>中定义的符号进行解析。</a:t>
            </a:r>
          </a:p>
          <a:p>
            <a:pPr lvl="1"/>
            <a:r>
              <a:rPr lang="zh-CN" altLang="en-US" dirty="0"/>
              <a:t>表不空则报错：如果扫描结束时未解析列表中仍有条目，则报错。</a:t>
            </a:r>
          </a:p>
          <a:p>
            <a:r>
              <a:rPr lang="zh-CN" altLang="en-US" dirty="0"/>
              <a:t>问题：</a:t>
            </a:r>
          </a:p>
        </p:txBody>
      </p:sp>
      <p:sp>
        <p:nvSpPr>
          <p:cNvPr id="5" name="Rectangle 3">
            <a:extLst>
              <a:ext uri="{FF2B5EF4-FFF2-40B4-BE49-F238E27FC236}">
                <a16:creationId xmlns:a16="http://schemas.microsoft.com/office/drawing/2014/main" id="{6DDEAB31-9297-963B-4E7E-11C6AB966A79}"/>
              </a:ext>
            </a:extLst>
          </p:cNvPr>
          <p:cNvSpPr>
            <a:spLocks noChangeArrowheads="1"/>
          </p:cNvSpPr>
          <p:nvPr/>
        </p:nvSpPr>
        <p:spPr bwMode="auto">
          <a:xfrm>
            <a:off x="1133993" y="5507768"/>
            <a:ext cx="6723613" cy="1024064"/>
          </a:xfrm>
          <a:prstGeom prst="rect">
            <a:avLst/>
          </a:prstGeom>
          <a:solidFill>
            <a:srgbClr val="E6E6E6"/>
          </a:solidFill>
          <a:ln w="648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unix</a:t>
            </a:r>
            <a:r>
              <a:rPr lang="en-GB" sz="1600" dirty="0">
                <a:latin typeface="Courier New" pitchFamily="49" charset="0"/>
                <a:ea typeface="msgothic" charset="0"/>
                <a:cs typeface="msgothic" charset="0"/>
              </a:rPr>
              <a:t>&gt; </a:t>
            </a:r>
            <a:r>
              <a:rPr lang="en-GB" sz="1600" dirty="0" err="1">
                <a:latin typeface="Courier New" pitchFamily="49" charset="0"/>
                <a:ea typeface="msgothic" charset="0"/>
                <a:cs typeface="msgothic" charset="0"/>
              </a:rPr>
              <a:t>gcc</a:t>
            </a:r>
            <a:r>
              <a:rPr lang="en-GB" sz="1600" dirty="0">
                <a:latin typeface="Courier New" pitchFamily="49" charset="0"/>
                <a:ea typeface="msgothic" charset="0"/>
                <a:cs typeface="msgothic" charset="0"/>
              </a:rPr>
              <a:t> -static -o prog2c -L. -</a:t>
            </a:r>
            <a:r>
              <a:rPr lang="en-GB" sz="1600" dirty="0" err="1">
                <a:latin typeface="Courier New" pitchFamily="49" charset="0"/>
                <a:ea typeface="msgothic" charset="0"/>
                <a:cs typeface="msgothic" charset="0"/>
              </a:rPr>
              <a:t>lvector</a:t>
            </a:r>
            <a:r>
              <a:rPr lang="en-GB" sz="1600" dirty="0">
                <a:latin typeface="Courier New" pitchFamily="49" charset="0"/>
                <a:ea typeface="msgothic" charset="0"/>
                <a:cs typeface="msgothic" charset="0"/>
              </a:rPr>
              <a:t> main2.o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ea typeface="msgothic" charset="0"/>
                <a:cs typeface="msgothic" charset="0"/>
              </a:rPr>
              <a:t>main2.o: In function `main':</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ea typeface="msgothic" charset="0"/>
                <a:cs typeface="msgothic" charset="0"/>
              </a:rPr>
              <a:t>main2.c:(.text+0x19): undefined reference to `</a:t>
            </a:r>
            <a:r>
              <a:rPr lang="en-GB" sz="1600" dirty="0" err="1">
                <a:latin typeface="Courier New" pitchFamily="49" charset="0"/>
                <a:ea typeface="msgothic" charset="0"/>
                <a:cs typeface="msgothic" charset="0"/>
              </a:rPr>
              <a:t>addvec</a:t>
            </a:r>
            <a:r>
              <a:rPr lang="en-GB" sz="1600" dirty="0">
                <a:latin typeface="Courier New" pitchFamily="49" charset="0"/>
                <a:ea typeface="msgothic" charset="0"/>
                <a:cs typeface="msgothic"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ea typeface="msgothic" charset="0"/>
                <a:cs typeface="msgothic" charset="0"/>
              </a:rPr>
              <a:t>collect2: error: </a:t>
            </a:r>
            <a:r>
              <a:rPr lang="en-GB" sz="1600" dirty="0" err="1">
                <a:latin typeface="Courier New" pitchFamily="49" charset="0"/>
                <a:ea typeface="msgothic" charset="0"/>
                <a:cs typeface="msgothic" charset="0"/>
              </a:rPr>
              <a:t>ld</a:t>
            </a:r>
            <a:r>
              <a:rPr lang="en-GB" sz="1600" dirty="0">
                <a:latin typeface="Courier New" pitchFamily="49" charset="0"/>
                <a:ea typeface="msgothic" charset="0"/>
                <a:cs typeface="msgothic" charset="0"/>
              </a:rPr>
              <a:t> returned 1 exit status</a:t>
            </a:r>
          </a:p>
        </p:txBody>
      </p:sp>
    </p:spTree>
    <p:extLst>
      <p:ext uri="{BB962C8B-B14F-4D97-AF65-F5344CB8AC3E}">
        <p14:creationId xmlns:p14="http://schemas.microsoft.com/office/powerpoint/2010/main" val="40519789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624BAC-5F3A-4599-654B-1F934C9F2E4B}"/>
              </a:ext>
            </a:extLst>
          </p:cNvPr>
          <p:cNvSpPr>
            <a:spLocks noGrp="1"/>
          </p:cNvSpPr>
          <p:nvPr>
            <p:ph type="title"/>
          </p:nvPr>
        </p:nvSpPr>
        <p:spPr/>
        <p:txBody>
          <a:bodyPr/>
          <a:lstStyle/>
          <a:p>
            <a:r>
              <a:rPr lang="zh-CN" altLang="en-US" dirty="0"/>
              <a:t>现代解决方案：共享库</a:t>
            </a:r>
          </a:p>
        </p:txBody>
      </p:sp>
      <p:sp>
        <p:nvSpPr>
          <p:cNvPr id="3" name="内容占位符 2">
            <a:extLst>
              <a:ext uri="{FF2B5EF4-FFF2-40B4-BE49-F238E27FC236}">
                <a16:creationId xmlns:a16="http://schemas.microsoft.com/office/drawing/2014/main" id="{E58A86FF-65C5-6533-44AB-EDB979B0B344}"/>
              </a:ext>
            </a:extLst>
          </p:cNvPr>
          <p:cNvSpPr>
            <a:spLocks noGrp="1"/>
          </p:cNvSpPr>
          <p:nvPr>
            <p:ph idx="1"/>
          </p:nvPr>
        </p:nvSpPr>
        <p:spPr/>
        <p:txBody>
          <a:bodyPr/>
          <a:lstStyle/>
          <a:p>
            <a:r>
              <a:rPr lang="zh-CN" altLang="en-US" dirty="0"/>
              <a:t>静态库有以下</a:t>
            </a:r>
            <a:r>
              <a:rPr lang="zh-CN" altLang="en-US" dirty="0">
                <a:solidFill>
                  <a:srgbClr val="FF0000"/>
                </a:solidFill>
              </a:rPr>
              <a:t>缺点❌</a:t>
            </a:r>
            <a:r>
              <a:rPr lang="zh-CN" altLang="en-US" dirty="0"/>
              <a:t>：</a:t>
            </a:r>
          </a:p>
          <a:p>
            <a:pPr lvl="1"/>
            <a:r>
              <a:rPr lang="zh-CN" altLang="en-US" dirty="0">
                <a:solidFill>
                  <a:srgbClr val="FF0000"/>
                </a:solidFill>
              </a:rPr>
              <a:t>冗余</a:t>
            </a:r>
            <a:r>
              <a:rPr lang="zh-CN" altLang="en-US" dirty="0"/>
              <a:t>：存储的可执行文件中存在重复（每个函数都需要 </a:t>
            </a:r>
            <a:r>
              <a:rPr lang="en-US" altLang="zh-CN" dirty="0" err="1"/>
              <a:t>libc</a:t>
            </a:r>
            <a:r>
              <a:rPr lang="zh-CN" altLang="en-US" dirty="0"/>
              <a:t>）</a:t>
            </a:r>
          </a:p>
          <a:p>
            <a:pPr lvl="1"/>
            <a:r>
              <a:rPr lang="zh-CN" altLang="en-US" dirty="0"/>
              <a:t>运行的可执行文件中存在重复</a:t>
            </a:r>
          </a:p>
          <a:p>
            <a:pPr lvl="1"/>
            <a:r>
              <a:rPr lang="zh-CN" altLang="en-US" dirty="0">
                <a:solidFill>
                  <a:srgbClr val="FF0000"/>
                </a:solidFill>
              </a:rPr>
              <a:t>修改难</a:t>
            </a:r>
            <a:r>
              <a:rPr lang="zh-CN" altLang="en-US" dirty="0"/>
              <a:t>：系统库的小型 </a:t>
            </a:r>
            <a:r>
              <a:rPr lang="en-US" altLang="zh-CN" dirty="0"/>
              <a:t>bug </a:t>
            </a:r>
            <a:r>
              <a:rPr lang="zh-CN" altLang="en-US" dirty="0"/>
              <a:t>修复需要每个应用程序显式重新链接 </a:t>
            </a:r>
          </a:p>
          <a:p>
            <a:pPr marL="1200150" lvl="2" indent="-342900"/>
            <a:r>
              <a:rPr lang="zh-CN" altLang="en-US" dirty="0"/>
              <a:t>用 </a:t>
            </a:r>
            <a:r>
              <a:rPr lang="en-US" altLang="zh-CN" dirty="0" err="1"/>
              <a:t>glibc</a:t>
            </a:r>
            <a:r>
              <a:rPr lang="en-US" altLang="zh-CN" dirty="0"/>
              <a:t> </a:t>
            </a:r>
            <a:r>
              <a:rPr lang="zh-CN" altLang="en-US" dirty="0"/>
              <a:t>重新构建所有内容？</a:t>
            </a:r>
            <a:endParaRPr lang="en-US" altLang="zh-CN" dirty="0"/>
          </a:p>
          <a:p>
            <a:r>
              <a:rPr lang="zh-CN" altLang="en-US" dirty="0"/>
              <a:t>现代解决方案：共享库</a:t>
            </a:r>
          </a:p>
          <a:p>
            <a:pPr lvl="1">
              <a:buFont typeface="Arial" panose="020B0604020202020204" pitchFamily="34" charset="0"/>
              <a:buChar char="•"/>
            </a:pPr>
            <a:r>
              <a:rPr lang="zh-CN" altLang="en-US" dirty="0"/>
              <a:t>包含代码和数据的目标文件，可以动态地加载并链接到应用程序中，可以在</a:t>
            </a:r>
            <a:r>
              <a:rPr lang="zh-CN" altLang="en-US" dirty="0">
                <a:solidFill>
                  <a:srgbClr val="FF0000"/>
                </a:solidFill>
              </a:rPr>
              <a:t>加载时或运行时</a:t>
            </a:r>
            <a:r>
              <a:rPr lang="zh-CN" altLang="en-US" dirty="0"/>
              <a:t>进行</a:t>
            </a:r>
          </a:p>
          <a:p>
            <a:pPr lvl="1">
              <a:buFont typeface="Arial" panose="020B0604020202020204" pitchFamily="34" charset="0"/>
              <a:buChar char="•"/>
            </a:pPr>
            <a:r>
              <a:rPr lang="zh-CN" altLang="en-US" dirty="0"/>
              <a:t>也称为：动态链接库、</a:t>
            </a:r>
            <a:r>
              <a:rPr lang="en-US" altLang="zh-CN" dirty="0"/>
              <a:t>DLL</a:t>
            </a:r>
            <a:r>
              <a:rPr lang="zh-CN" altLang="en-US" dirty="0"/>
              <a:t>、</a:t>
            </a:r>
            <a:r>
              <a:rPr lang="en-US" altLang="zh-CN" dirty="0"/>
              <a:t>.so </a:t>
            </a:r>
            <a:r>
              <a:rPr lang="zh-CN" altLang="en-US" dirty="0"/>
              <a:t>文件</a:t>
            </a:r>
          </a:p>
          <a:p>
            <a:pPr marL="0" indent="0" algn="ctr">
              <a:buNone/>
            </a:pPr>
            <a:r>
              <a:rPr lang="zh-CN" altLang="en-US" b="1" dirty="0">
                <a:solidFill>
                  <a:srgbClr val="FF0000"/>
                </a:solidFill>
              </a:rPr>
              <a:t>不见兔子不撒鹰</a:t>
            </a:r>
          </a:p>
          <a:p>
            <a:pPr marL="400050"/>
            <a:endParaRPr lang="zh-CN" altLang="en-US" dirty="0"/>
          </a:p>
          <a:p>
            <a:endParaRPr lang="zh-CN" altLang="en-US" dirty="0"/>
          </a:p>
        </p:txBody>
      </p:sp>
    </p:spTree>
    <p:extLst>
      <p:ext uri="{BB962C8B-B14F-4D97-AF65-F5344CB8AC3E}">
        <p14:creationId xmlns:p14="http://schemas.microsoft.com/office/powerpoint/2010/main" val="34398027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9717B-602B-B65D-FDCA-B29000DDFFD5}"/>
              </a:ext>
            </a:extLst>
          </p:cNvPr>
          <p:cNvSpPr>
            <a:spLocks noGrp="1"/>
          </p:cNvSpPr>
          <p:nvPr>
            <p:ph type="title"/>
          </p:nvPr>
        </p:nvSpPr>
        <p:spPr/>
        <p:txBody>
          <a:bodyPr/>
          <a:lstStyle/>
          <a:p>
            <a:r>
              <a:rPr lang="zh-CN" altLang="en-US" dirty="0"/>
              <a:t>动态链接共享库</a:t>
            </a:r>
          </a:p>
        </p:txBody>
      </p:sp>
      <p:sp>
        <p:nvSpPr>
          <p:cNvPr id="3" name="内容占位符 2">
            <a:extLst>
              <a:ext uri="{FF2B5EF4-FFF2-40B4-BE49-F238E27FC236}">
                <a16:creationId xmlns:a16="http://schemas.microsoft.com/office/drawing/2014/main" id="{BE3E0BF5-EB1C-CE97-23AF-1BF42C989511}"/>
              </a:ext>
            </a:extLst>
          </p:cNvPr>
          <p:cNvSpPr>
            <a:spLocks noGrp="1"/>
          </p:cNvSpPr>
          <p:nvPr>
            <p:ph idx="1"/>
          </p:nvPr>
        </p:nvSpPr>
        <p:spPr>
          <a:xfrm>
            <a:off x="457200" y="1600200"/>
            <a:ext cx="8305800" cy="4953000"/>
          </a:xfrm>
        </p:spPr>
        <p:txBody>
          <a:bodyPr>
            <a:normAutofit fontScale="92500" lnSpcReduction="10000"/>
          </a:bodyPr>
          <a:lstStyle/>
          <a:p>
            <a:r>
              <a:rPr lang="zh-CN" altLang="en-US" dirty="0"/>
              <a:t>动态链接可以在可执行文件首次加载并运行时发生（加载时链接）。</a:t>
            </a:r>
          </a:p>
          <a:p>
            <a:pPr lvl="1">
              <a:buFont typeface="Arial" panose="020B0604020202020204" pitchFamily="34" charset="0"/>
              <a:buChar char="•"/>
            </a:pPr>
            <a:r>
              <a:rPr lang="en-US" altLang="zh-CN" dirty="0"/>
              <a:t>Linux </a:t>
            </a:r>
            <a:r>
              <a:rPr lang="zh-CN" altLang="en-US" dirty="0"/>
              <a:t>常见情况，由动态链接器（</a:t>
            </a:r>
            <a:r>
              <a:rPr lang="en-US" altLang="zh-CN" dirty="0"/>
              <a:t>ld-linux.so</a:t>
            </a:r>
            <a:r>
              <a:rPr lang="zh-CN" altLang="en-US" dirty="0"/>
              <a:t>）自动处理。</a:t>
            </a:r>
          </a:p>
          <a:p>
            <a:pPr lvl="1">
              <a:buFont typeface="Arial" panose="020B0604020202020204" pitchFamily="34" charset="0"/>
              <a:buChar char="•"/>
            </a:pPr>
            <a:r>
              <a:rPr lang="zh-CN" altLang="en-US" dirty="0"/>
              <a:t>标准 </a:t>
            </a:r>
            <a:r>
              <a:rPr lang="en-US" altLang="zh-CN" dirty="0"/>
              <a:t>C </a:t>
            </a:r>
            <a:r>
              <a:rPr lang="zh-CN" altLang="en-US" dirty="0"/>
              <a:t>库（</a:t>
            </a:r>
            <a:r>
              <a:rPr lang="en-US" altLang="zh-CN" dirty="0"/>
              <a:t>libc.so</a:t>
            </a:r>
            <a:r>
              <a:rPr lang="zh-CN" altLang="en-US" dirty="0"/>
              <a:t>）通常动态链接。</a:t>
            </a:r>
          </a:p>
          <a:p>
            <a:r>
              <a:rPr lang="zh-CN" altLang="en-US" dirty="0"/>
              <a:t>动态链接也可以在程序开始运行后发生（运行时链接）。</a:t>
            </a:r>
          </a:p>
          <a:p>
            <a:pPr lvl="1">
              <a:buFont typeface="Arial" panose="020B0604020202020204" pitchFamily="34" charset="0"/>
              <a:buChar char="•"/>
            </a:pPr>
            <a:r>
              <a:rPr lang="zh-CN" altLang="en-US" dirty="0"/>
              <a:t>在 </a:t>
            </a:r>
            <a:r>
              <a:rPr lang="en-US" altLang="zh-CN" dirty="0"/>
              <a:t>Linux </a:t>
            </a:r>
            <a:r>
              <a:rPr lang="zh-CN" altLang="en-US" dirty="0"/>
              <a:t>中，这是通过调用 </a:t>
            </a:r>
            <a:r>
              <a:rPr lang="en-US" altLang="zh-CN" dirty="0" err="1">
                <a:solidFill>
                  <a:srgbClr val="FF0000"/>
                </a:solidFill>
              </a:rPr>
              <a:t>dlopen</a:t>
            </a:r>
            <a:r>
              <a:rPr lang="en-US" altLang="zh-CN" dirty="0">
                <a:solidFill>
                  <a:srgbClr val="FF0000"/>
                </a:solidFill>
              </a:rPr>
              <a:t>()</a:t>
            </a:r>
            <a:r>
              <a:rPr lang="en-US" altLang="zh-CN" dirty="0"/>
              <a:t> </a:t>
            </a:r>
            <a:r>
              <a:rPr lang="zh-CN" altLang="en-US" dirty="0"/>
              <a:t>接口完成的。 </a:t>
            </a:r>
          </a:p>
          <a:p>
            <a:pPr lvl="2" indent="-285750">
              <a:buFont typeface="Arial" panose="020B0604020202020204" pitchFamily="34" charset="0"/>
              <a:buChar char="•"/>
            </a:pPr>
            <a:r>
              <a:rPr lang="zh-CN" altLang="en-US" dirty="0"/>
              <a:t>用于分发软件。</a:t>
            </a:r>
          </a:p>
          <a:p>
            <a:pPr lvl="2" indent="-285750">
              <a:buFont typeface="Arial" panose="020B0604020202020204" pitchFamily="34" charset="0"/>
              <a:buChar char="•"/>
            </a:pPr>
            <a:r>
              <a:rPr lang="zh-CN" altLang="en-US" dirty="0"/>
              <a:t>高性能 </a:t>
            </a:r>
            <a:r>
              <a:rPr lang="en-US" altLang="zh-CN" dirty="0"/>
              <a:t>Web </a:t>
            </a:r>
            <a:r>
              <a:rPr lang="zh-CN" altLang="en-US" dirty="0"/>
              <a:t>服务器。</a:t>
            </a:r>
          </a:p>
          <a:p>
            <a:pPr lvl="2" indent="-285750">
              <a:buFont typeface="Arial" panose="020B0604020202020204" pitchFamily="34" charset="0"/>
              <a:buChar char="•"/>
            </a:pPr>
            <a:r>
              <a:rPr lang="zh-CN" altLang="en-US" dirty="0"/>
              <a:t>运行时库插入。</a:t>
            </a:r>
          </a:p>
          <a:p>
            <a:r>
              <a:rPr lang="zh-CN" altLang="en-US" dirty="0"/>
              <a:t>共享库例程可以被多个进程共享。</a:t>
            </a:r>
          </a:p>
          <a:p>
            <a:pPr lvl="1">
              <a:buFont typeface="Arial" panose="020B0604020202020204" pitchFamily="34" charset="0"/>
              <a:buChar char="•"/>
            </a:pPr>
            <a:r>
              <a:rPr lang="zh-CN" altLang="en-US" dirty="0"/>
              <a:t>当我们学习虚拟内存时会有更多相关内容</a:t>
            </a:r>
          </a:p>
          <a:p>
            <a:pPr lvl="1">
              <a:buFont typeface="Arial" panose="020B0604020202020204" pitchFamily="34" charset="0"/>
              <a:buChar char="•"/>
            </a:pPr>
            <a:r>
              <a:rPr lang="zh-CN" altLang="en-US" dirty="0"/>
              <a:t>可重入，多进程共享</a:t>
            </a:r>
          </a:p>
        </p:txBody>
      </p:sp>
    </p:spTree>
    <p:extLst>
      <p:ext uri="{BB962C8B-B14F-4D97-AF65-F5344CB8AC3E}">
        <p14:creationId xmlns:p14="http://schemas.microsoft.com/office/powerpoint/2010/main" val="35802566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8A8ED6-CEED-6BE7-6575-EF3C7DE51C65}"/>
              </a:ext>
            </a:extLst>
          </p:cNvPr>
          <p:cNvSpPr>
            <a:spLocks noGrp="1"/>
          </p:cNvSpPr>
          <p:nvPr>
            <p:ph type="title"/>
          </p:nvPr>
        </p:nvSpPr>
        <p:spPr/>
        <p:txBody>
          <a:bodyPr/>
          <a:lstStyle/>
          <a:p>
            <a:r>
              <a:rPr lang="zh-CN" altLang="en-US" dirty="0"/>
              <a:t>静态链接 </a:t>
            </a:r>
            <a:r>
              <a:rPr lang="en-US" altLang="zh-CN" dirty="0"/>
              <a:t>vs </a:t>
            </a:r>
            <a:r>
              <a:rPr lang="zh-CN" altLang="en-US" dirty="0"/>
              <a:t>动态链接</a:t>
            </a:r>
          </a:p>
        </p:txBody>
      </p:sp>
      <p:sp>
        <p:nvSpPr>
          <p:cNvPr id="3" name="内容占位符 2">
            <a:extLst>
              <a:ext uri="{FF2B5EF4-FFF2-40B4-BE49-F238E27FC236}">
                <a16:creationId xmlns:a16="http://schemas.microsoft.com/office/drawing/2014/main" id="{E10D2473-53F0-723F-66F6-19CB32A6693C}"/>
              </a:ext>
            </a:extLst>
          </p:cNvPr>
          <p:cNvSpPr>
            <a:spLocks noGrp="1"/>
          </p:cNvSpPr>
          <p:nvPr>
            <p:ph idx="1"/>
          </p:nvPr>
        </p:nvSpPr>
        <p:spPr/>
        <p:txBody>
          <a:bodyPr/>
          <a:lstStyle/>
          <a:p>
            <a:r>
              <a:rPr lang="zh-CN" altLang="en-US" b="1" dirty="0"/>
              <a:t>静态链接</a:t>
            </a:r>
            <a:r>
              <a:rPr lang="zh-CN" altLang="en-US" dirty="0"/>
              <a:t>：在编译时，所需的代码和数据被复制到可执行文件中</a:t>
            </a:r>
            <a:endParaRPr lang="en-US" altLang="zh-CN" dirty="0"/>
          </a:p>
          <a:p>
            <a:r>
              <a:rPr lang="zh-CN" altLang="en-US" b="1" dirty="0"/>
              <a:t>动态链接</a:t>
            </a:r>
            <a:r>
              <a:rPr lang="zh-CN" altLang="en-US" dirty="0"/>
              <a:t>：在运行时，所需的代码和数据被链接到可执行文件中</a:t>
            </a:r>
          </a:p>
        </p:txBody>
      </p:sp>
      <p:sp>
        <p:nvSpPr>
          <p:cNvPr id="4" name="Rectangle 6">
            <a:extLst>
              <a:ext uri="{FF2B5EF4-FFF2-40B4-BE49-F238E27FC236}">
                <a16:creationId xmlns:a16="http://schemas.microsoft.com/office/drawing/2014/main" id="{40F81AC3-56FC-2F97-623B-FB61F8C5E64D}"/>
              </a:ext>
            </a:extLst>
          </p:cNvPr>
          <p:cNvSpPr/>
          <p:nvPr/>
        </p:nvSpPr>
        <p:spPr>
          <a:xfrm>
            <a:off x="1600200" y="5410200"/>
            <a:ext cx="1600200" cy="609600"/>
          </a:xfrm>
          <a:prstGeom prst="rect">
            <a:avLst/>
          </a:prstGeom>
          <a:solidFill>
            <a:srgbClr val="D5F1CF"/>
          </a:solidFill>
          <a:ln w="9525" cap="flat" cmpd="sng" algn="ctr">
            <a:solidFill>
              <a:srgbClr val="8064A2">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Library Code/Data</a:t>
            </a:r>
          </a:p>
        </p:txBody>
      </p:sp>
      <p:sp>
        <p:nvSpPr>
          <p:cNvPr id="5" name="Rectangle 7">
            <a:extLst>
              <a:ext uri="{FF2B5EF4-FFF2-40B4-BE49-F238E27FC236}">
                <a16:creationId xmlns:a16="http://schemas.microsoft.com/office/drawing/2014/main" id="{36E47550-CB11-F499-2EC7-9339B60C372B}"/>
              </a:ext>
            </a:extLst>
          </p:cNvPr>
          <p:cNvSpPr/>
          <p:nvPr/>
        </p:nvSpPr>
        <p:spPr>
          <a:xfrm>
            <a:off x="1600200" y="4800600"/>
            <a:ext cx="1600200" cy="609600"/>
          </a:xfrm>
          <a:prstGeom prst="rect">
            <a:avLst/>
          </a:prstGeom>
          <a:solidFill>
            <a:srgbClr val="99CCFF"/>
          </a:solidFill>
          <a:ln w="9525" cap="flat" cmpd="sng" algn="ctr">
            <a:solidFill>
              <a:srgbClr val="C0504D">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Program Data</a:t>
            </a:r>
          </a:p>
        </p:txBody>
      </p:sp>
      <p:sp>
        <p:nvSpPr>
          <p:cNvPr id="6" name="Rectangle 5">
            <a:extLst>
              <a:ext uri="{FF2B5EF4-FFF2-40B4-BE49-F238E27FC236}">
                <a16:creationId xmlns:a16="http://schemas.microsoft.com/office/drawing/2014/main" id="{8310E7AC-2DC8-1466-88AC-768DF4C05A57}"/>
              </a:ext>
            </a:extLst>
          </p:cNvPr>
          <p:cNvSpPr/>
          <p:nvPr/>
        </p:nvSpPr>
        <p:spPr>
          <a:xfrm>
            <a:off x="1600200" y="4191000"/>
            <a:ext cx="1600200" cy="609600"/>
          </a:xfrm>
          <a:prstGeom prst="rect">
            <a:avLst/>
          </a:prstGeom>
          <a:solidFill>
            <a:srgbClr val="F6F5BD"/>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Program code</a:t>
            </a:r>
          </a:p>
        </p:txBody>
      </p:sp>
      <p:sp>
        <p:nvSpPr>
          <p:cNvPr id="7" name="TextBox 11">
            <a:extLst>
              <a:ext uri="{FF2B5EF4-FFF2-40B4-BE49-F238E27FC236}">
                <a16:creationId xmlns:a16="http://schemas.microsoft.com/office/drawing/2014/main" id="{F289BF38-480F-B4D2-56FE-106D15B09919}"/>
              </a:ext>
            </a:extLst>
          </p:cNvPr>
          <p:cNvSpPr txBox="1"/>
          <p:nvPr/>
        </p:nvSpPr>
        <p:spPr>
          <a:xfrm>
            <a:off x="320683" y="3990945"/>
            <a:ext cx="1279517" cy="400110"/>
          </a:xfrm>
          <a:prstGeom prst="rect">
            <a:avLst/>
          </a:prstGeom>
          <a:noFill/>
        </p:spPr>
        <p:txBody>
          <a:bodyPr wrap="square" rtlCol="0">
            <a:spAutoFit/>
          </a:bodyPr>
          <a:lstStyle/>
          <a:p>
            <a:pPr eaLnBrk="1" fontAlgn="auto" hangingPunct="1">
              <a:spcBef>
                <a:spcPts val="0"/>
              </a:spcBef>
              <a:spcAft>
                <a:spcPts val="0"/>
              </a:spcAft>
            </a:pPr>
            <a:r>
              <a:rPr lang="zh-CN" altLang="en-US" b="0" dirty="0">
                <a:latin typeface="Calibri"/>
              </a:rPr>
              <a:t>静态链接</a:t>
            </a:r>
            <a:r>
              <a:rPr lang="en-US" b="0" dirty="0">
                <a:latin typeface="Calibri"/>
              </a:rPr>
              <a:t>:</a:t>
            </a:r>
          </a:p>
        </p:txBody>
      </p:sp>
      <p:sp>
        <p:nvSpPr>
          <p:cNvPr id="8" name="Rectangle 13">
            <a:extLst>
              <a:ext uri="{FF2B5EF4-FFF2-40B4-BE49-F238E27FC236}">
                <a16:creationId xmlns:a16="http://schemas.microsoft.com/office/drawing/2014/main" id="{A567A905-6C07-89DC-29DE-E2B55B4142F0}"/>
              </a:ext>
            </a:extLst>
          </p:cNvPr>
          <p:cNvSpPr/>
          <p:nvPr/>
        </p:nvSpPr>
        <p:spPr>
          <a:xfrm>
            <a:off x="4876800" y="5029200"/>
            <a:ext cx="1600200" cy="609600"/>
          </a:xfrm>
          <a:prstGeom prst="rect">
            <a:avLst/>
          </a:prstGeom>
          <a:solidFill>
            <a:srgbClr val="D5F1CF"/>
          </a:solidFill>
          <a:ln w="9525" cap="flat" cmpd="sng" algn="ctr">
            <a:solidFill>
              <a:srgbClr val="8064A2">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Library Code/Data</a:t>
            </a:r>
          </a:p>
        </p:txBody>
      </p:sp>
      <p:sp>
        <p:nvSpPr>
          <p:cNvPr id="9" name="Rectangle 14">
            <a:extLst>
              <a:ext uri="{FF2B5EF4-FFF2-40B4-BE49-F238E27FC236}">
                <a16:creationId xmlns:a16="http://schemas.microsoft.com/office/drawing/2014/main" id="{B6C9C6BF-E504-E3C2-8797-6F318FCE60C0}"/>
              </a:ext>
            </a:extLst>
          </p:cNvPr>
          <p:cNvSpPr/>
          <p:nvPr/>
        </p:nvSpPr>
        <p:spPr>
          <a:xfrm>
            <a:off x="7086600" y="5334000"/>
            <a:ext cx="1600200" cy="609600"/>
          </a:xfrm>
          <a:prstGeom prst="rect">
            <a:avLst/>
          </a:prstGeom>
          <a:solidFill>
            <a:srgbClr val="99CCFF"/>
          </a:solidFill>
          <a:ln w="9525" cap="flat" cmpd="sng" algn="ctr">
            <a:solidFill>
              <a:srgbClr val="C0504D">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Program Data</a:t>
            </a:r>
          </a:p>
        </p:txBody>
      </p:sp>
      <p:sp>
        <p:nvSpPr>
          <p:cNvPr id="10" name="Rectangle 15">
            <a:extLst>
              <a:ext uri="{FF2B5EF4-FFF2-40B4-BE49-F238E27FC236}">
                <a16:creationId xmlns:a16="http://schemas.microsoft.com/office/drawing/2014/main" id="{7B972E12-D3FF-6CF6-0AF1-848CE8F5624F}"/>
              </a:ext>
            </a:extLst>
          </p:cNvPr>
          <p:cNvSpPr/>
          <p:nvPr/>
        </p:nvSpPr>
        <p:spPr>
          <a:xfrm>
            <a:off x="7086600" y="4724400"/>
            <a:ext cx="1600200" cy="609600"/>
          </a:xfrm>
          <a:prstGeom prst="rect">
            <a:avLst/>
          </a:prstGeom>
          <a:solidFill>
            <a:srgbClr val="F6F5BD"/>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Program code</a:t>
            </a:r>
          </a:p>
        </p:txBody>
      </p:sp>
      <p:sp>
        <p:nvSpPr>
          <p:cNvPr id="11" name="TextBox 16">
            <a:extLst>
              <a:ext uri="{FF2B5EF4-FFF2-40B4-BE49-F238E27FC236}">
                <a16:creationId xmlns:a16="http://schemas.microsoft.com/office/drawing/2014/main" id="{266669E6-6A69-1B54-881C-3D5E7D502981}"/>
              </a:ext>
            </a:extLst>
          </p:cNvPr>
          <p:cNvSpPr txBox="1"/>
          <p:nvPr/>
        </p:nvSpPr>
        <p:spPr>
          <a:xfrm>
            <a:off x="1600200" y="3810000"/>
            <a:ext cx="1600200" cy="369332"/>
          </a:xfrm>
          <a:prstGeom prst="rect">
            <a:avLst/>
          </a:prstGeom>
          <a:noFill/>
        </p:spPr>
        <p:txBody>
          <a:bodyPr wrap="square" rtlCol="0">
            <a:spAutoFit/>
          </a:bodyPr>
          <a:lstStyle/>
          <a:p>
            <a:pPr algn="ctr" eaLnBrk="1" fontAlgn="auto" hangingPunct="1">
              <a:spcBef>
                <a:spcPts val="0"/>
              </a:spcBef>
              <a:spcAft>
                <a:spcPts val="0"/>
              </a:spcAft>
            </a:pPr>
            <a:r>
              <a:rPr lang="en-US" sz="1800" dirty="0">
                <a:latin typeface="Calibri"/>
              </a:rPr>
              <a:t>program</a:t>
            </a:r>
          </a:p>
        </p:txBody>
      </p:sp>
      <p:sp>
        <p:nvSpPr>
          <p:cNvPr id="12" name="TextBox 17">
            <a:extLst>
              <a:ext uri="{FF2B5EF4-FFF2-40B4-BE49-F238E27FC236}">
                <a16:creationId xmlns:a16="http://schemas.microsoft.com/office/drawing/2014/main" id="{3BF08E41-0040-4DC9-BC90-B37DE097A07E}"/>
              </a:ext>
            </a:extLst>
          </p:cNvPr>
          <p:cNvSpPr txBox="1"/>
          <p:nvPr/>
        </p:nvSpPr>
        <p:spPr>
          <a:xfrm>
            <a:off x="4820748" y="3989294"/>
            <a:ext cx="1279517" cy="400110"/>
          </a:xfrm>
          <a:prstGeom prst="rect">
            <a:avLst/>
          </a:prstGeom>
          <a:noFill/>
        </p:spPr>
        <p:txBody>
          <a:bodyPr wrap="none" rtlCol="0">
            <a:spAutoFit/>
          </a:bodyPr>
          <a:lstStyle/>
          <a:p>
            <a:pPr eaLnBrk="1" fontAlgn="auto" hangingPunct="1">
              <a:spcBef>
                <a:spcPts val="0"/>
              </a:spcBef>
              <a:spcAft>
                <a:spcPts val="0"/>
              </a:spcAft>
            </a:pPr>
            <a:r>
              <a:rPr lang="zh-CN" altLang="en-US" b="0" dirty="0">
                <a:latin typeface="Calibri"/>
              </a:rPr>
              <a:t>动态链接</a:t>
            </a:r>
            <a:r>
              <a:rPr lang="en-US" b="0" dirty="0">
                <a:latin typeface="Calibri"/>
              </a:rPr>
              <a:t>:</a:t>
            </a:r>
          </a:p>
        </p:txBody>
      </p:sp>
      <p:sp>
        <p:nvSpPr>
          <p:cNvPr id="13" name="TextBox 18">
            <a:extLst>
              <a:ext uri="{FF2B5EF4-FFF2-40B4-BE49-F238E27FC236}">
                <a16:creationId xmlns:a16="http://schemas.microsoft.com/office/drawing/2014/main" id="{CDC1D7F4-99A9-C0C5-A12B-ADDC7E6DA3A2}"/>
              </a:ext>
            </a:extLst>
          </p:cNvPr>
          <p:cNvSpPr txBox="1"/>
          <p:nvPr/>
        </p:nvSpPr>
        <p:spPr>
          <a:xfrm>
            <a:off x="4905188" y="4648200"/>
            <a:ext cx="792205" cy="369332"/>
          </a:xfrm>
          <a:prstGeom prst="rect">
            <a:avLst/>
          </a:prstGeom>
          <a:noFill/>
        </p:spPr>
        <p:txBody>
          <a:bodyPr wrap="none" rtlCol="0">
            <a:spAutoFit/>
          </a:bodyPr>
          <a:lstStyle/>
          <a:p>
            <a:pPr eaLnBrk="1" fontAlgn="auto" hangingPunct="1">
              <a:spcBef>
                <a:spcPts val="0"/>
              </a:spcBef>
              <a:spcAft>
                <a:spcPts val="0"/>
              </a:spcAft>
            </a:pPr>
            <a:r>
              <a:rPr lang="en-US" sz="1800" dirty="0" err="1">
                <a:latin typeface="Calibri"/>
              </a:rPr>
              <a:t>libc.so</a:t>
            </a:r>
            <a:endParaRPr lang="en-US" sz="1800" dirty="0">
              <a:latin typeface="Calibri"/>
            </a:endParaRPr>
          </a:p>
        </p:txBody>
      </p:sp>
      <p:sp>
        <p:nvSpPr>
          <p:cNvPr id="14" name="TextBox 19">
            <a:extLst>
              <a:ext uri="{FF2B5EF4-FFF2-40B4-BE49-F238E27FC236}">
                <a16:creationId xmlns:a16="http://schemas.microsoft.com/office/drawing/2014/main" id="{CAD4E6B7-6BA3-4F1E-CE99-D5BE01012B5E}"/>
              </a:ext>
            </a:extLst>
          </p:cNvPr>
          <p:cNvSpPr txBox="1"/>
          <p:nvPr/>
        </p:nvSpPr>
        <p:spPr>
          <a:xfrm>
            <a:off x="7086600" y="4343400"/>
            <a:ext cx="1600200" cy="369332"/>
          </a:xfrm>
          <a:prstGeom prst="rect">
            <a:avLst/>
          </a:prstGeom>
          <a:noFill/>
        </p:spPr>
        <p:txBody>
          <a:bodyPr wrap="square" rtlCol="0">
            <a:spAutoFit/>
          </a:bodyPr>
          <a:lstStyle/>
          <a:p>
            <a:pPr algn="ctr" eaLnBrk="1" fontAlgn="auto" hangingPunct="1">
              <a:spcBef>
                <a:spcPts val="0"/>
              </a:spcBef>
              <a:spcAft>
                <a:spcPts val="0"/>
              </a:spcAft>
            </a:pPr>
            <a:r>
              <a:rPr lang="en-US" sz="1800" dirty="0">
                <a:latin typeface="Calibri"/>
              </a:rPr>
              <a:t>program</a:t>
            </a:r>
          </a:p>
        </p:txBody>
      </p:sp>
      <p:cxnSp>
        <p:nvCxnSpPr>
          <p:cNvPr id="15" name="Straight Arrow Connector 20">
            <a:extLst>
              <a:ext uri="{FF2B5EF4-FFF2-40B4-BE49-F238E27FC236}">
                <a16:creationId xmlns:a16="http://schemas.microsoft.com/office/drawing/2014/main" id="{E01C3BAA-B4D3-A3D4-2229-9E095F224B4C}"/>
              </a:ext>
            </a:extLst>
          </p:cNvPr>
          <p:cNvCxnSpPr>
            <a:stCxn id="10" idx="1"/>
            <a:endCxn id="8" idx="3"/>
          </p:cNvCxnSpPr>
          <p:nvPr/>
        </p:nvCxnSpPr>
        <p:spPr>
          <a:xfrm flipH="1">
            <a:off x="6477000" y="5029200"/>
            <a:ext cx="609600" cy="304800"/>
          </a:xfrm>
          <a:prstGeom prst="straightConnector1">
            <a:avLst/>
          </a:prstGeom>
          <a:noFill/>
          <a:ln w="38100" cap="flat" cmpd="sng" algn="ctr">
            <a:solidFill>
              <a:srgbClr val="000000"/>
            </a:solidFill>
            <a:prstDash val="solid"/>
            <a:headEnd type="arrow"/>
            <a:tailEnd type="arrow"/>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34730620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399FD5-9AF9-C519-41F7-D0B4695E3A99}"/>
              </a:ext>
            </a:extLst>
          </p:cNvPr>
          <p:cNvSpPr>
            <a:spLocks noGrp="1"/>
          </p:cNvSpPr>
          <p:nvPr>
            <p:ph type="title"/>
          </p:nvPr>
        </p:nvSpPr>
        <p:spPr/>
        <p:txBody>
          <a:bodyPr/>
          <a:lstStyle/>
          <a:p>
            <a:r>
              <a:rPr lang="zh-CN" altLang="en-US" dirty="0"/>
              <a:t>静态链接</a:t>
            </a:r>
          </a:p>
        </p:txBody>
      </p:sp>
      <p:sp>
        <p:nvSpPr>
          <p:cNvPr id="3" name="内容占位符 2">
            <a:extLst>
              <a:ext uri="{FF2B5EF4-FFF2-40B4-BE49-F238E27FC236}">
                <a16:creationId xmlns:a16="http://schemas.microsoft.com/office/drawing/2014/main" id="{1CD3D7DC-FA8F-72C0-D854-2768B80283F3}"/>
              </a:ext>
            </a:extLst>
          </p:cNvPr>
          <p:cNvSpPr>
            <a:spLocks noGrp="1"/>
          </p:cNvSpPr>
          <p:nvPr>
            <p:ph idx="1"/>
          </p:nvPr>
        </p:nvSpPr>
        <p:spPr/>
        <p:txBody>
          <a:bodyPr/>
          <a:lstStyle/>
          <a:p>
            <a:r>
              <a:rPr lang="zh-CN" altLang="en-US" dirty="0"/>
              <a:t>对于多个程序，可执行文件的大小会发生什么变化？</a:t>
            </a:r>
          </a:p>
        </p:txBody>
      </p:sp>
      <p:sp>
        <p:nvSpPr>
          <p:cNvPr id="4" name="Rectangle 6">
            <a:extLst>
              <a:ext uri="{FF2B5EF4-FFF2-40B4-BE49-F238E27FC236}">
                <a16:creationId xmlns:a16="http://schemas.microsoft.com/office/drawing/2014/main" id="{16E62D32-6EF8-A710-AF1A-3A4FD15B5C70}"/>
              </a:ext>
            </a:extLst>
          </p:cNvPr>
          <p:cNvSpPr/>
          <p:nvPr/>
        </p:nvSpPr>
        <p:spPr>
          <a:xfrm>
            <a:off x="7239000" y="3895579"/>
            <a:ext cx="1600200" cy="609600"/>
          </a:xfrm>
          <a:prstGeom prst="rect">
            <a:avLst/>
          </a:prstGeom>
          <a:solidFill>
            <a:srgbClr val="D5F1CF"/>
          </a:solidFill>
          <a:ln w="9525" cap="flat" cmpd="sng" algn="ctr">
            <a:solidFill>
              <a:srgbClr val="8064A2">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Library Code/Data</a:t>
            </a:r>
          </a:p>
        </p:txBody>
      </p:sp>
      <p:sp>
        <p:nvSpPr>
          <p:cNvPr id="5" name="Rectangle 7">
            <a:extLst>
              <a:ext uri="{FF2B5EF4-FFF2-40B4-BE49-F238E27FC236}">
                <a16:creationId xmlns:a16="http://schemas.microsoft.com/office/drawing/2014/main" id="{05D34408-8C8A-B4CE-9534-0F0273070298}"/>
              </a:ext>
            </a:extLst>
          </p:cNvPr>
          <p:cNvSpPr/>
          <p:nvPr/>
        </p:nvSpPr>
        <p:spPr>
          <a:xfrm>
            <a:off x="7239000" y="3285979"/>
            <a:ext cx="1600200" cy="609600"/>
          </a:xfrm>
          <a:prstGeom prst="rect">
            <a:avLst/>
          </a:prstGeom>
          <a:solidFill>
            <a:srgbClr val="99CCFF"/>
          </a:solidFill>
          <a:ln w="9525" cap="flat" cmpd="sng" algn="ctr">
            <a:solidFill>
              <a:srgbClr val="C0504D">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Program Data</a:t>
            </a:r>
          </a:p>
        </p:txBody>
      </p:sp>
      <p:sp>
        <p:nvSpPr>
          <p:cNvPr id="6" name="Rectangle 5">
            <a:extLst>
              <a:ext uri="{FF2B5EF4-FFF2-40B4-BE49-F238E27FC236}">
                <a16:creationId xmlns:a16="http://schemas.microsoft.com/office/drawing/2014/main" id="{6117554A-AE24-A91C-B98F-624BB8419F23}"/>
              </a:ext>
            </a:extLst>
          </p:cNvPr>
          <p:cNvSpPr/>
          <p:nvPr/>
        </p:nvSpPr>
        <p:spPr>
          <a:xfrm>
            <a:off x="7239000" y="2676379"/>
            <a:ext cx="1600200" cy="609600"/>
          </a:xfrm>
          <a:prstGeom prst="rect">
            <a:avLst/>
          </a:prstGeom>
          <a:solidFill>
            <a:srgbClr val="F6F5BD"/>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Program code</a:t>
            </a:r>
          </a:p>
        </p:txBody>
      </p:sp>
      <p:sp>
        <p:nvSpPr>
          <p:cNvPr id="7" name="Rectangle 6">
            <a:extLst>
              <a:ext uri="{FF2B5EF4-FFF2-40B4-BE49-F238E27FC236}">
                <a16:creationId xmlns:a16="http://schemas.microsoft.com/office/drawing/2014/main" id="{5627621A-732A-B011-4416-7D9F173D24DD}"/>
              </a:ext>
            </a:extLst>
          </p:cNvPr>
          <p:cNvSpPr/>
          <p:nvPr/>
        </p:nvSpPr>
        <p:spPr>
          <a:xfrm>
            <a:off x="5011262" y="3758798"/>
            <a:ext cx="1600200" cy="609600"/>
          </a:xfrm>
          <a:prstGeom prst="rect">
            <a:avLst/>
          </a:prstGeom>
          <a:solidFill>
            <a:srgbClr val="D5F1CF"/>
          </a:solidFill>
          <a:ln w="9525" cap="flat" cmpd="sng" algn="ctr">
            <a:solidFill>
              <a:srgbClr val="8064A2">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Library Code/Data</a:t>
            </a:r>
          </a:p>
        </p:txBody>
      </p:sp>
      <p:sp>
        <p:nvSpPr>
          <p:cNvPr id="8" name="Rectangle 7">
            <a:extLst>
              <a:ext uri="{FF2B5EF4-FFF2-40B4-BE49-F238E27FC236}">
                <a16:creationId xmlns:a16="http://schemas.microsoft.com/office/drawing/2014/main" id="{16D8EE0A-19F6-3772-CB98-E083061ED06C}"/>
              </a:ext>
            </a:extLst>
          </p:cNvPr>
          <p:cNvSpPr/>
          <p:nvPr/>
        </p:nvSpPr>
        <p:spPr>
          <a:xfrm>
            <a:off x="5011262" y="3149198"/>
            <a:ext cx="1600200" cy="609600"/>
          </a:xfrm>
          <a:prstGeom prst="rect">
            <a:avLst/>
          </a:prstGeom>
          <a:solidFill>
            <a:srgbClr val="99CCFF"/>
          </a:solidFill>
          <a:ln w="9525" cap="flat" cmpd="sng" algn="ctr">
            <a:solidFill>
              <a:srgbClr val="C0504D">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Program Data</a:t>
            </a:r>
          </a:p>
        </p:txBody>
      </p:sp>
      <p:sp>
        <p:nvSpPr>
          <p:cNvPr id="9" name="Rectangle 5">
            <a:extLst>
              <a:ext uri="{FF2B5EF4-FFF2-40B4-BE49-F238E27FC236}">
                <a16:creationId xmlns:a16="http://schemas.microsoft.com/office/drawing/2014/main" id="{D79C0A9B-9802-FD26-8102-30D995947450}"/>
              </a:ext>
            </a:extLst>
          </p:cNvPr>
          <p:cNvSpPr/>
          <p:nvPr/>
        </p:nvSpPr>
        <p:spPr>
          <a:xfrm>
            <a:off x="5011262" y="2539598"/>
            <a:ext cx="1600200" cy="609600"/>
          </a:xfrm>
          <a:prstGeom prst="rect">
            <a:avLst/>
          </a:prstGeom>
          <a:solidFill>
            <a:srgbClr val="F6F5BD"/>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Program code</a:t>
            </a:r>
          </a:p>
        </p:txBody>
      </p:sp>
      <p:sp>
        <p:nvSpPr>
          <p:cNvPr id="10" name="Rectangle 6">
            <a:extLst>
              <a:ext uri="{FF2B5EF4-FFF2-40B4-BE49-F238E27FC236}">
                <a16:creationId xmlns:a16="http://schemas.microsoft.com/office/drawing/2014/main" id="{DAFA0035-F0BB-BF46-1CFA-175AB9BA38D8}"/>
              </a:ext>
            </a:extLst>
          </p:cNvPr>
          <p:cNvSpPr/>
          <p:nvPr/>
        </p:nvSpPr>
        <p:spPr>
          <a:xfrm>
            <a:off x="325572" y="3801833"/>
            <a:ext cx="1600200" cy="609600"/>
          </a:xfrm>
          <a:prstGeom prst="rect">
            <a:avLst/>
          </a:prstGeom>
          <a:solidFill>
            <a:srgbClr val="D5F1CF"/>
          </a:solidFill>
          <a:ln w="9525" cap="flat" cmpd="sng" algn="ctr">
            <a:solidFill>
              <a:srgbClr val="8064A2">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Library Code/Data</a:t>
            </a:r>
          </a:p>
        </p:txBody>
      </p:sp>
      <p:sp>
        <p:nvSpPr>
          <p:cNvPr id="11" name="Rectangle 7">
            <a:extLst>
              <a:ext uri="{FF2B5EF4-FFF2-40B4-BE49-F238E27FC236}">
                <a16:creationId xmlns:a16="http://schemas.microsoft.com/office/drawing/2014/main" id="{94D936B2-5C6C-A46C-5BA9-E2582E495973}"/>
              </a:ext>
            </a:extLst>
          </p:cNvPr>
          <p:cNvSpPr/>
          <p:nvPr/>
        </p:nvSpPr>
        <p:spPr>
          <a:xfrm>
            <a:off x="325572" y="3192233"/>
            <a:ext cx="1600200" cy="609600"/>
          </a:xfrm>
          <a:prstGeom prst="rect">
            <a:avLst/>
          </a:prstGeom>
          <a:solidFill>
            <a:srgbClr val="99CCFF"/>
          </a:solidFill>
          <a:ln w="9525" cap="flat" cmpd="sng" algn="ctr">
            <a:solidFill>
              <a:srgbClr val="C0504D">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Program Data</a:t>
            </a:r>
          </a:p>
        </p:txBody>
      </p:sp>
      <p:sp>
        <p:nvSpPr>
          <p:cNvPr id="12" name="Rectangle 5">
            <a:extLst>
              <a:ext uri="{FF2B5EF4-FFF2-40B4-BE49-F238E27FC236}">
                <a16:creationId xmlns:a16="http://schemas.microsoft.com/office/drawing/2014/main" id="{084DD188-6048-1AAB-46A3-46605D92C315}"/>
              </a:ext>
            </a:extLst>
          </p:cNvPr>
          <p:cNvSpPr/>
          <p:nvPr/>
        </p:nvSpPr>
        <p:spPr>
          <a:xfrm>
            <a:off x="325572" y="2582633"/>
            <a:ext cx="1600200" cy="609600"/>
          </a:xfrm>
          <a:prstGeom prst="rect">
            <a:avLst/>
          </a:prstGeom>
          <a:solidFill>
            <a:srgbClr val="F6F5BD"/>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Program code</a:t>
            </a:r>
          </a:p>
        </p:txBody>
      </p:sp>
      <p:sp>
        <p:nvSpPr>
          <p:cNvPr id="13" name="Rectangle 6">
            <a:extLst>
              <a:ext uri="{FF2B5EF4-FFF2-40B4-BE49-F238E27FC236}">
                <a16:creationId xmlns:a16="http://schemas.microsoft.com/office/drawing/2014/main" id="{062C9785-F99C-DC51-DFD9-DB29504D1B06}"/>
              </a:ext>
            </a:extLst>
          </p:cNvPr>
          <p:cNvSpPr/>
          <p:nvPr/>
        </p:nvSpPr>
        <p:spPr>
          <a:xfrm>
            <a:off x="1125672" y="6019800"/>
            <a:ext cx="1600200" cy="609600"/>
          </a:xfrm>
          <a:prstGeom prst="rect">
            <a:avLst/>
          </a:prstGeom>
          <a:solidFill>
            <a:srgbClr val="D5F1CF"/>
          </a:solidFill>
          <a:ln w="9525" cap="flat" cmpd="sng" algn="ctr">
            <a:solidFill>
              <a:srgbClr val="8064A2">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Library Code/Data</a:t>
            </a:r>
          </a:p>
        </p:txBody>
      </p:sp>
      <p:sp>
        <p:nvSpPr>
          <p:cNvPr id="14" name="Rectangle 7">
            <a:extLst>
              <a:ext uri="{FF2B5EF4-FFF2-40B4-BE49-F238E27FC236}">
                <a16:creationId xmlns:a16="http://schemas.microsoft.com/office/drawing/2014/main" id="{E25BB955-6AB4-70EB-FB58-A94B63F4900B}"/>
              </a:ext>
            </a:extLst>
          </p:cNvPr>
          <p:cNvSpPr/>
          <p:nvPr/>
        </p:nvSpPr>
        <p:spPr>
          <a:xfrm>
            <a:off x="1125672" y="5410200"/>
            <a:ext cx="1600200" cy="609600"/>
          </a:xfrm>
          <a:prstGeom prst="rect">
            <a:avLst/>
          </a:prstGeom>
          <a:solidFill>
            <a:srgbClr val="99CCFF"/>
          </a:solidFill>
          <a:ln w="9525" cap="flat" cmpd="sng" algn="ctr">
            <a:solidFill>
              <a:srgbClr val="C0504D">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Program Data</a:t>
            </a:r>
          </a:p>
        </p:txBody>
      </p:sp>
      <p:sp>
        <p:nvSpPr>
          <p:cNvPr id="15" name="Rectangle 5">
            <a:extLst>
              <a:ext uri="{FF2B5EF4-FFF2-40B4-BE49-F238E27FC236}">
                <a16:creationId xmlns:a16="http://schemas.microsoft.com/office/drawing/2014/main" id="{B73D6100-FBDA-2595-9F8E-6B21AAB2081E}"/>
              </a:ext>
            </a:extLst>
          </p:cNvPr>
          <p:cNvSpPr/>
          <p:nvPr/>
        </p:nvSpPr>
        <p:spPr>
          <a:xfrm>
            <a:off x="1125672" y="4800600"/>
            <a:ext cx="1600200" cy="609600"/>
          </a:xfrm>
          <a:prstGeom prst="rect">
            <a:avLst/>
          </a:prstGeom>
          <a:solidFill>
            <a:srgbClr val="F6F5BD"/>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Program code</a:t>
            </a:r>
          </a:p>
        </p:txBody>
      </p:sp>
      <p:sp>
        <p:nvSpPr>
          <p:cNvPr id="16" name="Rectangle 6">
            <a:extLst>
              <a:ext uri="{FF2B5EF4-FFF2-40B4-BE49-F238E27FC236}">
                <a16:creationId xmlns:a16="http://schemas.microsoft.com/office/drawing/2014/main" id="{09EB3327-C21E-C6CD-DB55-720C007B12AD}"/>
              </a:ext>
            </a:extLst>
          </p:cNvPr>
          <p:cNvSpPr/>
          <p:nvPr/>
        </p:nvSpPr>
        <p:spPr>
          <a:xfrm>
            <a:off x="2688206" y="3787459"/>
            <a:ext cx="1600200" cy="609600"/>
          </a:xfrm>
          <a:prstGeom prst="rect">
            <a:avLst/>
          </a:prstGeom>
          <a:solidFill>
            <a:srgbClr val="D5F1CF"/>
          </a:solidFill>
          <a:ln w="9525" cap="flat" cmpd="sng" algn="ctr">
            <a:solidFill>
              <a:srgbClr val="8064A2">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Library Code/Data</a:t>
            </a:r>
          </a:p>
        </p:txBody>
      </p:sp>
      <p:sp>
        <p:nvSpPr>
          <p:cNvPr id="17" name="Rectangle 7">
            <a:extLst>
              <a:ext uri="{FF2B5EF4-FFF2-40B4-BE49-F238E27FC236}">
                <a16:creationId xmlns:a16="http://schemas.microsoft.com/office/drawing/2014/main" id="{63491476-5EC9-6A8B-FCE3-49088F999B4C}"/>
              </a:ext>
            </a:extLst>
          </p:cNvPr>
          <p:cNvSpPr/>
          <p:nvPr/>
        </p:nvSpPr>
        <p:spPr>
          <a:xfrm>
            <a:off x="2688206" y="3177859"/>
            <a:ext cx="1600200" cy="609600"/>
          </a:xfrm>
          <a:prstGeom prst="rect">
            <a:avLst/>
          </a:prstGeom>
          <a:solidFill>
            <a:srgbClr val="99CCFF"/>
          </a:solidFill>
          <a:ln w="9525" cap="flat" cmpd="sng" algn="ctr">
            <a:solidFill>
              <a:srgbClr val="C0504D">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Program Data</a:t>
            </a:r>
          </a:p>
        </p:txBody>
      </p:sp>
      <p:sp>
        <p:nvSpPr>
          <p:cNvPr id="18" name="Rectangle 5">
            <a:extLst>
              <a:ext uri="{FF2B5EF4-FFF2-40B4-BE49-F238E27FC236}">
                <a16:creationId xmlns:a16="http://schemas.microsoft.com/office/drawing/2014/main" id="{00EE1489-82F8-2F23-9E4F-598CD911FE08}"/>
              </a:ext>
            </a:extLst>
          </p:cNvPr>
          <p:cNvSpPr/>
          <p:nvPr/>
        </p:nvSpPr>
        <p:spPr>
          <a:xfrm>
            <a:off x="2688206" y="2568259"/>
            <a:ext cx="1600200" cy="609600"/>
          </a:xfrm>
          <a:prstGeom prst="rect">
            <a:avLst/>
          </a:prstGeom>
          <a:solidFill>
            <a:srgbClr val="F6F5BD"/>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Program code</a:t>
            </a:r>
          </a:p>
        </p:txBody>
      </p:sp>
      <p:sp>
        <p:nvSpPr>
          <p:cNvPr id="19" name="Rectangle 6">
            <a:extLst>
              <a:ext uri="{FF2B5EF4-FFF2-40B4-BE49-F238E27FC236}">
                <a16:creationId xmlns:a16="http://schemas.microsoft.com/office/drawing/2014/main" id="{1EA00484-CCF5-9BA2-4481-B542D1239052}"/>
              </a:ext>
            </a:extLst>
          </p:cNvPr>
          <p:cNvSpPr/>
          <p:nvPr/>
        </p:nvSpPr>
        <p:spPr>
          <a:xfrm>
            <a:off x="3493019" y="6004828"/>
            <a:ext cx="1600200" cy="609600"/>
          </a:xfrm>
          <a:prstGeom prst="rect">
            <a:avLst/>
          </a:prstGeom>
          <a:solidFill>
            <a:srgbClr val="D5F1CF"/>
          </a:solidFill>
          <a:ln w="9525" cap="flat" cmpd="sng" algn="ctr">
            <a:solidFill>
              <a:srgbClr val="8064A2">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Library Code/Data</a:t>
            </a:r>
          </a:p>
        </p:txBody>
      </p:sp>
      <p:sp>
        <p:nvSpPr>
          <p:cNvPr id="20" name="Rectangle 7">
            <a:extLst>
              <a:ext uri="{FF2B5EF4-FFF2-40B4-BE49-F238E27FC236}">
                <a16:creationId xmlns:a16="http://schemas.microsoft.com/office/drawing/2014/main" id="{EF10F057-B6AE-B2C1-1C62-8F6853B1EF9F}"/>
              </a:ext>
            </a:extLst>
          </p:cNvPr>
          <p:cNvSpPr/>
          <p:nvPr/>
        </p:nvSpPr>
        <p:spPr>
          <a:xfrm>
            <a:off x="3493019" y="5395228"/>
            <a:ext cx="1600200" cy="609600"/>
          </a:xfrm>
          <a:prstGeom prst="rect">
            <a:avLst/>
          </a:prstGeom>
          <a:solidFill>
            <a:srgbClr val="99CCFF"/>
          </a:solidFill>
          <a:ln w="9525" cap="flat" cmpd="sng" algn="ctr">
            <a:solidFill>
              <a:srgbClr val="C0504D">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Program Data</a:t>
            </a:r>
          </a:p>
        </p:txBody>
      </p:sp>
      <p:sp>
        <p:nvSpPr>
          <p:cNvPr id="21" name="Rectangle 5">
            <a:extLst>
              <a:ext uri="{FF2B5EF4-FFF2-40B4-BE49-F238E27FC236}">
                <a16:creationId xmlns:a16="http://schemas.microsoft.com/office/drawing/2014/main" id="{F375E128-AFB7-4003-14D6-0E3CABD1123C}"/>
              </a:ext>
            </a:extLst>
          </p:cNvPr>
          <p:cNvSpPr/>
          <p:nvPr/>
        </p:nvSpPr>
        <p:spPr>
          <a:xfrm>
            <a:off x="3493019" y="4785628"/>
            <a:ext cx="1600200" cy="609600"/>
          </a:xfrm>
          <a:prstGeom prst="rect">
            <a:avLst/>
          </a:prstGeom>
          <a:solidFill>
            <a:srgbClr val="F6F5BD"/>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Program code</a:t>
            </a:r>
          </a:p>
        </p:txBody>
      </p:sp>
      <p:sp>
        <p:nvSpPr>
          <p:cNvPr id="22" name="Rectangle 6">
            <a:extLst>
              <a:ext uri="{FF2B5EF4-FFF2-40B4-BE49-F238E27FC236}">
                <a16:creationId xmlns:a16="http://schemas.microsoft.com/office/drawing/2014/main" id="{52D45CBF-9384-4397-2191-8BE8BB04981A}"/>
              </a:ext>
            </a:extLst>
          </p:cNvPr>
          <p:cNvSpPr/>
          <p:nvPr/>
        </p:nvSpPr>
        <p:spPr>
          <a:xfrm>
            <a:off x="6032634" y="5944958"/>
            <a:ext cx="1600200" cy="609600"/>
          </a:xfrm>
          <a:prstGeom prst="rect">
            <a:avLst/>
          </a:prstGeom>
          <a:solidFill>
            <a:srgbClr val="D5F1CF"/>
          </a:solidFill>
          <a:ln w="9525" cap="flat" cmpd="sng" algn="ctr">
            <a:solidFill>
              <a:srgbClr val="8064A2">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Library Code/Data</a:t>
            </a:r>
          </a:p>
        </p:txBody>
      </p:sp>
      <p:sp>
        <p:nvSpPr>
          <p:cNvPr id="23" name="Rectangle 7">
            <a:extLst>
              <a:ext uri="{FF2B5EF4-FFF2-40B4-BE49-F238E27FC236}">
                <a16:creationId xmlns:a16="http://schemas.microsoft.com/office/drawing/2014/main" id="{CF14AF40-4109-11BF-53CC-DE48386BDF88}"/>
              </a:ext>
            </a:extLst>
          </p:cNvPr>
          <p:cNvSpPr/>
          <p:nvPr/>
        </p:nvSpPr>
        <p:spPr>
          <a:xfrm>
            <a:off x="6032634" y="5335358"/>
            <a:ext cx="1600200" cy="609600"/>
          </a:xfrm>
          <a:prstGeom prst="rect">
            <a:avLst/>
          </a:prstGeom>
          <a:solidFill>
            <a:srgbClr val="99CCFF"/>
          </a:solidFill>
          <a:ln w="9525" cap="flat" cmpd="sng" algn="ctr">
            <a:solidFill>
              <a:srgbClr val="C0504D">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Program Data</a:t>
            </a:r>
          </a:p>
        </p:txBody>
      </p:sp>
      <p:sp>
        <p:nvSpPr>
          <p:cNvPr id="24" name="Rectangle 5">
            <a:extLst>
              <a:ext uri="{FF2B5EF4-FFF2-40B4-BE49-F238E27FC236}">
                <a16:creationId xmlns:a16="http://schemas.microsoft.com/office/drawing/2014/main" id="{FB496F0F-FD26-3E13-2AE9-B92CE7FE0AFA}"/>
              </a:ext>
            </a:extLst>
          </p:cNvPr>
          <p:cNvSpPr/>
          <p:nvPr/>
        </p:nvSpPr>
        <p:spPr>
          <a:xfrm>
            <a:off x="6032634" y="4725758"/>
            <a:ext cx="1600200" cy="609600"/>
          </a:xfrm>
          <a:prstGeom prst="rect">
            <a:avLst/>
          </a:prstGeom>
          <a:solidFill>
            <a:srgbClr val="F6F5BD"/>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panose="020F0502020204030204" pitchFamily="34" charset="0"/>
                <a:cs typeface="Calibri" panose="020F0502020204030204" pitchFamily="34" charset="0"/>
              </a:rPr>
              <a:t>Program code</a:t>
            </a:r>
          </a:p>
        </p:txBody>
      </p:sp>
    </p:spTree>
    <p:extLst>
      <p:ext uri="{BB962C8B-B14F-4D97-AF65-F5344CB8AC3E}">
        <p14:creationId xmlns:p14="http://schemas.microsoft.com/office/powerpoint/2010/main" val="41794568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D3E6BC-C33A-F3F0-A656-DA894C226ACE}"/>
              </a:ext>
            </a:extLst>
          </p:cNvPr>
          <p:cNvSpPr>
            <a:spLocks noGrp="1"/>
          </p:cNvSpPr>
          <p:nvPr>
            <p:ph type="title"/>
          </p:nvPr>
        </p:nvSpPr>
        <p:spPr/>
        <p:txBody>
          <a:bodyPr/>
          <a:lstStyle/>
          <a:p>
            <a:r>
              <a:rPr lang="zh-CN" altLang="en-US" dirty="0"/>
              <a:t>动态链接</a:t>
            </a:r>
          </a:p>
        </p:txBody>
      </p:sp>
      <p:sp>
        <p:nvSpPr>
          <p:cNvPr id="3" name="内容占位符 2">
            <a:extLst>
              <a:ext uri="{FF2B5EF4-FFF2-40B4-BE49-F238E27FC236}">
                <a16:creationId xmlns:a16="http://schemas.microsoft.com/office/drawing/2014/main" id="{89CBE796-5A2D-330A-5B4A-A4A08F2BB67D}"/>
              </a:ext>
            </a:extLst>
          </p:cNvPr>
          <p:cNvSpPr>
            <a:spLocks noGrp="1"/>
          </p:cNvSpPr>
          <p:nvPr>
            <p:ph idx="1"/>
          </p:nvPr>
        </p:nvSpPr>
        <p:spPr>
          <a:xfrm>
            <a:off x="457200" y="1600200"/>
            <a:ext cx="8305800" cy="5029200"/>
          </a:xfrm>
        </p:spPr>
        <p:txBody>
          <a:bodyPr>
            <a:normAutofit lnSpcReduction="10000"/>
          </a:bodyPr>
          <a:lstStyle/>
          <a:p>
            <a:r>
              <a:rPr lang="zh-CN" altLang="en-US" dirty="0"/>
              <a:t>对于多个程序，可执行文件的大小会发生什么变化？</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库的全局数据如何处理？写时复制（</a:t>
            </a:r>
            <a:r>
              <a:rPr lang="en-US" altLang="zh-CN" dirty="0"/>
              <a:t>Copy on write</a:t>
            </a:r>
            <a:r>
              <a:rPr lang="zh-CN" altLang="en-US" dirty="0"/>
              <a:t>）</a:t>
            </a:r>
          </a:p>
        </p:txBody>
      </p:sp>
      <p:sp>
        <p:nvSpPr>
          <p:cNvPr id="4" name="Rectangle 6">
            <a:extLst>
              <a:ext uri="{FF2B5EF4-FFF2-40B4-BE49-F238E27FC236}">
                <a16:creationId xmlns:a16="http://schemas.microsoft.com/office/drawing/2014/main" id="{0FCA8961-80E7-84E1-47DE-36A9589617E9}"/>
              </a:ext>
            </a:extLst>
          </p:cNvPr>
          <p:cNvSpPr/>
          <p:nvPr/>
        </p:nvSpPr>
        <p:spPr>
          <a:xfrm>
            <a:off x="762000" y="3048000"/>
            <a:ext cx="1600200" cy="609600"/>
          </a:xfrm>
          <a:prstGeom prst="rect">
            <a:avLst/>
          </a:prstGeom>
          <a:solidFill>
            <a:srgbClr val="99CCFF"/>
          </a:solidFill>
          <a:ln w="9525" cap="flat" cmpd="sng" algn="ctr">
            <a:solidFill>
              <a:srgbClr val="C0504D">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a:ea typeface="+mn-ea"/>
                <a:cs typeface="+mn-cs"/>
              </a:rPr>
              <a:t>Program Data</a:t>
            </a:r>
          </a:p>
        </p:txBody>
      </p:sp>
      <p:sp>
        <p:nvSpPr>
          <p:cNvPr id="5" name="Rectangle 7">
            <a:extLst>
              <a:ext uri="{FF2B5EF4-FFF2-40B4-BE49-F238E27FC236}">
                <a16:creationId xmlns:a16="http://schemas.microsoft.com/office/drawing/2014/main" id="{47BBFC9A-8735-059F-989F-599DECC3C680}"/>
              </a:ext>
            </a:extLst>
          </p:cNvPr>
          <p:cNvSpPr/>
          <p:nvPr/>
        </p:nvSpPr>
        <p:spPr>
          <a:xfrm>
            <a:off x="762000" y="2438400"/>
            <a:ext cx="1600200" cy="609600"/>
          </a:xfrm>
          <a:prstGeom prst="rect">
            <a:avLst/>
          </a:prstGeom>
          <a:solidFill>
            <a:srgbClr val="F6F5BD"/>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a:ea typeface="+mn-ea"/>
                <a:cs typeface="+mn-cs"/>
              </a:rPr>
              <a:t>Program code</a:t>
            </a:r>
          </a:p>
        </p:txBody>
      </p:sp>
      <p:sp>
        <p:nvSpPr>
          <p:cNvPr id="6" name="Rectangle 9">
            <a:extLst>
              <a:ext uri="{FF2B5EF4-FFF2-40B4-BE49-F238E27FC236}">
                <a16:creationId xmlns:a16="http://schemas.microsoft.com/office/drawing/2014/main" id="{9E3BD904-294D-910B-ABC8-52803FDE602E}"/>
              </a:ext>
            </a:extLst>
          </p:cNvPr>
          <p:cNvSpPr/>
          <p:nvPr/>
        </p:nvSpPr>
        <p:spPr>
          <a:xfrm>
            <a:off x="2819400" y="3020291"/>
            <a:ext cx="1600200" cy="609600"/>
          </a:xfrm>
          <a:prstGeom prst="rect">
            <a:avLst/>
          </a:prstGeom>
          <a:solidFill>
            <a:srgbClr val="99CCFF"/>
          </a:solidFill>
          <a:ln w="9525" cap="flat" cmpd="sng" algn="ctr">
            <a:solidFill>
              <a:srgbClr val="C0504D">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a:ea typeface="+mn-ea"/>
                <a:cs typeface="+mn-cs"/>
              </a:rPr>
              <a:t>Program Data</a:t>
            </a:r>
          </a:p>
        </p:txBody>
      </p:sp>
      <p:sp>
        <p:nvSpPr>
          <p:cNvPr id="7" name="Rectangle 10">
            <a:extLst>
              <a:ext uri="{FF2B5EF4-FFF2-40B4-BE49-F238E27FC236}">
                <a16:creationId xmlns:a16="http://schemas.microsoft.com/office/drawing/2014/main" id="{1F60CFDF-7766-B453-44B3-2CBEE59B929D}"/>
              </a:ext>
            </a:extLst>
          </p:cNvPr>
          <p:cNvSpPr/>
          <p:nvPr/>
        </p:nvSpPr>
        <p:spPr>
          <a:xfrm>
            <a:off x="2819400" y="2410691"/>
            <a:ext cx="1600200" cy="609600"/>
          </a:xfrm>
          <a:prstGeom prst="rect">
            <a:avLst/>
          </a:prstGeom>
          <a:solidFill>
            <a:srgbClr val="F6F5BD"/>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a:ea typeface="+mn-ea"/>
                <a:cs typeface="+mn-cs"/>
              </a:rPr>
              <a:t>Program code</a:t>
            </a:r>
          </a:p>
        </p:txBody>
      </p:sp>
      <p:sp>
        <p:nvSpPr>
          <p:cNvPr id="8" name="Rectangle 12">
            <a:extLst>
              <a:ext uri="{FF2B5EF4-FFF2-40B4-BE49-F238E27FC236}">
                <a16:creationId xmlns:a16="http://schemas.microsoft.com/office/drawing/2014/main" id="{05571EF6-C89F-1CD4-DA3E-D187661A9437}"/>
              </a:ext>
            </a:extLst>
          </p:cNvPr>
          <p:cNvSpPr/>
          <p:nvPr/>
        </p:nvSpPr>
        <p:spPr>
          <a:xfrm>
            <a:off x="4901540" y="3048000"/>
            <a:ext cx="1600200" cy="609600"/>
          </a:xfrm>
          <a:prstGeom prst="rect">
            <a:avLst/>
          </a:prstGeom>
          <a:solidFill>
            <a:srgbClr val="99CCFF"/>
          </a:solidFill>
          <a:ln w="9525" cap="flat" cmpd="sng" algn="ctr">
            <a:solidFill>
              <a:srgbClr val="C0504D">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a:ea typeface="+mn-ea"/>
                <a:cs typeface="+mn-cs"/>
              </a:rPr>
              <a:t>Program Data</a:t>
            </a:r>
          </a:p>
        </p:txBody>
      </p:sp>
      <p:sp>
        <p:nvSpPr>
          <p:cNvPr id="9" name="Rectangle 13">
            <a:extLst>
              <a:ext uri="{FF2B5EF4-FFF2-40B4-BE49-F238E27FC236}">
                <a16:creationId xmlns:a16="http://schemas.microsoft.com/office/drawing/2014/main" id="{235E8C5A-6460-203E-7F36-BF6C8CE6D0CE}"/>
              </a:ext>
            </a:extLst>
          </p:cNvPr>
          <p:cNvSpPr/>
          <p:nvPr/>
        </p:nvSpPr>
        <p:spPr>
          <a:xfrm>
            <a:off x="4901540" y="2438400"/>
            <a:ext cx="1600200" cy="609600"/>
          </a:xfrm>
          <a:prstGeom prst="rect">
            <a:avLst/>
          </a:prstGeom>
          <a:solidFill>
            <a:srgbClr val="F6F5BD"/>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a:ea typeface="+mn-ea"/>
                <a:cs typeface="+mn-cs"/>
              </a:rPr>
              <a:t>Program code</a:t>
            </a:r>
          </a:p>
        </p:txBody>
      </p:sp>
      <p:sp>
        <p:nvSpPr>
          <p:cNvPr id="10" name="Rectangle 15">
            <a:extLst>
              <a:ext uri="{FF2B5EF4-FFF2-40B4-BE49-F238E27FC236}">
                <a16:creationId xmlns:a16="http://schemas.microsoft.com/office/drawing/2014/main" id="{CB6237F9-EF1D-3662-5E3D-300EB3BC2703}"/>
              </a:ext>
            </a:extLst>
          </p:cNvPr>
          <p:cNvSpPr/>
          <p:nvPr/>
        </p:nvSpPr>
        <p:spPr>
          <a:xfrm>
            <a:off x="6794170" y="2743200"/>
            <a:ext cx="1600200" cy="609600"/>
          </a:xfrm>
          <a:prstGeom prst="rect">
            <a:avLst/>
          </a:prstGeom>
          <a:solidFill>
            <a:srgbClr val="99CCFF"/>
          </a:solidFill>
          <a:ln w="9525" cap="flat" cmpd="sng" algn="ctr">
            <a:solidFill>
              <a:srgbClr val="C0504D">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a:ea typeface="+mn-ea"/>
                <a:cs typeface="+mn-cs"/>
              </a:rPr>
              <a:t>Program Data</a:t>
            </a:r>
          </a:p>
        </p:txBody>
      </p:sp>
      <p:sp>
        <p:nvSpPr>
          <p:cNvPr id="11" name="Rectangle 16">
            <a:extLst>
              <a:ext uri="{FF2B5EF4-FFF2-40B4-BE49-F238E27FC236}">
                <a16:creationId xmlns:a16="http://schemas.microsoft.com/office/drawing/2014/main" id="{E6A7116E-69C7-3815-4120-FEE5B9B3EB46}"/>
              </a:ext>
            </a:extLst>
          </p:cNvPr>
          <p:cNvSpPr/>
          <p:nvPr/>
        </p:nvSpPr>
        <p:spPr>
          <a:xfrm>
            <a:off x="6794170" y="2133600"/>
            <a:ext cx="1600200" cy="609600"/>
          </a:xfrm>
          <a:prstGeom prst="rect">
            <a:avLst/>
          </a:prstGeom>
          <a:solidFill>
            <a:srgbClr val="F6F5BD"/>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a:ea typeface="+mn-ea"/>
                <a:cs typeface="+mn-cs"/>
              </a:rPr>
              <a:t>Program code</a:t>
            </a:r>
          </a:p>
        </p:txBody>
      </p:sp>
      <p:sp>
        <p:nvSpPr>
          <p:cNvPr id="12" name="Rectangle 18">
            <a:extLst>
              <a:ext uri="{FF2B5EF4-FFF2-40B4-BE49-F238E27FC236}">
                <a16:creationId xmlns:a16="http://schemas.microsoft.com/office/drawing/2014/main" id="{11E93CD4-C1FF-3328-CA35-78974F1428EE}"/>
              </a:ext>
            </a:extLst>
          </p:cNvPr>
          <p:cNvSpPr/>
          <p:nvPr/>
        </p:nvSpPr>
        <p:spPr>
          <a:xfrm>
            <a:off x="1447800" y="5005290"/>
            <a:ext cx="1600200" cy="609600"/>
          </a:xfrm>
          <a:prstGeom prst="rect">
            <a:avLst/>
          </a:prstGeom>
          <a:solidFill>
            <a:srgbClr val="99CCFF"/>
          </a:solidFill>
          <a:ln w="9525" cap="flat" cmpd="sng" algn="ctr">
            <a:solidFill>
              <a:srgbClr val="C0504D">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a:ea typeface="+mn-ea"/>
                <a:cs typeface="+mn-cs"/>
              </a:rPr>
              <a:t>Program Data</a:t>
            </a:r>
          </a:p>
        </p:txBody>
      </p:sp>
      <p:sp>
        <p:nvSpPr>
          <p:cNvPr id="13" name="Rectangle 19">
            <a:extLst>
              <a:ext uri="{FF2B5EF4-FFF2-40B4-BE49-F238E27FC236}">
                <a16:creationId xmlns:a16="http://schemas.microsoft.com/office/drawing/2014/main" id="{3D482956-9D3E-B4B0-38B8-7E941D3E6B7F}"/>
              </a:ext>
            </a:extLst>
          </p:cNvPr>
          <p:cNvSpPr/>
          <p:nvPr/>
        </p:nvSpPr>
        <p:spPr>
          <a:xfrm>
            <a:off x="1447800" y="4395690"/>
            <a:ext cx="1600200" cy="609600"/>
          </a:xfrm>
          <a:prstGeom prst="rect">
            <a:avLst/>
          </a:prstGeom>
          <a:solidFill>
            <a:srgbClr val="F6F5BD"/>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a:ea typeface="+mn-ea"/>
                <a:cs typeface="+mn-cs"/>
              </a:rPr>
              <a:t>Program code</a:t>
            </a:r>
          </a:p>
        </p:txBody>
      </p:sp>
      <p:sp>
        <p:nvSpPr>
          <p:cNvPr id="14" name="Rectangle 21">
            <a:extLst>
              <a:ext uri="{FF2B5EF4-FFF2-40B4-BE49-F238E27FC236}">
                <a16:creationId xmlns:a16="http://schemas.microsoft.com/office/drawing/2014/main" id="{2ABAE8CB-7D98-CAC5-16F0-3576BB84F0E0}"/>
              </a:ext>
            </a:extLst>
          </p:cNvPr>
          <p:cNvSpPr/>
          <p:nvPr/>
        </p:nvSpPr>
        <p:spPr>
          <a:xfrm>
            <a:off x="5652160" y="4933604"/>
            <a:ext cx="1600200" cy="609600"/>
          </a:xfrm>
          <a:prstGeom prst="rect">
            <a:avLst/>
          </a:prstGeom>
          <a:solidFill>
            <a:srgbClr val="99CCFF"/>
          </a:solidFill>
          <a:ln w="9525" cap="flat" cmpd="sng" algn="ctr">
            <a:solidFill>
              <a:srgbClr val="C0504D">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a:ea typeface="+mn-ea"/>
                <a:cs typeface="+mn-cs"/>
              </a:rPr>
              <a:t>Program Data</a:t>
            </a:r>
          </a:p>
        </p:txBody>
      </p:sp>
      <p:sp>
        <p:nvSpPr>
          <p:cNvPr id="15" name="Rectangle 22">
            <a:extLst>
              <a:ext uri="{FF2B5EF4-FFF2-40B4-BE49-F238E27FC236}">
                <a16:creationId xmlns:a16="http://schemas.microsoft.com/office/drawing/2014/main" id="{1E03589D-2E6E-ECDD-D97F-1E230C220908}"/>
              </a:ext>
            </a:extLst>
          </p:cNvPr>
          <p:cNvSpPr/>
          <p:nvPr/>
        </p:nvSpPr>
        <p:spPr>
          <a:xfrm>
            <a:off x="5652160" y="4324004"/>
            <a:ext cx="1600200" cy="609600"/>
          </a:xfrm>
          <a:prstGeom prst="rect">
            <a:avLst/>
          </a:prstGeom>
          <a:solidFill>
            <a:srgbClr val="F6F5BD"/>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a:ea typeface="+mn-ea"/>
                <a:cs typeface="+mn-cs"/>
              </a:rPr>
              <a:t>Program code</a:t>
            </a:r>
          </a:p>
        </p:txBody>
      </p:sp>
      <p:sp>
        <p:nvSpPr>
          <p:cNvPr id="16" name="Rectangle 24">
            <a:extLst>
              <a:ext uri="{FF2B5EF4-FFF2-40B4-BE49-F238E27FC236}">
                <a16:creationId xmlns:a16="http://schemas.microsoft.com/office/drawing/2014/main" id="{17C208EE-4A07-DFAA-15EA-896A5D771FA4}"/>
              </a:ext>
            </a:extLst>
          </p:cNvPr>
          <p:cNvSpPr/>
          <p:nvPr/>
        </p:nvSpPr>
        <p:spPr>
          <a:xfrm>
            <a:off x="7428078" y="4267200"/>
            <a:ext cx="1600200" cy="609600"/>
          </a:xfrm>
          <a:prstGeom prst="rect">
            <a:avLst/>
          </a:prstGeom>
          <a:solidFill>
            <a:srgbClr val="99CCFF"/>
          </a:solidFill>
          <a:ln w="9525" cap="flat" cmpd="sng" algn="ctr">
            <a:solidFill>
              <a:srgbClr val="C0504D">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a:ea typeface="+mn-ea"/>
                <a:cs typeface="+mn-cs"/>
              </a:rPr>
              <a:t>Program Data</a:t>
            </a:r>
          </a:p>
        </p:txBody>
      </p:sp>
      <p:sp>
        <p:nvSpPr>
          <p:cNvPr id="17" name="Rectangle 25">
            <a:extLst>
              <a:ext uri="{FF2B5EF4-FFF2-40B4-BE49-F238E27FC236}">
                <a16:creationId xmlns:a16="http://schemas.microsoft.com/office/drawing/2014/main" id="{9ADE2BCE-BC8D-CB10-F1E7-904AD8172BD0}"/>
              </a:ext>
            </a:extLst>
          </p:cNvPr>
          <p:cNvSpPr/>
          <p:nvPr/>
        </p:nvSpPr>
        <p:spPr>
          <a:xfrm>
            <a:off x="7428078" y="3657600"/>
            <a:ext cx="1600200" cy="609600"/>
          </a:xfrm>
          <a:prstGeom prst="rect">
            <a:avLst/>
          </a:prstGeom>
          <a:solidFill>
            <a:srgbClr val="F6F5BD"/>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a:ea typeface="+mn-ea"/>
                <a:cs typeface="+mn-cs"/>
              </a:rPr>
              <a:t>Program code</a:t>
            </a:r>
          </a:p>
        </p:txBody>
      </p:sp>
      <p:sp>
        <p:nvSpPr>
          <p:cNvPr id="18" name="Rectangle 26">
            <a:extLst>
              <a:ext uri="{FF2B5EF4-FFF2-40B4-BE49-F238E27FC236}">
                <a16:creationId xmlns:a16="http://schemas.microsoft.com/office/drawing/2014/main" id="{06ACA97D-698B-ED4B-553E-655B6023957B}"/>
              </a:ext>
            </a:extLst>
          </p:cNvPr>
          <p:cNvSpPr/>
          <p:nvPr/>
        </p:nvSpPr>
        <p:spPr>
          <a:xfrm>
            <a:off x="3454730" y="3820628"/>
            <a:ext cx="1600200" cy="609600"/>
          </a:xfrm>
          <a:prstGeom prst="rect">
            <a:avLst/>
          </a:prstGeom>
          <a:solidFill>
            <a:srgbClr val="D5F1CF"/>
          </a:solidFill>
          <a:ln w="9525" cap="flat" cmpd="sng" algn="ctr">
            <a:solidFill>
              <a:srgbClr val="8064A2">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a:ea typeface="+mn-ea"/>
                <a:cs typeface="+mn-cs"/>
              </a:rPr>
              <a:t>Library Code</a:t>
            </a:r>
          </a:p>
        </p:txBody>
      </p:sp>
      <p:cxnSp>
        <p:nvCxnSpPr>
          <p:cNvPr id="19" name="Straight Arrow Connector 28">
            <a:extLst>
              <a:ext uri="{FF2B5EF4-FFF2-40B4-BE49-F238E27FC236}">
                <a16:creationId xmlns:a16="http://schemas.microsoft.com/office/drawing/2014/main" id="{6D0C426A-5C23-FAEC-ACAA-67A28ABA83FD}"/>
              </a:ext>
            </a:extLst>
          </p:cNvPr>
          <p:cNvCxnSpPr>
            <a:cxnSpLocks/>
            <a:stCxn id="4" idx="2"/>
            <a:endCxn id="18" idx="1"/>
          </p:cNvCxnSpPr>
          <p:nvPr/>
        </p:nvCxnSpPr>
        <p:spPr>
          <a:xfrm>
            <a:off x="1562100" y="3657600"/>
            <a:ext cx="1892630" cy="467828"/>
          </a:xfrm>
          <a:prstGeom prst="straightConnector1">
            <a:avLst/>
          </a:prstGeom>
          <a:noFill/>
          <a:ln w="44450" cap="flat" cmpd="sng" algn="ctr">
            <a:solidFill>
              <a:srgbClr val="F79646"/>
            </a:solidFill>
            <a:prstDash val="solid"/>
            <a:tailEnd type="triangle"/>
          </a:ln>
          <a:effectLst/>
        </p:spPr>
      </p:cxnSp>
      <p:cxnSp>
        <p:nvCxnSpPr>
          <p:cNvPr id="20" name="Straight Arrow Connector 30">
            <a:extLst>
              <a:ext uri="{FF2B5EF4-FFF2-40B4-BE49-F238E27FC236}">
                <a16:creationId xmlns:a16="http://schemas.microsoft.com/office/drawing/2014/main" id="{C96E0823-B79E-196E-4E64-F05E7C30B9DE}"/>
              </a:ext>
            </a:extLst>
          </p:cNvPr>
          <p:cNvCxnSpPr>
            <a:cxnSpLocks/>
            <a:stCxn id="6" idx="2"/>
          </p:cNvCxnSpPr>
          <p:nvPr/>
        </p:nvCxnSpPr>
        <p:spPr>
          <a:xfrm>
            <a:off x="3619500" y="3629891"/>
            <a:ext cx="292430" cy="261623"/>
          </a:xfrm>
          <a:prstGeom prst="straightConnector1">
            <a:avLst/>
          </a:prstGeom>
          <a:noFill/>
          <a:ln w="44450" cap="flat" cmpd="sng" algn="ctr">
            <a:solidFill>
              <a:srgbClr val="F79646"/>
            </a:solidFill>
            <a:prstDash val="solid"/>
            <a:tailEnd type="triangle"/>
          </a:ln>
          <a:effectLst/>
        </p:spPr>
      </p:cxnSp>
      <p:cxnSp>
        <p:nvCxnSpPr>
          <p:cNvPr id="21" name="Straight Arrow Connector 33">
            <a:extLst>
              <a:ext uri="{FF2B5EF4-FFF2-40B4-BE49-F238E27FC236}">
                <a16:creationId xmlns:a16="http://schemas.microsoft.com/office/drawing/2014/main" id="{EFEC4230-FC4F-59C8-5C2F-F53358F3A462}"/>
              </a:ext>
            </a:extLst>
          </p:cNvPr>
          <p:cNvCxnSpPr>
            <a:cxnSpLocks/>
            <a:stCxn id="8" idx="2"/>
          </p:cNvCxnSpPr>
          <p:nvPr/>
        </p:nvCxnSpPr>
        <p:spPr>
          <a:xfrm flipH="1">
            <a:off x="4812970" y="3657600"/>
            <a:ext cx="888670" cy="357980"/>
          </a:xfrm>
          <a:prstGeom prst="straightConnector1">
            <a:avLst/>
          </a:prstGeom>
          <a:noFill/>
          <a:ln w="44450" cap="flat" cmpd="sng" algn="ctr">
            <a:solidFill>
              <a:srgbClr val="F79646"/>
            </a:solidFill>
            <a:prstDash val="solid"/>
            <a:tailEnd type="triangle"/>
          </a:ln>
          <a:effectLst/>
        </p:spPr>
      </p:cxnSp>
      <p:cxnSp>
        <p:nvCxnSpPr>
          <p:cNvPr id="22" name="Straight Arrow Connector 36">
            <a:extLst>
              <a:ext uri="{FF2B5EF4-FFF2-40B4-BE49-F238E27FC236}">
                <a16:creationId xmlns:a16="http://schemas.microsoft.com/office/drawing/2014/main" id="{22C5D84D-94A9-01E9-8C5B-8C54406ABC17}"/>
              </a:ext>
            </a:extLst>
          </p:cNvPr>
          <p:cNvCxnSpPr>
            <a:cxnSpLocks/>
            <a:stCxn id="10" idx="2"/>
            <a:endCxn id="18" idx="3"/>
          </p:cNvCxnSpPr>
          <p:nvPr/>
        </p:nvCxnSpPr>
        <p:spPr>
          <a:xfrm flipH="1">
            <a:off x="5054930" y="3352800"/>
            <a:ext cx="2539340" cy="772628"/>
          </a:xfrm>
          <a:prstGeom prst="straightConnector1">
            <a:avLst/>
          </a:prstGeom>
          <a:noFill/>
          <a:ln w="44450" cap="flat" cmpd="sng" algn="ctr">
            <a:solidFill>
              <a:srgbClr val="F79646"/>
            </a:solidFill>
            <a:prstDash val="solid"/>
            <a:tailEnd type="triangle"/>
          </a:ln>
          <a:effectLst/>
        </p:spPr>
      </p:cxnSp>
      <p:cxnSp>
        <p:nvCxnSpPr>
          <p:cNvPr id="23" name="Straight Arrow Connector 39">
            <a:extLst>
              <a:ext uri="{FF2B5EF4-FFF2-40B4-BE49-F238E27FC236}">
                <a16:creationId xmlns:a16="http://schemas.microsoft.com/office/drawing/2014/main" id="{E7B1F84A-95DF-5988-D451-3EF87DF8C477}"/>
              </a:ext>
            </a:extLst>
          </p:cNvPr>
          <p:cNvCxnSpPr>
            <a:cxnSpLocks/>
            <a:stCxn id="17" idx="1"/>
          </p:cNvCxnSpPr>
          <p:nvPr/>
        </p:nvCxnSpPr>
        <p:spPr>
          <a:xfrm flipH="1">
            <a:off x="4901540" y="3962400"/>
            <a:ext cx="2526538" cy="292336"/>
          </a:xfrm>
          <a:prstGeom prst="straightConnector1">
            <a:avLst/>
          </a:prstGeom>
          <a:noFill/>
          <a:ln w="44450" cap="flat" cmpd="sng" algn="ctr">
            <a:solidFill>
              <a:srgbClr val="F79646"/>
            </a:solidFill>
            <a:prstDash val="solid"/>
            <a:tailEnd type="triangle"/>
          </a:ln>
          <a:effectLst/>
        </p:spPr>
      </p:cxnSp>
      <p:cxnSp>
        <p:nvCxnSpPr>
          <p:cNvPr id="25" name="Straight Arrow Connector 45">
            <a:extLst>
              <a:ext uri="{FF2B5EF4-FFF2-40B4-BE49-F238E27FC236}">
                <a16:creationId xmlns:a16="http://schemas.microsoft.com/office/drawing/2014/main" id="{75623BA0-1EB4-D50B-FAC7-E1B0CB4D9824}"/>
              </a:ext>
            </a:extLst>
          </p:cNvPr>
          <p:cNvCxnSpPr>
            <a:cxnSpLocks/>
            <a:stCxn id="13" idx="0"/>
          </p:cNvCxnSpPr>
          <p:nvPr/>
        </p:nvCxnSpPr>
        <p:spPr>
          <a:xfrm flipV="1">
            <a:off x="2247900" y="4227465"/>
            <a:ext cx="1231818" cy="168225"/>
          </a:xfrm>
          <a:prstGeom prst="straightConnector1">
            <a:avLst/>
          </a:prstGeom>
          <a:noFill/>
          <a:ln w="44450" cap="flat" cmpd="sng" algn="ctr">
            <a:solidFill>
              <a:srgbClr val="F79646"/>
            </a:solidFill>
            <a:prstDash val="solid"/>
            <a:tailEnd type="triangle"/>
          </a:ln>
          <a:effectLst/>
        </p:spPr>
      </p:cxnSp>
      <p:sp>
        <p:nvSpPr>
          <p:cNvPr id="26" name="Rectangle 26">
            <a:extLst>
              <a:ext uri="{FF2B5EF4-FFF2-40B4-BE49-F238E27FC236}">
                <a16:creationId xmlns:a16="http://schemas.microsoft.com/office/drawing/2014/main" id="{F17CBB52-4C3A-63B8-0118-AA0704C3CD05}"/>
              </a:ext>
            </a:extLst>
          </p:cNvPr>
          <p:cNvSpPr/>
          <p:nvPr/>
        </p:nvSpPr>
        <p:spPr>
          <a:xfrm>
            <a:off x="3454730" y="4428909"/>
            <a:ext cx="1600200" cy="546453"/>
          </a:xfrm>
          <a:prstGeom prst="rect">
            <a:avLst/>
          </a:prstGeom>
          <a:solidFill>
            <a:srgbClr val="D5F1CF"/>
          </a:solidFill>
          <a:ln w="9525" cap="flat" cmpd="sng" algn="ctr">
            <a:solidFill>
              <a:srgbClr val="8064A2">
                <a:lumMod val="50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effectLst/>
                <a:uLnTx/>
                <a:uFillTx/>
                <a:latin typeface="Calibri"/>
                <a:ea typeface="+mn-ea"/>
                <a:cs typeface="+mn-cs"/>
              </a:rPr>
              <a:t>Library </a:t>
            </a:r>
            <a:r>
              <a:rPr lang="en-US" sz="1800" kern="0" dirty="0">
                <a:latin typeface="Calibri"/>
              </a:rPr>
              <a:t>Data</a:t>
            </a:r>
            <a:endParaRPr kumimoji="0" lang="en-US" sz="1800" i="0" u="none" strike="noStrike" kern="0" cap="none" spc="0" normalizeH="0" baseline="0" noProof="0" dirty="0">
              <a:ln>
                <a:noFill/>
              </a:ln>
              <a:effectLst/>
              <a:uLnTx/>
              <a:uFillTx/>
              <a:latin typeface="Calibri"/>
              <a:ea typeface="+mn-ea"/>
              <a:cs typeface="+mn-cs"/>
            </a:endParaRPr>
          </a:p>
        </p:txBody>
      </p:sp>
      <p:cxnSp>
        <p:nvCxnSpPr>
          <p:cNvPr id="24" name="Straight Arrow Connector 42">
            <a:extLst>
              <a:ext uri="{FF2B5EF4-FFF2-40B4-BE49-F238E27FC236}">
                <a16:creationId xmlns:a16="http://schemas.microsoft.com/office/drawing/2014/main" id="{43602E8C-57A0-AD9D-8293-08B7001C35CD}"/>
              </a:ext>
            </a:extLst>
          </p:cNvPr>
          <p:cNvCxnSpPr>
            <a:cxnSpLocks/>
            <a:stCxn id="15" idx="1"/>
          </p:cNvCxnSpPr>
          <p:nvPr/>
        </p:nvCxnSpPr>
        <p:spPr>
          <a:xfrm flipH="1" flipV="1">
            <a:off x="4804312" y="4481302"/>
            <a:ext cx="847848" cy="147502"/>
          </a:xfrm>
          <a:prstGeom prst="straightConnector1">
            <a:avLst/>
          </a:prstGeom>
          <a:noFill/>
          <a:ln w="44450" cap="flat" cmpd="sng" algn="ctr">
            <a:solidFill>
              <a:srgbClr val="F79646"/>
            </a:solidFill>
            <a:prstDash val="solid"/>
            <a:tailEnd type="triangle"/>
          </a:ln>
          <a:effectLst/>
        </p:spPr>
      </p:cxnSp>
    </p:spTree>
    <p:extLst>
      <p:ext uri="{BB962C8B-B14F-4D97-AF65-F5344CB8AC3E}">
        <p14:creationId xmlns:p14="http://schemas.microsoft.com/office/powerpoint/2010/main" val="44970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B3577A85-DD75-953D-22D1-B430ED73005A}"/>
              </a:ext>
            </a:extLst>
          </p:cNvPr>
          <p:cNvSpPr>
            <a:spLocks noGrp="1"/>
          </p:cNvSpPr>
          <p:nvPr>
            <p:ph type="title"/>
          </p:nvPr>
        </p:nvSpPr>
        <p:spPr/>
        <p:txBody>
          <a:bodyPr/>
          <a:lstStyle/>
          <a:p>
            <a:r>
              <a:rPr lang="zh-CN" altLang="en-US" dirty="0"/>
              <a:t>编译器驱动程序（以 </a:t>
            </a:r>
            <a:r>
              <a:rPr lang="en-US" altLang="zh-CN" dirty="0"/>
              <a:t>GCC </a:t>
            </a:r>
            <a:r>
              <a:rPr lang="zh-CN" altLang="en-US" dirty="0"/>
              <a:t>为例）</a:t>
            </a:r>
          </a:p>
        </p:txBody>
      </p:sp>
      <p:sp>
        <p:nvSpPr>
          <p:cNvPr id="6" name="内容占位符 5">
            <a:extLst>
              <a:ext uri="{FF2B5EF4-FFF2-40B4-BE49-F238E27FC236}">
                <a16:creationId xmlns:a16="http://schemas.microsoft.com/office/drawing/2014/main" id="{8ED6096F-3E99-C572-D20D-2B0AEE0D581D}"/>
              </a:ext>
            </a:extLst>
          </p:cNvPr>
          <p:cNvSpPr>
            <a:spLocks noGrp="1"/>
          </p:cNvSpPr>
          <p:nvPr>
            <p:ph idx="1"/>
          </p:nvPr>
        </p:nvSpPr>
        <p:spPr/>
        <p:txBody>
          <a:bodyPr/>
          <a:lstStyle/>
          <a:p>
            <a:r>
              <a:rPr lang="en-US" altLang="zh-CN" dirty="0"/>
              <a:t>GCC </a:t>
            </a:r>
            <a:r>
              <a:rPr lang="zh-CN" altLang="en-US" dirty="0"/>
              <a:t>是编译工具链中的编译器驱动程序。</a:t>
            </a:r>
            <a:endParaRPr lang="en-US" altLang="zh-CN" dirty="0"/>
          </a:p>
          <a:p>
            <a:r>
              <a:rPr lang="en-US" altLang="zh-CN" dirty="0"/>
              <a:t>GCC </a:t>
            </a:r>
            <a:r>
              <a:rPr lang="zh-CN" altLang="en-US" dirty="0"/>
              <a:t>调用多个其他编译阶段</a:t>
            </a:r>
            <a:endParaRPr lang="en-US" altLang="zh-CN" dirty="0"/>
          </a:p>
          <a:p>
            <a:pPr lvl="1"/>
            <a:r>
              <a:rPr lang="en-US" altLang="zh-CN" dirty="0" err="1"/>
              <a:t>cpp</a:t>
            </a:r>
            <a:r>
              <a:rPr lang="zh-CN" altLang="en-US" dirty="0"/>
              <a:t>，预处理器</a:t>
            </a:r>
            <a:endParaRPr lang="en-US" altLang="zh-CN" dirty="0"/>
          </a:p>
          <a:p>
            <a:pPr lvl="1"/>
            <a:r>
              <a:rPr lang="en-US" altLang="zh-CN" dirty="0"/>
              <a:t>cc1</a:t>
            </a:r>
            <a:r>
              <a:rPr lang="zh-CN" altLang="en-US" dirty="0"/>
              <a:t>，编译器</a:t>
            </a:r>
            <a:endParaRPr lang="en-US" altLang="zh-CN" dirty="0"/>
          </a:p>
          <a:p>
            <a:pPr lvl="1"/>
            <a:r>
              <a:rPr lang="en-US" altLang="zh-CN" dirty="0"/>
              <a:t>as/gas</a:t>
            </a:r>
            <a:r>
              <a:rPr lang="zh-CN" altLang="en-US" dirty="0"/>
              <a:t>，汇编器</a:t>
            </a:r>
            <a:endParaRPr lang="en-US" altLang="zh-CN" dirty="0"/>
          </a:p>
          <a:p>
            <a:pPr lvl="1"/>
            <a:r>
              <a:rPr lang="en-US" altLang="zh-CN" dirty="0" err="1"/>
              <a:t>ld</a:t>
            </a:r>
            <a:r>
              <a:rPr lang="zh-CN" altLang="en-US" dirty="0"/>
              <a:t>，链接器</a:t>
            </a:r>
            <a:endParaRPr lang="en-US" altLang="zh-CN" dirty="0"/>
          </a:p>
          <a:p>
            <a:r>
              <a:rPr lang="zh-CN" altLang="en-US" dirty="0"/>
              <a:t>每个阶段的功能和输出是什么？</a:t>
            </a:r>
          </a:p>
        </p:txBody>
      </p:sp>
      <p:sp>
        <p:nvSpPr>
          <p:cNvPr id="10" name="AutoShape 3">
            <a:extLst>
              <a:ext uri="{FF2B5EF4-FFF2-40B4-BE49-F238E27FC236}">
                <a16:creationId xmlns:a16="http://schemas.microsoft.com/office/drawing/2014/main" id="{4CBCFEAD-EAF7-5F7D-6E64-FC7DFC4C39AB}"/>
              </a:ext>
            </a:extLst>
          </p:cNvPr>
          <p:cNvSpPr>
            <a:spLocks noChangeArrowheads="1"/>
          </p:cNvSpPr>
          <p:nvPr/>
        </p:nvSpPr>
        <p:spPr bwMode="auto">
          <a:xfrm>
            <a:off x="1104900" y="5029200"/>
            <a:ext cx="1143000" cy="990600"/>
          </a:xfrm>
          <a:prstGeom prst="roundRect">
            <a:avLst>
              <a:gd name="adj" fmla="val 0"/>
            </a:avLst>
          </a:prstGeom>
          <a:solidFill>
            <a:srgbClr val="F6F5BD"/>
          </a:solidFill>
          <a:ln w="9360" cap="sq">
            <a:solidFill>
              <a:schemeClr val="tx1"/>
            </a:solidFill>
            <a:miter lim="800000"/>
            <a:headEnd/>
            <a:tailEnd/>
          </a:ln>
          <a:effectLst/>
        </p:spPr>
        <p:txBody>
          <a:bodyPr wrap="none" lIns="90000" tIns="46800" rIns="90000" bIns="46800" anchor="ctr">
            <a:flatTx/>
          </a:bodyPr>
          <a:lstStyle>
            <a:defPPr>
              <a:defRPr lang="en-GB"/>
            </a:defPPr>
            <a:lvl1pPr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zh-CN" altLang="en-US" sz="1600" dirty="0">
                <a:solidFill>
                  <a:sysClr val="windowText" lastClr="000000"/>
                </a:solidFill>
                <a:latin typeface="Calibri" panose="020F0502020204030204" pitchFamily="34" charset="0"/>
                <a:ea typeface="DejaVu LGC Sans" charset="0"/>
                <a:cs typeface="Calibri" panose="020F0502020204030204" pitchFamily="34" charset="0"/>
              </a:rPr>
              <a:t>预处理器</a:t>
            </a:r>
            <a:endParaRPr lang="en-US" sz="1600" dirty="0">
              <a:solidFill>
                <a:sysClr val="windowText" lastClr="000000"/>
              </a:solidFill>
              <a:latin typeface="Calibri" panose="020F0502020204030204" pitchFamily="34" charset="0"/>
              <a:ea typeface="DejaVu LGC Sans" charset="0"/>
              <a:cs typeface="Calibri" panose="020F0502020204030204" pitchFamily="34" charset="0"/>
            </a:endParaRPr>
          </a:p>
        </p:txBody>
      </p:sp>
      <p:sp>
        <p:nvSpPr>
          <p:cNvPr id="11" name="AutoShape 4">
            <a:extLst>
              <a:ext uri="{FF2B5EF4-FFF2-40B4-BE49-F238E27FC236}">
                <a16:creationId xmlns:a16="http://schemas.microsoft.com/office/drawing/2014/main" id="{740F2D59-1F68-9C9A-537D-CB6CE1E92842}"/>
              </a:ext>
            </a:extLst>
          </p:cNvPr>
          <p:cNvSpPr>
            <a:spLocks noChangeArrowheads="1"/>
          </p:cNvSpPr>
          <p:nvPr/>
        </p:nvSpPr>
        <p:spPr bwMode="auto">
          <a:xfrm>
            <a:off x="3086100" y="5029200"/>
            <a:ext cx="1143000" cy="990600"/>
          </a:xfrm>
          <a:prstGeom prst="roundRect">
            <a:avLst>
              <a:gd name="adj" fmla="val 0"/>
            </a:avLst>
          </a:prstGeom>
          <a:solidFill>
            <a:srgbClr val="F6F5BD"/>
          </a:solidFill>
          <a:ln w="9360" cap="sq">
            <a:solidFill>
              <a:schemeClr val="tx1"/>
            </a:solidFill>
            <a:miter lim="800000"/>
            <a:headEnd/>
            <a:tailEnd/>
          </a:ln>
          <a:effectLst/>
        </p:spPr>
        <p:txBody>
          <a:bodyPr wrap="none" lIns="90000" tIns="46800" rIns="90000" bIns="46800" anchor="ctr">
            <a:flatTx/>
          </a:bodyPr>
          <a:lstStyle>
            <a:defPPr>
              <a:defRPr lang="en-GB"/>
            </a:defPPr>
            <a:lvl1pPr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zh-CN" altLang="en-US" sz="1600" dirty="0">
                <a:solidFill>
                  <a:sysClr val="windowText" lastClr="000000"/>
                </a:solidFill>
                <a:latin typeface="Calibri" panose="020F0502020204030204" pitchFamily="34" charset="0"/>
                <a:ea typeface="DejaVu LGC Sans" charset="0"/>
                <a:cs typeface="Calibri" panose="020F0502020204030204" pitchFamily="34" charset="0"/>
              </a:rPr>
              <a:t>编译器</a:t>
            </a:r>
            <a:endParaRPr lang="en-US" sz="1600" dirty="0">
              <a:solidFill>
                <a:sysClr val="windowText" lastClr="000000"/>
              </a:solidFill>
              <a:latin typeface="Calibri" panose="020F0502020204030204" pitchFamily="34" charset="0"/>
              <a:ea typeface="DejaVu LGC Sans" charset="0"/>
              <a:cs typeface="Calibri" panose="020F0502020204030204" pitchFamily="34" charset="0"/>
            </a:endParaRPr>
          </a:p>
        </p:txBody>
      </p:sp>
      <p:sp>
        <p:nvSpPr>
          <p:cNvPr id="12" name="AutoShape 5">
            <a:extLst>
              <a:ext uri="{FF2B5EF4-FFF2-40B4-BE49-F238E27FC236}">
                <a16:creationId xmlns:a16="http://schemas.microsoft.com/office/drawing/2014/main" id="{C4AFBC11-758F-7AE2-160B-F6D8D9DB394A}"/>
              </a:ext>
            </a:extLst>
          </p:cNvPr>
          <p:cNvSpPr>
            <a:spLocks noChangeArrowheads="1"/>
          </p:cNvSpPr>
          <p:nvPr/>
        </p:nvSpPr>
        <p:spPr bwMode="auto">
          <a:xfrm>
            <a:off x="6667500" y="5029200"/>
            <a:ext cx="1143000" cy="990600"/>
          </a:xfrm>
          <a:prstGeom prst="roundRect">
            <a:avLst>
              <a:gd name="adj" fmla="val 0"/>
            </a:avLst>
          </a:prstGeom>
          <a:solidFill>
            <a:srgbClr val="F6F5BD"/>
          </a:solidFill>
          <a:ln w="9360" cap="sq">
            <a:solidFill>
              <a:schemeClr val="tx1"/>
            </a:solidFill>
            <a:miter lim="800000"/>
            <a:headEnd/>
            <a:tailEnd/>
          </a:ln>
          <a:effectLst/>
        </p:spPr>
        <p:txBody>
          <a:bodyPr wrap="none" lIns="90000" tIns="46800" rIns="90000" bIns="46800" anchor="ctr">
            <a:flatTx/>
          </a:bodyPr>
          <a:lstStyle>
            <a:defPPr>
              <a:defRPr lang="en-GB"/>
            </a:defPPr>
            <a:lvl1pPr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zh-CN" altLang="en-US" sz="1600" dirty="0">
                <a:solidFill>
                  <a:sysClr val="windowText" lastClr="000000"/>
                </a:solidFill>
                <a:latin typeface="Calibri" panose="020F0502020204030204" pitchFamily="34" charset="0"/>
                <a:ea typeface="DejaVu LGC Sans" charset="0"/>
                <a:cs typeface="Calibri" panose="020F0502020204030204" pitchFamily="34" charset="0"/>
              </a:rPr>
              <a:t>链接器</a:t>
            </a:r>
            <a:endParaRPr lang="en-US" sz="1600" dirty="0">
              <a:solidFill>
                <a:sysClr val="windowText" lastClr="000000"/>
              </a:solidFill>
              <a:latin typeface="Calibri" panose="020F0502020204030204" pitchFamily="34" charset="0"/>
              <a:ea typeface="DejaVu LGC Sans" charset="0"/>
              <a:cs typeface="Calibri" panose="020F0502020204030204" pitchFamily="34" charset="0"/>
            </a:endParaRPr>
          </a:p>
        </p:txBody>
      </p:sp>
      <p:sp>
        <p:nvSpPr>
          <p:cNvPr id="13" name="AutoShape 6">
            <a:extLst>
              <a:ext uri="{FF2B5EF4-FFF2-40B4-BE49-F238E27FC236}">
                <a16:creationId xmlns:a16="http://schemas.microsoft.com/office/drawing/2014/main" id="{035DE64F-E486-5081-476C-94F27C65AE41}"/>
              </a:ext>
            </a:extLst>
          </p:cNvPr>
          <p:cNvSpPr>
            <a:spLocks noChangeArrowheads="1"/>
          </p:cNvSpPr>
          <p:nvPr/>
        </p:nvSpPr>
        <p:spPr bwMode="auto">
          <a:xfrm>
            <a:off x="4838700" y="5029200"/>
            <a:ext cx="1143000" cy="990600"/>
          </a:xfrm>
          <a:prstGeom prst="roundRect">
            <a:avLst>
              <a:gd name="adj" fmla="val 0"/>
            </a:avLst>
          </a:prstGeom>
          <a:solidFill>
            <a:srgbClr val="F6F5BD"/>
          </a:solidFill>
          <a:ln w="9360" cap="sq">
            <a:solidFill>
              <a:schemeClr val="tx1"/>
            </a:solidFill>
            <a:miter lim="800000"/>
            <a:headEnd/>
            <a:tailEnd/>
          </a:ln>
          <a:effectLst/>
        </p:spPr>
        <p:txBody>
          <a:bodyPr wrap="none" lIns="90000" tIns="46800" rIns="90000" bIns="46800" anchor="ctr">
            <a:flatTx/>
          </a:bodyPr>
          <a:lstStyle>
            <a:defPPr>
              <a:defRPr lang="en-GB"/>
            </a:defPPr>
            <a:lvl1pPr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zh-CN" altLang="en-US" sz="1600" dirty="0">
                <a:solidFill>
                  <a:sysClr val="windowText" lastClr="000000"/>
                </a:solidFill>
                <a:latin typeface="Calibri" panose="020F0502020204030204" pitchFamily="34" charset="0"/>
                <a:ea typeface="DejaVu LGC Sans" charset="0"/>
                <a:cs typeface="Calibri" panose="020F0502020204030204" pitchFamily="34" charset="0"/>
              </a:rPr>
              <a:t>汇编器</a:t>
            </a:r>
            <a:endParaRPr lang="en-US" sz="1600" dirty="0">
              <a:solidFill>
                <a:sysClr val="windowText" lastClr="000000"/>
              </a:solidFill>
              <a:latin typeface="Calibri" panose="020F0502020204030204" pitchFamily="34" charset="0"/>
              <a:ea typeface="DejaVu LGC Sans" charset="0"/>
              <a:cs typeface="Calibri" panose="020F0502020204030204" pitchFamily="34" charset="0"/>
            </a:endParaRPr>
          </a:p>
        </p:txBody>
      </p:sp>
      <p:cxnSp>
        <p:nvCxnSpPr>
          <p:cNvPr id="14" name="AutoShape 7">
            <a:extLst>
              <a:ext uri="{FF2B5EF4-FFF2-40B4-BE49-F238E27FC236}">
                <a16:creationId xmlns:a16="http://schemas.microsoft.com/office/drawing/2014/main" id="{4E3D2D58-4A65-630B-27EB-4A87DB2457AC}"/>
              </a:ext>
            </a:extLst>
          </p:cNvPr>
          <p:cNvCxnSpPr>
            <a:cxnSpLocks noChangeShapeType="1"/>
            <a:stCxn id="10" idx="3"/>
            <a:endCxn id="11" idx="1"/>
          </p:cNvCxnSpPr>
          <p:nvPr/>
        </p:nvCxnSpPr>
        <p:spPr bwMode="auto">
          <a:xfrm>
            <a:off x="2247900" y="5524500"/>
            <a:ext cx="838200" cy="0"/>
          </a:xfrm>
          <a:prstGeom prst="straightConnector1">
            <a:avLst/>
          </a:prstGeom>
          <a:noFill/>
          <a:ln w="28440" cap="sq">
            <a:solidFill>
              <a:srgbClr val="000066"/>
            </a:solidFill>
            <a:miter lim="800000"/>
            <a:headEnd/>
            <a:tailEnd type="triangle" w="med" len="med"/>
          </a:ln>
          <a:effectLst/>
        </p:spPr>
      </p:cxnSp>
      <p:cxnSp>
        <p:nvCxnSpPr>
          <p:cNvPr id="15" name="AutoShape 8">
            <a:extLst>
              <a:ext uri="{FF2B5EF4-FFF2-40B4-BE49-F238E27FC236}">
                <a16:creationId xmlns:a16="http://schemas.microsoft.com/office/drawing/2014/main" id="{B3077F21-EAA0-D5F3-2BB1-13BA6D1047AC}"/>
              </a:ext>
            </a:extLst>
          </p:cNvPr>
          <p:cNvCxnSpPr>
            <a:cxnSpLocks noChangeShapeType="1"/>
            <a:stCxn id="11" idx="3"/>
            <a:endCxn id="13" idx="1"/>
          </p:cNvCxnSpPr>
          <p:nvPr/>
        </p:nvCxnSpPr>
        <p:spPr bwMode="auto">
          <a:xfrm>
            <a:off x="4229100" y="5524500"/>
            <a:ext cx="609600" cy="0"/>
          </a:xfrm>
          <a:prstGeom prst="straightConnector1">
            <a:avLst/>
          </a:prstGeom>
          <a:noFill/>
          <a:ln w="28440" cap="sq">
            <a:solidFill>
              <a:srgbClr val="000066"/>
            </a:solidFill>
            <a:miter lim="800000"/>
            <a:headEnd/>
            <a:tailEnd type="triangle" w="med" len="med"/>
          </a:ln>
          <a:effectLst/>
        </p:spPr>
      </p:cxnSp>
      <p:cxnSp>
        <p:nvCxnSpPr>
          <p:cNvPr id="16" name="AutoShape 9">
            <a:extLst>
              <a:ext uri="{FF2B5EF4-FFF2-40B4-BE49-F238E27FC236}">
                <a16:creationId xmlns:a16="http://schemas.microsoft.com/office/drawing/2014/main" id="{ADDC0A0B-29E0-0522-E4FE-AFCC23B9720E}"/>
              </a:ext>
            </a:extLst>
          </p:cNvPr>
          <p:cNvCxnSpPr>
            <a:cxnSpLocks noChangeShapeType="1"/>
            <a:stCxn id="13" idx="3"/>
            <a:endCxn id="12" idx="1"/>
          </p:cNvCxnSpPr>
          <p:nvPr/>
        </p:nvCxnSpPr>
        <p:spPr bwMode="auto">
          <a:xfrm>
            <a:off x="5981700" y="5524500"/>
            <a:ext cx="685800" cy="0"/>
          </a:xfrm>
          <a:prstGeom prst="straightConnector1">
            <a:avLst/>
          </a:prstGeom>
          <a:noFill/>
          <a:ln w="28440" cap="sq">
            <a:solidFill>
              <a:srgbClr val="000066"/>
            </a:solidFill>
            <a:miter lim="800000"/>
            <a:headEnd/>
            <a:tailEnd type="triangle" w="med" len="med"/>
          </a:ln>
          <a:effectLst/>
        </p:spPr>
      </p:cxnSp>
      <p:sp>
        <p:nvSpPr>
          <p:cNvPr id="17" name="Line 10">
            <a:extLst>
              <a:ext uri="{FF2B5EF4-FFF2-40B4-BE49-F238E27FC236}">
                <a16:creationId xmlns:a16="http://schemas.microsoft.com/office/drawing/2014/main" id="{1CC6798B-F7C5-39E0-FA17-20FB88FECACF}"/>
              </a:ext>
            </a:extLst>
          </p:cNvPr>
          <p:cNvSpPr>
            <a:spLocks noChangeShapeType="1"/>
          </p:cNvSpPr>
          <p:nvPr/>
        </p:nvSpPr>
        <p:spPr bwMode="auto">
          <a:xfrm>
            <a:off x="419100" y="5562600"/>
            <a:ext cx="685800" cy="1588"/>
          </a:xfrm>
          <a:prstGeom prst="line">
            <a:avLst/>
          </a:prstGeom>
          <a:noFill/>
          <a:ln w="28440" cap="sq">
            <a:solidFill>
              <a:srgbClr val="000066"/>
            </a:solidFill>
            <a:miter lim="800000"/>
            <a:headEnd/>
            <a:tailEnd type="triangle" w="med" len="med"/>
          </a:ln>
          <a:effectLst/>
        </p:spPr>
        <p:txBody>
          <a:bodyPr/>
          <a:lstStyle>
            <a:defPPr>
              <a:defRPr lang="en-GB"/>
            </a:defPPr>
            <a:lvl1pPr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a:lstStyle>
          <a:p>
            <a:endParaRPr lang="en-US">
              <a:latin typeface="Calibri" panose="020F0502020204030204" pitchFamily="34" charset="0"/>
              <a:cs typeface="Calibri" panose="020F0502020204030204" pitchFamily="34" charset="0"/>
            </a:endParaRPr>
          </a:p>
        </p:txBody>
      </p:sp>
      <p:sp>
        <p:nvSpPr>
          <p:cNvPr id="18" name="Line 11">
            <a:extLst>
              <a:ext uri="{FF2B5EF4-FFF2-40B4-BE49-F238E27FC236}">
                <a16:creationId xmlns:a16="http://schemas.microsoft.com/office/drawing/2014/main" id="{A8A5A355-40B9-A392-4055-90531FCC2AE8}"/>
              </a:ext>
            </a:extLst>
          </p:cNvPr>
          <p:cNvSpPr>
            <a:spLocks noChangeShapeType="1"/>
          </p:cNvSpPr>
          <p:nvPr/>
        </p:nvSpPr>
        <p:spPr bwMode="auto">
          <a:xfrm>
            <a:off x="7810500" y="5562600"/>
            <a:ext cx="838200" cy="1588"/>
          </a:xfrm>
          <a:prstGeom prst="line">
            <a:avLst/>
          </a:prstGeom>
          <a:noFill/>
          <a:ln w="28440" cap="sq">
            <a:solidFill>
              <a:srgbClr val="000066"/>
            </a:solidFill>
            <a:miter lim="800000"/>
            <a:headEnd/>
            <a:tailEnd type="triangle" w="med" len="med"/>
          </a:ln>
          <a:effectLst/>
        </p:spPr>
        <p:txBody>
          <a:bodyPr/>
          <a:lstStyle>
            <a:defPPr>
              <a:defRPr lang="en-GB"/>
            </a:defPPr>
            <a:lvl1pPr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a:lstStyle>
          <a:p>
            <a:endParaRPr lang="en-US">
              <a:latin typeface="Calibri" panose="020F0502020204030204" pitchFamily="34" charset="0"/>
              <a:cs typeface="Calibri" panose="020F0502020204030204" pitchFamily="34" charset="0"/>
            </a:endParaRPr>
          </a:p>
        </p:txBody>
      </p:sp>
      <p:sp>
        <p:nvSpPr>
          <p:cNvPr id="19" name="Text Box 12">
            <a:extLst>
              <a:ext uri="{FF2B5EF4-FFF2-40B4-BE49-F238E27FC236}">
                <a16:creationId xmlns:a16="http://schemas.microsoft.com/office/drawing/2014/main" id="{47DB2110-1C37-B6FA-DD2E-844DE3C70A64}"/>
              </a:ext>
            </a:extLst>
          </p:cNvPr>
          <p:cNvSpPr txBox="1">
            <a:spLocks noChangeArrowheads="1"/>
          </p:cNvSpPr>
          <p:nvPr/>
        </p:nvSpPr>
        <p:spPr bwMode="auto">
          <a:xfrm>
            <a:off x="341314" y="6019800"/>
            <a:ext cx="733424" cy="463846"/>
          </a:xfrm>
          <a:prstGeom prst="rect">
            <a:avLst/>
          </a:prstGeom>
          <a:noFill/>
          <a:ln w="9525" cap="flat">
            <a:noFill/>
            <a:round/>
            <a:headEnd/>
            <a:tailEnd/>
          </a:ln>
          <a:effectLst/>
        </p:spPr>
        <p:txBody>
          <a:bodyPr wrap="square" lIns="90000" tIns="46800" rIns="90000" bIns="46800">
            <a:spAutoFit/>
          </a:bodyPr>
          <a:lstStyle>
            <a:defPPr>
              <a:defRPr lang="en-GB"/>
            </a:defPPr>
            <a:lvl1pPr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zh-CN" altLang="en-US" sz="1200" dirty="0">
                <a:solidFill>
                  <a:srgbClr val="000066"/>
                </a:solidFill>
                <a:latin typeface="Calibri" panose="020F0502020204030204" pitchFamily="34" charset="0"/>
                <a:ea typeface="DejaVu LGC Sans" charset="0"/>
                <a:cs typeface="Calibri" panose="020F0502020204030204" pitchFamily="34" charset="0"/>
              </a:rPr>
              <a:t>程序源代码</a:t>
            </a:r>
            <a:endParaRPr lang="en-US" sz="1200" dirty="0">
              <a:solidFill>
                <a:srgbClr val="000066"/>
              </a:solidFill>
              <a:latin typeface="Calibri" panose="020F0502020204030204" pitchFamily="34" charset="0"/>
              <a:ea typeface="DejaVu LGC Sans" charset="0"/>
              <a:cs typeface="Calibri" panose="020F0502020204030204" pitchFamily="34" charset="0"/>
            </a:endParaRPr>
          </a:p>
        </p:txBody>
      </p:sp>
      <p:sp>
        <p:nvSpPr>
          <p:cNvPr id="20" name="Text Box 13">
            <a:extLst>
              <a:ext uri="{FF2B5EF4-FFF2-40B4-BE49-F238E27FC236}">
                <a16:creationId xmlns:a16="http://schemas.microsoft.com/office/drawing/2014/main" id="{582B115C-C621-F74C-06F5-456D8A6D5BA5}"/>
              </a:ext>
            </a:extLst>
          </p:cNvPr>
          <p:cNvSpPr txBox="1">
            <a:spLocks noChangeArrowheads="1"/>
          </p:cNvSpPr>
          <p:nvPr/>
        </p:nvSpPr>
        <p:spPr bwMode="auto">
          <a:xfrm>
            <a:off x="2247900" y="6062442"/>
            <a:ext cx="838200" cy="463846"/>
          </a:xfrm>
          <a:prstGeom prst="rect">
            <a:avLst/>
          </a:prstGeom>
          <a:noFill/>
          <a:ln w="9525" cap="flat">
            <a:noFill/>
            <a:round/>
            <a:headEnd/>
            <a:tailEnd/>
          </a:ln>
          <a:effectLst/>
        </p:spPr>
        <p:txBody>
          <a:bodyPr wrap="square" lIns="90000" tIns="46800" rIns="90000" bIns="46800">
            <a:spAutoFit/>
          </a:bodyPr>
          <a:lstStyle>
            <a:defPPr>
              <a:defRPr lang="en-GB"/>
            </a:defPPr>
            <a:lvl1pPr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zh-CN" altLang="en-US" sz="1200" dirty="0">
                <a:solidFill>
                  <a:srgbClr val="000066"/>
                </a:solidFill>
                <a:latin typeface="Calibri" panose="020F0502020204030204" pitchFamily="34" charset="0"/>
                <a:ea typeface="DejaVu LGC Sans" charset="0"/>
                <a:cs typeface="Calibri" panose="020F0502020204030204" pitchFamily="34" charset="0"/>
              </a:rPr>
              <a:t>修改后的源代码</a:t>
            </a:r>
            <a:endParaRPr lang="en-US" sz="1200" dirty="0">
              <a:solidFill>
                <a:srgbClr val="000066"/>
              </a:solidFill>
              <a:latin typeface="Calibri" panose="020F0502020204030204" pitchFamily="34" charset="0"/>
              <a:ea typeface="DejaVu LGC Sans" charset="0"/>
              <a:cs typeface="Calibri" panose="020F0502020204030204" pitchFamily="34" charset="0"/>
            </a:endParaRPr>
          </a:p>
        </p:txBody>
      </p:sp>
      <p:sp>
        <p:nvSpPr>
          <p:cNvPr id="21" name="Text Box 14">
            <a:extLst>
              <a:ext uri="{FF2B5EF4-FFF2-40B4-BE49-F238E27FC236}">
                <a16:creationId xmlns:a16="http://schemas.microsoft.com/office/drawing/2014/main" id="{478DDB15-181D-3DFC-DCFA-C9B2408F21E2}"/>
              </a:ext>
            </a:extLst>
          </p:cNvPr>
          <p:cNvSpPr txBox="1">
            <a:spLocks noChangeArrowheads="1"/>
          </p:cNvSpPr>
          <p:nvPr/>
        </p:nvSpPr>
        <p:spPr bwMode="auto">
          <a:xfrm>
            <a:off x="4146550" y="6019800"/>
            <a:ext cx="797311" cy="279180"/>
          </a:xfrm>
          <a:prstGeom prst="rect">
            <a:avLst/>
          </a:prstGeom>
          <a:noFill/>
          <a:ln w="9525" cap="flat">
            <a:noFill/>
            <a:round/>
            <a:headEnd/>
            <a:tailEnd/>
          </a:ln>
          <a:effectLst/>
        </p:spPr>
        <p:txBody>
          <a:bodyPr wrap="none" lIns="90000" tIns="46800" rIns="90000" bIns="46800">
            <a:spAutoFit/>
          </a:bodyPr>
          <a:lstStyle>
            <a:defPPr>
              <a:defRPr lang="en-GB"/>
            </a:defPPr>
            <a:lvl1pPr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zh-CN" altLang="en-US" sz="1200" dirty="0">
                <a:solidFill>
                  <a:srgbClr val="000066"/>
                </a:solidFill>
                <a:latin typeface="Calibri" panose="020F0502020204030204" pitchFamily="34" charset="0"/>
                <a:ea typeface="DejaVu LGC Sans" charset="0"/>
                <a:cs typeface="Calibri" panose="020F0502020204030204" pitchFamily="34" charset="0"/>
              </a:rPr>
              <a:t>汇编代码</a:t>
            </a:r>
            <a:endParaRPr lang="en-US" sz="1200" dirty="0">
              <a:solidFill>
                <a:srgbClr val="000066"/>
              </a:solidFill>
              <a:latin typeface="Calibri" panose="020F0502020204030204" pitchFamily="34" charset="0"/>
              <a:ea typeface="DejaVu LGC Sans" charset="0"/>
              <a:cs typeface="Calibri" panose="020F0502020204030204" pitchFamily="34" charset="0"/>
            </a:endParaRPr>
          </a:p>
        </p:txBody>
      </p:sp>
      <p:sp>
        <p:nvSpPr>
          <p:cNvPr id="22" name="Text Box 15">
            <a:extLst>
              <a:ext uri="{FF2B5EF4-FFF2-40B4-BE49-F238E27FC236}">
                <a16:creationId xmlns:a16="http://schemas.microsoft.com/office/drawing/2014/main" id="{FD7FB4C6-8A9D-B892-231E-4EB5D1437CF6}"/>
              </a:ext>
            </a:extLst>
          </p:cNvPr>
          <p:cNvSpPr txBox="1">
            <a:spLocks noChangeArrowheads="1"/>
          </p:cNvSpPr>
          <p:nvPr/>
        </p:nvSpPr>
        <p:spPr bwMode="auto">
          <a:xfrm>
            <a:off x="5967413" y="6019800"/>
            <a:ext cx="797311" cy="279180"/>
          </a:xfrm>
          <a:prstGeom prst="rect">
            <a:avLst/>
          </a:prstGeom>
          <a:noFill/>
          <a:ln w="9525" cap="flat">
            <a:noFill/>
            <a:round/>
            <a:headEnd/>
            <a:tailEnd/>
          </a:ln>
          <a:effectLst/>
        </p:spPr>
        <p:txBody>
          <a:bodyPr wrap="none" lIns="90000" tIns="46800" rIns="90000" bIns="46800">
            <a:spAutoFit/>
          </a:bodyPr>
          <a:lstStyle>
            <a:defPPr>
              <a:defRPr lang="en-GB"/>
            </a:defPPr>
            <a:lvl1pPr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zh-CN" altLang="en-US" sz="1200" dirty="0">
                <a:solidFill>
                  <a:srgbClr val="000066"/>
                </a:solidFill>
                <a:latin typeface="Calibri" panose="020F0502020204030204" pitchFamily="34" charset="0"/>
                <a:ea typeface="DejaVu LGC Sans" charset="0"/>
                <a:cs typeface="Calibri" panose="020F0502020204030204" pitchFamily="34" charset="0"/>
              </a:rPr>
              <a:t>目标代码</a:t>
            </a:r>
            <a:endParaRPr lang="en-US" sz="1200" dirty="0">
              <a:solidFill>
                <a:srgbClr val="000066"/>
              </a:solidFill>
              <a:latin typeface="Calibri" panose="020F0502020204030204" pitchFamily="34" charset="0"/>
              <a:ea typeface="DejaVu LGC Sans" charset="0"/>
              <a:cs typeface="Calibri" panose="020F0502020204030204" pitchFamily="34" charset="0"/>
            </a:endParaRPr>
          </a:p>
        </p:txBody>
      </p:sp>
      <p:sp>
        <p:nvSpPr>
          <p:cNvPr id="23" name="Text Box 16">
            <a:extLst>
              <a:ext uri="{FF2B5EF4-FFF2-40B4-BE49-F238E27FC236}">
                <a16:creationId xmlns:a16="http://schemas.microsoft.com/office/drawing/2014/main" id="{EFD73282-1D55-5BF2-B581-7F49ABCEABDB}"/>
              </a:ext>
            </a:extLst>
          </p:cNvPr>
          <p:cNvSpPr txBox="1">
            <a:spLocks noChangeArrowheads="1"/>
          </p:cNvSpPr>
          <p:nvPr/>
        </p:nvSpPr>
        <p:spPr bwMode="auto">
          <a:xfrm>
            <a:off x="7734300" y="6019800"/>
            <a:ext cx="951199" cy="279180"/>
          </a:xfrm>
          <a:prstGeom prst="rect">
            <a:avLst/>
          </a:prstGeom>
          <a:noFill/>
          <a:ln w="9525" cap="flat">
            <a:noFill/>
            <a:round/>
            <a:headEnd/>
            <a:tailEnd/>
          </a:ln>
          <a:effectLst/>
        </p:spPr>
        <p:txBody>
          <a:bodyPr wrap="none" lIns="90000" tIns="46800" rIns="90000" bIns="46800">
            <a:spAutoFit/>
          </a:bodyPr>
          <a:lstStyle>
            <a:defPPr>
              <a:defRPr lang="en-GB"/>
            </a:defPPr>
            <a:lvl1pPr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zh-CN" altLang="en-US" sz="1200" dirty="0">
                <a:solidFill>
                  <a:srgbClr val="000066"/>
                </a:solidFill>
                <a:latin typeface="Calibri" panose="020F0502020204030204" pitchFamily="34" charset="0"/>
                <a:ea typeface="DejaVu LGC Sans" charset="0"/>
                <a:cs typeface="Calibri" panose="020F0502020204030204" pitchFamily="34" charset="0"/>
              </a:rPr>
              <a:t>可执行代码</a:t>
            </a:r>
            <a:endParaRPr lang="en-US" sz="1200" dirty="0">
              <a:solidFill>
                <a:srgbClr val="000066"/>
              </a:solidFill>
              <a:latin typeface="Calibri" panose="020F0502020204030204" pitchFamily="34" charset="0"/>
              <a:ea typeface="DejaVu LGC Sans" charset="0"/>
              <a:cs typeface="Calibri" panose="020F0502020204030204" pitchFamily="34" charset="0"/>
            </a:endParaRPr>
          </a:p>
        </p:txBody>
      </p:sp>
      <p:sp>
        <p:nvSpPr>
          <p:cNvPr id="24" name="Text Box 17">
            <a:extLst>
              <a:ext uri="{FF2B5EF4-FFF2-40B4-BE49-F238E27FC236}">
                <a16:creationId xmlns:a16="http://schemas.microsoft.com/office/drawing/2014/main" id="{059E3798-D518-585F-EDC8-DDBFBB55C315}"/>
              </a:ext>
            </a:extLst>
          </p:cNvPr>
          <p:cNvSpPr txBox="1">
            <a:spLocks noChangeArrowheads="1"/>
          </p:cNvSpPr>
          <p:nvPr/>
        </p:nvSpPr>
        <p:spPr bwMode="auto">
          <a:xfrm>
            <a:off x="381000" y="5287963"/>
            <a:ext cx="608157" cy="279180"/>
          </a:xfrm>
          <a:prstGeom prst="rect">
            <a:avLst/>
          </a:prstGeom>
          <a:noFill/>
          <a:ln w="9525" cap="flat">
            <a:noFill/>
            <a:round/>
            <a:headEnd/>
            <a:tailEnd/>
          </a:ln>
          <a:effectLst/>
        </p:spPr>
        <p:txBody>
          <a:bodyPr wrap="none" lIns="90000" tIns="46800" rIns="90000" bIns="46800">
            <a:spAutoFit/>
          </a:bodyPr>
          <a:lstStyle>
            <a:defPPr>
              <a:defRPr lang="en-GB"/>
            </a:defPPr>
            <a:lvl1pPr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66"/>
                </a:solidFill>
                <a:latin typeface="Calibri" panose="020F0502020204030204" pitchFamily="34" charset="0"/>
                <a:ea typeface="DejaVu LGC Sans" charset="0"/>
                <a:cs typeface="Calibri" panose="020F0502020204030204" pitchFamily="34" charset="0"/>
              </a:rPr>
              <a:t>hello.c</a:t>
            </a:r>
          </a:p>
        </p:txBody>
      </p:sp>
      <p:sp>
        <p:nvSpPr>
          <p:cNvPr id="25" name="Text Box 18">
            <a:extLst>
              <a:ext uri="{FF2B5EF4-FFF2-40B4-BE49-F238E27FC236}">
                <a16:creationId xmlns:a16="http://schemas.microsoft.com/office/drawing/2014/main" id="{0219E40E-566F-9452-C8CC-0ECEBD9A3F6E}"/>
              </a:ext>
            </a:extLst>
          </p:cNvPr>
          <p:cNvSpPr txBox="1">
            <a:spLocks noChangeArrowheads="1"/>
          </p:cNvSpPr>
          <p:nvPr/>
        </p:nvSpPr>
        <p:spPr bwMode="auto">
          <a:xfrm>
            <a:off x="2286000" y="5287963"/>
            <a:ext cx="580906" cy="279180"/>
          </a:xfrm>
          <a:prstGeom prst="rect">
            <a:avLst/>
          </a:prstGeom>
          <a:noFill/>
          <a:ln w="9525" cap="flat">
            <a:noFill/>
            <a:round/>
            <a:headEnd/>
            <a:tailEnd/>
          </a:ln>
          <a:effectLst/>
        </p:spPr>
        <p:txBody>
          <a:bodyPr wrap="none" lIns="90000" tIns="46800" rIns="90000" bIns="46800">
            <a:spAutoFit/>
          </a:bodyPr>
          <a:lstStyle>
            <a:defPPr>
              <a:defRPr lang="en-GB"/>
            </a:defPPr>
            <a:lvl1pPr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66"/>
                </a:solidFill>
                <a:latin typeface="Calibri" panose="020F0502020204030204" pitchFamily="34" charset="0"/>
                <a:ea typeface="DejaVu LGC Sans" charset="0"/>
                <a:cs typeface="Calibri" panose="020F0502020204030204" pitchFamily="34" charset="0"/>
              </a:rPr>
              <a:t>hello.i</a:t>
            </a:r>
          </a:p>
        </p:txBody>
      </p:sp>
      <p:sp>
        <p:nvSpPr>
          <p:cNvPr id="26" name="Text Box 19">
            <a:extLst>
              <a:ext uri="{FF2B5EF4-FFF2-40B4-BE49-F238E27FC236}">
                <a16:creationId xmlns:a16="http://schemas.microsoft.com/office/drawing/2014/main" id="{42D5B733-FA06-7E7D-5E15-828D34CA672F}"/>
              </a:ext>
            </a:extLst>
          </p:cNvPr>
          <p:cNvSpPr txBox="1">
            <a:spLocks noChangeArrowheads="1"/>
          </p:cNvSpPr>
          <p:nvPr/>
        </p:nvSpPr>
        <p:spPr bwMode="auto">
          <a:xfrm>
            <a:off x="4191000" y="5287963"/>
            <a:ext cx="604951" cy="279180"/>
          </a:xfrm>
          <a:prstGeom prst="rect">
            <a:avLst/>
          </a:prstGeom>
          <a:noFill/>
          <a:ln w="9525" cap="flat">
            <a:noFill/>
            <a:round/>
            <a:headEnd/>
            <a:tailEnd/>
          </a:ln>
          <a:effectLst/>
        </p:spPr>
        <p:txBody>
          <a:bodyPr wrap="none" lIns="90000" tIns="46800" rIns="90000" bIns="46800">
            <a:spAutoFit/>
          </a:bodyPr>
          <a:lstStyle>
            <a:defPPr>
              <a:defRPr lang="en-GB"/>
            </a:defPPr>
            <a:lvl1pPr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66"/>
                </a:solidFill>
                <a:latin typeface="Calibri" panose="020F0502020204030204" pitchFamily="34" charset="0"/>
                <a:ea typeface="DejaVu LGC Sans" charset="0"/>
                <a:cs typeface="Calibri" panose="020F0502020204030204" pitchFamily="34" charset="0"/>
              </a:rPr>
              <a:t>hello.s</a:t>
            </a:r>
          </a:p>
        </p:txBody>
      </p:sp>
      <p:sp>
        <p:nvSpPr>
          <p:cNvPr id="27" name="Text Box 20">
            <a:extLst>
              <a:ext uri="{FF2B5EF4-FFF2-40B4-BE49-F238E27FC236}">
                <a16:creationId xmlns:a16="http://schemas.microsoft.com/office/drawing/2014/main" id="{5D72D734-1DF3-E031-1557-725F1071AB87}"/>
              </a:ext>
            </a:extLst>
          </p:cNvPr>
          <p:cNvSpPr txBox="1">
            <a:spLocks noChangeArrowheads="1"/>
          </p:cNvSpPr>
          <p:nvPr/>
        </p:nvSpPr>
        <p:spPr bwMode="auto">
          <a:xfrm>
            <a:off x="5961063" y="5287963"/>
            <a:ext cx="632202" cy="279180"/>
          </a:xfrm>
          <a:prstGeom prst="rect">
            <a:avLst/>
          </a:prstGeom>
          <a:noFill/>
          <a:ln w="9525" cap="flat">
            <a:noFill/>
            <a:round/>
            <a:headEnd/>
            <a:tailEnd/>
          </a:ln>
          <a:effectLst/>
        </p:spPr>
        <p:txBody>
          <a:bodyPr wrap="none" lIns="90000" tIns="46800" rIns="90000" bIns="46800">
            <a:spAutoFit/>
          </a:bodyPr>
          <a:lstStyle>
            <a:defPPr>
              <a:defRPr lang="en-GB"/>
            </a:defPPr>
            <a:lvl1pPr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66"/>
                </a:solidFill>
                <a:latin typeface="Calibri" panose="020F0502020204030204" pitchFamily="34" charset="0"/>
                <a:ea typeface="DejaVu LGC Sans" charset="0"/>
                <a:cs typeface="Calibri" panose="020F0502020204030204" pitchFamily="34" charset="0"/>
              </a:rPr>
              <a:t>hello.o</a:t>
            </a:r>
          </a:p>
        </p:txBody>
      </p:sp>
      <p:sp>
        <p:nvSpPr>
          <p:cNvPr id="28" name="Text Box 21">
            <a:extLst>
              <a:ext uri="{FF2B5EF4-FFF2-40B4-BE49-F238E27FC236}">
                <a16:creationId xmlns:a16="http://schemas.microsoft.com/office/drawing/2014/main" id="{B52F4901-5EB6-7175-9B06-A62194DA8CEB}"/>
              </a:ext>
            </a:extLst>
          </p:cNvPr>
          <p:cNvSpPr txBox="1">
            <a:spLocks noChangeArrowheads="1"/>
          </p:cNvSpPr>
          <p:nvPr/>
        </p:nvSpPr>
        <p:spPr bwMode="auto">
          <a:xfrm>
            <a:off x="7840663" y="5287963"/>
            <a:ext cx="503962" cy="279180"/>
          </a:xfrm>
          <a:prstGeom prst="rect">
            <a:avLst/>
          </a:prstGeom>
          <a:noFill/>
          <a:ln w="9525" cap="flat">
            <a:noFill/>
            <a:round/>
            <a:headEnd/>
            <a:tailEnd/>
          </a:ln>
          <a:effectLst/>
        </p:spPr>
        <p:txBody>
          <a:bodyPr wrap="none" lIns="90000" tIns="46800" rIns="90000" bIns="46800">
            <a:spAutoFit/>
          </a:bodyPr>
          <a:lstStyle>
            <a:defPPr>
              <a:defRPr lang="en-GB"/>
            </a:defPPr>
            <a:lvl1pPr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66"/>
                </a:solidFill>
                <a:latin typeface="Calibri" panose="020F0502020204030204" pitchFamily="34" charset="0"/>
                <a:ea typeface="DejaVu LGC Sans" charset="0"/>
                <a:cs typeface="Calibri" panose="020F0502020204030204" pitchFamily="34" charset="0"/>
              </a:rPr>
              <a:t>hello</a:t>
            </a:r>
          </a:p>
        </p:txBody>
      </p:sp>
    </p:spTree>
    <p:extLst>
      <p:ext uri="{BB962C8B-B14F-4D97-AF65-F5344CB8AC3E}">
        <p14:creationId xmlns:p14="http://schemas.microsoft.com/office/powerpoint/2010/main" val="38925286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35A9C4-1432-4E52-5F51-DF427D24A043}"/>
              </a:ext>
            </a:extLst>
          </p:cNvPr>
          <p:cNvSpPr>
            <a:spLocks noGrp="1"/>
          </p:cNvSpPr>
          <p:nvPr>
            <p:ph type="title"/>
          </p:nvPr>
        </p:nvSpPr>
        <p:spPr/>
        <p:txBody>
          <a:bodyPr/>
          <a:lstStyle/>
          <a:p>
            <a:r>
              <a:rPr lang="zh-CN" altLang="en-US" dirty="0"/>
              <a:t>动态库示例</a:t>
            </a:r>
          </a:p>
        </p:txBody>
      </p:sp>
      <p:sp>
        <p:nvSpPr>
          <p:cNvPr id="4" name="Line 2">
            <a:extLst>
              <a:ext uri="{FF2B5EF4-FFF2-40B4-BE49-F238E27FC236}">
                <a16:creationId xmlns:a16="http://schemas.microsoft.com/office/drawing/2014/main" id="{D8D28469-34E0-02F6-5C0C-BA4FA92C5415}"/>
              </a:ext>
            </a:extLst>
          </p:cNvPr>
          <p:cNvSpPr>
            <a:spLocks noChangeShapeType="1"/>
          </p:cNvSpPr>
          <p:nvPr/>
        </p:nvSpPr>
        <p:spPr bwMode="auto">
          <a:xfrm>
            <a:off x="1143000" y="2322971"/>
            <a:ext cx="1588" cy="381000"/>
          </a:xfrm>
          <a:prstGeom prst="line">
            <a:avLst/>
          </a:prstGeom>
          <a:noFill/>
          <a:ln w="28440">
            <a:solidFill>
              <a:srgbClr val="000066"/>
            </a:solidFill>
            <a:miter lim="800000"/>
            <a:headEnd/>
            <a:tailEnd type="triangle" w="med" len="med"/>
          </a:ln>
          <a:effectLst/>
        </p:spPr>
        <p:txBody>
          <a:bodyPr/>
          <a:lstStyle/>
          <a:p>
            <a:endParaRPr lang="en-US"/>
          </a:p>
        </p:txBody>
      </p:sp>
      <p:sp>
        <p:nvSpPr>
          <p:cNvPr id="5" name="Rectangle 3">
            <a:extLst>
              <a:ext uri="{FF2B5EF4-FFF2-40B4-BE49-F238E27FC236}">
                <a16:creationId xmlns:a16="http://schemas.microsoft.com/office/drawing/2014/main" id="{40E57027-C848-45AA-F7C4-99D6804E3C85}"/>
              </a:ext>
            </a:extLst>
          </p:cNvPr>
          <p:cNvSpPr>
            <a:spLocks noChangeArrowheads="1"/>
          </p:cNvSpPr>
          <p:nvPr/>
        </p:nvSpPr>
        <p:spPr bwMode="auto">
          <a:xfrm>
            <a:off x="457200" y="2692859"/>
            <a:ext cx="1371600" cy="360909"/>
          </a:xfrm>
          <a:prstGeom prst="rect">
            <a:avLst/>
          </a:prstGeom>
          <a:solidFill>
            <a:srgbClr val="DEDFF5"/>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dirty="0">
                <a:latin typeface="Calibri" pitchFamily="34" charset="0"/>
                <a:ea typeface="msgothic" charset="0"/>
                <a:cs typeface="msgothic" charset="0"/>
              </a:rPr>
              <a:t>翻译器</a:t>
            </a:r>
          </a:p>
        </p:txBody>
      </p:sp>
      <p:sp>
        <p:nvSpPr>
          <p:cNvPr id="6" name="Text Box 4">
            <a:extLst>
              <a:ext uri="{FF2B5EF4-FFF2-40B4-BE49-F238E27FC236}">
                <a16:creationId xmlns:a16="http://schemas.microsoft.com/office/drawing/2014/main" id="{5243E96C-9D47-4592-182E-4DAEE02E30CB}"/>
              </a:ext>
            </a:extLst>
          </p:cNvPr>
          <p:cNvSpPr txBox="1">
            <a:spLocks noChangeArrowheads="1"/>
          </p:cNvSpPr>
          <p:nvPr/>
        </p:nvSpPr>
        <p:spPr bwMode="auto">
          <a:xfrm>
            <a:off x="619125" y="2018171"/>
            <a:ext cx="1284624" cy="359010"/>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err="1">
                <a:latin typeface="Courier New" pitchFamily="49" charset="0"/>
                <a:ea typeface="msgothic" charset="0"/>
                <a:cs typeface="msgothic" charset="0"/>
              </a:rPr>
              <a:t>addvec</a:t>
            </a:r>
            <a:r>
              <a:rPr lang="en-GB" sz="1800" b="1" dirty="0" err="1">
                <a:latin typeface="Courier New" pitchFamily="49" charset="0"/>
                <a:ea typeface="msgothic" charset="0"/>
                <a:cs typeface="msgothic" charset="0"/>
              </a:rPr>
              <a:t>.c</a:t>
            </a:r>
            <a:endParaRPr lang="en-GB" sz="1800" b="1" dirty="0">
              <a:latin typeface="Courier New" pitchFamily="49" charset="0"/>
              <a:ea typeface="msgothic" charset="0"/>
              <a:cs typeface="msgothic" charset="0"/>
            </a:endParaRPr>
          </a:p>
        </p:txBody>
      </p:sp>
      <p:sp>
        <p:nvSpPr>
          <p:cNvPr id="7" name="Text Box 5">
            <a:extLst>
              <a:ext uri="{FF2B5EF4-FFF2-40B4-BE49-F238E27FC236}">
                <a16:creationId xmlns:a16="http://schemas.microsoft.com/office/drawing/2014/main" id="{95AEEB8E-A134-C419-E843-CD0CFEEF3E16}"/>
              </a:ext>
            </a:extLst>
          </p:cNvPr>
          <p:cNvSpPr txBox="1">
            <a:spLocks noChangeArrowheads="1"/>
          </p:cNvSpPr>
          <p:nvPr/>
        </p:nvSpPr>
        <p:spPr bwMode="auto">
          <a:xfrm>
            <a:off x="457200" y="3374790"/>
            <a:ext cx="1284624" cy="359010"/>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latin typeface="Courier New" pitchFamily="49" charset="0"/>
                <a:ea typeface="msgothic" charset="0"/>
                <a:cs typeface="msgothic" charset="0"/>
              </a:rPr>
              <a:t>addvec.o</a:t>
            </a:r>
            <a:endParaRPr lang="en-GB" sz="1800" b="1" dirty="0">
              <a:latin typeface="Courier New" pitchFamily="49" charset="0"/>
              <a:ea typeface="msgothic" charset="0"/>
              <a:cs typeface="msgothic" charset="0"/>
            </a:endParaRPr>
          </a:p>
        </p:txBody>
      </p:sp>
      <p:sp>
        <p:nvSpPr>
          <p:cNvPr id="8" name="Rectangle 6">
            <a:extLst>
              <a:ext uri="{FF2B5EF4-FFF2-40B4-BE49-F238E27FC236}">
                <a16:creationId xmlns:a16="http://schemas.microsoft.com/office/drawing/2014/main" id="{8F1A85E2-B038-9868-1156-8C207898E03E}"/>
              </a:ext>
            </a:extLst>
          </p:cNvPr>
          <p:cNvSpPr>
            <a:spLocks noChangeArrowheads="1"/>
          </p:cNvSpPr>
          <p:nvPr/>
        </p:nvSpPr>
        <p:spPr bwMode="auto">
          <a:xfrm>
            <a:off x="2133600" y="2692859"/>
            <a:ext cx="1371600" cy="360909"/>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dirty="0">
                <a:latin typeface="Calibri" pitchFamily="34" charset="0"/>
                <a:ea typeface="msgothic" charset="0"/>
                <a:cs typeface="msgothic" charset="0"/>
              </a:rPr>
              <a:t>翻译器</a:t>
            </a:r>
            <a:endParaRPr lang="en-GB" sz="1800" b="1" dirty="0">
              <a:latin typeface="Calibri" pitchFamily="34" charset="0"/>
              <a:ea typeface="msgothic" charset="0"/>
              <a:cs typeface="msgothic" charset="0"/>
            </a:endParaRPr>
          </a:p>
        </p:txBody>
      </p:sp>
      <p:sp>
        <p:nvSpPr>
          <p:cNvPr id="9" name="Text Box 7">
            <a:extLst>
              <a:ext uri="{FF2B5EF4-FFF2-40B4-BE49-F238E27FC236}">
                <a16:creationId xmlns:a16="http://schemas.microsoft.com/office/drawing/2014/main" id="{1CB8C553-7BC4-AE89-C6F1-11D8BA30BBC3}"/>
              </a:ext>
            </a:extLst>
          </p:cNvPr>
          <p:cNvSpPr txBox="1">
            <a:spLocks noChangeArrowheads="1"/>
          </p:cNvSpPr>
          <p:nvPr/>
        </p:nvSpPr>
        <p:spPr bwMode="auto">
          <a:xfrm>
            <a:off x="2144713" y="2018171"/>
            <a:ext cx="1422482" cy="359010"/>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latin typeface="Courier New" pitchFamily="49" charset="0"/>
                <a:ea typeface="msgothic" charset="0"/>
                <a:cs typeface="msgothic" charset="0"/>
              </a:rPr>
              <a:t>multvec.c</a:t>
            </a:r>
            <a:endParaRPr lang="en-GB" sz="1800" b="1" dirty="0">
              <a:latin typeface="Courier New" pitchFamily="49" charset="0"/>
              <a:ea typeface="msgothic" charset="0"/>
              <a:cs typeface="msgothic" charset="0"/>
            </a:endParaRPr>
          </a:p>
        </p:txBody>
      </p:sp>
      <p:sp>
        <p:nvSpPr>
          <p:cNvPr id="10" name="Text Box 8">
            <a:extLst>
              <a:ext uri="{FF2B5EF4-FFF2-40B4-BE49-F238E27FC236}">
                <a16:creationId xmlns:a16="http://schemas.microsoft.com/office/drawing/2014/main" id="{111B8545-F8E3-B4EA-9DC7-B6DFF9966637}"/>
              </a:ext>
            </a:extLst>
          </p:cNvPr>
          <p:cNvSpPr txBox="1">
            <a:spLocks noChangeArrowheads="1"/>
          </p:cNvSpPr>
          <p:nvPr/>
        </p:nvSpPr>
        <p:spPr bwMode="auto">
          <a:xfrm>
            <a:off x="2163763" y="3389771"/>
            <a:ext cx="1422482" cy="359010"/>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latin typeface="Courier New" pitchFamily="49" charset="0"/>
                <a:ea typeface="msgothic" charset="0"/>
                <a:cs typeface="msgothic" charset="0"/>
              </a:rPr>
              <a:t>multvec.o</a:t>
            </a:r>
            <a:endParaRPr lang="en-GB" sz="1800" b="1" dirty="0">
              <a:latin typeface="Courier New" pitchFamily="49" charset="0"/>
              <a:ea typeface="msgothic" charset="0"/>
              <a:cs typeface="msgothic" charset="0"/>
            </a:endParaRPr>
          </a:p>
        </p:txBody>
      </p:sp>
      <p:sp>
        <p:nvSpPr>
          <p:cNvPr id="11" name="Line 9">
            <a:extLst>
              <a:ext uri="{FF2B5EF4-FFF2-40B4-BE49-F238E27FC236}">
                <a16:creationId xmlns:a16="http://schemas.microsoft.com/office/drawing/2014/main" id="{88531F36-105C-FF82-6181-19EF6EAB3EC9}"/>
              </a:ext>
            </a:extLst>
          </p:cNvPr>
          <p:cNvSpPr>
            <a:spLocks noChangeShapeType="1"/>
          </p:cNvSpPr>
          <p:nvPr/>
        </p:nvSpPr>
        <p:spPr bwMode="auto">
          <a:xfrm>
            <a:off x="2819400" y="2322971"/>
            <a:ext cx="1588" cy="381000"/>
          </a:xfrm>
          <a:prstGeom prst="line">
            <a:avLst/>
          </a:prstGeom>
          <a:noFill/>
          <a:ln w="28440">
            <a:solidFill>
              <a:srgbClr val="000066"/>
            </a:solidFill>
            <a:miter lim="800000"/>
            <a:headEnd/>
            <a:tailEnd type="triangle" w="med" len="med"/>
          </a:ln>
          <a:effectLst/>
        </p:spPr>
        <p:txBody>
          <a:bodyPr/>
          <a:lstStyle/>
          <a:p>
            <a:endParaRPr lang="en-US"/>
          </a:p>
        </p:txBody>
      </p:sp>
      <p:sp>
        <p:nvSpPr>
          <p:cNvPr id="12" name="Line 10">
            <a:extLst>
              <a:ext uri="{FF2B5EF4-FFF2-40B4-BE49-F238E27FC236}">
                <a16:creationId xmlns:a16="http://schemas.microsoft.com/office/drawing/2014/main" id="{93028DCC-A5FF-6A00-301E-1C13C8939230}"/>
              </a:ext>
            </a:extLst>
          </p:cNvPr>
          <p:cNvSpPr>
            <a:spLocks noChangeShapeType="1"/>
          </p:cNvSpPr>
          <p:nvPr/>
        </p:nvSpPr>
        <p:spPr bwMode="auto">
          <a:xfrm>
            <a:off x="1143000" y="3084971"/>
            <a:ext cx="1588" cy="381000"/>
          </a:xfrm>
          <a:prstGeom prst="line">
            <a:avLst/>
          </a:prstGeom>
          <a:noFill/>
          <a:ln w="28440">
            <a:solidFill>
              <a:srgbClr val="000066"/>
            </a:solidFill>
            <a:miter lim="800000"/>
            <a:headEnd/>
            <a:tailEnd type="triangle" w="med" len="med"/>
          </a:ln>
          <a:effectLst/>
        </p:spPr>
        <p:txBody>
          <a:bodyPr/>
          <a:lstStyle/>
          <a:p>
            <a:endParaRPr lang="en-US"/>
          </a:p>
        </p:txBody>
      </p:sp>
      <p:sp>
        <p:nvSpPr>
          <p:cNvPr id="13" name="Line 11">
            <a:extLst>
              <a:ext uri="{FF2B5EF4-FFF2-40B4-BE49-F238E27FC236}">
                <a16:creationId xmlns:a16="http://schemas.microsoft.com/office/drawing/2014/main" id="{A1EDD4D7-C9E8-5804-F682-7E9ABCE9813C}"/>
              </a:ext>
            </a:extLst>
          </p:cNvPr>
          <p:cNvSpPr>
            <a:spLocks noChangeShapeType="1"/>
          </p:cNvSpPr>
          <p:nvPr/>
        </p:nvSpPr>
        <p:spPr bwMode="auto">
          <a:xfrm>
            <a:off x="2819400" y="3084971"/>
            <a:ext cx="1588" cy="381000"/>
          </a:xfrm>
          <a:prstGeom prst="line">
            <a:avLst/>
          </a:prstGeom>
          <a:noFill/>
          <a:ln w="28440">
            <a:solidFill>
              <a:srgbClr val="000066"/>
            </a:solidFill>
            <a:miter lim="800000"/>
            <a:headEnd/>
            <a:tailEnd type="triangle" w="med" len="med"/>
          </a:ln>
          <a:effectLst/>
        </p:spPr>
        <p:txBody>
          <a:bodyPr/>
          <a:lstStyle/>
          <a:p>
            <a:endParaRPr lang="en-US"/>
          </a:p>
        </p:txBody>
      </p:sp>
      <p:sp>
        <p:nvSpPr>
          <p:cNvPr id="14" name="Line 12">
            <a:extLst>
              <a:ext uri="{FF2B5EF4-FFF2-40B4-BE49-F238E27FC236}">
                <a16:creationId xmlns:a16="http://schemas.microsoft.com/office/drawing/2014/main" id="{702D5148-C75E-A844-EFAD-1EF360C7B6F4}"/>
              </a:ext>
            </a:extLst>
          </p:cNvPr>
          <p:cNvSpPr>
            <a:spLocks noChangeShapeType="1"/>
          </p:cNvSpPr>
          <p:nvPr/>
        </p:nvSpPr>
        <p:spPr bwMode="auto">
          <a:xfrm>
            <a:off x="2819400" y="3767596"/>
            <a:ext cx="1588" cy="471488"/>
          </a:xfrm>
          <a:prstGeom prst="line">
            <a:avLst/>
          </a:prstGeom>
          <a:noFill/>
          <a:ln w="28440">
            <a:solidFill>
              <a:srgbClr val="000066"/>
            </a:solidFill>
            <a:miter lim="800000"/>
            <a:headEnd/>
            <a:tailEnd type="triangle" w="med" len="med"/>
          </a:ln>
          <a:effectLst/>
        </p:spPr>
        <p:txBody>
          <a:bodyPr/>
          <a:lstStyle/>
          <a:p>
            <a:endParaRPr lang="en-US"/>
          </a:p>
        </p:txBody>
      </p:sp>
      <p:sp>
        <p:nvSpPr>
          <p:cNvPr id="15" name="Text Box 13">
            <a:extLst>
              <a:ext uri="{FF2B5EF4-FFF2-40B4-BE49-F238E27FC236}">
                <a16:creationId xmlns:a16="http://schemas.microsoft.com/office/drawing/2014/main" id="{FC7B6346-AB79-23B8-52DD-D74E4A1ACF76}"/>
              </a:ext>
            </a:extLst>
          </p:cNvPr>
          <p:cNvSpPr txBox="1">
            <a:spLocks noChangeArrowheads="1"/>
          </p:cNvSpPr>
          <p:nvPr/>
        </p:nvSpPr>
        <p:spPr bwMode="auto">
          <a:xfrm>
            <a:off x="1919542" y="5127390"/>
            <a:ext cx="1836057" cy="359010"/>
          </a:xfrm>
          <a:prstGeom prst="rect">
            <a:avLst/>
          </a:prstGeom>
          <a:noFill/>
          <a:ln w="9525">
            <a:noFill/>
            <a:round/>
            <a:headEnd/>
            <a:tailEnd/>
          </a:ln>
          <a:effectLst/>
        </p:spPr>
        <p:txBody>
          <a:bodyPr wrap="none" lIns="90000" tIns="46800" rIns="90000" bIns="46800">
            <a:spAutoFit/>
          </a:bodyPr>
          <a:lstStyle/>
          <a:p>
            <a:pPr algn="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latin typeface="Courier New" pitchFamily="49" charset="0"/>
                <a:ea typeface="msgothic" charset="0"/>
                <a:cs typeface="msgothic" charset="0"/>
              </a:rPr>
              <a:t>libvector.so</a:t>
            </a:r>
            <a:endParaRPr lang="en-GB" sz="1800" b="1" dirty="0">
              <a:latin typeface="Courier New" pitchFamily="49" charset="0"/>
              <a:ea typeface="msgothic" charset="0"/>
              <a:cs typeface="msgothic" charset="0"/>
            </a:endParaRPr>
          </a:p>
        </p:txBody>
      </p:sp>
      <p:sp>
        <p:nvSpPr>
          <p:cNvPr id="16" name="Rectangle 15">
            <a:extLst>
              <a:ext uri="{FF2B5EF4-FFF2-40B4-BE49-F238E27FC236}">
                <a16:creationId xmlns:a16="http://schemas.microsoft.com/office/drawing/2014/main" id="{60E397FC-195D-96F3-AC14-320DD589663C}"/>
              </a:ext>
            </a:extLst>
          </p:cNvPr>
          <p:cNvSpPr>
            <a:spLocks noChangeArrowheads="1"/>
          </p:cNvSpPr>
          <p:nvPr/>
        </p:nvSpPr>
        <p:spPr bwMode="auto">
          <a:xfrm>
            <a:off x="1676400" y="4212990"/>
            <a:ext cx="2971800" cy="360909"/>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dirty="0">
                <a:latin typeface="Calibri" pitchFamily="34" charset="0"/>
                <a:ea typeface="msgothic" charset="0"/>
                <a:cs typeface="msgothic" charset="0"/>
              </a:rPr>
              <a:t>加载器 </a:t>
            </a:r>
            <a:r>
              <a:rPr lang="en-GB" sz="1800" b="1" dirty="0">
                <a:latin typeface="Calibri" pitchFamily="34" charset="0"/>
                <a:ea typeface="msgothic" charset="0"/>
                <a:cs typeface="msgothic" charset="0"/>
              </a:rPr>
              <a:t>(</a:t>
            </a:r>
            <a:r>
              <a:rPr lang="en-GB" sz="1800" b="1" dirty="0" err="1">
                <a:latin typeface="Calibri" pitchFamily="34" charset="0"/>
                <a:ea typeface="msgothic" charset="0"/>
                <a:cs typeface="msgothic" charset="0"/>
              </a:rPr>
              <a:t>ld</a:t>
            </a:r>
            <a:r>
              <a:rPr lang="en-GB" sz="1800" b="1" dirty="0">
                <a:latin typeface="Calibri" pitchFamily="34" charset="0"/>
                <a:ea typeface="msgothic" charset="0"/>
                <a:cs typeface="msgothic" charset="0"/>
              </a:rPr>
              <a:t>)</a:t>
            </a:r>
          </a:p>
        </p:txBody>
      </p:sp>
      <p:sp>
        <p:nvSpPr>
          <p:cNvPr id="17" name="Line 22">
            <a:extLst>
              <a:ext uri="{FF2B5EF4-FFF2-40B4-BE49-F238E27FC236}">
                <a16:creationId xmlns:a16="http://schemas.microsoft.com/office/drawing/2014/main" id="{A68719E2-3D49-6150-0C70-28634858BBC4}"/>
              </a:ext>
            </a:extLst>
          </p:cNvPr>
          <p:cNvSpPr>
            <a:spLocks noChangeShapeType="1"/>
          </p:cNvSpPr>
          <p:nvPr/>
        </p:nvSpPr>
        <p:spPr bwMode="auto">
          <a:xfrm>
            <a:off x="1143000" y="3705684"/>
            <a:ext cx="1219200" cy="457200"/>
          </a:xfrm>
          <a:prstGeom prst="line">
            <a:avLst/>
          </a:prstGeom>
          <a:noFill/>
          <a:ln w="28440">
            <a:solidFill>
              <a:srgbClr val="000066"/>
            </a:solidFill>
            <a:miter lim="800000"/>
            <a:headEnd/>
            <a:tailEnd type="triangle" w="med" len="med"/>
          </a:ln>
          <a:effectLst/>
        </p:spPr>
        <p:txBody>
          <a:bodyPr/>
          <a:lstStyle/>
          <a:p>
            <a:endParaRPr lang="en-US"/>
          </a:p>
        </p:txBody>
      </p:sp>
      <p:sp>
        <p:nvSpPr>
          <p:cNvPr id="18" name="Text Box 23">
            <a:extLst>
              <a:ext uri="{FF2B5EF4-FFF2-40B4-BE49-F238E27FC236}">
                <a16:creationId xmlns:a16="http://schemas.microsoft.com/office/drawing/2014/main" id="{45300B53-6373-541E-D948-2497A64C1A94}"/>
              </a:ext>
            </a:extLst>
          </p:cNvPr>
          <p:cNvSpPr txBox="1">
            <a:spLocks noChangeArrowheads="1"/>
          </p:cNvSpPr>
          <p:nvPr/>
        </p:nvSpPr>
        <p:spPr bwMode="auto">
          <a:xfrm>
            <a:off x="3810000" y="3679590"/>
            <a:ext cx="4501851" cy="561117"/>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solidFill>
                  <a:srgbClr val="C00000"/>
                </a:solidFill>
                <a:latin typeface="Courier New" pitchFamily="49" charset="0"/>
                <a:ea typeface="msgothic" charset="0"/>
                <a:cs typeface="msgothic" charset="0"/>
              </a:rPr>
              <a:t>unix</a:t>
            </a:r>
            <a:r>
              <a:rPr lang="en-GB" sz="1600" b="1" dirty="0">
                <a:solidFill>
                  <a:srgbClr val="C00000"/>
                </a:solidFill>
                <a:latin typeface="Courier New" pitchFamily="49" charset="0"/>
                <a:ea typeface="msgothic" charset="0"/>
                <a:cs typeface="msgothic" charset="0"/>
              </a:rPr>
              <a:t>&gt; </a:t>
            </a:r>
            <a:r>
              <a:rPr lang="en-GB" sz="1600" dirty="0" err="1">
                <a:solidFill>
                  <a:srgbClr val="990000"/>
                </a:solidFill>
                <a:latin typeface="Courier New" pitchFamily="49" charset="0"/>
                <a:ea typeface="msgothic" charset="0"/>
                <a:cs typeface="msgothic" charset="0"/>
              </a:rPr>
              <a:t>gcc</a:t>
            </a:r>
            <a:r>
              <a:rPr lang="en-GB" sz="1600" dirty="0">
                <a:solidFill>
                  <a:srgbClr val="990000"/>
                </a:solidFill>
                <a:latin typeface="Courier New" pitchFamily="49" charset="0"/>
                <a:ea typeface="msgothic" charset="0"/>
                <a:cs typeface="msgothic" charset="0"/>
              </a:rPr>
              <a:t> -shared -o </a:t>
            </a:r>
            <a:r>
              <a:rPr lang="en-GB" sz="1600" dirty="0" err="1">
                <a:solidFill>
                  <a:srgbClr val="990000"/>
                </a:solidFill>
                <a:latin typeface="Courier New" pitchFamily="49" charset="0"/>
                <a:ea typeface="msgothic" charset="0"/>
                <a:cs typeface="msgothic" charset="0"/>
              </a:rPr>
              <a:t>libvector.so</a:t>
            </a:r>
            <a:r>
              <a:rPr lang="en-GB" sz="1600" dirty="0">
                <a:solidFill>
                  <a:srgbClr val="990000"/>
                </a:solidFill>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ourier New" pitchFamily="49" charset="0"/>
                <a:ea typeface="msgothic" charset="0"/>
                <a:cs typeface="msgothic" charset="0"/>
              </a:rPr>
              <a:t>     </a:t>
            </a:r>
            <a:r>
              <a:rPr lang="en-GB" sz="1600" dirty="0" err="1">
                <a:solidFill>
                  <a:srgbClr val="990000"/>
                </a:solidFill>
                <a:latin typeface="Courier New" pitchFamily="49" charset="0"/>
                <a:ea typeface="msgothic" charset="0"/>
                <a:cs typeface="msgothic" charset="0"/>
              </a:rPr>
              <a:t>addvec.o</a:t>
            </a:r>
            <a:r>
              <a:rPr lang="en-GB" sz="1600" dirty="0">
                <a:solidFill>
                  <a:srgbClr val="990000"/>
                </a:solidFill>
                <a:latin typeface="Courier New" pitchFamily="49" charset="0"/>
                <a:ea typeface="msgothic" charset="0"/>
                <a:cs typeface="msgothic" charset="0"/>
              </a:rPr>
              <a:t> </a:t>
            </a:r>
            <a:r>
              <a:rPr lang="en-GB" sz="1600" dirty="0" err="1">
                <a:solidFill>
                  <a:srgbClr val="990000"/>
                </a:solidFill>
                <a:latin typeface="Courier New" pitchFamily="49" charset="0"/>
                <a:ea typeface="msgothic" charset="0"/>
                <a:cs typeface="msgothic" charset="0"/>
              </a:rPr>
              <a:t>multvec.o</a:t>
            </a:r>
            <a:endParaRPr lang="en-GB" sz="1600" dirty="0">
              <a:solidFill>
                <a:srgbClr val="990000"/>
              </a:solidFill>
              <a:latin typeface="Courier New" pitchFamily="49" charset="0"/>
              <a:ea typeface="msgothic" charset="0"/>
              <a:cs typeface="msgothic" charset="0"/>
            </a:endParaRPr>
          </a:p>
        </p:txBody>
      </p:sp>
      <p:sp>
        <p:nvSpPr>
          <p:cNvPr id="19" name="Line 24">
            <a:extLst>
              <a:ext uri="{FF2B5EF4-FFF2-40B4-BE49-F238E27FC236}">
                <a16:creationId xmlns:a16="http://schemas.microsoft.com/office/drawing/2014/main" id="{697C2537-8E50-FF29-247B-988061CC46AB}"/>
              </a:ext>
            </a:extLst>
          </p:cNvPr>
          <p:cNvSpPr>
            <a:spLocks noChangeShapeType="1"/>
          </p:cNvSpPr>
          <p:nvPr/>
        </p:nvSpPr>
        <p:spPr bwMode="auto">
          <a:xfrm>
            <a:off x="2819400" y="4681996"/>
            <a:ext cx="1588" cy="457200"/>
          </a:xfrm>
          <a:prstGeom prst="line">
            <a:avLst/>
          </a:prstGeom>
          <a:noFill/>
          <a:ln w="28440">
            <a:solidFill>
              <a:srgbClr val="000066"/>
            </a:solidFill>
            <a:miter lim="800000"/>
            <a:headEnd/>
            <a:tailEnd type="triangle" w="med" len="med"/>
          </a:ln>
          <a:effectLst/>
        </p:spPr>
        <p:txBody>
          <a:bodyPr/>
          <a:lstStyle/>
          <a:p>
            <a:endParaRPr lang="en-US"/>
          </a:p>
        </p:txBody>
      </p:sp>
      <p:sp>
        <p:nvSpPr>
          <p:cNvPr id="20" name="Text Box 26">
            <a:extLst>
              <a:ext uri="{FF2B5EF4-FFF2-40B4-BE49-F238E27FC236}">
                <a16:creationId xmlns:a16="http://schemas.microsoft.com/office/drawing/2014/main" id="{C3DCB7BB-FA78-6B93-1BC9-075DA621CD6D}"/>
              </a:ext>
            </a:extLst>
          </p:cNvPr>
          <p:cNvSpPr txBox="1">
            <a:spLocks noChangeArrowheads="1"/>
          </p:cNvSpPr>
          <p:nvPr/>
        </p:nvSpPr>
        <p:spPr bwMode="auto">
          <a:xfrm>
            <a:off x="4191000" y="5051190"/>
            <a:ext cx="2971800" cy="3659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i="1" dirty="0">
                <a:solidFill>
                  <a:srgbClr val="C00000"/>
                </a:solidFill>
                <a:latin typeface="Calibri" pitchFamily="34" charset="0"/>
                <a:ea typeface="msgothic" charset="0"/>
                <a:cs typeface="msgothic" charset="0"/>
              </a:rPr>
              <a:t>动态向量库</a:t>
            </a:r>
            <a:endParaRPr lang="en-GB" sz="1800" b="1" i="1" dirty="0">
              <a:solidFill>
                <a:srgbClr val="C00000"/>
              </a:solidFill>
              <a:latin typeface="Calibri" pitchFamily="34" charset="0"/>
              <a:ea typeface="msgothic" charset="0"/>
              <a:cs typeface="msgothic" charset="0"/>
            </a:endParaRPr>
          </a:p>
        </p:txBody>
      </p:sp>
      <p:sp>
        <p:nvSpPr>
          <p:cNvPr id="21" name="Rectangle 1">
            <a:extLst>
              <a:ext uri="{FF2B5EF4-FFF2-40B4-BE49-F238E27FC236}">
                <a16:creationId xmlns:a16="http://schemas.microsoft.com/office/drawing/2014/main" id="{46A14AAF-3CA5-E2F1-1289-9B12A7641545}"/>
              </a:ext>
            </a:extLst>
          </p:cNvPr>
          <p:cNvSpPr/>
          <p:nvPr/>
        </p:nvSpPr>
        <p:spPr>
          <a:xfrm>
            <a:off x="3048000" y="2307990"/>
            <a:ext cx="5867400" cy="352725"/>
          </a:xfrm>
          <a:prstGeom prst="rect">
            <a:avLst/>
          </a:prstGeom>
        </p:spPr>
        <p:txBody>
          <a:bodyPr wrap="square">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err="1">
                <a:solidFill>
                  <a:srgbClr val="C00000"/>
                </a:solidFill>
                <a:latin typeface="Courier New" pitchFamily="49" charset="0"/>
                <a:ea typeface="msgothic" charset="0"/>
                <a:cs typeface="msgothic" charset="0"/>
              </a:rPr>
              <a:t>unix</a:t>
            </a:r>
            <a:r>
              <a:rPr lang="en-GB" sz="1800" dirty="0">
                <a:solidFill>
                  <a:srgbClr val="C00000"/>
                </a:solidFill>
                <a:latin typeface="Courier New" pitchFamily="49" charset="0"/>
                <a:ea typeface="msgothic" charset="0"/>
                <a:cs typeface="msgothic" charset="0"/>
              </a:rPr>
              <a:t>&gt; </a:t>
            </a:r>
            <a:r>
              <a:rPr lang="en-GB" sz="1800" dirty="0" err="1">
                <a:solidFill>
                  <a:srgbClr val="C00000"/>
                </a:solidFill>
                <a:latin typeface="Courier New" pitchFamily="49" charset="0"/>
                <a:ea typeface="msgothic" charset="0"/>
                <a:cs typeface="msgothic" charset="0"/>
              </a:rPr>
              <a:t>gcc</a:t>
            </a:r>
            <a:r>
              <a:rPr lang="en-GB" sz="1800" dirty="0">
                <a:solidFill>
                  <a:srgbClr val="C00000"/>
                </a:solidFill>
                <a:latin typeface="Courier New" pitchFamily="49" charset="0"/>
                <a:ea typeface="msgothic" charset="0"/>
                <a:cs typeface="msgothic" charset="0"/>
              </a:rPr>
              <a:t> </a:t>
            </a:r>
            <a:r>
              <a:rPr lang="mr-IN" sz="1800" dirty="0">
                <a:solidFill>
                  <a:srgbClr val="C00000"/>
                </a:solidFill>
                <a:latin typeface="Courier New" pitchFamily="49" charset="0"/>
                <a:ea typeface="msgothic" charset="0"/>
                <a:cs typeface="msgothic" charset="0"/>
              </a:rPr>
              <a:t>–</a:t>
            </a:r>
            <a:r>
              <a:rPr lang="en-GB" sz="1800" dirty="0" err="1">
                <a:solidFill>
                  <a:srgbClr val="C00000"/>
                </a:solidFill>
                <a:latin typeface="Courier New" pitchFamily="49" charset="0"/>
                <a:ea typeface="msgothic" charset="0"/>
                <a:cs typeface="msgothic" charset="0"/>
              </a:rPr>
              <a:t>Og</a:t>
            </a:r>
            <a:r>
              <a:rPr lang="en-GB" sz="1800" dirty="0">
                <a:solidFill>
                  <a:srgbClr val="C00000"/>
                </a:solidFill>
                <a:latin typeface="Courier New" pitchFamily="49" charset="0"/>
                <a:ea typeface="msgothic" charset="0"/>
                <a:cs typeface="msgothic" charset="0"/>
              </a:rPr>
              <a:t> </a:t>
            </a:r>
            <a:r>
              <a:rPr lang="mr-IN" sz="1800" dirty="0">
                <a:solidFill>
                  <a:srgbClr val="C00000"/>
                </a:solidFill>
                <a:latin typeface="Courier New" pitchFamily="49" charset="0"/>
                <a:ea typeface="msgothic" charset="0"/>
                <a:cs typeface="msgothic" charset="0"/>
              </a:rPr>
              <a:t>–</a:t>
            </a:r>
            <a:r>
              <a:rPr lang="en-GB" sz="1800" dirty="0">
                <a:solidFill>
                  <a:srgbClr val="C00000"/>
                </a:solidFill>
                <a:latin typeface="Courier New" pitchFamily="49" charset="0"/>
                <a:ea typeface="msgothic" charset="0"/>
                <a:cs typeface="msgothic" charset="0"/>
              </a:rPr>
              <a:t>c </a:t>
            </a:r>
            <a:r>
              <a:rPr lang="en-GB" sz="1800" dirty="0" err="1">
                <a:solidFill>
                  <a:srgbClr val="C00000"/>
                </a:solidFill>
                <a:latin typeface="Courier New" pitchFamily="49" charset="0"/>
                <a:ea typeface="msgothic" charset="0"/>
                <a:cs typeface="msgothic" charset="0"/>
              </a:rPr>
              <a:t>addvec.c</a:t>
            </a:r>
            <a:r>
              <a:rPr lang="en-GB" sz="1800" dirty="0">
                <a:solidFill>
                  <a:srgbClr val="C00000"/>
                </a:solidFill>
                <a:latin typeface="Courier New" pitchFamily="49" charset="0"/>
                <a:ea typeface="msgothic" charset="0"/>
                <a:cs typeface="msgothic" charset="0"/>
              </a:rPr>
              <a:t> </a:t>
            </a:r>
            <a:r>
              <a:rPr lang="en-GB" sz="1800" dirty="0" err="1">
                <a:solidFill>
                  <a:srgbClr val="C00000"/>
                </a:solidFill>
                <a:latin typeface="Courier New" pitchFamily="49" charset="0"/>
                <a:ea typeface="msgothic" charset="0"/>
                <a:cs typeface="msgothic" charset="0"/>
              </a:rPr>
              <a:t>multvec.c</a:t>
            </a:r>
            <a:r>
              <a:rPr lang="en-GB" sz="1800" dirty="0">
                <a:solidFill>
                  <a:srgbClr val="C00000"/>
                </a:solidFill>
                <a:latin typeface="Courier New" pitchFamily="49" charset="0"/>
                <a:ea typeface="msgothic" charset="0"/>
                <a:cs typeface="msgothic" charset="0"/>
              </a:rPr>
              <a:t> -</a:t>
            </a:r>
            <a:r>
              <a:rPr lang="en-GB" sz="1800" dirty="0" err="1">
                <a:solidFill>
                  <a:srgbClr val="C00000"/>
                </a:solidFill>
                <a:latin typeface="Courier New" pitchFamily="49" charset="0"/>
                <a:ea typeface="msgothic" charset="0"/>
                <a:cs typeface="msgothic" charset="0"/>
              </a:rPr>
              <a:t>fpic</a:t>
            </a:r>
            <a:endParaRPr lang="en-GB" sz="1800" dirty="0">
              <a:solidFill>
                <a:srgbClr val="C00000"/>
              </a:solidFill>
              <a:latin typeface="Courier New" pitchFamily="49" charset="0"/>
              <a:ea typeface="msgothic" charset="0"/>
              <a:cs typeface="msgothic" charset="0"/>
            </a:endParaRPr>
          </a:p>
        </p:txBody>
      </p:sp>
    </p:spTree>
    <p:extLst>
      <p:ext uri="{BB962C8B-B14F-4D97-AF65-F5344CB8AC3E}">
        <p14:creationId xmlns:p14="http://schemas.microsoft.com/office/powerpoint/2010/main" val="30404610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359923-5622-1FA2-F90A-A1E40ECCDF79}"/>
              </a:ext>
            </a:extLst>
          </p:cNvPr>
          <p:cNvSpPr>
            <a:spLocks noGrp="1"/>
          </p:cNvSpPr>
          <p:nvPr>
            <p:ph type="title"/>
          </p:nvPr>
        </p:nvSpPr>
        <p:spPr/>
        <p:txBody>
          <a:bodyPr/>
          <a:lstStyle/>
          <a:p>
            <a:r>
              <a:rPr lang="zh-CN" altLang="en-US" dirty="0"/>
              <a:t>加载时动态链接</a:t>
            </a:r>
          </a:p>
        </p:txBody>
      </p:sp>
      <p:sp>
        <p:nvSpPr>
          <p:cNvPr id="4" name="Line 2">
            <a:extLst>
              <a:ext uri="{FF2B5EF4-FFF2-40B4-BE49-F238E27FC236}">
                <a16:creationId xmlns:a16="http://schemas.microsoft.com/office/drawing/2014/main" id="{C7BF8ADF-26C7-3190-4133-BD4EAD4196C5}"/>
              </a:ext>
            </a:extLst>
          </p:cNvPr>
          <p:cNvSpPr>
            <a:spLocks noChangeShapeType="1"/>
          </p:cNvSpPr>
          <p:nvPr/>
        </p:nvSpPr>
        <p:spPr bwMode="auto">
          <a:xfrm>
            <a:off x="2392364" y="1608137"/>
            <a:ext cx="1587" cy="381000"/>
          </a:xfrm>
          <a:prstGeom prst="line">
            <a:avLst/>
          </a:prstGeom>
          <a:noFill/>
          <a:ln w="3240">
            <a:solidFill>
              <a:srgbClr val="000066"/>
            </a:solidFill>
            <a:miter lim="800000"/>
            <a:headEnd/>
            <a:tailEnd type="triangle" w="med" len="med"/>
          </a:ln>
          <a:effectLst/>
        </p:spPr>
        <p:txBody>
          <a:bodyPr/>
          <a:lstStyle/>
          <a:p>
            <a:endParaRPr lang="en-US"/>
          </a:p>
        </p:txBody>
      </p:sp>
      <p:sp>
        <p:nvSpPr>
          <p:cNvPr id="5" name="Rectangle 3">
            <a:extLst>
              <a:ext uri="{FF2B5EF4-FFF2-40B4-BE49-F238E27FC236}">
                <a16:creationId xmlns:a16="http://schemas.microsoft.com/office/drawing/2014/main" id="{46C26B52-2752-BC90-0138-88C74C781250}"/>
              </a:ext>
            </a:extLst>
          </p:cNvPr>
          <p:cNvSpPr>
            <a:spLocks noChangeArrowheads="1"/>
          </p:cNvSpPr>
          <p:nvPr/>
        </p:nvSpPr>
        <p:spPr bwMode="auto">
          <a:xfrm>
            <a:off x="2225676" y="2017712"/>
            <a:ext cx="1676400" cy="574675"/>
          </a:xfrm>
          <a:prstGeom prst="rect">
            <a:avLst/>
          </a:prstGeom>
          <a:solidFill>
            <a:schemeClr val="accent2">
              <a:lumMod val="20000"/>
              <a:lumOff val="80000"/>
            </a:schemeClr>
          </a:solidFill>
          <a:ln w="32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latin typeface="Calibri" pitchFamily="34" charset="0"/>
                <a:ea typeface="msgothic" charset="0"/>
                <a:cs typeface="msgothic" charset="0"/>
              </a:rPr>
              <a:t>翻译器</a:t>
            </a:r>
            <a:endParaRPr lang="en-GB" sz="1600" b="1" dirty="0">
              <a:latin typeface="Calibri"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a:t>
            </a:r>
            <a:r>
              <a:rPr lang="en-GB" sz="1600" b="1" dirty="0" err="1">
                <a:latin typeface="Courier New" pitchFamily="49" charset="0"/>
                <a:ea typeface="msgothic" charset="0"/>
                <a:cs typeface="msgothic" charset="0"/>
              </a:rPr>
              <a:t>cpp</a:t>
            </a:r>
            <a:r>
              <a:rPr lang="en-GB" sz="1600" b="1" dirty="0">
                <a:latin typeface="Calibri" pitchFamily="34" charset="0"/>
                <a:ea typeface="msgothic" charset="0"/>
                <a:cs typeface="msgothic" charset="0"/>
              </a:rPr>
              <a:t>, </a:t>
            </a:r>
            <a:r>
              <a:rPr lang="en-GB" sz="1600" b="1" dirty="0">
                <a:latin typeface="Courier New" pitchFamily="49" charset="0"/>
                <a:ea typeface="msgothic" charset="0"/>
                <a:cs typeface="msgothic" charset="0"/>
              </a:rPr>
              <a:t>cc1</a:t>
            </a:r>
            <a:r>
              <a:rPr lang="en-GB" sz="1600" b="1" dirty="0">
                <a:latin typeface="Calibri" pitchFamily="34" charset="0"/>
                <a:ea typeface="msgothic" charset="0"/>
                <a:cs typeface="msgothic" charset="0"/>
              </a:rPr>
              <a:t>, </a:t>
            </a:r>
            <a:r>
              <a:rPr lang="en-GB" sz="1600" b="1" dirty="0">
                <a:latin typeface="Courier New" pitchFamily="49" charset="0"/>
                <a:ea typeface="msgothic" charset="0"/>
                <a:cs typeface="msgothic" charset="0"/>
              </a:rPr>
              <a:t>as</a:t>
            </a:r>
            <a:r>
              <a:rPr lang="en-GB" sz="1600" b="1" dirty="0">
                <a:latin typeface="Calibri" pitchFamily="34" charset="0"/>
                <a:ea typeface="msgothic" charset="0"/>
                <a:cs typeface="msgothic" charset="0"/>
              </a:rPr>
              <a:t>)</a:t>
            </a:r>
          </a:p>
        </p:txBody>
      </p:sp>
      <p:sp>
        <p:nvSpPr>
          <p:cNvPr id="6" name="Text Box 4">
            <a:extLst>
              <a:ext uri="{FF2B5EF4-FFF2-40B4-BE49-F238E27FC236}">
                <a16:creationId xmlns:a16="http://schemas.microsoft.com/office/drawing/2014/main" id="{99652541-972E-5AB0-755C-866F809664E3}"/>
              </a:ext>
            </a:extLst>
          </p:cNvPr>
          <p:cNvSpPr txBox="1">
            <a:spLocks noChangeArrowheads="1"/>
          </p:cNvSpPr>
          <p:nvPr/>
        </p:nvSpPr>
        <p:spPr bwMode="auto">
          <a:xfrm>
            <a:off x="1852614" y="1371600"/>
            <a:ext cx="1045777" cy="329643"/>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main2.c</a:t>
            </a:r>
          </a:p>
        </p:txBody>
      </p:sp>
      <p:sp>
        <p:nvSpPr>
          <p:cNvPr id="7" name="Text Box 5">
            <a:extLst>
              <a:ext uri="{FF2B5EF4-FFF2-40B4-BE49-F238E27FC236}">
                <a16:creationId xmlns:a16="http://schemas.microsoft.com/office/drawing/2014/main" id="{A61289F6-A22D-3E2C-D0D5-58C43D4DBA0C}"/>
              </a:ext>
            </a:extLst>
          </p:cNvPr>
          <p:cNvSpPr txBox="1">
            <a:spLocks noChangeArrowheads="1"/>
          </p:cNvSpPr>
          <p:nvPr/>
        </p:nvSpPr>
        <p:spPr bwMode="auto">
          <a:xfrm>
            <a:off x="2528889" y="2928937"/>
            <a:ext cx="1045777" cy="329643"/>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main2.o</a:t>
            </a:r>
          </a:p>
        </p:txBody>
      </p:sp>
      <p:sp>
        <p:nvSpPr>
          <p:cNvPr id="8" name="Line 6">
            <a:extLst>
              <a:ext uri="{FF2B5EF4-FFF2-40B4-BE49-F238E27FC236}">
                <a16:creationId xmlns:a16="http://schemas.microsoft.com/office/drawing/2014/main" id="{75D9AE84-BCDE-CFE1-3A67-FCE422324EEE}"/>
              </a:ext>
            </a:extLst>
          </p:cNvPr>
          <p:cNvSpPr>
            <a:spLocks noChangeShapeType="1"/>
          </p:cNvSpPr>
          <p:nvPr/>
        </p:nvSpPr>
        <p:spPr bwMode="auto">
          <a:xfrm>
            <a:off x="3063876" y="2598737"/>
            <a:ext cx="1588" cy="381000"/>
          </a:xfrm>
          <a:prstGeom prst="line">
            <a:avLst/>
          </a:prstGeom>
          <a:noFill/>
          <a:ln w="3240">
            <a:solidFill>
              <a:srgbClr val="000066"/>
            </a:solidFill>
            <a:miter lim="800000"/>
            <a:headEnd/>
            <a:tailEnd type="triangle" w="med" len="med"/>
          </a:ln>
          <a:effectLst/>
        </p:spPr>
        <p:txBody>
          <a:bodyPr/>
          <a:lstStyle/>
          <a:p>
            <a:endParaRPr lang="en-US"/>
          </a:p>
        </p:txBody>
      </p:sp>
      <p:sp>
        <p:nvSpPr>
          <p:cNvPr id="9" name="Text Box 7">
            <a:extLst>
              <a:ext uri="{FF2B5EF4-FFF2-40B4-BE49-F238E27FC236}">
                <a16:creationId xmlns:a16="http://schemas.microsoft.com/office/drawing/2014/main" id="{AC4C4ECC-E716-18B8-6206-1987EF7500D6}"/>
              </a:ext>
            </a:extLst>
          </p:cNvPr>
          <p:cNvSpPr txBox="1">
            <a:spLocks noChangeArrowheads="1"/>
          </p:cNvSpPr>
          <p:nvPr/>
        </p:nvSpPr>
        <p:spPr bwMode="auto">
          <a:xfrm>
            <a:off x="4130676" y="2309812"/>
            <a:ext cx="1662934" cy="561117"/>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libc.so</a:t>
            </a:r>
          </a:p>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libvector.so</a:t>
            </a:r>
          </a:p>
        </p:txBody>
      </p:sp>
      <p:sp>
        <p:nvSpPr>
          <p:cNvPr id="10" name="Rectangle 8">
            <a:extLst>
              <a:ext uri="{FF2B5EF4-FFF2-40B4-BE49-F238E27FC236}">
                <a16:creationId xmlns:a16="http://schemas.microsoft.com/office/drawing/2014/main" id="{4DCCC299-46B7-F8CA-B523-4F23225A6843}"/>
              </a:ext>
            </a:extLst>
          </p:cNvPr>
          <p:cNvSpPr>
            <a:spLocks noChangeArrowheads="1"/>
          </p:cNvSpPr>
          <p:nvPr/>
        </p:nvSpPr>
        <p:spPr bwMode="auto">
          <a:xfrm>
            <a:off x="2225676" y="3586162"/>
            <a:ext cx="3028950" cy="341313"/>
          </a:xfrm>
          <a:prstGeom prst="rect">
            <a:avLst/>
          </a:prstGeom>
          <a:solidFill>
            <a:schemeClr val="accent2">
              <a:lumMod val="20000"/>
              <a:lumOff val="80000"/>
            </a:schemeClr>
          </a:solidFill>
          <a:ln w="32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latin typeface="Calibri" pitchFamily="34" charset="0"/>
                <a:ea typeface="msgothic" charset="0"/>
                <a:cs typeface="msgothic" charset="0"/>
              </a:rPr>
              <a:t>链接器 </a:t>
            </a:r>
            <a:r>
              <a:rPr lang="en-GB" sz="1600" b="1" dirty="0">
                <a:latin typeface="Calibri" pitchFamily="34" charset="0"/>
                <a:ea typeface="msgothic" charset="0"/>
                <a:cs typeface="msgothic" charset="0"/>
              </a:rPr>
              <a:t>(</a:t>
            </a:r>
            <a:r>
              <a:rPr lang="en-GB" sz="1600" b="1" dirty="0" err="1">
                <a:latin typeface="Courier New" pitchFamily="49" charset="0"/>
                <a:ea typeface="msgothic" charset="0"/>
                <a:cs typeface="msgothic" charset="0"/>
              </a:rPr>
              <a:t>ld</a:t>
            </a:r>
            <a:r>
              <a:rPr lang="en-GB" sz="1600" b="1" dirty="0">
                <a:latin typeface="Calibri" pitchFamily="34" charset="0"/>
                <a:ea typeface="msgothic" charset="0"/>
                <a:cs typeface="msgothic" charset="0"/>
              </a:rPr>
              <a:t>)</a:t>
            </a:r>
          </a:p>
        </p:txBody>
      </p:sp>
      <p:sp>
        <p:nvSpPr>
          <p:cNvPr id="11" name="Text Box 9">
            <a:extLst>
              <a:ext uri="{FF2B5EF4-FFF2-40B4-BE49-F238E27FC236}">
                <a16:creationId xmlns:a16="http://schemas.microsoft.com/office/drawing/2014/main" id="{2E3C0CCF-CC52-EF82-B5D6-DD7F37B6FBF5}"/>
              </a:ext>
            </a:extLst>
          </p:cNvPr>
          <p:cNvSpPr txBox="1">
            <a:spLocks noChangeArrowheads="1"/>
          </p:cNvSpPr>
          <p:nvPr/>
        </p:nvSpPr>
        <p:spPr bwMode="auto">
          <a:xfrm>
            <a:off x="2567092" y="4335462"/>
            <a:ext cx="920542" cy="328424"/>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prog2l</a:t>
            </a:r>
          </a:p>
        </p:txBody>
      </p:sp>
      <p:sp>
        <p:nvSpPr>
          <p:cNvPr id="12" name="Line 10">
            <a:extLst>
              <a:ext uri="{FF2B5EF4-FFF2-40B4-BE49-F238E27FC236}">
                <a16:creationId xmlns:a16="http://schemas.microsoft.com/office/drawing/2014/main" id="{305F368D-B4E5-B891-8BD4-57E524A57B3E}"/>
              </a:ext>
            </a:extLst>
          </p:cNvPr>
          <p:cNvSpPr>
            <a:spLocks noChangeShapeType="1"/>
          </p:cNvSpPr>
          <p:nvPr/>
        </p:nvSpPr>
        <p:spPr bwMode="auto">
          <a:xfrm>
            <a:off x="3063876" y="3970337"/>
            <a:ext cx="1588" cy="381000"/>
          </a:xfrm>
          <a:prstGeom prst="line">
            <a:avLst/>
          </a:prstGeom>
          <a:noFill/>
          <a:ln w="3240">
            <a:solidFill>
              <a:srgbClr val="000066"/>
            </a:solidFill>
            <a:miter lim="800000"/>
            <a:headEnd/>
            <a:tailEnd type="triangle" w="med" len="med"/>
          </a:ln>
          <a:effectLst/>
        </p:spPr>
        <p:txBody>
          <a:bodyPr/>
          <a:lstStyle/>
          <a:p>
            <a:endParaRPr lang="en-US"/>
          </a:p>
        </p:txBody>
      </p:sp>
      <p:sp>
        <p:nvSpPr>
          <p:cNvPr id="13" name="Line 11">
            <a:extLst>
              <a:ext uri="{FF2B5EF4-FFF2-40B4-BE49-F238E27FC236}">
                <a16:creationId xmlns:a16="http://schemas.microsoft.com/office/drawing/2014/main" id="{A873E728-58D8-4300-2689-4CDD96877AAF}"/>
              </a:ext>
            </a:extLst>
          </p:cNvPr>
          <p:cNvSpPr>
            <a:spLocks noChangeShapeType="1"/>
          </p:cNvSpPr>
          <p:nvPr/>
        </p:nvSpPr>
        <p:spPr bwMode="auto">
          <a:xfrm>
            <a:off x="3063876" y="4656137"/>
            <a:ext cx="1588" cy="457200"/>
          </a:xfrm>
          <a:prstGeom prst="line">
            <a:avLst/>
          </a:prstGeom>
          <a:noFill/>
          <a:ln w="3240">
            <a:solidFill>
              <a:srgbClr val="000066"/>
            </a:solidFill>
            <a:miter lim="800000"/>
            <a:headEnd/>
            <a:tailEnd type="triangle" w="med" len="med"/>
          </a:ln>
          <a:effectLst/>
        </p:spPr>
        <p:txBody>
          <a:bodyPr/>
          <a:lstStyle/>
          <a:p>
            <a:endParaRPr lang="en-US"/>
          </a:p>
        </p:txBody>
      </p:sp>
      <p:sp>
        <p:nvSpPr>
          <p:cNvPr id="14" name="Rectangle 12">
            <a:extLst>
              <a:ext uri="{FF2B5EF4-FFF2-40B4-BE49-F238E27FC236}">
                <a16:creationId xmlns:a16="http://schemas.microsoft.com/office/drawing/2014/main" id="{C48002FA-4165-CEB7-30A4-FC7824A82253}"/>
              </a:ext>
            </a:extLst>
          </p:cNvPr>
          <p:cNvSpPr>
            <a:spLocks noChangeArrowheads="1"/>
          </p:cNvSpPr>
          <p:nvPr/>
        </p:nvSpPr>
        <p:spPr bwMode="auto">
          <a:xfrm>
            <a:off x="2207002" y="6362969"/>
            <a:ext cx="3200400" cy="341313"/>
          </a:xfrm>
          <a:prstGeom prst="rect">
            <a:avLst/>
          </a:prstGeom>
          <a:solidFill>
            <a:schemeClr val="accent2">
              <a:lumMod val="20000"/>
              <a:lumOff val="80000"/>
            </a:schemeClr>
          </a:solidFill>
          <a:ln w="32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latin typeface="Calibri" pitchFamily="34" charset="0"/>
                <a:ea typeface="msgothic" charset="0"/>
                <a:cs typeface="msgothic" charset="0"/>
              </a:rPr>
              <a:t>动态链接器 </a:t>
            </a:r>
            <a:r>
              <a:rPr lang="en-GB" sz="1600" b="1" dirty="0">
                <a:latin typeface="Calibri" pitchFamily="34" charset="0"/>
                <a:ea typeface="msgothic" charset="0"/>
                <a:cs typeface="msgothic" charset="0"/>
              </a:rPr>
              <a:t>(</a:t>
            </a:r>
            <a:r>
              <a:rPr lang="en-GB" sz="1600" b="1" dirty="0">
                <a:latin typeface="Courier New" pitchFamily="49" charset="0"/>
                <a:ea typeface="msgothic" charset="0"/>
                <a:cs typeface="msgothic" charset="0"/>
              </a:rPr>
              <a:t>ld-linux.so</a:t>
            </a:r>
            <a:r>
              <a:rPr lang="en-GB" sz="1600" b="1" dirty="0">
                <a:latin typeface="Calibri" pitchFamily="34" charset="0"/>
                <a:ea typeface="msgothic" charset="0"/>
                <a:cs typeface="msgothic" charset="0"/>
              </a:rPr>
              <a:t>)</a:t>
            </a:r>
          </a:p>
        </p:txBody>
      </p:sp>
      <p:sp>
        <p:nvSpPr>
          <p:cNvPr id="15" name="Line 13">
            <a:extLst>
              <a:ext uri="{FF2B5EF4-FFF2-40B4-BE49-F238E27FC236}">
                <a16:creationId xmlns:a16="http://schemas.microsoft.com/office/drawing/2014/main" id="{4242D932-DA69-CED6-E5C8-B57E6CCACEA4}"/>
              </a:ext>
            </a:extLst>
          </p:cNvPr>
          <p:cNvSpPr>
            <a:spLocks noChangeShapeType="1"/>
          </p:cNvSpPr>
          <p:nvPr/>
        </p:nvSpPr>
        <p:spPr bwMode="auto">
          <a:xfrm>
            <a:off x="3063876" y="5494337"/>
            <a:ext cx="0" cy="874837"/>
          </a:xfrm>
          <a:prstGeom prst="line">
            <a:avLst/>
          </a:prstGeom>
          <a:noFill/>
          <a:ln w="3240">
            <a:solidFill>
              <a:srgbClr val="000066"/>
            </a:solidFill>
            <a:miter lim="800000"/>
            <a:headEnd/>
            <a:tailEnd type="triangle" w="med" len="med"/>
          </a:ln>
          <a:effectLst/>
        </p:spPr>
        <p:txBody>
          <a:bodyPr/>
          <a:lstStyle/>
          <a:p>
            <a:endParaRPr lang="en-US"/>
          </a:p>
        </p:txBody>
      </p:sp>
      <p:sp>
        <p:nvSpPr>
          <p:cNvPr id="16" name="Line 14">
            <a:extLst>
              <a:ext uri="{FF2B5EF4-FFF2-40B4-BE49-F238E27FC236}">
                <a16:creationId xmlns:a16="http://schemas.microsoft.com/office/drawing/2014/main" id="{9C7CF420-E1EF-6C2D-0C73-86650AF18C63}"/>
              </a:ext>
            </a:extLst>
          </p:cNvPr>
          <p:cNvSpPr>
            <a:spLocks noChangeShapeType="1"/>
          </p:cNvSpPr>
          <p:nvPr/>
        </p:nvSpPr>
        <p:spPr bwMode="auto">
          <a:xfrm>
            <a:off x="3063876" y="3208337"/>
            <a:ext cx="1588" cy="381000"/>
          </a:xfrm>
          <a:prstGeom prst="line">
            <a:avLst/>
          </a:prstGeom>
          <a:noFill/>
          <a:ln w="3240">
            <a:solidFill>
              <a:srgbClr val="000066"/>
            </a:solidFill>
            <a:miter lim="800000"/>
            <a:headEnd/>
            <a:tailEnd type="triangle" w="med" len="med"/>
          </a:ln>
          <a:effectLst/>
        </p:spPr>
        <p:txBody>
          <a:bodyPr/>
          <a:lstStyle/>
          <a:p>
            <a:endParaRPr lang="en-US"/>
          </a:p>
        </p:txBody>
      </p:sp>
      <p:sp>
        <p:nvSpPr>
          <p:cNvPr id="17" name="Text Box 15">
            <a:extLst>
              <a:ext uri="{FF2B5EF4-FFF2-40B4-BE49-F238E27FC236}">
                <a16:creationId xmlns:a16="http://schemas.microsoft.com/office/drawing/2014/main" id="{082B955F-84A4-62DD-2AD6-F461B7941808}"/>
              </a:ext>
            </a:extLst>
          </p:cNvPr>
          <p:cNvSpPr txBox="1">
            <a:spLocks noChangeArrowheads="1"/>
          </p:cNvSpPr>
          <p:nvPr/>
        </p:nvSpPr>
        <p:spPr bwMode="auto">
          <a:xfrm>
            <a:off x="5026026" y="2903537"/>
            <a:ext cx="1374775" cy="577082"/>
          </a:xfrm>
          <a:prstGeom prst="rect">
            <a:avLst/>
          </a:prstGeom>
          <a:noFill/>
          <a:ln w="9525">
            <a:noFill/>
            <a:round/>
            <a:headEnd/>
            <a:tailEnd/>
          </a:ln>
          <a:effectLst/>
        </p:spPr>
        <p:txBody>
          <a:bodyPr wrap="squar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i="1" dirty="0">
                <a:solidFill>
                  <a:schemeClr val="tx1">
                    <a:lumMod val="50000"/>
                    <a:lumOff val="50000"/>
                  </a:schemeClr>
                </a:solidFill>
                <a:latin typeface="Calibri" pitchFamily="34" charset="0"/>
                <a:ea typeface="msgothic" charset="0"/>
                <a:cs typeface="msgothic" charset="0"/>
              </a:rPr>
              <a:t>重定位和符号表信息</a:t>
            </a:r>
            <a:endParaRPr lang="en-GB" sz="1600" b="1" i="1" dirty="0">
              <a:solidFill>
                <a:schemeClr val="tx1">
                  <a:lumMod val="50000"/>
                  <a:lumOff val="50000"/>
                </a:schemeClr>
              </a:solidFill>
              <a:latin typeface="Calibri" pitchFamily="34" charset="0"/>
              <a:ea typeface="msgothic" charset="0"/>
              <a:cs typeface="msgothic" charset="0"/>
            </a:endParaRPr>
          </a:p>
        </p:txBody>
      </p:sp>
      <p:sp>
        <p:nvSpPr>
          <p:cNvPr id="18" name="Line 16">
            <a:extLst>
              <a:ext uri="{FF2B5EF4-FFF2-40B4-BE49-F238E27FC236}">
                <a16:creationId xmlns:a16="http://schemas.microsoft.com/office/drawing/2014/main" id="{05A3AC50-041C-052D-B917-2C9BF6E94671}"/>
              </a:ext>
            </a:extLst>
          </p:cNvPr>
          <p:cNvSpPr>
            <a:spLocks noChangeShapeType="1"/>
          </p:cNvSpPr>
          <p:nvPr/>
        </p:nvSpPr>
        <p:spPr bwMode="auto">
          <a:xfrm>
            <a:off x="4951414" y="2903537"/>
            <a:ext cx="1587" cy="685800"/>
          </a:xfrm>
          <a:prstGeom prst="line">
            <a:avLst/>
          </a:prstGeom>
          <a:noFill/>
          <a:ln w="3240">
            <a:solidFill>
              <a:srgbClr val="000066"/>
            </a:solidFill>
            <a:miter lim="800000"/>
            <a:headEnd/>
            <a:tailEnd type="triangle" w="med" len="med"/>
          </a:ln>
          <a:effectLst/>
        </p:spPr>
        <p:txBody>
          <a:bodyPr/>
          <a:lstStyle/>
          <a:p>
            <a:endParaRPr lang="en-US"/>
          </a:p>
        </p:txBody>
      </p:sp>
      <p:sp>
        <p:nvSpPr>
          <p:cNvPr id="19" name="Text Box 17">
            <a:extLst>
              <a:ext uri="{FF2B5EF4-FFF2-40B4-BE49-F238E27FC236}">
                <a16:creationId xmlns:a16="http://schemas.microsoft.com/office/drawing/2014/main" id="{A92459E5-39F1-35DA-D84D-29455F7BA977}"/>
              </a:ext>
            </a:extLst>
          </p:cNvPr>
          <p:cNvSpPr txBox="1">
            <a:spLocks noChangeArrowheads="1"/>
          </p:cNvSpPr>
          <p:nvPr/>
        </p:nvSpPr>
        <p:spPr bwMode="auto">
          <a:xfrm>
            <a:off x="4124326" y="5205412"/>
            <a:ext cx="1662934" cy="561117"/>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libc.so</a:t>
            </a:r>
          </a:p>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libvector.so</a:t>
            </a:r>
          </a:p>
        </p:txBody>
      </p:sp>
      <p:sp>
        <p:nvSpPr>
          <p:cNvPr id="20" name="Text Box 18">
            <a:extLst>
              <a:ext uri="{FF2B5EF4-FFF2-40B4-BE49-F238E27FC236}">
                <a16:creationId xmlns:a16="http://schemas.microsoft.com/office/drawing/2014/main" id="{262FDED6-CC59-24E6-799C-30CE98CBFA37}"/>
              </a:ext>
            </a:extLst>
          </p:cNvPr>
          <p:cNvSpPr txBox="1">
            <a:spLocks noChangeArrowheads="1"/>
          </p:cNvSpPr>
          <p:nvPr/>
        </p:nvSpPr>
        <p:spPr bwMode="auto">
          <a:xfrm>
            <a:off x="4940151" y="5857913"/>
            <a:ext cx="1771650" cy="3357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i="1" dirty="0">
                <a:solidFill>
                  <a:schemeClr val="tx1">
                    <a:lumMod val="50000"/>
                    <a:lumOff val="50000"/>
                  </a:schemeClr>
                </a:solidFill>
                <a:latin typeface="Calibri" pitchFamily="34" charset="0"/>
                <a:ea typeface="msgothic" charset="0"/>
                <a:cs typeface="msgothic" charset="0"/>
              </a:rPr>
              <a:t>代码和数据</a:t>
            </a:r>
            <a:endParaRPr lang="en-GB" sz="1600" b="1" i="1" dirty="0">
              <a:solidFill>
                <a:schemeClr val="tx1">
                  <a:lumMod val="50000"/>
                  <a:lumOff val="50000"/>
                </a:schemeClr>
              </a:solidFill>
              <a:latin typeface="Calibri" pitchFamily="34" charset="0"/>
              <a:ea typeface="msgothic" charset="0"/>
              <a:cs typeface="msgothic" charset="0"/>
            </a:endParaRPr>
          </a:p>
        </p:txBody>
      </p:sp>
      <p:sp>
        <p:nvSpPr>
          <p:cNvPr id="21" name="Line 19">
            <a:extLst>
              <a:ext uri="{FF2B5EF4-FFF2-40B4-BE49-F238E27FC236}">
                <a16:creationId xmlns:a16="http://schemas.microsoft.com/office/drawing/2014/main" id="{E5D13882-9596-1818-5FB9-62B37895DDA9}"/>
              </a:ext>
            </a:extLst>
          </p:cNvPr>
          <p:cNvSpPr>
            <a:spLocks noChangeShapeType="1"/>
          </p:cNvSpPr>
          <p:nvPr/>
        </p:nvSpPr>
        <p:spPr bwMode="auto">
          <a:xfrm>
            <a:off x="4945065" y="5799137"/>
            <a:ext cx="0" cy="561117"/>
          </a:xfrm>
          <a:prstGeom prst="line">
            <a:avLst/>
          </a:prstGeom>
          <a:noFill/>
          <a:ln w="3240">
            <a:solidFill>
              <a:srgbClr val="000066"/>
            </a:solidFill>
            <a:miter lim="800000"/>
            <a:headEnd/>
            <a:tailEnd type="triangle" w="med" len="med"/>
          </a:ln>
          <a:effectLst/>
        </p:spPr>
        <p:txBody>
          <a:bodyPr/>
          <a:lstStyle/>
          <a:p>
            <a:endParaRPr lang="en-US"/>
          </a:p>
        </p:txBody>
      </p:sp>
      <p:sp>
        <p:nvSpPr>
          <p:cNvPr id="22" name="Text Box 20">
            <a:extLst>
              <a:ext uri="{FF2B5EF4-FFF2-40B4-BE49-F238E27FC236}">
                <a16:creationId xmlns:a16="http://schemas.microsoft.com/office/drawing/2014/main" id="{07230D5D-A897-E5D8-7907-D54144286FA8}"/>
              </a:ext>
            </a:extLst>
          </p:cNvPr>
          <p:cNvSpPr txBox="1">
            <a:spLocks noChangeArrowheads="1"/>
          </p:cNvSpPr>
          <p:nvPr/>
        </p:nvSpPr>
        <p:spPr bwMode="auto">
          <a:xfrm>
            <a:off x="552527" y="4233861"/>
            <a:ext cx="1504873" cy="818367"/>
          </a:xfrm>
          <a:prstGeom prst="rect">
            <a:avLst/>
          </a:prstGeom>
          <a:noFill/>
          <a:ln w="9525">
            <a:noFill/>
            <a:round/>
            <a:headEnd/>
            <a:tailEnd/>
          </a:ln>
          <a:effectLst/>
        </p:spPr>
        <p:txBody>
          <a:bodyPr wrap="square"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i="1" dirty="0">
                <a:solidFill>
                  <a:srgbClr val="990000"/>
                </a:solidFill>
                <a:latin typeface="Calibri" pitchFamily="34" charset="0"/>
                <a:ea typeface="msgothic" charset="0"/>
                <a:cs typeface="msgothic" charset="0"/>
              </a:rPr>
              <a:t>部分链接的可执行目标文件</a:t>
            </a:r>
            <a:endParaRPr lang="en-US" altLang="zh-CN" sz="1600" b="1" i="1" dirty="0">
              <a:solidFill>
                <a:srgbClr val="990000"/>
              </a:solidFill>
              <a:latin typeface="Calibri" pitchFamily="34" charset="0"/>
              <a:ea typeface="msgothic" charset="0"/>
              <a:cs typeface="msgothic" charset="0"/>
            </a:endParaRP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ea typeface="msgothic" charset="0"/>
                <a:cs typeface="msgothic" charset="0"/>
              </a:rPr>
              <a:t>(8488 </a:t>
            </a:r>
            <a:r>
              <a:rPr lang="zh-CN" altLang="en-US" sz="1600" dirty="0">
                <a:latin typeface="Calibri" pitchFamily="34" charset="0"/>
                <a:ea typeface="msgothic" charset="0"/>
                <a:cs typeface="msgothic" charset="0"/>
              </a:rPr>
              <a:t>字节</a:t>
            </a:r>
            <a:r>
              <a:rPr lang="en-GB" sz="1600" dirty="0">
                <a:latin typeface="Calibri" pitchFamily="34" charset="0"/>
                <a:ea typeface="msgothic" charset="0"/>
                <a:cs typeface="msgothic" charset="0"/>
              </a:rPr>
              <a:t>)</a:t>
            </a:r>
            <a:endParaRPr lang="en-GB" sz="1600" b="1" dirty="0">
              <a:latin typeface="Calibri" pitchFamily="34" charset="0"/>
              <a:ea typeface="msgothic" charset="0"/>
              <a:cs typeface="msgothic" charset="0"/>
            </a:endParaRPr>
          </a:p>
        </p:txBody>
      </p:sp>
      <p:sp>
        <p:nvSpPr>
          <p:cNvPr id="23" name="Text Box 21">
            <a:extLst>
              <a:ext uri="{FF2B5EF4-FFF2-40B4-BE49-F238E27FC236}">
                <a16:creationId xmlns:a16="http://schemas.microsoft.com/office/drawing/2014/main" id="{A6D89FBB-9C48-A29A-0411-EABB2C30E657}"/>
              </a:ext>
            </a:extLst>
          </p:cNvPr>
          <p:cNvSpPr txBox="1">
            <a:spLocks noChangeArrowheads="1"/>
          </p:cNvSpPr>
          <p:nvPr/>
        </p:nvSpPr>
        <p:spPr bwMode="auto">
          <a:xfrm>
            <a:off x="685801" y="2811992"/>
            <a:ext cx="1371600" cy="577082"/>
          </a:xfrm>
          <a:prstGeom prst="rect">
            <a:avLst/>
          </a:prstGeom>
          <a:noFill/>
          <a:ln w="9525">
            <a:noFill/>
            <a:round/>
            <a:headEnd/>
            <a:tailEnd/>
          </a:ln>
          <a:effectLst/>
        </p:spPr>
        <p:txBody>
          <a:bodyPr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i="1" dirty="0">
                <a:solidFill>
                  <a:srgbClr val="990000"/>
                </a:solidFill>
                <a:latin typeface="Calibri" pitchFamily="34" charset="0"/>
                <a:ea typeface="msgothic" charset="0"/>
                <a:cs typeface="msgothic" charset="0"/>
              </a:rPr>
              <a:t>可重定位目标文件</a:t>
            </a:r>
            <a:endParaRPr lang="en-GB" sz="1600" b="1" i="1" dirty="0">
              <a:solidFill>
                <a:srgbClr val="990000"/>
              </a:solidFill>
              <a:latin typeface="Calibri" pitchFamily="34" charset="0"/>
              <a:ea typeface="msgothic" charset="0"/>
              <a:cs typeface="msgothic" charset="0"/>
            </a:endParaRPr>
          </a:p>
        </p:txBody>
      </p:sp>
      <p:sp>
        <p:nvSpPr>
          <p:cNvPr id="24" name="Text Box 22">
            <a:extLst>
              <a:ext uri="{FF2B5EF4-FFF2-40B4-BE49-F238E27FC236}">
                <a16:creationId xmlns:a16="http://schemas.microsoft.com/office/drawing/2014/main" id="{DF6AE546-458D-1D5F-64E5-323E15E277A9}"/>
              </a:ext>
            </a:extLst>
          </p:cNvPr>
          <p:cNvSpPr txBox="1">
            <a:spLocks noChangeArrowheads="1"/>
          </p:cNvSpPr>
          <p:nvPr/>
        </p:nvSpPr>
        <p:spPr bwMode="auto">
          <a:xfrm>
            <a:off x="381000" y="6127200"/>
            <a:ext cx="1676400" cy="577082"/>
          </a:xfrm>
          <a:prstGeom prst="rect">
            <a:avLst/>
          </a:prstGeom>
          <a:noFill/>
          <a:ln w="9525">
            <a:noFill/>
            <a:round/>
            <a:headEnd/>
            <a:tailEnd/>
          </a:ln>
          <a:effectLst/>
        </p:spPr>
        <p:txBody>
          <a:bodyPr wrap="square"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i="1" dirty="0">
                <a:solidFill>
                  <a:srgbClr val="990000"/>
                </a:solidFill>
                <a:latin typeface="Calibri" pitchFamily="34" charset="0"/>
                <a:ea typeface="msgothic" charset="0"/>
                <a:cs typeface="msgothic" charset="0"/>
              </a:rPr>
              <a:t>内存中完全链接的可执行文件</a:t>
            </a:r>
            <a:endParaRPr lang="en-GB" sz="1600" b="1" i="1" dirty="0">
              <a:solidFill>
                <a:srgbClr val="990000"/>
              </a:solidFill>
              <a:latin typeface="Calibri" pitchFamily="34" charset="0"/>
              <a:ea typeface="msgothic" charset="0"/>
              <a:cs typeface="msgothic" charset="0"/>
            </a:endParaRPr>
          </a:p>
        </p:txBody>
      </p:sp>
      <p:sp>
        <p:nvSpPr>
          <p:cNvPr id="25" name="Line 23">
            <a:extLst>
              <a:ext uri="{FF2B5EF4-FFF2-40B4-BE49-F238E27FC236}">
                <a16:creationId xmlns:a16="http://schemas.microsoft.com/office/drawing/2014/main" id="{0E124B24-BC63-469D-2101-1FF85D66151A}"/>
              </a:ext>
            </a:extLst>
          </p:cNvPr>
          <p:cNvSpPr>
            <a:spLocks noChangeShapeType="1"/>
          </p:cNvSpPr>
          <p:nvPr/>
        </p:nvSpPr>
        <p:spPr bwMode="auto">
          <a:xfrm>
            <a:off x="3554414" y="1608137"/>
            <a:ext cx="1587" cy="381000"/>
          </a:xfrm>
          <a:prstGeom prst="line">
            <a:avLst/>
          </a:prstGeom>
          <a:noFill/>
          <a:ln w="3240">
            <a:solidFill>
              <a:srgbClr val="000066"/>
            </a:solidFill>
            <a:miter lim="800000"/>
            <a:headEnd/>
            <a:tailEnd type="triangle" w="med" len="med"/>
          </a:ln>
          <a:effectLst/>
        </p:spPr>
        <p:txBody>
          <a:bodyPr/>
          <a:lstStyle/>
          <a:p>
            <a:endParaRPr lang="en-US"/>
          </a:p>
        </p:txBody>
      </p:sp>
      <p:sp>
        <p:nvSpPr>
          <p:cNvPr id="26" name="Text Box 24">
            <a:extLst>
              <a:ext uri="{FF2B5EF4-FFF2-40B4-BE49-F238E27FC236}">
                <a16:creationId xmlns:a16="http://schemas.microsoft.com/office/drawing/2014/main" id="{0DBD6CA2-19CA-8401-0AB9-5F7FFAA3EBD1}"/>
              </a:ext>
            </a:extLst>
          </p:cNvPr>
          <p:cNvSpPr txBox="1">
            <a:spLocks noChangeArrowheads="1"/>
          </p:cNvSpPr>
          <p:nvPr/>
        </p:nvSpPr>
        <p:spPr bwMode="auto">
          <a:xfrm>
            <a:off x="2955926" y="1371600"/>
            <a:ext cx="1169209" cy="329643"/>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vector.h</a:t>
            </a:r>
          </a:p>
        </p:txBody>
      </p:sp>
      <p:sp>
        <p:nvSpPr>
          <p:cNvPr id="27" name="Rectangle 25">
            <a:extLst>
              <a:ext uri="{FF2B5EF4-FFF2-40B4-BE49-F238E27FC236}">
                <a16:creationId xmlns:a16="http://schemas.microsoft.com/office/drawing/2014/main" id="{29331289-F55A-0BF8-A7D4-E3E91DC6CB82}"/>
              </a:ext>
            </a:extLst>
          </p:cNvPr>
          <p:cNvSpPr>
            <a:spLocks noChangeArrowheads="1"/>
          </p:cNvSpPr>
          <p:nvPr/>
        </p:nvSpPr>
        <p:spPr bwMode="auto">
          <a:xfrm>
            <a:off x="2225676" y="5110162"/>
            <a:ext cx="1657350" cy="573212"/>
          </a:xfrm>
          <a:prstGeom prst="rect">
            <a:avLst/>
          </a:prstGeom>
          <a:solidFill>
            <a:schemeClr val="accent2">
              <a:lumMod val="20000"/>
              <a:lumOff val="80000"/>
            </a:schemeClr>
          </a:solidFill>
          <a:ln w="32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latin typeface="Calibri" pitchFamily="34" charset="0"/>
                <a:ea typeface="msgothic" charset="0"/>
                <a:cs typeface="msgothic" charset="0"/>
              </a:rPr>
              <a:t>加载器</a:t>
            </a:r>
            <a:endParaRPr lang="en-US" altLang="zh-CN" sz="1600" b="1" dirty="0">
              <a:latin typeface="Calibri"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a:t>
            </a:r>
            <a:r>
              <a:rPr lang="en-GB" sz="1600" b="1" dirty="0" err="1">
                <a:latin typeface="Courier New" pitchFamily="49" charset="0"/>
                <a:ea typeface="msgothic" charset="0"/>
                <a:cs typeface="msgothic" charset="0"/>
              </a:rPr>
              <a:t>execve</a:t>
            </a:r>
            <a:r>
              <a:rPr lang="en-GB" sz="1600" b="1" dirty="0">
                <a:latin typeface="Calibri" pitchFamily="34" charset="0"/>
                <a:ea typeface="msgothic" charset="0"/>
                <a:cs typeface="msgothic" charset="0"/>
              </a:rPr>
              <a:t>)</a:t>
            </a:r>
          </a:p>
        </p:txBody>
      </p:sp>
      <p:sp>
        <p:nvSpPr>
          <p:cNvPr id="28" name="Text Box 26">
            <a:extLst>
              <a:ext uri="{FF2B5EF4-FFF2-40B4-BE49-F238E27FC236}">
                <a16:creationId xmlns:a16="http://schemas.microsoft.com/office/drawing/2014/main" id="{D0B28909-AD77-7A99-FAA5-1C1A6924DCC4}"/>
              </a:ext>
            </a:extLst>
          </p:cNvPr>
          <p:cNvSpPr txBox="1">
            <a:spLocks noChangeArrowheads="1"/>
          </p:cNvSpPr>
          <p:nvPr/>
        </p:nvSpPr>
        <p:spPr bwMode="auto">
          <a:xfrm>
            <a:off x="4460876" y="1408112"/>
            <a:ext cx="4501851" cy="561117"/>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solidFill>
                  <a:srgbClr val="990000"/>
                </a:solidFill>
                <a:latin typeface="Courier New" pitchFamily="49" charset="0"/>
                <a:ea typeface="msgothic" charset="0"/>
                <a:cs typeface="msgothic" charset="0"/>
              </a:rPr>
              <a:t>unix</a:t>
            </a:r>
            <a:r>
              <a:rPr lang="en-GB" sz="1600" b="1" dirty="0">
                <a:solidFill>
                  <a:srgbClr val="990000"/>
                </a:solidFill>
                <a:latin typeface="Courier New" pitchFamily="49" charset="0"/>
                <a:ea typeface="msgothic" charset="0"/>
                <a:cs typeface="msgothic" charset="0"/>
              </a:rPr>
              <a:t>&gt; </a:t>
            </a:r>
            <a:r>
              <a:rPr lang="en-GB" sz="1600" b="1" dirty="0" err="1">
                <a:solidFill>
                  <a:srgbClr val="990000"/>
                </a:solidFill>
                <a:latin typeface="Courier New" pitchFamily="49" charset="0"/>
                <a:ea typeface="msgothic" charset="0"/>
                <a:cs typeface="msgothic" charset="0"/>
              </a:rPr>
              <a:t>gcc</a:t>
            </a:r>
            <a:r>
              <a:rPr lang="en-GB" sz="1600" b="1" dirty="0">
                <a:solidFill>
                  <a:srgbClr val="990000"/>
                </a:solidFill>
                <a:latin typeface="Courier New" pitchFamily="49" charset="0"/>
                <a:ea typeface="msgothic" charset="0"/>
                <a:cs typeface="msgothic" charset="0"/>
              </a:rPr>
              <a:t> -shared -o </a:t>
            </a:r>
            <a:r>
              <a:rPr lang="en-GB" sz="1600" b="1" dirty="0" err="1">
                <a:solidFill>
                  <a:srgbClr val="990000"/>
                </a:solidFill>
                <a:latin typeface="Courier New" pitchFamily="49" charset="0"/>
                <a:ea typeface="msgothic" charset="0"/>
                <a:cs typeface="msgothic" charset="0"/>
              </a:rPr>
              <a:t>libvector.so</a:t>
            </a:r>
            <a:r>
              <a:rPr lang="en-GB" sz="1600" b="1" dirty="0">
                <a:solidFill>
                  <a:srgbClr val="990000"/>
                </a:solidFill>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990000"/>
                </a:solidFill>
                <a:latin typeface="Courier New" pitchFamily="49" charset="0"/>
                <a:ea typeface="msgothic" charset="0"/>
                <a:cs typeface="msgothic" charset="0"/>
              </a:rPr>
              <a:t>     </a:t>
            </a:r>
            <a:r>
              <a:rPr lang="en-GB" sz="1600" b="1" dirty="0" err="1">
                <a:solidFill>
                  <a:srgbClr val="990000"/>
                </a:solidFill>
                <a:latin typeface="Courier New" pitchFamily="49" charset="0"/>
                <a:ea typeface="msgothic" charset="0"/>
                <a:cs typeface="msgothic" charset="0"/>
              </a:rPr>
              <a:t>addvec.c</a:t>
            </a:r>
            <a:r>
              <a:rPr lang="en-GB" sz="1600" b="1" dirty="0">
                <a:solidFill>
                  <a:srgbClr val="990000"/>
                </a:solidFill>
                <a:latin typeface="Courier New" pitchFamily="49" charset="0"/>
                <a:ea typeface="msgothic" charset="0"/>
                <a:cs typeface="msgothic" charset="0"/>
              </a:rPr>
              <a:t> </a:t>
            </a:r>
            <a:r>
              <a:rPr lang="en-GB" sz="1600" b="1" dirty="0" err="1">
                <a:solidFill>
                  <a:srgbClr val="990000"/>
                </a:solidFill>
                <a:latin typeface="Courier New" pitchFamily="49" charset="0"/>
                <a:ea typeface="msgothic" charset="0"/>
                <a:cs typeface="msgothic" charset="0"/>
              </a:rPr>
              <a:t>multvec.c</a:t>
            </a:r>
            <a:r>
              <a:rPr lang="en-GB" sz="1600" b="1" dirty="0">
                <a:solidFill>
                  <a:srgbClr val="990000"/>
                </a:solidFill>
                <a:latin typeface="Courier New" pitchFamily="49" charset="0"/>
                <a:ea typeface="msgothic" charset="0"/>
                <a:cs typeface="msgothic" charset="0"/>
              </a:rPr>
              <a:t> -</a:t>
            </a:r>
            <a:r>
              <a:rPr lang="en-GB" sz="1600" b="1" dirty="0" err="1">
                <a:solidFill>
                  <a:srgbClr val="990000"/>
                </a:solidFill>
                <a:latin typeface="Courier New" pitchFamily="49" charset="0"/>
                <a:ea typeface="msgothic" charset="0"/>
                <a:cs typeface="msgothic" charset="0"/>
              </a:rPr>
              <a:t>fpic</a:t>
            </a:r>
            <a:endParaRPr lang="en-GB" sz="1600" b="1" dirty="0">
              <a:solidFill>
                <a:srgbClr val="990000"/>
              </a:solidFill>
              <a:latin typeface="Courier New" pitchFamily="49" charset="0"/>
              <a:ea typeface="msgothic" charset="0"/>
              <a:cs typeface="msgothic" charset="0"/>
            </a:endParaRPr>
          </a:p>
        </p:txBody>
      </p:sp>
      <p:sp>
        <p:nvSpPr>
          <p:cNvPr id="29" name="Line 27">
            <a:extLst>
              <a:ext uri="{FF2B5EF4-FFF2-40B4-BE49-F238E27FC236}">
                <a16:creationId xmlns:a16="http://schemas.microsoft.com/office/drawing/2014/main" id="{20C97DAF-F24F-1192-101C-190CEDC3AE57}"/>
              </a:ext>
            </a:extLst>
          </p:cNvPr>
          <p:cNvSpPr>
            <a:spLocks noChangeShapeType="1"/>
          </p:cNvSpPr>
          <p:nvPr/>
        </p:nvSpPr>
        <p:spPr bwMode="auto">
          <a:xfrm flipH="1">
            <a:off x="5486401" y="1935436"/>
            <a:ext cx="460375" cy="609600"/>
          </a:xfrm>
          <a:prstGeom prst="line">
            <a:avLst/>
          </a:prstGeom>
          <a:noFill/>
          <a:ln w="25560">
            <a:solidFill>
              <a:schemeClr val="tx1"/>
            </a:solidFill>
            <a:miter lim="800000"/>
            <a:headEnd/>
            <a:tailEnd type="triangle" w="med" len="med"/>
          </a:ln>
          <a:effectLst/>
        </p:spPr>
        <p:txBody>
          <a:bodyPr/>
          <a:lstStyle/>
          <a:p>
            <a:endParaRPr lang="en-US"/>
          </a:p>
        </p:txBody>
      </p:sp>
      <p:sp>
        <p:nvSpPr>
          <p:cNvPr id="30" name="Text Box 26">
            <a:extLst>
              <a:ext uri="{FF2B5EF4-FFF2-40B4-BE49-F238E27FC236}">
                <a16:creationId xmlns:a16="http://schemas.microsoft.com/office/drawing/2014/main" id="{CB57DEBB-F701-B683-E529-1CE9349DB0F9}"/>
              </a:ext>
            </a:extLst>
          </p:cNvPr>
          <p:cNvSpPr txBox="1">
            <a:spLocks noChangeArrowheads="1"/>
          </p:cNvSpPr>
          <p:nvPr/>
        </p:nvSpPr>
        <p:spPr bwMode="auto">
          <a:xfrm>
            <a:off x="4495801" y="3942037"/>
            <a:ext cx="3638473" cy="557461"/>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solidFill>
                  <a:srgbClr val="990000"/>
                </a:solidFill>
                <a:latin typeface="Courier New" pitchFamily="49" charset="0"/>
                <a:ea typeface="msgothic" charset="0"/>
                <a:cs typeface="msgothic" charset="0"/>
              </a:rPr>
              <a:t>unix</a:t>
            </a:r>
            <a:r>
              <a:rPr lang="en-GB" sz="1600" b="1" dirty="0">
                <a:solidFill>
                  <a:srgbClr val="990000"/>
                </a:solidFill>
                <a:latin typeface="Courier New" pitchFamily="49" charset="0"/>
                <a:ea typeface="msgothic" charset="0"/>
                <a:cs typeface="msgothic" charset="0"/>
              </a:rPr>
              <a:t>&gt; </a:t>
            </a:r>
            <a:r>
              <a:rPr lang="en-GB" sz="1600" b="1" dirty="0" err="1">
                <a:solidFill>
                  <a:srgbClr val="990000"/>
                </a:solidFill>
                <a:latin typeface="Courier New" pitchFamily="49" charset="0"/>
                <a:ea typeface="msgothic" charset="0"/>
                <a:cs typeface="msgothic" charset="0"/>
              </a:rPr>
              <a:t>gcc</a:t>
            </a:r>
            <a:r>
              <a:rPr lang="en-GB" sz="1600" dirty="0">
                <a:solidFill>
                  <a:srgbClr val="990000"/>
                </a:solidFill>
                <a:latin typeface="Courier New" pitchFamily="49" charset="0"/>
                <a:ea typeface="msgothic" charset="0"/>
                <a:cs typeface="msgothic" charset="0"/>
              </a:rPr>
              <a:t> </a:t>
            </a:r>
            <a:r>
              <a:rPr lang="mr-IN" sz="1600" dirty="0">
                <a:solidFill>
                  <a:srgbClr val="990000"/>
                </a:solidFill>
                <a:latin typeface="Courier New" pitchFamily="49" charset="0"/>
                <a:ea typeface="msgothic" charset="0"/>
                <a:cs typeface="msgothic" charset="0"/>
              </a:rPr>
              <a:t>–</a:t>
            </a:r>
            <a:r>
              <a:rPr lang="en-GB" sz="1600" dirty="0">
                <a:solidFill>
                  <a:srgbClr val="990000"/>
                </a:solidFill>
                <a:latin typeface="Courier New" pitchFamily="49" charset="0"/>
                <a:ea typeface="msgothic" charset="0"/>
                <a:cs typeface="msgothic" charset="0"/>
              </a:rPr>
              <a:t>o prog2l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990000"/>
                </a:solidFill>
                <a:latin typeface="Courier New" pitchFamily="49" charset="0"/>
                <a:ea typeface="msgothic" charset="0"/>
                <a:cs typeface="msgothic" charset="0"/>
              </a:rPr>
              <a:t>	      main2.o ./</a:t>
            </a:r>
            <a:r>
              <a:rPr lang="en-GB" sz="1600" b="1" dirty="0" err="1">
                <a:solidFill>
                  <a:srgbClr val="990000"/>
                </a:solidFill>
                <a:latin typeface="Courier New" pitchFamily="49" charset="0"/>
                <a:ea typeface="msgothic" charset="0"/>
                <a:cs typeface="msgothic" charset="0"/>
              </a:rPr>
              <a:t>libvector.so</a:t>
            </a:r>
            <a:endParaRPr lang="en-GB" sz="1600" b="1" dirty="0">
              <a:solidFill>
                <a:srgbClr val="990000"/>
              </a:solidFill>
              <a:latin typeface="Courier New" pitchFamily="49" charset="0"/>
              <a:ea typeface="msgothic" charset="0"/>
              <a:cs typeface="msgothic" charset="0"/>
            </a:endParaRPr>
          </a:p>
        </p:txBody>
      </p:sp>
    </p:spTree>
    <p:extLst>
      <p:ext uri="{BB962C8B-B14F-4D97-AF65-F5344CB8AC3E}">
        <p14:creationId xmlns:p14="http://schemas.microsoft.com/office/powerpoint/2010/main" val="3345433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129DA8-2C77-0DFB-D0A8-7924854BEE10}"/>
              </a:ext>
            </a:extLst>
          </p:cNvPr>
          <p:cNvSpPr>
            <a:spLocks noGrp="1"/>
          </p:cNvSpPr>
          <p:nvPr>
            <p:ph type="title"/>
          </p:nvPr>
        </p:nvSpPr>
        <p:spPr/>
        <p:txBody>
          <a:bodyPr/>
          <a:lstStyle/>
          <a:p>
            <a:r>
              <a:rPr lang="en-US" altLang="zh-CN" dirty="0"/>
              <a:t>ELF </a:t>
            </a:r>
            <a:r>
              <a:rPr lang="zh-CN" altLang="en-US" dirty="0"/>
              <a:t>文件的并行视图</a:t>
            </a:r>
          </a:p>
        </p:txBody>
      </p:sp>
      <p:sp>
        <p:nvSpPr>
          <p:cNvPr id="3" name="内容占位符 2">
            <a:extLst>
              <a:ext uri="{FF2B5EF4-FFF2-40B4-BE49-F238E27FC236}">
                <a16:creationId xmlns:a16="http://schemas.microsoft.com/office/drawing/2014/main" id="{4B1E12EE-2544-4059-0BE2-F4B101BD1E3F}"/>
              </a:ext>
            </a:extLst>
          </p:cNvPr>
          <p:cNvSpPr>
            <a:spLocks noGrp="1"/>
          </p:cNvSpPr>
          <p:nvPr>
            <p:ph idx="1"/>
          </p:nvPr>
        </p:nvSpPr>
        <p:spPr>
          <a:xfrm>
            <a:off x="457200" y="1600200"/>
            <a:ext cx="8305800" cy="1905000"/>
          </a:xfrm>
        </p:spPr>
        <p:txBody>
          <a:bodyPr/>
          <a:lstStyle/>
          <a:p>
            <a:r>
              <a:rPr lang="zh-CN" altLang="en-US" dirty="0">
                <a:solidFill>
                  <a:srgbClr val="FF0000"/>
                </a:solidFill>
              </a:rPr>
              <a:t>程序头表</a:t>
            </a:r>
            <a:r>
              <a:rPr lang="en-US" altLang="zh-CN" dirty="0">
                <a:solidFill>
                  <a:srgbClr val="FF0000"/>
                </a:solidFill>
              </a:rPr>
              <a:t>/</a:t>
            </a:r>
            <a:r>
              <a:rPr lang="zh-CN" altLang="en-US" dirty="0">
                <a:solidFill>
                  <a:srgbClr val="FF0000"/>
                </a:solidFill>
              </a:rPr>
              <a:t>段</a:t>
            </a:r>
            <a:r>
              <a:rPr lang="zh-CN" altLang="en-US" dirty="0"/>
              <a:t>（</a:t>
            </a:r>
            <a:r>
              <a:rPr lang="en-US" altLang="zh-CN" dirty="0"/>
              <a:t>Segments</a:t>
            </a:r>
            <a:r>
              <a:rPr lang="zh-CN" altLang="en-US" dirty="0"/>
              <a:t>）用于构建进程映像（执行程序）；可重定位文件不需要它</a:t>
            </a:r>
            <a:endParaRPr lang="en-US" altLang="zh-CN" dirty="0"/>
          </a:p>
          <a:p>
            <a:r>
              <a:rPr lang="zh-CN" altLang="en-US" dirty="0"/>
              <a:t>链接过程中使用的文件必须有</a:t>
            </a:r>
            <a:r>
              <a:rPr lang="zh-CN" altLang="en-US" dirty="0">
                <a:solidFill>
                  <a:srgbClr val="FF0000"/>
                </a:solidFill>
              </a:rPr>
              <a:t>节头表</a:t>
            </a:r>
            <a:r>
              <a:rPr lang="zh-CN" altLang="en-US" dirty="0"/>
              <a:t>（</a:t>
            </a:r>
            <a:r>
              <a:rPr lang="en-US" altLang="zh-CN" dirty="0"/>
              <a:t>Sections</a:t>
            </a:r>
            <a:r>
              <a:rPr lang="zh-CN" altLang="en-US" dirty="0"/>
              <a:t>）；其他目标文件可能有也可能没有。</a:t>
            </a:r>
          </a:p>
        </p:txBody>
      </p:sp>
      <p:graphicFrame>
        <p:nvGraphicFramePr>
          <p:cNvPr id="4" name="表格 3">
            <a:extLst>
              <a:ext uri="{FF2B5EF4-FFF2-40B4-BE49-F238E27FC236}">
                <a16:creationId xmlns:a16="http://schemas.microsoft.com/office/drawing/2014/main" id="{44A0C34C-C349-9CC7-462B-E0E7868FBDB0}"/>
              </a:ext>
            </a:extLst>
          </p:cNvPr>
          <p:cNvGraphicFramePr>
            <a:graphicFrameLocks noGrp="1"/>
          </p:cNvGraphicFramePr>
          <p:nvPr>
            <p:extLst>
              <p:ext uri="{D42A27DB-BD31-4B8C-83A1-F6EECF244321}">
                <p14:modId xmlns:p14="http://schemas.microsoft.com/office/powerpoint/2010/main" val="2747088582"/>
              </p:ext>
            </p:extLst>
          </p:nvPr>
        </p:nvGraphicFramePr>
        <p:xfrm>
          <a:off x="396875" y="3595386"/>
          <a:ext cx="3946525" cy="2560320"/>
        </p:xfrm>
        <a:graphic>
          <a:graphicData uri="http://schemas.openxmlformats.org/drawingml/2006/table">
            <a:tbl>
              <a:tblPr>
                <a:tableStyleId>{BC89EF96-8CEA-46FF-86C4-4CE0E7609802}</a:tableStyleId>
              </a:tblPr>
              <a:tblGrid>
                <a:gridCol w="3946525">
                  <a:extLst>
                    <a:ext uri="{9D8B030D-6E8A-4147-A177-3AD203B41FA5}">
                      <a16:colId xmlns:a16="http://schemas.microsoft.com/office/drawing/2014/main" val="1126144787"/>
                    </a:ext>
                  </a:extLst>
                </a:gridCol>
              </a:tblGrid>
              <a:tr h="0">
                <a:tc>
                  <a:txBody>
                    <a:bodyPr/>
                    <a:lstStyle/>
                    <a:p>
                      <a:pPr algn="ctr"/>
                      <a:r>
                        <a:rPr lang="en-US" b="1" dirty="0"/>
                        <a:t>ELF </a:t>
                      </a:r>
                      <a:r>
                        <a:rPr lang="zh-CN" altLang="en-US" b="1" dirty="0"/>
                        <a:t>头</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F5BD"/>
                    </a:solidFill>
                  </a:tcPr>
                </a:tc>
                <a:extLst>
                  <a:ext uri="{0D108BD9-81ED-4DB2-BD59-A6C34878D82A}">
                    <a16:rowId xmlns:a16="http://schemas.microsoft.com/office/drawing/2014/main" val="1430422176"/>
                  </a:ext>
                </a:extLst>
              </a:tr>
              <a:tr h="0">
                <a:tc>
                  <a:txBody>
                    <a:bodyPr/>
                    <a:lstStyle/>
                    <a:p>
                      <a:pPr algn="ctr"/>
                      <a:r>
                        <a:rPr lang="zh-CN" altLang="en-US" b="1" i="1" dirty="0">
                          <a:solidFill>
                            <a:schemeClr val="bg1">
                              <a:lumMod val="50000"/>
                            </a:schemeClr>
                          </a:solidFill>
                        </a:rPr>
                        <a:t>程序头表（可选）</a:t>
                      </a:r>
                      <a:endParaRPr lang="en-US" b="1" i="1"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F5BD"/>
                    </a:solidFill>
                  </a:tcPr>
                </a:tc>
                <a:extLst>
                  <a:ext uri="{0D108BD9-81ED-4DB2-BD59-A6C34878D82A}">
                    <a16:rowId xmlns:a16="http://schemas.microsoft.com/office/drawing/2014/main" val="3284395937"/>
                  </a:ext>
                </a:extLst>
              </a:tr>
              <a:tr h="0">
                <a:tc>
                  <a:txBody>
                    <a:bodyPr/>
                    <a:lstStyle/>
                    <a:p>
                      <a:pPr algn="ctr"/>
                      <a:r>
                        <a:rPr lang="zh-CN" altLang="en-US" b="1" dirty="0"/>
                        <a:t>节 </a:t>
                      </a:r>
                      <a:r>
                        <a:rPr lang="en-US" altLang="zh-CN" b="1" dirty="0"/>
                        <a:t>1</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F5BD"/>
                    </a:solidFill>
                  </a:tcPr>
                </a:tc>
                <a:extLst>
                  <a:ext uri="{0D108BD9-81ED-4DB2-BD59-A6C34878D82A}">
                    <a16:rowId xmlns:a16="http://schemas.microsoft.com/office/drawing/2014/main" val="470549377"/>
                  </a:ext>
                </a:extLst>
              </a:tr>
              <a:tr h="0">
                <a:tc>
                  <a:txBody>
                    <a:bodyPr/>
                    <a:lstStyle/>
                    <a:p>
                      <a:pPr algn="ctr"/>
                      <a:r>
                        <a:rPr lang="en-US" altLang="zh-CN" b="1"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F5BD"/>
                    </a:solidFill>
                  </a:tcPr>
                </a:tc>
                <a:extLst>
                  <a:ext uri="{0D108BD9-81ED-4DB2-BD59-A6C34878D82A}">
                    <a16:rowId xmlns:a16="http://schemas.microsoft.com/office/drawing/2014/main" val="2692389274"/>
                  </a:ext>
                </a:extLst>
              </a:tr>
              <a:tr h="0">
                <a:tc>
                  <a:txBody>
                    <a:bodyPr/>
                    <a:lstStyle/>
                    <a:p>
                      <a:pPr algn="ctr"/>
                      <a:r>
                        <a:rPr lang="zh-CN" altLang="en-US" b="1" dirty="0"/>
                        <a:t>节 </a:t>
                      </a:r>
                      <a:r>
                        <a:rPr lang="en-US" altLang="zh-CN" b="1" dirty="0"/>
                        <a:t>n</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F5BD"/>
                    </a:solidFill>
                  </a:tcPr>
                </a:tc>
                <a:extLst>
                  <a:ext uri="{0D108BD9-81ED-4DB2-BD59-A6C34878D82A}">
                    <a16:rowId xmlns:a16="http://schemas.microsoft.com/office/drawing/2014/main" val="117674307"/>
                  </a:ext>
                </a:extLst>
              </a:tr>
              <a:tr h="0">
                <a:tc>
                  <a:txBody>
                    <a:bodyPr/>
                    <a:lstStyle/>
                    <a:p>
                      <a:pPr algn="ctr"/>
                      <a:r>
                        <a:rPr lang="en-US" altLang="zh-CN" b="1"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F5BD"/>
                    </a:solidFill>
                  </a:tcPr>
                </a:tc>
                <a:extLst>
                  <a:ext uri="{0D108BD9-81ED-4DB2-BD59-A6C34878D82A}">
                    <a16:rowId xmlns:a16="http://schemas.microsoft.com/office/drawing/2014/main" val="3656966992"/>
                  </a:ext>
                </a:extLst>
              </a:tr>
              <a:tr h="0">
                <a:tc>
                  <a:txBody>
                    <a:bodyPr/>
                    <a:lstStyle/>
                    <a:p>
                      <a:pPr algn="ctr"/>
                      <a:r>
                        <a:rPr lang="zh-CN" altLang="en-US" b="1" dirty="0"/>
                        <a:t>节头表（必需）</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F5BD"/>
                    </a:solidFill>
                  </a:tcPr>
                </a:tc>
                <a:extLst>
                  <a:ext uri="{0D108BD9-81ED-4DB2-BD59-A6C34878D82A}">
                    <a16:rowId xmlns:a16="http://schemas.microsoft.com/office/drawing/2014/main" val="1655003138"/>
                  </a:ext>
                </a:extLst>
              </a:tr>
            </a:tbl>
          </a:graphicData>
        </a:graphic>
      </p:graphicFrame>
      <p:graphicFrame>
        <p:nvGraphicFramePr>
          <p:cNvPr id="5" name="表格 4">
            <a:extLst>
              <a:ext uri="{FF2B5EF4-FFF2-40B4-BE49-F238E27FC236}">
                <a16:creationId xmlns:a16="http://schemas.microsoft.com/office/drawing/2014/main" id="{F743F634-7E0D-6722-FF9C-5122CAD1E6CD}"/>
              </a:ext>
            </a:extLst>
          </p:cNvPr>
          <p:cNvGraphicFramePr>
            <a:graphicFrameLocks noGrp="1"/>
          </p:cNvGraphicFramePr>
          <p:nvPr>
            <p:extLst>
              <p:ext uri="{D42A27DB-BD31-4B8C-83A1-F6EECF244321}">
                <p14:modId xmlns:p14="http://schemas.microsoft.com/office/powerpoint/2010/main" val="2843311352"/>
              </p:ext>
            </p:extLst>
          </p:nvPr>
        </p:nvGraphicFramePr>
        <p:xfrm>
          <a:off x="4724400" y="3595386"/>
          <a:ext cx="3949700" cy="2560320"/>
        </p:xfrm>
        <a:graphic>
          <a:graphicData uri="http://schemas.openxmlformats.org/drawingml/2006/table">
            <a:tbl>
              <a:tblPr>
                <a:effectLst/>
                <a:tableStyleId>{3C2FFA5D-87B4-456A-9821-1D502468CF0F}</a:tableStyleId>
              </a:tblPr>
              <a:tblGrid>
                <a:gridCol w="3949700">
                  <a:extLst>
                    <a:ext uri="{9D8B030D-6E8A-4147-A177-3AD203B41FA5}">
                      <a16:colId xmlns:a16="http://schemas.microsoft.com/office/drawing/2014/main" val="3914066996"/>
                    </a:ext>
                  </a:extLst>
                </a:gridCol>
              </a:tblGrid>
              <a:tr h="0">
                <a:tc>
                  <a:txBody>
                    <a:bodyPr/>
                    <a:lstStyle/>
                    <a:p>
                      <a:pPr algn="ctr"/>
                      <a:r>
                        <a:rPr lang="en-US" b="1" dirty="0"/>
                        <a:t>ELF </a:t>
                      </a:r>
                      <a:r>
                        <a:rPr lang="zh-CN" altLang="en-US" b="1" dirty="0"/>
                        <a:t>头</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extLst>
                  <a:ext uri="{0D108BD9-81ED-4DB2-BD59-A6C34878D82A}">
                    <a16:rowId xmlns:a16="http://schemas.microsoft.com/office/drawing/2014/main" val="327089284"/>
                  </a:ext>
                </a:extLst>
              </a:tr>
              <a:tr h="0">
                <a:tc>
                  <a:txBody>
                    <a:bodyPr/>
                    <a:lstStyle/>
                    <a:p>
                      <a:pPr algn="ctr"/>
                      <a:r>
                        <a:rPr lang="zh-CN" altLang="en-US" b="1" dirty="0"/>
                        <a:t>程序头表（必需）</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extLst>
                  <a:ext uri="{0D108BD9-81ED-4DB2-BD59-A6C34878D82A}">
                    <a16:rowId xmlns:a16="http://schemas.microsoft.com/office/drawing/2014/main" val="1059102667"/>
                  </a:ext>
                </a:extLst>
              </a:tr>
              <a:tr h="0">
                <a:tc>
                  <a:txBody>
                    <a:bodyPr/>
                    <a:lstStyle/>
                    <a:p>
                      <a:pPr algn="ctr"/>
                      <a:r>
                        <a:rPr lang="zh-CN" altLang="en-US" b="1" dirty="0"/>
                        <a:t>段 </a:t>
                      </a:r>
                      <a:r>
                        <a:rPr lang="en-US" altLang="zh-CN" b="1" dirty="0"/>
                        <a:t>1</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extLst>
                  <a:ext uri="{0D108BD9-81ED-4DB2-BD59-A6C34878D82A}">
                    <a16:rowId xmlns:a16="http://schemas.microsoft.com/office/drawing/2014/main" val="1503117824"/>
                  </a:ext>
                </a:extLst>
              </a:tr>
              <a:tr h="0">
                <a:tc>
                  <a:txBody>
                    <a:bodyPr/>
                    <a:lstStyle/>
                    <a:p>
                      <a:pPr algn="ctr"/>
                      <a:r>
                        <a:rPr lang="zh-CN" altLang="en-US" b="1" dirty="0"/>
                        <a:t>段 </a:t>
                      </a:r>
                      <a:r>
                        <a:rPr lang="en-US" altLang="zh-CN" b="1" dirty="0"/>
                        <a:t>2</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extLst>
                  <a:ext uri="{0D108BD9-81ED-4DB2-BD59-A6C34878D82A}">
                    <a16:rowId xmlns:a16="http://schemas.microsoft.com/office/drawing/2014/main" val="2212560749"/>
                  </a:ext>
                </a:extLst>
              </a:tr>
              <a:tr h="0">
                <a:tc>
                  <a:txBody>
                    <a:bodyPr/>
                    <a:lstStyle/>
                    <a:p>
                      <a:pPr algn="ctr"/>
                      <a:r>
                        <a:rPr lang="zh-CN" altLang="en-US" b="1" dirty="0"/>
                        <a:t>段 </a:t>
                      </a:r>
                      <a:r>
                        <a:rPr lang="en-US" altLang="zh-CN" b="1" dirty="0"/>
                        <a:t>3</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extLst>
                  <a:ext uri="{0D108BD9-81ED-4DB2-BD59-A6C34878D82A}">
                    <a16:rowId xmlns:a16="http://schemas.microsoft.com/office/drawing/2014/main" val="3907386541"/>
                  </a:ext>
                </a:extLst>
              </a:tr>
              <a:tr h="0">
                <a:tc>
                  <a:txBody>
                    <a:bodyPr/>
                    <a:lstStyle/>
                    <a:p>
                      <a:pPr algn="ctr"/>
                      <a:r>
                        <a:rPr lang="en-US" altLang="zh-CN" b="1"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extLst>
                  <a:ext uri="{0D108BD9-81ED-4DB2-BD59-A6C34878D82A}">
                    <a16:rowId xmlns:a16="http://schemas.microsoft.com/office/drawing/2014/main" val="255451828"/>
                  </a:ext>
                </a:extLst>
              </a:tr>
              <a:tr h="0">
                <a:tc>
                  <a:txBody>
                    <a:bodyPr/>
                    <a:lstStyle/>
                    <a:p>
                      <a:pPr algn="ctr"/>
                      <a:r>
                        <a:rPr lang="zh-CN" altLang="en-US" b="1" i="1" dirty="0">
                          <a:solidFill>
                            <a:schemeClr val="bg1">
                              <a:lumMod val="50000"/>
                            </a:schemeClr>
                          </a:solidFill>
                        </a:rPr>
                        <a:t>节头表（可选）</a:t>
                      </a:r>
                      <a:endParaRPr lang="en-US" b="1" i="1" dirty="0">
                        <a:solidFill>
                          <a:schemeClr val="bg1">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extLst>
                  <a:ext uri="{0D108BD9-81ED-4DB2-BD59-A6C34878D82A}">
                    <a16:rowId xmlns:a16="http://schemas.microsoft.com/office/drawing/2014/main" val="3306594834"/>
                  </a:ext>
                </a:extLst>
              </a:tr>
            </a:tbl>
          </a:graphicData>
        </a:graphic>
      </p:graphicFrame>
      <p:sp>
        <p:nvSpPr>
          <p:cNvPr id="6" name="矩形 5">
            <a:extLst>
              <a:ext uri="{FF2B5EF4-FFF2-40B4-BE49-F238E27FC236}">
                <a16:creationId xmlns:a16="http://schemas.microsoft.com/office/drawing/2014/main" id="{ACBC5760-5C4C-95A1-120E-C14B9257ACF0}"/>
              </a:ext>
            </a:extLst>
          </p:cNvPr>
          <p:cNvSpPr/>
          <p:nvPr/>
        </p:nvSpPr>
        <p:spPr>
          <a:xfrm>
            <a:off x="1761636" y="6153090"/>
            <a:ext cx="1217000" cy="400110"/>
          </a:xfrm>
          <a:prstGeom prst="rect">
            <a:avLst/>
          </a:prstGeom>
        </p:spPr>
        <p:txBody>
          <a:bodyPr wrap="none">
            <a:spAutoFit/>
          </a:bodyPr>
          <a:lstStyle/>
          <a:p>
            <a:pPr algn="ctr"/>
            <a:r>
              <a:rPr lang="zh-CN" altLang="en-US" dirty="0"/>
              <a:t>链接视图</a:t>
            </a:r>
          </a:p>
        </p:txBody>
      </p:sp>
      <p:sp>
        <p:nvSpPr>
          <p:cNvPr id="7" name="矩形 6">
            <a:extLst>
              <a:ext uri="{FF2B5EF4-FFF2-40B4-BE49-F238E27FC236}">
                <a16:creationId xmlns:a16="http://schemas.microsoft.com/office/drawing/2014/main" id="{98EEB7D4-2369-3E3A-5645-3FC16A0FCF83}"/>
              </a:ext>
            </a:extLst>
          </p:cNvPr>
          <p:cNvSpPr/>
          <p:nvPr/>
        </p:nvSpPr>
        <p:spPr>
          <a:xfrm>
            <a:off x="6090749" y="6140466"/>
            <a:ext cx="1217000" cy="400110"/>
          </a:xfrm>
          <a:prstGeom prst="rect">
            <a:avLst/>
          </a:prstGeom>
        </p:spPr>
        <p:txBody>
          <a:bodyPr wrap="none">
            <a:spAutoFit/>
          </a:bodyPr>
          <a:lstStyle/>
          <a:p>
            <a:pPr algn="ctr"/>
            <a:r>
              <a:rPr lang="zh-CN" altLang="en-US" dirty="0"/>
              <a:t>执行视图</a:t>
            </a:r>
          </a:p>
        </p:txBody>
      </p:sp>
    </p:spTree>
    <p:extLst>
      <p:ext uri="{BB962C8B-B14F-4D97-AF65-F5344CB8AC3E}">
        <p14:creationId xmlns:p14="http://schemas.microsoft.com/office/powerpoint/2010/main" val="19780580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A3B4F5-CB9D-E199-E66C-8A95F310F029}"/>
              </a:ext>
            </a:extLst>
          </p:cNvPr>
          <p:cNvSpPr>
            <a:spLocks noGrp="1"/>
          </p:cNvSpPr>
          <p:nvPr>
            <p:ph type="title"/>
          </p:nvPr>
        </p:nvSpPr>
        <p:spPr/>
        <p:txBody>
          <a:bodyPr/>
          <a:lstStyle/>
          <a:p>
            <a:r>
              <a:rPr lang="zh-CN" altLang="en-US" dirty="0"/>
              <a:t>程序头</a:t>
            </a:r>
          </a:p>
        </p:txBody>
      </p:sp>
      <p:sp>
        <p:nvSpPr>
          <p:cNvPr id="3" name="内容占位符 2">
            <a:extLst>
              <a:ext uri="{FF2B5EF4-FFF2-40B4-BE49-F238E27FC236}">
                <a16:creationId xmlns:a16="http://schemas.microsoft.com/office/drawing/2014/main" id="{F122BE30-271F-FBB5-E314-A085D2B18C40}"/>
              </a:ext>
            </a:extLst>
          </p:cNvPr>
          <p:cNvSpPr>
            <a:spLocks noGrp="1"/>
          </p:cNvSpPr>
          <p:nvPr>
            <p:ph idx="1"/>
          </p:nvPr>
        </p:nvSpPr>
        <p:spPr>
          <a:xfrm>
            <a:off x="457200" y="1600200"/>
            <a:ext cx="8305800" cy="5029200"/>
          </a:xfrm>
        </p:spPr>
        <p:txBody>
          <a:bodyPr/>
          <a:lstStyle/>
          <a:p>
            <a:r>
              <a:rPr lang="en-US" altLang="zh-CN" sz="2400" dirty="0"/>
              <a:t>ELF </a:t>
            </a:r>
            <a:r>
              <a:rPr lang="zh-CN" altLang="en-US" sz="2400" dirty="0"/>
              <a:t>可执行文件易于加载到内存中，连续的块映射到连续的内存段。这由程序头表描述</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en-US" altLang="zh-CN" sz="2400" dirty="0"/>
              <a:t>.text </a:t>
            </a:r>
            <a:r>
              <a:rPr lang="zh-CN" altLang="en-US" sz="2400" dirty="0"/>
              <a:t>从 </a:t>
            </a:r>
            <a:r>
              <a:rPr lang="en-US" altLang="zh-CN" sz="2400" dirty="0"/>
              <a:t>0x00babe00 </a:t>
            </a:r>
            <a:r>
              <a:rPr lang="zh-CN" altLang="en-US" sz="2400" dirty="0"/>
              <a:t>开始，</a:t>
            </a:r>
            <a:r>
              <a:rPr lang="en-US" altLang="zh-CN" sz="2400" dirty="0"/>
              <a:t>.data </a:t>
            </a:r>
            <a:r>
              <a:rPr lang="zh-CN" altLang="en-US" sz="2400" dirty="0"/>
              <a:t>从 </a:t>
            </a:r>
            <a:r>
              <a:rPr lang="en-US" altLang="zh-CN" sz="2400" dirty="0"/>
              <a:t>0x00cafe00 </a:t>
            </a:r>
            <a:r>
              <a:rPr lang="zh-CN" altLang="en-US" sz="2400" dirty="0"/>
              <a:t>开始，正如我们之前在链接脚本中指定的那样</a:t>
            </a:r>
          </a:p>
          <a:p>
            <a:r>
              <a:rPr lang="zh-CN" altLang="en-US" sz="2400" dirty="0"/>
              <a:t>根据标志，</a:t>
            </a:r>
            <a:r>
              <a:rPr lang="en-US" altLang="zh-CN" sz="2400" dirty="0"/>
              <a:t>.text </a:t>
            </a:r>
            <a:r>
              <a:rPr lang="zh-CN" altLang="en-US" sz="2400" dirty="0"/>
              <a:t>是可执行的，而 </a:t>
            </a:r>
            <a:r>
              <a:rPr lang="en-US" altLang="zh-CN" sz="2400" dirty="0"/>
              <a:t>.data </a:t>
            </a:r>
            <a:r>
              <a:rPr lang="zh-CN" altLang="en-US" sz="2400" dirty="0"/>
              <a:t>是可写的</a:t>
            </a:r>
          </a:p>
          <a:p>
            <a:endParaRPr lang="zh-CN" altLang="en-US" sz="2400" dirty="0"/>
          </a:p>
        </p:txBody>
      </p:sp>
      <p:sp>
        <p:nvSpPr>
          <p:cNvPr id="4" name="Rectangle 18">
            <a:extLst>
              <a:ext uri="{FF2B5EF4-FFF2-40B4-BE49-F238E27FC236}">
                <a16:creationId xmlns:a16="http://schemas.microsoft.com/office/drawing/2014/main" id="{BF829338-022A-EA3C-55E6-0EB2F88FD208}"/>
              </a:ext>
            </a:extLst>
          </p:cNvPr>
          <p:cNvSpPr/>
          <p:nvPr/>
        </p:nvSpPr>
        <p:spPr>
          <a:xfrm>
            <a:off x="0" y="2667000"/>
            <a:ext cx="9144000" cy="1645515"/>
          </a:xfrm>
          <a:prstGeom prst="rect">
            <a:avLst/>
          </a:prstGeom>
          <a:solidFill>
            <a:schemeClr val="bg1"/>
          </a:solidFill>
          <a:ln>
            <a:solidFill>
              <a:schemeClr val="tx1"/>
            </a:solidFill>
          </a:ln>
        </p:spPr>
        <p:txBody>
          <a:bodyPr wrap="square">
            <a:spAutoFit/>
          </a:bodyPr>
          <a:lstStyle/>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300" dirty="0">
                <a:latin typeface="Courier New" pitchFamily="49" charset="0"/>
                <a:ea typeface="DejaVu LGC Sans" charset="0"/>
                <a:cs typeface="DejaVu LGC Sans" charset="0"/>
              </a:rPr>
              <a:t>#  </a:t>
            </a:r>
            <a:r>
              <a:rPr lang="en-US" sz="1300" dirty="0" err="1">
                <a:latin typeface="Courier New" pitchFamily="49" charset="0"/>
                <a:ea typeface="DejaVu LGC Sans" charset="0"/>
                <a:cs typeface="DejaVu LGC Sans" charset="0"/>
              </a:rPr>
              <a:t>objdump</a:t>
            </a:r>
            <a:r>
              <a:rPr lang="en-US" sz="1300" dirty="0">
                <a:latin typeface="Courier New" pitchFamily="49" charset="0"/>
                <a:ea typeface="DejaVu LGC Sans" charset="0"/>
                <a:cs typeface="DejaVu LGC Sans" charset="0"/>
              </a:rPr>
              <a:t> –x m </a:t>
            </a:r>
          </a:p>
          <a:p>
            <a:pPr indent="17463"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300" dirty="0">
                <a:latin typeface="Courier New" pitchFamily="49" charset="0"/>
                <a:ea typeface="DejaVu LGC Sans" charset="0"/>
                <a:cs typeface="DejaVu LGC Sans" charset="0"/>
              </a:rPr>
              <a:t>......</a:t>
            </a:r>
            <a:br>
              <a:rPr lang="en-US" sz="1300" dirty="0">
                <a:latin typeface="Courier New" pitchFamily="49" charset="0"/>
                <a:ea typeface="DejaVu LGC Sans" charset="0"/>
                <a:cs typeface="DejaVu LGC Sans" charset="0"/>
              </a:rPr>
            </a:br>
            <a:r>
              <a:rPr lang="pl-PL" sz="1300" dirty="0">
                <a:latin typeface="Courier New" pitchFamily="49" charset="0"/>
                <a:ea typeface="DejaVu LGC Sans" charset="0"/>
                <a:cs typeface="DejaVu LGC Sans" charset="0"/>
              </a:rPr>
              <a:t>LOAD off</a:t>
            </a:r>
            <a:r>
              <a:rPr lang="en-US" sz="1300" dirty="0">
                <a:latin typeface="Courier New" pitchFamily="49" charset="0"/>
                <a:ea typeface="DejaVu LGC Sans" charset="0"/>
                <a:cs typeface="DejaVu LGC Sans" charset="0"/>
              </a:rPr>
              <a:t> </a:t>
            </a:r>
            <a:r>
              <a:rPr lang="pl-PL" sz="1300" dirty="0">
                <a:latin typeface="Courier New" pitchFamily="49" charset="0"/>
                <a:ea typeface="DejaVu LGC Sans" charset="0"/>
                <a:cs typeface="DejaVu LGC Sans" charset="0"/>
              </a:rPr>
              <a:t>0x00000000001abe00 vaddr 0x00000000</a:t>
            </a:r>
            <a:r>
              <a:rPr lang="pl-PL" sz="1300" dirty="0">
                <a:highlight>
                  <a:srgbClr val="66CCFF"/>
                </a:highlight>
                <a:latin typeface="Courier New" pitchFamily="49" charset="0"/>
                <a:ea typeface="DejaVu LGC Sans" charset="0"/>
                <a:cs typeface="DejaVu LGC Sans" charset="0"/>
              </a:rPr>
              <a:t>00babe00</a:t>
            </a:r>
            <a:r>
              <a:rPr lang="pl-PL" sz="1300" dirty="0">
                <a:latin typeface="Courier New" pitchFamily="49" charset="0"/>
                <a:ea typeface="DejaVu LGC Sans" charset="0"/>
                <a:cs typeface="DejaVu LGC Sans" charset="0"/>
              </a:rPr>
              <a:t> paddr 0x0000000000babe00 align 2**1</a:t>
            </a:r>
            <a:r>
              <a:rPr lang="en-US" sz="1300" dirty="0">
                <a:latin typeface="Courier New" pitchFamily="49" charset="0"/>
                <a:ea typeface="DejaVu LGC Sans" charset="0"/>
                <a:cs typeface="DejaVu LGC Sans" charset="0"/>
              </a:rPr>
              <a:t>2</a:t>
            </a:r>
            <a:endParaRPr lang="pl-PL" sz="1300" dirty="0">
              <a:latin typeface="Courier New" pitchFamily="49" charset="0"/>
              <a:ea typeface="DejaVu LGC Sans" charset="0"/>
              <a:cs typeface="DejaVu LGC Sans" charset="0"/>
            </a:endParaRPr>
          </a:p>
          <a:p>
            <a:pPr indent="17463"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pl-PL" sz="1300" dirty="0">
                <a:latin typeface="Courier New" pitchFamily="49" charset="0"/>
                <a:ea typeface="DejaVu LGC Sans" charset="0"/>
                <a:cs typeface="DejaVu LGC Sans" charset="0"/>
              </a:rPr>
              <a:t>  filesz 0x000000000000032c memsz 0x000000000000032c flags </a:t>
            </a:r>
            <a:r>
              <a:rPr lang="pl-PL" sz="1300" dirty="0">
                <a:highlight>
                  <a:srgbClr val="66CCFF"/>
                </a:highlight>
                <a:latin typeface="Courier New" pitchFamily="49" charset="0"/>
                <a:ea typeface="DejaVu LGC Sans" charset="0"/>
                <a:cs typeface="DejaVu LGC Sans" charset="0"/>
              </a:rPr>
              <a:t>r-x</a:t>
            </a:r>
          </a:p>
          <a:p>
            <a:pPr indent="17463"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pl-PL" sz="1300" dirty="0">
                <a:latin typeface="Courier New" pitchFamily="49" charset="0"/>
                <a:ea typeface="DejaVu LGC Sans" charset="0"/>
                <a:cs typeface="DejaVu LGC Sans" charset="0"/>
              </a:rPr>
              <a:t>LOAD off 0x00000000002afe00 vaddr 0x00000000</a:t>
            </a:r>
            <a:r>
              <a:rPr lang="pl-PL" sz="1300" dirty="0">
                <a:highlight>
                  <a:srgbClr val="FF9999"/>
                </a:highlight>
                <a:latin typeface="Courier New" pitchFamily="49" charset="0"/>
                <a:ea typeface="DejaVu LGC Sans" charset="0"/>
                <a:cs typeface="DejaVu LGC Sans" charset="0"/>
              </a:rPr>
              <a:t>00cafe00</a:t>
            </a:r>
            <a:r>
              <a:rPr lang="pl-PL" sz="1300" dirty="0">
                <a:latin typeface="Courier New" pitchFamily="49" charset="0"/>
                <a:ea typeface="DejaVu LGC Sans" charset="0"/>
                <a:cs typeface="DejaVu LGC Sans" charset="0"/>
              </a:rPr>
              <a:t> paddr 0x0000000000cafe00 align 2**</a:t>
            </a:r>
            <a:r>
              <a:rPr lang="en-US" sz="1300" dirty="0">
                <a:latin typeface="Courier New" pitchFamily="49" charset="0"/>
                <a:ea typeface="DejaVu LGC Sans" charset="0"/>
                <a:cs typeface="DejaVu LGC Sans" charset="0"/>
              </a:rPr>
              <a:t>12</a:t>
            </a:r>
            <a:endParaRPr lang="pl-PL" sz="1300" dirty="0">
              <a:latin typeface="Courier New" pitchFamily="49" charset="0"/>
              <a:ea typeface="DejaVu LGC Sans" charset="0"/>
              <a:cs typeface="DejaVu LGC Sans" charset="0"/>
            </a:endParaRPr>
          </a:p>
          <a:p>
            <a:pPr indent="17463"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pl-PL" sz="1300" dirty="0">
                <a:latin typeface="Courier New" pitchFamily="49" charset="0"/>
                <a:ea typeface="DejaVu LGC Sans" charset="0"/>
                <a:cs typeface="DejaVu LGC Sans" charset="0"/>
              </a:rPr>
              <a:t>  filesz 0x0000000000000018 memsz 0x0000000000000020 flags </a:t>
            </a:r>
            <a:r>
              <a:rPr lang="pl-PL" sz="1300" dirty="0">
                <a:highlight>
                  <a:srgbClr val="FF9999"/>
                </a:highlight>
                <a:latin typeface="Courier New" pitchFamily="49" charset="0"/>
                <a:ea typeface="DejaVu LGC Sans" charset="0"/>
                <a:cs typeface="DejaVu LGC Sans" charset="0"/>
              </a:rPr>
              <a:t>rw-</a:t>
            </a:r>
            <a:endParaRPr lang="en-US" sz="1300" dirty="0">
              <a:highlight>
                <a:srgbClr val="FF9999"/>
              </a:highlight>
              <a:latin typeface="Courier New" pitchFamily="49" charset="0"/>
              <a:ea typeface="DejaVu LGC Sans" charset="0"/>
              <a:cs typeface="DejaVu LGC Sans" charset="0"/>
            </a:endParaRPr>
          </a:p>
        </p:txBody>
      </p:sp>
      <p:sp>
        <p:nvSpPr>
          <p:cNvPr id="5" name="Rectangle 18">
            <a:extLst>
              <a:ext uri="{FF2B5EF4-FFF2-40B4-BE49-F238E27FC236}">
                <a16:creationId xmlns:a16="http://schemas.microsoft.com/office/drawing/2014/main" id="{098D440A-6C48-D1D7-1F11-92937606518E}"/>
              </a:ext>
            </a:extLst>
          </p:cNvPr>
          <p:cNvSpPr/>
          <p:nvPr/>
        </p:nvSpPr>
        <p:spPr>
          <a:xfrm>
            <a:off x="-3313" y="4312515"/>
            <a:ext cx="9144000" cy="577530"/>
          </a:xfrm>
          <a:prstGeom prst="rect">
            <a:avLst/>
          </a:prstGeom>
          <a:solidFill>
            <a:srgbClr val="FFFF00"/>
          </a:solidFill>
          <a:ln>
            <a:solidFill>
              <a:schemeClr val="tx1"/>
            </a:solidFill>
          </a:ln>
        </p:spPr>
        <p:txBody>
          <a:bodyPr wrap="square">
            <a:spAutoFit/>
          </a:bodyPr>
          <a:lstStyle/>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altLang="zh-CN" sz="1300" dirty="0">
                <a:latin typeface="Courier New" pitchFamily="49" charset="0"/>
                <a:ea typeface="DejaVu LGC Sans" charset="0"/>
                <a:cs typeface="DejaVu LGC Sans" charset="0"/>
              </a:rPr>
              <a:t>off: </a:t>
            </a:r>
            <a:r>
              <a:rPr lang="zh-CN" altLang="en-US" sz="1300" dirty="0">
                <a:latin typeface="Courier New" pitchFamily="49" charset="0"/>
                <a:ea typeface="DejaVu LGC Sans" charset="0"/>
                <a:cs typeface="DejaVu LGC Sans" charset="0"/>
              </a:rPr>
              <a:t>目标文件中的偏移量</a:t>
            </a:r>
            <a:r>
              <a:rPr lang="en-US" altLang="zh-CN" sz="1300" dirty="0">
                <a:latin typeface="Courier New" pitchFamily="49" charset="0"/>
                <a:ea typeface="DejaVu LGC Sans" charset="0"/>
                <a:cs typeface="DejaVu LGC Sans" charset="0"/>
              </a:rPr>
              <a:t>				</a:t>
            </a:r>
            <a:r>
              <a:rPr lang="en-US" altLang="zh-CN" sz="1300" dirty="0" err="1">
                <a:latin typeface="Courier New" pitchFamily="49" charset="0"/>
                <a:ea typeface="DejaVu LGC Sans" charset="0"/>
                <a:cs typeface="DejaVu LGC Sans" charset="0"/>
              </a:rPr>
              <a:t>v</a:t>
            </a:r>
            <a:r>
              <a:rPr lang="en-US" sz="1300" dirty="0" err="1">
                <a:latin typeface="Courier New" pitchFamily="49" charset="0"/>
                <a:ea typeface="DejaVu LGC Sans" charset="0"/>
                <a:cs typeface="DejaVu LGC Sans" charset="0"/>
              </a:rPr>
              <a:t>addr</a:t>
            </a:r>
            <a:r>
              <a:rPr lang="en-US" sz="1300" dirty="0">
                <a:latin typeface="Courier New" pitchFamily="49" charset="0"/>
                <a:ea typeface="DejaVu LGC Sans" charset="0"/>
                <a:cs typeface="DejaVu LGC Sans" charset="0"/>
              </a:rPr>
              <a:t>/</a:t>
            </a:r>
            <a:r>
              <a:rPr lang="en-US" sz="1300" dirty="0" err="1">
                <a:latin typeface="Courier New" pitchFamily="49" charset="0"/>
                <a:ea typeface="DejaVu LGC Sans" charset="0"/>
                <a:cs typeface="DejaVu LGC Sans" charset="0"/>
              </a:rPr>
              <a:t>paddr</a:t>
            </a:r>
            <a:r>
              <a:rPr lang="en-US" sz="1300" dirty="0">
                <a:latin typeface="Courier New" pitchFamily="49" charset="0"/>
                <a:ea typeface="DejaVu LGC Sans" charset="0"/>
                <a:cs typeface="DejaVu LGC Sans" charset="0"/>
              </a:rPr>
              <a:t>: </a:t>
            </a:r>
            <a:r>
              <a:rPr lang="zh-CN" altLang="en-US" sz="1300" dirty="0">
                <a:latin typeface="Courier New" pitchFamily="49" charset="0"/>
                <a:ea typeface="DejaVu LGC Sans" charset="0"/>
                <a:cs typeface="DejaVu LGC Sans" charset="0"/>
              </a:rPr>
              <a:t>内存地址</a:t>
            </a:r>
            <a:r>
              <a:rPr lang="en-US" sz="1300" dirty="0">
                <a:latin typeface="Courier New" pitchFamily="49" charset="0"/>
                <a:ea typeface="DejaVu LGC Sans" charset="0"/>
                <a:cs typeface="DejaVu LGC Sans" charset="0"/>
              </a:rPr>
              <a:t>	   		align: </a:t>
            </a:r>
            <a:r>
              <a:rPr lang="zh-CN" altLang="en-US" sz="1300" dirty="0">
                <a:latin typeface="Courier New" pitchFamily="49" charset="0"/>
                <a:ea typeface="DejaVu LGC Sans" charset="0"/>
                <a:cs typeface="DejaVu LGC Sans" charset="0"/>
              </a:rPr>
              <a:t>对齐要求</a:t>
            </a:r>
            <a:endParaRPr lang="en-US" sz="1300" dirty="0">
              <a:latin typeface="Courier New" pitchFamily="49" charset="0"/>
              <a:ea typeface="DejaVu LGC Sans" charset="0"/>
              <a:cs typeface="DejaVu LGC Sans" charset="0"/>
            </a:endParaRPr>
          </a:p>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300" dirty="0" err="1">
                <a:latin typeface="Courier New" pitchFamily="49" charset="0"/>
                <a:ea typeface="DejaVu LGC Sans" charset="0"/>
                <a:cs typeface="DejaVu LGC Sans" charset="0"/>
              </a:rPr>
              <a:t>filesz</a:t>
            </a:r>
            <a:r>
              <a:rPr lang="en-US" sz="1300" dirty="0">
                <a:latin typeface="Courier New" pitchFamily="49" charset="0"/>
                <a:ea typeface="DejaVu LGC Sans" charset="0"/>
                <a:cs typeface="DejaVu LGC Sans" charset="0"/>
              </a:rPr>
              <a:t>: </a:t>
            </a:r>
            <a:r>
              <a:rPr lang="zh-CN" altLang="en-US" sz="1300" dirty="0">
                <a:latin typeface="Courier New" pitchFamily="49" charset="0"/>
                <a:ea typeface="DejaVu LGC Sans" charset="0"/>
                <a:cs typeface="DejaVu LGC Sans" charset="0"/>
              </a:rPr>
              <a:t>目标文件中的段大小 </a:t>
            </a:r>
            <a:r>
              <a:rPr lang="en-US" sz="1300" dirty="0">
                <a:latin typeface="Courier New" pitchFamily="49" charset="0"/>
                <a:ea typeface="DejaVu LGC Sans" charset="0"/>
                <a:cs typeface="DejaVu LGC Sans" charset="0"/>
              </a:rPr>
              <a:t>      		</a:t>
            </a:r>
            <a:r>
              <a:rPr lang="en-US" sz="1300" dirty="0" err="1">
                <a:latin typeface="Courier New" pitchFamily="49" charset="0"/>
                <a:ea typeface="DejaVu LGC Sans" charset="0"/>
                <a:cs typeface="DejaVu LGC Sans" charset="0"/>
              </a:rPr>
              <a:t>memsz</a:t>
            </a:r>
            <a:r>
              <a:rPr lang="en-US" sz="1300" dirty="0">
                <a:latin typeface="Courier New" pitchFamily="49" charset="0"/>
                <a:ea typeface="DejaVu LGC Sans" charset="0"/>
                <a:cs typeface="DejaVu LGC Sans" charset="0"/>
              </a:rPr>
              <a:t>: </a:t>
            </a:r>
            <a:r>
              <a:rPr lang="zh-CN" altLang="en-US" sz="1300" dirty="0">
                <a:latin typeface="Courier New" pitchFamily="49" charset="0"/>
                <a:ea typeface="DejaVu LGC Sans" charset="0"/>
                <a:cs typeface="DejaVu LGC Sans" charset="0"/>
              </a:rPr>
              <a:t>内存中的段大小</a:t>
            </a:r>
            <a:r>
              <a:rPr lang="en-US" altLang="zh-CN" sz="1300" dirty="0">
                <a:latin typeface="Courier New" pitchFamily="49" charset="0"/>
                <a:ea typeface="DejaVu LGC Sans" charset="0"/>
                <a:cs typeface="DejaVu LGC Sans" charset="0"/>
              </a:rPr>
              <a:t>			</a:t>
            </a:r>
            <a:r>
              <a:rPr lang="en-US" sz="1300" dirty="0">
                <a:latin typeface="Courier New" pitchFamily="49" charset="0"/>
                <a:ea typeface="DejaVu LGC Sans" charset="0"/>
                <a:cs typeface="DejaVu LGC Sans" charset="0"/>
              </a:rPr>
              <a:t>flags: </a:t>
            </a:r>
            <a:r>
              <a:rPr lang="zh-CN" altLang="en-US" sz="1300" dirty="0">
                <a:latin typeface="Courier New" pitchFamily="49" charset="0"/>
                <a:ea typeface="DejaVu LGC Sans" charset="0"/>
                <a:cs typeface="DejaVu LGC Sans" charset="0"/>
              </a:rPr>
              <a:t>运行时权限</a:t>
            </a:r>
            <a:endParaRPr lang="en-US" sz="1300" dirty="0">
              <a:latin typeface="Courier New" pitchFamily="49" charset="0"/>
              <a:ea typeface="DejaVu LGC Sans" charset="0"/>
              <a:cs typeface="DejaVu LGC Sans" charset="0"/>
            </a:endParaRPr>
          </a:p>
        </p:txBody>
      </p:sp>
    </p:spTree>
    <p:extLst>
      <p:ext uri="{BB962C8B-B14F-4D97-AF65-F5344CB8AC3E}">
        <p14:creationId xmlns:p14="http://schemas.microsoft.com/office/powerpoint/2010/main" val="27453831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74CD64-C219-6D63-2206-497C0AAB3FBE}"/>
              </a:ext>
            </a:extLst>
          </p:cNvPr>
          <p:cNvSpPr>
            <a:spLocks noGrp="1"/>
          </p:cNvSpPr>
          <p:nvPr>
            <p:ph type="title" idx="4294967295"/>
          </p:nvPr>
        </p:nvSpPr>
        <p:spPr>
          <a:xfrm>
            <a:off x="525571" y="162794"/>
            <a:ext cx="8077200" cy="914400"/>
          </a:xfrm>
        </p:spPr>
        <p:txBody>
          <a:bodyPr/>
          <a:lstStyle/>
          <a:p>
            <a:r>
              <a:rPr lang="zh-CN" altLang="en-US" dirty="0"/>
              <a:t>加载可执行目标文件</a:t>
            </a:r>
          </a:p>
        </p:txBody>
      </p:sp>
      <p:sp>
        <p:nvSpPr>
          <p:cNvPr id="4" name="Rectangle 2">
            <a:extLst>
              <a:ext uri="{FF2B5EF4-FFF2-40B4-BE49-F238E27FC236}">
                <a16:creationId xmlns:a16="http://schemas.microsoft.com/office/drawing/2014/main" id="{D79FBDA4-0CF3-EE3E-C8EB-ED4A0B40DAF7}"/>
              </a:ext>
            </a:extLst>
          </p:cNvPr>
          <p:cNvSpPr>
            <a:spLocks noChangeArrowheads="1"/>
          </p:cNvSpPr>
          <p:nvPr/>
        </p:nvSpPr>
        <p:spPr bwMode="auto">
          <a:xfrm>
            <a:off x="371597" y="1388888"/>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ELF </a:t>
            </a:r>
            <a:r>
              <a:rPr lang="zh-CN" altLang="en-US" sz="1600" b="1" dirty="0">
                <a:latin typeface="Calibri" pitchFamily="34" charset="0"/>
                <a:ea typeface="msgothic" charset="0"/>
                <a:cs typeface="msgothic" charset="0"/>
              </a:rPr>
              <a:t>头</a:t>
            </a:r>
            <a:endParaRPr lang="en-GB" sz="1600" b="1" dirty="0">
              <a:latin typeface="Calibri" pitchFamily="34" charset="0"/>
              <a:ea typeface="msgothic" charset="0"/>
              <a:cs typeface="msgothic" charset="0"/>
            </a:endParaRPr>
          </a:p>
        </p:txBody>
      </p:sp>
      <p:sp>
        <p:nvSpPr>
          <p:cNvPr id="5" name="Rectangle 3">
            <a:extLst>
              <a:ext uri="{FF2B5EF4-FFF2-40B4-BE49-F238E27FC236}">
                <a16:creationId xmlns:a16="http://schemas.microsoft.com/office/drawing/2014/main" id="{641B8DCE-FBB6-8DEA-32E1-4C2D24BC2341}"/>
              </a:ext>
            </a:extLst>
          </p:cNvPr>
          <p:cNvSpPr>
            <a:spLocks noChangeArrowheads="1"/>
          </p:cNvSpPr>
          <p:nvPr/>
        </p:nvSpPr>
        <p:spPr bwMode="auto">
          <a:xfrm>
            <a:off x="371597" y="1769888"/>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latin typeface="Calibri" pitchFamily="34" charset="0"/>
                <a:ea typeface="msgothic" charset="0"/>
                <a:cs typeface="msgothic" charset="0"/>
              </a:rPr>
              <a:t>程序头表（可执行文件必需）</a:t>
            </a:r>
            <a:endParaRPr lang="en-GB" sz="1600" b="1" dirty="0">
              <a:latin typeface="Calibri" pitchFamily="34" charset="0"/>
              <a:ea typeface="msgothic" charset="0"/>
              <a:cs typeface="msgothic" charset="0"/>
            </a:endParaRPr>
          </a:p>
        </p:txBody>
      </p:sp>
      <p:sp>
        <p:nvSpPr>
          <p:cNvPr id="6" name="Rectangle 4">
            <a:extLst>
              <a:ext uri="{FF2B5EF4-FFF2-40B4-BE49-F238E27FC236}">
                <a16:creationId xmlns:a16="http://schemas.microsoft.com/office/drawing/2014/main" id="{D6846214-3779-F803-F7CD-8E7091E651B8}"/>
              </a:ext>
            </a:extLst>
          </p:cNvPr>
          <p:cNvSpPr>
            <a:spLocks noChangeArrowheads="1"/>
          </p:cNvSpPr>
          <p:nvPr/>
        </p:nvSpPr>
        <p:spPr bwMode="auto">
          <a:xfrm>
            <a:off x="371596" y="2523025"/>
            <a:ext cx="2971800" cy="3810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.text </a:t>
            </a:r>
            <a:r>
              <a:rPr lang="zh-CN" altLang="en-US" sz="1600" b="1" dirty="0">
                <a:latin typeface="Calibri" pitchFamily="34" charset="0"/>
                <a:ea typeface="msgothic" charset="0"/>
                <a:cs typeface="msgothic" charset="0"/>
              </a:rPr>
              <a:t>节</a:t>
            </a:r>
            <a:endParaRPr lang="en-GB" sz="1600" b="1" dirty="0">
              <a:latin typeface="Calibri" pitchFamily="34" charset="0"/>
              <a:ea typeface="msgothic" charset="0"/>
              <a:cs typeface="msgothic" charset="0"/>
            </a:endParaRPr>
          </a:p>
        </p:txBody>
      </p:sp>
      <p:sp>
        <p:nvSpPr>
          <p:cNvPr id="7" name="Rectangle 5">
            <a:extLst>
              <a:ext uri="{FF2B5EF4-FFF2-40B4-BE49-F238E27FC236}">
                <a16:creationId xmlns:a16="http://schemas.microsoft.com/office/drawing/2014/main" id="{A80F7154-A24C-B0D9-1748-1F53AC97285D}"/>
              </a:ext>
            </a:extLst>
          </p:cNvPr>
          <p:cNvSpPr>
            <a:spLocks noChangeArrowheads="1"/>
          </p:cNvSpPr>
          <p:nvPr/>
        </p:nvSpPr>
        <p:spPr bwMode="auto">
          <a:xfrm>
            <a:off x="371596" y="3285025"/>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.data </a:t>
            </a:r>
            <a:r>
              <a:rPr lang="zh-CN" altLang="en-US" sz="1600" b="1" dirty="0">
                <a:latin typeface="Calibri" pitchFamily="34" charset="0"/>
                <a:ea typeface="msgothic" charset="0"/>
                <a:cs typeface="msgothic" charset="0"/>
              </a:rPr>
              <a:t>节</a:t>
            </a:r>
            <a:endParaRPr lang="en-GB" sz="1600" b="1" dirty="0">
              <a:latin typeface="Calibri" pitchFamily="34" charset="0"/>
              <a:ea typeface="msgothic" charset="0"/>
              <a:cs typeface="msgothic" charset="0"/>
            </a:endParaRPr>
          </a:p>
        </p:txBody>
      </p:sp>
      <p:sp>
        <p:nvSpPr>
          <p:cNvPr id="8" name="Rectangle 6">
            <a:extLst>
              <a:ext uri="{FF2B5EF4-FFF2-40B4-BE49-F238E27FC236}">
                <a16:creationId xmlns:a16="http://schemas.microsoft.com/office/drawing/2014/main" id="{612A51F5-97FD-0C2C-62E3-DC5B272F613F}"/>
              </a:ext>
            </a:extLst>
          </p:cNvPr>
          <p:cNvSpPr>
            <a:spLocks noChangeArrowheads="1"/>
          </p:cNvSpPr>
          <p:nvPr/>
        </p:nvSpPr>
        <p:spPr bwMode="auto">
          <a:xfrm>
            <a:off x="371596" y="3666025"/>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a:t>
            </a:r>
            <a:r>
              <a:rPr lang="en-GB" sz="1600" b="1" dirty="0" err="1">
                <a:latin typeface="Calibri" pitchFamily="34" charset="0"/>
                <a:ea typeface="msgothic" charset="0"/>
                <a:cs typeface="msgothic" charset="0"/>
              </a:rPr>
              <a:t>bss</a:t>
            </a:r>
            <a:r>
              <a:rPr lang="en-GB" sz="1600" b="1" dirty="0">
                <a:latin typeface="Calibri" pitchFamily="34" charset="0"/>
                <a:ea typeface="msgothic" charset="0"/>
                <a:cs typeface="msgothic" charset="0"/>
              </a:rPr>
              <a:t> </a:t>
            </a:r>
            <a:r>
              <a:rPr lang="zh-CN" altLang="en-US" sz="1600" b="1" dirty="0">
                <a:latin typeface="Calibri" pitchFamily="34" charset="0"/>
                <a:ea typeface="msgothic" charset="0"/>
                <a:cs typeface="msgothic" charset="0"/>
              </a:rPr>
              <a:t>节</a:t>
            </a:r>
            <a:endParaRPr lang="en-GB" sz="1600" b="1" dirty="0">
              <a:latin typeface="Calibri" pitchFamily="34" charset="0"/>
              <a:ea typeface="msgothic" charset="0"/>
              <a:cs typeface="msgothic" charset="0"/>
            </a:endParaRPr>
          </a:p>
        </p:txBody>
      </p:sp>
      <p:sp>
        <p:nvSpPr>
          <p:cNvPr id="9" name="Rectangle 7">
            <a:extLst>
              <a:ext uri="{FF2B5EF4-FFF2-40B4-BE49-F238E27FC236}">
                <a16:creationId xmlns:a16="http://schemas.microsoft.com/office/drawing/2014/main" id="{D409C088-6BAC-A633-581E-D72775B40822}"/>
              </a:ext>
            </a:extLst>
          </p:cNvPr>
          <p:cNvSpPr>
            <a:spLocks noChangeArrowheads="1"/>
          </p:cNvSpPr>
          <p:nvPr/>
        </p:nvSpPr>
        <p:spPr bwMode="auto">
          <a:xfrm>
            <a:off x="371596" y="4047025"/>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a:t>
            </a:r>
            <a:r>
              <a:rPr lang="en-GB" sz="1600" b="1" err="1">
                <a:latin typeface="Calibri" pitchFamily="34" charset="0"/>
                <a:ea typeface="msgothic" charset="0"/>
                <a:cs typeface="msgothic" charset="0"/>
              </a:rPr>
              <a:t>symtab</a:t>
            </a:r>
            <a:endParaRPr lang="en-GB" sz="1600" b="1">
              <a:latin typeface="Calibri" pitchFamily="34" charset="0"/>
              <a:ea typeface="msgothic" charset="0"/>
              <a:cs typeface="msgothic" charset="0"/>
            </a:endParaRPr>
          </a:p>
        </p:txBody>
      </p:sp>
      <p:sp>
        <p:nvSpPr>
          <p:cNvPr id="10" name="Rectangle 10">
            <a:extLst>
              <a:ext uri="{FF2B5EF4-FFF2-40B4-BE49-F238E27FC236}">
                <a16:creationId xmlns:a16="http://schemas.microsoft.com/office/drawing/2014/main" id="{71F619E4-02BF-9C39-C194-7ECD9A68F6C1}"/>
              </a:ext>
            </a:extLst>
          </p:cNvPr>
          <p:cNvSpPr>
            <a:spLocks noChangeArrowheads="1"/>
          </p:cNvSpPr>
          <p:nvPr/>
        </p:nvSpPr>
        <p:spPr bwMode="auto">
          <a:xfrm>
            <a:off x="371596" y="4428025"/>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.debug</a:t>
            </a:r>
          </a:p>
        </p:txBody>
      </p:sp>
      <p:sp>
        <p:nvSpPr>
          <p:cNvPr id="11" name="Rectangle 11">
            <a:extLst>
              <a:ext uri="{FF2B5EF4-FFF2-40B4-BE49-F238E27FC236}">
                <a16:creationId xmlns:a16="http://schemas.microsoft.com/office/drawing/2014/main" id="{12F32912-4A54-76C6-72CF-725EE0C7F5F1}"/>
              </a:ext>
            </a:extLst>
          </p:cNvPr>
          <p:cNvSpPr>
            <a:spLocks noChangeArrowheads="1"/>
          </p:cNvSpPr>
          <p:nvPr/>
        </p:nvSpPr>
        <p:spPr bwMode="auto">
          <a:xfrm>
            <a:off x="371596" y="5563375"/>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latin typeface="Calibri" pitchFamily="34" charset="0"/>
                <a:ea typeface="msgothic" charset="0"/>
                <a:cs typeface="msgothic" charset="0"/>
              </a:rPr>
              <a:t>节头表（可重定位文件必需）</a:t>
            </a:r>
            <a:endParaRPr lang="en-GB" sz="1600" b="1" dirty="0">
              <a:latin typeface="Calibri" pitchFamily="34" charset="0"/>
              <a:ea typeface="msgothic" charset="0"/>
              <a:cs typeface="msgothic" charset="0"/>
            </a:endParaRPr>
          </a:p>
        </p:txBody>
      </p:sp>
      <p:sp>
        <p:nvSpPr>
          <p:cNvPr id="12" name="Text Box 12">
            <a:extLst>
              <a:ext uri="{FF2B5EF4-FFF2-40B4-BE49-F238E27FC236}">
                <a16:creationId xmlns:a16="http://schemas.microsoft.com/office/drawing/2014/main" id="{30C2AE99-5A32-E1F3-1BA1-0269D0D54813}"/>
              </a:ext>
            </a:extLst>
          </p:cNvPr>
          <p:cNvSpPr txBox="1">
            <a:spLocks noChangeArrowheads="1"/>
          </p:cNvSpPr>
          <p:nvPr/>
        </p:nvSpPr>
        <p:spPr bwMode="auto">
          <a:xfrm>
            <a:off x="3317519" y="1234396"/>
            <a:ext cx="285954" cy="3357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0</a:t>
            </a:r>
          </a:p>
        </p:txBody>
      </p:sp>
      <p:sp>
        <p:nvSpPr>
          <p:cNvPr id="13" name="Text Box 13">
            <a:extLst>
              <a:ext uri="{FF2B5EF4-FFF2-40B4-BE49-F238E27FC236}">
                <a16:creationId xmlns:a16="http://schemas.microsoft.com/office/drawing/2014/main" id="{3B61419B-7DC9-77FF-611E-334F3EC0DF65}"/>
              </a:ext>
            </a:extLst>
          </p:cNvPr>
          <p:cNvSpPr txBox="1">
            <a:spLocks noChangeArrowheads="1"/>
          </p:cNvSpPr>
          <p:nvPr/>
        </p:nvSpPr>
        <p:spPr bwMode="auto">
          <a:xfrm>
            <a:off x="246757" y="1057552"/>
            <a:ext cx="1797585" cy="3659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800" b="1" dirty="0">
                <a:latin typeface="Calibri" pitchFamily="34" charset="0"/>
                <a:ea typeface="msgothic" charset="0"/>
                <a:cs typeface="msgothic" charset="0"/>
              </a:rPr>
              <a:t>可执行目标文件</a:t>
            </a:r>
            <a:endParaRPr lang="en-GB" sz="1800" b="1" dirty="0">
              <a:latin typeface="Calibri" pitchFamily="34" charset="0"/>
              <a:ea typeface="msgothic" charset="0"/>
              <a:cs typeface="msgothic" charset="0"/>
            </a:endParaRPr>
          </a:p>
        </p:txBody>
      </p:sp>
      <p:sp>
        <p:nvSpPr>
          <p:cNvPr id="14" name="Rectangle 14">
            <a:extLst>
              <a:ext uri="{FF2B5EF4-FFF2-40B4-BE49-F238E27FC236}">
                <a16:creationId xmlns:a16="http://schemas.microsoft.com/office/drawing/2014/main" id="{222DA4FB-3A8D-8544-9D55-8F9BB0349849}"/>
              </a:ext>
            </a:extLst>
          </p:cNvPr>
          <p:cNvSpPr>
            <a:spLocks noChangeArrowheads="1"/>
          </p:cNvSpPr>
          <p:nvPr/>
        </p:nvSpPr>
        <p:spPr bwMode="auto">
          <a:xfrm>
            <a:off x="4734780" y="1083163"/>
            <a:ext cx="2789237" cy="487362"/>
          </a:xfrm>
          <a:prstGeom prst="rect">
            <a:avLst/>
          </a:prstGeom>
          <a:solidFill>
            <a:srgbClr val="F1C7C7"/>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latin typeface="Calibri" pitchFamily="34" charset="0"/>
                <a:ea typeface="msgothic" charset="0"/>
                <a:cs typeface="msgothic" charset="0"/>
              </a:rPr>
              <a:t>内核虚拟内存</a:t>
            </a:r>
            <a:endParaRPr lang="en-GB" sz="1600" b="1" dirty="0">
              <a:latin typeface="Calibri" pitchFamily="34" charset="0"/>
              <a:ea typeface="msgothic" charset="0"/>
              <a:cs typeface="msgothic" charset="0"/>
            </a:endParaRPr>
          </a:p>
        </p:txBody>
      </p:sp>
      <p:sp>
        <p:nvSpPr>
          <p:cNvPr id="15" name="Rectangle 16">
            <a:extLst>
              <a:ext uri="{FF2B5EF4-FFF2-40B4-BE49-F238E27FC236}">
                <a16:creationId xmlns:a16="http://schemas.microsoft.com/office/drawing/2014/main" id="{116FBB27-D331-B525-1772-DB38B916CAE4}"/>
              </a:ext>
            </a:extLst>
          </p:cNvPr>
          <p:cNvSpPr>
            <a:spLocks noChangeArrowheads="1"/>
          </p:cNvSpPr>
          <p:nvPr/>
        </p:nvSpPr>
        <p:spPr bwMode="auto">
          <a:xfrm>
            <a:off x="4734780" y="3450125"/>
            <a:ext cx="2789237" cy="723900"/>
          </a:xfrm>
          <a:prstGeom prst="rect">
            <a:avLst/>
          </a:prstGeom>
          <a:solidFill>
            <a:schemeClr val="bg1">
              <a:lumMod val="75000"/>
            </a:schemeClr>
          </a:solidFill>
          <a:ln w="3240">
            <a:solidFill>
              <a:schemeClr val="tx1"/>
            </a:solidFill>
            <a:miter lim="800000"/>
            <a:headEnd/>
            <a:tailEnd/>
          </a:ln>
          <a:effectLst/>
        </p:spPr>
        <p:txBody>
          <a:bodyPr wrap="none" anchor="ctr"/>
          <a:lstStyle/>
          <a:p>
            <a:endParaRPr lang="en-US"/>
          </a:p>
        </p:txBody>
      </p:sp>
      <p:sp>
        <p:nvSpPr>
          <p:cNvPr id="16" name="Rectangle 17">
            <a:extLst>
              <a:ext uri="{FF2B5EF4-FFF2-40B4-BE49-F238E27FC236}">
                <a16:creationId xmlns:a16="http://schemas.microsoft.com/office/drawing/2014/main" id="{9BAC6C54-CA8E-3FC8-E8B6-817C53ED2EB1}"/>
              </a:ext>
            </a:extLst>
          </p:cNvPr>
          <p:cNvSpPr>
            <a:spLocks noChangeArrowheads="1"/>
          </p:cNvSpPr>
          <p:nvPr/>
        </p:nvSpPr>
        <p:spPr bwMode="auto">
          <a:xfrm>
            <a:off x="4734781" y="4171908"/>
            <a:ext cx="2789237" cy="669925"/>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latin typeface="Calibri" pitchFamily="34" charset="0"/>
                <a:ea typeface="msgothic" charset="0"/>
                <a:cs typeface="msgothic" charset="0"/>
              </a:rPr>
              <a:t>运行时堆</a:t>
            </a:r>
            <a:endParaRPr lang="en-US" altLang="zh-CN" sz="1600" b="1" dirty="0">
              <a:latin typeface="Calibri"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latin typeface="Calibri" pitchFamily="34" charset="0"/>
                <a:ea typeface="msgothic" charset="0"/>
                <a:cs typeface="msgothic" charset="0"/>
              </a:rPr>
              <a:t>（由 </a:t>
            </a:r>
            <a:r>
              <a:rPr lang="en-GB" sz="1600" b="1" dirty="0">
                <a:latin typeface="Calibri" pitchFamily="34" charset="0"/>
                <a:ea typeface="msgothic" charset="0"/>
                <a:cs typeface="msgothic" charset="0"/>
              </a:rPr>
              <a:t>malloc </a:t>
            </a:r>
            <a:r>
              <a:rPr lang="zh-CN" altLang="en-US" sz="1600" b="1" dirty="0">
                <a:latin typeface="Calibri" pitchFamily="34" charset="0"/>
                <a:ea typeface="msgothic" charset="0"/>
                <a:cs typeface="msgothic" charset="0"/>
              </a:rPr>
              <a:t>创建）</a:t>
            </a:r>
            <a:endParaRPr lang="en-GB" sz="1600" b="1" dirty="0">
              <a:latin typeface="Calibri" pitchFamily="34" charset="0"/>
              <a:ea typeface="msgothic" charset="0"/>
              <a:cs typeface="msgothic" charset="0"/>
            </a:endParaRPr>
          </a:p>
        </p:txBody>
      </p:sp>
      <p:sp>
        <p:nvSpPr>
          <p:cNvPr id="17" name="Rectangle 18">
            <a:extLst>
              <a:ext uri="{FF2B5EF4-FFF2-40B4-BE49-F238E27FC236}">
                <a16:creationId xmlns:a16="http://schemas.microsoft.com/office/drawing/2014/main" id="{9F229E31-455A-8C3D-D1D0-AECC96F81DEC}"/>
              </a:ext>
            </a:extLst>
          </p:cNvPr>
          <p:cNvSpPr>
            <a:spLocks noChangeArrowheads="1"/>
          </p:cNvSpPr>
          <p:nvPr/>
        </p:nvSpPr>
        <p:spPr bwMode="auto">
          <a:xfrm>
            <a:off x="4734780" y="1875325"/>
            <a:ext cx="2789237" cy="906463"/>
          </a:xfrm>
          <a:prstGeom prst="rect">
            <a:avLst/>
          </a:prstGeom>
          <a:solidFill>
            <a:schemeClr val="bg1">
              <a:lumMod val="75000"/>
            </a:schemeClr>
          </a:solidFill>
          <a:ln w="3240">
            <a:solidFill>
              <a:schemeClr val="tx1"/>
            </a:solidFill>
            <a:miter lim="800000"/>
            <a:headEnd/>
            <a:tailEnd/>
          </a:ln>
          <a:effectLst/>
        </p:spPr>
        <p:txBody>
          <a:bodyPr wrap="none" anchor="ctr"/>
          <a:lstStyle/>
          <a:p>
            <a:endParaRPr lang="en-US"/>
          </a:p>
        </p:txBody>
      </p:sp>
      <p:sp>
        <p:nvSpPr>
          <p:cNvPr id="18" name="Line 19">
            <a:extLst>
              <a:ext uri="{FF2B5EF4-FFF2-40B4-BE49-F238E27FC236}">
                <a16:creationId xmlns:a16="http://schemas.microsoft.com/office/drawing/2014/main" id="{65D85363-C602-BA8B-2EAF-25ED1C0751B6}"/>
              </a:ext>
            </a:extLst>
          </p:cNvPr>
          <p:cNvSpPr>
            <a:spLocks noChangeShapeType="1"/>
          </p:cNvSpPr>
          <p:nvPr/>
        </p:nvSpPr>
        <p:spPr bwMode="auto">
          <a:xfrm flipV="1">
            <a:off x="6124901" y="3778738"/>
            <a:ext cx="1588" cy="384175"/>
          </a:xfrm>
          <a:prstGeom prst="line">
            <a:avLst/>
          </a:prstGeom>
          <a:noFill/>
          <a:ln w="3240">
            <a:solidFill>
              <a:schemeClr val="tx1"/>
            </a:solidFill>
            <a:miter lim="800000"/>
            <a:headEnd/>
            <a:tailEnd type="triangle" w="med" len="med"/>
          </a:ln>
          <a:effectLst/>
        </p:spPr>
        <p:txBody>
          <a:bodyPr/>
          <a:lstStyle/>
          <a:p>
            <a:endParaRPr lang="en-US"/>
          </a:p>
        </p:txBody>
      </p:sp>
      <p:sp>
        <p:nvSpPr>
          <p:cNvPr id="19" name="Rectangle 20">
            <a:extLst>
              <a:ext uri="{FF2B5EF4-FFF2-40B4-BE49-F238E27FC236}">
                <a16:creationId xmlns:a16="http://schemas.microsoft.com/office/drawing/2014/main" id="{F48EECDB-2F07-EC63-DE44-1505A44044E2}"/>
              </a:ext>
            </a:extLst>
          </p:cNvPr>
          <p:cNvSpPr>
            <a:spLocks noChangeArrowheads="1"/>
          </p:cNvSpPr>
          <p:nvPr/>
        </p:nvSpPr>
        <p:spPr bwMode="auto">
          <a:xfrm>
            <a:off x="4734780" y="1540363"/>
            <a:ext cx="2789237" cy="563562"/>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latin typeface="Calibri" pitchFamily="34" charset="0"/>
                <a:ea typeface="msgothic" charset="0"/>
                <a:cs typeface="msgothic" charset="0"/>
              </a:rPr>
              <a:t>用户栈（运行时创建）</a:t>
            </a:r>
            <a:endParaRPr lang="en-GB" sz="1600" b="1" dirty="0">
              <a:latin typeface="Calibri" pitchFamily="34" charset="0"/>
              <a:ea typeface="msgothic" charset="0"/>
              <a:cs typeface="msgothic" charset="0"/>
            </a:endParaRPr>
          </a:p>
        </p:txBody>
      </p:sp>
      <p:sp>
        <p:nvSpPr>
          <p:cNvPr id="20" name="Line 22">
            <a:extLst>
              <a:ext uri="{FF2B5EF4-FFF2-40B4-BE49-F238E27FC236}">
                <a16:creationId xmlns:a16="http://schemas.microsoft.com/office/drawing/2014/main" id="{4ECDB72F-9D7C-350F-DE84-63EDBFDA8B29}"/>
              </a:ext>
            </a:extLst>
          </p:cNvPr>
          <p:cNvSpPr>
            <a:spLocks noChangeShapeType="1"/>
          </p:cNvSpPr>
          <p:nvPr/>
        </p:nvSpPr>
        <p:spPr bwMode="auto">
          <a:xfrm>
            <a:off x="6124901" y="2103925"/>
            <a:ext cx="1588" cy="228600"/>
          </a:xfrm>
          <a:prstGeom prst="line">
            <a:avLst/>
          </a:prstGeom>
          <a:noFill/>
          <a:ln w="3240">
            <a:solidFill>
              <a:schemeClr val="tx1"/>
            </a:solidFill>
            <a:miter lim="800000"/>
            <a:headEnd/>
            <a:tailEnd type="triangle" w="med" len="med"/>
          </a:ln>
          <a:effectLst/>
        </p:spPr>
        <p:txBody>
          <a:bodyPr/>
          <a:lstStyle/>
          <a:p>
            <a:endParaRPr lang="en-US"/>
          </a:p>
        </p:txBody>
      </p:sp>
      <p:sp>
        <p:nvSpPr>
          <p:cNvPr id="21" name="Rectangle 23">
            <a:extLst>
              <a:ext uri="{FF2B5EF4-FFF2-40B4-BE49-F238E27FC236}">
                <a16:creationId xmlns:a16="http://schemas.microsoft.com/office/drawing/2014/main" id="{28018307-D64E-A16D-FF3C-33F7FF639A28}"/>
              </a:ext>
            </a:extLst>
          </p:cNvPr>
          <p:cNvSpPr>
            <a:spLocks noChangeArrowheads="1"/>
          </p:cNvSpPr>
          <p:nvPr/>
        </p:nvSpPr>
        <p:spPr bwMode="auto">
          <a:xfrm>
            <a:off x="4734780" y="6134058"/>
            <a:ext cx="2789238" cy="396875"/>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latin typeface="Calibri" pitchFamily="34" charset="0"/>
                <a:ea typeface="msgothic" charset="0"/>
                <a:cs typeface="msgothic" charset="0"/>
              </a:rPr>
              <a:t>未使用</a:t>
            </a:r>
            <a:endParaRPr lang="en-GB" sz="1600" b="1" dirty="0">
              <a:latin typeface="Calibri" pitchFamily="34" charset="0"/>
              <a:ea typeface="msgothic" charset="0"/>
              <a:cs typeface="msgothic" charset="0"/>
            </a:endParaRPr>
          </a:p>
        </p:txBody>
      </p:sp>
      <p:sp>
        <p:nvSpPr>
          <p:cNvPr id="22" name="Text Box 24">
            <a:extLst>
              <a:ext uri="{FF2B5EF4-FFF2-40B4-BE49-F238E27FC236}">
                <a16:creationId xmlns:a16="http://schemas.microsoft.com/office/drawing/2014/main" id="{06E8656A-A441-6CFC-D3FD-8727395DDE03}"/>
              </a:ext>
            </a:extLst>
          </p:cNvPr>
          <p:cNvSpPr txBox="1">
            <a:spLocks noChangeArrowheads="1"/>
          </p:cNvSpPr>
          <p:nvPr/>
        </p:nvSpPr>
        <p:spPr bwMode="auto">
          <a:xfrm>
            <a:off x="4469145" y="6352610"/>
            <a:ext cx="285954" cy="3357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0</a:t>
            </a:r>
          </a:p>
        </p:txBody>
      </p:sp>
      <p:sp>
        <p:nvSpPr>
          <p:cNvPr id="23" name="Text Box 25">
            <a:extLst>
              <a:ext uri="{FF2B5EF4-FFF2-40B4-BE49-F238E27FC236}">
                <a16:creationId xmlns:a16="http://schemas.microsoft.com/office/drawing/2014/main" id="{D4DD069F-2A0B-D7A4-6B0B-35DBF235BE58}"/>
              </a:ext>
            </a:extLst>
          </p:cNvPr>
          <p:cNvSpPr txBox="1">
            <a:spLocks noChangeArrowheads="1"/>
          </p:cNvSpPr>
          <p:nvPr/>
        </p:nvSpPr>
        <p:spPr bwMode="auto">
          <a:xfrm>
            <a:off x="7882172" y="1929300"/>
            <a:ext cx="925551" cy="567272"/>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r>
              <a:rPr lang="en-GB" sz="1600" dirty="0" err="1">
                <a:latin typeface="Courier New" pitchFamily="49" charset="0"/>
                <a:ea typeface="msgothic" charset="0"/>
                <a:cs typeface="msgothic" charset="0"/>
              </a:rPr>
              <a:t>r</a:t>
            </a:r>
            <a:r>
              <a:rPr lang="en-GB" sz="1600" b="1" dirty="0" err="1">
                <a:latin typeface="Courier New" pitchFamily="49" charset="0"/>
                <a:ea typeface="msgothic" charset="0"/>
                <a:cs typeface="msgothic" charset="0"/>
              </a:rPr>
              <a:t>sp</a:t>
            </a:r>
            <a:r>
              <a:rPr lang="en-GB" sz="1600" b="1" dirty="0">
                <a:latin typeface="Calibri" pitchFamily="34" charset="0"/>
                <a:ea typeface="msgothic" charset="0"/>
                <a:cs typeface="msgothic" charset="0"/>
              </a:rPr>
              <a:t>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dirty="0">
                <a:latin typeface="Calibri" pitchFamily="34" charset="0"/>
                <a:ea typeface="msgothic" charset="0"/>
                <a:cs typeface="msgothic" charset="0"/>
              </a:rPr>
              <a:t>(</a:t>
            </a:r>
            <a:r>
              <a:rPr lang="zh-CN" altLang="en-US" sz="1600" b="1" dirty="0">
                <a:latin typeface="Calibri" pitchFamily="34" charset="0"/>
                <a:ea typeface="msgothic" charset="0"/>
                <a:cs typeface="msgothic" charset="0"/>
              </a:rPr>
              <a:t>栈指针</a:t>
            </a:r>
            <a:r>
              <a:rPr lang="en-US" altLang="zh-CN" sz="1600" b="1" dirty="0">
                <a:latin typeface="Calibri" pitchFamily="34" charset="0"/>
                <a:ea typeface="msgothic" charset="0"/>
                <a:cs typeface="msgothic" charset="0"/>
              </a:rPr>
              <a:t>)</a:t>
            </a:r>
            <a:endParaRPr lang="en-GB" sz="1600" b="1" dirty="0">
              <a:latin typeface="Calibri" pitchFamily="34" charset="0"/>
              <a:ea typeface="msgothic" charset="0"/>
              <a:cs typeface="msgothic" charset="0"/>
            </a:endParaRPr>
          </a:p>
        </p:txBody>
      </p:sp>
      <p:sp>
        <p:nvSpPr>
          <p:cNvPr id="24" name="Line 26">
            <a:extLst>
              <a:ext uri="{FF2B5EF4-FFF2-40B4-BE49-F238E27FC236}">
                <a16:creationId xmlns:a16="http://schemas.microsoft.com/office/drawing/2014/main" id="{7B95C8A1-2774-676B-DA7B-D75DBDF88935}"/>
              </a:ext>
            </a:extLst>
          </p:cNvPr>
          <p:cNvSpPr>
            <a:spLocks noChangeShapeType="1"/>
          </p:cNvSpPr>
          <p:nvPr/>
        </p:nvSpPr>
        <p:spPr bwMode="auto">
          <a:xfrm flipH="1">
            <a:off x="7575785" y="2100750"/>
            <a:ext cx="384175" cy="1588"/>
          </a:xfrm>
          <a:prstGeom prst="line">
            <a:avLst/>
          </a:prstGeom>
          <a:noFill/>
          <a:ln w="3240">
            <a:solidFill>
              <a:srgbClr val="000066"/>
            </a:solidFill>
            <a:miter lim="800000"/>
            <a:headEnd/>
            <a:tailEnd type="triangle" w="med" len="med"/>
          </a:ln>
          <a:effectLst/>
        </p:spPr>
        <p:txBody>
          <a:bodyPr/>
          <a:lstStyle/>
          <a:p>
            <a:endParaRPr lang="en-US"/>
          </a:p>
        </p:txBody>
      </p:sp>
      <p:sp>
        <p:nvSpPr>
          <p:cNvPr id="25" name="Text Box 27">
            <a:extLst>
              <a:ext uri="{FF2B5EF4-FFF2-40B4-BE49-F238E27FC236}">
                <a16:creationId xmlns:a16="http://schemas.microsoft.com/office/drawing/2014/main" id="{A8BDDEF8-6044-AF0D-AC88-0E233680EA7F}"/>
              </a:ext>
            </a:extLst>
          </p:cNvPr>
          <p:cNvSpPr txBox="1">
            <a:spLocks noChangeArrowheads="1"/>
          </p:cNvSpPr>
          <p:nvPr/>
        </p:nvSpPr>
        <p:spPr bwMode="auto">
          <a:xfrm>
            <a:off x="7600950" y="990600"/>
            <a:ext cx="1314450" cy="577082"/>
          </a:xfrm>
          <a:prstGeom prst="rect">
            <a:avLst/>
          </a:prstGeom>
          <a:noFill/>
          <a:ln w="9525">
            <a:noFill/>
            <a:round/>
            <a:headEnd/>
            <a:tailEnd/>
          </a:ln>
          <a:effectLst/>
        </p:spPr>
        <p:txBody>
          <a:bodyPr wrap="squar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latin typeface="Calibri" pitchFamily="34" charset="0"/>
                <a:ea typeface="msgothic" charset="0"/>
                <a:cs typeface="msgothic" charset="0"/>
              </a:rPr>
              <a:t>用户代码不可见的内存</a:t>
            </a:r>
            <a:endParaRPr lang="en-GB" sz="1600" b="1" dirty="0">
              <a:latin typeface="Calibri" pitchFamily="34" charset="0"/>
              <a:ea typeface="msgothic" charset="0"/>
              <a:cs typeface="msgothic" charset="0"/>
            </a:endParaRPr>
          </a:p>
        </p:txBody>
      </p:sp>
      <p:sp>
        <p:nvSpPr>
          <p:cNvPr id="26" name="Line 28">
            <a:extLst>
              <a:ext uri="{FF2B5EF4-FFF2-40B4-BE49-F238E27FC236}">
                <a16:creationId xmlns:a16="http://schemas.microsoft.com/office/drawing/2014/main" id="{BC9B2711-F577-F448-5E12-87D06F7FCD58}"/>
              </a:ext>
            </a:extLst>
          </p:cNvPr>
          <p:cNvSpPr>
            <a:spLocks noChangeShapeType="1"/>
          </p:cNvSpPr>
          <p:nvPr/>
        </p:nvSpPr>
        <p:spPr bwMode="auto">
          <a:xfrm flipV="1">
            <a:off x="7591751" y="1078668"/>
            <a:ext cx="1588" cy="460375"/>
          </a:xfrm>
          <a:prstGeom prst="line">
            <a:avLst/>
          </a:prstGeom>
          <a:noFill/>
          <a:ln w="3240">
            <a:solidFill>
              <a:schemeClr val="tx1"/>
            </a:solidFill>
            <a:miter lim="800000"/>
            <a:headEnd/>
            <a:tailEnd type="triangle" w="med" len="med"/>
          </a:ln>
          <a:effectLst/>
        </p:spPr>
        <p:txBody>
          <a:bodyPr/>
          <a:lstStyle/>
          <a:p>
            <a:endParaRPr lang="en-US"/>
          </a:p>
        </p:txBody>
      </p:sp>
      <p:sp>
        <p:nvSpPr>
          <p:cNvPr id="27" name="Text Box 29">
            <a:extLst>
              <a:ext uri="{FF2B5EF4-FFF2-40B4-BE49-F238E27FC236}">
                <a16:creationId xmlns:a16="http://schemas.microsoft.com/office/drawing/2014/main" id="{71EB1A6D-54D8-1A4C-673C-14EC48B94743}"/>
              </a:ext>
            </a:extLst>
          </p:cNvPr>
          <p:cNvSpPr txBox="1">
            <a:spLocks noChangeArrowheads="1"/>
          </p:cNvSpPr>
          <p:nvPr/>
        </p:nvSpPr>
        <p:spPr bwMode="auto">
          <a:xfrm>
            <a:off x="7936239" y="3994638"/>
            <a:ext cx="552052" cy="325988"/>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brk</a:t>
            </a:r>
          </a:p>
        </p:txBody>
      </p:sp>
      <p:sp>
        <p:nvSpPr>
          <p:cNvPr id="28" name="Line 30">
            <a:extLst>
              <a:ext uri="{FF2B5EF4-FFF2-40B4-BE49-F238E27FC236}">
                <a16:creationId xmlns:a16="http://schemas.microsoft.com/office/drawing/2014/main" id="{63584278-8FF3-63B8-E558-FEFDD4D3E9DE}"/>
              </a:ext>
            </a:extLst>
          </p:cNvPr>
          <p:cNvSpPr>
            <a:spLocks noChangeShapeType="1"/>
          </p:cNvSpPr>
          <p:nvPr/>
        </p:nvSpPr>
        <p:spPr bwMode="auto">
          <a:xfrm flipH="1">
            <a:off x="7552064" y="4161325"/>
            <a:ext cx="384175" cy="1588"/>
          </a:xfrm>
          <a:prstGeom prst="line">
            <a:avLst/>
          </a:prstGeom>
          <a:noFill/>
          <a:ln w="3240">
            <a:solidFill>
              <a:srgbClr val="000066"/>
            </a:solidFill>
            <a:miter lim="800000"/>
            <a:headEnd/>
            <a:tailEnd type="triangle" w="med" len="med"/>
          </a:ln>
          <a:effectLst/>
        </p:spPr>
        <p:txBody>
          <a:bodyPr/>
          <a:lstStyle/>
          <a:p>
            <a:endParaRPr lang="en-US"/>
          </a:p>
        </p:txBody>
      </p:sp>
      <p:sp>
        <p:nvSpPr>
          <p:cNvPr id="29" name="Text Box 32">
            <a:extLst>
              <a:ext uri="{FF2B5EF4-FFF2-40B4-BE49-F238E27FC236}">
                <a16:creationId xmlns:a16="http://schemas.microsoft.com/office/drawing/2014/main" id="{64715EFC-7B3A-5E28-1BE1-8D82B98BCBA5}"/>
              </a:ext>
            </a:extLst>
          </p:cNvPr>
          <p:cNvSpPr txBox="1">
            <a:spLocks noChangeArrowheads="1"/>
          </p:cNvSpPr>
          <p:nvPr/>
        </p:nvSpPr>
        <p:spPr bwMode="auto">
          <a:xfrm>
            <a:off x="3631598" y="5983475"/>
            <a:ext cx="1111500" cy="270844"/>
          </a:xfrm>
          <a:prstGeom prst="rect">
            <a:avLst/>
          </a:prstGeom>
          <a:noFill/>
          <a:ln w="9525">
            <a:noFill/>
            <a:round/>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a:latin typeface="Courier New" pitchFamily="49" charset="0"/>
                <a:ea typeface="msgothic" charset="0"/>
                <a:cs typeface="msgothic" charset="0"/>
              </a:rPr>
              <a:t>0x00babe00</a:t>
            </a:r>
          </a:p>
        </p:txBody>
      </p:sp>
      <p:sp>
        <p:nvSpPr>
          <p:cNvPr id="30" name="Rectangle 34">
            <a:extLst>
              <a:ext uri="{FF2B5EF4-FFF2-40B4-BE49-F238E27FC236}">
                <a16:creationId xmlns:a16="http://schemas.microsoft.com/office/drawing/2014/main" id="{71378359-B38D-E617-A48B-A4EA87A680C2}"/>
              </a:ext>
            </a:extLst>
          </p:cNvPr>
          <p:cNvSpPr>
            <a:spLocks noChangeArrowheads="1"/>
          </p:cNvSpPr>
          <p:nvPr/>
        </p:nvSpPr>
        <p:spPr bwMode="auto">
          <a:xfrm>
            <a:off x="4734780" y="4838658"/>
            <a:ext cx="2789238" cy="669925"/>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latin typeface="Calibri" pitchFamily="34" charset="0"/>
                <a:ea typeface="msgothic" charset="0"/>
                <a:cs typeface="msgothic" charset="0"/>
              </a:rPr>
              <a:t>读</a:t>
            </a:r>
            <a:r>
              <a:rPr lang="en-US" altLang="zh-CN" sz="1600" b="1" dirty="0">
                <a:latin typeface="Calibri" pitchFamily="34" charset="0"/>
                <a:ea typeface="msgothic" charset="0"/>
                <a:cs typeface="msgothic" charset="0"/>
              </a:rPr>
              <a:t>/</a:t>
            </a:r>
            <a:r>
              <a:rPr lang="zh-CN" altLang="en-US" sz="1600" b="1" dirty="0">
                <a:latin typeface="Calibri" pitchFamily="34" charset="0"/>
                <a:ea typeface="msgothic" charset="0"/>
                <a:cs typeface="msgothic" charset="0"/>
              </a:rPr>
              <a:t>写数据段</a:t>
            </a:r>
            <a:endParaRPr lang="en-US" altLang="zh-CN" sz="1600" b="1" dirty="0">
              <a:latin typeface="Calibri"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a:t>
            </a:r>
            <a:r>
              <a:rPr lang="en-GB" sz="1600" b="1" dirty="0">
                <a:latin typeface="Courier New" pitchFamily="49" charset="0"/>
                <a:ea typeface="msgothic" charset="0"/>
                <a:cs typeface="msgothic" charset="0"/>
              </a:rPr>
              <a:t>data</a:t>
            </a:r>
            <a:r>
              <a:rPr lang="en-GB" sz="1600" b="1" dirty="0">
                <a:latin typeface="Calibri" pitchFamily="34" charset="0"/>
                <a:ea typeface="msgothic" charset="0"/>
                <a:cs typeface="msgothic" charset="0"/>
              </a:rPr>
              <a:t>, .</a:t>
            </a:r>
            <a:r>
              <a:rPr lang="en-GB" sz="1600" b="1" dirty="0" err="1">
                <a:latin typeface="Courier New" pitchFamily="49" charset="0"/>
                <a:ea typeface="msgothic" charset="0"/>
                <a:cs typeface="msgothic" charset="0"/>
              </a:rPr>
              <a:t>bss</a:t>
            </a:r>
            <a:r>
              <a:rPr lang="en-GB" sz="1600" b="1" dirty="0">
                <a:latin typeface="Calibri" pitchFamily="34" charset="0"/>
                <a:ea typeface="msgothic" charset="0"/>
                <a:cs typeface="msgothic" charset="0"/>
              </a:rPr>
              <a:t>)</a:t>
            </a:r>
          </a:p>
        </p:txBody>
      </p:sp>
      <p:sp>
        <p:nvSpPr>
          <p:cNvPr id="31" name="Rectangle 35">
            <a:extLst>
              <a:ext uri="{FF2B5EF4-FFF2-40B4-BE49-F238E27FC236}">
                <a16:creationId xmlns:a16="http://schemas.microsoft.com/office/drawing/2014/main" id="{522233EF-ADC9-A8C7-4DB6-3023013FA474}"/>
              </a:ext>
            </a:extLst>
          </p:cNvPr>
          <p:cNvSpPr>
            <a:spLocks noChangeArrowheads="1"/>
          </p:cNvSpPr>
          <p:nvPr/>
        </p:nvSpPr>
        <p:spPr bwMode="auto">
          <a:xfrm>
            <a:off x="4734780" y="5464133"/>
            <a:ext cx="2789238" cy="669925"/>
          </a:xfrm>
          <a:prstGeom prst="rect">
            <a:avLst/>
          </a:prstGeom>
          <a:solidFill>
            <a:srgbClr val="F6F5BD"/>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latin typeface="Calibri" pitchFamily="34" charset="0"/>
                <a:ea typeface="msgothic" charset="0"/>
                <a:cs typeface="msgothic" charset="0"/>
              </a:rPr>
              <a:t>只读代码段</a:t>
            </a:r>
            <a:endParaRPr lang="en-US" altLang="zh-CN" sz="1600" b="1" dirty="0">
              <a:latin typeface="Calibri"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a:t>
            </a:r>
            <a:r>
              <a:rPr lang="en-GB" sz="1600" b="1" dirty="0">
                <a:latin typeface="Courier New" pitchFamily="49" charset="0"/>
                <a:ea typeface="msgothic" charset="0"/>
                <a:cs typeface="msgothic" charset="0"/>
              </a:rPr>
              <a:t>.</a:t>
            </a:r>
            <a:r>
              <a:rPr lang="en-GB" sz="1600" b="1" dirty="0" err="1">
                <a:latin typeface="Courier New" pitchFamily="49" charset="0"/>
                <a:ea typeface="msgothic" charset="0"/>
                <a:cs typeface="msgothic" charset="0"/>
              </a:rPr>
              <a:t>init</a:t>
            </a:r>
            <a:r>
              <a:rPr lang="en-GB" sz="1600" b="1" dirty="0">
                <a:latin typeface="Calibri" pitchFamily="34" charset="0"/>
                <a:ea typeface="msgothic" charset="0"/>
                <a:cs typeface="msgothic" charset="0"/>
              </a:rPr>
              <a:t>, .</a:t>
            </a:r>
            <a:r>
              <a:rPr lang="en-GB" sz="1600" b="1" dirty="0">
                <a:latin typeface="Courier New" pitchFamily="49" charset="0"/>
                <a:ea typeface="msgothic" charset="0"/>
                <a:cs typeface="msgothic" charset="0"/>
              </a:rPr>
              <a:t>text</a:t>
            </a:r>
            <a:r>
              <a:rPr lang="en-GB" sz="1600" b="1" dirty="0">
                <a:latin typeface="Calibri" pitchFamily="34" charset="0"/>
                <a:ea typeface="msgothic" charset="0"/>
                <a:cs typeface="msgothic" charset="0"/>
              </a:rPr>
              <a:t>, </a:t>
            </a:r>
            <a:r>
              <a:rPr lang="en-GB" sz="1600" b="1" dirty="0">
                <a:latin typeface="Courier New" pitchFamily="49" charset="0"/>
                <a:ea typeface="msgothic" charset="0"/>
                <a:cs typeface="msgothic" charset="0"/>
              </a:rPr>
              <a:t>.</a:t>
            </a:r>
            <a:r>
              <a:rPr lang="en-GB" sz="1600" b="1" dirty="0" err="1">
                <a:latin typeface="Courier New" pitchFamily="49" charset="0"/>
                <a:ea typeface="msgothic" charset="0"/>
                <a:cs typeface="msgothic" charset="0"/>
              </a:rPr>
              <a:t>rodata</a:t>
            </a:r>
            <a:r>
              <a:rPr lang="en-GB" sz="1600" b="1" dirty="0">
                <a:latin typeface="Calibri" pitchFamily="34" charset="0"/>
                <a:ea typeface="msgothic" charset="0"/>
                <a:cs typeface="msgothic" charset="0"/>
              </a:rPr>
              <a:t>)</a:t>
            </a:r>
          </a:p>
        </p:txBody>
      </p:sp>
      <p:sp>
        <p:nvSpPr>
          <p:cNvPr id="32" name="AutoShape 36">
            <a:extLst>
              <a:ext uri="{FF2B5EF4-FFF2-40B4-BE49-F238E27FC236}">
                <a16:creationId xmlns:a16="http://schemas.microsoft.com/office/drawing/2014/main" id="{A3329DC3-67A1-CE37-DBAA-96CB54BA7893}"/>
              </a:ext>
            </a:extLst>
          </p:cNvPr>
          <p:cNvSpPr>
            <a:spLocks/>
          </p:cNvSpPr>
          <p:nvPr/>
        </p:nvSpPr>
        <p:spPr bwMode="auto">
          <a:xfrm>
            <a:off x="7572701" y="4847125"/>
            <a:ext cx="76200" cy="1295400"/>
          </a:xfrm>
          <a:prstGeom prst="rightBrace">
            <a:avLst>
              <a:gd name="adj1" fmla="val 141667"/>
              <a:gd name="adj2" fmla="val 50000"/>
            </a:avLst>
          </a:prstGeom>
          <a:noFill/>
          <a:ln w="12600">
            <a:solidFill>
              <a:srgbClr val="000066"/>
            </a:solidFill>
            <a:miter lim="800000"/>
            <a:headEnd/>
            <a:tailEnd/>
          </a:ln>
          <a:effectLst/>
        </p:spPr>
        <p:txBody>
          <a:bodyPr wrap="none" anchor="ctr"/>
          <a:lstStyle/>
          <a:p>
            <a:endParaRPr lang="en-US"/>
          </a:p>
        </p:txBody>
      </p:sp>
      <p:sp>
        <p:nvSpPr>
          <p:cNvPr id="33" name="Text Box 37">
            <a:extLst>
              <a:ext uri="{FF2B5EF4-FFF2-40B4-BE49-F238E27FC236}">
                <a16:creationId xmlns:a16="http://schemas.microsoft.com/office/drawing/2014/main" id="{D2415E35-69DF-3764-7F82-48387F7EA7F5}"/>
              </a:ext>
            </a:extLst>
          </p:cNvPr>
          <p:cNvSpPr txBox="1">
            <a:spLocks noChangeArrowheads="1"/>
          </p:cNvSpPr>
          <p:nvPr/>
        </p:nvSpPr>
        <p:spPr bwMode="auto">
          <a:xfrm>
            <a:off x="7706352" y="5054949"/>
            <a:ext cx="869832" cy="818367"/>
          </a:xfrm>
          <a:prstGeom prst="rect">
            <a:avLst/>
          </a:prstGeom>
          <a:noFill/>
          <a:ln w="9525">
            <a:noFill/>
            <a:round/>
            <a:headEnd/>
            <a:tailEnd/>
          </a:ln>
          <a:effectLst/>
        </p:spPr>
        <p:txBody>
          <a:bodyPr wrap="squar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latin typeface="Calibri" pitchFamily="34" charset="0"/>
                <a:ea typeface="msgothic" charset="0"/>
                <a:cs typeface="msgothic" charset="0"/>
              </a:rPr>
              <a:t>从可执行文件加载</a:t>
            </a:r>
            <a:endParaRPr lang="en-GB" sz="1600" b="1" dirty="0">
              <a:latin typeface="Calibri" pitchFamily="34" charset="0"/>
              <a:ea typeface="msgothic" charset="0"/>
              <a:cs typeface="msgothic" charset="0"/>
            </a:endParaRPr>
          </a:p>
        </p:txBody>
      </p:sp>
      <p:sp>
        <p:nvSpPr>
          <p:cNvPr id="34" name="Rectangle 5">
            <a:extLst>
              <a:ext uri="{FF2B5EF4-FFF2-40B4-BE49-F238E27FC236}">
                <a16:creationId xmlns:a16="http://schemas.microsoft.com/office/drawing/2014/main" id="{03086542-D2CD-4E66-7122-4D1168FD7749}"/>
              </a:ext>
            </a:extLst>
          </p:cNvPr>
          <p:cNvSpPr>
            <a:spLocks noChangeArrowheads="1"/>
          </p:cNvSpPr>
          <p:nvPr/>
        </p:nvSpPr>
        <p:spPr bwMode="auto">
          <a:xfrm>
            <a:off x="371596" y="2904025"/>
            <a:ext cx="2971800" cy="3810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a:t>
            </a:r>
            <a:r>
              <a:rPr lang="en-GB" sz="1600" b="1" dirty="0" err="1">
                <a:latin typeface="Calibri" pitchFamily="34" charset="0"/>
                <a:ea typeface="msgothic" charset="0"/>
                <a:cs typeface="msgothic" charset="0"/>
              </a:rPr>
              <a:t>rodata</a:t>
            </a:r>
            <a:r>
              <a:rPr lang="en-GB" sz="1600" b="1" dirty="0">
                <a:latin typeface="Calibri" pitchFamily="34" charset="0"/>
                <a:ea typeface="msgothic" charset="0"/>
                <a:cs typeface="msgothic" charset="0"/>
              </a:rPr>
              <a:t> </a:t>
            </a:r>
            <a:r>
              <a:rPr lang="zh-CN" altLang="en-US" sz="1600" b="1" dirty="0">
                <a:latin typeface="Calibri" pitchFamily="34" charset="0"/>
                <a:ea typeface="msgothic" charset="0"/>
                <a:cs typeface="msgothic" charset="0"/>
              </a:rPr>
              <a:t>节</a:t>
            </a:r>
            <a:endParaRPr lang="en-GB" sz="1600" b="1" dirty="0">
              <a:latin typeface="Calibri" pitchFamily="34" charset="0"/>
              <a:ea typeface="msgothic" charset="0"/>
              <a:cs typeface="msgothic" charset="0"/>
            </a:endParaRPr>
          </a:p>
        </p:txBody>
      </p:sp>
      <p:sp>
        <p:nvSpPr>
          <p:cNvPr id="35" name="Rectangle 10">
            <a:extLst>
              <a:ext uri="{FF2B5EF4-FFF2-40B4-BE49-F238E27FC236}">
                <a16:creationId xmlns:a16="http://schemas.microsoft.com/office/drawing/2014/main" id="{FC960E7C-E0E6-E867-754E-77E10A1A610E}"/>
              </a:ext>
            </a:extLst>
          </p:cNvPr>
          <p:cNvSpPr>
            <a:spLocks noChangeArrowheads="1"/>
          </p:cNvSpPr>
          <p:nvPr/>
        </p:nvSpPr>
        <p:spPr bwMode="auto">
          <a:xfrm>
            <a:off x="371596" y="4809025"/>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.line</a:t>
            </a:r>
          </a:p>
        </p:txBody>
      </p:sp>
      <p:sp>
        <p:nvSpPr>
          <p:cNvPr id="36" name="Rectangle 4">
            <a:extLst>
              <a:ext uri="{FF2B5EF4-FFF2-40B4-BE49-F238E27FC236}">
                <a16:creationId xmlns:a16="http://schemas.microsoft.com/office/drawing/2014/main" id="{97A9391C-7BB3-1A1F-1464-94B597819111}"/>
              </a:ext>
            </a:extLst>
          </p:cNvPr>
          <p:cNvSpPr>
            <a:spLocks noChangeArrowheads="1"/>
          </p:cNvSpPr>
          <p:nvPr/>
        </p:nvSpPr>
        <p:spPr bwMode="auto">
          <a:xfrm>
            <a:off x="371596" y="2142025"/>
            <a:ext cx="2971800" cy="3810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a:t>
            </a:r>
            <a:r>
              <a:rPr lang="en-GB" sz="1600" b="1" dirty="0" err="1">
                <a:latin typeface="Calibri" pitchFamily="34" charset="0"/>
                <a:ea typeface="msgothic" charset="0"/>
                <a:cs typeface="msgothic" charset="0"/>
              </a:rPr>
              <a:t>init</a:t>
            </a:r>
            <a:r>
              <a:rPr lang="en-GB" sz="1600" b="1" dirty="0">
                <a:latin typeface="Calibri" pitchFamily="34" charset="0"/>
                <a:ea typeface="msgothic" charset="0"/>
                <a:cs typeface="msgothic" charset="0"/>
              </a:rPr>
              <a:t> </a:t>
            </a:r>
            <a:r>
              <a:rPr lang="zh-CN" altLang="en-US" sz="1600" b="1" dirty="0">
                <a:latin typeface="Calibri" pitchFamily="34" charset="0"/>
                <a:ea typeface="msgothic" charset="0"/>
                <a:cs typeface="msgothic" charset="0"/>
              </a:rPr>
              <a:t>节</a:t>
            </a:r>
            <a:endParaRPr lang="en-GB" sz="1600" b="1" dirty="0">
              <a:latin typeface="Calibri" pitchFamily="34" charset="0"/>
              <a:ea typeface="msgothic" charset="0"/>
              <a:cs typeface="msgothic" charset="0"/>
            </a:endParaRPr>
          </a:p>
        </p:txBody>
      </p:sp>
      <p:sp>
        <p:nvSpPr>
          <p:cNvPr id="37" name="Rectangle 10">
            <a:extLst>
              <a:ext uri="{FF2B5EF4-FFF2-40B4-BE49-F238E27FC236}">
                <a16:creationId xmlns:a16="http://schemas.microsoft.com/office/drawing/2014/main" id="{8637D229-6AEB-8BB9-93C0-CA8D135EEBC2}"/>
              </a:ext>
            </a:extLst>
          </p:cNvPr>
          <p:cNvSpPr>
            <a:spLocks noChangeArrowheads="1"/>
          </p:cNvSpPr>
          <p:nvPr/>
        </p:nvSpPr>
        <p:spPr bwMode="auto">
          <a:xfrm>
            <a:off x="371596" y="5190025"/>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a:t>
            </a:r>
            <a:r>
              <a:rPr lang="en-GB" sz="1600" b="1" err="1">
                <a:latin typeface="Calibri" pitchFamily="34" charset="0"/>
                <a:ea typeface="msgothic" charset="0"/>
                <a:cs typeface="msgothic" charset="0"/>
              </a:rPr>
              <a:t>strtab</a:t>
            </a:r>
            <a:endParaRPr lang="en-GB" sz="1600" b="1">
              <a:latin typeface="Calibri" pitchFamily="34" charset="0"/>
              <a:ea typeface="msgothic" charset="0"/>
              <a:cs typeface="msgothic" charset="0"/>
            </a:endParaRPr>
          </a:p>
        </p:txBody>
      </p:sp>
      <p:sp>
        <p:nvSpPr>
          <p:cNvPr id="38" name="Rectangle 15">
            <a:extLst>
              <a:ext uri="{FF2B5EF4-FFF2-40B4-BE49-F238E27FC236}">
                <a16:creationId xmlns:a16="http://schemas.microsoft.com/office/drawing/2014/main" id="{8A73A465-3F38-0813-DBB0-1FF31B0CE872}"/>
              </a:ext>
            </a:extLst>
          </p:cNvPr>
          <p:cNvSpPr>
            <a:spLocks noChangeArrowheads="1"/>
          </p:cNvSpPr>
          <p:nvPr/>
        </p:nvSpPr>
        <p:spPr bwMode="auto">
          <a:xfrm>
            <a:off x="4734780" y="2757929"/>
            <a:ext cx="2789237" cy="696771"/>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dirty="0">
                <a:solidFill>
                  <a:srgbClr val="C00000"/>
                </a:solidFill>
                <a:latin typeface="Calibri" pitchFamily="34" charset="0"/>
                <a:ea typeface="msgothic" charset="0"/>
                <a:cs typeface="msgothic" charset="0"/>
              </a:rPr>
              <a:t>某些不确定的内容</a:t>
            </a:r>
            <a:endParaRPr lang="en-US" altLang="zh-CN" sz="1600" dirty="0">
              <a:solidFill>
                <a:srgbClr val="C00000"/>
              </a:solidFill>
              <a:latin typeface="Calibri"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dirty="0">
                <a:solidFill>
                  <a:srgbClr val="C00000"/>
                </a:solidFill>
                <a:latin typeface="Calibri" pitchFamily="34" charset="0"/>
                <a:ea typeface="msgothic" charset="0"/>
                <a:cs typeface="msgothic" charset="0"/>
              </a:rPr>
              <a:t>静态</a:t>
            </a:r>
            <a:r>
              <a:rPr lang="en-US" altLang="zh-CN" sz="1600" dirty="0">
                <a:solidFill>
                  <a:srgbClr val="C00000"/>
                </a:solidFill>
                <a:latin typeface="Calibri" pitchFamily="34" charset="0"/>
                <a:ea typeface="msgothic" charset="0"/>
                <a:cs typeface="msgothic" charset="0"/>
              </a:rPr>
              <a:t>/</a:t>
            </a:r>
            <a:r>
              <a:rPr lang="zh-CN" altLang="en-US" sz="1600" dirty="0">
                <a:solidFill>
                  <a:srgbClr val="C00000"/>
                </a:solidFill>
                <a:latin typeface="Calibri" pitchFamily="34" charset="0"/>
                <a:ea typeface="msgothic" charset="0"/>
                <a:cs typeface="msgothic" charset="0"/>
              </a:rPr>
              <a:t>动态链接有所不同</a:t>
            </a:r>
            <a:endParaRPr lang="en-GB" sz="1600" dirty="0">
              <a:solidFill>
                <a:srgbClr val="C00000"/>
              </a:solidFill>
              <a:latin typeface="Calibri" pitchFamily="34" charset="0"/>
              <a:ea typeface="msgothic" charset="0"/>
              <a:cs typeface="msgothic" charset="0"/>
            </a:endParaRPr>
          </a:p>
        </p:txBody>
      </p:sp>
      <p:sp>
        <p:nvSpPr>
          <p:cNvPr id="39" name="Text Box 32">
            <a:extLst>
              <a:ext uri="{FF2B5EF4-FFF2-40B4-BE49-F238E27FC236}">
                <a16:creationId xmlns:a16="http://schemas.microsoft.com/office/drawing/2014/main" id="{16E2E4B8-E10F-7068-2EB1-6732066C522B}"/>
              </a:ext>
            </a:extLst>
          </p:cNvPr>
          <p:cNvSpPr txBox="1">
            <a:spLocks noChangeArrowheads="1"/>
          </p:cNvSpPr>
          <p:nvPr/>
        </p:nvSpPr>
        <p:spPr bwMode="auto">
          <a:xfrm>
            <a:off x="3639916" y="5329159"/>
            <a:ext cx="1424971" cy="270844"/>
          </a:xfrm>
          <a:prstGeom prst="rect">
            <a:avLst/>
          </a:prstGeom>
          <a:noFill/>
          <a:ln w="9525">
            <a:noFill/>
            <a:round/>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a:latin typeface="Courier New" pitchFamily="49" charset="0"/>
                <a:ea typeface="msgothic" charset="0"/>
                <a:cs typeface="msgothic" charset="0"/>
              </a:rPr>
              <a:t>0x00cafe00</a:t>
            </a:r>
          </a:p>
        </p:txBody>
      </p:sp>
    </p:spTree>
    <p:extLst>
      <p:ext uri="{BB962C8B-B14F-4D97-AF65-F5344CB8AC3E}">
        <p14:creationId xmlns:p14="http://schemas.microsoft.com/office/powerpoint/2010/main" val="3699240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1A0E02-C0F8-1C6B-A563-5E8967B2B99A}"/>
              </a:ext>
            </a:extLst>
          </p:cNvPr>
          <p:cNvSpPr>
            <a:spLocks noGrp="1"/>
          </p:cNvSpPr>
          <p:nvPr>
            <p:ph type="title"/>
          </p:nvPr>
        </p:nvSpPr>
        <p:spPr/>
        <p:txBody>
          <a:bodyPr/>
          <a:lstStyle/>
          <a:p>
            <a:r>
              <a:rPr lang="zh-CN" altLang="en-US" dirty="0"/>
              <a:t>预处理器</a:t>
            </a:r>
          </a:p>
        </p:txBody>
      </p:sp>
      <p:sp>
        <p:nvSpPr>
          <p:cNvPr id="3" name="内容占位符 2">
            <a:extLst>
              <a:ext uri="{FF2B5EF4-FFF2-40B4-BE49-F238E27FC236}">
                <a16:creationId xmlns:a16="http://schemas.microsoft.com/office/drawing/2014/main" id="{608ECC6E-1D02-F89B-1183-F27543ED0A3D}"/>
              </a:ext>
            </a:extLst>
          </p:cNvPr>
          <p:cNvSpPr>
            <a:spLocks noGrp="1"/>
          </p:cNvSpPr>
          <p:nvPr>
            <p:ph idx="1"/>
          </p:nvPr>
        </p:nvSpPr>
        <p:spPr>
          <a:xfrm>
            <a:off x="457200" y="1600200"/>
            <a:ext cx="8305800" cy="1600200"/>
          </a:xfrm>
        </p:spPr>
        <p:txBody>
          <a:bodyPr/>
          <a:lstStyle/>
          <a:p>
            <a:r>
              <a:rPr lang="zh-CN" altLang="en-US" sz="2400" dirty="0"/>
              <a:t>首先，</a:t>
            </a:r>
            <a:r>
              <a:rPr lang="en-US" altLang="zh-CN" sz="2400" dirty="0" err="1"/>
              <a:t>gcc</a:t>
            </a:r>
            <a:r>
              <a:rPr lang="en-US" altLang="zh-CN" sz="2400" dirty="0"/>
              <a:t> </a:t>
            </a:r>
            <a:r>
              <a:rPr lang="zh-CN" altLang="en-US" sz="2400" dirty="0"/>
              <a:t>编译器驱动程序调用 </a:t>
            </a:r>
            <a:r>
              <a:rPr lang="en-US" altLang="zh-CN" sz="2400" dirty="0" err="1"/>
              <a:t>cpp</a:t>
            </a:r>
            <a:r>
              <a:rPr lang="en-US" altLang="zh-CN" sz="2400" dirty="0"/>
              <a:t> </a:t>
            </a:r>
            <a:r>
              <a:rPr lang="zh-CN" altLang="en-US" sz="2400" dirty="0"/>
              <a:t>生成展开的源代码</a:t>
            </a:r>
            <a:endParaRPr lang="en-US" altLang="zh-CN" sz="2400" dirty="0"/>
          </a:p>
          <a:p>
            <a:pPr lvl="1"/>
            <a:r>
              <a:rPr lang="zh-CN" altLang="en-US" sz="2000" dirty="0"/>
              <a:t>预处理器只进行文本替换</a:t>
            </a:r>
            <a:r>
              <a:rPr lang="en-US" altLang="zh-CN" sz="2000" dirty="0"/>
              <a:t>/ </a:t>
            </a:r>
            <a:r>
              <a:rPr lang="en-US" altLang="zh-CN" sz="2000" dirty="0" err="1"/>
              <a:t>gcc</a:t>
            </a:r>
            <a:r>
              <a:rPr lang="en-US" altLang="zh-CN" sz="2000" dirty="0"/>
              <a:t> </a:t>
            </a:r>
            <a:r>
              <a:rPr lang="zh-CN" altLang="en-US" sz="2000" dirty="0"/>
              <a:t>带有 </a:t>
            </a:r>
            <a:r>
              <a:rPr lang="en-US" altLang="zh-CN" sz="2000" dirty="0"/>
              <a:t>"-E" </a:t>
            </a:r>
            <a:r>
              <a:rPr lang="zh-CN" altLang="en-US" sz="2000" dirty="0"/>
              <a:t>选项</a:t>
            </a:r>
          </a:p>
          <a:p>
            <a:pPr lvl="1"/>
            <a:r>
              <a:rPr lang="zh-CN" altLang="en-US" sz="2000" dirty="0"/>
              <a:t>将 </a:t>
            </a:r>
            <a:r>
              <a:rPr lang="en-US" altLang="zh-CN" sz="2000" dirty="0"/>
              <a:t>C </a:t>
            </a:r>
            <a:r>
              <a:rPr lang="zh-CN" altLang="en-US" sz="2000" dirty="0"/>
              <a:t>源文件转换为另一个 </a:t>
            </a:r>
            <a:r>
              <a:rPr lang="en-US" altLang="zh-CN" sz="2000" dirty="0"/>
              <a:t>C </a:t>
            </a:r>
            <a:r>
              <a:rPr lang="zh-CN" altLang="en-US" sz="2000" dirty="0"/>
              <a:t>源文件</a:t>
            </a:r>
          </a:p>
          <a:p>
            <a:pPr lvl="1"/>
            <a:r>
              <a:rPr lang="zh-CN" altLang="en-US" sz="2000" dirty="0"/>
              <a:t>展开 </a:t>
            </a:r>
            <a:r>
              <a:rPr lang="en-US" altLang="zh-CN" sz="2000" dirty="0"/>
              <a:t>"#" </a:t>
            </a:r>
            <a:r>
              <a:rPr lang="zh-CN" altLang="en-US" sz="2000" dirty="0"/>
              <a:t>指令</a:t>
            </a:r>
          </a:p>
          <a:p>
            <a:endParaRPr lang="zh-CN" altLang="en-US" sz="2400" dirty="0"/>
          </a:p>
        </p:txBody>
      </p:sp>
      <p:sp>
        <p:nvSpPr>
          <p:cNvPr id="4" name="Rectangle 7">
            <a:extLst>
              <a:ext uri="{FF2B5EF4-FFF2-40B4-BE49-F238E27FC236}">
                <a16:creationId xmlns:a16="http://schemas.microsoft.com/office/drawing/2014/main" id="{42860DB7-262A-DFC3-EAD7-CFD61F31C6DA}"/>
              </a:ext>
            </a:extLst>
          </p:cNvPr>
          <p:cNvSpPr/>
          <p:nvPr/>
        </p:nvSpPr>
        <p:spPr>
          <a:xfrm>
            <a:off x="457200" y="3886200"/>
            <a:ext cx="4267200" cy="1528752"/>
          </a:xfrm>
          <a:prstGeom prst="rect">
            <a:avLst/>
          </a:prstGeom>
          <a:solidFill>
            <a:srgbClr val="F6F5BD"/>
          </a:solidFill>
          <a:ln>
            <a:solidFill>
              <a:schemeClr val="tx1"/>
            </a:solidFill>
          </a:ln>
        </p:spPr>
        <p:txBody>
          <a:bodyPr wrap="square">
            <a:spAutoFit/>
          </a:bodyPr>
          <a:lstStyle/>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#include &lt;</a:t>
            </a:r>
            <a:r>
              <a:rPr lang="en-US" sz="1400" b="0" dirty="0" err="1">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stdio.h</a:t>
            </a: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&gt;</a:t>
            </a:r>
          </a:p>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#define FOO 4</a:t>
            </a:r>
          </a:p>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b="0" dirty="0" err="1">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int</a:t>
            </a: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main()</a:t>
            </a:r>
            <a:r>
              <a:rPr lang="ar-SA" sz="1400" b="0" dirty="0">
                <a:solidFill>
                  <a:srgbClr val="000000"/>
                </a:solidFill>
                <a:latin typeface="JetBrainsMono NFM" panose="02000009000000000000" pitchFamily="49" charset="0"/>
                <a:ea typeface="JetBrainsMono NFM" panose="02000009000000000000" pitchFamily="49" charset="0"/>
                <a:cs typeface="Arial" charset="0"/>
              </a:rPr>
              <a:t>‏</a:t>
            </a: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a:t>
            </a:r>
          </a:p>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en-US" sz="1400" b="0" dirty="0" err="1">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printf</a:t>
            </a: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("hello, world %d\n", FOO);</a:t>
            </a:r>
          </a:p>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a:t>
            </a:r>
          </a:p>
        </p:txBody>
      </p:sp>
      <p:sp>
        <p:nvSpPr>
          <p:cNvPr id="5" name="Rectangle 10">
            <a:extLst>
              <a:ext uri="{FF2B5EF4-FFF2-40B4-BE49-F238E27FC236}">
                <a16:creationId xmlns:a16="http://schemas.microsoft.com/office/drawing/2014/main" id="{53E2F36F-213A-9BBA-A4B3-954490997C28}"/>
              </a:ext>
            </a:extLst>
          </p:cNvPr>
          <p:cNvSpPr/>
          <p:nvPr/>
        </p:nvSpPr>
        <p:spPr>
          <a:xfrm>
            <a:off x="4800600" y="3630232"/>
            <a:ext cx="3733800" cy="2040687"/>
          </a:xfrm>
          <a:prstGeom prst="rect">
            <a:avLst/>
          </a:prstGeom>
          <a:solidFill>
            <a:srgbClr val="D5F1CF"/>
          </a:solidFill>
          <a:ln>
            <a:solidFill>
              <a:schemeClr val="tx1"/>
            </a:solidFill>
          </a:ln>
        </p:spPr>
        <p:txBody>
          <a:bodyPr wrap="square">
            <a:spAutoFit/>
          </a:bodyPr>
          <a:lstStyle/>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a:t>
            </a:r>
          </a:p>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extern </a:t>
            </a:r>
            <a:r>
              <a:rPr lang="en-US" sz="1400" b="0" dirty="0" err="1">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int</a:t>
            </a: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en-US" sz="1400" b="0" dirty="0" err="1">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printf</a:t>
            </a: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(const char *__restrict __format, ...); </a:t>
            </a:r>
          </a:p>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a:t>
            </a:r>
          </a:p>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b="0" dirty="0" err="1">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int</a:t>
            </a: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main() {</a:t>
            </a:r>
          </a:p>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en-US" sz="1400" b="0" dirty="0" err="1">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printf</a:t>
            </a: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("hello, world %d\n", 4);</a:t>
            </a:r>
          </a:p>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a:t>
            </a:r>
          </a:p>
        </p:txBody>
      </p:sp>
      <p:cxnSp>
        <p:nvCxnSpPr>
          <p:cNvPr id="6" name="直接箭头连接符 5">
            <a:extLst>
              <a:ext uri="{FF2B5EF4-FFF2-40B4-BE49-F238E27FC236}">
                <a16:creationId xmlns:a16="http://schemas.microsoft.com/office/drawing/2014/main" id="{63F5737A-DDD6-0EE0-1C94-D059D24A2300}"/>
              </a:ext>
            </a:extLst>
          </p:cNvPr>
          <p:cNvCxnSpPr>
            <a:cxnSpLocks/>
          </p:cNvCxnSpPr>
          <p:nvPr/>
        </p:nvCxnSpPr>
        <p:spPr bwMode="auto">
          <a:xfrm>
            <a:off x="2667000" y="4038600"/>
            <a:ext cx="2202873" cy="0"/>
          </a:xfrm>
          <a:prstGeom prst="straightConnector1">
            <a:avLst/>
          </a:prstGeom>
          <a:noFill/>
          <a:ln w="38100" cap="flat" cmpd="sng" algn="ctr">
            <a:solidFill>
              <a:srgbClr val="CC0000"/>
            </a:solidFill>
            <a:prstDash val="solid"/>
            <a:round/>
            <a:headEnd type="none" w="med" len="med"/>
            <a:tailEnd type="triangle"/>
          </a:ln>
          <a:effectLst/>
        </p:spPr>
      </p:cxnSp>
    </p:spTree>
    <p:extLst>
      <p:ext uri="{BB962C8B-B14F-4D97-AF65-F5344CB8AC3E}">
        <p14:creationId xmlns:p14="http://schemas.microsoft.com/office/powerpoint/2010/main" val="2243885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D65628-48BF-54DC-B2F8-A518819863B3}"/>
              </a:ext>
            </a:extLst>
          </p:cNvPr>
          <p:cNvSpPr>
            <a:spLocks noGrp="1"/>
          </p:cNvSpPr>
          <p:nvPr>
            <p:ph type="title"/>
          </p:nvPr>
        </p:nvSpPr>
        <p:spPr/>
        <p:txBody>
          <a:bodyPr/>
          <a:lstStyle/>
          <a:p>
            <a:r>
              <a:rPr lang="zh-CN" altLang="en-US" dirty="0"/>
              <a:t>编译器</a:t>
            </a:r>
          </a:p>
        </p:txBody>
      </p:sp>
      <p:sp>
        <p:nvSpPr>
          <p:cNvPr id="3" name="内容占位符 2">
            <a:extLst>
              <a:ext uri="{FF2B5EF4-FFF2-40B4-BE49-F238E27FC236}">
                <a16:creationId xmlns:a16="http://schemas.microsoft.com/office/drawing/2014/main" id="{A0BA26AE-AA3A-58AC-3858-E639B3F464C9}"/>
              </a:ext>
            </a:extLst>
          </p:cNvPr>
          <p:cNvSpPr>
            <a:spLocks noGrp="1"/>
          </p:cNvSpPr>
          <p:nvPr>
            <p:ph idx="1"/>
          </p:nvPr>
        </p:nvSpPr>
        <p:spPr/>
        <p:txBody>
          <a:bodyPr/>
          <a:lstStyle/>
          <a:p>
            <a:r>
              <a:rPr lang="zh-CN" altLang="en-US" dirty="0"/>
              <a:t>接下来，</a:t>
            </a:r>
            <a:r>
              <a:rPr lang="en-US" altLang="zh-CN" dirty="0" err="1"/>
              <a:t>gcc</a:t>
            </a:r>
            <a:r>
              <a:rPr lang="en-US" altLang="zh-CN" dirty="0"/>
              <a:t> </a:t>
            </a:r>
            <a:r>
              <a:rPr lang="zh-CN" altLang="en-US" dirty="0"/>
              <a:t>调用 </a:t>
            </a:r>
            <a:r>
              <a:rPr lang="en-US" altLang="zh-CN" dirty="0"/>
              <a:t>cc1 </a:t>
            </a:r>
            <a:r>
              <a:rPr lang="zh-CN" altLang="en-US" dirty="0"/>
              <a:t>生成汇编代码 </a:t>
            </a:r>
          </a:p>
          <a:p>
            <a:pPr lvl="1"/>
            <a:r>
              <a:rPr lang="zh-CN" altLang="en-US" dirty="0"/>
              <a:t>将高级 </a:t>
            </a:r>
            <a:r>
              <a:rPr lang="en-US" altLang="zh-CN" dirty="0"/>
              <a:t>C </a:t>
            </a:r>
            <a:r>
              <a:rPr lang="zh-CN" altLang="en-US" dirty="0"/>
              <a:t>代码翻译成汇编语言</a:t>
            </a:r>
          </a:p>
          <a:p>
            <a:endParaRPr lang="zh-CN" altLang="en-US" dirty="0"/>
          </a:p>
        </p:txBody>
      </p:sp>
      <p:sp>
        <p:nvSpPr>
          <p:cNvPr id="4" name="Rectangle 10">
            <a:extLst>
              <a:ext uri="{FF2B5EF4-FFF2-40B4-BE49-F238E27FC236}">
                <a16:creationId xmlns:a16="http://schemas.microsoft.com/office/drawing/2014/main" id="{2538DE13-0F7E-E258-92A9-8C74BF32F024}"/>
              </a:ext>
            </a:extLst>
          </p:cNvPr>
          <p:cNvSpPr/>
          <p:nvPr/>
        </p:nvSpPr>
        <p:spPr>
          <a:xfrm>
            <a:off x="457200" y="3429000"/>
            <a:ext cx="3657600" cy="2040687"/>
          </a:xfrm>
          <a:prstGeom prst="rect">
            <a:avLst/>
          </a:prstGeom>
          <a:solidFill>
            <a:srgbClr val="F6F5BD"/>
          </a:solidFill>
          <a:ln>
            <a:solidFill>
              <a:schemeClr val="tx1"/>
            </a:solidFill>
          </a:ln>
        </p:spPr>
        <p:txBody>
          <a:bodyPr wrap="square">
            <a:spAutoFit/>
          </a:bodyPr>
          <a:lstStyle/>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a:t>
            </a:r>
          </a:p>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extern </a:t>
            </a:r>
            <a:r>
              <a:rPr lang="en-US" sz="1400" b="0" dirty="0" err="1">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int</a:t>
            </a: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en-US" sz="1400" b="0" dirty="0" err="1">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printf</a:t>
            </a: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(const char *__restrict __format, ...); </a:t>
            </a:r>
          </a:p>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a:t>
            </a:r>
          </a:p>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b="0" dirty="0" err="1">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int</a:t>
            </a: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main() {</a:t>
            </a:r>
          </a:p>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en-US" sz="1400" b="0" dirty="0" err="1">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printf</a:t>
            </a: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("hello, world %d\n", 4);</a:t>
            </a:r>
          </a:p>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a:t>
            </a:r>
          </a:p>
        </p:txBody>
      </p:sp>
      <p:sp>
        <p:nvSpPr>
          <p:cNvPr id="5" name="Rectangle 7">
            <a:extLst>
              <a:ext uri="{FF2B5EF4-FFF2-40B4-BE49-F238E27FC236}">
                <a16:creationId xmlns:a16="http://schemas.microsoft.com/office/drawing/2014/main" id="{3DDD9DAD-D2B7-0F54-5D14-9F0A85A2856E}"/>
              </a:ext>
            </a:extLst>
          </p:cNvPr>
          <p:cNvSpPr/>
          <p:nvPr/>
        </p:nvSpPr>
        <p:spPr>
          <a:xfrm>
            <a:off x="4191000" y="3167987"/>
            <a:ext cx="3908367" cy="2960426"/>
          </a:xfrm>
          <a:prstGeom prst="rect">
            <a:avLst/>
          </a:prstGeom>
          <a:solidFill>
            <a:srgbClr val="D5F1CF"/>
          </a:solidFill>
          <a:ln>
            <a:solidFill>
              <a:schemeClr val="tx1"/>
            </a:solidFill>
          </a:ln>
        </p:spPr>
        <p:txBody>
          <a:bodyPr wrap="square">
            <a:spAutoFit/>
          </a:bodyPr>
          <a:lstStyle/>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.section        .</a:t>
            </a:r>
            <a:r>
              <a:rPr lang="en-US" sz="1400" b="0" dirty="0" err="1">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rodata</a:t>
            </a:r>
            <a:b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b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.LC0:</a:t>
            </a:r>
            <a:b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b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.string "hello, world %d\n"</a:t>
            </a:r>
            <a:b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br>
            <a:b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b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.text</a:t>
            </a:r>
            <a:b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b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main:</a:t>
            </a:r>
            <a:b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b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en-US" sz="1400" b="0" dirty="0" err="1">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pushq</a:t>
            </a: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en-US" sz="1400" b="0" dirty="0" err="1">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rbp</a:t>
            </a:r>
            <a:b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b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en-US" sz="1400" b="0" dirty="0" err="1">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movq</a:t>
            </a: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en-US" sz="1400" b="0" dirty="0" err="1">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rsp</a:t>
            </a: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en-US" sz="1400" b="0" dirty="0" err="1">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rbp</a:t>
            </a:r>
            <a:b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b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en-US" sz="1400" b="0" dirty="0" err="1">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movl</a:t>
            </a: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$4, %</a:t>
            </a:r>
            <a:r>
              <a:rPr lang="en-US" sz="1400" b="0" dirty="0" err="1">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esi</a:t>
            </a:r>
            <a:b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b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en-US" sz="1400" b="0" dirty="0" err="1">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movl</a:t>
            </a: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$.LC0, %</a:t>
            </a:r>
            <a:r>
              <a:rPr lang="en-US" sz="1400" b="0" dirty="0" err="1">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edi</a:t>
            </a:r>
            <a:b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b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en-US" sz="1400" b="0" dirty="0" err="1">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movl</a:t>
            </a: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$0, %</a:t>
            </a:r>
            <a:r>
              <a:rPr lang="en-US" sz="1400" b="0" dirty="0" err="1">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eax</a:t>
            </a:r>
            <a:b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b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call    </a:t>
            </a:r>
            <a:r>
              <a:rPr lang="en-US" sz="1400" b="0" dirty="0" err="1">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printf</a:t>
            </a:r>
            <a:b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b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en-US" sz="1400" b="0" dirty="0" err="1">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popq</a:t>
            </a: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a:t>
            </a:r>
            <a:r>
              <a:rPr lang="en-US" sz="1400" b="0" dirty="0" err="1">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rbp</a:t>
            </a:r>
            <a:b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br>
            <a:r>
              <a:rPr lang="en-US" sz="1400" b="0" dirty="0">
                <a:solidFill>
                  <a:srgbClr val="000000"/>
                </a:solidFill>
                <a:latin typeface="JetBrainsMono NFM" panose="02000009000000000000" pitchFamily="49" charset="0"/>
                <a:ea typeface="JetBrainsMono NFM" panose="02000009000000000000" pitchFamily="49" charset="0"/>
                <a:cs typeface="JetBrainsMono NFM" panose="02000009000000000000" pitchFamily="49" charset="0"/>
              </a:rPr>
              <a:t>	ret </a:t>
            </a:r>
          </a:p>
        </p:txBody>
      </p:sp>
      <p:cxnSp>
        <p:nvCxnSpPr>
          <p:cNvPr id="6" name="直接箭头连接符 5">
            <a:extLst>
              <a:ext uri="{FF2B5EF4-FFF2-40B4-BE49-F238E27FC236}">
                <a16:creationId xmlns:a16="http://schemas.microsoft.com/office/drawing/2014/main" id="{FCAE37C5-F76F-1E41-7D07-9638C37EF208}"/>
              </a:ext>
            </a:extLst>
          </p:cNvPr>
          <p:cNvCxnSpPr>
            <a:cxnSpLocks/>
          </p:cNvCxnSpPr>
          <p:nvPr/>
        </p:nvCxnSpPr>
        <p:spPr bwMode="auto">
          <a:xfrm>
            <a:off x="3505200" y="4648200"/>
            <a:ext cx="914400" cy="0"/>
          </a:xfrm>
          <a:prstGeom prst="straightConnector1">
            <a:avLst/>
          </a:prstGeom>
          <a:noFill/>
          <a:ln w="38100" cap="flat" cmpd="sng" algn="ctr">
            <a:solidFill>
              <a:srgbClr val="CC0000"/>
            </a:solidFill>
            <a:prstDash val="solid"/>
            <a:round/>
            <a:headEnd type="none" w="med" len="med"/>
            <a:tailEnd type="triangle"/>
          </a:ln>
          <a:effectLst/>
        </p:spPr>
      </p:cxnSp>
    </p:spTree>
    <p:extLst>
      <p:ext uri="{BB962C8B-B14F-4D97-AF65-F5344CB8AC3E}">
        <p14:creationId xmlns:p14="http://schemas.microsoft.com/office/powerpoint/2010/main" val="16124665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2d315f40-99d5-4103-861e-df67ff291bae"/>
  <p:tag name="COMMONDATA" val="eyJoZGlkIjoiNDYyZDE4NTQ4MWM5ODM4OGFiODQ2ODQyMGJjYmViZGUifQ=="/>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heme/theme1.xml><?xml version="1.0" encoding="utf-8"?>
<a:theme xmlns:a="http://schemas.openxmlformats.org/drawingml/2006/main" name="icfp99">
  <a:themeElements>
    <a:clrScheme name="icfp99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fontScheme name="icfp99">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defRPr>
        </a:defPPr>
      </a:lstStyle>
    </a:lnDef>
  </a:objectDefaults>
  <a:extraClrSchemeLst>
    <a:extraClrScheme>
      <a:clrScheme name="icfp99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cfp99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cfp99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cfp99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cfp99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cfp99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cfp99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cfp99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Ocean</Template>
  <TotalTime>6015</TotalTime>
  <Words>9999</Words>
  <Application>Microsoft Office PowerPoint</Application>
  <PresentationFormat>全屏显示(4:3)</PresentationFormat>
  <Paragraphs>1555</Paragraphs>
  <Slides>74</Slides>
  <Notes>9</Notes>
  <HiddenSlides>1</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74</vt:i4>
      </vt:variant>
    </vt:vector>
  </HeadingPairs>
  <TitlesOfParts>
    <vt:vector size="87" baseType="lpstr">
      <vt:lpstr>Courier</vt:lpstr>
      <vt:lpstr>Microsoft Yahei</vt:lpstr>
      <vt:lpstr>Arial</vt:lpstr>
      <vt:lpstr>Arial Narrow</vt:lpstr>
      <vt:lpstr>Calibri</vt:lpstr>
      <vt:lpstr>Century Gothic</vt:lpstr>
      <vt:lpstr>Comic Sans MS</vt:lpstr>
      <vt:lpstr>Consolas</vt:lpstr>
      <vt:lpstr>Courier New</vt:lpstr>
      <vt:lpstr>JetBrainsMono NFM</vt:lpstr>
      <vt:lpstr>Times New Roman</vt:lpstr>
      <vt:lpstr>Wingdings 2</vt:lpstr>
      <vt:lpstr>icfp99</vt:lpstr>
      <vt:lpstr>程序的链接</vt:lpstr>
      <vt:lpstr>Outline</vt:lpstr>
      <vt:lpstr>为什么需要链接器？</vt:lpstr>
      <vt:lpstr>为什么需要链接器？（续）</vt:lpstr>
      <vt:lpstr>为什么要学习链接器？</vt:lpstr>
      <vt:lpstr>示例 C 程序</vt:lpstr>
      <vt:lpstr>编译器驱动程序（以 GCC 为例）</vt:lpstr>
      <vt:lpstr>预处理器</vt:lpstr>
      <vt:lpstr>编译器</vt:lpstr>
      <vt:lpstr>汇编器</vt:lpstr>
      <vt:lpstr>链接</vt:lpstr>
      <vt:lpstr>链接器的作用是什么？</vt:lpstr>
      <vt:lpstr>C 程序中的符号示例</vt:lpstr>
      <vt:lpstr>链接器的作用是什么？（续）</vt:lpstr>
      <vt:lpstr>三种目标文件（模块）</vt:lpstr>
      <vt:lpstr>Linux 下的三种目标文件</vt:lpstr>
      <vt:lpstr>可执行与可链接格式（ELF）</vt:lpstr>
      <vt:lpstr>ELF 目标文件格式</vt:lpstr>
      <vt:lpstr>ELF 目标文件格式（续）</vt:lpstr>
      <vt:lpstr>链接符号</vt:lpstr>
      <vt:lpstr>第一步：符号解析</vt:lpstr>
      <vt:lpstr>符号识别</vt:lpstr>
      <vt:lpstr>解析全局符号</vt:lpstr>
      <vt:lpstr>局部符号</vt:lpstr>
      <vt:lpstr>名称改编</vt:lpstr>
      <vt:lpstr>链接器如何解决重复的符号名称</vt:lpstr>
      <vt:lpstr>链接器的符号规则</vt:lpstr>
      <vt:lpstr>如果出错了会怎样？</vt:lpstr>
      <vt:lpstr>链接器谜题</vt:lpstr>
      <vt:lpstr>练习题</vt:lpstr>
      <vt:lpstr>类型不匹配示例</vt:lpstr>
      <vt:lpstr>检测类型不匹配示例</vt:lpstr>
      <vt:lpstr>避免类型不匹配的规则</vt:lpstr>
      <vt:lpstr>在 .h 文件中使用 extern（#1）</vt:lpstr>
      <vt:lpstr>在 .h 文件中使用 extern（#2）</vt:lpstr>
      <vt:lpstr>符号表（Symbol Table）</vt:lpstr>
      <vt:lpstr>符号表</vt:lpstr>
      <vt:lpstr>COMMON 节与 .bss 节的对比</vt:lpstr>
      <vt:lpstr>符号表条目</vt:lpstr>
      <vt:lpstr>练习题</vt:lpstr>
      <vt:lpstr>PowerPoint 演示文稿</vt:lpstr>
      <vt:lpstr>符号表条目</vt:lpstr>
      <vt:lpstr>符号表条目</vt:lpstr>
      <vt:lpstr>链接示例</vt:lpstr>
      <vt:lpstr>步骤 2：重定位</vt:lpstr>
      <vt:lpstr>静态链接中的两步重定位</vt:lpstr>
      <vt:lpstr>重定位条目</vt:lpstr>
      <vt:lpstr>两种最基本的重定位类型</vt:lpstr>
      <vt:lpstr>重定向条目</vt:lpstr>
      <vt:lpstr>重定位条目（在 main.o 中）</vt:lpstr>
      <vt:lpstr>重定位条目（在 main.o 中）</vt:lpstr>
      <vt:lpstr>重定位条目（在 sum.o 中）</vt:lpstr>
      <vt:lpstr>main.o 的原始目标文件</vt:lpstr>
      <vt:lpstr>sum.o 的原始目标文件</vt:lpstr>
      <vt:lpstr>链接准备的一些要点</vt:lpstr>
      <vt:lpstr>PowerPoint 演示文稿</vt:lpstr>
      <vt:lpstr>PowerPoint 演示文稿</vt:lpstr>
      <vt:lpstr>库：打包一组函数</vt:lpstr>
      <vt:lpstr>解决方案：库</vt:lpstr>
      <vt:lpstr>创建静态库</vt:lpstr>
      <vt:lpstr>常用库</vt:lpstr>
      <vt:lpstr>与静态库链接</vt:lpstr>
      <vt:lpstr>与静态库链接</vt:lpstr>
      <vt:lpstr>使用静态库</vt:lpstr>
      <vt:lpstr>现代解决方案：共享库</vt:lpstr>
      <vt:lpstr>动态链接共享库</vt:lpstr>
      <vt:lpstr>静态链接 vs 动态链接</vt:lpstr>
      <vt:lpstr>静态链接</vt:lpstr>
      <vt:lpstr>动态链接</vt:lpstr>
      <vt:lpstr>动态库示例</vt:lpstr>
      <vt:lpstr>加载时动态链接</vt:lpstr>
      <vt:lpstr>ELF 文件的并行视图</vt:lpstr>
      <vt:lpstr>程序头</vt:lpstr>
      <vt:lpstr>加载可执行目标文件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Exceptional Control Flow �</dc:title>
  <dc:creator>Microsoft Office User</dc:creator>
  <cp:lastModifiedBy>城 幻</cp:lastModifiedBy>
  <cp:revision>174</cp:revision>
  <dcterms:created xsi:type="dcterms:W3CDTF">2022-03-15T12:34:00Z</dcterms:created>
  <dcterms:modified xsi:type="dcterms:W3CDTF">2024-08-25T04:02:13Z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0217699EC4AF46B6A1444077FD826089_13</vt:lpwstr>
  </property>
  <property fmtid="{D5CDD505-2E9C-101B-9397-08002B2CF9AE}" pid="3" name="KSOProductBuildVer">
    <vt:lpwstr>2052-11.1.0.14309</vt:lpwstr>
  </property>
</Properties>
</file>