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2.xml" ContentType="application/vnd.openxmlformats-officedocument.drawingml.chart+xml"/>
  <Override PartName="/ppt/notesSlides/notesSlide27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8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3.xml" ContentType="application/vnd.openxmlformats-officedocument.drawingml.chart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6" r:id="rId1"/>
    <p:sldMasterId id="2147483690" r:id="rId2"/>
  </p:sldMasterIdLst>
  <p:notesMasterIdLst>
    <p:notesMasterId r:id="rId95"/>
  </p:notesMasterIdLst>
  <p:handoutMasterIdLst>
    <p:handoutMasterId r:id="rId96"/>
  </p:handoutMasterIdLst>
  <p:sldIdLst>
    <p:sldId id="1182" r:id="rId3"/>
    <p:sldId id="1145" r:id="rId4"/>
    <p:sldId id="1088" r:id="rId5"/>
    <p:sldId id="1089" r:id="rId6"/>
    <p:sldId id="1174" r:id="rId7"/>
    <p:sldId id="1091" r:id="rId8"/>
    <p:sldId id="1092" r:id="rId9"/>
    <p:sldId id="1093" r:id="rId10"/>
    <p:sldId id="1094" r:id="rId11"/>
    <p:sldId id="1165" r:id="rId12"/>
    <p:sldId id="1206" r:id="rId13"/>
    <p:sldId id="1166" r:id="rId14"/>
    <p:sldId id="1167" r:id="rId15"/>
    <p:sldId id="1168" r:id="rId16"/>
    <p:sldId id="1169" r:id="rId17"/>
    <p:sldId id="1170" r:id="rId18"/>
    <p:sldId id="1171" r:id="rId19"/>
    <p:sldId id="1172" r:id="rId20"/>
    <p:sldId id="1173" r:id="rId21"/>
    <p:sldId id="1175" r:id="rId22"/>
    <p:sldId id="1176" r:id="rId23"/>
    <p:sldId id="1095" r:id="rId24"/>
    <p:sldId id="1096" r:id="rId25"/>
    <p:sldId id="1097" r:id="rId26"/>
    <p:sldId id="1098" r:id="rId27"/>
    <p:sldId id="1099" r:id="rId28"/>
    <p:sldId id="1100" r:id="rId29"/>
    <p:sldId id="1101" r:id="rId30"/>
    <p:sldId id="1203" r:id="rId31"/>
    <p:sldId id="1183" r:id="rId32"/>
    <p:sldId id="322" r:id="rId33"/>
    <p:sldId id="1193" r:id="rId34"/>
    <p:sldId id="1204" r:id="rId35"/>
    <p:sldId id="1184" r:id="rId36"/>
    <p:sldId id="1102" r:id="rId37"/>
    <p:sldId id="1177" r:id="rId38"/>
    <p:sldId id="1104" r:id="rId39"/>
    <p:sldId id="1106" r:id="rId40"/>
    <p:sldId id="323" r:id="rId41"/>
    <p:sldId id="1178" r:id="rId42"/>
    <p:sldId id="1146" r:id="rId43"/>
    <p:sldId id="1147" r:id="rId44"/>
    <p:sldId id="1150" r:id="rId45"/>
    <p:sldId id="1053" r:id="rId46"/>
    <p:sldId id="1153" r:id="rId47"/>
    <p:sldId id="1152" r:id="rId48"/>
    <p:sldId id="1154" r:id="rId49"/>
    <p:sldId id="1041" r:id="rId50"/>
    <p:sldId id="1042" r:id="rId51"/>
    <p:sldId id="1160" r:id="rId52"/>
    <p:sldId id="1043" r:id="rId53"/>
    <p:sldId id="1054" r:id="rId54"/>
    <p:sldId id="1055" r:id="rId55"/>
    <p:sldId id="1056" r:id="rId56"/>
    <p:sldId id="1057" r:id="rId57"/>
    <p:sldId id="1058" r:id="rId58"/>
    <p:sldId id="1179" r:id="rId59"/>
    <p:sldId id="1060" r:id="rId60"/>
    <p:sldId id="1061" r:id="rId61"/>
    <p:sldId id="1180" r:id="rId62"/>
    <p:sldId id="1063" r:id="rId63"/>
    <p:sldId id="1064" r:id="rId64"/>
    <p:sldId id="1065" r:id="rId65"/>
    <p:sldId id="1155" r:id="rId66"/>
    <p:sldId id="1158" r:id="rId67"/>
    <p:sldId id="1162" r:id="rId68"/>
    <p:sldId id="1163" r:id="rId69"/>
    <p:sldId id="1159" r:id="rId70"/>
    <p:sldId id="1076" r:id="rId71"/>
    <p:sldId id="1161" r:id="rId72"/>
    <p:sldId id="1077" r:id="rId73"/>
    <p:sldId id="1078" r:id="rId74"/>
    <p:sldId id="1079" r:id="rId75"/>
    <p:sldId id="1080" r:id="rId76"/>
    <p:sldId id="1081" r:id="rId77"/>
    <p:sldId id="1181" r:id="rId78"/>
    <p:sldId id="388" r:id="rId79"/>
    <p:sldId id="389" r:id="rId80"/>
    <p:sldId id="391" r:id="rId81"/>
    <p:sldId id="419" r:id="rId82"/>
    <p:sldId id="774" r:id="rId83"/>
    <p:sldId id="773" r:id="rId84"/>
    <p:sldId id="776" r:id="rId85"/>
    <p:sldId id="784" r:id="rId86"/>
    <p:sldId id="783" r:id="rId87"/>
    <p:sldId id="782" r:id="rId88"/>
    <p:sldId id="781" r:id="rId89"/>
    <p:sldId id="780" r:id="rId90"/>
    <p:sldId id="779" r:id="rId91"/>
    <p:sldId id="778" r:id="rId92"/>
    <p:sldId id="1207" r:id="rId93"/>
    <p:sldId id="1086" r:id="rId94"/>
  </p:sldIdLst>
  <p:sldSz cx="9144000" cy="6858000" type="screen4x3"/>
  <p:notesSz cx="7302500" cy="9586913"/>
  <p:custDataLst>
    <p:tags r:id="rId9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5BD"/>
    <a:srgbClr val="E9FAFF"/>
    <a:srgbClr val="D4EEFF"/>
    <a:srgbClr val="CBDBFF"/>
    <a:srgbClr val="D5F1CF"/>
    <a:srgbClr val="F1C7C7"/>
    <a:srgbClr val="990000"/>
    <a:srgbClr val="EDEA77"/>
    <a:srgbClr val="FF9999"/>
    <a:srgbClr val="CDF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025" autoAdjust="0"/>
    <p:restoredTop sz="94649" autoAdjust="0"/>
  </p:normalViewPr>
  <p:slideViewPr>
    <p:cSldViewPr snapToObjects="1">
      <p:cViewPr varScale="1">
        <p:scale>
          <a:sx n="66" d="100"/>
          <a:sy n="66" d="100"/>
        </p:scale>
        <p:origin x="588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19473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tags" Target="tags/tag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presProps" Target="presProps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cpe-ex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6.1138879999999904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30.945739999999908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97.809497999999977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26F-4F64-B885-A3ADFCEA17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6751344"/>
        <c:axId val="2006757872"/>
      </c:scatterChart>
      <c:valAx>
        <c:axId val="2006751344"/>
        <c:scaling>
          <c:orientation val="minMax"/>
          <c:max val="50000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2006757872"/>
        <c:crosses val="autoZero"/>
        <c:crossBetween val="midCat"/>
      </c:valAx>
      <c:valAx>
        <c:axId val="2006757872"/>
        <c:scaling>
          <c:orientation val="minMax"/>
          <c:max val="2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2006751344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6.1138879999999878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30.945739999999891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97.809497999999977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488-4212-94B4-75E05074D3C3}"/>
            </c:ext>
          </c:extLst>
        </c:ser>
        <c:ser>
          <c:idx val="1"/>
          <c:order val="1"/>
          <c:tx>
            <c:strRef>
              <c:f>lower!$I$24</c:f>
              <c:strCache>
                <c:ptCount val="1"/>
                <c:pt idx="0">
                  <c:v>lower2</c:v>
                </c:pt>
              </c:strCache>
            </c:strRef>
          </c:tx>
          <c:spPr>
            <a:ln w="25400">
              <a:solidFill>
                <a:srgbClr val="333333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lower!$I$25:$I$50</c:f>
              <c:numCache>
                <c:formatCode>General</c:formatCode>
                <c:ptCount val="26"/>
                <c:pt idx="0">
                  <c:v>0</c:v>
                </c:pt>
                <c:pt idx="1">
                  <c:v>3.8000000000000002E-5</c:v>
                </c:pt>
                <c:pt idx="2">
                  <c:v>7.7000000000000001E-5</c:v>
                </c:pt>
                <c:pt idx="3">
                  <c:v>1.15E-4</c:v>
                </c:pt>
                <c:pt idx="4">
                  <c:v>1.5300000000000001E-4</c:v>
                </c:pt>
                <c:pt idx="5">
                  <c:v>1.9100000000000001E-4</c:v>
                </c:pt>
                <c:pt idx="6">
                  <c:v>2.2900000000000001E-4</c:v>
                </c:pt>
                <c:pt idx="7">
                  <c:v>2.6699999999999998E-4</c:v>
                </c:pt>
                <c:pt idx="8">
                  <c:v>3.0600000000000001E-4</c:v>
                </c:pt>
                <c:pt idx="9">
                  <c:v>3.4400000000000001E-4</c:v>
                </c:pt>
                <c:pt idx="10">
                  <c:v>3.8200000000000002E-4</c:v>
                </c:pt>
                <c:pt idx="11">
                  <c:v>4.2000000000000002E-4</c:v>
                </c:pt>
                <c:pt idx="12">
                  <c:v>4.5800000000000002E-4</c:v>
                </c:pt>
                <c:pt idx="13">
                  <c:v>4.9700000000000005E-4</c:v>
                </c:pt>
                <c:pt idx="14">
                  <c:v>5.3499999999999999E-4</c:v>
                </c:pt>
                <c:pt idx="15">
                  <c:v>5.7300000000000005E-4</c:v>
                </c:pt>
                <c:pt idx="16">
                  <c:v>6.11E-4</c:v>
                </c:pt>
                <c:pt idx="17">
                  <c:v>6.4899999999999995E-4</c:v>
                </c:pt>
                <c:pt idx="18">
                  <c:v>6.87E-4</c:v>
                </c:pt>
                <c:pt idx="19">
                  <c:v>7.2599999999999997E-4</c:v>
                </c:pt>
                <c:pt idx="20">
                  <c:v>7.6400000000000003E-4</c:v>
                </c:pt>
                <c:pt idx="21">
                  <c:v>8.0199999999999998E-4</c:v>
                </c:pt>
                <c:pt idx="22">
                  <c:v>8.4000000000000003E-4</c:v>
                </c:pt>
                <c:pt idx="23">
                  <c:v>8.7799999999999998E-4</c:v>
                </c:pt>
                <c:pt idx="24">
                  <c:v>9.1699999999999995E-4</c:v>
                </c:pt>
                <c:pt idx="25">
                  <c:v>9.5500000000000001E-4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88-4212-94B4-75E05074D3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7055792"/>
        <c:axId val="1927056880"/>
      </c:scatterChart>
      <c:valAx>
        <c:axId val="1927055792"/>
        <c:scaling>
          <c:orientation val="minMax"/>
          <c:max val="50000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927056880"/>
        <c:crosses val="autoZero"/>
        <c:crossBetween val="midCat"/>
      </c:valAx>
      <c:valAx>
        <c:axId val="1927056880"/>
        <c:scaling>
          <c:orientation val="minMax"/>
          <c:max val="2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927055792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6807817589577"/>
          <c:y val="6.3380426983446495E-2"/>
          <c:w val="0.81758957654723097"/>
          <c:h val="0.76995481668779497"/>
        </c:manualLayout>
      </c:layout>
      <c:scatterChart>
        <c:scatterStyle val="lineMarker"/>
        <c:varyColors val="0"/>
        <c:ser>
          <c:idx val="0"/>
          <c:order val="0"/>
          <c:tx>
            <c:strRef>
              <c:f>'cpe2'!$A$3</c:f>
              <c:strCache>
                <c:ptCount val="1"/>
                <c:pt idx="0">
                  <c:v>psum1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'cpe2'!$B$3:$AE$3</c:f>
              <c:numCache>
                <c:formatCode>General</c:formatCode>
                <c:ptCount val="30"/>
                <c:pt idx="1">
                  <c:v>2112.6</c:v>
                </c:pt>
                <c:pt idx="2">
                  <c:v>1451.1</c:v>
                </c:pt>
                <c:pt idx="3">
                  <c:v>1188.5999999999999</c:v>
                </c:pt>
                <c:pt idx="4">
                  <c:v>1218</c:v>
                </c:pt>
                <c:pt idx="5">
                  <c:v>2131.5</c:v>
                </c:pt>
                <c:pt idx="6">
                  <c:v>1247.4000000000001</c:v>
                </c:pt>
                <c:pt idx="7">
                  <c:v>2003.4</c:v>
                </c:pt>
                <c:pt idx="8">
                  <c:v>1190.7</c:v>
                </c:pt>
                <c:pt idx="9">
                  <c:v>1117.2</c:v>
                </c:pt>
                <c:pt idx="10">
                  <c:v>758.1</c:v>
                </c:pt>
                <c:pt idx="11">
                  <c:v>2020.2</c:v>
                </c:pt>
                <c:pt idx="12">
                  <c:v>1629.6</c:v>
                </c:pt>
                <c:pt idx="13">
                  <c:v>1686.3</c:v>
                </c:pt>
                <c:pt idx="14">
                  <c:v>1211.7</c:v>
                </c:pt>
                <c:pt idx="15">
                  <c:v>1568.7</c:v>
                </c:pt>
                <c:pt idx="16">
                  <c:v>1841.7</c:v>
                </c:pt>
                <c:pt idx="17">
                  <c:v>1543.5</c:v>
                </c:pt>
                <c:pt idx="18">
                  <c:v>1358.7</c:v>
                </c:pt>
                <c:pt idx="19">
                  <c:v>2011.8</c:v>
                </c:pt>
                <c:pt idx="20">
                  <c:v>2066.4</c:v>
                </c:pt>
                <c:pt idx="21">
                  <c:v>1373.4</c:v>
                </c:pt>
                <c:pt idx="22">
                  <c:v>1635.9</c:v>
                </c:pt>
                <c:pt idx="23">
                  <c:v>2032.8</c:v>
                </c:pt>
                <c:pt idx="24">
                  <c:v>2058</c:v>
                </c:pt>
                <c:pt idx="25">
                  <c:v>787.5</c:v>
                </c:pt>
                <c:pt idx="26">
                  <c:v>1539.3</c:v>
                </c:pt>
                <c:pt idx="27">
                  <c:v>1285.2</c:v>
                </c:pt>
                <c:pt idx="28">
                  <c:v>905.1</c:v>
                </c:pt>
                <c:pt idx="29">
                  <c:v>1938.3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405-43A0-8C78-0EB97E8FEE6F}"/>
            </c:ext>
          </c:extLst>
        </c:ser>
        <c:ser>
          <c:idx val="1"/>
          <c:order val="1"/>
          <c:tx>
            <c:strRef>
              <c:f>'cpe2'!$A$4</c:f>
              <c:strCache>
                <c:ptCount val="1"/>
                <c:pt idx="0">
                  <c:v>psum1i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'cpe2'!$B$4:$AE$4</c:f>
              <c:numCache>
                <c:formatCode>General</c:formatCode>
                <c:ptCount val="30"/>
                <c:pt idx="0">
                  <c:v>367.79</c:v>
                </c:pt>
                <c:pt idx="1">
                  <c:v>2107.4299999999998</c:v>
                </c:pt>
                <c:pt idx="2">
                  <c:v>1449.43</c:v>
                </c:pt>
                <c:pt idx="3">
                  <c:v>1188.03</c:v>
                </c:pt>
                <c:pt idx="4">
                  <c:v>1224.0899999999999</c:v>
                </c:pt>
                <c:pt idx="5">
                  <c:v>2134.4699999999998</c:v>
                </c:pt>
                <c:pt idx="6">
                  <c:v>1242.1199999999999</c:v>
                </c:pt>
                <c:pt idx="7">
                  <c:v>1999.27</c:v>
                </c:pt>
                <c:pt idx="8">
                  <c:v>1188.03</c:v>
                </c:pt>
                <c:pt idx="9">
                  <c:v>1115.92</c:v>
                </c:pt>
                <c:pt idx="10">
                  <c:v>755.38</c:v>
                </c:pt>
                <c:pt idx="11">
                  <c:v>2017.29</c:v>
                </c:pt>
                <c:pt idx="12">
                  <c:v>1629.7</c:v>
                </c:pt>
                <c:pt idx="13">
                  <c:v>1683.79</c:v>
                </c:pt>
                <c:pt idx="14">
                  <c:v>1215.07</c:v>
                </c:pt>
                <c:pt idx="15">
                  <c:v>1575.62</c:v>
                </c:pt>
                <c:pt idx="16">
                  <c:v>1837.02</c:v>
                </c:pt>
                <c:pt idx="17">
                  <c:v>1548.58</c:v>
                </c:pt>
                <c:pt idx="18">
                  <c:v>1359.29</c:v>
                </c:pt>
                <c:pt idx="19">
                  <c:v>2008.28</c:v>
                </c:pt>
                <c:pt idx="20">
                  <c:v>2071.37</c:v>
                </c:pt>
                <c:pt idx="21">
                  <c:v>1377.32</c:v>
                </c:pt>
                <c:pt idx="22">
                  <c:v>1638.72</c:v>
                </c:pt>
                <c:pt idx="23">
                  <c:v>2035.32</c:v>
                </c:pt>
                <c:pt idx="24">
                  <c:v>2062.36</c:v>
                </c:pt>
                <c:pt idx="25">
                  <c:v>791.42999999999938</c:v>
                </c:pt>
                <c:pt idx="26">
                  <c:v>1539.57</c:v>
                </c:pt>
                <c:pt idx="27">
                  <c:v>1287.18</c:v>
                </c:pt>
                <c:pt idx="28">
                  <c:v>899.6</c:v>
                </c:pt>
                <c:pt idx="29">
                  <c:v>1936.17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405-43A0-8C78-0EB97E8FEE6F}"/>
            </c:ext>
          </c:extLst>
        </c:ser>
        <c:ser>
          <c:idx val="2"/>
          <c:order val="2"/>
          <c:tx>
            <c:strRef>
              <c:f>'cpe2'!$A$5</c:f>
              <c:strCache>
                <c:ptCount val="1"/>
                <c:pt idx="0">
                  <c:v>psum2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5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'cpe2'!$B$5:$AE$5</c:f>
              <c:numCache>
                <c:formatCode>General</c:formatCode>
                <c:ptCount val="30"/>
                <c:pt idx="1">
                  <c:v>1535.1</c:v>
                </c:pt>
                <c:pt idx="2">
                  <c:v>1100.4000000000001</c:v>
                </c:pt>
                <c:pt idx="3">
                  <c:v>921.9</c:v>
                </c:pt>
                <c:pt idx="4">
                  <c:v>940.8</c:v>
                </c:pt>
                <c:pt idx="5">
                  <c:v>1545.6</c:v>
                </c:pt>
                <c:pt idx="6">
                  <c:v>949.2</c:v>
                </c:pt>
                <c:pt idx="7">
                  <c:v>1455.3</c:v>
                </c:pt>
                <c:pt idx="8">
                  <c:v>917.7</c:v>
                </c:pt>
                <c:pt idx="9">
                  <c:v>865.2</c:v>
                </c:pt>
                <c:pt idx="10">
                  <c:v>623.70000000000005</c:v>
                </c:pt>
                <c:pt idx="11">
                  <c:v>1467.9</c:v>
                </c:pt>
                <c:pt idx="12">
                  <c:v>1209.5999999999999</c:v>
                </c:pt>
                <c:pt idx="13">
                  <c:v>1253.7</c:v>
                </c:pt>
                <c:pt idx="14">
                  <c:v>936.6</c:v>
                </c:pt>
                <c:pt idx="15">
                  <c:v>1173.9000000000001</c:v>
                </c:pt>
                <c:pt idx="16">
                  <c:v>1352.4</c:v>
                </c:pt>
                <c:pt idx="17">
                  <c:v>1150.8</c:v>
                </c:pt>
                <c:pt idx="18">
                  <c:v>1029</c:v>
                </c:pt>
                <c:pt idx="19">
                  <c:v>1461.6</c:v>
                </c:pt>
                <c:pt idx="20">
                  <c:v>1509.9</c:v>
                </c:pt>
                <c:pt idx="21">
                  <c:v>1039.5</c:v>
                </c:pt>
                <c:pt idx="22">
                  <c:v>1215.9000000000001</c:v>
                </c:pt>
                <c:pt idx="23">
                  <c:v>1478.4</c:v>
                </c:pt>
                <c:pt idx="24">
                  <c:v>1505.7</c:v>
                </c:pt>
                <c:pt idx="25">
                  <c:v>642.6</c:v>
                </c:pt>
                <c:pt idx="26">
                  <c:v>1152.9000000000001</c:v>
                </c:pt>
                <c:pt idx="27">
                  <c:v>987</c:v>
                </c:pt>
                <c:pt idx="28">
                  <c:v>732.9</c:v>
                </c:pt>
                <c:pt idx="29">
                  <c:v>1419.6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405-43A0-8C78-0EB97E8FEE6F}"/>
            </c:ext>
          </c:extLst>
        </c:ser>
        <c:ser>
          <c:idx val="3"/>
          <c:order val="3"/>
          <c:tx>
            <c:strRef>
              <c:f>'cpe2'!$A$6</c:f>
              <c:strCache>
                <c:ptCount val="1"/>
                <c:pt idx="0">
                  <c:v>psum2i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'cpe2'!$B$6:$AE$6</c:f>
              <c:numCache>
                <c:formatCode>General</c:formatCode>
                <c:ptCount val="30"/>
                <c:pt idx="0">
                  <c:v>367.66</c:v>
                </c:pt>
                <c:pt idx="1">
                  <c:v>1531.11</c:v>
                </c:pt>
                <c:pt idx="2">
                  <c:v>1091.05</c:v>
                </c:pt>
                <c:pt idx="3">
                  <c:v>916.23</c:v>
                </c:pt>
                <c:pt idx="4">
                  <c:v>940.33999999999901</c:v>
                </c:pt>
                <c:pt idx="5">
                  <c:v>1549.2</c:v>
                </c:pt>
                <c:pt idx="6">
                  <c:v>952.4</c:v>
                </c:pt>
                <c:pt idx="7">
                  <c:v>1458.77</c:v>
                </c:pt>
                <c:pt idx="8">
                  <c:v>916.23</c:v>
                </c:pt>
                <c:pt idx="9">
                  <c:v>868.01</c:v>
                </c:pt>
                <c:pt idx="10">
                  <c:v>626.87</c:v>
                </c:pt>
                <c:pt idx="11">
                  <c:v>1470.83</c:v>
                </c:pt>
                <c:pt idx="12">
                  <c:v>1211.6199999999999</c:v>
                </c:pt>
                <c:pt idx="13">
                  <c:v>1247.79</c:v>
                </c:pt>
                <c:pt idx="14">
                  <c:v>934.31999999999937</c:v>
                </c:pt>
                <c:pt idx="15">
                  <c:v>1175.45</c:v>
                </c:pt>
                <c:pt idx="16">
                  <c:v>1350.27</c:v>
                </c:pt>
                <c:pt idx="17">
                  <c:v>1157.3599999999999</c:v>
                </c:pt>
                <c:pt idx="18">
                  <c:v>1030.77</c:v>
                </c:pt>
                <c:pt idx="19">
                  <c:v>1464.8</c:v>
                </c:pt>
                <c:pt idx="20">
                  <c:v>1507</c:v>
                </c:pt>
                <c:pt idx="21">
                  <c:v>1042.82</c:v>
                </c:pt>
                <c:pt idx="22">
                  <c:v>1217.6400000000001</c:v>
                </c:pt>
                <c:pt idx="23">
                  <c:v>1482.89</c:v>
                </c:pt>
                <c:pt idx="24">
                  <c:v>1500.97</c:v>
                </c:pt>
                <c:pt idx="25">
                  <c:v>650.99</c:v>
                </c:pt>
                <c:pt idx="26">
                  <c:v>1151.33</c:v>
                </c:pt>
                <c:pt idx="27">
                  <c:v>982.54</c:v>
                </c:pt>
                <c:pt idx="28">
                  <c:v>723.32999999999936</c:v>
                </c:pt>
                <c:pt idx="29">
                  <c:v>1416.58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405-43A0-8C78-0EB97E8FEE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8755904"/>
        <c:axId val="2068754272"/>
      </c:scatterChart>
      <c:valAx>
        <c:axId val="2068755904"/>
        <c:scaling>
          <c:orientation val="minMax"/>
          <c:max val="200"/>
        </c:scaling>
        <c:delete val="0"/>
        <c:axPos val="b"/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Elements</a:t>
                </a:r>
              </a:p>
            </c:rich>
          </c:tx>
          <c:layout>
            <c:manualLayout>
              <c:xMode val="edge"/>
              <c:yMode val="edge"/>
              <c:x val="0.49022801302931601"/>
              <c:y val="0.90845267580988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2068754272"/>
        <c:crosses val="autoZero"/>
        <c:crossBetween val="midCat"/>
      </c:valAx>
      <c:valAx>
        <c:axId val="2068754272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Cycles</a:t>
                </a:r>
              </a:p>
            </c:rich>
          </c:tx>
          <c:layout>
            <c:manualLayout>
              <c:xMode val="edge"/>
              <c:yMode val="edge"/>
              <c:x val="2.6058631921824098E-2"/>
              <c:y val="0.3896723472946159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2068755904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68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14:44:28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1 392,'-3'0'1840,"-1"0"-1255,8 0-497,-1 0-88,-6 0-216,3 3-289,0 0-215,6 18-192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8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FB8D727D-C838-2A41-2538-CC832A6FA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3C826E-2193-44BB-9FE3-51AD3A3C25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Gill Sans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Gill Sans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043D263-B207-2E0F-F010-A398C5DA5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7AE76F8C-0808-0060-32CE-A8BBC2EAE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10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34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93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7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14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8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31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4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46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9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133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60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48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97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179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234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350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438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174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内联函数示例：</a:t>
            </a:r>
            <a:endParaRPr lang="en-US" altLang="zh-CN" dirty="0"/>
          </a:p>
          <a:p>
            <a:r>
              <a:rPr lang="zh-CN" altLang="en-US" dirty="0"/>
              <a:t>编译命令：</a:t>
            </a:r>
            <a:r>
              <a:rPr lang="en-US" altLang="zh-CN" dirty="0" err="1"/>
              <a:t>gcc</a:t>
            </a:r>
            <a:r>
              <a:rPr lang="en-US" altLang="zh-CN" dirty="0"/>
              <a:t> -o </a:t>
            </a:r>
            <a:r>
              <a:rPr lang="en-US" altLang="zh-CN" dirty="0" err="1"/>
              <a:t>inlinefcall</a:t>
            </a:r>
            <a:r>
              <a:rPr lang="en-US" altLang="zh-CN" dirty="0"/>
              <a:t> </a:t>
            </a:r>
            <a:r>
              <a:rPr lang="en-US" altLang="zh-CN" dirty="0" err="1"/>
              <a:t>inlinefcall.c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#include "</a:t>
            </a:r>
            <a:r>
              <a:rPr lang="en-US" altLang="zh-CN" dirty="0" err="1"/>
              <a:t>stdio.h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long counter=0;</a:t>
            </a:r>
          </a:p>
          <a:p>
            <a:r>
              <a:rPr lang="en-US" altLang="zh-CN" dirty="0"/>
              <a:t>inline long f()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   return counter++;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long f1(){</a:t>
            </a:r>
          </a:p>
          <a:p>
            <a:r>
              <a:rPr lang="en-US" altLang="zh-CN" dirty="0"/>
              <a:t>        return counter++;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long func2(){</a:t>
            </a:r>
          </a:p>
          <a:p>
            <a:r>
              <a:rPr lang="en-US" altLang="zh-CN" dirty="0"/>
              <a:t>        return f1()+f1()+f1()+f1();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long func1()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   return f()+f()+f()+f();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("inline f call:%</a:t>
            </a:r>
            <a:r>
              <a:rPr lang="en-US" altLang="zh-CN" dirty="0" err="1"/>
              <a:t>ld</a:t>
            </a:r>
            <a:r>
              <a:rPr lang="en-US" altLang="zh-CN" dirty="0"/>
              <a:t>\n",func1());</a:t>
            </a:r>
          </a:p>
          <a:p>
            <a:r>
              <a:rPr lang="en-US" altLang="zh-CN" dirty="0"/>
              <a:t>        counter=0;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("f call:%</a:t>
            </a:r>
            <a:r>
              <a:rPr lang="en-US" altLang="zh-CN" dirty="0" err="1"/>
              <a:t>ld</a:t>
            </a:r>
            <a:r>
              <a:rPr lang="en-US" altLang="zh-CN" dirty="0"/>
              <a:t>\n",func2());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649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33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301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571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728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334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00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765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15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560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34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54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5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618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283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72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601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52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401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959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327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118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120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02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052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3266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980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08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152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614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6735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169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61031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908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73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3339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672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1173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5443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4231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0057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3649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7E0ED1EC-C21F-5B23-9330-3C61011A44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54DA7A4-CD5F-8477-F9A8-4A4CE3798B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9614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6504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93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11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7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35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5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5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71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、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63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3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5">
            <a:extLst>
              <a:ext uri="{FF2B5EF4-FFF2-40B4-BE49-F238E27FC236}">
                <a16:creationId xmlns:a16="http://schemas.microsoft.com/office/drawing/2014/main" id="{27B66317-33E5-EA1F-A049-5CC53C607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823913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kumimoji="1" lang="zh-CN" altLang="en-US" sz="6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计算机系统基础</a:t>
            </a:r>
            <a:endParaRPr kumimoji="1" lang="zh-CN" altLang="nl-BE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Line 1029">
            <a:extLst>
              <a:ext uri="{FF2B5EF4-FFF2-40B4-BE49-F238E27FC236}">
                <a16:creationId xmlns:a16="http://schemas.microsoft.com/office/drawing/2014/main" id="{6B445031-6BF8-14D1-B059-FFB6AF3C2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205038"/>
            <a:ext cx="91440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Line 1030">
            <a:extLst>
              <a:ext uri="{FF2B5EF4-FFF2-40B4-BE49-F238E27FC236}">
                <a16:creationId xmlns:a16="http://schemas.microsoft.com/office/drawing/2014/main" id="{FC1EF7AD-E751-7DB1-738E-E658FA9DF22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276475"/>
            <a:ext cx="914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nl-B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65625"/>
            <a:ext cx="6400800" cy="1273175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nl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7E930-C85E-DC3D-8E38-CFECA03E728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172200"/>
            <a:ext cx="69342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7478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1"/>
            <a:ext cx="8713092" cy="9807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 sz="3200"/>
            </a:lvl1pPr>
            <a:lvl2pPr>
              <a:buFont typeface="Wingdings" pitchFamily="2" charset="2"/>
              <a:buChar char="ü"/>
              <a:defRPr sz="2800" baseline="0">
                <a:solidFill>
                  <a:schemeClr val="tx1"/>
                </a:solidFill>
              </a:defRPr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3767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05416C3-D423-F626-5A22-588DB1B3B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12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908050"/>
            <a:ext cx="4114800" cy="5340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114800" cy="5340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51813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F0E60D3-8895-5E5D-37B8-175A58BB8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2768489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2602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77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98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DC86CA6-81E1-C9B7-EE8F-E8E2ABB51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083522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E54F295-1897-5219-3AEE-F1D256C07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7554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D85726-F3F9-742F-9B76-EEB1F0830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23382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9E41BB-B26A-28BA-0A93-D822F8400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8288" y="0"/>
            <a:ext cx="2144712" cy="6248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286500" cy="6248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8223588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84582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908050"/>
            <a:ext cx="8382000" cy="534035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20259572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3B102A7-F5F7-CBAE-73DE-EB83B1B35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84582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908050"/>
            <a:ext cx="4114800" cy="5340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114800" cy="5340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81370422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DF3C79E-79B0-421C-915C-DC1C70671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525" y="6656388"/>
            <a:ext cx="3133725" cy="20161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endParaRPr lang="zh-CN" altLang="en-US" sz="180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4EBC761-F037-6B60-D9C5-CB12BDF50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6669088"/>
            <a:ext cx="3232150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zh-CN" altLang="en-US" sz="1100">
                <a:ea typeface="宋体" charset="-122"/>
              </a:rPr>
              <a:t>                                  首都师范大学信息工程学院      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84582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表格占位符 2"/>
          <p:cNvSpPr>
            <a:spLocks noGrp="1"/>
          </p:cNvSpPr>
          <p:nvPr>
            <p:ph type="tbl" idx="1"/>
          </p:nvPr>
        </p:nvSpPr>
        <p:spPr>
          <a:xfrm>
            <a:off x="381000" y="908050"/>
            <a:ext cx="8382000" cy="534035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844099320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68313" y="214313"/>
            <a:ext cx="8475662" cy="591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2CF658D1-831E-135C-27FC-86689F5563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836328C-5A41-6611-73B5-30773E485E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5795774-FDA5-63B2-85A3-D923FF4646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4CDF4-AAB4-4273-8E4F-AE8ABE95E9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334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789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4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2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9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9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103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8332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486400" y="-26988"/>
            <a:ext cx="37211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to Computer Systems</a:t>
            </a:r>
          </a:p>
        </p:txBody>
      </p:sp>
      <p:sp>
        <p:nvSpPr>
          <p:cNvPr id="6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11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>
            <a:extLst>
              <a:ext uri="{FF2B5EF4-FFF2-40B4-BE49-F238E27FC236}">
                <a16:creationId xmlns:a16="http://schemas.microsoft.com/office/drawing/2014/main" id="{8F7A5C1F-A175-B5D4-2364-88E88F7975A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6613"/>
            <a:ext cx="9144000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7AB13B3C-CCBB-1B26-2E50-FCA6D9FE9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8713787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nl-NL"/>
              <a:t>单击此处编辑母版标题样式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91FA3FC3-213C-4167-F099-39D3954D1B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52513"/>
            <a:ext cx="83820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nl-NL"/>
              <a:t>单击此处编辑母版文本样式</a:t>
            </a:r>
          </a:p>
          <a:p>
            <a:pPr lvl="1"/>
            <a:r>
              <a:rPr lang="zh-CN" altLang="nl-NL"/>
              <a:t>第二级</a:t>
            </a:r>
          </a:p>
          <a:p>
            <a:pPr lvl="2"/>
            <a:r>
              <a:rPr lang="zh-CN" altLang="nl-NL"/>
              <a:t>第三级</a:t>
            </a:r>
          </a:p>
          <a:p>
            <a:pPr lvl="3"/>
            <a:r>
              <a:rPr lang="zh-CN" altLang="nl-NL"/>
              <a:t>第四级</a:t>
            </a:r>
          </a:p>
          <a:p>
            <a:pPr lvl="4"/>
            <a:r>
              <a:rPr lang="zh-CN" altLang="nl-NL"/>
              <a:t>第五级</a:t>
            </a:r>
          </a:p>
        </p:txBody>
      </p:sp>
      <p:sp>
        <p:nvSpPr>
          <p:cNvPr id="6150" name="Rectangle 8">
            <a:extLst>
              <a:ext uri="{FF2B5EF4-FFF2-40B4-BE49-F238E27FC236}">
                <a16:creationId xmlns:a16="http://schemas.microsoft.com/office/drawing/2014/main" id="{C95F3E74-CCBB-484E-32E8-C00C6291D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8" y="6699250"/>
            <a:ext cx="309562" cy="1587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19C92243-6926-4874-BBD1-5D32036426D8}" type="slidenum">
              <a:rPr kumimoji="1" lang="en-GB" altLang="zh-CN" sz="1000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GB" altLang="zh-CN" sz="1000">
              <a:solidFill>
                <a:srgbClr val="000000"/>
              </a:solidFill>
            </a:endParaRPr>
          </a:p>
        </p:txBody>
      </p:sp>
      <p:grpSp>
        <p:nvGrpSpPr>
          <p:cNvPr id="1030" name="Group 9">
            <a:extLst>
              <a:ext uri="{FF2B5EF4-FFF2-40B4-BE49-F238E27FC236}">
                <a16:creationId xmlns:a16="http://schemas.microsoft.com/office/drawing/2014/main" id="{7D3E6D1D-BCA0-4235-E6D4-3207C29DF3E0}"/>
              </a:ext>
            </a:extLst>
          </p:cNvPr>
          <p:cNvGrpSpPr>
            <a:grpSpLocks/>
          </p:cNvGrpSpPr>
          <p:nvPr/>
        </p:nvGrpSpPr>
        <p:grpSpPr bwMode="auto">
          <a:xfrm>
            <a:off x="-838200" y="-6350"/>
            <a:ext cx="10526713" cy="6864350"/>
            <a:chOff x="0" y="0"/>
            <a:chExt cx="6631" cy="4324"/>
          </a:xfrm>
        </p:grpSpPr>
        <p:sp>
          <p:nvSpPr>
            <p:cNvPr id="1032" name="Freeform 10">
              <a:extLst>
                <a:ext uri="{FF2B5EF4-FFF2-40B4-BE49-F238E27FC236}">
                  <a16:creationId xmlns:a16="http://schemas.microsoft.com/office/drawing/2014/main" id="{0A55CD47-3DEF-9C1E-DA11-91BBDFCE47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9" y="176"/>
              <a:ext cx="1710" cy="176"/>
            </a:xfrm>
            <a:custGeom>
              <a:avLst/>
              <a:gdLst>
                <a:gd name="T0" fmla="*/ 0 w 1710"/>
                <a:gd name="T1" fmla="*/ 0 h 216"/>
                <a:gd name="T2" fmla="*/ 1710 w 1710"/>
                <a:gd name="T3" fmla="*/ 0 h 216"/>
                <a:gd name="T4" fmla="*/ 1710 w 1710"/>
                <a:gd name="T5" fmla="*/ 6 h 216"/>
                <a:gd name="T6" fmla="*/ 0 w 1710"/>
                <a:gd name="T7" fmla="*/ 6 h 2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10" h="216">
                  <a:moveTo>
                    <a:pt x="0" y="0"/>
                  </a:moveTo>
                  <a:lnTo>
                    <a:pt x="1710" y="0"/>
                  </a:lnTo>
                  <a:lnTo>
                    <a:pt x="1710" y="216"/>
                  </a:lnTo>
                  <a:lnTo>
                    <a:pt x="0" y="2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33" name="Group 11">
              <a:extLst>
                <a:ext uri="{FF2B5EF4-FFF2-40B4-BE49-F238E27FC236}">
                  <a16:creationId xmlns:a16="http://schemas.microsoft.com/office/drawing/2014/main" id="{E07DB1F1-3F66-CCB8-415A-9F366DB6617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0"/>
              <a:ext cx="6631" cy="4324"/>
              <a:chOff x="0" y="0"/>
              <a:chExt cx="6631" cy="4324"/>
            </a:xfrm>
          </p:grpSpPr>
          <p:sp>
            <p:nvSpPr>
              <p:cNvPr id="1034" name="Line 12">
                <a:extLst>
                  <a:ext uri="{FF2B5EF4-FFF2-40B4-BE49-F238E27FC236}">
                    <a16:creationId xmlns:a16="http://schemas.microsoft.com/office/drawing/2014/main" id="{C7155715-6D67-234A-A520-0481963728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471" y="0"/>
                <a:ext cx="0" cy="432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5" name="Line 13">
                <a:extLst>
                  <a:ext uri="{FF2B5EF4-FFF2-40B4-BE49-F238E27FC236}">
                    <a16:creationId xmlns:a16="http://schemas.microsoft.com/office/drawing/2014/main" id="{7F7D2931-D06B-3AD7-299C-F70F7603B2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H="1">
                <a:off x="0" y="4298"/>
                <a:ext cx="624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6" name="Line 14">
                <a:extLst>
                  <a:ext uri="{FF2B5EF4-FFF2-40B4-BE49-F238E27FC236}">
                    <a16:creationId xmlns:a16="http://schemas.microsoft.com/office/drawing/2014/main" id="{A2A8AC42-0A5C-55D5-BB6F-B033C86597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659"/>
                <a:ext cx="624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7" name="Line 15">
                <a:extLst>
                  <a:ext uri="{FF2B5EF4-FFF2-40B4-BE49-F238E27FC236}">
                    <a16:creationId xmlns:a16="http://schemas.microsoft.com/office/drawing/2014/main" id="{1CFD247A-C7C0-E064-5B55-5BEBA1B305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248"/>
                <a:ext cx="624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8" name="Line 16">
                <a:extLst>
                  <a:ext uri="{FF2B5EF4-FFF2-40B4-BE49-F238E27FC236}">
                    <a16:creationId xmlns:a16="http://schemas.microsoft.com/office/drawing/2014/main" id="{253D0ECB-403B-1E67-630A-3301952D2C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4041"/>
                <a:ext cx="624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9" name="Line 17">
                <a:extLst>
                  <a:ext uri="{FF2B5EF4-FFF2-40B4-BE49-F238E27FC236}">
                    <a16:creationId xmlns:a16="http://schemas.microsoft.com/office/drawing/2014/main" id="{70BD5049-C0B7-C36A-ACE1-9BA843C2A5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5840" y="4"/>
                <a:ext cx="0" cy="432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0" name="Line 18">
                <a:extLst>
                  <a:ext uri="{FF2B5EF4-FFF2-40B4-BE49-F238E27FC236}">
                    <a16:creationId xmlns:a16="http://schemas.microsoft.com/office/drawing/2014/main" id="{6D0E6309-1068-9E42-568D-72AE83BD1B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4888" y="4"/>
                <a:ext cx="0" cy="47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1" name="Line 19">
                <a:extLst>
                  <a:ext uri="{FF2B5EF4-FFF2-40B4-BE49-F238E27FC236}">
                    <a16:creationId xmlns:a16="http://schemas.microsoft.com/office/drawing/2014/main" id="{8D283B82-66E8-FD3E-BC2A-E466D8A725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H="1">
                <a:off x="0" y="176"/>
                <a:ext cx="624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2" name="Line 20">
                <a:extLst>
                  <a:ext uri="{FF2B5EF4-FFF2-40B4-BE49-F238E27FC236}">
                    <a16:creationId xmlns:a16="http://schemas.microsoft.com/office/drawing/2014/main" id="{CCFAD6E2-1E75-BD4A-5651-7A94F00177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H="1">
                <a:off x="0" y="348"/>
                <a:ext cx="624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3" name="Line 21">
                <a:extLst>
                  <a:ext uri="{FF2B5EF4-FFF2-40B4-BE49-F238E27FC236}">
                    <a16:creationId xmlns:a16="http://schemas.microsoft.com/office/drawing/2014/main" id="{F5A55285-C94C-E4E6-C6F5-0C6DEE6D9B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5132" y="4"/>
                <a:ext cx="0" cy="47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66" name="Rectangle 22">
                <a:extLst>
                  <a:ext uri="{FF2B5EF4-FFF2-40B4-BE49-F238E27FC236}">
                    <a16:creationId xmlns:a16="http://schemas.microsoft.com/office/drawing/2014/main" id="{A56349B7-DA0F-21E3-171C-0BCA6C4A2E4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82" y="0"/>
                <a:ext cx="249" cy="2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45" name="Line 23">
                <a:extLst>
                  <a:ext uri="{FF2B5EF4-FFF2-40B4-BE49-F238E27FC236}">
                    <a16:creationId xmlns:a16="http://schemas.microsoft.com/office/drawing/2014/main" id="{4FF94670-58E3-5355-5E8B-7C65EBAAD7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849" y="0"/>
                <a:ext cx="0" cy="478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031" name="Line 25">
            <a:extLst>
              <a:ext uri="{FF2B5EF4-FFF2-40B4-BE49-F238E27FC236}">
                <a16:creationId xmlns:a16="http://schemas.microsoft.com/office/drawing/2014/main" id="{5E208730-07A7-B9B4-1213-E82CADFA2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1213" y="6699250"/>
            <a:ext cx="0" cy="123825"/>
          </a:xfrm>
          <a:prstGeom prst="line">
            <a:avLst/>
          </a:prstGeom>
          <a:noFill/>
          <a:ln w="9525">
            <a:solidFill>
              <a:srgbClr val="172F3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69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+mn-lt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Arial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Arial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Arial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Arial" pitchFamily="34" charset="0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Arial" pitchFamily="34" charset="0"/>
          <a:ea typeface="黑体" pitchFamily="49" charset="-122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Arial" pitchFamily="34" charset="0"/>
          <a:ea typeface="黑体" pitchFamily="49" charset="-122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image" Target="../media/image1.tmp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image" Target="../media/image1.tmp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6.jpe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24.gi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jpeg"/><Relationship Id="rId10" Type="http://schemas.openxmlformats.org/officeDocument/2006/relationships/image" Target="../media/image22.wmf"/><Relationship Id="rId4" Type="http://schemas.openxmlformats.org/officeDocument/2006/relationships/image" Target="../media/image17.jpeg"/><Relationship Id="rId9" Type="http://schemas.openxmlformats.org/officeDocument/2006/relationships/image" Target="../media/image21.jpe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1140C09-F68E-D3E7-8381-FE76BBC5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j-cs"/>
                <a:sym typeface="Gill Sans" charset="0"/>
              </a:rPr>
              <a:t>程序的</a:t>
            </a:r>
            <a:r>
              <a:rPr lang="zh-CN" altLang="en-US" sz="5400" kern="0" dirty="0">
                <a:solidFill>
                  <a:srgbClr val="1F497D"/>
                </a:solidFill>
                <a:latin typeface="Arial"/>
                <a:ea typeface="宋体" panose="02010600030101010101" pitchFamily="2" charset="-122"/>
                <a:sym typeface="Gill Sans" charset="0"/>
              </a:rPr>
              <a:t>性能优化</a:t>
            </a:r>
            <a:endParaRPr kumimoji="0" lang="en-US" altLang="zh-CN" sz="54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19459" name="矩形 1">
            <a:extLst>
              <a:ext uri="{FF2B5EF4-FFF2-40B4-BE49-F238E27FC236}">
                <a16:creationId xmlns:a16="http://schemas.microsoft.com/office/drawing/2014/main" id="{8F81ED26-52EA-E540-B92C-13B391EC0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1756" y="3789363"/>
            <a:ext cx="4360489" cy="223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Gill Sans" charset="0"/>
              </a:rPr>
              <a:t>王晶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Gill Sans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Gill Sans" charset="0"/>
              </a:rPr>
              <a:t>jwang@ruc.edu.cn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Gill Sans" charset="0"/>
              </a:rPr>
              <a:t>，信息楼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Gill Sans" charset="0"/>
              </a:rPr>
              <a:t>124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Gill Sans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Gill Sans" charset="0"/>
              </a:rPr>
              <a:t>2023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Gill Sans" charset="0"/>
              </a:rPr>
              <a:t>年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Gill Sans" charset="0"/>
              </a:rPr>
              <a:t>11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Gill Sans" charset="0"/>
              </a:rPr>
              <a:t>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Example: </a:t>
            </a:r>
            <a:r>
              <a:rPr lang="en-US" dirty="0" err="1"/>
              <a:t>Bubblesort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00FF"/>
                </a:solidFill>
              </a:rPr>
              <a:t>Bubblesort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/>
              <a:t>program that sorts an array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b="1" dirty="0"/>
              <a:t> that is allocated in static storage:</a:t>
            </a:r>
          </a:p>
          <a:p>
            <a:pPr lvl="1"/>
            <a:r>
              <a:rPr lang="en-US" dirty="0"/>
              <a:t>an element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requires </a:t>
            </a:r>
            <a:r>
              <a:rPr lang="en-US" dirty="0">
                <a:solidFill>
                  <a:srgbClr val="0000FF"/>
                </a:solidFill>
              </a:rPr>
              <a:t>four bytes</a:t>
            </a:r>
            <a:r>
              <a:rPr lang="en-US" dirty="0"/>
              <a:t> of a byte-addressed machine</a:t>
            </a:r>
          </a:p>
          <a:p>
            <a:pPr lvl="1"/>
            <a:r>
              <a:rPr lang="en-US" dirty="0"/>
              <a:t>elements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are numbered </a:t>
            </a:r>
            <a:r>
              <a:rPr lang="en-US" dirty="0">
                <a:solidFill>
                  <a:srgbClr val="0000FF"/>
                </a:solidFill>
              </a:rPr>
              <a:t>1 through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 is a variable)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A[j]</a:t>
            </a:r>
            <a:r>
              <a:rPr lang="en-US" dirty="0"/>
              <a:t> is in location </a:t>
            </a:r>
            <a:r>
              <a:rPr lang="en-US" b="1" dirty="0">
                <a:solidFill>
                  <a:srgbClr val="B703AD"/>
                </a:solidFill>
                <a:latin typeface="Courier New" pitchFamily="49" charset="0"/>
                <a:cs typeface="Courier New" pitchFamily="49" charset="0"/>
              </a:rPr>
              <a:t>&amp;A+4*(j-1)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for (i = n-1; i &gt;=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1; i--) {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l-PL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for (j = 1; j &lt;=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  <a:endParaRPr lang="pl-PL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   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A[j] &gt; A[j+1]) {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         temp = A[j];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         A[j] = A[j+1];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         A[j+1] = temp;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6CD8539-1F9D-C5D1-3DCA-EEC172BE156B}"/>
                  </a:ext>
                </a:extLst>
              </p14:cNvPr>
              <p14:cNvContentPartPr/>
              <p14:nvPr/>
            </p14:nvContentPartPr>
            <p14:xfrm>
              <a:off x="3733425" y="3401572"/>
              <a:ext cx="3960" cy="100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6CD8539-1F9D-C5D1-3DCA-EEC172BE15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24425" y="3392932"/>
                <a:ext cx="21600" cy="2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452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EE207-65AD-1C26-8181-A27B4120B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A8CA288-DB7F-28F6-302B-84E1950BE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43362"/>
            <a:ext cx="8713092" cy="98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dirty="0" err="1"/>
              <a:t>Bubblesort</a:t>
            </a:r>
            <a:endParaRPr lang="zh-CN" altLang="en-US" kern="0" dirty="0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004111DC-04A7-10F7-F182-17AE68A7D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9800" y="1563596"/>
            <a:ext cx="2897188" cy="5032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3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rgbClr val="6633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663300"/>
                </a:solidFill>
                <a:latin typeface="Times New Roman" panose="02020603050405020304" pitchFamily="18" charset="0"/>
              </a:rPr>
              <a:t>比较遍数</a:t>
            </a: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D707F2E0-D721-92F7-235D-0EC780499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7125" y="2066833"/>
            <a:ext cx="469900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F16F9080-E378-7C87-6B76-3A0FC4C197FB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233319" y="4585402"/>
            <a:ext cx="28781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B97D6CBD-462D-F644-7983-1E2273F18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4300" y="3165383"/>
            <a:ext cx="476250" cy="285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3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rgbClr val="6633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663300"/>
                </a:solidFill>
                <a:latin typeface="Times New Roman" panose="02020603050405020304" pitchFamily="18" charset="0"/>
              </a:rPr>
              <a:t>从小到大排序</a:t>
            </a:r>
          </a:p>
        </p:txBody>
      </p:sp>
      <p:graphicFrame>
        <p:nvGraphicFramePr>
          <p:cNvPr id="9" name="Group 89">
            <a:extLst>
              <a:ext uri="{FF2B5EF4-FFF2-40B4-BE49-F238E27FC236}">
                <a16:creationId xmlns:a16="http://schemas.microsoft.com/office/drawing/2014/main" id="{EB100E9E-8A06-1B5E-CFDD-3A7EE9EE2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102812"/>
              </p:ext>
            </p:extLst>
          </p:nvPr>
        </p:nvGraphicFramePr>
        <p:xfrm>
          <a:off x="914400" y="2266858"/>
          <a:ext cx="6413500" cy="390207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357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rgbClr val="6633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rgbClr val="0080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数据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rgbClr val="6633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rgbClr val="0080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rgbClr val="6633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rgbClr val="0080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rgbClr val="6633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rgbClr val="0080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rgbClr val="6633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rgbClr val="0080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rgbClr val="6633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rgbClr val="0080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587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rgbClr val="6633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rgbClr val="0080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-632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rgbClr val="6633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rgbClr val="0080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-632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rgbClr val="6633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rgbClr val="0080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-632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rgbClr val="6633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rgbClr val="0080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-632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rgbClr val="6633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rgbClr val="0080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-632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rgbClr val="6633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rgbClr val="0080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587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rgbClr val="6633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rgbClr val="0080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234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rgbClr val="6633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rgbClr val="0080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-34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rgbClr val="6633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rgbClr val="0080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-34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rgbClr val="6633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rgbClr val="0080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777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rgbClr val="6633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rgbClr val="0080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234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rgbClr val="6633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rgbClr val="0080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-34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rgbClr val="6633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rgbClr val="0080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234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rgbClr val="6633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rgbClr val="0080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234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0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rgbClr val="6633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rgbClr val="0080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234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rgbClr val="6633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rgbClr val="0080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-34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rgbClr val="6633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rgbClr val="0080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587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rgbClr val="6633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rgbClr val="0080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587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rgbClr val="6633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rgbClr val="0080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587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70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rgbClr val="6633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rgbClr val="0080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-34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rgbClr val="6633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rgbClr val="0080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777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rgbClr val="6633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rgbClr val="0080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777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rgbClr val="6633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rgbClr val="0080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777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rgbClr val="6633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rgbClr val="008000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777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921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Translated (Pseudo) Code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82947"/>
            <a:ext cx="4040188" cy="49831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j :=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L4:  if j&gt;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L2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t1 := j-1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t2 := 4*t1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t3 := A[t2]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t4 := j+1</a:t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t5 := t4-1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t6 := 4*t5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t7 := A[t6]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88805" y="1306595"/>
            <a:ext cx="4406049" cy="49831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t8 := j-1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t9 := 4*t8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temp := A[t9]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temp:=A[j]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t10 := j+1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t11:= t10-1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t12	:= 4*t11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t13 := A[t12]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t14 := j-1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t15 := 4*t14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A[t15] := t13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A[j]:=A[j+1]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t16 := j+1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t17 := t16-1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t18 := 4*t17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A[t18]:=temp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A[j+1]:=temp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145" y="4572000"/>
            <a:ext cx="3813255" cy="206210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for (i = n-1; i &gt;= 1; i--) {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(j = 1; j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(A[j] &gt; A[j+1]) 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temp = A[j];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A[j] = A[j+1];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A[j+1] = temp;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A0ECA-2B0C-4C3B-A3B8-E765D91628EF}"/>
              </a:ext>
            </a:extLst>
          </p:cNvPr>
          <p:cNvSpPr txBox="1"/>
          <p:nvPr/>
        </p:nvSpPr>
        <p:spPr>
          <a:xfrm>
            <a:off x="6503189" y="5257800"/>
            <a:ext cx="2211888" cy="1200329"/>
          </a:xfrm>
          <a:prstGeom prst="rect">
            <a:avLst/>
          </a:prstGeom>
          <a:solidFill>
            <a:srgbClr val="D5F1C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29 in outer loop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25 in inner loop</a:t>
            </a:r>
          </a:p>
        </p:txBody>
      </p:sp>
    </p:spTree>
    <p:extLst>
      <p:ext uri="{BB962C8B-B14F-4D97-AF65-F5344CB8AC3E}">
        <p14:creationId xmlns:p14="http://schemas.microsoft.com/office/powerpoint/2010/main" val="1409133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015947" y="3781235"/>
            <a:ext cx="1828800" cy="10193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015947" y="3039476"/>
            <a:ext cx="1828800" cy="78501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199" y="2057400"/>
            <a:ext cx="1828800" cy="785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990600" y="3024980"/>
            <a:ext cx="1828800" cy="785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95400"/>
            <a:ext cx="4040188" cy="49831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j := 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L4:  if j&gt;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L2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t1 := j-1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t2 := 4*t1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t3 := A[t2]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t4 := j+1</a:t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t5 := t4-1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t6 := 4*t5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t7 := A[t6]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in Address Calculation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295400"/>
            <a:ext cx="4495800" cy="49831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t8 :=j-1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t9 := 4*t8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temp := A[t9]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temp:=A[j]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t10 := j+1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t11:= t10-1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t12	:= 4*t11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t13 := A[t12]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t14 := j-1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t15 := 4*t14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A[t15] := t13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A[j]:=A[j+1]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t16 := j+1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t17 := t16-1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t18 := 4*t17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A[t18]:=temp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A[j+1]:=temp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85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16200000" flipV="1">
            <a:off x="5715000" y="2362200"/>
            <a:ext cx="304800" cy="1676400"/>
          </a:xfrm>
          <a:prstGeom prst="roundRect">
            <a:avLst>
              <a:gd name="adj" fmla="val 3376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16200000" flipV="1">
            <a:off x="5715000" y="2057400"/>
            <a:ext cx="304799" cy="1676400"/>
          </a:xfrm>
          <a:prstGeom prst="roundRect">
            <a:avLst>
              <a:gd name="adj" fmla="val 40289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 rot="16200000" flipV="1">
            <a:off x="5638801" y="1600199"/>
            <a:ext cx="304800" cy="1371600"/>
          </a:xfrm>
          <a:prstGeom prst="roundRect">
            <a:avLst>
              <a:gd name="adj" fmla="val 402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rot="16200000" flipV="1">
            <a:off x="1523999" y="2895599"/>
            <a:ext cx="304801" cy="1219200"/>
          </a:xfrm>
          <a:prstGeom prst="roundRect">
            <a:avLst>
              <a:gd name="adj" fmla="val 29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Removed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1265237"/>
            <a:ext cx="4040188" cy="4983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j := 1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4: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if j&gt;i goto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</a:t>
            </a:r>
            <a:endParaRPr lang="pl-PL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 := 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t2 := 4*t1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t3 := A[t2]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t6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t7 := A[t6] 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265237"/>
            <a:ext cx="4343400" cy="3611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t8 :=j-1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t9 := 4*t8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temp := A[t9]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temp:=A[j]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t12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t13 := A[t12]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A[t9]:= t13 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A[j]:=A[j+1]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A[t12]:=temp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A[j+1]:=temp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136F8-7330-483C-A3C7-DB2F94C3A25A}"/>
              </a:ext>
            </a:extLst>
          </p:cNvPr>
          <p:cNvSpPr txBox="1"/>
          <p:nvPr/>
        </p:nvSpPr>
        <p:spPr>
          <a:xfrm>
            <a:off x="6503189" y="5257800"/>
            <a:ext cx="2211888" cy="1200329"/>
          </a:xfrm>
          <a:prstGeom prst="rect">
            <a:avLst/>
          </a:prstGeom>
          <a:solidFill>
            <a:srgbClr val="D5F1C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20 in outer loop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16 in inner loop</a:t>
            </a:r>
          </a:p>
        </p:txBody>
      </p:sp>
    </p:spTree>
    <p:extLst>
      <p:ext uri="{BB962C8B-B14F-4D97-AF65-F5344CB8AC3E}">
        <p14:creationId xmlns:p14="http://schemas.microsoft.com/office/powerpoint/2010/main" val="2963584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029200" y="1219200"/>
            <a:ext cx="1752600" cy="2133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Redundancy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1265237"/>
            <a:ext cx="4040188" cy="4983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j := 1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4: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if j&gt;i goto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</a:t>
            </a:r>
            <a:endParaRPr lang="pl-PL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 := 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t2 := 4*t1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t3 := A[t2]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// A[j]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t6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t7 := A[t6] 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265237"/>
            <a:ext cx="4419600" cy="3687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t8 :=j-1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t9 := 4*t8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temp := A[t9]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temp:=A[j]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t12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	 t13 := A[t12]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A[t9]:= t13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A[j]:=A[j+1]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A[t12]:=temp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A[j+1]:=temp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590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811023" y="1265237"/>
            <a:ext cx="1676400" cy="609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43400" y="1265237"/>
            <a:ext cx="4724400" cy="2925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A[t2] := t7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A[j]:=A[j+1]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</a:t>
            </a:r>
            <a:endParaRPr lang="en-US" sz="16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A[t6] := t3   //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A[j+1]:=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old_A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[j]</a:t>
            </a:r>
          </a:p>
          <a:p>
            <a:pPr>
              <a:buNone/>
            </a:pPr>
            <a:endParaRPr lang="en-US" sz="16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Removed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1265237"/>
            <a:ext cx="4040188" cy="4983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j := 1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4: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if j&gt;i goto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</a:t>
            </a:r>
            <a:endParaRPr lang="pl-PL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 := 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t2 := 4*t1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t3 := A[t2] 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old_A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t6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t7 := A[t6] 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14EF98-3FB1-4996-9C5A-5EFF19C829A6}"/>
              </a:ext>
            </a:extLst>
          </p:cNvPr>
          <p:cNvSpPr txBox="1"/>
          <p:nvPr/>
        </p:nvSpPr>
        <p:spPr>
          <a:xfrm>
            <a:off x="6503189" y="5257800"/>
            <a:ext cx="2211888" cy="1200329"/>
          </a:xfrm>
          <a:prstGeom prst="rect">
            <a:avLst/>
          </a:prstGeom>
          <a:solidFill>
            <a:srgbClr val="D5F1C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15 in outer loop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11 in inner loop</a:t>
            </a:r>
          </a:p>
        </p:txBody>
      </p:sp>
    </p:spTree>
    <p:extLst>
      <p:ext uri="{BB962C8B-B14F-4D97-AF65-F5344CB8AC3E}">
        <p14:creationId xmlns:p14="http://schemas.microsoft.com/office/powerpoint/2010/main" val="3603093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993913" y="1905000"/>
            <a:ext cx="1981200" cy="1143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in Loops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90600" y="3352800"/>
            <a:ext cx="1298713" cy="304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93913" y="4771697"/>
            <a:ext cx="1298713" cy="304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1812" y="4191000"/>
            <a:ext cx="4191000" cy="2087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A[t2] := t7        </a:t>
            </a:r>
            <a:endParaRPr lang="en-US" sz="16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A[t6] := t3    </a:t>
            </a:r>
            <a:endParaRPr lang="en-US" sz="16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1265237"/>
            <a:ext cx="4040188" cy="3001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j := 1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4: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if j&gt;i goto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</a:t>
            </a:r>
            <a:endParaRPr lang="pl-PL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 := 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t2 := 4*t1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t3 := A[t2]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t6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t7 := A[t6] 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052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993913" y="1905000"/>
            <a:ext cx="1981200" cy="1143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Eliminated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90600" y="3352800"/>
            <a:ext cx="1298713" cy="304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93913" y="4771697"/>
            <a:ext cx="1298713" cy="304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1812" y="4191000"/>
            <a:ext cx="4191000" cy="2087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A[t2] := t7        </a:t>
            </a:r>
            <a:endParaRPr lang="en-US" sz="16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A[t6] := t3    </a:t>
            </a:r>
            <a:endParaRPr lang="en-US" sz="16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1265237"/>
            <a:ext cx="4040188" cy="3001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j := 1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4: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if j&gt;i goto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</a:t>
            </a:r>
            <a:endParaRPr lang="pl-PL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 := 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t2 := 4*t1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t3 := A[t2]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t6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t7 := A[t6] 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047E9215-E084-400B-BEF6-FEC033B888F4}"/>
              </a:ext>
            </a:extLst>
          </p:cNvPr>
          <p:cNvSpPr/>
          <p:nvPr/>
        </p:nvSpPr>
        <p:spPr>
          <a:xfrm>
            <a:off x="5640388" y="1853816"/>
            <a:ext cx="2365513" cy="1219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5C9FED4-9F12-445D-930B-C38F99423A7F}"/>
              </a:ext>
            </a:extLst>
          </p:cNvPr>
          <p:cNvSpPr txBox="1">
            <a:spLocks/>
          </p:cNvSpPr>
          <p:nvPr/>
        </p:nvSpPr>
        <p:spPr bwMode="auto">
          <a:xfrm>
            <a:off x="5181600" y="1290253"/>
            <a:ext cx="4040188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t2 := 0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t6 := 4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t19 := 4*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L4: if t6&gt;t19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L2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t3 := A[t2]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t7 := A[t6] </a:t>
            </a:r>
            <a:endParaRPr lang="en-US" sz="1600" i="1" kern="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Font typeface="Wingdings 2" pitchFamily="18" charset="2"/>
              <a:buNone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521A74E1-6EE1-42D0-AC96-D934566B2A2C}"/>
              </a:ext>
            </a:extLst>
          </p:cNvPr>
          <p:cNvSpPr/>
          <p:nvPr/>
        </p:nvSpPr>
        <p:spPr>
          <a:xfrm>
            <a:off x="5729806" y="4449763"/>
            <a:ext cx="1527313" cy="609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8A1457-0DCF-4D87-AA19-DA67D323D39D}"/>
              </a:ext>
            </a:extLst>
          </p:cNvPr>
          <p:cNvSpPr txBox="1">
            <a:spLocks/>
          </p:cNvSpPr>
          <p:nvPr/>
        </p:nvSpPr>
        <p:spPr bwMode="auto">
          <a:xfrm>
            <a:off x="5199719" y="3886200"/>
            <a:ext cx="3124200" cy="254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fr-FR" sz="1600" kern="0">
                <a:latin typeface="Courier New" pitchFamily="49" charset="0"/>
                <a:cs typeface="Courier New" pitchFamily="49" charset="0"/>
              </a:rPr>
              <a:t>    A[t2] := t7	</a:t>
            </a:r>
          </a:p>
          <a:p>
            <a:pPr>
              <a:buFont typeface="Wingdings 2" pitchFamily="18" charset="2"/>
              <a:buNone/>
            </a:pPr>
            <a:r>
              <a:rPr lang="fr-FR" sz="1600" kern="0">
                <a:latin typeface="Courier New" pitchFamily="49" charset="0"/>
                <a:cs typeface="Courier New" pitchFamily="49" charset="0"/>
              </a:rPr>
              <a:t>    A[t6] := t3</a:t>
            </a:r>
          </a:p>
          <a:p>
            <a:pPr>
              <a:buFont typeface="Wingdings 2" pitchFamily="18" charset="2"/>
              <a:buNone/>
            </a:pPr>
            <a:r>
              <a:rPr lang="fr-FR" sz="1600" kern="0">
                <a:latin typeface="Courier New" pitchFamily="49" charset="0"/>
                <a:cs typeface="Courier New" pitchFamily="49" charset="0"/>
              </a:rPr>
              <a:t>L3: t2 := t2+4</a:t>
            </a:r>
          </a:p>
          <a:p>
            <a:pPr>
              <a:buFont typeface="Wingdings 2" pitchFamily="18" charset="2"/>
              <a:buNone/>
            </a:pPr>
            <a:r>
              <a:rPr lang="fr-FR" sz="1600" kern="0">
                <a:latin typeface="Courier New" pitchFamily="49" charset="0"/>
                <a:cs typeface="Courier New" pitchFamily="49" charset="0"/>
              </a:rPr>
              <a:t>    t6 := t6+4</a:t>
            </a:r>
          </a:p>
          <a:p>
            <a:pPr>
              <a:buFont typeface="Wingdings 2" pitchFamily="18" charset="2"/>
              <a:buNone/>
            </a:pPr>
            <a:r>
              <a:rPr lang="fr-FR" sz="1600" kern="0">
                <a:latin typeface="Courier New" pitchFamily="49" charset="0"/>
                <a:cs typeface="Courier New" pitchFamily="49" charset="0"/>
              </a:rPr>
              <a:t>    goto L4</a:t>
            </a:r>
          </a:p>
          <a:p>
            <a:pPr>
              <a:buFont typeface="Wingdings 2" pitchFamily="18" charset="2"/>
              <a:buNone/>
            </a:pPr>
            <a:r>
              <a:rPr lang="fr-FR" sz="1600" kern="0">
                <a:latin typeface="Courier New" pitchFamily="49" charset="0"/>
                <a:cs typeface="Courier New" pitchFamily="49" charset="0"/>
              </a:rPr>
              <a:t>L2: i := i-1</a:t>
            </a:r>
          </a:p>
          <a:p>
            <a:pPr>
              <a:buFont typeface="Wingdings 2" pitchFamily="18" charset="2"/>
              <a:buNone/>
            </a:pPr>
            <a:r>
              <a:rPr lang="fr-FR" sz="1600" kern="0">
                <a:latin typeface="Courier New" pitchFamily="49" charset="0"/>
                <a:cs typeface="Courier New" pitchFamily="49" charset="0"/>
              </a:rPr>
              <a:t>    goto L5</a:t>
            </a:r>
          </a:p>
          <a:p>
            <a:pPr>
              <a:buFont typeface="Wingdings 2" pitchFamily="18" charset="2"/>
              <a:buNone/>
            </a:pPr>
            <a:r>
              <a:rPr lang="fr-FR" sz="1600" kern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713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8A1457-0DCF-4D87-AA19-DA67D323D39D}"/>
              </a:ext>
            </a:extLst>
          </p:cNvPr>
          <p:cNvSpPr txBox="1">
            <a:spLocks/>
          </p:cNvSpPr>
          <p:nvPr/>
        </p:nvSpPr>
        <p:spPr bwMode="auto">
          <a:xfrm>
            <a:off x="1011347" y="3891455"/>
            <a:ext cx="3124200" cy="254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    A[t2] := t7	</a:t>
            </a:r>
          </a:p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    A[t6] := t3</a:t>
            </a:r>
          </a:p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L3: t2 := t2+4</a:t>
            </a:r>
          </a:p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    t6 := t6+4</a:t>
            </a:r>
          </a:p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L2: i := i-1</a:t>
            </a:r>
          </a:p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5C9FED4-9F12-445D-930B-C38F99423A7F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508"/>
            <a:ext cx="4040188" cy="26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t2 := 0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t6 := 4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t19 :=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&lt;&lt; 2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L4: if t6&gt;t19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L2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t3 := A[t2]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t7 := A[t6] </a:t>
            </a:r>
            <a:endParaRPr lang="en-US" sz="1600" i="1" kern="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Font typeface="Wingdings 2" pitchFamily="18" charset="2"/>
              <a:buNone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Pseudo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42A4B8-2E58-4775-AA77-139CBFA5C922}"/>
              </a:ext>
            </a:extLst>
          </p:cNvPr>
          <p:cNvSpPr txBox="1"/>
          <p:nvPr/>
        </p:nvSpPr>
        <p:spPr>
          <a:xfrm>
            <a:off x="5088779" y="3276600"/>
            <a:ext cx="2689582" cy="1569660"/>
          </a:xfrm>
          <a:prstGeom prst="rect">
            <a:avLst/>
          </a:prstGeom>
          <a:solidFill>
            <a:srgbClr val="D5F1C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Instruction Count</a:t>
            </a:r>
            <a:b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After Optimizations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15 in outer loop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9 in inner loop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BA354-3313-49FA-9590-C8E1461F7B4E}"/>
              </a:ext>
            </a:extLst>
          </p:cNvPr>
          <p:cNvSpPr txBox="1"/>
          <p:nvPr/>
        </p:nvSpPr>
        <p:spPr>
          <a:xfrm>
            <a:off x="4953000" y="1278834"/>
            <a:ext cx="2883353" cy="1569660"/>
          </a:xfrm>
          <a:prstGeom prst="rect">
            <a:avLst/>
          </a:prstGeom>
          <a:solidFill>
            <a:srgbClr val="D5F1C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Instruction Count</a:t>
            </a:r>
            <a:b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Before Optimizations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29 in outer loop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25 in inner loop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119A2B-D31D-4C17-9AAF-6318AB54EE09}"/>
              </a:ext>
            </a:extLst>
          </p:cNvPr>
          <p:cNvSpPr txBox="1"/>
          <p:nvPr/>
        </p:nvSpPr>
        <p:spPr>
          <a:xfrm>
            <a:off x="3200400" y="5355270"/>
            <a:ext cx="57370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Calibri" pitchFamily="34" charset="0"/>
              </a:rPr>
              <a:t>These were </a:t>
            </a:r>
            <a:r>
              <a:rPr lang="en-US" sz="1800" dirty="0">
                <a:latin typeface="Calibri" pitchFamily="34" charset="0"/>
              </a:rPr>
              <a:t>Machine-Independent Optimizations</a:t>
            </a:r>
            <a:r>
              <a:rPr lang="en-US" sz="1800" b="0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Calibri" pitchFamily="34" charset="0"/>
              </a:rPr>
              <a:t>Will be followed by </a:t>
            </a:r>
            <a:r>
              <a:rPr lang="en-US" sz="1800" dirty="0">
                <a:latin typeface="Calibri" pitchFamily="34" charset="0"/>
              </a:rPr>
              <a:t>Machine-Dependent Optimizations</a:t>
            </a:r>
            <a:r>
              <a:rPr lang="en-US" sz="1800" b="0" dirty="0">
                <a:latin typeface="Calibri" pitchFamily="34" charset="0"/>
              </a:rPr>
              <a:t>,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             including allocating temporaries to registers,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             converting to assembly code</a:t>
            </a:r>
          </a:p>
        </p:txBody>
      </p:sp>
    </p:spTree>
    <p:extLst>
      <p:ext uri="{BB962C8B-B14F-4D97-AF65-F5344CB8AC3E}">
        <p14:creationId xmlns:p14="http://schemas.microsoft.com/office/powerpoint/2010/main" val="417325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  <a:p>
            <a:r>
              <a:rPr lang="en-US" dirty="0">
                <a:solidFill>
                  <a:srgbClr val="7F7F7F"/>
                </a:solidFill>
              </a:rPr>
              <a:t>Generally Useful Optimizations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Code motion/</a:t>
            </a:r>
            <a:r>
              <a:rPr lang="en-US" dirty="0" err="1">
                <a:solidFill>
                  <a:srgbClr val="7F7F7F"/>
                </a:solidFill>
              </a:rPr>
              <a:t>precomputation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Sharing of common </a:t>
            </a:r>
            <a:r>
              <a:rPr lang="en-US" dirty="0" err="1">
                <a:solidFill>
                  <a:srgbClr val="7F7F7F"/>
                </a:solidFill>
              </a:rPr>
              <a:t>subexpressions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Example: </a:t>
            </a:r>
            <a:r>
              <a:rPr lang="en-US" dirty="0" err="1">
                <a:solidFill>
                  <a:srgbClr val="7F7F7F"/>
                </a:solidFill>
              </a:rPr>
              <a:t>Bubblesort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7F7F7F"/>
                </a:solidFill>
              </a:rPr>
              <a:t>Optimization Blockers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Procedure calls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Memory aliasing</a:t>
            </a:r>
          </a:p>
          <a:p>
            <a:r>
              <a:rPr lang="en-US" b="1" dirty="0">
                <a:solidFill>
                  <a:srgbClr val="7F7F7F"/>
                </a:solidFill>
              </a:rPr>
              <a:t>Exploiting Instruction-Level Parallelism</a:t>
            </a:r>
          </a:p>
          <a:p>
            <a:r>
              <a:rPr lang="en-US" dirty="0">
                <a:solidFill>
                  <a:srgbClr val="7F7F7F"/>
                </a:solidFill>
              </a:rPr>
              <a:t>Dealing with Conditionals</a:t>
            </a:r>
            <a:endParaRPr lang="en-US" b="1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Overview</a:t>
            </a:r>
          </a:p>
          <a:p>
            <a:r>
              <a:rPr lang="en-US" dirty="0">
                <a:solidFill>
                  <a:srgbClr val="7F7F7F"/>
                </a:solidFill>
              </a:rPr>
              <a:t>Generally Useful Optimizations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Code motion/</a:t>
            </a:r>
            <a:r>
              <a:rPr lang="en-US" dirty="0" err="1">
                <a:solidFill>
                  <a:srgbClr val="7F7F7F"/>
                </a:solidFill>
              </a:rPr>
              <a:t>precomputation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Sharing of common </a:t>
            </a:r>
            <a:r>
              <a:rPr lang="en-US" dirty="0" err="1">
                <a:solidFill>
                  <a:srgbClr val="7F7F7F"/>
                </a:solidFill>
              </a:rPr>
              <a:t>subexpressions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Example: </a:t>
            </a:r>
            <a:r>
              <a:rPr lang="en-US" dirty="0" err="1">
                <a:solidFill>
                  <a:srgbClr val="7F7F7F"/>
                </a:solidFill>
              </a:rPr>
              <a:t>Bubblesort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/>
              <a:t>Optimization Blockers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Procedure calls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Memory aliasing</a:t>
            </a:r>
          </a:p>
          <a:p>
            <a:r>
              <a:rPr lang="en-US" b="1" dirty="0">
                <a:solidFill>
                  <a:srgbClr val="7F7F7F"/>
                </a:solidFill>
              </a:rPr>
              <a:t>Exploiting Instruction-Level Parallelism</a:t>
            </a:r>
          </a:p>
          <a:p>
            <a:r>
              <a:rPr lang="en-US" dirty="0">
                <a:solidFill>
                  <a:srgbClr val="7F7F7F"/>
                </a:solidFill>
              </a:rPr>
              <a:t>Dealing with Conditionals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106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编译器优化的能力和局限性</a:t>
            </a:r>
            <a:endParaRPr lang="en-US" dirty="0"/>
          </a:p>
        </p:txBody>
      </p:sp>
      <p:sp>
        <p:nvSpPr>
          <p:cNvPr id="384003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066800"/>
            <a:ext cx="8307387" cy="52197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000" dirty="0"/>
              <a:t>Operate under fundamental constraint</a:t>
            </a:r>
          </a:p>
          <a:p>
            <a:pPr lvl="1" eaLnBrk="1" hangingPunct="1">
              <a:defRPr/>
            </a:pPr>
            <a:r>
              <a:rPr lang="en-US" sz="1800" dirty="0"/>
              <a:t>Must not cause any change in program behavior</a:t>
            </a:r>
          </a:p>
          <a:p>
            <a:pPr lvl="2">
              <a:defRPr/>
            </a:pPr>
            <a:r>
              <a:rPr lang="en-US" sz="1800" dirty="0"/>
              <a:t>Except, possibly when program making use of nonstandard language features</a:t>
            </a:r>
          </a:p>
          <a:p>
            <a:pPr lvl="1" eaLnBrk="1" hangingPunct="1">
              <a:defRPr/>
            </a:pPr>
            <a:r>
              <a:rPr lang="en-US" sz="1800" dirty="0"/>
              <a:t>Often prevents it from making optimizations that would only affect behavior under pathological conditions.</a:t>
            </a:r>
          </a:p>
          <a:p>
            <a:pPr eaLnBrk="1" hangingPunct="1">
              <a:defRPr/>
            </a:pPr>
            <a:r>
              <a:rPr lang="en-US" sz="2000" dirty="0"/>
              <a:t>Behavior that may be obvious to the programmer can  be obfuscated by languages and coding styles</a:t>
            </a:r>
          </a:p>
          <a:p>
            <a:pPr lvl="1" eaLnBrk="1" hangingPunct="1">
              <a:defRPr/>
            </a:pPr>
            <a:r>
              <a:rPr lang="en-US" sz="1800" dirty="0"/>
              <a:t>e.g., Data ranges may be more limited than variable types suggest</a:t>
            </a:r>
          </a:p>
          <a:p>
            <a:pPr eaLnBrk="1" hangingPunct="1">
              <a:defRPr/>
            </a:pPr>
            <a:r>
              <a:rPr lang="en-US" sz="2000" dirty="0"/>
              <a:t>Most analysis is performed only within procedures</a:t>
            </a:r>
          </a:p>
          <a:p>
            <a:pPr lvl="1" eaLnBrk="1" hangingPunct="1">
              <a:defRPr/>
            </a:pPr>
            <a:r>
              <a:rPr lang="en-US" sz="1800" dirty="0"/>
              <a:t>Whole-program analysis is too expensive in most cases</a:t>
            </a:r>
          </a:p>
          <a:p>
            <a:pPr lvl="1" eaLnBrk="1" hangingPunct="1">
              <a:defRPr/>
            </a:pPr>
            <a:r>
              <a:rPr lang="en-US" sz="1800" dirty="0"/>
              <a:t>Newer versions of GCC do </a:t>
            </a:r>
            <a:r>
              <a:rPr lang="en-US" sz="1800" dirty="0" err="1"/>
              <a:t>interprocedural</a:t>
            </a:r>
            <a:r>
              <a:rPr lang="en-US" sz="1800" dirty="0"/>
              <a:t> analysis within individual files</a:t>
            </a:r>
          </a:p>
          <a:p>
            <a:pPr lvl="2">
              <a:defRPr/>
            </a:pPr>
            <a:r>
              <a:rPr lang="en-US" sz="1800" dirty="0"/>
              <a:t>But, not between code in different files</a:t>
            </a:r>
          </a:p>
          <a:p>
            <a:pPr eaLnBrk="1" hangingPunct="1">
              <a:defRPr/>
            </a:pPr>
            <a:r>
              <a:rPr lang="en-US" sz="2000" dirty="0"/>
              <a:t>Most analysis is based only on </a:t>
            </a:r>
            <a:r>
              <a:rPr lang="en-US" sz="2000" i="1" dirty="0"/>
              <a:t>static</a:t>
            </a:r>
            <a:r>
              <a:rPr lang="en-US" sz="2000" dirty="0"/>
              <a:t> information</a:t>
            </a:r>
          </a:p>
          <a:p>
            <a:pPr lvl="1" eaLnBrk="1" hangingPunct="1">
              <a:defRPr/>
            </a:pPr>
            <a:r>
              <a:rPr lang="en-US" sz="1800" dirty="0"/>
              <a:t>Compiler has difficulty anticipating run-time inputs</a:t>
            </a:r>
            <a:endParaRPr lang="en-US" sz="2000" dirty="0"/>
          </a:p>
          <a:p>
            <a:pPr eaLnBrk="1" hangingPunct="1">
              <a:defRPr/>
            </a:pPr>
            <a:r>
              <a:rPr lang="en-US" sz="2000" dirty="0">
                <a:solidFill>
                  <a:srgbClr val="FF0000"/>
                </a:solidFill>
              </a:rPr>
              <a:t>When in doubt, the compiler must be conservative</a:t>
            </a:r>
          </a:p>
        </p:txBody>
      </p:sp>
    </p:spTree>
    <p:extLst>
      <p:ext uri="{BB962C8B-B14F-4D97-AF65-F5344CB8AC3E}">
        <p14:creationId xmlns:p14="http://schemas.microsoft.com/office/powerpoint/2010/main" val="316435791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341313"/>
            <a:ext cx="84582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Optimization Blocker #1: Procedure Calls</a:t>
            </a:r>
          </a:p>
        </p:txBody>
      </p:sp>
      <p:sp>
        <p:nvSpPr>
          <p:cNvPr id="65331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Procedure to Convert String to Lower Case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Extracted from 213 lab submissions, Fall, 1998</a:t>
            </a: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073275" y="1905000"/>
            <a:ext cx="5007780" cy="2028761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4963"/>
            <a:ext cx="8678863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Lower Case Conversion Performance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522413"/>
            <a:ext cx="8307387" cy="908050"/>
          </a:xfrm>
        </p:spPr>
        <p:txBody>
          <a:bodyPr/>
          <a:lstStyle/>
          <a:p>
            <a:pPr lvl="1" eaLnBrk="1" hangingPunct="1"/>
            <a:r>
              <a:rPr lang="en-US"/>
              <a:t>Time quadruples when double string length</a:t>
            </a:r>
          </a:p>
          <a:p>
            <a:pPr lvl="1" eaLnBrk="1" hangingPunct="1"/>
            <a:r>
              <a:rPr lang="en-US"/>
              <a:t>Quadratic performance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6655097"/>
              </p:ext>
            </p:extLst>
          </p:nvPr>
        </p:nvGraphicFramePr>
        <p:xfrm>
          <a:off x="469900" y="2620246"/>
          <a:ext cx="8128000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601160" y="3887295"/>
            <a:ext cx="588833" cy="21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27432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Courier New"/>
                <a:cs typeface="Courier New"/>
              </a:rPr>
              <a:t>lower1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4963"/>
            <a:ext cx="7031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Convert Loop To Goto Form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03213" y="5000625"/>
            <a:ext cx="8281987" cy="90805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1800"/>
              <a:t> </a:t>
            </a:r>
            <a:r>
              <a:rPr lang="en-US" sz="1800">
                <a:latin typeface="Courier New" pitchFamily="49" charset="0"/>
              </a:rPr>
              <a:t>strlen</a:t>
            </a:r>
            <a:r>
              <a:rPr lang="en-US" sz="1800"/>
              <a:t> executed every iteration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209800" y="1143000"/>
            <a:ext cx="4962525" cy="369331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&gt;=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</a:rPr>
              <a:t>goto</a:t>
            </a:r>
            <a:r>
              <a:rPr lang="en-US" sz="1800" dirty="0">
                <a:latin typeface="Courier New" pitchFamily="49" charset="0"/>
              </a:rPr>
              <a:t> done;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loop: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</a:rPr>
              <a:t>goto</a:t>
            </a:r>
            <a:r>
              <a:rPr lang="en-US" sz="1800" dirty="0">
                <a:latin typeface="Courier New" pitchFamily="49" charset="0"/>
              </a:rPr>
              <a:t> loop;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done: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4963"/>
            <a:ext cx="7031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Calling Strlen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idx="1"/>
          </p:nvPr>
        </p:nvSpPr>
        <p:spPr>
          <a:xfrm>
            <a:off x="303213" y="3962400"/>
            <a:ext cx="8281987" cy="19462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/>
              <a:t>Strlen performance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Only way to determine length of string is to scan its entire length, looking for null character.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/>
              <a:t>Overall performance, string of length 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N calls to strlen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Require times N, N-1, N-2, …, 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Overall O(N</a:t>
            </a:r>
            <a:r>
              <a:rPr lang="en-US" sz="1800" baseline="30000"/>
              <a:t>2</a:t>
            </a:r>
            <a:r>
              <a:rPr lang="en-US" sz="1800"/>
              <a:t>) performance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209800" y="990600"/>
            <a:ext cx="4962525" cy="286232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/* My version of strlen */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size_t strlen(const char *s)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size_t length = 0;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	s++; 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	length++;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34963"/>
            <a:ext cx="62309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Improving Performance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3867150"/>
            <a:ext cx="8307387" cy="2578100"/>
          </a:xfrm>
        </p:spPr>
        <p:txBody>
          <a:bodyPr/>
          <a:lstStyle/>
          <a:p>
            <a:pPr lvl="1" eaLnBrk="1" hangingPunct="1"/>
            <a:r>
              <a:rPr lang="en-US" dirty="0"/>
              <a:t>Move call to </a:t>
            </a:r>
            <a:r>
              <a:rPr lang="en-US" dirty="0" err="1">
                <a:latin typeface="Courier New" pitchFamily="49" charset="0"/>
              </a:rPr>
              <a:t>strlen</a:t>
            </a:r>
            <a:r>
              <a:rPr lang="en-US" dirty="0"/>
              <a:t> outside of loop</a:t>
            </a:r>
          </a:p>
          <a:p>
            <a:pPr lvl="1" eaLnBrk="1" hangingPunct="1"/>
            <a:r>
              <a:rPr lang="en-US" dirty="0"/>
              <a:t>Since result does not change from one iteration to another</a:t>
            </a:r>
          </a:p>
          <a:p>
            <a:pPr lvl="1" eaLnBrk="1" hangingPunct="1"/>
            <a:r>
              <a:rPr lang="en-US" dirty="0"/>
              <a:t>Form of code motion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981200" y="1143000"/>
            <a:ext cx="5007780" cy="2305759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len</a:t>
            </a:r>
            <a:r>
              <a:rPr lang="en-US" sz="1800" dirty="0">
                <a:solidFill>
                  <a:srgbClr val="A50021"/>
                </a:solidFill>
                <a:latin typeface="Courier New" pitchFamily="49" charset="0"/>
              </a:rPr>
              <a:t> =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</a:t>
            </a:r>
            <a:r>
              <a:rPr lang="en-US" sz="1800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len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34963"/>
            <a:ext cx="87630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Lower Case Conversion Performance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220788"/>
            <a:ext cx="8307387" cy="906462"/>
          </a:xfrm>
        </p:spPr>
        <p:txBody>
          <a:bodyPr/>
          <a:lstStyle/>
          <a:p>
            <a:pPr lvl="1" eaLnBrk="1" hangingPunct="1"/>
            <a:r>
              <a:rPr lang="en-US"/>
              <a:t>Time doubles when double string length</a:t>
            </a:r>
          </a:p>
          <a:p>
            <a:pPr lvl="1" eaLnBrk="1" hangingPunct="1"/>
            <a:r>
              <a:rPr lang="en-US"/>
              <a:t>Linear performance of lower2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69900" y="2620246"/>
            <a:ext cx="8128000" cy="3441700"/>
            <a:chOff x="0" y="0"/>
            <a:chExt cx="773" cy="383"/>
          </a:xfrm>
        </p:grpSpPr>
        <p:graphicFrame>
          <p:nvGraphicFramePr>
            <p:cNvPr id="15" name="Chart 14"/>
            <p:cNvGraphicFramePr>
              <a:graphicFrameLocks/>
            </p:cNvGraphicFramePr>
            <p:nvPr/>
          </p:nvGraphicFramePr>
          <p:xfrm>
            <a:off x="0" y="0"/>
            <a:ext cx="773" cy="3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88" y="141"/>
              <a:ext cx="56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b="0" i="0" strike="noStrike" dirty="0">
                  <a:solidFill>
                    <a:srgbClr val="000000"/>
                  </a:solidFill>
                  <a:latin typeface="Courier New"/>
                  <a:cs typeface="Courier New"/>
                </a:rPr>
                <a:t>lower1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467" y="269"/>
              <a:ext cx="56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b="0" i="0" strike="noStrike" dirty="0">
                  <a:solidFill>
                    <a:srgbClr val="000000"/>
                  </a:solidFill>
                  <a:latin typeface="Courier New"/>
                  <a:cs typeface="Courier New"/>
                </a:rPr>
                <a:t>lower2</a:t>
              </a:r>
            </a:p>
          </p:txBody>
        </p:sp>
      </p:grp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Optimization Blocker: Procedure Calls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839200" cy="54102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000" i="1" dirty="0"/>
              <a:t>Why couldn’t compiler move </a:t>
            </a:r>
            <a:r>
              <a:rPr lang="en-US" sz="2000" dirty="0" err="1">
                <a:latin typeface="Courier New" pitchFamily="49" charset="0"/>
              </a:rPr>
              <a:t>strlen</a:t>
            </a:r>
            <a:r>
              <a:rPr lang="en-US" sz="2000" i="1" dirty="0"/>
              <a:t> out of  inner loop?</a:t>
            </a:r>
          </a:p>
          <a:p>
            <a:pPr lvl="1" eaLnBrk="1" hangingPunct="1">
              <a:defRPr/>
            </a:pPr>
            <a:r>
              <a:rPr lang="en-US" sz="1800" dirty="0"/>
              <a:t>Procedure may have side effects</a:t>
            </a:r>
          </a:p>
          <a:p>
            <a:pPr lvl="2" eaLnBrk="1" hangingPunct="1">
              <a:defRPr/>
            </a:pPr>
            <a:r>
              <a:rPr lang="en-US" sz="1600" dirty="0"/>
              <a:t>Alters global state each time called</a:t>
            </a:r>
          </a:p>
          <a:p>
            <a:pPr lvl="1" eaLnBrk="1" hangingPunct="1">
              <a:defRPr/>
            </a:pPr>
            <a:r>
              <a:rPr lang="en-US" sz="1800" dirty="0"/>
              <a:t>Function may not return same value for given arguments</a:t>
            </a:r>
          </a:p>
          <a:p>
            <a:pPr lvl="2" eaLnBrk="1" hangingPunct="1">
              <a:defRPr/>
            </a:pPr>
            <a:r>
              <a:rPr lang="en-US" sz="1600" dirty="0"/>
              <a:t>Depends on other parts of global state</a:t>
            </a:r>
          </a:p>
          <a:p>
            <a:pPr lvl="2" eaLnBrk="1" hangingPunct="1">
              <a:defRPr/>
            </a:pPr>
            <a:r>
              <a:rPr lang="en-US" sz="1600" dirty="0"/>
              <a:t>Procedure </a:t>
            </a:r>
            <a:r>
              <a:rPr lang="en-US" sz="1600" dirty="0">
                <a:latin typeface="Courier New" pitchFamily="49" charset="0"/>
              </a:rPr>
              <a:t>lower</a:t>
            </a:r>
            <a:r>
              <a:rPr lang="en-US" sz="1600" dirty="0"/>
              <a:t> could interact with </a:t>
            </a:r>
            <a:r>
              <a:rPr lang="en-US" sz="1600" dirty="0" err="1">
                <a:latin typeface="Courier New" pitchFamily="49" charset="0"/>
              </a:rPr>
              <a:t>strlen</a:t>
            </a:r>
            <a:endParaRPr lang="en-US" sz="1600" dirty="0"/>
          </a:p>
          <a:p>
            <a:pPr eaLnBrk="1" hangingPunct="1">
              <a:defRPr/>
            </a:pPr>
            <a:r>
              <a:rPr lang="en-US" sz="2000" dirty="0">
                <a:solidFill>
                  <a:srgbClr val="FF0000"/>
                </a:solidFill>
              </a:rPr>
              <a:t>Warning:</a:t>
            </a:r>
          </a:p>
          <a:p>
            <a:pPr lvl="1" eaLnBrk="1" hangingPunct="1">
              <a:defRPr/>
            </a:pPr>
            <a:r>
              <a:rPr lang="en-US" sz="1800" dirty="0"/>
              <a:t>Compiler treats procedure call as a black box</a:t>
            </a:r>
          </a:p>
          <a:p>
            <a:pPr lvl="1" eaLnBrk="1" hangingPunct="1">
              <a:defRPr/>
            </a:pPr>
            <a:r>
              <a:rPr lang="en-US" sz="1800" dirty="0"/>
              <a:t>Weak optimizations near them</a:t>
            </a:r>
          </a:p>
          <a:p>
            <a:pPr eaLnBrk="1" hangingPunct="1">
              <a:defRPr/>
            </a:pPr>
            <a:r>
              <a:rPr lang="en-US" sz="2000" dirty="0"/>
              <a:t>Remedies:</a:t>
            </a:r>
          </a:p>
          <a:p>
            <a:pPr lvl="1" eaLnBrk="1" hangingPunct="1">
              <a:defRPr/>
            </a:pPr>
            <a:r>
              <a:rPr lang="en-US" sz="1800" dirty="0"/>
              <a:t>Use of inline functions</a:t>
            </a:r>
          </a:p>
          <a:p>
            <a:pPr lvl="2">
              <a:defRPr/>
            </a:pPr>
            <a:r>
              <a:rPr lang="en-US" sz="1800" dirty="0"/>
              <a:t>GCC does this with –O1</a:t>
            </a:r>
          </a:p>
          <a:p>
            <a:pPr lvl="3">
              <a:defRPr/>
            </a:pPr>
            <a:r>
              <a:rPr lang="en-US" sz="1800" dirty="0"/>
              <a:t>Within single file</a:t>
            </a:r>
          </a:p>
          <a:p>
            <a:pPr lvl="1" eaLnBrk="1" hangingPunct="1">
              <a:defRPr/>
            </a:pPr>
            <a:r>
              <a:rPr lang="en-US" sz="1800" dirty="0"/>
              <a:t>Do your own code motion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572000" y="3733800"/>
            <a:ext cx="4038600" cy="286232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lencnt</a:t>
            </a:r>
            <a:r>
              <a:rPr lang="en-US" sz="18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const</a:t>
            </a:r>
            <a:r>
              <a:rPr lang="en-US" sz="1800" dirty="0">
                <a:latin typeface="Courier New" pitchFamily="49" charset="0"/>
              </a:rPr>
              <a:t> char *s)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length = 0;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s++; length++;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lencnt</a:t>
            </a:r>
            <a:r>
              <a:rPr lang="en-US" sz="1800" dirty="0">
                <a:latin typeface="Courier New" pitchFamily="49" charset="0"/>
              </a:rPr>
              <a:t> += length;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30A6FA7-EBED-04FB-1D29-2F8D78C16B4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89000" y="494819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eaLnBrk="1" hangingPunct="1">
              <a:defRPr/>
            </a:pPr>
            <a:r>
              <a:rPr lang="en-US" altLang="zh-CN" sz="2800" i="1" dirty="0"/>
              <a:t>Which one is better? </a:t>
            </a:r>
          </a:p>
          <a:p>
            <a:pPr eaLnBrk="1" hangingPunct="1">
              <a:defRPr/>
            </a:pPr>
            <a:endParaRPr lang="en-US" altLang="zh-CN" sz="2800" i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31BF0D-4589-E27E-1D65-247E8EF1612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此处添加选项内容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C2FF92-A02D-DD76-F43A-C703DFE915F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此处添加选项内容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7DDDF3-EC4A-2DE4-AC48-94E4F158B9C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func1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5D4FF5E-79E6-FC3F-5BCB-36ADD98D92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func2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B83A79F-9D8C-5C50-1327-BEEB2C740461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008697" y="4569618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5643F57-E94C-CEF9-948D-A1482069F890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008697" y="5426868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2FA9511-7B74-6B66-F8B3-2C3A4921F310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E7FDE400-87A6-1C95-AC22-A5F4E24BB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389" y="1979521"/>
            <a:ext cx="4276811" cy="2305759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altLang="zh-CN" sz="1800" dirty="0">
                <a:latin typeface="Courier New" pitchFamily="49" charset="0"/>
              </a:rPr>
              <a:t>long f</a:t>
            </a:r>
            <a:r>
              <a:rPr lang="en-US" sz="1800" dirty="0">
                <a:latin typeface="Courier New" pitchFamily="49" charset="0"/>
              </a:rPr>
              <a:t>()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altLang="zh-CN" sz="1800" dirty="0">
                <a:latin typeface="Courier New" pitchFamily="49" charset="0"/>
              </a:rPr>
              <a:t>long func1()</a:t>
            </a: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return f()+f()+f()+f();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long func2(){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return 4*f();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E5AB5E6-A7E2-004E-7DA3-3170786A009E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7F2B1DE2-F558-9AA3-4DF5-CF62B4C98F40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8E8A2C78-87DF-27C1-56E6-5D3CAF5D8D30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1E4821F9-7479-3487-C0B0-5050FB32A240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5152B2CC-042F-4F4C-F7A8-576D25340290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D9A3D3F-42B4-D770-B2D5-981EADDDAD24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333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68300"/>
            <a:ext cx="53165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关于性能</a:t>
            </a:r>
            <a:endParaRPr lang="en-US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220788"/>
            <a:ext cx="8853487" cy="5224462"/>
          </a:xfrm>
        </p:spPr>
        <p:txBody>
          <a:bodyPr/>
          <a:lstStyle/>
          <a:p>
            <a:pPr>
              <a:defRPr/>
            </a:pPr>
            <a:r>
              <a:rPr lang="en-US" altLang="zh-CN" i="1" dirty="0"/>
              <a:t>There’s more to performance than asymptotic complexity</a:t>
            </a:r>
            <a:r>
              <a:rPr lang="zh-CN" altLang="en-US" sz="1600" i="1" dirty="0"/>
              <a:t>（复杂度）</a:t>
            </a:r>
            <a:endParaRPr lang="en-US" altLang="zh-CN" sz="1600" dirty="0"/>
          </a:p>
          <a:p>
            <a:pPr eaLnBrk="1" hangingPunct="1">
              <a:defRPr/>
            </a:pPr>
            <a:r>
              <a:rPr lang="en-US" dirty="0"/>
              <a:t>Constant factors matter too!</a:t>
            </a:r>
          </a:p>
          <a:p>
            <a:pPr lvl="1" eaLnBrk="1" hangingPunct="1">
              <a:defRPr/>
            </a:pPr>
            <a:r>
              <a:rPr lang="en-US" dirty="0"/>
              <a:t>Easily see 10:1 performance range depending on </a:t>
            </a:r>
            <a:r>
              <a:rPr lang="en-US" dirty="0">
                <a:solidFill>
                  <a:srgbClr val="FF0000"/>
                </a:solidFill>
              </a:rPr>
              <a:t>how code is written</a:t>
            </a:r>
          </a:p>
          <a:p>
            <a:pPr lvl="1" eaLnBrk="1" hangingPunct="1">
              <a:defRPr/>
            </a:pPr>
            <a:r>
              <a:rPr lang="en-US" dirty="0"/>
              <a:t>Must optimize at multiple levels: </a:t>
            </a:r>
          </a:p>
          <a:p>
            <a:pPr lvl="2" eaLnBrk="1" hangingPunct="1">
              <a:defRPr/>
            </a:pPr>
            <a:r>
              <a:rPr lang="zh-CN" altLang="en-US" dirty="0"/>
              <a:t>算法、数据类型、函数、循环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Must understand system to optimize performance</a:t>
            </a:r>
          </a:p>
          <a:p>
            <a:pPr lvl="1" eaLnBrk="1" hangingPunct="1">
              <a:defRPr/>
            </a:pPr>
            <a:r>
              <a:rPr lang="en-US" dirty="0"/>
              <a:t>How programs are compiled and executed</a:t>
            </a:r>
            <a:r>
              <a:rPr lang="zh-CN" altLang="en-US" dirty="0"/>
              <a:t>，编译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How modern processors + memory systems operate</a:t>
            </a:r>
            <a:r>
              <a:rPr lang="zh-CN" altLang="en-US" dirty="0"/>
              <a:t>，架构</a:t>
            </a:r>
            <a:r>
              <a:rPr lang="en-US" altLang="zh-CN" dirty="0"/>
              <a:t>+</a:t>
            </a:r>
            <a:r>
              <a:rPr lang="zh-CN" altLang="en-US" dirty="0"/>
              <a:t>存储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How to measure program performance and identify bottlenecks</a:t>
            </a:r>
            <a:r>
              <a:rPr lang="zh-CN" altLang="en-US" dirty="0"/>
              <a:t>，瓶颈分析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How to improve performance without destroying code modularity and generality</a:t>
            </a:r>
            <a:r>
              <a:rPr lang="zh-CN" altLang="en-US" dirty="0"/>
              <a:t>，模块化和通用性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D78B7DD4-0362-BA36-32F7-F3697980C7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839200" cy="54102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000" i="1" dirty="0"/>
              <a:t>Which one is better? </a:t>
            </a:r>
          </a:p>
          <a:p>
            <a:pPr eaLnBrk="1" hangingPunct="1">
              <a:defRPr/>
            </a:pPr>
            <a:endParaRPr lang="en-US" sz="2000" i="1" dirty="0"/>
          </a:p>
          <a:p>
            <a:pPr eaLnBrk="1" hangingPunct="1">
              <a:defRPr/>
            </a:pPr>
            <a:endParaRPr lang="en-US" sz="2000" i="1" dirty="0"/>
          </a:p>
          <a:p>
            <a:pPr eaLnBrk="1" hangingPunct="1">
              <a:defRPr/>
            </a:pPr>
            <a:endParaRPr lang="en-US" sz="2000" i="1" dirty="0"/>
          </a:p>
          <a:p>
            <a:pPr eaLnBrk="1" hangingPunct="1">
              <a:defRPr/>
            </a:pPr>
            <a:endParaRPr lang="en-US" sz="2000" i="1" dirty="0"/>
          </a:p>
          <a:p>
            <a:pPr eaLnBrk="1" hangingPunct="1">
              <a:defRPr/>
            </a:pPr>
            <a:endParaRPr lang="en-US" sz="2000" i="1" dirty="0"/>
          </a:p>
          <a:p>
            <a:pPr eaLnBrk="1" hangingPunct="1">
              <a:defRPr/>
            </a:pPr>
            <a:endParaRPr lang="en-US" sz="2000" i="1" dirty="0"/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r>
              <a:rPr lang="en-US" sz="2000" dirty="0"/>
              <a:t>But if …</a:t>
            </a:r>
            <a:endParaRPr lang="en-US" sz="18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70843AF-C4B2-EEF4-4163-BB62EAEC0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Optimization Blocker: Procedure Calls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514907-60CD-66AD-3E12-A42081D95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118" y="1371600"/>
            <a:ext cx="4276811" cy="2305759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altLang="zh-CN" sz="1800" dirty="0">
                <a:latin typeface="Courier New" pitchFamily="49" charset="0"/>
              </a:rPr>
              <a:t>long f</a:t>
            </a:r>
            <a:r>
              <a:rPr lang="en-US" sz="1800" dirty="0">
                <a:latin typeface="Courier New" pitchFamily="49" charset="0"/>
              </a:rPr>
              <a:t>()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altLang="zh-CN" sz="1800" dirty="0">
                <a:latin typeface="Courier New" pitchFamily="49" charset="0"/>
              </a:rPr>
              <a:t>long func1()</a:t>
            </a: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return f()+f()+f()+f();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long func2(){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return 4*f();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46D75C0-5B85-C366-A1E2-C666EDDA0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99" y="4448534"/>
            <a:ext cx="4276811" cy="1197764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altLang="zh-CN" sz="1800" dirty="0">
                <a:latin typeface="Courier New" pitchFamily="49" charset="0"/>
              </a:rPr>
              <a:t>long counter = 0;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long f (){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return counter++;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8" name="Rectangle 60">
            <a:extLst>
              <a:ext uri="{FF2B5EF4-FFF2-40B4-BE49-F238E27FC236}">
                <a16:creationId xmlns:a16="http://schemas.microsoft.com/office/drawing/2014/main" id="{6F9204EA-1A9E-27A2-7341-25B72CE92454}"/>
              </a:ext>
            </a:extLst>
          </p:cNvPr>
          <p:cNvSpPr/>
          <p:nvPr/>
        </p:nvSpPr>
        <p:spPr>
          <a:xfrm>
            <a:off x="5441644" y="4267200"/>
            <a:ext cx="3172534" cy="188013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函数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f()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中改变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counter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值，调用次数不同函数返回值不同。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 marL="285750" indent="-28575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func1()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中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f()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被调用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次，函数返回值分别为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，因此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func1()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返回值为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0+1+2+3=6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 marL="285750" indent="-28575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func2()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中只调用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f()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一次，因此返回值为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4*0=0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842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67164-AAE9-45EF-B6D0-9CD21C224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77888"/>
            <a:ext cx="7896225" cy="4972050"/>
          </a:xfrm>
        </p:spPr>
        <p:txBody>
          <a:bodyPr/>
          <a:lstStyle/>
          <a:p>
            <a:r>
              <a:rPr lang="zh-CN" altLang="en-US" dirty="0"/>
              <a:t>内联函数替换函数调用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inline</a:t>
            </a:r>
            <a:r>
              <a:rPr lang="zh-CN" altLang="en-US" dirty="0"/>
              <a:t>关键字定义内联函数，编译器优化时将函数调用替换为内联函数体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EBF090-3B65-4B34-A909-A5C8E3A9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4058" y="6594820"/>
            <a:ext cx="802741" cy="2863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62327B-ED8D-4CFC-ADD0-A75FA5CBE281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054C2BA-3546-48BD-B405-E4DBF5FE6F89}"/>
              </a:ext>
            </a:extLst>
          </p:cNvPr>
          <p:cNvSpPr/>
          <p:nvPr/>
        </p:nvSpPr>
        <p:spPr>
          <a:xfrm>
            <a:off x="942104" y="1969681"/>
            <a:ext cx="4450236" cy="92333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inline long f(){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        return counter++;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zh-CN" altLang="en-US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" name="Rectangle 60">
            <a:extLst>
              <a:ext uri="{FF2B5EF4-FFF2-40B4-BE49-F238E27FC236}">
                <a16:creationId xmlns:a16="http://schemas.microsoft.com/office/drawing/2014/main" id="{6692EED0-64D1-402C-AFD2-6A40657E978C}"/>
              </a:ext>
            </a:extLst>
          </p:cNvPr>
          <p:cNvSpPr/>
          <p:nvPr/>
        </p:nvSpPr>
        <p:spPr>
          <a:xfrm>
            <a:off x="5434421" y="2097431"/>
            <a:ext cx="3719658" cy="110453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通过内联函数替换掉对函数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f()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的四次调用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 marL="285750" indent="-28575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编译器统一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funclin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中对全局变量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counter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的更新，产生优化版本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funclopt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();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50504F-D2B6-4E02-98CA-BE0A4A6D45FA}"/>
              </a:ext>
            </a:extLst>
          </p:cNvPr>
          <p:cNvSpPr/>
          <p:nvPr/>
        </p:nvSpPr>
        <p:spPr>
          <a:xfrm>
            <a:off x="939759" y="2887955"/>
            <a:ext cx="4452581" cy="92333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long func1(){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        return f()+f()+f()+f();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zh-CN" altLang="en-US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82B15BB-BE71-466E-AC84-C62639EE2808}"/>
              </a:ext>
            </a:extLst>
          </p:cNvPr>
          <p:cNvSpPr/>
          <p:nvPr/>
        </p:nvSpPr>
        <p:spPr>
          <a:xfrm>
            <a:off x="330369" y="4416249"/>
            <a:ext cx="4173028" cy="2031325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Long func1in(){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	long t=counter++;  //0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	t+=counter++;   //1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	t+=counter++;   //2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	t+=counter++;   //3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	return t;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zh-CN" altLang="en-US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FBF067-4689-4455-A03C-88DE428210B2}"/>
              </a:ext>
            </a:extLst>
          </p:cNvPr>
          <p:cNvSpPr/>
          <p:nvPr/>
        </p:nvSpPr>
        <p:spPr>
          <a:xfrm>
            <a:off x="4800600" y="4694872"/>
            <a:ext cx="4343954" cy="1477328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Long func1opt(){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	long t=4*counter+6; //6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	counter+=4;   //4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	return t;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zh-CN" altLang="en-US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4CF6C8EA-1B25-48AC-B047-F7E9DFDFEB54}"/>
              </a:ext>
            </a:extLst>
          </p:cNvPr>
          <p:cNvCxnSpPr>
            <a:cxnSpLocks/>
            <a:stCxn id="16" idx="1"/>
            <a:endCxn id="19" idx="1"/>
          </p:cNvCxnSpPr>
          <p:nvPr/>
        </p:nvCxnSpPr>
        <p:spPr>
          <a:xfrm rot="10800000" flipV="1">
            <a:off x="330369" y="3349620"/>
            <a:ext cx="609390" cy="2082292"/>
          </a:xfrm>
          <a:prstGeom prst="bentConnector3">
            <a:avLst>
              <a:gd name="adj1" fmla="val 1375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040A606-4A68-4ABC-B538-CBCA6CC3BC46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4503397" y="5431912"/>
            <a:ext cx="297203" cy="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961" y="4025226"/>
            <a:ext cx="2683396" cy="53058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82C19F56-24A5-8134-713B-1A8719D11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04800"/>
            <a:ext cx="883920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kern="0"/>
              <a:t>Optimization Blocker: Procedure Calls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52181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82D306B-85BE-8681-0849-A85B981B35B2}"/>
              </a:ext>
            </a:extLst>
          </p:cNvPr>
          <p:cNvSpPr txBox="1">
            <a:spLocks/>
          </p:cNvSpPr>
          <p:nvPr/>
        </p:nvSpPr>
        <p:spPr>
          <a:xfrm>
            <a:off x="107504" y="184648"/>
            <a:ext cx="7787208" cy="562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622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pPr marL="0" marR="0" lvl="0" indent="0" algn="l" defTabSz="68562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练习题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5.3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BD4F02B-440B-96F2-D591-B7E207828265}"/>
              </a:ext>
            </a:extLst>
          </p:cNvPr>
          <p:cNvSpPr txBox="1">
            <a:spLocks/>
          </p:cNvSpPr>
          <p:nvPr/>
        </p:nvSpPr>
        <p:spPr>
          <a:xfrm>
            <a:off x="4572000" y="747043"/>
            <a:ext cx="4320480" cy="5847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08" indent="-257108" algn="l" defTabSz="6856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57068" indent="-214257" algn="l" defTabSz="6856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99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57028" indent="-171406" algn="l" defTabSz="6856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199840" indent="-171406" algn="l" defTabSz="6856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542652" indent="-171406" algn="l" defTabSz="6856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885463" indent="-171406" algn="l" defTabSz="6856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274" indent="-171406" algn="l" defTabSz="6856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085" indent="-171406" algn="l" defTabSz="6856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3897" indent="-171406" algn="l" defTabSz="6856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08" marR="0" lvl="0" indent="-257108" algn="l" defTabSz="68562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399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改进</a:t>
            </a:r>
            <a:r>
              <a:rPr kumimoji="0" lang="en-US" altLang="zh-CN" sz="2399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399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：使用内联函数</a:t>
            </a:r>
            <a:endParaRPr kumimoji="0" lang="en-US" altLang="zh-CN" sz="2399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57108" marR="0" lvl="0" indent="-257108" algn="l" defTabSz="68562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399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57108" marR="0" lvl="0" indent="-257108" algn="l" defTabSz="68562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399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57108" marR="0" lvl="0" indent="-257108" algn="l" defTabSz="68562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399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57108" marR="0" lvl="0" indent="-257108" algn="l" defTabSz="68562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399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57108" marR="0" lvl="0" indent="-257108" algn="l" defTabSz="68562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399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57108" marR="0" lvl="0" indent="-257108" algn="l" defTabSz="68562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399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改进</a:t>
            </a:r>
            <a:r>
              <a:rPr kumimoji="0" lang="en-US" altLang="zh-CN" sz="2399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399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：使用宏定义</a:t>
            </a:r>
            <a:endParaRPr kumimoji="0" lang="en-US" altLang="zh-CN" sz="2399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57108" marR="0" lvl="0" indent="-257108" algn="l" defTabSz="68562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399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3C01A1-8D73-57D2-9DE1-8001E89E0617}"/>
              </a:ext>
            </a:extLst>
          </p:cNvPr>
          <p:cNvSpPr/>
          <p:nvPr/>
        </p:nvSpPr>
        <p:spPr>
          <a:xfrm>
            <a:off x="107504" y="747043"/>
            <a:ext cx="4586191" cy="5906745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altLang="zh-CN" sz="1400" dirty="0">
                <a:latin typeface="Courier New" pitchFamily="49" charset="0"/>
              </a:rPr>
              <a:t>long min(</a:t>
            </a:r>
            <a:r>
              <a:rPr lang="en-US" altLang="zh-CN" sz="1400">
                <a:latin typeface="Courier New" pitchFamily="49" charset="0"/>
              </a:rPr>
              <a:t>long </a:t>
            </a:r>
            <a:r>
              <a:rPr lang="en-US" altLang="zh-CN" sz="1400" dirty="0" err="1">
                <a:latin typeface="Courier New" pitchFamily="49" charset="0"/>
              </a:rPr>
              <a:t>x</a:t>
            </a:r>
            <a:r>
              <a:rPr lang="en-US" altLang="zh-CN" sz="1400" err="1">
                <a:latin typeface="Courier New" pitchFamily="49" charset="0"/>
              </a:rPr>
              <a:t>,</a:t>
            </a:r>
            <a:r>
              <a:rPr lang="en-US" altLang="zh-CN" sz="1400">
                <a:latin typeface="Courier New" pitchFamily="49" charset="0"/>
              </a:rPr>
              <a:t>long</a:t>
            </a:r>
            <a:r>
              <a:rPr lang="en-US" altLang="zh-CN" sz="1400" dirty="0">
                <a:latin typeface="Courier New" pitchFamily="49" charset="0"/>
              </a:rPr>
              <a:t> y){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1400">
                <a:latin typeface="Courier New" pitchFamily="49" charset="0"/>
              </a:rPr>
              <a:t>        cmin</a:t>
            </a:r>
            <a:r>
              <a:rPr lang="en-US" altLang="zh-CN" sz="1400" dirty="0">
                <a:latin typeface="Courier New" pitchFamily="49" charset="0"/>
              </a:rPr>
              <a:t>++;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1400" dirty="0">
                <a:latin typeface="Courier New" pitchFamily="49" charset="0"/>
              </a:rPr>
              <a:t>        return </a:t>
            </a:r>
            <a:r>
              <a:rPr lang="en-US" altLang="zh-CN" sz="1400">
                <a:latin typeface="Courier New" pitchFamily="49" charset="0"/>
              </a:rPr>
              <a:t>x&lt;</a:t>
            </a:r>
            <a:r>
              <a:rPr lang="en-US" altLang="zh-CN" sz="1400" dirty="0" err="1">
                <a:latin typeface="Courier New" pitchFamily="49" charset="0"/>
              </a:rPr>
              <a:t>y?x</a:t>
            </a:r>
            <a:r>
              <a:rPr lang="en-US" altLang="zh-CN" sz="1400" err="1">
                <a:latin typeface="Courier New" pitchFamily="49" charset="0"/>
              </a:rPr>
              <a:t>:</a:t>
            </a:r>
            <a:r>
              <a:rPr lang="en-US" altLang="zh-CN" sz="1400">
                <a:latin typeface="Courier New" pitchFamily="49" charset="0"/>
              </a:rPr>
              <a:t>y</a:t>
            </a:r>
            <a:r>
              <a:rPr lang="en-US" altLang="zh-CN" sz="1400" dirty="0">
                <a:latin typeface="Courier New" pitchFamily="49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1400" dirty="0">
                <a:latin typeface="Courier New" pitchFamily="49" charset="0"/>
              </a:rPr>
              <a:t>}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1400" dirty="0">
                <a:latin typeface="Courier New" pitchFamily="49" charset="0"/>
              </a:rPr>
              <a:t>long max(</a:t>
            </a:r>
            <a:r>
              <a:rPr lang="en-US" altLang="zh-CN" sz="1400">
                <a:latin typeface="Courier New" pitchFamily="49" charset="0"/>
              </a:rPr>
              <a:t>long </a:t>
            </a:r>
            <a:r>
              <a:rPr lang="en-US" altLang="zh-CN" sz="1400" dirty="0" err="1">
                <a:latin typeface="Courier New" pitchFamily="49" charset="0"/>
              </a:rPr>
              <a:t>x</a:t>
            </a:r>
            <a:r>
              <a:rPr lang="en-US" altLang="zh-CN" sz="1400" err="1">
                <a:latin typeface="Courier New" pitchFamily="49" charset="0"/>
              </a:rPr>
              <a:t>,</a:t>
            </a:r>
            <a:r>
              <a:rPr lang="en-US" altLang="zh-CN" sz="1400">
                <a:latin typeface="Courier New" pitchFamily="49" charset="0"/>
              </a:rPr>
              <a:t>long</a:t>
            </a:r>
            <a:r>
              <a:rPr lang="en-US" altLang="zh-CN" sz="1400" dirty="0">
                <a:latin typeface="Courier New" pitchFamily="49" charset="0"/>
              </a:rPr>
              <a:t> y){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1400">
                <a:latin typeface="Courier New" pitchFamily="49" charset="0"/>
              </a:rPr>
              <a:t>        cmax</a:t>
            </a:r>
            <a:r>
              <a:rPr lang="en-US" altLang="zh-CN" sz="1400" dirty="0">
                <a:latin typeface="Courier New" pitchFamily="49" charset="0"/>
              </a:rPr>
              <a:t>++;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1400" dirty="0">
                <a:latin typeface="Courier New" pitchFamily="49" charset="0"/>
              </a:rPr>
              <a:t>        return </a:t>
            </a:r>
            <a:r>
              <a:rPr lang="en-US" altLang="zh-CN" sz="1400">
                <a:latin typeface="Courier New" pitchFamily="49" charset="0"/>
              </a:rPr>
              <a:t>x&lt;</a:t>
            </a:r>
            <a:r>
              <a:rPr lang="en-US" altLang="zh-CN" sz="1400" dirty="0" err="1">
                <a:latin typeface="Courier New" pitchFamily="49" charset="0"/>
              </a:rPr>
              <a:t>y?y</a:t>
            </a:r>
            <a:r>
              <a:rPr lang="en-US" altLang="zh-CN" sz="1400" err="1">
                <a:latin typeface="Courier New" pitchFamily="49" charset="0"/>
              </a:rPr>
              <a:t>:</a:t>
            </a:r>
            <a:r>
              <a:rPr lang="en-US" altLang="zh-CN" sz="1400">
                <a:latin typeface="Courier New" pitchFamily="49" charset="0"/>
              </a:rPr>
              <a:t>x</a:t>
            </a:r>
            <a:r>
              <a:rPr lang="en-US" altLang="zh-CN" sz="1400" dirty="0">
                <a:latin typeface="Courier New" pitchFamily="49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1400" dirty="0">
                <a:latin typeface="Courier New" pitchFamily="49" charset="0"/>
              </a:rPr>
              <a:t>}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1400">
                <a:latin typeface="Courier New" pitchFamily="49" charset="0"/>
              </a:rPr>
              <a:t>void incr</a:t>
            </a:r>
            <a:r>
              <a:rPr lang="en-US" altLang="zh-CN" sz="1400" dirty="0">
                <a:latin typeface="Courier New" pitchFamily="49" charset="0"/>
              </a:rPr>
              <a:t>(</a:t>
            </a:r>
            <a:r>
              <a:rPr lang="en-US" altLang="zh-CN" sz="1400">
                <a:latin typeface="Courier New" pitchFamily="49" charset="0"/>
              </a:rPr>
              <a:t>long *</a:t>
            </a:r>
            <a:r>
              <a:rPr lang="en-US" altLang="zh-CN" sz="1400" dirty="0" err="1">
                <a:latin typeface="Courier New" pitchFamily="49" charset="0"/>
              </a:rPr>
              <a:t>xp</a:t>
            </a:r>
            <a:r>
              <a:rPr lang="en-US" altLang="zh-CN" sz="1400" err="1">
                <a:latin typeface="Courier New" pitchFamily="49" charset="0"/>
              </a:rPr>
              <a:t>,</a:t>
            </a:r>
            <a:r>
              <a:rPr lang="en-US" altLang="zh-CN" sz="1400">
                <a:latin typeface="Courier New" pitchFamily="49" charset="0"/>
              </a:rPr>
              <a:t>long</a:t>
            </a:r>
            <a:r>
              <a:rPr lang="en-US" altLang="zh-CN" sz="1400" dirty="0">
                <a:latin typeface="Courier New" pitchFamily="49" charset="0"/>
              </a:rPr>
              <a:t> v){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1400">
                <a:latin typeface="Courier New" pitchFamily="49" charset="0"/>
              </a:rPr>
              <a:t>        cincr</a:t>
            </a:r>
            <a:r>
              <a:rPr lang="en-US" altLang="zh-CN" sz="1400" dirty="0">
                <a:latin typeface="Courier New" pitchFamily="49" charset="0"/>
              </a:rPr>
              <a:t>++;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1400">
                <a:latin typeface="Courier New" pitchFamily="49" charset="0"/>
              </a:rPr>
              <a:t>        *xp</a:t>
            </a:r>
            <a:r>
              <a:rPr lang="en-US" altLang="zh-CN" sz="1400" dirty="0">
                <a:latin typeface="Courier New" pitchFamily="49" charset="0"/>
              </a:rPr>
              <a:t>+=v;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1400" dirty="0">
                <a:latin typeface="Courier New" pitchFamily="49" charset="0"/>
              </a:rPr>
              <a:t>}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1400" dirty="0">
                <a:latin typeface="Courier New" pitchFamily="49" charset="0"/>
              </a:rPr>
              <a:t>long square(long x){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1400">
                <a:latin typeface="Courier New" pitchFamily="49" charset="0"/>
              </a:rPr>
              <a:t>        csqu</a:t>
            </a:r>
            <a:r>
              <a:rPr lang="en-US" altLang="zh-CN" sz="1400" dirty="0">
                <a:latin typeface="Courier New" pitchFamily="49" charset="0"/>
              </a:rPr>
              <a:t>++;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1400" dirty="0">
                <a:latin typeface="Courier New" pitchFamily="49" charset="0"/>
              </a:rPr>
              <a:t>        return x*x;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1400" dirty="0">
                <a:latin typeface="Courier New" pitchFamily="49" charset="0"/>
              </a:rPr>
              <a:t>}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1400" dirty="0">
                <a:latin typeface="Courier New" pitchFamily="49" charset="0"/>
              </a:rPr>
              <a:t>A.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nn-NO" altLang="zh-CN" sz="1400" dirty="0">
                <a:latin typeface="Courier New" pitchFamily="49" charset="0"/>
              </a:rPr>
              <a:t> for (i=min(x,y);i&lt;max(x,y);incr(&amp;i,1))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nn-NO" altLang="zh-CN" sz="1400" dirty="0">
                <a:latin typeface="Courier New" pitchFamily="49" charset="0"/>
              </a:rPr>
              <a:t>                t+=square(i);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nn-NO" altLang="zh-CN" sz="1400" dirty="0">
                <a:latin typeface="Courier New" pitchFamily="49" charset="0"/>
              </a:rPr>
              <a:t>B.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nn-NO" altLang="zh-CN" sz="1400" dirty="0">
                <a:latin typeface="Courier New" pitchFamily="49" charset="0"/>
              </a:rPr>
              <a:t> for (i=max(x,</a:t>
            </a:r>
            <a:r>
              <a:rPr lang="nn-NO" altLang="zh-CN" sz="1400">
                <a:latin typeface="Courier New" pitchFamily="49" charset="0"/>
              </a:rPr>
              <a:t>y);</a:t>
            </a:r>
            <a:r>
              <a:rPr lang="nn-NO" altLang="zh-CN" sz="1400" dirty="0">
                <a:latin typeface="Courier New" pitchFamily="49" charset="0"/>
              </a:rPr>
              <a:t>i&gt;=min(x,</a:t>
            </a:r>
            <a:r>
              <a:rPr lang="nn-NO" altLang="zh-CN" sz="1400">
                <a:latin typeface="Courier New" pitchFamily="49" charset="0"/>
              </a:rPr>
              <a:t>y);</a:t>
            </a:r>
            <a:r>
              <a:rPr lang="nn-NO" altLang="zh-CN" sz="1400" dirty="0">
                <a:latin typeface="Courier New" pitchFamily="49" charset="0"/>
              </a:rPr>
              <a:t>incr(&amp;i,-1))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nn-NO" altLang="zh-CN" sz="1400" dirty="0">
                <a:latin typeface="Courier New" pitchFamily="49" charset="0"/>
              </a:rPr>
              <a:t>                t+=square(i);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nn-NO" altLang="zh-CN" sz="1400" dirty="0">
                <a:latin typeface="Courier New" pitchFamily="49" charset="0"/>
              </a:rPr>
              <a:t>C.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1400" dirty="0">
                <a:latin typeface="Courier New" pitchFamily="49" charset="0"/>
              </a:rPr>
              <a:t> long low=</a:t>
            </a:r>
            <a:r>
              <a:rPr lang="en-US" altLang="zh-CN" sz="1400">
                <a:latin typeface="Courier New" pitchFamily="49" charset="0"/>
              </a:rPr>
              <a:t>min(</a:t>
            </a:r>
            <a:r>
              <a:rPr lang="en-US" altLang="zh-CN" sz="1400" dirty="0" err="1">
                <a:latin typeface="Courier New" pitchFamily="49" charset="0"/>
              </a:rPr>
              <a:t>x</a:t>
            </a:r>
            <a:r>
              <a:rPr lang="en-US" altLang="zh-CN" sz="1400" err="1">
                <a:latin typeface="Courier New" pitchFamily="49" charset="0"/>
              </a:rPr>
              <a:t>,</a:t>
            </a:r>
            <a:r>
              <a:rPr lang="en-US" altLang="zh-CN" sz="1400">
                <a:latin typeface="Courier New" pitchFamily="49" charset="0"/>
              </a:rPr>
              <a:t>y</a:t>
            </a:r>
            <a:r>
              <a:rPr lang="en-US" altLang="zh-CN" sz="1400" dirty="0">
                <a:latin typeface="Courier New" pitchFamily="49" charset="0"/>
              </a:rPr>
              <a:t>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1400" dirty="0">
                <a:latin typeface="Courier New" pitchFamily="49" charset="0"/>
              </a:rPr>
              <a:t> long high=</a:t>
            </a:r>
            <a:r>
              <a:rPr lang="en-US" altLang="zh-CN" sz="1400">
                <a:latin typeface="Courier New" pitchFamily="49" charset="0"/>
              </a:rPr>
              <a:t>max(</a:t>
            </a:r>
            <a:r>
              <a:rPr lang="en-US" altLang="zh-CN" sz="1400" dirty="0" err="1">
                <a:latin typeface="Courier New" pitchFamily="49" charset="0"/>
              </a:rPr>
              <a:t>x</a:t>
            </a:r>
            <a:r>
              <a:rPr lang="en-US" altLang="zh-CN" sz="1400" err="1">
                <a:latin typeface="Courier New" pitchFamily="49" charset="0"/>
              </a:rPr>
              <a:t>,</a:t>
            </a:r>
            <a:r>
              <a:rPr lang="en-US" altLang="zh-CN" sz="1400">
                <a:latin typeface="Courier New" pitchFamily="49" charset="0"/>
              </a:rPr>
              <a:t>y</a:t>
            </a:r>
            <a:r>
              <a:rPr lang="en-US" altLang="zh-CN" sz="1400" dirty="0">
                <a:latin typeface="Courier New" pitchFamily="49" charset="0"/>
              </a:rPr>
              <a:t>); 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1400" dirty="0">
                <a:latin typeface="Courier New" pitchFamily="49" charset="0"/>
              </a:rPr>
              <a:t> </a:t>
            </a:r>
            <a:r>
              <a:rPr lang="en-US" altLang="zh-CN" sz="1400">
                <a:latin typeface="Courier New" pitchFamily="49" charset="0"/>
              </a:rPr>
              <a:t>for (i=</a:t>
            </a:r>
            <a:r>
              <a:rPr lang="en-US" altLang="zh-CN" sz="1400" dirty="0" err="1">
                <a:latin typeface="Courier New" pitchFamily="49" charset="0"/>
              </a:rPr>
              <a:t>low</a:t>
            </a:r>
            <a:r>
              <a:rPr lang="en-US" altLang="zh-CN" sz="1400" err="1">
                <a:latin typeface="Courier New" pitchFamily="49" charset="0"/>
              </a:rPr>
              <a:t>;</a:t>
            </a:r>
            <a:r>
              <a:rPr lang="en-US" altLang="zh-CN" sz="1400">
                <a:latin typeface="Courier New" pitchFamily="49" charset="0"/>
              </a:rPr>
              <a:t>i&lt;</a:t>
            </a:r>
            <a:r>
              <a:rPr lang="en-US" altLang="zh-CN" sz="1400" dirty="0" err="1">
                <a:latin typeface="Courier New" pitchFamily="49" charset="0"/>
              </a:rPr>
              <a:t>high</a:t>
            </a:r>
            <a:r>
              <a:rPr lang="en-US" altLang="zh-CN" sz="1400" err="1">
                <a:latin typeface="Courier New" pitchFamily="49" charset="0"/>
              </a:rPr>
              <a:t>;</a:t>
            </a:r>
            <a:r>
              <a:rPr lang="en-US" altLang="zh-CN" sz="1400">
                <a:latin typeface="Courier New" pitchFamily="49" charset="0"/>
              </a:rPr>
              <a:t>incr</a:t>
            </a:r>
            <a:r>
              <a:rPr lang="en-US" altLang="zh-CN" sz="1400" dirty="0">
                <a:latin typeface="Courier New" pitchFamily="49" charset="0"/>
              </a:rPr>
              <a:t>(&amp;i,1))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1400" dirty="0">
                <a:latin typeface="Courier New" pitchFamily="49" charset="0"/>
              </a:rPr>
              <a:t>                t+=</a:t>
            </a:r>
            <a:r>
              <a:rPr lang="en-US" altLang="zh-CN" sz="1400">
                <a:latin typeface="Courier New" pitchFamily="49" charset="0"/>
              </a:rPr>
              <a:t>square(i</a:t>
            </a:r>
            <a:r>
              <a:rPr lang="en-US" altLang="zh-CN" sz="1400" dirty="0">
                <a:latin typeface="Courier New" pitchFamily="49" charset="0"/>
              </a:rPr>
              <a:t>);</a:t>
            </a:r>
            <a:endParaRPr lang="zh-CN" altLang="en-US" sz="1400" dirty="0">
              <a:latin typeface="Courier New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586A4D-916C-D606-7480-E8F20FB19671}"/>
              </a:ext>
            </a:extLst>
          </p:cNvPr>
          <p:cNvSpPr/>
          <p:nvPr/>
        </p:nvSpPr>
        <p:spPr>
          <a:xfrm>
            <a:off x="4860031" y="1196753"/>
            <a:ext cx="4218667" cy="2016224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altLang="zh-CN" sz="1400" dirty="0">
                <a:latin typeface="Courier New" pitchFamily="49" charset="0"/>
              </a:rPr>
              <a:t>inline 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1400">
                <a:latin typeface="Courier New" pitchFamily="49" charset="0"/>
              </a:rPr>
              <a:t>void </a:t>
            </a:r>
            <a:r>
              <a:rPr lang="en-US" altLang="zh-CN" sz="1400" dirty="0" err="1">
                <a:latin typeface="Courier New" pitchFamily="49" charset="0"/>
              </a:rPr>
              <a:t>inline</a:t>
            </a:r>
            <a:r>
              <a:rPr lang="en-US" altLang="zh-CN" sz="1400" err="1">
                <a:latin typeface="Courier New" pitchFamily="49" charset="0"/>
              </a:rPr>
              <a:t>_</a:t>
            </a:r>
            <a:r>
              <a:rPr lang="en-US" altLang="zh-CN" sz="1400">
                <a:latin typeface="Courier New" pitchFamily="49" charset="0"/>
              </a:rPr>
              <a:t>incr</a:t>
            </a:r>
            <a:r>
              <a:rPr lang="en-US" altLang="zh-CN" sz="1400" dirty="0">
                <a:latin typeface="Courier New" pitchFamily="49" charset="0"/>
              </a:rPr>
              <a:t>(</a:t>
            </a:r>
            <a:r>
              <a:rPr lang="en-US" altLang="zh-CN" sz="1400">
                <a:latin typeface="Courier New" pitchFamily="49" charset="0"/>
              </a:rPr>
              <a:t>long *</a:t>
            </a:r>
            <a:r>
              <a:rPr lang="en-US" altLang="zh-CN" sz="1400" dirty="0" err="1">
                <a:latin typeface="Courier New" pitchFamily="49" charset="0"/>
              </a:rPr>
              <a:t>xp</a:t>
            </a:r>
            <a:r>
              <a:rPr lang="en-US" altLang="zh-CN" sz="1400" err="1">
                <a:latin typeface="Courier New" pitchFamily="49" charset="0"/>
              </a:rPr>
              <a:t>,</a:t>
            </a:r>
            <a:r>
              <a:rPr lang="en-US" altLang="zh-CN" sz="1400">
                <a:latin typeface="Courier New" pitchFamily="49" charset="0"/>
              </a:rPr>
              <a:t>long</a:t>
            </a:r>
            <a:r>
              <a:rPr lang="en-US" altLang="zh-CN" sz="1400" dirty="0">
                <a:latin typeface="Courier New" pitchFamily="49" charset="0"/>
              </a:rPr>
              <a:t> v){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1400">
                <a:latin typeface="Courier New" pitchFamily="49" charset="0"/>
              </a:rPr>
              <a:t>	cincr</a:t>
            </a:r>
            <a:r>
              <a:rPr lang="en-US" altLang="zh-CN" sz="1400" dirty="0">
                <a:latin typeface="Courier New" pitchFamily="49" charset="0"/>
              </a:rPr>
              <a:t>++;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1400">
                <a:latin typeface="Courier New" pitchFamily="49" charset="0"/>
              </a:rPr>
              <a:t>	*xp</a:t>
            </a:r>
            <a:r>
              <a:rPr lang="en-US" altLang="zh-CN" sz="1400" dirty="0">
                <a:latin typeface="Courier New" pitchFamily="49" charset="0"/>
              </a:rPr>
              <a:t>+=v;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1400" dirty="0">
                <a:latin typeface="Courier New" pitchFamily="49" charset="0"/>
              </a:rPr>
              <a:t>}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1400" dirty="0">
                <a:latin typeface="Courier New" pitchFamily="49" charset="0"/>
              </a:rPr>
              <a:t>inline </a:t>
            </a:r>
            <a:r>
              <a:rPr lang="en-US" altLang="zh-CN" sz="1400">
                <a:latin typeface="Courier New" pitchFamily="49" charset="0"/>
              </a:rPr>
              <a:t>long </a:t>
            </a:r>
            <a:r>
              <a:rPr lang="en-US" altLang="zh-CN" sz="1400" dirty="0" err="1">
                <a:latin typeface="Courier New" pitchFamily="49" charset="0"/>
              </a:rPr>
              <a:t>inline</a:t>
            </a:r>
            <a:r>
              <a:rPr lang="en-US" altLang="zh-CN" sz="1400" err="1">
                <a:latin typeface="Courier New" pitchFamily="49" charset="0"/>
              </a:rPr>
              <a:t>_</a:t>
            </a:r>
            <a:r>
              <a:rPr lang="en-US" altLang="zh-CN" sz="1400">
                <a:latin typeface="Courier New" pitchFamily="49" charset="0"/>
              </a:rPr>
              <a:t>square</a:t>
            </a:r>
            <a:r>
              <a:rPr lang="en-US" altLang="zh-CN" sz="1400" dirty="0">
                <a:latin typeface="Courier New" pitchFamily="49" charset="0"/>
              </a:rPr>
              <a:t>(long x){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1400">
                <a:latin typeface="Courier New" pitchFamily="49" charset="0"/>
              </a:rPr>
              <a:t>	csqu</a:t>
            </a:r>
            <a:r>
              <a:rPr lang="en-US" altLang="zh-CN" sz="1400" dirty="0">
                <a:latin typeface="Courier New" pitchFamily="49" charset="0"/>
              </a:rPr>
              <a:t>++;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1400" dirty="0">
                <a:latin typeface="Courier New" pitchFamily="49" charset="0"/>
              </a:rPr>
              <a:t>	return x*x;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1400" dirty="0">
                <a:latin typeface="Courier New" pitchFamily="49" charset="0"/>
              </a:rPr>
              <a:t>}</a:t>
            </a:r>
            <a:endParaRPr lang="zh-CN" altLang="en-US" sz="1400" dirty="0">
              <a:latin typeface="Courier New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FBF3E6-FC3F-C313-48A8-1763E1C984B3}"/>
              </a:ext>
            </a:extLst>
          </p:cNvPr>
          <p:cNvSpPr/>
          <p:nvPr/>
        </p:nvSpPr>
        <p:spPr>
          <a:xfrm>
            <a:off x="4817829" y="3871522"/>
            <a:ext cx="3834382" cy="305212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it-IT" altLang="zh-CN" sz="1400" dirty="0">
                <a:latin typeface="Courier New" pitchFamily="49" charset="0"/>
              </a:rPr>
              <a:t>#define SQUA(X)(X*X)</a:t>
            </a:r>
            <a:endParaRPr lang="zh-CN" alt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913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13E7E63-FB5B-1ED7-EBFD-4C4255F5BE3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1"/>
            <a:ext cx="7315200" cy="100076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Which one is better?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C540B5-8A61-C041-872E-AB4FF4BCE44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38325" y="4019550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twiddle1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8492F5-2A91-5907-EE2F-15BAF8FC92F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38325" y="4876800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twiddle2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B9B3319-779D-712C-C153-A4B3797F5CF4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23950" y="4083843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C2CD84B-14ED-495B-803B-B1955A6329FB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23950" y="4941093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8E92E13-CBB7-73BB-2CB9-08654F6F8E4F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6172200" y="6339009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4E1BAD1F-32B6-FFC5-30C0-12EBD8E90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414" y="1080277"/>
            <a:ext cx="2898228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altLang="zh-CN" sz="1800" dirty="0">
                <a:latin typeface="Courier New" pitchFamily="49" charset="0"/>
              </a:rPr>
              <a:t>void twiddle1</a:t>
            </a:r>
            <a:r>
              <a:rPr lang="en-US" sz="1800" dirty="0">
                <a:latin typeface="Courier New" pitchFamily="49" charset="0"/>
              </a:rPr>
              <a:t>()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+=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1800" dirty="0">
                <a:latin typeface="Courier New" pitchFamily="49" charset="0"/>
              </a:rPr>
              <a:t>	*</a:t>
            </a:r>
            <a:r>
              <a:rPr lang="en-US" altLang="zh-CN" sz="1800" dirty="0" err="1">
                <a:latin typeface="Courier New" pitchFamily="49" charset="0"/>
              </a:rPr>
              <a:t>xp</a:t>
            </a:r>
            <a:r>
              <a:rPr lang="en-US" altLang="zh-CN" sz="1800" dirty="0">
                <a:latin typeface="Courier New" pitchFamily="49" charset="0"/>
              </a:rPr>
              <a:t> += *</a:t>
            </a:r>
            <a:r>
              <a:rPr lang="en-US" altLang="zh-CN" sz="1800" dirty="0" err="1">
                <a:latin typeface="Courier New" pitchFamily="49" charset="0"/>
              </a:rPr>
              <a:t>yp</a:t>
            </a:r>
            <a:r>
              <a:rPr lang="en-US" altLang="zh-CN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altLang="zh-CN" sz="1800" dirty="0">
                <a:latin typeface="Courier New" pitchFamily="49" charset="0"/>
              </a:rPr>
              <a:t>void twiddle2()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altLang="zh-CN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altLang="zh-CN" sz="1800" dirty="0">
                <a:latin typeface="Courier New" pitchFamily="49" charset="0"/>
              </a:rPr>
              <a:t>	*</a:t>
            </a:r>
            <a:r>
              <a:rPr lang="en-US" altLang="zh-CN" sz="1800" dirty="0" err="1">
                <a:latin typeface="Courier New" pitchFamily="49" charset="0"/>
              </a:rPr>
              <a:t>xp</a:t>
            </a:r>
            <a:r>
              <a:rPr lang="en-US" altLang="zh-CN" sz="1800" dirty="0">
                <a:latin typeface="Courier New" pitchFamily="49" charset="0"/>
              </a:rPr>
              <a:t> += 2**</a:t>
            </a:r>
            <a:r>
              <a:rPr lang="en-US" altLang="zh-CN" sz="1800" dirty="0" err="1">
                <a:latin typeface="Courier New" pitchFamily="49" charset="0"/>
              </a:rPr>
              <a:t>yp</a:t>
            </a:r>
            <a:r>
              <a:rPr lang="en-US" altLang="zh-CN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altLang="zh-CN" sz="1800" dirty="0">
                <a:latin typeface="Courier New" pitchFamily="49" charset="0"/>
              </a:rPr>
              <a:t>}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754257E-9801-6E7C-081B-C4F8935FAA2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AFC141BF-037A-7EEF-9F2B-F7EFC1C9F06C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BF52D589-F2B6-1D4D-296B-C426A4336B0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FC132136-B780-D45C-1F1D-6BDCB8AAC694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647B1F4A-D816-A002-9898-19A2C993C249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4091B292-6977-11B8-118F-13AC9DE7210B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72098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D78B7DD4-0362-BA36-32F7-F3697980C7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839200" cy="54102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000" i="1" dirty="0"/>
              <a:t>Which one is better? </a:t>
            </a:r>
          </a:p>
          <a:p>
            <a:pPr eaLnBrk="1" hangingPunct="1">
              <a:defRPr/>
            </a:pPr>
            <a:endParaRPr lang="en-US" sz="2000" i="1" dirty="0"/>
          </a:p>
          <a:p>
            <a:pPr eaLnBrk="1" hangingPunct="1">
              <a:defRPr/>
            </a:pPr>
            <a:endParaRPr lang="en-US" sz="2000" i="1" dirty="0"/>
          </a:p>
          <a:p>
            <a:pPr eaLnBrk="1" hangingPunct="1">
              <a:defRPr/>
            </a:pPr>
            <a:endParaRPr lang="en-US" sz="2000" i="1" dirty="0"/>
          </a:p>
          <a:p>
            <a:pPr eaLnBrk="1" hangingPunct="1">
              <a:defRPr/>
            </a:pPr>
            <a:endParaRPr lang="en-US" sz="2000" i="1" dirty="0"/>
          </a:p>
          <a:p>
            <a:pPr eaLnBrk="1" hangingPunct="1">
              <a:defRPr/>
            </a:pPr>
            <a:endParaRPr lang="en-US" sz="2000" i="1" dirty="0"/>
          </a:p>
          <a:p>
            <a:pPr eaLnBrk="1" hangingPunct="1">
              <a:defRPr/>
            </a:pPr>
            <a:endParaRPr lang="en-US" sz="2000" i="1" dirty="0"/>
          </a:p>
          <a:p>
            <a:pPr marL="0" indent="0" eaLnBrk="1" hangingPunct="1">
              <a:buNone/>
              <a:defRPr/>
            </a:pPr>
            <a:endParaRPr lang="en-US" sz="2000" i="1" dirty="0"/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r>
              <a:rPr lang="en-US" sz="2000" dirty="0"/>
              <a:t>But if </a:t>
            </a:r>
            <a:r>
              <a:rPr lang="en-US" sz="2000" dirty="0" err="1"/>
              <a:t>xp</a:t>
            </a:r>
            <a:r>
              <a:rPr lang="en-US" sz="2000" dirty="0"/>
              <a:t> = </a:t>
            </a:r>
            <a:r>
              <a:rPr lang="en-US" sz="2000" dirty="0" err="1"/>
              <a:t>yp</a:t>
            </a:r>
            <a:r>
              <a:rPr lang="en-US" sz="2000" dirty="0"/>
              <a:t>?                                                                    </a:t>
            </a:r>
            <a:r>
              <a:rPr lang="en-US" sz="2000" dirty="0" err="1"/>
              <a:t>xp</a:t>
            </a:r>
            <a:r>
              <a:rPr lang="en-US" sz="2000" dirty="0"/>
              <a:t>=2;   </a:t>
            </a:r>
            <a:r>
              <a:rPr lang="en-US" sz="2000" dirty="0" err="1"/>
              <a:t>yp</a:t>
            </a:r>
            <a:r>
              <a:rPr lang="en-US" sz="2000" dirty="0"/>
              <a:t>=2         </a:t>
            </a:r>
            <a:endParaRPr lang="en-US" sz="18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70843AF-C4B2-EEF4-4163-BB62EAEC0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Optimization Blocker: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514907-60CD-66AD-3E12-A42081D95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186" y="1600200"/>
            <a:ext cx="2898228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altLang="zh-CN" sz="1800" dirty="0">
                <a:latin typeface="Courier New" pitchFamily="49" charset="0"/>
              </a:rPr>
              <a:t>void twiddle1</a:t>
            </a:r>
            <a:r>
              <a:rPr lang="en-US" sz="1800" dirty="0">
                <a:latin typeface="Courier New" pitchFamily="49" charset="0"/>
              </a:rPr>
              <a:t>()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+=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1800" dirty="0">
                <a:latin typeface="Courier New" pitchFamily="49" charset="0"/>
              </a:rPr>
              <a:t>	*</a:t>
            </a:r>
            <a:r>
              <a:rPr lang="en-US" altLang="zh-CN" sz="1800" dirty="0" err="1">
                <a:latin typeface="Courier New" pitchFamily="49" charset="0"/>
              </a:rPr>
              <a:t>xp</a:t>
            </a:r>
            <a:r>
              <a:rPr lang="en-US" altLang="zh-CN" sz="1800" dirty="0">
                <a:latin typeface="Courier New" pitchFamily="49" charset="0"/>
              </a:rPr>
              <a:t> += *</a:t>
            </a:r>
            <a:r>
              <a:rPr lang="en-US" altLang="zh-CN" sz="1800" dirty="0" err="1">
                <a:latin typeface="Courier New" pitchFamily="49" charset="0"/>
              </a:rPr>
              <a:t>yp</a:t>
            </a:r>
            <a:r>
              <a:rPr lang="en-US" altLang="zh-CN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altLang="zh-CN" sz="1800" dirty="0">
                <a:latin typeface="Courier New" pitchFamily="49" charset="0"/>
              </a:rPr>
              <a:t>void twiddle2()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altLang="zh-CN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altLang="zh-CN" sz="1800" dirty="0">
                <a:latin typeface="Courier New" pitchFamily="49" charset="0"/>
              </a:rPr>
              <a:t>	*</a:t>
            </a:r>
            <a:r>
              <a:rPr lang="en-US" altLang="zh-CN" sz="1800" dirty="0" err="1">
                <a:latin typeface="Courier New" pitchFamily="49" charset="0"/>
              </a:rPr>
              <a:t>xp</a:t>
            </a:r>
            <a:r>
              <a:rPr lang="en-US" altLang="zh-CN" sz="1800" dirty="0">
                <a:latin typeface="Courier New" pitchFamily="49" charset="0"/>
              </a:rPr>
              <a:t> += 2**</a:t>
            </a:r>
            <a:r>
              <a:rPr lang="en-US" altLang="zh-CN" sz="1800" dirty="0" err="1">
                <a:latin typeface="Courier New" pitchFamily="49" charset="0"/>
              </a:rPr>
              <a:t>yp</a:t>
            </a:r>
            <a:r>
              <a:rPr lang="en-US" altLang="zh-CN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altLang="zh-CN" sz="1800" dirty="0">
                <a:latin typeface="Courier New" pitchFamily="49" charset="0"/>
              </a:rPr>
              <a:t>}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537018-574C-28FC-831B-493B7D040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5161902"/>
            <a:ext cx="1884805" cy="121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64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Memory Matters</a:t>
            </a:r>
          </a:p>
        </p:txBody>
      </p:sp>
      <p:sp>
        <p:nvSpPr>
          <p:cNvPr id="18435" name="Rectangle 9"/>
          <p:cNvSpPr>
            <a:spLocks noGrp="1" noChangeArrowheads="1"/>
          </p:cNvSpPr>
          <p:nvPr>
            <p:ph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/>
              <a:t>Code updates </a:t>
            </a:r>
            <a:r>
              <a:rPr lang="en-US">
                <a:latin typeface="Courier New" pitchFamily="49" charset="0"/>
              </a:rPr>
              <a:t>b[i]</a:t>
            </a:r>
            <a:r>
              <a:rPr lang="en-US"/>
              <a:t> on every iteration</a:t>
            </a:r>
          </a:p>
          <a:p>
            <a:pPr lvl="1" eaLnBrk="1" hangingPunct="1"/>
            <a:r>
              <a:rPr lang="en-US"/>
              <a:t>Why couldn’t compiler optimize this away?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752600" y="3657600"/>
            <a:ext cx="5876783" cy="1813317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# sum_rows1 inner loop</a:t>
            </a:r>
          </a:p>
          <a:p>
            <a:r>
              <a:rPr lang="en-US" sz="1400" dirty="0">
                <a:latin typeface="Courier New" pitchFamily="49" charset="0"/>
              </a:rPr>
              <a:t>.L4: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movsd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   (%rsi,%rax,8), %xmm0	# FP load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addsd</a:t>
            </a:r>
            <a:r>
              <a:rPr lang="en-US" sz="1400" dirty="0">
                <a:latin typeface="Courier New" pitchFamily="49" charset="0"/>
              </a:rPr>
              <a:t>   (%</a:t>
            </a:r>
            <a:r>
              <a:rPr lang="en-US" sz="1400" dirty="0" err="1">
                <a:latin typeface="Courier New" pitchFamily="49" charset="0"/>
              </a:rPr>
              <a:t>rdi</a:t>
            </a:r>
            <a:r>
              <a:rPr lang="en-US" sz="1400" dirty="0">
                <a:latin typeface="Courier New" pitchFamily="49" charset="0"/>
              </a:rPr>
              <a:t>), %xmm0		# FP add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movsd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   %xmm0, (%rsi,%rax,8)	# FP store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 $8,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    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     .L4</a:t>
            </a: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533400" y="1143000"/>
            <a:ext cx="5130800" cy="22733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+= a[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9265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Memory Aliasing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701087" cy="806450"/>
          </a:xfrm>
        </p:spPr>
        <p:txBody>
          <a:bodyPr/>
          <a:lstStyle/>
          <a:p>
            <a:pPr lvl="1" eaLnBrk="1" hangingPunct="1"/>
            <a:r>
              <a:rPr lang="en-US" dirty="0"/>
              <a:t>Code updates </a:t>
            </a:r>
            <a:r>
              <a:rPr lang="en-US" b="1" dirty="0">
                <a:latin typeface="Courier New" pitchFamily="49" charset="0"/>
              </a:rPr>
              <a:t>b[i]</a:t>
            </a:r>
            <a:r>
              <a:rPr lang="en-US" dirty="0"/>
              <a:t> on every iteration</a:t>
            </a:r>
          </a:p>
          <a:p>
            <a:pPr lvl="1" eaLnBrk="1" hangingPunct="1"/>
            <a:r>
              <a:rPr lang="en-US" dirty="0"/>
              <a:t>Must consider possibility that these updates will affect program behavior</a:t>
            </a:r>
          </a:p>
        </p:txBody>
      </p:sp>
      <p:sp>
        <p:nvSpPr>
          <p:cNvPr id="19460" name="Line 5"/>
          <p:cNvSpPr>
            <a:spLocks noChangeShapeType="1"/>
          </p:cNvSpPr>
          <p:nvPr/>
        </p:nvSpPr>
        <p:spPr bwMode="auto">
          <a:xfrm>
            <a:off x="4697771" y="2147256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533400" y="1143000"/>
            <a:ext cx="5130800" cy="22733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i,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(i = 0; i &lt; n; i++)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b[i]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</a:t>
            </a:r>
            <a:r>
              <a:rPr lang="en-US" sz="1400" dirty="0" err="1">
                <a:latin typeface="Courier New" pitchFamily="49" charset="0"/>
              </a:rPr>
              <a:t>j++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b[i] += a[i*n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533400" y="3733800"/>
            <a:ext cx="2311400" cy="1847850"/>
          </a:xfrm>
          <a:prstGeom prst="rect">
            <a:avLst/>
          </a:prstGeom>
          <a:solidFill>
            <a:srgbClr val="D5F1CF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4,   8,  16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  <a:p>
            <a:pPr algn="l">
              <a:lnSpc>
                <a:spcPct val="100000"/>
              </a:lnSpc>
            </a:pP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B[3] = A+3;</a:t>
            </a:r>
          </a:p>
          <a:p>
            <a:pPr algn="l">
              <a:lnSpc>
                <a:spcPct val="100000"/>
              </a:lnSpc>
            </a:pP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sum_rows1(A, B, 3);</a:t>
            </a:r>
          </a:p>
        </p:txBody>
      </p:sp>
      <p:sp>
        <p:nvSpPr>
          <p:cNvPr id="777224" name="Rectangle 8"/>
          <p:cNvSpPr>
            <a:spLocks noChangeArrowheads="1"/>
          </p:cNvSpPr>
          <p:nvPr/>
        </p:nvSpPr>
        <p:spPr bwMode="auto">
          <a:xfrm>
            <a:off x="5918200" y="42672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i = 0: [3, 8, 16]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5918200" y="38100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init:  [4, 8, 16]</a:t>
            </a:r>
          </a:p>
        </p:txBody>
      </p:sp>
      <p:sp>
        <p:nvSpPr>
          <p:cNvPr id="777226" name="Rectangle 10"/>
          <p:cNvSpPr>
            <a:spLocks noChangeArrowheads="1"/>
          </p:cNvSpPr>
          <p:nvPr/>
        </p:nvSpPr>
        <p:spPr bwMode="auto">
          <a:xfrm>
            <a:off x="5918200" y="47244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1: [3, 22, 16]</a:t>
            </a:r>
          </a:p>
        </p:txBody>
      </p:sp>
      <p:sp>
        <p:nvSpPr>
          <p:cNvPr id="777227" name="Rectangle 11"/>
          <p:cNvSpPr>
            <a:spLocks noChangeArrowheads="1"/>
          </p:cNvSpPr>
          <p:nvPr/>
        </p:nvSpPr>
        <p:spPr bwMode="auto">
          <a:xfrm>
            <a:off x="5918200" y="5203825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2: [3, 22, 224]</a:t>
            </a:r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5791200" y="3352800"/>
            <a:ext cx="1474763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</a:rPr>
              <a:t>Value of </a:t>
            </a:r>
            <a:r>
              <a:rPr lang="en-US" dirty="0">
                <a:latin typeface="Courier New" pitchFamily="49" charset="0"/>
              </a:rPr>
              <a:t>B</a:t>
            </a:r>
            <a:r>
              <a:rPr lang="en-US" dirty="0"/>
              <a:t>: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0,   </a:t>
            </a:r>
            <a:r>
              <a:rPr lang="en-US" sz="1400" dirty="0">
                <a:latin typeface="Courier New" pitchFamily="49" charset="0"/>
              </a:rPr>
              <a:t>8,  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0,</a:t>
            </a:r>
            <a:r>
              <a:rPr lang="en-US" sz="1400" dirty="0">
                <a:latin typeface="Courier New" pitchFamily="49" charset="0"/>
              </a:rPr>
              <a:t>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0,   </a:t>
            </a:r>
            <a:r>
              <a:rPr lang="en-US" sz="1400" dirty="0">
                <a:latin typeface="Courier New" pitchFamily="49" charset="0"/>
              </a:rPr>
              <a:t>8,  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1,</a:t>
            </a:r>
            <a:r>
              <a:rPr lang="en-US" sz="1400" dirty="0">
                <a:latin typeface="Courier New" pitchFamily="49" charset="0"/>
              </a:rPr>
              <a:t>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1,   </a:t>
            </a:r>
            <a:r>
              <a:rPr lang="en-US" sz="1400" dirty="0">
                <a:latin typeface="Courier New" pitchFamily="49" charset="0"/>
              </a:rPr>
              <a:t>8,  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3,   </a:t>
            </a:r>
            <a:r>
              <a:rPr lang="en-US" sz="1400" dirty="0">
                <a:latin typeface="Courier New" pitchFamily="49" charset="0"/>
              </a:rPr>
              <a:t>8,  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0,  </a:t>
            </a:r>
            <a:r>
              <a:rPr lang="en-US" sz="1400" dirty="0">
                <a:latin typeface="Courier New" pitchFamily="49" charset="0"/>
              </a:rPr>
              <a:t>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3,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3,  </a:t>
            </a:r>
            <a:r>
              <a:rPr lang="en-US" sz="1400" dirty="0">
                <a:latin typeface="Courier New" pitchFamily="49" charset="0"/>
              </a:rPr>
              <a:t>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6,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</a:rPr>
              <a:t>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22,</a:t>
            </a: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16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3,  22,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0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3,  22,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32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32,</a:t>
            </a:r>
            <a:r>
              <a:rPr lang="en-US" sz="1400" dirty="0">
                <a:latin typeface="Courier New" pitchFamily="49" charset="0"/>
              </a:rPr>
              <a:t>  64, 128};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3,  22,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96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64,</a:t>
            </a:r>
            <a:r>
              <a:rPr lang="en-US" sz="1400" dirty="0">
                <a:latin typeface="Courier New" pitchFamily="49" charset="0"/>
              </a:rPr>
              <a:t> 128};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3,  22,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224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128</a:t>
            </a:r>
            <a:r>
              <a:rPr lang="en-US" sz="1400" dirty="0">
                <a:latin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39056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24" grpId="0" animBg="1"/>
      <p:bldP spid="777226" grpId="0" animBg="1"/>
      <p:bldP spid="777227" grpId="0" animBg="1"/>
      <p:bldP spid="2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Removing Aliasing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/>
              <a:t>No need to store intermediate results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09600" y="3810000"/>
            <a:ext cx="5638800" cy="1382430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# sum_rows2 inner loop</a:t>
            </a:r>
          </a:p>
          <a:p>
            <a:r>
              <a:rPr lang="en-US" sz="1400" dirty="0">
                <a:latin typeface="Courier New" pitchFamily="49" charset="0"/>
              </a:rPr>
              <a:t>.L10: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addsd</a:t>
            </a:r>
            <a:r>
              <a:rPr lang="en-US" sz="1400" dirty="0">
                <a:latin typeface="Courier New" pitchFamily="49" charset="0"/>
              </a:rPr>
              <a:t>   (%</a:t>
            </a:r>
            <a:r>
              <a:rPr lang="en-US" sz="1400" dirty="0" err="1">
                <a:latin typeface="Courier New" pitchFamily="49" charset="0"/>
              </a:rPr>
              <a:t>rdi</a:t>
            </a:r>
            <a:r>
              <a:rPr lang="en-US" sz="1400" dirty="0">
                <a:latin typeface="Courier New" pitchFamily="49" charset="0"/>
              </a:rPr>
              <a:t>), %xmm0	# FP load + add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 $8,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   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     .L10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533400" y="1143000"/>
            <a:ext cx="5130800" cy="24860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sum_rows2(double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double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val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 += a[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     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37331"/>
            <a:ext cx="9144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Optimization Blocker: Memory Aliasing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7" tIns="44450" rIns="90487" bIns="44450"/>
          <a:lstStyle/>
          <a:p>
            <a:pPr marL="223838" indent="-223838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/>
              <a:t>Aliasing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/>
              <a:t>Two different memory references specify single location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/>
              <a:t>Easy to have happen in C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/>
              <a:t> Since allowed to do address arithmetic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/>
              <a:t> Direct access to storage structures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/>
              <a:t>Get in habit of introducing local variables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/>
              <a:t> Accumulating within loops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Your way of telling compiler not to check for aliasing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5B6F4-5ADC-426F-99F2-949C1A27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优化编译器的能力和局限性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67164-AAE9-45EF-B6D0-9CD21C224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GCC</a:t>
            </a:r>
            <a:r>
              <a:rPr lang="zh-CN" altLang="en-US" dirty="0"/>
              <a:t>胜任基本的优化，不适合执行激进的变换</a:t>
            </a:r>
            <a:endParaRPr lang="en-US" altLang="zh-CN" dirty="0"/>
          </a:p>
          <a:p>
            <a:r>
              <a:rPr lang="en-US" altLang="zh-CN" dirty="0"/>
              <a:t>GCC</a:t>
            </a:r>
            <a:r>
              <a:rPr lang="zh-CN" altLang="en-US" dirty="0"/>
              <a:t>程序员需要强化代码优化，以简化编译器生成高效代码任务的方式编写程序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EBF090-3B65-4B34-A909-A5C8E3A9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4058" y="6594820"/>
            <a:ext cx="802741" cy="2863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62327B-ED8D-4CFC-ADD0-A75FA5CBE281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4AD92D-1FBA-4AF5-BE96-6D07927EF19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2" b="12205"/>
          <a:stretch/>
        </p:blipFill>
        <p:spPr>
          <a:xfrm>
            <a:off x="2843808" y="2544766"/>
            <a:ext cx="2990954" cy="26359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9437C5A-0ECA-4AED-A2FB-E0ADF693F25D}"/>
              </a:ext>
            </a:extLst>
          </p:cNvPr>
          <p:cNvSpPr/>
          <p:nvPr/>
        </p:nvSpPr>
        <p:spPr>
          <a:xfrm>
            <a:off x="0" y="5149781"/>
            <a:ext cx="90765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ritannic Bold" panose="020B0903060703020204" pitchFamily="34" charset="0"/>
              </a:rPr>
              <a:t>GCC-conscious programming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94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5611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优化编译器</a:t>
            </a:r>
            <a:endParaRPr lang="en-US" dirty="0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686800" cy="57150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Provide efficient mapping of program to machine</a:t>
            </a:r>
          </a:p>
          <a:p>
            <a:pPr lvl="1" eaLnBrk="1" hangingPunct="1">
              <a:defRPr/>
            </a:pPr>
            <a:r>
              <a:rPr lang="en-US" dirty="0"/>
              <a:t>register allocation</a:t>
            </a:r>
          </a:p>
          <a:p>
            <a:pPr lvl="1" eaLnBrk="1" hangingPunct="1">
              <a:defRPr/>
            </a:pPr>
            <a:r>
              <a:rPr lang="en-US" dirty="0"/>
              <a:t>code selection and ordering (scheduling)</a:t>
            </a:r>
          </a:p>
          <a:p>
            <a:pPr lvl="1" eaLnBrk="1" hangingPunct="1">
              <a:defRPr/>
            </a:pPr>
            <a:r>
              <a:rPr lang="en-US" dirty="0"/>
              <a:t>dead code elimination</a:t>
            </a:r>
          </a:p>
          <a:p>
            <a:pPr lvl="1" eaLnBrk="1" hangingPunct="1">
              <a:defRPr/>
            </a:pPr>
            <a:r>
              <a:rPr lang="en-US" dirty="0"/>
              <a:t>eliminating minor inefficiencies</a:t>
            </a:r>
          </a:p>
          <a:p>
            <a:pPr eaLnBrk="1" hangingPunct="1">
              <a:defRPr/>
            </a:pPr>
            <a:r>
              <a:rPr lang="en-US" dirty="0"/>
              <a:t>Don’t (usually) improve asymptotic efficiency</a:t>
            </a:r>
          </a:p>
          <a:p>
            <a:pPr lvl="1" eaLnBrk="1" hangingPunct="1">
              <a:defRPr/>
            </a:pPr>
            <a:r>
              <a:rPr lang="en-US" dirty="0"/>
              <a:t>up to programmer to select best overall algorithm</a:t>
            </a:r>
          </a:p>
          <a:p>
            <a:pPr lvl="1" eaLnBrk="1" hangingPunct="1">
              <a:defRPr/>
            </a:pPr>
            <a:r>
              <a:rPr lang="en-US" dirty="0"/>
              <a:t>big-O savings are (often) more important than constant factors</a:t>
            </a:r>
          </a:p>
          <a:p>
            <a:pPr lvl="2" eaLnBrk="1" hangingPunct="1">
              <a:defRPr/>
            </a:pPr>
            <a:r>
              <a:rPr lang="en-US" dirty="0"/>
              <a:t>but constant factors also matter</a:t>
            </a:r>
          </a:p>
          <a:p>
            <a:pPr eaLnBrk="1" hangingPunct="1">
              <a:defRPr/>
            </a:pPr>
            <a:r>
              <a:rPr lang="en-US" dirty="0"/>
              <a:t>Have difficulty overcoming “optimization blockers”</a:t>
            </a:r>
          </a:p>
          <a:p>
            <a:pPr lvl="1" eaLnBrk="1" hangingPunct="1">
              <a:defRPr/>
            </a:pPr>
            <a:r>
              <a:rPr lang="en-US" dirty="0"/>
              <a:t>potential memory aliasing</a:t>
            </a:r>
          </a:p>
          <a:p>
            <a:pPr lvl="1" eaLnBrk="1" hangingPunct="1">
              <a:defRPr/>
            </a:pPr>
            <a:r>
              <a:rPr lang="en-US" dirty="0"/>
              <a:t>potential procedure side-effects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Overview</a:t>
            </a:r>
          </a:p>
          <a:p>
            <a:r>
              <a:rPr lang="en-US" dirty="0">
                <a:solidFill>
                  <a:srgbClr val="7F7F7F"/>
                </a:solidFill>
              </a:rPr>
              <a:t>Generally Useful Optimizations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Code motion/</a:t>
            </a:r>
            <a:r>
              <a:rPr lang="en-US" dirty="0" err="1">
                <a:solidFill>
                  <a:srgbClr val="7F7F7F"/>
                </a:solidFill>
              </a:rPr>
              <a:t>precomputation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Sharing of common </a:t>
            </a:r>
            <a:r>
              <a:rPr lang="en-US" dirty="0" err="1">
                <a:solidFill>
                  <a:srgbClr val="7F7F7F"/>
                </a:solidFill>
              </a:rPr>
              <a:t>subexpressions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Example: </a:t>
            </a:r>
            <a:r>
              <a:rPr lang="en-US" dirty="0" err="1">
                <a:solidFill>
                  <a:srgbClr val="7F7F7F"/>
                </a:solidFill>
              </a:rPr>
              <a:t>Bubblesort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7F7F7F"/>
                </a:solidFill>
              </a:rPr>
              <a:t>Optimization Blockers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Procedure calls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Memory aliasing</a:t>
            </a:r>
          </a:p>
          <a:p>
            <a:r>
              <a:rPr lang="en-US" dirty="0"/>
              <a:t>Exploiting Instruction-Level Parallelism</a:t>
            </a:r>
          </a:p>
          <a:p>
            <a:r>
              <a:rPr lang="en-US" dirty="0">
                <a:solidFill>
                  <a:srgbClr val="7F7F7F"/>
                </a:solidFill>
              </a:rPr>
              <a:t>Dealing with Conditionals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7141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Instruction-Level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general understanding of modern processor design</a:t>
            </a:r>
          </a:p>
          <a:p>
            <a:pPr lvl="1"/>
            <a:r>
              <a:rPr lang="en-US" dirty="0"/>
              <a:t>Hardware can execute multiple instructions in parallel</a:t>
            </a:r>
          </a:p>
          <a:p>
            <a:r>
              <a:rPr lang="en-US" dirty="0"/>
              <a:t>Performance limited by data dependencies</a:t>
            </a:r>
          </a:p>
          <a:p>
            <a:r>
              <a:rPr lang="en-US" dirty="0"/>
              <a:t>Simple transformations can yield dramatic performance improvement</a:t>
            </a:r>
          </a:p>
          <a:p>
            <a:pPr lvl="1"/>
            <a:r>
              <a:rPr lang="en-US" dirty="0"/>
              <a:t>Compilers often cannot make these transformations</a:t>
            </a:r>
          </a:p>
          <a:p>
            <a:pPr lvl="1"/>
            <a:r>
              <a:rPr lang="en-US" dirty="0"/>
              <a:t>Lack of </a:t>
            </a:r>
            <a:r>
              <a:rPr lang="en-US" dirty="0" err="1"/>
              <a:t>associativity</a:t>
            </a:r>
            <a:r>
              <a:rPr lang="en-US" dirty="0"/>
              <a:t> and </a:t>
            </a:r>
            <a:r>
              <a:rPr lang="en-US" dirty="0" err="1"/>
              <a:t>distributivity</a:t>
            </a:r>
            <a:r>
              <a:rPr lang="en-US" dirty="0"/>
              <a:t> in floating-point arithmetic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Benchmark Example: Data Type for Vectors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638175" y="4191000"/>
            <a:ext cx="3871913" cy="2219325"/>
          </a:xfrm>
        </p:spPr>
        <p:txBody>
          <a:bodyPr/>
          <a:lstStyle/>
          <a:p>
            <a:pPr marL="0" indent="0"/>
            <a:r>
              <a:rPr lang="en-US" sz="2400" dirty="0"/>
              <a:t>Data Types</a:t>
            </a:r>
          </a:p>
          <a:p>
            <a:pPr lvl="1"/>
            <a:r>
              <a:rPr lang="en-US" sz="2000" dirty="0"/>
              <a:t>Use different declarations for </a:t>
            </a:r>
            <a:r>
              <a:rPr lang="en-US" sz="2000" dirty="0" err="1">
                <a:latin typeface="Courier New" pitchFamily="49" charset="0"/>
              </a:rPr>
              <a:t>data_t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 err="1">
                <a:latin typeface="Courier New" pitchFamily="49" charset="0"/>
              </a:rPr>
              <a:t>int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>
                <a:latin typeface="Courier New" pitchFamily="49" charset="0"/>
              </a:rPr>
              <a:t>long</a:t>
            </a:r>
          </a:p>
          <a:p>
            <a:pPr lvl="1"/>
            <a:r>
              <a:rPr lang="en-US" sz="2000" dirty="0">
                <a:latin typeface="Courier New" pitchFamily="49" charset="0"/>
              </a:rPr>
              <a:t>float</a:t>
            </a:r>
          </a:p>
          <a:p>
            <a:pPr lvl="1"/>
            <a:r>
              <a:rPr lang="en-US" sz="2000" dirty="0">
                <a:latin typeface="Courier New" pitchFamily="49" charset="0"/>
              </a:rPr>
              <a:t>double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821" y="1498526"/>
            <a:ext cx="4132541" cy="132087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/* data structure for vectors */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typedef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 defTabSz="457200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 defTabSz="457200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*data;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 </a:t>
            </a:r>
            <a:r>
              <a:rPr lang="en-US" sz="1600" dirty="0" err="1">
                <a:latin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</a:rPr>
              <a:t>;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647362" y="3733800"/>
            <a:ext cx="4492314" cy="2551980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/* retrieve vector element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and store at 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get_vec_element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(*</a:t>
            </a:r>
            <a:r>
              <a:rPr lang="en-US" sz="1600" dirty="0" err="1">
                <a:latin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if (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 &gt;= v-&gt;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	return 0;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*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 = v-&gt;data[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return 1;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503349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800600" y="1841500"/>
            <a:ext cx="776536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len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800600" y="2133600"/>
            <a:ext cx="776536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data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858000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8256901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5" name="Straight Arrow Connector 14"/>
          <p:cNvCxnSpPr>
            <a:stCxn id="11" idx="3"/>
            <a:endCxn id="7" idx="1"/>
          </p:cNvCxnSpPr>
          <p:nvPr/>
        </p:nvCxnSpPr>
        <p:spPr bwMode="auto">
          <a:xfrm>
            <a:off x="5577136" y="2279650"/>
            <a:ext cx="926213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7215499" y="2133600"/>
            <a:ext cx="1041402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16034" y="183738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91868" y="183726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37377" y="1837267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len-1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7368989" y="2286000"/>
            <a:ext cx="733612" cy="1390"/>
          </a:xfrm>
          <a:prstGeom prst="line">
            <a:avLst/>
          </a:prstGeom>
          <a:noFill/>
          <a:ln w="635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Computation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38175" y="4191000"/>
            <a:ext cx="3871913" cy="2219325"/>
          </a:xfrm>
        </p:spPr>
        <p:txBody>
          <a:bodyPr/>
          <a:lstStyle/>
          <a:p>
            <a:pPr marL="0" indent="0"/>
            <a:r>
              <a:rPr lang="en-US" sz="2400" dirty="0"/>
              <a:t>Data Types</a:t>
            </a:r>
          </a:p>
          <a:p>
            <a:pPr lvl="1"/>
            <a:r>
              <a:rPr lang="en-US" sz="2000" dirty="0"/>
              <a:t>Use different declarations for </a:t>
            </a:r>
            <a:r>
              <a:rPr lang="en-US" sz="2000" dirty="0" err="1">
                <a:latin typeface="Courier New" pitchFamily="49" charset="0"/>
              </a:rPr>
              <a:t>data_t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 err="1">
                <a:latin typeface="Courier New" pitchFamily="49" charset="0"/>
              </a:rPr>
              <a:t>int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>
                <a:latin typeface="Courier New" pitchFamily="49" charset="0"/>
              </a:rPr>
              <a:t>long</a:t>
            </a:r>
          </a:p>
          <a:p>
            <a:pPr lvl="1"/>
            <a:r>
              <a:rPr lang="en-US" sz="2000" dirty="0">
                <a:latin typeface="Courier New" pitchFamily="49" charset="0"/>
              </a:rPr>
              <a:t>float</a:t>
            </a:r>
          </a:p>
          <a:p>
            <a:pPr lvl="1"/>
            <a:r>
              <a:rPr lang="en-US" sz="2000" dirty="0">
                <a:latin typeface="Courier New" pitchFamily="49" charset="0"/>
              </a:rPr>
              <a:t>double</a:t>
            </a:r>
          </a:p>
        </p:txBody>
      </p:sp>
      <p:sp>
        <p:nvSpPr>
          <p:cNvPr id="775173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662488" y="4191000"/>
            <a:ext cx="3871912" cy="2219325"/>
          </a:xfrm>
        </p:spPr>
        <p:txBody>
          <a:bodyPr/>
          <a:lstStyle/>
          <a:p>
            <a:pPr marL="0" indent="0"/>
            <a:r>
              <a:rPr lang="en-US" sz="2400" dirty="0"/>
              <a:t>Operations</a:t>
            </a:r>
          </a:p>
          <a:p>
            <a:pPr lvl="1"/>
            <a:r>
              <a:rPr lang="en-US" sz="2000" dirty="0"/>
              <a:t>Use different definitions of </a:t>
            </a:r>
            <a:r>
              <a:rPr lang="en-US" sz="2000" dirty="0">
                <a:latin typeface="Courier New" pitchFamily="49" charset="0"/>
              </a:rPr>
              <a:t>OP</a:t>
            </a:r>
            <a:r>
              <a:rPr lang="en-US" sz="2000" dirty="0"/>
              <a:t> and </a:t>
            </a:r>
            <a:r>
              <a:rPr lang="en-US" sz="2000" dirty="0">
                <a:latin typeface="Courier New" pitchFamily="49" charset="0"/>
              </a:rPr>
              <a:t>IDENT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+ </a:t>
            </a:r>
            <a:r>
              <a:rPr lang="en-US" sz="2000" dirty="0"/>
              <a:t>/</a:t>
            </a:r>
            <a:r>
              <a:rPr lang="en-US" sz="2000" dirty="0">
                <a:latin typeface="Courier New" pitchFamily="49" charset="0"/>
              </a:rPr>
              <a:t> 0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* </a:t>
            </a:r>
            <a:r>
              <a:rPr lang="en-US" sz="2000" dirty="0"/>
              <a:t>/</a:t>
            </a:r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638175" y="1133182"/>
            <a:ext cx="5834930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combine1(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long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get_vec_element</a:t>
            </a:r>
            <a:r>
              <a:rPr lang="en-US" sz="1800" dirty="0">
                <a:latin typeface="Courier New" pitchFamily="49" charset="0"/>
              </a:rPr>
              <a:t>(v,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, &amp;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OP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600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Compute sum or product of vector elements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1407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Cycles Per Element (CPE)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990600"/>
            <a:ext cx="8307387" cy="1516063"/>
          </a:xfrm>
        </p:spPr>
        <p:txBody>
          <a:bodyPr/>
          <a:lstStyle/>
          <a:p>
            <a:r>
              <a:rPr lang="en-US" sz="2000" dirty="0"/>
              <a:t>Convenient way to express performance of program that operates on vectors or lists</a:t>
            </a:r>
          </a:p>
          <a:p>
            <a:r>
              <a:rPr lang="en-US" sz="2000" dirty="0"/>
              <a:t>Length = n</a:t>
            </a:r>
          </a:p>
          <a:p>
            <a:r>
              <a:rPr lang="en-US" sz="2000" dirty="0"/>
              <a:t>In our case: </a:t>
            </a:r>
            <a:r>
              <a:rPr lang="en-US" sz="2000" dirty="0">
                <a:solidFill>
                  <a:srgbClr val="C00000"/>
                </a:solidFill>
              </a:rPr>
              <a:t>CPE = cycles per OP</a:t>
            </a:r>
            <a:endParaRPr lang="en-US" sz="2000" dirty="0"/>
          </a:p>
          <a:p>
            <a:r>
              <a:rPr lang="en-US" sz="2000" dirty="0"/>
              <a:t>T = CPE*n + Overhead</a:t>
            </a:r>
          </a:p>
          <a:p>
            <a:pPr lvl="1"/>
            <a:r>
              <a:rPr lang="en-US" sz="1600" dirty="0"/>
              <a:t>CPE is slope of line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752600" y="3276600"/>
          <a:ext cx="5754977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193646" y="4169220"/>
            <a:ext cx="746306" cy="34144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7432" tIns="27432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200" b="0" i="0" strike="noStrike">
                <a:solidFill>
                  <a:srgbClr val="000000"/>
                </a:solidFill>
                <a:latin typeface="Courier New"/>
                <a:cs typeface="Courier New"/>
              </a:rPr>
              <a:t>psum1</a:t>
            </a:r>
            <a:endParaRPr lang="en-US" sz="1200" b="0" i="0" strike="noStrike">
              <a:solidFill>
                <a:srgbClr val="000000"/>
              </a:solidFill>
              <a:latin typeface="Arial"/>
              <a:cs typeface="Arial"/>
            </a:endParaRPr>
          </a:p>
          <a:p>
            <a:pPr algn="ctr" rtl="0">
              <a:defRPr sz="1000"/>
            </a:pPr>
            <a:r>
              <a:rPr lang="en-US" sz="1200" b="0" i="0" strike="noStrike">
                <a:solidFill>
                  <a:srgbClr val="000000"/>
                </a:solidFill>
                <a:latin typeface="Arial"/>
                <a:cs typeface="Arial"/>
              </a:rPr>
              <a:t>Slope = 9.0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0" y="5225123"/>
            <a:ext cx="746306" cy="3374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7432" tIns="22860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200" b="0" i="0" strike="noStrike" dirty="0">
                <a:solidFill>
                  <a:srgbClr val="000000"/>
                </a:solidFill>
                <a:latin typeface="Courier New"/>
                <a:cs typeface="Courier New"/>
              </a:rPr>
              <a:t>psum2</a:t>
            </a:r>
            <a:endParaRPr lang="en-US" sz="1200" b="0" i="0" strike="noStrike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Arial"/>
                <a:cs typeface="Arial"/>
              </a:rPr>
              <a:t>Slope = 6.0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Performance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638175" y="1133182"/>
            <a:ext cx="5834930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combine1(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long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get_vec_element</a:t>
            </a:r>
            <a:r>
              <a:rPr lang="en-US" sz="1800" dirty="0">
                <a:latin typeface="Courier New" pitchFamily="49" charset="0"/>
              </a:rPr>
              <a:t>(v,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, &amp;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OP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600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Compute sum or product of vector elements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396875" y="4267200"/>
          <a:ext cx="8229600" cy="1939925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Combine1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unoptimized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22.68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20.02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19.98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20.18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Combine1 –O3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414996"/>
                  </a:ext>
                </a:extLst>
              </a:tr>
            </a:tbl>
          </a:graphicData>
        </a:graphic>
      </p:graphicFrame>
      <p:sp>
        <p:nvSpPr>
          <p:cNvPr id="8" name="TextBox 6"/>
          <p:cNvSpPr txBox="1"/>
          <p:nvPr/>
        </p:nvSpPr>
        <p:spPr>
          <a:xfrm>
            <a:off x="228600" y="6248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Results in CPE (cycles per element)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Optimizations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4495800"/>
            <a:ext cx="7896225" cy="1838324"/>
          </a:xfrm>
        </p:spPr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vec_length</a:t>
            </a:r>
            <a:r>
              <a:rPr lang="en-US" dirty="0"/>
              <a:t> out of loop</a:t>
            </a:r>
          </a:p>
          <a:p>
            <a:r>
              <a:rPr lang="en-US" dirty="0"/>
              <a:t>Avoid bounds check on each cycle</a:t>
            </a:r>
          </a:p>
          <a:p>
            <a:r>
              <a:rPr lang="en-US" dirty="0"/>
              <a:t>Accumulate in temporary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1295400" y="1331243"/>
            <a:ext cx="5421355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combine4(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length =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*d = </a:t>
            </a:r>
            <a:r>
              <a:rPr lang="en-US" sz="1800" dirty="0" err="1">
                <a:latin typeface="Courier New" pitchFamily="49" charset="0"/>
              </a:rPr>
              <a:t>get_vec_start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length;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t = t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Basic Optimizations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5934076"/>
            <a:ext cx="7896225" cy="542924"/>
          </a:xfrm>
        </p:spPr>
        <p:txBody>
          <a:bodyPr/>
          <a:lstStyle/>
          <a:p>
            <a:r>
              <a:rPr lang="en-US" dirty="0"/>
              <a:t>Eliminates sources of overhead in loop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1295400" y="1331243"/>
            <a:ext cx="5421355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combine4(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length =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*d = </a:t>
            </a:r>
            <a:r>
              <a:rPr lang="en-US" sz="1800" dirty="0" err="1">
                <a:latin typeface="Courier New" pitchFamily="49" charset="0"/>
              </a:rPr>
              <a:t>get_vec_start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length;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t = t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aphicFrame>
        <p:nvGraphicFramePr>
          <p:cNvPr id="5" name="Group 49"/>
          <p:cNvGraphicFramePr>
            <a:graphicFrameLocks noGrp="1"/>
          </p:cNvGraphicFramePr>
          <p:nvPr/>
        </p:nvGraphicFramePr>
        <p:xfrm>
          <a:off x="396874" y="4267200"/>
          <a:ext cx="6003925" cy="1552575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Modern CPU Design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1542040" y="35052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057400" y="3900160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Functional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Units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1542040" y="12192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Instruction Control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2167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Branch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75977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532890" y="4038600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3028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074352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460115" y="1676400"/>
            <a:ext cx="1303337" cy="11430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302827" y="5562600"/>
            <a:ext cx="1447800" cy="609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242377" y="16764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Control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242377" y="22860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5399665" y="194813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5399665" y="256288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820227" y="2819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 flipH="1">
            <a:off x="2313565" y="1752600"/>
            <a:ext cx="1928812" cy="22860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rot="5400000">
            <a:off x="496310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rot="16200000" flipV="1">
            <a:off x="5253615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rot="5400000">
            <a:off x="5734627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rot="5400000">
            <a:off x="602355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5514320" y="1673423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5410200" y="2286000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Instructions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4800600" y="2816423"/>
            <a:ext cx="1010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Operations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2286000" y="3166080"/>
            <a:ext cx="12919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Prediction OK?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515677" y="5240179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5735940" y="525780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5084584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5853440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2543175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408781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485775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63086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64008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2543175" y="38100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2989840" y="4038600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33147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1735715" y="4876800"/>
            <a:ext cx="52146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507240" y="4495800"/>
            <a:ext cx="3857625" cy="381000"/>
            <a:chOff x="768" y="2016"/>
            <a:chExt cx="1920" cy="144"/>
          </a:xfrm>
        </p:grpSpPr>
        <p:sp>
          <p:nvSpPr>
            <p:cNvPr id="11313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4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5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6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7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8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305" name="Rectangle 47"/>
          <p:cNvSpPr>
            <a:spLocks noChangeArrowheads="1"/>
          </p:cNvSpPr>
          <p:nvPr/>
        </p:nvSpPr>
        <p:spPr bwMode="auto">
          <a:xfrm>
            <a:off x="2796165" y="4829175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11306" name="Rectangle 48"/>
          <p:cNvSpPr>
            <a:spLocks noChangeArrowheads="1"/>
          </p:cNvSpPr>
          <p:nvPr/>
        </p:nvSpPr>
        <p:spPr bwMode="auto">
          <a:xfrm>
            <a:off x="2796165" y="1828800"/>
            <a:ext cx="1157287" cy="990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Retirement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Unit</a:t>
            </a:r>
          </a:p>
        </p:txBody>
      </p:sp>
      <p:sp>
        <p:nvSpPr>
          <p:cNvPr id="11307" name="Rectangle 49"/>
          <p:cNvSpPr>
            <a:spLocks noChangeArrowheads="1"/>
          </p:cNvSpPr>
          <p:nvPr/>
        </p:nvSpPr>
        <p:spPr bwMode="auto">
          <a:xfrm>
            <a:off x="2989840" y="2286000"/>
            <a:ext cx="76993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1308" name="Line 50"/>
          <p:cNvSpPr>
            <a:spLocks noChangeShapeType="1"/>
          </p:cNvSpPr>
          <p:nvPr/>
        </p:nvSpPr>
        <p:spPr bwMode="auto">
          <a:xfrm>
            <a:off x="2313565" y="2209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9" name="Freeform 51"/>
          <p:cNvSpPr>
            <a:spLocks/>
          </p:cNvSpPr>
          <p:nvPr/>
        </p:nvSpPr>
        <p:spPr bwMode="auto">
          <a:xfrm flipH="1">
            <a:off x="1904999" y="2667000"/>
            <a:ext cx="891166" cy="22098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0" name="Text Box 52"/>
          <p:cNvSpPr txBox="1">
            <a:spLocks noChangeArrowheads="1"/>
          </p:cNvSpPr>
          <p:nvPr/>
        </p:nvSpPr>
        <p:spPr bwMode="auto">
          <a:xfrm>
            <a:off x="457200" y="3159100"/>
            <a:ext cx="14452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Register Updates</a:t>
            </a:r>
          </a:p>
        </p:txBody>
      </p:sp>
      <p:sp>
        <p:nvSpPr>
          <p:cNvPr id="11311" name="Line 53"/>
          <p:cNvSpPr>
            <a:spLocks noChangeShapeType="1"/>
          </p:cNvSpPr>
          <p:nvPr/>
        </p:nvSpPr>
        <p:spPr bwMode="auto">
          <a:xfrm>
            <a:off x="3759777" y="25146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2" name="Freeform 54"/>
          <p:cNvSpPr>
            <a:spLocks/>
          </p:cNvSpPr>
          <p:nvPr/>
        </p:nvSpPr>
        <p:spPr bwMode="auto">
          <a:xfrm>
            <a:off x="3856615" y="2819400"/>
            <a:ext cx="963612" cy="228600"/>
          </a:xfrm>
          <a:custGeom>
            <a:avLst/>
            <a:gdLst>
              <a:gd name="T0" fmla="*/ 480 w 480"/>
              <a:gd name="T1" fmla="*/ 144 h 144"/>
              <a:gd name="T2" fmla="*/ 0 w 480"/>
              <a:gd name="T3" fmla="*/ 144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Superscalar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Definition:</a:t>
            </a:r>
            <a:r>
              <a:rPr lang="en-US" dirty="0"/>
              <a:t> A superscalar processor can issue and execute </a:t>
            </a:r>
            <a:r>
              <a:rPr lang="en-US" i="1" dirty="0">
                <a:solidFill>
                  <a:srgbClr val="990000"/>
                </a:solidFill>
              </a:rPr>
              <a:t>multiple instructions in one cycle</a:t>
            </a:r>
            <a:r>
              <a:rPr lang="en-US" dirty="0"/>
              <a:t>. The instructions are retrieved from a sequential instruction stream and are usually scheduled dynamically.</a:t>
            </a:r>
          </a:p>
          <a:p>
            <a:endParaRPr lang="en-US" dirty="0"/>
          </a:p>
          <a:p>
            <a:r>
              <a:rPr lang="en-US" dirty="0"/>
              <a:t>Benefit: without programming effort, superscalar processor can take advantage of the </a:t>
            </a:r>
            <a:r>
              <a:rPr lang="en-US" i="1" dirty="0">
                <a:solidFill>
                  <a:srgbClr val="990000"/>
                </a:solidFill>
              </a:rPr>
              <a:t>instruction level parallelism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/>
              <a:t>that most programs have</a:t>
            </a:r>
          </a:p>
          <a:p>
            <a:endParaRPr lang="en-US" dirty="0"/>
          </a:p>
          <a:p>
            <a:r>
              <a:rPr lang="en-US" dirty="0"/>
              <a:t>Most modern CPUs are superscalar.</a:t>
            </a:r>
          </a:p>
          <a:p>
            <a:r>
              <a:rPr lang="en-US" dirty="0"/>
              <a:t>Intel: since Pentium (1993)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Overview</a:t>
            </a:r>
          </a:p>
          <a:p>
            <a:r>
              <a:rPr lang="en-US" dirty="0"/>
              <a:t>Generally Useful Optimizations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Code motion/</a:t>
            </a:r>
            <a:r>
              <a:rPr lang="en-US" dirty="0" err="1">
                <a:solidFill>
                  <a:srgbClr val="7F7F7F"/>
                </a:solidFill>
              </a:rPr>
              <a:t>precomputation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Sharing of common </a:t>
            </a:r>
            <a:r>
              <a:rPr lang="en-US" dirty="0" err="1">
                <a:solidFill>
                  <a:srgbClr val="7F7F7F"/>
                </a:solidFill>
              </a:rPr>
              <a:t>subexpressions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Example: </a:t>
            </a:r>
            <a:r>
              <a:rPr lang="en-US" dirty="0" err="1">
                <a:solidFill>
                  <a:srgbClr val="7F7F7F"/>
                </a:solidFill>
              </a:rPr>
              <a:t>Bubblesort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7F7F7F"/>
                </a:solidFill>
              </a:rPr>
              <a:t>Optimization Blockers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Procedure calls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Memory aliasing</a:t>
            </a:r>
          </a:p>
          <a:p>
            <a:r>
              <a:rPr lang="en-US" b="1" dirty="0">
                <a:solidFill>
                  <a:srgbClr val="7F7F7F"/>
                </a:solidFill>
              </a:rPr>
              <a:t>Exploiting Instruction-Level Parallelism</a:t>
            </a:r>
          </a:p>
          <a:p>
            <a:r>
              <a:rPr lang="en-US" dirty="0">
                <a:solidFill>
                  <a:srgbClr val="7F7F7F"/>
                </a:solidFill>
              </a:rPr>
              <a:t>Dealing with Conditionals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4532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 dirty="0"/>
              <a:t>Pipelined Functional Units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96875" y="4800601"/>
            <a:ext cx="7896225" cy="1533524"/>
          </a:xfrm>
        </p:spPr>
        <p:txBody>
          <a:bodyPr/>
          <a:lstStyle/>
          <a:p>
            <a:pPr lvl="1"/>
            <a:r>
              <a:rPr lang="en-US" dirty="0"/>
              <a:t>Divide computation into stages</a:t>
            </a:r>
          </a:p>
          <a:p>
            <a:pPr lvl="1"/>
            <a:r>
              <a:rPr lang="en-US" dirty="0"/>
              <a:t>Pass partial computations from stage to stage</a:t>
            </a:r>
          </a:p>
          <a:p>
            <a:pPr lvl="1"/>
            <a:r>
              <a:rPr lang="en-US" dirty="0"/>
              <a:t>Stage </a:t>
            </a:r>
            <a:r>
              <a:rPr lang="en-US" dirty="0" err="1"/>
              <a:t>i</a:t>
            </a:r>
            <a:r>
              <a:rPr lang="en-US" dirty="0"/>
              <a:t> can start on new computation once values passed to i+1</a:t>
            </a:r>
          </a:p>
          <a:p>
            <a:pPr lvl="1"/>
            <a:r>
              <a:rPr lang="en-US" dirty="0"/>
              <a:t>E.g., complete 3 multiplications in 7 cycles, even though each requires 3 cycles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427570" y="357186"/>
            <a:ext cx="1865530" cy="2057400"/>
            <a:chOff x="4553635" y="1828800"/>
            <a:chExt cx="1865530" cy="2057400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4571999" y="20574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Stage 1</a:t>
              </a: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50292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9436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5486400" y="2438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4572000" y="26670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Stage 2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5486401" y="3048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4553635" y="32766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Stage 3</a:t>
              </a: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5468036" y="3657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</p:grpSp>
      <p:graphicFrame>
        <p:nvGraphicFramePr>
          <p:cNvPr id="20" name="Content Placeholder 16"/>
          <p:cNvGraphicFramePr>
            <a:graphicFrameLocks/>
          </p:cNvGraphicFramePr>
          <p:nvPr/>
        </p:nvGraphicFramePr>
        <p:xfrm>
          <a:off x="1219200" y="2743200"/>
          <a:ext cx="6934202" cy="1854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Time</a:t>
                      </a: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1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2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3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4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5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6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7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Stage 1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Stage 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Stage 3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19773" y="1045252"/>
            <a:ext cx="4861706" cy="156709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mult_eg</a:t>
            </a:r>
            <a:r>
              <a:rPr lang="en-US" sz="1600" dirty="0">
                <a:latin typeface="Courier New" pitchFamily="49" charset="0"/>
              </a:rPr>
              <a:t>(long a, long b, long c)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p1 =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a*b</a:t>
            </a:r>
            <a:r>
              <a:rPr lang="en-US" sz="1600" dirty="0">
                <a:latin typeface="Courier New" pitchFamily="49" charset="0"/>
              </a:rPr>
              <a:t>;
    long p2 =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a*c</a:t>
            </a:r>
            <a:r>
              <a:rPr lang="en-US" sz="1600" dirty="0">
                <a:latin typeface="Courier New" pitchFamily="49" charset="0"/>
              </a:rPr>
              <a:t>;
    long p3 =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p1 * p2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p3;
}</a:t>
            </a:r>
          </a:p>
        </p:txBody>
      </p:sp>
    </p:spTree>
    <p:extLst>
      <p:ext uri="{BB962C8B-B14F-4D97-AF65-F5344CB8AC3E}">
        <p14:creationId xmlns:p14="http://schemas.microsoft.com/office/powerpoint/2010/main" val="13710183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20" y="493713"/>
            <a:ext cx="73739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Haswell</a:t>
            </a:r>
            <a:r>
              <a:rPr lang="en-US" dirty="0"/>
              <a:t> CPU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07387" cy="5029200"/>
          </a:xfrm>
        </p:spPr>
        <p:txBody>
          <a:bodyPr/>
          <a:lstStyle/>
          <a:p>
            <a:pPr marL="741363" lvl="1" indent="-341313" defTabSz="895350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8 Total Functional Units</a:t>
            </a:r>
          </a:p>
          <a:p>
            <a:pPr marL="341313" indent="-341313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Multiple instructions can execute in parallel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2 load, with address computation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1 store, with address computation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4 integer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2 FP multiply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1 FP add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1 FP divide</a:t>
            </a:r>
            <a:endParaRPr lang="en-US" dirty="0"/>
          </a:p>
          <a:p>
            <a:pPr marL="341313" indent="-341313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Some instructions take &gt; 1 cycle, but can be pipelined</a:t>
            </a:r>
          </a:p>
          <a:p>
            <a:pPr marL="560388" lvl="1" indent="-222250"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i="1" dirty="0">
                <a:solidFill>
                  <a:srgbClr val="C00000"/>
                </a:solidFill>
              </a:rPr>
              <a:t>Instruction	Latency	Cycles/Issue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Load / Store	4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Integer Multiply	3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/>
              <a:t>Integer/Long Divide	3-30	3-30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Single/Double FP Multiply	5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Single/Double FP Add	3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/>
              <a:t>Single/Double FP Divide	3-15	3-15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x86-64 Compilation of Combine4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idx="1"/>
          </p:nvPr>
        </p:nvSpPr>
        <p:spPr>
          <a:xfrm>
            <a:off x="349624" y="1371600"/>
            <a:ext cx="8255000" cy="685800"/>
          </a:xfrm>
        </p:spPr>
        <p:txBody>
          <a:bodyPr/>
          <a:lstStyle/>
          <a:p>
            <a:pPr marL="287338" indent="-287338" eaLnBrk="1" hangingPunct="1">
              <a:defRPr/>
            </a:pPr>
            <a:r>
              <a:rPr lang="en-US" dirty="0"/>
              <a:t>Inner Loop (Case: Integer Multiply)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491875" y="2057400"/>
            <a:ext cx="5715000" cy="11669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.L519:		# Loop: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imull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(%rax,%rdx,4),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ecx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# t = t * d[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]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	$1,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	#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rbp</a:t>
            </a:r>
            <a:r>
              <a:rPr lang="en-US" sz="1400" dirty="0">
                <a:latin typeface="Courier New" pitchFamily="49" charset="0"/>
              </a:rPr>
              <a:t>	# Compare </a:t>
            </a:r>
            <a:r>
              <a:rPr lang="en-US" sz="1400" dirty="0" err="1">
                <a:latin typeface="Courier New" pitchFamily="49" charset="0"/>
              </a:rPr>
              <a:t>length:i</a:t>
            </a:r>
            <a:endParaRPr lang="en-US" sz="14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jg</a:t>
            </a:r>
            <a:r>
              <a:rPr lang="en-US" sz="1400" dirty="0">
                <a:latin typeface="Courier New" pitchFamily="49" charset="0"/>
              </a:rPr>
              <a:t>	.L519	# If &gt;, </a:t>
            </a:r>
            <a:r>
              <a:rPr lang="en-US" sz="1400" dirty="0" err="1">
                <a:latin typeface="Courier New" pitchFamily="49" charset="0"/>
              </a:rPr>
              <a:t>goto</a:t>
            </a:r>
            <a:r>
              <a:rPr lang="en-US" sz="1400" dirty="0">
                <a:latin typeface="Courier New" pitchFamily="49" charset="0"/>
              </a:rPr>
              <a:t> Loop</a:t>
            </a:r>
          </a:p>
        </p:txBody>
      </p:sp>
      <p:graphicFrame>
        <p:nvGraphicFramePr>
          <p:cNvPr id="6" name="Group 49"/>
          <p:cNvGraphicFramePr>
            <a:graphicFrameLocks noGrp="1"/>
          </p:cNvGraphicFramePr>
          <p:nvPr/>
        </p:nvGraphicFramePr>
        <p:xfrm>
          <a:off x="1570037" y="4013327"/>
          <a:ext cx="6003925" cy="1549273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85750"/>
            <a:ext cx="8664575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Combine4 = Serial Computation (OP = *)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idx="1"/>
          </p:nvPr>
        </p:nvSpPr>
        <p:spPr>
          <a:xfrm>
            <a:off x="2626036" y="1143000"/>
            <a:ext cx="6365564" cy="1676400"/>
          </a:xfrm>
        </p:spPr>
        <p:txBody>
          <a:bodyPr/>
          <a:lstStyle/>
          <a:p>
            <a:pPr marL="287338" indent="-287338" eaLnBrk="1" hangingPunct="1">
              <a:defRPr/>
            </a:pPr>
            <a:r>
              <a:rPr lang="en-US" dirty="0"/>
              <a:t>Computation (length=8)</a:t>
            </a:r>
          </a:p>
          <a:p>
            <a:pPr marL="285750" lvl="1" indent="-171450" eaLnBrk="1" hangingPunct="1">
              <a:buFont typeface="Wingdings" pitchFamily="2" charset="2"/>
              <a:buNone/>
              <a:defRPr/>
            </a:pPr>
            <a:r>
              <a:rPr lang="en-US" sz="1400" b="1" dirty="0"/>
              <a:t> </a:t>
            </a:r>
            <a:r>
              <a:rPr lang="en-US" sz="1600" b="1" dirty="0">
                <a:latin typeface="Courier New" pitchFamily="49" charset="0"/>
              </a:rPr>
              <a:t>((((((((1 * d[0]) * d[1]) * d[2]) * d[3]) 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* d[4]) * d[5]) * d[6]) * d[7])</a:t>
            </a:r>
          </a:p>
          <a:p>
            <a:pPr marL="287338" indent="-287338" eaLnBrk="1" hangingPunct="1">
              <a:defRPr/>
            </a:pPr>
            <a:r>
              <a:rPr lang="en-US" dirty="0"/>
              <a:t>Sequential dependence</a:t>
            </a:r>
          </a:p>
          <a:p>
            <a:pPr marL="687388" lvl="1" indent="-287338">
              <a:defRPr/>
            </a:pPr>
            <a:r>
              <a:rPr lang="en-US" dirty="0"/>
              <a:t>Performance: determined by latency of OP</a:t>
            </a:r>
          </a:p>
        </p:txBody>
      </p:sp>
      <p:sp>
        <p:nvSpPr>
          <p:cNvPr id="20503" name="AutoShape 5"/>
          <p:cNvSpPr>
            <a:spLocks noChangeArrowheads="1"/>
          </p:cNvSpPr>
          <p:nvPr/>
        </p:nvSpPr>
        <p:spPr bwMode="auto">
          <a:xfrm>
            <a:off x="599701" y="1905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04" name="Line 6"/>
          <p:cNvSpPr>
            <a:spLocks noChangeShapeType="1"/>
          </p:cNvSpPr>
          <p:nvPr/>
        </p:nvSpPr>
        <p:spPr bwMode="auto">
          <a:xfrm>
            <a:off x="752101" y="167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5" name="Line 7"/>
          <p:cNvSpPr>
            <a:spLocks noChangeShapeType="1"/>
          </p:cNvSpPr>
          <p:nvPr/>
        </p:nvSpPr>
        <p:spPr bwMode="auto">
          <a:xfrm>
            <a:off x="980701" y="167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6" name="AutoShape 8"/>
          <p:cNvSpPr>
            <a:spLocks noChangeArrowheads="1"/>
          </p:cNvSpPr>
          <p:nvPr/>
        </p:nvSpPr>
        <p:spPr bwMode="auto">
          <a:xfrm>
            <a:off x="997261" y="2438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07" name="Line 9"/>
          <p:cNvSpPr>
            <a:spLocks noChangeShapeType="1"/>
          </p:cNvSpPr>
          <p:nvPr/>
        </p:nvSpPr>
        <p:spPr bwMode="auto">
          <a:xfrm>
            <a:off x="1149661" y="2286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8" name="Line 10"/>
          <p:cNvSpPr>
            <a:spLocks noChangeShapeType="1"/>
          </p:cNvSpPr>
          <p:nvPr/>
        </p:nvSpPr>
        <p:spPr bwMode="auto">
          <a:xfrm>
            <a:off x="1378261" y="2209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9" name="Freeform 11"/>
          <p:cNvSpPr>
            <a:spLocks/>
          </p:cNvSpPr>
          <p:nvPr/>
        </p:nvSpPr>
        <p:spPr bwMode="auto">
          <a:xfrm>
            <a:off x="904501" y="22098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72" name="Rectangle 12"/>
          <p:cNvSpPr>
            <a:spLocks noChangeArrowheads="1"/>
          </p:cNvSpPr>
          <p:nvPr/>
        </p:nvSpPr>
        <p:spPr bwMode="auto">
          <a:xfrm>
            <a:off x="645739" y="13716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783373" name="Rectangle 13"/>
          <p:cNvSpPr>
            <a:spLocks noChangeArrowheads="1"/>
          </p:cNvSpPr>
          <p:nvPr/>
        </p:nvSpPr>
        <p:spPr bwMode="auto">
          <a:xfrm>
            <a:off x="828301" y="1371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783374" name="Rectangle 14"/>
          <p:cNvSpPr>
            <a:spLocks noChangeArrowheads="1"/>
          </p:cNvSpPr>
          <p:nvPr/>
        </p:nvSpPr>
        <p:spPr bwMode="auto">
          <a:xfrm>
            <a:off x="1225861" y="1905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0513" name="AutoShape 15"/>
          <p:cNvSpPr>
            <a:spLocks noChangeArrowheads="1"/>
          </p:cNvSpPr>
          <p:nvPr/>
        </p:nvSpPr>
        <p:spPr bwMode="auto">
          <a:xfrm>
            <a:off x="1385359" y="29718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14" name="Line 16"/>
          <p:cNvSpPr>
            <a:spLocks noChangeShapeType="1"/>
          </p:cNvSpPr>
          <p:nvPr/>
        </p:nvSpPr>
        <p:spPr bwMode="auto">
          <a:xfrm>
            <a:off x="1537759" y="2819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15" name="Line 17"/>
          <p:cNvSpPr>
            <a:spLocks noChangeShapeType="1"/>
          </p:cNvSpPr>
          <p:nvPr/>
        </p:nvSpPr>
        <p:spPr bwMode="auto">
          <a:xfrm>
            <a:off x="1766359" y="2743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16" name="Freeform 18"/>
          <p:cNvSpPr>
            <a:spLocks/>
          </p:cNvSpPr>
          <p:nvPr/>
        </p:nvSpPr>
        <p:spPr bwMode="auto">
          <a:xfrm>
            <a:off x="1286186" y="27432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79" name="Rectangle 19"/>
          <p:cNvSpPr>
            <a:spLocks noChangeArrowheads="1"/>
          </p:cNvSpPr>
          <p:nvPr/>
        </p:nvSpPr>
        <p:spPr bwMode="auto">
          <a:xfrm>
            <a:off x="1613959" y="24384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0518" name="AutoShape 20"/>
          <p:cNvSpPr>
            <a:spLocks noChangeArrowheads="1"/>
          </p:cNvSpPr>
          <p:nvPr/>
        </p:nvSpPr>
        <p:spPr bwMode="auto">
          <a:xfrm>
            <a:off x="1769534" y="3505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19" name="Line 21"/>
          <p:cNvSpPr>
            <a:spLocks noChangeShapeType="1"/>
          </p:cNvSpPr>
          <p:nvPr/>
        </p:nvSpPr>
        <p:spPr bwMode="auto">
          <a:xfrm>
            <a:off x="1921934" y="3352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0" name="Line 22"/>
          <p:cNvSpPr>
            <a:spLocks noChangeShapeType="1"/>
          </p:cNvSpPr>
          <p:nvPr/>
        </p:nvSpPr>
        <p:spPr bwMode="auto">
          <a:xfrm>
            <a:off x="2150534" y="3276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1" name="Freeform 23"/>
          <p:cNvSpPr>
            <a:spLocks/>
          </p:cNvSpPr>
          <p:nvPr/>
        </p:nvSpPr>
        <p:spPr bwMode="auto">
          <a:xfrm>
            <a:off x="1674284" y="32766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84" name="Rectangle 24"/>
          <p:cNvSpPr>
            <a:spLocks noChangeArrowheads="1"/>
          </p:cNvSpPr>
          <p:nvPr/>
        </p:nvSpPr>
        <p:spPr bwMode="auto">
          <a:xfrm>
            <a:off x="1998134" y="2971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0523" name="AutoShape 25"/>
          <p:cNvSpPr>
            <a:spLocks noChangeArrowheads="1"/>
          </p:cNvSpPr>
          <p:nvPr/>
        </p:nvSpPr>
        <p:spPr bwMode="auto">
          <a:xfrm>
            <a:off x="2168836" y="4038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24" name="Line 26"/>
          <p:cNvSpPr>
            <a:spLocks noChangeShapeType="1"/>
          </p:cNvSpPr>
          <p:nvPr/>
        </p:nvSpPr>
        <p:spPr bwMode="auto">
          <a:xfrm>
            <a:off x="2321236" y="3886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5" name="Line 27"/>
          <p:cNvSpPr>
            <a:spLocks noChangeShapeType="1"/>
          </p:cNvSpPr>
          <p:nvPr/>
        </p:nvSpPr>
        <p:spPr bwMode="auto">
          <a:xfrm>
            <a:off x="2549836" y="3810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6" name="Freeform 28"/>
          <p:cNvSpPr>
            <a:spLocks/>
          </p:cNvSpPr>
          <p:nvPr/>
        </p:nvSpPr>
        <p:spPr bwMode="auto">
          <a:xfrm>
            <a:off x="2058459" y="38100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89" name="Rectangle 29"/>
          <p:cNvSpPr>
            <a:spLocks noChangeArrowheads="1"/>
          </p:cNvSpPr>
          <p:nvPr/>
        </p:nvSpPr>
        <p:spPr bwMode="auto">
          <a:xfrm>
            <a:off x="2397436" y="3505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 dirty="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0528" name="AutoShape 30"/>
          <p:cNvSpPr>
            <a:spLocks noChangeArrowheads="1"/>
          </p:cNvSpPr>
          <p:nvPr/>
        </p:nvSpPr>
        <p:spPr bwMode="auto">
          <a:xfrm>
            <a:off x="2551141" y="4572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29" name="Line 31"/>
          <p:cNvSpPr>
            <a:spLocks noChangeShapeType="1"/>
          </p:cNvSpPr>
          <p:nvPr/>
        </p:nvSpPr>
        <p:spPr bwMode="auto">
          <a:xfrm>
            <a:off x="2703541" y="4419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0" name="Line 32"/>
          <p:cNvSpPr>
            <a:spLocks noChangeShapeType="1"/>
          </p:cNvSpPr>
          <p:nvPr/>
        </p:nvSpPr>
        <p:spPr bwMode="auto">
          <a:xfrm>
            <a:off x="2932141" y="4343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1" name="Freeform 33"/>
          <p:cNvSpPr>
            <a:spLocks/>
          </p:cNvSpPr>
          <p:nvPr/>
        </p:nvSpPr>
        <p:spPr bwMode="auto">
          <a:xfrm>
            <a:off x="2457761" y="43434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94" name="Rectangle 34"/>
          <p:cNvSpPr>
            <a:spLocks noChangeArrowheads="1"/>
          </p:cNvSpPr>
          <p:nvPr/>
        </p:nvSpPr>
        <p:spPr bwMode="auto">
          <a:xfrm>
            <a:off x="2779741" y="4038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0533" name="AutoShape 35"/>
          <p:cNvSpPr>
            <a:spLocks noChangeArrowheads="1"/>
          </p:cNvSpPr>
          <p:nvPr/>
        </p:nvSpPr>
        <p:spPr bwMode="auto">
          <a:xfrm>
            <a:off x="2939987" y="5105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34" name="Line 36"/>
          <p:cNvSpPr>
            <a:spLocks noChangeShapeType="1"/>
          </p:cNvSpPr>
          <p:nvPr/>
        </p:nvSpPr>
        <p:spPr bwMode="auto">
          <a:xfrm>
            <a:off x="3092387" y="4953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5" name="Line 37"/>
          <p:cNvSpPr>
            <a:spLocks noChangeShapeType="1"/>
          </p:cNvSpPr>
          <p:nvPr/>
        </p:nvSpPr>
        <p:spPr bwMode="auto">
          <a:xfrm>
            <a:off x="3320987" y="4876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6" name="Freeform 38"/>
          <p:cNvSpPr>
            <a:spLocks/>
          </p:cNvSpPr>
          <p:nvPr/>
        </p:nvSpPr>
        <p:spPr bwMode="auto">
          <a:xfrm>
            <a:off x="2840066" y="48768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99" name="Rectangle 39"/>
          <p:cNvSpPr>
            <a:spLocks noChangeArrowheads="1"/>
          </p:cNvSpPr>
          <p:nvPr/>
        </p:nvSpPr>
        <p:spPr bwMode="auto">
          <a:xfrm>
            <a:off x="3168587" y="4572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0538" name="AutoShape 40"/>
          <p:cNvSpPr>
            <a:spLocks noChangeArrowheads="1"/>
          </p:cNvSpPr>
          <p:nvPr/>
        </p:nvSpPr>
        <p:spPr bwMode="auto">
          <a:xfrm>
            <a:off x="3334435" y="56388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39" name="Line 41"/>
          <p:cNvSpPr>
            <a:spLocks noChangeShapeType="1"/>
          </p:cNvSpPr>
          <p:nvPr/>
        </p:nvSpPr>
        <p:spPr bwMode="auto">
          <a:xfrm>
            <a:off x="3492811" y="5486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40" name="Line 42"/>
          <p:cNvSpPr>
            <a:spLocks noChangeShapeType="1"/>
          </p:cNvSpPr>
          <p:nvPr/>
        </p:nvSpPr>
        <p:spPr bwMode="auto">
          <a:xfrm>
            <a:off x="3715435" y="5410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41" name="Freeform 43"/>
          <p:cNvSpPr>
            <a:spLocks/>
          </p:cNvSpPr>
          <p:nvPr/>
        </p:nvSpPr>
        <p:spPr bwMode="auto">
          <a:xfrm>
            <a:off x="3228912" y="54102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404" name="Rectangle 44"/>
          <p:cNvSpPr>
            <a:spLocks noChangeArrowheads="1"/>
          </p:cNvSpPr>
          <p:nvPr/>
        </p:nvSpPr>
        <p:spPr bwMode="auto">
          <a:xfrm>
            <a:off x="3563035" y="51054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循环展开</a:t>
            </a:r>
            <a:r>
              <a:rPr lang="en-US" dirty="0"/>
              <a:t>Loop Unrolling (2x1)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5822950"/>
            <a:ext cx="8307387" cy="577850"/>
          </a:xfrm>
        </p:spPr>
        <p:txBody>
          <a:bodyPr/>
          <a:lstStyle/>
          <a:p>
            <a:r>
              <a:rPr lang="en-US" sz="2800" dirty="0"/>
              <a:t>Perform 2x more useful work per iteration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921222" y="1295400"/>
            <a:ext cx="5860578" cy="427552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	x =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x OP 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OP 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 = x OP 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5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Effect of Loop Unrolling</a:t>
            </a:r>
          </a:p>
        </p:txBody>
      </p:sp>
      <p:sp>
        <p:nvSpPr>
          <p:cNvPr id="788526" name="Rectangle 46"/>
          <p:cNvSpPr>
            <a:spLocks noGrp="1" noChangeArrowheads="1"/>
          </p:cNvSpPr>
          <p:nvPr>
            <p:ph idx="1"/>
          </p:nvPr>
        </p:nvSpPr>
        <p:spPr>
          <a:xfrm>
            <a:off x="379413" y="3886200"/>
            <a:ext cx="8307387" cy="2667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Helps integer add</a:t>
            </a:r>
          </a:p>
          <a:p>
            <a:pPr lvl="1">
              <a:defRPr/>
            </a:pPr>
            <a:r>
              <a:rPr lang="en-US" dirty="0"/>
              <a:t>Achieves latency bound</a:t>
            </a:r>
          </a:p>
          <a:p>
            <a:pPr eaLnBrk="1" hangingPunct="1">
              <a:defRPr/>
            </a:pPr>
            <a:r>
              <a:rPr lang="en-US" dirty="0"/>
              <a:t>Others don’t improve. </a:t>
            </a:r>
            <a:r>
              <a:rPr lang="en-US" i="1" dirty="0">
                <a:solidFill>
                  <a:srgbClr val="990000"/>
                </a:solidFill>
              </a:rPr>
              <a:t>Why?</a:t>
            </a:r>
          </a:p>
          <a:p>
            <a:pPr lvl="1" eaLnBrk="1" hangingPunct="1">
              <a:defRPr/>
            </a:pPr>
            <a:r>
              <a:rPr lang="en-US" dirty="0"/>
              <a:t>Still sequential dependency</a:t>
            </a:r>
          </a:p>
        </p:txBody>
      </p:sp>
      <p:sp>
        <p:nvSpPr>
          <p:cNvPr id="22556" name="Rectangle 47"/>
          <p:cNvSpPr>
            <a:spLocks noChangeArrowheads="1"/>
          </p:cNvSpPr>
          <p:nvPr/>
        </p:nvSpPr>
        <p:spPr bwMode="auto">
          <a:xfrm>
            <a:off x="4495800" y="4191000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(x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]) OP d[i+1];</a:t>
            </a:r>
          </a:p>
        </p:txBody>
      </p:sp>
      <p:graphicFrame>
        <p:nvGraphicFramePr>
          <p:cNvPr id="6" name="Group 49"/>
          <p:cNvGraphicFramePr>
            <a:graphicFrameLocks noGrp="1"/>
          </p:cNvGraphicFramePr>
          <p:nvPr/>
        </p:nvGraphicFramePr>
        <p:xfrm>
          <a:off x="1570037" y="1346327"/>
          <a:ext cx="6003925" cy="1939925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35678"/>
            <a:ext cx="80492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Loop Unrolling with </a:t>
            </a:r>
            <a:r>
              <a:rPr lang="en-US" dirty="0" err="1"/>
              <a:t>Reassociation</a:t>
            </a:r>
            <a:r>
              <a:rPr lang="en-US" dirty="0"/>
              <a:t> (2x1a)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670550"/>
            <a:ext cx="7939087" cy="577850"/>
          </a:xfrm>
        </p:spPr>
        <p:txBody>
          <a:bodyPr/>
          <a:lstStyle/>
          <a:p>
            <a:r>
              <a:rPr lang="en-US" sz="2800" dirty="0"/>
              <a:t>Can this change the result of the computation?</a:t>
            </a:r>
          </a:p>
          <a:p>
            <a:r>
              <a:rPr lang="en-US" sz="2800" dirty="0"/>
              <a:t>Yes, for FP. </a:t>
            </a:r>
            <a:r>
              <a:rPr lang="en-US" sz="2800" i="1" dirty="0">
                <a:solidFill>
                  <a:srgbClr val="C00000"/>
                </a:solidFill>
              </a:rPr>
              <a:t>Why?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914400" y="1295400"/>
            <a:ext cx="5984009" cy="427552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	x = x OP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 OP d[i+1]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 = x OP 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5014881" y="4831583"/>
            <a:ext cx="3767056" cy="366767"/>
          </a:xfrm>
          <a:prstGeom prst="rect">
            <a:avLst/>
          </a:prstGeom>
          <a:solidFill>
            <a:srgbClr val="F1C7C7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(x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]) OP d[i+1];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14881" y="4462251"/>
            <a:ext cx="1981953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Compare to before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2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Effect of Reassociation</a:t>
            </a:r>
          </a:p>
        </p:txBody>
      </p:sp>
      <p:sp>
        <p:nvSpPr>
          <p:cNvPr id="793627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290513" y="4710166"/>
            <a:ext cx="8307387" cy="173508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Nearly 2x speedup for </a:t>
            </a:r>
            <a:r>
              <a:rPr lang="en-US" dirty="0" err="1"/>
              <a:t>Int</a:t>
            </a:r>
            <a:r>
              <a:rPr lang="en-US" dirty="0"/>
              <a:t> *, FP +, FP *</a:t>
            </a:r>
          </a:p>
          <a:p>
            <a:pPr lvl="1" eaLnBrk="1" hangingPunct="1">
              <a:defRPr/>
            </a:pPr>
            <a:r>
              <a:rPr lang="en-US" dirty="0"/>
              <a:t>Reason: Breaks sequential dependency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Why is that? (next slide)</a:t>
            </a:r>
          </a:p>
        </p:txBody>
      </p:sp>
      <p:sp>
        <p:nvSpPr>
          <p:cNvPr id="24610" name="Rectangle 28"/>
          <p:cNvSpPr>
            <a:spLocks noChangeArrowheads="1"/>
          </p:cNvSpPr>
          <p:nvPr/>
        </p:nvSpPr>
        <p:spPr bwMode="auto">
          <a:xfrm>
            <a:off x="1143000" y="5653033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x OP (d[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OP d[i+1]);</a:t>
            </a:r>
          </a:p>
        </p:txBody>
      </p:sp>
      <p:graphicFrame>
        <p:nvGraphicFramePr>
          <p:cNvPr id="8" name="Group 49"/>
          <p:cNvGraphicFramePr>
            <a:graphicFrameLocks noGrp="1"/>
          </p:cNvGraphicFramePr>
          <p:nvPr/>
        </p:nvGraphicFramePr>
        <p:xfrm>
          <a:off x="762001" y="1066800"/>
          <a:ext cx="6811962" cy="2714625"/>
        </p:xfrm>
        <a:graphic>
          <a:graphicData uri="http://schemas.openxmlformats.org/drawingml/2006/table">
            <a:tbl>
              <a:tblPr/>
              <a:tblGrid>
                <a:gridCol w="1955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H="1" flipV="1">
            <a:off x="7315200" y="3657600"/>
            <a:ext cx="457200" cy="76200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6781800" y="4376100"/>
            <a:ext cx="2190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2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FP *,</a:t>
            </a:r>
          </a:p>
          <a:p>
            <a:r>
              <a:rPr lang="en-US" sz="1800" dirty="0">
                <a:latin typeface="Calibri" pitchFamily="34" charset="0"/>
              </a:rPr>
              <a:t>2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load</a:t>
            </a:r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 bwMode="auto">
          <a:xfrm flipH="1" flipV="1">
            <a:off x="3792794" y="3705224"/>
            <a:ext cx="265020" cy="638176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057814" y="4020234"/>
            <a:ext cx="2226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4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int +,</a:t>
            </a:r>
          </a:p>
          <a:p>
            <a:r>
              <a:rPr lang="en-US" sz="1800" dirty="0">
                <a:latin typeface="Calibri" pitchFamily="34" charset="0"/>
              </a:rPr>
              <a:t>2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load</a:t>
            </a:r>
          </a:p>
        </p:txBody>
      </p:sp>
    </p:spTree>
    <p:extLst>
      <p:ext uri="{BB962C8B-B14F-4D97-AF65-F5344CB8AC3E}">
        <p14:creationId xmlns:p14="http://schemas.microsoft.com/office/powerpoint/2010/main" val="2861970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27" grpId="0" build="p"/>
      <p:bldP spid="246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3124200" y="548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Reassociated Computation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>
          <a:xfrm>
            <a:off x="4889500" y="1481138"/>
            <a:ext cx="3949700" cy="5224462"/>
          </a:xfrm>
        </p:spPr>
        <p:txBody>
          <a:bodyPr/>
          <a:lstStyle/>
          <a:p>
            <a:pPr marL="287338" indent="-287338" eaLnBrk="1" hangingPunct="1">
              <a:lnSpc>
                <a:spcPct val="85000"/>
              </a:lnSpc>
              <a:defRPr/>
            </a:pPr>
            <a:r>
              <a:rPr lang="en-US" dirty="0"/>
              <a:t>What changed:</a:t>
            </a:r>
          </a:p>
          <a:p>
            <a:pPr marL="628650" lvl="1" indent="-230188">
              <a:lnSpc>
                <a:spcPct val="85000"/>
              </a:lnSpc>
              <a:defRPr/>
            </a:pPr>
            <a:r>
              <a:rPr lang="en-US" sz="1800" dirty="0"/>
              <a:t>Ops in the next iteration can be started early (no dependency)</a:t>
            </a:r>
          </a:p>
          <a:p>
            <a:pPr marL="287338" indent="-287338" eaLnBrk="1" hangingPunct="1">
              <a:lnSpc>
                <a:spcPct val="85000"/>
              </a:lnSpc>
              <a:defRPr/>
            </a:pPr>
            <a:endParaRPr lang="en-US" dirty="0"/>
          </a:p>
          <a:p>
            <a:pPr marL="287338" indent="-287338" eaLnBrk="1" hangingPunct="1">
              <a:lnSpc>
                <a:spcPct val="85000"/>
              </a:lnSpc>
              <a:defRPr/>
            </a:pPr>
            <a:r>
              <a:rPr lang="en-US" dirty="0"/>
              <a:t>Overall Performance</a:t>
            </a:r>
          </a:p>
          <a:p>
            <a:pPr marL="627063" lvl="1" indent="-228600" eaLnBrk="1" hangingPunct="1">
              <a:lnSpc>
                <a:spcPct val="90000"/>
              </a:lnSpc>
              <a:defRPr/>
            </a:pPr>
            <a:r>
              <a:rPr lang="en-US" sz="1800" dirty="0"/>
              <a:t>N elements, D cycles latency/op</a:t>
            </a:r>
          </a:p>
          <a:p>
            <a:pPr marL="627063" lvl="1" indent="-228600" eaLnBrk="1" hangingPunct="1">
              <a:lnSpc>
                <a:spcPct val="90000"/>
              </a:lnSpc>
              <a:defRPr/>
            </a:pPr>
            <a:r>
              <a:rPr lang="en-US" sz="1800" dirty="0"/>
              <a:t>(N/2+1)*D cycles:</a:t>
            </a:r>
            <a:br>
              <a:rPr lang="en-US" sz="1800" dirty="0"/>
            </a:br>
            <a:r>
              <a:rPr lang="en-US" sz="1800" b="1" dirty="0">
                <a:solidFill>
                  <a:srgbClr val="C00000"/>
                </a:solidFill>
              </a:rPr>
              <a:t>CPE = D/2</a:t>
            </a:r>
          </a:p>
        </p:txBody>
      </p:sp>
      <p:sp>
        <p:nvSpPr>
          <p:cNvPr id="25607" name="AutoShape 6"/>
          <p:cNvSpPr>
            <a:spLocks noChangeArrowheads="1"/>
          </p:cNvSpPr>
          <p:nvPr/>
        </p:nvSpPr>
        <p:spPr bwMode="auto">
          <a:xfrm>
            <a:off x="1066800" y="36163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1219200" y="3387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09" name="AutoShape 8"/>
          <p:cNvSpPr>
            <a:spLocks noChangeArrowheads="1"/>
          </p:cNvSpPr>
          <p:nvPr/>
        </p:nvSpPr>
        <p:spPr bwMode="auto">
          <a:xfrm>
            <a:off x="1676400" y="41497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1" name="Freeform 10"/>
          <p:cNvSpPr>
            <a:spLocks/>
          </p:cNvSpPr>
          <p:nvPr/>
        </p:nvSpPr>
        <p:spPr bwMode="auto">
          <a:xfrm>
            <a:off x="1371600" y="39211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39" name="Rectangle 11"/>
          <p:cNvSpPr>
            <a:spLocks noChangeArrowheads="1"/>
          </p:cNvSpPr>
          <p:nvPr/>
        </p:nvSpPr>
        <p:spPr bwMode="auto">
          <a:xfrm>
            <a:off x="1112838" y="3082925"/>
            <a:ext cx="230188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25613" name="AutoShape 12"/>
          <p:cNvSpPr>
            <a:spLocks noChangeArrowheads="1"/>
          </p:cNvSpPr>
          <p:nvPr/>
        </p:nvSpPr>
        <p:spPr bwMode="auto">
          <a:xfrm>
            <a:off x="2270125" y="46831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5" name="Freeform 14"/>
          <p:cNvSpPr>
            <a:spLocks/>
          </p:cNvSpPr>
          <p:nvPr/>
        </p:nvSpPr>
        <p:spPr bwMode="auto">
          <a:xfrm>
            <a:off x="1965325" y="44545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16" name="AutoShape 15"/>
          <p:cNvSpPr>
            <a:spLocks noChangeArrowheads="1"/>
          </p:cNvSpPr>
          <p:nvPr/>
        </p:nvSpPr>
        <p:spPr bwMode="auto">
          <a:xfrm>
            <a:off x="2863850" y="52165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8" name="Freeform 17"/>
          <p:cNvSpPr>
            <a:spLocks/>
          </p:cNvSpPr>
          <p:nvPr/>
        </p:nvSpPr>
        <p:spPr bwMode="auto">
          <a:xfrm>
            <a:off x="2559050" y="49879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1" name="AutoShape 25"/>
          <p:cNvSpPr>
            <a:spLocks noChangeArrowheads="1"/>
          </p:cNvSpPr>
          <p:nvPr/>
        </p:nvSpPr>
        <p:spPr bwMode="auto">
          <a:xfrm>
            <a:off x="1371600" y="29305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</a:t>
            </a:r>
          </a:p>
        </p:txBody>
      </p:sp>
      <p:sp>
        <p:nvSpPr>
          <p:cNvPr id="662554" name="Rectangle 26"/>
          <p:cNvSpPr>
            <a:spLocks noChangeArrowheads="1"/>
          </p:cNvSpPr>
          <p:nvPr/>
        </p:nvSpPr>
        <p:spPr bwMode="auto">
          <a:xfrm>
            <a:off x="1676400" y="24384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5663" name="Line 27"/>
          <p:cNvSpPr>
            <a:spLocks noChangeShapeType="1"/>
          </p:cNvSpPr>
          <p:nvPr/>
        </p:nvSpPr>
        <p:spPr bwMode="auto">
          <a:xfrm>
            <a:off x="1447800" y="27019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56" name="Rectangle 28"/>
          <p:cNvSpPr>
            <a:spLocks noChangeArrowheads="1"/>
          </p:cNvSpPr>
          <p:nvPr/>
        </p:nvSpPr>
        <p:spPr bwMode="auto">
          <a:xfrm>
            <a:off x="1295400" y="24384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25665" name="Freeform 29"/>
          <p:cNvSpPr>
            <a:spLocks/>
          </p:cNvSpPr>
          <p:nvPr/>
        </p:nvSpPr>
        <p:spPr bwMode="auto">
          <a:xfrm>
            <a:off x="1447800" y="32353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6" name="Line 30"/>
          <p:cNvSpPr>
            <a:spLocks noChangeShapeType="1"/>
          </p:cNvSpPr>
          <p:nvPr/>
        </p:nvSpPr>
        <p:spPr bwMode="auto">
          <a:xfrm>
            <a:off x="1828800" y="27019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55" name="AutoShape 32"/>
          <p:cNvSpPr>
            <a:spLocks noChangeArrowheads="1"/>
          </p:cNvSpPr>
          <p:nvPr/>
        </p:nvSpPr>
        <p:spPr bwMode="auto">
          <a:xfrm>
            <a:off x="1981200" y="34639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61" name="Rectangle 33"/>
          <p:cNvSpPr>
            <a:spLocks noChangeArrowheads="1"/>
          </p:cNvSpPr>
          <p:nvPr/>
        </p:nvSpPr>
        <p:spPr bwMode="auto">
          <a:xfrm>
            <a:off x="2286000" y="29718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5657" name="Line 34"/>
          <p:cNvSpPr>
            <a:spLocks noChangeShapeType="1"/>
          </p:cNvSpPr>
          <p:nvPr/>
        </p:nvSpPr>
        <p:spPr bwMode="auto">
          <a:xfrm>
            <a:off x="2057400" y="32353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63" name="Rectangle 35"/>
          <p:cNvSpPr>
            <a:spLocks noChangeArrowheads="1"/>
          </p:cNvSpPr>
          <p:nvPr/>
        </p:nvSpPr>
        <p:spPr bwMode="auto">
          <a:xfrm>
            <a:off x="1905000" y="29718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5659" name="Freeform 36"/>
          <p:cNvSpPr>
            <a:spLocks/>
          </p:cNvSpPr>
          <p:nvPr/>
        </p:nvSpPr>
        <p:spPr bwMode="auto">
          <a:xfrm>
            <a:off x="2057400" y="37687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0" name="Line 37"/>
          <p:cNvSpPr>
            <a:spLocks noChangeShapeType="1"/>
          </p:cNvSpPr>
          <p:nvPr/>
        </p:nvSpPr>
        <p:spPr bwMode="auto">
          <a:xfrm>
            <a:off x="2438400" y="32353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9" name="AutoShape 39"/>
          <p:cNvSpPr>
            <a:spLocks noChangeArrowheads="1"/>
          </p:cNvSpPr>
          <p:nvPr/>
        </p:nvSpPr>
        <p:spPr bwMode="auto">
          <a:xfrm>
            <a:off x="2590800" y="39973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68" name="Rectangle 40"/>
          <p:cNvSpPr>
            <a:spLocks noChangeArrowheads="1"/>
          </p:cNvSpPr>
          <p:nvPr/>
        </p:nvSpPr>
        <p:spPr bwMode="auto">
          <a:xfrm>
            <a:off x="2895600" y="35052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5651" name="Line 41"/>
          <p:cNvSpPr>
            <a:spLocks noChangeShapeType="1"/>
          </p:cNvSpPr>
          <p:nvPr/>
        </p:nvSpPr>
        <p:spPr bwMode="auto">
          <a:xfrm>
            <a:off x="2667000" y="3768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70" name="Rectangle 42"/>
          <p:cNvSpPr>
            <a:spLocks noChangeArrowheads="1"/>
          </p:cNvSpPr>
          <p:nvPr/>
        </p:nvSpPr>
        <p:spPr bwMode="auto">
          <a:xfrm>
            <a:off x="2514600" y="35052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5653" name="Freeform 43"/>
          <p:cNvSpPr>
            <a:spLocks/>
          </p:cNvSpPr>
          <p:nvPr/>
        </p:nvSpPr>
        <p:spPr bwMode="auto">
          <a:xfrm>
            <a:off x="2667000" y="43021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54" name="Line 44"/>
          <p:cNvSpPr>
            <a:spLocks noChangeShapeType="1"/>
          </p:cNvSpPr>
          <p:nvPr/>
        </p:nvSpPr>
        <p:spPr bwMode="auto">
          <a:xfrm>
            <a:off x="3048000" y="3768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3" name="AutoShape 46"/>
          <p:cNvSpPr>
            <a:spLocks noChangeArrowheads="1"/>
          </p:cNvSpPr>
          <p:nvPr/>
        </p:nvSpPr>
        <p:spPr bwMode="auto">
          <a:xfrm>
            <a:off x="3200400" y="45307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75" name="Rectangle 47"/>
          <p:cNvSpPr>
            <a:spLocks noChangeArrowheads="1"/>
          </p:cNvSpPr>
          <p:nvPr/>
        </p:nvSpPr>
        <p:spPr bwMode="auto">
          <a:xfrm>
            <a:off x="3505200" y="40386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5645" name="Line 48"/>
          <p:cNvSpPr>
            <a:spLocks noChangeShapeType="1"/>
          </p:cNvSpPr>
          <p:nvPr/>
        </p:nvSpPr>
        <p:spPr bwMode="auto">
          <a:xfrm>
            <a:off x="3276600" y="43021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77" name="Rectangle 49"/>
          <p:cNvSpPr>
            <a:spLocks noChangeArrowheads="1"/>
          </p:cNvSpPr>
          <p:nvPr/>
        </p:nvSpPr>
        <p:spPr bwMode="auto">
          <a:xfrm>
            <a:off x="3124200" y="40386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5647" name="Freeform 50"/>
          <p:cNvSpPr>
            <a:spLocks/>
          </p:cNvSpPr>
          <p:nvPr/>
        </p:nvSpPr>
        <p:spPr bwMode="auto">
          <a:xfrm>
            <a:off x="3276600" y="48355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8" name="Line 51"/>
          <p:cNvSpPr>
            <a:spLocks noChangeShapeType="1"/>
          </p:cNvSpPr>
          <p:nvPr/>
        </p:nvSpPr>
        <p:spPr bwMode="auto">
          <a:xfrm>
            <a:off x="3657600" y="43021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457200" y="1614433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x OP (d[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OP d[i+1]);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8558382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Loop Unrolling with Separate Accumulators (2x2)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79413" y="6019800"/>
            <a:ext cx="8307387" cy="577850"/>
          </a:xfrm>
        </p:spPr>
        <p:txBody>
          <a:bodyPr/>
          <a:lstStyle/>
          <a:p>
            <a:r>
              <a:rPr lang="en-US" sz="2800" dirty="0"/>
              <a:t>Different form of </a:t>
            </a:r>
            <a:r>
              <a:rPr lang="en-US" sz="2800" dirty="0" err="1"/>
              <a:t>reassociation</a:t>
            </a:r>
            <a:endParaRPr lang="en-US" sz="2800" dirty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133600" y="990600"/>
            <a:ext cx="5842000" cy="477202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x0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x1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   x0 = x0 OP 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   x1 = x1 OP 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x0 = x0 OP 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x0 OP x1;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350250" cy="10604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Generally Useful Optimizations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373188"/>
            <a:ext cx="8307387" cy="327501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Optimizations that you or the compiler should do regardless of processor / compiler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代码移动</a:t>
            </a:r>
            <a:r>
              <a:rPr lang="en-US" dirty="0"/>
              <a:t>Code Motion</a:t>
            </a:r>
          </a:p>
          <a:p>
            <a:pPr lvl="1" eaLnBrk="1" hangingPunct="1">
              <a:defRPr/>
            </a:pPr>
            <a:r>
              <a:rPr lang="en-US" dirty="0"/>
              <a:t>Reduce frequency with which computation performed</a:t>
            </a:r>
          </a:p>
          <a:p>
            <a:pPr lvl="2" eaLnBrk="1" hangingPunct="1">
              <a:defRPr/>
            </a:pPr>
            <a:r>
              <a:rPr lang="en-US" dirty="0"/>
              <a:t>If it will always produce same result</a:t>
            </a:r>
          </a:p>
          <a:p>
            <a:pPr lvl="2" eaLnBrk="1" hangingPunct="1">
              <a:defRPr/>
            </a:pPr>
            <a:r>
              <a:rPr lang="en-US" dirty="0"/>
              <a:t>Especially moving code out of loop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5257800" y="4953000"/>
            <a:ext cx="3124200" cy="99695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i="1" dirty="0" err="1">
                <a:latin typeface="Courier New" pitchFamily="49" charset="0"/>
              </a:rPr>
              <a:t>int</a:t>
            </a:r>
            <a:r>
              <a:rPr lang="en-US" sz="1400" i="1" dirty="0">
                <a:latin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</a:rPr>
              <a:t>ni</a:t>
            </a:r>
            <a:r>
              <a:rPr lang="en-US" sz="1400" i="1" dirty="0">
                <a:latin typeface="Courier New" pitchFamily="49" charset="0"/>
              </a:rPr>
              <a:t> = </a:t>
            </a:r>
            <a:r>
              <a:rPr lang="en-US" sz="1400" i="1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i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 err="1">
                <a:latin typeface="Courier New" pitchFamily="49" charset="0"/>
              </a:rPr>
              <a:t>ni+j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4570413" y="51054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608013" y="4343400"/>
            <a:ext cx="3854450" cy="16351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 err="1">
                <a:latin typeface="Courier New" pitchFamily="49" charset="0"/>
              </a:rPr>
              <a:t>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Effect of Separate Accumulators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Int</a:t>
            </a:r>
            <a:r>
              <a:rPr lang="en-US" dirty="0"/>
              <a:t> + makes use of two load units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2x speedup (over unroll2) for </a:t>
            </a:r>
            <a:r>
              <a:rPr lang="en-US" dirty="0" err="1"/>
              <a:t>Int</a:t>
            </a:r>
            <a:r>
              <a:rPr lang="en-US" dirty="0"/>
              <a:t> *, FP +, FP *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27688" name="Rectangle 34"/>
          <p:cNvSpPr>
            <a:spLocks noChangeArrowheads="1"/>
          </p:cNvSpPr>
          <p:nvPr/>
        </p:nvSpPr>
        <p:spPr bwMode="auto">
          <a:xfrm>
            <a:off x="1116830" y="5196267"/>
            <a:ext cx="2802048" cy="64376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x0 = x0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x1 = x1 OP 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357016" y="1168527"/>
          <a:ext cx="7796385" cy="310197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9971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  <p:bldP spid="2768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 138"/>
          <p:cNvSpPr>
            <a:spLocks noChangeShapeType="1"/>
          </p:cNvSpPr>
          <p:nvPr/>
        </p:nvSpPr>
        <p:spPr bwMode="auto">
          <a:xfrm>
            <a:off x="3505200" y="548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107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Separate Accumulators</a:t>
            </a:r>
          </a:p>
        </p:txBody>
      </p:sp>
      <p:sp>
        <p:nvSpPr>
          <p:cNvPr id="28717" name="AutoShape 101"/>
          <p:cNvSpPr>
            <a:spLocks noChangeArrowheads="1"/>
          </p:cNvSpPr>
          <p:nvPr/>
        </p:nvSpPr>
        <p:spPr bwMode="auto">
          <a:xfrm>
            <a:off x="2057400" y="3124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18" name="Line 102"/>
          <p:cNvSpPr>
            <a:spLocks noChangeShapeType="1"/>
          </p:cNvSpPr>
          <p:nvPr/>
        </p:nvSpPr>
        <p:spPr bwMode="auto">
          <a:xfrm>
            <a:off x="22098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19" name="Line 103"/>
          <p:cNvSpPr>
            <a:spLocks noChangeShapeType="1"/>
          </p:cNvSpPr>
          <p:nvPr/>
        </p:nvSpPr>
        <p:spPr bwMode="auto">
          <a:xfrm>
            <a:off x="24384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20" name="AutoShape 104"/>
          <p:cNvSpPr>
            <a:spLocks noChangeArrowheads="1"/>
          </p:cNvSpPr>
          <p:nvPr/>
        </p:nvSpPr>
        <p:spPr bwMode="auto">
          <a:xfrm>
            <a:off x="2667000" y="3657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22" name="Line 106"/>
          <p:cNvSpPr>
            <a:spLocks noChangeShapeType="1"/>
          </p:cNvSpPr>
          <p:nvPr/>
        </p:nvSpPr>
        <p:spPr bwMode="auto">
          <a:xfrm>
            <a:off x="3048000" y="3429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23" name="Freeform 107"/>
          <p:cNvSpPr>
            <a:spLocks/>
          </p:cNvSpPr>
          <p:nvPr/>
        </p:nvSpPr>
        <p:spPr bwMode="auto">
          <a:xfrm>
            <a:off x="2362200" y="34290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76" name="Rectangle 108"/>
          <p:cNvSpPr>
            <a:spLocks noChangeArrowheads="1"/>
          </p:cNvSpPr>
          <p:nvPr/>
        </p:nvSpPr>
        <p:spPr bwMode="auto">
          <a:xfrm>
            <a:off x="2103438" y="25908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00877" name="Rectangle 109"/>
          <p:cNvSpPr>
            <a:spLocks noChangeArrowheads="1"/>
          </p:cNvSpPr>
          <p:nvPr/>
        </p:nvSpPr>
        <p:spPr bwMode="auto">
          <a:xfrm>
            <a:off x="2286000" y="2590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800878" name="Rectangle 110"/>
          <p:cNvSpPr>
            <a:spLocks noChangeArrowheads="1"/>
          </p:cNvSpPr>
          <p:nvPr/>
        </p:nvSpPr>
        <p:spPr bwMode="auto">
          <a:xfrm>
            <a:off x="2895600" y="3124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8727" name="AutoShape 111"/>
          <p:cNvSpPr>
            <a:spLocks noChangeArrowheads="1"/>
          </p:cNvSpPr>
          <p:nvPr/>
        </p:nvSpPr>
        <p:spPr bwMode="auto">
          <a:xfrm>
            <a:off x="3260725" y="4191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29" name="Line 113"/>
          <p:cNvSpPr>
            <a:spLocks noChangeShapeType="1"/>
          </p:cNvSpPr>
          <p:nvPr/>
        </p:nvSpPr>
        <p:spPr bwMode="auto">
          <a:xfrm>
            <a:off x="3641725" y="3962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30" name="Freeform 114"/>
          <p:cNvSpPr>
            <a:spLocks/>
          </p:cNvSpPr>
          <p:nvPr/>
        </p:nvSpPr>
        <p:spPr bwMode="auto">
          <a:xfrm>
            <a:off x="2955925" y="39624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83" name="Rectangle 115"/>
          <p:cNvSpPr>
            <a:spLocks noChangeArrowheads="1"/>
          </p:cNvSpPr>
          <p:nvPr/>
        </p:nvSpPr>
        <p:spPr bwMode="auto">
          <a:xfrm>
            <a:off x="3489325" y="3657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8732" name="AutoShape 116"/>
          <p:cNvSpPr>
            <a:spLocks noChangeArrowheads="1"/>
          </p:cNvSpPr>
          <p:nvPr/>
        </p:nvSpPr>
        <p:spPr bwMode="auto">
          <a:xfrm>
            <a:off x="3854450" y="4724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34" name="Line 118"/>
          <p:cNvSpPr>
            <a:spLocks noChangeShapeType="1"/>
          </p:cNvSpPr>
          <p:nvPr/>
        </p:nvSpPr>
        <p:spPr bwMode="auto">
          <a:xfrm>
            <a:off x="4235450" y="4495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35" name="Freeform 119"/>
          <p:cNvSpPr>
            <a:spLocks/>
          </p:cNvSpPr>
          <p:nvPr/>
        </p:nvSpPr>
        <p:spPr bwMode="auto">
          <a:xfrm>
            <a:off x="3549650" y="44958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88" name="Rectangle 120"/>
          <p:cNvSpPr>
            <a:spLocks noChangeArrowheads="1"/>
          </p:cNvSpPr>
          <p:nvPr/>
        </p:nvSpPr>
        <p:spPr bwMode="auto">
          <a:xfrm>
            <a:off x="4083050" y="4191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8740" name="Freeform 124"/>
          <p:cNvSpPr>
            <a:spLocks/>
          </p:cNvSpPr>
          <p:nvPr/>
        </p:nvSpPr>
        <p:spPr bwMode="auto">
          <a:xfrm flipH="1">
            <a:off x="3733800" y="5029200"/>
            <a:ext cx="409575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0" name="AutoShape 134"/>
          <p:cNvSpPr>
            <a:spLocks noChangeArrowheads="1"/>
          </p:cNvSpPr>
          <p:nvPr/>
        </p:nvSpPr>
        <p:spPr bwMode="auto">
          <a:xfrm>
            <a:off x="3200400" y="5246132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3" name="AutoShape 137"/>
          <p:cNvSpPr>
            <a:spLocks noChangeArrowheads="1"/>
          </p:cNvSpPr>
          <p:nvPr/>
        </p:nvSpPr>
        <p:spPr bwMode="auto">
          <a:xfrm>
            <a:off x="609600" y="3124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4" name="Line 138"/>
          <p:cNvSpPr>
            <a:spLocks noChangeShapeType="1"/>
          </p:cNvSpPr>
          <p:nvPr/>
        </p:nvSpPr>
        <p:spPr bwMode="auto">
          <a:xfrm>
            <a:off x="7620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5" name="Line 139"/>
          <p:cNvSpPr>
            <a:spLocks noChangeShapeType="1"/>
          </p:cNvSpPr>
          <p:nvPr/>
        </p:nvSpPr>
        <p:spPr bwMode="auto">
          <a:xfrm>
            <a:off x="9906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6" name="AutoShape 140"/>
          <p:cNvSpPr>
            <a:spLocks noChangeArrowheads="1"/>
          </p:cNvSpPr>
          <p:nvPr/>
        </p:nvSpPr>
        <p:spPr bwMode="auto">
          <a:xfrm>
            <a:off x="1219200" y="3657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8" name="Line 142"/>
          <p:cNvSpPr>
            <a:spLocks noChangeShapeType="1"/>
          </p:cNvSpPr>
          <p:nvPr/>
        </p:nvSpPr>
        <p:spPr bwMode="auto">
          <a:xfrm>
            <a:off x="1600200" y="3429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9" name="Freeform 143"/>
          <p:cNvSpPr>
            <a:spLocks/>
          </p:cNvSpPr>
          <p:nvPr/>
        </p:nvSpPr>
        <p:spPr bwMode="auto">
          <a:xfrm>
            <a:off x="914400" y="34290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12" name="Rectangle 144"/>
          <p:cNvSpPr>
            <a:spLocks noChangeArrowheads="1"/>
          </p:cNvSpPr>
          <p:nvPr/>
        </p:nvSpPr>
        <p:spPr bwMode="auto">
          <a:xfrm>
            <a:off x="655638" y="25908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00913" name="Rectangle 145"/>
          <p:cNvSpPr>
            <a:spLocks noChangeArrowheads="1"/>
          </p:cNvSpPr>
          <p:nvPr/>
        </p:nvSpPr>
        <p:spPr bwMode="auto">
          <a:xfrm>
            <a:off x="838200" y="2590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800914" name="Rectangle 146"/>
          <p:cNvSpPr>
            <a:spLocks noChangeArrowheads="1"/>
          </p:cNvSpPr>
          <p:nvPr/>
        </p:nvSpPr>
        <p:spPr bwMode="auto">
          <a:xfrm>
            <a:off x="1447800" y="3124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8693" name="AutoShape 147"/>
          <p:cNvSpPr>
            <a:spLocks noChangeArrowheads="1"/>
          </p:cNvSpPr>
          <p:nvPr/>
        </p:nvSpPr>
        <p:spPr bwMode="auto">
          <a:xfrm>
            <a:off x="1812925" y="4191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95" name="Line 149"/>
          <p:cNvSpPr>
            <a:spLocks noChangeShapeType="1"/>
          </p:cNvSpPr>
          <p:nvPr/>
        </p:nvSpPr>
        <p:spPr bwMode="auto">
          <a:xfrm>
            <a:off x="2193925" y="3962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96" name="Freeform 150"/>
          <p:cNvSpPr>
            <a:spLocks/>
          </p:cNvSpPr>
          <p:nvPr/>
        </p:nvSpPr>
        <p:spPr bwMode="auto">
          <a:xfrm>
            <a:off x="1508125" y="39624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19" name="Rectangle 151"/>
          <p:cNvSpPr>
            <a:spLocks noChangeArrowheads="1"/>
          </p:cNvSpPr>
          <p:nvPr/>
        </p:nvSpPr>
        <p:spPr bwMode="auto">
          <a:xfrm>
            <a:off x="2041525" y="3657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8698" name="AutoShape 152"/>
          <p:cNvSpPr>
            <a:spLocks noChangeArrowheads="1"/>
          </p:cNvSpPr>
          <p:nvPr/>
        </p:nvSpPr>
        <p:spPr bwMode="auto">
          <a:xfrm>
            <a:off x="2406650" y="4724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00" name="Line 154"/>
          <p:cNvSpPr>
            <a:spLocks noChangeShapeType="1"/>
          </p:cNvSpPr>
          <p:nvPr/>
        </p:nvSpPr>
        <p:spPr bwMode="auto">
          <a:xfrm>
            <a:off x="2787650" y="4495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01" name="Freeform 155"/>
          <p:cNvSpPr>
            <a:spLocks/>
          </p:cNvSpPr>
          <p:nvPr/>
        </p:nvSpPr>
        <p:spPr bwMode="auto">
          <a:xfrm>
            <a:off x="2101850" y="44958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24" name="Rectangle 156"/>
          <p:cNvSpPr>
            <a:spLocks noChangeArrowheads="1"/>
          </p:cNvSpPr>
          <p:nvPr/>
        </p:nvSpPr>
        <p:spPr bwMode="auto">
          <a:xfrm>
            <a:off x="2635250" y="4191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8706" name="Freeform 160"/>
          <p:cNvSpPr>
            <a:spLocks/>
          </p:cNvSpPr>
          <p:nvPr/>
        </p:nvSpPr>
        <p:spPr bwMode="auto">
          <a:xfrm>
            <a:off x="2695574" y="5029200"/>
            <a:ext cx="504825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5" name="Rectangle 34"/>
          <p:cNvSpPr>
            <a:spLocks noChangeArrowheads="1"/>
          </p:cNvSpPr>
          <p:nvPr/>
        </p:nvSpPr>
        <p:spPr bwMode="auto">
          <a:xfrm>
            <a:off x="609600" y="1642234"/>
            <a:ext cx="2802048" cy="64376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x0 = x0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x1 = x1 OP d[i+1];</a:t>
            </a: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 bwMode="auto">
          <a:xfrm>
            <a:off x="4965700" y="1600200"/>
            <a:ext cx="39497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What changed:</a:t>
            </a:r>
          </a:p>
          <a:p>
            <a:pPr marL="628650" marR="0" lvl="1" indent="-23018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Two independent “streams” of operations</a:t>
            </a:r>
          </a:p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Overall Performance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N elements, D cycles latency/op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Should be (N/2+1)*D cycles: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</a:b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</a:rPr>
              <a:t>CPE = D/2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CPE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matches prediction!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10200" y="4953000"/>
            <a:ext cx="169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What Now?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Unrolling &amp; Accumulating</a:t>
            </a:r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07388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Idea</a:t>
            </a:r>
          </a:p>
          <a:p>
            <a:pPr lvl="1" eaLnBrk="1" hangingPunct="1">
              <a:defRPr/>
            </a:pPr>
            <a:r>
              <a:rPr lang="en-US" dirty="0"/>
              <a:t>Can unroll to any degree L</a:t>
            </a:r>
          </a:p>
          <a:p>
            <a:pPr lvl="1" eaLnBrk="1" hangingPunct="1">
              <a:defRPr/>
            </a:pPr>
            <a:r>
              <a:rPr lang="en-US" dirty="0"/>
              <a:t>Can accumulate K results in parallel</a:t>
            </a:r>
          </a:p>
          <a:p>
            <a:pPr lvl="1" eaLnBrk="1" hangingPunct="1">
              <a:defRPr/>
            </a:pPr>
            <a:r>
              <a:rPr lang="en-US" dirty="0"/>
              <a:t>L must be multiple of K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Limitations</a:t>
            </a:r>
          </a:p>
          <a:p>
            <a:pPr lvl="1" eaLnBrk="1" hangingPunct="1">
              <a:defRPr/>
            </a:pPr>
            <a:r>
              <a:rPr lang="en-US" dirty="0"/>
              <a:t>Diminishing returns</a:t>
            </a:r>
          </a:p>
          <a:p>
            <a:pPr lvl="2" eaLnBrk="1" hangingPunct="1">
              <a:defRPr/>
            </a:pPr>
            <a:r>
              <a:rPr lang="en-US" dirty="0"/>
              <a:t>Cannot go beyond throughput limitations of execution units</a:t>
            </a:r>
          </a:p>
          <a:p>
            <a:pPr lvl="1" eaLnBrk="1" hangingPunct="1">
              <a:defRPr/>
            </a:pPr>
            <a:r>
              <a:rPr lang="en-US" dirty="0"/>
              <a:t>Large overhead for short lengths</a:t>
            </a:r>
          </a:p>
          <a:p>
            <a:pPr lvl="2" eaLnBrk="1" hangingPunct="1">
              <a:defRPr/>
            </a:pPr>
            <a:r>
              <a:rPr lang="en-US" dirty="0"/>
              <a:t>Finish off iterations sequentially</a:t>
            </a: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Unrolling &amp; Accumulating: Double *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74750"/>
            <a:ext cx="8307388" cy="1416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Case</a:t>
            </a:r>
          </a:p>
          <a:p>
            <a:pPr lvl="1" eaLnBrk="1" hangingPunct="1">
              <a:defRPr/>
            </a:pPr>
            <a:r>
              <a:rPr lang="en-US" dirty="0"/>
              <a:t>Intel </a:t>
            </a:r>
            <a:r>
              <a:rPr lang="en-US" dirty="0" err="1"/>
              <a:t>Haswell</a:t>
            </a:r>
            <a:r>
              <a:rPr lang="en-US" dirty="0"/>
              <a:t> </a:t>
            </a:r>
          </a:p>
          <a:p>
            <a:pPr lvl="1" eaLnBrk="1" hangingPunct="1">
              <a:defRPr/>
            </a:pPr>
            <a:r>
              <a:rPr lang="en-US" dirty="0"/>
              <a:t>Double FP Multiplication</a:t>
            </a:r>
          </a:p>
          <a:p>
            <a:pPr lvl="1" eaLnBrk="1" hangingPunct="1">
              <a:defRPr/>
            </a:pPr>
            <a:r>
              <a:rPr lang="en-US" dirty="0"/>
              <a:t>Latency bound: 5.00.  Throughput bound: 0.50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/>
        </p:nvGraphicFramePr>
        <p:xfrm>
          <a:off x="1066800" y="2819400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 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Unrolling Factor 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1.67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544304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Accumulators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Unrolling &amp; Accumulating: </a:t>
            </a:r>
            <a:r>
              <a:rPr lang="en-US" dirty="0" err="1"/>
              <a:t>Int</a:t>
            </a:r>
            <a:r>
              <a:rPr lang="en-US" dirty="0"/>
              <a:t> +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74750"/>
            <a:ext cx="8307388" cy="1416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Case</a:t>
            </a:r>
          </a:p>
          <a:p>
            <a:pPr lvl="1" eaLnBrk="1" hangingPunct="1">
              <a:defRPr/>
            </a:pPr>
            <a:r>
              <a:rPr lang="en-US" dirty="0"/>
              <a:t>Intel </a:t>
            </a:r>
            <a:r>
              <a:rPr lang="en-US" dirty="0" err="1"/>
              <a:t>Haswell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Integer addition</a:t>
            </a:r>
          </a:p>
          <a:p>
            <a:pPr lvl="1" eaLnBrk="1" hangingPunct="1">
              <a:defRPr/>
            </a:pPr>
            <a:r>
              <a:rPr lang="en-US" dirty="0"/>
              <a:t>Latency bound: 1.00.  Throughput bound: 1.00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/>
        </p:nvGraphicFramePr>
        <p:xfrm>
          <a:off x="1066800" y="2819400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Unrolling Factor 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0.74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544304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Accumulators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Achievable Performance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Limited only by throughput of functional units</a:t>
            </a:r>
          </a:p>
          <a:p>
            <a:pPr eaLnBrk="1" hangingPunct="1">
              <a:defRPr/>
            </a:pPr>
            <a:r>
              <a:rPr lang="en-US" dirty="0"/>
              <a:t>Up to 42X improvement over original, </a:t>
            </a:r>
            <a:r>
              <a:rPr lang="en-US" dirty="0" err="1"/>
              <a:t>unoptimized</a:t>
            </a:r>
            <a:r>
              <a:rPr lang="en-US" dirty="0"/>
              <a:t> code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graphicFrame>
        <p:nvGraphicFramePr>
          <p:cNvPr id="5" name="Group 49"/>
          <p:cNvGraphicFramePr>
            <a:graphicFrameLocks noGrp="1"/>
          </p:cNvGraphicFramePr>
          <p:nvPr/>
        </p:nvGraphicFramePr>
        <p:xfrm>
          <a:off x="357016" y="1168527"/>
          <a:ext cx="7796385" cy="193992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65919" y="4082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Programming with AVX2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565150"/>
            <a:ext cx="8307387" cy="61404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dirty="0"/>
              <a:t>Y</a:t>
            </a:r>
            <a:r>
              <a:rPr lang="en-US" dirty="0">
                <a:ea typeface="+mn-ea"/>
              </a:rPr>
              <a:t>MM Registers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16 total, each 32 bytes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32 single-byte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16 16-bit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8 32-bit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8 single-precision floats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4 double-precision floats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 single-precision float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 double-precision float</a:t>
            </a:r>
          </a:p>
        </p:txBody>
      </p:sp>
      <p:grpSp>
        <p:nvGrpSpPr>
          <p:cNvPr id="39941" name="Group 21"/>
          <p:cNvGrpSpPr>
            <a:grpSpLocks/>
          </p:cNvGrpSpPr>
          <p:nvPr/>
        </p:nvGrpSpPr>
        <p:grpSpPr bwMode="auto">
          <a:xfrm>
            <a:off x="609600" y="2546350"/>
            <a:ext cx="7315200" cy="304800"/>
            <a:chOff x="768" y="864"/>
            <a:chExt cx="4608" cy="192"/>
          </a:xfrm>
        </p:grpSpPr>
        <p:sp>
          <p:nvSpPr>
            <p:cNvPr id="40047" name="Rectangle 22"/>
            <p:cNvSpPr>
              <a:spLocks noChangeArrowheads="1"/>
            </p:cNvSpPr>
            <p:nvPr/>
          </p:nvSpPr>
          <p:spPr bwMode="auto">
            <a:xfrm>
              <a:off x="76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48" name="Rectangle 23"/>
            <p:cNvSpPr>
              <a:spLocks noChangeArrowheads="1"/>
            </p:cNvSpPr>
            <p:nvPr/>
          </p:nvSpPr>
          <p:spPr bwMode="auto">
            <a:xfrm>
              <a:off x="105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49" name="Rectangle 24"/>
            <p:cNvSpPr>
              <a:spLocks noChangeArrowheads="1"/>
            </p:cNvSpPr>
            <p:nvPr/>
          </p:nvSpPr>
          <p:spPr bwMode="auto">
            <a:xfrm>
              <a:off x="134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0" name="Rectangle 25"/>
            <p:cNvSpPr>
              <a:spLocks noChangeArrowheads="1"/>
            </p:cNvSpPr>
            <p:nvPr/>
          </p:nvSpPr>
          <p:spPr bwMode="auto">
            <a:xfrm>
              <a:off x="163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1" name="Rectangle 26"/>
            <p:cNvSpPr>
              <a:spLocks noChangeArrowheads="1"/>
            </p:cNvSpPr>
            <p:nvPr/>
          </p:nvSpPr>
          <p:spPr bwMode="auto">
            <a:xfrm>
              <a:off x="192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2" name="Rectangle 27"/>
            <p:cNvSpPr>
              <a:spLocks noChangeArrowheads="1"/>
            </p:cNvSpPr>
            <p:nvPr/>
          </p:nvSpPr>
          <p:spPr bwMode="auto">
            <a:xfrm>
              <a:off x="220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3" name="Rectangle 28"/>
            <p:cNvSpPr>
              <a:spLocks noChangeArrowheads="1"/>
            </p:cNvSpPr>
            <p:nvPr/>
          </p:nvSpPr>
          <p:spPr bwMode="auto">
            <a:xfrm>
              <a:off x="249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4" name="Rectangle 29"/>
            <p:cNvSpPr>
              <a:spLocks noChangeArrowheads="1"/>
            </p:cNvSpPr>
            <p:nvPr/>
          </p:nvSpPr>
          <p:spPr bwMode="auto">
            <a:xfrm>
              <a:off x="278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5" name="Rectangle 30"/>
            <p:cNvSpPr>
              <a:spLocks noChangeArrowheads="1"/>
            </p:cNvSpPr>
            <p:nvPr/>
          </p:nvSpPr>
          <p:spPr bwMode="auto">
            <a:xfrm>
              <a:off x="307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6" name="Rectangle 31"/>
            <p:cNvSpPr>
              <a:spLocks noChangeArrowheads="1"/>
            </p:cNvSpPr>
            <p:nvPr/>
          </p:nvSpPr>
          <p:spPr bwMode="auto">
            <a:xfrm>
              <a:off x="336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7" name="Rectangle 32"/>
            <p:cNvSpPr>
              <a:spLocks noChangeArrowheads="1"/>
            </p:cNvSpPr>
            <p:nvPr/>
          </p:nvSpPr>
          <p:spPr bwMode="auto">
            <a:xfrm>
              <a:off x="364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8" name="Rectangle 33"/>
            <p:cNvSpPr>
              <a:spLocks noChangeArrowheads="1"/>
            </p:cNvSpPr>
            <p:nvPr/>
          </p:nvSpPr>
          <p:spPr bwMode="auto">
            <a:xfrm>
              <a:off x="393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9" name="Rectangle 34"/>
            <p:cNvSpPr>
              <a:spLocks noChangeArrowheads="1"/>
            </p:cNvSpPr>
            <p:nvPr/>
          </p:nvSpPr>
          <p:spPr bwMode="auto">
            <a:xfrm>
              <a:off x="422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0" name="Rectangle 35"/>
            <p:cNvSpPr>
              <a:spLocks noChangeArrowheads="1"/>
            </p:cNvSpPr>
            <p:nvPr/>
          </p:nvSpPr>
          <p:spPr bwMode="auto">
            <a:xfrm>
              <a:off x="451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1" name="Rectangle 36"/>
            <p:cNvSpPr>
              <a:spLocks noChangeArrowheads="1"/>
            </p:cNvSpPr>
            <p:nvPr/>
          </p:nvSpPr>
          <p:spPr bwMode="auto">
            <a:xfrm>
              <a:off x="480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2" name="Rectangle 37"/>
            <p:cNvSpPr>
              <a:spLocks noChangeArrowheads="1"/>
            </p:cNvSpPr>
            <p:nvPr/>
          </p:nvSpPr>
          <p:spPr bwMode="auto">
            <a:xfrm>
              <a:off x="508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9945" name="Rectangle 89"/>
          <p:cNvSpPr>
            <a:spLocks noChangeArrowheads="1"/>
          </p:cNvSpPr>
          <p:nvPr/>
        </p:nvSpPr>
        <p:spPr bwMode="auto">
          <a:xfrm>
            <a:off x="6096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6" name="Rectangle 90"/>
          <p:cNvSpPr>
            <a:spLocks noChangeArrowheads="1"/>
          </p:cNvSpPr>
          <p:nvPr/>
        </p:nvSpPr>
        <p:spPr bwMode="auto">
          <a:xfrm>
            <a:off x="15240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7" name="Rectangle 91"/>
          <p:cNvSpPr>
            <a:spLocks noChangeArrowheads="1"/>
          </p:cNvSpPr>
          <p:nvPr/>
        </p:nvSpPr>
        <p:spPr bwMode="auto">
          <a:xfrm>
            <a:off x="24384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8" name="Rectangle 92"/>
          <p:cNvSpPr>
            <a:spLocks noChangeArrowheads="1"/>
          </p:cNvSpPr>
          <p:nvPr/>
        </p:nvSpPr>
        <p:spPr bwMode="auto">
          <a:xfrm>
            <a:off x="33528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9" name="Rectangle 93"/>
          <p:cNvSpPr>
            <a:spLocks noChangeArrowheads="1"/>
          </p:cNvSpPr>
          <p:nvPr/>
        </p:nvSpPr>
        <p:spPr bwMode="auto">
          <a:xfrm>
            <a:off x="42672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0" name="Rectangle 94"/>
          <p:cNvSpPr>
            <a:spLocks noChangeArrowheads="1"/>
          </p:cNvSpPr>
          <p:nvPr/>
        </p:nvSpPr>
        <p:spPr bwMode="auto">
          <a:xfrm>
            <a:off x="51816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1" name="Rectangle 95"/>
          <p:cNvSpPr>
            <a:spLocks noChangeArrowheads="1"/>
          </p:cNvSpPr>
          <p:nvPr/>
        </p:nvSpPr>
        <p:spPr bwMode="auto">
          <a:xfrm>
            <a:off x="60960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2" name="Rectangle 96"/>
          <p:cNvSpPr>
            <a:spLocks noChangeArrowheads="1"/>
          </p:cNvSpPr>
          <p:nvPr/>
        </p:nvSpPr>
        <p:spPr bwMode="auto">
          <a:xfrm>
            <a:off x="70104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3" name="Rectangle 97"/>
          <p:cNvSpPr>
            <a:spLocks noChangeArrowheads="1"/>
          </p:cNvSpPr>
          <p:nvPr/>
        </p:nvSpPr>
        <p:spPr bwMode="auto">
          <a:xfrm>
            <a:off x="609600" y="3308350"/>
            <a:ext cx="18288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143" name="Rectangle 4"/>
          <p:cNvSpPr>
            <a:spLocks noChangeArrowheads="1"/>
          </p:cNvSpPr>
          <p:nvPr/>
        </p:nvSpPr>
        <p:spPr bwMode="auto">
          <a:xfrm>
            <a:off x="609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609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5" name="Rectangle 4"/>
          <p:cNvSpPr>
            <a:spLocks noChangeArrowheads="1"/>
          </p:cNvSpPr>
          <p:nvPr/>
        </p:nvSpPr>
        <p:spPr bwMode="auto">
          <a:xfrm>
            <a:off x="838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6" name="Rectangle 4"/>
          <p:cNvSpPr>
            <a:spLocks noChangeArrowheads="1"/>
          </p:cNvSpPr>
          <p:nvPr/>
        </p:nvSpPr>
        <p:spPr bwMode="auto">
          <a:xfrm>
            <a:off x="1066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7" name="Rectangle 4"/>
          <p:cNvSpPr>
            <a:spLocks noChangeArrowheads="1"/>
          </p:cNvSpPr>
          <p:nvPr/>
        </p:nvSpPr>
        <p:spPr bwMode="auto">
          <a:xfrm>
            <a:off x="1295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8" name="Rectangle 4"/>
          <p:cNvSpPr>
            <a:spLocks noChangeArrowheads="1"/>
          </p:cNvSpPr>
          <p:nvPr/>
        </p:nvSpPr>
        <p:spPr bwMode="auto">
          <a:xfrm>
            <a:off x="1524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9" name="Rectangle 4"/>
          <p:cNvSpPr>
            <a:spLocks noChangeArrowheads="1"/>
          </p:cNvSpPr>
          <p:nvPr/>
        </p:nvSpPr>
        <p:spPr bwMode="auto">
          <a:xfrm>
            <a:off x="1524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1752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1" name="Rectangle 4"/>
          <p:cNvSpPr>
            <a:spLocks noChangeArrowheads="1"/>
          </p:cNvSpPr>
          <p:nvPr/>
        </p:nvSpPr>
        <p:spPr bwMode="auto">
          <a:xfrm>
            <a:off x="1981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2" name="Rectangle 4"/>
          <p:cNvSpPr>
            <a:spLocks noChangeArrowheads="1"/>
          </p:cNvSpPr>
          <p:nvPr/>
        </p:nvSpPr>
        <p:spPr bwMode="auto">
          <a:xfrm>
            <a:off x="2209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3" name="Rectangle 4"/>
          <p:cNvSpPr>
            <a:spLocks noChangeArrowheads="1"/>
          </p:cNvSpPr>
          <p:nvPr/>
        </p:nvSpPr>
        <p:spPr bwMode="auto">
          <a:xfrm>
            <a:off x="2438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4" name="Rectangle 4"/>
          <p:cNvSpPr>
            <a:spLocks noChangeArrowheads="1"/>
          </p:cNvSpPr>
          <p:nvPr/>
        </p:nvSpPr>
        <p:spPr bwMode="auto">
          <a:xfrm>
            <a:off x="2438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5" name="Rectangle 4"/>
          <p:cNvSpPr>
            <a:spLocks noChangeArrowheads="1"/>
          </p:cNvSpPr>
          <p:nvPr/>
        </p:nvSpPr>
        <p:spPr bwMode="auto">
          <a:xfrm>
            <a:off x="2667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6" name="Rectangle 4"/>
          <p:cNvSpPr>
            <a:spLocks noChangeArrowheads="1"/>
          </p:cNvSpPr>
          <p:nvPr/>
        </p:nvSpPr>
        <p:spPr bwMode="auto">
          <a:xfrm>
            <a:off x="2895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7" name="Rectangle 4"/>
          <p:cNvSpPr>
            <a:spLocks noChangeArrowheads="1"/>
          </p:cNvSpPr>
          <p:nvPr/>
        </p:nvSpPr>
        <p:spPr bwMode="auto">
          <a:xfrm>
            <a:off x="3124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8" name="Rectangle 4"/>
          <p:cNvSpPr>
            <a:spLocks noChangeArrowheads="1"/>
          </p:cNvSpPr>
          <p:nvPr/>
        </p:nvSpPr>
        <p:spPr bwMode="auto">
          <a:xfrm>
            <a:off x="3352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9" name="Rectangle 4"/>
          <p:cNvSpPr>
            <a:spLocks noChangeArrowheads="1"/>
          </p:cNvSpPr>
          <p:nvPr/>
        </p:nvSpPr>
        <p:spPr bwMode="auto">
          <a:xfrm>
            <a:off x="3352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0" name="Rectangle 4"/>
          <p:cNvSpPr>
            <a:spLocks noChangeArrowheads="1"/>
          </p:cNvSpPr>
          <p:nvPr/>
        </p:nvSpPr>
        <p:spPr bwMode="auto">
          <a:xfrm>
            <a:off x="3581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1" name="Rectangle 4"/>
          <p:cNvSpPr>
            <a:spLocks noChangeArrowheads="1"/>
          </p:cNvSpPr>
          <p:nvPr/>
        </p:nvSpPr>
        <p:spPr bwMode="auto">
          <a:xfrm>
            <a:off x="3810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2" name="Rectangle 4"/>
          <p:cNvSpPr>
            <a:spLocks noChangeArrowheads="1"/>
          </p:cNvSpPr>
          <p:nvPr/>
        </p:nvSpPr>
        <p:spPr bwMode="auto">
          <a:xfrm>
            <a:off x="4038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3" name="Rectangle 4"/>
          <p:cNvSpPr>
            <a:spLocks noChangeArrowheads="1"/>
          </p:cNvSpPr>
          <p:nvPr/>
        </p:nvSpPr>
        <p:spPr bwMode="auto">
          <a:xfrm>
            <a:off x="4267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4" name="Rectangle 4"/>
          <p:cNvSpPr>
            <a:spLocks noChangeArrowheads="1"/>
          </p:cNvSpPr>
          <p:nvPr/>
        </p:nvSpPr>
        <p:spPr bwMode="auto">
          <a:xfrm>
            <a:off x="4267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5" name="Rectangle 4"/>
          <p:cNvSpPr>
            <a:spLocks noChangeArrowheads="1"/>
          </p:cNvSpPr>
          <p:nvPr/>
        </p:nvSpPr>
        <p:spPr bwMode="auto">
          <a:xfrm>
            <a:off x="4495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6" name="Rectangle 4"/>
          <p:cNvSpPr>
            <a:spLocks noChangeArrowheads="1"/>
          </p:cNvSpPr>
          <p:nvPr/>
        </p:nvSpPr>
        <p:spPr bwMode="auto">
          <a:xfrm>
            <a:off x="4724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4953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8" name="Rectangle 4"/>
          <p:cNvSpPr>
            <a:spLocks noChangeArrowheads="1"/>
          </p:cNvSpPr>
          <p:nvPr/>
        </p:nvSpPr>
        <p:spPr bwMode="auto">
          <a:xfrm>
            <a:off x="5181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9" name="Rectangle 4"/>
          <p:cNvSpPr>
            <a:spLocks noChangeArrowheads="1"/>
          </p:cNvSpPr>
          <p:nvPr/>
        </p:nvSpPr>
        <p:spPr bwMode="auto">
          <a:xfrm>
            <a:off x="5181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0" name="Rectangle 4"/>
          <p:cNvSpPr>
            <a:spLocks noChangeArrowheads="1"/>
          </p:cNvSpPr>
          <p:nvPr/>
        </p:nvSpPr>
        <p:spPr bwMode="auto">
          <a:xfrm>
            <a:off x="5410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1" name="Rectangle 4"/>
          <p:cNvSpPr>
            <a:spLocks noChangeArrowheads="1"/>
          </p:cNvSpPr>
          <p:nvPr/>
        </p:nvSpPr>
        <p:spPr bwMode="auto">
          <a:xfrm>
            <a:off x="5638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2" name="Rectangle 4"/>
          <p:cNvSpPr>
            <a:spLocks noChangeArrowheads="1"/>
          </p:cNvSpPr>
          <p:nvPr/>
        </p:nvSpPr>
        <p:spPr bwMode="auto">
          <a:xfrm>
            <a:off x="5867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3" name="Rectangle 4"/>
          <p:cNvSpPr>
            <a:spLocks noChangeArrowheads="1"/>
          </p:cNvSpPr>
          <p:nvPr/>
        </p:nvSpPr>
        <p:spPr bwMode="auto">
          <a:xfrm>
            <a:off x="6096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4" name="Rectangle 4"/>
          <p:cNvSpPr>
            <a:spLocks noChangeArrowheads="1"/>
          </p:cNvSpPr>
          <p:nvPr/>
        </p:nvSpPr>
        <p:spPr bwMode="auto">
          <a:xfrm>
            <a:off x="6096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5" name="Rectangle 4"/>
          <p:cNvSpPr>
            <a:spLocks noChangeArrowheads="1"/>
          </p:cNvSpPr>
          <p:nvPr/>
        </p:nvSpPr>
        <p:spPr bwMode="auto">
          <a:xfrm>
            <a:off x="6324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6" name="Rectangle 4"/>
          <p:cNvSpPr>
            <a:spLocks noChangeArrowheads="1"/>
          </p:cNvSpPr>
          <p:nvPr/>
        </p:nvSpPr>
        <p:spPr bwMode="auto">
          <a:xfrm>
            <a:off x="6553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7" name="Rectangle 4"/>
          <p:cNvSpPr>
            <a:spLocks noChangeArrowheads="1"/>
          </p:cNvSpPr>
          <p:nvPr/>
        </p:nvSpPr>
        <p:spPr bwMode="auto">
          <a:xfrm>
            <a:off x="6781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8" name="Rectangle 4"/>
          <p:cNvSpPr>
            <a:spLocks noChangeArrowheads="1"/>
          </p:cNvSpPr>
          <p:nvPr/>
        </p:nvSpPr>
        <p:spPr bwMode="auto">
          <a:xfrm>
            <a:off x="7010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9" name="Rectangle 4"/>
          <p:cNvSpPr>
            <a:spLocks noChangeArrowheads="1"/>
          </p:cNvSpPr>
          <p:nvPr/>
        </p:nvSpPr>
        <p:spPr bwMode="auto">
          <a:xfrm>
            <a:off x="7010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0" name="Rectangle 4"/>
          <p:cNvSpPr>
            <a:spLocks noChangeArrowheads="1"/>
          </p:cNvSpPr>
          <p:nvPr/>
        </p:nvSpPr>
        <p:spPr bwMode="auto">
          <a:xfrm>
            <a:off x="7239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1" name="Rectangle 4"/>
          <p:cNvSpPr>
            <a:spLocks noChangeArrowheads="1"/>
          </p:cNvSpPr>
          <p:nvPr/>
        </p:nvSpPr>
        <p:spPr bwMode="auto">
          <a:xfrm>
            <a:off x="7467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2" name="Rectangle 4"/>
          <p:cNvSpPr>
            <a:spLocks noChangeArrowheads="1"/>
          </p:cNvSpPr>
          <p:nvPr/>
        </p:nvSpPr>
        <p:spPr bwMode="auto">
          <a:xfrm>
            <a:off x="7696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3" name="Rectangle 4"/>
          <p:cNvSpPr>
            <a:spLocks noChangeArrowheads="1"/>
          </p:cNvSpPr>
          <p:nvPr/>
        </p:nvSpPr>
        <p:spPr bwMode="auto">
          <a:xfrm>
            <a:off x="6096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4" name="Rectangle 4"/>
          <p:cNvSpPr>
            <a:spLocks noChangeArrowheads="1"/>
          </p:cNvSpPr>
          <p:nvPr/>
        </p:nvSpPr>
        <p:spPr bwMode="auto">
          <a:xfrm>
            <a:off x="15240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5" name="Rectangle 4"/>
          <p:cNvSpPr>
            <a:spLocks noChangeArrowheads="1"/>
          </p:cNvSpPr>
          <p:nvPr/>
        </p:nvSpPr>
        <p:spPr bwMode="auto">
          <a:xfrm>
            <a:off x="24384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6" name="Rectangle 4"/>
          <p:cNvSpPr>
            <a:spLocks noChangeArrowheads="1"/>
          </p:cNvSpPr>
          <p:nvPr/>
        </p:nvSpPr>
        <p:spPr bwMode="auto">
          <a:xfrm>
            <a:off x="33528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7" name="Rectangle 4"/>
          <p:cNvSpPr>
            <a:spLocks noChangeArrowheads="1"/>
          </p:cNvSpPr>
          <p:nvPr/>
        </p:nvSpPr>
        <p:spPr bwMode="auto">
          <a:xfrm>
            <a:off x="42672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8" name="Rectangle 4"/>
          <p:cNvSpPr>
            <a:spLocks noChangeArrowheads="1"/>
          </p:cNvSpPr>
          <p:nvPr/>
        </p:nvSpPr>
        <p:spPr bwMode="auto">
          <a:xfrm>
            <a:off x="51816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9" name="Rectangle 4"/>
          <p:cNvSpPr>
            <a:spLocks noChangeArrowheads="1"/>
          </p:cNvSpPr>
          <p:nvPr/>
        </p:nvSpPr>
        <p:spPr bwMode="auto">
          <a:xfrm>
            <a:off x="60960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0" name="Rectangle 4"/>
          <p:cNvSpPr>
            <a:spLocks noChangeArrowheads="1"/>
          </p:cNvSpPr>
          <p:nvPr/>
        </p:nvSpPr>
        <p:spPr bwMode="auto">
          <a:xfrm>
            <a:off x="70104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1" name="Rectangle 97"/>
          <p:cNvSpPr>
            <a:spLocks noChangeArrowheads="1"/>
          </p:cNvSpPr>
          <p:nvPr/>
        </p:nvSpPr>
        <p:spPr bwMode="auto">
          <a:xfrm>
            <a:off x="609600" y="4114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12" name="Rectangle 4"/>
          <p:cNvSpPr>
            <a:spLocks noChangeArrowheads="1"/>
          </p:cNvSpPr>
          <p:nvPr/>
        </p:nvSpPr>
        <p:spPr bwMode="auto">
          <a:xfrm>
            <a:off x="6096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3" name="Rectangle 4"/>
          <p:cNvSpPr>
            <a:spLocks noChangeArrowheads="1"/>
          </p:cNvSpPr>
          <p:nvPr/>
        </p:nvSpPr>
        <p:spPr bwMode="auto">
          <a:xfrm>
            <a:off x="15240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4" name="Rectangle 4"/>
          <p:cNvSpPr>
            <a:spLocks noChangeArrowheads="1"/>
          </p:cNvSpPr>
          <p:nvPr/>
        </p:nvSpPr>
        <p:spPr bwMode="auto">
          <a:xfrm>
            <a:off x="24384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33528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42672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7" name="Rectangle 4"/>
          <p:cNvSpPr>
            <a:spLocks noChangeArrowheads="1"/>
          </p:cNvSpPr>
          <p:nvPr/>
        </p:nvSpPr>
        <p:spPr bwMode="auto">
          <a:xfrm>
            <a:off x="51816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8" name="Rectangle 4"/>
          <p:cNvSpPr>
            <a:spLocks noChangeArrowheads="1"/>
          </p:cNvSpPr>
          <p:nvPr/>
        </p:nvSpPr>
        <p:spPr bwMode="auto">
          <a:xfrm>
            <a:off x="60960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9" name="Rectangle 4"/>
          <p:cNvSpPr>
            <a:spLocks noChangeArrowheads="1"/>
          </p:cNvSpPr>
          <p:nvPr/>
        </p:nvSpPr>
        <p:spPr bwMode="auto">
          <a:xfrm>
            <a:off x="70104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21" name="Rectangle 4"/>
          <p:cNvSpPr>
            <a:spLocks noChangeArrowheads="1"/>
          </p:cNvSpPr>
          <p:nvPr/>
        </p:nvSpPr>
        <p:spPr bwMode="auto">
          <a:xfrm>
            <a:off x="609600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29" name="Rectangle 4"/>
          <p:cNvSpPr>
            <a:spLocks noChangeArrowheads="1"/>
          </p:cNvSpPr>
          <p:nvPr/>
        </p:nvSpPr>
        <p:spPr bwMode="auto">
          <a:xfrm>
            <a:off x="2420257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0" name="Rectangle 4"/>
          <p:cNvSpPr>
            <a:spLocks noChangeArrowheads="1"/>
          </p:cNvSpPr>
          <p:nvPr/>
        </p:nvSpPr>
        <p:spPr bwMode="auto">
          <a:xfrm>
            <a:off x="4230914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1" name="Rectangle 4"/>
          <p:cNvSpPr>
            <a:spLocks noChangeArrowheads="1"/>
          </p:cNvSpPr>
          <p:nvPr/>
        </p:nvSpPr>
        <p:spPr bwMode="auto">
          <a:xfrm>
            <a:off x="6041571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2" name="Rectangle 97"/>
          <p:cNvSpPr>
            <a:spLocks noChangeArrowheads="1"/>
          </p:cNvSpPr>
          <p:nvPr/>
        </p:nvSpPr>
        <p:spPr bwMode="auto">
          <a:xfrm>
            <a:off x="609600" y="5638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33" name="Rectangle 4"/>
          <p:cNvSpPr>
            <a:spLocks noChangeArrowheads="1"/>
          </p:cNvSpPr>
          <p:nvPr/>
        </p:nvSpPr>
        <p:spPr bwMode="auto">
          <a:xfrm>
            <a:off x="609600" y="5638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4" name="Rectangle 4"/>
          <p:cNvSpPr>
            <a:spLocks noChangeArrowheads="1"/>
          </p:cNvSpPr>
          <p:nvPr/>
        </p:nvSpPr>
        <p:spPr bwMode="auto">
          <a:xfrm>
            <a:off x="15240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5" name="Rectangle 4"/>
          <p:cNvSpPr>
            <a:spLocks noChangeArrowheads="1"/>
          </p:cNvSpPr>
          <p:nvPr/>
        </p:nvSpPr>
        <p:spPr bwMode="auto">
          <a:xfrm>
            <a:off x="24384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6" name="Rectangle 4"/>
          <p:cNvSpPr>
            <a:spLocks noChangeArrowheads="1"/>
          </p:cNvSpPr>
          <p:nvPr/>
        </p:nvSpPr>
        <p:spPr bwMode="auto">
          <a:xfrm>
            <a:off x="33528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7" name="Rectangle 4"/>
          <p:cNvSpPr>
            <a:spLocks noChangeArrowheads="1"/>
          </p:cNvSpPr>
          <p:nvPr/>
        </p:nvSpPr>
        <p:spPr bwMode="auto">
          <a:xfrm>
            <a:off x="42672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51816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9" name="Rectangle 4"/>
          <p:cNvSpPr>
            <a:spLocks noChangeArrowheads="1"/>
          </p:cNvSpPr>
          <p:nvPr/>
        </p:nvSpPr>
        <p:spPr bwMode="auto">
          <a:xfrm>
            <a:off x="60960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0" name="Rectangle 4"/>
          <p:cNvSpPr>
            <a:spLocks noChangeArrowheads="1"/>
          </p:cNvSpPr>
          <p:nvPr/>
        </p:nvSpPr>
        <p:spPr bwMode="auto">
          <a:xfrm>
            <a:off x="70104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1" name="Rectangle 4"/>
          <p:cNvSpPr>
            <a:spLocks noChangeArrowheads="1"/>
          </p:cNvSpPr>
          <p:nvPr/>
        </p:nvSpPr>
        <p:spPr bwMode="auto">
          <a:xfrm>
            <a:off x="609600" y="6400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2" name="Rectangle 4"/>
          <p:cNvSpPr>
            <a:spLocks noChangeArrowheads="1"/>
          </p:cNvSpPr>
          <p:nvPr/>
        </p:nvSpPr>
        <p:spPr bwMode="auto">
          <a:xfrm>
            <a:off x="2420257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3" name="Rectangle 4"/>
          <p:cNvSpPr>
            <a:spLocks noChangeArrowheads="1"/>
          </p:cNvSpPr>
          <p:nvPr/>
        </p:nvSpPr>
        <p:spPr bwMode="auto">
          <a:xfrm>
            <a:off x="4230914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4" name="Rectangle 4"/>
          <p:cNvSpPr>
            <a:spLocks noChangeArrowheads="1"/>
          </p:cNvSpPr>
          <p:nvPr/>
        </p:nvSpPr>
        <p:spPr bwMode="auto">
          <a:xfrm>
            <a:off x="6041571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09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1270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SIMD Operations</a:t>
            </a:r>
            <a:r>
              <a:rPr lang="zh-CN" altLang="en-US" dirty="0">
                <a:ea typeface="+mj-ea"/>
              </a:rPr>
              <a:t>单指令多数据</a:t>
            </a:r>
            <a:endParaRPr lang="en-US" dirty="0">
              <a:ea typeface="+mj-ea"/>
            </a:endParaRPr>
          </a:p>
        </p:txBody>
      </p:sp>
      <p:sp>
        <p:nvSpPr>
          <p:cNvPr id="825347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869950"/>
            <a:ext cx="8307387" cy="5378450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SIMD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SIMD Operations: Double Precision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246821" y="4218583"/>
            <a:ext cx="8470713" cy="2029817"/>
            <a:chOff x="220672" y="1409321"/>
            <a:chExt cx="8470713" cy="2029817"/>
          </a:xfrm>
        </p:grpSpPr>
        <p:grpSp>
          <p:nvGrpSpPr>
            <p:cNvPr id="171" name="Group 170"/>
            <p:cNvGrpSpPr/>
            <p:nvPr/>
          </p:nvGrpSpPr>
          <p:grpSpPr>
            <a:xfrm>
              <a:off x="220672" y="1905000"/>
              <a:ext cx="7315200" cy="304800"/>
              <a:chOff x="220672" y="1869398"/>
              <a:chExt cx="7315200" cy="304800"/>
            </a:xfrm>
          </p:grpSpPr>
          <p:sp>
            <p:nvSpPr>
              <p:cNvPr id="20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2" name="Group 239"/>
            <p:cNvGrpSpPr>
              <a:grpSpLocks/>
            </p:cNvGrpSpPr>
            <p:nvPr/>
          </p:nvGrpSpPr>
          <p:grpSpPr bwMode="auto">
            <a:xfrm>
              <a:off x="830272" y="2209800"/>
              <a:ext cx="685800" cy="838200"/>
              <a:chOff x="720" y="864"/>
              <a:chExt cx="432" cy="528"/>
            </a:xfrm>
          </p:grpSpPr>
          <p:sp>
            <p:nvSpPr>
              <p:cNvPr id="196" name="Oval 24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97" name="Line 24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8" name="Line 24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9" name="Line 24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3" name="Group 244"/>
            <p:cNvGrpSpPr>
              <a:grpSpLocks/>
            </p:cNvGrpSpPr>
            <p:nvPr/>
          </p:nvGrpSpPr>
          <p:grpSpPr bwMode="auto">
            <a:xfrm>
              <a:off x="2659072" y="2209800"/>
              <a:ext cx="685800" cy="838200"/>
              <a:chOff x="720" y="864"/>
              <a:chExt cx="432" cy="528"/>
            </a:xfrm>
          </p:grpSpPr>
          <p:sp>
            <p:nvSpPr>
              <p:cNvPr id="192" name="Oval 24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93" name="Line 24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" name="Line 24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" name="Line 24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4" name="Group 249"/>
            <p:cNvGrpSpPr>
              <a:grpSpLocks/>
            </p:cNvGrpSpPr>
            <p:nvPr/>
          </p:nvGrpSpPr>
          <p:grpSpPr bwMode="auto">
            <a:xfrm>
              <a:off x="4487872" y="2209800"/>
              <a:ext cx="685800" cy="838200"/>
              <a:chOff x="720" y="864"/>
              <a:chExt cx="432" cy="528"/>
            </a:xfrm>
          </p:grpSpPr>
          <p:sp>
            <p:nvSpPr>
              <p:cNvPr id="188" name="Oval 25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89" name="Line 25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0" name="Line 25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" name="Line 25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5" name="Group 254"/>
            <p:cNvGrpSpPr>
              <a:grpSpLocks/>
            </p:cNvGrpSpPr>
            <p:nvPr/>
          </p:nvGrpSpPr>
          <p:grpSpPr bwMode="auto">
            <a:xfrm>
              <a:off x="6316672" y="2209800"/>
              <a:ext cx="685800" cy="838200"/>
              <a:chOff x="720" y="864"/>
              <a:chExt cx="432" cy="528"/>
            </a:xfrm>
          </p:grpSpPr>
          <p:sp>
            <p:nvSpPr>
              <p:cNvPr id="184" name="Oval 25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85" name="Line 25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6" name="Line 25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7" name="Line 25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6" name="Text Box 259"/>
            <p:cNvSpPr txBox="1">
              <a:spLocks noChangeArrowheads="1"/>
            </p:cNvSpPr>
            <p:nvPr/>
          </p:nvSpPr>
          <p:spPr bwMode="auto">
            <a:xfrm>
              <a:off x="7642235" y="1870986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%ymm0</a:t>
              </a:r>
            </a:p>
          </p:txBody>
        </p:sp>
        <p:sp>
          <p:nvSpPr>
            <p:cNvPr id="177" name="Text Box 260"/>
            <p:cNvSpPr txBox="1">
              <a:spLocks noChangeArrowheads="1"/>
            </p:cNvSpPr>
            <p:nvPr/>
          </p:nvSpPr>
          <p:spPr bwMode="auto">
            <a:xfrm>
              <a:off x="7675572" y="2977473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%ymm1</a:t>
              </a:r>
            </a:p>
          </p:txBody>
        </p:sp>
        <p:sp>
          <p:nvSpPr>
            <p:cNvPr id="178" name="Text Box 261"/>
            <p:cNvSpPr txBox="1">
              <a:spLocks noChangeArrowheads="1"/>
            </p:cNvSpPr>
            <p:nvPr/>
          </p:nvSpPr>
          <p:spPr bwMode="auto">
            <a:xfrm>
              <a:off x="2659072" y="1409321"/>
              <a:ext cx="48944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err="1">
                  <a:latin typeface="Courier New" charset="0"/>
                </a:rPr>
                <a:t>vaddpd</a:t>
              </a:r>
              <a:r>
                <a:rPr lang="en-US" dirty="0">
                  <a:latin typeface="Courier New" charset="0"/>
                </a:rPr>
                <a:t> %ymm0, %ymm1, %ymm1</a:t>
              </a: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220672" y="3048000"/>
              <a:ext cx="7315200" cy="304800"/>
              <a:chOff x="220672" y="1869398"/>
              <a:chExt cx="7315200" cy="304800"/>
            </a:xfrm>
          </p:grpSpPr>
          <p:sp>
            <p:nvSpPr>
              <p:cNvPr id="18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246821" y="1295400"/>
            <a:ext cx="8471268" cy="2029817"/>
            <a:chOff x="251960" y="3810000"/>
            <a:chExt cx="8471268" cy="2029817"/>
          </a:xfrm>
        </p:grpSpPr>
        <p:sp>
          <p:nvSpPr>
            <p:cNvPr id="205" name="Text Box 259"/>
            <p:cNvSpPr txBox="1">
              <a:spLocks noChangeArrowheads="1"/>
            </p:cNvSpPr>
            <p:nvPr/>
          </p:nvSpPr>
          <p:spPr bwMode="auto">
            <a:xfrm>
              <a:off x="7674078" y="4271665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%ymm0</a:t>
              </a:r>
            </a:p>
          </p:txBody>
        </p:sp>
        <p:sp>
          <p:nvSpPr>
            <p:cNvPr id="206" name="Text Box 260"/>
            <p:cNvSpPr txBox="1">
              <a:spLocks noChangeArrowheads="1"/>
            </p:cNvSpPr>
            <p:nvPr/>
          </p:nvSpPr>
          <p:spPr bwMode="auto">
            <a:xfrm>
              <a:off x="7707415" y="5378152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%ymm1</a:t>
              </a:r>
            </a:p>
          </p:txBody>
        </p:sp>
        <p:sp>
          <p:nvSpPr>
            <p:cNvPr id="207" name="Text Box 261"/>
            <p:cNvSpPr txBox="1">
              <a:spLocks noChangeArrowheads="1"/>
            </p:cNvSpPr>
            <p:nvPr/>
          </p:nvSpPr>
          <p:spPr bwMode="auto">
            <a:xfrm>
              <a:off x="2690915" y="3810000"/>
              <a:ext cx="48944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err="1">
                  <a:latin typeface="Courier New" charset="0"/>
                </a:rPr>
                <a:t>vaddsd</a:t>
              </a:r>
              <a:r>
                <a:rPr lang="en-US" dirty="0">
                  <a:latin typeface="Courier New" charset="0"/>
                </a:rPr>
                <a:t> %ymm0, %ymm1, %ymm1</a:t>
              </a:r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251960" y="4343400"/>
              <a:ext cx="7312428" cy="1447800"/>
              <a:chOff x="251960" y="4267200"/>
              <a:chExt cx="7312428" cy="1447800"/>
            </a:xfrm>
          </p:grpSpPr>
          <p:grpSp>
            <p:nvGrpSpPr>
              <p:cNvPr id="209" name="Group 208"/>
              <p:cNvGrpSpPr/>
              <p:nvPr/>
            </p:nvGrpSpPr>
            <p:grpSpPr>
              <a:xfrm>
                <a:off x="252515" y="4267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63" name="Group 262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3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4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0" name="Group 209"/>
              <p:cNvGrpSpPr/>
              <p:nvPr/>
            </p:nvGrpSpPr>
            <p:grpSpPr>
              <a:xfrm>
                <a:off x="251960" y="5410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51" name="Group 250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3" name="Group 252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4" name="Group 253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5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1" name="Group 239"/>
              <p:cNvGrpSpPr>
                <a:grpSpLocks/>
              </p:cNvGrpSpPr>
              <p:nvPr/>
            </p:nvGrpSpPr>
            <p:grpSpPr bwMode="auto">
              <a:xfrm>
                <a:off x="380999" y="4572000"/>
                <a:ext cx="685801" cy="838200"/>
                <a:chOff x="720" y="864"/>
                <a:chExt cx="432" cy="528"/>
              </a:xfrm>
            </p:grpSpPr>
            <p:sp>
              <p:nvSpPr>
                <p:cNvPr id="24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2" name="Group 239"/>
              <p:cNvGrpSpPr>
                <a:grpSpLocks/>
              </p:cNvGrpSpPr>
              <p:nvPr/>
            </p:nvGrpSpPr>
            <p:grpSpPr bwMode="auto">
              <a:xfrm>
                <a:off x="1295399" y="4572000"/>
                <a:ext cx="685801" cy="838200"/>
                <a:chOff x="720" y="864"/>
                <a:chExt cx="432" cy="528"/>
              </a:xfrm>
            </p:grpSpPr>
            <p:sp>
              <p:nvSpPr>
                <p:cNvPr id="24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3" name="Group 239"/>
              <p:cNvGrpSpPr>
                <a:grpSpLocks/>
              </p:cNvGrpSpPr>
              <p:nvPr/>
            </p:nvGrpSpPr>
            <p:grpSpPr bwMode="auto">
              <a:xfrm>
                <a:off x="2209799" y="4572000"/>
                <a:ext cx="685801" cy="838200"/>
                <a:chOff x="720" y="864"/>
                <a:chExt cx="432" cy="528"/>
              </a:xfrm>
            </p:grpSpPr>
            <p:sp>
              <p:nvSpPr>
                <p:cNvPr id="23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4" name="Group 239"/>
              <p:cNvGrpSpPr>
                <a:grpSpLocks/>
              </p:cNvGrpSpPr>
              <p:nvPr/>
            </p:nvGrpSpPr>
            <p:grpSpPr bwMode="auto">
              <a:xfrm>
                <a:off x="3124199" y="4572000"/>
                <a:ext cx="685801" cy="838200"/>
                <a:chOff x="720" y="864"/>
                <a:chExt cx="432" cy="528"/>
              </a:xfrm>
            </p:grpSpPr>
            <p:sp>
              <p:nvSpPr>
                <p:cNvPr id="235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36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5" name="Group 239"/>
              <p:cNvGrpSpPr>
                <a:grpSpLocks/>
              </p:cNvGrpSpPr>
              <p:nvPr/>
            </p:nvGrpSpPr>
            <p:grpSpPr bwMode="auto">
              <a:xfrm>
                <a:off x="4038599" y="4572000"/>
                <a:ext cx="685801" cy="838200"/>
                <a:chOff x="720" y="864"/>
                <a:chExt cx="432" cy="528"/>
              </a:xfrm>
            </p:grpSpPr>
            <p:sp>
              <p:nvSpPr>
                <p:cNvPr id="231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32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6" name="Group 239"/>
              <p:cNvGrpSpPr>
                <a:grpSpLocks/>
              </p:cNvGrpSpPr>
              <p:nvPr/>
            </p:nvGrpSpPr>
            <p:grpSpPr bwMode="auto">
              <a:xfrm>
                <a:off x="4952999" y="4572000"/>
                <a:ext cx="685801" cy="838200"/>
                <a:chOff x="720" y="864"/>
                <a:chExt cx="432" cy="528"/>
              </a:xfrm>
            </p:grpSpPr>
            <p:sp>
              <p:nvSpPr>
                <p:cNvPr id="22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7" name="Group 239"/>
              <p:cNvGrpSpPr>
                <a:grpSpLocks/>
              </p:cNvGrpSpPr>
              <p:nvPr/>
            </p:nvGrpSpPr>
            <p:grpSpPr bwMode="auto">
              <a:xfrm>
                <a:off x="5867399" y="4572000"/>
                <a:ext cx="685801" cy="838200"/>
                <a:chOff x="720" y="864"/>
                <a:chExt cx="432" cy="528"/>
              </a:xfrm>
            </p:grpSpPr>
            <p:sp>
              <p:nvSpPr>
                <p:cNvPr id="22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39"/>
              <p:cNvGrpSpPr>
                <a:grpSpLocks/>
              </p:cNvGrpSpPr>
              <p:nvPr/>
            </p:nvGrpSpPr>
            <p:grpSpPr bwMode="auto">
              <a:xfrm>
                <a:off x="6781799" y="4572000"/>
                <a:ext cx="685801" cy="838200"/>
                <a:chOff x="720" y="864"/>
                <a:chExt cx="432" cy="528"/>
              </a:xfrm>
            </p:grpSpPr>
            <p:sp>
              <p:nvSpPr>
                <p:cNvPr id="21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820541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Using Vector Instructions</a:t>
            </a:r>
            <a:r>
              <a:rPr lang="zh-CN" altLang="en-US" dirty="0"/>
              <a:t>向量指令</a:t>
            </a:r>
            <a:endParaRPr lang="en-US" dirty="0"/>
          </a:p>
        </p:txBody>
      </p:sp>
      <p:sp>
        <p:nvSpPr>
          <p:cNvPr id="798753" name="Rectangle 33"/>
          <p:cNvSpPr>
            <a:spLocks noGrp="1" noChangeArrowheads="1"/>
          </p:cNvSpPr>
          <p:nvPr>
            <p:ph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Make use of AVX Instructions</a:t>
            </a:r>
          </a:p>
          <a:p>
            <a:pPr lvl="1" eaLnBrk="1" hangingPunct="1">
              <a:defRPr/>
            </a:pPr>
            <a:r>
              <a:rPr lang="en-US" dirty="0"/>
              <a:t>Parallel operations on multiple data elements</a:t>
            </a:r>
          </a:p>
          <a:p>
            <a:pPr lvl="1" eaLnBrk="1" hangingPunct="1">
              <a:defRPr/>
            </a:pPr>
            <a:r>
              <a:rPr lang="en-US" dirty="0"/>
              <a:t>See Web Aside OPT:SIMD on CS:APP web page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graphicFrame>
        <p:nvGraphicFramePr>
          <p:cNvPr id="5" name="Group 49"/>
          <p:cNvGraphicFramePr>
            <a:graphicFrameLocks noGrp="1"/>
          </p:cNvGraphicFramePr>
          <p:nvPr/>
        </p:nvGraphicFramePr>
        <p:xfrm>
          <a:off x="357016" y="1168527"/>
          <a:ext cx="7796385" cy="271462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Scalar 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Vector 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Vec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64214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What About Branches?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442913" y="1220788"/>
            <a:ext cx="8624887" cy="5140325"/>
          </a:xfrm>
        </p:spPr>
        <p:txBody>
          <a:bodyPr/>
          <a:lstStyle/>
          <a:p>
            <a:pPr marL="284163" indent="-284163" eaLnBrk="1" hangingPunct="1">
              <a:defRPr/>
            </a:pPr>
            <a:r>
              <a:rPr lang="en-US" dirty="0"/>
              <a:t>Challenge</a:t>
            </a:r>
          </a:p>
          <a:p>
            <a:pPr marL="457200" lvl="1" indent="-173038" eaLnBrk="1" hangingPunct="1">
              <a:defRPr/>
            </a:pPr>
            <a:r>
              <a:rPr lang="en-US" dirty="0">
                <a:solidFill>
                  <a:srgbClr val="990000"/>
                </a:solidFill>
              </a:rPr>
              <a:t>Instruction Control Unit </a:t>
            </a:r>
            <a:r>
              <a:rPr lang="en-US" dirty="0"/>
              <a:t>must work well ahead of </a:t>
            </a:r>
            <a:r>
              <a:rPr lang="en-US" dirty="0">
                <a:solidFill>
                  <a:srgbClr val="990000"/>
                </a:solidFill>
              </a:rPr>
              <a:t>Execution Unit</a:t>
            </a:r>
            <a:br>
              <a:rPr lang="en-US" dirty="0"/>
            </a:br>
            <a:r>
              <a:rPr lang="en-US" dirty="0"/>
              <a:t>to generate enough operations to keep EU busy</a:t>
            </a:r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457200" lvl="1" indent="-173038">
              <a:defRPr/>
            </a:pPr>
            <a:r>
              <a:rPr lang="en-US" dirty="0"/>
              <a:t>When encounters conditional branch, cannot reliably determine where to continue fetching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43000" y="2506308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404663: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404668:  </a:t>
            </a:r>
            <a:r>
              <a:rPr lang="nl-NL" sz="1800" dirty="0" err="1">
                <a:latin typeface="Courier New" pitchFamily="49" charset="0"/>
              </a:rPr>
              <a:t>cmp</a:t>
            </a:r>
            <a:r>
              <a:rPr lang="nl-NL" sz="1800" dirty="0">
                <a:latin typeface="Courier New" pitchFamily="49" charset="0"/>
              </a:rPr>
              <a:t>    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>
                <a:latin typeface="Courier New" pitchFamily="49" charset="0"/>
              </a:rPr>
              <a:t>jge</a:t>
            </a:r>
            <a:r>
              <a:rPr lang="nl-NL" sz="1800" i="1" dirty="0">
                <a:latin typeface="Courier New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404685:  </a:t>
            </a:r>
            <a:r>
              <a:rPr lang="nl-NL" sz="1800" dirty="0" err="1">
                <a:latin typeface="Courier New" pitchFamily="49" charset="0"/>
              </a:rPr>
              <a:t>repz</a:t>
            </a: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48133" name="AutoShape 5"/>
          <p:cNvSpPr>
            <a:spLocks/>
          </p:cNvSpPr>
          <p:nvPr/>
        </p:nvSpPr>
        <p:spPr bwMode="auto">
          <a:xfrm>
            <a:off x="5792916" y="2514600"/>
            <a:ext cx="304800" cy="509814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6172835" y="2562749"/>
            <a:ext cx="141160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Executing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6622835" y="3045767"/>
            <a:ext cx="244496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How to continue?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5257800" y="3276600"/>
            <a:ext cx="1295400" cy="0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304800"/>
            <a:ext cx="8075754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Compiler-Generated Code Motion (-O1)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1371600" y="3276600"/>
            <a:ext cx="7061916" cy="3105979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testq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		# Test n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jle</a:t>
            </a:r>
            <a:r>
              <a:rPr lang="en-US" sz="1400" dirty="0">
                <a:latin typeface="Courier New" pitchFamily="49" charset="0"/>
              </a:rPr>
              <a:t>	.L1			# If 0, </a:t>
            </a:r>
            <a:r>
              <a:rPr lang="en-US" sz="1400" dirty="0" err="1">
                <a:latin typeface="Courier New" pitchFamily="49" charset="0"/>
              </a:rPr>
              <a:t>goto</a:t>
            </a:r>
            <a:r>
              <a:rPr lang="en-US" sz="1400" dirty="0">
                <a:latin typeface="Courier New" pitchFamily="49" charset="0"/>
              </a:rPr>
              <a:t> done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rdx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	#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ni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= n*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endParaRPr lang="en-US" sz="1400" dirty="0">
              <a:solidFill>
                <a:srgbClr val="C00000"/>
              </a:solidFill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	(%rdi,%rdx,8),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	# </a:t>
            </a:r>
            <a:r>
              <a:rPr lang="en-US" sz="1400" dirty="0" err="1">
                <a:latin typeface="Courier New" pitchFamily="49" charset="0"/>
              </a:rPr>
              <a:t>rowp</a:t>
            </a:r>
            <a:r>
              <a:rPr lang="en-US" sz="1400" dirty="0">
                <a:latin typeface="Courier New" pitchFamily="49" charset="0"/>
              </a:rPr>
              <a:t> = A + </a:t>
            </a:r>
            <a:r>
              <a:rPr lang="en-US" sz="1400" dirty="0" err="1">
                <a:latin typeface="Courier New" pitchFamily="49" charset="0"/>
              </a:rPr>
              <a:t>ni</a:t>
            </a:r>
            <a:r>
              <a:rPr lang="en-US" sz="1400" dirty="0">
                <a:latin typeface="Courier New" pitchFamily="49" charset="0"/>
              </a:rPr>
              <a:t>*8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movl</a:t>
            </a:r>
            <a:r>
              <a:rPr lang="en-US" sz="1400" dirty="0">
                <a:latin typeface="Courier New" pitchFamily="49" charset="0"/>
              </a:rPr>
              <a:t>	$0, %</a:t>
            </a:r>
            <a:r>
              <a:rPr lang="en-US" sz="1400" dirty="0" err="1">
                <a:latin typeface="Courier New" pitchFamily="49" charset="0"/>
              </a:rPr>
              <a:t>eax</a:t>
            </a:r>
            <a:r>
              <a:rPr lang="en-US" sz="1400" dirty="0">
                <a:latin typeface="Courier New" pitchFamily="49" charset="0"/>
              </a:rPr>
              <a:t>	               	# j = 0</a:t>
            </a:r>
          </a:p>
          <a:p>
            <a:r>
              <a:rPr lang="en-US" sz="1400" dirty="0">
                <a:latin typeface="Courier New" pitchFamily="49" charset="0"/>
              </a:rPr>
              <a:t>.L3:				      	# loop: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	(%rsi,%rax,8), %xmm0    	# t = b[j]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	%xmm0, (%rdx,%rax,8)   	# M[</a:t>
            </a:r>
            <a:r>
              <a:rPr lang="en-US" sz="1400" dirty="0" err="1">
                <a:latin typeface="Courier New" pitchFamily="49" charset="0"/>
              </a:rPr>
              <a:t>A+ni</a:t>
            </a:r>
            <a:r>
              <a:rPr lang="en-US" sz="1400" dirty="0">
                <a:latin typeface="Courier New" pitchFamily="49" charset="0"/>
              </a:rPr>
              <a:t>*8 + j*8] = t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	$1,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			# j++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		# </a:t>
            </a:r>
            <a:r>
              <a:rPr lang="en-US" sz="1400" dirty="0" err="1">
                <a:latin typeface="Courier New" pitchFamily="49" charset="0"/>
              </a:rPr>
              <a:t>j:n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	.L3			# if !=, </a:t>
            </a:r>
            <a:r>
              <a:rPr lang="en-US" sz="1400" dirty="0" err="1">
                <a:latin typeface="Courier New" pitchFamily="49" charset="0"/>
              </a:rPr>
              <a:t>goto</a:t>
            </a:r>
            <a:r>
              <a:rPr lang="en-US" sz="1400" dirty="0">
                <a:latin typeface="Courier New" pitchFamily="49" charset="0"/>
              </a:rPr>
              <a:t> loop</a:t>
            </a:r>
          </a:p>
          <a:p>
            <a:r>
              <a:rPr lang="en-US" sz="1400" dirty="0">
                <a:latin typeface="Courier New" pitchFamily="49" charset="0"/>
              </a:rPr>
              <a:t>.L1:				      	# done:</a:t>
            </a:r>
          </a:p>
          <a:p>
            <a:r>
              <a:rPr lang="en-US" sz="1400" dirty="0">
                <a:latin typeface="Courier New" pitchFamily="49" charset="0"/>
              </a:rPr>
              <a:t>	rep ; ret</a:t>
            </a:r>
          </a:p>
        </p:txBody>
      </p:sp>
      <p:sp>
        <p:nvSpPr>
          <p:cNvPr id="10244" name="Line 6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 rot="5400000" flipH="1" flipV="1">
            <a:off x="5257800" y="2590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5257800" y="1219200"/>
            <a:ext cx="3124200" cy="120967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long ni = n*i;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double *rowp = a+ni;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*rowp++ = b[j];	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304800" y="1066800"/>
            <a:ext cx="3854450" cy="16351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 err="1">
                <a:latin typeface="Courier New" pitchFamily="49" charset="0"/>
              </a:rPr>
              <a:t>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Modern CPU Design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1542040" y="35052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057400" y="3900160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Functional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Units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1542040" y="12192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Instruction Control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2167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Branch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75977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532890" y="4038600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3028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074352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460115" y="1676400"/>
            <a:ext cx="1303337" cy="11430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302827" y="5562600"/>
            <a:ext cx="1447800" cy="609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242377" y="16764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Control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242377" y="22860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5399665" y="194813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5399665" y="256288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820227" y="2819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 flipH="1">
            <a:off x="2313565" y="1752600"/>
            <a:ext cx="1928812" cy="22860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rot="5400000">
            <a:off x="496310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rot="16200000" flipV="1">
            <a:off x="5253615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rot="5400000">
            <a:off x="5734627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rot="5400000">
            <a:off x="602355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5514320" y="1673423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5410200" y="2286000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Instructions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4800600" y="2816423"/>
            <a:ext cx="1010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Operations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2286000" y="3166080"/>
            <a:ext cx="12919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Prediction OK?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515677" y="5240179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5735940" y="525780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5084584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5853440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2543175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408781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485775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63086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64008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2543175" y="38100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2989840" y="4038600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33147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1735715" y="4876800"/>
            <a:ext cx="52146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507240" y="4495800"/>
            <a:ext cx="3857625" cy="381000"/>
            <a:chOff x="768" y="2016"/>
            <a:chExt cx="1920" cy="144"/>
          </a:xfrm>
        </p:grpSpPr>
        <p:sp>
          <p:nvSpPr>
            <p:cNvPr id="11313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4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5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6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7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8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305" name="Rectangle 47"/>
          <p:cNvSpPr>
            <a:spLocks noChangeArrowheads="1"/>
          </p:cNvSpPr>
          <p:nvPr/>
        </p:nvSpPr>
        <p:spPr bwMode="auto">
          <a:xfrm>
            <a:off x="2796165" y="4829175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11306" name="Rectangle 48"/>
          <p:cNvSpPr>
            <a:spLocks noChangeArrowheads="1"/>
          </p:cNvSpPr>
          <p:nvPr/>
        </p:nvSpPr>
        <p:spPr bwMode="auto">
          <a:xfrm>
            <a:off x="2796165" y="1828800"/>
            <a:ext cx="1157287" cy="990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Retirement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Unit</a:t>
            </a:r>
          </a:p>
        </p:txBody>
      </p:sp>
      <p:sp>
        <p:nvSpPr>
          <p:cNvPr id="11307" name="Rectangle 49"/>
          <p:cNvSpPr>
            <a:spLocks noChangeArrowheads="1"/>
          </p:cNvSpPr>
          <p:nvPr/>
        </p:nvSpPr>
        <p:spPr bwMode="auto">
          <a:xfrm>
            <a:off x="2989840" y="2286000"/>
            <a:ext cx="76993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1308" name="Line 50"/>
          <p:cNvSpPr>
            <a:spLocks noChangeShapeType="1"/>
          </p:cNvSpPr>
          <p:nvPr/>
        </p:nvSpPr>
        <p:spPr bwMode="auto">
          <a:xfrm>
            <a:off x="2313565" y="2209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9" name="Freeform 51"/>
          <p:cNvSpPr>
            <a:spLocks/>
          </p:cNvSpPr>
          <p:nvPr/>
        </p:nvSpPr>
        <p:spPr bwMode="auto">
          <a:xfrm flipH="1">
            <a:off x="1904999" y="2667000"/>
            <a:ext cx="891166" cy="22098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0" name="Text Box 52"/>
          <p:cNvSpPr txBox="1">
            <a:spLocks noChangeArrowheads="1"/>
          </p:cNvSpPr>
          <p:nvPr/>
        </p:nvSpPr>
        <p:spPr bwMode="auto">
          <a:xfrm>
            <a:off x="457200" y="3159100"/>
            <a:ext cx="14452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Register Updates</a:t>
            </a:r>
          </a:p>
        </p:txBody>
      </p:sp>
      <p:sp>
        <p:nvSpPr>
          <p:cNvPr id="11311" name="Line 53"/>
          <p:cNvSpPr>
            <a:spLocks noChangeShapeType="1"/>
          </p:cNvSpPr>
          <p:nvPr/>
        </p:nvSpPr>
        <p:spPr bwMode="auto">
          <a:xfrm>
            <a:off x="3759777" y="25146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2" name="Freeform 54"/>
          <p:cNvSpPr>
            <a:spLocks/>
          </p:cNvSpPr>
          <p:nvPr/>
        </p:nvSpPr>
        <p:spPr bwMode="auto">
          <a:xfrm>
            <a:off x="3856615" y="2819400"/>
            <a:ext cx="963612" cy="228600"/>
          </a:xfrm>
          <a:custGeom>
            <a:avLst/>
            <a:gdLst>
              <a:gd name="T0" fmla="*/ 480 w 480"/>
              <a:gd name="T1" fmla="*/ 144 h 144"/>
              <a:gd name="T2" fmla="*/ 0 w 480"/>
              <a:gd name="T3" fmla="*/ 144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22160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9388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Outcomes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763000" cy="1828800"/>
          </a:xfrm>
        </p:spPr>
        <p:txBody>
          <a:bodyPr/>
          <a:lstStyle/>
          <a:p>
            <a:pPr marL="285750" lvl="1" indent="-171450" eaLnBrk="1" hangingPunct="1"/>
            <a:r>
              <a:rPr lang="en-US" b="1" dirty="0"/>
              <a:t>When encounter conditional branch, cannot determine where to continue fetching</a:t>
            </a:r>
          </a:p>
          <a:p>
            <a:pPr marL="573088" lvl="2" indent="-173038" eaLnBrk="1" hangingPunct="1"/>
            <a:r>
              <a:rPr lang="en-US" dirty="0"/>
              <a:t>Branch Taken: Transfer control to branch target</a:t>
            </a:r>
          </a:p>
          <a:p>
            <a:pPr marL="573088" lvl="2" indent="-173038" eaLnBrk="1" hangingPunct="1"/>
            <a:r>
              <a:rPr lang="en-US" dirty="0"/>
              <a:t>Branch Not-Taken: Continue with next instruction in sequence</a:t>
            </a:r>
          </a:p>
          <a:p>
            <a:pPr marL="285750" lvl="1" indent="-171450" eaLnBrk="1" hangingPunct="1"/>
            <a:r>
              <a:rPr lang="en-US" b="1" dirty="0"/>
              <a:t>Cannot resolve until outcome determined by branch/integer unit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4953000" y="4800600"/>
            <a:ext cx="188070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Branch Taken</a:t>
            </a:r>
          </a:p>
        </p:txBody>
      </p:sp>
      <p:sp>
        <p:nvSpPr>
          <p:cNvPr id="49159" name="Freeform 7"/>
          <p:cNvSpPr>
            <a:spLocks/>
          </p:cNvSpPr>
          <p:nvPr/>
        </p:nvSpPr>
        <p:spPr bwMode="auto">
          <a:xfrm>
            <a:off x="4648200" y="4271665"/>
            <a:ext cx="838200" cy="228600"/>
          </a:xfrm>
          <a:custGeom>
            <a:avLst/>
            <a:gdLst>
              <a:gd name="T0" fmla="*/ 0 w 248"/>
              <a:gd name="T1" fmla="*/ 0 h 144"/>
              <a:gd name="T2" fmla="*/ 240 w 248"/>
              <a:gd name="T3" fmla="*/ 48 h 144"/>
              <a:gd name="T4" fmla="*/ 48 w 248"/>
              <a:gd name="T5" fmla="*/ 144 h 144"/>
              <a:gd name="T6" fmla="*/ 0 60000 65536"/>
              <a:gd name="T7" fmla="*/ 0 60000 65536"/>
              <a:gd name="T8" fmla="*/ 0 60000 65536"/>
              <a:gd name="T9" fmla="*/ 0 w 248"/>
              <a:gd name="T10" fmla="*/ 0 h 144"/>
              <a:gd name="T11" fmla="*/ 248 w 24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8" h="144">
                <a:moveTo>
                  <a:pt x="0" y="0"/>
                </a:moveTo>
                <a:cubicBezTo>
                  <a:pt x="116" y="12"/>
                  <a:pt x="232" y="24"/>
                  <a:pt x="240" y="48"/>
                </a:cubicBezTo>
                <a:cubicBezTo>
                  <a:pt x="248" y="72"/>
                  <a:pt x="148" y="108"/>
                  <a:pt x="48" y="144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5486400" y="4038600"/>
            <a:ext cx="248848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Branch Not-Taken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600" y="3457220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404663: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404668:  </a:t>
            </a:r>
            <a:r>
              <a:rPr lang="nl-NL" sz="1800" dirty="0" err="1">
                <a:latin typeface="Courier New" pitchFamily="49" charset="0"/>
              </a:rPr>
              <a:t>cmp</a:t>
            </a:r>
            <a:r>
              <a:rPr lang="nl-NL" sz="1800" dirty="0">
                <a:latin typeface="Courier New" pitchFamily="49" charset="0"/>
              </a:rPr>
              <a:t>    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>
                <a:latin typeface="Courier New" pitchFamily="49" charset="0"/>
              </a:rPr>
              <a:t>jge</a:t>
            </a:r>
            <a:r>
              <a:rPr lang="nl-NL" sz="1800" i="1" dirty="0">
                <a:latin typeface="Courier New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404685:  </a:t>
            </a:r>
            <a:r>
              <a:rPr lang="nl-NL" sz="1800" dirty="0" err="1">
                <a:latin typeface="Courier New" pitchFamily="49" charset="0"/>
              </a:rPr>
              <a:t>repz</a:t>
            </a: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49161" name="Freeform 9"/>
          <p:cNvSpPr>
            <a:spLocks/>
          </p:cNvSpPr>
          <p:nvPr/>
        </p:nvSpPr>
        <p:spPr bwMode="auto">
          <a:xfrm rot="20125028" flipV="1">
            <a:off x="3041206" y="4284874"/>
            <a:ext cx="2505991" cy="952014"/>
          </a:xfrm>
          <a:custGeom>
            <a:avLst/>
            <a:gdLst>
              <a:gd name="T0" fmla="*/ 0 w 1379"/>
              <a:gd name="T1" fmla="*/ 0 h 664"/>
              <a:gd name="T2" fmla="*/ 1168 w 1379"/>
              <a:gd name="T3" fmla="*/ 216 h 664"/>
              <a:gd name="T4" fmla="*/ 1264 w 1379"/>
              <a:gd name="T5" fmla="*/ 400 h 664"/>
              <a:gd name="T6" fmla="*/ 832 w 1379"/>
              <a:gd name="T7" fmla="*/ 664 h 664"/>
              <a:gd name="T8" fmla="*/ 0 60000 65536"/>
              <a:gd name="T9" fmla="*/ 0 60000 65536"/>
              <a:gd name="T10" fmla="*/ 0 60000 65536"/>
              <a:gd name="T11" fmla="*/ 0 60000 65536"/>
              <a:gd name="T12" fmla="*/ 0 w 1379"/>
              <a:gd name="T13" fmla="*/ 0 h 664"/>
              <a:gd name="T14" fmla="*/ 1379 w 1379"/>
              <a:gd name="T15" fmla="*/ 664 h 6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9" h="664">
                <a:moveTo>
                  <a:pt x="0" y="0"/>
                </a:moveTo>
                <a:cubicBezTo>
                  <a:pt x="195" y="37"/>
                  <a:pt x="957" y="149"/>
                  <a:pt x="1168" y="216"/>
                </a:cubicBezTo>
                <a:cubicBezTo>
                  <a:pt x="1379" y="283"/>
                  <a:pt x="1320" y="325"/>
                  <a:pt x="1264" y="400"/>
                </a:cubicBezTo>
                <a:cubicBezTo>
                  <a:pt x="1208" y="475"/>
                  <a:pt x="922" y="609"/>
                  <a:pt x="832" y="664"/>
                </a:cubicBezTo>
              </a:path>
            </a:pathLst>
          </a:custGeom>
          <a:noFill/>
          <a:ln w="38100">
            <a:solidFill>
              <a:srgbClr val="990000"/>
            </a:solidFill>
            <a:round/>
            <a:headEnd type="triangle"/>
            <a:tailEnd type="none" w="med" len="med"/>
          </a:ln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634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Prediction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idx="1"/>
          </p:nvPr>
        </p:nvSpPr>
        <p:spPr>
          <a:xfrm>
            <a:off x="474452" y="1003300"/>
            <a:ext cx="8307387" cy="2044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Idea</a:t>
            </a:r>
          </a:p>
          <a:p>
            <a:pPr lvl="1" eaLnBrk="1" hangingPunct="1">
              <a:defRPr/>
            </a:pPr>
            <a:r>
              <a:rPr lang="en-US" dirty="0"/>
              <a:t>Guess which way branch will go</a:t>
            </a:r>
          </a:p>
          <a:p>
            <a:pPr lvl="1" eaLnBrk="1" hangingPunct="1">
              <a:defRPr/>
            </a:pPr>
            <a:r>
              <a:rPr lang="en-US" dirty="0"/>
              <a:t>Begin executing instructions at predicted position</a:t>
            </a:r>
          </a:p>
          <a:p>
            <a:pPr lvl="2" eaLnBrk="1" hangingPunct="1">
              <a:defRPr/>
            </a:pPr>
            <a:r>
              <a:rPr lang="en-US" dirty="0"/>
              <a:t>But don’t actually modify register or memory data</a:t>
            </a:r>
          </a:p>
          <a:p>
            <a:pPr eaLnBrk="1" hangingPunct="1">
              <a:defRPr/>
            </a:pPr>
            <a:endParaRPr lang="en-US" sz="2000" dirty="0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759726" y="3431232"/>
            <a:ext cx="18951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Predict Taken</a:t>
            </a:r>
          </a:p>
        </p:txBody>
      </p:sp>
      <p:sp>
        <p:nvSpPr>
          <p:cNvPr id="50184" name="AutoShape 8"/>
          <p:cNvSpPr>
            <a:spLocks/>
          </p:cNvSpPr>
          <p:nvPr/>
        </p:nvSpPr>
        <p:spPr bwMode="auto">
          <a:xfrm>
            <a:off x="5029200" y="4744160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5375817" y="4642534"/>
            <a:ext cx="1430841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Begin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Execution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600" y="2743200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404663: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404668:  </a:t>
            </a:r>
            <a:r>
              <a:rPr lang="nl-NL" sz="1800" dirty="0" err="1">
                <a:latin typeface="Courier New" pitchFamily="49" charset="0"/>
              </a:rPr>
              <a:t>cmp</a:t>
            </a:r>
            <a:r>
              <a:rPr lang="nl-NL" sz="1800" dirty="0">
                <a:latin typeface="Courier New" pitchFamily="49" charset="0"/>
              </a:rPr>
              <a:t>    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>
                <a:latin typeface="Courier New" pitchFamily="49" charset="0"/>
              </a:rPr>
              <a:t>jge</a:t>
            </a:r>
            <a:r>
              <a:rPr lang="nl-NL" sz="1800" i="1" dirty="0">
                <a:latin typeface="Courier New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404685:  </a:t>
            </a:r>
            <a:r>
              <a:rPr lang="nl-NL" sz="1800" dirty="0" err="1">
                <a:latin typeface="Courier New" pitchFamily="49" charset="0"/>
              </a:rPr>
              <a:t>repz</a:t>
            </a: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 rot="20125028" flipV="1">
            <a:off x="3252605" y="3627906"/>
            <a:ext cx="2505991" cy="952014"/>
          </a:xfrm>
          <a:custGeom>
            <a:avLst/>
            <a:gdLst>
              <a:gd name="T0" fmla="*/ 0 w 1379"/>
              <a:gd name="T1" fmla="*/ 0 h 664"/>
              <a:gd name="T2" fmla="*/ 1168 w 1379"/>
              <a:gd name="T3" fmla="*/ 216 h 664"/>
              <a:gd name="T4" fmla="*/ 1264 w 1379"/>
              <a:gd name="T5" fmla="*/ 400 h 664"/>
              <a:gd name="T6" fmla="*/ 832 w 1379"/>
              <a:gd name="T7" fmla="*/ 664 h 664"/>
              <a:gd name="T8" fmla="*/ 0 60000 65536"/>
              <a:gd name="T9" fmla="*/ 0 60000 65536"/>
              <a:gd name="T10" fmla="*/ 0 60000 65536"/>
              <a:gd name="T11" fmla="*/ 0 60000 65536"/>
              <a:gd name="T12" fmla="*/ 0 w 1379"/>
              <a:gd name="T13" fmla="*/ 0 h 664"/>
              <a:gd name="T14" fmla="*/ 1379 w 1379"/>
              <a:gd name="T15" fmla="*/ 664 h 6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9" h="664">
                <a:moveTo>
                  <a:pt x="0" y="0"/>
                </a:moveTo>
                <a:cubicBezTo>
                  <a:pt x="195" y="37"/>
                  <a:pt x="957" y="149"/>
                  <a:pt x="1168" y="216"/>
                </a:cubicBezTo>
                <a:cubicBezTo>
                  <a:pt x="1379" y="283"/>
                  <a:pt x="1320" y="325"/>
                  <a:pt x="1264" y="400"/>
                </a:cubicBezTo>
                <a:cubicBezTo>
                  <a:pt x="1208" y="475"/>
                  <a:pt x="922" y="609"/>
                  <a:pt x="832" y="664"/>
                </a:cubicBezTo>
              </a:path>
            </a:pathLst>
          </a:custGeom>
          <a:noFill/>
          <a:ln w="38100">
            <a:solidFill>
              <a:srgbClr val="990000"/>
            </a:solidFill>
            <a:round/>
            <a:headEnd type="triangle"/>
            <a:tailEnd type="none" w="med" len="med"/>
          </a:ln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3748" y="448574"/>
            <a:ext cx="78565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Prediction Through Loop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1206" name="Freeform 6"/>
          <p:cNvSpPr>
            <a:spLocks/>
          </p:cNvSpPr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07" name="Freeform 7"/>
          <p:cNvSpPr>
            <a:spLocks/>
          </p:cNvSpPr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98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100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4308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 (OK)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161089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(Oops)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101</a:t>
            </a:r>
          </a:p>
        </p:txBody>
      </p:sp>
      <p:sp>
        <p:nvSpPr>
          <p:cNvPr id="51215" name="Freeform 15"/>
          <p:cNvSpPr>
            <a:spLocks/>
          </p:cNvSpPr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2219325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Assume </a:t>
            </a:r>
          </a:p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vector length = </a:t>
            </a: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5548111" y="4248150"/>
            <a:ext cx="1295400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Read invalid location</a:t>
            </a: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H="1" flipV="1">
            <a:off x="4518025" y="4171950"/>
            <a:ext cx="1066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7889875" y="50863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7889875" y="38671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7280275" y="4220742"/>
            <a:ext cx="1342099" cy="461665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Executed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7362825" y="5425654"/>
            <a:ext cx="1191929" cy="461665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Fetched</a:t>
            </a: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 flipV="1">
            <a:off x="7737475" y="38671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 flipV="1">
            <a:off x="7737475" y="50863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 flipV="1">
            <a:off x="7737475" y="63055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2" name="Freeform 6"/>
          <p:cNvSpPr>
            <a:spLocks/>
          </p:cNvSpPr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Freeform 7"/>
          <p:cNvSpPr>
            <a:spLocks/>
          </p:cNvSpPr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98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100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4308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 (OK)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161089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(Oops)</a:t>
            </a: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101</a:t>
            </a:r>
          </a:p>
        </p:txBody>
      </p:sp>
      <p:sp>
        <p:nvSpPr>
          <p:cNvPr id="40" name="Freeform 15"/>
          <p:cNvSpPr>
            <a:spLocks/>
          </p:cNvSpPr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2219325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Assume </a:t>
            </a:r>
          </a:p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vector length = </a:t>
            </a: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Misprediction Invalidation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5943600" y="4928556"/>
            <a:ext cx="144513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Invalidate</a:t>
            </a:r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685800" y="4114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685800" y="43850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685800" y="46136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685800" y="4876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685800" y="5105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685800" y="55453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685800" y="57739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685800" y="6019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50" name="AutoShape 26"/>
          <p:cNvSpPr>
            <a:spLocks/>
          </p:cNvSpPr>
          <p:nvPr/>
        </p:nvSpPr>
        <p:spPr bwMode="auto">
          <a:xfrm>
            <a:off x="5562600" y="4070350"/>
            <a:ext cx="304800" cy="2178050"/>
          </a:xfrm>
          <a:prstGeom prst="rightBrace">
            <a:avLst>
              <a:gd name="adj1" fmla="val 56250"/>
              <a:gd name="adj2" fmla="val 50000"/>
            </a:avLst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6" name="Line 25"/>
          <p:cNvSpPr>
            <a:spLocks noChangeShapeType="1"/>
          </p:cNvSpPr>
          <p:nvPr/>
        </p:nvSpPr>
        <p:spPr bwMode="auto">
          <a:xfrm>
            <a:off x="685800" y="6248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2"/>
            <a:ext cx="75517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Misprediction Recovery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>
          <a:xfrm>
            <a:off x="498896" y="3962400"/>
            <a:ext cx="8009626" cy="13684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Performance Cost</a:t>
            </a:r>
          </a:p>
          <a:p>
            <a:pPr lvl="1" eaLnBrk="1" hangingPunct="1">
              <a:defRPr/>
            </a:pPr>
            <a:r>
              <a:rPr lang="en-US" dirty="0"/>
              <a:t>Multiple clock cycles on modern processor</a:t>
            </a:r>
          </a:p>
          <a:p>
            <a:pPr lvl="1" eaLnBrk="1" hangingPunct="1">
              <a:defRPr/>
            </a:pPr>
            <a:r>
              <a:rPr lang="en-US" dirty="0"/>
              <a:t>Can be a major performance limiter</a:t>
            </a: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589861" y="1354028"/>
            <a:ext cx="5341039" cy="18133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401029:  </a:t>
            </a:r>
            <a:r>
              <a:rPr lang="cs-CZ" sz="1600" dirty="0" err="1">
                <a:latin typeface="Courier New" pitchFamily="49" charset="0"/>
              </a:rPr>
              <a:t>vmulsd</a:t>
            </a:r>
            <a:r>
              <a:rPr lang="cs-CZ" sz="1600" dirty="0">
                <a:latin typeface="Courier New" pitchFamily="49" charset="0"/>
              </a:rPr>
              <a:t> (%</a:t>
            </a:r>
            <a:r>
              <a:rPr lang="cs-CZ" sz="1600" dirty="0" err="1">
                <a:latin typeface="Courier New" pitchFamily="49" charset="0"/>
              </a:rPr>
              <a:t>rdx</a:t>
            </a:r>
            <a:r>
              <a:rPr lang="cs-CZ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40102d:  </a:t>
            </a:r>
            <a:r>
              <a:rPr lang="cs-CZ" sz="1600" dirty="0" err="1">
                <a:latin typeface="Courier New" pitchFamily="49" charset="0"/>
              </a:rPr>
              <a:t>add</a:t>
            </a:r>
            <a:r>
              <a:rPr lang="cs-CZ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401031:  </a:t>
            </a:r>
            <a:r>
              <a:rPr lang="cs-CZ" sz="1600" dirty="0" err="1">
                <a:latin typeface="Courier New" pitchFamily="49" charset="0"/>
              </a:rPr>
              <a:t>cmp</a:t>
            </a:r>
            <a:r>
              <a:rPr lang="cs-CZ" sz="1600" dirty="0">
                <a:latin typeface="Courier New" pitchFamily="49" charset="0"/>
              </a:rPr>
              <a:t>    %</a:t>
            </a:r>
            <a:r>
              <a:rPr lang="cs-CZ" sz="1600" dirty="0" err="1">
                <a:latin typeface="Courier New" pitchFamily="49" charset="0"/>
              </a:rPr>
              <a:t>rax</a:t>
            </a:r>
            <a:r>
              <a:rPr lang="cs-CZ" sz="1600" dirty="0">
                <a:latin typeface="Courier New" pitchFamily="49" charset="0"/>
              </a:rPr>
              <a:t>,%</a:t>
            </a:r>
            <a:r>
              <a:rPr lang="cs-CZ" sz="1600" dirty="0" err="1">
                <a:latin typeface="Courier New" pitchFamily="49" charset="0"/>
              </a:rPr>
              <a:t>rdx</a:t>
            </a:r>
            <a:endParaRPr lang="cs-CZ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401034:  </a:t>
            </a:r>
            <a:r>
              <a:rPr lang="cs-CZ" sz="1600" dirty="0" err="1">
                <a:latin typeface="Courier New" pitchFamily="49" charset="0"/>
              </a:rPr>
              <a:t>jne</a:t>
            </a:r>
            <a:r>
              <a:rPr lang="cs-CZ" sz="1600" dirty="0">
                <a:latin typeface="Courier New" pitchFamily="49" charset="0"/>
              </a:rPr>
              <a:t>    401029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401036:  </a:t>
            </a:r>
            <a:r>
              <a:rPr lang="cs-CZ" sz="1600" dirty="0" err="1">
                <a:latin typeface="Courier New" pitchFamily="49" charset="0"/>
              </a:rPr>
              <a:t>jmp</a:t>
            </a:r>
            <a:r>
              <a:rPr lang="cs-CZ" sz="1600" dirty="0">
                <a:latin typeface="Courier New" pitchFamily="49" charset="0"/>
              </a:rPr>
              <a:t>    401040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401040:  </a:t>
            </a:r>
            <a:r>
              <a:rPr lang="cs-CZ" sz="1600" dirty="0" err="1">
                <a:latin typeface="Courier New" pitchFamily="49" charset="0"/>
              </a:rPr>
              <a:t>vmovsd</a:t>
            </a:r>
            <a:r>
              <a:rPr lang="cs-CZ" sz="1600" dirty="0">
                <a:latin typeface="Courier New" pitchFamily="49" charset="0"/>
              </a:rPr>
              <a:t> %xmm0,(%r12)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3253" name="Freeform 7"/>
          <p:cNvSpPr>
            <a:spLocks/>
          </p:cNvSpPr>
          <p:nvPr/>
        </p:nvSpPr>
        <p:spPr bwMode="auto">
          <a:xfrm>
            <a:off x="3793627" y="2260687"/>
            <a:ext cx="1968500" cy="22860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254" name="Text Box 9"/>
          <p:cNvSpPr txBox="1">
            <a:spLocks noChangeArrowheads="1"/>
          </p:cNvSpPr>
          <p:nvPr/>
        </p:nvSpPr>
        <p:spPr bwMode="auto">
          <a:xfrm>
            <a:off x="4777877" y="167640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53255" name="Text Box 11"/>
          <p:cNvSpPr txBox="1">
            <a:spLocks noChangeArrowheads="1"/>
          </p:cNvSpPr>
          <p:nvPr/>
        </p:nvSpPr>
        <p:spPr bwMode="auto">
          <a:xfrm>
            <a:off x="5965371" y="1796230"/>
            <a:ext cx="271760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Definitely not taken</a:t>
            </a:r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>
            <a:off x="5958114" y="2471651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04731" y="2370025"/>
            <a:ext cx="1215447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Reload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Pipeline</a:t>
            </a: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Prediction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behavior:</a:t>
            </a:r>
          </a:p>
          <a:p>
            <a:pPr lvl="1"/>
            <a:r>
              <a:rPr lang="en-US" dirty="0"/>
              <a:t>Backwards branches are often loops so predict taken </a:t>
            </a:r>
          </a:p>
          <a:p>
            <a:pPr lvl="1"/>
            <a:r>
              <a:rPr lang="en-US" dirty="0"/>
              <a:t>Forwards branches are often if so predict not taken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Predictors average better than 95% accuracy</a:t>
            </a:r>
          </a:p>
          <a:p>
            <a:pPr lvl="1"/>
            <a:r>
              <a:rPr lang="en-US" dirty="0"/>
              <a:t>Most branches are already predictable.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Bonus material: http://stackoverflow.com/questions/11227809/why-is-processing-a-sorted-array-faster-than-an-unsorted-array</a:t>
            </a:r>
          </a:p>
        </p:txBody>
      </p:sp>
    </p:spTree>
    <p:extLst>
      <p:ext uri="{BB962C8B-B14F-4D97-AF65-F5344CB8AC3E}">
        <p14:creationId xmlns:p14="http://schemas.microsoft.com/office/powerpoint/2010/main" val="24980422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A1E04-08F9-4C09-87BA-B527371A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确信和消除性能瓶径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CD91B-7C92-4C41-B0F6-AC2BC8222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程序剖析</a:t>
            </a:r>
            <a:endParaRPr lang="en-US" altLang="zh-CN" dirty="0"/>
          </a:p>
          <a:p>
            <a:r>
              <a:rPr lang="zh-CN" altLang="en-US" dirty="0"/>
              <a:t>程序剖析</a:t>
            </a:r>
            <a:r>
              <a:rPr lang="en-US" altLang="zh-CN" dirty="0"/>
              <a:t>(profiling)</a:t>
            </a:r>
            <a:r>
              <a:rPr lang="zh-CN" altLang="en-US" dirty="0"/>
              <a:t>：是程序执行时收集性能数据的分析工具，方法是运行程序的一个版本，其中插入了工具代码，以确定程序的各个部分需要多少时间</a:t>
            </a:r>
            <a:endParaRPr lang="en-US" altLang="zh-CN" dirty="0"/>
          </a:p>
          <a:p>
            <a:r>
              <a:rPr lang="en-US" altLang="zh-CN" dirty="0"/>
              <a:t>GRPOF</a:t>
            </a:r>
            <a:r>
              <a:rPr lang="zh-CN" altLang="en-US" dirty="0"/>
              <a:t>：给出函数执行时间和调用次数</a:t>
            </a:r>
            <a:endParaRPr lang="en-US" altLang="zh-CN" dirty="0"/>
          </a:p>
          <a:p>
            <a:pPr marL="800011" lvl="1" indent="-457200">
              <a:buFont typeface="+mj-lt"/>
              <a:buAutoNum type="arabicPeriod"/>
            </a:pPr>
            <a:r>
              <a:rPr lang="zh-CN" altLang="en-US" dirty="0"/>
              <a:t>为剖析编译和链接程序：使用</a:t>
            </a:r>
            <a:r>
              <a:rPr lang="en-US" altLang="zh-CN" dirty="0"/>
              <a:t>-</a:t>
            </a:r>
            <a:r>
              <a:rPr lang="en-US" altLang="zh-CN" dirty="0" err="1"/>
              <a:t>pg</a:t>
            </a:r>
            <a:r>
              <a:rPr lang="zh-CN" altLang="en-US" dirty="0"/>
              <a:t>选项</a:t>
            </a:r>
            <a:endParaRPr lang="en-US" altLang="zh-CN" dirty="0"/>
          </a:p>
          <a:p>
            <a:pPr marL="1099971" lvl="2" indent="-457200"/>
            <a:r>
              <a:rPr lang="zh-CN" altLang="en-US" dirty="0"/>
              <a:t>例：</a:t>
            </a:r>
            <a:r>
              <a:rPr lang="pt-BR" altLang="zh-CN" dirty="0"/>
              <a:t>gcc -O3 -pg prefixsum.c -o prefixsum</a:t>
            </a:r>
          </a:p>
          <a:p>
            <a:pPr marL="800011" lvl="1" indent="-457200">
              <a:buFont typeface="+mj-lt"/>
              <a:buAutoNum type="arabicPeriod"/>
            </a:pPr>
            <a:r>
              <a:rPr lang="zh-CN" altLang="en-US" dirty="0"/>
              <a:t>执行程序</a:t>
            </a:r>
            <a:endParaRPr lang="en-US" altLang="zh-CN" dirty="0"/>
          </a:p>
          <a:p>
            <a:pPr marL="1099971" lvl="2" indent="-457200"/>
            <a:r>
              <a:rPr lang="zh-CN" altLang="en-US" dirty="0"/>
              <a:t>例：</a:t>
            </a:r>
            <a:r>
              <a:rPr lang="en-US" altLang="zh-CN" dirty="0" err="1"/>
              <a:t>prefixsum</a:t>
            </a:r>
            <a:endParaRPr lang="en-US" altLang="zh-CN" dirty="0"/>
          </a:p>
          <a:p>
            <a:pPr marL="800011" lvl="1" indent="-457200">
              <a:buFont typeface="+mj-lt"/>
              <a:buAutoNum type="arabicPeriod"/>
            </a:pPr>
            <a:r>
              <a:rPr lang="zh-CN" altLang="en-US" dirty="0"/>
              <a:t>调用</a:t>
            </a:r>
            <a:r>
              <a:rPr lang="en-US" altLang="zh-CN" dirty="0"/>
              <a:t>GPROF</a:t>
            </a:r>
            <a:r>
              <a:rPr lang="zh-CN" altLang="en-US" dirty="0"/>
              <a:t>分析</a:t>
            </a:r>
            <a:endParaRPr lang="en-US" altLang="zh-CN" dirty="0"/>
          </a:p>
          <a:p>
            <a:pPr marL="1099971" lvl="2" indent="-457200"/>
            <a:r>
              <a:rPr lang="zh-CN" altLang="en-US" dirty="0"/>
              <a:t>例：</a:t>
            </a:r>
            <a:r>
              <a:rPr lang="en-US" altLang="zh-CN" dirty="0" err="1"/>
              <a:t>gprof</a:t>
            </a:r>
            <a:r>
              <a:rPr lang="en-US" altLang="zh-CN" dirty="0"/>
              <a:t> </a:t>
            </a:r>
            <a:r>
              <a:rPr lang="en-US" altLang="zh-CN" dirty="0" err="1"/>
              <a:t>prefixsum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zh-CN" altLang="en-US" dirty="0"/>
              <a:t>剖析报告显示函数执行</a:t>
            </a:r>
            <a:br>
              <a:rPr lang="en-US" altLang="zh-CN" dirty="0"/>
            </a:br>
            <a:r>
              <a:rPr lang="zh-CN" altLang="en-US" dirty="0"/>
              <a:t>信息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3E3DED-F39A-4181-B8CA-971E7AAC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4058" y="6594820"/>
            <a:ext cx="802741" cy="2863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62327B-ED8D-4CFC-ADD0-A75FA5CBE281}" type="slidenum">
              <a:rPr lang="zh-CN" altLang="en-US" smtClean="0"/>
              <a:pPr/>
              <a:t>77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BCD73D-538A-41C6-9B5B-C3B15F71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725" y="4143375"/>
            <a:ext cx="48672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421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F06F0-9BC6-4D21-B953-FBC1DCF2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perf</a:t>
            </a:r>
            <a:r>
              <a:rPr lang="zh-CN" altLang="en-US" dirty="0"/>
              <a:t>监测性能指标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6232B-2CED-4FFA-B5FD-A595DE60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Perf </a:t>
            </a:r>
            <a:r>
              <a:rPr lang="zh-CN" altLang="en-US" sz="2000" dirty="0"/>
              <a:t>是用来进行软件性能分析的工具，可以同时分析应用代码和内核，从而全面理解应用程序中的性能瓶颈。</a:t>
            </a:r>
            <a:endParaRPr lang="en-US" altLang="zh-CN" sz="2000" dirty="0"/>
          </a:p>
          <a:p>
            <a:r>
              <a:rPr lang="en-US" altLang="zh-CN" sz="2000" dirty="0"/>
              <a:t>Perf</a:t>
            </a:r>
            <a:r>
              <a:rPr lang="zh-CN" altLang="en-US" sz="2000" dirty="0"/>
              <a:t>程序剖析示例：监测</a:t>
            </a:r>
            <a:r>
              <a:rPr lang="en-US" altLang="zh-CN" sz="2000" dirty="0"/>
              <a:t>rearrange</a:t>
            </a:r>
            <a:r>
              <a:rPr lang="zh-CN" altLang="en-US" sz="2000" dirty="0"/>
              <a:t>程序</a:t>
            </a:r>
            <a:r>
              <a:rPr lang="en-US" altLang="zh-CN" sz="2000" dirty="0"/>
              <a:t>branch</a:t>
            </a:r>
            <a:r>
              <a:rPr lang="zh-CN" altLang="en-US" sz="2000" dirty="0"/>
              <a:t>与</a:t>
            </a:r>
            <a:r>
              <a:rPr lang="en-US" altLang="zh-CN" sz="2000" dirty="0"/>
              <a:t>cache misses</a:t>
            </a:r>
          </a:p>
          <a:p>
            <a:pPr lvl="1"/>
            <a:r>
              <a:rPr lang="zh-CN" altLang="en-US" sz="2000" dirty="0"/>
              <a:t>命令：</a:t>
            </a:r>
            <a:r>
              <a:rPr lang="en-US" altLang="zh-CN" sz="2000" dirty="0"/>
              <a:t>perf stat -e branches -e branch-misses -e cache-misses ./rearrange</a:t>
            </a:r>
          </a:p>
          <a:p>
            <a:endParaRPr lang="en-US" altLang="zh-CN" sz="2300" dirty="0"/>
          </a:p>
          <a:p>
            <a:endParaRPr lang="en-US" altLang="zh-CN" sz="2300" dirty="0"/>
          </a:p>
          <a:p>
            <a:endParaRPr lang="en-US" altLang="zh-CN" sz="2300" dirty="0"/>
          </a:p>
          <a:p>
            <a:endParaRPr lang="en-US" altLang="zh-CN" sz="2300" dirty="0"/>
          </a:p>
          <a:p>
            <a:endParaRPr lang="en-US" altLang="zh-CN" sz="2300" dirty="0"/>
          </a:p>
          <a:p>
            <a:endParaRPr lang="en-US" altLang="zh-CN" sz="2300" dirty="0"/>
          </a:p>
          <a:p>
            <a:r>
              <a:rPr lang="en-US" altLang="zh-CN" sz="2300" dirty="0"/>
              <a:t>Perf</a:t>
            </a:r>
            <a:r>
              <a:rPr lang="zh-CN" altLang="en-US" sz="2300" dirty="0"/>
              <a:t>主要监测指标：</a:t>
            </a:r>
            <a:r>
              <a:rPr lang="en-US" altLang="zh-CN" sz="2300" dirty="0"/>
              <a:t>perf list</a:t>
            </a:r>
          </a:p>
          <a:p>
            <a:pPr lvl="1"/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F9719A-5CE6-4B44-ACFA-4F98CD23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4058" y="6594820"/>
            <a:ext cx="802741" cy="2863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62327B-ED8D-4CFC-ADD0-A75FA5CBE281}" type="slidenum">
              <a:rPr lang="zh-CN" altLang="en-US" smtClean="0"/>
              <a:pPr/>
              <a:t>78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D4B8A6-2F70-4552-A84E-E68986188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18" y="3048000"/>
            <a:ext cx="5800725" cy="24479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C2A9DEB-3BD7-433F-B8F8-D1E10D2A6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2819400"/>
            <a:ext cx="2510971" cy="399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15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F06F0-9BC6-4D21-B953-FBC1DCF2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perf</a:t>
            </a:r>
            <a:r>
              <a:rPr lang="zh-CN" altLang="en-US" dirty="0"/>
              <a:t>监测性能指标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6232B-2CED-4FFA-B5FD-A595DE60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Perf</a:t>
            </a:r>
            <a:r>
              <a:rPr lang="zh-CN" altLang="en-US" sz="1600" dirty="0"/>
              <a:t>性能分析：监测程序性能并将其数据保存到</a:t>
            </a:r>
            <a:r>
              <a:rPr lang="en-US" altLang="zh-CN" sz="1600" dirty="0" err="1"/>
              <a:t>perf.data</a:t>
            </a:r>
            <a:r>
              <a:rPr lang="zh-CN" altLang="en-US" sz="1600" dirty="0"/>
              <a:t>中，使用</a:t>
            </a:r>
            <a:r>
              <a:rPr lang="en-US" altLang="zh-CN" sz="1600" dirty="0"/>
              <a:t>perf report</a:t>
            </a:r>
            <a:r>
              <a:rPr lang="zh-CN" altLang="en-US" sz="1600" dirty="0"/>
              <a:t>进行分析。</a:t>
            </a:r>
          </a:p>
          <a:p>
            <a:pPr lvl="1"/>
            <a:r>
              <a:rPr lang="en-US" altLang="zh-CN" sz="1400" dirty="0"/>
              <a:t>perf record</a:t>
            </a:r>
            <a:r>
              <a:rPr lang="zh-CN" altLang="en-US" sz="1400" dirty="0"/>
              <a:t>和</a:t>
            </a:r>
            <a:r>
              <a:rPr lang="en-US" altLang="zh-CN" sz="1400" dirty="0"/>
              <a:t>perf report</a:t>
            </a:r>
            <a:r>
              <a:rPr lang="zh-CN" altLang="en-US" sz="1400" dirty="0"/>
              <a:t>可以更精确的分析一个应用，</a:t>
            </a:r>
            <a:r>
              <a:rPr lang="en-US" altLang="zh-CN" sz="1400" dirty="0"/>
              <a:t>perf record</a:t>
            </a:r>
            <a:r>
              <a:rPr lang="zh-CN" altLang="en-US" sz="1400" dirty="0"/>
              <a:t>可以精确到函数级别。并且在函数里面混合显示汇编语言和代码。</a:t>
            </a:r>
            <a:endParaRPr lang="en-US" altLang="zh-CN" sz="1400" dirty="0"/>
          </a:p>
          <a:p>
            <a:pPr lvl="1"/>
            <a:r>
              <a:rPr lang="zh-CN" altLang="en-US" sz="1600" dirty="0"/>
              <a:t>命令：</a:t>
            </a:r>
            <a:endParaRPr lang="en-US" altLang="zh-CN" sz="1600" dirty="0"/>
          </a:p>
          <a:p>
            <a:pPr lvl="2"/>
            <a:r>
              <a:rPr lang="en-US" altLang="zh-CN" sz="1400" dirty="0"/>
              <a:t>perf record -e branches -e branch-misses -e cache-misses ./rearrange</a:t>
            </a:r>
          </a:p>
          <a:p>
            <a:pPr lvl="2"/>
            <a:r>
              <a:rPr lang="en-US" altLang="zh-CN" sz="1400" dirty="0"/>
              <a:t>perf report</a:t>
            </a:r>
          </a:p>
          <a:p>
            <a:pPr lvl="1"/>
            <a:endParaRPr lang="zh-CN" alt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F9719A-5CE6-4B44-ACFA-4F98CD23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4058" y="6594820"/>
            <a:ext cx="802741" cy="2863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62327B-ED8D-4CFC-ADD0-A75FA5CBE281}" type="slidenum">
              <a:rPr lang="zh-CN" altLang="en-US" smtClean="0"/>
              <a:pPr/>
              <a:t>79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26B8AC-70AF-41F9-B5C2-CF5004BAA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512" y="2463027"/>
            <a:ext cx="3924300" cy="24288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8D2BD3A-CAAE-4947-B70D-C82745D21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7" y="2654552"/>
            <a:ext cx="3806589" cy="38926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4551A1-C258-4E83-BC8B-3B78B54AC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2696154"/>
            <a:ext cx="3924300" cy="40129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12F9F6E-ACD0-47FA-83FA-CB3AEBB5A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207" y="2681405"/>
            <a:ext cx="3806589" cy="389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9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620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Reduction in Strength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220788"/>
            <a:ext cx="8307387" cy="2817812"/>
          </a:xfrm>
          <a:noFill/>
        </p:spPr>
        <p:txBody>
          <a:bodyPr lIns="90487" tIns="44450" rIns="90487" bIns="44450"/>
          <a:lstStyle/>
          <a:p>
            <a:pPr lvl="1" eaLnBrk="1" hangingPunct="1"/>
            <a:r>
              <a:rPr lang="en-US" dirty="0"/>
              <a:t>Replace costly operation with simpler one</a:t>
            </a:r>
          </a:p>
          <a:p>
            <a:pPr lvl="1" eaLnBrk="1" hangingPunct="1"/>
            <a:r>
              <a:rPr lang="en-US" dirty="0"/>
              <a:t>Shift, add instead of multiply or divide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16*x	--&gt;	x &lt;&lt; 4</a:t>
            </a:r>
          </a:p>
          <a:p>
            <a:pPr lvl="2" eaLnBrk="1" hangingPunct="1"/>
            <a:r>
              <a:rPr lang="en-US" dirty="0"/>
              <a:t>Utility machine dependent</a:t>
            </a:r>
          </a:p>
          <a:p>
            <a:pPr lvl="2" eaLnBrk="1" hangingPunct="1"/>
            <a:r>
              <a:rPr lang="en-US" dirty="0"/>
              <a:t>Depends on cost of multiply or divide instruction</a:t>
            </a:r>
          </a:p>
          <a:p>
            <a:pPr lvl="3" eaLnBrk="1" hangingPunct="1"/>
            <a:r>
              <a:rPr lang="en-US" dirty="0"/>
              <a:t>On Intel Nehalem, integer multiply requires 3 CPU cycles</a:t>
            </a:r>
          </a:p>
          <a:p>
            <a:pPr lvl="1" eaLnBrk="1" hangingPunct="1"/>
            <a:r>
              <a:rPr lang="en-US" dirty="0"/>
              <a:t>Recognize sequence of products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838200" y="4597400"/>
            <a:ext cx="2876224" cy="1166986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ni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 = n*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a[</a:t>
            </a:r>
            <a:r>
              <a:rPr lang="en-US" sz="1400" dirty="0" err="1">
                <a:latin typeface="Courier New" pitchFamily="49" charset="0"/>
              </a:rPr>
              <a:t>ni</a:t>
            </a:r>
            <a:r>
              <a:rPr lang="en-US" sz="1400" dirty="0">
                <a:latin typeface="Courier New" pitchFamily="49" charset="0"/>
              </a:rPr>
              <a:t> + j]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876800" y="4368800"/>
            <a:ext cx="2897188" cy="14224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i="1" dirty="0" err="1">
                <a:latin typeface="Courier New" pitchFamily="49" charset="0"/>
              </a:rPr>
              <a:t>int</a:t>
            </a:r>
            <a:r>
              <a:rPr lang="en-US" sz="1400" i="1" dirty="0">
                <a:latin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</a:rPr>
              <a:t>ni</a:t>
            </a:r>
            <a:r>
              <a:rPr lang="en-US" sz="1400" i="1" dirty="0">
                <a:latin typeface="Courier New" pitchFamily="49" charset="0"/>
              </a:rPr>
              <a:t> = 0;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for (j = 0; j &lt; n; </a:t>
            </a:r>
            <a:r>
              <a:rPr lang="en-US" sz="1400" dirty="0" err="1">
                <a:latin typeface="Courier New" pitchFamily="49" charset="0"/>
              </a:rPr>
              <a:t>j++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a[</a:t>
            </a:r>
            <a:r>
              <a:rPr lang="en-US" sz="1400" dirty="0" err="1">
                <a:latin typeface="Courier New" pitchFamily="49" charset="0"/>
              </a:rPr>
              <a:t>ni</a:t>
            </a:r>
            <a:r>
              <a:rPr lang="en-US" sz="1400" dirty="0">
                <a:latin typeface="Courier New" pitchFamily="49" charset="0"/>
              </a:rPr>
              <a:t> + j] = b[j];</a:t>
            </a:r>
          </a:p>
          <a:p>
            <a:pPr algn="l">
              <a:lnSpc>
                <a:spcPct val="100000"/>
              </a:lnSpc>
            </a:pPr>
            <a:r>
              <a:rPr lang="en-US" sz="1400" i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1400" i="1" dirty="0" err="1">
                <a:solidFill>
                  <a:srgbClr val="FF0000"/>
                </a:solidFill>
                <a:latin typeface="Courier New" pitchFamily="49" charset="0"/>
              </a:rPr>
              <a:t>ni</a:t>
            </a:r>
            <a:r>
              <a:rPr lang="en-US" sz="1400" i="1" dirty="0">
                <a:solidFill>
                  <a:srgbClr val="FF0000"/>
                </a:solidFill>
                <a:latin typeface="Courier New" pitchFamily="49" charset="0"/>
              </a:rPr>
              <a:t> += n;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4017963" y="4906963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代码阅读工具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Source Insight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84058" y="6594820"/>
            <a:ext cx="802741" cy="2863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62327B-ED8D-4CFC-ADD0-A75FA5CBE281}" type="slidenum">
              <a:rPr lang="zh-CN" altLang="en-US" smtClean="0"/>
              <a:pPr/>
              <a:t>80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3622"/>
          <a:stretch/>
        </p:blipFill>
        <p:spPr>
          <a:xfrm>
            <a:off x="611560" y="1433132"/>
            <a:ext cx="7980619" cy="51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340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1686ABDD-5392-E12A-9A5A-402E607D6D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713787" cy="981075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1747" name="内容占位符 4">
            <a:extLst>
              <a:ext uri="{FF2B5EF4-FFF2-40B4-BE49-F238E27FC236}">
                <a16:creationId xmlns:a16="http://schemas.microsoft.com/office/drawing/2014/main" id="{EA4B2457-9F0B-496D-54E6-9D72033572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5088" y="106363"/>
            <a:ext cx="5524500" cy="6434137"/>
          </a:xfrm>
        </p:spPr>
      </p:pic>
    </p:spTree>
    <p:extLst>
      <p:ext uri="{BB962C8B-B14F-4D97-AF65-F5344CB8AC3E}">
        <p14:creationId xmlns:p14="http://schemas.microsoft.com/office/powerpoint/2010/main" val="60733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360BC75D-DB0E-9F34-A524-CAEE74255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713787" cy="981075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2771" name="内容占位符 4">
            <a:extLst>
              <a:ext uri="{FF2B5EF4-FFF2-40B4-BE49-F238E27FC236}">
                <a16:creationId xmlns:a16="http://schemas.microsoft.com/office/drawing/2014/main" id="{3C304C0C-C225-C062-BF5F-F0180EF651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0250" y="1300163"/>
            <a:ext cx="5143500" cy="4833937"/>
          </a:xfrm>
        </p:spPr>
      </p:pic>
    </p:spTree>
    <p:extLst>
      <p:ext uri="{BB962C8B-B14F-4D97-AF65-F5344CB8AC3E}">
        <p14:creationId xmlns:p14="http://schemas.microsoft.com/office/powerpoint/2010/main" val="33446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AFAD0A31-6101-612F-C70B-747274284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713787" cy="981075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3795" name="内容占位符 4">
            <a:extLst>
              <a:ext uri="{FF2B5EF4-FFF2-40B4-BE49-F238E27FC236}">
                <a16:creationId xmlns:a16="http://schemas.microsoft.com/office/drawing/2014/main" id="{9B0B0071-0B30-9E95-1F68-8FF4AE7FFF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2963" y="981075"/>
            <a:ext cx="7151687" cy="5700713"/>
          </a:xfrm>
        </p:spPr>
      </p:pic>
    </p:spTree>
    <p:extLst>
      <p:ext uri="{BB962C8B-B14F-4D97-AF65-F5344CB8AC3E}">
        <p14:creationId xmlns:p14="http://schemas.microsoft.com/office/powerpoint/2010/main" val="28739420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53" name="Rectangle 285">
            <a:extLst>
              <a:ext uri="{FF2B5EF4-FFF2-40B4-BE49-F238E27FC236}">
                <a16:creationId xmlns:a16="http://schemas.microsoft.com/office/drawing/2014/main" id="{E8BFB692-10CA-8C1A-B9C8-7D74F1C2DC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425" y="122238"/>
            <a:ext cx="7021513" cy="631825"/>
          </a:xfrm>
        </p:spPr>
        <p:txBody>
          <a:bodyPr/>
          <a:lstStyle/>
          <a:p>
            <a:pPr>
              <a:defRPr/>
            </a:pPr>
            <a:r>
              <a:rPr lang="zh-CN" altLang="en-US" sz="2954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中国芯的发源地</a:t>
            </a:r>
            <a:br>
              <a:rPr lang="zh-CN" altLang="en-US" sz="2954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2215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　　中国第一款正向设计的自主</a:t>
            </a:r>
            <a:r>
              <a:rPr lang="en-US" altLang="zh-CN" sz="2215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CPU(1999)</a:t>
            </a:r>
            <a:endParaRPr lang="zh-CN" altLang="en-US" sz="2215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4254" name="Rectangle 286">
            <a:extLst>
              <a:ext uri="{FF2B5EF4-FFF2-40B4-BE49-F238E27FC236}">
                <a16:creationId xmlns:a16="http://schemas.microsoft.com/office/drawing/2014/main" id="{B7E350BF-39B3-C6C6-7F7A-7CE4BEAA2E7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03263" y="1306513"/>
            <a:ext cx="7737475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3323" b="1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Arial" charset="0"/>
              <a:ea typeface="楷体_GB2312" pitchFamily="49" charset="-122"/>
            </a:endParaRPr>
          </a:p>
        </p:txBody>
      </p:sp>
      <p:grpSp>
        <p:nvGrpSpPr>
          <p:cNvPr id="34820" name="Group 287">
            <a:extLst>
              <a:ext uri="{FF2B5EF4-FFF2-40B4-BE49-F238E27FC236}">
                <a16:creationId xmlns:a16="http://schemas.microsoft.com/office/drawing/2014/main" id="{0EA6B3B8-F44C-A807-15CC-FFE20C67E9EC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147763"/>
            <a:ext cx="1509713" cy="4660900"/>
            <a:chOff x="74" y="82"/>
            <a:chExt cx="982" cy="3545"/>
          </a:xfrm>
        </p:grpSpPr>
        <p:sp>
          <p:nvSpPr>
            <p:cNvPr id="1297" name="Rectangle 288" descr="花束">
              <a:extLst>
                <a:ext uri="{FF2B5EF4-FFF2-40B4-BE49-F238E27FC236}">
                  <a16:creationId xmlns:a16="http://schemas.microsoft.com/office/drawing/2014/main" id="{611D1D4A-FA5F-826A-1A35-6ED27674F6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3777">
              <a:off x="111" y="99"/>
              <a:ext cx="905" cy="352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</p:spPr>
          <p:txBody>
            <a:bodyPr wrap="none" anchor="ctr"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569"/>
            </a:p>
          </p:txBody>
        </p:sp>
        <p:grpSp>
          <p:nvGrpSpPr>
            <p:cNvPr id="35090" name="Group 289">
              <a:extLst>
                <a:ext uri="{FF2B5EF4-FFF2-40B4-BE49-F238E27FC236}">
                  <a16:creationId xmlns:a16="http://schemas.microsoft.com/office/drawing/2014/main" id="{B56C14ED-D246-4D53-C25F-756B99365749}"/>
                </a:ext>
              </a:extLst>
            </p:cNvPr>
            <p:cNvGrpSpPr>
              <a:grpSpLocks/>
            </p:cNvGrpSpPr>
            <p:nvPr/>
          </p:nvGrpSpPr>
          <p:grpSpPr bwMode="auto">
            <a:xfrm rot="33777">
              <a:off x="179" y="2655"/>
              <a:ext cx="738" cy="844"/>
              <a:chOff x="768" y="4320"/>
              <a:chExt cx="1632" cy="1440"/>
            </a:xfrm>
          </p:grpSpPr>
          <p:sp>
            <p:nvSpPr>
              <p:cNvPr id="1304" name="Freeform 290">
                <a:extLst>
                  <a:ext uri="{FF2B5EF4-FFF2-40B4-BE49-F238E27FC236}">
                    <a16:creationId xmlns:a16="http://schemas.microsoft.com/office/drawing/2014/main" id="{C6A5B0B0-7EA0-E029-A13D-54B5C4811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" y="4384"/>
                <a:ext cx="1539" cy="1325"/>
              </a:xfrm>
              <a:custGeom>
                <a:avLst/>
                <a:gdLst>
                  <a:gd name="T0" fmla="*/ 78 w 1130"/>
                  <a:gd name="T1" fmla="*/ 411 h 1022"/>
                  <a:gd name="T2" fmla="*/ 0 w 1130"/>
                  <a:gd name="T3" fmla="*/ 816 h 1022"/>
                  <a:gd name="T4" fmla="*/ 183 w 1130"/>
                  <a:gd name="T5" fmla="*/ 1205 h 1022"/>
                  <a:gd name="T6" fmla="*/ 1497 w 1130"/>
                  <a:gd name="T7" fmla="*/ 2222 h 1022"/>
                  <a:gd name="T8" fmla="*/ 2534 w 1130"/>
                  <a:gd name="T9" fmla="*/ 1293 h 1022"/>
                  <a:gd name="T10" fmla="*/ 2862 w 1130"/>
                  <a:gd name="T11" fmla="*/ 839 h 1022"/>
                  <a:gd name="T12" fmla="*/ 2877 w 1130"/>
                  <a:gd name="T13" fmla="*/ 554 h 1022"/>
                  <a:gd name="T14" fmla="*/ 2690 w 1130"/>
                  <a:gd name="T15" fmla="*/ 192 h 1022"/>
                  <a:gd name="T16" fmla="*/ 2082 w 1130"/>
                  <a:gd name="T17" fmla="*/ 0 h 1022"/>
                  <a:gd name="T18" fmla="*/ 1551 w 1130"/>
                  <a:gd name="T19" fmla="*/ 91 h 1022"/>
                  <a:gd name="T20" fmla="*/ 1406 w 1130"/>
                  <a:gd name="T21" fmla="*/ 192 h 1022"/>
                  <a:gd name="T22" fmla="*/ 1230 w 1130"/>
                  <a:gd name="T23" fmla="*/ 443 h 1022"/>
                  <a:gd name="T24" fmla="*/ 688 w 1130"/>
                  <a:gd name="T25" fmla="*/ 215 h 1022"/>
                  <a:gd name="T26" fmla="*/ 397 w 1130"/>
                  <a:gd name="T27" fmla="*/ 249 h 1022"/>
                  <a:gd name="T28" fmla="*/ 78 w 1130"/>
                  <a:gd name="T29" fmla="*/ 411 h 1022"/>
                  <a:gd name="T30" fmla="*/ 78 w 1130"/>
                  <a:gd name="T31" fmla="*/ 411 h 102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130"/>
                  <a:gd name="T49" fmla="*/ 0 h 1022"/>
                  <a:gd name="T50" fmla="*/ 1130 w 1130"/>
                  <a:gd name="T51" fmla="*/ 1022 h 102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130" h="1022">
                    <a:moveTo>
                      <a:pt x="31" y="189"/>
                    </a:moveTo>
                    <a:lnTo>
                      <a:pt x="0" y="375"/>
                    </a:lnTo>
                    <a:lnTo>
                      <a:pt x="72" y="554"/>
                    </a:lnTo>
                    <a:lnTo>
                      <a:pt x="588" y="1022"/>
                    </a:lnTo>
                    <a:lnTo>
                      <a:pt x="995" y="594"/>
                    </a:lnTo>
                    <a:lnTo>
                      <a:pt x="1124" y="386"/>
                    </a:lnTo>
                    <a:lnTo>
                      <a:pt x="1130" y="255"/>
                    </a:lnTo>
                    <a:lnTo>
                      <a:pt x="1057" y="88"/>
                    </a:lnTo>
                    <a:lnTo>
                      <a:pt x="818" y="0"/>
                    </a:lnTo>
                    <a:lnTo>
                      <a:pt x="609" y="42"/>
                    </a:lnTo>
                    <a:lnTo>
                      <a:pt x="552" y="88"/>
                    </a:lnTo>
                    <a:lnTo>
                      <a:pt x="483" y="204"/>
                    </a:lnTo>
                    <a:lnTo>
                      <a:pt x="270" y="99"/>
                    </a:lnTo>
                    <a:lnTo>
                      <a:pt x="156" y="114"/>
                    </a:lnTo>
                    <a:lnTo>
                      <a:pt x="31" y="18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569"/>
              </a:p>
            </p:txBody>
          </p:sp>
          <p:sp>
            <p:nvSpPr>
              <p:cNvPr id="1305" name="Freeform 291">
                <a:extLst>
                  <a:ext uri="{FF2B5EF4-FFF2-40B4-BE49-F238E27FC236}">
                    <a16:creationId xmlns:a16="http://schemas.microsoft.com/office/drawing/2014/main" id="{0A6F440B-08FC-45CB-5E40-4FB14BD22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42"/>
                <a:ext cx="1507" cy="1318"/>
              </a:xfrm>
              <a:custGeom>
                <a:avLst/>
                <a:gdLst>
                  <a:gd name="T0" fmla="*/ 2037 w 1104"/>
                  <a:gd name="T1" fmla="*/ 326 h 1022"/>
                  <a:gd name="T2" fmla="*/ 2067 w 1104"/>
                  <a:gd name="T3" fmla="*/ 347 h 1022"/>
                  <a:gd name="T4" fmla="*/ 2135 w 1104"/>
                  <a:gd name="T5" fmla="*/ 397 h 1022"/>
                  <a:gd name="T6" fmla="*/ 2224 w 1104"/>
                  <a:gd name="T7" fmla="*/ 466 h 1022"/>
                  <a:gd name="T8" fmla="*/ 2273 w 1104"/>
                  <a:gd name="T9" fmla="*/ 507 h 1022"/>
                  <a:gd name="T10" fmla="*/ 2316 w 1104"/>
                  <a:gd name="T11" fmla="*/ 552 h 1022"/>
                  <a:gd name="T12" fmla="*/ 2413 w 1104"/>
                  <a:gd name="T13" fmla="*/ 737 h 1022"/>
                  <a:gd name="T14" fmla="*/ 2407 w 1104"/>
                  <a:gd name="T15" fmla="*/ 780 h 1022"/>
                  <a:gd name="T16" fmla="*/ 2387 w 1104"/>
                  <a:gd name="T17" fmla="*/ 820 h 1022"/>
                  <a:gd name="T18" fmla="*/ 2344 w 1104"/>
                  <a:gd name="T19" fmla="*/ 854 h 1022"/>
                  <a:gd name="T20" fmla="*/ 2275 w 1104"/>
                  <a:gd name="T21" fmla="*/ 880 h 1022"/>
                  <a:gd name="T22" fmla="*/ 2130 w 1104"/>
                  <a:gd name="T23" fmla="*/ 948 h 1022"/>
                  <a:gd name="T24" fmla="*/ 2067 w 1104"/>
                  <a:gd name="T25" fmla="*/ 993 h 1022"/>
                  <a:gd name="T26" fmla="*/ 2004 w 1104"/>
                  <a:gd name="T27" fmla="*/ 1045 h 1022"/>
                  <a:gd name="T28" fmla="*/ 1944 w 1104"/>
                  <a:gd name="T29" fmla="*/ 1105 h 1022"/>
                  <a:gd name="T30" fmla="*/ 1892 w 1104"/>
                  <a:gd name="T31" fmla="*/ 1167 h 1022"/>
                  <a:gd name="T32" fmla="*/ 1848 w 1104"/>
                  <a:gd name="T33" fmla="*/ 1226 h 1022"/>
                  <a:gd name="T34" fmla="*/ 1800 w 1104"/>
                  <a:gd name="T35" fmla="*/ 1295 h 1022"/>
                  <a:gd name="T36" fmla="*/ 1721 w 1104"/>
                  <a:gd name="T37" fmla="*/ 1429 h 1022"/>
                  <a:gd name="T38" fmla="*/ 1658 w 1104"/>
                  <a:gd name="T39" fmla="*/ 1561 h 1022"/>
                  <a:gd name="T40" fmla="*/ 1608 w 1104"/>
                  <a:gd name="T41" fmla="*/ 1680 h 1022"/>
                  <a:gd name="T42" fmla="*/ 1572 w 1104"/>
                  <a:gd name="T43" fmla="*/ 1784 h 1022"/>
                  <a:gd name="T44" fmla="*/ 1517 w 1104"/>
                  <a:gd name="T45" fmla="*/ 1953 h 1022"/>
                  <a:gd name="T46" fmla="*/ 1484 w 1104"/>
                  <a:gd name="T47" fmla="*/ 2088 h 1022"/>
                  <a:gd name="T48" fmla="*/ 1454 w 1104"/>
                  <a:gd name="T49" fmla="*/ 2212 h 1022"/>
                  <a:gd name="T50" fmla="*/ 2651 w 1104"/>
                  <a:gd name="T51" fmla="*/ 1116 h 1022"/>
                  <a:gd name="T52" fmla="*/ 2824 w 1104"/>
                  <a:gd name="T53" fmla="*/ 780 h 1022"/>
                  <a:gd name="T54" fmla="*/ 2742 w 1104"/>
                  <a:gd name="T55" fmla="*/ 318 h 1022"/>
                  <a:gd name="T56" fmla="*/ 2067 w 1104"/>
                  <a:gd name="T57" fmla="*/ 0 h 1022"/>
                  <a:gd name="T58" fmla="*/ 1410 w 1104"/>
                  <a:gd name="T59" fmla="*/ 149 h 1022"/>
                  <a:gd name="T60" fmla="*/ 1156 w 1104"/>
                  <a:gd name="T61" fmla="*/ 462 h 1022"/>
                  <a:gd name="T62" fmla="*/ 650 w 1104"/>
                  <a:gd name="T63" fmla="*/ 326 h 1022"/>
                  <a:gd name="T64" fmla="*/ 174 w 1104"/>
                  <a:gd name="T65" fmla="*/ 383 h 1022"/>
                  <a:gd name="T66" fmla="*/ 0 w 1104"/>
                  <a:gd name="T67" fmla="*/ 598 h 1022"/>
                  <a:gd name="T68" fmla="*/ 105 w 1104"/>
                  <a:gd name="T69" fmla="*/ 552 h 1022"/>
                  <a:gd name="T70" fmla="*/ 228 w 1104"/>
                  <a:gd name="T71" fmla="*/ 515 h 1022"/>
                  <a:gd name="T72" fmla="*/ 383 w 1104"/>
                  <a:gd name="T73" fmla="*/ 479 h 1022"/>
                  <a:gd name="T74" fmla="*/ 558 w 1104"/>
                  <a:gd name="T75" fmla="*/ 458 h 1022"/>
                  <a:gd name="T76" fmla="*/ 752 w 1104"/>
                  <a:gd name="T77" fmla="*/ 462 h 1022"/>
                  <a:gd name="T78" fmla="*/ 952 w 1104"/>
                  <a:gd name="T79" fmla="*/ 501 h 1022"/>
                  <a:gd name="T80" fmla="*/ 1146 w 1104"/>
                  <a:gd name="T81" fmla="*/ 583 h 1022"/>
                  <a:gd name="T82" fmla="*/ 1189 w 1104"/>
                  <a:gd name="T83" fmla="*/ 519 h 1022"/>
                  <a:gd name="T84" fmla="*/ 1231 w 1104"/>
                  <a:gd name="T85" fmla="*/ 455 h 1022"/>
                  <a:gd name="T86" fmla="*/ 1258 w 1104"/>
                  <a:gd name="T87" fmla="*/ 415 h 1022"/>
                  <a:gd name="T88" fmla="*/ 1293 w 1104"/>
                  <a:gd name="T89" fmla="*/ 378 h 1022"/>
                  <a:gd name="T90" fmla="*/ 1328 w 1104"/>
                  <a:gd name="T91" fmla="*/ 341 h 1022"/>
                  <a:gd name="T92" fmla="*/ 1365 w 1104"/>
                  <a:gd name="T93" fmla="*/ 304 h 1022"/>
                  <a:gd name="T94" fmla="*/ 1448 w 1104"/>
                  <a:gd name="T95" fmla="*/ 244 h 1022"/>
                  <a:gd name="T96" fmla="*/ 1540 w 1104"/>
                  <a:gd name="T97" fmla="*/ 206 h 1022"/>
                  <a:gd name="T98" fmla="*/ 1637 w 1104"/>
                  <a:gd name="T99" fmla="*/ 204 h 1022"/>
                  <a:gd name="T100" fmla="*/ 1939 w 1104"/>
                  <a:gd name="T101" fmla="*/ 286 h 1022"/>
                  <a:gd name="T102" fmla="*/ 2037 w 1104"/>
                  <a:gd name="T103" fmla="*/ 326 h 1022"/>
                  <a:gd name="T104" fmla="*/ 2037 w 1104"/>
                  <a:gd name="T105" fmla="*/ 326 h 102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104"/>
                  <a:gd name="T160" fmla="*/ 0 h 1022"/>
                  <a:gd name="T161" fmla="*/ 1104 w 1104"/>
                  <a:gd name="T162" fmla="*/ 1022 h 102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104" h="1022">
                    <a:moveTo>
                      <a:pt x="796" y="151"/>
                    </a:moveTo>
                    <a:lnTo>
                      <a:pt x="808" y="160"/>
                    </a:lnTo>
                    <a:lnTo>
                      <a:pt x="834" y="183"/>
                    </a:lnTo>
                    <a:lnTo>
                      <a:pt x="869" y="215"/>
                    </a:lnTo>
                    <a:lnTo>
                      <a:pt x="888" y="234"/>
                    </a:lnTo>
                    <a:lnTo>
                      <a:pt x="905" y="255"/>
                    </a:lnTo>
                    <a:lnTo>
                      <a:pt x="943" y="341"/>
                    </a:lnTo>
                    <a:lnTo>
                      <a:pt x="941" y="360"/>
                    </a:lnTo>
                    <a:lnTo>
                      <a:pt x="933" y="379"/>
                    </a:lnTo>
                    <a:lnTo>
                      <a:pt x="916" y="394"/>
                    </a:lnTo>
                    <a:lnTo>
                      <a:pt x="889" y="407"/>
                    </a:lnTo>
                    <a:lnTo>
                      <a:pt x="832" y="438"/>
                    </a:lnTo>
                    <a:lnTo>
                      <a:pt x="808" y="459"/>
                    </a:lnTo>
                    <a:lnTo>
                      <a:pt x="783" y="483"/>
                    </a:lnTo>
                    <a:lnTo>
                      <a:pt x="760" y="510"/>
                    </a:lnTo>
                    <a:lnTo>
                      <a:pt x="739" y="539"/>
                    </a:lnTo>
                    <a:lnTo>
                      <a:pt x="722" y="567"/>
                    </a:lnTo>
                    <a:lnTo>
                      <a:pt x="703" y="598"/>
                    </a:lnTo>
                    <a:lnTo>
                      <a:pt x="673" y="660"/>
                    </a:lnTo>
                    <a:lnTo>
                      <a:pt x="648" y="721"/>
                    </a:lnTo>
                    <a:lnTo>
                      <a:pt x="629" y="776"/>
                    </a:lnTo>
                    <a:lnTo>
                      <a:pt x="614" y="824"/>
                    </a:lnTo>
                    <a:lnTo>
                      <a:pt x="593" y="902"/>
                    </a:lnTo>
                    <a:lnTo>
                      <a:pt x="580" y="965"/>
                    </a:lnTo>
                    <a:lnTo>
                      <a:pt x="568" y="1022"/>
                    </a:lnTo>
                    <a:lnTo>
                      <a:pt x="1036" y="516"/>
                    </a:lnTo>
                    <a:lnTo>
                      <a:pt x="1104" y="360"/>
                    </a:lnTo>
                    <a:lnTo>
                      <a:pt x="1072" y="147"/>
                    </a:lnTo>
                    <a:lnTo>
                      <a:pt x="808" y="0"/>
                    </a:lnTo>
                    <a:lnTo>
                      <a:pt x="551" y="69"/>
                    </a:lnTo>
                    <a:lnTo>
                      <a:pt x="452" y="213"/>
                    </a:lnTo>
                    <a:lnTo>
                      <a:pt x="254" y="151"/>
                    </a:lnTo>
                    <a:lnTo>
                      <a:pt x="68" y="177"/>
                    </a:lnTo>
                    <a:lnTo>
                      <a:pt x="0" y="276"/>
                    </a:lnTo>
                    <a:lnTo>
                      <a:pt x="41" y="255"/>
                    </a:lnTo>
                    <a:lnTo>
                      <a:pt x="89" y="238"/>
                    </a:lnTo>
                    <a:lnTo>
                      <a:pt x="150" y="221"/>
                    </a:lnTo>
                    <a:lnTo>
                      <a:pt x="218" y="212"/>
                    </a:lnTo>
                    <a:lnTo>
                      <a:pt x="294" y="213"/>
                    </a:lnTo>
                    <a:lnTo>
                      <a:pt x="372" y="231"/>
                    </a:lnTo>
                    <a:lnTo>
                      <a:pt x="448" y="270"/>
                    </a:lnTo>
                    <a:lnTo>
                      <a:pt x="464" y="240"/>
                    </a:lnTo>
                    <a:lnTo>
                      <a:pt x="481" y="210"/>
                    </a:lnTo>
                    <a:lnTo>
                      <a:pt x="492" y="192"/>
                    </a:lnTo>
                    <a:lnTo>
                      <a:pt x="505" y="175"/>
                    </a:lnTo>
                    <a:lnTo>
                      <a:pt x="519" y="158"/>
                    </a:lnTo>
                    <a:lnTo>
                      <a:pt x="534" y="141"/>
                    </a:lnTo>
                    <a:lnTo>
                      <a:pt x="566" y="113"/>
                    </a:lnTo>
                    <a:lnTo>
                      <a:pt x="602" y="95"/>
                    </a:lnTo>
                    <a:lnTo>
                      <a:pt x="640" y="94"/>
                    </a:lnTo>
                    <a:lnTo>
                      <a:pt x="758" y="132"/>
                    </a:lnTo>
                    <a:lnTo>
                      <a:pt x="796" y="151"/>
                    </a:lnTo>
                    <a:close/>
                  </a:path>
                </a:pathLst>
              </a:custGeom>
              <a:solidFill>
                <a:srgbClr val="D90000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569"/>
              </a:p>
            </p:txBody>
          </p:sp>
          <p:sp>
            <p:nvSpPr>
              <p:cNvPr id="1306" name="Freeform 292">
                <a:extLst>
                  <a:ext uri="{FF2B5EF4-FFF2-40B4-BE49-F238E27FC236}">
                    <a16:creationId xmlns:a16="http://schemas.microsoft.com/office/drawing/2014/main" id="{0818052E-9E68-3EF6-4033-31C520F186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4320"/>
                <a:ext cx="1630" cy="1440"/>
              </a:xfrm>
              <a:custGeom>
                <a:avLst/>
                <a:gdLst>
                  <a:gd name="T0" fmla="*/ 14 w 1157"/>
                  <a:gd name="T1" fmla="*/ 664 h 1074"/>
                  <a:gd name="T2" fmla="*/ 48 w 1157"/>
                  <a:gd name="T3" fmla="*/ 1204 h 1074"/>
                  <a:gd name="T4" fmla="*/ 197 w 1157"/>
                  <a:gd name="T5" fmla="*/ 1429 h 1074"/>
                  <a:gd name="T6" fmla="*/ 355 w 1157"/>
                  <a:gd name="T7" fmla="*/ 1597 h 1074"/>
                  <a:gd name="T8" fmla="*/ 547 w 1157"/>
                  <a:gd name="T9" fmla="*/ 1755 h 1074"/>
                  <a:gd name="T10" fmla="*/ 755 w 1157"/>
                  <a:gd name="T11" fmla="*/ 1908 h 1074"/>
                  <a:gd name="T12" fmla="*/ 970 w 1157"/>
                  <a:gd name="T13" fmla="*/ 2049 h 1074"/>
                  <a:gd name="T14" fmla="*/ 1174 w 1157"/>
                  <a:gd name="T15" fmla="*/ 2185 h 1074"/>
                  <a:gd name="T16" fmla="*/ 1416 w 1157"/>
                  <a:gd name="T17" fmla="*/ 2360 h 1074"/>
                  <a:gd name="T18" fmla="*/ 1663 w 1157"/>
                  <a:gd name="T19" fmla="*/ 2589 h 1074"/>
                  <a:gd name="T20" fmla="*/ 1797 w 1157"/>
                  <a:gd name="T21" fmla="*/ 2447 h 1074"/>
                  <a:gd name="T22" fmla="*/ 1978 w 1157"/>
                  <a:gd name="T23" fmla="*/ 2263 h 1074"/>
                  <a:gd name="T24" fmla="*/ 2181 w 1157"/>
                  <a:gd name="T25" fmla="*/ 2072 h 1074"/>
                  <a:gd name="T26" fmla="*/ 2368 w 1157"/>
                  <a:gd name="T27" fmla="*/ 1897 h 1074"/>
                  <a:gd name="T28" fmla="*/ 2540 w 1157"/>
                  <a:gd name="T29" fmla="*/ 1746 h 1074"/>
                  <a:gd name="T30" fmla="*/ 2767 w 1157"/>
                  <a:gd name="T31" fmla="*/ 1541 h 1074"/>
                  <a:gd name="T32" fmla="*/ 2933 w 1157"/>
                  <a:gd name="T33" fmla="*/ 1365 h 1074"/>
                  <a:gd name="T34" fmla="*/ 3044 w 1157"/>
                  <a:gd name="T35" fmla="*/ 1215 h 1074"/>
                  <a:gd name="T36" fmla="*/ 3199 w 1157"/>
                  <a:gd name="T37" fmla="*/ 935 h 1074"/>
                  <a:gd name="T38" fmla="*/ 3193 w 1157"/>
                  <a:gd name="T39" fmla="*/ 484 h 1074"/>
                  <a:gd name="T40" fmla="*/ 3078 w 1157"/>
                  <a:gd name="T41" fmla="*/ 338 h 1074"/>
                  <a:gd name="T42" fmla="*/ 2897 w 1157"/>
                  <a:gd name="T43" fmla="*/ 205 h 1074"/>
                  <a:gd name="T44" fmla="*/ 2511 w 1157"/>
                  <a:gd name="T45" fmla="*/ 42 h 1074"/>
                  <a:gd name="T46" fmla="*/ 1824 w 1157"/>
                  <a:gd name="T47" fmla="*/ 56 h 1074"/>
                  <a:gd name="T48" fmla="*/ 1477 w 1157"/>
                  <a:gd name="T49" fmla="*/ 417 h 1074"/>
                  <a:gd name="T50" fmla="*/ 1676 w 1157"/>
                  <a:gd name="T51" fmla="*/ 275 h 1074"/>
                  <a:gd name="T52" fmla="*/ 2112 w 1157"/>
                  <a:gd name="T53" fmla="*/ 142 h 1074"/>
                  <a:gd name="T54" fmla="*/ 2748 w 1157"/>
                  <a:gd name="T55" fmla="*/ 239 h 1074"/>
                  <a:gd name="T56" fmla="*/ 2996 w 1157"/>
                  <a:gd name="T57" fmla="*/ 444 h 1074"/>
                  <a:gd name="T58" fmla="*/ 3122 w 1157"/>
                  <a:gd name="T59" fmla="*/ 935 h 1074"/>
                  <a:gd name="T60" fmla="*/ 2992 w 1157"/>
                  <a:gd name="T61" fmla="*/ 1209 h 1074"/>
                  <a:gd name="T62" fmla="*/ 2831 w 1157"/>
                  <a:gd name="T63" fmla="*/ 1370 h 1074"/>
                  <a:gd name="T64" fmla="*/ 2650 w 1157"/>
                  <a:gd name="T65" fmla="*/ 1526 h 1074"/>
                  <a:gd name="T66" fmla="*/ 2476 w 1157"/>
                  <a:gd name="T67" fmla="*/ 1683 h 1074"/>
                  <a:gd name="T68" fmla="*/ 2316 w 1157"/>
                  <a:gd name="T69" fmla="*/ 1830 h 1074"/>
                  <a:gd name="T70" fmla="*/ 2168 w 1157"/>
                  <a:gd name="T71" fmla="*/ 1968 h 1074"/>
                  <a:gd name="T72" fmla="*/ 1996 w 1157"/>
                  <a:gd name="T73" fmla="*/ 2136 h 1074"/>
                  <a:gd name="T74" fmla="*/ 1803 w 1157"/>
                  <a:gd name="T75" fmla="*/ 2333 h 1074"/>
                  <a:gd name="T76" fmla="*/ 1663 w 1157"/>
                  <a:gd name="T77" fmla="*/ 2475 h 1074"/>
                  <a:gd name="T78" fmla="*/ 1396 w 1157"/>
                  <a:gd name="T79" fmla="*/ 2286 h 1074"/>
                  <a:gd name="T80" fmla="*/ 1198 w 1157"/>
                  <a:gd name="T81" fmla="*/ 2136 h 1074"/>
                  <a:gd name="T82" fmla="*/ 979 w 1157"/>
                  <a:gd name="T83" fmla="*/ 1958 h 1074"/>
                  <a:gd name="T84" fmla="*/ 746 w 1157"/>
                  <a:gd name="T85" fmla="*/ 1763 h 1074"/>
                  <a:gd name="T86" fmla="*/ 528 w 1157"/>
                  <a:gd name="T87" fmla="*/ 1557 h 1074"/>
                  <a:gd name="T88" fmla="*/ 329 w 1157"/>
                  <a:gd name="T89" fmla="*/ 1357 h 1074"/>
                  <a:gd name="T90" fmla="*/ 173 w 1157"/>
                  <a:gd name="T91" fmla="*/ 1160 h 1074"/>
                  <a:gd name="T92" fmla="*/ 73 w 1157"/>
                  <a:gd name="T93" fmla="*/ 843 h 1074"/>
                  <a:gd name="T94" fmla="*/ 221 w 1157"/>
                  <a:gd name="T95" fmla="*/ 539 h 1074"/>
                  <a:gd name="T96" fmla="*/ 512 w 1157"/>
                  <a:gd name="T97" fmla="*/ 408 h 1074"/>
                  <a:gd name="T98" fmla="*/ 1134 w 1157"/>
                  <a:gd name="T99" fmla="*/ 475 h 1074"/>
                  <a:gd name="T100" fmla="*/ 1392 w 1157"/>
                  <a:gd name="T101" fmla="*/ 514 h 1074"/>
                  <a:gd name="T102" fmla="*/ 1027 w 1157"/>
                  <a:gd name="T103" fmla="*/ 334 h 1074"/>
                  <a:gd name="T104" fmla="*/ 378 w 1157"/>
                  <a:gd name="T105" fmla="*/ 338 h 107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157"/>
                  <a:gd name="T160" fmla="*/ 0 h 1074"/>
                  <a:gd name="T161" fmla="*/ 1157 w 1157"/>
                  <a:gd name="T162" fmla="*/ 1074 h 1074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157" h="1074">
                    <a:moveTo>
                      <a:pt x="135" y="140"/>
                    </a:moveTo>
                    <a:lnTo>
                      <a:pt x="39" y="192"/>
                    </a:lnTo>
                    <a:lnTo>
                      <a:pt x="5" y="275"/>
                    </a:lnTo>
                    <a:lnTo>
                      <a:pt x="0" y="428"/>
                    </a:lnTo>
                    <a:lnTo>
                      <a:pt x="9" y="475"/>
                    </a:lnTo>
                    <a:lnTo>
                      <a:pt x="17" y="500"/>
                    </a:lnTo>
                    <a:lnTo>
                      <a:pt x="28" y="525"/>
                    </a:lnTo>
                    <a:lnTo>
                      <a:pt x="53" y="570"/>
                    </a:lnTo>
                    <a:lnTo>
                      <a:pt x="70" y="593"/>
                    </a:lnTo>
                    <a:lnTo>
                      <a:pt x="87" y="616"/>
                    </a:lnTo>
                    <a:lnTo>
                      <a:pt x="108" y="639"/>
                    </a:lnTo>
                    <a:lnTo>
                      <a:pt x="127" y="662"/>
                    </a:lnTo>
                    <a:lnTo>
                      <a:pt x="150" y="684"/>
                    </a:lnTo>
                    <a:lnTo>
                      <a:pt x="173" y="705"/>
                    </a:lnTo>
                    <a:lnTo>
                      <a:pt x="195" y="728"/>
                    </a:lnTo>
                    <a:lnTo>
                      <a:pt x="220" y="749"/>
                    </a:lnTo>
                    <a:lnTo>
                      <a:pt x="245" y="770"/>
                    </a:lnTo>
                    <a:lnTo>
                      <a:pt x="269" y="791"/>
                    </a:lnTo>
                    <a:lnTo>
                      <a:pt x="294" y="810"/>
                    </a:lnTo>
                    <a:lnTo>
                      <a:pt x="319" y="831"/>
                    </a:lnTo>
                    <a:lnTo>
                      <a:pt x="346" y="850"/>
                    </a:lnTo>
                    <a:lnTo>
                      <a:pt x="370" y="869"/>
                    </a:lnTo>
                    <a:lnTo>
                      <a:pt x="395" y="890"/>
                    </a:lnTo>
                    <a:lnTo>
                      <a:pt x="418" y="907"/>
                    </a:lnTo>
                    <a:lnTo>
                      <a:pt x="441" y="926"/>
                    </a:lnTo>
                    <a:lnTo>
                      <a:pt x="463" y="945"/>
                    </a:lnTo>
                    <a:lnTo>
                      <a:pt x="505" y="979"/>
                    </a:lnTo>
                    <a:lnTo>
                      <a:pt x="541" y="1011"/>
                    </a:lnTo>
                    <a:lnTo>
                      <a:pt x="572" y="1044"/>
                    </a:lnTo>
                    <a:lnTo>
                      <a:pt x="593" y="1074"/>
                    </a:lnTo>
                    <a:lnTo>
                      <a:pt x="606" y="1057"/>
                    </a:lnTo>
                    <a:lnTo>
                      <a:pt x="623" y="1038"/>
                    </a:lnTo>
                    <a:lnTo>
                      <a:pt x="640" y="1015"/>
                    </a:lnTo>
                    <a:lnTo>
                      <a:pt x="661" y="991"/>
                    </a:lnTo>
                    <a:lnTo>
                      <a:pt x="682" y="966"/>
                    </a:lnTo>
                    <a:lnTo>
                      <a:pt x="705" y="939"/>
                    </a:lnTo>
                    <a:lnTo>
                      <a:pt x="730" y="913"/>
                    </a:lnTo>
                    <a:lnTo>
                      <a:pt x="752" y="886"/>
                    </a:lnTo>
                    <a:lnTo>
                      <a:pt x="777" y="859"/>
                    </a:lnTo>
                    <a:lnTo>
                      <a:pt x="800" y="835"/>
                    </a:lnTo>
                    <a:lnTo>
                      <a:pt x="823" y="810"/>
                    </a:lnTo>
                    <a:lnTo>
                      <a:pt x="844" y="787"/>
                    </a:lnTo>
                    <a:lnTo>
                      <a:pt x="863" y="768"/>
                    </a:lnTo>
                    <a:lnTo>
                      <a:pt x="880" y="751"/>
                    </a:lnTo>
                    <a:lnTo>
                      <a:pt x="905" y="724"/>
                    </a:lnTo>
                    <a:lnTo>
                      <a:pt x="937" y="694"/>
                    </a:lnTo>
                    <a:lnTo>
                      <a:pt x="962" y="669"/>
                    </a:lnTo>
                    <a:lnTo>
                      <a:pt x="986" y="639"/>
                    </a:lnTo>
                    <a:lnTo>
                      <a:pt x="1015" y="604"/>
                    </a:lnTo>
                    <a:lnTo>
                      <a:pt x="1030" y="585"/>
                    </a:lnTo>
                    <a:lnTo>
                      <a:pt x="1045" y="566"/>
                    </a:lnTo>
                    <a:lnTo>
                      <a:pt x="1059" y="546"/>
                    </a:lnTo>
                    <a:lnTo>
                      <a:pt x="1072" y="525"/>
                    </a:lnTo>
                    <a:lnTo>
                      <a:pt x="1085" y="504"/>
                    </a:lnTo>
                    <a:lnTo>
                      <a:pt x="1098" y="481"/>
                    </a:lnTo>
                    <a:lnTo>
                      <a:pt x="1121" y="435"/>
                    </a:lnTo>
                    <a:lnTo>
                      <a:pt x="1140" y="388"/>
                    </a:lnTo>
                    <a:lnTo>
                      <a:pt x="1157" y="294"/>
                    </a:lnTo>
                    <a:lnTo>
                      <a:pt x="1154" y="247"/>
                    </a:lnTo>
                    <a:lnTo>
                      <a:pt x="1138" y="201"/>
                    </a:lnTo>
                    <a:lnTo>
                      <a:pt x="1129" y="180"/>
                    </a:lnTo>
                    <a:lnTo>
                      <a:pt x="1114" y="159"/>
                    </a:lnTo>
                    <a:lnTo>
                      <a:pt x="1097" y="140"/>
                    </a:lnTo>
                    <a:lnTo>
                      <a:pt x="1078" y="120"/>
                    </a:lnTo>
                    <a:lnTo>
                      <a:pt x="1055" y="102"/>
                    </a:lnTo>
                    <a:lnTo>
                      <a:pt x="1032" y="85"/>
                    </a:lnTo>
                    <a:lnTo>
                      <a:pt x="986" y="57"/>
                    </a:lnTo>
                    <a:lnTo>
                      <a:pt x="941" y="34"/>
                    </a:lnTo>
                    <a:lnTo>
                      <a:pt x="895" y="17"/>
                    </a:lnTo>
                    <a:lnTo>
                      <a:pt x="806" y="0"/>
                    </a:lnTo>
                    <a:lnTo>
                      <a:pt x="724" y="2"/>
                    </a:lnTo>
                    <a:lnTo>
                      <a:pt x="650" y="23"/>
                    </a:lnTo>
                    <a:lnTo>
                      <a:pt x="589" y="59"/>
                    </a:lnTo>
                    <a:lnTo>
                      <a:pt x="547" y="110"/>
                    </a:lnTo>
                    <a:lnTo>
                      <a:pt x="526" y="173"/>
                    </a:lnTo>
                    <a:lnTo>
                      <a:pt x="543" y="154"/>
                    </a:lnTo>
                    <a:lnTo>
                      <a:pt x="564" y="137"/>
                    </a:lnTo>
                    <a:lnTo>
                      <a:pt x="597" y="114"/>
                    </a:lnTo>
                    <a:lnTo>
                      <a:pt x="638" y="93"/>
                    </a:lnTo>
                    <a:lnTo>
                      <a:pt x="690" y="74"/>
                    </a:lnTo>
                    <a:lnTo>
                      <a:pt x="752" y="59"/>
                    </a:lnTo>
                    <a:lnTo>
                      <a:pt x="827" y="53"/>
                    </a:lnTo>
                    <a:lnTo>
                      <a:pt x="906" y="62"/>
                    </a:lnTo>
                    <a:lnTo>
                      <a:pt x="979" y="99"/>
                    </a:lnTo>
                    <a:lnTo>
                      <a:pt x="1013" y="121"/>
                    </a:lnTo>
                    <a:lnTo>
                      <a:pt x="1041" y="152"/>
                    </a:lnTo>
                    <a:lnTo>
                      <a:pt x="1068" y="184"/>
                    </a:lnTo>
                    <a:lnTo>
                      <a:pt x="1089" y="220"/>
                    </a:lnTo>
                    <a:lnTo>
                      <a:pt x="1114" y="300"/>
                    </a:lnTo>
                    <a:lnTo>
                      <a:pt x="1112" y="388"/>
                    </a:lnTo>
                    <a:lnTo>
                      <a:pt x="1100" y="433"/>
                    </a:lnTo>
                    <a:lnTo>
                      <a:pt x="1079" y="479"/>
                    </a:lnTo>
                    <a:lnTo>
                      <a:pt x="1066" y="502"/>
                    </a:lnTo>
                    <a:lnTo>
                      <a:pt x="1049" y="525"/>
                    </a:lnTo>
                    <a:lnTo>
                      <a:pt x="1030" y="546"/>
                    </a:lnTo>
                    <a:lnTo>
                      <a:pt x="1009" y="568"/>
                    </a:lnTo>
                    <a:lnTo>
                      <a:pt x="986" y="591"/>
                    </a:lnTo>
                    <a:lnTo>
                      <a:pt x="965" y="612"/>
                    </a:lnTo>
                    <a:lnTo>
                      <a:pt x="944" y="633"/>
                    </a:lnTo>
                    <a:lnTo>
                      <a:pt x="924" y="656"/>
                    </a:lnTo>
                    <a:lnTo>
                      <a:pt x="903" y="677"/>
                    </a:lnTo>
                    <a:lnTo>
                      <a:pt x="882" y="698"/>
                    </a:lnTo>
                    <a:lnTo>
                      <a:pt x="863" y="719"/>
                    </a:lnTo>
                    <a:lnTo>
                      <a:pt x="844" y="739"/>
                    </a:lnTo>
                    <a:lnTo>
                      <a:pt x="825" y="759"/>
                    </a:lnTo>
                    <a:lnTo>
                      <a:pt x="808" y="779"/>
                    </a:lnTo>
                    <a:lnTo>
                      <a:pt x="789" y="798"/>
                    </a:lnTo>
                    <a:lnTo>
                      <a:pt x="773" y="817"/>
                    </a:lnTo>
                    <a:lnTo>
                      <a:pt x="756" y="835"/>
                    </a:lnTo>
                    <a:lnTo>
                      <a:pt x="741" y="852"/>
                    </a:lnTo>
                    <a:lnTo>
                      <a:pt x="711" y="886"/>
                    </a:lnTo>
                    <a:lnTo>
                      <a:pt x="686" y="916"/>
                    </a:lnTo>
                    <a:lnTo>
                      <a:pt x="661" y="945"/>
                    </a:lnTo>
                    <a:lnTo>
                      <a:pt x="642" y="968"/>
                    </a:lnTo>
                    <a:lnTo>
                      <a:pt x="625" y="989"/>
                    </a:lnTo>
                    <a:lnTo>
                      <a:pt x="600" y="1017"/>
                    </a:lnTo>
                    <a:lnTo>
                      <a:pt x="593" y="1027"/>
                    </a:lnTo>
                    <a:lnTo>
                      <a:pt x="566" y="1006"/>
                    </a:lnTo>
                    <a:lnTo>
                      <a:pt x="538" y="981"/>
                    </a:lnTo>
                    <a:lnTo>
                      <a:pt x="498" y="949"/>
                    </a:lnTo>
                    <a:lnTo>
                      <a:pt x="477" y="928"/>
                    </a:lnTo>
                    <a:lnTo>
                      <a:pt x="452" y="909"/>
                    </a:lnTo>
                    <a:lnTo>
                      <a:pt x="427" y="886"/>
                    </a:lnTo>
                    <a:lnTo>
                      <a:pt x="403" y="861"/>
                    </a:lnTo>
                    <a:lnTo>
                      <a:pt x="376" y="838"/>
                    </a:lnTo>
                    <a:lnTo>
                      <a:pt x="349" y="812"/>
                    </a:lnTo>
                    <a:lnTo>
                      <a:pt x="321" y="785"/>
                    </a:lnTo>
                    <a:lnTo>
                      <a:pt x="294" y="759"/>
                    </a:lnTo>
                    <a:lnTo>
                      <a:pt x="266" y="732"/>
                    </a:lnTo>
                    <a:lnTo>
                      <a:pt x="239" y="703"/>
                    </a:lnTo>
                    <a:lnTo>
                      <a:pt x="212" y="675"/>
                    </a:lnTo>
                    <a:lnTo>
                      <a:pt x="188" y="646"/>
                    </a:lnTo>
                    <a:lnTo>
                      <a:pt x="161" y="618"/>
                    </a:lnTo>
                    <a:lnTo>
                      <a:pt x="138" y="589"/>
                    </a:lnTo>
                    <a:lnTo>
                      <a:pt x="117" y="563"/>
                    </a:lnTo>
                    <a:lnTo>
                      <a:pt x="96" y="534"/>
                    </a:lnTo>
                    <a:lnTo>
                      <a:pt x="77" y="507"/>
                    </a:lnTo>
                    <a:lnTo>
                      <a:pt x="62" y="481"/>
                    </a:lnTo>
                    <a:lnTo>
                      <a:pt x="38" y="431"/>
                    </a:lnTo>
                    <a:lnTo>
                      <a:pt x="24" y="388"/>
                    </a:lnTo>
                    <a:lnTo>
                      <a:pt x="26" y="350"/>
                    </a:lnTo>
                    <a:lnTo>
                      <a:pt x="43" y="289"/>
                    </a:lnTo>
                    <a:lnTo>
                      <a:pt x="66" y="243"/>
                    </a:lnTo>
                    <a:lnTo>
                      <a:pt x="79" y="224"/>
                    </a:lnTo>
                    <a:lnTo>
                      <a:pt x="93" y="211"/>
                    </a:lnTo>
                    <a:lnTo>
                      <a:pt x="123" y="190"/>
                    </a:lnTo>
                    <a:lnTo>
                      <a:pt x="182" y="169"/>
                    </a:lnTo>
                    <a:lnTo>
                      <a:pt x="239" y="161"/>
                    </a:lnTo>
                    <a:lnTo>
                      <a:pt x="311" y="169"/>
                    </a:lnTo>
                    <a:lnTo>
                      <a:pt x="404" y="197"/>
                    </a:lnTo>
                    <a:lnTo>
                      <a:pt x="486" y="226"/>
                    </a:lnTo>
                    <a:lnTo>
                      <a:pt x="520" y="239"/>
                    </a:lnTo>
                    <a:lnTo>
                      <a:pt x="496" y="213"/>
                    </a:lnTo>
                    <a:lnTo>
                      <a:pt x="463" y="188"/>
                    </a:lnTo>
                    <a:lnTo>
                      <a:pt x="422" y="161"/>
                    </a:lnTo>
                    <a:lnTo>
                      <a:pt x="366" y="139"/>
                    </a:lnTo>
                    <a:lnTo>
                      <a:pt x="300" y="123"/>
                    </a:lnTo>
                    <a:lnTo>
                      <a:pt x="135" y="140"/>
                    </a:ln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569"/>
              </a:p>
            </p:txBody>
          </p:sp>
        </p:grpSp>
        <p:sp>
          <p:nvSpPr>
            <p:cNvPr id="1299" name="Rectangle 293" descr="软木塞">
              <a:extLst>
                <a:ext uri="{FF2B5EF4-FFF2-40B4-BE49-F238E27FC236}">
                  <a16:creationId xmlns:a16="http://schemas.microsoft.com/office/drawing/2014/main" id="{E5452E99-5E10-F32D-DC9E-B2941EA74A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3777">
              <a:off x="87" y="96"/>
              <a:ext cx="46" cy="349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</p:spPr>
          <p:txBody>
            <a:bodyPr wrap="none" anchor="ctr"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569"/>
            </a:p>
          </p:txBody>
        </p:sp>
        <p:sp>
          <p:nvSpPr>
            <p:cNvPr id="1300" name="Rectangle 294" descr="软木塞">
              <a:extLst>
                <a:ext uri="{FF2B5EF4-FFF2-40B4-BE49-F238E27FC236}">
                  <a16:creationId xmlns:a16="http://schemas.microsoft.com/office/drawing/2014/main" id="{942CE036-4184-5920-F063-F3304BC4E1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3777">
              <a:off x="991" y="125"/>
              <a:ext cx="47" cy="349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</p:spPr>
          <p:txBody>
            <a:bodyPr wrap="none" anchor="ctr"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569"/>
            </a:p>
          </p:txBody>
        </p:sp>
        <p:sp>
          <p:nvSpPr>
            <p:cNvPr id="1301" name="Rectangle 295" descr="软木塞">
              <a:extLst>
                <a:ext uri="{FF2B5EF4-FFF2-40B4-BE49-F238E27FC236}">
                  <a16:creationId xmlns:a16="http://schemas.microsoft.com/office/drawing/2014/main" id="{30A2A9AE-E664-0D90-5958-5DEF8A41CD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3777">
              <a:off x="104" y="101"/>
              <a:ext cx="952" cy="5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</p:spPr>
          <p:txBody>
            <a:bodyPr wrap="none" anchor="ctr"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569"/>
            </a:p>
          </p:txBody>
        </p:sp>
        <p:sp>
          <p:nvSpPr>
            <p:cNvPr id="1302" name="Rectangle 296" descr="软木塞">
              <a:extLst>
                <a:ext uri="{FF2B5EF4-FFF2-40B4-BE49-F238E27FC236}">
                  <a16:creationId xmlns:a16="http://schemas.microsoft.com/office/drawing/2014/main" id="{0B397831-07AA-04B1-4571-2DC7D009C5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3777">
              <a:off x="74" y="3575"/>
              <a:ext cx="952" cy="5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</p:spPr>
          <p:txBody>
            <a:bodyPr wrap="none" anchor="ctr"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569"/>
            </a:p>
          </p:txBody>
        </p:sp>
        <p:sp>
          <p:nvSpPr>
            <p:cNvPr id="84265" name="Text Box 297">
              <a:extLst>
                <a:ext uri="{FF2B5EF4-FFF2-40B4-BE49-F238E27FC236}">
                  <a16:creationId xmlns:a16="http://schemas.microsoft.com/office/drawing/2014/main" id="{C801FAAD-CD3A-6A8D-AE84-9B3837322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3777">
              <a:off x="135" y="82"/>
              <a:ext cx="841" cy="3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5539" b="1">
                  <a:effectLst>
                    <a:outerShdw blurRad="38100" dist="38100" dir="2700000" algn="tl">
                      <a:srgbClr val="C0C0C0"/>
                    </a:outerShdw>
                  </a:effectLst>
                  <a:ea typeface="经典繁毛楷" pitchFamily="49" charset="-122"/>
                </a:rPr>
                <a:t>我的中国</a:t>
              </a:r>
              <a:r>
                <a:rPr lang="zh-CN" altLang="en-US" sz="5539" b="1">
                  <a:solidFill>
                    <a:srgbClr val="FFCC00"/>
                  </a:solidFill>
                  <a:ea typeface="经典繁毛楷" pitchFamily="49" charset="-122"/>
                </a:rPr>
                <a:t>芯</a:t>
              </a:r>
            </a:p>
          </p:txBody>
        </p:sp>
      </p:grpSp>
      <p:pic>
        <p:nvPicPr>
          <p:cNvPr id="34821" name="Picture 298" descr="jb16">
            <a:extLst>
              <a:ext uri="{FF2B5EF4-FFF2-40B4-BE49-F238E27FC236}">
                <a16:creationId xmlns:a16="http://schemas.microsoft.com/office/drawing/2014/main" id="{EB00E568-33CA-490A-2387-EDA032BD8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5932488"/>
            <a:ext cx="633412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299" descr="print_gif">
            <a:extLst>
              <a:ext uri="{FF2B5EF4-FFF2-40B4-BE49-F238E27FC236}">
                <a16:creationId xmlns:a16="http://schemas.microsoft.com/office/drawing/2014/main" id="{4F73987B-4D85-4633-8A6C-9CF592647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961063"/>
            <a:ext cx="633413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23" name="Group 300">
            <a:extLst>
              <a:ext uri="{FF2B5EF4-FFF2-40B4-BE49-F238E27FC236}">
                <a16:creationId xmlns:a16="http://schemas.microsoft.com/office/drawing/2014/main" id="{0D74389C-7BBC-91A8-8748-B259CB7E1787}"/>
              </a:ext>
            </a:extLst>
          </p:cNvPr>
          <p:cNvGrpSpPr>
            <a:grpSpLocks/>
          </p:cNvGrpSpPr>
          <p:nvPr/>
        </p:nvGrpSpPr>
        <p:grpSpPr bwMode="auto">
          <a:xfrm>
            <a:off x="6022975" y="5226050"/>
            <a:ext cx="673100" cy="427038"/>
            <a:chOff x="2928" y="3426"/>
            <a:chExt cx="920" cy="608"/>
          </a:xfrm>
        </p:grpSpPr>
        <p:sp>
          <p:nvSpPr>
            <p:cNvPr id="1294" name="Line 301">
              <a:extLst>
                <a:ext uri="{FF2B5EF4-FFF2-40B4-BE49-F238E27FC236}">
                  <a16:creationId xmlns:a16="http://schemas.microsoft.com/office/drawing/2014/main" id="{2367BEC4-3E15-FBF7-9FAB-D6173268DF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8" y="3695"/>
              <a:ext cx="0" cy="47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sz="1846"/>
            </a:p>
          </p:txBody>
        </p:sp>
        <p:sp>
          <p:nvSpPr>
            <p:cNvPr id="1295" name="Line 302">
              <a:extLst>
                <a:ext uri="{FF2B5EF4-FFF2-40B4-BE49-F238E27FC236}">
                  <a16:creationId xmlns:a16="http://schemas.microsoft.com/office/drawing/2014/main" id="{D7638C59-3949-0262-B21B-92C3B244A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745"/>
              <a:ext cx="0" cy="47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sz="1846"/>
            </a:p>
          </p:txBody>
        </p:sp>
        <p:sp>
          <p:nvSpPr>
            <p:cNvPr id="1296" name="Oval 303">
              <a:extLst>
                <a:ext uri="{FF2B5EF4-FFF2-40B4-BE49-F238E27FC236}">
                  <a16:creationId xmlns:a16="http://schemas.microsoft.com/office/drawing/2014/main" id="{9C227295-BDA0-AB58-9FC6-FF9747FA7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426"/>
              <a:ext cx="911" cy="608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569"/>
            </a:p>
          </p:txBody>
        </p:sp>
      </p:grpSp>
      <p:sp>
        <p:nvSpPr>
          <p:cNvPr id="84272" name="AutoShape 304">
            <a:extLst>
              <a:ext uri="{FF2B5EF4-FFF2-40B4-BE49-F238E27FC236}">
                <a16:creationId xmlns:a16="http://schemas.microsoft.com/office/drawing/2014/main" id="{EC5028A7-B119-86D8-5AB3-E36509595007}"/>
              </a:ext>
            </a:extLst>
          </p:cNvPr>
          <p:cNvSpPr>
            <a:spLocks noChangeArrowheads="1"/>
          </p:cNvSpPr>
          <p:nvPr/>
        </p:nvSpPr>
        <p:spPr bwMode="auto">
          <a:xfrm rot="5389254">
            <a:off x="3142457" y="3442494"/>
            <a:ext cx="1160462" cy="450850"/>
          </a:xfrm>
          <a:prstGeom prst="flowChartManualOperation">
            <a:avLst/>
          </a:prstGeom>
          <a:gradFill rotWithShape="0">
            <a:gsLst>
              <a:gs pos="0">
                <a:srgbClr val="FFD8BD"/>
              </a:gs>
              <a:gs pos="50000">
                <a:schemeClr val="bg1"/>
              </a:gs>
              <a:gs pos="100000">
                <a:srgbClr val="FFD8BD"/>
              </a:gs>
            </a:gsLst>
            <a:lin ang="0" scaled="1"/>
          </a:gradFill>
          <a:ln w="444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>
              <a:defRPr/>
            </a:pPr>
            <a:r>
              <a:rPr lang="zh-CN" altLang="en-US" sz="1108" b="1">
                <a:solidFill>
                  <a:srgbClr val="0000FF"/>
                </a:solidFill>
                <a:latin typeface="黑体" pitchFamily="2" charset="-122"/>
              </a:rPr>
              <a:t>修改</a:t>
            </a:r>
          </a:p>
          <a:p>
            <a:pPr algn="ctr">
              <a:defRPr/>
            </a:pPr>
            <a:r>
              <a:rPr lang="zh-CN" altLang="en-US" sz="1108" b="1">
                <a:solidFill>
                  <a:srgbClr val="0000FF"/>
                </a:solidFill>
                <a:latin typeface="黑体" pitchFamily="2" charset="-122"/>
              </a:rPr>
              <a:t>指令</a:t>
            </a:r>
          </a:p>
          <a:p>
            <a:pPr algn="ctr">
              <a:defRPr/>
            </a:pPr>
            <a:r>
              <a:rPr lang="zh-CN" altLang="en-US" sz="1108" b="1">
                <a:solidFill>
                  <a:srgbClr val="0000FF"/>
                </a:solidFill>
                <a:latin typeface="黑体" pitchFamily="2" charset="-122"/>
              </a:rPr>
              <a:t>系统</a:t>
            </a:r>
          </a:p>
          <a:p>
            <a:pPr algn="ctr">
              <a:defRPr/>
            </a:pPr>
            <a:r>
              <a:rPr lang="zh-CN" altLang="en-US" sz="1108" b="1">
                <a:solidFill>
                  <a:srgbClr val="0000FF"/>
                </a:solidFill>
                <a:latin typeface="黑体" pitchFamily="2" charset="-122"/>
              </a:rPr>
              <a:t>结构</a:t>
            </a:r>
          </a:p>
        </p:txBody>
      </p:sp>
      <p:sp>
        <p:nvSpPr>
          <p:cNvPr id="1034" name="Rectangle 305">
            <a:extLst>
              <a:ext uri="{FF2B5EF4-FFF2-40B4-BE49-F238E27FC236}">
                <a16:creationId xmlns:a16="http://schemas.microsoft.com/office/drawing/2014/main" id="{97E64900-3A88-914B-2BFC-C3291E279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088" y="1377950"/>
            <a:ext cx="2020887" cy="2503488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1569"/>
          </a:p>
        </p:txBody>
      </p:sp>
      <p:sp>
        <p:nvSpPr>
          <p:cNvPr id="1035" name="Rectangle 306">
            <a:extLst>
              <a:ext uri="{FF2B5EF4-FFF2-40B4-BE49-F238E27FC236}">
                <a16:creationId xmlns:a16="http://schemas.microsoft.com/office/drawing/2014/main" id="{9A194FCE-2D98-13DE-E095-9B81A846C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5588" y="3916363"/>
            <a:ext cx="954087" cy="1858962"/>
          </a:xfrm>
          <a:prstGeom prst="rect">
            <a:avLst/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1569"/>
          </a:p>
        </p:txBody>
      </p:sp>
      <p:sp>
        <p:nvSpPr>
          <p:cNvPr id="84275" name="AutoShape 307">
            <a:extLst>
              <a:ext uri="{FF2B5EF4-FFF2-40B4-BE49-F238E27FC236}">
                <a16:creationId xmlns:a16="http://schemas.microsoft.com/office/drawing/2014/main" id="{F9F9C0B9-9109-FF5B-0FAE-1B0639026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2600325"/>
            <a:ext cx="1682750" cy="31432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99FF"/>
              </a:gs>
              <a:gs pos="100000">
                <a:srgbClr val="0000CC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292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</a:rPr>
              <a:t>指令系统结构评测环境</a:t>
            </a:r>
          </a:p>
        </p:txBody>
      </p:sp>
      <p:sp>
        <p:nvSpPr>
          <p:cNvPr id="84276" name="AutoShape 308">
            <a:extLst>
              <a:ext uri="{FF2B5EF4-FFF2-40B4-BE49-F238E27FC236}">
                <a16:creationId xmlns:a16="http://schemas.microsoft.com/office/drawing/2014/main" id="{7D02962D-F33B-91E9-E6BF-610A5CB4C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3087688"/>
            <a:ext cx="1571625" cy="30638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99FF"/>
              </a:gs>
              <a:gs pos="100000">
                <a:srgbClr val="0000CC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292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</a:rPr>
              <a:t>Cache</a:t>
            </a:r>
            <a:r>
              <a:rPr lang="zh-CN" altLang="en-US" sz="1292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</a:rPr>
              <a:t>性能评测工具</a:t>
            </a:r>
          </a:p>
        </p:txBody>
      </p:sp>
      <p:sp>
        <p:nvSpPr>
          <p:cNvPr id="84277" name="AutoShape 309">
            <a:extLst>
              <a:ext uri="{FF2B5EF4-FFF2-40B4-BE49-F238E27FC236}">
                <a16:creationId xmlns:a16="http://schemas.microsoft.com/office/drawing/2014/main" id="{A3CF7167-6ED0-4D38-4A8C-BAE83F595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150" y="3419475"/>
            <a:ext cx="785813" cy="461963"/>
          </a:xfrm>
          <a:prstGeom prst="flowChartDocument">
            <a:avLst/>
          </a:prstGeom>
          <a:gradFill rotWithShape="0">
            <a:gsLst>
              <a:gs pos="0">
                <a:srgbClr val="0099FF"/>
              </a:gs>
              <a:gs pos="100000">
                <a:srgbClr val="0000CC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292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</a:rPr>
              <a:t>应用需求</a:t>
            </a:r>
            <a:endParaRPr lang="zh-CN" altLang="en-US" sz="1662" b="1">
              <a:solidFill>
                <a:srgbClr val="FF0000"/>
              </a:solidFill>
              <a:latin typeface="黑体" pitchFamily="2" charset="-122"/>
            </a:endParaRPr>
          </a:p>
        </p:txBody>
      </p:sp>
      <p:sp>
        <p:nvSpPr>
          <p:cNvPr id="27662" name="AutoShape 310">
            <a:extLst>
              <a:ext uri="{FF2B5EF4-FFF2-40B4-BE49-F238E27FC236}">
                <a16:creationId xmlns:a16="http://schemas.microsoft.com/office/drawing/2014/main" id="{D9D70396-CCD3-87AE-2DA4-AB69F48CD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1150" y="3943350"/>
            <a:ext cx="841375" cy="269875"/>
          </a:xfrm>
          <a:prstGeom prst="flowChartTerminator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 sz="1846"/>
          </a:p>
        </p:txBody>
      </p:sp>
      <p:grpSp>
        <p:nvGrpSpPr>
          <p:cNvPr id="34831" name="Group 311">
            <a:extLst>
              <a:ext uri="{FF2B5EF4-FFF2-40B4-BE49-F238E27FC236}">
                <a16:creationId xmlns:a16="http://schemas.microsoft.com/office/drawing/2014/main" id="{0CB4E13E-3534-809E-919A-23CFD6199BBC}"/>
              </a:ext>
            </a:extLst>
          </p:cNvPr>
          <p:cNvGrpSpPr>
            <a:grpSpLocks/>
          </p:cNvGrpSpPr>
          <p:nvPr/>
        </p:nvGrpSpPr>
        <p:grpSpPr bwMode="auto">
          <a:xfrm>
            <a:off x="1703388" y="1560513"/>
            <a:ext cx="1570037" cy="793750"/>
            <a:chOff x="2064" y="1632"/>
            <a:chExt cx="3360" cy="1968"/>
          </a:xfrm>
        </p:grpSpPr>
        <p:sp>
          <p:nvSpPr>
            <p:cNvPr id="1262" name="Freeform 312">
              <a:extLst>
                <a:ext uri="{FF2B5EF4-FFF2-40B4-BE49-F238E27FC236}">
                  <a16:creationId xmlns:a16="http://schemas.microsoft.com/office/drawing/2014/main" id="{41DD017A-5BC6-33EF-67BD-773030908D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99" y="1632"/>
              <a:ext cx="2599" cy="1496"/>
            </a:xfrm>
            <a:custGeom>
              <a:avLst/>
              <a:gdLst>
                <a:gd name="T0" fmla="*/ 5469 w 1781"/>
                <a:gd name="T1" fmla="*/ 2 h 1882"/>
                <a:gd name="T2" fmla="*/ 42 w 1781"/>
                <a:gd name="T3" fmla="*/ 126 h 1882"/>
                <a:gd name="T4" fmla="*/ 0 w 1781"/>
                <a:gd name="T5" fmla="*/ 128 h 1882"/>
                <a:gd name="T6" fmla="*/ 1 w 1781"/>
                <a:gd name="T7" fmla="*/ 134 h 1882"/>
                <a:gd name="T8" fmla="*/ 616 w 1781"/>
                <a:gd name="T9" fmla="*/ 935 h 1882"/>
                <a:gd name="T10" fmla="*/ 621 w 1781"/>
                <a:gd name="T11" fmla="*/ 944 h 1882"/>
                <a:gd name="T12" fmla="*/ 671 w 1781"/>
                <a:gd name="T13" fmla="*/ 942 h 1882"/>
                <a:gd name="T14" fmla="*/ 5391 w 1781"/>
                <a:gd name="T15" fmla="*/ 805 h 1882"/>
                <a:gd name="T16" fmla="*/ 5432 w 1781"/>
                <a:gd name="T17" fmla="*/ 805 h 1882"/>
                <a:gd name="T18" fmla="*/ 5432 w 1781"/>
                <a:gd name="T19" fmla="*/ 798 h 1882"/>
                <a:gd name="T20" fmla="*/ 5526 w 1781"/>
                <a:gd name="T21" fmla="*/ 9 h 1882"/>
                <a:gd name="T22" fmla="*/ 5529 w 1781"/>
                <a:gd name="T23" fmla="*/ 0 h 1882"/>
                <a:gd name="T24" fmla="*/ 5469 w 1781"/>
                <a:gd name="T25" fmla="*/ 2 h 18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81"/>
                <a:gd name="T40" fmla="*/ 0 h 1882"/>
                <a:gd name="T41" fmla="*/ 1781 w 1781"/>
                <a:gd name="T42" fmla="*/ 1882 h 188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81" h="1882">
                  <a:moveTo>
                    <a:pt x="1762" y="2"/>
                  </a:moveTo>
                  <a:lnTo>
                    <a:pt x="14" y="252"/>
                  </a:lnTo>
                  <a:lnTo>
                    <a:pt x="0" y="255"/>
                  </a:lnTo>
                  <a:lnTo>
                    <a:pt x="1" y="268"/>
                  </a:lnTo>
                  <a:lnTo>
                    <a:pt x="198" y="1866"/>
                  </a:lnTo>
                  <a:lnTo>
                    <a:pt x="200" y="1882"/>
                  </a:lnTo>
                  <a:lnTo>
                    <a:pt x="216" y="1879"/>
                  </a:lnTo>
                  <a:lnTo>
                    <a:pt x="1737" y="1606"/>
                  </a:lnTo>
                  <a:lnTo>
                    <a:pt x="1750" y="1605"/>
                  </a:lnTo>
                  <a:lnTo>
                    <a:pt x="1750" y="1592"/>
                  </a:lnTo>
                  <a:lnTo>
                    <a:pt x="1780" y="17"/>
                  </a:lnTo>
                  <a:lnTo>
                    <a:pt x="1781" y="0"/>
                  </a:lnTo>
                  <a:lnTo>
                    <a:pt x="1762" y="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569"/>
            </a:p>
          </p:txBody>
        </p:sp>
        <p:graphicFrame>
          <p:nvGraphicFramePr>
            <p:cNvPr id="35054" name="Object 313">
              <a:extLst>
                <a:ext uri="{FF2B5EF4-FFF2-40B4-BE49-F238E27FC236}">
                  <a16:creationId xmlns:a16="http://schemas.microsoft.com/office/drawing/2014/main" id="{D4E0BB1D-9D6A-4776-EB60-7F215FDAA074}"/>
                </a:ext>
              </a:extLst>
            </p:cNvPr>
            <p:cNvGraphicFramePr>
              <a:graphicFrameLocks noChangeAspect="1"/>
            </p:cNvGraphicFramePr>
            <p:nvPr/>
          </p:nvGraphicFramePr>
          <p:xfrm flipV="1">
            <a:off x="3006" y="1822"/>
            <a:ext cx="1965" cy="10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WordArt 3.2" r:id="rId7" imgW="6600092" imgH="4401364" progId="MSWordArt.2">
                    <p:embed/>
                  </p:oleObj>
                </mc:Choice>
                <mc:Fallback>
                  <p:oleObj name="Microsoft WordArt 3.2" r:id="rId7" imgW="6600092" imgH="4401364" progId="MSWordArt.2">
                    <p:embed/>
                    <p:pic>
                      <p:nvPicPr>
                        <p:cNvPr id="35054" name="Object 313">
                          <a:extLst>
                            <a:ext uri="{FF2B5EF4-FFF2-40B4-BE49-F238E27FC236}">
                              <a16:creationId xmlns:a16="http://schemas.microsoft.com/office/drawing/2014/main" id="{D4E0BB1D-9D6A-4776-EB60-7F215FDAA0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V="1">
                          <a:off x="3006" y="1822"/>
                          <a:ext cx="1965" cy="10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3" name="Freeform 314">
              <a:extLst>
                <a:ext uri="{FF2B5EF4-FFF2-40B4-BE49-F238E27FC236}">
                  <a16:creationId xmlns:a16="http://schemas.microsoft.com/office/drawing/2014/main" id="{7F198FC9-7776-DEDF-C64D-9394DCB928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64" y="2785"/>
              <a:ext cx="3360" cy="815"/>
            </a:xfrm>
            <a:custGeom>
              <a:avLst/>
              <a:gdLst>
                <a:gd name="T0" fmla="*/ 6998 w 2307"/>
                <a:gd name="T1" fmla="*/ 179 h 873"/>
                <a:gd name="T2" fmla="*/ 6920 w 2307"/>
                <a:gd name="T3" fmla="*/ 173 h 873"/>
                <a:gd name="T4" fmla="*/ 6756 w 2307"/>
                <a:gd name="T5" fmla="*/ 180 h 873"/>
                <a:gd name="T6" fmla="*/ 6660 w 2307"/>
                <a:gd name="T7" fmla="*/ 190 h 873"/>
                <a:gd name="T8" fmla="*/ 6768 w 2307"/>
                <a:gd name="T9" fmla="*/ 196 h 873"/>
                <a:gd name="T10" fmla="*/ 6850 w 2307"/>
                <a:gd name="T11" fmla="*/ 201 h 873"/>
                <a:gd name="T12" fmla="*/ 6841 w 2307"/>
                <a:gd name="T13" fmla="*/ 204 h 873"/>
                <a:gd name="T14" fmla="*/ 6742 w 2307"/>
                <a:gd name="T15" fmla="*/ 209 h 873"/>
                <a:gd name="T16" fmla="*/ 6585 w 2307"/>
                <a:gd name="T17" fmla="*/ 214 h 873"/>
                <a:gd name="T18" fmla="*/ 6391 w 2307"/>
                <a:gd name="T19" fmla="*/ 218 h 873"/>
                <a:gd name="T20" fmla="*/ 6159 w 2307"/>
                <a:gd name="T21" fmla="*/ 223 h 873"/>
                <a:gd name="T22" fmla="*/ 5888 w 2307"/>
                <a:gd name="T23" fmla="*/ 233 h 873"/>
                <a:gd name="T24" fmla="*/ 5613 w 2307"/>
                <a:gd name="T25" fmla="*/ 246 h 873"/>
                <a:gd name="T26" fmla="*/ 5387 w 2307"/>
                <a:gd name="T27" fmla="*/ 260 h 873"/>
                <a:gd name="T28" fmla="*/ 5181 w 2307"/>
                <a:gd name="T29" fmla="*/ 226 h 873"/>
                <a:gd name="T30" fmla="*/ 5061 w 2307"/>
                <a:gd name="T31" fmla="*/ 228 h 873"/>
                <a:gd name="T32" fmla="*/ 4847 w 2307"/>
                <a:gd name="T33" fmla="*/ 235 h 873"/>
                <a:gd name="T34" fmla="*/ 4712 w 2307"/>
                <a:gd name="T35" fmla="*/ 236 h 873"/>
                <a:gd name="T36" fmla="*/ 4658 w 2307"/>
                <a:gd name="T37" fmla="*/ 230 h 873"/>
                <a:gd name="T38" fmla="*/ 1091 w 2307"/>
                <a:gd name="T39" fmla="*/ 214 h 873"/>
                <a:gd name="T40" fmla="*/ 2249 w 2307"/>
                <a:gd name="T41" fmla="*/ 710 h 873"/>
                <a:gd name="T42" fmla="*/ 2862 w 2307"/>
                <a:gd name="T43" fmla="*/ 620 h 873"/>
                <a:gd name="T44" fmla="*/ 3066 w 2307"/>
                <a:gd name="T45" fmla="*/ 632 h 873"/>
                <a:gd name="T46" fmla="*/ 3318 w 2307"/>
                <a:gd name="T47" fmla="*/ 634 h 873"/>
                <a:gd name="T48" fmla="*/ 3411 w 2307"/>
                <a:gd name="T49" fmla="*/ 625 h 873"/>
                <a:gd name="T50" fmla="*/ 3506 w 2307"/>
                <a:gd name="T51" fmla="*/ 569 h 873"/>
                <a:gd name="T52" fmla="*/ 3481 w 2307"/>
                <a:gd name="T53" fmla="*/ 543 h 873"/>
                <a:gd name="T54" fmla="*/ 3772 w 2307"/>
                <a:gd name="T55" fmla="*/ 443 h 873"/>
                <a:gd name="T56" fmla="*/ 3932 w 2307"/>
                <a:gd name="T57" fmla="*/ 452 h 873"/>
                <a:gd name="T58" fmla="*/ 4122 w 2307"/>
                <a:gd name="T59" fmla="*/ 459 h 873"/>
                <a:gd name="T60" fmla="*/ 4304 w 2307"/>
                <a:gd name="T61" fmla="*/ 464 h 873"/>
                <a:gd name="T62" fmla="*/ 4548 w 2307"/>
                <a:gd name="T63" fmla="*/ 461 h 873"/>
                <a:gd name="T64" fmla="*/ 4940 w 2307"/>
                <a:gd name="T65" fmla="*/ 444 h 873"/>
                <a:gd name="T66" fmla="*/ 5326 w 2307"/>
                <a:gd name="T67" fmla="*/ 423 h 873"/>
                <a:gd name="T68" fmla="*/ 5562 w 2307"/>
                <a:gd name="T69" fmla="*/ 410 h 873"/>
                <a:gd name="T70" fmla="*/ 5517 w 2307"/>
                <a:gd name="T71" fmla="*/ 365 h 873"/>
                <a:gd name="T72" fmla="*/ 5712 w 2307"/>
                <a:gd name="T73" fmla="*/ 332 h 873"/>
                <a:gd name="T74" fmla="*/ 6037 w 2307"/>
                <a:gd name="T75" fmla="*/ 287 h 873"/>
                <a:gd name="T76" fmla="*/ 6289 w 2307"/>
                <a:gd name="T77" fmla="*/ 264 h 873"/>
                <a:gd name="T78" fmla="*/ 6577 w 2307"/>
                <a:gd name="T79" fmla="*/ 243 h 873"/>
                <a:gd name="T80" fmla="*/ 6812 w 2307"/>
                <a:gd name="T81" fmla="*/ 230 h 873"/>
                <a:gd name="T82" fmla="*/ 6911 w 2307"/>
                <a:gd name="T83" fmla="*/ 224 h 873"/>
                <a:gd name="T84" fmla="*/ 6909 w 2307"/>
                <a:gd name="T85" fmla="*/ 204 h 873"/>
                <a:gd name="T86" fmla="*/ 6920 w 2307"/>
                <a:gd name="T87" fmla="*/ 204 h 873"/>
                <a:gd name="T88" fmla="*/ 6994 w 2307"/>
                <a:gd name="T89" fmla="*/ 202 h 873"/>
                <a:gd name="T90" fmla="*/ 7026 w 2307"/>
                <a:gd name="T91" fmla="*/ 209 h 873"/>
                <a:gd name="T92" fmla="*/ 7096 w 2307"/>
                <a:gd name="T93" fmla="*/ 190 h 873"/>
                <a:gd name="T94" fmla="*/ 7128 w 2307"/>
                <a:gd name="T95" fmla="*/ 176 h 87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307"/>
                <a:gd name="T145" fmla="*/ 0 h 873"/>
                <a:gd name="T146" fmla="*/ 2307 w 2307"/>
                <a:gd name="T147" fmla="*/ 873 h 87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307" h="873">
                  <a:moveTo>
                    <a:pt x="2279" y="215"/>
                  </a:moveTo>
                  <a:lnTo>
                    <a:pt x="2272" y="222"/>
                  </a:lnTo>
                  <a:lnTo>
                    <a:pt x="2266" y="222"/>
                  </a:lnTo>
                  <a:lnTo>
                    <a:pt x="2265" y="221"/>
                  </a:lnTo>
                  <a:lnTo>
                    <a:pt x="2263" y="217"/>
                  </a:lnTo>
                  <a:lnTo>
                    <a:pt x="2257" y="214"/>
                  </a:lnTo>
                  <a:lnTo>
                    <a:pt x="2248" y="212"/>
                  </a:lnTo>
                  <a:lnTo>
                    <a:pt x="2240" y="212"/>
                  </a:lnTo>
                  <a:lnTo>
                    <a:pt x="2228" y="213"/>
                  </a:lnTo>
                  <a:lnTo>
                    <a:pt x="2214" y="215"/>
                  </a:lnTo>
                  <a:lnTo>
                    <a:pt x="2201" y="219"/>
                  </a:lnTo>
                  <a:lnTo>
                    <a:pt x="2187" y="222"/>
                  </a:lnTo>
                  <a:lnTo>
                    <a:pt x="2174" y="226"/>
                  </a:lnTo>
                  <a:lnTo>
                    <a:pt x="2164" y="229"/>
                  </a:lnTo>
                  <a:lnTo>
                    <a:pt x="2157" y="231"/>
                  </a:lnTo>
                  <a:lnTo>
                    <a:pt x="2156" y="234"/>
                  </a:lnTo>
                  <a:lnTo>
                    <a:pt x="2160" y="235"/>
                  </a:lnTo>
                  <a:lnTo>
                    <a:pt x="2169" y="237"/>
                  </a:lnTo>
                  <a:lnTo>
                    <a:pt x="2180" y="239"/>
                  </a:lnTo>
                  <a:lnTo>
                    <a:pt x="2191" y="241"/>
                  </a:lnTo>
                  <a:lnTo>
                    <a:pt x="2203" y="243"/>
                  </a:lnTo>
                  <a:lnTo>
                    <a:pt x="2211" y="244"/>
                  </a:lnTo>
                  <a:lnTo>
                    <a:pt x="2216" y="245"/>
                  </a:lnTo>
                  <a:lnTo>
                    <a:pt x="2217" y="246"/>
                  </a:lnTo>
                  <a:lnTo>
                    <a:pt x="2218" y="247"/>
                  </a:lnTo>
                  <a:lnTo>
                    <a:pt x="2219" y="250"/>
                  </a:lnTo>
                  <a:lnTo>
                    <a:pt x="2220" y="251"/>
                  </a:lnTo>
                  <a:lnTo>
                    <a:pt x="2214" y="252"/>
                  </a:lnTo>
                  <a:lnTo>
                    <a:pt x="2209" y="253"/>
                  </a:lnTo>
                  <a:lnTo>
                    <a:pt x="2201" y="254"/>
                  </a:lnTo>
                  <a:lnTo>
                    <a:pt x="2191" y="256"/>
                  </a:lnTo>
                  <a:lnTo>
                    <a:pt x="2182" y="257"/>
                  </a:lnTo>
                  <a:lnTo>
                    <a:pt x="2171" y="258"/>
                  </a:lnTo>
                  <a:lnTo>
                    <a:pt x="2159" y="260"/>
                  </a:lnTo>
                  <a:lnTo>
                    <a:pt x="2145" y="261"/>
                  </a:lnTo>
                  <a:lnTo>
                    <a:pt x="2131" y="262"/>
                  </a:lnTo>
                  <a:lnTo>
                    <a:pt x="2118" y="265"/>
                  </a:lnTo>
                  <a:lnTo>
                    <a:pt x="2101" y="266"/>
                  </a:lnTo>
                  <a:lnTo>
                    <a:pt x="2085" y="267"/>
                  </a:lnTo>
                  <a:lnTo>
                    <a:pt x="2069" y="269"/>
                  </a:lnTo>
                  <a:lnTo>
                    <a:pt x="2051" y="270"/>
                  </a:lnTo>
                  <a:lnTo>
                    <a:pt x="2033" y="272"/>
                  </a:lnTo>
                  <a:lnTo>
                    <a:pt x="2015" y="273"/>
                  </a:lnTo>
                  <a:lnTo>
                    <a:pt x="1994" y="274"/>
                  </a:lnTo>
                  <a:lnTo>
                    <a:pt x="1974" y="276"/>
                  </a:lnTo>
                  <a:lnTo>
                    <a:pt x="1951" y="280"/>
                  </a:lnTo>
                  <a:lnTo>
                    <a:pt x="1929" y="282"/>
                  </a:lnTo>
                  <a:lnTo>
                    <a:pt x="1906" y="287"/>
                  </a:lnTo>
                  <a:lnTo>
                    <a:pt x="1883" y="290"/>
                  </a:lnTo>
                  <a:lnTo>
                    <a:pt x="1860" y="295"/>
                  </a:lnTo>
                  <a:lnTo>
                    <a:pt x="1838" y="298"/>
                  </a:lnTo>
                  <a:lnTo>
                    <a:pt x="1817" y="303"/>
                  </a:lnTo>
                  <a:lnTo>
                    <a:pt x="1796" y="307"/>
                  </a:lnTo>
                  <a:lnTo>
                    <a:pt x="1777" y="312"/>
                  </a:lnTo>
                  <a:lnTo>
                    <a:pt x="1759" y="315"/>
                  </a:lnTo>
                  <a:lnTo>
                    <a:pt x="1744" y="320"/>
                  </a:lnTo>
                  <a:lnTo>
                    <a:pt x="1730" y="323"/>
                  </a:lnTo>
                  <a:lnTo>
                    <a:pt x="1719" y="326"/>
                  </a:lnTo>
                  <a:lnTo>
                    <a:pt x="1710" y="328"/>
                  </a:lnTo>
                  <a:lnTo>
                    <a:pt x="1677" y="277"/>
                  </a:lnTo>
                  <a:lnTo>
                    <a:pt x="1676" y="274"/>
                  </a:lnTo>
                  <a:lnTo>
                    <a:pt x="1671" y="275"/>
                  </a:lnTo>
                  <a:lnTo>
                    <a:pt x="1654" y="277"/>
                  </a:lnTo>
                  <a:lnTo>
                    <a:pt x="1638" y="280"/>
                  </a:lnTo>
                  <a:lnTo>
                    <a:pt x="1621" y="282"/>
                  </a:lnTo>
                  <a:lnTo>
                    <a:pt x="1604" y="284"/>
                  </a:lnTo>
                  <a:lnTo>
                    <a:pt x="1586" y="287"/>
                  </a:lnTo>
                  <a:lnTo>
                    <a:pt x="1569" y="289"/>
                  </a:lnTo>
                  <a:lnTo>
                    <a:pt x="1552" y="291"/>
                  </a:lnTo>
                  <a:lnTo>
                    <a:pt x="1533" y="294"/>
                  </a:lnTo>
                  <a:lnTo>
                    <a:pt x="1530" y="292"/>
                  </a:lnTo>
                  <a:lnTo>
                    <a:pt x="1525" y="290"/>
                  </a:lnTo>
                  <a:lnTo>
                    <a:pt x="1522" y="289"/>
                  </a:lnTo>
                  <a:lnTo>
                    <a:pt x="1517" y="287"/>
                  </a:lnTo>
                  <a:lnTo>
                    <a:pt x="1513" y="284"/>
                  </a:lnTo>
                  <a:lnTo>
                    <a:pt x="1508" y="283"/>
                  </a:lnTo>
                  <a:lnTo>
                    <a:pt x="1504" y="281"/>
                  </a:lnTo>
                  <a:lnTo>
                    <a:pt x="1499" y="280"/>
                  </a:lnTo>
                  <a:lnTo>
                    <a:pt x="1839" y="0"/>
                  </a:lnTo>
                  <a:lnTo>
                    <a:pt x="353" y="262"/>
                  </a:lnTo>
                  <a:lnTo>
                    <a:pt x="336" y="266"/>
                  </a:lnTo>
                  <a:lnTo>
                    <a:pt x="334" y="250"/>
                  </a:lnTo>
                  <a:lnTo>
                    <a:pt x="0" y="425"/>
                  </a:lnTo>
                  <a:lnTo>
                    <a:pt x="728" y="873"/>
                  </a:lnTo>
                  <a:lnTo>
                    <a:pt x="931" y="716"/>
                  </a:lnTo>
                  <a:lnTo>
                    <a:pt x="924" y="734"/>
                  </a:lnTo>
                  <a:lnTo>
                    <a:pt x="923" y="750"/>
                  </a:lnTo>
                  <a:lnTo>
                    <a:pt x="926" y="762"/>
                  </a:lnTo>
                  <a:lnTo>
                    <a:pt x="939" y="769"/>
                  </a:lnTo>
                  <a:lnTo>
                    <a:pt x="954" y="773"/>
                  </a:lnTo>
                  <a:lnTo>
                    <a:pt x="971" y="775"/>
                  </a:lnTo>
                  <a:lnTo>
                    <a:pt x="992" y="777"/>
                  </a:lnTo>
                  <a:lnTo>
                    <a:pt x="1013" y="780"/>
                  </a:lnTo>
                  <a:lnTo>
                    <a:pt x="1035" y="780"/>
                  </a:lnTo>
                  <a:lnTo>
                    <a:pt x="1055" y="780"/>
                  </a:lnTo>
                  <a:lnTo>
                    <a:pt x="1074" y="779"/>
                  </a:lnTo>
                  <a:lnTo>
                    <a:pt x="1090" y="775"/>
                  </a:lnTo>
                  <a:lnTo>
                    <a:pt x="1096" y="773"/>
                  </a:lnTo>
                  <a:lnTo>
                    <a:pt x="1100" y="770"/>
                  </a:lnTo>
                  <a:lnTo>
                    <a:pt x="1104" y="768"/>
                  </a:lnTo>
                  <a:lnTo>
                    <a:pt x="1107" y="766"/>
                  </a:lnTo>
                  <a:lnTo>
                    <a:pt x="1118" y="750"/>
                  </a:lnTo>
                  <a:lnTo>
                    <a:pt x="1127" y="726"/>
                  </a:lnTo>
                  <a:lnTo>
                    <a:pt x="1135" y="700"/>
                  </a:lnTo>
                  <a:lnTo>
                    <a:pt x="1139" y="681"/>
                  </a:lnTo>
                  <a:lnTo>
                    <a:pt x="1219" y="684"/>
                  </a:lnTo>
                  <a:lnTo>
                    <a:pt x="1227" y="671"/>
                  </a:lnTo>
                  <a:lnTo>
                    <a:pt x="1127" y="667"/>
                  </a:lnTo>
                  <a:lnTo>
                    <a:pt x="1195" y="539"/>
                  </a:lnTo>
                  <a:lnTo>
                    <a:pt x="1203" y="540"/>
                  </a:lnTo>
                  <a:lnTo>
                    <a:pt x="1211" y="542"/>
                  </a:lnTo>
                  <a:lnTo>
                    <a:pt x="1221" y="545"/>
                  </a:lnTo>
                  <a:lnTo>
                    <a:pt x="1233" y="547"/>
                  </a:lnTo>
                  <a:lnTo>
                    <a:pt x="1245" y="549"/>
                  </a:lnTo>
                  <a:lnTo>
                    <a:pt x="1259" y="552"/>
                  </a:lnTo>
                  <a:lnTo>
                    <a:pt x="1273" y="555"/>
                  </a:lnTo>
                  <a:lnTo>
                    <a:pt x="1288" y="557"/>
                  </a:lnTo>
                  <a:lnTo>
                    <a:pt x="1303" y="560"/>
                  </a:lnTo>
                  <a:lnTo>
                    <a:pt x="1319" y="562"/>
                  </a:lnTo>
                  <a:lnTo>
                    <a:pt x="1334" y="564"/>
                  </a:lnTo>
                  <a:lnTo>
                    <a:pt x="1349" y="567"/>
                  </a:lnTo>
                  <a:lnTo>
                    <a:pt x="1364" y="568"/>
                  </a:lnTo>
                  <a:lnTo>
                    <a:pt x="1379" y="570"/>
                  </a:lnTo>
                  <a:lnTo>
                    <a:pt x="1393" y="570"/>
                  </a:lnTo>
                  <a:lnTo>
                    <a:pt x="1407" y="571"/>
                  </a:lnTo>
                  <a:lnTo>
                    <a:pt x="1424" y="571"/>
                  </a:lnTo>
                  <a:lnTo>
                    <a:pt x="1447" y="569"/>
                  </a:lnTo>
                  <a:lnTo>
                    <a:pt x="1472" y="567"/>
                  </a:lnTo>
                  <a:lnTo>
                    <a:pt x="1501" y="562"/>
                  </a:lnTo>
                  <a:lnTo>
                    <a:pt x="1532" y="557"/>
                  </a:lnTo>
                  <a:lnTo>
                    <a:pt x="1566" y="552"/>
                  </a:lnTo>
                  <a:lnTo>
                    <a:pt x="1599" y="546"/>
                  </a:lnTo>
                  <a:lnTo>
                    <a:pt x="1633" y="539"/>
                  </a:lnTo>
                  <a:lnTo>
                    <a:pt x="1665" y="533"/>
                  </a:lnTo>
                  <a:lnTo>
                    <a:pt x="1695" y="526"/>
                  </a:lnTo>
                  <a:lnTo>
                    <a:pt x="1724" y="520"/>
                  </a:lnTo>
                  <a:lnTo>
                    <a:pt x="1749" y="515"/>
                  </a:lnTo>
                  <a:lnTo>
                    <a:pt x="1771" y="510"/>
                  </a:lnTo>
                  <a:lnTo>
                    <a:pt x="1788" y="507"/>
                  </a:lnTo>
                  <a:lnTo>
                    <a:pt x="1800" y="503"/>
                  </a:lnTo>
                  <a:lnTo>
                    <a:pt x="1805" y="502"/>
                  </a:lnTo>
                  <a:lnTo>
                    <a:pt x="1818" y="500"/>
                  </a:lnTo>
                  <a:lnTo>
                    <a:pt x="1813" y="493"/>
                  </a:lnTo>
                  <a:lnTo>
                    <a:pt x="1786" y="449"/>
                  </a:lnTo>
                  <a:lnTo>
                    <a:pt x="1796" y="442"/>
                  </a:lnTo>
                  <a:lnTo>
                    <a:pt x="1810" y="432"/>
                  </a:lnTo>
                  <a:lnTo>
                    <a:pt x="1828" y="420"/>
                  </a:lnTo>
                  <a:lnTo>
                    <a:pt x="1849" y="408"/>
                  </a:lnTo>
                  <a:lnTo>
                    <a:pt x="1873" y="394"/>
                  </a:lnTo>
                  <a:lnTo>
                    <a:pt x="1899" y="380"/>
                  </a:lnTo>
                  <a:lnTo>
                    <a:pt x="1926" y="365"/>
                  </a:lnTo>
                  <a:lnTo>
                    <a:pt x="1954" y="352"/>
                  </a:lnTo>
                  <a:lnTo>
                    <a:pt x="1972" y="345"/>
                  </a:lnTo>
                  <a:lnTo>
                    <a:pt x="1992" y="338"/>
                  </a:lnTo>
                  <a:lnTo>
                    <a:pt x="2013" y="332"/>
                  </a:lnTo>
                  <a:lnTo>
                    <a:pt x="2036" y="325"/>
                  </a:lnTo>
                  <a:lnTo>
                    <a:pt x="2059" y="318"/>
                  </a:lnTo>
                  <a:lnTo>
                    <a:pt x="2083" y="311"/>
                  </a:lnTo>
                  <a:lnTo>
                    <a:pt x="2106" y="305"/>
                  </a:lnTo>
                  <a:lnTo>
                    <a:pt x="2129" y="299"/>
                  </a:lnTo>
                  <a:lnTo>
                    <a:pt x="2150" y="295"/>
                  </a:lnTo>
                  <a:lnTo>
                    <a:pt x="2171" y="289"/>
                  </a:lnTo>
                  <a:lnTo>
                    <a:pt x="2189" y="285"/>
                  </a:lnTo>
                  <a:lnTo>
                    <a:pt x="2205" y="282"/>
                  </a:lnTo>
                  <a:lnTo>
                    <a:pt x="2218" y="279"/>
                  </a:lnTo>
                  <a:lnTo>
                    <a:pt x="2228" y="277"/>
                  </a:lnTo>
                  <a:lnTo>
                    <a:pt x="2235" y="275"/>
                  </a:lnTo>
                  <a:lnTo>
                    <a:pt x="2237" y="275"/>
                  </a:lnTo>
                  <a:lnTo>
                    <a:pt x="2251" y="272"/>
                  </a:lnTo>
                  <a:lnTo>
                    <a:pt x="2245" y="265"/>
                  </a:lnTo>
                  <a:lnTo>
                    <a:pt x="2236" y="252"/>
                  </a:lnTo>
                  <a:lnTo>
                    <a:pt x="2236" y="251"/>
                  </a:lnTo>
                  <a:lnTo>
                    <a:pt x="2235" y="251"/>
                  </a:lnTo>
                  <a:lnTo>
                    <a:pt x="2240" y="250"/>
                  </a:lnTo>
                  <a:lnTo>
                    <a:pt x="2244" y="247"/>
                  </a:lnTo>
                  <a:lnTo>
                    <a:pt x="2249" y="246"/>
                  </a:lnTo>
                  <a:lnTo>
                    <a:pt x="2254" y="246"/>
                  </a:lnTo>
                  <a:lnTo>
                    <a:pt x="2264" y="247"/>
                  </a:lnTo>
                  <a:lnTo>
                    <a:pt x="2270" y="252"/>
                  </a:lnTo>
                  <a:lnTo>
                    <a:pt x="2272" y="257"/>
                  </a:lnTo>
                  <a:lnTo>
                    <a:pt x="2272" y="259"/>
                  </a:lnTo>
                  <a:lnTo>
                    <a:pt x="2274" y="257"/>
                  </a:lnTo>
                  <a:lnTo>
                    <a:pt x="2279" y="252"/>
                  </a:lnTo>
                  <a:lnTo>
                    <a:pt x="2286" y="245"/>
                  </a:lnTo>
                  <a:lnTo>
                    <a:pt x="2293" y="238"/>
                  </a:lnTo>
                  <a:lnTo>
                    <a:pt x="2297" y="232"/>
                  </a:lnTo>
                  <a:lnTo>
                    <a:pt x="2301" y="227"/>
                  </a:lnTo>
                  <a:lnTo>
                    <a:pt x="2302" y="224"/>
                  </a:lnTo>
                  <a:lnTo>
                    <a:pt x="2302" y="223"/>
                  </a:lnTo>
                  <a:lnTo>
                    <a:pt x="2307" y="216"/>
                  </a:lnTo>
                  <a:lnTo>
                    <a:pt x="2279" y="215"/>
                  </a:lnTo>
                  <a:close/>
                </a:path>
              </a:pathLst>
            </a:custGeom>
            <a:solidFill>
              <a:srgbClr val="BAC1E8">
                <a:alpha val="50195"/>
              </a:srgbClr>
            </a:solidFill>
            <a:ln>
              <a:noFill/>
            </a:ln>
          </p:spPr>
          <p:txBody>
            <a:bodyPr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569"/>
            </a:p>
          </p:txBody>
        </p:sp>
        <p:sp>
          <p:nvSpPr>
            <p:cNvPr id="1264" name="Freeform 315">
              <a:extLst>
                <a:ext uri="{FF2B5EF4-FFF2-40B4-BE49-F238E27FC236}">
                  <a16:creationId xmlns:a16="http://schemas.microsoft.com/office/drawing/2014/main" id="{405B9FC5-A665-C501-670D-01B43F8D0B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78" y="2069"/>
              <a:ext cx="1923" cy="909"/>
            </a:xfrm>
            <a:custGeom>
              <a:avLst/>
              <a:gdLst>
                <a:gd name="T0" fmla="*/ 4452 w 1212"/>
                <a:gd name="T1" fmla="*/ 854 h 882"/>
                <a:gd name="T2" fmla="*/ 4053 w 1212"/>
                <a:gd name="T3" fmla="*/ 698 h 882"/>
                <a:gd name="T4" fmla="*/ 4180 w 1212"/>
                <a:gd name="T5" fmla="*/ 573 h 882"/>
                <a:gd name="T6" fmla="*/ 4047 w 1212"/>
                <a:gd name="T7" fmla="*/ 528 h 882"/>
                <a:gd name="T8" fmla="*/ 3590 w 1212"/>
                <a:gd name="T9" fmla="*/ 431 h 882"/>
                <a:gd name="T10" fmla="*/ 3148 w 1212"/>
                <a:gd name="T11" fmla="*/ 361 h 882"/>
                <a:gd name="T12" fmla="*/ 2846 w 1212"/>
                <a:gd name="T13" fmla="*/ 344 h 882"/>
                <a:gd name="T14" fmla="*/ 2533 w 1212"/>
                <a:gd name="T15" fmla="*/ 333 h 882"/>
                <a:gd name="T16" fmla="*/ 2902 w 1212"/>
                <a:gd name="T17" fmla="*/ 198 h 882"/>
                <a:gd name="T18" fmla="*/ 2760 w 1212"/>
                <a:gd name="T19" fmla="*/ 106 h 882"/>
                <a:gd name="T20" fmla="*/ 2821 w 1212"/>
                <a:gd name="T21" fmla="*/ 47 h 882"/>
                <a:gd name="T22" fmla="*/ 2568 w 1212"/>
                <a:gd name="T23" fmla="*/ 11 h 882"/>
                <a:gd name="T24" fmla="*/ 2200 w 1212"/>
                <a:gd name="T25" fmla="*/ 13 h 882"/>
                <a:gd name="T26" fmla="*/ 2055 w 1212"/>
                <a:gd name="T27" fmla="*/ 111 h 882"/>
                <a:gd name="T28" fmla="*/ 1915 w 1212"/>
                <a:gd name="T29" fmla="*/ 173 h 882"/>
                <a:gd name="T30" fmla="*/ 1792 w 1212"/>
                <a:gd name="T31" fmla="*/ 171 h 882"/>
                <a:gd name="T32" fmla="*/ 1776 w 1212"/>
                <a:gd name="T33" fmla="*/ 183 h 882"/>
                <a:gd name="T34" fmla="*/ 1933 w 1212"/>
                <a:gd name="T35" fmla="*/ 226 h 882"/>
                <a:gd name="T36" fmla="*/ 1854 w 1212"/>
                <a:gd name="T37" fmla="*/ 238 h 882"/>
                <a:gd name="T38" fmla="*/ 1607 w 1212"/>
                <a:gd name="T39" fmla="*/ 204 h 882"/>
                <a:gd name="T40" fmla="*/ 1153 w 1212"/>
                <a:gd name="T41" fmla="*/ 175 h 882"/>
                <a:gd name="T42" fmla="*/ 1069 w 1212"/>
                <a:gd name="T43" fmla="*/ 92 h 882"/>
                <a:gd name="T44" fmla="*/ 953 w 1212"/>
                <a:gd name="T45" fmla="*/ 30 h 882"/>
                <a:gd name="T46" fmla="*/ 756 w 1212"/>
                <a:gd name="T47" fmla="*/ 111 h 882"/>
                <a:gd name="T48" fmla="*/ 627 w 1212"/>
                <a:gd name="T49" fmla="*/ 177 h 882"/>
                <a:gd name="T50" fmla="*/ 1069 w 1212"/>
                <a:gd name="T51" fmla="*/ 221 h 882"/>
                <a:gd name="T52" fmla="*/ 1607 w 1212"/>
                <a:gd name="T53" fmla="*/ 279 h 882"/>
                <a:gd name="T54" fmla="*/ 1806 w 1212"/>
                <a:gd name="T55" fmla="*/ 320 h 882"/>
                <a:gd name="T56" fmla="*/ 1865 w 1212"/>
                <a:gd name="T57" fmla="*/ 370 h 882"/>
                <a:gd name="T58" fmla="*/ 2016 w 1212"/>
                <a:gd name="T59" fmla="*/ 395 h 882"/>
                <a:gd name="T60" fmla="*/ 1960 w 1212"/>
                <a:gd name="T61" fmla="*/ 413 h 882"/>
                <a:gd name="T62" fmla="*/ 1834 w 1212"/>
                <a:gd name="T63" fmla="*/ 411 h 882"/>
                <a:gd name="T64" fmla="*/ 1418 w 1212"/>
                <a:gd name="T65" fmla="*/ 380 h 882"/>
                <a:gd name="T66" fmla="*/ 1064 w 1212"/>
                <a:gd name="T67" fmla="*/ 355 h 882"/>
                <a:gd name="T68" fmla="*/ 893 w 1212"/>
                <a:gd name="T69" fmla="*/ 338 h 882"/>
                <a:gd name="T70" fmla="*/ 316 w 1212"/>
                <a:gd name="T71" fmla="*/ 266 h 882"/>
                <a:gd name="T72" fmla="*/ 464 w 1212"/>
                <a:gd name="T73" fmla="*/ 164 h 882"/>
                <a:gd name="T74" fmla="*/ 297 w 1212"/>
                <a:gd name="T75" fmla="*/ 79 h 882"/>
                <a:gd name="T76" fmla="*/ 5 w 1212"/>
                <a:gd name="T77" fmla="*/ 107 h 882"/>
                <a:gd name="T78" fmla="*/ 33 w 1212"/>
                <a:gd name="T79" fmla="*/ 220 h 882"/>
                <a:gd name="T80" fmla="*/ 40 w 1212"/>
                <a:gd name="T81" fmla="*/ 262 h 882"/>
                <a:gd name="T82" fmla="*/ 278 w 1212"/>
                <a:gd name="T83" fmla="*/ 312 h 882"/>
                <a:gd name="T84" fmla="*/ 824 w 1212"/>
                <a:gd name="T85" fmla="*/ 425 h 882"/>
                <a:gd name="T86" fmla="*/ 1347 w 1212"/>
                <a:gd name="T87" fmla="*/ 495 h 882"/>
                <a:gd name="T88" fmla="*/ 1682 w 1212"/>
                <a:gd name="T89" fmla="*/ 545 h 882"/>
                <a:gd name="T90" fmla="*/ 1798 w 1212"/>
                <a:gd name="T91" fmla="*/ 560 h 882"/>
                <a:gd name="T92" fmla="*/ 2165 w 1212"/>
                <a:gd name="T93" fmla="*/ 619 h 882"/>
                <a:gd name="T94" fmla="*/ 2084 w 1212"/>
                <a:gd name="T95" fmla="*/ 653 h 882"/>
                <a:gd name="T96" fmla="*/ 2139 w 1212"/>
                <a:gd name="T97" fmla="*/ 866 h 882"/>
                <a:gd name="T98" fmla="*/ 2282 w 1212"/>
                <a:gd name="T99" fmla="*/ 839 h 882"/>
                <a:gd name="T100" fmla="*/ 2436 w 1212"/>
                <a:gd name="T101" fmla="*/ 719 h 882"/>
                <a:gd name="T102" fmla="*/ 2719 w 1212"/>
                <a:gd name="T103" fmla="*/ 712 h 882"/>
                <a:gd name="T104" fmla="*/ 3005 w 1212"/>
                <a:gd name="T105" fmla="*/ 758 h 882"/>
                <a:gd name="T106" fmla="*/ 3383 w 1212"/>
                <a:gd name="T107" fmla="*/ 733 h 882"/>
                <a:gd name="T108" fmla="*/ 3645 w 1212"/>
                <a:gd name="T109" fmla="*/ 793 h 882"/>
                <a:gd name="T110" fmla="*/ 3998 w 1212"/>
                <a:gd name="T111" fmla="*/ 858 h 882"/>
                <a:gd name="T112" fmla="*/ 4542 w 1212"/>
                <a:gd name="T113" fmla="*/ 937 h 882"/>
                <a:gd name="T114" fmla="*/ 4735 w 1212"/>
                <a:gd name="T115" fmla="*/ 969 h 882"/>
                <a:gd name="T116" fmla="*/ 4824 w 1212"/>
                <a:gd name="T117" fmla="*/ 941 h 88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12"/>
                <a:gd name="T178" fmla="*/ 0 h 882"/>
                <a:gd name="T179" fmla="*/ 1212 w 1212"/>
                <a:gd name="T180" fmla="*/ 882 h 88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12" h="882">
                  <a:moveTo>
                    <a:pt x="1204" y="857"/>
                  </a:moveTo>
                  <a:lnTo>
                    <a:pt x="1198" y="853"/>
                  </a:lnTo>
                  <a:lnTo>
                    <a:pt x="1184" y="841"/>
                  </a:lnTo>
                  <a:lnTo>
                    <a:pt x="1163" y="824"/>
                  </a:lnTo>
                  <a:lnTo>
                    <a:pt x="1138" y="802"/>
                  </a:lnTo>
                  <a:lnTo>
                    <a:pt x="1111" y="778"/>
                  </a:lnTo>
                  <a:lnTo>
                    <a:pt x="1085" y="751"/>
                  </a:lnTo>
                  <a:lnTo>
                    <a:pt x="1062" y="725"/>
                  </a:lnTo>
                  <a:lnTo>
                    <a:pt x="1043" y="700"/>
                  </a:lnTo>
                  <a:lnTo>
                    <a:pt x="1032" y="679"/>
                  </a:lnTo>
                  <a:lnTo>
                    <a:pt x="1022" y="657"/>
                  </a:lnTo>
                  <a:lnTo>
                    <a:pt x="1012" y="636"/>
                  </a:lnTo>
                  <a:lnTo>
                    <a:pt x="1005" y="616"/>
                  </a:lnTo>
                  <a:lnTo>
                    <a:pt x="998" y="597"/>
                  </a:lnTo>
                  <a:lnTo>
                    <a:pt x="994" y="580"/>
                  </a:lnTo>
                  <a:lnTo>
                    <a:pt x="990" y="567"/>
                  </a:lnTo>
                  <a:lnTo>
                    <a:pt x="988" y="557"/>
                  </a:lnTo>
                  <a:lnTo>
                    <a:pt x="1043" y="521"/>
                  </a:lnTo>
                  <a:lnTo>
                    <a:pt x="1053" y="515"/>
                  </a:lnTo>
                  <a:lnTo>
                    <a:pt x="1045" y="508"/>
                  </a:lnTo>
                  <a:lnTo>
                    <a:pt x="1041" y="506"/>
                  </a:lnTo>
                  <a:lnTo>
                    <a:pt x="1034" y="500"/>
                  </a:lnTo>
                  <a:lnTo>
                    <a:pt x="1024" y="491"/>
                  </a:lnTo>
                  <a:lnTo>
                    <a:pt x="1010" y="481"/>
                  </a:lnTo>
                  <a:lnTo>
                    <a:pt x="995" y="468"/>
                  </a:lnTo>
                  <a:lnTo>
                    <a:pt x="977" y="454"/>
                  </a:lnTo>
                  <a:lnTo>
                    <a:pt x="958" y="439"/>
                  </a:lnTo>
                  <a:lnTo>
                    <a:pt x="937" y="423"/>
                  </a:lnTo>
                  <a:lnTo>
                    <a:pt x="917" y="408"/>
                  </a:lnTo>
                  <a:lnTo>
                    <a:pt x="896" y="393"/>
                  </a:lnTo>
                  <a:lnTo>
                    <a:pt x="874" y="378"/>
                  </a:lnTo>
                  <a:lnTo>
                    <a:pt x="853" y="364"/>
                  </a:lnTo>
                  <a:lnTo>
                    <a:pt x="835" y="352"/>
                  </a:lnTo>
                  <a:lnTo>
                    <a:pt x="816" y="341"/>
                  </a:lnTo>
                  <a:lnTo>
                    <a:pt x="800" y="333"/>
                  </a:lnTo>
                  <a:lnTo>
                    <a:pt x="786" y="329"/>
                  </a:lnTo>
                  <a:lnTo>
                    <a:pt x="776" y="325"/>
                  </a:lnTo>
                  <a:lnTo>
                    <a:pt x="763" y="323"/>
                  </a:lnTo>
                  <a:lnTo>
                    <a:pt x="751" y="319"/>
                  </a:lnTo>
                  <a:lnTo>
                    <a:pt x="738" y="317"/>
                  </a:lnTo>
                  <a:lnTo>
                    <a:pt x="724" y="315"/>
                  </a:lnTo>
                  <a:lnTo>
                    <a:pt x="710" y="313"/>
                  </a:lnTo>
                  <a:lnTo>
                    <a:pt x="697" y="311"/>
                  </a:lnTo>
                  <a:lnTo>
                    <a:pt x="683" y="309"/>
                  </a:lnTo>
                  <a:lnTo>
                    <a:pt x="669" y="308"/>
                  </a:lnTo>
                  <a:lnTo>
                    <a:pt x="656" y="307"/>
                  </a:lnTo>
                  <a:lnTo>
                    <a:pt x="644" y="304"/>
                  </a:lnTo>
                  <a:lnTo>
                    <a:pt x="632" y="303"/>
                  </a:lnTo>
                  <a:lnTo>
                    <a:pt x="621" y="303"/>
                  </a:lnTo>
                  <a:lnTo>
                    <a:pt x="611" y="302"/>
                  </a:lnTo>
                  <a:lnTo>
                    <a:pt x="602" y="301"/>
                  </a:lnTo>
                  <a:lnTo>
                    <a:pt x="595" y="301"/>
                  </a:lnTo>
                  <a:lnTo>
                    <a:pt x="642" y="156"/>
                  </a:lnTo>
                  <a:lnTo>
                    <a:pt x="724" y="180"/>
                  </a:lnTo>
                  <a:lnTo>
                    <a:pt x="729" y="165"/>
                  </a:lnTo>
                  <a:lnTo>
                    <a:pt x="662" y="145"/>
                  </a:lnTo>
                  <a:lnTo>
                    <a:pt x="668" y="136"/>
                  </a:lnTo>
                  <a:lnTo>
                    <a:pt x="674" y="124"/>
                  </a:lnTo>
                  <a:lnTo>
                    <a:pt x="682" y="111"/>
                  </a:lnTo>
                  <a:lnTo>
                    <a:pt x="689" y="97"/>
                  </a:lnTo>
                  <a:lnTo>
                    <a:pt x="694" y="83"/>
                  </a:lnTo>
                  <a:lnTo>
                    <a:pt x="700" y="71"/>
                  </a:lnTo>
                  <a:lnTo>
                    <a:pt x="704" y="59"/>
                  </a:lnTo>
                  <a:lnTo>
                    <a:pt x="705" y="51"/>
                  </a:lnTo>
                  <a:lnTo>
                    <a:pt x="705" y="48"/>
                  </a:lnTo>
                  <a:lnTo>
                    <a:pt x="704" y="44"/>
                  </a:lnTo>
                  <a:lnTo>
                    <a:pt x="701" y="41"/>
                  </a:lnTo>
                  <a:lnTo>
                    <a:pt x="698" y="37"/>
                  </a:lnTo>
                  <a:lnTo>
                    <a:pt x="687" y="29"/>
                  </a:lnTo>
                  <a:lnTo>
                    <a:pt x="675" y="22"/>
                  </a:lnTo>
                  <a:lnTo>
                    <a:pt x="659" y="16"/>
                  </a:lnTo>
                  <a:lnTo>
                    <a:pt x="641" y="11"/>
                  </a:lnTo>
                  <a:lnTo>
                    <a:pt x="624" y="6"/>
                  </a:lnTo>
                  <a:lnTo>
                    <a:pt x="606" y="3"/>
                  </a:lnTo>
                  <a:lnTo>
                    <a:pt x="589" y="1"/>
                  </a:lnTo>
                  <a:lnTo>
                    <a:pt x="576" y="0"/>
                  </a:lnTo>
                  <a:lnTo>
                    <a:pt x="562" y="4"/>
                  </a:lnTo>
                  <a:lnTo>
                    <a:pt x="549" y="13"/>
                  </a:lnTo>
                  <a:lnTo>
                    <a:pt x="540" y="27"/>
                  </a:lnTo>
                  <a:lnTo>
                    <a:pt x="531" y="43"/>
                  </a:lnTo>
                  <a:lnTo>
                    <a:pt x="525" y="60"/>
                  </a:lnTo>
                  <a:lnTo>
                    <a:pt x="519" y="78"/>
                  </a:lnTo>
                  <a:lnTo>
                    <a:pt x="516" y="91"/>
                  </a:lnTo>
                  <a:lnTo>
                    <a:pt x="513" y="102"/>
                  </a:lnTo>
                  <a:lnTo>
                    <a:pt x="456" y="84"/>
                  </a:lnTo>
                  <a:lnTo>
                    <a:pt x="451" y="98"/>
                  </a:lnTo>
                  <a:lnTo>
                    <a:pt x="522" y="119"/>
                  </a:lnTo>
                  <a:lnTo>
                    <a:pt x="494" y="165"/>
                  </a:lnTo>
                  <a:lnTo>
                    <a:pt x="485" y="162"/>
                  </a:lnTo>
                  <a:lnTo>
                    <a:pt x="478" y="158"/>
                  </a:lnTo>
                  <a:lnTo>
                    <a:pt x="470" y="156"/>
                  </a:lnTo>
                  <a:lnTo>
                    <a:pt x="464" y="155"/>
                  </a:lnTo>
                  <a:lnTo>
                    <a:pt x="458" y="154"/>
                  </a:lnTo>
                  <a:lnTo>
                    <a:pt x="454" y="154"/>
                  </a:lnTo>
                  <a:lnTo>
                    <a:pt x="450" y="155"/>
                  </a:lnTo>
                  <a:lnTo>
                    <a:pt x="447" y="156"/>
                  </a:lnTo>
                  <a:lnTo>
                    <a:pt x="445" y="158"/>
                  </a:lnTo>
                  <a:lnTo>
                    <a:pt x="444" y="159"/>
                  </a:lnTo>
                  <a:lnTo>
                    <a:pt x="443" y="162"/>
                  </a:lnTo>
                  <a:lnTo>
                    <a:pt x="443" y="164"/>
                  </a:lnTo>
                  <a:lnTo>
                    <a:pt x="443" y="165"/>
                  </a:lnTo>
                  <a:lnTo>
                    <a:pt x="443" y="167"/>
                  </a:lnTo>
                  <a:lnTo>
                    <a:pt x="444" y="171"/>
                  </a:lnTo>
                  <a:lnTo>
                    <a:pt x="448" y="174"/>
                  </a:lnTo>
                  <a:lnTo>
                    <a:pt x="452" y="180"/>
                  </a:lnTo>
                  <a:lnTo>
                    <a:pt x="459" y="187"/>
                  </a:lnTo>
                  <a:lnTo>
                    <a:pt x="469" y="195"/>
                  </a:lnTo>
                  <a:lnTo>
                    <a:pt x="482" y="205"/>
                  </a:lnTo>
                  <a:lnTo>
                    <a:pt x="480" y="209"/>
                  </a:lnTo>
                  <a:lnTo>
                    <a:pt x="479" y="213"/>
                  </a:lnTo>
                  <a:lnTo>
                    <a:pt x="477" y="219"/>
                  </a:lnTo>
                  <a:lnTo>
                    <a:pt x="474" y="224"/>
                  </a:lnTo>
                  <a:lnTo>
                    <a:pt x="470" y="220"/>
                  </a:lnTo>
                  <a:lnTo>
                    <a:pt x="463" y="217"/>
                  </a:lnTo>
                  <a:lnTo>
                    <a:pt x="455" y="211"/>
                  </a:lnTo>
                  <a:lnTo>
                    <a:pt x="445" y="207"/>
                  </a:lnTo>
                  <a:lnTo>
                    <a:pt x="435" y="201"/>
                  </a:lnTo>
                  <a:lnTo>
                    <a:pt x="425" y="195"/>
                  </a:lnTo>
                  <a:lnTo>
                    <a:pt x="412" y="190"/>
                  </a:lnTo>
                  <a:lnTo>
                    <a:pt x="401" y="186"/>
                  </a:lnTo>
                  <a:lnTo>
                    <a:pt x="386" y="181"/>
                  </a:lnTo>
                  <a:lnTo>
                    <a:pt x="367" y="177"/>
                  </a:lnTo>
                  <a:lnTo>
                    <a:pt x="348" y="172"/>
                  </a:lnTo>
                  <a:lnTo>
                    <a:pt x="327" y="167"/>
                  </a:lnTo>
                  <a:lnTo>
                    <a:pt x="306" y="164"/>
                  </a:lnTo>
                  <a:lnTo>
                    <a:pt x="288" y="160"/>
                  </a:lnTo>
                  <a:lnTo>
                    <a:pt x="273" y="158"/>
                  </a:lnTo>
                  <a:lnTo>
                    <a:pt x="262" y="156"/>
                  </a:lnTo>
                  <a:lnTo>
                    <a:pt x="265" y="140"/>
                  </a:lnTo>
                  <a:lnTo>
                    <a:pt x="267" y="118"/>
                  </a:lnTo>
                  <a:lnTo>
                    <a:pt x="268" y="98"/>
                  </a:lnTo>
                  <a:lnTo>
                    <a:pt x="267" y="83"/>
                  </a:lnTo>
                  <a:lnTo>
                    <a:pt x="263" y="71"/>
                  </a:lnTo>
                  <a:lnTo>
                    <a:pt x="257" y="54"/>
                  </a:lnTo>
                  <a:lnTo>
                    <a:pt x="250" y="40"/>
                  </a:lnTo>
                  <a:lnTo>
                    <a:pt x="246" y="31"/>
                  </a:lnTo>
                  <a:lnTo>
                    <a:pt x="244" y="27"/>
                  </a:lnTo>
                  <a:lnTo>
                    <a:pt x="238" y="27"/>
                  </a:lnTo>
                  <a:lnTo>
                    <a:pt x="175" y="35"/>
                  </a:lnTo>
                  <a:lnTo>
                    <a:pt x="166" y="36"/>
                  </a:lnTo>
                  <a:lnTo>
                    <a:pt x="169" y="45"/>
                  </a:lnTo>
                  <a:lnTo>
                    <a:pt x="175" y="60"/>
                  </a:lnTo>
                  <a:lnTo>
                    <a:pt x="182" y="81"/>
                  </a:lnTo>
                  <a:lnTo>
                    <a:pt x="189" y="102"/>
                  </a:lnTo>
                  <a:lnTo>
                    <a:pt x="191" y="118"/>
                  </a:lnTo>
                  <a:lnTo>
                    <a:pt x="191" y="145"/>
                  </a:lnTo>
                  <a:lnTo>
                    <a:pt x="171" y="145"/>
                  </a:lnTo>
                  <a:lnTo>
                    <a:pt x="167" y="145"/>
                  </a:lnTo>
                  <a:lnTo>
                    <a:pt x="164" y="150"/>
                  </a:lnTo>
                  <a:lnTo>
                    <a:pt x="157" y="162"/>
                  </a:lnTo>
                  <a:lnTo>
                    <a:pt x="152" y="171"/>
                  </a:lnTo>
                  <a:lnTo>
                    <a:pt x="162" y="173"/>
                  </a:lnTo>
                  <a:lnTo>
                    <a:pt x="232" y="189"/>
                  </a:lnTo>
                  <a:lnTo>
                    <a:pt x="237" y="190"/>
                  </a:lnTo>
                  <a:lnTo>
                    <a:pt x="250" y="195"/>
                  </a:lnTo>
                  <a:lnTo>
                    <a:pt x="267" y="201"/>
                  </a:lnTo>
                  <a:lnTo>
                    <a:pt x="289" y="209"/>
                  </a:lnTo>
                  <a:lnTo>
                    <a:pt x="313" y="217"/>
                  </a:lnTo>
                  <a:lnTo>
                    <a:pt x="338" y="226"/>
                  </a:lnTo>
                  <a:lnTo>
                    <a:pt x="363" y="237"/>
                  </a:lnTo>
                  <a:lnTo>
                    <a:pt x="384" y="246"/>
                  </a:lnTo>
                  <a:lnTo>
                    <a:pt x="401" y="254"/>
                  </a:lnTo>
                  <a:lnTo>
                    <a:pt x="413" y="262"/>
                  </a:lnTo>
                  <a:lnTo>
                    <a:pt x="425" y="269"/>
                  </a:lnTo>
                  <a:lnTo>
                    <a:pt x="434" y="276"/>
                  </a:lnTo>
                  <a:lnTo>
                    <a:pt x="442" y="281"/>
                  </a:lnTo>
                  <a:lnTo>
                    <a:pt x="447" y="286"/>
                  </a:lnTo>
                  <a:lnTo>
                    <a:pt x="451" y="291"/>
                  </a:lnTo>
                  <a:lnTo>
                    <a:pt x="454" y="293"/>
                  </a:lnTo>
                  <a:lnTo>
                    <a:pt x="452" y="304"/>
                  </a:lnTo>
                  <a:lnTo>
                    <a:pt x="452" y="315"/>
                  </a:lnTo>
                  <a:lnTo>
                    <a:pt x="455" y="323"/>
                  </a:lnTo>
                  <a:lnTo>
                    <a:pt x="458" y="330"/>
                  </a:lnTo>
                  <a:lnTo>
                    <a:pt x="465" y="337"/>
                  </a:lnTo>
                  <a:lnTo>
                    <a:pt x="473" y="342"/>
                  </a:lnTo>
                  <a:lnTo>
                    <a:pt x="481" y="347"/>
                  </a:lnTo>
                  <a:lnTo>
                    <a:pt x="488" y="351"/>
                  </a:lnTo>
                  <a:lnTo>
                    <a:pt x="495" y="354"/>
                  </a:lnTo>
                  <a:lnTo>
                    <a:pt x="501" y="357"/>
                  </a:lnTo>
                  <a:lnTo>
                    <a:pt x="503" y="360"/>
                  </a:lnTo>
                  <a:lnTo>
                    <a:pt x="504" y="363"/>
                  </a:lnTo>
                  <a:lnTo>
                    <a:pt x="504" y="367"/>
                  </a:lnTo>
                  <a:lnTo>
                    <a:pt x="504" y="370"/>
                  </a:lnTo>
                  <a:lnTo>
                    <a:pt x="504" y="374"/>
                  </a:lnTo>
                  <a:lnTo>
                    <a:pt x="504" y="376"/>
                  </a:lnTo>
                  <a:lnTo>
                    <a:pt x="489" y="376"/>
                  </a:lnTo>
                  <a:lnTo>
                    <a:pt x="486" y="376"/>
                  </a:lnTo>
                  <a:lnTo>
                    <a:pt x="483" y="377"/>
                  </a:lnTo>
                  <a:lnTo>
                    <a:pt x="474" y="386"/>
                  </a:lnTo>
                  <a:lnTo>
                    <a:pt x="460" y="375"/>
                  </a:lnTo>
                  <a:lnTo>
                    <a:pt x="459" y="374"/>
                  </a:lnTo>
                  <a:lnTo>
                    <a:pt x="458" y="374"/>
                  </a:lnTo>
                  <a:lnTo>
                    <a:pt x="442" y="369"/>
                  </a:lnTo>
                  <a:lnTo>
                    <a:pt x="425" y="364"/>
                  </a:lnTo>
                  <a:lnTo>
                    <a:pt x="407" y="360"/>
                  </a:lnTo>
                  <a:lnTo>
                    <a:pt x="390" y="355"/>
                  </a:lnTo>
                  <a:lnTo>
                    <a:pt x="372" y="351"/>
                  </a:lnTo>
                  <a:lnTo>
                    <a:pt x="354" y="346"/>
                  </a:lnTo>
                  <a:lnTo>
                    <a:pt x="337" y="341"/>
                  </a:lnTo>
                  <a:lnTo>
                    <a:pt x="321" y="337"/>
                  </a:lnTo>
                  <a:lnTo>
                    <a:pt x="305" y="333"/>
                  </a:lnTo>
                  <a:lnTo>
                    <a:pt x="290" y="329"/>
                  </a:lnTo>
                  <a:lnTo>
                    <a:pt x="277" y="325"/>
                  </a:lnTo>
                  <a:lnTo>
                    <a:pt x="266" y="323"/>
                  </a:lnTo>
                  <a:lnTo>
                    <a:pt x="257" y="319"/>
                  </a:lnTo>
                  <a:lnTo>
                    <a:pt x="250" y="318"/>
                  </a:lnTo>
                  <a:lnTo>
                    <a:pt x="244" y="317"/>
                  </a:lnTo>
                  <a:lnTo>
                    <a:pt x="242" y="316"/>
                  </a:lnTo>
                  <a:lnTo>
                    <a:pt x="236" y="314"/>
                  </a:lnTo>
                  <a:lnTo>
                    <a:pt x="223" y="308"/>
                  </a:lnTo>
                  <a:lnTo>
                    <a:pt x="205" y="299"/>
                  </a:lnTo>
                  <a:lnTo>
                    <a:pt x="182" y="289"/>
                  </a:lnTo>
                  <a:lnTo>
                    <a:pt x="156" y="278"/>
                  </a:lnTo>
                  <a:lnTo>
                    <a:pt x="131" y="265"/>
                  </a:lnTo>
                  <a:lnTo>
                    <a:pt x="104" y="254"/>
                  </a:lnTo>
                  <a:lnTo>
                    <a:pt x="79" y="242"/>
                  </a:lnTo>
                  <a:lnTo>
                    <a:pt x="80" y="224"/>
                  </a:lnTo>
                  <a:lnTo>
                    <a:pt x="115" y="188"/>
                  </a:lnTo>
                  <a:lnTo>
                    <a:pt x="116" y="186"/>
                  </a:lnTo>
                  <a:lnTo>
                    <a:pt x="116" y="182"/>
                  </a:lnTo>
                  <a:lnTo>
                    <a:pt x="116" y="163"/>
                  </a:lnTo>
                  <a:lnTo>
                    <a:pt x="116" y="149"/>
                  </a:lnTo>
                  <a:lnTo>
                    <a:pt x="104" y="156"/>
                  </a:lnTo>
                  <a:lnTo>
                    <a:pt x="78" y="172"/>
                  </a:lnTo>
                  <a:lnTo>
                    <a:pt x="78" y="144"/>
                  </a:lnTo>
                  <a:lnTo>
                    <a:pt x="77" y="121"/>
                  </a:lnTo>
                  <a:lnTo>
                    <a:pt x="76" y="95"/>
                  </a:lnTo>
                  <a:lnTo>
                    <a:pt x="74" y="73"/>
                  </a:lnTo>
                  <a:lnTo>
                    <a:pt x="73" y="63"/>
                  </a:lnTo>
                  <a:lnTo>
                    <a:pt x="72" y="51"/>
                  </a:lnTo>
                  <a:lnTo>
                    <a:pt x="62" y="57"/>
                  </a:lnTo>
                  <a:lnTo>
                    <a:pt x="4" y="92"/>
                  </a:lnTo>
                  <a:lnTo>
                    <a:pt x="1" y="95"/>
                  </a:lnTo>
                  <a:lnTo>
                    <a:pt x="1" y="98"/>
                  </a:lnTo>
                  <a:lnTo>
                    <a:pt x="0" y="103"/>
                  </a:lnTo>
                  <a:lnTo>
                    <a:pt x="0" y="113"/>
                  </a:lnTo>
                  <a:lnTo>
                    <a:pt x="0" y="129"/>
                  </a:lnTo>
                  <a:lnTo>
                    <a:pt x="3" y="149"/>
                  </a:lnTo>
                  <a:lnTo>
                    <a:pt x="5" y="173"/>
                  </a:lnTo>
                  <a:lnTo>
                    <a:pt x="8" y="200"/>
                  </a:lnTo>
                  <a:lnTo>
                    <a:pt x="8" y="223"/>
                  </a:lnTo>
                  <a:lnTo>
                    <a:pt x="8" y="232"/>
                  </a:lnTo>
                  <a:lnTo>
                    <a:pt x="8" y="235"/>
                  </a:lnTo>
                  <a:lnTo>
                    <a:pt x="9" y="237"/>
                  </a:lnTo>
                  <a:lnTo>
                    <a:pt x="10" y="238"/>
                  </a:lnTo>
                  <a:lnTo>
                    <a:pt x="46" y="268"/>
                  </a:lnTo>
                  <a:lnTo>
                    <a:pt x="49" y="264"/>
                  </a:lnTo>
                  <a:lnTo>
                    <a:pt x="53" y="268"/>
                  </a:lnTo>
                  <a:lnTo>
                    <a:pt x="57" y="272"/>
                  </a:lnTo>
                  <a:lnTo>
                    <a:pt x="69" y="284"/>
                  </a:lnTo>
                  <a:lnTo>
                    <a:pt x="85" y="300"/>
                  </a:lnTo>
                  <a:lnTo>
                    <a:pt x="106" y="319"/>
                  </a:lnTo>
                  <a:lnTo>
                    <a:pt x="129" y="339"/>
                  </a:lnTo>
                  <a:lnTo>
                    <a:pt x="154" y="359"/>
                  </a:lnTo>
                  <a:lnTo>
                    <a:pt x="180" y="375"/>
                  </a:lnTo>
                  <a:lnTo>
                    <a:pt x="206" y="387"/>
                  </a:lnTo>
                  <a:lnTo>
                    <a:pt x="223" y="394"/>
                  </a:lnTo>
                  <a:lnTo>
                    <a:pt x="243" y="404"/>
                  </a:lnTo>
                  <a:lnTo>
                    <a:pt x="265" y="415"/>
                  </a:lnTo>
                  <a:lnTo>
                    <a:pt x="289" y="427"/>
                  </a:lnTo>
                  <a:lnTo>
                    <a:pt x="312" y="438"/>
                  </a:lnTo>
                  <a:lnTo>
                    <a:pt x="336" y="451"/>
                  </a:lnTo>
                  <a:lnTo>
                    <a:pt x="358" y="462"/>
                  </a:lnTo>
                  <a:lnTo>
                    <a:pt x="379" y="474"/>
                  </a:lnTo>
                  <a:lnTo>
                    <a:pt x="391" y="481"/>
                  </a:lnTo>
                  <a:lnTo>
                    <a:pt x="403" y="486"/>
                  </a:lnTo>
                  <a:lnTo>
                    <a:pt x="412" y="491"/>
                  </a:lnTo>
                  <a:lnTo>
                    <a:pt x="420" y="496"/>
                  </a:lnTo>
                  <a:lnTo>
                    <a:pt x="427" y="499"/>
                  </a:lnTo>
                  <a:lnTo>
                    <a:pt x="432" y="501"/>
                  </a:lnTo>
                  <a:lnTo>
                    <a:pt x="436" y="503"/>
                  </a:lnTo>
                  <a:lnTo>
                    <a:pt x="439" y="504"/>
                  </a:lnTo>
                  <a:lnTo>
                    <a:pt x="442" y="506"/>
                  </a:lnTo>
                  <a:lnTo>
                    <a:pt x="449" y="510"/>
                  </a:lnTo>
                  <a:lnTo>
                    <a:pt x="458" y="515"/>
                  </a:lnTo>
                  <a:lnTo>
                    <a:pt x="471" y="522"/>
                  </a:lnTo>
                  <a:lnTo>
                    <a:pt x="485" y="530"/>
                  </a:lnTo>
                  <a:lnTo>
                    <a:pt x="502" y="541"/>
                  </a:lnTo>
                  <a:lnTo>
                    <a:pt x="520" y="552"/>
                  </a:lnTo>
                  <a:lnTo>
                    <a:pt x="540" y="564"/>
                  </a:lnTo>
                  <a:lnTo>
                    <a:pt x="539" y="565"/>
                  </a:lnTo>
                  <a:lnTo>
                    <a:pt x="538" y="565"/>
                  </a:lnTo>
                  <a:lnTo>
                    <a:pt x="536" y="566"/>
                  </a:lnTo>
                  <a:lnTo>
                    <a:pt x="535" y="567"/>
                  </a:lnTo>
                  <a:lnTo>
                    <a:pt x="526" y="579"/>
                  </a:lnTo>
                  <a:lnTo>
                    <a:pt x="520" y="595"/>
                  </a:lnTo>
                  <a:lnTo>
                    <a:pt x="517" y="614"/>
                  </a:lnTo>
                  <a:lnTo>
                    <a:pt x="517" y="639"/>
                  </a:lnTo>
                  <a:lnTo>
                    <a:pt x="520" y="694"/>
                  </a:lnTo>
                  <a:lnTo>
                    <a:pt x="526" y="742"/>
                  </a:lnTo>
                  <a:lnTo>
                    <a:pt x="532" y="776"/>
                  </a:lnTo>
                  <a:lnTo>
                    <a:pt x="534" y="788"/>
                  </a:lnTo>
                  <a:lnTo>
                    <a:pt x="535" y="794"/>
                  </a:lnTo>
                  <a:lnTo>
                    <a:pt x="541" y="795"/>
                  </a:lnTo>
                  <a:lnTo>
                    <a:pt x="564" y="798"/>
                  </a:lnTo>
                  <a:lnTo>
                    <a:pt x="573" y="799"/>
                  </a:lnTo>
                  <a:lnTo>
                    <a:pt x="572" y="789"/>
                  </a:lnTo>
                  <a:lnTo>
                    <a:pt x="570" y="764"/>
                  </a:lnTo>
                  <a:lnTo>
                    <a:pt x="570" y="731"/>
                  </a:lnTo>
                  <a:lnTo>
                    <a:pt x="573" y="697"/>
                  </a:lnTo>
                  <a:lnTo>
                    <a:pt x="581" y="673"/>
                  </a:lnTo>
                  <a:lnTo>
                    <a:pt x="588" y="666"/>
                  </a:lnTo>
                  <a:lnTo>
                    <a:pt x="598" y="659"/>
                  </a:lnTo>
                  <a:lnTo>
                    <a:pt x="608" y="655"/>
                  </a:lnTo>
                  <a:lnTo>
                    <a:pt x="621" y="650"/>
                  </a:lnTo>
                  <a:lnTo>
                    <a:pt x="633" y="647"/>
                  </a:lnTo>
                  <a:lnTo>
                    <a:pt x="646" y="644"/>
                  </a:lnTo>
                  <a:lnTo>
                    <a:pt x="657" y="642"/>
                  </a:lnTo>
                  <a:lnTo>
                    <a:pt x="668" y="641"/>
                  </a:lnTo>
                  <a:lnTo>
                    <a:pt x="679" y="648"/>
                  </a:lnTo>
                  <a:lnTo>
                    <a:pt x="692" y="656"/>
                  </a:lnTo>
                  <a:lnTo>
                    <a:pt x="704" y="663"/>
                  </a:lnTo>
                  <a:lnTo>
                    <a:pt x="716" y="670"/>
                  </a:lnTo>
                  <a:lnTo>
                    <a:pt x="728" y="677"/>
                  </a:lnTo>
                  <a:lnTo>
                    <a:pt x="738" y="683"/>
                  </a:lnTo>
                  <a:lnTo>
                    <a:pt x="750" y="690"/>
                  </a:lnTo>
                  <a:lnTo>
                    <a:pt x="760" y="697"/>
                  </a:lnTo>
                  <a:lnTo>
                    <a:pt x="765" y="701"/>
                  </a:lnTo>
                  <a:lnTo>
                    <a:pt x="768" y="697"/>
                  </a:lnTo>
                  <a:lnTo>
                    <a:pt x="833" y="657"/>
                  </a:lnTo>
                  <a:lnTo>
                    <a:pt x="837" y="662"/>
                  </a:lnTo>
                  <a:lnTo>
                    <a:pt x="844" y="667"/>
                  </a:lnTo>
                  <a:lnTo>
                    <a:pt x="852" y="674"/>
                  </a:lnTo>
                  <a:lnTo>
                    <a:pt x="861" y="682"/>
                  </a:lnTo>
                  <a:lnTo>
                    <a:pt x="873" y="692"/>
                  </a:lnTo>
                  <a:lnTo>
                    <a:pt x="884" y="701"/>
                  </a:lnTo>
                  <a:lnTo>
                    <a:pt x="896" y="711"/>
                  </a:lnTo>
                  <a:lnTo>
                    <a:pt x="910" y="722"/>
                  </a:lnTo>
                  <a:lnTo>
                    <a:pt x="924" y="732"/>
                  </a:lnTo>
                  <a:lnTo>
                    <a:pt x="939" y="742"/>
                  </a:lnTo>
                  <a:lnTo>
                    <a:pt x="952" y="753"/>
                  </a:lnTo>
                  <a:lnTo>
                    <a:pt x="969" y="763"/>
                  </a:lnTo>
                  <a:lnTo>
                    <a:pt x="984" y="772"/>
                  </a:lnTo>
                  <a:lnTo>
                    <a:pt x="998" y="781"/>
                  </a:lnTo>
                  <a:lnTo>
                    <a:pt x="1013" y="789"/>
                  </a:lnTo>
                  <a:lnTo>
                    <a:pt x="1028" y="796"/>
                  </a:lnTo>
                  <a:lnTo>
                    <a:pt x="1060" y="811"/>
                  </a:lnTo>
                  <a:lnTo>
                    <a:pt x="1088" y="826"/>
                  </a:lnTo>
                  <a:lnTo>
                    <a:pt x="1113" y="840"/>
                  </a:lnTo>
                  <a:lnTo>
                    <a:pt x="1134" y="853"/>
                  </a:lnTo>
                  <a:lnTo>
                    <a:pt x="1152" y="863"/>
                  </a:lnTo>
                  <a:lnTo>
                    <a:pt x="1166" y="872"/>
                  </a:lnTo>
                  <a:lnTo>
                    <a:pt x="1174" y="877"/>
                  </a:lnTo>
                  <a:lnTo>
                    <a:pt x="1176" y="879"/>
                  </a:lnTo>
                  <a:lnTo>
                    <a:pt x="1181" y="882"/>
                  </a:lnTo>
                  <a:lnTo>
                    <a:pt x="1182" y="882"/>
                  </a:lnTo>
                  <a:lnTo>
                    <a:pt x="1183" y="880"/>
                  </a:lnTo>
                  <a:lnTo>
                    <a:pt x="1184" y="879"/>
                  </a:lnTo>
                  <a:lnTo>
                    <a:pt x="1185" y="879"/>
                  </a:lnTo>
                  <a:lnTo>
                    <a:pt x="1202" y="870"/>
                  </a:lnTo>
                  <a:lnTo>
                    <a:pt x="1212" y="864"/>
                  </a:lnTo>
                  <a:lnTo>
                    <a:pt x="1204" y="8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569"/>
            </a:p>
          </p:txBody>
        </p:sp>
        <p:sp>
          <p:nvSpPr>
            <p:cNvPr id="1265" name="Freeform 316">
              <a:extLst>
                <a:ext uri="{FF2B5EF4-FFF2-40B4-BE49-F238E27FC236}">
                  <a16:creationId xmlns:a16="http://schemas.microsoft.com/office/drawing/2014/main" id="{89F386C2-96DD-4461-7FA8-BE1FDF1C4B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3" y="2407"/>
              <a:ext cx="493" cy="197"/>
            </a:xfrm>
            <a:custGeom>
              <a:avLst/>
              <a:gdLst>
                <a:gd name="T0" fmla="*/ 318 w 310"/>
                <a:gd name="T1" fmla="*/ 21 h 193"/>
                <a:gd name="T2" fmla="*/ 817 w 310"/>
                <a:gd name="T3" fmla="*/ 112 h 193"/>
                <a:gd name="T4" fmla="*/ 886 w 310"/>
                <a:gd name="T5" fmla="*/ 126 h 193"/>
                <a:gd name="T6" fmla="*/ 956 w 310"/>
                <a:gd name="T7" fmla="*/ 141 h 193"/>
                <a:gd name="T8" fmla="*/ 1016 w 310"/>
                <a:gd name="T9" fmla="*/ 154 h 193"/>
                <a:gd name="T10" fmla="*/ 1077 w 310"/>
                <a:gd name="T11" fmla="*/ 168 h 193"/>
                <a:gd name="T12" fmla="*/ 1131 w 310"/>
                <a:gd name="T13" fmla="*/ 179 h 193"/>
                <a:gd name="T14" fmla="*/ 1178 w 310"/>
                <a:gd name="T15" fmla="*/ 189 h 193"/>
                <a:gd name="T16" fmla="*/ 1213 w 310"/>
                <a:gd name="T17" fmla="*/ 198 h 193"/>
                <a:gd name="T18" fmla="*/ 1247 w 310"/>
                <a:gd name="T19" fmla="*/ 206 h 193"/>
                <a:gd name="T20" fmla="*/ 1194 w 310"/>
                <a:gd name="T21" fmla="*/ 215 h 193"/>
                <a:gd name="T22" fmla="*/ 0 w 310"/>
                <a:gd name="T23" fmla="*/ 0 h 193"/>
                <a:gd name="T24" fmla="*/ 35 w 310"/>
                <a:gd name="T25" fmla="*/ 1 h 193"/>
                <a:gd name="T26" fmla="*/ 76 w 310"/>
                <a:gd name="T27" fmla="*/ 2 h 193"/>
                <a:gd name="T28" fmla="*/ 108 w 310"/>
                <a:gd name="T29" fmla="*/ 4 h 193"/>
                <a:gd name="T30" fmla="*/ 145 w 310"/>
                <a:gd name="T31" fmla="*/ 5 h 193"/>
                <a:gd name="T32" fmla="*/ 177 w 310"/>
                <a:gd name="T33" fmla="*/ 8 h 193"/>
                <a:gd name="T34" fmla="*/ 210 w 310"/>
                <a:gd name="T35" fmla="*/ 9 h 193"/>
                <a:gd name="T36" fmla="*/ 237 w 310"/>
                <a:gd name="T37" fmla="*/ 11 h 193"/>
                <a:gd name="T38" fmla="*/ 266 w 310"/>
                <a:gd name="T39" fmla="*/ 13 h 193"/>
                <a:gd name="T40" fmla="*/ 274 w 310"/>
                <a:gd name="T41" fmla="*/ 18 h 193"/>
                <a:gd name="T42" fmla="*/ 291 w 310"/>
                <a:gd name="T43" fmla="*/ 19 h 193"/>
                <a:gd name="T44" fmla="*/ 301 w 310"/>
                <a:gd name="T45" fmla="*/ 20 h 193"/>
                <a:gd name="T46" fmla="*/ 318 w 310"/>
                <a:gd name="T47" fmla="*/ 21 h 19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10"/>
                <a:gd name="T73" fmla="*/ 0 h 193"/>
                <a:gd name="T74" fmla="*/ 310 w 310"/>
                <a:gd name="T75" fmla="*/ 193 h 19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10" h="193">
                  <a:moveTo>
                    <a:pt x="79" y="18"/>
                  </a:moveTo>
                  <a:lnTo>
                    <a:pt x="203" y="100"/>
                  </a:lnTo>
                  <a:lnTo>
                    <a:pt x="220" y="114"/>
                  </a:lnTo>
                  <a:lnTo>
                    <a:pt x="238" y="126"/>
                  </a:lnTo>
                  <a:lnTo>
                    <a:pt x="253" y="139"/>
                  </a:lnTo>
                  <a:lnTo>
                    <a:pt x="268" y="151"/>
                  </a:lnTo>
                  <a:lnTo>
                    <a:pt x="281" y="161"/>
                  </a:lnTo>
                  <a:lnTo>
                    <a:pt x="293" y="170"/>
                  </a:lnTo>
                  <a:lnTo>
                    <a:pt x="302" y="178"/>
                  </a:lnTo>
                  <a:lnTo>
                    <a:pt x="310" y="185"/>
                  </a:lnTo>
                  <a:lnTo>
                    <a:pt x="297" y="193"/>
                  </a:lnTo>
                  <a:lnTo>
                    <a:pt x="0" y="0"/>
                  </a:lnTo>
                  <a:lnTo>
                    <a:pt x="9" y="1"/>
                  </a:lnTo>
                  <a:lnTo>
                    <a:pt x="19" y="2"/>
                  </a:lnTo>
                  <a:lnTo>
                    <a:pt x="27" y="4"/>
                  </a:lnTo>
                  <a:lnTo>
                    <a:pt x="36" y="5"/>
                  </a:lnTo>
                  <a:lnTo>
                    <a:pt x="44" y="8"/>
                  </a:lnTo>
                  <a:lnTo>
                    <a:pt x="52" y="9"/>
                  </a:lnTo>
                  <a:lnTo>
                    <a:pt x="59" y="11"/>
                  </a:lnTo>
                  <a:lnTo>
                    <a:pt x="66" y="13"/>
                  </a:lnTo>
                  <a:lnTo>
                    <a:pt x="68" y="15"/>
                  </a:lnTo>
                  <a:lnTo>
                    <a:pt x="72" y="16"/>
                  </a:lnTo>
                  <a:lnTo>
                    <a:pt x="75" y="17"/>
                  </a:lnTo>
                  <a:lnTo>
                    <a:pt x="79" y="18"/>
                  </a:lnTo>
                  <a:close/>
                </a:path>
              </a:pathLst>
            </a:custGeom>
            <a:solidFill>
              <a:srgbClr val="4291E8"/>
            </a:solidFill>
            <a:ln>
              <a:noFill/>
            </a:ln>
          </p:spPr>
          <p:txBody>
            <a:bodyPr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569"/>
            </a:p>
          </p:txBody>
        </p:sp>
        <p:sp>
          <p:nvSpPr>
            <p:cNvPr id="1266" name="Freeform 317">
              <a:extLst>
                <a:ext uri="{FF2B5EF4-FFF2-40B4-BE49-F238E27FC236}">
                  <a16:creationId xmlns:a16="http://schemas.microsoft.com/office/drawing/2014/main" id="{A5105113-E6AF-C3BD-C046-ED1A4AFD96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07" y="2396"/>
              <a:ext cx="591" cy="236"/>
            </a:xfrm>
            <a:custGeom>
              <a:avLst/>
              <a:gdLst>
                <a:gd name="T0" fmla="*/ 1485 w 372"/>
                <a:gd name="T1" fmla="*/ 232 h 226"/>
                <a:gd name="T2" fmla="*/ 1377 w 372"/>
                <a:gd name="T3" fmla="*/ 251 h 226"/>
                <a:gd name="T4" fmla="*/ 0 w 372"/>
                <a:gd name="T5" fmla="*/ 0 h 226"/>
                <a:gd name="T6" fmla="*/ 27 w 372"/>
                <a:gd name="T7" fmla="*/ 0 h 226"/>
                <a:gd name="T8" fmla="*/ 60 w 372"/>
                <a:gd name="T9" fmla="*/ 2 h 226"/>
                <a:gd name="T10" fmla="*/ 89 w 372"/>
                <a:gd name="T11" fmla="*/ 3 h 226"/>
                <a:gd name="T12" fmla="*/ 121 w 372"/>
                <a:gd name="T13" fmla="*/ 3 h 226"/>
                <a:gd name="T14" fmla="*/ 151 w 372"/>
                <a:gd name="T15" fmla="*/ 4 h 226"/>
                <a:gd name="T16" fmla="*/ 184 w 372"/>
                <a:gd name="T17" fmla="*/ 5 h 226"/>
                <a:gd name="T18" fmla="*/ 219 w 372"/>
                <a:gd name="T19" fmla="*/ 6 h 226"/>
                <a:gd name="T20" fmla="*/ 252 w 372"/>
                <a:gd name="T21" fmla="*/ 7 h 226"/>
                <a:gd name="T22" fmla="*/ 1485 w 372"/>
                <a:gd name="T23" fmla="*/ 232 h 22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2"/>
                <a:gd name="T37" fmla="*/ 0 h 226"/>
                <a:gd name="T38" fmla="*/ 372 w 372"/>
                <a:gd name="T39" fmla="*/ 226 h 22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2" h="226">
                  <a:moveTo>
                    <a:pt x="372" y="209"/>
                  </a:moveTo>
                  <a:lnTo>
                    <a:pt x="345" y="226"/>
                  </a:lnTo>
                  <a:lnTo>
                    <a:pt x="0" y="0"/>
                  </a:lnTo>
                  <a:lnTo>
                    <a:pt x="7" y="0"/>
                  </a:lnTo>
                  <a:lnTo>
                    <a:pt x="15" y="2"/>
                  </a:lnTo>
                  <a:lnTo>
                    <a:pt x="22" y="3"/>
                  </a:lnTo>
                  <a:lnTo>
                    <a:pt x="30" y="3"/>
                  </a:lnTo>
                  <a:lnTo>
                    <a:pt x="38" y="4"/>
                  </a:lnTo>
                  <a:lnTo>
                    <a:pt x="46" y="5"/>
                  </a:lnTo>
                  <a:lnTo>
                    <a:pt x="55" y="6"/>
                  </a:lnTo>
                  <a:lnTo>
                    <a:pt x="63" y="7"/>
                  </a:lnTo>
                  <a:lnTo>
                    <a:pt x="372" y="209"/>
                  </a:lnTo>
                  <a:close/>
                </a:path>
              </a:pathLst>
            </a:custGeom>
            <a:solidFill>
              <a:srgbClr val="4291E8"/>
            </a:solidFill>
            <a:ln>
              <a:noFill/>
            </a:ln>
          </p:spPr>
          <p:txBody>
            <a:bodyPr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569"/>
            </a:p>
          </p:txBody>
        </p:sp>
        <p:sp>
          <p:nvSpPr>
            <p:cNvPr id="1267" name="Freeform 318">
              <a:extLst>
                <a:ext uri="{FF2B5EF4-FFF2-40B4-BE49-F238E27FC236}">
                  <a16:creationId xmlns:a16="http://schemas.microsoft.com/office/drawing/2014/main" id="{068B2490-F1B7-6312-B4EE-EBEA2080B5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61" y="2392"/>
              <a:ext cx="612" cy="264"/>
            </a:xfrm>
            <a:custGeom>
              <a:avLst/>
              <a:gdLst>
                <a:gd name="T0" fmla="*/ 116 w 385"/>
                <a:gd name="T1" fmla="*/ 1 h 251"/>
                <a:gd name="T2" fmla="*/ 1547 w 385"/>
                <a:gd name="T3" fmla="*/ 264 h 251"/>
                <a:gd name="T4" fmla="*/ 1443 w 385"/>
                <a:gd name="T5" fmla="*/ 282 h 251"/>
                <a:gd name="T6" fmla="*/ 0 w 385"/>
                <a:gd name="T7" fmla="*/ 21 h 251"/>
                <a:gd name="T8" fmla="*/ 27 w 385"/>
                <a:gd name="T9" fmla="*/ 0 h 251"/>
                <a:gd name="T10" fmla="*/ 43 w 385"/>
                <a:gd name="T11" fmla="*/ 0 h 251"/>
                <a:gd name="T12" fmla="*/ 64 w 385"/>
                <a:gd name="T13" fmla="*/ 0 h 251"/>
                <a:gd name="T14" fmla="*/ 89 w 385"/>
                <a:gd name="T15" fmla="*/ 0 h 251"/>
                <a:gd name="T16" fmla="*/ 116 w 385"/>
                <a:gd name="T17" fmla="*/ 1 h 2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5"/>
                <a:gd name="T28" fmla="*/ 0 h 251"/>
                <a:gd name="T29" fmla="*/ 385 w 385"/>
                <a:gd name="T30" fmla="*/ 251 h 2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5" h="251">
                  <a:moveTo>
                    <a:pt x="29" y="1"/>
                  </a:moveTo>
                  <a:lnTo>
                    <a:pt x="385" y="235"/>
                  </a:lnTo>
                  <a:lnTo>
                    <a:pt x="359" y="251"/>
                  </a:lnTo>
                  <a:lnTo>
                    <a:pt x="0" y="18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4291E8"/>
            </a:solidFill>
            <a:ln>
              <a:noFill/>
            </a:ln>
          </p:spPr>
          <p:txBody>
            <a:bodyPr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569"/>
            </a:p>
          </p:txBody>
        </p:sp>
        <p:sp>
          <p:nvSpPr>
            <p:cNvPr id="1268" name="Freeform 319">
              <a:extLst>
                <a:ext uri="{FF2B5EF4-FFF2-40B4-BE49-F238E27FC236}">
                  <a16:creationId xmlns:a16="http://schemas.microsoft.com/office/drawing/2014/main" id="{BD0BA081-EA39-7D24-FA26-B5389D8EC6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70" y="2474"/>
              <a:ext cx="574" cy="224"/>
            </a:xfrm>
            <a:custGeom>
              <a:avLst/>
              <a:gdLst>
                <a:gd name="T0" fmla="*/ 1333 w 361"/>
                <a:gd name="T1" fmla="*/ 234 h 219"/>
                <a:gd name="T2" fmla="*/ 0 w 361"/>
                <a:gd name="T3" fmla="*/ 0 h 219"/>
                <a:gd name="T4" fmla="*/ 227 w 361"/>
                <a:gd name="T5" fmla="*/ 2 h 219"/>
                <a:gd name="T6" fmla="*/ 227 w 361"/>
                <a:gd name="T7" fmla="*/ 1 h 219"/>
                <a:gd name="T8" fmla="*/ 1443 w 361"/>
                <a:gd name="T9" fmla="*/ 216 h 219"/>
                <a:gd name="T10" fmla="*/ 1333 w 361"/>
                <a:gd name="T11" fmla="*/ 234 h 2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1"/>
                <a:gd name="T19" fmla="*/ 0 h 219"/>
                <a:gd name="T20" fmla="*/ 361 w 361"/>
                <a:gd name="T21" fmla="*/ 219 h 2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1" h="219">
                  <a:moveTo>
                    <a:pt x="333" y="219"/>
                  </a:moveTo>
                  <a:lnTo>
                    <a:pt x="0" y="0"/>
                  </a:lnTo>
                  <a:lnTo>
                    <a:pt x="57" y="2"/>
                  </a:lnTo>
                  <a:lnTo>
                    <a:pt x="57" y="1"/>
                  </a:lnTo>
                  <a:lnTo>
                    <a:pt x="361" y="201"/>
                  </a:lnTo>
                  <a:lnTo>
                    <a:pt x="333" y="219"/>
                  </a:lnTo>
                  <a:close/>
                </a:path>
              </a:pathLst>
            </a:custGeom>
            <a:solidFill>
              <a:srgbClr val="4291E8"/>
            </a:solidFill>
            <a:ln>
              <a:noFill/>
            </a:ln>
          </p:spPr>
          <p:txBody>
            <a:bodyPr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569"/>
            </a:p>
          </p:txBody>
        </p:sp>
        <p:sp>
          <p:nvSpPr>
            <p:cNvPr id="1269" name="Freeform 320">
              <a:extLst>
                <a:ext uri="{FF2B5EF4-FFF2-40B4-BE49-F238E27FC236}">
                  <a16:creationId xmlns:a16="http://schemas.microsoft.com/office/drawing/2014/main" id="{C8123F6B-6FC2-33B8-C388-78DCBC1911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19" y="2423"/>
              <a:ext cx="574" cy="252"/>
            </a:xfrm>
            <a:custGeom>
              <a:avLst/>
              <a:gdLst>
                <a:gd name="T0" fmla="*/ 1351 w 361"/>
                <a:gd name="T1" fmla="*/ 269 h 244"/>
                <a:gd name="T2" fmla="*/ 100 w 361"/>
                <a:gd name="T3" fmla="*/ 43 h 244"/>
                <a:gd name="T4" fmla="*/ 100 w 361"/>
                <a:gd name="T5" fmla="*/ 40 h 244"/>
                <a:gd name="T6" fmla="*/ 81 w 361"/>
                <a:gd name="T7" fmla="*/ 40 h 244"/>
                <a:gd name="T8" fmla="*/ 0 w 361"/>
                <a:gd name="T9" fmla="*/ 27 h 244"/>
                <a:gd name="T10" fmla="*/ 33 w 361"/>
                <a:gd name="T11" fmla="*/ 0 h 244"/>
                <a:gd name="T12" fmla="*/ 1443 w 361"/>
                <a:gd name="T13" fmla="*/ 253 h 244"/>
                <a:gd name="T14" fmla="*/ 1351 w 361"/>
                <a:gd name="T15" fmla="*/ 269 h 2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1"/>
                <a:gd name="T25" fmla="*/ 0 h 244"/>
                <a:gd name="T26" fmla="*/ 361 w 361"/>
                <a:gd name="T27" fmla="*/ 244 h 2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1" h="244">
                  <a:moveTo>
                    <a:pt x="338" y="244"/>
                  </a:moveTo>
                  <a:lnTo>
                    <a:pt x="25" y="40"/>
                  </a:lnTo>
                  <a:lnTo>
                    <a:pt x="25" y="37"/>
                  </a:lnTo>
                  <a:lnTo>
                    <a:pt x="20" y="37"/>
                  </a:lnTo>
                  <a:lnTo>
                    <a:pt x="0" y="24"/>
                  </a:lnTo>
                  <a:lnTo>
                    <a:pt x="8" y="0"/>
                  </a:lnTo>
                  <a:lnTo>
                    <a:pt x="361" y="229"/>
                  </a:lnTo>
                  <a:lnTo>
                    <a:pt x="338" y="244"/>
                  </a:lnTo>
                  <a:close/>
                </a:path>
              </a:pathLst>
            </a:custGeom>
            <a:solidFill>
              <a:srgbClr val="4291E8"/>
            </a:solidFill>
            <a:ln>
              <a:noFill/>
            </a:ln>
          </p:spPr>
          <p:txBody>
            <a:bodyPr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569"/>
            </a:p>
          </p:txBody>
        </p:sp>
        <p:sp>
          <p:nvSpPr>
            <p:cNvPr id="1270" name="Freeform 321">
              <a:extLst>
                <a:ext uri="{FF2B5EF4-FFF2-40B4-BE49-F238E27FC236}">
                  <a16:creationId xmlns:a16="http://schemas.microsoft.com/office/drawing/2014/main" id="{A6CA5A13-B3DB-BB89-DBD7-51E13642DA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07" y="2081"/>
              <a:ext cx="245" cy="98"/>
            </a:xfrm>
            <a:custGeom>
              <a:avLst/>
              <a:gdLst>
                <a:gd name="T0" fmla="*/ 162 w 156"/>
                <a:gd name="T1" fmla="*/ 0 h 97"/>
                <a:gd name="T2" fmla="*/ 211 w 156"/>
                <a:gd name="T3" fmla="*/ 1 h 97"/>
                <a:gd name="T4" fmla="*/ 271 w 156"/>
                <a:gd name="T5" fmla="*/ 4 h 97"/>
                <a:gd name="T6" fmla="*/ 341 w 156"/>
                <a:gd name="T7" fmla="*/ 6 h 97"/>
                <a:gd name="T8" fmla="*/ 402 w 156"/>
                <a:gd name="T9" fmla="*/ 11 h 97"/>
                <a:gd name="T10" fmla="*/ 467 w 156"/>
                <a:gd name="T11" fmla="*/ 19 h 97"/>
                <a:gd name="T12" fmla="*/ 525 w 156"/>
                <a:gd name="T13" fmla="*/ 25 h 97"/>
                <a:gd name="T14" fmla="*/ 572 w 156"/>
                <a:gd name="T15" fmla="*/ 31 h 97"/>
                <a:gd name="T16" fmla="*/ 604 w 156"/>
                <a:gd name="T17" fmla="*/ 37 h 97"/>
                <a:gd name="T18" fmla="*/ 607 w 156"/>
                <a:gd name="T19" fmla="*/ 39 h 97"/>
                <a:gd name="T20" fmla="*/ 607 w 156"/>
                <a:gd name="T21" fmla="*/ 39 h 97"/>
                <a:gd name="T22" fmla="*/ 612 w 156"/>
                <a:gd name="T23" fmla="*/ 41 h 97"/>
                <a:gd name="T24" fmla="*/ 612 w 156"/>
                <a:gd name="T25" fmla="*/ 43 h 97"/>
                <a:gd name="T26" fmla="*/ 604 w 156"/>
                <a:gd name="T27" fmla="*/ 52 h 97"/>
                <a:gd name="T28" fmla="*/ 585 w 156"/>
                <a:gd name="T29" fmla="*/ 70 h 97"/>
                <a:gd name="T30" fmla="*/ 552 w 156"/>
                <a:gd name="T31" fmla="*/ 87 h 97"/>
                <a:gd name="T32" fmla="*/ 514 w 156"/>
                <a:gd name="T33" fmla="*/ 109 h 97"/>
                <a:gd name="T34" fmla="*/ 0 w 156"/>
                <a:gd name="T35" fmla="*/ 65 h 97"/>
                <a:gd name="T36" fmla="*/ 14 w 156"/>
                <a:gd name="T37" fmla="*/ 53 h 97"/>
                <a:gd name="T38" fmla="*/ 27 w 156"/>
                <a:gd name="T39" fmla="*/ 43 h 97"/>
                <a:gd name="T40" fmla="*/ 47 w 156"/>
                <a:gd name="T41" fmla="*/ 31 h 97"/>
                <a:gd name="T42" fmla="*/ 62 w 156"/>
                <a:gd name="T43" fmla="*/ 22 h 97"/>
                <a:gd name="T44" fmla="*/ 87 w 156"/>
                <a:gd name="T45" fmla="*/ 11 h 97"/>
                <a:gd name="T46" fmla="*/ 109 w 156"/>
                <a:gd name="T47" fmla="*/ 5 h 97"/>
                <a:gd name="T48" fmla="*/ 134 w 156"/>
                <a:gd name="T49" fmla="*/ 1 h 97"/>
                <a:gd name="T50" fmla="*/ 162 w 156"/>
                <a:gd name="T51" fmla="*/ 0 h 9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6"/>
                <a:gd name="T79" fmla="*/ 0 h 97"/>
                <a:gd name="T80" fmla="*/ 156 w 156"/>
                <a:gd name="T81" fmla="*/ 97 h 9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6" h="97">
                  <a:moveTo>
                    <a:pt x="41" y="0"/>
                  </a:moveTo>
                  <a:lnTo>
                    <a:pt x="54" y="1"/>
                  </a:lnTo>
                  <a:lnTo>
                    <a:pt x="69" y="4"/>
                  </a:lnTo>
                  <a:lnTo>
                    <a:pt x="87" y="6"/>
                  </a:lnTo>
                  <a:lnTo>
                    <a:pt x="103" y="11"/>
                  </a:lnTo>
                  <a:lnTo>
                    <a:pt x="119" y="16"/>
                  </a:lnTo>
                  <a:lnTo>
                    <a:pt x="134" y="22"/>
                  </a:lnTo>
                  <a:lnTo>
                    <a:pt x="146" y="28"/>
                  </a:lnTo>
                  <a:lnTo>
                    <a:pt x="154" y="34"/>
                  </a:lnTo>
                  <a:lnTo>
                    <a:pt x="155" y="35"/>
                  </a:lnTo>
                  <a:lnTo>
                    <a:pt x="156" y="36"/>
                  </a:lnTo>
                  <a:lnTo>
                    <a:pt x="156" y="37"/>
                  </a:lnTo>
                  <a:lnTo>
                    <a:pt x="154" y="46"/>
                  </a:lnTo>
                  <a:lnTo>
                    <a:pt x="149" y="61"/>
                  </a:lnTo>
                  <a:lnTo>
                    <a:pt x="141" y="78"/>
                  </a:lnTo>
                  <a:lnTo>
                    <a:pt x="131" y="97"/>
                  </a:lnTo>
                  <a:lnTo>
                    <a:pt x="0" y="58"/>
                  </a:lnTo>
                  <a:lnTo>
                    <a:pt x="4" y="47"/>
                  </a:lnTo>
                  <a:lnTo>
                    <a:pt x="7" y="37"/>
                  </a:lnTo>
                  <a:lnTo>
                    <a:pt x="12" y="28"/>
                  </a:lnTo>
                  <a:lnTo>
                    <a:pt x="16" y="19"/>
                  </a:lnTo>
                  <a:lnTo>
                    <a:pt x="22" y="11"/>
                  </a:lnTo>
                  <a:lnTo>
                    <a:pt x="28" y="5"/>
                  </a:lnTo>
                  <a:lnTo>
                    <a:pt x="34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4291E8"/>
            </a:solidFill>
            <a:ln>
              <a:noFill/>
            </a:ln>
          </p:spPr>
          <p:txBody>
            <a:bodyPr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569"/>
            </a:p>
          </p:txBody>
        </p:sp>
        <p:sp>
          <p:nvSpPr>
            <p:cNvPr id="1271" name="Freeform 322">
              <a:extLst>
                <a:ext uri="{FF2B5EF4-FFF2-40B4-BE49-F238E27FC236}">
                  <a16:creationId xmlns:a16="http://schemas.microsoft.com/office/drawing/2014/main" id="{557D2FE5-761F-3E45-DC11-E0E4F73626E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51" y="2152"/>
              <a:ext cx="211" cy="63"/>
            </a:xfrm>
            <a:custGeom>
              <a:avLst/>
              <a:gdLst>
                <a:gd name="T0" fmla="*/ 22 w 135"/>
                <a:gd name="T1" fmla="*/ 0 h 62"/>
                <a:gd name="T2" fmla="*/ 516 w 135"/>
                <a:gd name="T3" fmla="*/ 41 h 62"/>
                <a:gd name="T4" fmla="*/ 503 w 135"/>
                <a:gd name="T5" fmla="*/ 47 h 62"/>
                <a:gd name="T6" fmla="*/ 489 w 135"/>
                <a:gd name="T7" fmla="*/ 52 h 62"/>
                <a:gd name="T8" fmla="*/ 477 w 135"/>
                <a:gd name="T9" fmla="*/ 59 h 62"/>
                <a:gd name="T10" fmla="*/ 461 w 135"/>
                <a:gd name="T11" fmla="*/ 65 h 62"/>
                <a:gd name="T12" fmla="*/ 0 w 135"/>
                <a:gd name="T13" fmla="*/ 25 h 62"/>
                <a:gd name="T14" fmla="*/ 5 w 135"/>
                <a:gd name="T15" fmla="*/ 21 h 62"/>
                <a:gd name="T16" fmla="*/ 13 w 135"/>
                <a:gd name="T17" fmla="*/ 14 h 62"/>
                <a:gd name="T18" fmla="*/ 20 w 135"/>
                <a:gd name="T19" fmla="*/ 8 h 62"/>
                <a:gd name="T20" fmla="*/ 22 w 135"/>
                <a:gd name="T21" fmla="*/ 0 h 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5"/>
                <a:gd name="T34" fmla="*/ 0 h 62"/>
                <a:gd name="T35" fmla="*/ 135 w 135"/>
                <a:gd name="T36" fmla="*/ 62 h 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5" h="62">
                  <a:moveTo>
                    <a:pt x="6" y="0"/>
                  </a:moveTo>
                  <a:lnTo>
                    <a:pt x="135" y="38"/>
                  </a:lnTo>
                  <a:lnTo>
                    <a:pt x="132" y="44"/>
                  </a:lnTo>
                  <a:lnTo>
                    <a:pt x="128" y="49"/>
                  </a:lnTo>
                  <a:lnTo>
                    <a:pt x="125" y="56"/>
                  </a:lnTo>
                  <a:lnTo>
                    <a:pt x="121" y="62"/>
                  </a:lnTo>
                  <a:lnTo>
                    <a:pt x="0" y="25"/>
                  </a:lnTo>
                  <a:lnTo>
                    <a:pt x="1" y="21"/>
                  </a:lnTo>
                  <a:lnTo>
                    <a:pt x="3" y="14"/>
                  </a:lnTo>
                  <a:lnTo>
                    <a:pt x="5" y="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666600"/>
            </a:solidFill>
            <a:ln>
              <a:noFill/>
            </a:ln>
          </p:spPr>
          <p:txBody>
            <a:bodyPr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569"/>
            </a:p>
          </p:txBody>
        </p:sp>
        <p:sp>
          <p:nvSpPr>
            <p:cNvPr id="1272" name="Freeform 323">
              <a:extLst>
                <a:ext uri="{FF2B5EF4-FFF2-40B4-BE49-F238E27FC236}">
                  <a16:creationId xmlns:a16="http://schemas.microsoft.com/office/drawing/2014/main" id="{1494B131-23A9-78C5-681A-78DF5AD503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51" y="2364"/>
              <a:ext cx="20" cy="31"/>
            </a:xfrm>
            <a:custGeom>
              <a:avLst/>
              <a:gdLst>
                <a:gd name="T0" fmla="*/ 61 w 10"/>
                <a:gd name="T1" fmla="*/ 34 h 27"/>
                <a:gd name="T2" fmla="*/ 61 w 10"/>
                <a:gd name="T3" fmla="*/ 36 h 27"/>
                <a:gd name="T4" fmla="*/ 61 w 10"/>
                <a:gd name="T5" fmla="*/ 36 h 27"/>
                <a:gd name="T6" fmla="*/ 53 w 10"/>
                <a:gd name="T7" fmla="*/ 37 h 27"/>
                <a:gd name="T8" fmla="*/ 53 w 10"/>
                <a:gd name="T9" fmla="*/ 37 h 27"/>
                <a:gd name="T10" fmla="*/ 53 w 10"/>
                <a:gd name="T11" fmla="*/ 37 h 27"/>
                <a:gd name="T12" fmla="*/ 53 w 10"/>
                <a:gd name="T13" fmla="*/ 37 h 27"/>
                <a:gd name="T14" fmla="*/ 53 w 10"/>
                <a:gd name="T15" fmla="*/ 37 h 27"/>
                <a:gd name="T16" fmla="*/ 53 w 10"/>
                <a:gd name="T17" fmla="*/ 37 h 27"/>
                <a:gd name="T18" fmla="*/ 36 w 10"/>
                <a:gd name="T19" fmla="*/ 36 h 27"/>
                <a:gd name="T20" fmla="*/ 28 w 10"/>
                <a:gd name="T21" fmla="*/ 34 h 27"/>
                <a:gd name="T22" fmla="*/ 15 w 10"/>
                <a:gd name="T23" fmla="*/ 32 h 27"/>
                <a:gd name="T24" fmla="*/ 0 w 10"/>
                <a:gd name="T25" fmla="*/ 27 h 27"/>
                <a:gd name="T26" fmla="*/ 0 w 10"/>
                <a:gd name="T27" fmla="*/ 27 h 27"/>
                <a:gd name="T28" fmla="*/ 53 w 10"/>
                <a:gd name="T29" fmla="*/ 0 h 27"/>
                <a:gd name="T30" fmla="*/ 68 w 10"/>
                <a:gd name="T31" fmla="*/ 11 h 27"/>
                <a:gd name="T32" fmla="*/ 68 w 10"/>
                <a:gd name="T33" fmla="*/ 18 h 27"/>
                <a:gd name="T34" fmla="*/ 68 w 10"/>
                <a:gd name="T35" fmla="*/ 27 h 27"/>
                <a:gd name="T36" fmla="*/ 61 w 10"/>
                <a:gd name="T37" fmla="*/ 34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"/>
                <a:gd name="T58" fmla="*/ 0 h 27"/>
                <a:gd name="T59" fmla="*/ 10 w 10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" h="27">
                  <a:moveTo>
                    <a:pt x="9" y="25"/>
                  </a:moveTo>
                  <a:lnTo>
                    <a:pt x="9" y="26"/>
                  </a:lnTo>
                  <a:lnTo>
                    <a:pt x="8" y="27"/>
                  </a:lnTo>
                  <a:lnTo>
                    <a:pt x="5" y="26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8" y="0"/>
                  </a:lnTo>
                  <a:lnTo>
                    <a:pt x="10" y="8"/>
                  </a:lnTo>
                  <a:lnTo>
                    <a:pt x="10" y="13"/>
                  </a:lnTo>
                  <a:lnTo>
                    <a:pt x="10" y="20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569"/>
            </a:p>
          </p:txBody>
        </p:sp>
        <p:sp>
          <p:nvSpPr>
            <p:cNvPr id="1273" name="Freeform 324">
              <a:extLst>
                <a:ext uri="{FF2B5EF4-FFF2-40B4-BE49-F238E27FC236}">
                  <a16:creationId xmlns:a16="http://schemas.microsoft.com/office/drawing/2014/main" id="{B73A9253-39AA-56B1-65CD-9FF356D09A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61" y="2337"/>
              <a:ext cx="37" cy="43"/>
            </a:xfrm>
            <a:custGeom>
              <a:avLst/>
              <a:gdLst>
                <a:gd name="T0" fmla="*/ 76 w 24"/>
                <a:gd name="T1" fmla="*/ 24 h 40"/>
                <a:gd name="T2" fmla="*/ 48 w 24"/>
                <a:gd name="T3" fmla="*/ 57 h 40"/>
                <a:gd name="T4" fmla="*/ 34 w 24"/>
                <a:gd name="T5" fmla="*/ 53 h 40"/>
                <a:gd name="T6" fmla="*/ 26 w 24"/>
                <a:gd name="T7" fmla="*/ 47 h 40"/>
                <a:gd name="T8" fmla="*/ 14 w 24"/>
                <a:gd name="T9" fmla="*/ 43 h 40"/>
                <a:gd name="T10" fmla="*/ 0 w 24"/>
                <a:gd name="T11" fmla="*/ 37 h 40"/>
                <a:gd name="T12" fmla="*/ 45 w 24"/>
                <a:gd name="T13" fmla="*/ 0 h 40"/>
                <a:gd name="T14" fmla="*/ 52 w 24"/>
                <a:gd name="T15" fmla="*/ 2 h 40"/>
                <a:gd name="T16" fmla="*/ 60 w 24"/>
                <a:gd name="T17" fmla="*/ 8 h 40"/>
                <a:gd name="T18" fmla="*/ 69 w 24"/>
                <a:gd name="T19" fmla="*/ 11 h 40"/>
                <a:gd name="T20" fmla="*/ 76 w 24"/>
                <a:gd name="T21" fmla="*/ 18 h 40"/>
                <a:gd name="T22" fmla="*/ 80 w 24"/>
                <a:gd name="T23" fmla="*/ 20 h 40"/>
                <a:gd name="T24" fmla="*/ 83 w 24"/>
                <a:gd name="T25" fmla="*/ 21 h 40"/>
                <a:gd name="T26" fmla="*/ 83 w 24"/>
                <a:gd name="T27" fmla="*/ 24 h 40"/>
                <a:gd name="T28" fmla="*/ 88 w 24"/>
                <a:gd name="T29" fmla="*/ 29 h 40"/>
                <a:gd name="T30" fmla="*/ 76 w 24"/>
                <a:gd name="T31" fmla="*/ 24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"/>
                <a:gd name="T49" fmla="*/ 0 h 40"/>
                <a:gd name="T50" fmla="*/ 24 w 24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" h="40">
                  <a:moveTo>
                    <a:pt x="21" y="17"/>
                  </a:moveTo>
                  <a:lnTo>
                    <a:pt x="13" y="40"/>
                  </a:lnTo>
                  <a:lnTo>
                    <a:pt x="9" y="37"/>
                  </a:lnTo>
                  <a:lnTo>
                    <a:pt x="7" y="33"/>
                  </a:lnTo>
                  <a:lnTo>
                    <a:pt x="4" y="30"/>
                  </a:lnTo>
                  <a:lnTo>
                    <a:pt x="0" y="26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5"/>
                  </a:lnTo>
                  <a:lnTo>
                    <a:pt x="19" y="8"/>
                  </a:lnTo>
                  <a:lnTo>
                    <a:pt x="21" y="12"/>
                  </a:lnTo>
                  <a:lnTo>
                    <a:pt x="22" y="14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4" y="20"/>
                  </a:lnTo>
                  <a:lnTo>
                    <a:pt x="21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569"/>
            </a:p>
          </p:txBody>
        </p:sp>
        <p:sp>
          <p:nvSpPr>
            <p:cNvPr id="1274" name="Freeform 325">
              <a:extLst>
                <a:ext uri="{FF2B5EF4-FFF2-40B4-BE49-F238E27FC236}">
                  <a16:creationId xmlns:a16="http://schemas.microsoft.com/office/drawing/2014/main" id="{DB10E87E-9171-B8B4-49C5-A58F329788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95" y="2329"/>
              <a:ext cx="31" cy="31"/>
            </a:xfrm>
            <a:custGeom>
              <a:avLst/>
              <a:gdLst>
                <a:gd name="T0" fmla="*/ 41 w 20"/>
                <a:gd name="T1" fmla="*/ 28 h 31"/>
                <a:gd name="T2" fmla="*/ 35 w 20"/>
                <a:gd name="T3" fmla="*/ 27 h 31"/>
                <a:gd name="T4" fmla="*/ 33 w 20"/>
                <a:gd name="T5" fmla="*/ 27 h 31"/>
                <a:gd name="T6" fmla="*/ 28 w 20"/>
                <a:gd name="T7" fmla="*/ 26 h 31"/>
                <a:gd name="T8" fmla="*/ 21 w 20"/>
                <a:gd name="T9" fmla="*/ 26 h 31"/>
                <a:gd name="T10" fmla="*/ 20 w 20"/>
                <a:gd name="T11" fmla="*/ 26 h 31"/>
                <a:gd name="T12" fmla="*/ 8 w 20"/>
                <a:gd name="T13" fmla="*/ 26 h 31"/>
                <a:gd name="T14" fmla="*/ 5 w 20"/>
                <a:gd name="T15" fmla="*/ 26 h 31"/>
                <a:gd name="T16" fmla="*/ 0 w 20"/>
                <a:gd name="T17" fmla="*/ 26 h 31"/>
                <a:gd name="T18" fmla="*/ 54 w 20"/>
                <a:gd name="T19" fmla="*/ 0 h 31"/>
                <a:gd name="T20" fmla="*/ 63 w 20"/>
                <a:gd name="T21" fmla="*/ 1 h 31"/>
                <a:gd name="T22" fmla="*/ 71 w 20"/>
                <a:gd name="T23" fmla="*/ 1 h 31"/>
                <a:gd name="T24" fmla="*/ 76 w 20"/>
                <a:gd name="T25" fmla="*/ 2 h 31"/>
                <a:gd name="T26" fmla="*/ 89 w 20"/>
                <a:gd name="T27" fmla="*/ 3 h 31"/>
                <a:gd name="T28" fmla="*/ 41 w 20"/>
                <a:gd name="T29" fmla="*/ 28 h 3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"/>
                <a:gd name="T46" fmla="*/ 0 h 31"/>
                <a:gd name="T47" fmla="*/ 20 w 20"/>
                <a:gd name="T48" fmla="*/ 31 h 3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" h="31">
                  <a:moveTo>
                    <a:pt x="9" y="31"/>
                  </a:moveTo>
                  <a:lnTo>
                    <a:pt x="8" y="30"/>
                  </a:lnTo>
                  <a:lnTo>
                    <a:pt x="7" y="30"/>
                  </a:lnTo>
                  <a:lnTo>
                    <a:pt x="6" y="29"/>
                  </a:lnTo>
                  <a:lnTo>
                    <a:pt x="5" y="29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1" y="29"/>
                  </a:lnTo>
                  <a:lnTo>
                    <a:pt x="0" y="29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7" y="2"/>
                  </a:lnTo>
                  <a:lnTo>
                    <a:pt x="20" y="3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569"/>
            </a:p>
          </p:txBody>
        </p:sp>
        <p:sp>
          <p:nvSpPr>
            <p:cNvPr id="1275" name="Freeform 326">
              <a:extLst>
                <a:ext uri="{FF2B5EF4-FFF2-40B4-BE49-F238E27FC236}">
                  <a16:creationId xmlns:a16="http://schemas.microsoft.com/office/drawing/2014/main" id="{3A5E194A-82C5-E3EF-D1ED-BB8CC17AB1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23" y="2325"/>
              <a:ext cx="27" cy="31"/>
            </a:xfrm>
            <a:custGeom>
              <a:avLst/>
              <a:gdLst>
                <a:gd name="T0" fmla="*/ 24 w 18"/>
                <a:gd name="T1" fmla="*/ 41 h 31"/>
                <a:gd name="T2" fmla="*/ 21 w 18"/>
                <a:gd name="T3" fmla="*/ 41 h 31"/>
                <a:gd name="T4" fmla="*/ 10 w 18"/>
                <a:gd name="T5" fmla="*/ 39 h 31"/>
                <a:gd name="T6" fmla="*/ 6 w 18"/>
                <a:gd name="T7" fmla="*/ 39 h 31"/>
                <a:gd name="T8" fmla="*/ 0 w 18"/>
                <a:gd name="T9" fmla="*/ 39 h 31"/>
                <a:gd name="T10" fmla="*/ 6 w 18"/>
                <a:gd name="T11" fmla="*/ 30 h 31"/>
                <a:gd name="T12" fmla="*/ 18 w 18"/>
                <a:gd name="T13" fmla="*/ 20 h 31"/>
                <a:gd name="T14" fmla="*/ 24 w 18"/>
                <a:gd name="T15" fmla="*/ 11 h 31"/>
                <a:gd name="T16" fmla="*/ 31 w 18"/>
                <a:gd name="T17" fmla="*/ 0 h 31"/>
                <a:gd name="T18" fmla="*/ 39 w 18"/>
                <a:gd name="T19" fmla="*/ 0 h 31"/>
                <a:gd name="T20" fmla="*/ 46 w 18"/>
                <a:gd name="T21" fmla="*/ 1 h 31"/>
                <a:gd name="T22" fmla="*/ 54 w 18"/>
                <a:gd name="T23" fmla="*/ 1 h 31"/>
                <a:gd name="T24" fmla="*/ 60 w 18"/>
                <a:gd name="T25" fmla="*/ 2 h 31"/>
                <a:gd name="T26" fmla="*/ 24 w 18"/>
                <a:gd name="T27" fmla="*/ 41 h 3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"/>
                <a:gd name="T43" fmla="*/ 0 h 31"/>
                <a:gd name="T44" fmla="*/ 18 w 18"/>
                <a:gd name="T45" fmla="*/ 31 h 3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" h="31">
                  <a:moveTo>
                    <a:pt x="7" y="31"/>
                  </a:moveTo>
                  <a:lnTo>
                    <a:pt x="6" y="31"/>
                  </a:lnTo>
                  <a:lnTo>
                    <a:pt x="3" y="30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2" y="23"/>
                  </a:lnTo>
                  <a:lnTo>
                    <a:pt x="5" y="15"/>
                  </a:lnTo>
                  <a:lnTo>
                    <a:pt x="7" y="8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8" y="2"/>
                  </a:lnTo>
                  <a:lnTo>
                    <a:pt x="7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569"/>
            </a:p>
          </p:txBody>
        </p:sp>
        <p:sp>
          <p:nvSpPr>
            <p:cNvPr id="1276" name="Freeform 327">
              <a:extLst>
                <a:ext uri="{FF2B5EF4-FFF2-40B4-BE49-F238E27FC236}">
                  <a16:creationId xmlns:a16="http://schemas.microsoft.com/office/drawing/2014/main" id="{4554AD0D-5EC0-AA39-810E-D464380774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60" y="2262"/>
              <a:ext cx="170" cy="71"/>
            </a:xfrm>
            <a:custGeom>
              <a:avLst/>
              <a:gdLst>
                <a:gd name="T0" fmla="*/ 399 w 109"/>
                <a:gd name="T1" fmla="*/ 54 h 67"/>
                <a:gd name="T2" fmla="*/ 391 w 109"/>
                <a:gd name="T3" fmla="*/ 59 h 67"/>
                <a:gd name="T4" fmla="*/ 385 w 109"/>
                <a:gd name="T5" fmla="*/ 66 h 67"/>
                <a:gd name="T6" fmla="*/ 381 w 109"/>
                <a:gd name="T7" fmla="*/ 72 h 67"/>
                <a:gd name="T8" fmla="*/ 378 w 109"/>
                <a:gd name="T9" fmla="*/ 76 h 67"/>
                <a:gd name="T10" fmla="*/ 0 w 109"/>
                <a:gd name="T11" fmla="*/ 0 h 67"/>
                <a:gd name="T12" fmla="*/ 18 w 109"/>
                <a:gd name="T13" fmla="*/ 2 h 67"/>
                <a:gd name="T14" fmla="*/ 40 w 109"/>
                <a:gd name="T15" fmla="*/ 3 h 67"/>
                <a:gd name="T16" fmla="*/ 54 w 109"/>
                <a:gd name="T17" fmla="*/ 4 h 67"/>
                <a:gd name="T18" fmla="*/ 74 w 109"/>
                <a:gd name="T19" fmla="*/ 5 h 67"/>
                <a:gd name="T20" fmla="*/ 88 w 109"/>
                <a:gd name="T21" fmla="*/ 6 h 67"/>
                <a:gd name="T22" fmla="*/ 102 w 109"/>
                <a:gd name="T23" fmla="*/ 7 h 67"/>
                <a:gd name="T24" fmla="*/ 117 w 109"/>
                <a:gd name="T25" fmla="*/ 8 h 67"/>
                <a:gd name="T26" fmla="*/ 131 w 109"/>
                <a:gd name="T27" fmla="*/ 10 h 67"/>
                <a:gd name="T28" fmla="*/ 180 w 109"/>
                <a:gd name="T29" fmla="*/ 17 h 67"/>
                <a:gd name="T30" fmla="*/ 223 w 109"/>
                <a:gd name="T31" fmla="*/ 23 h 67"/>
                <a:gd name="T32" fmla="*/ 271 w 109"/>
                <a:gd name="T33" fmla="*/ 29 h 67"/>
                <a:gd name="T34" fmla="*/ 307 w 109"/>
                <a:gd name="T35" fmla="*/ 36 h 67"/>
                <a:gd name="T36" fmla="*/ 344 w 109"/>
                <a:gd name="T37" fmla="*/ 43 h 67"/>
                <a:gd name="T38" fmla="*/ 373 w 109"/>
                <a:gd name="T39" fmla="*/ 48 h 67"/>
                <a:gd name="T40" fmla="*/ 387 w 109"/>
                <a:gd name="T41" fmla="*/ 51 h 67"/>
                <a:gd name="T42" fmla="*/ 399 w 109"/>
                <a:gd name="T43" fmla="*/ 54 h 6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9"/>
                <a:gd name="T67" fmla="*/ 0 h 67"/>
                <a:gd name="T68" fmla="*/ 109 w 109"/>
                <a:gd name="T69" fmla="*/ 67 h 6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9" h="67">
                  <a:moveTo>
                    <a:pt x="109" y="48"/>
                  </a:moveTo>
                  <a:lnTo>
                    <a:pt x="107" y="52"/>
                  </a:lnTo>
                  <a:lnTo>
                    <a:pt x="105" y="57"/>
                  </a:lnTo>
                  <a:lnTo>
                    <a:pt x="104" y="63"/>
                  </a:lnTo>
                  <a:lnTo>
                    <a:pt x="103" y="67"/>
                  </a:lnTo>
                  <a:lnTo>
                    <a:pt x="0" y="0"/>
                  </a:lnTo>
                  <a:lnTo>
                    <a:pt x="5" y="2"/>
                  </a:lnTo>
                  <a:lnTo>
                    <a:pt x="11" y="3"/>
                  </a:lnTo>
                  <a:lnTo>
                    <a:pt x="15" y="4"/>
                  </a:lnTo>
                  <a:lnTo>
                    <a:pt x="20" y="5"/>
                  </a:lnTo>
                  <a:lnTo>
                    <a:pt x="24" y="6"/>
                  </a:lnTo>
                  <a:lnTo>
                    <a:pt x="28" y="7"/>
                  </a:lnTo>
                  <a:lnTo>
                    <a:pt x="32" y="8"/>
                  </a:lnTo>
                  <a:lnTo>
                    <a:pt x="36" y="10"/>
                  </a:lnTo>
                  <a:lnTo>
                    <a:pt x="49" y="14"/>
                  </a:lnTo>
                  <a:lnTo>
                    <a:pt x="61" y="20"/>
                  </a:lnTo>
                  <a:lnTo>
                    <a:pt x="74" y="26"/>
                  </a:lnTo>
                  <a:lnTo>
                    <a:pt x="84" y="32"/>
                  </a:lnTo>
                  <a:lnTo>
                    <a:pt x="94" y="37"/>
                  </a:lnTo>
                  <a:lnTo>
                    <a:pt x="102" y="42"/>
                  </a:lnTo>
                  <a:lnTo>
                    <a:pt x="106" y="45"/>
                  </a:lnTo>
                  <a:lnTo>
                    <a:pt x="109" y="48"/>
                  </a:lnTo>
                  <a:close/>
                </a:path>
              </a:pathLst>
            </a:custGeom>
            <a:solidFill>
              <a:srgbClr val="4291E8"/>
            </a:solidFill>
            <a:ln>
              <a:noFill/>
            </a:ln>
          </p:spPr>
          <p:txBody>
            <a:bodyPr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569"/>
            </a:p>
          </p:txBody>
        </p:sp>
        <p:sp>
          <p:nvSpPr>
            <p:cNvPr id="1277" name="Freeform 328">
              <a:extLst>
                <a:ext uri="{FF2B5EF4-FFF2-40B4-BE49-F238E27FC236}">
                  <a16:creationId xmlns:a16="http://schemas.microsoft.com/office/drawing/2014/main" id="{ABCA9F3B-E05D-30C1-2AD6-9AFFBB234A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32" y="2242"/>
              <a:ext cx="78" cy="28"/>
            </a:xfrm>
            <a:custGeom>
              <a:avLst/>
              <a:gdLst>
                <a:gd name="T0" fmla="*/ 42 w 49"/>
                <a:gd name="T1" fmla="*/ 0 h 24"/>
                <a:gd name="T2" fmla="*/ 47 w 49"/>
                <a:gd name="T3" fmla="*/ 0 h 24"/>
                <a:gd name="T4" fmla="*/ 47 w 49"/>
                <a:gd name="T5" fmla="*/ 0 h 24"/>
                <a:gd name="T6" fmla="*/ 47 w 49"/>
                <a:gd name="T7" fmla="*/ 0 h 24"/>
                <a:gd name="T8" fmla="*/ 49 w 49"/>
                <a:gd name="T9" fmla="*/ 0 h 24"/>
                <a:gd name="T10" fmla="*/ 190 w 49"/>
                <a:gd name="T11" fmla="*/ 30 h 24"/>
                <a:gd name="T12" fmla="*/ 163 w 49"/>
                <a:gd name="T13" fmla="*/ 28 h 24"/>
                <a:gd name="T14" fmla="*/ 135 w 49"/>
                <a:gd name="T15" fmla="*/ 25 h 24"/>
                <a:gd name="T16" fmla="*/ 108 w 49"/>
                <a:gd name="T17" fmla="*/ 22 h 24"/>
                <a:gd name="T18" fmla="*/ 82 w 49"/>
                <a:gd name="T19" fmla="*/ 18 h 24"/>
                <a:gd name="T20" fmla="*/ 60 w 49"/>
                <a:gd name="T21" fmla="*/ 16 h 24"/>
                <a:gd name="T22" fmla="*/ 39 w 49"/>
                <a:gd name="T23" fmla="*/ 14 h 24"/>
                <a:gd name="T24" fmla="*/ 20 w 49"/>
                <a:gd name="T25" fmla="*/ 12 h 24"/>
                <a:gd name="T26" fmla="*/ 0 w 49"/>
                <a:gd name="T27" fmla="*/ 11 h 24"/>
                <a:gd name="T28" fmla="*/ 42 w 49"/>
                <a:gd name="T29" fmla="*/ 0 h 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"/>
                <a:gd name="T46" fmla="*/ 0 h 24"/>
                <a:gd name="T47" fmla="*/ 49 w 49"/>
                <a:gd name="T48" fmla="*/ 24 h 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" h="24">
                  <a:moveTo>
                    <a:pt x="11" y="0"/>
                  </a:moveTo>
                  <a:lnTo>
                    <a:pt x="12" y="0"/>
                  </a:lnTo>
                  <a:lnTo>
                    <a:pt x="13" y="0"/>
                  </a:lnTo>
                  <a:lnTo>
                    <a:pt x="49" y="24"/>
                  </a:lnTo>
                  <a:lnTo>
                    <a:pt x="42" y="22"/>
                  </a:lnTo>
                  <a:lnTo>
                    <a:pt x="35" y="19"/>
                  </a:lnTo>
                  <a:lnTo>
                    <a:pt x="28" y="17"/>
                  </a:lnTo>
                  <a:lnTo>
                    <a:pt x="21" y="15"/>
                  </a:lnTo>
                  <a:lnTo>
                    <a:pt x="15" y="13"/>
                  </a:lnTo>
                  <a:lnTo>
                    <a:pt x="10" y="11"/>
                  </a:lnTo>
                  <a:lnTo>
                    <a:pt x="5" y="9"/>
                  </a:lnTo>
                  <a:lnTo>
                    <a:pt x="0" y="8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4291E8"/>
            </a:solidFill>
            <a:ln>
              <a:noFill/>
            </a:ln>
          </p:spPr>
          <p:txBody>
            <a:bodyPr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569"/>
            </a:p>
          </p:txBody>
        </p:sp>
        <p:sp>
          <p:nvSpPr>
            <p:cNvPr id="1278" name="Freeform 329">
              <a:extLst>
                <a:ext uri="{FF2B5EF4-FFF2-40B4-BE49-F238E27FC236}">
                  <a16:creationId xmlns:a16="http://schemas.microsoft.com/office/drawing/2014/main" id="{FF28A273-8B3F-FFCE-EC10-82CB85FCFA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00" y="2112"/>
              <a:ext cx="122" cy="134"/>
            </a:xfrm>
            <a:custGeom>
              <a:avLst/>
              <a:gdLst>
                <a:gd name="T0" fmla="*/ 40 w 77"/>
                <a:gd name="T1" fmla="*/ 6 h 131"/>
                <a:gd name="T2" fmla="*/ 82 w 77"/>
                <a:gd name="T3" fmla="*/ 5 h 131"/>
                <a:gd name="T4" fmla="*/ 100 w 77"/>
                <a:gd name="T5" fmla="*/ 14 h 131"/>
                <a:gd name="T6" fmla="*/ 120 w 77"/>
                <a:gd name="T7" fmla="*/ 28 h 131"/>
                <a:gd name="T8" fmla="*/ 136 w 77"/>
                <a:gd name="T9" fmla="*/ 40 h 131"/>
                <a:gd name="T10" fmla="*/ 143 w 77"/>
                <a:gd name="T11" fmla="*/ 49 h 131"/>
                <a:gd name="T12" fmla="*/ 143 w 77"/>
                <a:gd name="T13" fmla="*/ 61 h 131"/>
                <a:gd name="T14" fmla="*/ 136 w 77"/>
                <a:gd name="T15" fmla="*/ 75 h 131"/>
                <a:gd name="T16" fmla="*/ 130 w 77"/>
                <a:gd name="T17" fmla="*/ 83 h 131"/>
                <a:gd name="T18" fmla="*/ 130 w 77"/>
                <a:gd name="T19" fmla="*/ 87 h 131"/>
                <a:gd name="T20" fmla="*/ 171 w 77"/>
                <a:gd name="T21" fmla="*/ 88 h 131"/>
                <a:gd name="T22" fmla="*/ 171 w 77"/>
                <a:gd name="T23" fmla="*/ 84 h 131"/>
                <a:gd name="T24" fmla="*/ 176 w 77"/>
                <a:gd name="T25" fmla="*/ 75 h 131"/>
                <a:gd name="T26" fmla="*/ 177 w 77"/>
                <a:gd name="T27" fmla="*/ 61 h 131"/>
                <a:gd name="T28" fmla="*/ 177 w 77"/>
                <a:gd name="T29" fmla="*/ 49 h 131"/>
                <a:gd name="T30" fmla="*/ 176 w 77"/>
                <a:gd name="T31" fmla="*/ 39 h 131"/>
                <a:gd name="T32" fmla="*/ 155 w 77"/>
                <a:gd name="T33" fmla="*/ 27 h 131"/>
                <a:gd name="T34" fmla="*/ 136 w 77"/>
                <a:gd name="T35" fmla="*/ 13 h 131"/>
                <a:gd name="T36" fmla="*/ 120 w 77"/>
                <a:gd name="T37" fmla="*/ 3 h 131"/>
                <a:gd name="T38" fmla="*/ 163 w 77"/>
                <a:gd name="T39" fmla="*/ 2 h 131"/>
                <a:gd name="T40" fmla="*/ 184 w 77"/>
                <a:gd name="T41" fmla="*/ 11 h 131"/>
                <a:gd name="T42" fmla="*/ 203 w 77"/>
                <a:gd name="T43" fmla="*/ 26 h 131"/>
                <a:gd name="T44" fmla="*/ 219 w 77"/>
                <a:gd name="T45" fmla="*/ 38 h 131"/>
                <a:gd name="T46" fmla="*/ 223 w 77"/>
                <a:gd name="T47" fmla="*/ 47 h 131"/>
                <a:gd name="T48" fmla="*/ 223 w 77"/>
                <a:gd name="T49" fmla="*/ 58 h 131"/>
                <a:gd name="T50" fmla="*/ 219 w 77"/>
                <a:gd name="T51" fmla="*/ 73 h 131"/>
                <a:gd name="T52" fmla="*/ 211 w 77"/>
                <a:gd name="T53" fmla="*/ 81 h 131"/>
                <a:gd name="T54" fmla="*/ 211 w 77"/>
                <a:gd name="T55" fmla="*/ 84 h 131"/>
                <a:gd name="T56" fmla="*/ 246 w 77"/>
                <a:gd name="T57" fmla="*/ 85 h 131"/>
                <a:gd name="T58" fmla="*/ 246 w 77"/>
                <a:gd name="T59" fmla="*/ 82 h 131"/>
                <a:gd name="T60" fmla="*/ 250 w 77"/>
                <a:gd name="T61" fmla="*/ 73 h 131"/>
                <a:gd name="T62" fmla="*/ 254 w 77"/>
                <a:gd name="T63" fmla="*/ 58 h 131"/>
                <a:gd name="T64" fmla="*/ 254 w 77"/>
                <a:gd name="T65" fmla="*/ 47 h 131"/>
                <a:gd name="T66" fmla="*/ 250 w 77"/>
                <a:gd name="T67" fmla="*/ 36 h 131"/>
                <a:gd name="T68" fmla="*/ 239 w 77"/>
                <a:gd name="T69" fmla="*/ 25 h 131"/>
                <a:gd name="T70" fmla="*/ 219 w 77"/>
                <a:gd name="T71" fmla="*/ 10 h 131"/>
                <a:gd name="T72" fmla="*/ 203 w 77"/>
                <a:gd name="T73" fmla="*/ 1 h 131"/>
                <a:gd name="T74" fmla="*/ 233 w 77"/>
                <a:gd name="T75" fmla="*/ 0 h 131"/>
                <a:gd name="T76" fmla="*/ 250 w 77"/>
                <a:gd name="T77" fmla="*/ 11 h 131"/>
                <a:gd name="T78" fmla="*/ 274 w 77"/>
                <a:gd name="T79" fmla="*/ 26 h 131"/>
                <a:gd name="T80" fmla="*/ 293 w 77"/>
                <a:gd name="T81" fmla="*/ 39 h 131"/>
                <a:gd name="T82" fmla="*/ 301 w 77"/>
                <a:gd name="T83" fmla="*/ 47 h 131"/>
                <a:gd name="T84" fmla="*/ 306 w 77"/>
                <a:gd name="T85" fmla="*/ 58 h 131"/>
                <a:gd name="T86" fmla="*/ 301 w 77"/>
                <a:gd name="T87" fmla="*/ 80 h 131"/>
                <a:gd name="T88" fmla="*/ 293 w 77"/>
                <a:gd name="T89" fmla="*/ 100 h 131"/>
                <a:gd name="T90" fmla="*/ 280 w 77"/>
                <a:gd name="T91" fmla="*/ 123 h 131"/>
                <a:gd name="T92" fmla="*/ 293 w 77"/>
                <a:gd name="T93" fmla="*/ 124 h 131"/>
                <a:gd name="T94" fmla="*/ 223 w 77"/>
                <a:gd name="T95" fmla="*/ 140 h 131"/>
                <a:gd name="T96" fmla="*/ 0 w 77"/>
                <a:gd name="T97" fmla="*/ 126 h 131"/>
                <a:gd name="T98" fmla="*/ 0 w 77"/>
                <a:gd name="T99" fmla="*/ 126 h 131"/>
                <a:gd name="T100" fmla="*/ 90 w 77"/>
                <a:gd name="T101" fmla="*/ 126 h 131"/>
                <a:gd name="T102" fmla="*/ 120 w 77"/>
                <a:gd name="T103" fmla="*/ 126 h 131"/>
                <a:gd name="T104" fmla="*/ 120 w 77"/>
                <a:gd name="T105" fmla="*/ 120 h 131"/>
                <a:gd name="T106" fmla="*/ 120 w 77"/>
                <a:gd name="T107" fmla="*/ 81 h 131"/>
                <a:gd name="T108" fmla="*/ 111 w 77"/>
                <a:gd name="T109" fmla="*/ 63 h 131"/>
                <a:gd name="T110" fmla="*/ 90 w 77"/>
                <a:gd name="T111" fmla="*/ 43 h 131"/>
                <a:gd name="T112" fmla="*/ 63 w 77"/>
                <a:gd name="T113" fmla="*/ 25 h 131"/>
                <a:gd name="T114" fmla="*/ 40 w 77"/>
                <a:gd name="T115" fmla="*/ 6 h 1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77"/>
                <a:gd name="T175" fmla="*/ 0 h 131"/>
                <a:gd name="T176" fmla="*/ 77 w 77"/>
                <a:gd name="T177" fmla="*/ 131 h 13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77" h="131">
                  <a:moveTo>
                    <a:pt x="10" y="6"/>
                  </a:moveTo>
                  <a:lnTo>
                    <a:pt x="21" y="5"/>
                  </a:lnTo>
                  <a:lnTo>
                    <a:pt x="25" y="14"/>
                  </a:lnTo>
                  <a:lnTo>
                    <a:pt x="30" y="25"/>
                  </a:lnTo>
                  <a:lnTo>
                    <a:pt x="34" y="37"/>
                  </a:lnTo>
                  <a:lnTo>
                    <a:pt x="36" y="46"/>
                  </a:lnTo>
                  <a:lnTo>
                    <a:pt x="36" y="58"/>
                  </a:lnTo>
                  <a:lnTo>
                    <a:pt x="34" y="69"/>
                  </a:lnTo>
                  <a:lnTo>
                    <a:pt x="33" y="77"/>
                  </a:lnTo>
                  <a:lnTo>
                    <a:pt x="33" y="81"/>
                  </a:lnTo>
                  <a:lnTo>
                    <a:pt x="43" y="82"/>
                  </a:lnTo>
                  <a:lnTo>
                    <a:pt x="43" y="78"/>
                  </a:lnTo>
                  <a:lnTo>
                    <a:pt x="44" y="69"/>
                  </a:lnTo>
                  <a:lnTo>
                    <a:pt x="45" y="58"/>
                  </a:lnTo>
                  <a:lnTo>
                    <a:pt x="45" y="46"/>
                  </a:lnTo>
                  <a:lnTo>
                    <a:pt x="44" y="36"/>
                  </a:lnTo>
                  <a:lnTo>
                    <a:pt x="39" y="24"/>
                  </a:lnTo>
                  <a:lnTo>
                    <a:pt x="34" y="13"/>
                  </a:lnTo>
                  <a:lnTo>
                    <a:pt x="30" y="3"/>
                  </a:lnTo>
                  <a:lnTo>
                    <a:pt x="41" y="2"/>
                  </a:lnTo>
                  <a:lnTo>
                    <a:pt x="46" y="11"/>
                  </a:lnTo>
                  <a:lnTo>
                    <a:pt x="51" y="23"/>
                  </a:lnTo>
                  <a:lnTo>
                    <a:pt x="55" y="35"/>
                  </a:lnTo>
                  <a:lnTo>
                    <a:pt x="56" y="44"/>
                  </a:lnTo>
                  <a:lnTo>
                    <a:pt x="56" y="55"/>
                  </a:lnTo>
                  <a:lnTo>
                    <a:pt x="55" y="67"/>
                  </a:lnTo>
                  <a:lnTo>
                    <a:pt x="53" y="75"/>
                  </a:lnTo>
                  <a:lnTo>
                    <a:pt x="53" y="78"/>
                  </a:lnTo>
                  <a:lnTo>
                    <a:pt x="62" y="79"/>
                  </a:lnTo>
                  <a:lnTo>
                    <a:pt x="62" y="76"/>
                  </a:lnTo>
                  <a:lnTo>
                    <a:pt x="63" y="67"/>
                  </a:lnTo>
                  <a:lnTo>
                    <a:pt x="64" y="55"/>
                  </a:lnTo>
                  <a:lnTo>
                    <a:pt x="64" y="44"/>
                  </a:lnTo>
                  <a:lnTo>
                    <a:pt x="63" y="33"/>
                  </a:lnTo>
                  <a:lnTo>
                    <a:pt x="60" y="22"/>
                  </a:lnTo>
                  <a:lnTo>
                    <a:pt x="55" y="10"/>
                  </a:lnTo>
                  <a:lnTo>
                    <a:pt x="51" y="1"/>
                  </a:lnTo>
                  <a:lnTo>
                    <a:pt x="59" y="0"/>
                  </a:lnTo>
                  <a:lnTo>
                    <a:pt x="63" y="11"/>
                  </a:lnTo>
                  <a:lnTo>
                    <a:pt x="69" y="23"/>
                  </a:lnTo>
                  <a:lnTo>
                    <a:pt x="74" y="36"/>
                  </a:lnTo>
                  <a:lnTo>
                    <a:pt x="76" y="44"/>
                  </a:lnTo>
                  <a:lnTo>
                    <a:pt x="77" y="55"/>
                  </a:lnTo>
                  <a:lnTo>
                    <a:pt x="76" y="74"/>
                  </a:lnTo>
                  <a:lnTo>
                    <a:pt x="74" y="94"/>
                  </a:lnTo>
                  <a:lnTo>
                    <a:pt x="71" y="114"/>
                  </a:lnTo>
                  <a:lnTo>
                    <a:pt x="74" y="115"/>
                  </a:lnTo>
                  <a:lnTo>
                    <a:pt x="56" y="131"/>
                  </a:lnTo>
                  <a:lnTo>
                    <a:pt x="0" y="117"/>
                  </a:lnTo>
                  <a:lnTo>
                    <a:pt x="23" y="117"/>
                  </a:lnTo>
                  <a:lnTo>
                    <a:pt x="30" y="117"/>
                  </a:lnTo>
                  <a:lnTo>
                    <a:pt x="30" y="111"/>
                  </a:lnTo>
                  <a:lnTo>
                    <a:pt x="30" y="75"/>
                  </a:lnTo>
                  <a:lnTo>
                    <a:pt x="28" y="60"/>
                  </a:lnTo>
                  <a:lnTo>
                    <a:pt x="23" y="40"/>
                  </a:lnTo>
                  <a:lnTo>
                    <a:pt x="16" y="22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</p:spPr>
          <p:txBody>
            <a:bodyPr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569"/>
            </a:p>
          </p:txBody>
        </p:sp>
        <p:sp>
          <p:nvSpPr>
            <p:cNvPr id="1279" name="Freeform 330">
              <a:extLst>
                <a:ext uri="{FF2B5EF4-FFF2-40B4-BE49-F238E27FC236}">
                  <a16:creationId xmlns:a16="http://schemas.microsoft.com/office/drawing/2014/main" id="{5557876F-410B-F11C-58C9-A4BFD3D370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70" y="2246"/>
              <a:ext cx="282" cy="106"/>
            </a:xfrm>
            <a:custGeom>
              <a:avLst/>
              <a:gdLst>
                <a:gd name="T0" fmla="*/ 439 w 176"/>
                <a:gd name="T1" fmla="*/ 65 h 102"/>
                <a:gd name="T2" fmla="*/ 410 w 176"/>
                <a:gd name="T3" fmla="*/ 62 h 102"/>
                <a:gd name="T4" fmla="*/ 382 w 176"/>
                <a:gd name="T5" fmla="*/ 59 h 102"/>
                <a:gd name="T6" fmla="*/ 359 w 176"/>
                <a:gd name="T7" fmla="*/ 54 h 102"/>
                <a:gd name="T8" fmla="*/ 326 w 176"/>
                <a:gd name="T9" fmla="*/ 49 h 102"/>
                <a:gd name="T10" fmla="*/ 287 w 176"/>
                <a:gd name="T11" fmla="*/ 46 h 102"/>
                <a:gd name="T12" fmla="*/ 257 w 176"/>
                <a:gd name="T13" fmla="*/ 42 h 102"/>
                <a:gd name="T14" fmla="*/ 225 w 176"/>
                <a:gd name="T15" fmla="*/ 40 h 102"/>
                <a:gd name="T16" fmla="*/ 192 w 176"/>
                <a:gd name="T17" fmla="*/ 37 h 102"/>
                <a:gd name="T18" fmla="*/ 0 w 176"/>
                <a:gd name="T19" fmla="*/ 0 h 102"/>
                <a:gd name="T20" fmla="*/ 26 w 176"/>
                <a:gd name="T21" fmla="*/ 1 h 102"/>
                <a:gd name="T22" fmla="*/ 48 w 176"/>
                <a:gd name="T23" fmla="*/ 3 h 102"/>
                <a:gd name="T24" fmla="*/ 69 w 176"/>
                <a:gd name="T25" fmla="*/ 4 h 102"/>
                <a:gd name="T26" fmla="*/ 97 w 176"/>
                <a:gd name="T27" fmla="*/ 5 h 102"/>
                <a:gd name="T28" fmla="*/ 125 w 176"/>
                <a:gd name="T29" fmla="*/ 7 h 102"/>
                <a:gd name="T30" fmla="*/ 155 w 176"/>
                <a:gd name="T31" fmla="*/ 8 h 102"/>
                <a:gd name="T32" fmla="*/ 184 w 176"/>
                <a:gd name="T33" fmla="*/ 10 h 102"/>
                <a:gd name="T34" fmla="*/ 212 w 176"/>
                <a:gd name="T35" fmla="*/ 11 h 102"/>
                <a:gd name="T36" fmla="*/ 717 w 176"/>
                <a:gd name="T37" fmla="*/ 101 h 102"/>
                <a:gd name="T38" fmla="*/ 710 w 176"/>
                <a:gd name="T39" fmla="*/ 104 h 102"/>
                <a:gd name="T40" fmla="*/ 710 w 176"/>
                <a:gd name="T41" fmla="*/ 106 h 102"/>
                <a:gd name="T42" fmla="*/ 710 w 176"/>
                <a:gd name="T43" fmla="*/ 108 h 102"/>
                <a:gd name="T44" fmla="*/ 709 w 176"/>
                <a:gd name="T45" fmla="*/ 111 h 102"/>
                <a:gd name="T46" fmla="*/ 688 w 176"/>
                <a:gd name="T47" fmla="*/ 106 h 102"/>
                <a:gd name="T48" fmla="*/ 671 w 176"/>
                <a:gd name="T49" fmla="*/ 103 h 102"/>
                <a:gd name="T50" fmla="*/ 642 w 176"/>
                <a:gd name="T51" fmla="*/ 97 h 102"/>
                <a:gd name="T52" fmla="*/ 610 w 176"/>
                <a:gd name="T53" fmla="*/ 91 h 102"/>
                <a:gd name="T54" fmla="*/ 578 w 176"/>
                <a:gd name="T55" fmla="*/ 83 h 102"/>
                <a:gd name="T56" fmla="*/ 533 w 176"/>
                <a:gd name="T57" fmla="*/ 78 h 102"/>
                <a:gd name="T58" fmla="*/ 492 w 176"/>
                <a:gd name="T59" fmla="*/ 72 h 102"/>
                <a:gd name="T60" fmla="*/ 439 w 176"/>
                <a:gd name="T61" fmla="*/ 65 h 10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76"/>
                <a:gd name="T94" fmla="*/ 0 h 102"/>
                <a:gd name="T95" fmla="*/ 176 w 176"/>
                <a:gd name="T96" fmla="*/ 102 h 10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76" h="102">
                  <a:moveTo>
                    <a:pt x="108" y="59"/>
                  </a:moveTo>
                  <a:lnTo>
                    <a:pt x="101" y="56"/>
                  </a:lnTo>
                  <a:lnTo>
                    <a:pt x="94" y="53"/>
                  </a:lnTo>
                  <a:lnTo>
                    <a:pt x="88" y="50"/>
                  </a:lnTo>
                  <a:lnTo>
                    <a:pt x="80" y="46"/>
                  </a:lnTo>
                  <a:lnTo>
                    <a:pt x="71" y="43"/>
                  </a:lnTo>
                  <a:lnTo>
                    <a:pt x="63" y="39"/>
                  </a:lnTo>
                  <a:lnTo>
                    <a:pt x="55" y="37"/>
                  </a:lnTo>
                  <a:lnTo>
                    <a:pt x="47" y="34"/>
                  </a:lnTo>
                  <a:lnTo>
                    <a:pt x="0" y="0"/>
                  </a:lnTo>
                  <a:lnTo>
                    <a:pt x="6" y="1"/>
                  </a:lnTo>
                  <a:lnTo>
                    <a:pt x="12" y="3"/>
                  </a:lnTo>
                  <a:lnTo>
                    <a:pt x="17" y="4"/>
                  </a:lnTo>
                  <a:lnTo>
                    <a:pt x="24" y="5"/>
                  </a:lnTo>
                  <a:lnTo>
                    <a:pt x="31" y="7"/>
                  </a:lnTo>
                  <a:lnTo>
                    <a:pt x="38" y="8"/>
                  </a:lnTo>
                  <a:lnTo>
                    <a:pt x="45" y="10"/>
                  </a:lnTo>
                  <a:lnTo>
                    <a:pt x="52" y="11"/>
                  </a:lnTo>
                  <a:lnTo>
                    <a:pt x="176" y="92"/>
                  </a:lnTo>
                  <a:lnTo>
                    <a:pt x="175" y="95"/>
                  </a:lnTo>
                  <a:lnTo>
                    <a:pt x="175" y="97"/>
                  </a:lnTo>
                  <a:lnTo>
                    <a:pt x="175" y="99"/>
                  </a:lnTo>
                  <a:lnTo>
                    <a:pt x="174" y="102"/>
                  </a:lnTo>
                  <a:lnTo>
                    <a:pt x="169" y="97"/>
                  </a:lnTo>
                  <a:lnTo>
                    <a:pt x="165" y="94"/>
                  </a:lnTo>
                  <a:lnTo>
                    <a:pt x="158" y="88"/>
                  </a:lnTo>
                  <a:lnTo>
                    <a:pt x="150" y="83"/>
                  </a:lnTo>
                  <a:lnTo>
                    <a:pt x="142" y="77"/>
                  </a:lnTo>
                  <a:lnTo>
                    <a:pt x="131" y="72"/>
                  </a:lnTo>
                  <a:lnTo>
                    <a:pt x="121" y="6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4291E8"/>
            </a:solidFill>
            <a:ln>
              <a:noFill/>
            </a:ln>
          </p:spPr>
          <p:txBody>
            <a:bodyPr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569"/>
            </a:p>
          </p:txBody>
        </p:sp>
        <p:sp>
          <p:nvSpPr>
            <p:cNvPr id="1280" name="Freeform 331">
              <a:extLst>
                <a:ext uri="{FF2B5EF4-FFF2-40B4-BE49-F238E27FC236}">
                  <a16:creationId xmlns:a16="http://schemas.microsoft.com/office/drawing/2014/main" id="{2A9F4B57-7FFE-90AA-6604-D9D5733650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02" y="2195"/>
              <a:ext cx="258" cy="260"/>
            </a:xfrm>
            <a:custGeom>
              <a:avLst/>
              <a:gdLst>
                <a:gd name="T0" fmla="*/ 210 w 163"/>
                <a:gd name="T1" fmla="*/ 250 h 254"/>
                <a:gd name="T2" fmla="*/ 157 w 163"/>
                <a:gd name="T3" fmla="*/ 235 h 254"/>
                <a:gd name="T4" fmla="*/ 94 w 163"/>
                <a:gd name="T5" fmla="*/ 228 h 254"/>
                <a:gd name="T6" fmla="*/ 40 w 163"/>
                <a:gd name="T7" fmla="*/ 220 h 254"/>
                <a:gd name="T8" fmla="*/ 8 w 163"/>
                <a:gd name="T9" fmla="*/ 208 h 254"/>
                <a:gd name="T10" fmla="*/ 8 w 163"/>
                <a:gd name="T11" fmla="*/ 191 h 254"/>
                <a:gd name="T12" fmla="*/ 33 w 163"/>
                <a:gd name="T13" fmla="*/ 179 h 254"/>
                <a:gd name="T14" fmla="*/ 73 w 163"/>
                <a:gd name="T15" fmla="*/ 182 h 254"/>
                <a:gd name="T16" fmla="*/ 124 w 163"/>
                <a:gd name="T17" fmla="*/ 185 h 254"/>
                <a:gd name="T18" fmla="*/ 168 w 163"/>
                <a:gd name="T19" fmla="*/ 195 h 254"/>
                <a:gd name="T20" fmla="*/ 205 w 163"/>
                <a:gd name="T21" fmla="*/ 208 h 254"/>
                <a:gd name="T22" fmla="*/ 237 w 163"/>
                <a:gd name="T23" fmla="*/ 219 h 254"/>
                <a:gd name="T24" fmla="*/ 265 w 163"/>
                <a:gd name="T25" fmla="*/ 222 h 254"/>
                <a:gd name="T26" fmla="*/ 280 w 163"/>
                <a:gd name="T27" fmla="*/ 219 h 254"/>
                <a:gd name="T28" fmla="*/ 308 w 163"/>
                <a:gd name="T29" fmla="*/ 207 h 254"/>
                <a:gd name="T30" fmla="*/ 297 w 163"/>
                <a:gd name="T31" fmla="*/ 175 h 254"/>
                <a:gd name="T32" fmla="*/ 253 w 163"/>
                <a:gd name="T33" fmla="*/ 151 h 254"/>
                <a:gd name="T34" fmla="*/ 205 w 163"/>
                <a:gd name="T35" fmla="*/ 139 h 254"/>
                <a:gd name="T36" fmla="*/ 149 w 163"/>
                <a:gd name="T37" fmla="*/ 131 h 254"/>
                <a:gd name="T38" fmla="*/ 94 w 163"/>
                <a:gd name="T39" fmla="*/ 126 h 254"/>
                <a:gd name="T40" fmla="*/ 89 w 163"/>
                <a:gd name="T41" fmla="*/ 117 h 254"/>
                <a:gd name="T42" fmla="*/ 116 w 163"/>
                <a:gd name="T43" fmla="*/ 100 h 254"/>
                <a:gd name="T44" fmla="*/ 145 w 163"/>
                <a:gd name="T45" fmla="*/ 82 h 254"/>
                <a:gd name="T46" fmla="*/ 89 w 163"/>
                <a:gd name="T47" fmla="*/ 71 h 254"/>
                <a:gd name="T48" fmla="*/ 25 w 163"/>
                <a:gd name="T49" fmla="*/ 57 h 254"/>
                <a:gd name="T50" fmla="*/ 25 w 163"/>
                <a:gd name="T51" fmla="*/ 52 h 254"/>
                <a:gd name="T52" fmla="*/ 83 w 163"/>
                <a:gd name="T53" fmla="*/ 59 h 254"/>
                <a:gd name="T54" fmla="*/ 141 w 163"/>
                <a:gd name="T55" fmla="*/ 67 h 254"/>
                <a:gd name="T56" fmla="*/ 149 w 163"/>
                <a:gd name="T57" fmla="*/ 63 h 254"/>
                <a:gd name="T58" fmla="*/ 151 w 163"/>
                <a:gd name="T59" fmla="*/ 61 h 254"/>
                <a:gd name="T60" fmla="*/ 655 w 163"/>
                <a:gd name="T61" fmla="*/ 30 h 254"/>
                <a:gd name="T62" fmla="*/ 219 w 163"/>
                <a:gd name="T63" fmla="*/ 274 h 254"/>
                <a:gd name="T64" fmla="*/ 218 w 163"/>
                <a:gd name="T65" fmla="*/ 268 h 254"/>
                <a:gd name="T66" fmla="*/ 218 w 163"/>
                <a:gd name="T67" fmla="*/ 260 h 2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3"/>
                <a:gd name="T103" fmla="*/ 0 h 254"/>
                <a:gd name="T104" fmla="*/ 163 w 163"/>
                <a:gd name="T105" fmla="*/ 254 h 25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3" h="254">
                  <a:moveTo>
                    <a:pt x="54" y="239"/>
                  </a:moveTo>
                  <a:lnTo>
                    <a:pt x="52" y="230"/>
                  </a:lnTo>
                  <a:lnTo>
                    <a:pt x="46" y="222"/>
                  </a:lnTo>
                  <a:lnTo>
                    <a:pt x="39" y="217"/>
                  </a:lnTo>
                  <a:lnTo>
                    <a:pt x="30" y="213"/>
                  </a:lnTo>
                  <a:lnTo>
                    <a:pt x="23" y="210"/>
                  </a:lnTo>
                  <a:lnTo>
                    <a:pt x="16" y="206"/>
                  </a:lnTo>
                  <a:lnTo>
                    <a:pt x="10" y="202"/>
                  </a:lnTo>
                  <a:lnTo>
                    <a:pt x="5" y="197"/>
                  </a:lnTo>
                  <a:lnTo>
                    <a:pt x="2" y="192"/>
                  </a:lnTo>
                  <a:lnTo>
                    <a:pt x="2" y="185"/>
                  </a:lnTo>
                  <a:lnTo>
                    <a:pt x="2" y="176"/>
                  </a:lnTo>
                  <a:lnTo>
                    <a:pt x="5" y="164"/>
                  </a:lnTo>
                  <a:lnTo>
                    <a:pt x="8" y="164"/>
                  </a:lnTo>
                  <a:lnTo>
                    <a:pt x="14" y="165"/>
                  </a:lnTo>
                  <a:lnTo>
                    <a:pt x="18" y="167"/>
                  </a:lnTo>
                  <a:lnTo>
                    <a:pt x="25" y="168"/>
                  </a:lnTo>
                  <a:lnTo>
                    <a:pt x="31" y="170"/>
                  </a:lnTo>
                  <a:lnTo>
                    <a:pt x="36" y="175"/>
                  </a:lnTo>
                  <a:lnTo>
                    <a:pt x="42" y="180"/>
                  </a:lnTo>
                  <a:lnTo>
                    <a:pt x="46" y="186"/>
                  </a:lnTo>
                  <a:lnTo>
                    <a:pt x="51" y="192"/>
                  </a:lnTo>
                  <a:lnTo>
                    <a:pt x="55" y="197"/>
                  </a:lnTo>
                  <a:lnTo>
                    <a:pt x="59" y="201"/>
                  </a:lnTo>
                  <a:lnTo>
                    <a:pt x="63" y="204"/>
                  </a:lnTo>
                  <a:lnTo>
                    <a:pt x="66" y="204"/>
                  </a:lnTo>
                  <a:lnTo>
                    <a:pt x="68" y="202"/>
                  </a:lnTo>
                  <a:lnTo>
                    <a:pt x="70" y="201"/>
                  </a:lnTo>
                  <a:lnTo>
                    <a:pt x="73" y="200"/>
                  </a:lnTo>
                  <a:lnTo>
                    <a:pt x="77" y="191"/>
                  </a:lnTo>
                  <a:lnTo>
                    <a:pt x="77" y="177"/>
                  </a:lnTo>
                  <a:lnTo>
                    <a:pt x="74" y="161"/>
                  </a:lnTo>
                  <a:lnTo>
                    <a:pt x="68" y="146"/>
                  </a:lnTo>
                  <a:lnTo>
                    <a:pt x="63" y="139"/>
                  </a:lnTo>
                  <a:lnTo>
                    <a:pt x="58" y="132"/>
                  </a:lnTo>
                  <a:lnTo>
                    <a:pt x="51" y="127"/>
                  </a:lnTo>
                  <a:lnTo>
                    <a:pt x="44" y="124"/>
                  </a:lnTo>
                  <a:lnTo>
                    <a:pt x="37" y="121"/>
                  </a:lnTo>
                  <a:lnTo>
                    <a:pt x="30" y="118"/>
                  </a:lnTo>
                  <a:lnTo>
                    <a:pt x="23" y="117"/>
                  </a:lnTo>
                  <a:lnTo>
                    <a:pt x="18" y="116"/>
                  </a:lnTo>
                  <a:lnTo>
                    <a:pt x="22" y="108"/>
                  </a:lnTo>
                  <a:lnTo>
                    <a:pt x="25" y="99"/>
                  </a:lnTo>
                  <a:lnTo>
                    <a:pt x="29" y="91"/>
                  </a:lnTo>
                  <a:lnTo>
                    <a:pt x="33" y="81"/>
                  </a:lnTo>
                  <a:lnTo>
                    <a:pt x="36" y="76"/>
                  </a:lnTo>
                  <a:lnTo>
                    <a:pt x="31" y="72"/>
                  </a:lnTo>
                  <a:lnTo>
                    <a:pt x="22" y="65"/>
                  </a:lnTo>
                  <a:lnTo>
                    <a:pt x="14" y="60"/>
                  </a:lnTo>
                  <a:lnTo>
                    <a:pt x="6" y="53"/>
                  </a:lnTo>
                  <a:lnTo>
                    <a:pt x="0" y="47"/>
                  </a:lnTo>
                  <a:lnTo>
                    <a:pt x="6" y="49"/>
                  </a:lnTo>
                  <a:lnTo>
                    <a:pt x="13" y="51"/>
                  </a:lnTo>
                  <a:lnTo>
                    <a:pt x="21" y="54"/>
                  </a:lnTo>
                  <a:lnTo>
                    <a:pt x="28" y="57"/>
                  </a:lnTo>
                  <a:lnTo>
                    <a:pt x="35" y="61"/>
                  </a:lnTo>
                  <a:lnTo>
                    <a:pt x="35" y="60"/>
                  </a:lnTo>
                  <a:lnTo>
                    <a:pt x="37" y="57"/>
                  </a:lnTo>
                  <a:lnTo>
                    <a:pt x="38" y="56"/>
                  </a:lnTo>
                  <a:lnTo>
                    <a:pt x="38" y="55"/>
                  </a:lnTo>
                  <a:lnTo>
                    <a:pt x="71" y="0"/>
                  </a:lnTo>
                  <a:lnTo>
                    <a:pt x="163" y="27"/>
                  </a:lnTo>
                  <a:lnTo>
                    <a:pt x="89" y="254"/>
                  </a:lnTo>
                  <a:lnTo>
                    <a:pt x="55" y="253"/>
                  </a:lnTo>
                  <a:lnTo>
                    <a:pt x="54" y="251"/>
                  </a:lnTo>
                  <a:lnTo>
                    <a:pt x="54" y="247"/>
                  </a:lnTo>
                  <a:lnTo>
                    <a:pt x="54" y="244"/>
                  </a:lnTo>
                  <a:lnTo>
                    <a:pt x="54" y="239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</p:spPr>
          <p:txBody>
            <a:bodyPr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569"/>
            </a:p>
          </p:txBody>
        </p:sp>
        <p:sp>
          <p:nvSpPr>
            <p:cNvPr id="1281" name="Freeform 332">
              <a:extLst>
                <a:ext uri="{FF2B5EF4-FFF2-40B4-BE49-F238E27FC236}">
                  <a16:creationId xmlns:a16="http://schemas.microsoft.com/office/drawing/2014/main" id="{E80EA46E-AE02-A1EE-BA7D-E37BA219F81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28" y="2466"/>
              <a:ext cx="605" cy="252"/>
            </a:xfrm>
            <a:custGeom>
              <a:avLst/>
              <a:gdLst>
                <a:gd name="T0" fmla="*/ 35 w 383"/>
                <a:gd name="T1" fmla="*/ 0 h 241"/>
                <a:gd name="T2" fmla="*/ 95 w 383"/>
                <a:gd name="T3" fmla="*/ 1 h 241"/>
                <a:gd name="T4" fmla="*/ 95 w 383"/>
                <a:gd name="T5" fmla="*/ 1 h 241"/>
                <a:gd name="T6" fmla="*/ 95 w 383"/>
                <a:gd name="T7" fmla="*/ 1 h 241"/>
                <a:gd name="T8" fmla="*/ 95 w 383"/>
                <a:gd name="T9" fmla="*/ 2 h 241"/>
                <a:gd name="T10" fmla="*/ 95 w 383"/>
                <a:gd name="T11" fmla="*/ 2 h 241"/>
                <a:gd name="T12" fmla="*/ 107 w 383"/>
                <a:gd name="T13" fmla="*/ 1 h 241"/>
                <a:gd name="T14" fmla="*/ 163 w 383"/>
                <a:gd name="T15" fmla="*/ 1 h 241"/>
                <a:gd name="T16" fmla="*/ 1510 w 383"/>
                <a:gd name="T17" fmla="*/ 258 h 241"/>
                <a:gd name="T18" fmla="*/ 1420 w 383"/>
                <a:gd name="T19" fmla="*/ 276 h 241"/>
                <a:gd name="T20" fmla="*/ 0 w 383"/>
                <a:gd name="T21" fmla="*/ 7 h 241"/>
                <a:gd name="T22" fmla="*/ 35 w 383"/>
                <a:gd name="T23" fmla="*/ 0 h 24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3"/>
                <a:gd name="T37" fmla="*/ 0 h 241"/>
                <a:gd name="T38" fmla="*/ 383 w 383"/>
                <a:gd name="T39" fmla="*/ 241 h 24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3" h="241">
                  <a:moveTo>
                    <a:pt x="9" y="0"/>
                  </a:moveTo>
                  <a:lnTo>
                    <a:pt x="24" y="1"/>
                  </a:lnTo>
                  <a:lnTo>
                    <a:pt x="24" y="2"/>
                  </a:lnTo>
                  <a:lnTo>
                    <a:pt x="27" y="1"/>
                  </a:lnTo>
                  <a:lnTo>
                    <a:pt x="41" y="1"/>
                  </a:lnTo>
                  <a:lnTo>
                    <a:pt x="383" y="226"/>
                  </a:lnTo>
                  <a:lnTo>
                    <a:pt x="360" y="241"/>
                  </a:lnTo>
                  <a:lnTo>
                    <a:pt x="0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291E8"/>
            </a:solidFill>
            <a:ln>
              <a:noFill/>
            </a:ln>
          </p:spPr>
          <p:txBody>
            <a:bodyPr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569"/>
            </a:p>
          </p:txBody>
        </p:sp>
        <p:sp>
          <p:nvSpPr>
            <p:cNvPr id="1282" name="Freeform 333">
              <a:extLst>
                <a:ext uri="{FF2B5EF4-FFF2-40B4-BE49-F238E27FC236}">
                  <a16:creationId xmlns:a16="http://schemas.microsoft.com/office/drawing/2014/main" id="{EA258C93-F2D6-73E1-B139-93F4A8D7A8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76" y="2443"/>
              <a:ext cx="744" cy="299"/>
            </a:xfrm>
            <a:custGeom>
              <a:avLst/>
              <a:gdLst>
                <a:gd name="T0" fmla="*/ 0 w 468"/>
                <a:gd name="T1" fmla="*/ 0 h 290"/>
                <a:gd name="T2" fmla="*/ 55 w 468"/>
                <a:gd name="T3" fmla="*/ 4 h 290"/>
                <a:gd name="T4" fmla="*/ 103 w 468"/>
                <a:gd name="T5" fmla="*/ 7 h 290"/>
                <a:gd name="T6" fmla="*/ 155 w 468"/>
                <a:gd name="T7" fmla="*/ 11 h 290"/>
                <a:gd name="T8" fmla="*/ 203 w 468"/>
                <a:gd name="T9" fmla="*/ 14 h 290"/>
                <a:gd name="T10" fmla="*/ 244 w 468"/>
                <a:gd name="T11" fmla="*/ 20 h 290"/>
                <a:gd name="T12" fmla="*/ 279 w 468"/>
                <a:gd name="T13" fmla="*/ 22 h 290"/>
                <a:gd name="T14" fmla="*/ 312 w 468"/>
                <a:gd name="T15" fmla="*/ 24 h 290"/>
                <a:gd name="T16" fmla="*/ 335 w 468"/>
                <a:gd name="T17" fmla="*/ 26 h 290"/>
                <a:gd name="T18" fmla="*/ 366 w 468"/>
                <a:gd name="T19" fmla="*/ 31 h 290"/>
                <a:gd name="T20" fmla="*/ 409 w 468"/>
                <a:gd name="T21" fmla="*/ 40 h 290"/>
                <a:gd name="T22" fmla="*/ 428 w 468"/>
                <a:gd name="T23" fmla="*/ 45 h 290"/>
                <a:gd name="T24" fmla="*/ 434 w 468"/>
                <a:gd name="T25" fmla="*/ 43 h 290"/>
                <a:gd name="T26" fmla="*/ 1865 w 468"/>
                <a:gd name="T27" fmla="*/ 299 h 290"/>
                <a:gd name="T28" fmla="*/ 1761 w 468"/>
                <a:gd name="T29" fmla="*/ 318 h 290"/>
                <a:gd name="T30" fmla="*/ 0 w 468"/>
                <a:gd name="T31" fmla="*/ 0 h 29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68"/>
                <a:gd name="T49" fmla="*/ 0 h 290"/>
                <a:gd name="T50" fmla="*/ 468 w 468"/>
                <a:gd name="T51" fmla="*/ 290 h 29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68" h="290">
                  <a:moveTo>
                    <a:pt x="0" y="0"/>
                  </a:moveTo>
                  <a:lnTo>
                    <a:pt x="14" y="4"/>
                  </a:lnTo>
                  <a:lnTo>
                    <a:pt x="26" y="7"/>
                  </a:lnTo>
                  <a:lnTo>
                    <a:pt x="39" y="11"/>
                  </a:lnTo>
                  <a:lnTo>
                    <a:pt x="51" y="14"/>
                  </a:lnTo>
                  <a:lnTo>
                    <a:pt x="61" y="17"/>
                  </a:lnTo>
                  <a:lnTo>
                    <a:pt x="70" y="19"/>
                  </a:lnTo>
                  <a:lnTo>
                    <a:pt x="78" y="21"/>
                  </a:lnTo>
                  <a:lnTo>
                    <a:pt x="84" y="23"/>
                  </a:lnTo>
                  <a:lnTo>
                    <a:pt x="92" y="28"/>
                  </a:lnTo>
                  <a:lnTo>
                    <a:pt x="103" y="37"/>
                  </a:lnTo>
                  <a:lnTo>
                    <a:pt x="107" y="42"/>
                  </a:lnTo>
                  <a:lnTo>
                    <a:pt x="109" y="40"/>
                  </a:lnTo>
                  <a:lnTo>
                    <a:pt x="468" y="273"/>
                  </a:lnTo>
                  <a:lnTo>
                    <a:pt x="442" y="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91E8"/>
            </a:solidFill>
            <a:ln>
              <a:noFill/>
            </a:ln>
          </p:spPr>
          <p:txBody>
            <a:bodyPr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569"/>
            </a:p>
          </p:txBody>
        </p:sp>
        <p:sp>
          <p:nvSpPr>
            <p:cNvPr id="1283" name="Freeform 334">
              <a:extLst>
                <a:ext uri="{FF2B5EF4-FFF2-40B4-BE49-F238E27FC236}">
                  <a16:creationId xmlns:a16="http://schemas.microsoft.com/office/drawing/2014/main" id="{3C066683-17A9-4DFE-E7D6-47DDCF3CB7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30" y="2411"/>
              <a:ext cx="880" cy="354"/>
            </a:xfrm>
            <a:custGeom>
              <a:avLst/>
              <a:gdLst>
                <a:gd name="T0" fmla="*/ 2222 w 552"/>
                <a:gd name="T1" fmla="*/ 358 h 342"/>
                <a:gd name="T2" fmla="*/ 2117 w 552"/>
                <a:gd name="T3" fmla="*/ 376 h 342"/>
                <a:gd name="T4" fmla="*/ 0 w 552"/>
                <a:gd name="T5" fmla="*/ 0 h 342"/>
                <a:gd name="T6" fmla="*/ 35 w 552"/>
                <a:gd name="T7" fmla="*/ 3 h 342"/>
                <a:gd name="T8" fmla="*/ 68 w 552"/>
                <a:gd name="T9" fmla="*/ 5 h 342"/>
                <a:gd name="T10" fmla="*/ 108 w 552"/>
                <a:gd name="T11" fmla="*/ 7 h 342"/>
                <a:gd name="T12" fmla="*/ 151 w 552"/>
                <a:gd name="T13" fmla="*/ 11 h 342"/>
                <a:gd name="T14" fmla="*/ 202 w 552"/>
                <a:gd name="T15" fmla="*/ 13 h 342"/>
                <a:gd name="T16" fmla="*/ 258 w 552"/>
                <a:gd name="T17" fmla="*/ 19 h 342"/>
                <a:gd name="T18" fmla="*/ 305 w 552"/>
                <a:gd name="T19" fmla="*/ 24 h 342"/>
                <a:gd name="T20" fmla="*/ 361 w 552"/>
                <a:gd name="T21" fmla="*/ 27 h 342"/>
                <a:gd name="T22" fmla="*/ 2222 w 552"/>
                <a:gd name="T23" fmla="*/ 358 h 3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52"/>
                <a:gd name="T37" fmla="*/ 0 h 342"/>
                <a:gd name="T38" fmla="*/ 552 w 552"/>
                <a:gd name="T39" fmla="*/ 342 h 3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52" h="342">
                  <a:moveTo>
                    <a:pt x="552" y="326"/>
                  </a:moveTo>
                  <a:lnTo>
                    <a:pt x="526" y="342"/>
                  </a:lnTo>
                  <a:lnTo>
                    <a:pt x="0" y="0"/>
                  </a:lnTo>
                  <a:lnTo>
                    <a:pt x="9" y="3"/>
                  </a:lnTo>
                  <a:lnTo>
                    <a:pt x="17" y="5"/>
                  </a:lnTo>
                  <a:lnTo>
                    <a:pt x="27" y="7"/>
                  </a:lnTo>
                  <a:lnTo>
                    <a:pt x="38" y="11"/>
                  </a:lnTo>
                  <a:lnTo>
                    <a:pt x="50" y="13"/>
                  </a:lnTo>
                  <a:lnTo>
                    <a:pt x="64" y="16"/>
                  </a:lnTo>
                  <a:lnTo>
                    <a:pt x="76" y="21"/>
                  </a:lnTo>
                  <a:lnTo>
                    <a:pt x="90" y="24"/>
                  </a:lnTo>
                  <a:lnTo>
                    <a:pt x="552" y="326"/>
                  </a:lnTo>
                  <a:close/>
                </a:path>
              </a:pathLst>
            </a:custGeom>
            <a:solidFill>
              <a:srgbClr val="4291E8"/>
            </a:solidFill>
            <a:ln>
              <a:noFill/>
            </a:ln>
          </p:spPr>
          <p:txBody>
            <a:bodyPr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569"/>
            </a:p>
          </p:txBody>
        </p:sp>
        <p:sp>
          <p:nvSpPr>
            <p:cNvPr id="1284" name="Freeform 335">
              <a:extLst>
                <a:ext uri="{FF2B5EF4-FFF2-40B4-BE49-F238E27FC236}">
                  <a16:creationId xmlns:a16="http://schemas.microsoft.com/office/drawing/2014/main" id="{DB9312FC-BEAC-CF52-679A-A795B76EE84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4" y="2144"/>
              <a:ext cx="136" cy="185"/>
            </a:xfrm>
            <a:custGeom>
              <a:avLst/>
              <a:gdLst>
                <a:gd name="T0" fmla="*/ 31 w 86"/>
                <a:gd name="T1" fmla="*/ 169 h 179"/>
                <a:gd name="T2" fmla="*/ 31 w 86"/>
                <a:gd name="T3" fmla="*/ 154 h 179"/>
                <a:gd name="T4" fmla="*/ 31 w 86"/>
                <a:gd name="T5" fmla="*/ 128 h 179"/>
                <a:gd name="T6" fmla="*/ 20 w 86"/>
                <a:gd name="T7" fmla="*/ 100 h 179"/>
                <a:gd name="T8" fmla="*/ 13 w 86"/>
                <a:gd name="T9" fmla="*/ 75 h 179"/>
                <a:gd name="T10" fmla="*/ 5 w 86"/>
                <a:gd name="T11" fmla="*/ 62 h 179"/>
                <a:gd name="T12" fmla="*/ 0 w 86"/>
                <a:gd name="T13" fmla="*/ 47 h 179"/>
                <a:gd name="T14" fmla="*/ 0 w 86"/>
                <a:gd name="T15" fmla="*/ 37 h 179"/>
                <a:gd name="T16" fmla="*/ 0 w 86"/>
                <a:gd name="T17" fmla="*/ 31 h 179"/>
                <a:gd name="T18" fmla="*/ 47 w 86"/>
                <a:gd name="T19" fmla="*/ 23 h 179"/>
                <a:gd name="T20" fmla="*/ 49 w 86"/>
                <a:gd name="T21" fmla="*/ 33 h 179"/>
                <a:gd name="T22" fmla="*/ 60 w 86"/>
                <a:gd name="T23" fmla="*/ 47 h 179"/>
                <a:gd name="T24" fmla="*/ 60 w 86"/>
                <a:gd name="T25" fmla="*/ 62 h 179"/>
                <a:gd name="T26" fmla="*/ 49 w 86"/>
                <a:gd name="T27" fmla="*/ 72 h 179"/>
                <a:gd name="T28" fmla="*/ 47 w 86"/>
                <a:gd name="T29" fmla="*/ 88 h 179"/>
                <a:gd name="T30" fmla="*/ 49 w 86"/>
                <a:gd name="T31" fmla="*/ 100 h 179"/>
                <a:gd name="T32" fmla="*/ 61 w 86"/>
                <a:gd name="T33" fmla="*/ 111 h 179"/>
                <a:gd name="T34" fmla="*/ 66 w 86"/>
                <a:gd name="T35" fmla="*/ 117 h 179"/>
                <a:gd name="T36" fmla="*/ 96 w 86"/>
                <a:gd name="T37" fmla="*/ 115 h 179"/>
                <a:gd name="T38" fmla="*/ 94 w 86"/>
                <a:gd name="T39" fmla="*/ 109 h 179"/>
                <a:gd name="T40" fmla="*/ 89 w 86"/>
                <a:gd name="T41" fmla="*/ 99 h 179"/>
                <a:gd name="T42" fmla="*/ 82 w 86"/>
                <a:gd name="T43" fmla="*/ 88 h 179"/>
                <a:gd name="T44" fmla="*/ 89 w 86"/>
                <a:gd name="T45" fmla="*/ 73 h 179"/>
                <a:gd name="T46" fmla="*/ 94 w 86"/>
                <a:gd name="T47" fmla="*/ 61 h 179"/>
                <a:gd name="T48" fmla="*/ 89 w 86"/>
                <a:gd name="T49" fmla="*/ 43 h 179"/>
                <a:gd name="T50" fmla="*/ 82 w 86"/>
                <a:gd name="T51" fmla="*/ 28 h 179"/>
                <a:gd name="T52" fmla="*/ 77 w 86"/>
                <a:gd name="T53" fmla="*/ 18 h 179"/>
                <a:gd name="T54" fmla="*/ 116 w 86"/>
                <a:gd name="T55" fmla="*/ 10 h 179"/>
                <a:gd name="T56" fmla="*/ 121 w 86"/>
                <a:gd name="T57" fmla="*/ 23 h 179"/>
                <a:gd name="T58" fmla="*/ 122 w 86"/>
                <a:gd name="T59" fmla="*/ 36 h 179"/>
                <a:gd name="T60" fmla="*/ 122 w 86"/>
                <a:gd name="T61" fmla="*/ 51 h 179"/>
                <a:gd name="T62" fmla="*/ 121 w 86"/>
                <a:gd name="T63" fmla="*/ 62 h 179"/>
                <a:gd name="T64" fmla="*/ 116 w 86"/>
                <a:gd name="T65" fmla="*/ 74 h 179"/>
                <a:gd name="T66" fmla="*/ 121 w 86"/>
                <a:gd name="T67" fmla="*/ 89 h 179"/>
                <a:gd name="T68" fmla="*/ 129 w 86"/>
                <a:gd name="T69" fmla="*/ 99 h 179"/>
                <a:gd name="T70" fmla="*/ 130 w 86"/>
                <a:gd name="T71" fmla="*/ 104 h 179"/>
                <a:gd name="T72" fmla="*/ 163 w 86"/>
                <a:gd name="T73" fmla="*/ 102 h 179"/>
                <a:gd name="T74" fmla="*/ 157 w 86"/>
                <a:gd name="T75" fmla="*/ 98 h 179"/>
                <a:gd name="T76" fmla="*/ 155 w 86"/>
                <a:gd name="T77" fmla="*/ 89 h 179"/>
                <a:gd name="T78" fmla="*/ 151 w 86"/>
                <a:gd name="T79" fmla="*/ 74 h 179"/>
                <a:gd name="T80" fmla="*/ 155 w 86"/>
                <a:gd name="T81" fmla="*/ 63 h 179"/>
                <a:gd name="T82" fmla="*/ 157 w 86"/>
                <a:gd name="T83" fmla="*/ 49 h 179"/>
                <a:gd name="T84" fmla="*/ 155 w 86"/>
                <a:gd name="T85" fmla="*/ 32 h 179"/>
                <a:gd name="T86" fmla="*/ 151 w 86"/>
                <a:gd name="T87" fmla="*/ 14 h 179"/>
                <a:gd name="T88" fmla="*/ 148 w 86"/>
                <a:gd name="T89" fmla="*/ 5 h 179"/>
                <a:gd name="T90" fmla="*/ 174 w 86"/>
                <a:gd name="T91" fmla="*/ 0 h 179"/>
                <a:gd name="T92" fmla="*/ 177 w 86"/>
                <a:gd name="T93" fmla="*/ 19 h 179"/>
                <a:gd name="T94" fmla="*/ 182 w 86"/>
                <a:gd name="T95" fmla="*/ 38 h 179"/>
                <a:gd name="T96" fmla="*/ 185 w 86"/>
                <a:gd name="T97" fmla="*/ 59 h 179"/>
                <a:gd name="T98" fmla="*/ 185 w 86"/>
                <a:gd name="T99" fmla="*/ 74 h 179"/>
                <a:gd name="T100" fmla="*/ 185 w 86"/>
                <a:gd name="T101" fmla="*/ 121 h 179"/>
                <a:gd name="T102" fmla="*/ 185 w 86"/>
                <a:gd name="T103" fmla="*/ 134 h 179"/>
                <a:gd name="T104" fmla="*/ 229 w 86"/>
                <a:gd name="T105" fmla="*/ 128 h 179"/>
                <a:gd name="T106" fmla="*/ 333 w 86"/>
                <a:gd name="T107" fmla="*/ 109 h 179"/>
                <a:gd name="T108" fmla="*/ 333 w 86"/>
                <a:gd name="T109" fmla="*/ 114 h 179"/>
                <a:gd name="T110" fmla="*/ 204 w 86"/>
                <a:gd name="T111" fmla="*/ 154 h 179"/>
                <a:gd name="T112" fmla="*/ 198 w 86"/>
                <a:gd name="T113" fmla="*/ 156 h 179"/>
                <a:gd name="T114" fmla="*/ 192 w 86"/>
                <a:gd name="T115" fmla="*/ 158 h 179"/>
                <a:gd name="T116" fmla="*/ 185 w 86"/>
                <a:gd name="T117" fmla="*/ 185 h 179"/>
                <a:gd name="T118" fmla="*/ 151 w 86"/>
                <a:gd name="T119" fmla="*/ 197 h 179"/>
                <a:gd name="T120" fmla="*/ 31 w 86"/>
                <a:gd name="T121" fmla="*/ 169 h 1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"/>
                <a:gd name="T184" fmla="*/ 0 h 179"/>
                <a:gd name="T185" fmla="*/ 86 w 86"/>
                <a:gd name="T186" fmla="*/ 179 h 17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" h="179">
                  <a:moveTo>
                    <a:pt x="8" y="154"/>
                  </a:moveTo>
                  <a:lnTo>
                    <a:pt x="8" y="139"/>
                  </a:lnTo>
                  <a:lnTo>
                    <a:pt x="8" y="116"/>
                  </a:lnTo>
                  <a:lnTo>
                    <a:pt x="5" y="91"/>
                  </a:lnTo>
                  <a:lnTo>
                    <a:pt x="3" y="69"/>
                  </a:lnTo>
                  <a:lnTo>
                    <a:pt x="1" y="56"/>
                  </a:lnTo>
                  <a:lnTo>
                    <a:pt x="0" y="43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12" y="20"/>
                  </a:lnTo>
                  <a:lnTo>
                    <a:pt x="13" y="30"/>
                  </a:lnTo>
                  <a:lnTo>
                    <a:pt x="15" y="43"/>
                  </a:lnTo>
                  <a:lnTo>
                    <a:pt x="15" y="56"/>
                  </a:lnTo>
                  <a:lnTo>
                    <a:pt x="13" y="66"/>
                  </a:lnTo>
                  <a:lnTo>
                    <a:pt x="12" y="79"/>
                  </a:lnTo>
                  <a:lnTo>
                    <a:pt x="13" y="91"/>
                  </a:lnTo>
                  <a:lnTo>
                    <a:pt x="16" y="101"/>
                  </a:lnTo>
                  <a:lnTo>
                    <a:pt x="17" y="105"/>
                  </a:lnTo>
                  <a:lnTo>
                    <a:pt x="25" y="104"/>
                  </a:lnTo>
                  <a:lnTo>
                    <a:pt x="24" y="99"/>
                  </a:lnTo>
                  <a:lnTo>
                    <a:pt x="23" y="90"/>
                  </a:lnTo>
                  <a:lnTo>
                    <a:pt x="21" y="79"/>
                  </a:lnTo>
                  <a:lnTo>
                    <a:pt x="23" y="67"/>
                  </a:lnTo>
                  <a:lnTo>
                    <a:pt x="24" y="55"/>
                  </a:lnTo>
                  <a:lnTo>
                    <a:pt x="23" y="40"/>
                  </a:lnTo>
                  <a:lnTo>
                    <a:pt x="21" y="25"/>
                  </a:lnTo>
                  <a:lnTo>
                    <a:pt x="20" y="15"/>
                  </a:lnTo>
                  <a:lnTo>
                    <a:pt x="30" y="10"/>
                  </a:lnTo>
                  <a:lnTo>
                    <a:pt x="31" y="20"/>
                  </a:lnTo>
                  <a:lnTo>
                    <a:pt x="32" y="33"/>
                  </a:lnTo>
                  <a:lnTo>
                    <a:pt x="32" y="45"/>
                  </a:lnTo>
                  <a:lnTo>
                    <a:pt x="31" y="56"/>
                  </a:lnTo>
                  <a:lnTo>
                    <a:pt x="30" y="68"/>
                  </a:lnTo>
                  <a:lnTo>
                    <a:pt x="31" y="80"/>
                  </a:lnTo>
                  <a:lnTo>
                    <a:pt x="33" y="90"/>
                  </a:lnTo>
                  <a:lnTo>
                    <a:pt x="34" y="95"/>
                  </a:lnTo>
                  <a:lnTo>
                    <a:pt x="42" y="93"/>
                  </a:lnTo>
                  <a:lnTo>
                    <a:pt x="41" y="89"/>
                  </a:lnTo>
                  <a:lnTo>
                    <a:pt x="40" y="80"/>
                  </a:lnTo>
                  <a:lnTo>
                    <a:pt x="39" y="68"/>
                  </a:lnTo>
                  <a:lnTo>
                    <a:pt x="40" y="57"/>
                  </a:lnTo>
                  <a:lnTo>
                    <a:pt x="41" y="44"/>
                  </a:lnTo>
                  <a:lnTo>
                    <a:pt x="40" y="29"/>
                  </a:lnTo>
                  <a:lnTo>
                    <a:pt x="39" y="14"/>
                  </a:lnTo>
                  <a:lnTo>
                    <a:pt x="38" y="5"/>
                  </a:lnTo>
                  <a:lnTo>
                    <a:pt x="45" y="0"/>
                  </a:lnTo>
                  <a:lnTo>
                    <a:pt x="46" y="16"/>
                  </a:lnTo>
                  <a:lnTo>
                    <a:pt x="47" y="35"/>
                  </a:lnTo>
                  <a:lnTo>
                    <a:pt x="48" y="53"/>
                  </a:lnTo>
                  <a:lnTo>
                    <a:pt x="48" y="68"/>
                  </a:lnTo>
                  <a:lnTo>
                    <a:pt x="48" y="109"/>
                  </a:lnTo>
                  <a:lnTo>
                    <a:pt x="48" y="122"/>
                  </a:lnTo>
                  <a:lnTo>
                    <a:pt x="59" y="116"/>
                  </a:lnTo>
                  <a:lnTo>
                    <a:pt x="86" y="99"/>
                  </a:lnTo>
                  <a:lnTo>
                    <a:pt x="86" y="103"/>
                  </a:lnTo>
                  <a:lnTo>
                    <a:pt x="53" y="139"/>
                  </a:lnTo>
                  <a:lnTo>
                    <a:pt x="51" y="141"/>
                  </a:lnTo>
                  <a:lnTo>
                    <a:pt x="50" y="143"/>
                  </a:lnTo>
                  <a:lnTo>
                    <a:pt x="48" y="167"/>
                  </a:lnTo>
                  <a:lnTo>
                    <a:pt x="39" y="179"/>
                  </a:lnTo>
                  <a:lnTo>
                    <a:pt x="8" y="15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</p:spPr>
          <p:txBody>
            <a:bodyPr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569"/>
            </a:p>
          </p:txBody>
        </p:sp>
        <p:sp>
          <p:nvSpPr>
            <p:cNvPr id="1285" name="Freeform 336">
              <a:extLst>
                <a:ext uri="{FF2B5EF4-FFF2-40B4-BE49-F238E27FC236}">
                  <a16:creationId xmlns:a16="http://schemas.microsoft.com/office/drawing/2014/main" id="{E5ECCA53-A9EC-EEAB-8B19-9DF9772BDF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30" y="2384"/>
              <a:ext cx="190" cy="79"/>
            </a:xfrm>
            <a:custGeom>
              <a:avLst/>
              <a:gdLst>
                <a:gd name="T0" fmla="*/ 0 w 117"/>
                <a:gd name="T1" fmla="*/ 0 h 77"/>
                <a:gd name="T2" fmla="*/ 485 w 117"/>
                <a:gd name="T3" fmla="*/ 80 h 77"/>
                <a:gd name="T4" fmla="*/ 464 w 117"/>
                <a:gd name="T5" fmla="*/ 78 h 77"/>
                <a:gd name="T6" fmla="*/ 443 w 117"/>
                <a:gd name="T7" fmla="*/ 75 h 77"/>
                <a:gd name="T8" fmla="*/ 418 w 117"/>
                <a:gd name="T9" fmla="*/ 73 h 77"/>
                <a:gd name="T10" fmla="*/ 403 w 117"/>
                <a:gd name="T11" fmla="*/ 71 h 77"/>
                <a:gd name="T12" fmla="*/ 349 w 117"/>
                <a:gd name="T13" fmla="*/ 65 h 77"/>
                <a:gd name="T14" fmla="*/ 294 w 117"/>
                <a:gd name="T15" fmla="*/ 58 h 77"/>
                <a:gd name="T16" fmla="*/ 246 w 117"/>
                <a:gd name="T17" fmla="*/ 51 h 77"/>
                <a:gd name="T18" fmla="*/ 196 w 117"/>
                <a:gd name="T19" fmla="*/ 42 h 77"/>
                <a:gd name="T20" fmla="*/ 141 w 117"/>
                <a:gd name="T21" fmla="*/ 30 h 77"/>
                <a:gd name="T22" fmla="*/ 90 w 117"/>
                <a:gd name="T23" fmla="*/ 19 h 77"/>
                <a:gd name="T24" fmla="*/ 42 w 117"/>
                <a:gd name="T25" fmla="*/ 10 h 77"/>
                <a:gd name="T26" fmla="*/ 0 w 117"/>
                <a:gd name="T27" fmla="*/ 0 h 7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7"/>
                <a:gd name="T43" fmla="*/ 0 h 77"/>
                <a:gd name="T44" fmla="*/ 117 w 117"/>
                <a:gd name="T45" fmla="*/ 77 h 7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7" h="77">
                  <a:moveTo>
                    <a:pt x="0" y="0"/>
                  </a:moveTo>
                  <a:lnTo>
                    <a:pt x="117" y="77"/>
                  </a:lnTo>
                  <a:lnTo>
                    <a:pt x="112" y="75"/>
                  </a:lnTo>
                  <a:lnTo>
                    <a:pt x="107" y="72"/>
                  </a:lnTo>
                  <a:lnTo>
                    <a:pt x="101" y="70"/>
                  </a:lnTo>
                  <a:lnTo>
                    <a:pt x="97" y="68"/>
                  </a:lnTo>
                  <a:lnTo>
                    <a:pt x="84" y="62"/>
                  </a:lnTo>
                  <a:lnTo>
                    <a:pt x="71" y="55"/>
                  </a:lnTo>
                  <a:lnTo>
                    <a:pt x="59" y="48"/>
                  </a:lnTo>
                  <a:lnTo>
                    <a:pt x="47" y="39"/>
                  </a:lnTo>
                  <a:lnTo>
                    <a:pt x="34" y="30"/>
                  </a:lnTo>
                  <a:lnTo>
                    <a:pt x="22" y="19"/>
                  </a:lnTo>
                  <a:lnTo>
                    <a:pt x="1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91E8"/>
            </a:solidFill>
            <a:ln>
              <a:noFill/>
            </a:ln>
          </p:spPr>
          <p:txBody>
            <a:bodyPr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569"/>
            </a:p>
          </p:txBody>
        </p:sp>
        <p:sp>
          <p:nvSpPr>
            <p:cNvPr id="1286" name="Freeform 337">
              <a:extLst>
                <a:ext uri="{FF2B5EF4-FFF2-40B4-BE49-F238E27FC236}">
                  <a16:creationId xmlns:a16="http://schemas.microsoft.com/office/drawing/2014/main" id="{4FE88851-9DDC-7ACE-9D48-12D40CF266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88" y="2329"/>
              <a:ext cx="1108" cy="441"/>
            </a:xfrm>
            <a:custGeom>
              <a:avLst/>
              <a:gdLst>
                <a:gd name="T0" fmla="*/ 1273 w 697"/>
                <a:gd name="T1" fmla="*/ 225 h 426"/>
                <a:gd name="T2" fmla="*/ 1234 w 697"/>
                <a:gd name="T3" fmla="*/ 219 h 426"/>
                <a:gd name="T4" fmla="*/ 1192 w 697"/>
                <a:gd name="T5" fmla="*/ 214 h 426"/>
                <a:gd name="T6" fmla="*/ 1153 w 697"/>
                <a:gd name="T7" fmla="*/ 207 h 426"/>
                <a:gd name="T8" fmla="*/ 1110 w 697"/>
                <a:gd name="T9" fmla="*/ 200 h 426"/>
                <a:gd name="T10" fmla="*/ 1063 w 697"/>
                <a:gd name="T11" fmla="*/ 195 h 426"/>
                <a:gd name="T12" fmla="*/ 1021 w 697"/>
                <a:gd name="T13" fmla="*/ 190 h 426"/>
                <a:gd name="T14" fmla="*/ 976 w 697"/>
                <a:gd name="T15" fmla="*/ 183 h 426"/>
                <a:gd name="T16" fmla="*/ 933 w 697"/>
                <a:gd name="T17" fmla="*/ 176 h 426"/>
                <a:gd name="T18" fmla="*/ 40 w 697"/>
                <a:gd name="T19" fmla="*/ 20 h 426"/>
                <a:gd name="T20" fmla="*/ 27 w 697"/>
                <a:gd name="T21" fmla="*/ 14 h 426"/>
                <a:gd name="T22" fmla="*/ 16 w 697"/>
                <a:gd name="T23" fmla="*/ 10 h 426"/>
                <a:gd name="T24" fmla="*/ 8 w 697"/>
                <a:gd name="T25" fmla="*/ 8 h 426"/>
                <a:gd name="T26" fmla="*/ 0 w 697"/>
                <a:gd name="T27" fmla="*/ 6 h 426"/>
                <a:gd name="T28" fmla="*/ 16 w 697"/>
                <a:gd name="T29" fmla="*/ 0 h 426"/>
                <a:gd name="T30" fmla="*/ 60 w 697"/>
                <a:gd name="T31" fmla="*/ 5 h 426"/>
                <a:gd name="T32" fmla="*/ 116 w 697"/>
                <a:gd name="T33" fmla="*/ 12 h 426"/>
                <a:gd name="T34" fmla="*/ 184 w 697"/>
                <a:gd name="T35" fmla="*/ 23 h 426"/>
                <a:gd name="T36" fmla="*/ 258 w 697"/>
                <a:gd name="T37" fmla="*/ 31 h 426"/>
                <a:gd name="T38" fmla="*/ 339 w 697"/>
                <a:gd name="T39" fmla="*/ 40 h 426"/>
                <a:gd name="T40" fmla="*/ 415 w 697"/>
                <a:gd name="T41" fmla="*/ 50 h 426"/>
                <a:gd name="T42" fmla="*/ 490 w 697"/>
                <a:gd name="T43" fmla="*/ 59 h 426"/>
                <a:gd name="T44" fmla="*/ 553 w 697"/>
                <a:gd name="T45" fmla="*/ 67 h 426"/>
                <a:gd name="T46" fmla="*/ 2799 w 697"/>
                <a:gd name="T47" fmla="*/ 468 h 426"/>
                <a:gd name="T48" fmla="*/ 2795 w 697"/>
                <a:gd name="T49" fmla="*/ 469 h 426"/>
                <a:gd name="T50" fmla="*/ 2768 w 697"/>
                <a:gd name="T51" fmla="*/ 466 h 426"/>
                <a:gd name="T52" fmla="*/ 2737 w 697"/>
                <a:gd name="T53" fmla="*/ 460 h 426"/>
                <a:gd name="T54" fmla="*/ 2696 w 697"/>
                <a:gd name="T55" fmla="*/ 453 h 426"/>
                <a:gd name="T56" fmla="*/ 2652 w 697"/>
                <a:gd name="T57" fmla="*/ 445 h 426"/>
                <a:gd name="T58" fmla="*/ 2601 w 697"/>
                <a:gd name="T59" fmla="*/ 439 h 426"/>
                <a:gd name="T60" fmla="*/ 2542 w 697"/>
                <a:gd name="T61" fmla="*/ 429 h 426"/>
                <a:gd name="T62" fmla="*/ 2491 w 697"/>
                <a:gd name="T63" fmla="*/ 418 h 426"/>
                <a:gd name="T64" fmla="*/ 2423 w 697"/>
                <a:gd name="T65" fmla="*/ 409 h 426"/>
                <a:gd name="T66" fmla="*/ 2423 w 697"/>
                <a:gd name="T67" fmla="*/ 408 h 426"/>
                <a:gd name="T68" fmla="*/ 2423 w 697"/>
                <a:gd name="T69" fmla="*/ 408 h 426"/>
                <a:gd name="T70" fmla="*/ 2423 w 697"/>
                <a:gd name="T71" fmla="*/ 408 h 426"/>
                <a:gd name="T72" fmla="*/ 2423 w 697"/>
                <a:gd name="T73" fmla="*/ 408 h 426"/>
                <a:gd name="T74" fmla="*/ 2418 w 697"/>
                <a:gd name="T75" fmla="*/ 408 h 426"/>
                <a:gd name="T76" fmla="*/ 2350 w 697"/>
                <a:gd name="T77" fmla="*/ 397 h 426"/>
                <a:gd name="T78" fmla="*/ 2276 w 697"/>
                <a:gd name="T79" fmla="*/ 383 h 426"/>
                <a:gd name="T80" fmla="*/ 2202 w 697"/>
                <a:gd name="T81" fmla="*/ 370 h 426"/>
                <a:gd name="T82" fmla="*/ 2130 w 697"/>
                <a:gd name="T83" fmla="*/ 358 h 426"/>
                <a:gd name="T84" fmla="*/ 2049 w 697"/>
                <a:gd name="T85" fmla="*/ 347 h 426"/>
                <a:gd name="T86" fmla="*/ 1981 w 697"/>
                <a:gd name="T87" fmla="*/ 334 h 426"/>
                <a:gd name="T88" fmla="*/ 1906 w 697"/>
                <a:gd name="T89" fmla="*/ 323 h 426"/>
                <a:gd name="T90" fmla="*/ 1834 w 697"/>
                <a:gd name="T91" fmla="*/ 311 h 426"/>
                <a:gd name="T92" fmla="*/ 1771 w 697"/>
                <a:gd name="T93" fmla="*/ 300 h 426"/>
                <a:gd name="T94" fmla="*/ 1715 w 697"/>
                <a:gd name="T95" fmla="*/ 291 h 426"/>
                <a:gd name="T96" fmla="*/ 1660 w 697"/>
                <a:gd name="T97" fmla="*/ 282 h 426"/>
                <a:gd name="T98" fmla="*/ 1610 w 697"/>
                <a:gd name="T99" fmla="*/ 274 h 426"/>
                <a:gd name="T100" fmla="*/ 1572 w 697"/>
                <a:gd name="T101" fmla="*/ 268 h 426"/>
                <a:gd name="T102" fmla="*/ 1539 w 697"/>
                <a:gd name="T103" fmla="*/ 263 h 426"/>
                <a:gd name="T104" fmla="*/ 1518 w 697"/>
                <a:gd name="T105" fmla="*/ 259 h 426"/>
                <a:gd name="T106" fmla="*/ 1504 w 697"/>
                <a:gd name="T107" fmla="*/ 258 h 426"/>
                <a:gd name="T108" fmla="*/ 1493 w 697"/>
                <a:gd name="T109" fmla="*/ 257 h 426"/>
                <a:gd name="T110" fmla="*/ 1474 w 697"/>
                <a:gd name="T111" fmla="*/ 254 h 426"/>
                <a:gd name="T112" fmla="*/ 1450 w 697"/>
                <a:gd name="T113" fmla="*/ 250 h 426"/>
                <a:gd name="T114" fmla="*/ 1426 w 697"/>
                <a:gd name="T115" fmla="*/ 247 h 426"/>
                <a:gd name="T116" fmla="*/ 1385 w 697"/>
                <a:gd name="T117" fmla="*/ 241 h 426"/>
                <a:gd name="T118" fmla="*/ 1350 w 697"/>
                <a:gd name="T119" fmla="*/ 235 h 426"/>
                <a:gd name="T120" fmla="*/ 1315 w 697"/>
                <a:gd name="T121" fmla="*/ 231 h 426"/>
                <a:gd name="T122" fmla="*/ 1273 w 697"/>
                <a:gd name="T123" fmla="*/ 225 h 42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97"/>
                <a:gd name="T187" fmla="*/ 0 h 426"/>
                <a:gd name="T188" fmla="*/ 697 w 697"/>
                <a:gd name="T189" fmla="*/ 426 h 42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97" h="426">
                  <a:moveTo>
                    <a:pt x="317" y="204"/>
                  </a:moveTo>
                  <a:lnTo>
                    <a:pt x="307" y="198"/>
                  </a:lnTo>
                  <a:lnTo>
                    <a:pt x="297" y="194"/>
                  </a:lnTo>
                  <a:lnTo>
                    <a:pt x="287" y="188"/>
                  </a:lnTo>
                  <a:lnTo>
                    <a:pt x="276" y="182"/>
                  </a:lnTo>
                  <a:lnTo>
                    <a:pt x="265" y="177"/>
                  </a:lnTo>
                  <a:lnTo>
                    <a:pt x="254" y="172"/>
                  </a:lnTo>
                  <a:lnTo>
                    <a:pt x="243" y="166"/>
                  </a:lnTo>
                  <a:lnTo>
                    <a:pt x="232" y="160"/>
                  </a:lnTo>
                  <a:lnTo>
                    <a:pt x="10" y="17"/>
                  </a:lnTo>
                  <a:lnTo>
                    <a:pt x="7" y="14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6"/>
                  </a:lnTo>
                  <a:lnTo>
                    <a:pt x="4" y="0"/>
                  </a:lnTo>
                  <a:lnTo>
                    <a:pt x="15" y="5"/>
                  </a:lnTo>
                  <a:lnTo>
                    <a:pt x="29" y="12"/>
                  </a:lnTo>
                  <a:lnTo>
                    <a:pt x="46" y="20"/>
                  </a:lnTo>
                  <a:lnTo>
                    <a:pt x="64" y="28"/>
                  </a:lnTo>
                  <a:lnTo>
                    <a:pt x="84" y="37"/>
                  </a:lnTo>
                  <a:lnTo>
                    <a:pt x="103" y="45"/>
                  </a:lnTo>
                  <a:lnTo>
                    <a:pt x="122" y="53"/>
                  </a:lnTo>
                  <a:lnTo>
                    <a:pt x="138" y="61"/>
                  </a:lnTo>
                  <a:lnTo>
                    <a:pt x="697" y="425"/>
                  </a:lnTo>
                  <a:lnTo>
                    <a:pt x="696" y="426"/>
                  </a:lnTo>
                  <a:lnTo>
                    <a:pt x="689" y="423"/>
                  </a:lnTo>
                  <a:lnTo>
                    <a:pt x="681" y="417"/>
                  </a:lnTo>
                  <a:lnTo>
                    <a:pt x="671" y="411"/>
                  </a:lnTo>
                  <a:lnTo>
                    <a:pt x="660" y="404"/>
                  </a:lnTo>
                  <a:lnTo>
                    <a:pt x="647" y="398"/>
                  </a:lnTo>
                  <a:lnTo>
                    <a:pt x="633" y="389"/>
                  </a:lnTo>
                  <a:lnTo>
                    <a:pt x="620" y="380"/>
                  </a:lnTo>
                  <a:lnTo>
                    <a:pt x="603" y="371"/>
                  </a:lnTo>
                  <a:lnTo>
                    <a:pt x="603" y="370"/>
                  </a:lnTo>
                  <a:lnTo>
                    <a:pt x="602" y="370"/>
                  </a:lnTo>
                  <a:lnTo>
                    <a:pt x="585" y="360"/>
                  </a:lnTo>
                  <a:lnTo>
                    <a:pt x="567" y="348"/>
                  </a:lnTo>
                  <a:lnTo>
                    <a:pt x="548" y="336"/>
                  </a:lnTo>
                  <a:lnTo>
                    <a:pt x="530" y="325"/>
                  </a:lnTo>
                  <a:lnTo>
                    <a:pt x="510" y="315"/>
                  </a:lnTo>
                  <a:lnTo>
                    <a:pt x="493" y="303"/>
                  </a:lnTo>
                  <a:lnTo>
                    <a:pt x="474" y="293"/>
                  </a:lnTo>
                  <a:lnTo>
                    <a:pt x="457" y="282"/>
                  </a:lnTo>
                  <a:lnTo>
                    <a:pt x="441" y="272"/>
                  </a:lnTo>
                  <a:lnTo>
                    <a:pt x="427" y="264"/>
                  </a:lnTo>
                  <a:lnTo>
                    <a:pt x="413" y="256"/>
                  </a:lnTo>
                  <a:lnTo>
                    <a:pt x="401" y="249"/>
                  </a:lnTo>
                  <a:lnTo>
                    <a:pt x="391" y="243"/>
                  </a:lnTo>
                  <a:lnTo>
                    <a:pt x="383" y="239"/>
                  </a:lnTo>
                  <a:lnTo>
                    <a:pt x="378" y="235"/>
                  </a:lnTo>
                  <a:lnTo>
                    <a:pt x="374" y="234"/>
                  </a:lnTo>
                  <a:lnTo>
                    <a:pt x="372" y="233"/>
                  </a:lnTo>
                  <a:lnTo>
                    <a:pt x="367" y="230"/>
                  </a:lnTo>
                  <a:lnTo>
                    <a:pt x="361" y="227"/>
                  </a:lnTo>
                  <a:lnTo>
                    <a:pt x="355" y="224"/>
                  </a:lnTo>
                  <a:lnTo>
                    <a:pt x="345" y="219"/>
                  </a:lnTo>
                  <a:lnTo>
                    <a:pt x="336" y="214"/>
                  </a:lnTo>
                  <a:lnTo>
                    <a:pt x="327" y="210"/>
                  </a:lnTo>
                  <a:lnTo>
                    <a:pt x="317" y="204"/>
                  </a:lnTo>
                  <a:close/>
                </a:path>
              </a:pathLst>
            </a:custGeom>
            <a:solidFill>
              <a:srgbClr val="4291E8"/>
            </a:solidFill>
            <a:ln>
              <a:noFill/>
            </a:ln>
          </p:spPr>
          <p:txBody>
            <a:bodyPr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569"/>
            </a:p>
          </p:txBody>
        </p:sp>
        <p:sp>
          <p:nvSpPr>
            <p:cNvPr id="1287" name="Freeform 338">
              <a:extLst>
                <a:ext uri="{FF2B5EF4-FFF2-40B4-BE49-F238E27FC236}">
                  <a16:creationId xmlns:a16="http://schemas.microsoft.com/office/drawing/2014/main" id="{8E6DD521-D1CA-8356-5B09-6870E4EF45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74" y="2655"/>
              <a:ext cx="180" cy="216"/>
            </a:xfrm>
            <a:custGeom>
              <a:avLst/>
              <a:gdLst>
                <a:gd name="T0" fmla="*/ 147 w 115"/>
                <a:gd name="T1" fmla="*/ 103 h 208"/>
                <a:gd name="T2" fmla="*/ 103 w 115"/>
                <a:gd name="T3" fmla="*/ 132 h 208"/>
                <a:gd name="T4" fmla="*/ 90 w 115"/>
                <a:gd name="T5" fmla="*/ 169 h 208"/>
                <a:gd name="T6" fmla="*/ 90 w 115"/>
                <a:gd name="T7" fmla="*/ 205 h 208"/>
                <a:gd name="T8" fmla="*/ 95 w 115"/>
                <a:gd name="T9" fmla="*/ 233 h 208"/>
                <a:gd name="T10" fmla="*/ 63 w 115"/>
                <a:gd name="T11" fmla="*/ 232 h 208"/>
                <a:gd name="T12" fmla="*/ 52 w 115"/>
                <a:gd name="T13" fmla="*/ 209 h 208"/>
                <a:gd name="T14" fmla="*/ 33 w 115"/>
                <a:gd name="T15" fmla="*/ 171 h 208"/>
                <a:gd name="T16" fmla="*/ 13 w 115"/>
                <a:gd name="T17" fmla="*/ 125 h 208"/>
                <a:gd name="T18" fmla="*/ 0 w 115"/>
                <a:gd name="T19" fmla="*/ 75 h 208"/>
                <a:gd name="T20" fmla="*/ 5 w 115"/>
                <a:gd name="T21" fmla="*/ 47 h 208"/>
                <a:gd name="T22" fmla="*/ 13 w 115"/>
                <a:gd name="T23" fmla="*/ 27 h 208"/>
                <a:gd name="T24" fmla="*/ 33 w 115"/>
                <a:gd name="T25" fmla="*/ 16 h 208"/>
                <a:gd name="T26" fmla="*/ 55 w 115"/>
                <a:gd name="T27" fmla="*/ 6 h 208"/>
                <a:gd name="T28" fmla="*/ 63 w 115"/>
                <a:gd name="T29" fmla="*/ 3 h 208"/>
                <a:gd name="T30" fmla="*/ 74 w 115"/>
                <a:gd name="T31" fmla="*/ 1 h 208"/>
                <a:gd name="T32" fmla="*/ 87 w 115"/>
                <a:gd name="T33" fmla="*/ 0 h 208"/>
                <a:gd name="T34" fmla="*/ 90 w 115"/>
                <a:gd name="T35" fmla="*/ 0 h 208"/>
                <a:gd name="T36" fmla="*/ 135 w 115"/>
                <a:gd name="T37" fmla="*/ 7 h 208"/>
                <a:gd name="T38" fmla="*/ 177 w 115"/>
                <a:gd name="T39" fmla="*/ 17 h 208"/>
                <a:gd name="T40" fmla="*/ 223 w 115"/>
                <a:gd name="T41" fmla="*/ 24 h 208"/>
                <a:gd name="T42" fmla="*/ 271 w 115"/>
                <a:gd name="T43" fmla="*/ 31 h 208"/>
                <a:gd name="T44" fmla="*/ 313 w 115"/>
                <a:gd name="T45" fmla="*/ 37 h 208"/>
                <a:gd name="T46" fmla="*/ 366 w 115"/>
                <a:gd name="T47" fmla="*/ 47 h 208"/>
                <a:gd name="T48" fmla="*/ 413 w 115"/>
                <a:gd name="T49" fmla="*/ 54 h 208"/>
                <a:gd name="T50" fmla="*/ 456 w 115"/>
                <a:gd name="T51" fmla="*/ 61 h 208"/>
                <a:gd name="T52" fmla="*/ 416 w 115"/>
                <a:gd name="T53" fmla="*/ 63 h 208"/>
                <a:gd name="T54" fmla="*/ 373 w 115"/>
                <a:gd name="T55" fmla="*/ 66 h 208"/>
                <a:gd name="T56" fmla="*/ 328 w 115"/>
                <a:gd name="T57" fmla="*/ 71 h 208"/>
                <a:gd name="T58" fmla="*/ 280 w 115"/>
                <a:gd name="T59" fmla="*/ 76 h 208"/>
                <a:gd name="T60" fmla="*/ 244 w 115"/>
                <a:gd name="T61" fmla="*/ 80 h 208"/>
                <a:gd name="T62" fmla="*/ 206 w 115"/>
                <a:gd name="T63" fmla="*/ 86 h 208"/>
                <a:gd name="T64" fmla="*/ 171 w 115"/>
                <a:gd name="T65" fmla="*/ 93 h 208"/>
                <a:gd name="T66" fmla="*/ 147 w 115"/>
                <a:gd name="T67" fmla="*/ 103 h 20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15"/>
                <a:gd name="T103" fmla="*/ 0 h 208"/>
                <a:gd name="T104" fmla="*/ 115 w 115"/>
                <a:gd name="T105" fmla="*/ 208 h 20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15" h="208">
                  <a:moveTo>
                    <a:pt x="37" y="91"/>
                  </a:moveTo>
                  <a:lnTo>
                    <a:pt x="26" y="117"/>
                  </a:lnTo>
                  <a:lnTo>
                    <a:pt x="23" y="151"/>
                  </a:lnTo>
                  <a:lnTo>
                    <a:pt x="23" y="183"/>
                  </a:lnTo>
                  <a:lnTo>
                    <a:pt x="24" y="208"/>
                  </a:lnTo>
                  <a:lnTo>
                    <a:pt x="16" y="207"/>
                  </a:lnTo>
                  <a:lnTo>
                    <a:pt x="13" y="187"/>
                  </a:lnTo>
                  <a:lnTo>
                    <a:pt x="8" y="153"/>
                  </a:lnTo>
                  <a:lnTo>
                    <a:pt x="3" y="112"/>
                  </a:lnTo>
                  <a:lnTo>
                    <a:pt x="0" y="66"/>
                  </a:lnTo>
                  <a:lnTo>
                    <a:pt x="1" y="41"/>
                  </a:lnTo>
                  <a:lnTo>
                    <a:pt x="3" y="24"/>
                  </a:lnTo>
                  <a:lnTo>
                    <a:pt x="8" y="13"/>
                  </a:lnTo>
                  <a:lnTo>
                    <a:pt x="14" y="6"/>
                  </a:lnTo>
                  <a:lnTo>
                    <a:pt x="16" y="3"/>
                  </a:lnTo>
                  <a:lnTo>
                    <a:pt x="19" y="1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34" y="7"/>
                  </a:lnTo>
                  <a:lnTo>
                    <a:pt x="45" y="14"/>
                  </a:lnTo>
                  <a:lnTo>
                    <a:pt x="56" y="21"/>
                  </a:lnTo>
                  <a:lnTo>
                    <a:pt x="68" y="28"/>
                  </a:lnTo>
                  <a:lnTo>
                    <a:pt x="79" y="34"/>
                  </a:lnTo>
                  <a:lnTo>
                    <a:pt x="92" y="41"/>
                  </a:lnTo>
                  <a:lnTo>
                    <a:pt x="104" y="48"/>
                  </a:lnTo>
                  <a:lnTo>
                    <a:pt x="115" y="55"/>
                  </a:lnTo>
                  <a:lnTo>
                    <a:pt x="105" y="57"/>
                  </a:lnTo>
                  <a:lnTo>
                    <a:pt x="94" y="60"/>
                  </a:lnTo>
                  <a:lnTo>
                    <a:pt x="83" y="63"/>
                  </a:lnTo>
                  <a:lnTo>
                    <a:pt x="71" y="67"/>
                  </a:lnTo>
                  <a:lnTo>
                    <a:pt x="61" y="71"/>
                  </a:lnTo>
                  <a:lnTo>
                    <a:pt x="52" y="77"/>
                  </a:lnTo>
                  <a:lnTo>
                    <a:pt x="43" y="84"/>
                  </a:lnTo>
                  <a:lnTo>
                    <a:pt x="37" y="91"/>
                  </a:lnTo>
                  <a:close/>
                </a:path>
              </a:pathLst>
            </a:custGeom>
            <a:solidFill>
              <a:srgbClr val="666600"/>
            </a:solidFill>
            <a:ln>
              <a:noFill/>
            </a:ln>
          </p:spPr>
          <p:txBody>
            <a:bodyPr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569"/>
            </a:p>
          </p:txBody>
        </p:sp>
        <p:sp>
          <p:nvSpPr>
            <p:cNvPr id="1288" name="Freeform 339">
              <a:extLst>
                <a:ext uri="{FF2B5EF4-FFF2-40B4-BE49-F238E27FC236}">
                  <a16:creationId xmlns:a16="http://schemas.microsoft.com/office/drawing/2014/main" id="{047896EB-C187-6954-F5CD-ECA3E04E8F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22" y="2651"/>
              <a:ext cx="540" cy="307"/>
            </a:xfrm>
            <a:custGeom>
              <a:avLst/>
              <a:gdLst>
                <a:gd name="T0" fmla="*/ 762 w 340"/>
                <a:gd name="T1" fmla="*/ 242 h 298"/>
                <a:gd name="T2" fmla="*/ 708 w 340"/>
                <a:gd name="T3" fmla="*/ 234 h 298"/>
                <a:gd name="T4" fmla="*/ 653 w 340"/>
                <a:gd name="T5" fmla="*/ 226 h 298"/>
                <a:gd name="T6" fmla="*/ 592 w 340"/>
                <a:gd name="T7" fmla="*/ 216 h 298"/>
                <a:gd name="T8" fmla="*/ 537 w 340"/>
                <a:gd name="T9" fmla="*/ 205 h 298"/>
                <a:gd name="T10" fmla="*/ 481 w 340"/>
                <a:gd name="T11" fmla="*/ 195 h 298"/>
                <a:gd name="T12" fmla="*/ 421 w 340"/>
                <a:gd name="T13" fmla="*/ 185 h 298"/>
                <a:gd name="T14" fmla="*/ 365 w 340"/>
                <a:gd name="T15" fmla="*/ 174 h 298"/>
                <a:gd name="T16" fmla="*/ 316 w 340"/>
                <a:gd name="T17" fmla="*/ 162 h 298"/>
                <a:gd name="T18" fmla="*/ 265 w 340"/>
                <a:gd name="T19" fmla="*/ 151 h 298"/>
                <a:gd name="T20" fmla="*/ 211 w 340"/>
                <a:gd name="T21" fmla="*/ 142 h 298"/>
                <a:gd name="T22" fmla="*/ 168 w 340"/>
                <a:gd name="T23" fmla="*/ 130 h 298"/>
                <a:gd name="T24" fmla="*/ 124 w 340"/>
                <a:gd name="T25" fmla="*/ 120 h 298"/>
                <a:gd name="T26" fmla="*/ 89 w 340"/>
                <a:gd name="T27" fmla="*/ 112 h 298"/>
                <a:gd name="T28" fmla="*/ 52 w 340"/>
                <a:gd name="T29" fmla="*/ 104 h 298"/>
                <a:gd name="T30" fmla="*/ 25 w 340"/>
                <a:gd name="T31" fmla="*/ 95 h 298"/>
                <a:gd name="T32" fmla="*/ 0 w 340"/>
                <a:gd name="T33" fmla="*/ 91 h 298"/>
                <a:gd name="T34" fmla="*/ 518 w 340"/>
                <a:gd name="T35" fmla="*/ 0 h 298"/>
                <a:gd name="T36" fmla="*/ 530 w 340"/>
                <a:gd name="T37" fmla="*/ 12 h 298"/>
                <a:gd name="T38" fmla="*/ 545 w 340"/>
                <a:gd name="T39" fmla="*/ 28 h 298"/>
                <a:gd name="T40" fmla="*/ 565 w 340"/>
                <a:gd name="T41" fmla="*/ 49 h 298"/>
                <a:gd name="T42" fmla="*/ 592 w 340"/>
                <a:gd name="T43" fmla="*/ 67 h 298"/>
                <a:gd name="T44" fmla="*/ 626 w 340"/>
                <a:gd name="T45" fmla="*/ 90 h 298"/>
                <a:gd name="T46" fmla="*/ 656 w 340"/>
                <a:gd name="T47" fmla="*/ 113 h 298"/>
                <a:gd name="T48" fmla="*/ 696 w 340"/>
                <a:gd name="T49" fmla="*/ 137 h 298"/>
                <a:gd name="T50" fmla="*/ 745 w 340"/>
                <a:gd name="T51" fmla="*/ 158 h 298"/>
                <a:gd name="T52" fmla="*/ 805 w 340"/>
                <a:gd name="T53" fmla="*/ 182 h 298"/>
                <a:gd name="T54" fmla="*/ 880 w 340"/>
                <a:gd name="T55" fmla="*/ 208 h 298"/>
                <a:gd name="T56" fmla="*/ 969 w 340"/>
                <a:gd name="T57" fmla="*/ 234 h 298"/>
                <a:gd name="T58" fmla="*/ 1063 w 340"/>
                <a:gd name="T59" fmla="*/ 259 h 298"/>
                <a:gd name="T60" fmla="*/ 1153 w 340"/>
                <a:gd name="T61" fmla="*/ 281 h 298"/>
                <a:gd name="T62" fmla="*/ 1239 w 340"/>
                <a:gd name="T63" fmla="*/ 302 h 298"/>
                <a:gd name="T64" fmla="*/ 1307 w 340"/>
                <a:gd name="T65" fmla="*/ 319 h 298"/>
                <a:gd name="T66" fmla="*/ 1363 w 340"/>
                <a:gd name="T67" fmla="*/ 330 h 298"/>
                <a:gd name="T68" fmla="*/ 1350 w 340"/>
                <a:gd name="T69" fmla="*/ 332 h 298"/>
                <a:gd name="T70" fmla="*/ 1320 w 340"/>
                <a:gd name="T71" fmla="*/ 328 h 298"/>
                <a:gd name="T72" fmla="*/ 1274 w 340"/>
                <a:gd name="T73" fmla="*/ 319 h 298"/>
                <a:gd name="T74" fmla="*/ 1213 w 340"/>
                <a:gd name="T75" fmla="*/ 308 h 298"/>
                <a:gd name="T76" fmla="*/ 1145 w 340"/>
                <a:gd name="T77" fmla="*/ 297 h 298"/>
                <a:gd name="T78" fmla="*/ 1063 w 340"/>
                <a:gd name="T79" fmla="*/ 284 h 298"/>
                <a:gd name="T80" fmla="*/ 969 w 340"/>
                <a:gd name="T81" fmla="*/ 270 h 298"/>
                <a:gd name="T82" fmla="*/ 874 w 340"/>
                <a:gd name="T83" fmla="*/ 255 h 298"/>
                <a:gd name="T84" fmla="*/ 762 w 340"/>
                <a:gd name="T85" fmla="*/ 242 h 29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40"/>
                <a:gd name="T130" fmla="*/ 0 h 298"/>
                <a:gd name="T131" fmla="*/ 340 w 340"/>
                <a:gd name="T132" fmla="*/ 298 h 29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40" h="298">
                  <a:moveTo>
                    <a:pt x="190" y="217"/>
                  </a:moveTo>
                  <a:lnTo>
                    <a:pt x="177" y="210"/>
                  </a:lnTo>
                  <a:lnTo>
                    <a:pt x="163" y="203"/>
                  </a:lnTo>
                  <a:lnTo>
                    <a:pt x="148" y="194"/>
                  </a:lnTo>
                  <a:lnTo>
                    <a:pt x="134" y="184"/>
                  </a:lnTo>
                  <a:lnTo>
                    <a:pt x="120" y="175"/>
                  </a:lnTo>
                  <a:lnTo>
                    <a:pt x="105" y="166"/>
                  </a:lnTo>
                  <a:lnTo>
                    <a:pt x="91" y="156"/>
                  </a:lnTo>
                  <a:lnTo>
                    <a:pt x="79" y="145"/>
                  </a:lnTo>
                  <a:lnTo>
                    <a:pt x="66" y="136"/>
                  </a:lnTo>
                  <a:lnTo>
                    <a:pt x="53" y="127"/>
                  </a:lnTo>
                  <a:lnTo>
                    <a:pt x="42" y="117"/>
                  </a:lnTo>
                  <a:lnTo>
                    <a:pt x="31" y="108"/>
                  </a:lnTo>
                  <a:lnTo>
                    <a:pt x="22" y="100"/>
                  </a:lnTo>
                  <a:lnTo>
                    <a:pt x="13" y="93"/>
                  </a:lnTo>
                  <a:lnTo>
                    <a:pt x="6" y="86"/>
                  </a:lnTo>
                  <a:lnTo>
                    <a:pt x="0" y="82"/>
                  </a:lnTo>
                  <a:lnTo>
                    <a:pt x="129" y="0"/>
                  </a:lnTo>
                  <a:lnTo>
                    <a:pt x="132" y="12"/>
                  </a:lnTo>
                  <a:lnTo>
                    <a:pt x="136" y="25"/>
                  </a:lnTo>
                  <a:lnTo>
                    <a:pt x="141" y="43"/>
                  </a:lnTo>
                  <a:lnTo>
                    <a:pt x="148" y="61"/>
                  </a:lnTo>
                  <a:lnTo>
                    <a:pt x="156" y="81"/>
                  </a:lnTo>
                  <a:lnTo>
                    <a:pt x="164" y="101"/>
                  </a:lnTo>
                  <a:lnTo>
                    <a:pt x="174" y="122"/>
                  </a:lnTo>
                  <a:lnTo>
                    <a:pt x="186" y="142"/>
                  </a:lnTo>
                  <a:lnTo>
                    <a:pt x="201" y="164"/>
                  </a:lnTo>
                  <a:lnTo>
                    <a:pt x="220" y="187"/>
                  </a:lnTo>
                  <a:lnTo>
                    <a:pt x="242" y="210"/>
                  </a:lnTo>
                  <a:lnTo>
                    <a:pt x="265" y="232"/>
                  </a:lnTo>
                  <a:lnTo>
                    <a:pt x="288" y="252"/>
                  </a:lnTo>
                  <a:lnTo>
                    <a:pt x="309" y="271"/>
                  </a:lnTo>
                  <a:lnTo>
                    <a:pt x="326" y="286"/>
                  </a:lnTo>
                  <a:lnTo>
                    <a:pt x="340" y="296"/>
                  </a:lnTo>
                  <a:lnTo>
                    <a:pt x="337" y="298"/>
                  </a:lnTo>
                  <a:lnTo>
                    <a:pt x="329" y="294"/>
                  </a:lnTo>
                  <a:lnTo>
                    <a:pt x="318" y="286"/>
                  </a:lnTo>
                  <a:lnTo>
                    <a:pt x="303" y="276"/>
                  </a:lnTo>
                  <a:lnTo>
                    <a:pt x="286" y="266"/>
                  </a:lnTo>
                  <a:lnTo>
                    <a:pt x="265" y="255"/>
                  </a:lnTo>
                  <a:lnTo>
                    <a:pt x="242" y="242"/>
                  </a:lnTo>
                  <a:lnTo>
                    <a:pt x="218" y="229"/>
                  </a:lnTo>
                  <a:lnTo>
                    <a:pt x="190" y="217"/>
                  </a:lnTo>
                  <a:close/>
                </a:path>
              </a:pathLst>
            </a:custGeom>
            <a:solidFill>
              <a:srgbClr val="666600"/>
            </a:solidFill>
            <a:ln>
              <a:noFill/>
            </a:ln>
          </p:spPr>
          <p:txBody>
            <a:bodyPr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569"/>
            </a:p>
          </p:txBody>
        </p:sp>
        <p:sp>
          <p:nvSpPr>
            <p:cNvPr id="1289" name="Freeform 340">
              <a:extLst>
                <a:ext uri="{FF2B5EF4-FFF2-40B4-BE49-F238E27FC236}">
                  <a16:creationId xmlns:a16="http://schemas.microsoft.com/office/drawing/2014/main" id="{C0370C06-D811-B9E1-A3CC-2984E0737C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73" y="2234"/>
              <a:ext cx="71" cy="28"/>
            </a:xfrm>
            <a:custGeom>
              <a:avLst/>
              <a:gdLst>
                <a:gd name="T0" fmla="*/ 12 w 46"/>
                <a:gd name="T1" fmla="*/ 14 h 29"/>
                <a:gd name="T2" fmla="*/ 32 w 46"/>
                <a:gd name="T3" fmla="*/ 10 h 29"/>
                <a:gd name="T4" fmla="*/ 56 w 46"/>
                <a:gd name="T5" fmla="*/ 8 h 29"/>
                <a:gd name="T6" fmla="*/ 76 w 46"/>
                <a:gd name="T7" fmla="*/ 8 h 29"/>
                <a:gd name="T8" fmla="*/ 93 w 46"/>
                <a:gd name="T9" fmla="*/ 10 h 29"/>
                <a:gd name="T10" fmla="*/ 110 w 46"/>
                <a:gd name="T11" fmla="*/ 19 h 29"/>
                <a:gd name="T12" fmla="*/ 123 w 46"/>
                <a:gd name="T13" fmla="*/ 25 h 29"/>
                <a:gd name="T14" fmla="*/ 129 w 46"/>
                <a:gd name="T15" fmla="*/ 29 h 29"/>
                <a:gd name="T16" fmla="*/ 134 w 46"/>
                <a:gd name="T17" fmla="*/ 32 h 29"/>
                <a:gd name="T18" fmla="*/ 163 w 46"/>
                <a:gd name="T19" fmla="*/ 28 h 29"/>
                <a:gd name="T20" fmla="*/ 157 w 46"/>
                <a:gd name="T21" fmla="*/ 26 h 29"/>
                <a:gd name="T22" fmla="*/ 151 w 46"/>
                <a:gd name="T23" fmla="*/ 21 h 29"/>
                <a:gd name="T24" fmla="*/ 134 w 46"/>
                <a:gd name="T25" fmla="*/ 11 h 29"/>
                <a:gd name="T26" fmla="*/ 114 w 46"/>
                <a:gd name="T27" fmla="*/ 4 h 29"/>
                <a:gd name="T28" fmla="*/ 85 w 46"/>
                <a:gd name="T29" fmla="*/ 0 h 29"/>
                <a:gd name="T30" fmla="*/ 49 w 46"/>
                <a:gd name="T31" fmla="*/ 1 h 29"/>
                <a:gd name="T32" fmla="*/ 18 w 46"/>
                <a:gd name="T33" fmla="*/ 3 h 29"/>
                <a:gd name="T34" fmla="*/ 0 w 46"/>
                <a:gd name="T35" fmla="*/ 6 h 29"/>
                <a:gd name="T36" fmla="*/ 12 w 46"/>
                <a:gd name="T37" fmla="*/ 14 h 29"/>
                <a:gd name="T38" fmla="*/ 12 w 46"/>
                <a:gd name="T39" fmla="*/ 14 h 2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6"/>
                <a:gd name="T61" fmla="*/ 0 h 29"/>
                <a:gd name="T62" fmla="*/ 46 w 46"/>
                <a:gd name="T63" fmla="*/ 29 h 2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6" h="29">
                  <a:moveTo>
                    <a:pt x="3" y="14"/>
                  </a:moveTo>
                  <a:lnTo>
                    <a:pt x="9" y="10"/>
                  </a:lnTo>
                  <a:lnTo>
                    <a:pt x="16" y="8"/>
                  </a:lnTo>
                  <a:lnTo>
                    <a:pt x="22" y="8"/>
                  </a:lnTo>
                  <a:lnTo>
                    <a:pt x="26" y="10"/>
                  </a:lnTo>
                  <a:lnTo>
                    <a:pt x="31" y="16"/>
                  </a:lnTo>
                  <a:lnTo>
                    <a:pt x="35" y="22"/>
                  </a:lnTo>
                  <a:lnTo>
                    <a:pt x="37" y="26"/>
                  </a:lnTo>
                  <a:lnTo>
                    <a:pt x="38" y="29"/>
                  </a:lnTo>
                  <a:lnTo>
                    <a:pt x="46" y="25"/>
                  </a:lnTo>
                  <a:lnTo>
                    <a:pt x="45" y="23"/>
                  </a:lnTo>
                  <a:lnTo>
                    <a:pt x="43" y="18"/>
                  </a:lnTo>
                  <a:lnTo>
                    <a:pt x="38" y="11"/>
                  </a:lnTo>
                  <a:lnTo>
                    <a:pt x="32" y="4"/>
                  </a:lnTo>
                  <a:lnTo>
                    <a:pt x="24" y="0"/>
                  </a:lnTo>
                  <a:lnTo>
                    <a:pt x="14" y="1"/>
                  </a:lnTo>
                  <a:lnTo>
                    <a:pt x="5" y="3"/>
                  </a:lnTo>
                  <a:lnTo>
                    <a:pt x="0" y="6"/>
                  </a:lnTo>
                  <a:lnTo>
                    <a:pt x="3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569"/>
            </a:p>
          </p:txBody>
        </p:sp>
        <p:sp>
          <p:nvSpPr>
            <p:cNvPr id="1290" name="Freeform 341">
              <a:extLst>
                <a:ext uri="{FF2B5EF4-FFF2-40B4-BE49-F238E27FC236}">
                  <a16:creationId xmlns:a16="http://schemas.microsoft.com/office/drawing/2014/main" id="{D228FCDB-10DE-56A8-8CFA-80F2FDD85B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21" y="2278"/>
              <a:ext cx="27" cy="4"/>
            </a:xfrm>
            <a:custGeom>
              <a:avLst/>
              <a:gdLst>
                <a:gd name="T0" fmla="*/ 32 w 17"/>
                <a:gd name="T1" fmla="*/ 2 h 8"/>
                <a:gd name="T2" fmla="*/ 43 w 17"/>
                <a:gd name="T3" fmla="*/ 2 h 8"/>
                <a:gd name="T4" fmla="*/ 54 w 17"/>
                <a:gd name="T5" fmla="*/ 2 h 8"/>
                <a:gd name="T6" fmla="*/ 57 w 17"/>
                <a:gd name="T7" fmla="*/ 2 h 8"/>
                <a:gd name="T8" fmla="*/ 61 w 17"/>
                <a:gd name="T9" fmla="*/ 1 h 8"/>
                <a:gd name="T10" fmla="*/ 57 w 17"/>
                <a:gd name="T11" fmla="*/ 1 h 8"/>
                <a:gd name="T12" fmla="*/ 54 w 17"/>
                <a:gd name="T13" fmla="*/ 1 h 8"/>
                <a:gd name="T14" fmla="*/ 43 w 17"/>
                <a:gd name="T15" fmla="*/ 0 h 8"/>
                <a:gd name="T16" fmla="*/ 32 w 17"/>
                <a:gd name="T17" fmla="*/ 0 h 8"/>
                <a:gd name="T18" fmla="*/ 21 w 17"/>
                <a:gd name="T19" fmla="*/ 0 h 8"/>
                <a:gd name="T20" fmla="*/ 12 w 17"/>
                <a:gd name="T21" fmla="*/ 1 h 8"/>
                <a:gd name="T22" fmla="*/ 5 w 17"/>
                <a:gd name="T23" fmla="*/ 1 h 8"/>
                <a:gd name="T24" fmla="*/ 0 w 17"/>
                <a:gd name="T25" fmla="*/ 1 h 8"/>
                <a:gd name="T26" fmla="*/ 5 w 17"/>
                <a:gd name="T27" fmla="*/ 2 h 8"/>
                <a:gd name="T28" fmla="*/ 12 w 17"/>
                <a:gd name="T29" fmla="*/ 2 h 8"/>
                <a:gd name="T30" fmla="*/ 21 w 17"/>
                <a:gd name="T31" fmla="*/ 2 h 8"/>
                <a:gd name="T32" fmla="*/ 32 w 17"/>
                <a:gd name="T33" fmla="*/ 2 h 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"/>
                <a:gd name="T52" fmla="*/ 0 h 8"/>
                <a:gd name="T53" fmla="*/ 17 w 17"/>
                <a:gd name="T54" fmla="*/ 8 h 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" h="8">
                  <a:moveTo>
                    <a:pt x="9" y="8"/>
                  </a:moveTo>
                  <a:lnTo>
                    <a:pt x="12" y="8"/>
                  </a:lnTo>
                  <a:lnTo>
                    <a:pt x="15" y="7"/>
                  </a:lnTo>
                  <a:lnTo>
                    <a:pt x="16" y="6"/>
                  </a:lnTo>
                  <a:lnTo>
                    <a:pt x="17" y="5"/>
                  </a:lnTo>
                  <a:lnTo>
                    <a:pt x="16" y="3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3" y="7"/>
                  </a:lnTo>
                  <a:lnTo>
                    <a:pt x="6" y="8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569"/>
            </a:p>
          </p:txBody>
        </p:sp>
        <p:sp>
          <p:nvSpPr>
            <p:cNvPr id="1291" name="Freeform 342">
              <a:extLst>
                <a:ext uri="{FF2B5EF4-FFF2-40B4-BE49-F238E27FC236}">
                  <a16:creationId xmlns:a16="http://schemas.microsoft.com/office/drawing/2014/main" id="{53D76C82-2CE9-C5A4-7AEE-A4943F29CF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93" y="2297"/>
              <a:ext cx="68" cy="43"/>
            </a:xfrm>
            <a:custGeom>
              <a:avLst/>
              <a:gdLst>
                <a:gd name="T0" fmla="*/ 92 w 42"/>
                <a:gd name="T1" fmla="*/ 0 h 43"/>
                <a:gd name="T2" fmla="*/ 55 w 42"/>
                <a:gd name="T3" fmla="*/ 1 h 43"/>
                <a:gd name="T4" fmla="*/ 22 w 42"/>
                <a:gd name="T5" fmla="*/ 6 h 43"/>
                <a:gd name="T6" fmla="*/ 5 w 42"/>
                <a:gd name="T7" fmla="*/ 13 h 43"/>
                <a:gd name="T8" fmla="*/ 0 w 42"/>
                <a:gd name="T9" fmla="*/ 21 h 43"/>
                <a:gd name="T10" fmla="*/ 5 w 42"/>
                <a:gd name="T11" fmla="*/ 26 h 43"/>
                <a:gd name="T12" fmla="*/ 22 w 42"/>
                <a:gd name="T13" fmla="*/ 33 h 43"/>
                <a:gd name="T14" fmla="*/ 55 w 42"/>
                <a:gd name="T15" fmla="*/ 37 h 43"/>
                <a:gd name="T16" fmla="*/ 92 w 42"/>
                <a:gd name="T17" fmla="*/ 40 h 43"/>
                <a:gd name="T18" fmla="*/ 138 w 42"/>
                <a:gd name="T19" fmla="*/ 37 h 43"/>
                <a:gd name="T20" fmla="*/ 172 w 42"/>
                <a:gd name="T21" fmla="*/ 33 h 43"/>
                <a:gd name="T22" fmla="*/ 188 w 42"/>
                <a:gd name="T23" fmla="*/ 26 h 43"/>
                <a:gd name="T24" fmla="*/ 195 w 42"/>
                <a:gd name="T25" fmla="*/ 21 h 43"/>
                <a:gd name="T26" fmla="*/ 188 w 42"/>
                <a:gd name="T27" fmla="*/ 13 h 43"/>
                <a:gd name="T28" fmla="*/ 172 w 42"/>
                <a:gd name="T29" fmla="*/ 6 h 43"/>
                <a:gd name="T30" fmla="*/ 138 w 42"/>
                <a:gd name="T31" fmla="*/ 1 h 43"/>
                <a:gd name="T32" fmla="*/ 92 w 42"/>
                <a:gd name="T33" fmla="*/ 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2"/>
                <a:gd name="T52" fmla="*/ 0 h 43"/>
                <a:gd name="T53" fmla="*/ 42 w 42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2" h="43">
                  <a:moveTo>
                    <a:pt x="20" y="0"/>
                  </a:moveTo>
                  <a:lnTo>
                    <a:pt x="12" y="1"/>
                  </a:lnTo>
                  <a:lnTo>
                    <a:pt x="5" y="6"/>
                  </a:lnTo>
                  <a:lnTo>
                    <a:pt x="1" y="13"/>
                  </a:lnTo>
                  <a:lnTo>
                    <a:pt x="0" y="21"/>
                  </a:lnTo>
                  <a:lnTo>
                    <a:pt x="1" y="29"/>
                  </a:lnTo>
                  <a:lnTo>
                    <a:pt x="5" y="36"/>
                  </a:lnTo>
                  <a:lnTo>
                    <a:pt x="12" y="40"/>
                  </a:lnTo>
                  <a:lnTo>
                    <a:pt x="20" y="43"/>
                  </a:lnTo>
                  <a:lnTo>
                    <a:pt x="30" y="40"/>
                  </a:lnTo>
                  <a:lnTo>
                    <a:pt x="37" y="36"/>
                  </a:lnTo>
                  <a:lnTo>
                    <a:pt x="41" y="29"/>
                  </a:lnTo>
                  <a:lnTo>
                    <a:pt x="42" y="21"/>
                  </a:lnTo>
                  <a:lnTo>
                    <a:pt x="41" y="13"/>
                  </a:lnTo>
                  <a:lnTo>
                    <a:pt x="37" y="6"/>
                  </a:lnTo>
                  <a:lnTo>
                    <a:pt x="30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27AB2"/>
            </a:solidFill>
            <a:ln>
              <a:noFill/>
            </a:ln>
          </p:spPr>
          <p:txBody>
            <a:bodyPr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569"/>
            </a:p>
          </p:txBody>
        </p:sp>
        <p:sp>
          <p:nvSpPr>
            <p:cNvPr id="1292" name="Freeform 343">
              <a:extLst>
                <a:ext uri="{FF2B5EF4-FFF2-40B4-BE49-F238E27FC236}">
                  <a16:creationId xmlns:a16="http://schemas.microsoft.com/office/drawing/2014/main" id="{E43E39E7-9E5F-3F5C-25C3-94B31E56F7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70" y="2895"/>
              <a:ext cx="221" cy="51"/>
            </a:xfrm>
            <a:custGeom>
              <a:avLst/>
              <a:gdLst>
                <a:gd name="T0" fmla="*/ 528 w 140"/>
                <a:gd name="T1" fmla="*/ 0 h 48"/>
                <a:gd name="T2" fmla="*/ 515 w 140"/>
                <a:gd name="T3" fmla="*/ 3 h 48"/>
                <a:gd name="T4" fmla="*/ 497 w 140"/>
                <a:gd name="T5" fmla="*/ 7 h 48"/>
                <a:gd name="T6" fmla="*/ 467 w 140"/>
                <a:gd name="T7" fmla="*/ 12 h 48"/>
                <a:gd name="T8" fmla="*/ 420 w 140"/>
                <a:gd name="T9" fmla="*/ 13 h 48"/>
                <a:gd name="T10" fmla="*/ 380 w 140"/>
                <a:gd name="T11" fmla="*/ 11 h 48"/>
                <a:gd name="T12" fmla="*/ 354 w 140"/>
                <a:gd name="T13" fmla="*/ 7 h 48"/>
                <a:gd name="T14" fmla="*/ 333 w 140"/>
                <a:gd name="T15" fmla="*/ 4 h 48"/>
                <a:gd name="T16" fmla="*/ 332 w 140"/>
                <a:gd name="T17" fmla="*/ 3 h 48"/>
                <a:gd name="T18" fmla="*/ 325 w 140"/>
                <a:gd name="T19" fmla="*/ 4 h 48"/>
                <a:gd name="T20" fmla="*/ 306 w 140"/>
                <a:gd name="T21" fmla="*/ 7 h 48"/>
                <a:gd name="T22" fmla="*/ 286 w 140"/>
                <a:gd name="T23" fmla="*/ 12 h 48"/>
                <a:gd name="T24" fmla="*/ 267 w 140"/>
                <a:gd name="T25" fmla="*/ 15 h 48"/>
                <a:gd name="T26" fmla="*/ 245 w 140"/>
                <a:gd name="T27" fmla="*/ 17 h 48"/>
                <a:gd name="T28" fmla="*/ 211 w 140"/>
                <a:gd name="T29" fmla="*/ 18 h 48"/>
                <a:gd name="T30" fmla="*/ 163 w 140"/>
                <a:gd name="T31" fmla="*/ 19 h 48"/>
                <a:gd name="T32" fmla="*/ 113 w 140"/>
                <a:gd name="T33" fmla="*/ 21 h 48"/>
                <a:gd name="T34" fmla="*/ 61 w 140"/>
                <a:gd name="T35" fmla="*/ 23 h 48"/>
                <a:gd name="T36" fmla="*/ 27 w 140"/>
                <a:gd name="T37" fmla="*/ 28 h 48"/>
                <a:gd name="T38" fmla="*/ 0 w 140"/>
                <a:gd name="T39" fmla="*/ 30 h 48"/>
                <a:gd name="T40" fmla="*/ 0 w 140"/>
                <a:gd name="T41" fmla="*/ 32 h 48"/>
                <a:gd name="T42" fmla="*/ 14 w 140"/>
                <a:gd name="T43" fmla="*/ 35 h 48"/>
                <a:gd name="T44" fmla="*/ 47 w 140"/>
                <a:gd name="T45" fmla="*/ 37 h 48"/>
                <a:gd name="T46" fmla="*/ 86 w 140"/>
                <a:gd name="T47" fmla="*/ 40 h 48"/>
                <a:gd name="T48" fmla="*/ 129 w 140"/>
                <a:gd name="T49" fmla="*/ 44 h 48"/>
                <a:gd name="T50" fmla="*/ 176 w 140"/>
                <a:gd name="T51" fmla="*/ 47 h 48"/>
                <a:gd name="T52" fmla="*/ 217 w 140"/>
                <a:gd name="T53" fmla="*/ 50 h 48"/>
                <a:gd name="T54" fmla="*/ 259 w 140"/>
                <a:gd name="T55" fmla="*/ 51 h 48"/>
                <a:gd name="T56" fmla="*/ 291 w 140"/>
                <a:gd name="T57" fmla="*/ 51 h 48"/>
                <a:gd name="T58" fmla="*/ 333 w 140"/>
                <a:gd name="T59" fmla="*/ 48 h 48"/>
                <a:gd name="T60" fmla="*/ 368 w 140"/>
                <a:gd name="T61" fmla="*/ 45 h 48"/>
                <a:gd name="T62" fmla="*/ 388 w 140"/>
                <a:gd name="T63" fmla="*/ 41 h 48"/>
                <a:gd name="T64" fmla="*/ 393 w 140"/>
                <a:gd name="T65" fmla="*/ 40 h 48"/>
                <a:gd name="T66" fmla="*/ 420 w 140"/>
                <a:gd name="T67" fmla="*/ 40 h 48"/>
                <a:gd name="T68" fmla="*/ 423 w 140"/>
                <a:gd name="T69" fmla="*/ 47 h 48"/>
                <a:gd name="T70" fmla="*/ 536 w 140"/>
                <a:gd name="T71" fmla="*/ 46 h 48"/>
                <a:gd name="T72" fmla="*/ 536 w 140"/>
                <a:gd name="T73" fmla="*/ 39 h 48"/>
                <a:gd name="T74" fmla="*/ 536 w 140"/>
                <a:gd name="T75" fmla="*/ 38 h 48"/>
                <a:gd name="T76" fmla="*/ 539 w 140"/>
                <a:gd name="T77" fmla="*/ 35 h 48"/>
                <a:gd name="T78" fmla="*/ 544 w 140"/>
                <a:gd name="T79" fmla="*/ 30 h 48"/>
                <a:gd name="T80" fmla="*/ 544 w 140"/>
                <a:gd name="T81" fmla="*/ 21 h 48"/>
                <a:gd name="T82" fmla="*/ 539 w 140"/>
                <a:gd name="T83" fmla="*/ 14 h 48"/>
                <a:gd name="T84" fmla="*/ 536 w 140"/>
                <a:gd name="T85" fmla="*/ 7 h 48"/>
                <a:gd name="T86" fmla="*/ 528 w 140"/>
                <a:gd name="T87" fmla="*/ 3 h 48"/>
                <a:gd name="T88" fmla="*/ 528 w 140"/>
                <a:gd name="T89" fmla="*/ 0 h 4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40"/>
                <a:gd name="T136" fmla="*/ 0 h 48"/>
                <a:gd name="T137" fmla="*/ 140 w 140"/>
                <a:gd name="T138" fmla="*/ 48 h 4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40" h="48">
                  <a:moveTo>
                    <a:pt x="136" y="0"/>
                  </a:moveTo>
                  <a:lnTo>
                    <a:pt x="133" y="3"/>
                  </a:lnTo>
                  <a:lnTo>
                    <a:pt x="128" y="7"/>
                  </a:lnTo>
                  <a:lnTo>
                    <a:pt x="120" y="12"/>
                  </a:lnTo>
                  <a:lnTo>
                    <a:pt x="108" y="13"/>
                  </a:lnTo>
                  <a:lnTo>
                    <a:pt x="98" y="11"/>
                  </a:lnTo>
                  <a:lnTo>
                    <a:pt x="91" y="7"/>
                  </a:lnTo>
                  <a:lnTo>
                    <a:pt x="86" y="4"/>
                  </a:lnTo>
                  <a:lnTo>
                    <a:pt x="85" y="3"/>
                  </a:lnTo>
                  <a:lnTo>
                    <a:pt x="84" y="4"/>
                  </a:lnTo>
                  <a:lnTo>
                    <a:pt x="79" y="7"/>
                  </a:lnTo>
                  <a:lnTo>
                    <a:pt x="74" y="12"/>
                  </a:lnTo>
                  <a:lnTo>
                    <a:pt x="69" y="15"/>
                  </a:lnTo>
                  <a:lnTo>
                    <a:pt x="63" y="17"/>
                  </a:lnTo>
                  <a:lnTo>
                    <a:pt x="54" y="18"/>
                  </a:lnTo>
                  <a:lnTo>
                    <a:pt x="42" y="19"/>
                  </a:lnTo>
                  <a:lnTo>
                    <a:pt x="29" y="21"/>
                  </a:lnTo>
                  <a:lnTo>
                    <a:pt x="16" y="23"/>
                  </a:lnTo>
                  <a:lnTo>
                    <a:pt x="7" y="25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4" y="32"/>
                  </a:lnTo>
                  <a:lnTo>
                    <a:pt x="12" y="34"/>
                  </a:lnTo>
                  <a:lnTo>
                    <a:pt x="22" y="37"/>
                  </a:lnTo>
                  <a:lnTo>
                    <a:pt x="33" y="41"/>
                  </a:lnTo>
                  <a:lnTo>
                    <a:pt x="45" y="44"/>
                  </a:lnTo>
                  <a:lnTo>
                    <a:pt x="56" y="47"/>
                  </a:lnTo>
                  <a:lnTo>
                    <a:pt x="67" y="48"/>
                  </a:lnTo>
                  <a:lnTo>
                    <a:pt x="75" y="48"/>
                  </a:lnTo>
                  <a:lnTo>
                    <a:pt x="86" y="45"/>
                  </a:lnTo>
                  <a:lnTo>
                    <a:pt x="95" y="42"/>
                  </a:lnTo>
                  <a:lnTo>
                    <a:pt x="100" y="38"/>
                  </a:lnTo>
                  <a:lnTo>
                    <a:pt x="101" y="37"/>
                  </a:lnTo>
                  <a:lnTo>
                    <a:pt x="108" y="37"/>
                  </a:lnTo>
                  <a:lnTo>
                    <a:pt x="109" y="44"/>
                  </a:lnTo>
                  <a:lnTo>
                    <a:pt x="138" y="43"/>
                  </a:lnTo>
                  <a:lnTo>
                    <a:pt x="138" y="36"/>
                  </a:lnTo>
                  <a:lnTo>
                    <a:pt x="138" y="35"/>
                  </a:lnTo>
                  <a:lnTo>
                    <a:pt x="139" y="32"/>
                  </a:lnTo>
                  <a:lnTo>
                    <a:pt x="140" y="27"/>
                  </a:lnTo>
                  <a:lnTo>
                    <a:pt x="140" y="21"/>
                  </a:lnTo>
                  <a:lnTo>
                    <a:pt x="139" y="14"/>
                  </a:lnTo>
                  <a:lnTo>
                    <a:pt x="138" y="7"/>
                  </a:lnTo>
                  <a:lnTo>
                    <a:pt x="136" y="3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569"/>
            </a:p>
          </p:txBody>
        </p:sp>
        <p:sp>
          <p:nvSpPr>
            <p:cNvPr id="1293" name="Freeform 344">
              <a:extLst>
                <a:ext uri="{FF2B5EF4-FFF2-40B4-BE49-F238E27FC236}">
                  <a16:creationId xmlns:a16="http://schemas.microsoft.com/office/drawing/2014/main" id="{2B50D5F7-B4A8-073F-4608-3BC1B3D895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64" y="2982"/>
              <a:ext cx="221" cy="47"/>
            </a:xfrm>
            <a:custGeom>
              <a:avLst/>
              <a:gdLst>
                <a:gd name="T0" fmla="*/ 516 w 141"/>
                <a:gd name="T1" fmla="*/ 0 h 46"/>
                <a:gd name="T2" fmla="*/ 509 w 141"/>
                <a:gd name="T3" fmla="*/ 2 h 46"/>
                <a:gd name="T4" fmla="*/ 487 w 141"/>
                <a:gd name="T5" fmla="*/ 7 h 46"/>
                <a:gd name="T6" fmla="*/ 456 w 141"/>
                <a:gd name="T7" fmla="*/ 10 h 46"/>
                <a:gd name="T8" fmla="*/ 413 w 141"/>
                <a:gd name="T9" fmla="*/ 15 h 46"/>
                <a:gd name="T10" fmla="*/ 373 w 141"/>
                <a:gd name="T11" fmla="*/ 9 h 46"/>
                <a:gd name="T12" fmla="*/ 346 w 141"/>
                <a:gd name="T13" fmla="*/ 6 h 46"/>
                <a:gd name="T14" fmla="*/ 331 w 141"/>
                <a:gd name="T15" fmla="*/ 2 h 46"/>
                <a:gd name="T16" fmla="*/ 326 w 141"/>
                <a:gd name="T17" fmla="*/ 1 h 46"/>
                <a:gd name="T18" fmla="*/ 318 w 141"/>
                <a:gd name="T19" fmla="*/ 2 h 46"/>
                <a:gd name="T20" fmla="*/ 304 w 141"/>
                <a:gd name="T21" fmla="*/ 6 h 46"/>
                <a:gd name="T22" fmla="*/ 279 w 141"/>
                <a:gd name="T23" fmla="*/ 10 h 46"/>
                <a:gd name="T24" fmla="*/ 264 w 141"/>
                <a:gd name="T25" fmla="*/ 17 h 46"/>
                <a:gd name="T26" fmla="*/ 243 w 141"/>
                <a:gd name="T27" fmla="*/ 18 h 46"/>
                <a:gd name="T28" fmla="*/ 204 w 141"/>
                <a:gd name="T29" fmla="*/ 19 h 46"/>
                <a:gd name="T30" fmla="*/ 164 w 141"/>
                <a:gd name="T31" fmla="*/ 20 h 46"/>
                <a:gd name="T32" fmla="*/ 109 w 141"/>
                <a:gd name="T33" fmla="*/ 23 h 46"/>
                <a:gd name="T34" fmla="*/ 61 w 141"/>
                <a:gd name="T35" fmla="*/ 25 h 46"/>
                <a:gd name="T36" fmla="*/ 27 w 141"/>
                <a:gd name="T37" fmla="*/ 26 h 46"/>
                <a:gd name="T38" fmla="*/ 0 w 141"/>
                <a:gd name="T39" fmla="*/ 28 h 46"/>
                <a:gd name="T40" fmla="*/ 0 w 141"/>
                <a:gd name="T41" fmla="*/ 31 h 46"/>
                <a:gd name="T42" fmla="*/ 19 w 141"/>
                <a:gd name="T43" fmla="*/ 33 h 46"/>
                <a:gd name="T44" fmla="*/ 48 w 141"/>
                <a:gd name="T45" fmla="*/ 35 h 46"/>
                <a:gd name="T46" fmla="*/ 83 w 141"/>
                <a:gd name="T47" fmla="*/ 42 h 46"/>
                <a:gd name="T48" fmla="*/ 130 w 141"/>
                <a:gd name="T49" fmla="*/ 45 h 46"/>
                <a:gd name="T50" fmla="*/ 170 w 141"/>
                <a:gd name="T51" fmla="*/ 49 h 46"/>
                <a:gd name="T52" fmla="*/ 217 w 141"/>
                <a:gd name="T53" fmla="*/ 51 h 46"/>
                <a:gd name="T54" fmla="*/ 256 w 141"/>
                <a:gd name="T55" fmla="*/ 52 h 46"/>
                <a:gd name="T56" fmla="*/ 286 w 141"/>
                <a:gd name="T57" fmla="*/ 52 h 46"/>
                <a:gd name="T58" fmla="*/ 331 w 141"/>
                <a:gd name="T59" fmla="*/ 50 h 46"/>
                <a:gd name="T60" fmla="*/ 365 w 141"/>
                <a:gd name="T61" fmla="*/ 46 h 46"/>
                <a:gd name="T62" fmla="*/ 385 w 141"/>
                <a:gd name="T63" fmla="*/ 43 h 46"/>
                <a:gd name="T64" fmla="*/ 387 w 141"/>
                <a:gd name="T65" fmla="*/ 42 h 46"/>
                <a:gd name="T66" fmla="*/ 413 w 141"/>
                <a:gd name="T67" fmla="*/ 42 h 46"/>
                <a:gd name="T68" fmla="*/ 418 w 141"/>
                <a:gd name="T69" fmla="*/ 49 h 46"/>
                <a:gd name="T70" fmla="*/ 529 w 141"/>
                <a:gd name="T71" fmla="*/ 48 h 46"/>
                <a:gd name="T72" fmla="*/ 529 w 141"/>
                <a:gd name="T73" fmla="*/ 41 h 46"/>
                <a:gd name="T74" fmla="*/ 529 w 141"/>
                <a:gd name="T75" fmla="*/ 37 h 46"/>
                <a:gd name="T76" fmla="*/ 530 w 141"/>
                <a:gd name="T77" fmla="*/ 33 h 46"/>
                <a:gd name="T78" fmla="*/ 535 w 141"/>
                <a:gd name="T79" fmla="*/ 28 h 46"/>
                <a:gd name="T80" fmla="*/ 535 w 141"/>
                <a:gd name="T81" fmla="*/ 23 h 46"/>
                <a:gd name="T82" fmla="*/ 530 w 141"/>
                <a:gd name="T83" fmla="*/ 16 h 46"/>
                <a:gd name="T84" fmla="*/ 529 w 141"/>
                <a:gd name="T85" fmla="*/ 6 h 46"/>
                <a:gd name="T86" fmla="*/ 516 w 141"/>
                <a:gd name="T87" fmla="*/ 2 h 46"/>
                <a:gd name="T88" fmla="*/ 516 w 141"/>
                <a:gd name="T89" fmla="*/ 0 h 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41"/>
                <a:gd name="T136" fmla="*/ 0 h 46"/>
                <a:gd name="T137" fmla="*/ 141 w 141"/>
                <a:gd name="T138" fmla="*/ 46 h 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41" h="46">
                  <a:moveTo>
                    <a:pt x="136" y="0"/>
                  </a:moveTo>
                  <a:lnTo>
                    <a:pt x="134" y="2"/>
                  </a:lnTo>
                  <a:lnTo>
                    <a:pt x="128" y="7"/>
                  </a:lnTo>
                  <a:lnTo>
                    <a:pt x="120" y="10"/>
                  </a:lnTo>
                  <a:lnTo>
                    <a:pt x="109" y="12"/>
                  </a:lnTo>
                  <a:lnTo>
                    <a:pt x="98" y="9"/>
                  </a:lnTo>
                  <a:lnTo>
                    <a:pt x="91" y="6"/>
                  </a:lnTo>
                  <a:lnTo>
                    <a:pt x="87" y="2"/>
                  </a:lnTo>
                  <a:lnTo>
                    <a:pt x="86" y="1"/>
                  </a:lnTo>
                  <a:lnTo>
                    <a:pt x="84" y="2"/>
                  </a:lnTo>
                  <a:lnTo>
                    <a:pt x="80" y="6"/>
                  </a:lnTo>
                  <a:lnTo>
                    <a:pt x="74" y="10"/>
                  </a:lnTo>
                  <a:lnTo>
                    <a:pt x="69" y="14"/>
                  </a:lnTo>
                  <a:lnTo>
                    <a:pt x="64" y="15"/>
                  </a:lnTo>
                  <a:lnTo>
                    <a:pt x="54" y="16"/>
                  </a:lnTo>
                  <a:lnTo>
                    <a:pt x="43" y="17"/>
                  </a:lnTo>
                  <a:lnTo>
                    <a:pt x="29" y="20"/>
                  </a:lnTo>
                  <a:lnTo>
                    <a:pt x="16" y="22"/>
                  </a:lnTo>
                  <a:lnTo>
                    <a:pt x="7" y="23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5" y="30"/>
                  </a:lnTo>
                  <a:lnTo>
                    <a:pt x="13" y="32"/>
                  </a:lnTo>
                  <a:lnTo>
                    <a:pt x="22" y="36"/>
                  </a:lnTo>
                  <a:lnTo>
                    <a:pt x="34" y="39"/>
                  </a:lnTo>
                  <a:lnTo>
                    <a:pt x="45" y="43"/>
                  </a:lnTo>
                  <a:lnTo>
                    <a:pt x="57" y="45"/>
                  </a:lnTo>
                  <a:lnTo>
                    <a:pt x="67" y="46"/>
                  </a:lnTo>
                  <a:lnTo>
                    <a:pt x="75" y="46"/>
                  </a:lnTo>
                  <a:lnTo>
                    <a:pt x="87" y="44"/>
                  </a:lnTo>
                  <a:lnTo>
                    <a:pt x="96" y="40"/>
                  </a:lnTo>
                  <a:lnTo>
                    <a:pt x="101" y="37"/>
                  </a:lnTo>
                  <a:lnTo>
                    <a:pt x="102" y="36"/>
                  </a:lnTo>
                  <a:lnTo>
                    <a:pt x="109" y="36"/>
                  </a:lnTo>
                  <a:lnTo>
                    <a:pt x="110" y="43"/>
                  </a:lnTo>
                  <a:lnTo>
                    <a:pt x="139" y="42"/>
                  </a:lnTo>
                  <a:lnTo>
                    <a:pt x="139" y="35"/>
                  </a:lnTo>
                  <a:lnTo>
                    <a:pt x="139" y="33"/>
                  </a:lnTo>
                  <a:lnTo>
                    <a:pt x="140" y="30"/>
                  </a:lnTo>
                  <a:lnTo>
                    <a:pt x="141" y="25"/>
                  </a:lnTo>
                  <a:lnTo>
                    <a:pt x="141" y="20"/>
                  </a:lnTo>
                  <a:lnTo>
                    <a:pt x="140" y="13"/>
                  </a:lnTo>
                  <a:lnTo>
                    <a:pt x="139" y="6"/>
                  </a:lnTo>
                  <a:lnTo>
                    <a:pt x="136" y="2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569"/>
            </a:p>
          </p:txBody>
        </p:sp>
      </p:grpSp>
      <p:grpSp>
        <p:nvGrpSpPr>
          <p:cNvPr id="34832" name="Group 345">
            <a:extLst>
              <a:ext uri="{FF2B5EF4-FFF2-40B4-BE49-F238E27FC236}">
                <a16:creationId xmlns:a16="http://schemas.microsoft.com/office/drawing/2014/main" id="{E638DFB4-04EC-A78E-576B-959F21B4AD51}"/>
              </a:ext>
            </a:extLst>
          </p:cNvPr>
          <p:cNvGrpSpPr>
            <a:grpSpLocks/>
          </p:cNvGrpSpPr>
          <p:nvPr/>
        </p:nvGrpSpPr>
        <p:grpSpPr bwMode="auto">
          <a:xfrm>
            <a:off x="1816100" y="2562225"/>
            <a:ext cx="1625600" cy="854075"/>
            <a:chOff x="192" y="1506"/>
            <a:chExt cx="1392" cy="672"/>
          </a:xfrm>
        </p:grpSpPr>
        <p:sp>
          <p:nvSpPr>
            <p:cNvPr id="27835" name="AutoShape 346" descr="再生纸">
              <a:extLst>
                <a:ext uri="{FF2B5EF4-FFF2-40B4-BE49-F238E27FC236}">
                  <a16:creationId xmlns:a16="http://schemas.microsoft.com/office/drawing/2014/main" id="{C452D4FC-4260-35EA-8848-930BFD4E8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506"/>
              <a:ext cx="1200" cy="672"/>
            </a:xfrm>
            <a:prstGeom prst="roundRect">
              <a:avLst>
                <a:gd name="adj" fmla="val 16667"/>
              </a:avLst>
            </a:prstGeom>
            <a:blipFill dpi="0" rotWithShape="0">
              <a:blip r:embed="rId9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1846"/>
            </a:p>
          </p:txBody>
        </p:sp>
        <p:sp>
          <p:nvSpPr>
            <p:cNvPr id="1213" name="Text Box 347">
              <a:extLst>
                <a:ext uri="{FF2B5EF4-FFF2-40B4-BE49-F238E27FC236}">
                  <a16:creationId xmlns:a16="http://schemas.microsoft.com/office/drawing/2014/main" id="{655D2257-966C-32A5-6F64-E158C62A0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" y="1508"/>
              <a:ext cx="1294" cy="20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1108" b="1">
                  <a:latin typeface="黑体" panose="02010609060101010101" pitchFamily="49" charset="-122"/>
                  <a:ea typeface="黑体" panose="02010609060101010101" pitchFamily="49" charset="-122"/>
                </a:rPr>
                <a:t>指令系统体系结构</a:t>
              </a:r>
            </a:p>
          </p:txBody>
        </p:sp>
        <p:grpSp>
          <p:nvGrpSpPr>
            <p:cNvPr id="35005" name="Group 348">
              <a:extLst>
                <a:ext uri="{FF2B5EF4-FFF2-40B4-BE49-F238E27FC236}">
                  <a16:creationId xmlns:a16="http://schemas.microsoft.com/office/drawing/2014/main" id="{83334789-A135-BB66-73A2-3E0CC95828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" y="1698"/>
              <a:ext cx="951" cy="432"/>
              <a:chOff x="766" y="1920"/>
              <a:chExt cx="951" cy="432"/>
            </a:xfrm>
          </p:grpSpPr>
          <p:sp>
            <p:nvSpPr>
              <p:cNvPr id="1215" name="Rectangle 349" descr="横向砖形">
                <a:extLst>
                  <a:ext uri="{FF2B5EF4-FFF2-40B4-BE49-F238E27FC236}">
                    <a16:creationId xmlns:a16="http://schemas.microsoft.com/office/drawing/2014/main" id="{63410859-2E47-5DD2-5D5D-E833D166E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2" y="2085"/>
                <a:ext cx="885" cy="54"/>
              </a:xfrm>
              <a:prstGeom prst="rect">
                <a:avLst/>
              </a:prstGeom>
              <a:pattFill prst="horzBrick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1569"/>
              </a:p>
            </p:txBody>
          </p:sp>
          <p:sp>
            <p:nvSpPr>
              <p:cNvPr id="1216" name="Oval 350">
                <a:extLst>
                  <a:ext uri="{FF2B5EF4-FFF2-40B4-BE49-F238E27FC236}">
                    <a16:creationId xmlns:a16="http://schemas.microsoft.com/office/drawing/2014/main" id="{DA3E2B2A-A72E-D8FC-3003-9D0721233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4" y="1920"/>
                <a:ext cx="49" cy="3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1569"/>
              </a:p>
            </p:txBody>
          </p:sp>
          <p:sp>
            <p:nvSpPr>
              <p:cNvPr id="1217" name="Line 351">
                <a:extLst>
                  <a:ext uri="{FF2B5EF4-FFF2-40B4-BE49-F238E27FC236}">
                    <a16:creationId xmlns:a16="http://schemas.microsoft.com/office/drawing/2014/main" id="{B7311118-247E-BB0A-1FE3-8D3BC5A3F7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73" y="1958"/>
                <a:ext cx="11" cy="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46"/>
              </a:p>
            </p:txBody>
          </p:sp>
          <p:sp>
            <p:nvSpPr>
              <p:cNvPr id="1218" name="Line 352">
                <a:extLst>
                  <a:ext uri="{FF2B5EF4-FFF2-40B4-BE49-F238E27FC236}">
                    <a16:creationId xmlns:a16="http://schemas.microsoft.com/office/drawing/2014/main" id="{F96BECC1-A3BB-CC77-06D6-858E2853EA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5" y="2029"/>
                <a:ext cx="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46"/>
              </a:p>
            </p:txBody>
          </p:sp>
          <p:sp>
            <p:nvSpPr>
              <p:cNvPr id="1219" name="Line 353">
                <a:extLst>
                  <a:ext uri="{FF2B5EF4-FFF2-40B4-BE49-F238E27FC236}">
                    <a16:creationId xmlns:a16="http://schemas.microsoft.com/office/drawing/2014/main" id="{8A6AB826-13D2-9A05-5F9B-FF69D96855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3" y="2030"/>
                <a:ext cx="0" cy="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46"/>
              </a:p>
            </p:txBody>
          </p:sp>
          <p:sp>
            <p:nvSpPr>
              <p:cNvPr id="1220" name="Line 354">
                <a:extLst>
                  <a:ext uri="{FF2B5EF4-FFF2-40B4-BE49-F238E27FC236}">
                    <a16:creationId xmlns:a16="http://schemas.microsoft.com/office/drawing/2014/main" id="{1CCE2557-1263-960C-2861-9D37537ABA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6" y="2066"/>
                <a:ext cx="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46"/>
              </a:p>
            </p:txBody>
          </p:sp>
          <p:sp>
            <p:nvSpPr>
              <p:cNvPr id="1221" name="Line 355">
                <a:extLst>
                  <a:ext uri="{FF2B5EF4-FFF2-40B4-BE49-F238E27FC236}">
                    <a16:creationId xmlns:a16="http://schemas.microsoft.com/office/drawing/2014/main" id="{4CBB903D-5903-139C-69BE-262F732EB9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4" y="2030"/>
                <a:ext cx="19" cy="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46"/>
              </a:p>
            </p:txBody>
          </p:sp>
          <p:sp>
            <p:nvSpPr>
              <p:cNvPr id="1222" name="Line 356">
                <a:extLst>
                  <a:ext uri="{FF2B5EF4-FFF2-40B4-BE49-F238E27FC236}">
                    <a16:creationId xmlns:a16="http://schemas.microsoft.com/office/drawing/2014/main" id="{F619A6DF-44D4-CE2F-9862-326B2F437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24" y="2075"/>
                <a:ext cx="30" cy="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46"/>
              </a:p>
            </p:txBody>
          </p:sp>
          <p:sp>
            <p:nvSpPr>
              <p:cNvPr id="1223" name="Line 357">
                <a:extLst>
                  <a:ext uri="{FF2B5EF4-FFF2-40B4-BE49-F238E27FC236}">
                    <a16:creationId xmlns:a16="http://schemas.microsoft.com/office/drawing/2014/main" id="{D1A714F2-C0A7-B176-1FA4-2798A2667A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4" y="1984"/>
                <a:ext cx="30" cy="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46"/>
              </a:p>
            </p:txBody>
          </p:sp>
          <p:sp>
            <p:nvSpPr>
              <p:cNvPr id="1224" name="Line 358">
                <a:extLst>
                  <a:ext uri="{FF2B5EF4-FFF2-40B4-BE49-F238E27FC236}">
                    <a16:creationId xmlns:a16="http://schemas.microsoft.com/office/drawing/2014/main" id="{9C727C59-9961-01ED-932C-E09D3897C0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14" y="1983"/>
                <a:ext cx="19" cy="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46"/>
              </a:p>
            </p:txBody>
          </p:sp>
          <p:sp>
            <p:nvSpPr>
              <p:cNvPr id="1225" name="Line 359">
                <a:extLst>
                  <a:ext uri="{FF2B5EF4-FFF2-40B4-BE49-F238E27FC236}">
                    <a16:creationId xmlns:a16="http://schemas.microsoft.com/office/drawing/2014/main" id="{1A2E7576-C82F-B7E6-A205-5AF534AF02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5" y="1974"/>
                <a:ext cx="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46"/>
              </a:p>
            </p:txBody>
          </p:sp>
          <p:sp>
            <p:nvSpPr>
              <p:cNvPr id="1226" name="Line 360">
                <a:extLst>
                  <a:ext uri="{FF2B5EF4-FFF2-40B4-BE49-F238E27FC236}">
                    <a16:creationId xmlns:a16="http://schemas.microsoft.com/office/drawing/2014/main" id="{F7C0B6F8-6FCF-1A89-EEE2-B66E08AA35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6" y="1955"/>
                <a:ext cx="18" cy="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46"/>
              </a:p>
            </p:txBody>
          </p:sp>
          <p:sp>
            <p:nvSpPr>
              <p:cNvPr id="1227" name="Oval 361">
                <a:extLst>
                  <a:ext uri="{FF2B5EF4-FFF2-40B4-BE49-F238E27FC236}">
                    <a16:creationId xmlns:a16="http://schemas.microsoft.com/office/drawing/2014/main" id="{7C987F76-4FDC-2B6D-F87F-8C29DDB62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6" y="1929"/>
                <a:ext cx="49" cy="3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1569"/>
              </a:p>
            </p:txBody>
          </p:sp>
          <p:sp>
            <p:nvSpPr>
              <p:cNvPr id="1228" name="Line 362">
                <a:extLst>
                  <a:ext uri="{FF2B5EF4-FFF2-40B4-BE49-F238E27FC236}">
                    <a16:creationId xmlns:a16="http://schemas.microsoft.com/office/drawing/2014/main" id="{21D4BA78-EC80-C8A0-3583-84A25B0FB4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6" y="1968"/>
                <a:ext cx="8" cy="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46"/>
              </a:p>
            </p:txBody>
          </p:sp>
          <p:sp>
            <p:nvSpPr>
              <p:cNvPr id="1229" name="Line 363">
                <a:extLst>
                  <a:ext uri="{FF2B5EF4-FFF2-40B4-BE49-F238E27FC236}">
                    <a16:creationId xmlns:a16="http://schemas.microsoft.com/office/drawing/2014/main" id="{26331190-F144-058A-686E-D9672837E9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5" y="2039"/>
                <a:ext cx="42" cy="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46"/>
              </a:p>
            </p:txBody>
          </p:sp>
          <p:sp>
            <p:nvSpPr>
              <p:cNvPr id="1230" name="Line 364">
                <a:extLst>
                  <a:ext uri="{FF2B5EF4-FFF2-40B4-BE49-F238E27FC236}">
                    <a16:creationId xmlns:a16="http://schemas.microsoft.com/office/drawing/2014/main" id="{01120946-34D7-237A-1FE8-E4C1E6254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6" y="2066"/>
                <a:ext cx="19" cy="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46"/>
              </a:p>
            </p:txBody>
          </p:sp>
          <p:sp>
            <p:nvSpPr>
              <p:cNvPr id="1231" name="Line 365">
                <a:extLst>
                  <a:ext uri="{FF2B5EF4-FFF2-40B4-BE49-F238E27FC236}">
                    <a16:creationId xmlns:a16="http://schemas.microsoft.com/office/drawing/2014/main" id="{1490A6BB-04AF-57AE-F1F9-549A6FD1F6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7" y="2039"/>
                <a:ext cx="38" cy="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46"/>
              </a:p>
            </p:txBody>
          </p:sp>
          <p:sp>
            <p:nvSpPr>
              <p:cNvPr id="1232" name="Line 366">
                <a:extLst>
                  <a:ext uri="{FF2B5EF4-FFF2-40B4-BE49-F238E27FC236}">
                    <a16:creationId xmlns:a16="http://schemas.microsoft.com/office/drawing/2014/main" id="{8C6675F7-5545-8ED5-D3CB-D48C83BEF1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17" y="2048"/>
                <a:ext cx="30" cy="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46"/>
              </a:p>
            </p:txBody>
          </p:sp>
          <p:sp>
            <p:nvSpPr>
              <p:cNvPr id="1233" name="Line 367">
                <a:extLst>
                  <a:ext uri="{FF2B5EF4-FFF2-40B4-BE49-F238E27FC236}">
                    <a16:creationId xmlns:a16="http://schemas.microsoft.com/office/drawing/2014/main" id="{870B5C25-3A6D-955C-FBEC-09C8FC8126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049"/>
                <a:ext cx="1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46"/>
              </a:p>
            </p:txBody>
          </p:sp>
          <p:sp>
            <p:nvSpPr>
              <p:cNvPr id="1234" name="Line 368">
                <a:extLst>
                  <a:ext uri="{FF2B5EF4-FFF2-40B4-BE49-F238E27FC236}">
                    <a16:creationId xmlns:a16="http://schemas.microsoft.com/office/drawing/2014/main" id="{A25260EC-8AA3-97DB-39D3-26B4BE2EFB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3" y="1993"/>
                <a:ext cx="23" cy="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46"/>
              </a:p>
            </p:txBody>
          </p:sp>
          <p:sp>
            <p:nvSpPr>
              <p:cNvPr id="1235" name="Line 369">
                <a:extLst>
                  <a:ext uri="{FF2B5EF4-FFF2-40B4-BE49-F238E27FC236}">
                    <a16:creationId xmlns:a16="http://schemas.microsoft.com/office/drawing/2014/main" id="{E321A789-F045-E6DB-C82B-423187BB0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15" y="2010"/>
                <a:ext cx="31" cy="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46"/>
              </a:p>
            </p:txBody>
          </p:sp>
          <p:sp>
            <p:nvSpPr>
              <p:cNvPr id="1236" name="Line 370">
                <a:extLst>
                  <a:ext uri="{FF2B5EF4-FFF2-40B4-BE49-F238E27FC236}">
                    <a16:creationId xmlns:a16="http://schemas.microsoft.com/office/drawing/2014/main" id="{6E9BB6B1-509B-311E-2152-9873955021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24" y="1983"/>
                <a:ext cx="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46"/>
              </a:p>
            </p:txBody>
          </p:sp>
          <p:sp>
            <p:nvSpPr>
              <p:cNvPr id="1237" name="Line 371">
                <a:extLst>
                  <a:ext uri="{FF2B5EF4-FFF2-40B4-BE49-F238E27FC236}">
                    <a16:creationId xmlns:a16="http://schemas.microsoft.com/office/drawing/2014/main" id="{D3E32789-374C-996B-83E9-27E96679E7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94" y="1964"/>
                <a:ext cx="30" cy="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46"/>
              </a:p>
            </p:txBody>
          </p:sp>
          <p:sp>
            <p:nvSpPr>
              <p:cNvPr id="1238" name="Line 372">
                <a:extLst>
                  <a:ext uri="{FF2B5EF4-FFF2-40B4-BE49-F238E27FC236}">
                    <a16:creationId xmlns:a16="http://schemas.microsoft.com/office/drawing/2014/main" id="{91C55648-EFBA-89AD-1FA3-DE958C00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6" y="1948"/>
                <a:ext cx="10" cy="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46"/>
              </a:p>
            </p:txBody>
          </p:sp>
          <p:sp>
            <p:nvSpPr>
              <p:cNvPr id="1239" name="Line 373">
                <a:extLst>
                  <a:ext uri="{FF2B5EF4-FFF2-40B4-BE49-F238E27FC236}">
                    <a16:creationId xmlns:a16="http://schemas.microsoft.com/office/drawing/2014/main" id="{9188D135-B435-109B-5BF4-8BBDD9CECE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173" y="1938"/>
                <a:ext cx="23" cy="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46"/>
              </a:p>
            </p:txBody>
          </p:sp>
          <p:sp>
            <p:nvSpPr>
              <p:cNvPr id="1240" name="Oval 374">
                <a:extLst>
                  <a:ext uri="{FF2B5EF4-FFF2-40B4-BE49-F238E27FC236}">
                    <a16:creationId xmlns:a16="http://schemas.microsoft.com/office/drawing/2014/main" id="{7C500DCB-E6AD-50E1-108A-643788FE8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" y="2151"/>
                <a:ext cx="84" cy="5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1569"/>
              </a:p>
            </p:txBody>
          </p:sp>
          <p:sp>
            <p:nvSpPr>
              <p:cNvPr id="1241" name="Line 375">
                <a:extLst>
                  <a:ext uri="{FF2B5EF4-FFF2-40B4-BE49-F238E27FC236}">
                    <a16:creationId xmlns:a16="http://schemas.microsoft.com/office/drawing/2014/main" id="{0483A147-705F-35AB-4C87-BD8653A14D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7" y="2184"/>
                <a:ext cx="10" cy="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46"/>
              </a:p>
            </p:txBody>
          </p:sp>
          <p:sp>
            <p:nvSpPr>
              <p:cNvPr id="1242" name="Line 376">
                <a:extLst>
                  <a:ext uri="{FF2B5EF4-FFF2-40B4-BE49-F238E27FC236}">
                    <a16:creationId xmlns:a16="http://schemas.microsoft.com/office/drawing/2014/main" id="{A8C4D49F-0F67-D3ED-F3C3-DA0C55C23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6" y="2184"/>
                <a:ext cx="10" cy="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46"/>
              </a:p>
            </p:txBody>
          </p:sp>
          <p:sp>
            <p:nvSpPr>
              <p:cNvPr id="1243" name="Line 377">
                <a:extLst>
                  <a:ext uri="{FF2B5EF4-FFF2-40B4-BE49-F238E27FC236}">
                    <a16:creationId xmlns:a16="http://schemas.microsoft.com/office/drawing/2014/main" id="{38EE7F6F-4E15-3ACF-CA61-D99492D1F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8" y="2166"/>
                <a:ext cx="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46"/>
              </a:p>
            </p:txBody>
          </p:sp>
          <p:sp>
            <p:nvSpPr>
              <p:cNvPr id="1244" name="Line 378">
                <a:extLst>
                  <a:ext uri="{FF2B5EF4-FFF2-40B4-BE49-F238E27FC236}">
                    <a16:creationId xmlns:a16="http://schemas.microsoft.com/office/drawing/2014/main" id="{5934B9D6-6B47-3E14-E232-AD956A714D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32" y="2166"/>
                <a:ext cx="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46"/>
              </a:p>
            </p:txBody>
          </p:sp>
          <p:sp>
            <p:nvSpPr>
              <p:cNvPr id="1245" name="Line 379">
                <a:extLst>
                  <a:ext uri="{FF2B5EF4-FFF2-40B4-BE49-F238E27FC236}">
                    <a16:creationId xmlns:a16="http://schemas.microsoft.com/office/drawing/2014/main" id="{80BCEF6B-8684-FCD8-9AFD-E257A8B9EF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75" y="2339"/>
                <a:ext cx="0" cy="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46"/>
              </a:p>
            </p:txBody>
          </p:sp>
          <p:sp>
            <p:nvSpPr>
              <p:cNvPr id="1246" name="Line 380">
                <a:extLst>
                  <a:ext uri="{FF2B5EF4-FFF2-40B4-BE49-F238E27FC236}">
                    <a16:creationId xmlns:a16="http://schemas.microsoft.com/office/drawing/2014/main" id="{93955DF8-F2AA-39E6-AF5D-3611658ACE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4" y="2215"/>
                <a:ext cx="0" cy="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46"/>
              </a:p>
            </p:txBody>
          </p:sp>
          <p:sp>
            <p:nvSpPr>
              <p:cNvPr id="1247" name="Line 381">
                <a:extLst>
                  <a:ext uri="{FF2B5EF4-FFF2-40B4-BE49-F238E27FC236}">
                    <a16:creationId xmlns:a16="http://schemas.microsoft.com/office/drawing/2014/main" id="{E20647B8-A0CF-750A-007E-DE91D9B64D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8" y="2285"/>
                <a:ext cx="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46"/>
              </a:p>
            </p:txBody>
          </p:sp>
          <p:sp>
            <p:nvSpPr>
              <p:cNvPr id="1248" name="Line 382">
                <a:extLst>
                  <a:ext uri="{FF2B5EF4-FFF2-40B4-BE49-F238E27FC236}">
                    <a16:creationId xmlns:a16="http://schemas.microsoft.com/office/drawing/2014/main" id="{985A0219-D2AD-9DE0-6D89-7EE2A97492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9" y="2290"/>
                <a:ext cx="14" cy="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46"/>
              </a:p>
            </p:txBody>
          </p:sp>
          <p:sp>
            <p:nvSpPr>
              <p:cNvPr id="1249" name="Line 383">
                <a:extLst>
                  <a:ext uri="{FF2B5EF4-FFF2-40B4-BE49-F238E27FC236}">
                    <a16:creationId xmlns:a16="http://schemas.microsoft.com/office/drawing/2014/main" id="{8E08662B-0822-436C-E7F2-A4011496D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39" y="2330"/>
                <a:ext cx="3" cy="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46"/>
              </a:p>
            </p:txBody>
          </p:sp>
          <p:sp>
            <p:nvSpPr>
              <p:cNvPr id="1250" name="Line 384">
                <a:extLst>
                  <a:ext uri="{FF2B5EF4-FFF2-40B4-BE49-F238E27FC236}">
                    <a16:creationId xmlns:a16="http://schemas.microsoft.com/office/drawing/2014/main" id="{30CE914A-EAA2-7ECC-81BA-51B1F74B8D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1" y="2290"/>
                <a:ext cx="5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46"/>
              </a:p>
            </p:txBody>
          </p:sp>
          <p:sp>
            <p:nvSpPr>
              <p:cNvPr id="1251" name="Line 385">
                <a:extLst>
                  <a:ext uri="{FF2B5EF4-FFF2-40B4-BE49-F238E27FC236}">
                    <a16:creationId xmlns:a16="http://schemas.microsoft.com/office/drawing/2014/main" id="{9BA03F1C-E89A-F5D6-3389-AECF399A3D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92" y="2299"/>
                <a:ext cx="26" cy="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46"/>
              </a:p>
            </p:txBody>
          </p:sp>
          <p:sp>
            <p:nvSpPr>
              <p:cNvPr id="1252" name="Line 386">
                <a:extLst>
                  <a:ext uri="{FF2B5EF4-FFF2-40B4-BE49-F238E27FC236}">
                    <a16:creationId xmlns:a16="http://schemas.microsoft.com/office/drawing/2014/main" id="{5D53A494-398C-894D-A8CB-F1339DB514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69" y="2350"/>
                <a:ext cx="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46"/>
              </a:p>
            </p:txBody>
          </p:sp>
          <p:sp>
            <p:nvSpPr>
              <p:cNvPr id="1253" name="Line 387">
                <a:extLst>
                  <a:ext uri="{FF2B5EF4-FFF2-40B4-BE49-F238E27FC236}">
                    <a16:creationId xmlns:a16="http://schemas.microsoft.com/office/drawing/2014/main" id="{F5709F4E-E7AA-B6FE-ECC8-8A963C1907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8" y="2215"/>
                <a:ext cx="64" cy="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46"/>
              </a:p>
            </p:txBody>
          </p:sp>
          <p:sp>
            <p:nvSpPr>
              <p:cNvPr id="1254" name="Line 388">
                <a:extLst>
                  <a:ext uri="{FF2B5EF4-FFF2-40B4-BE49-F238E27FC236}">
                    <a16:creationId xmlns:a16="http://schemas.microsoft.com/office/drawing/2014/main" id="{F31C5AE0-43C3-0C67-3D54-840121E896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39" y="2136"/>
                <a:ext cx="44" cy="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46"/>
              </a:p>
            </p:txBody>
          </p:sp>
          <p:sp>
            <p:nvSpPr>
              <p:cNvPr id="1255" name="Line 389">
                <a:extLst>
                  <a:ext uri="{FF2B5EF4-FFF2-40B4-BE49-F238E27FC236}">
                    <a16:creationId xmlns:a16="http://schemas.microsoft.com/office/drawing/2014/main" id="{AD884A4A-DAE6-1E85-7006-6A9A480E4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9" y="2139"/>
                <a:ext cx="2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46"/>
              </a:p>
            </p:txBody>
          </p:sp>
          <p:sp>
            <p:nvSpPr>
              <p:cNvPr id="1256" name="Line 390">
                <a:extLst>
                  <a:ext uri="{FF2B5EF4-FFF2-40B4-BE49-F238E27FC236}">
                    <a16:creationId xmlns:a16="http://schemas.microsoft.com/office/drawing/2014/main" id="{A9D68AED-A8FC-DAA2-9D2E-FE7CA1C3A4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2" y="2224"/>
                <a:ext cx="67" cy="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46"/>
              </a:p>
            </p:txBody>
          </p:sp>
          <p:sp>
            <p:nvSpPr>
              <p:cNvPr id="1257" name="Line 391">
                <a:extLst>
                  <a:ext uri="{FF2B5EF4-FFF2-40B4-BE49-F238E27FC236}">
                    <a16:creationId xmlns:a16="http://schemas.microsoft.com/office/drawing/2014/main" id="{B7D71771-B902-79E9-80E8-518DA90341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131" y="2136"/>
                <a:ext cx="76" cy="9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46"/>
              </a:p>
            </p:txBody>
          </p:sp>
          <p:sp>
            <p:nvSpPr>
              <p:cNvPr id="1258" name="Line 392">
                <a:extLst>
                  <a:ext uri="{FF2B5EF4-FFF2-40B4-BE49-F238E27FC236}">
                    <a16:creationId xmlns:a16="http://schemas.microsoft.com/office/drawing/2014/main" id="{CDF8DD00-9FF6-366D-E025-D15EF4A943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1" y="2139"/>
                <a:ext cx="3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46"/>
              </a:p>
            </p:txBody>
          </p:sp>
          <p:sp>
            <p:nvSpPr>
              <p:cNvPr id="1259" name="Rectangle 393">
                <a:extLst>
                  <a:ext uri="{FF2B5EF4-FFF2-40B4-BE49-F238E27FC236}">
                    <a16:creationId xmlns:a16="http://schemas.microsoft.com/office/drawing/2014/main" id="{3849A95C-E810-DE44-204D-1A64A3D83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6" y="2079"/>
                <a:ext cx="295" cy="1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58615" tIns="23446" rIns="58615" bIns="23446">
                <a:spAutoFit/>
              </a:bodyPr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zh-CN" altLang="en-US" sz="554" b="1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指令系统</a:t>
                </a:r>
              </a:p>
            </p:txBody>
          </p:sp>
          <p:sp>
            <p:nvSpPr>
              <p:cNvPr id="1260" name="Rectangle 394">
                <a:extLst>
                  <a:ext uri="{FF2B5EF4-FFF2-40B4-BE49-F238E27FC236}">
                    <a16:creationId xmlns:a16="http://schemas.microsoft.com/office/drawing/2014/main" id="{4EB9A8D8-AE5A-5B4C-05AE-15C9C11B6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" y="1990"/>
                <a:ext cx="224" cy="1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58615" tIns="23446" rIns="58615" bIns="23446">
                <a:spAutoFit/>
              </a:bodyPr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zh-CN" altLang="en-US" sz="554" b="1">
                    <a:solidFill>
                      <a:schemeClr val="accent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软件</a:t>
                </a:r>
              </a:p>
            </p:txBody>
          </p:sp>
          <p:sp>
            <p:nvSpPr>
              <p:cNvPr id="1261" name="Rectangle 395">
                <a:extLst>
                  <a:ext uri="{FF2B5EF4-FFF2-40B4-BE49-F238E27FC236}">
                    <a16:creationId xmlns:a16="http://schemas.microsoft.com/office/drawing/2014/main" id="{11349CA0-AFC0-625D-5A2C-A7E561E55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4" y="2214"/>
                <a:ext cx="223" cy="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58615" tIns="23446" rIns="58615" bIns="23446">
                <a:spAutoFit/>
              </a:bodyPr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zh-CN" altLang="en-US" sz="554" b="1">
                    <a:solidFill>
                      <a:schemeClr val="accent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硬件</a:t>
                </a:r>
              </a:p>
            </p:txBody>
          </p:sp>
        </p:grpSp>
      </p:grpSp>
      <p:sp>
        <p:nvSpPr>
          <p:cNvPr id="1042" name="Rectangle 396">
            <a:extLst>
              <a:ext uri="{FF2B5EF4-FFF2-40B4-BE49-F238E27FC236}">
                <a16:creationId xmlns:a16="http://schemas.microsoft.com/office/drawing/2014/main" id="{8E8787D5-903A-A590-055B-60B440607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2600325"/>
            <a:ext cx="1514475" cy="365125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292" b="1">
                <a:latin typeface="黑体" panose="02010609060101010101" pitchFamily="49" charset="-122"/>
                <a:ea typeface="黑体" panose="02010609060101010101" pitchFamily="49" charset="-122"/>
              </a:rPr>
              <a:t>模拟环境</a:t>
            </a:r>
          </a:p>
        </p:txBody>
      </p:sp>
      <p:grpSp>
        <p:nvGrpSpPr>
          <p:cNvPr id="34834" name="Group 397">
            <a:extLst>
              <a:ext uri="{FF2B5EF4-FFF2-40B4-BE49-F238E27FC236}">
                <a16:creationId xmlns:a16="http://schemas.microsoft.com/office/drawing/2014/main" id="{2160EE66-2533-0C6E-94BC-456875472F15}"/>
              </a:ext>
            </a:extLst>
          </p:cNvPr>
          <p:cNvGrpSpPr>
            <a:grpSpLocks/>
          </p:cNvGrpSpPr>
          <p:nvPr/>
        </p:nvGrpSpPr>
        <p:grpSpPr bwMode="auto">
          <a:xfrm>
            <a:off x="4227513" y="3111500"/>
            <a:ext cx="1123950" cy="731838"/>
            <a:chOff x="2256" y="1938"/>
            <a:chExt cx="961" cy="576"/>
          </a:xfrm>
        </p:grpSpPr>
        <p:grpSp>
          <p:nvGrpSpPr>
            <p:cNvPr id="34985" name="Group 398">
              <a:extLst>
                <a:ext uri="{FF2B5EF4-FFF2-40B4-BE49-F238E27FC236}">
                  <a16:creationId xmlns:a16="http://schemas.microsoft.com/office/drawing/2014/main" id="{05ACDF1D-23FB-8A0D-408A-D570B75CFB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1938"/>
              <a:ext cx="912" cy="576"/>
              <a:chOff x="2976" y="2016"/>
              <a:chExt cx="1920" cy="1920"/>
            </a:xfrm>
          </p:grpSpPr>
          <p:sp>
            <p:nvSpPr>
              <p:cNvPr id="1196" name="Freeform 399">
                <a:extLst>
                  <a:ext uri="{FF2B5EF4-FFF2-40B4-BE49-F238E27FC236}">
                    <a16:creationId xmlns:a16="http://schemas.microsoft.com/office/drawing/2014/main" id="{EC2975AF-40F2-B699-1011-A63BC3D30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6" y="2016"/>
                <a:ext cx="1920" cy="1920"/>
              </a:xfrm>
              <a:custGeom>
                <a:avLst/>
                <a:gdLst>
                  <a:gd name="T0" fmla="*/ 1058 w 1920"/>
                  <a:gd name="T1" fmla="*/ 1916 h 1920"/>
                  <a:gd name="T2" fmla="*/ 1247 w 1920"/>
                  <a:gd name="T3" fmla="*/ 1878 h 1920"/>
                  <a:gd name="T4" fmla="*/ 1416 w 1920"/>
                  <a:gd name="T5" fmla="*/ 1805 h 1920"/>
                  <a:gd name="T6" fmla="*/ 1570 w 1920"/>
                  <a:gd name="T7" fmla="*/ 1701 h 1920"/>
                  <a:gd name="T8" fmla="*/ 1701 w 1920"/>
                  <a:gd name="T9" fmla="*/ 1570 h 1920"/>
                  <a:gd name="T10" fmla="*/ 1805 w 1920"/>
                  <a:gd name="T11" fmla="*/ 1416 h 1920"/>
                  <a:gd name="T12" fmla="*/ 1878 w 1920"/>
                  <a:gd name="T13" fmla="*/ 1247 h 1920"/>
                  <a:gd name="T14" fmla="*/ 1916 w 1920"/>
                  <a:gd name="T15" fmla="*/ 1058 h 1920"/>
                  <a:gd name="T16" fmla="*/ 1916 w 1920"/>
                  <a:gd name="T17" fmla="*/ 862 h 1920"/>
                  <a:gd name="T18" fmla="*/ 1878 w 1920"/>
                  <a:gd name="T19" fmla="*/ 677 h 1920"/>
                  <a:gd name="T20" fmla="*/ 1805 w 1920"/>
                  <a:gd name="T21" fmla="*/ 504 h 1920"/>
                  <a:gd name="T22" fmla="*/ 1701 w 1920"/>
                  <a:gd name="T23" fmla="*/ 350 h 1920"/>
                  <a:gd name="T24" fmla="*/ 1570 w 1920"/>
                  <a:gd name="T25" fmla="*/ 219 h 1920"/>
                  <a:gd name="T26" fmla="*/ 1416 w 1920"/>
                  <a:gd name="T27" fmla="*/ 115 h 1920"/>
                  <a:gd name="T28" fmla="*/ 1247 w 1920"/>
                  <a:gd name="T29" fmla="*/ 42 h 1920"/>
                  <a:gd name="T30" fmla="*/ 1058 w 1920"/>
                  <a:gd name="T31" fmla="*/ 4 h 1920"/>
                  <a:gd name="T32" fmla="*/ 862 w 1920"/>
                  <a:gd name="T33" fmla="*/ 4 h 1920"/>
                  <a:gd name="T34" fmla="*/ 677 w 1920"/>
                  <a:gd name="T35" fmla="*/ 42 h 1920"/>
                  <a:gd name="T36" fmla="*/ 504 w 1920"/>
                  <a:gd name="T37" fmla="*/ 115 h 1920"/>
                  <a:gd name="T38" fmla="*/ 350 w 1920"/>
                  <a:gd name="T39" fmla="*/ 219 h 1920"/>
                  <a:gd name="T40" fmla="*/ 219 w 1920"/>
                  <a:gd name="T41" fmla="*/ 350 h 1920"/>
                  <a:gd name="T42" fmla="*/ 115 w 1920"/>
                  <a:gd name="T43" fmla="*/ 504 h 1920"/>
                  <a:gd name="T44" fmla="*/ 42 w 1920"/>
                  <a:gd name="T45" fmla="*/ 677 h 1920"/>
                  <a:gd name="T46" fmla="*/ 4 w 1920"/>
                  <a:gd name="T47" fmla="*/ 862 h 1920"/>
                  <a:gd name="T48" fmla="*/ 4 w 1920"/>
                  <a:gd name="T49" fmla="*/ 1058 h 1920"/>
                  <a:gd name="T50" fmla="*/ 42 w 1920"/>
                  <a:gd name="T51" fmla="*/ 1247 h 1920"/>
                  <a:gd name="T52" fmla="*/ 115 w 1920"/>
                  <a:gd name="T53" fmla="*/ 1416 h 1920"/>
                  <a:gd name="T54" fmla="*/ 219 w 1920"/>
                  <a:gd name="T55" fmla="*/ 1570 h 1920"/>
                  <a:gd name="T56" fmla="*/ 350 w 1920"/>
                  <a:gd name="T57" fmla="*/ 1701 h 1920"/>
                  <a:gd name="T58" fmla="*/ 504 w 1920"/>
                  <a:gd name="T59" fmla="*/ 1805 h 1920"/>
                  <a:gd name="T60" fmla="*/ 677 w 1920"/>
                  <a:gd name="T61" fmla="*/ 1878 h 1920"/>
                  <a:gd name="T62" fmla="*/ 862 w 1920"/>
                  <a:gd name="T63" fmla="*/ 1916 h 192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920"/>
                  <a:gd name="T97" fmla="*/ 0 h 1920"/>
                  <a:gd name="T98" fmla="*/ 1920 w 1920"/>
                  <a:gd name="T99" fmla="*/ 1920 h 192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920" h="1920">
                    <a:moveTo>
                      <a:pt x="962" y="1920"/>
                    </a:moveTo>
                    <a:lnTo>
                      <a:pt x="1058" y="1916"/>
                    </a:lnTo>
                    <a:lnTo>
                      <a:pt x="1154" y="1901"/>
                    </a:lnTo>
                    <a:lnTo>
                      <a:pt x="1247" y="1878"/>
                    </a:lnTo>
                    <a:lnTo>
                      <a:pt x="1335" y="1843"/>
                    </a:lnTo>
                    <a:lnTo>
                      <a:pt x="1416" y="1805"/>
                    </a:lnTo>
                    <a:lnTo>
                      <a:pt x="1497" y="1755"/>
                    </a:lnTo>
                    <a:lnTo>
                      <a:pt x="1570" y="1701"/>
                    </a:lnTo>
                    <a:lnTo>
                      <a:pt x="1639" y="1639"/>
                    </a:lnTo>
                    <a:lnTo>
                      <a:pt x="1701" y="1570"/>
                    </a:lnTo>
                    <a:lnTo>
                      <a:pt x="1755" y="1497"/>
                    </a:lnTo>
                    <a:lnTo>
                      <a:pt x="1805" y="1416"/>
                    </a:lnTo>
                    <a:lnTo>
                      <a:pt x="1843" y="1335"/>
                    </a:lnTo>
                    <a:lnTo>
                      <a:pt x="1878" y="1247"/>
                    </a:lnTo>
                    <a:lnTo>
                      <a:pt x="1901" y="1154"/>
                    </a:lnTo>
                    <a:lnTo>
                      <a:pt x="1916" y="1058"/>
                    </a:lnTo>
                    <a:lnTo>
                      <a:pt x="1920" y="962"/>
                    </a:lnTo>
                    <a:lnTo>
                      <a:pt x="1916" y="862"/>
                    </a:lnTo>
                    <a:lnTo>
                      <a:pt x="1901" y="770"/>
                    </a:lnTo>
                    <a:lnTo>
                      <a:pt x="1878" y="677"/>
                    </a:lnTo>
                    <a:lnTo>
                      <a:pt x="1843" y="589"/>
                    </a:lnTo>
                    <a:lnTo>
                      <a:pt x="1805" y="504"/>
                    </a:lnTo>
                    <a:lnTo>
                      <a:pt x="1755" y="423"/>
                    </a:lnTo>
                    <a:lnTo>
                      <a:pt x="1701" y="350"/>
                    </a:lnTo>
                    <a:lnTo>
                      <a:pt x="1639" y="281"/>
                    </a:lnTo>
                    <a:lnTo>
                      <a:pt x="1570" y="219"/>
                    </a:lnTo>
                    <a:lnTo>
                      <a:pt x="1497" y="165"/>
                    </a:lnTo>
                    <a:lnTo>
                      <a:pt x="1416" y="115"/>
                    </a:lnTo>
                    <a:lnTo>
                      <a:pt x="1335" y="77"/>
                    </a:lnTo>
                    <a:lnTo>
                      <a:pt x="1247" y="42"/>
                    </a:lnTo>
                    <a:lnTo>
                      <a:pt x="1154" y="19"/>
                    </a:lnTo>
                    <a:lnTo>
                      <a:pt x="1058" y="4"/>
                    </a:lnTo>
                    <a:lnTo>
                      <a:pt x="962" y="0"/>
                    </a:lnTo>
                    <a:lnTo>
                      <a:pt x="862" y="4"/>
                    </a:lnTo>
                    <a:lnTo>
                      <a:pt x="770" y="19"/>
                    </a:lnTo>
                    <a:lnTo>
                      <a:pt x="677" y="42"/>
                    </a:lnTo>
                    <a:lnTo>
                      <a:pt x="589" y="77"/>
                    </a:lnTo>
                    <a:lnTo>
                      <a:pt x="504" y="115"/>
                    </a:lnTo>
                    <a:lnTo>
                      <a:pt x="423" y="165"/>
                    </a:lnTo>
                    <a:lnTo>
                      <a:pt x="350" y="219"/>
                    </a:lnTo>
                    <a:lnTo>
                      <a:pt x="281" y="281"/>
                    </a:lnTo>
                    <a:lnTo>
                      <a:pt x="219" y="350"/>
                    </a:lnTo>
                    <a:lnTo>
                      <a:pt x="165" y="423"/>
                    </a:lnTo>
                    <a:lnTo>
                      <a:pt x="115" y="504"/>
                    </a:lnTo>
                    <a:lnTo>
                      <a:pt x="77" y="589"/>
                    </a:lnTo>
                    <a:lnTo>
                      <a:pt x="42" y="677"/>
                    </a:lnTo>
                    <a:lnTo>
                      <a:pt x="19" y="770"/>
                    </a:lnTo>
                    <a:lnTo>
                      <a:pt x="4" y="862"/>
                    </a:lnTo>
                    <a:lnTo>
                      <a:pt x="0" y="962"/>
                    </a:lnTo>
                    <a:lnTo>
                      <a:pt x="4" y="1058"/>
                    </a:lnTo>
                    <a:lnTo>
                      <a:pt x="19" y="1154"/>
                    </a:lnTo>
                    <a:lnTo>
                      <a:pt x="42" y="1247"/>
                    </a:lnTo>
                    <a:lnTo>
                      <a:pt x="77" y="1335"/>
                    </a:lnTo>
                    <a:lnTo>
                      <a:pt x="115" y="1416"/>
                    </a:lnTo>
                    <a:lnTo>
                      <a:pt x="165" y="1497"/>
                    </a:lnTo>
                    <a:lnTo>
                      <a:pt x="219" y="1570"/>
                    </a:lnTo>
                    <a:lnTo>
                      <a:pt x="281" y="1639"/>
                    </a:lnTo>
                    <a:lnTo>
                      <a:pt x="350" y="1701"/>
                    </a:lnTo>
                    <a:lnTo>
                      <a:pt x="423" y="1755"/>
                    </a:lnTo>
                    <a:lnTo>
                      <a:pt x="504" y="1805"/>
                    </a:lnTo>
                    <a:lnTo>
                      <a:pt x="589" y="1843"/>
                    </a:lnTo>
                    <a:lnTo>
                      <a:pt x="677" y="1878"/>
                    </a:lnTo>
                    <a:lnTo>
                      <a:pt x="770" y="1901"/>
                    </a:lnTo>
                    <a:lnTo>
                      <a:pt x="862" y="1916"/>
                    </a:lnTo>
                    <a:lnTo>
                      <a:pt x="962" y="1920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569"/>
              </a:p>
            </p:txBody>
          </p:sp>
          <p:sp>
            <p:nvSpPr>
              <p:cNvPr id="1197" name="Freeform 400">
                <a:extLst>
                  <a:ext uri="{FF2B5EF4-FFF2-40B4-BE49-F238E27FC236}">
                    <a16:creationId xmlns:a16="http://schemas.microsoft.com/office/drawing/2014/main" id="{78F55760-0243-ED6D-065F-539623F1BC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9" y="2128"/>
                <a:ext cx="106" cy="200"/>
              </a:xfrm>
              <a:custGeom>
                <a:avLst/>
                <a:gdLst>
                  <a:gd name="T0" fmla="*/ 54 w 104"/>
                  <a:gd name="T1" fmla="*/ 200 h 200"/>
                  <a:gd name="T2" fmla="*/ 62 w 104"/>
                  <a:gd name="T3" fmla="*/ 200 h 200"/>
                  <a:gd name="T4" fmla="*/ 77 w 104"/>
                  <a:gd name="T5" fmla="*/ 196 h 200"/>
                  <a:gd name="T6" fmla="*/ 93 w 104"/>
                  <a:gd name="T7" fmla="*/ 180 h 200"/>
                  <a:gd name="T8" fmla="*/ 104 w 104"/>
                  <a:gd name="T9" fmla="*/ 161 h 200"/>
                  <a:gd name="T10" fmla="*/ 104 w 104"/>
                  <a:gd name="T11" fmla="*/ 138 h 200"/>
                  <a:gd name="T12" fmla="*/ 96 w 104"/>
                  <a:gd name="T13" fmla="*/ 115 h 200"/>
                  <a:gd name="T14" fmla="*/ 54 w 104"/>
                  <a:gd name="T15" fmla="*/ 0 h 200"/>
                  <a:gd name="T16" fmla="*/ 8 w 104"/>
                  <a:gd name="T17" fmla="*/ 115 h 200"/>
                  <a:gd name="T18" fmla="*/ 0 w 104"/>
                  <a:gd name="T19" fmla="*/ 138 h 200"/>
                  <a:gd name="T20" fmla="*/ 0 w 104"/>
                  <a:gd name="T21" fmla="*/ 161 h 200"/>
                  <a:gd name="T22" fmla="*/ 12 w 104"/>
                  <a:gd name="T23" fmla="*/ 180 h 200"/>
                  <a:gd name="T24" fmla="*/ 27 w 104"/>
                  <a:gd name="T25" fmla="*/ 196 h 200"/>
                  <a:gd name="T26" fmla="*/ 43 w 104"/>
                  <a:gd name="T27" fmla="*/ 200 h 200"/>
                  <a:gd name="T28" fmla="*/ 54 w 104"/>
                  <a:gd name="T29" fmla="*/ 200 h 200"/>
                  <a:gd name="T30" fmla="*/ 54 w 104"/>
                  <a:gd name="T31" fmla="*/ 200 h 20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4"/>
                  <a:gd name="T49" fmla="*/ 0 h 200"/>
                  <a:gd name="T50" fmla="*/ 104 w 104"/>
                  <a:gd name="T51" fmla="*/ 200 h 20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4" h="200">
                    <a:moveTo>
                      <a:pt x="54" y="200"/>
                    </a:moveTo>
                    <a:lnTo>
                      <a:pt x="62" y="200"/>
                    </a:lnTo>
                    <a:lnTo>
                      <a:pt x="77" y="196"/>
                    </a:lnTo>
                    <a:lnTo>
                      <a:pt x="93" y="180"/>
                    </a:lnTo>
                    <a:lnTo>
                      <a:pt x="104" y="161"/>
                    </a:lnTo>
                    <a:lnTo>
                      <a:pt x="104" y="138"/>
                    </a:lnTo>
                    <a:lnTo>
                      <a:pt x="96" y="115"/>
                    </a:lnTo>
                    <a:lnTo>
                      <a:pt x="54" y="0"/>
                    </a:lnTo>
                    <a:lnTo>
                      <a:pt x="8" y="115"/>
                    </a:lnTo>
                    <a:lnTo>
                      <a:pt x="0" y="138"/>
                    </a:lnTo>
                    <a:lnTo>
                      <a:pt x="0" y="161"/>
                    </a:lnTo>
                    <a:lnTo>
                      <a:pt x="12" y="180"/>
                    </a:lnTo>
                    <a:lnTo>
                      <a:pt x="27" y="196"/>
                    </a:lnTo>
                    <a:lnTo>
                      <a:pt x="43" y="200"/>
                    </a:lnTo>
                    <a:lnTo>
                      <a:pt x="54" y="200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569"/>
              </a:p>
            </p:txBody>
          </p:sp>
          <p:sp>
            <p:nvSpPr>
              <p:cNvPr id="1198" name="Freeform 401">
                <a:extLst>
                  <a:ext uri="{FF2B5EF4-FFF2-40B4-BE49-F238E27FC236}">
                    <a16:creationId xmlns:a16="http://schemas.microsoft.com/office/drawing/2014/main" id="{F648EF55-CA26-2676-7AC4-1E9D8D035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2" y="2316"/>
                <a:ext cx="734" cy="1324"/>
              </a:xfrm>
              <a:custGeom>
                <a:avLst/>
                <a:gdLst>
                  <a:gd name="T0" fmla="*/ 412 w 735"/>
                  <a:gd name="T1" fmla="*/ 296 h 1324"/>
                  <a:gd name="T2" fmla="*/ 412 w 735"/>
                  <a:gd name="T3" fmla="*/ 1228 h 1324"/>
                  <a:gd name="T4" fmla="*/ 662 w 735"/>
                  <a:gd name="T5" fmla="*/ 1324 h 1324"/>
                  <a:gd name="T6" fmla="*/ 735 w 735"/>
                  <a:gd name="T7" fmla="*/ 1289 h 1324"/>
                  <a:gd name="T8" fmla="*/ 485 w 735"/>
                  <a:gd name="T9" fmla="*/ 1185 h 1324"/>
                  <a:gd name="T10" fmla="*/ 485 w 735"/>
                  <a:gd name="T11" fmla="*/ 254 h 1324"/>
                  <a:gd name="T12" fmla="*/ 412 w 735"/>
                  <a:gd name="T13" fmla="*/ 204 h 1324"/>
                  <a:gd name="T14" fmla="*/ 412 w 735"/>
                  <a:gd name="T15" fmla="*/ 81 h 1324"/>
                  <a:gd name="T16" fmla="*/ 369 w 735"/>
                  <a:gd name="T17" fmla="*/ 0 h 1324"/>
                  <a:gd name="T18" fmla="*/ 331 w 735"/>
                  <a:gd name="T19" fmla="*/ 81 h 1324"/>
                  <a:gd name="T20" fmla="*/ 331 w 735"/>
                  <a:gd name="T21" fmla="*/ 204 h 1324"/>
                  <a:gd name="T22" fmla="*/ 258 w 735"/>
                  <a:gd name="T23" fmla="*/ 254 h 1324"/>
                  <a:gd name="T24" fmla="*/ 258 w 735"/>
                  <a:gd name="T25" fmla="*/ 1185 h 1324"/>
                  <a:gd name="T26" fmla="*/ 0 w 735"/>
                  <a:gd name="T27" fmla="*/ 1289 h 1324"/>
                  <a:gd name="T28" fmla="*/ 77 w 735"/>
                  <a:gd name="T29" fmla="*/ 1324 h 1324"/>
                  <a:gd name="T30" fmla="*/ 331 w 735"/>
                  <a:gd name="T31" fmla="*/ 1228 h 1324"/>
                  <a:gd name="T32" fmla="*/ 331 w 735"/>
                  <a:gd name="T33" fmla="*/ 296 h 1324"/>
                  <a:gd name="T34" fmla="*/ 373 w 735"/>
                  <a:gd name="T35" fmla="*/ 266 h 1324"/>
                  <a:gd name="T36" fmla="*/ 412 w 735"/>
                  <a:gd name="T37" fmla="*/ 296 h 1324"/>
                  <a:gd name="T38" fmla="*/ 412 w 735"/>
                  <a:gd name="T39" fmla="*/ 296 h 132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735"/>
                  <a:gd name="T61" fmla="*/ 0 h 1324"/>
                  <a:gd name="T62" fmla="*/ 735 w 735"/>
                  <a:gd name="T63" fmla="*/ 1324 h 132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735" h="1324">
                    <a:moveTo>
                      <a:pt x="412" y="296"/>
                    </a:moveTo>
                    <a:lnTo>
                      <a:pt x="412" y="1228"/>
                    </a:lnTo>
                    <a:lnTo>
                      <a:pt x="662" y="1324"/>
                    </a:lnTo>
                    <a:lnTo>
                      <a:pt x="735" y="1289"/>
                    </a:lnTo>
                    <a:lnTo>
                      <a:pt x="485" y="1185"/>
                    </a:lnTo>
                    <a:lnTo>
                      <a:pt x="485" y="254"/>
                    </a:lnTo>
                    <a:lnTo>
                      <a:pt x="412" y="204"/>
                    </a:lnTo>
                    <a:lnTo>
                      <a:pt x="412" y="81"/>
                    </a:lnTo>
                    <a:lnTo>
                      <a:pt x="369" y="0"/>
                    </a:lnTo>
                    <a:lnTo>
                      <a:pt x="331" y="81"/>
                    </a:lnTo>
                    <a:lnTo>
                      <a:pt x="331" y="204"/>
                    </a:lnTo>
                    <a:lnTo>
                      <a:pt x="258" y="254"/>
                    </a:lnTo>
                    <a:lnTo>
                      <a:pt x="258" y="1185"/>
                    </a:lnTo>
                    <a:lnTo>
                      <a:pt x="0" y="1289"/>
                    </a:lnTo>
                    <a:lnTo>
                      <a:pt x="77" y="1324"/>
                    </a:lnTo>
                    <a:lnTo>
                      <a:pt x="331" y="1228"/>
                    </a:lnTo>
                    <a:lnTo>
                      <a:pt x="331" y="296"/>
                    </a:lnTo>
                    <a:lnTo>
                      <a:pt x="373" y="266"/>
                    </a:lnTo>
                    <a:lnTo>
                      <a:pt x="412" y="296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569"/>
              </a:p>
            </p:txBody>
          </p:sp>
          <p:sp>
            <p:nvSpPr>
              <p:cNvPr id="1199" name="Freeform 402">
                <a:extLst>
                  <a:ext uri="{FF2B5EF4-FFF2-40B4-BE49-F238E27FC236}">
                    <a16:creationId xmlns:a16="http://schemas.microsoft.com/office/drawing/2014/main" id="{FF292E8B-E954-49D3-4EC9-B52480A26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2" y="3607"/>
                <a:ext cx="737" cy="71"/>
              </a:xfrm>
              <a:custGeom>
                <a:avLst/>
                <a:gdLst>
                  <a:gd name="T0" fmla="*/ 0 w 739"/>
                  <a:gd name="T1" fmla="*/ 73 h 73"/>
                  <a:gd name="T2" fmla="*/ 0 w 739"/>
                  <a:gd name="T3" fmla="*/ 0 h 73"/>
                  <a:gd name="T4" fmla="*/ 739 w 739"/>
                  <a:gd name="T5" fmla="*/ 0 h 73"/>
                  <a:gd name="T6" fmla="*/ 739 w 739"/>
                  <a:gd name="T7" fmla="*/ 73 h 73"/>
                  <a:gd name="T8" fmla="*/ 0 w 739"/>
                  <a:gd name="T9" fmla="*/ 73 h 73"/>
                  <a:gd name="T10" fmla="*/ 0 w 739"/>
                  <a:gd name="T11" fmla="*/ 73 h 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9"/>
                  <a:gd name="T19" fmla="*/ 0 h 73"/>
                  <a:gd name="T20" fmla="*/ 739 w 739"/>
                  <a:gd name="T21" fmla="*/ 73 h 7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9" h="73">
                    <a:moveTo>
                      <a:pt x="0" y="73"/>
                    </a:moveTo>
                    <a:lnTo>
                      <a:pt x="0" y="0"/>
                    </a:lnTo>
                    <a:lnTo>
                      <a:pt x="739" y="0"/>
                    </a:lnTo>
                    <a:lnTo>
                      <a:pt x="739" y="73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569"/>
              </a:p>
            </p:txBody>
          </p:sp>
          <p:sp>
            <p:nvSpPr>
              <p:cNvPr id="1200" name="Freeform 403">
                <a:extLst>
                  <a:ext uri="{FF2B5EF4-FFF2-40B4-BE49-F238E27FC236}">
                    <a16:creationId xmlns:a16="http://schemas.microsoft.com/office/drawing/2014/main" id="{0869862D-385E-DFDF-E3BD-56EFA20C3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6" y="3482"/>
                <a:ext cx="151" cy="62"/>
              </a:xfrm>
              <a:custGeom>
                <a:avLst/>
                <a:gdLst>
                  <a:gd name="T0" fmla="*/ 0 w 150"/>
                  <a:gd name="T1" fmla="*/ 62 h 62"/>
                  <a:gd name="T2" fmla="*/ 0 w 150"/>
                  <a:gd name="T3" fmla="*/ 0 h 62"/>
                  <a:gd name="T4" fmla="*/ 150 w 150"/>
                  <a:gd name="T5" fmla="*/ 0 h 62"/>
                  <a:gd name="T6" fmla="*/ 150 w 150"/>
                  <a:gd name="T7" fmla="*/ 62 h 62"/>
                  <a:gd name="T8" fmla="*/ 0 w 150"/>
                  <a:gd name="T9" fmla="*/ 62 h 62"/>
                  <a:gd name="T10" fmla="*/ 0 w 150"/>
                  <a:gd name="T11" fmla="*/ 62 h 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0"/>
                  <a:gd name="T19" fmla="*/ 0 h 62"/>
                  <a:gd name="T20" fmla="*/ 150 w 150"/>
                  <a:gd name="T21" fmla="*/ 62 h 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0" h="62">
                    <a:moveTo>
                      <a:pt x="0" y="62"/>
                    </a:moveTo>
                    <a:lnTo>
                      <a:pt x="0" y="0"/>
                    </a:lnTo>
                    <a:lnTo>
                      <a:pt x="150" y="0"/>
                    </a:lnTo>
                    <a:lnTo>
                      <a:pt x="150" y="62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569"/>
              </a:p>
            </p:txBody>
          </p:sp>
          <p:sp>
            <p:nvSpPr>
              <p:cNvPr id="1201" name="Freeform 404">
                <a:extLst>
                  <a:ext uri="{FF2B5EF4-FFF2-40B4-BE49-F238E27FC236}">
                    <a16:creationId xmlns:a16="http://schemas.microsoft.com/office/drawing/2014/main" id="{69F5EFD2-DBEF-6FCC-23BC-241F82904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7" y="2403"/>
                <a:ext cx="1249" cy="133"/>
              </a:xfrm>
              <a:custGeom>
                <a:avLst/>
                <a:gdLst>
                  <a:gd name="T0" fmla="*/ 689 w 1250"/>
                  <a:gd name="T1" fmla="*/ 0 h 130"/>
                  <a:gd name="T2" fmla="*/ 735 w 1250"/>
                  <a:gd name="T3" fmla="*/ 3 h 130"/>
                  <a:gd name="T4" fmla="*/ 819 w 1250"/>
                  <a:gd name="T5" fmla="*/ 27 h 130"/>
                  <a:gd name="T6" fmla="*/ 893 w 1250"/>
                  <a:gd name="T7" fmla="*/ 50 h 130"/>
                  <a:gd name="T8" fmla="*/ 966 w 1250"/>
                  <a:gd name="T9" fmla="*/ 69 h 130"/>
                  <a:gd name="T10" fmla="*/ 1062 w 1250"/>
                  <a:gd name="T11" fmla="*/ 73 h 130"/>
                  <a:gd name="T12" fmla="*/ 1166 w 1250"/>
                  <a:gd name="T13" fmla="*/ 61 h 130"/>
                  <a:gd name="T14" fmla="*/ 1235 w 1250"/>
                  <a:gd name="T15" fmla="*/ 50 h 130"/>
                  <a:gd name="T16" fmla="*/ 1250 w 1250"/>
                  <a:gd name="T17" fmla="*/ 88 h 130"/>
                  <a:gd name="T18" fmla="*/ 1181 w 1250"/>
                  <a:gd name="T19" fmla="*/ 107 h 130"/>
                  <a:gd name="T20" fmla="*/ 1100 w 1250"/>
                  <a:gd name="T21" fmla="*/ 127 h 130"/>
                  <a:gd name="T22" fmla="*/ 1023 w 1250"/>
                  <a:gd name="T23" fmla="*/ 130 h 130"/>
                  <a:gd name="T24" fmla="*/ 939 w 1250"/>
                  <a:gd name="T25" fmla="*/ 123 h 130"/>
                  <a:gd name="T26" fmla="*/ 854 w 1250"/>
                  <a:gd name="T27" fmla="*/ 107 h 130"/>
                  <a:gd name="T28" fmla="*/ 769 w 1250"/>
                  <a:gd name="T29" fmla="*/ 84 h 130"/>
                  <a:gd name="T30" fmla="*/ 712 w 1250"/>
                  <a:gd name="T31" fmla="*/ 77 h 130"/>
                  <a:gd name="T32" fmla="*/ 654 w 1250"/>
                  <a:gd name="T33" fmla="*/ 77 h 130"/>
                  <a:gd name="T34" fmla="*/ 600 w 1250"/>
                  <a:gd name="T35" fmla="*/ 77 h 130"/>
                  <a:gd name="T36" fmla="*/ 542 w 1250"/>
                  <a:gd name="T37" fmla="*/ 77 h 130"/>
                  <a:gd name="T38" fmla="*/ 485 w 1250"/>
                  <a:gd name="T39" fmla="*/ 84 h 130"/>
                  <a:gd name="T40" fmla="*/ 396 w 1250"/>
                  <a:gd name="T41" fmla="*/ 107 h 130"/>
                  <a:gd name="T42" fmla="*/ 308 w 1250"/>
                  <a:gd name="T43" fmla="*/ 123 h 130"/>
                  <a:gd name="T44" fmla="*/ 227 w 1250"/>
                  <a:gd name="T45" fmla="*/ 130 h 130"/>
                  <a:gd name="T46" fmla="*/ 150 w 1250"/>
                  <a:gd name="T47" fmla="*/ 127 h 130"/>
                  <a:gd name="T48" fmla="*/ 65 w 1250"/>
                  <a:gd name="T49" fmla="*/ 107 h 130"/>
                  <a:gd name="T50" fmla="*/ 0 w 1250"/>
                  <a:gd name="T51" fmla="*/ 88 h 130"/>
                  <a:gd name="T52" fmla="*/ 11 w 1250"/>
                  <a:gd name="T53" fmla="*/ 50 h 130"/>
                  <a:gd name="T54" fmla="*/ 85 w 1250"/>
                  <a:gd name="T55" fmla="*/ 61 h 130"/>
                  <a:gd name="T56" fmla="*/ 188 w 1250"/>
                  <a:gd name="T57" fmla="*/ 73 h 130"/>
                  <a:gd name="T58" fmla="*/ 285 w 1250"/>
                  <a:gd name="T59" fmla="*/ 69 h 130"/>
                  <a:gd name="T60" fmla="*/ 358 w 1250"/>
                  <a:gd name="T61" fmla="*/ 50 h 130"/>
                  <a:gd name="T62" fmla="*/ 435 w 1250"/>
                  <a:gd name="T63" fmla="*/ 27 h 130"/>
                  <a:gd name="T64" fmla="*/ 515 w 1250"/>
                  <a:gd name="T65" fmla="*/ 3 h 130"/>
                  <a:gd name="T66" fmla="*/ 562 w 1250"/>
                  <a:gd name="T67" fmla="*/ 0 h 130"/>
                  <a:gd name="T68" fmla="*/ 689 w 1250"/>
                  <a:gd name="T69" fmla="*/ 0 h 130"/>
                  <a:gd name="T70" fmla="*/ 689 w 1250"/>
                  <a:gd name="T71" fmla="*/ 0 h 13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250"/>
                  <a:gd name="T109" fmla="*/ 0 h 130"/>
                  <a:gd name="T110" fmla="*/ 1250 w 1250"/>
                  <a:gd name="T111" fmla="*/ 130 h 13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250" h="130">
                    <a:moveTo>
                      <a:pt x="689" y="0"/>
                    </a:moveTo>
                    <a:lnTo>
                      <a:pt x="735" y="3"/>
                    </a:lnTo>
                    <a:lnTo>
                      <a:pt x="819" y="27"/>
                    </a:lnTo>
                    <a:lnTo>
                      <a:pt x="893" y="50"/>
                    </a:lnTo>
                    <a:lnTo>
                      <a:pt x="966" y="69"/>
                    </a:lnTo>
                    <a:lnTo>
                      <a:pt x="1062" y="73"/>
                    </a:lnTo>
                    <a:lnTo>
                      <a:pt x="1166" y="61"/>
                    </a:lnTo>
                    <a:lnTo>
                      <a:pt x="1235" y="50"/>
                    </a:lnTo>
                    <a:lnTo>
                      <a:pt x="1250" y="88"/>
                    </a:lnTo>
                    <a:lnTo>
                      <a:pt x="1181" y="107"/>
                    </a:lnTo>
                    <a:lnTo>
                      <a:pt x="1100" y="127"/>
                    </a:lnTo>
                    <a:lnTo>
                      <a:pt x="1023" y="130"/>
                    </a:lnTo>
                    <a:lnTo>
                      <a:pt x="939" y="123"/>
                    </a:lnTo>
                    <a:lnTo>
                      <a:pt x="854" y="107"/>
                    </a:lnTo>
                    <a:lnTo>
                      <a:pt x="769" y="84"/>
                    </a:lnTo>
                    <a:lnTo>
                      <a:pt x="712" y="77"/>
                    </a:lnTo>
                    <a:lnTo>
                      <a:pt x="654" y="77"/>
                    </a:lnTo>
                    <a:lnTo>
                      <a:pt x="600" y="77"/>
                    </a:lnTo>
                    <a:lnTo>
                      <a:pt x="542" y="77"/>
                    </a:lnTo>
                    <a:lnTo>
                      <a:pt x="485" y="84"/>
                    </a:lnTo>
                    <a:lnTo>
                      <a:pt x="396" y="107"/>
                    </a:lnTo>
                    <a:lnTo>
                      <a:pt x="308" y="123"/>
                    </a:lnTo>
                    <a:lnTo>
                      <a:pt x="227" y="130"/>
                    </a:lnTo>
                    <a:lnTo>
                      <a:pt x="150" y="127"/>
                    </a:lnTo>
                    <a:lnTo>
                      <a:pt x="65" y="107"/>
                    </a:lnTo>
                    <a:lnTo>
                      <a:pt x="0" y="88"/>
                    </a:lnTo>
                    <a:lnTo>
                      <a:pt x="11" y="50"/>
                    </a:lnTo>
                    <a:lnTo>
                      <a:pt x="85" y="61"/>
                    </a:lnTo>
                    <a:lnTo>
                      <a:pt x="188" y="73"/>
                    </a:lnTo>
                    <a:lnTo>
                      <a:pt x="285" y="69"/>
                    </a:lnTo>
                    <a:lnTo>
                      <a:pt x="358" y="50"/>
                    </a:lnTo>
                    <a:lnTo>
                      <a:pt x="435" y="27"/>
                    </a:lnTo>
                    <a:lnTo>
                      <a:pt x="515" y="3"/>
                    </a:lnTo>
                    <a:lnTo>
                      <a:pt x="562" y="0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569"/>
              </a:p>
            </p:txBody>
          </p:sp>
          <p:sp>
            <p:nvSpPr>
              <p:cNvPr id="1202" name="Freeform 405">
                <a:extLst>
                  <a:ext uri="{FF2B5EF4-FFF2-40B4-BE49-F238E27FC236}">
                    <a16:creationId xmlns:a16="http://schemas.microsoft.com/office/drawing/2014/main" id="{EAB0635C-9E2E-DB3D-61FD-B332522BF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3" y="3320"/>
                <a:ext cx="534" cy="208"/>
              </a:xfrm>
              <a:custGeom>
                <a:avLst/>
                <a:gdLst>
                  <a:gd name="T0" fmla="*/ 466 w 535"/>
                  <a:gd name="T1" fmla="*/ 16 h 208"/>
                  <a:gd name="T2" fmla="*/ 462 w 535"/>
                  <a:gd name="T3" fmla="*/ 43 h 208"/>
                  <a:gd name="T4" fmla="*/ 446 w 535"/>
                  <a:gd name="T5" fmla="*/ 70 h 208"/>
                  <a:gd name="T6" fmla="*/ 427 w 535"/>
                  <a:gd name="T7" fmla="*/ 89 h 208"/>
                  <a:gd name="T8" fmla="*/ 400 w 535"/>
                  <a:gd name="T9" fmla="*/ 104 h 208"/>
                  <a:gd name="T10" fmla="*/ 369 w 535"/>
                  <a:gd name="T11" fmla="*/ 120 h 208"/>
                  <a:gd name="T12" fmla="*/ 339 w 535"/>
                  <a:gd name="T13" fmla="*/ 127 h 208"/>
                  <a:gd name="T14" fmla="*/ 308 w 535"/>
                  <a:gd name="T15" fmla="*/ 135 h 208"/>
                  <a:gd name="T16" fmla="*/ 281 w 535"/>
                  <a:gd name="T17" fmla="*/ 139 h 208"/>
                  <a:gd name="T18" fmla="*/ 250 w 535"/>
                  <a:gd name="T19" fmla="*/ 139 h 208"/>
                  <a:gd name="T20" fmla="*/ 219 w 535"/>
                  <a:gd name="T21" fmla="*/ 135 h 208"/>
                  <a:gd name="T22" fmla="*/ 185 w 535"/>
                  <a:gd name="T23" fmla="*/ 127 h 208"/>
                  <a:gd name="T24" fmla="*/ 154 w 535"/>
                  <a:gd name="T25" fmla="*/ 116 h 208"/>
                  <a:gd name="T26" fmla="*/ 123 w 535"/>
                  <a:gd name="T27" fmla="*/ 100 h 208"/>
                  <a:gd name="T28" fmla="*/ 100 w 535"/>
                  <a:gd name="T29" fmla="*/ 77 h 208"/>
                  <a:gd name="T30" fmla="*/ 81 w 535"/>
                  <a:gd name="T31" fmla="*/ 54 h 208"/>
                  <a:gd name="T32" fmla="*/ 73 w 535"/>
                  <a:gd name="T33" fmla="*/ 23 h 208"/>
                  <a:gd name="T34" fmla="*/ 0 w 535"/>
                  <a:gd name="T35" fmla="*/ 0 h 208"/>
                  <a:gd name="T36" fmla="*/ 4 w 535"/>
                  <a:gd name="T37" fmla="*/ 54 h 208"/>
                  <a:gd name="T38" fmla="*/ 19 w 535"/>
                  <a:gd name="T39" fmla="*/ 97 h 208"/>
                  <a:gd name="T40" fmla="*/ 46 w 535"/>
                  <a:gd name="T41" fmla="*/ 131 h 208"/>
                  <a:gd name="T42" fmla="*/ 92 w 535"/>
                  <a:gd name="T43" fmla="*/ 166 h 208"/>
                  <a:gd name="T44" fmla="*/ 146 w 535"/>
                  <a:gd name="T45" fmla="*/ 189 h 208"/>
                  <a:gd name="T46" fmla="*/ 208 w 535"/>
                  <a:gd name="T47" fmla="*/ 204 h 208"/>
                  <a:gd name="T48" fmla="*/ 269 w 535"/>
                  <a:gd name="T49" fmla="*/ 208 h 208"/>
                  <a:gd name="T50" fmla="*/ 335 w 535"/>
                  <a:gd name="T51" fmla="*/ 204 h 208"/>
                  <a:gd name="T52" fmla="*/ 396 w 535"/>
                  <a:gd name="T53" fmla="*/ 189 h 208"/>
                  <a:gd name="T54" fmla="*/ 450 w 535"/>
                  <a:gd name="T55" fmla="*/ 166 h 208"/>
                  <a:gd name="T56" fmla="*/ 496 w 535"/>
                  <a:gd name="T57" fmla="*/ 127 h 208"/>
                  <a:gd name="T58" fmla="*/ 531 w 535"/>
                  <a:gd name="T59" fmla="*/ 73 h 208"/>
                  <a:gd name="T60" fmla="*/ 535 w 535"/>
                  <a:gd name="T61" fmla="*/ 54 h 208"/>
                  <a:gd name="T62" fmla="*/ 535 w 535"/>
                  <a:gd name="T63" fmla="*/ 39 h 208"/>
                  <a:gd name="T64" fmla="*/ 535 w 535"/>
                  <a:gd name="T65" fmla="*/ 20 h 208"/>
                  <a:gd name="T66" fmla="*/ 535 w 535"/>
                  <a:gd name="T67" fmla="*/ 0 h 208"/>
                  <a:gd name="T68" fmla="*/ 466 w 535"/>
                  <a:gd name="T69" fmla="*/ 16 h 208"/>
                  <a:gd name="T70" fmla="*/ 466 w 535"/>
                  <a:gd name="T71" fmla="*/ 16 h 20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35"/>
                  <a:gd name="T109" fmla="*/ 0 h 208"/>
                  <a:gd name="T110" fmla="*/ 535 w 535"/>
                  <a:gd name="T111" fmla="*/ 208 h 20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35" h="208">
                    <a:moveTo>
                      <a:pt x="466" y="16"/>
                    </a:moveTo>
                    <a:lnTo>
                      <a:pt x="462" y="43"/>
                    </a:lnTo>
                    <a:lnTo>
                      <a:pt x="446" y="70"/>
                    </a:lnTo>
                    <a:lnTo>
                      <a:pt x="427" y="89"/>
                    </a:lnTo>
                    <a:lnTo>
                      <a:pt x="400" y="104"/>
                    </a:lnTo>
                    <a:lnTo>
                      <a:pt x="369" y="120"/>
                    </a:lnTo>
                    <a:lnTo>
                      <a:pt x="339" y="127"/>
                    </a:lnTo>
                    <a:lnTo>
                      <a:pt x="308" y="135"/>
                    </a:lnTo>
                    <a:lnTo>
                      <a:pt x="281" y="139"/>
                    </a:lnTo>
                    <a:lnTo>
                      <a:pt x="250" y="139"/>
                    </a:lnTo>
                    <a:lnTo>
                      <a:pt x="219" y="135"/>
                    </a:lnTo>
                    <a:lnTo>
                      <a:pt x="185" y="127"/>
                    </a:lnTo>
                    <a:lnTo>
                      <a:pt x="154" y="116"/>
                    </a:lnTo>
                    <a:lnTo>
                      <a:pt x="123" y="100"/>
                    </a:lnTo>
                    <a:lnTo>
                      <a:pt x="100" y="77"/>
                    </a:lnTo>
                    <a:lnTo>
                      <a:pt x="81" y="54"/>
                    </a:lnTo>
                    <a:lnTo>
                      <a:pt x="73" y="23"/>
                    </a:lnTo>
                    <a:lnTo>
                      <a:pt x="0" y="0"/>
                    </a:lnTo>
                    <a:lnTo>
                      <a:pt x="4" y="54"/>
                    </a:lnTo>
                    <a:lnTo>
                      <a:pt x="19" y="97"/>
                    </a:lnTo>
                    <a:lnTo>
                      <a:pt x="46" y="131"/>
                    </a:lnTo>
                    <a:lnTo>
                      <a:pt x="92" y="166"/>
                    </a:lnTo>
                    <a:lnTo>
                      <a:pt x="146" y="189"/>
                    </a:lnTo>
                    <a:lnTo>
                      <a:pt x="208" y="204"/>
                    </a:lnTo>
                    <a:lnTo>
                      <a:pt x="269" y="208"/>
                    </a:lnTo>
                    <a:lnTo>
                      <a:pt x="335" y="204"/>
                    </a:lnTo>
                    <a:lnTo>
                      <a:pt x="396" y="189"/>
                    </a:lnTo>
                    <a:lnTo>
                      <a:pt x="450" y="166"/>
                    </a:lnTo>
                    <a:lnTo>
                      <a:pt x="496" y="127"/>
                    </a:lnTo>
                    <a:lnTo>
                      <a:pt x="531" y="73"/>
                    </a:lnTo>
                    <a:lnTo>
                      <a:pt x="535" y="54"/>
                    </a:lnTo>
                    <a:lnTo>
                      <a:pt x="535" y="39"/>
                    </a:lnTo>
                    <a:lnTo>
                      <a:pt x="535" y="20"/>
                    </a:lnTo>
                    <a:lnTo>
                      <a:pt x="535" y="0"/>
                    </a:lnTo>
                    <a:lnTo>
                      <a:pt x="466" y="16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569"/>
              </a:p>
            </p:txBody>
          </p:sp>
          <p:sp>
            <p:nvSpPr>
              <p:cNvPr id="1203" name="Freeform 406">
                <a:extLst>
                  <a:ext uri="{FF2B5EF4-FFF2-40B4-BE49-F238E27FC236}">
                    <a16:creationId xmlns:a16="http://schemas.microsoft.com/office/drawing/2014/main" id="{899C2EAA-EE77-25FB-66C2-5ADF7B55E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3" y="3320"/>
                <a:ext cx="534" cy="62"/>
              </a:xfrm>
              <a:custGeom>
                <a:avLst/>
                <a:gdLst>
                  <a:gd name="T0" fmla="*/ 0 w 535"/>
                  <a:gd name="T1" fmla="*/ 0 h 62"/>
                  <a:gd name="T2" fmla="*/ 535 w 535"/>
                  <a:gd name="T3" fmla="*/ 0 h 62"/>
                  <a:gd name="T4" fmla="*/ 477 w 535"/>
                  <a:gd name="T5" fmla="*/ 62 h 62"/>
                  <a:gd name="T6" fmla="*/ 65 w 535"/>
                  <a:gd name="T7" fmla="*/ 62 h 62"/>
                  <a:gd name="T8" fmla="*/ 0 w 535"/>
                  <a:gd name="T9" fmla="*/ 0 h 62"/>
                  <a:gd name="T10" fmla="*/ 0 w 535"/>
                  <a:gd name="T11" fmla="*/ 0 h 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5"/>
                  <a:gd name="T19" fmla="*/ 0 h 62"/>
                  <a:gd name="T20" fmla="*/ 535 w 535"/>
                  <a:gd name="T21" fmla="*/ 62 h 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5" h="62">
                    <a:moveTo>
                      <a:pt x="0" y="0"/>
                    </a:moveTo>
                    <a:lnTo>
                      <a:pt x="535" y="0"/>
                    </a:lnTo>
                    <a:lnTo>
                      <a:pt x="477" y="62"/>
                    </a:lnTo>
                    <a:lnTo>
                      <a:pt x="65" y="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569"/>
              </a:p>
            </p:txBody>
          </p:sp>
          <p:sp>
            <p:nvSpPr>
              <p:cNvPr id="1204" name="Freeform 407">
                <a:extLst>
                  <a:ext uri="{FF2B5EF4-FFF2-40B4-BE49-F238E27FC236}">
                    <a16:creationId xmlns:a16="http://schemas.microsoft.com/office/drawing/2014/main" id="{74617B3A-F6DC-8E70-4D46-1AB72CD499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3" y="2495"/>
                <a:ext cx="280" cy="850"/>
              </a:xfrm>
              <a:custGeom>
                <a:avLst/>
                <a:gdLst>
                  <a:gd name="T0" fmla="*/ 281 w 281"/>
                  <a:gd name="T1" fmla="*/ 23 h 846"/>
                  <a:gd name="T2" fmla="*/ 42 w 281"/>
                  <a:gd name="T3" fmla="*/ 846 h 846"/>
                  <a:gd name="T4" fmla="*/ 0 w 281"/>
                  <a:gd name="T5" fmla="*/ 827 h 846"/>
                  <a:gd name="T6" fmla="*/ 239 w 281"/>
                  <a:gd name="T7" fmla="*/ 0 h 846"/>
                  <a:gd name="T8" fmla="*/ 281 w 281"/>
                  <a:gd name="T9" fmla="*/ 23 h 846"/>
                  <a:gd name="T10" fmla="*/ 281 w 281"/>
                  <a:gd name="T11" fmla="*/ 23 h 84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1"/>
                  <a:gd name="T19" fmla="*/ 0 h 846"/>
                  <a:gd name="T20" fmla="*/ 281 w 281"/>
                  <a:gd name="T21" fmla="*/ 846 h 84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1" h="846">
                    <a:moveTo>
                      <a:pt x="281" y="23"/>
                    </a:moveTo>
                    <a:lnTo>
                      <a:pt x="42" y="846"/>
                    </a:lnTo>
                    <a:lnTo>
                      <a:pt x="0" y="827"/>
                    </a:lnTo>
                    <a:lnTo>
                      <a:pt x="239" y="0"/>
                    </a:lnTo>
                    <a:lnTo>
                      <a:pt x="281" y="23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569"/>
              </a:p>
            </p:txBody>
          </p:sp>
          <p:sp>
            <p:nvSpPr>
              <p:cNvPr id="1205" name="Freeform 408">
                <a:extLst>
                  <a:ext uri="{FF2B5EF4-FFF2-40B4-BE49-F238E27FC236}">
                    <a16:creationId xmlns:a16="http://schemas.microsoft.com/office/drawing/2014/main" id="{A098F386-4AF9-7609-94D5-8AC8E53059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7" y="2495"/>
                <a:ext cx="280" cy="850"/>
              </a:xfrm>
              <a:custGeom>
                <a:avLst/>
                <a:gdLst>
                  <a:gd name="T0" fmla="*/ 0 w 281"/>
                  <a:gd name="T1" fmla="*/ 23 h 846"/>
                  <a:gd name="T2" fmla="*/ 238 w 281"/>
                  <a:gd name="T3" fmla="*/ 846 h 846"/>
                  <a:gd name="T4" fmla="*/ 281 w 281"/>
                  <a:gd name="T5" fmla="*/ 827 h 846"/>
                  <a:gd name="T6" fmla="*/ 42 w 281"/>
                  <a:gd name="T7" fmla="*/ 0 h 846"/>
                  <a:gd name="T8" fmla="*/ 0 w 281"/>
                  <a:gd name="T9" fmla="*/ 23 h 846"/>
                  <a:gd name="T10" fmla="*/ 0 w 281"/>
                  <a:gd name="T11" fmla="*/ 23 h 84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1"/>
                  <a:gd name="T19" fmla="*/ 0 h 846"/>
                  <a:gd name="T20" fmla="*/ 281 w 281"/>
                  <a:gd name="T21" fmla="*/ 846 h 84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1" h="846">
                    <a:moveTo>
                      <a:pt x="0" y="23"/>
                    </a:moveTo>
                    <a:lnTo>
                      <a:pt x="238" y="846"/>
                    </a:lnTo>
                    <a:lnTo>
                      <a:pt x="281" y="827"/>
                    </a:lnTo>
                    <a:lnTo>
                      <a:pt x="42" y="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569"/>
              </a:p>
            </p:txBody>
          </p:sp>
          <p:sp>
            <p:nvSpPr>
              <p:cNvPr id="1206" name="Freeform 409">
                <a:extLst>
                  <a:ext uri="{FF2B5EF4-FFF2-40B4-BE49-F238E27FC236}">
                    <a16:creationId xmlns:a16="http://schemas.microsoft.com/office/drawing/2014/main" id="{6C460F40-7869-F0C3-5F80-752778572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9" y="2499"/>
                <a:ext cx="43" cy="854"/>
              </a:xfrm>
              <a:custGeom>
                <a:avLst/>
                <a:gdLst>
                  <a:gd name="T0" fmla="*/ 0 w 43"/>
                  <a:gd name="T1" fmla="*/ 850 h 850"/>
                  <a:gd name="T2" fmla="*/ 0 w 43"/>
                  <a:gd name="T3" fmla="*/ 0 h 850"/>
                  <a:gd name="T4" fmla="*/ 43 w 43"/>
                  <a:gd name="T5" fmla="*/ 0 h 850"/>
                  <a:gd name="T6" fmla="*/ 43 w 43"/>
                  <a:gd name="T7" fmla="*/ 850 h 850"/>
                  <a:gd name="T8" fmla="*/ 0 w 43"/>
                  <a:gd name="T9" fmla="*/ 850 h 850"/>
                  <a:gd name="T10" fmla="*/ 0 w 43"/>
                  <a:gd name="T11" fmla="*/ 850 h 85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3"/>
                  <a:gd name="T19" fmla="*/ 0 h 850"/>
                  <a:gd name="T20" fmla="*/ 43 w 43"/>
                  <a:gd name="T21" fmla="*/ 850 h 85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3" h="850">
                    <a:moveTo>
                      <a:pt x="0" y="850"/>
                    </a:moveTo>
                    <a:lnTo>
                      <a:pt x="0" y="0"/>
                    </a:lnTo>
                    <a:lnTo>
                      <a:pt x="43" y="0"/>
                    </a:lnTo>
                    <a:lnTo>
                      <a:pt x="43" y="850"/>
                    </a:lnTo>
                    <a:lnTo>
                      <a:pt x="0" y="850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569"/>
              </a:p>
            </p:txBody>
          </p:sp>
          <p:sp>
            <p:nvSpPr>
              <p:cNvPr id="1207" name="Freeform 410">
                <a:extLst>
                  <a:ext uri="{FF2B5EF4-FFF2-40B4-BE49-F238E27FC236}">
                    <a16:creationId xmlns:a16="http://schemas.microsoft.com/office/drawing/2014/main" id="{AC6B223F-6059-A9DB-FF86-F62513B96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3324"/>
                <a:ext cx="534" cy="208"/>
              </a:xfrm>
              <a:custGeom>
                <a:avLst/>
                <a:gdLst>
                  <a:gd name="T0" fmla="*/ 461 w 534"/>
                  <a:gd name="T1" fmla="*/ 16 h 208"/>
                  <a:gd name="T2" fmla="*/ 458 w 534"/>
                  <a:gd name="T3" fmla="*/ 43 h 208"/>
                  <a:gd name="T4" fmla="*/ 442 w 534"/>
                  <a:gd name="T5" fmla="*/ 69 h 208"/>
                  <a:gd name="T6" fmla="*/ 423 w 534"/>
                  <a:gd name="T7" fmla="*/ 89 h 208"/>
                  <a:gd name="T8" fmla="*/ 396 w 534"/>
                  <a:gd name="T9" fmla="*/ 104 h 208"/>
                  <a:gd name="T10" fmla="*/ 369 w 534"/>
                  <a:gd name="T11" fmla="*/ 116 h 208"/>
                  <a:gd name="T12" fmla="*/ 338 w 534"/>
                  <a:gd name="T13" fmla="*/ 127 h 208"/>
                  <a:gd name="T14" fmla="*/ 307 w 534"/>
                  <a:gd name="T15" fmla="*/ 131 h 208"/>
                  <a:gd name="T16" fmla="*/ 281 w 534"/>
                  <a:gd name="T17" fmla="*/ 135 h 208"/>
                  <a:gd name="T18" fmla="*/ 250 w 534"/>
                  <a:gd name="T19" fmla="*/ 135 h 208"/>
                  <a:gd name="T20" fmla="*/ 215 w 534"/>
                  <a:gd name="T21" fmla="*/ 131 h 208"/>
                  <a:gd name="T22" fmla="*/ 180 w 534"/>
                  <a:gd name="T23" fmla="*/ 123 h 208"/>
                  <a:gd name="T24" fmla="*/ 150 w 534"/>
                  <a:gd name="T25" fmla="*/ 112 h 208"/>
                  <a:gd name="T26" fmla="*/ 123 w 534"/>
                  <a:gd name="T27" fmla="*/ 96 h 208"/>
                  <a:gd name="T28" fmla="*/ 100 w 534"/>
                  <a:gd name="T29" fmla="*/ 77 h 208"/>
                  <a:gd name="T30" fmla="*/ 84 w 534"/>
                  <a:gd name="T31" fmla="*/ 50 h 208"/>
                  <a:gd name="T32" fmla="*/ 73 w 534"/>
                  <a:gd name="T33" fmla="*/ 19 h 208"/>
                  <a:gd name="T34" fmla="*/ 0 w 534"/>
                  <a:gd name="T35" fmla="*/ 0 h 208"/>
                  <a:gd name="T36" fmla="*/ 3 w 534"/>
                  <a:gd name="T37" fmla="*/ 50 h 208"/>
                  <a:gd name="T38" fmla="*/ 15 w 534"/>
                  <a:gd name="T39" fmla="*/ 93 h 208"/>
                  <a:gd name="T40" fmla="*/ 42 w 534"/>
                  <a:gd name="T41" fmla="*/ 131 h 208"/>
                  <a:gd name="T42" fmla="*/ 88 w 534"/>
                  <a:gd name="T43" fmla="*/ 162 h 208"/>
                  <a:gd name="T44" fmla="*/ 142 w 534"/>
                  <a:gd name="T45" fmla="*/ 185 h 208"/>
                  <a:gd name="T46" fmla="*/ 200 w 534"/>
                  <a:gd name="T47" fmla="*/ 200 h 208"/>
                  <a:gd name="T48" fmla="*/ 261 w 534"/>
                  <a:gd name="T49" fmla="*/ 208 h 208"/>
                  <a:gd name="T50" fmla="*/ 323 w 534"/>
                  <a:gd name="T51" fmla="*/ 204 h 208"/>
                  <a:gd name="T52" fmla="*/ 381 w 534"/>
                  <a:gd name="T53" fmla="*/ 189 h 208"/>
                  <a:gd name="T54" fmla="*/ 438 w 534"/>
                  <a:gd name="T55" fmla="*/ 166 h 208"/>
                  <a:gd name="T56" fmla="*/ 484 w 534"/>
                  <a:gd name="T57" fmla="*/ 135 h 208"/>
                  <a:gd name="T58" fmla="*/ 523 w 534"/>
                  <a:gd name="T59" fmla="*/ 89 h 208"/>
                  <a:gd name="T60" fmla="*/ 531 w 534"/>
                  <a:gd name="T61" fmla="*/ 66 h 208"/>
                  <a:gd name="T62" fmla="*/ 534 w 534"/>
                  <a:gd name="T63" fmla="*/ 43 h 208"/>
                  <a:gd name="T64" fmla="*/ 534 w 534"/>
                  <a:gd name="T65" fmla="*/ 23 h 208"/>
                  <a:gd name="T66" fmla="*/ 534 w 534"/>
                  <a:gd name="T67" fmla="*/ 0 h 208"/>
                  <a:gd name="T68" fmla="*/ 461 w 534"/>
                  <a:gd name="T69" fmla="*/ 16 h 208"/>
                  <a:gd name="T70" fmla="*/ 461 w 534"/>
                  <a:gd name="T71" fmla="*/ 16 h 20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34"/>
                  <a:gd name="T109" fmla="*/ 0 h 208"/>
                  <a:gd name="T110" fmla="*/ 534 w 534"/>
                  <a:gd name="T111" fmla="*/ 208 h 20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34" h="208">
                    <a:moveTo>
                      <a:pt x="461" y="16"/>
                    </a:moveTo>
                    <a:lnTo>
                      <a:pt x="458" y="43"/>
                    </a:lnTo>
                    <a:lnTo>
                      <a:pt x="442" y="69"/>
                    </a:lnTo>
                    <a:lnTo>
                      <a:pt x="423" y="89"/>
                    </a:lnTo>
                    <a:lnTo>
                      <a:pt x="396" y="104"/>
                    </a:lnTo>
                    <a:lnTo>
                      <a:pt x="369" y="116"/>
                    </a:lnTo>
                    <a:lnTo>
                      <a:pt x="338" y="127"/>
                    </a:lnTo>
                    <a:lnTo>
                      <a:pt x="307" y="131"/>
                    </a:lnTo>
                    <a:lnTo>
                      <a:pt x="281" y="135"/>
                    </a:lnTo>
                    <a:lnTo>
                      <a:pt x="250" y="135"/>
                    </a:lnTo>
                    <a:lnTo>
                      <a:pt x="215" y="131"/>
                    </a:lnTo>
                    <a:lnTo>
                      <a:pt x="180" y="123"/>
                    </a:lnTo>
                    <a:lnTo>
                      <a:pt x="150" y="112"/>
                    </a:lnTo>
                    <a:lnTo>
                      <a:pt x="123" y="96"/>
                    </a:lnTo>
                    <a:lnTo>
                      <a:pt x="100" y="77"/>
                    </a:lnTo>
                    <a:lnTo>
                      <a:pt x="84" y="50"/>
                    </a:lnTo>
                    <a:lnTo>
                      <a:pt x="73" y="19"/>
                    </a:lnTo>
                    <a:lnTo>
                      <a:pt x="0" y="0"/>
                    </a:lnTo>
                    <a:lnTo>
                      <a:pt x="3" y="50"/>
                    </a:lnTo>
                    <a:lnTo>
                      <a:pt x="15" y="93"/>
                    </a:lnTo>
                    <a:lnTo>
                      <a:pt x="42" y="131"/>
                    </a:lnTo>
                    <a:lnTo>
                      <a:pt x="88" y="162"/>
                    </a:lnTo>
                    <a:lnTo>
                      <a:pt x="142" y="185"/>
                    </a:lnTo>
                    <a:lnTo>
                      <a:pt x="200" y="200"/>
                    </a:lnTo>
                    <a:lnTo>
                      <a:pt x="261" y="208"/>
                    </a:lnTo>
                    <a:lnTo>
                      <a:pt x="323" y="204"/>
                    </a:lnTo>
                    <a:lnTo>
                      <a:pt x="381" y="189"/>
                    </a:lnTo>
                    <a:lnTo>
                      <a:pt x="438" y="166"/>
                    </a:lnTo>
                    <a:lnTo>
                      <a:pt x="484" y="135"/>
                    </a:lnTo>
                    <a:lnTo>
                      <a:pt x="523" y="89"/>
                    </a:lnTo>
                    <a:lnTo>
                      <a:pt x="531" y="66"/>
                    </a:lnTo>
                    <a:lnTo>
                      <a:pt x="534" y="43"/>
                    </a:lnTo>
                    <a:lnTo>
                      <a:pt x="534" y="23"/>
                    </a:lnTo>
                    <a:lnTo>
                      <a:pt x="534" y="0"/>
                    </a:lnTo>
                    <a:lnTo>
                      <a:pt x="461" y="16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569"/>
              </a:p>
            </p:txBody>
          </p:sp>
          <p:sp>
            <p:nvSpPr>
              <p:cNvPr id="1208" name="Freeform 411">
                <a:extLst>
                  <a:ext uri="{FF2B5EF4-FFF2-40B4-BE49-F238E27FC236}">
                    <a16:creationId xmlns:a16="http://schemas.microsoft.com/office/drawing/2014/main" id="{BDE99FD0-8953-68EF-572C-0C02414682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3324"/>
                <a:ext cx="534" cy="62"/>
              </a:xfrm>
              <a:custGeom>
                <a:avLst/>
                <a:gdLst>
                  <a:gd name="T0" fmla="*/ 0 w 534"/>
                  <a:gd name="T1" fmla="*/ 0 h 62"/>
                  <a:gd name="T2" fmla="*/ 534 w 534"/>
                  <a:gd name="T3" fmla="*/ 0 h 62"/>
                  <a:gd name="T4" fmla="*/ 477 w 534"/>
                  <a:gd name="T5" fmla="*/ 62 h 62"/>
                  <a:gd name="T6" fmla="*/ 65 w 534"/>
                  <a:gd name="T7" fmla="*/ 62 h 62"/>
                  <a:gd name="T8" fmla="*/ 0 w 534"/>
                  <a:gd name="T9" fmla="*/ 0 h 62"/>
                  <a:gd name="T10" fmla="*/ 0 w 534"/>
                  <a:gd name="T11" fmla="*/ 0 h 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4"/>
                  <a:gd name="T19" fmla="*/ 0 h 62"/>
                  <a:gd name="T20" fmla="*/ 534 w 534"/>
                  <a:gd name="T21" fmla="*/ 62 h 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4" h="62">
                    <a:moveTo>
                      <a:pt x="0" y="0"/>
                    </a:moveTo>
                    <a:lnTo>
                      <a:pt x="534" y="0"/>
                    </a:lnTo>
                    <a:lnTo>
                      <a:pt x="477" y="62"/>
                    </a:lnTo>
                    <a:lnTo>
                      <a:pt x="65" y="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569"/>
              </a:p>
            </p:txBody>
          </p:sp>
          <p:sp>
            <p:nvSpPr>
              <p:cNvPr id="1209" name="Freeform 412">
                <a:extLst>
                  <a:ext uri="{FF2B5EF4-FFF2-40B4-BE49-F238E27FC236}">
                    <a16:creationId xmlns:a16="http://schemas.microsoft.com/office/drawing/2014/main" id="{F8ABD113-0254-8BB1-2EDF-AE5DBEE2A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2495"/>
                <a:ext cx="280" cy="850"/>
              </a:xfrm>
              <a:custGeom>
                <a:avLst/>
                <a:gdLst>
                  <a:gd name="T0" fmla="*/ 281 w 281"/>
                  <a:gd name="T1" fmla="*/ 23 h 846"/>
                  <a:gd name="T2" fmla="*/ 42 w 281"/>
                  <a:gd name="T3" fmla="*/ 846 h 846"/>
                  <a:gd name="T4" fmla="*/ 0 w 281"/>
                  <a:gd name="T5" fmla="*/ 827 h 846"/>
                  <a:gd name="T6" fmla="*/ 238 w 281"/>
                  <a:gd name="T7" fmla="*/ 0 h 846"/>
                  <a:gd name="T8" fmla="*/ 281 w 281"/>
                  <a:gd name="T9" fmla="*/ 23 h 846"/>
                  <a:gd name="T10" fmla="*/ 281 w 281"/>
                  <a:gd name="T11" fmla="*/ 23 h 84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1"/>
                  <a:gd name="T19" fmla="*/ 0 h 846"/>
                  <a:gd name="T20" fmla="*/ 281 w 281"/>
                  <a:gd name="T21" fmla="*/ 846 h 84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1" h="846">
                    <a:moveTo>
                      <a:pt x="281" y="23"/>
                    </a:moveTo>
                    <a:lnTo>
                      <a:pt x="42" y="846"/>
                    </a:lnTo>
                    <a:lnTo>
                      <a:pt x="0" y="827"/>
                    </a:lnTo>
                    <a:lnTo>
                      <a:pt x="238" y="0"/>
                    </a:lnTo>
                    <a:lnTo>
                      <a:pt x="281" y="23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569"/>
              </a:p>
            </p:txBody>
          </p:sp>
          <p:sp>
            <p:nvSpPr>
              <p:cNvPr id="1210" name="Freeform 413">
                <a:extLst>
                  <a:ext uri="{FF2B5EF4-FFF2-40B4-BE49-F238E27FC236}">
                    <a16:creationId xmlns:a16="http://schemas.microsoft.com/office/drawing/2014/main" id="{66C89F38-176F-C103-0E5A-5BAB6D096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8" y="2495"/>
                <a:ext cx="280" cy="850"/>
              </a:xfrm>
              <a:custGeom>
                <a:avLst/>
                <a:gdLst>
                  <a:gd name="T0" fmla="*/ 0 w 280"/>
                  <a:gd name="T1" fmla="*/ 23 h 846"/>
                  <a:gd name="T2" fmla="*/ 234 w 280"/>
                  <a:gd name="T3" fmla="*/ 846 h 846"/>
                  <a:gd name="T4" fmla="*/ 280 w 280"/>
                  <a:gd name="T5" fmla="*/ 827 h 846"/>
                  <a:gd name="T6" fmla="*/ 42 w 280"/>
                  <a:gd name="T7" fmla="*/ 0 h 846"/>
                  <a:gd name="T8" fmla="*/ 0 w 280"/>
                  <a:gd name="T9" fmla="*/ 23 h 846"/>
                  <a:gd name="T10" fmla="*/ 0 w 280"/>
                  <a:gd name="T11" fmla="*/ 23 h 84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0"/>
                  <a:gd name="T19" fmla="*/ 0 h 846"/>
                  <a:gd name="T20" fmla="*/ 280 w 280"/>
                  <a:gd name="T21" fmla="*/ 846 h 84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0" h="846">
                    <a:moveTo>
                      <a:pt x="0" y="23"/>
                    </a:moveTo>
                    <a:lnTo>
                      <a:pt x="234" y="846"/>
                    </a:lnTo>
                    <a:lnTo>
                      <a:pt x="280" y="827"/>
                    </a:lnTo>
                    <a:lnTo>
                      <a:pt x="42" y="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569"/>
              </a:p>
            </p:txBody>
          </p:sp>
          <p:sp>
            <p:nvSpPr>
              <p:cNvPr id="1211" name="Freeform 414">
                <a:extLst>
                  <a:ext uri="{FF2B5EF4-FFF2-40B4-BE49-F238E27FC236}">
                    <a16:creationId xmlns:a16="http://schemas.microsoft.com/office/drawing/2014/main" id="{E035384A-E15A-4762-D93A-BEC4FA8F8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9" y="2499"/>
                <a:ext cx="43" cy="854"/>
              </a:xfrm>
              <a:custGeom>
                <a:avLst/>
                <a:gdLst>
                  <a:gd name="T0" fmla="*/ 0 w 42"/>
                  <a:gd name="T1" fmla="*/ 854 h 854"/>
                  <a:gd name="T2" fmla="*/ 0 w 42"/>
                  <a:gd name="T3" fmla="*/ 0 h 854"/>
                  <a:gd name="T4" fmla="*/ 42 w 42"/>
                  <a:gd name="T5" fmla="*/ 0 h 854"/>
                  <a:gd name="T6" fmla="*/ 42 w 42"/>
                  <a:gd name="T7" fmla="*/ 854 h 854"/>
                  <a:gd name="T8" fmla="*/ 0 w 42"/>
                  <a:gd name="T9" fmla="*/ 854 h 854"/>
                  <a:gd name="T10" fmla="*/ 0 w 42"/>
                  <a:gd name="T11" fmla="*/ 854 h 85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"/>
                  <a:gd name="T19" fmla="*/ 0 h 854"/>
                  <a:gd name="T20" fmla="*/ 42 w 42"/>
                  <a:gd name="T21" fmla="*/ 854 h 85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" h="854">
                    <a:moveTo>
                      <a:pt x="0" y="854"/>
                    </a:moveTo>
                    <a:lnTo>
                      <a:pt x="0" y="0"/>
                    </a:lnTo>
                    <a:lnTo>
                      <a:pt x="42" y="0"/>
                    </a:lnTo>
                    <a:lnTo>
                      <a:pt x="42" y="854"/>
                    </a:lnTo>
                    <a:lnTo>
                      <a:pt x="0" y="854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569"/>
              </a:p>
            </p:txBody>
          </p:sp>
        </p:grpSp>
        <p:sp>
          <p:nvSpPr>
            <p:cNvPr id="84383" name="Text Box 415">
              <a:extLst>
                <a:ext uri="{FF2B5EF4-FFF2-40B4-BE49-F238E27FC236}">
                  <a16:creationId xmlns:a16="http://schemas.microsoft.com/office/drawing/2014/main" id="{6A018171-7DC9-ED0C-CFE5-16F562372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1" y="2113"/>
              <a:ext cx="86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477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</a:rPr>
                <a:t>性能评测</a:t>
              </a:r>
            </a:p>
          </p:txBody>
        </p:sp>
      </p:grpSp>
      <p:sp>
        <p:nvSpPr>
          <p:cNvPr id="1044" name="AutoShape 416">
            <a:extLst>
              <a:ext uri="{FF2B5EF4-FFF2-40B4-BE49-F238E27FC236}">
                <a16:creationId xmlns:a16="http://schemas.microsoft.com/office/drawing/2014/main" id="{29FA9FD2-E588-622E-E441-0259F9B58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938" y="4125913"/>
            <a:ext cx="334962" cy="246062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1846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4385" name="AutoShape 417">
            <a:extLst>
              <a:ext uri="{FF2B5EF4-FFF2-40B4-BE49-F238E27FC236}">
                <a16:creationId xmlns:a16="http://schemas.microsoft.com/office/drawing/2014/main" id="{94D68060-B223-99BB-1024-6DE091F46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3" y="4554538"/>
            <a:ext cx="742950" cy="576262"/>
          </a:xfrm>
          <a:prstGeom prst="roundRect">
            <a:avLst>
              <a:gd name="adj" fmla="val 16667"/>
            </a:avLst>
          </a:prstGeom>
          <a:solidFill>
            <a:srgbClr val="00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292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</a:rPr>
              <a:t>系统划分</a:t>
            </a:r>
          </a:p>
        </p:txBody>
      </p:sp>
      <p:grpSp>
        <p:nvGrpSpPr>
          <p:cNvPr id="34837" name="Group 418">
            <a:extLst>
              <a:ext uri="{FF2B5EF4-FFF2-40B4-BE49-F238E27FC236}">
                <a16:creationId xmlns:a16="http://schemas.microsoft.com/office/drawing/2014/main" id="{6E67798C-F068-8EFC-F141-D41FE33AB0FD}"/>
              </a:ext>
            </a:extLst>
          </p:cNvPr>
          <p:cNvGrpSpPr>
            <a:grpSpLocks/>
          </p:cNvGrpSpPr>
          <p:nvPr/>
        </p:nvGrpSpPr>
        <p:grpSpPr bwMode="auto">
          <a:xfrm>
            <a:off x="7089775" y="5226050"/>
            <a:ext cx="615950" cy="488950"/>
            <a:chOff x="4608" y="3682"/>
            <a:chExt cx="720" cy="368"/>
          </a:xfrm>
        </p:grpSpPr>
        <p:sp>
          <p:nvSpPr>
            <p:cNvPr id="1191" name="Oval 419">
              <a:extLst>
                <a:ext uri="{FF2B5EF4-FFF2-40B4-BE49-F238E27FC236}">
                  <a16:creationId xmlns:a16="http://schemas.microsoft.com/office/drawing/2014/main" id="{6B21AEC6-CE85-F41B-1073-326101965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682"/>
              <a:ext cx="720" cy="368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569"/>
            </a:p>
          </p:txBody>
        </p:sp>
        <p:sp>
          <p:nvSpPr>
            <p:cNvPr id="1192" name="Line 420">
              <a:extLst>
                <a:ext uri="{FF2B5EF4-FFF2-40B4-BE49-F238E27FC236}">
                  <a16:creationId xmlns:a16="http://schemas.microsoft.com/office/drawing/2014/main" id="{0E249FEF-F6BC-0B9B-BFFB-C0BB318F0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3842"/>
              <a:ext cx="0" cy="48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sz="1846"/>
            </a:p>
          </p:txBody>
        </p:sp>
        <p:sp>
          <p:nvSpPr>
            <p:cNvPr id="1193" name="Line 421">
              <a:extLst>
                <a:ext uri="{FF2B5EF4-FFF2-40B4-BE49-F238E27FC236}">
                  <a16:creationId xmlns:a16="http://schemas.microsoft.com/office/drawing/2014/main" id="{C03D9948-1777-8264-0AF1-1EFB660C00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8" y="3818"/>
              <a:ext cx="0" cy="48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sz="1846"/>
            </a:p>
          </p:txBody>
        </p:sp>
      </p:grpSp>
      <p:grpSp>
        <p:nvGrpSpPr>
          <p:cNvPr id="34838" name="Group 422">
            <a:extLst>
              <a:ext uri="{FF2B5EF4-FFF2-40B4-BE49-F238E27FC236}">
                <a16:creationId xmlns:a16="http://schemas.microsoft.com/office/drawing/2014/main" id="{EB46744F-08C2-BA87-A8FE-548DC1596494}"/>
              </a:ext>
            </a:extLst>
          </p:cNvPr>
          <p:cNvGrpSpPr>
            <a:grpSpLocks/>
          </p:cNvGrpSpPr>
          <p:nvPr/>
        </p:nvGrpSpPr>
        <p:grpSpPr bwMode="auto">
          <a:xfrm>
            <a:off x="1871663" y="4981575"/>
            <a:ext cx="671512" cy="671513"/>
            <a:chOff x="48" y="3442"/>
            <a:chExt cx="912" cy="608"/>
          </a:xfrm>
        </p:grpSpPr>
        <p:sp>
          <p:nvSpPr>
            <p:cNvPr id="1188" name="Oval 423">
              <a:extLst>
                <a:ext uri="{FF2B5EF4-FFF2-40B4-BE49-F238E27FC236}">
                  <a16:creationId xmlns:a16="http://schemas.microsoft.com/office/drawing/2014/main" id="{76437F9F-9155-C76A-CF8E-CB7512CE7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3442"/>
              <a:ext cx="912" cy="608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569"/>
            </a:p>
          </p:txBody>
        </p:sp>
        <p:sp>
          <p:nvSpPr>
            <p:cNvPr id="1189" name="Line 424">
              <a:extLst>
                <a:ext uri="{FF2B5EF4-FFF2-40B4-BE49-F238E27FC236}">
                  <a16:creationId xmlns:a16="http://schemas.microsoft.com/office/drawing/2014/main" id="{D7A11334-AFCB-CAB4-BA9E-A93D69AAEB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3714"/>
              <a:ext cx="0" cy="49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sz="1846"/>
            </a:p>
          </p:txBody>
        </p:sp>
        <p:sp>
          <p:nvSpPr>
            <p:cNvPr id="1190" name="Line 425">
              <a:extLst>
                <a:ext uri="{FF2B5EF4-FFF2-40B4-BE49-F238E27FC236}">
                  <a16:creationId xmlns:a16="http://schemas.microsoft.com/office/drawing/2014/main" id="{641079C6-4FBF-227A-08D6-453C4E444B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3696"/>
              <a:ext cx="0" cy="46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sz="1846"/>
            </a:p>
          </p:txBody>
        </p:sp>
      </p:grpSp>
      <p:grpSp>
        <p:nvGrpSpPr>
          <p:cNvPr id="34839" name="Group 426">
            <a:extLst>
              <a:ext uri="{FF2B5EF4-FFF2-40B4-BE49-F238E27FC236}">
                <a16:creationId xmlns:a16="http://schemas.microsoft.com/office/drawing/2014/main" id="{01A118F9-7EE3-737C-0376-39955311DABD}"/>
              </a:ext>
            </a:extLst>
          </p:cNvPr>
          <p:cNvGrpSpPr>
            <a:grpSpLocks/>
          </p:cNvGrpSpPr>
          <p:nvPr/>
        </p:nvGrpSpPr>
        <p:grpSpPr bwMode="auto">
          <a:xfrm>
            <a:off x="3835400" y="5164138"/>
            <a:ext cx="673100" cy="427037"/>
            <a:chOff x="1488" y="3426"/>
            <a:chExt cx="912" cy="608"/>
          </a:xfrm>
        </p:grpSpPr>
        <p:sp>
          <p:nvSpPr>
            <p:cNvPr id="1185" name="Oval 427">
              <a:extLst>
                <a:ext uri="{FF2B5EF4-FFF2-40B4-BE49-F238E27FC236}">
                  <a16:creationId xmlns:a16="http://schemas.microsoft.com/office/drawing/2014/main" id="{497299C5-B5A1-D95A-CCF2-45C7881BD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426"/>
              <a:ext cx="912" cy="608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569"/>
            </a:p>
          </p:txBody>
        </p:sp>
        <p:sp>
          <p:nvSpPr>
            <p:cNvPr id="1186" name="Line 428">
              <a:extLst>
                <a:ext uri="{FF2B5EF4-FFF2-40B4-BE49-F238E27FC236}">
                  <a16:creationId xmlns:a16="http://schemas.microsoft.com/office/drawing/2014/main" id="{3BCC6735-9D97-4CD0-37BD-513FB92D6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693"/>
              <a:ext cx="0" cy="47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sz="1846"/>
            </a:p>
          </p:txBody>
        </p:sp>
        <p:sp>
          <p:nvSpPr>
            <p:cNvPr id="1187" name="Line 429">
              <a:extLst>
                <a:ext uri="{FF2B5EF4-FFF2-40B4-BE49-F238E27FC236}">
                  <a16:creationId xmlns:a16="http://schemas.microsoft.com/office/drawing/2014/main" id="{823E3A90-46F6-2377-9C7C-71B2BA4303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3699"/>
              <a:ext cx="0" cy="47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sz="1846"/>
            </a:p>
          </p:txBody>
        </p:sp>
      </p:grpSp>
      <p:sp>
        <p:nvSpPr>
          <p:cNvPr id="1049" name="Text Box 430">
            <a:extLst>
              <a:ext uri="{FF2B5EF4-FFF2-40B4-BE49-F238E27FC236}">
                <a16:creationId xmlns:a16="http://schemas.microsoft.com/office/drawing/2014/main" id="{BEE2DC19-22C4-E58D-B4D4-45A1FFC90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138" y="3883025"/>
            <a:ext cx="844550" cy="2921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292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</a:p>
        </p:txBody>
      </p:sp>
      <p:grpSp>
        <p:nvGrpSpPr>
          <p:cNvPr id="34841" name="Group 431">
            <a:extLst>
              <a:ext uri="{FF2B5EF4-FFF2-40B4-BE49-F238E27FC236}">
                <a16:creationId xmlns:a16="http://schemas.microsoft.com/office/drawing/2014/main" id="{F5F86F96-3C6E-DEC5-1A78-66EDAE9BF086}"/>
              </a:ext>
            </a:extLst>
          </p:cNvPr>
          <p:cNvGrpSpPr>
            <a:grpSpLocks/>
          </p:cNvGrpSpPr>
          <p:nvPr/>
        </p:nvGrpSpPr>
        <p:grpSpPr bwMode="auto">
          <a:xfrm>
            <a:off x="7975600" y="4332288"/>
            <a:ext cx="739775" cy="1382712"/>
            <a:chOff x="5462" y="3138"/>
            <a:chExt cx="634" cy="1086"/>
          </a:xfrm>
        </p:grpSpPr>
        <p:pic>
          <p:nvPicPr>
            <p:cNvPr id="34971" name="Picture 432" descr="BD07017_">
              <a:extLst>
                <a:ext uri="{FF2B5EF4-FFF2-40B4-BE49-F238E27FC236}">
                  <a16:creationId xmlns:a16="http://schemas.microsoft.com/office/drawing/2014/main" id="{CD1D8655-A3E0-7FD4-D71F-E139E661C2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2" y="3697"/>
              <a:ext cx="506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972" name="Picture 433" descr="r4400_chip">
              <a:extLst>
                <a:ext uri="{FF2B5EF4-FFF2-40B4-BE49-F238E27FC236}">
                  <a16:creationId xmlns:a16="http://schemas.microsoft.com/office/drawing/2014/main" id="{774BBC65-FA20-62E0-59A9-D2191D9F8B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0" y="3401"/>
              <a:ext cx="48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2" name="AutoShape 434">
              <a:extLst>
                <a:ext uri="{FF2B5EF4-FFF2-40B4-BE49-F238E27FC236}">
                  <a16:creationId xmlns:a16="http://schemas.microsoft.com/office/drawing/2014/main" id="{0A21633B-1DBE-051B-D7F9-B29E04A0B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" y="3138"/>
              <a:ext cx="634" cy="751"/>
            </a:xfrm>
            <a:prstGeom prst="flowChartTerminator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569"/>
            </a:p>
          </p:txBody>
        </p:sp>
        <p:sp>
          <p:nvSpPr>
            <p:cNvPr id="1183" name="AutoShape 435" descr="粉色砂纸">
              <a:extLst>
                <a:ext uri="{FF2B5EF4-FFF2-40B4-BE49-F238E27FC236}">
                  <a16:creationId xmlns:a16="http://schemas.microsoft.com/office/drawing/2014/main" id="{BE4AAFD2-E584-1318-9DA3-F7DC398FF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8" y="3522"/>
              <a:ext cx="343" cy="24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wrap="none" anchor="ctr"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1108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芯片</a:t>
              </a:r>
            </a:p>
          </p:txBody>
        </p:sp>
        <p:sp>
          <p:nvSpPr>
            <p:cNvPr id="1184" name="AutoShape 436" descr="粉色砂纸">
              <a:extLst>
                <a:ext uri="{FF2B5EF4-FFF2-40B4-BE49-F238E27FC236}">
                  <a16:creationId xmlns:a16="http://schemas.microsoft.com/office/drawing/2014/main" id="{A804D2F3-7ABC-21F1-3BDE-DCB3F7905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6" y="3168"/>
              <a:ext cx="384" cy="24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wrap="none" anchor="ctr"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108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FPGA</a:t>
              </a:r>
              <a:r>
                <a:rPr lang="zh-CN" altLang="en-US" sz="1108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实现</a:t>
              </a:r>
            </a:p>
          </p:txBody>
        </p:sp>
      </p:grpSp>
      <p:sp>
        <p:nvSpPr>
          <p:cNvPr id="1051" name="Text Box 437">
            <a:extLst>
              <a:ext uri="{FF2B5EF4-FFF2-40B4-BE49-F238E27FC236}">
                <a16:creationId xmlns:a16="http://schemas.microsoft.com/office/drawing/2014/main" id="{EEB1C265-0EB5-000D-2124-6D8B8646B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1438275"/>
            <a:ext cx="1909762" cy="3206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477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软硬件协同设计环境</a:t>
            </a:r>
          </a:p>
        </p:txBody>
      </p:sp>
      <p:sp>
        <p:nvSpPr>
          <p:cNvPr id="84406" name="AutoShape 438">
            <a:extLst>
              <a:ext uri="{FF2B5EF4-FFF2-40B4-BE49-F238E27FC236}">
                <a16:creationId xmlns:a16="http://schemas.microsoft.com/office/drawing/2014/main" id="{44C90302-65CD-5240-AFAE-8B3069128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888" y="4003675"/>
            <a:ext cx="741362" cy="577850"/>
          </a:xfrm>
          <a:prstGeom prst="roundRect">
            <a:avLst>
              <a:gd name="adj" fmla="val 16667"/>
            </a:avLst>
          </a:prstGeom>
          <a:solidFill>
            <a:srgbClr val="00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292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FPGA</a:t>
            </a:r>
          </a:p>
          <a:p>
            <a:pPr algn="ctr">
              <a:defRPr/>
            </a:pPr>
            <a:r>
              <a:rPr lang="zh-CN" altLang="en-US" sz="1292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综合</a:t>
            </a:r>
          </a:p>
        </p:txBody>
      </p:sp>
      <p:sp>
        <p:nvSpPr>
          <p:cNvPr id="84407" name="AutoShape 439">
            <a:extLst>
              <a:ext uri="{FF2B5EF4-FFF2-40B4-BE49-F238E27FC236}">
                <a16:creationId xmlns:a16="http://schemas.microsoft.com/office/drawing/2014/main" id="{40A69DA8-34E3-BC72-FDBC-7D08F10DD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0275" y="4676775"/>
            <a:ext cx="742950" cy="574675"/>
          </a:xfrm>
          <a:prstGeom prst="roundRect">
            <a:avLst>
              <a:gd name="adj" fmla="val 16667"/>
            </a:avLst>
          </a:prstGeom>
          <a:solidFill>
            <a:srgbClr val="00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292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</a:rPr>
              <a:t>布局布线</a:t>
            </a:r>
          </a:p>
        </p:txBody>
      </p:sp>
      <p:sp>
        <p:nvSpPr>
          <p:cNvPr id="84408" name="AutoShape 440">
            <a:extLst>
              <a:ext uri="{FF2B5EF4-FFF2-40B4-BE49-F238E27FC236}">
                <a16:creationId xmlns:a16="http://schemas.microsoft.com/office/drawing/2014/main" id="{ACE7A894-A4F9-F3E6-5AF3-9369ACA52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213" y="4676775"/>
            <a:ext cx="741362" cy="574675"/>
          </a:xfrm>
          <a:prstGeom prst="roundRect">
            <a:avLst>
              <a:gd name="adj" fmla="val 16667"/>
            </a:avLst>
          </a:prstGeom>
          <a:solidFill>
            <a:srgbClr val="00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292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</a:rPr>
              <a:t>GDSII</a:t>
            </a:r>
          </a:p>
          <a:p>
            <a:pPr algn="ctr">
              <a:defRPr/>
            </a:pPr>
            <a:r>
              <a:rPr lang="zh-CN" altLang="en-US" sz="1292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</a:rPr>
              <a:t>版图</a:t>
            </a:r>
          </a:p>
        </p:txBody>
      </p:sp>
      <p:sp>
        <p:nvSpPr>
          <p:cNvPr id="1055" name="Line 441">
            <a:extLst>
              <a:ext uri="{FF2B5EF4-FFF2-40B4-BE49-F238E27FC236}">
                <a16:creationId xmlns:a16="http://schemas.microsoft.com/office/drawing/2014/main" id="{AFDBC867-3F37-72F8-87E8-18D4572781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213" y="3416300"/>
            <a:ext cx="0" cy="709613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sm" len="sm"/>
          </a:ln>
        </p:spPr>
        <p:txBody>
          <a:bodyPr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27679" name="AutoShape 442" descr="再生纸">
            <a:extLst>
              <a:ext uri="{FF2B5EF4-FFF2-40B4-BE49-F238E27FC236}">
                <a16:creationId xmlns:a16="http://schemas.microsoft.com/office/drawing/2014/main" id="{A67B42BD-6900-4DF1-BB0E-9F0C66FBC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100" y="2538413"/>
            <a:ext cx="1401763" cy="855662"/>
          </a:xfrm>
          <a:prstGeom prst="roundRect">
            <a:avLst>
              <a:gd name="adj" fmla="val 16667"/>
            </a:avLst>
          </a:prstGeom>
          <a:blipFill dpi="0" rotWithShape="0">
            <a:blip r:embed="rId9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 sz="1846"/>
          </a:p>
        </p:txBody>
      </p:sp>
      <p:sp>
        <p:nvSpPr>
          <p:cNvPr id="1057" name="Text Box 443">
            <a:extLst>
              <a:ext uri="{FF2B5EF4-FFF2-40B4-BE49-F238E27FC236}">
                <a16:creationId xmlns:a16="http://schemas.microsoft.com/office/drawing/2014/main" id="{78C73481-D7B5-FBB8-1D32-BD834BC48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2536825"/>
            <a:ext cx="1514475" cy="2905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292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指令系统体系结构</a:t>
            </a:r>
          </a:p>
        </p:txBody>
      </p:sp>
      <p:sp>
        <p:nvSpPr>
          <p:cNvPr id="1058" name="Rectangle 444" descr="横向砖形">
            <a:extLst>
              <a:ext uri="{FF2B5EF4-FFF2-40B4-BE49-F238E27FC236}">
                <a16:creationId xmlns:a16="http://schemas.microsoft.com/office/drawing/2014/main" id="{87297995-056B-6E13-BD7F-879EC4431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575" y="2992438"/>
            <a:ext cx="1033463" cy="66675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1569"/>
          </a:p>
        </p:txBody>
      </p:sp>
      <p:sp>
        <p:nvSpPr>
          <p:cNvPr id="1059" name="Oval 445">
            <a:extLst>
              <a:ext uri="{FF2B5EF4-FFF2-40B4-BE49-F238E27FC236}">
                <a16:creationId xmlns:a16="http://schemas.microsoft.com/office/drawing/2014/main" id="{4DC06F21-0D2A-2189-AB70-63C8D8DF2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225" y="2782888"/>
            <a:ext cx="57150" cy="4445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1569"/>
          </a:p>
        </p:txBody>
      </p:sp>
      <p:sp>
        <p:nvSpPr>
          <p:cNvPr id="1060" name="Line 446">
            <a:extLst>
              <a:ext uri="{FF2B5EF4-FFF2-40B4-BE49-F238E27FC236}">
                <a16:creationId xmlns:a16="http://schemas.microsoft.com/office/drawing/2014/main" id="{53C1235F-9C61-C5F7-0718-0C74BDFD75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57450" y="2828925"/>
            <a:ext cx="14288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061" name="Line 447">
            <a:extLst>
              <a:ext uri="{FF2B5EF4-FFF2-40B4-BE49-F238E27FC236}">
                <a16:creationId xmlns:a16="http://schemas.microsoft.com/office/drawing/2014/main" id="{87234657-0C1D-A888-7247-9D4FC160AE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9038" y="2921000"/>
            <a:ext cx="33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062" name="Line 448">
            <a:extLst>
              <a:ext uri="{FF2B5EF4-FFF2-40B4-BE49-F238E27FC236}">
                <a16:creationId xmlns:a16="http://schemas.microsoft.com/office/drawing/2014/main" id="{3225CBD5-649C-2358-C974-1F2798D2E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3963" y="2922588"/>
            <a:ext cx="0" cy="44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063" name="Line 449">
            <a:extLst>
              <a:ext uri="{FF2B5EF4-FFF2-40B4-BE49-F238E27FC236}">
                <a16:creationId xmlns:a16="http://schemas.microsoft.com/office/drawing/2014/main" id="{ADE760B2-F650-5741-C8A3-98BAE1FE6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5550" y="2968625"/>
            <a:ext cx="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064" name="Line 450">
            <a:extLst>
              <a:ext uri="{FF2B5EF4-FFF2-40B4-BE49-F238E27FC236}">
                <a16:creationId xmlns:a16="http://schemas.microsoft.com/office/drawing/2014/main" id="{B6910177-6E18-1DF0-CB32-59D19D7230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3638" y="2922588"/>
            <a:ext cx="25400" cy="5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065" name="Line 451">
            <a:extLst>
              <a:ext uri="{FF2B5EF4-FFF2-40B4-BE49-F238E27FC236}">
                <a16:creationId xmlns:a16="http://schemas.microsoft.com/office/drawing/2014/main" id="{3E29E9CC-D208-9E8C-A712-077129C861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98713" y="2979738"/>
            <a:ext cx="36512" cy="20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066" name="Line 452">
            <a:extLst>
              <a:ext uri="{FF2B5EF4-FFF2-40B4-BE49-F238E27FC236}">
                <a16:creationId xmlns:a16="http://schemas.microsoft.com/office/drawing/2014/main" id="{347E8EAF-6849-B1E3-EA10-47B489EE99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1738" y="2863850"/>
            <a:ext cx="33337" cy="22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067" name="Line 453">
            <a:extLst>
              <a:ext uri="{FF2B5EF4-FFF2-40B4-BE49-F238E27FC236}">
                <a16:creationId xmlns:a16="http://schemas.microsoft.com/office/drawing/2014/main" id="{233E2EEC-A9D3-A9E6-3744-B46749A6B9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6663" y="2862263"/>
            <a:ext cx="20637" cy="23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068" name="Line 454">
            <a:extLst>
              <a:ext uri="{FF2B5EF4-FFF2-40B4-BE49-F238E27FC236}">
                <a16:creationId xmlns:a16="http://schemas.microsoft.com/office/drawing/2014/main" id="{46C5B8B1-8A3A-758A-289D-59BBF9380B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9038" y="2851150"/>
            <a:ext cx="33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069" name="Line 455">
            <a:extLst>
              <a:ext uri="{FF2B5EF4-FFF2-40B4-BE49-F238E27FC236}">
                <a16:creationId xmlns:a16="http://schemas.microsoft.com/office/drawing/2014/main" id="{D2ED687F-E953-FE59-2CA5-738D6B4D7D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5550" y="2827338"/>
            <a:ext cx="20638" cy="2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070" name="Oval 456">
            <a:extLst>
              <a:ext uri="{FF2B5EF4-FFF2-40B4-BE49-F238E27FC236}">
                <a16:creationId xmlns:a16="http://schemas.microsoft.com/office/drawing/2014/main" id="{A3A67EEC-4A3E-33AB-6BA1-D6E415054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950" y="2794000"/>
            <a:ext cx="57150" cy="444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1569"/>
          </a:p>
        </p:txBody>
      </p:sp>
      <p:sp>
        <p:nvSpPr>
          <p:cNvPr id="1071" name="Line 457">
            <a:extLst>
              <a:ext uri="{FF2B5EF4-FFF2-40B4-BE49-F238E27FC236}">
                <a16:creationId xmlns:a16="http://schemas.microsoft.com/office/drawing/2014/main" id="{EC1F4614-4CA3-4B3A-0B49-55F0F1E6DF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2875" y="2841625"/>
            <a:ext cx="11113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072" name="Line 458">
            <a:extLst>
              <a:ext uri="{FF2B5EF4-FFF2-40B4-BE49-F238E27FC236}">
                <a16:creationId xmlns:a16="http://schemas.microsoft.com/office/drawing/2014/main" id="{1420B618-F6A5-1D74-3A71-4F9134C20B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46363" y="2933700"/>
            <a:ext cx="49212" cy="33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073" name="Line 459">
            <a:extLst>
              <a:ext uri="{FF2B5EF4-FFF2-40B4-BE49-F238E27FC236}">
                <a16:creationId xmlns:a16="http://schemas.microsoft.com/office/drawing/2014/main" id="{14C047D0-1CCC-363A-7125-B40AD7EDE5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7950" y="2968625"/>
            <a:ext cx="22225" cy="44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074" name="Line 460">
            <a:extLst>
              <a:ext uri="{FF2B5EF4-FFF2-40B4-BE49-F238E27FC236}">
                <a16:creationId xmlns:a16="http://schemas.microsoft.com/office/drawing/2014/main" id="{313BF8F7-715A-B289-FDB2-9E2D01DF8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5575" y="2933700"/>
            <a:ext cx="44450" cy="33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075" name="Line 461">
            <a:extLst>
              <a:ext uri="{FF2B5EF4-FFF2-40B4-BE49-F238E27FC236}">
                <a16:creationId xmlns:a16="http://schemas.microsoft.com/office/drawing/2014/main" id="{B889EE7E-83C9-19C6-D313-DFC8150257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1613" y="2943225"/>
            <a:ext cx="33337" cy="2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076" name="Line 462">
            <a:extLst>
              <a:ext uri="{FF2B5EF4-FFF2-40B4-BE49-F238E27FC236}">
                <a16:creationId xmlns:a16="http://schemas.microsoft.com/office/drawing/2014/main" id="{4F8E4154-FDD3-C9B9-E7B8-724D0ED27A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6538" y="2944813"/>
            <a:ext cx="11112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077" name="Line 463">
            <a:extLst>
              <a:ext uri="{FF2B5EF4-FFF2-40B4-BE49-F238E27FC236}">
                <a16:creationId xmlns:a16="http://schemas.microsoft.com/office/drawing/2014/main" id="{F8B47DC4-A3CF-E826-473F-F0F08837BB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57475" y="2874963"/>
            <a:ext cx="25400" cy="33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078" name="Line 464">
            <a:extLst>
              <a:ext uri="{FF2B5EF4-FFF2-40B4-BE49-F238E27FC236}">
                <a16:creationId xmlns:a16="http://schemas.microsoft.com/office/drawing/2014/main" id="{DE14F6B9-5F8F-84E3-2556-DBE7C878891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22550" y="2897188"/>
            <a:ext cx="36513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079" name="Line 465">
            <a:extLst>
              <a:ext uri="{FF2B5EF4-FFF2-40B4-BE49-F238E27FC236}">
                <a16:creationId xmlns:a16="http://schemas.microsoft.com/office/drawing/2014/main" id="{31728718-8905-3967-C50B-E3F961CB9A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35250" y="2862263"/>
            <a:ext cx="47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080" name="Line 466">
            <a:extLst>
              <a:ext uri="{FF2B5EF4-FFF2-40B4-BE49-F238E27FC236}">
                <a16:creationId xmlns:a16="http://schemas.microsoft.com/office/drawing/2014/main" id="{12BDA353-2B7D-428D-E91C-502972636D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00325" y="2838450"/>
            <a:ext cx="36513" cy="2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081" name="Line 467">
            <a:extLst>
              <a:ext uri="{FF2B5EF4-FFF2-40B4-BE49-F238E27FC236}">
                <a16:creationId xmlns:a16="http://schemas.microsoft.com/office/drawing/2014/main" id="{93882AA8-BF3B-E877-6912-5B51FB2ACD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59063" y="2814638"/>
            <a:ext cx="11112" cy="14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082" name="Line 468">
            <a:extLst>
              <a:ext uri="{FF2B5EF4-FFF2-40B4-BE49-F238E27FC236}">
                <a16:creationId xmlns:a16="http://schemas.microsoft.com/office/drawing/2014/main" id="{30FE60FD-2088-ED5D-5954-0ABF4674D4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57450" y="2805113"/>
            <a:ext cx="26988" cy="23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083" name="Oval 469">
            <a:extLst>
              <a:ext uri="{FF2B5EF4-FFF2-40B4-BE49-F238E27FC236}">
                <a16:creationId xmlns:a16="http://schemas.microsoft.com/office/drawing/2014/main" id="{98511958-40E6-D47B-4292-3576643EA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0" y="3076575"/>
            <a:ext cx="98425" cy="746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1569"/>
          </a:p>
        </p:txBody>
      </p:sp>
      <p:sp>
        <p:nvSpPr>
          <p:cNvPr id="1084" name="Line 470">
            <a:extLst>
              <a:ext uri="{FF2B5EF4-FFF2-40B4-BE49-F238E27FC236}">
                <a16:creationId xmlns:a16="http://schemas.microsoft.com/office/drawing/2014/main" id="{C94495A2-14B4-BB1A-B048-4AAD6E1FAE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43175" y="3117850"/>
            <a:ext cx="12700" cy="14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085" name="Line 471">
            <a:extLst>
              <a:ext uri="{FF2B5EF4-FFF2-40B4-BE49-F238E27FC236}">
                <a16:creationId xmlns:a16="http://schemas.microsoft.com/office/drawing/2014/main" id="{558764EE-904C-6D58-78A9-2FF49B6014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5400" y="3117850"/>
            <a:ext cx="11113" cy="14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086" name="Line 472">
            <a:extLst>
              <a:ext uri="{FF2B5EF4-FFF2-40B4-BE49-F238E27FC236}">
                <a16:creationId xmlns:a16="http://schemas.microsoft.com/office/drawing/2014/main" id="{DFA10FA9-2AD7-00D4-F477-2FDE080ADD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8575" y="3095625"/>
            <a:ext cx="14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087" name="Line 473">
            <a:extLst>
              <a:ext uri="{FF2B5EF4-FFF2-40B4-BE49-F238E27FC236}">
                <a16:creationId xmlns:a16="http://schemas.microsoft.com/office/drawing/2014/main" id="{91C8D60B-A37E-444C-C236-82FE984913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5713" y="3095625"/>
            <a:ext cx="174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088" name="Line 474">
            <a:extLst>
              <a:ext uri="{FF2B5EF4-FFF2-40B4-BE49-F238E27FC236}">
                <a16:creationId xmlns:a16="http://schemas.microsoft.com/office/drawing/2014/main" id="{8B0DAB66-840B-AFA6-6A51-1000C58E3A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9038" y="3313113"/>
            <a:ext cx="0" cy="19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089" name="Line 475">
            <a:extLst>
              <a:ext uri="{FF2B5EF4-FFF2-40B4-BE49-F238E27FC236}">
                <a16:creationId xmlns:a16="http://schemas.microsoft.com/office/drawing/2014/main" id="{0737225F-7DDB-4BF1-2FC9-D894E323A2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3813" y="3157538"/>
            <a:ext cx="0" cy="85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090" name="Line 476">
            <a:extLst>
              <a:ext uri="{FF2B5EF4-FFF2-40B4-BE49-F238E27FC236}">
                <a16:creationId xmlns:a16="http://schemas.microsoft.com/office/drawing/2014/main" id="{E1CBAAF2-39B0-2635-B6F5-412A5823FD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8575" y="3248025"/>
            <a:ext cx="5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091" name="Line 477">
            <a:extLst>
              <a:ext uri="{FF2B5EF4-FFF2-40B4-BE49-F238E27FC236}">
                <a16:creationId xmlns:a16="http://schemas.microsoft.com/office/drawing/2014/main" id="{EF6CDE1A-F2CD-42FB-8423-7C734B918C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3249613"/>
            <a:ext cx="14287" cy="6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092" name="Line 478">
            <a:extLst>
              <a:ext uri="{FF2B5EF4-FFF2-40B4-BE49-F238E27FC236}">
                <a16:creationId xmlns:a16="http://schemas.microsoft.com/office/drawing/2014/main" id="{80B2F464-E0DF-D994-6633-10DD261C6B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51125" y="3302000"/>
            <a:ext cx="3175" cy="19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093" name="Line 479">
            <a:extLst>
              <a:ext uri="{FF2B5EF4-FFF2-40B4-BE49-F238E27FC236}">
                <a16:creationId xmlns:a16="http://schemas.microsoft.com/office/drawing/2014/main" id="{965B660D-719D-EF3F-42A2-87DB49FF32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03488" y="3249613"/>
            <a:ext cx="65087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094" name="Line 480">
            <a:extLst>
              <a:ext uri="{FF2B5EF4-FFF2-40B4-BE49-F238E27FC236}">
                <a16:creationId xmlns:a16="http://schemas.microsoft.com/office/drawing/2014/main" id="{C5340F25-8209-FDE1-2A4A-BA74CC8F82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79675" y="3262313"/>
            <a:ext cx="28575" cy="61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095" name="Line 481">
            <a:extLst>
              <a:ext uri="{FF2B5EF4-FFF2-40B4-BE49-F238E27FC236}">
                <a16:creationId xmlns:a16="http://schemas.microsoft.com/office/drawing/2014/main" id="{BA22AB8B-B944-36F1-EAEB-F077C5263A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54275" y="3327400"/>
            <a:ext cx="31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096" name="Line 482">
            <a:extLst>
              <a:ext uri="{FF2B5EF4-FFF2-40B4-BE49-F238E27FC236}">
                <a16:creationId xmlns:a16="http://schemas.microsoft.com/office/drawing/2014/main" id="{48C5D4C7-76E1-528F-8144-9D1094FEEB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8575" y="3157538"/>
            <a:ext cx="73025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097" name="Line 483">
            <a:extLst>
              <a:ext uri="{FF2B5EF4-FFF2-40B4-BE49-F238E27FC236}">
                <a16:creationId xmlns:a16="http://schemas.microsoft.com/office/drawing/2014/main" id="{0E8C0752-4E32-CC7A-BCC0-1022DBF6A9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51125" y="3057525"/>
            <a:ext cx="50800" cy="112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098" name="Line 484">
            <a:extLst>
              <a:ext uri="{FF2B5EF4-FFF2-40B4-BE49-F238E27FC236}">
                <a16:creationId xmlns:a16="http://schemas.microsoft.com/office/drawing/2014/main" id="{D508AF1D-084E-BAA9-DBEE-F2811CB3A2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9863" y="3060700"/>
            <a:ext cx="269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099" name="Line 485">
            <a:extLst>
              <a:ext uri="{FF2B5EF4-FFF2-40B4-BE49-F238E27FC236}">
                <a16:creationId xmlns:a16="http://schemas.microsoft.com/office/drawing/2014/main" id="{3AAECCBA-7C13-0F35-A6B4-D6CD359D1B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90788" y="3170238"/>
            <a:ext cx="77787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100" name="Line 486">
            <a:extLst>
              <a:ext uri="{FF2B5EF4-FFF2-40B4-BE49-F238E27FC236}">
                <a16:creationId xmlns:a16="http://schemas.microsoft.com/office/drawing/2014/main" id="{FC3CF9AF-6693-79DB-7F04-1313267A02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08238" y="3057525"/>
            <a:ext cx="88900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101" name="Line 487">
            <a:extLst>
              <a:ext uri="{FF2B5EF4-FFF2-40B4-BE49-F238E27FC236}">
                <a16:creationId xmlns:a16="http://schemas.microsoft.com/office/drawing/2014/main" id="{CD5F6C69-67D0-8795-074A-AF14347A06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71725" y="3060700"/>
            <a:ext cx="44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102" name="Rectangle 488">
            <a:extLst>
              <a:ext uri="{FF2B5EF4-FFF2-40B4-BE49-F238E27FC236}">
                <a16:creationId xmlns:a16="http://schemas.microsoft.com/office/drawing/2014/main" id="{9FD46755-F42F-2559-A477-C7FDFD8DB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363" y="2963863"/>
            <a:ext cx="560387" cy="176212"/>
          </a:xfrm>
          <a:prstGeom prst="rect">
            <a:avLst/>
          </a:prstGeom>
          <a:noFill/>
          <a:ln>
            <a:noFill/>
          </a:ln>
        </p:spPr>
        <p:txBody>
          <a:bodyPr lIns="58615" tIns="23446" rIns="58615" bIns="23446">
            <a:spAutoFit/>
          </a:bodyPr>
          <a:lstStyle>
            <a:lvl1pPr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83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指令系统</a:t>
            </a:r>
          </a:p>
        </p:txBody>
      </p:sp>
      <p:sp>
        <p:nvSpPr>
          <p:cNvPr id="1103" name="Rectangle 489">
            <a:extLst>
              <a:ext uri="{FF2B5EF4-FFF2-40B4-BE49-F238E27FC236}">
                <a16:creationId xmlns:a16="http://schemas.microsoft.com/office/drawing/2014/main" id="{C27ABC3F-4438-39AE-51F7-A1AE9CDB0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75" y="2801938"/>
            <a:ext cx="333375" cy="174625"/>
          </a:xfrm>
          <a:prstGeom prst="rect">
            <a:avLst/>
          </a:prstGeom>
          <a:noFill/>
          <a:ln>
            <a:noFill/>
          </a:ln>
        </p:spPr>
        <p:txBody>
          <a:bodyPr wrap="none" lIns="58615" tIns="23446" rIns="58615" bIns="23446">
            <a:spAutoFit/>
          </a:bodyPr>
          <a:lstStyle>
            <a:lvl1pPr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831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</a:t>
            </a:r>
          </a:p>
        </p:txBody>
      </p:sp>
      <p:sp>
        <p:nvSpPr>
          <p:cNvPr id="1104" name="Rectangle 490">
            <a:extLst>
              <a:ext uri="{FF2B5EF4-FFF2-40B4-BE49-F238E27FC236}">
                <a16:creationId xmlns:a16="http://schemas.microsoft.com/office/drawing/2014/main" id="{EAD011A5-46F1-0697-89F9-A8C3B8CBB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75" y="3089275"/>
            <a:ext cx="333375" cy="174625"/>
          </a:xfrm>
          <a:prstGeom prst="rect">
            <a:avLst/>
          </a:prstGeom>
          <a:noFill/>
          <a:ln>
            <a:noFill/>
          </a:ln>
        </p:spPr>
        <p:txBody>
          <a:bodyPr wrap="none" lIns="58615" tIns="23446" rIns="58615" bIns="23446">
            <a:spAutoFit/>
          </a:bodyPr>
          <a:lstStyle>
            <a:lvl1pPr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831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硬件</a:t>
            </a:r>
          </a:p>
        </p:txBody>
      </p:sp>
      <p:sp>
        <p:nvSpPr>
          <p:cNvPr id="84459" name="AutoShape 491">
            <a:extLst>
              <a:ext uri="{FF2B5EF4-FFF2-40B4-BE49-F238E27FC236}">
                <a16:creationId xmlns:a16="http://schemas.microsoft.com/office/drawing/2014/main" id="{BBD4688F-4FA8-616E-8725-52D8F7698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1743075"/>
            <a:ext cx="1571625" cy="30638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99FF"/>
              </a:gs>
              <a:gs pos="100000">
                <a:srgbClr val="0000CC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292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</a:rPr>
              <a:t>可重定目标的编译器</a:t>
            </a:r>
          </a:p>
        </p:txBody>
      </p:sp>
      <p:sp>
        <p:nvSpPr>
          <p:cNvPr id="1106" name="Rectangle 492">
            <a:extLst>
              <a:ext uri="{FF2B5EF4-FFF2-40B4-BE49-F238E27FC236}">
                <a16:creationId xmlns:a16="http://schemas.microsoft.com/office/drawing/2014/main" id="{5C5271DA-141A-CAFD-3F2D-C1F887E84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3363" y="2538413"/>
            <a:ext cx="1797050" cy="48895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1569"/>
          </a:p>
        </p:txBody>
      </p:sp>
      <p:sp>
        <p:nvSpPr>
          <p:cNvPr id="1107" name="Rectangle 493">
            <a:extLst>
              <a:ext uri="{FF2B5EF4-FFF2-40B4-BE49-F238E27FC236}">
                <a16:creationId xmlns:a16="http://schemas.microsoft.com/office/drawing/2014/main" id="{0616CE81-52A6-9C61-7E54-340182763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3363" y="3087688"/>
            <a:ext cx="1684337" cy="36671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1569"/>
          </a:p>
        </p:txBody>
      </p:sp>
      <p:sp>
        <p:nvSpPr>
          <p:cNvPr id="84462" name="AutoShape 494">
            <a:extLst>
              <a:ext uri="{FF2B5EF4-FFF2-40B4-BE49-F238E27FC236}">
                <a16:creationId xmlns:a16="http://schemas.microsoft.com/office/drawing/2014/main" id="{EB374BD8-7791-8FA7-6DD8-0EF9EBFE0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2171700"/>
            <a:ext cx="1571625" cy="304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99FF"/>
              </a:gs>
              <a:gs pos="100000">
                <a:srgbClr val="0000CC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292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</a:rPr>
              <a:t>汇编器生成器</a:t>
            </a:r>
          </a:p>
        </p:txBody>
      </p:sp>
      <p:sp>
        <p:nvSpPr>
          <p:cNvPr id="84463" name="AutoShape 495">
            <a:extLst>
              <a:ext uri="{FF2B5EF4-FFF2-40B4-BE49-F238E27FC236}">
                <a16:creationId xmlns:a16="http://schemas.microsoft.com/office/drawing/2014/main" id="{189486C4-D4A7-69DC-D7A2-60739F4D1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2589213"/>
            <a:ext cx="1682750" cy="31591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99FF"/>
              </a:gs>
              <a:gs pos="100000">
                <a:srgbClr val="0000CC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292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</a:rPr>
              <a:t>指令系统结构评测环境</a:t>
            </a:r>
          </a:p>
        </p:txBody>
      </p:sp>
      <p:sp>
        <p:nvSpPr>
          <p:cNvPr id="84464" name="AutoShape 496">
            <a:extLst>
              <a:ext uri="{FF2B5EF4-FFF2-40B4-BE49-F238E27FC236}">
                <a16:creationId xmlns:a16="http://schemas.microsoft.com/office/drawing/2014/main" id="{967D6F39-D023-1465-7B00-1FDF10D9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3027363"/>
            <a:ext cx="1571625" cy="304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99FF"/>
              </a:gs>
              <a:gs pos="100000">
                <a:srgbClr val="0000CC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292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</a:rPr>
              <a:t>Cache</a:t>
            </a:r>
            <a:r>
              <a:rPr lang="zh-CN" altLang="en-US" sz="1292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</a:rPr>
              <a:t>性能评测工具</a:t>
            </a:r>
          </a:p>
        </p:txBody>
      </p:sp>
      <p:sp>
        <p:nvSpPr>
          <p:cNvPr id="84465" name="AutoShape 497">
            <a:extLst>
              <a:ext uri="{FF2B5EF4-FFF2-40B4-BE49-F238E27FC236}">
                <a16:creationId xmlns:a16="http://schemas.microsoft.com/office/drawing/2014/main" id="{4EE24F72-5B73-09D6-0479-1BD09A184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3454400"/>
            <a:ext cx="1571625" cy="30638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99FF"/>
              </a:gs>
              <a:gs pos="100000">
                <a:srgbClr val="0000CC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292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</a:rPr>
              <a:t>程序开发和调试环境</a:t>
            </a:r>
            <a:endParaRPr lang="zh-CN" altLang="en-US" sz="1662" b="1">
              <a:solidFill>
                <a:srgbClr val="FF0000"/>
              </a:solidFill>
              <a:latin typeface="黑体" pitchFamily="2" charset="-122"/>
            </a:endParaRPr>
          </a:p>
        </p:txBody>
      </p:sp>
      <p:sp>
        <p:nvSpPr>
          <p:cNvPr id="1112" name="Line 498">
            <a:extLst>
              <a:ext uri="{FF2B5EF4-FFF2-40B4-BE49-F238E27FC236}">
                <a16:creationId xmlns:a16="http://schemas.microsoft.com/office/drawing/2014/main" id="{E1BB0255-3AD5-E457-B2E7-39B3ADADED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3963" y="3576638"/>
            <a:ext cx="336550" cy="0"/>
          </a:xfrm>
          <a:prstGeom prst="line">
            <a:avLst/>
          </a:prstGeom>
          <a:noFill/>
          <a:ln w="63500">
            <a:solidFill>
              <a:srgbClr val="660066"/>
            </a:solidFill>
            <a:round/>
            <a:headEnd/>
            <a:tailEnd type="triangle" w="sm" len="sm"/>
          </a:ln>
        </p:spPr>
        <p:txBody>
          <a:bodyPr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113" name="AutoShape 499">
            <a:extLst>
              <a:ext uri="{FF2B5EF4-FFF2-40B4-BE49-F238E27FC236}">
                <a16:creationId xmlns:a16="http://schemas.microsoft.com/office/drawing/2014/main" id="{78BA4D31-1878-3BBE-B091-33C2886D8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513" y="1536700"/>
            <a:ext cx="954087" cy="428625"/>
          </a:xfrm>
          <a:prstGeom prst="flowChartManualInput">
            <a:avLst/>
          </a:prstGeom>
          <a:gradFill rotWithShape="0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292" b="1">
                <a:latin typeface="黑体" panose="02010609060101010101" pitchFamily="49" charset="-122"/>
                <a:ea typeface="黑体" panose="02010609060101010101" pitchFamily="49" charset="-122"/>
              </a:rPr>
              <a:t>基准程序</a:t>
            </a:r>
            <a:endParaRPr lang="zh-CN" altLang="en-US" sz="1662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14" name="Rectangle 500">
            <a:extLst>
              <a:ext uri="{FF2B5EF4-FFF2-40B4-BE49-F238E27FC236}">
                <a16:creationId xmlns:a16="http://schemas.microsoft.com/office/drawing/2014/main" id="{7989E9E6-5AC4-4067-24DA-42528B32E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2087563"/>
            <a:ext cx="1514475" cy="366712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292" b="1">
                <a:latin typeface="黑体" panose="02010609060101010101" pitchFamily="49" charset="-122"/>
                <a:ea typeface="黑体" panose="02010609060101010101" pitchFamily="49" charset="-122"/>
              </a:rPr>
              <a:t>编译、汇编</a:t>
            </a:r>
          </a:p>
        </p:txBody>
      </p:sp>
      <p:sp>
        <p:nvSpPr>
          <p:cNvPr id="1115" name="Rectangle 501">
            <a:extLst>
              <a:ext uri="{FF2B5EF4-FFF2-40B4-BE49-F238E27FC236}">
                <a16:creationId xmlns:a16="http://schemas.microsoft.com/office/drawing/2014/main" id="{ADB7A680-A14C-2F36-BE10-B9EDA5DA3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950" y="3317875"/>
            <a:ext cx="1233488" cy="333375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1569"/>
          </a:p>
        </p:txBody>
      </p:sp>
      <p:grpSp>
        <p:nvGrpSpPr>
          <p:cNvPr id="34907" name="Group 502">
            <a:extLst>
              <a:ext uri="{FF2B5EF4-FFF2-40B4-BE49-F238E27FC236}">
                <a16:creationId xmlns:a16="http://schemas.microsoft.com/office/drawing/2014/main" id="{55A91CFE-D8F6-0817-0ED0-542D343A4BFA}"/>
              </a:ext>
            </a:extLst>
          </p:cNvPr>
          <p:cNvGrpSpPr>
            <a:grpSpLocks/>
          </p:cNvGrpSpPr>
          <p:nvPr/>
        </p:nvGrpSpPr>
        <p:grpSpPr bwMode="auto">
          <a:xfrm>
            <a:off x="4197350" y="3132138"/>
            <a:ext cx="1120775" cy="731837"/>
            <a:chOff x="2256" y="1938"/>
            <a:chExt cx="959" cy="576"/>
          </a:xfrm>
        </p:grpSpPr>
        <p:grpSp>
          <p:nvGrpSpPr>
            <p:cNvPr id="34953" name="Group 503">
              <a:extLst>
                <a:ext uri="{FF2B5EF4-FFF2-40B4-BE49-F238E27FC236}">
                  <a16:creationId xmlns:a16="http://schemas.microsoft.com/office/drawing/2014/main" id="{D11A9D61-D2CE-94A9-EDE6-72DAC89459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1938"/>
              <a:ext cx="912" cy="576"/>
              <a:chOff x="2976" y="2016"/>
              <a:chExt cx="1920" cy="1920"/>
            </a:xfrm>
          </p:grpSpPr>
          <p:sp>
            <p:nvSpPr>
              <p:cNvPr id="1164" name="Freeform 504">
                <a:extLst>
                  <a:ext uri="{FF2B5EF4-FFF2-40B4-BE49-F238E27FC236}">
                    <a16:creationId xmlns:a16="http://schemas.microsoft.com/office/drawing/2014/main" id="{96BC1F41-350D-1145-40C3-C1DF4E487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6" y="2016"/>
                <a:ext cx="1919" cy="1920"/>
              </a:xfrm>
              <a:custGeom>
                <a:avLst/>
                <a:gdLst>
                  <a:gd name="T0" fmla="*/ 1058 w 1920"/>
                  <a:gd name="T1" fmla="*/ 1916 h 1920"/>
                  <a:gd name="T2" fmla="*/ 1247 w 1920"/>
                  <a:gd name="T3" fmla="*/ 1878 h 1920"/>
                  <a:gd name="T4" fmla="*/ 1416 w 1920"/>
                  <a:gd name="T5" fmla="*/ 1805 h 1920"/>
                  <a:gd name="T6" fmla="*/ 1570 w 1920"/>
                  <a:gd name="T7" fmla="*/ 1701 h 1920"/>
                  <a:gd name="T8" fmla="*/ 1701 w 1920"/>
                  <a:gd name="T9" fmla="*/ 1570 h 1920"/>
                  <a:gd name="T10" fmla="*/ 1805 w 1920"/>
                  <a:gd name="T11" fmla="*/ 1416 h 1920"/>
                  <a:gd name="T12" fmla="*/ 1878 w 1920"/>
                  <a:gd name="T13" fmla="*/ 1247 h 1920"/>
                  <a:gd name="T14" fmla="*/ 1916 w 1920"/>
                  <a:gd name="T15" fmla="*/ 1058 h 1920"/>
                  <a:gd name="T16" fmla="*/ 1916 w 1920"/>
                  <a:gd name="T17" fmla="*/ 862 h 1920"/>
                  <a:gd name="T18" fmla="*/ 1878 w 1920"/>
                  <a:gd name="T19" fmla="*/ 677 h 1920"/>
                  <a:gd name="T20" fmla="*/ 1805 w 1920"/>
                  <a:gd name="T21" fmla="*/ 504 h 1920"/>
                  <a:gd name="T22" fmla="*/ 1701 w 1920"/>
                  <a:gd name="T23" fmla="*/ 350 h 1920"/>
                  <a:gd name="T24" fmla="*/ 1570 w 1920"/>
                  <a:gd name="T25" fmla="*/ 219 h 1920"/>
                  <a:gd name="T26" fmla="*/ 1416 w 1920"/>
                  <a:gd name="T27" fmla="*/ 115 h 1920"/>
                  <a:gd name="T28" fmla="*/ 1247 w 1920"/>
                  <a:gd name="T29" fmla="*/ 42 h 1920"/>
                  <a:gd name="T30" fmla="*/ 1058 w 1920"/>
                  <a:gd name="T31" fmla="*/ 4 h 1920"/>
                  <a:gd name="T32" fmla="*/ 862 w 1920"/>
                  <a:gd name="T33" fmla="*/ 4 h 1920"/>
                  <a:gd name="T34" fmla="*/ 677 w 1920"/>
                  <a:gd name="T35" fmla="*/ 42 h 1920"/>
                  <a:gd name="T36" fmla="*/ 504 w 1920"/>
                  <a:gd name="T37" fmla="*/ 115 h 1920"/>
                  <a:gd name="T38" fmla="*/ 350 w 1920"/>
                  <a:gd name="T39" fmla="*/ 219 h 1920"/>
                  <a:gd name="T40" fmla="*/ 219 w 1920"/>
                  <a:gd name="T41" fmla="*/ 350 h 1920"/>
                  <a:gd name="T42" fmla="*/ 115 w 1920"/>
                  <a:gd name="T43" fmla="*/ 504 h 1920"/>
                  <a:gd name="T44" fmla="*/ 42 w 1920"/>
                  <a:gd name="T45" fmla="*/ 677 h 1920"/>
                  <a:gd name="T46" fmla="*/ 4 w 1920"/>
                  <a:gd name="T47" fmla="*/ 862 h 1920"/>
                  <a:gd name="T48" fmla="*/ 4 w 1920"/>
                  <a:gd name="T49" fmla="*/ 1058 h 1920"/>
                  <a:gd name="T50" fmla="*/ 42 w 1920"/>
                  <a:gd name="T51" fmla="*/ 1247 h 1920"/>
                  <a:gd name="T52" fmla="*/ 115 w 1920"/>
                  <a:gd name="T53" fmla="*/ 1416 h 1920"/>
                  <a:gd name="T54" fmla="*/ 219 w 1920"/>
                  <a:gd name="T55" fmla="*/ 1570 h 1920"/>
                  <a:gd name="T56" fmla="*/ 350 w 1920"/>
                  <a:gd name="T57" fmla="*/ 1701 h 1920"/>
                  <a:gd name="T58" fmla="*/ 504 w 1920"/>
                  <a:gd name="T59" fmla="*/ 1805 h 1920"/>
                  <a:gd name="T60" fmla="*/ 677 w 1920"/>
                  <a:gd name="T61" fmla="*/ 1878 h 1920"/>
                  <a:gd name="T62" fmla="*/ 862 w 1920"/>
                  <a:gd name="T63" fmla="*/ 1916 h 192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920"/>
                  <a:gd name="T97" fmla="*/ 0 h 1920"/>
                  <a:gd name="T98" fmla="*/ 1920 w 1920"/>
                  <a:gd name="T99" fmla="*/ 1920 h 192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920" h="1920">
                    <a:moveTo>
                      <a:pt x="962" y="1920"/>
                    </a:moveTo>
                    <a:lnTo>
                      <a:pt x="1058" y="1916"/>
                    </a:lnTo>
                    <a:lnTo>
                      <a:pt x="1154" y="1901"/>
                    </a:lnTo>
                    <a:lnTo>
                      <a:pt x="1247" y="1878"/>
                    </a:lnTo>
                    <a:lnTo>
                      <a:pt x="1335" y="1843"/>
                    </a:lnTo>
                    <a:lnTo>
                      <a:pt x="1416" y="1805"/>
                    </a:lnTo>
                    <a:lnTo>
                      <a:pt x="1497" y="1755"/>
                    </a:lnTo>
                    <a:lnTo>
                      <a:pt x="1570" y="1701"/>
                    </a:lnTo>
                    <a:lnTo>
                      <a:pt x="1639" y="1639"/>
                    </a:lnTo>
                    <a:lnTo>
                      <a:pt x="1701" y="1570"/>
                    </a:lnTo>
                    <a:lnTo>
                      <a:pt x="1755" y="1497"/>
                    </a:lnTo>
                    <a:lnTo>
                      <a:pt x="1805" y="1416"/>
                    </a:lnTo>
                    <a:lnTo>
                      <a:pt x="1843" y="1335"/>
                    </a:lnTo>
                    <a:lnTo>
                      <a:pt x="1878" y="1247"/>
                    </a:lnTo>
                    <a:lnTo>
                      <a:pt x="1901" y="1154"/>
                    </a:lnTo>
                    <a:lnTo>
                      <a:pt x="1916" y="1058"/>
                    </a:lnTo>
                    <a:lnTo>
                      <a:pt x="1920" y="962"/>
                    </a:lnTo>
                    <a:lnTo>
                      <a:pt x="1916" y="862"/>
                    </a:lnTo>
                    <a:lnTo>
                      <a:pt x="1901" y="770"/>
                    </a:lnTo>
                    <a:lnTo>
                      <a:pt x="1878" y="677"/>
                    </a:lnTo>
                    <a:lnTo>
                      <a:pt x="1843" y="589"/>
                    </a:lnTo>
                    <a:lnTo>
                      <a:pt x="1805" y="504"/>
                    </a:lnTo>
                    <a:lnTo>
                      <a:pt x="1755" y="423"/>
                    </a:lnTo>
                    <a:lnTo>
                      <a:pt x="1701" y="350"/>
                    </a:lnTo>
                    <a:lnTo>
                      <a:pt x="1639" y="281"/>
                    </a:lnTo>
                    <a:lnTo>
                      <a:pt x="1570" y="219"/>
                    </a:lnTo>
                    <a:lnTo>
                      <a:pt x="1497" y="165"/>
                    </a:lnTo>
                    <a:lnTo>
                      <a:pt x="1416" y="115"/>
                    </a:lnTo>
                    <a:lnTo>
                      <a:pt x="1335" y="77"/>
                    </a:lnTo>
                    <a:lnTo>
                      <a:pt x="1247" y="42"/>
                    </a:lnTo>
                    <a:lnTo>
                      <a:pt x="1154" y="19"/>
                    </a:lnTo>
                    <a:lnTo>
                      <a:pt x="1058" y="4"/>
                    </a:lnTo>
                    <a:lnTo>
                      <a:pt x="962" y="0"/>
                    </a:lnTo>
                    <a:lnTo>
                      <a:pt x="862" y="4"/>
                    </a:lnTo>
                    <a:lnTo>
                      <a:pt x="770" y="19"/>
                    </a:lnTo>
                    <a:lnTo>
                      <a:pt x="677" y="42"/>
                    </a:lnTo>
                    <a:lnTo>
                      <a:pt x="589" y="77"/>
                    </a:lnTo>
                    <a:lnTo>
                      <a:pt x="504" y="115"/>
                    </a:lnTo>
                    <a:lnTo>
                      <a:pt x="423" y="165"/>
                    </a:lnTo>
                    <a:lnTo>
                      <a:pt x="350" y="219"/>
                    </a:lnTo>
                    <a:lnTo>
                      <a:pt x="281" y="281"/>
                    </a:lnTo>
                    <a:lnTo>
                      <a:pt x="219" y="350"/>
                    </a:lnTo>
                    <a:lnTo>
                      <a:pt x="165" y="423"/>
                    </a:lnTo>
                    <a:lnTo>
                      <a:pt x="115" y="504"/>
                    </a:lnTo>
                    <a:lnTo>
                      <a:pt x="77" y="589"/>
                    </a:lnTo>
                    <a:lnTo>
                      <a:pt x="42" y="677"/>
                    </a:lnTo>
                    <a:lnTo>
                      <a:pt x="19" y="770"/>
                    </a:lnTo>
                    <a:lnTo>
                      <a:pt x="4" y="862"/>
                    </a:lnTo>
                    <a:lnTo>
                      <a:pt x="0" y="962"/>
                    </a:lnTo>
                    <a:lnTo>
                      <a:pt x="4" y="1058"/>
                    </a:lnTo>
                    <a:lnTo>
                      <a:pt x="19" y="1154"/>
                    </a:lnTo>
                    <a:lnTo>
                      <a:pt x="42" y="1247"/>
                    </a:lnTo>
                    <a:lnTo>
                      <a:pt x="77" y="1335"/>
                    </a:lnTo>
                    <a:lnTo>
                      <a:pt x="115" y="1416"/>
                    </a:lnTo>
                    <a:lnTo>
                      <a:pt x="165" y="1497"/>
                    </a:lnTo>
                    <a:lnTo>
                      <a:pt x="219" y="1570"/>
                    </a:lnTo>
                    <a:lnTo>
                      <a:pt x="281" y="1639"/>
                    </a:lnTo>
                    <a:lnTo>
                      <a:pt x="350" y="1701"/>
                    </a:lnTo>
                    <a:lnTo>
                      <a:pt x="423" y="1755"/>
                    </a:lnTo>
                    <a:lnTo>
                      <a:pt x="504" y="1805"/>
                    </a:lnTo>
                    <a:lnTo>
                      <a:pt x="589" y="1843"/>
                    </a:lnTo>
                    <a:lnTo>
                      <a:pt x="677" y="1878"/>
                    </a:lnTo>
                    <a:lnTo>
                      <a:pt x="770" y="1901"/>
                    </a:lnTo>
                    <a:lnTo>
                      <a:pt x="862" y="1916"/>
                    </a:lnTo>
                    <a:lnTo>
                      <a:pt x="962" y="1920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569"/>
              </a:p>
            </p:txBody>
          </p:sp>
          <p:sp>
            <p:nvSpPr>
              <p:cNvPr id="1165" name="Freeform 505">
                <a:extLst>
                  <a:ext uri="{FF2B5EF4-FFF2-40B4-BE49-F238E27FC236}">
                    <a16:creationId xmlns:a16="http://schemas.microsoft.com/office/drawing/2014/main" id="{9FAAAA1C-E9E3-0E2E-2F88-B26B3CD8C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0" y="2128"/>
                <a:ext cx="103" cy="200"/>
              </a:xfrm>
              <a:custGeom>
                <a:avLst/>
                <a:gdLst>
                  <a:gd name="T0" fmla="*/ 54 w 104"/>
                  <a:gd name="T1" fmla="*/ 200 h 200"/>
                  <a:gd name="T2" fmla="*/ 62 w 104"/>
                  <a:gd name="T3" fmla="*/ 200 h 200"/>
                  <a:gd name="T4" fmla="*/ 77 w 104"/>
                  <a:gd name="T5" fmla="*/ 196 h 200"/>
                  <a:gd name="T6" fmla="*/ 93 w 104"/>
                  <a:gd name="T7" fmla="*/ 180 h 200"/>
                  <a:gd name="T8" fmla="*/ 104 w 104"/>
                  <a:gd name="T9" fmla="*/ 161 h 200"/>
                  <a:gd name="T10" fmla="*/ 104 w 104"/>
                  <a:gd name="T11" fmla="*/ 138 h 200"/>
                  <a:gd name="T12" fmla="*/ 96 w 104"/>
                  <a:gd name="T13" fmla="*/ 115 h 200"/>
                  <a:gd name="T14" fmla="*/ 54 w 104"/>
                  <a:gd name="T15" fmla="*/ 0 h 200"/>
                  <a:gd name="T16" fmla="*/ 8 w 104"/>
                  <a:gd name="T17" fmla="*/ 115 h 200"/>
                  <a:gd name="T18" fmla="*/ 0 w 104"/>
                  <a:gd name="T19" fmla="*/ 138 h 200"/>
                  <a:gd name="T20" fmla="*/ 0 w 104"/>
                  <a:gd name="T21" fmla="*/ 161 h 200"/>
                  <a:gd name="T22" fmla="*/ 12 w 104"/>
                  <a:gd name="T23" fmla="*/ 180 h 200"/>
                  <a:gd name="T24" fmla="*/ 27 w 104"/>
                  <a:gd name="T25" fmla="*/ 196 h 200"/>
                  <a:gd name="T26" fmla="*/ 43 w 104"/>
                  <a:gd name="T27" fmla="*/ 200 h 200"/>
                  <a:gd name="T28" fmla="*/ 54 w 104"/>
                  <a:gd name="T29" fmla="*/ 200 h 200"/>
                  <a:gd name="T30" fmla="*/ 54 w 104"/>
                  <a:gd name="T31" fmla="*/ 200 h 20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4"/>
                  <a:gd name="T49" fmla="*/ 0 h 200"/>
                  <a:gd name="T50" fmla="*/ 104 w 104"/>
                  <a:gd name="T51" fmla="*/ 200 h 20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4" h="200">
                    <a:moveTo>
                      <a:pt x="54" y="200"/>
                    </a:moveTo>
                    <a:lnTo>
                      <a:pt x="62" y="200"/>
                    </a:lnTo>
                    <a:lnTo>
                      <a:pt x="77" y="196"/>
                    </a:lnTo>
                    <a:lnTo>
                      <a:pt x="93" y="180"/>
                    </a:lnTo>
                    <a:lnTo>
                      <a:pt x="104" y="161"/>
                    </a:lnTo>
                    <a:lnTo>
                      <a:pt x="104" y="138"/>
                    </a:lnTo>
                    <a:lnTo>
                      <a:pt x="96" y="115"/>
                    </a:lnTo>
                    <a:lnTo>
                      <a:pt x="54" y="0"/>
                    </a:lnTo>
                    <a:lnTo>
                      <a:pt x="8" y="115"/>
                    </a:lnTo>
                    <a:lnTo>
                      <a:pt x="0" y="138"/>
                    </a:lnTo>
                    <a:lnTo>
                      <a:pt x="0" y="161"/>
                    </a:lnTo>
                    <a:lnTo>
                      <a:pt x="12" y="180"/>
                    </a:lnTo>
                    <a:lnTo>
                      <a:pt x="27" y="196"/>
                    </a:lnTo>
                    <a:lnTo>
                      <a:pt x="43" y="200"/>
                    </a:lnTo>
                    <a:lnTo>
                      <a:pt x="54" y="200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569"/>
              </a:p>
            </p:txBody>
          </p:sp>
          <p:sp>
            <p:nvSpPr>
              <p:cNvPr id="1166" name="Freeform 506">
                <a:extLst>
                  <a:ext uri="{FF2B5EF4-FFF2-40B4-BE49-F238E27FC236}">
                    <a16:creationId xmlns:a16="http://schemas.microsoft.com/office/drawing/2014/main" id="{ADAEEDFC-133E-576D-A789-331547A509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9" y="2316"/>
                <a:ext cx="735" cy="1324"/>
              </a:xfrm>
              <a:custGeom>
                <a:avLst/>
                <a:gdLst>
                  <a:gd name="T0" fmla="*/ 412 w 735"/>
                  <a:gd name="T1" fmla="*/ 296 h 1324"/>
                  <a:gd name="T2" fmla="*/ 412 w 735"/>
                  <a:gd name="T3" fmla="*/ 1228 h 1324"/>
                  <a:gd name="T4" fmla="*/ 662 w 735"/>
                  <a:gd name="T5" fmla="*/ 1324 h 1324"/>
                  <a:gd name="T6" fmla="*/ 735 w 735"/>
                  <a:gd name="T7" fmla="*/ 1289 h 1324"/>
                  <a:gd name="T8" fmla="*/ 485 w 735"/>
                  <a:gd name="T9" fmla="*/ 1185 h 1324"/>
                  <a:gd name="T10" fmla="*/ 485 w 735"/>
                  <a:gd name="T11" fmla="*/ 254 h 1324"/>
                  <a:gd name="T12" fmla="*/ 412 w 735"/>
                  <a:gd name="T13" fmla="*/ 204 h 1324"/>
                  <a:gd name="T14" fmla="*/ 412 w 735"/>
                  <a:gd name="T15" fmla="*/ 81 h 1324"/>
                  <a:gd name="T16" fmla="*/ 369 w 735"/>
                  <a:gd name="T17" fmla="*/ 0 h 1324"/>
                  <a:gd name="T18" fmla="*/ 331 w 735"/>
                  <a:gd name="T19" fmla="*/ 81 h 1324"/>
                  <a:gd name="T20" fmla="*/ 331 w 735"/>
                  <a:gd name="T21" fmla="*/ 204 h 1324"/>
                  <a:gd name="T22" fmla="*/ 258 w 735"/>
                  <a:gd name="T23" fmla="*/ 254 h 1324"/>
                  <a:gd name="T24" fmla="*/ 258 w 735"/>
                  <a:gd name="T25" fmla="*/ 1185 h 1324"/>
                  <a:gd name="T26" fmla="*/ 0 w 735"/>
                  <a:gd name="T27" fmla="*/ 1289 h 1324"/>
                  <a:gd name="T28" fmla="*/ 77 w 735"/>
                  <a:gd name="T29" fmla="*/ 1324 h 1324"/>
                  <a:gd name="T30" fmla="*/ 331 w 735"/>
                  <a:gd name="T31" fmla="*/ 1228 h 1324"/>
                  <a:gd name="T32" fmla="*/ 331 w 735"/>
                  <a:gd name="T33" fmla="*/ 296 h 1324"/>
                  <a:gd name="T34" fmla="*/ 373 w 735"/>
                  <a:gd name="T35" fmla="*/ 266 h 1324"/>
                  <a:gd name="T36" fmla="*/ 412 w 735"/>
                  <a:gd name="T37" fmla="*/ 296 h 1324"/>
                  <a:gd name="T38" fmla="*/ 412 w 735"/>
                  <a:gd name="T39" fmla="*/ 296 h 132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735"/>
                  <a:gd name="T61" fmla="*/ 0 h 1324"/>
                  <a:gd name="T62" fmla="*/ 735 w 735"/>
                  <a:gd name="T63" fmla="*/ 1324 h 132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735" h="1324">
                    <a:moveTo>
                      <a:pt x="412" y="296"/>
                    </a:moveTo>
                    <a:lnTo>
                      <a:pt x="412" y="1228"/>
                    </a:lnTo>
                    <a:lnTo>
                      <a:pt x="662" y="1324"/>
                    </a:lnTo>
                    <a:lnTo>
                      <a:pt x="735" y="1289"/>
                    </a:lnTo>
                    <a:lnTo>
                      <a:pt x="485" y="1185"/>
                    </a:lnTo>
                    <a:lnTo>
                      <a:pt x="485" y="254"/>
                    </a:lnTo>
                    <a:lnTo>
                      <a:pt x="412" y="204"/>
                    </a:lnTo>
                    <a:lnTo>
                      <a:pt x="412" y="81"/>
                    </a:lnTo>
                    <a:lnTo>
                      <a:pt x="369" y="0"/>
                    </a:lnTo>
                    <a:lnTo>
                      <a:pt x="331" y="81"/>
                    </a:lnTo>
                    <a:lnTo>
                      <a:pt x="331" y="204"/>
                    </a:lnTo>
                    <a:lnTo>
                      <a:pt x="258" y="254"/>
                    </a:lnTo>
                    <a:lnTo>
                      <a:pt x="258" y="1185"/>
                    </a:lnTo>
                    <a:lnTo>
                      <a:pt x="0" y="1289"/>
                    </a:lnTo>
                    <a:lnTo>
                      <a:pt x="77" y="1324"/>
                    </a:lnTo>
                    <a:lnTo>
                      <a:pt x="331" y="1228"/>
                    </a:lnTo>
                    <a:lnTo>
                      <a:pt x="331" y="296"/>
                    </a:lnTo>
                    <a:lnTo>
                      <a:pt x="373" y="266"/>
                    </a:lnTo>
                    <a:lnTo>
                      <a:pt x="412" y="296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569"/>
              </a:p>
            </p:txBody>
          </p:sp>
          <p:sp>
            <p:nvSpPr>
              <p:cNvPr id="1167" name="Freeform 507">
                <a:extLst>
                  <a:ext uri="{FF2B5EF4-FFF2-40B4-BE49-F238E27FC236}">
                    <a16:creationId xmlns:a16="http://schemas.microsoft.com/office/drawing/2014/main" id="{88EE1DF4-F38A-20AB-5FE8-6F6396D218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9" y="3607"/>
                <a:ext cx="741" cy="71"/>
              </a:xfrm>
              <a:custGeom>
                <a:avLst/>
                <a:gdLst>
                  <a:gd name="T0" fmla="*/ 0 w 739"/>
                  <a:gd name="T1" fmla="*/ 73 h 73"/>
                  <a:gd name="T2" fmla="*/ 0 w 739"/>
                  <a:gd name="T3" fmla="*/ 0 h 73"/>
                  <a:gd name="T4" fmla="*/ 739 w 739"/>
                  <a:gd name="T5" fmla="*/ 0 h 73"/>
                  <a:gd name="T6" fmla="*/ 739 w 739"/>
                  <a:gd name="T7" fmla="*/ 73 h 73"/>
                  <a:gd name="T8" fmla="*/ 0 w 739"/>
                  <a:gd name="T9" fmla="*/ 73 h 73"/>
                  <a:gd name="T10" fmla="*/ 0 w 739"/>
                  <a:gd name="T11" fmla="*/ 73 h 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9"/>
                  <a:gd name="T19" fmla="*/ 0 h 73"/>
                  <a:gd name="T20" fmla="*/ 739 w 739"/>
                  <a:gd name="T21" fmla="*/ 73 h 7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9" h="73">
                    <a:moveTo>
                      <a:pt x="0" y="73"/>
                    </a:moveTo>
                    <a:lnTo>
                      <a:pt x="0" y="0"/>
                    </a:lnTo>
                    <a:lnTo>
                      <a:pt x="739" y="0"/>
                    </a:lnTo>
                    <a:lnTo>
                      <a:pt x="739" y="73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569"/>
              </a:p>
            </p:txBody>
          </p:sp>
          <p:sp>
            <p:nvSpPr>
              <p:cNvPr id="1168" name="Freeform 508">
                <a:extLst>
                  <a:ext uri="{FF2B5EF4-FFF2-40B4-BE49-F238E27FC236}">
                    <a16:creationId xmlns:a16="http://schemas.microsoft.com/office/drawing/2014/main" id="{8292239C-F7DA-49DE-F33F-4688B4408D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7" y="3482"/>
                <a:ext cx="149" cy="62"/>
              </a:xfrm>
              <a:custGeom>
                <a:avLst/>
                <a:gdLst>
                  <a:gd name="T0" fmla="*/ 0 w 150"/>
                  <a:gd name="T1" fmla="*/ 62 h 62"/>
                  <a:gd name="T2" fmla="*/ 0 w 150"/>
                  <a:gd name="T3" fmla="*/ 0 h 62"/>
                  <a:gd name="T4" fmla="*/ 150 w 150"/>
                  <a:gd name="T5" fmla="*/ 0 h 62"/>
                  <a:gd name="T6" fmla="*/ 150 w 150"/>
                  <a:gd name="T7" fmla="*/ 62 h 62"/>
                  <a:gd name="T8" fmla="*/ 0 w 150"/>
                  <a:gd name="T9" fmla="*/ 62 h 62"/>
                  <a:gd name="T10" fmla="*/ 0 w 150"/>
                  <a:gd name="T11" fmla="*/ 62 h 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0"/>
                  <a:gd name="T19" fmla="*/ 0 h 62"/>
                  <a:gd name="T20" fmla="*/ 150 w 150"/>
                  <a:gd name="T21" fmla="*/ 62 h 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0" h="62">
                    <a:moveTo>
                      <a:pt x="0" y="62"/>
                    </a:moveTo>
                    <a:lnTo>
                      <a:pt x="0" y="0"/>
                    </a:lnTo>
                    <a:lnTo>
                      <a:pt x="150" y="0"/>
                    </a:lnTo>
                    <a:lnTo>
                      <a:pt x="150" y="62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569"/>
              </a:p>
            </p:txBody>
          </p:sp>
          <p:sp>
            <p:nvSpPr>
              <p:cNvPr id="1169" name="Freeform 509">
                <a:extLst>
                  <a:ext uri="{FF2B5EF4-FFF2-40B4-BE49-F238E27FC236}">
                    <a16:creationId xmlns:a16="http://schemas.microsoft.com/office/drawing/2014/main" id="{271DC469-30B0-6BD0-7276-560D12F9E0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8" y="2403"/>
                <a:ext cx="1250" cy="133"/>
              </a:xfrm>
              <a:custGeom>
                <a:avLst/>
                <a:gdLst>
                  <a:gd name="T0" fmla="*/ 689 w 1250"/>
                  <a:gd name="T1" fmla="*/ 0 h 130"/>
                  <a:gd name="T2" fmla="*/ 735 w 1250"/>
                  <a:gd name="T3" fmla="*/ 3 h 130"/>
                  <a:gd name="T4" fmla="*/ 819 w 1250"/>
                  <a:gd name="T5" fmla="*/ 27 h 130"/>
                  <a:gd name="T6" fmla="*/ 893 w 1250"/>
                  <a:gd name="T7" fmla="*/ 50 h 130"/>
                  <a:gd name="T8" fmla="*/ 966 w 1250"/>
                  <a:gd name="T9" fmla="*/ 69 h 130"/>
                  <a:gd name="T10" fmla="*/ 1062 w 1250"/>
                  <a:gd name="T11" fmla="*/ 73 h 130"/>
                  <a:gd name="T12" fmla="*/ 1166 w 1250"/>
                  <a:gd name="T13" fmla="*/ 61 h 130"/>
                  <a:gd name="T14" fmla="*/ 1235 w 1250"/>
                  <a:gd name="T15" fmla="*/ 50 h 130"/>
                  <a:gd name="T16" fmla="*/ 1250 w 1250"/>
                  <a:gd name="T17" fmla="*/ 88 h 130"/>
                  <a:gd name="T18" fmla="*/ 1181 w 1250"/>
                  <a:gd name="T19" fmla="*/ 107 h 130"/>
                  <a:gd name="T20" fmla="*/ 1100 w 1250"/>
                  <a:gd name="T21" fmla="*/ 127 h 130"/>
                  <a:gd name="T22" fmla="*/ 1023 w 1250"/>
                  <a:gd name="T23" fmla="*/ 130 h 130"/>
                  <a:gd name="T24" fmla="*/ 939 w 1250"/>
                  <a:gd name="T25" fmla="*/ 123 h 130"/>
                  <a:gd name="T26" fmla="*/ 854 w 1250"/>
                  <a:gd name="T27" fmla="*/ 107 h 130"/>
                  <a:gd name="T28" fmla="*/ 769 w 1250"/>
                  <a:gd name="T29" fmla="*/ 84 h 130"/>
                  <a:gd name="T30" fmla="*/ 712 w 1250"/>
                  <a:gd name="T31" fmla="*/ 77 h 130"/>
                  <a:gd name="T32" fmla="*/ 654 w 1250"/>
                  <a:gd name="T33" fmla="*/ 77 h 130"/>
                  <a:gd name="T34" fmla="*/ 600 w 1250"/>
                  <a:gd name="T35" fmla="*/ 77 h 130"/>
                  <a:gd name="T36" fmla="*/ 542 w 1250"/>
                  <a:gd name="T37" fmla="*/ 77 h 130"/>
                  <a:gd name="T38" fmla="*/ 485 w 1250"/>
                  <a:gd name="T39" fmla="*/ 84 h 130"/>
                  <a:gd name="T40" fmla="*/ 396 w 1250"/>
                  <a:gd name="T41" fmla="*/ 107 h 130"/>
                  <a:gd name="T42" fmla="*/ 308 w 1250"/>
                  <a:gd name="T43" fmla="*/ 123 h 130"/>
                  <a:gd name="T44" fmla="*/ 227 w 1250"/>
                  <a:gd name="T45" fmla="*/ 130 h 130"/>
                  <a:gd name="T46" fmla="*/ 150 w 1250"/>
                  <a:gd name="T47" fmla="*/ 127 h 130"/>
                  <a:gd name="T48" fmla="*/ 65 w 1250"/>
                  <a:gd name="T49" fmla="*/ 107 h 130"/>
                  <a:gd name="T50" fmla="*/ 0 w 1250"/>
                  <a:gd name="T51" fmla="*/ 88 h 130"/>
                  <a:gd name="T52" fmla="*/ 11 w 1250"/>
                  <a:gd name="T53" fmla="*/ 50 h 130"/>
                  <a:gd name="T54" fmla="*/ 85 w 1250"/>
                  <a:gd name="T55" fmla="*/ 61 h 130"/>
                  <a:gd name="T56" fmla="*/ 188 w 1250"/>
                  <a:gd name="T57" fmla="*/ 73 h 130"/>
                  <a:gd name="T58" fmla="*/ 285 w 1250"/>
                  <a:gd name="T59" fmla="*/ 69 h 130"/>
                  <a:gd name="T60" fmla="*/ 358 w 1250"/>
                  <a:gd name="T61" fmla="*/ 50 h 130"/>
                  <a:gd name="T62" fmla="*/ 435 w 1250"/>
                  <a:gd name="T63" fmla="*/ 27 h 130"/>
                  <a:gd name="T64" fmla="*/ 515 w 1250"/>
                  <a:gd name="T65" fmla="*/ 3 h 130"/>
                  <a:gd name="T66" fmla="*/ 562 w 1250"/>
                  <a:gd name="T67" fmla="*/ 0 h 130"/>
                  <a:gd name="T68" fmla="*/ 689 w 1250"/>
                  <a:gd name="T69" fmla="*/ 0 h 130"/>
                  <a:gd name="T70" fmla="*/ 689 w 1250"/>
                  <a:gd name="T71" fmla="*/ 0 h 13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250"/>
                  <a:gd name="T109" fmla="*/ 0 h 130"/>
                  <a:gd name="T110" fmla="*/ 1250 w 1250"/>
                  <a:gd name="T111" fmla="*/ 130 h 13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250" h="130">
                    <a:moveTo>
                      <a:pt x="689" y="0"/>
                    </a:moveTo>
                    <a:lnTo>
                      <a:pt x="735" y="3"/>
                    </a:lnTo>
                    <a:lnTo>
                      <a:pt x="819" y="27"/>
                    </a:lnTo>
                    <a:lnTo>
                      <a:pt x="893" y="50"/>
                    </a:lnTo>
                    <a:lnTo>
                      <a:pt x="966" y="69"/>
                    </a:lnTo>
                    <a:lnTo>
                      <a:pt x="1062" y="73"/>
                    </a:lnTo>
                    <a:lnTo>
                      <a:pt x="1166" y="61"/>
                    </a:lnTo>
                    <a:lnTo>
                      <a:pt x="1235" y="50"/>
                    </a:lnTo>
                    <a:lnTo>
                      <a:pt x="1250" y="88"/>
                    </a:lnTo>
                    <a:lnTo>
                      <a:pt x="1181" y="107"/>
                    </a:lnTo>
                    <a:lnTo>
                      <a:pt x="1100" y="127"/>
                    </a:lnTo>
                    <a:lnTo>
                      <a:pt x="1023" y="130"/>
                    </a:lnTo>
                    <a:lnTo>
                      <a:pt x="939" y="123"/>
                    </a:lnTo>
                    <a:lnTo>
                      <a:pt x="854" y="107"/>
                    </a:lnTo>
                    <a:lnTo>
                      <a:pt x="769" y="84"/>
                    </a:lnTo>
                    <a:lnTo>
                      <a:pt x="712" y="77"/>
                    </a:lnTo>
                    <a:lnTo>
                      <a:pt x="654" y="77"/>
                    </a:lnTo>
                    <a:lnTo>
                      <a:pt x="600" y="77"/>
                    </a:lnTo>
                    <a:lnTo>
                      <a:pt x="542" y="77"/>
                    </a:lnTo>
                    <a:lnTo>
                      <a:pt x="485" y="84"/>
                    </a:lnTo>
                    <a:lnTo>
                      <a:pt x="396" y="107"/>
                    </a:lnTo>
                    <a:lnTo>
                      <a:pt x="308" y="123"/>
                    </a:lnTo>
                    <a:lnTo>
                      <a:pt x="227" y="130"/>
                    </a:lnTo>
                    <a:lnTo>
                      <a:pt x="150" y="127"/>
                    </a:lnTo>
                    <a:lnTo>
                      <a:pt x="65" y="107"/>
                    </a:lnTo>
                    <a:lnTo>
                      <a:pt x="0" y="88"/>
                    </a:lnTo>
                    <a:lnTo>
                      <a:pt x="11" y="50"/>
                    </a:lnTo>
                    <a:lnTo>
                      <a:pt x="85" y="61"/>
                    </a:lnTo>
                    <a:lnTo>
                      <a:pt x="188" y="73"/>
                    </a:lnTo>
                    <a:lnTo>
                      <a:pt x="285" y="69"/>
                    </a:lnTo>
                    <a:lnTo>
                      <a:pt x="358" y="50"/>
                    </a:lnTo>
                    <a:lnTo>
                      <a:pt x="435" y="27"/>
                    </a:lnTo>
                    <a:lnTo>
                      <a:pt x="515" y="3"/>
                    </a:lnTo>
                    <a:lnTo>
                      <a:pt x="562" y="0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569"/>
              </a:p>
            </p:txBody>
          </p:sp>
          <p:sp>
            <p:nvSpPr>
              <p:cNvPr id="1170" name="Freeform 510">
                <a:extLst>
                  <a:ext uri="{FF2B5EF4-FFF2-40B4-BE49-F238E27FC236}">
                    <a16:creationId xmlns:a16="http://schemas.microsoft.com/office/drawing/2014/main" id="{31AE8233-40C2-BDE2-D0E3-B88F4F0A06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3" y="3320"/>
                <a:ext cx="535" cy="208"/>
              </a:xfrm>
              <a:custGeom>
                <a:avLst/>
                <a:gdLst>
                  <a:gd name="T0" fmla="*/ 466 w 535"/>
                  <a:gd name="T1" fmla="*/ 16 h 208"/>
                  <a:gd name="T2" fmla="*/ 462 w 535"/>
                  <a:gd name="T3" fmla="*/ 43 h 208"/>
                  <a:gd name="T4" fmla="*/ 446 w 535"/>
                  <a:gd name="T5" fmla="*/ 70 h 208"/>
                  <a:gd name="T6" fmla="*/ 427 w 535"/>
                  <a:gd name="T7" fmla="*/ 89 h 208"/>
                  <a:gd name="T8" fmla="*/ 400 w 535"/>
                  <a:gd name="T9" fmla="*/ 104 h 208"/>
                  <a:gd name="T10" fmla="*/ 369 w 535"/>
                  <a:gd name="T11" fmla="*/ 120 h 208"/>
                  <a:gd name="T12" fmla="*/ 339 w 535"/>
                  <a:gd name="T13" fmla="*/ 127 h 208"/>
                  <a:gd name="T14" fmla="*/ 308 w 535"/>
                  <a:gd name="T15" fmla="*/ 135 h 208"/>
                  <a:gd name="T16" fmla="*/ 281 w 535"/>
                  <a:gd name="T17" fmla="*/ 139 h 208"/>
                  <a:gd name="T18" fmla="*/ 250 w 535"/>
                  <a:gd name="T19" fmla="*/ 139 h 208"/>
                  <a:gd name="T20" fmla="*/ 219 w 535"/>
                  <a:gd name="T21" fmla="*/ 135 h 208"/>
                  <a:gd name="T22" fmla="*/ 185 w 535"/>
                  <a:gd name="T23" fmla="*/ 127 h 208"/>
                  <a:gd name="T24" fmla="*/ 154 w 535"/>
                  <a:gd name="T25" fmla="*/ 116 h 208"/>
                  <a:gd name="T26" fmla="*/ 123 w 535"/>
                  <a:gd name="T27" fmla="*/ 100 h 208"/>
                  <a:gd name="T28" fmla="*/ 100 w 535"/>
                  <a:gd name="T29" fmla="*/ 77 h 208"/>
                  <a:gd name="T30" fmla="*/ 81 w 535"/>
                  <a:gd name="T31" fmla="*/ 54 h 208"/>
                  <a:gd name="T32" fmla="*/ 73 w 535"/>
                  <a:gd name="T33" fmla="*/ 23 h 208"/>
                  <a:gd name="T34" fmla="*/ 0 w 535"/>
                  <a:gd name="T35" fmla="*/ 0 h 208"/>
                  <a:gd name="T36" fmla="*/ 4 w 535"/>
                  <a:gd name="T37" fmla="*/ 54 h 208"/>
                  <a:gd name="T38" fmla="*/ 19 w 535"/>
                  <a:gd name="T39" fmla="*/ 97 h 208"/>
                  <a:gd name="T40" fmla="*/ 46 w 535"/>
                  <a:gd name="T41" fmla="*/ 131 h 208"/>
                  <a:gd name="T42" fmla="*/ 92 w 535"/>
                  <a:gd name="T43" fmla="*/ 166 h 208"/>
                  <a:gd name="T44" fmla="*/ 146 w 535"/>
                  <a:gd name="T45" fmla="*/ 189 h 208"/>
                  <a:gd name="T46" fmla="*/ 208 w 535"/>
                  <a:gd name="T47" fmla="*/ 204 h 208"/>
                  <a:gd name="T48" fmla="*/ 269 w 535"/>
                  <a:gd name="T49" fmla="*/ 208 h 208"/>
                  <a:gd name="T50" fmla="*/ 335 w 535"/>
                  <a:gd name="T51" fmla="*/ 204 h 208"/>
                  <a:gd name="T52" fmla="*/ 396 w 535"/>
                  <a:gd name="T53" fmla="*/ 189 h 208"/>
                  <a:gd name="T54" fmla="*/ 450 w 535"/>
                  <a:gd name="T55" fmla="*/ 166 h 208"/>
                  <a:gd name="T56" fmla="*/ 496 w 535"/>
                  <a:gd name="T57" fmla="*/ 127 h 208"/>
                  <a:gd name="T58" fmla="*/ 531 w 535"/>
                  <a:gd name="T59" fmla="*/ 73 h 208"/>
                  <a:gd name="T60" fmla="*/ 535 w 535"/>
                  <a:gd name="T61" fmla="*/ 54 h 208"/>
                  <a:gd name="T62" fmla="*/ 535 w 535"/>
                  <a:gd name="T63" fmla="*/ 39 h 208"/>
                  <a:gd name="T64" fmla="*/ 535 w 535"/>
                  <a:gd name="T65" fmla="*/ 20 h 208"/>
                  <a:gd name="T66" fmla="*/ 535 w 535"/>
                  <a:gd name="T67" fmla="*/ 0 h 208"/>
                  <a:gd name="T68" fmla="*/ 466 w 535"/>
                  <a:gd name="T69" fmla="*/ 16 h 208"/>
                  <a:gd name="T70" fmla="*/ 466 w 535"/>
                  <a:gd name="T71" fmla="*/ 16 h 20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35"/>
                  <a:gd name="T109" fmla="*/ 0 h 208"/>
                  <a:gd name="T110" fmla="*/ 535 w 535"/>
                  <a:gd name="T111" fmla="*/ 208 h 20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35" h="208">
                    <a:moveTo>
                      <a:pt x="466" y="16"/>
                    </a:moveTo>
                    <a:lnTo>
                      <a:pt x="462" y="43"/>
                    </a:lnTo>
                    <a:lnTo>
                      <a:pt x="446" y="70"/>
                    </a:lnTo>
                    <a:lnTo>
                      <a:pt x="427" y="89"/>
                    </a:lnTo>
                    <a:lnTo>
                      <a:pt x="400" y="104"/>
                    </a:lnTo>
                    <a:lnTo>
                      <a:pt x="369" y="120"/>
                    </a:lnTo>
                    <a:lnTo>
                      <a:pt x="339" y="127"/>
                    </a:lnTo>
                    <a:lnTo>
                      <a:pt x="308" y="135"/>
                    </a:lnTo>
                    <a:lnTo>
                      <a:pt x="281" y="139"/>
                    </a:lnTo>
                    <a:lnTo>
                      <a:pt x="250" y="139"/>
                    </a:lnTo>
                    <a:lnTo>
                      <a:pt x="219" y="135"/>
                    </a:lnTo>
                    <a:lnTo>
                      <a:pt x="185" y="127"/>
                    </a:lnTo>
                    <a:lnTo>
                      <a:pt x="154" y="116"/>
                    </a:lnTo>
                    <a:lnTo>
                      <a:pt x="123" y="100"/>
                    </a:lnTo>
                    <a:lnTo>
                      <a:pt x="100" y="77"/>
                    </a:lnTo>
                    <a:lnTo>
                      <a:pt x="81" y="54"/>
                    </a:lnTo>
                    <a:lnTo>
                      <a:pt x="73" y="23"/>
                    </a:lnTo>
                    <a:lnTo>
                      <a:pt x="0" y="0"/>
                    </a:lnTo>
                    <a:lnTo>
                      <a:pt x="4" y="54"/>
                    </a:lnTo>
                    <a:lnTo>
                      <a:pt x="19" y="97"/>
                    </a:lnTo>
                    <a:lnTo>
                      <a:pt x="46" y="131"/>
                    </a:lnTo>
                    <a:lnTo>
                      <a:pt x="92" y="166"/>
                    </a:lnTo>
                    <a:lnTo>
                      <a:pt x="146" y="189"/>
                    </a:lnTo>
                    <a:lnTo>
                      <a:pt x="208" y="204"/>
                    </a:lnTo>
                    <a:lnTo>
                      <a:pt x="269" y="208"/>
                    </a:lnTo>
                    <a:lnTo>
                      <a:pt x="335" y="204"/>
                    </a:lnTo>
                    <a:lnTo>
                      <a:pt x="396" y="189"/>
                    </a:lnTo>
                    <a:lnTo>
                      <a:pt x="450" y="166"/>
                    </a:lnTo>
                    <a:lnTo>
                      <a:pt x="496" y="127"/>
                    </a:lnTo>
                    <a:lnTo>
                      <a:pt x="531" y="73"/>
                    </a:lnTo>
                    <a:lnTo>
                      <a:pt x="535" y="54"/>
                    </a:lnTo>
                    <a:lnTo>
                      <a:pt x="535" y="39"/>
                    </a:lnTo>
                    <a:lnTo>
                      <a:pt x="535" y="20"/>
                    </a:lnTo>
                    <a:lnTo>
                      <a:pt x="535" y="0"/>
                    </a:lnTo>
                    <a:lnTo>
                      <a:pt x="466" y="16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569"/>
              </a:p>
            </p:txBody>
          </p:sp>
          <p:sp>
            <p:nvSpPr>
              <p:cNvPr id="1171" name="Freeform 511">
                <a:extLst>
                  <a:ext uri="{FF2B5EF4-FFF2-40B4-BE49-F238E27FC236}">
                    <a16:creationId xmlns:a16="http://schemas.microsoft.com/office/drawing/2014/main" id="{6BEF2AC1-552F-8DD0-1CB9-D8721A1DA1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3" y="3320"/>
                <a:ext cx="535" cy="62"/>
              </a:xfrm>
              <a:custGeom>
                <a:avLst/>
                <a:gdLst>
                  <a:gd name="T0" fmla="*/ 0 w 535"/>
                  <a:gd name="T1" fmla="*/ 0 h 62"/>
                  <a:gd name="T2" fmla="*/ 535 w 535"/>
                  <a:gd name="T3" fmla="*/ 0 h 62"/>
                  <a:gd name="T4" fmla="*/ 477 w 535"/>
                  <a:gd name="T5" fmla="*/ 62 h 62"/>
                  <a:gd name="T6" fmla="*/ 65 w 535"/>
                  <a:gd name="T7" fmla="*/ 62 h 62"/>
                  <a:gd name="T8" fmla="*/ 0 w 535"/>
                  <a:gd name="T9" fmla="*/ 0 h 62"/>
                  <a:gd name="T10" fmla="*/ 0 w 535"/>
                  <a:gd name="T11" fmla="*/ 0 h 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5"/>
                  <a:gd name="T19" fmla="*/ 0 h 62"/>
                  <a:gd name="T20" fmla="*/ 535 w 535"/>
                  <a:gd name="T21" fmla="*/ 62 h 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5" h="62">
                    <a:moveTo>
                      <a:pt x="0" y="0"/>
                    </a:moveTo>
                    <a:lnTo>
                      <a:pt x="535" y="0"/>
                    </a:lnTo>
                    <a:lnTo>
                      <a:pt x="477" y="62"/>
                    </a:lnTo>
                    <a:lnTo>
                      <a:pt x="65" y="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569"/>
              </a:p>
            </p:txBody>
          </p:sp>
          <p:sp>
            <p:nvSpPr>
              <p:cNvPr id="1172" name="Freeform 512">
                <a:extLst>
                  <a:ext uri="{FF2B5EF4-FFF2-40B4-BE49-F238E27FC236}">
                    <a16:creationId xmlns:a16="http://schemas.microsoft.com/office/drawing/2014/main" id="{E956C1E6-2C27-2B4A-6822-31F3C3711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3" y="2495"/>
                <a:ext cx="280" cy="850"/>
              </a:xfrm>
              <a:custGeom>
                <a:avLst/>
                <a:gdLst>
                  <a:gd name="T0" fmla="*/ 281 w 281"/>
                  <a:gd name="T1" fmla="*/ 23 h 846"/>
                  <a:gd name="T2" fmla="*/ 42 w 281"/>
                  <a:gd name="T3" fmla="*/ 846 h 846"/>
                  <a:gd name="T4" fmla="*/ 0 w 281"/>
                  <a:gd name="T5" fmla="*/ 827 h 846"/>
                  <a:gd name="T6" fmla="*/ 239 w 281"/>
                  <a:gd name="T7" fmla="*/ 0 h 846"/>
                  <a:gd name="T8" fmla="*/ 281 w 281"/>
                  <a:gd name="T9" fmla="*/ 23 h 846"/>
                  <a:gd name="T10" fmla="*/ 281 w 281"/>
                  <a:gd name="T11" fmla="*/ 23 h 84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1"/>
                  <a:gd name="T19" fmla="*/ 0 h 846"/>
                  <a:gd name="T20" fmla="*/ 281 w 281"/>
                  <a:gd name="T21" fmla="*/ 846 h 84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1" h="846">
                    <a:moveTo>
                      <a:pt x="281" y="23"/>
                    </a:moveTo>
                    <a:lnTo>
                      <a:pt x="42" y="846"/>
                    </a:lnTo>
                    <a:lnTo>
                      <a:pt x="0" y="827"/>
                    </a:lnTo>
                    <a:lnTo>
                      <a:pt x="239" y="0"/>
                    </a:lnTo>
                    <a:lnTo>
                      <a:pt x="281" y="23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569"/>
              </a:p>
            </p:txBody>
          </p:sp>
          <p:sp>
            <p:nvSpPr>
              <p:cNvPr id="1173" name="Freeform 513">
                <a:extLst>
                  <a:ext uri="{FF2B5EF4-FFF2-40B4-BE49-F238E27FC236}">
                    <a16:creationId xmlns:a16="http://schemas.microsoft.com/office/drawing/2014/main" id="{672007FB-31D2-3CE7-86F5-3869B2857A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8" y="2495"/>
                <a:ext cx="280" cy="850"/>
              </a:xfrm>
              <a:custGeom>
                <a:avLst/>
                <a:gdLst>
                  <a:gd name="T0" fmla="*/ 0 w 281"/>
                  <a:gd name="T1" fmla="*/ 23 h 846"/>
                  <a:gd name="T2" fmla="*/ 238 w 281"/>
                  <a:gd name="T3" fmla="*/ 846 h 846"/>
                  <a:gd name="T4" fmla="*/ 281 w 281"/>
                  <a:gd name="T5" fmla="*/ 827 h 846"/>
                  <a:gd name="T6" fmla="*/ 42 w 281"/>
                  <a:gd name="T7" fmla="*/ 0 h 846"/>
                  <a:gd name="T8" fmla="*/ 0 w 281"/>
                  <a:gd name="T9" fmla="*/ 23 h 846"/>
                  <a:gd name="T10" fmla="*/ 0 w 281"/>
                  <a:gd name="T11" fmla="*/ 23 h 84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1"/>
                  <a:gd name="T19" fmla="*/ 0 h 846"/>
                  <a:gd name="T20" fmla="*/ 281 w 281"/>
                  <a:gd name="T21" fmla="*/ 846 h 84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1" h="846">
                    <a:moveTo>
                      <a:pt x="0" y="23"/>
                    </a:moveTo>
                    <a:lnTo>
                      <a:pt x="238" y="846"/>
                    </a:lnTo>
                    <a:lnTo>
                      <a:pt x="281" y="827"/>
                    </a:lnTo>
                    <a:lnTo>
                      <a:pt x="42" y="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569"/>
              </a:p>
            </p:txBody>
          </p:sp>
          <p:sp>
            <p:nvSpPr>
              <p:cNvPr id="1174" name="Freeform 514">
                <a:extLst>
                  <a:ext uri="{FF2B5EF4-FFF2-40B4-BE49-F238E27FC236}">
                    <a16:creationId xmlns:a16="http://schemas.microsoft.com/office/drawing/2014/main" id="{7EA24555-6B8F-2784-446E-4D4F1C9788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9" y="2499"/>
                <a:ext cx="43" cy="854"/>
              </a:xfrm>
              <a:custGeom>
                <a:avLst/>
                <a:gdLst>
                  <a:gd name="T0" fmla="*/ 0 w 43"/>
                  <a:gd name="T1" fmla="*/ 850 h 850"/>
                  <a:gd name="T2" fmla="*/ 0 w 43"/>
                  <a:gd name="T3" fmla="*/ 0 h 850"/>
                  <a:gd name="T4" fmla="*/ 43 w 43"/>
                  <a:gd name="T5" fmla="*/ 0 h 850"/>
                  <a:gd name="T6" fmla="*/ 43 w 43"/>
                  <a:gd name="T7" fmla="*/ 850 h 850"/>
                  <a:gd name="T8" fmla="*/ 0 w 43"/>
                  <a:gd name="T9" fmla="*/ 850 h 850"/>
                  <a:gd name="T10" fmla="*/ 0 w 43"/>
                  <a:gd name="T11" fmla="*/ 850 h 85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3"/>
                  <a:gd name="T19" fmla="*/ 0 h 850"/>
                  <a:gd name="T20" fmla="*/ 43 w 43"/>
                  <a:gd name="T21" fmla="*/ 850 h 85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3" h="850">
                    <a:moveTo>
                      <a:pt x="0" y="850"/>
                    </a:moveTo>
                    <a:lnTo>
                      <a:pt x="0" y="0"/>
                    </a:lnTo>
                    <a:lnTo>
                      <a:pt x="43" y="0"/>
                    </a:lnTo>
                    <a:lnTo>
                      <a:pt x="43" y="850"/>
                    </a:lnTo>
                    <a:lnTo>
                      <a:pt x="0" y="850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569"/>
              </a:p>
            </p:txBody>
          </p:sp>
          <p:sp>
            <p:nvSpPr>
              <p:cNvPr id="1175" name="Freeform 515">
                <a:extLst>
                  <a:ext uri="{FF2B5EF4-FFF2-40B4-BE49-F238E27FC236}">
                    <a16:creationId xmlns:a16="http://schemas.microsoft.com/office/drawing/2014/main" id="{182A6B03-0373-A88A-434B-1F56A1DCEF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1" y="3324"/>
                <a:ext cx="535" cy="208"/>
              </a:xfrm>
              <a:custGeom>
                <a:avLst/>
                <a:gdLst>
                  <a:gd name="T0" fmla="*/ 461 w 534"/>
                  <a:gd name="T1" fmla="*/ 16 h 208"/>
                  <a:gd name="T2" fmla="*/ 458 w 534"/>
                  <a:gd name="T3" fmla="*/ 43 h 208"/>
                  <a:gd name="T4" fmla="*/ 442 w 534"/>
                  <a:gd name="T5" fmla="*/ 69 h 208"/>
                  <a:gd name="T6" fmla="*/ 423 w 534"/>
                  <a:gd name="T7" fmla="*/ 89 h 208"/>
                  <a:gd name="T8" fmla="*/ 396 w 534"/>
                  <a:gd name="T9" fmla="*/ 104 h 208"/>
                  <a:gd name="T10" fmla="*/ 369 w 534"/>
                  <a:gd name="T11" fmla="*/ 116 h 208"/>
                  <a:gd name="T12" fmla="*/ 338 w 534"/>
                  <a:gd name="T13" fmla="*/ 127 h 208"/>
                  <a:gd name="T14" fmla="*/ 307 w 534"/>
                  <a:gd name="T15" fmla="*/ 131 h 208"/>
                  <a:gd name="T16" fmla="*/ 281 w 534"/>
                  <a:gd name="T17" fmla="*/ 135 h 208"/>
                  <a:gd name="T18" fmla="*/ 250 w 534"/>
                  <a:gd name="T19" fmla="*/ 135 h 208"/>
                  <a:gd name="T20" fmla="*/ 215 w 534"/>
                  <a:gd name="T21" fmla="*/ 131 h 208"/>
                  <a:gd name="T22" fmla="*/ 180 w 534"/>
                  <a:gd name="T23" fmla="*/ 123 h 208"/>
                  <a:gd name="T24" fmla="*/ 150 w 534"/>
                  <a:gd name="T25" fmla="*/ 112 h 208"/>
                  <a:gd name="T26" fmla="*/ 123 w 534"/>
                  <a:gd name="T27" fmla="*/ 96 h 208"/>
                  <a:gd name="T28" fmla="*/ 100 w 534"/>
                  <a:gd name="T29" fmla="*/ 77 h 208"/>
                  <a:gd name="T30" fmla="*/ 84 w 534"/>
                  <a:gd name="T31" fmla="*/ 50 h 208"/>
                  <a:gd name="T32" fmla="*/ 73 w 534"/>
                  <a:gd name="T33" fmla="*/ 19 h 208"/>
                  <a:gd name="T34" fmla="*/ 0 w 534"/>
                  <a:gd name="T35" fmla="*/ 0 h 208"/>
                  <a:gd name="T36" fmla="*/ 3 w 534"/>
                  <a:gd name="T37" fmla="*/ 50 h 208"/>
                  <a:gd name="T38" fmla="*/ 15 w 534"/>
                  <a:gd name="T39" fmla="*/ 93 h 208"/>
                  <a:gd name="T40" fmla="*/ 42 w 534"/>
                  <a:gd name="T41" fmla="*/ 131 h 208"/>
                  <a:gd name="T42" fmla="*/ 88 w 534"/>
                  <a:gd name="T43" fmla="*/ 162 h 208"/>
                  <a:gd name="T44" fmla="*/ 142 w 534"/>
                  <a:gd name="T45" fmla="*/ 185 h 208"/>
                  <a:gd name="T46" fmla="*/ 200 w 534"/>
                  <a:gd name="T47" fmla="*/ 200 h 208"/>
                  <a:gd name="T48" fmla="*/ 261 w 534"/>
                  <a:gd name="T49" fmla="*/ 208 h 208"/>
                  <a:gd name="T50" fmla="*/ 323 w 534"/>
                  <a:gd name="T51" fmla="*/ 204 h 208"/>
                  <a:gd name="T52" fmla="*/ 381 w 534"/>
                  <a:gd name="T53" fmla="*/ 189 h 208"/>
                  <a:gd name="T54" fmla="*/ 438 w 534"/>
                  <a:gd name="T55" fmla="*/ 166 h 208"/>
                  <a:gd name="T56" fmla="*/ 484 w 534"/>
                  <a:gd name="T57" fmla="*/ 135 h 208"/>
                  <a:gd name="T58" fmla="*/ 523 w 534"/>
                  <a:gd name="T59" fmla="*/ 89 h 208"/>
                  <a:gd name="T60" fmla="*/ 531 w 534"/>
                  <a:gd name="T61" fmla="*/ 66 h 208"/>
                  <a:gd name="T62" fmla="*/ 534 w 534"/>
                  <a:gd name="T63" fmla="*/ 43 h 208"/>
                  <a:gd name="T64" fmla="*/ 534 w 534"/>
                  <a:gd name="T65" fmla="*/ 23 h 208"/>
                  <a:gd name="T66" fmla="*/ 534 w 534"/>
                  <a:gd name="T67" fmla="*/ 0 h 208"/>
                  <a:gd name="T68" fmla="*/ 461 w 534"/>
                  <a:gd name="T69" fmla="*/ 16 h 208"/>
                  <a:gd name="T70" fmla="*/ 461 w 534"/>
                  <a:gd name="T71" fmla="*/ 16 h 20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34"/>
                  <a:gd name="T109" fmla="*/ 0 h 208"/>
                  <a:gd name="T110" fmla="*/ 534 w 534"/>
                  <a:gd name="T111" fmla="*/ 208 h 20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34" h="208">
                    <a:moveTo>
                      <a:pt x="461" y="16"/>
                    </a:moveTo>
                    <a:lnTo>
                      <a:pt x="458" y="43"/>
                    </a:lnTo>
                    <a:lnTo>
                      <a:pt x="442" y="69"/>
                    </a:lnTo>
                    <a:lnTo>
                      <a:pt x="423" y="89"/>
                    </a:lnTo>
                    <a:lnTo>
                      <a:pt x="396" y="104"/>
                    </a:lnTo>
                    <a:lnTo>
                      <a:pt x="369" y="116"/>
                    </a:lnTo>
                    <a:lnTo>
                      <a:pt x="338" y="127"/>
                    </a:lnTo>
                    <a:lnTo>
                      <a:pt x="307" y="131"/>
                    </a:lnTo>
                    <a:lnTo>
                      <a:pt x="281" y="135"/>
                    </a:lnTo>
                    <a:lnTo>
                      <a:pt x="250" y="135"/>
                    </a:lnTo>
                    <a:lnTo>
                      <a:pt x="215" y="131"/>
                    </a:lnTo>
                    <a:lnTo>
                      <a:pt x="180" y="123"/>
                    </a:lnTo>
                    <a:lnTo>
                      <a:pt x="150" y="112"/>
                    </a:lnTo>
                    <a:lnTo>
                      <a:pt x="123" y="96"/>
                    </a:lnTo>
                    <a:lnTo>
                      <a:pt x="100" y="77"/>
                    </a:lnTo>
                    <a:lnTo>
                      <a:pt x="84" y="50"/>
                    </a:lnTo>
                    <a:lnTo>
                      <a:pt x="73" y="19"/>
                    </a:lnTo>
                    <a:lnTo>
                      <a:pt x="0" y="0"/>
                    </a:lnTo>
                    <a:lnTo>
                      <a:pt x="3" y="50"/>
                    </a:lnTo>
                    <a:lnTo>
                      <a:pt x="15" y="93"/>
                    </a:lnTo>
                    <a:lnTo>
                      <a:pt x="42" y="131"/>
                    </a:lnTo>
                    <a:lnTo>
                      <a:pt x="88" y="162"/>
                    </a:lnTo>
                    <a:lnTo>
                      <a:pt x="142" y="185"/>
                    </a:lnTo>
                    <a:lnTo>
                      <a:pt x="200" y="200"/>
                    </a:lnTo>
                    <a:lnTo>
                      <a:pt x="261" y="208"/>
                    </a:lnTo>
                    <a:lnTo>
                      <a:pt x="323" y="204"/>
                    </a:lnTo>
                    <a:lnTo>
                      <a:pt x="381" y="189"/>
                    </a:lnTo>
                    <a:lnTo>
                      <a:pt x="438" y="166"/>
                    </a:lnTo>
                    <a:lnTo>
                      <a:pt x="484" y="135"/>
                    </a:lnTo>
                    <a:lnTo>
                      <a:pt x="523" y="89"/>
                    </a:lnTo>
                    <a:lnTo>
                      <a:pt x="531" y="66"/>
                    </a:lnTo>
                    <a:lnTo>
                      <a:pt x="534" y="43"/>
                    </a:lnTo>
                    <a:lnTo>
                      <a:pt x="534" y="23"/>
                    </a:lnTo>
                    <a:lnTo>
                      <a:pt x="534" y="0"/>
                    </a:lnTo>
                    <a:lnTo>
                      <a:pt x="461" y="16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569"/>
              </a:p>
            </p:txBody>
          </p:sp>
          <p:sp>
            <p:nvSpPr>
              <p:cNvPr id="1176" name="Freeform 516">
                <a:extLst>
                  <a:ext uri="{FF2B5EF4-FFF2-40B4-BE49-F238E27FC236}">
                    <a16:creationId xmlns:a16="http://schemas.microsoft.com/office/drawing/2014/main" id="{2A40BA1E-2624-E74D-C154-79AA605B8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1" y="3324"/>
                <a:ext cx="535" cy="62"/>
              </a:xfrm>
              <a:custGeom>
                <a:avLst/>
                <a:gdLst>
                  <a:gd name="T0" fmla="*/ 0 w 534"/>
                  <a:gd name="T1" fmla="*/ 0 h 62"/>
                  <a:gd name="T2" fmla="*/ 534 w 534"/>
                  <a:gd name="T3" fmla="*/ 0 h 62"/>
                  <a:gd name="T4" fmla="*/ 477 w 534"/>
                  <a:gd name="T5" fmla="*/ 62 h 62"/>
                  <a:gd name="T6" fmla="*/ 65 w 534"/>
                  <a:gd name="T7" fmla="*/ 62 h 62"/>
                  <a:gd name="T8" fmla="*/ 0 w 534"/>
                  <a:gd name="T9" fmla="*/ 0 h 62"/>
                  <a:gd name="T10" fmla="*/ 0 w 534"/>
                  <a:gd name="T11" fmla="*/ 0 h 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4"/>
                  <a:gd name="T19" fmla="*/ 0 h 62"/>
                  <a:gd name="T20" fmla="*/ 534 w 534"/>
                  <a:gd name="T21" fmla="*/ 62 h 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4" h="62">
                    <a:moveTo>
                      <a:pt x="0" y="0"/>
                    </a:moveTo>
                    <a:lnTo>
                      <a:pt x="534" y="0"/>
                    </a:lnTo>
                    <a:lnTo>
                      <a:pt x="477" y="62"/>
                    </a:lnTo>
                    <a:lnTo>
                      <a:pt x="65" y="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569"/>
              </a:p>
            </p:txBody>
          </p:sp>
          <p:sp>
            <p:nvSpPr>
              <p:cNvPr id="1177" name="Freeform 517">
                <a:extLst>
                  <a:ext uri="{FF2B5EF4-FFF2-40B4-BE49-F238E27FC236}">
                    <a16:creationId xmlns:a16="http://schemas.microsoft.com/office/drawing/2014/main" id="{BA17570D-CF08-B279-05DE-6763462D8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1" y="2495"/>
                <a:ext cx="283" cy="850"/>
              </a:xfrm>
              <a:custGeom>
                <a:avLst/>
                <a:gdLst>
                  <a:gd name="T0" fmla="*/ 281 w 281"/>
                  <a:gd name="T1" fmla="*/ 23 h 846"/>
                  <a:gd name="T2" fmla="*/ 42 w 281"/>
                  <a:gd name="T3" fmla="*/ 846 h 846"/>
                  <a:gd name="T4" fmla="*/ 0 w 281"/>
                  <a:gd name="T5" fmla="*/ 827 h 846"/>
                  <a:gd name="T6" fmla="*/ 238 w 281"/>
                  <a:gd name="T7" fmla="*/ 0 h 846"/>
                  <a:gd name="T8" fmla="*/ 281 w 281"/>
                  <a:gd name="T9" fmla="*/ 23 h 846"/>
                  <a:gd name="T10" fmla="*/ 281 w 281"/>
                  <a:gd name="T11" fmla="*/ 23 h 84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1"/>
                  <a:gd name="T19" fmla="*/ 0 h 846"/>
                  <a:gd name="T20" fmla="*/ 281 w 281"/>
                  <a:gd name="T21" fmla="*/ 846 h 84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1" h="846">
                    <a:moveTo>
                      <a:pt x="281" y="23"/>
                    </a:moveTo>
                    <a:lnTo>
                      <a:pt x="42" y="846"/>
                    </a:lnTo>
                    <a:lnTo>
                      <a:pt x="0" y="827"/>
                    </a:lnTo>
                    <a:lnTo>
                      <a:pt x="238" y="0"/>
                    </a:lnTo>
                    <a:lnTo>
                      <a:pt x="281" y="23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569"/>
              </a:p>
            </p:txBody>
          </p:sp>
          <p:sp>
            <p:nvSpPr>
              <p:cNvPr id="1178" name="Freeform 518">
                <a:extLst>
                  <a:ext uri="{FF2B5EF4-FFF2-40B4-BE49-F238E27FC236}">
                    <a16:creationId xmlns:a16="http://schemas.microsoft.com/office/drawing/2014/main" id="{D2A81B5B-DD60-375F-6474-FEA03F9168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6" y="2495"/>
                <a:ext cx="280" cy="850"/>
              </a:xfrm>
              <a:custGeom>
                <a:avLst/>
                <a:gdLst>
                  <a:gd name="T0" fmla="*/ 0 w 280"/>
                  <a:gd name="T1" fmla="*/ 23 h 846"/>
                  <a:gd name="T2" fmla="*/ 234 w 280"/>
                  <a:gd name="T3" fmla="*/ 846 h 846"/>
                  <a:gd name="T4" fmla="*/ 280 w 280"/>
                  <a:gd name="T5" fmla="*/ 827 h 846"/>
                  <a:gd name="T6" fmla="*/ 42 w 280"/>
                  <a:gd name="T7" fmla="*/ 0 h 846"/>
                  <a:gd name="T8" fmla="*/ 0 w 280"/>
                  <a:gd name="T9" fmla="*/ 23 h 846"/>
                  <a:gd name="T10" fmla="*/ 0 w 280"/>
                  <a:gd name="T11" fmla="*/ 23 h 84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0"/>
                  <a:gd name="T19" fmla="*/ 0 h 846"/>
                  <a:gd name="T20" fmla="*/ 280 w 280"/>
                  <a:gd name="T21" fmla="*/ 846 h 84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0" h="846">
                    <a:moveTo>
                      <a:pt x="0" y="23"/>
                    </a:moveTo>
                    <a:lnTo>
                      <a:pt x="234" y="846"/>
                    </a:lnTo>
                    <a:lnTo>
                      <a:pt x="280" y="827"/>
                    </a:lnTo>
                    <a:lnTo>
                      <a:pt x="42" y="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569"/>
              </a:p>
            </p:txBody>
          </p:sp>
          <p:sp>
            <p:nvSpPr>
              <p:cNvPr id="1179" name="Freeform 519">
                <a:extLst>
                  <a:ext uri="{FF2B5EF4-FFF2-40B4-BE49-F238E27FC236}">
                    <a16:creationId xmlns:a16="http://schemas.microsoft.com/office/drawing/2014/main" id="{CAAF5041-6348-1904-38BB-925030173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7" y="2499"/>
                <a:ext cx="43" cy="854"/>
              </a:xfrm>
              <a:custGeom>
                <a:avLst/>
                <a:gdLst>
                  <a:gd name="T0" fmla="*/ 0 w 42"/>
                  <a:gd name="T1" fmla="*/ 854 h 854"/>
                  <a:gd name="T2" fmla="*/ 0 w 42"/>
                  <a:gd name="T3" fmla="*/ 0 h 854"/>
                  <a:gd name="T4" fmla="*/ 42 w 42"/>
                  <a:gd name="T5" fmla="*/ 0 h 854"/>
                  <a:gd name="T6" fmla="*/ 42 w 42"/>
                  <a:gd name="T7" fmla="*/ 854 h 854"/>
                  <a:gd name="T8" fmla="*/ 0 w 42"/>
                  <a:gd name="T9" fmla="*/ 854 h 854"/>
                  <a:gd name="T10" fmla="*/ 0 w 42"/>
                  <a:gd name="T11" fmla="*/ 854 h 85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"/>
                  <a:gd name="T19" fmla="*/ 0 h 854"/>
                  <a:gd name="T20" fmla="*/ 42 w 42"/>
                  <a:gd name="T21" fmla="*/ 854 h 85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" h="854">
                    <a:moveTo>
                      <a:pt x="0" y="854"/>
                    </a:moveTo>
                    <a:lnTo>
                      <a:pt x="0" y="0"/>
                    </a:lnTo>
                    <a:lnTo>
                      <a:pt x="42" y="0"/>
                    </a:lnTo>
                    <a:lnTo>
                      <a:pt x="42" y="854"/>
                    </a:lnTo>
                    <a:lnTo>
                      <a:pt x="0" y="854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569"/>
              </a:p>
            </p:txBody>
          </p:sp>
        </p:grpSp>
        <p:sp>
          <p:nvSpPr>
            <p:cNvPr id="84488" name="Text Box 520">
              <a:extLst>
                <a:ext uri="{FF2B5EF4-FFF2-40B4-BE49-F238E27FC236}">
                  <a16:creationId xmlns:a16="http://schemas.microsoft.com/office/drawing/2014/main" id="{0DF83D1D-E67C-C4D2-AA02-A6F740D06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7" y="2112"/>
              <a:ext cx="858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477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</a:rPr>
                <a:t>性能评测</a:t>
              </a:r>
            </a:p>
          </p:txBody>
        </p:sp>
      </p:grpSp>
      <p:sp>
        <p:nvSpPr>
          <p:cNvPr id="1117" name="Text Box 521">
            <a:extLst>
              <a:ext uri="{FF2B5EF4-FFF2-40B4-BE49-F238E27FC236}">
                <a16:creationId xmlns:a16="http://schemas.microsoft.com/office/drawing/2014/main" id="{9ECB89D4-F73C-FEFE-718F-77369322D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113" y="3819525"/>
            <a:ext cx="955675" cy="263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108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发现瓶颈</a:t>
            </a:r>
          </a:p>
        </p:txBody>
      </p:sp>
      <p:sp>
        <p:nvSpPr>
          <p:cNvPr id="1118" name="Line 522">
            <a:extLst>
              <a:ext uri="{FF2B5EF4-FFF2-40B4-BE49-F238E27FC236}">
                <a16:creationId xmlns:a16="http://schemas.microsoft.com/office/drawing/2014/main" id="{F1A86D80-A81A-C670-5816-607FEFC840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3175" y="2171700"/>
            <a:ext cx="0" cy="390525"/>
          </a:xfrm>
          <a:prstGeom prst="line">
            <a:avLst/>
          </a:prstGeom>
          <a:noFill/>
          <a:ln w="63500">
            <a:solidFill>
              <a:srgbClr val="660066"/>
            </a:solidFill>
            <a:round/>
            <a:headEnd/>
            <a:tailEnd type="triangle" w="sm" len="sm"/>
          </a:ln>
        </p:spPr>
        <p:txBody>
          <a:bodyPr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119" name="Line 523">
            <a:extLst>
              <a:ext uri="{FF2B5EF4-FFF2-40B4-BE49-F238E27FC236}">
                <a16:creationId xmlns:a16="http://schemas.microsoft.com/office/drawing/2014/main" id="{3E2D1A34-4464-FAE8-3CF6-1E4406BD4B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3925" y="1965325"/>
            <a:ext cx="0" cy="144463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120" name="Line 524">
            <a:extLst>
              <a:ext uri="{FF2B5EF4-FFF2-40B4-BE49-F238E27FC236}">
                <a16:creationId xmlns:a16="http://schemas.microsoft.com/office/drawing/2014/main" id="{B5C6F621-19DD-0CE2-B1CB-46E2C96BF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3925" y="2454275"/>
            <a:ext cx="0" cy="14605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121" name="Line 525">
            <a:extLst>
              <a:ext uri="{FF2B5EF4-FFF2-40B4-BE49-F238E27FC236}">
                <a16:creationId xmlns:a16="http://schemas.microsoft.com/office/drawing/2014/main" id="{E4CDF9FD-C9E6-FB4B-99D7-D557D5DA77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3925" y="2965450"/>
            <a:ext cx="0" cy="174625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122" name="Line 526">
            <a:extLst>
              <a:ext uri="{FF2B5EF4-FFF2-40B4-BE49-F238E27FC236}">
                <a16:creationId xmlns:a16="http://schemas.microsoft.com/office/drawing/2014/main" id="{A531B290-76A0-9375-5818-BD9D6755F3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8150" y="2255838"/>
            <a:ext cx="896938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123" name="Line 527">
            <a:extLst>
              <a:ext uri="{FF2B5EF4-FFF2-40B4-BE49-F238E27FC236}">
                <a16:creationId xmlns:a16="http://schemas.microsoft.com/office/drawing/2014/main" id="{E0592013-A905-EFEC-26A4-4E42C72EE6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8150" y="2843213"/>
            <a:ext cx="896938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27747" name="AutoShape 528" descr="花束">
            <a:extLst>
              <a:ext uri="{FF2B5EF4-FFF2-40B4-BE49-F238E27FC236}">
                <a16:creationId xmlns:a16="http://schemas.microsoft.com/office/drawing/2014/main" id="{338E80BC-1221-5487-C65A-D0CAD21A2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338" y="5551488"/>
            <a:ext cx="847725" cy="468312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292" b="1">
                <a:solidFill>
                  <a:srgbClr val="FF0000"/>
                </a:solidFill>
                <a:latin typeface="黑体" pitchFamily="49" charset="-122"/>
              </a:rPr>
              <a:t>功能验证</a:t>
            </a:r>
          </a:p>
          <a:p>
            <a:pPr algn="ctr">
              <a:defRPr/>
            </a:pPr>
            <a:r>
              <a:rPr lang="zh-CN" altLang="en-US" sz="1292" b="1">
                <a:solidFill>
                  <a:srgbClr val="FF0000"/>
                </a:solidFill>
                <a:latin typeface="黑体" pitchFamily="49" charset="-122"/>
              </a:rPr>
              <a:t>性能考量</a:t>
            </a:r>
          </a:p>
        </p:txBody>
      </p:sp>
      <p:sp>
        <p:nvSpPr>
          <p:cNvPr id="84497" name="AutoShape 529">
            <a:extLst>
              <a:ext uri="{FF2B5EF4-FFF2-40B4-BE49-F238E27FC236}">
                <a16:creationId xmlns:a16="http://schemas.microsoft.com/office/drawing/2014/main" id="{EDF980BB-6837-9308-3491-03A2D72CC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1113" y="4554538"/>
            <a:ext cx="742950" cy="576262"/>
          </a:xfrm>
          <a:prstGeom prst="roundRect">
            <a:avLst>
              <a:gd name="adj" fmla="val 16667"/>
            </a:avLst>
          </a:prstGeom>
          <a:solidFill>
            <a:srgbClr val="00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292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</a:rPr>
              <a:t>子模块</a:t>
            </a:r>
          </a:p>
          <a:p>
            <a:pPr algn="ctr">
              <a:defRPr/>
            </a:pPr>
            <a:r>
              <a:rPr lang="zh-CN" altLang="en-US" sz="1292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</a:rPr>
              <a:t>设计描述</a:t>
            </a:r>
          </a:p>
        </p:txBody>
      </p:sp>
      <p:sp>
        <p:nvSpPr>
          <p:cNvPr id="84498" name="AutoShape 530">
            <a:extLst>
              <a:ext uri="{FF2B5EF4-FFF2-40B4-BE49-F238E27FC236}">
                <a16:creationId xmlns:a16="http://schemas.microsoft.com/office/drawing/2014/main" id="{0210169A-4875-AAE6-AF0E-6B293E755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4676775"/>
            <a:ext cx="741363" cy="574675"/>
          </a:xfrm>
          <a:prstGeom prst="roundRect">
            <a:avLst>
              <a:gd name="adj" fmla="val 16667"/>
            </a:avLst>
          </a:prstGeom>
          <a:solidFill>
            <a:srgbClr val="00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292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</a:rPr>
              <a:t>逻辑综合</a:t>
            </a:r>
          </a:p>
        </p:txBody>
      </p:sp>
      <p:sp>
        <p:nvSpPr>
          <p:cNvPr id="27750" name="AutoShape 531" descr="花束">
            <a:extLst>
              <a:ext uri="{FF2B5EF4-FFF2-40B4-BE49-F238E27FC236}">
                <a16:creationId xmlns:a16="http://schemas.microsoft.com/office/drawing/2014/main" id="{E83C499A-B62F-745D-36EC-C5C9431D5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838" y="5611813"/>
            <a:ext cx="785812" cy="346075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292" b="1">
                <a:solidFill>
                  <a:srgbClr val="FF0000"/>
                </a:solidFill>
                <a:latin typeface="黑体" pitchFamily="49" charset="-122"/>
              </a:rPr>
              <a:t>后验证</a:t>
            </a:r>
          </a:p>
        </p:txBody>
      </p:sp>
      <p:sp>
        <p:nvSpPr>
          <p:cNvPr id="84500" name="AutoShape 532">
            <a:extLst>
              <a:ext uri="{FF2B5EF4-FFF2-40B4-BE49-F238E27FC236}">
                <a16:creationId xmlns:a16="http://schemas.microsoft.com/office/drawing/2014/main" id="{2503B16B-7936-FB5A-3EA2-CB6CE2D08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100" y="4554538"/>
            <a:ext cx="741363" cy="576262"/>
          </a:xfrm>
          <a:prstGeom prst="roundRect">
            <a:avLst>
              <a:gd name="adj" fmla="val 16667"/>
            </a:avLst>
          </a:prstGeom>
          <a:solidFill>
            <a:srgbClr val="00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292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</a:rPr>
              <a:t>系统设计</a:t>
            </a:r>
          </a:p>
          <a:p>
            <a:pPr algn="ctr">
              <a:defRPr/>
            </a:pPr>
            <a:r>
              <a:rPr lang="zh-CN" altLang="en-US" sz="1292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</a:rPr>
              <a:t>描述</a:t>
            </a:r>
          </a:p>
        </p:txBody>
      </p:sp>
      <p:sp>
        <p:nvSpPr>
          <p:cNvPr id="27752" name="AutoShape 533" descr="花束">
            <a:extLst>
              <a:ext uri="{FF2B5EF4-FFF2-40B4-BE49-F238E27FC236}">
                <a16:creationId xmlns:a16="http://schemas.microsoft.com/office/drawing/2014/main" id="{32DBB7F2-5FEE-BEDA-65D5-31D1A2521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5491163"/>
            <a:ext cx="847725" cy="346075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292" b="1">
                <a:solidFill>
                  <a:srgbClr val="FF0000"/>
                </a:solidFill>
                <a:latin typeface="黑体" pitchFamily="49" charset="-122"/>
              </a:rPr>
              <a:t>系统验证</a:t>
            </a:r>
          </a:p>
        </p:txBody>
      </p:sp>
      <p:sp>
        <p:nvSpPr>
          <p:cNvPr id="1130" name="Rectangle 534">
            <a:extLst>
              <a:ext uri="{FF2B5EF4-FFF2-40B4-BE49-F238E27FC236}">
                <a16:creationId xmlns:a16="http://schemas.microsoft.com/office/drawing/2014/main" id="{EFCCDC24-D766-A338-CDFE-05EEE2F6A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1150" y="4310063"/>
            <a:ext cx="841375" cy="1398587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1569"/>
          </a:p>
        </p:txBody>
      </p:sp>
      <p:pic>
        <p:nvPicPr>
          <p:cNvPr id="34922" name="Picture 535" descr="BD07017_">
            <a:extLst>
              <a:ext uri="{FF2B5EF4-FFF2-40B4-BE49-F238E27FC236}">
                <a16:creationId xmlns:a16="http://schemas.microsoft.com/office/drawing/2014/main" id="{E2F094F3-D060-48D2-B366-EC178F20E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675" y="5105400"/>
            <a:ext cx="59213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923" name="Picture 536" descr="r4400_chip">
            <a:extLst>
              <a:ext uri="{FF2B5EF4-FFF2-40B4-BE49-F238E27FC236}">
                <a16:creationId xmlns:a16="http://schemas.microsoft.com/office/drawing/2014/main" id="{1E939BBD-2344-F79C-F940-4DB1881F7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863" y="4676775"/>
            <a:ext cx="56038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3" name="AutoShape 537">
            <a:extLst>
              <a:ext uri="{FF2B5EF4-FFF2-40B4-BE49-F238E27FC236}">
                <a16:creationId xmlns:a16="http://schemas.microsoft.com/office/drawing/2014/main" id="{772CFFEB-1000-BED8-54F2-4BBB1041C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1150" y="4614863"/>
            <a:ext cx="841375" cy="649287"/>
          </a:xfrm>
          <a:prstGeom prst="flowChartTerminator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1569"/>
          </a:p>
        </p:txBody>
      </p:sp>
      <p:sp>
        <p:nvSpPr>
          <p:cNvPr id="1134" name="AutoShape 538" descr="粉色砂纸">
            <a:extLst>
              <a:ext uri="{FF2B5EF4-FFF2-40B4-BE49-F238E27FC236}">
                <a16:creationId xmlns:a16="http://schemas.microsoft.com/office/drawing/2014/main" id="{7AC941B1-393D-07EE-8155-98B65EDBD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050" y="4859338"/>
            <a:ext cx="401638" cy="31115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8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芯片</a:t>
            </a:r>
          </a:p>
        </p:txBody>
      </p:sp>
      <p:sp>
        <p:nvSpPr>
          <p:cNvPr id="1135" name="Line 539">
            <a:extLst>
              <a:ext uri="{FF2B5EF4-FFF2-40B4-BE49-F238E27FC236}">
                <a16:creationId xmlns:a16="http://schemas.microsoft.com/office/drawing/2014/main" id="{1D9629A8-FEE4-AF03-ACD7-46F326577E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69175" y="4430713"/>
            <a:ext cx="674688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sm" len="sm"/>
          </a:ln>
        </p:spPr>
        <p:txBody>
          <a:bodyPr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136" name="Line 540">
            <a:extLst>
              <a:ext uri="{FF2B5EF4-FFF2-40B4-BE49-F238E27FC236}">
                <a16:creationId xmlns:a16="http://schemas.microsoft.com/office/drawing/2014/main" id="{03CE92B1-374D-30A6-8C15-03E0D0415D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1450" y="4921250"/>
            <a:ext cx="252413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sm" len="sm"/>
          </a:ln>
        </p:spPr>
        <p:txBody>
          <a:bodyPr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137" name="Line 541">
            <a:extLst>
              <a:ext uri="{FF2B5EF4-FFF2-40B4-BE49-F238E27FC236}">
                <a16:creationId xmlns:a16="http://schemas.microsoft.com/office/drawing/2014/main" id="{65177183-1A55-8A45-20E4-90E78EA8A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213" y="4371975"/>
            <a:ext cx="0" cy="15875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sm" len="sm"/>
          </a:ln>
        </p:spPr>
        <p:txBody>
          <a:bodyPr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27761" name="AutoShape 542" descr="花束">
            <a:extLst>
              <a:ext uri="{FF2B5EF4-FFF2-40B4-BE49-F238E27FC236}">
                <a16:creationId xmlns:a16="http://schemas.microsoft.com/office/drawing/2014/main" id="{226A108D-55F6-1B26-6FD7-750C615D0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75" y="5470525"/>
            <a:ext cx="846138" cy="528638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292" b="1">
                <a:solidFill>
                  <a:srgbClr val="FF0000"/>
                </a:solidFill>
                <a:latin typeface="黑体" pitchFamily="49" charset="-122"/>
              </a:rPr>
              <a:t>版图物理</a:t>
            </a:r>
          </a:p>
          <a:p>
            <a:pPr algn="ctr">
              <a:defRPr/>
            </a:pPr>
            <a:r>
              <a:rPr lang="zh-CN" altLang="en-US" sz="1292" b="1">
                <a:solidFill>
                  <a:srgbClr val="FF0000"/>
                </a:solidFill>
                <a:latin typeface="黑体" pitchFamily="49" charset="-122"/>
              </a:rPr>
              <a:t>验证</a:t>
            </a:r>
          </a:p>
        </p:txBody>
      </p:sp>
      <p:sp>
        <p:nvSpPr>
          <p:cNvPr id="1139" name="Line 543">
            <a:extLst>
              <a:ext uri="{FF2B5EF4-FFF2-40B4-BE49-F238E27FC236}">
                <a16:creationId xmlns:a16="http://schemas.microsoft.com/office/drawing/2014/main" id="{642A3AB3-CA37-F59D-4F28-FB1D0A6784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4063" y="4371975"/>
            <a:ext cx="841375" cy="30480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sm" len="sm"/>
          </a:ln>
        </p:spPr>
        <p:txBody>
          <a:bodyPr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140" name="Line 544">
            <a:extLst>
              <a:ext uri="{FF2B5EF4-FFF2-40B4-BE49-F238E27FC236}">
                <a16:creationId xmlns:a16="http://schemas.microsoft.com/office/drawing/2014/main" id="{E518B913-C562-EF05-F2D6-8467589841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9975" y="4797425"/>
            <a:ext cx="225425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sm" len="sm"/>
          </a:ln>
        </p:spPr>
        <p:txBody>
          <a:bodyPr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141" name="Line 545">
            <a:extLst>
              <a:ext uri="{FF2B5EF4-FFF2-40B4-BE49-F238E27FC236}">
                <a16:creationId xmlns:a16="http://schemas.microsoft.com/office/drawing/2014/main" id="{411582BC-C3B8-80FC-C9F1-0663FBD938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3225" y="4981575"/>
            <a:ext cx="280988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sm" len="sm"/>
          </a:ln>
        </p:spPr>
        <p:txBody>
          <a:bodyPr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142" name="Freeform 546">
            <a:extLst>
              <a:ext uri="{FF2B5EF4-FFF2-40B4-BE49-F238E27FC236}">
                <a16:creationId xmlns:a16="http://schemas.microsoft.com/office/drawing/2014/main" id="{A69B2252-2B67-61D5-296C-1E2A5A9ADF8D}"/>
              </a:ext>
            </a:extLst>
          </p:cNvPr>
          <p:cNvSpPr>
            <a:spLocks/>
          </p:cNvSpPr>
          <p:nvPr/>
        </p:nvSpPr>
        <p:spPr bwMode="auto">
          <a:xfrm>
            <a:off x="2374900" y="3959225"/>
            <a:ext cx="2470150" cy="334963"/>
          </a:xfrm>
          <a:custGeom>
            <a:avLst/>
            <a:gdLst>
              <a:gd name="T0" fmla="*/ 2147483647 w 2112"/>
              <a:gd name="T1" fmla="*/ 0 h 384"/>
              <a:gd name="T2" fmla="*/ 2147483647 w 2112"/>
              <a:gd name="T3" fmla="*/ 2147483647 h 384"/>
              <a:gd name="T4" fmla="*/ 0 w 2112"/>
              <a:gd name="T5" fmla="*/ 2147483647 h 384"/>
              <a:gd name="T6" fmla="*/ 0 60000 65536"/>
              <a:gd name="T7" fmla="*/ 0 60000 65536"/>
              <a:gd name="T8" fmla="*/ 0 60000 65536"/>
              <a:gd name="T9" fmla="*/ 0 w 2112"/>
              <a:gd name="T10" fmla="*/ 0 h 384"/>
              <a:gd name="T11" fmla="*/ 2112 w 2112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2" h="384">
                <a:moveTo>
                  <a:pt x="2112" y="0"/>
                </a:moveTo>
                <a:lnTo>
                  <a:pt x="2112" y="384"/>
                </a:lnTo>
                <a:lnTo>
                  <a:pt x="0" y="384"/>
                </a:lnTo>
              </a:path>
            </a:pathLst>
          </a:custGeom>
          <a:noFill/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569"/>
          </a:p>
        </p:txBody>
      </p:sp>
      <p:sp>
        <p:nvSpPr>
          <p:cNvPr id="1143" name="Freeform 547">
            <a:extLst>
              <a:ext uri="{FF2B5EF4-FFF2-40B4-BE49-F238E27FC236}">
                <a16:creationId xmlns:a16="http://schemas.microsoft.com/office/drawing/2014/main" id="{3E3206E1-8F31-15E6-C658-6615DC4978B3}"/>
              </a:ext>
            </a:extLst>
          </p:cNvPr>
          <p:cNvSpPr>
            <a:spLocks/>
          </p:cNvSpPr>
          <p:nvPr/>
        </p:nvSpPr>
        <p:spPr bwMode="auto">
          <a:xfrm>
            <a:off x="2374900" y="3819525"/>
            <a:ext cx="2638425" cy="490538"/>
          </a:xfrm>
          <a:custGeom>
            <a:avLst/>
            <a:gdLst>
              <a:gd name="T0" fmla="*/ 2147483647 w 2208"/>
              <a:gd name="T1" fmla="*/ 0 h 432"/>
              <a:gd name="T2" fmla="*/ 2147483647 w 2208"/>
              <a:gd name="T3" fmla="*/ 2147483647 h 432"/>
              <a:gd name="T4" fmla="*/ 0 w 2208"/>
              <a:gd name="T5" fmla="*/ 2147483647 h 432"/>
              <a:gd name="T6" fmla="*/ 0 60000 65536"/>
              <a:gd name="T7" fmla="*/ 0 60000 65536"/>
              <a:gd name="T8" fmla="*/ 0 60000 65536"/>
              <a:gd name="T9" fmla="*/ 0 w 2208"/>
              <a:gd name="T10" fmla="*/ 0 h 432"/>
              <a:gd name="T11" fmla="*/ 2208 w 2208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8" h="432">
                <a:moveTo>
                  <a:pt x="2208" y="0"/>
                </a:moveTo>
                <a:lnTo>
                  <a:pt x="2208" y="432"/>
                </a:lnTo>
                <a:lnTo>
                  <a:pt x="0" y="432"/>
                </a:lnTo>
              </a:path>
            </a:pathLst>
          </a:cu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>
            <a:lvl1pPr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569"/>
          </a:p>
        </p:txBody>
      </p:sp>
      <p:sp>
        <p:nvSpPr>
          <p:cNvPr id="1144" name="Freeform 548">
            <a:extLst>
              <a:ext uri="{FF2B5EF4-FFF2-40B4-BE49-F238E27FC236}">
                <a16:creationId xmlns:a16="http://schemas.microsoft.com/office/drawing/2014/main" id="{93BF9E0A-1991-5465-B7EE-F18DDFDA3231}"/>
              </a:ext>
            </a:extLst>
          </p:cNvPr>
          <p:cNvSpPr>
            <a:spLocks/>
          </p:cNvSpPr>
          <p:nvPr/>
        </p:nvSpPr>
        <p:spPr bwMode="auto">
          <a:xfrm>
            <a:off x="3948113" y="3881438"/>
            <a:ext cx="785812" cy="244475"/>
          </a:xfrm>
          <a:custGeom>
            <a:avLst/>
            <a:gdLst>
              <a:gd name="T0" fmla="*/ 2147483647 w 2208"/>
              <a:gd name="T1" fmla="*/ 0 h 432"/>
              <a:gd name="T2" fmla="*/ 2147483647 w 2208"/>
              <a:gd name="T3" fmla="*/ 2147483647 h 432"/>
              <a:gd name="T4" fmla="*/ 0 w 2208"/>
              <a:gd name="T5" fmla="*/ 2147483647 h 432"/>
              <a:gd name="T6" fmla="*/ 0 60000 65536"/>
              <a:gd name="T7" fmla="*/ 0 60000 65536"/>
              <a:gd name="T8" fmla="*/ 0 60000 65536"/>
              <a:gd name="T9" fmla="*/ 0 w 2208"/>
              <a:gd name="T10" fmla="*/ 0 h 432"/>
              <a:gd name="T11" fmla="*/ 2208 w 2208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8" h="432">
                <a:moveTo>
                  <a:pt x="2208" y="0"/>
                </a:moveTo>
                <a:lnTo>
                  <a:pt x="2208" y="432"/>
                </a:lnTo>
                <a:lnTo>
                  <a:pt x="0" y="432"/>
                </a:lnTo>
              </a:path>
            </a:pathLst>
          </a:cu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>
            <a:lvl1pPr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569"/>
          </a:p>
        </p:txBody>
      </p:sp>
      <p:sp>
        <p:nvSpPr>
          <p:cNvPr id="1145" name="Freeform 549">
            <a:extLst>
              <a:ext uri="{FF2B5EF4-FFF2-40B4-BE49-F238E27FC236}">
                <a16:creationId xmlns:a16="http://schemas.microsoft.com/office/drawing/2014/main" id="{CAC3388A-EACD-4D7B-32B0-8863F8DD5AB1}"/>
              </a:ext>
            </a:extLst>
          </p:cNvPr>
          <p:cNvSpPr>
            <a:spLocks/>
          </p:cNvSpPr>
          <p:nvPr/>
        </p:nvSpPr>
        <p:spPr bwMode="auto">
          <a:xfrm rot="5400000">
            <a:off x="2921794" y="3185319"/>
            <a:ext cx="366713" cy="784225"/>
          </a:xfrm>
          <a:custGeom>
            <a:avLst/>
            <a:gdLst>
              <a:gd name="T0" fmla="*/ 2147483647 w 2208"/>
              <a:gd name="T1" fmla="*/ 0 h 432"/>
              <a:gd name="T2" fmla="*/ 2147483647 w 2208"/>
              <a:gd name="T3" fmla="*/ 2147483647 h 432"/>
              <a:gd name="T4" fmla="*/ 0 w 2208"/>
              <a:gd name="T5" fmla="*/ 2147483647 h 432"/>
              <a:gd name="T6" fmla="*/ 0 60000 65536"/>
              <a:gd name="T7" fmla="*/ 0 60000 65536"/>
              <a:gd name="T8" fmla="*/ 0 60000 65536"/>
              <a:gd name="T9" fmla="*/ 0 w 2208"/>
              <a:gd name="T10" fmla="*/ 0 h 432"/>
              <a:gd name="T11" fmla="*/ 2208 w 2208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8" h="432">
                <a:moveTo>
                  <a:pt x="2208" y="0"/>
                </a:moveTo>
                <a:lnTo>
                  <a:pt x="2208" y="432"/>
                </a:lnTo>
                <a:lnTo>
                  <a:pt x="0" y="432"/>
                </a:lnTo>
              </a:path>
            </a:pathLst>
          </a:cu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>
            <a:lvl1pPr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569"/>
          </a:p>
        </p:txBody>
      </p:sp>
      <p:sp>
        <p:nvSpPr>
          <p:cNvPr id="1146" name="Freeform 550">
            <a:extLst>
              <a:ext uri="{FF2B5EF4-FFF2-40B4-BE49-F238E27FC236}">
                <a16:creationId xmlns:a16="http://schemas.microsoft.com/office/drawing/2014/main" id="{EDC5B21B-8DF0-3E16-56BF-2F80860F97A3}"/>
              </a:ext>
            </a:extLst>
          </p:cNvPr>
          <p:cNvSpPr>
            <a:spLocks/>
          </p:cNvSpPr>
          <p:nvPr/>
        </p:nvSpPr>
        <p:spPr bwMode="auto">
          <a:xfrm flipH="1">
            <a:off x="7481888" y="3857625"/>
            <a:ext cx="393700" cy="242888"/>
          </a:xfrm>
          <a:custGeom>
            <a:avLst/>
            <a:gdLst>
              <a:gd name="T0" fmla="*/ 2147483647 w 2208"/>
              <a:gd name="T1" fmla="*/ 0 h 432"/>
              <a:gd name="T2" fmla="*/ 2147483647 w 2208"/>
              <a:gd name="T3" fmla="*/ 2147483647 h 432"/>
              <a:gd name="T4" fmla="*/ 0 w 2208"/>
              <a:gd name="T5" fmla="*/ 2147483647 h 432"/>
              <a:gd name="T6" fmla="*/ 0 60000 65536"/>
              <a:gd name="T7" fmla="*/ 0 60000 65536"/>
              <a:gd name="T8" fmla="*/ 0 60000 65536"/>
              <a:gd name="T9" fmla="*/ 0 w 2208"/>
              <a:gd name="T10" fmla="*/ 0 h 432"/>
              <a:gd name="T11" fmla="*/ 2208 w 2208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8" h="432">
                <a:moveTo>
                  <a:pt x="2208" y="0"/>
                </a:moveTo>
                <a:lnTo>
                  <a:pt x="2208" y="432"/>
                </a:lnTo>
                <a:lnTo>
                  <a:pt x="0" y="432"/>
                </a:lnTo>
              </a:path>
            </a:pathLst>
          </a:custGeom>
          <a:noFill/>
          <a:ln w="63500">
            <a:solidFill>
              <a:srgbClr val="660066"/>
            </a:solidFill>
            <a:round/>
            <a:headEnd/>
            <a:tailEnd type="triangle" w="sm" len="sm"/>
          </a:ln>
        </p:spPr>
        <p:txBody>
          <a:bodyPr/>
          <a:lstStyle>
            <a:lvl1pPr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569"/>
          </a:p>
        </p:txBody>
      </p:sp>
      <p:sp>
        <p:nvSpPr>
          <p:cNvPr id="1147" name="Freeform 551">
            <a:extLst>
              <a:ext uri="{FF2B5EF4-FFF2-40B4-BE49-F238E27FC236}">
                <a16:creationId xmlns:a16="http://schemas.microsoft.com/office/drawing/2014/main" id="{E67BC3D6-8A8F-036B-5775-F6901A16C60C}"/>
              </a:ext>
            </a:extLst>
          </p:cNvPr>
          <p:cNvSpPr>
            <a:spLocks/>
          </p:cNvSpPr>
          <p:nvPr/>
        </p:nvSpPr>
        <p:spPr bwMode="auto">
          <a:xfrm>
            <a:off x="3273425" y="1498600"/>
            <a:ext cx="3141663" cy="1528763"/>
          </a:xfrm>
          <a:custGeom>
            <a:avLst/>
            <a:gdLst>
              <a:gd name="T0" fmla="*/ 0 w 2688"/>
              <a:gd name="T1" fmla="*/ 2147483647 h 1200"/>
              <a:gd name="T2" fmla="*/ 2147483647 w 2688"/>
              <a:gd name="T3" fmla="*/ 2147483647 h 1200"/>
              <a:gd name="T4" fmla="*/ 2147483647 w 2688"/>
              <a:gd name="T5" fmla="*/ 0 h 1200"/>
              <a:gd name="T6" fmla="*/ 2147483647 w 2688"/>
              <a:gd name="T7" fmla="*/ 0 h 1200"/>
              <a:gd name="T8" fmla="*/ 0 60000 65536"/>
              <a:gd name="T9" fmla="*/ 0 60000 65536"/>
              <a:gd name="T10" fmla="*/ 0 60000 65536"/>
              <a:gd name="T11" fmla="*/ 0 60000 65536"/>
              <a:gd name="T12" fmla="*/ 0 w 2688"/>
              <a:gd name="T13" fmla="*/ 0 h 1200"/>
              <a:gd name="T14" fmla="*/ 2688 w 2688"/>
              <a:gd name="T15" fmla="*/ 1200 h 1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8" h="1200">
                <a:moveTo>
                  <a:pt x="0" y="1200"/>
                </a:moveTo>
                <a:lnTo>
                  <a:pt x="336" y="1200"/>
                </a:lnTo>
                <a:lnTo>
                  <a:pt x="336" y="0"/>
                </a:lnTo>
                <a:lnTo>
                  <a:pt x="2688" y="0"/>
                </a:lnTo>
              </a:path>
            </a:pathLst>
          </a:custGeom>
          <a:noFill/>
          <a:ln w="635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>
            <a:lvl1pPr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569"/>
          </a:p>
        </p:txBody>
      </p:sp>
      <p:sp>
        <p:nvSpPr>
          <p:cNvPr id="84521" name="AutoShape 553">
            <a:extLst>
              <a:ext uri="{FF2B5EF4-FFF2-40B4-BE49-F238E27FC236}">
                <a16:creationId xmlns:a16="http://schemas.microsoft.com/office/drawing/2014/main" id="{B7188614-B9E4-116D-2D01-13BDA57EF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813" y="4003675"/>
            <a:ext cx="741362" cy="577850"/>
          </a:xfrm>
          <a:prstGeom prst="roundRect">
            <a:avLst>
              <a:gd name="adj" fmla="val 16667"/>
            </a:avLst>
          </a:prstGeom>
          <a:solidFill>
            <a:srgbClr val="00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292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FPGA</a:t>
            </a:r>
          </a:p>
          <a:p>
            <a:pPr algn="ctr">
              <a:defRPr/>
            </a:pPr>
            <a:r>
              <a:rPr lang="zh-CN" altLang="en-US" sz="1292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布局布线</a:t>
            </a:r>
          </a:p>
        </p:txBody>
      </p:sp>
      <p:sp>
        <p:nvSpPr>
          <p:cNvPr id="1149" name="Line 554">
            <a:extLst>
              <a:ext uri="{FF2B5EF4-FFF2-40B4-BE49-F238E27FC236}">
                <a16:creationId xmlns:a16="http://schemas.microsoft.com/office/drawing/2014/main" id="{38E5C791-DA53-145C-8189-B3C6CFCF5E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91250" y="4310063"/>
            <a:ext cx="449263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sm" len="sm"/>
          </a:ln>
        </p:spPr>
        <p:txBody>
          <a:bodyPr/>
          <a:lstStyle/>
          <a:p>
            <a:pPr>
              <a:defRPr/>
            </a:pPr>
            <a:endParaRPr lang="zh-CN" altLang="en-US" sz="1846"/>
          </a:p>
        </p:txBody>
      </p:sp>
      <p:sp>
        <p:nvSpPr>
          <p:cNvPr id="1150" name="Line 555">
            <a:extLst>
              <a:ext uri="{FF2B5EF4-FFF2-40B4-BE49-F238E27FC236}">
                <a16:creationId xmlns:a16="http://schemas.microsoft.com/office/drawing/2014/main" id="{C0B616A6-4C65-5867-17C0-34C03A9A0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3175" y="4797425"/>
            <a:ext cx="227013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sm" len="sm"/>
          </a:ln>
        </p:spPr>
        <p:txBody>
          <a:bodyPr/>
          <a:lstStyle/>
          <a:p>
            <a:pPr>
              <a:defRPr/>
            </a:pPr>
            <a:endParaRPr lang="zh-CN" altLang="en-US" sz="1846"/>
          </a:p>
        </p:txBody>
      </p:sp>
      <p:grpSp>
        <p:nvGrpSpPr>
          <p:cNvPr id="34942" name="Group 556">
            <a:extLst>
              <a:ext uri="{FF2B5EF4-FFF2-40B4-BE49-F238E27FC236}">
                <a16:creationId xmlns:a16="http://schemas.microsoft.com/office/drawing/2014/main" id="{DBCCD019-8198-C8BA-1CB9-F889E898609A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534694" y="4826794"/>
            <a:ext cx="396875" cy="338137"/>
            <a:chOff x="2928" y="3426"/>
            <a:chExt cx="920" cy="608"/>
          </a:xfrm>
        </p:grpSpPr>
        <p:sp>
          <p:nvSpPr>
            <p:cNvPr id="1159" name="Line 557">
              <a:extLst>
                <a:ext uri="{FF2B5EF4-FFF2-40B4-BE49-F238E27FC236}">
                  <a16:creationId xmlns:a16="http://schemas.microsoft.com/office/drawing/2014/main" id="{102C2289-0BD9-31CF-925B-D0D4D7E55D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8" y="3694"/>
              <a:ext cx="0" cy="4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sz="1846"/>
            </a:p>
          </p:txBody>
        </p:sp>
        <p:sp>
          <p:nvSpPr>
            <p:cNvPr id="1160" name="Line 558">
              <a:extLst>
                <a:ext uri="{FF2B5EF4-FFF2-40B4-BE49-F238E27FC236}">
                  <a16:creationId xmlns:a16="http://schemas.microsoft.com/office/drawing/2014/main" id="{412C70C3-64B3-4A5F-4A42-24927390E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743"/>
              <a:ext cx="0" cy="4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sz="1846"/>
            </a:p>
          </p:txBody>
        </p:sp>
        <p:sp>
          <p:nvSpPr>
            <p:cNvPr id="1161" name="Oval 559">
              <a:extLst>
                <a:ext uri="{FF2B5EF4-FFF2-40B4-BE49-F238E27FC236}">
                  <a16:creationId xmlns:a16="http://schemas.microsoft.com/office/drawing/2014/main" id="{9D092225-81A5-1A99-CD50-CE3DE28EF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426"/>
              <a:ext cx="913" cy="60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569"/>
            </a:p>
          </p:txBody>
        </p:sp>
      </p:grpSp>
      <p:grpSp>
        <p:nvGrpSpPr>
          <p:cNvPr id="34943" name="Group 560">
            <a:extLst>
              <a:ext uri="{FF2B5EF4-FFF2-40B4-BE49-F238E27FC236}">
                <a16:creationId xmlns:a16="http://schemas.microsoft.com/office/drawing/2014/main" id="{62B3EDD0-9B15-FCAC-D94F-7676A9FFBF6D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627687" y="4799013"/>
            <a:ext cx="396875" cy="393700"/>
            <a:chOff x="2928" y="3426"/>
            <a:chExt cx="920" cy="608"/>
          </a:xfrm>
        </p:grpSpPr>
        <p:sp>
          <p:nvSpPr>
            <p:cNvPr id="1156" name="Line 561">
              <a:extLst>
                <a:ext uri="{FF2B5EF4-FFF2-40B4-BE49-F238E27FC236}">
                  <a16:creationId xmlns:a16="http://schemas.microsoft.com/office/drawing/2014/main" id="{E66E74AC-B62D-9314-486A-2F4F20D93F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8" y="3693"/>
              <a:ext cx="0" cy="4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sz="1846"/>
            </a:p>
          </p:txBody>
        </p:sp>
        <p:sp>
          <p:nvSpPr>
            <p:cNvPr id="1157" name="Line 562">
              <a:extLst>
                <a:ext uri="{FF2B5EF4-FFF2-40B4-BE49-F238E27FC236}">
                  <a16:creationId xmlns:a16="http://schemas.microsoft.com/office/drawing/2014/main" id="{F3272AC4-817C-013D-0E28-C5249DB1E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750"/>
              <a:ext cx="0" cy="4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sz="1846"/>
            </a:p>
          </p:txBody>
        </p:sp>
        <p:sp>
          <p:nvSpPr>
            <p:cNvPr id="1158" name="Oval 563">
              <a:extLst>
                <a:ext uri="{FF2B5EF4-FFF2-40B4-BE49-F238E27FC236}">
                  <a16:creationId xmlns:a16="http://schemas.microsoft.com/office/drawing/2014/main" id="{644FAB21-0C5A-AEF8-F555-CC8990C35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426"/>
              <a:ext cx="913" cy="60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569"/>
            </a:p>
          </p:txBody>
        </p:sp>
      </p:grpSp>
      <p:sp>
        <p:nvSpPr>
          <p:cNvPr id="1153" name="Rectangle 564">
            <a:extLst>
              <a:ext uri="{FF2B5EF4-FFF2-40B4-BE49-F238E27FC236}">
                <a16:creationId xmlns:a16="http://schemas.microsoft.com/office/drawing/2014/main" id="{EEF94794-045E-7841-4C3B-52F8C111F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863" y="4310063"/>
            <a:ext cx="615950" cy="244475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0000"/>
              </a:gs>
            </a:gsLst>
            <a:lin ang="2700000" scaled="1"/>
          </a:gradFill>
          <a:ln w="63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923" b="1"/>
              <a:t>FPGA</a:t>
            </a:r>
            <a:r>
              <a:rPr lang="zh-CN" altLang="en-US" sz="923" b="1"/>
              <a:t>验证</a:t>
            </a:r>
          </a:p>
        </p:txBody>
      </p:sp>
      <p:sp>
        <p:nvSpPr>
          <p:cNvPr id="84533" name="Text Box 565">
            <a:extLst>
              <a:ext uri="{FF2B5EF4-FFF2-40B4-BE49-F238E27FC236}">
                <a16:creationId xmlns:a16="http://schemas.microsoft.com/office/drawing/2014/main" id="{ACC32A84-6A8E-98A0-DD3A-3832E0645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6037263"/>
            <a:ext cx="6189663" cy="4905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292" b="1">
                <a:solidFill>
                  <a:srgbClr val="02397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1999</a:t>
            </a:r>
            <a:r>
              <a:rPr lang="zh-CN" altLang="en-US" sz="1292" b="1">
                <a:solidFill>
                  <a:srgbClr val="02397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年</a:t>
            </a:r>
            <a:r>
              <a:rPr lang="en-US" altLang="zh-CN" sz="1292" b="1">
                <a:solidFill>
                  <a:srgbClr val="02397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12</a:t>
            </a:r>
            <a:r>
              <a:rPr lang="zh-CN" altLang="en-US" sz="1292" b="1">
                <a:solidFill>
                  <a:srgbClr val="02397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月 </a:t>
            </a:r>
            <a:r>
              <a:rPr lang="en-US" altLang="zh-CN" sz="1292" b="1">
                <a:solidFill>
                  <a:srgbClr val="023973"/>
                </a:solidFill>
                <a:latin typeface="Arial" charset="0"/>
              </a:rPr>
              <a:t>16</a:t>
            </a:r>
            <a:r>
              <a:rPr lang="zh-CN" altLang="en-US" sz="1292" b="1">
                <a:solidFill>
                  <a:srgbClr val="023973"/>
                </a:solidFill>
                <a:latin typeface="Arial" charset="0"/>
              </a:rPr>
              <a:t>位嵌入式微处理器核 </a:t>
            </a:r>
            <a:r>
              <a:rPr lang="en-US" altLang="zh-CN" sz="1292" b="1">
                <a:solidFill>
                  <a:srgbClr val="023973"/>
                </a:solidFill>
                <a:latin typeface="Arial" charset="0"/>
              </a:rPr>
              <a:t>50 MHz@0.35 </a:t>
            </a:r>
            <a:r>
              <a:rPr lang="en-US" altLang="zh-CN" sz="1292" b="1">
                <a:solidFill>
                  <a:srgbClr val="023973"/>
                </a:solidFill>
                <a:latin typeface="Arial" charset="0"/>
                <a:sym typeface="Symbol" pitchFamily="18" charset="2"/>
              </a:rPr>
              <a:t></a:t>
            </a:r>
            <a:r>
              <a:rPr lang="en-US" altLang="zh-CN" sz="1292" b="1">
                <a:solidFill>
                  <a:srgbClr val="023973"/>
                </a:solidFill>
                <a:latin typeface="Arial" charset="0"/>
              </a:rPr>
              <a:t>m</a:t>
            </a:r>
          </a:p>
          <a:p>
            <a:pPr>
              <a:defRPr/>
            </a:pPr>
            <a:r>
              <a:rPr lang="en-US" altLang="zh-CN" sz="1292" b="1">
                <a:solidFill>
                  <a:srgbClr val="023973"/>
                </a:solidFill>
                <a:latin typeface="Arial" charset="0"/>
              </a:rPr>
              <a:t>2001</a:t>
            </a:r>
            <a:r>
              <a:rPr lang="zh-CN" altLang="en-US" sz="1292" b="1">
                <a:solidFill>
                  <a:srgbClr val="023973"/>
                </a:solidFill>
                <a:latin typeface="Arial" charset="0"/>
              </a:rPr>
              <a:t>年</a:t>
            </a:r>
            <a:r>
              <a:rPr lang="en-US" altLang="zh-CN" sz="1292" b="1">
                <a:solidFill>
                  <a:srgbClr val="023973"/>
                </a:solidFill>
                <a:latin typeface="Arial" charset="0"/>
              </a:rPr>
              <a:t>1</a:t>
            </a:r>
            <a:r>
              <a:rPr lang="zh-CN" altLang="en-US" sz="1292" b="1">
                <a:solidFill>
                  <a:srgbClr val="023973"/>
                </a:solidFill>
                <a:latin typeface="Arial" charset="0"/>
              </a:rPr>
              <a:t>月    </a:t>
            </a:r>
            <a:r>
              <a:rPr lang="en-US" altLang="zh-CN" sz="1292" b="1">
                <a:solidFill>
                  <a:srgbClr val="023973"/>
                </a:solidFill>
                <a:latin typeface="Arial" charset="0"/>
              </a:rPr>
              <a:t>32</a:t>
            </a:r>
            <a:r>
              <a:rPr lang="zh-CN" altLang="en-US" sz="1292" b="1">
                <a:solidFill>
                  <a:srgbClr val="023973"/>
                </a:solidFill>
                <a:latin typeface="Arial" charset="0"/>
              </a:rPr>
              <a:t>位</a:t>
            </a:r>
            <a:r>
              <a:rPr lang="en-US" altLang="zh-CN" sz="1292" b="1">
                <a:solidFill>
                  <a:srgbClr val="023973"/>
                </a:solidFill>
                <a:latin typeface="Arial" charset="0"/>
              </a:rPr>
              <a:t>/16</a:t>
            </a:r>
            <a:r>
              <a:rPr lang="zh-CN" altLang="en-US" sz="1292" b="1">
                <a:solidFill>
                  <a:srgbClr val="023973"/>
                </a:solidFill>
                <a:latin typeface="Arial" charset="0"/>
              </a:rPr>
              <a:t>位微处理器核 </a:t>
            </a:r>
            <a:r>
              <a:rPr lang="en-US" altLang="zh-CN" sz="1292" b="1">
                <a:solidFill>
                  <a:srgbClr val="023973"/>
                </a:solidFill>
                <a:latin typeface="Arial" charset="0"/>
              </a:rPr>
              <a:t>200MHz@0.25 </a:t>
            </a:r>
            <a:r>
              <a:rPr lang="en-US" altLang="zh-CN" sz="1292" b="1">
                <a:solidFill>
                  <a:srgbClr val="023973"/>
                </a:solidFill>
                <a:latin typeface="Arial" charset="0"/>
                <a:sym typeface="Symbol" pitchFamily="18" charset="2"/>
              </a:rPr>
              <a:t></a:t>
            </a:r>
            <a:r>
              <a:rPr lang="en-US" altLang="zh-CN" sz="1292" b="1">
                <a:solidFill>
                  <a:srgbClr val="023973"/>
                </a:solidFill>
                <a:latin typeface="Arial" charset="0"/>
              </a:rPr>
              <a:t>m</a:t>
            </a:r>
          </a:p>
        </p:txBody>
      </p:sp>
      <p:pic>
        <p:nvPicPr>
          <p:cNvPr id="34946" name="Picture 566" descr="professor_atomic_energy_md_clr">
            <a:extLst>
              <a:ext uri="{FF2B5EF4-FFF2-40B4-BE49-F238E27FC236}">
                <a16:creationId xmlns:a16="http://schemas.microsoft.com/office/drawing/2014/main" id="{99F1F87D-D335-C723-00EC-B5A52FC0354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2784475"/>
            <a:ext cx="1582737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1378724"/>
      </p:ext>
    </p:extLst>
  </p:cSld>
  <p:clrMapOvr>
    <a:masterClrMapping/>
  </p:clrMapOvr>
  <p:transition advClick="0" advTm="5000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63FAE89F-D11D-E72D-D2F8-1727FB2164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713787" cy="9810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4BB30AD7-564F-AB2E-047F-80277CE9D1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E6F1A3-65C0-132C-4409-D3281AAF7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141288"/>
            <a:ext cx="37274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图片 4">
            <a:extLst>
              <a:ext uri="{FF2B5EF4-FFF2-40B4-BE49-F238E27FC236}">
                <a16:creationId xmlns:a16="http://schemas.microsoft.com/office/drawing/2014/main" id="{C6FE85BB-AE53-F74F-7135-A8110BBCB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87338"/>
            <a:ext cx="41862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49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290C406B-A283-817B-0649-159A6EF80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713787" cy="9810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E42E48DD-FB66-CD43-88AB-01777D2826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7892" name="图片 5">
            <a:extLst>
              <a:ext uri="{FF2B5EF4-FFF2-40B4-BE49-F238E27FC236}">
                <a16:creationId xmlns:a16="http://schemas.microsoft.com/office/drawing/2014/main" id="{6C060ADD-4A3C-8225-23A1-25F99F81D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1763"/>
            <a:ext cx="514350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B88164-91B4-063B-5D67-F12BF969F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"/>
          <a:stretch>
            <a:fillRect/>
          </a:stretch>
        </p:blipFill>
        <p:spPr bwMode="auto">
          <a:xfrm>
            <a:off x="4865688" y="1571625"/>
            <a:ext cx="48101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372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1079485E-0AC5-8113-3094-B78F315003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713787" cy="9810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8915" name="内容占位符 2">
            <a:extLst>
              <a:ext uri="{FF2B5EF4-FFF2-40B4-BE49-F238E27FC236}">
                <a16:creationId xmlns:a16="http://schemas.microsoft.com/office/drawing/2014/main" id="{0EB2F950-F0D8-6D0C-E8EA-4E3393B080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D15185-EDB2-360E-44F8-12B708D45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0"/>
            <a:ext cx="3743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图片 6">
            <a:extLst>
              <a:ext uri="{FF2B5EF4-FFF2-40B4-BE49-F238E27FC236}">
                <a16:creationId xmlns:a16="http://schemas.microsoft.com/office/drawing/2014/main" id="{F95B7A01-9F27-F5DC-2470-D18224E11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1833563"/>
            <a:ext cx="51435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50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7">
            <a:extLst>
              <a:ext uri="{FF2B5EF4-FFF2-40B4-BE49-F238E27FC236}">
                <a16:creationId xmlns:a16="http://schemas.microsoft.com/office/drawing/2014/main" id="{9AD7B690-0D51-42A0-43FF-9AE1E75C6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3716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标题 1">
            <a:extLst>
              <a:ext uri="{FF2B5EF4-FFF2-40B4-BE49-F238E27FC236}">
                <a16:creationId xmlns:a16="http://schemas.microsoft.com/office/drawing/2014/main" id="{2EEE266D-905A-ADDA-0D35-27207B8F0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713787" cy="9810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9940" name="内容占位符 2">
            <a:extLst>
              <a:ext uri="{FF2B5EF4-FFF2-40B4-BE49-F238E27FC236}">
                <a16:creationId xmlns:a16="http://schemas.microsoft.com/office/drawing/2014/main" id="{FC508529-23F8-CC4D-77F5-E042DD45E0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8AD2DF-6082-EF44-E06B-F1E703CD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63" y="182563"/>
            <a:ext cx="49974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5FA7272-5A7E-80EF-E856-CE6D21E2F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6200"/>
            <a:ext cx="514350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56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CD62045F-F95D-6860-7ED5-A14F2BA5A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713787" cy="9810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0963" name="内容占位符 2">
            <a:extLst>
              <a:ext uri="{FF2B5EF4-FFF2-40B4-BE49-F238E27FC236}">
                <a16:creationId xmlns:a16="http://schemas.microsoft.com/office/drawing/2014/main" id="{2A3C7B9D-4487-6B4B-9441-9462E82824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B68269-14B5-4A85-CA6A-F08FE7F63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1052513"/>
            <a:ext cx="5143500" cy="558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图片 4">
            <a:extLst>
              <a:ext uri="{FF2B5EF4-FFF2-40B4-BE49-F238E27FC236}">
                <a16:creationId xmlns:a16="http://schemas.microsoft.com/office/drawing/2014/main" id="{3B60E63C-5F12-37E6-E10C-47A5BA13F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31257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58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106045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Share Common Subexpressions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066800"/>
            <a:ext cx="8307387" cy="5378450"/>
          </a:xfrm>
          <a:noFill/>
        </p:spPr>
        <p:txBody>
          <a:bodyPr lIns="90487" tIns="44450" rIns="90487" bIns="44450"/>
          <a:lstStyle/>
          <a:p>
            <a:pPr lvl="1" eaLnBrk="1" hangingPunct="1"/>
            <a:r>
              <a:rPr lang="en-US" dirty="0"/>
              <a:t>Reuse portions of expressions</a:t>
            </a:r>
          </a:p>
          <a:p>
            <a:pPr lvl="1" eaLnBrk="1" hangingPunct="1"/>
            <a:r>
              <a:rPr lang="en-US" dirty="0"/>
              <a:t>GCC will do this with –O1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33400" y="2209800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neighbors of </a:t>
            </a:r>
            <a:r>
              <a:rPr lang="en-US" sz="1400" dirty="0" err="1">
                <a:latin typeface="Courier New" pitchFamily="49" charset="0"/>
              </a:rPr>
              <a:t>i,j</a:t>
            </a:r>
            <a:r>
              <a:rPr lang="en-US" sz="14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up =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(i-1)*n</a:t>
            </a:r>
            <a:r>
              <a:rPr lang="en-US" sz="1400" dirty="0">
                <a:latin typeface="Courier New" pitchFamily="49" charset="0"/>
              </a:rPr>
              <a:t> + j  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down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(i+1)*n</a:t>
            </a:r>
            <a:r>
              <a:rPr lang="en-US" sz="1400" dirty="0">
                <a:latin typeface="Courier New" pitchFamily="49" charset="0"/>
              </a:rPr>
              <a:t> + j  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left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*n</a:t>
            </a:r>
            <a:r>
              <a:rPr lang="en-US" sz="1400" dirty="0">
                <a:latin typeface="Courier New" pitchFamily="49" charset="0"/>
              </a:rPr>
              <a:t>     + j-1];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right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*n</a:t>
            </a:r>
            <a:r>
              <a:rPr lang="en-US" sz="1400" dirty="0">
                <a:latin typeface="Courier New" pitchFamily="49" charset="0"/>
              </a:rPr>
              <a:t>     + j+1];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419600" y="2209800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long 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*n</a:t>
            </a:r>
            <a:r>
              <a:rPr lang="en-US" sz="1400" dirty="0">
                <a:latin typeface="Courier New" pitchFamily="49" charset="0"/>
              </a:rPr>
              <a:t> +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up =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- n];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down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+ n];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left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- 1];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right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+ 1];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63550" y="3716338"/>
            <a:ext cx="3997953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/>
                <a:cs typeface="Calibri"/>
              </a:rPr>
              <a:t>3 multiplications: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*n</a:t>
            </a:r>
            <a:r>
              <a:rPr lang="en-US" sz="1600" dirty="0">
                <a:latin typeface="Calibri"/>
                <a:cs typeface="Calibri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–1)*n</a:t>
            </a:r>
            <a:r>
              <a:rPr lang="en-US" sz="1600" dirty="0">
                <a:latin typeface="Calibri"/>
                <a:cs typeface="Calibri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(i+1)*n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654550" y="3716338"/>
            <a:ext cx="1989390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/>
                <a:cs typeface="Calibri"/>
              </a:rPr>
              <a:t>1 multiplication: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i*n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533400" y="4191000"/>
            <a:ext cx="3733800" cy="2041525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   1(%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),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  # i+1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   -1(%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), %r8  # i-1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rsi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  # i*n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rax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  # (i+1)*n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%r8      # (i-1)*n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     # i*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     # (i+1)*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%r8      # (i-1)*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...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4419600" y="4191000"/>
            <a:ext cx="4419600" cy="1382430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rsi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# i*n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  # i*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movq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  # i*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subq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  # i*</a:t>
            </a:r>
            <a:r>
              <a:rPr lang="en-US" sz="1400" dirty="0" err="1">
                <a:latin typeface="Courier New" pitchFamily="49" charset="0"/>
              </a:rPr>
              <a:t>n+j-n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	(%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,%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), 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 # i*</a:t>
            </a:r>
            <a:r>
              <a:rPr lang="en-US" sz="1400" dirty="0" err="1">
                <a:latin typeface="Courier New" pitchFamily="49" charset="0"/>
              </a:rPr>
              <a:t>n+j+n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...</a:t>
            </a:r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5E00902E-41D6-F292-44BC-6A4BFA033F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713787" cy="9810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1987" name="内容占位符 2">
            <a:extLst>
              <a:ext uri="{FF2B5EF4-FFF2-40B4-BE49-F238E27FC236}">
                <a16:creationId xmlns:a16="http://schemas.microsoft.com/office/drawing/2014/main" id="{ABAF8DBB-65AD-4D9A-D774-86020A7DE2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06E4CC-9833-974C-836F-6E1FFAB75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5" y="352425"/>
            <a:ext cx="2933700" cy="629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图片 4">
            <a:extLst>
              <a:ext uri="{FF2B5EF4-FFF2-40B4-BE49-F238E27FC236}">
                <a16:creationId xmlns:a16="http://schemas.microsoft.com/office/drawing/2014/main" id="{539900C7-4755-E683-1D58-1EE07C7F6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490538"/>
            <a:ext cx="3714750" cy="629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739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7543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Getting High Performance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52538"/>
            <a:ext cx="8320087" cy="52244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Good compiler and flags</a:t>
            </a:r>
          </a:p>
          <a:p>
            <a:pPr eaLnBrk="1" hangingPunct="1">
              <a:defRPr/>
            </a:pPr>
            <a:r>
              <a:rPr lang="en-US" dirty="0"/>
              <a:t>Don’t do anything stupid</a:t>
            </a:r>
          </a:p>
          <a:p>
            <a:pPr lvl="1" eaLnBrk="1" hangingPunct="1">
              <a:defRPr/>
            </a:pPr>
            <a:r>
              <a:rPr lang="en-US" dirty="0"/>
              <a:t>Watch out for hidden algorithmic inefficiencies</a:t>
            </a:r>
          </a:p>
          <a:p>
            <a:pPr lvl="1" eaLnBrk="1" hangingPunct="1">
              <a:defRPr/>
            </a:pPr>
            <a:r>
              <a:rPr lang="en-US" dirty="0"/>
              <a:t>Write compiler-friendly code</a:t>
            </a:r>
          </a:p>
          <a:p>
            <a:pPr lvl="2" eaLnBrk="1" hangingPunct="1">
              <a:defRPr/>
            </a:pPr>
            <a:r>
              <a:rPr lang="en-US" dirty="0"/>
              <a:t>Watch out for optimization blockers: </a:t>
            </a:r>
            <a:br>
              <a:rPr lang="en-US" dirty="0"/>
            </a:br>
            <a:r>
              <a:rPr lang="en-US" dirty="0"/>
              <a:t>procedure calls &amp; memory references</a:t>
            </a:r>
          </a:p>
          <a:p>
            <a:pPr lvl="1">
              <a:defRPr/>
            </a:pPr>
            <a:r>
              <a:rPr lang="en-US" dirty="0"/>
              <a:t>Look carefully at innermost loops (where most work is done)</a:t>
            </a:r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Tune code for machine</a:t>
            </a:r>
          </a:p>
          <a:p>
            <a:pPr lvl="1" eaLnBrk="1" hangingPunct="1">
              <a:defRPr/>
            </a:pPr>
            <a:r>
              <a:rPr lang="en-US" dirty="0"/>
              <a:t>Exploit instruction-level parallelism</a:t>
            </a:r>
          </a:p>
          <a:p>
            <a:pPr lvl="1" eaLnBrk="1" hangingPunct="1">
              <a:defRPr/>
            </a:pPr>
            <a:r>
              <a:rPr lang="en-US" dirty="0"/>
              <a:t>Avoid unpredictable branches</a:t>
            </a:r>
          </a:p>
          <a:p>
            <a:pPr lvl="1" eaLnBrk="1" hangingPunct="1">
              <a:defRPr/>
            </a:pPr>
            <a:r>
              <a:rPr lang="en-US" dirty="0"/>
              <a:t>Make code cache friendly (Covered later in course)</a:t>
            </a:r>
          </a:p>
        </p:txBody>
      </p:sp>
    </p:spTree>
    <p:extLst>
      <p:ext uri="{BB962C8B-B14F-4D97-AF65-F5344CB8AC3E}">
        <p14:creationId xmlns:p14="http://schemas.microsoft.com/office/powerpoint/2010/main" val="1036024488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7543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Getting High Performance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52538"/>
            <a:ext cx="8320087" cy="52244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Good compiler and flags</a:t>
            </a:r>
          </a:p>
          <a:p>
            <a:pPr eaLnBrk="1" hangingPunct="1">
              <a:defRPr/>
            </a:pPr>
            <a:r>
              <a:rPr lang="en-US" dirty="0"/>
              <a:t>Don’t do anything stupid</a:t>
            </a:r>
          </a:p>
          <a:p>
            <a:pPr lvl="1" eaLnBrk="1" hangingPunct="1">
              <a:defRPr/>
            </a:pPr>
            <a:r>
              <a:rPr lang="en-US" dirty="0"/>
              <a:t>Watch out for hidden algorithmic inefficiencies</a:t>
            </a:r>
          </a:p>
          <a:p>
            <a:pPr lvl="1" eaLnBrk="1" hangingPunct="1">
              <a:defRPr/>
            </a:pPr>
            <a:r>
              <a:rPr lang="en-US" dirty="0"/>
              <a:t>Write compiler-friendly code</a:t>
            </a:r>
          </a:p>
          <a:p>
            <a:pPr lvl="2" eaLnBrk="1" hangingPunct="1">
              <a:defRPr/>
            </a:pPr>
            <a:r>
              <a:rPr lang="en-US" dirty="0"/>
              <a:t>Watch out for optimization blockers: </a:t>
            </a:r>
            <a:br>
              <a:rPr lang="en-US" dirty="0"/>
            </a:br>
            <a:r>
              <a:rPr lang="en-US" dirty="0"/>
              <a:t>procedure calls &amp; memory references</a:t>
            </a:r>
          </a:p>
          <a:p>
            <a:pPr lvl="1">
              <a:defRPr/>
            </a:pPr>
            <a:r>
              <a:rPr lang="en-US" dirty="0"/>
              <a:t>Look carefully at innermost loops (where most work is done)</a:t>
            </a:r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Tune code for machine</a:t>
            </a:r>
          </a:p>
          <a:p>
            <a:pPr lvl="1" eaLnBrk="1" hangingPunct="1">
              <a:defRPr/>
            </a:pPr>
            <a:r>
              <a:rPr lang="en-US" dirty="0"/>
              <a:t>Exploit instruction-level parallelism</a:t>
            </a:r>
          </a:p>
          <a:p>
            <a:pPr lvl="1" eaLnBrk="1" hangingPunct="1">
              <a:defRPr/>
            </a:pPr>
            <a:r>
              <a:rPr lang="en-US" dirty="0"/>
              <a:t>Avoid unpredictable branches</a:t>
            </a:r>
          </a:p>
          <a:p>
            <a:pPr lvl="1" eaLnBrk="1" hangingPunct="1">
              <a:defRPr/>
            </a:pPr>
            <a:r>
              <a:rPr lang="en-US" dirty="0"/>
              <a:t>Make code cache friendly (Covered later in course)</a:t>
            </a:r>
          </a:p>
        </p:txBody>
      </p:sp>
    </p:spTree>
    <p:extLst>
      <p:ext uri="{BB962C8B-B14F-4D97-AF65-F5344CB8AC3E}">
        <p14:creationId xmlns:p14="http://schemas.microsoft.com/office/powerpoint/2010/main" val="150162142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heme/theme1.xml><?xml version="1.0" encoding="utf-8"?>
<a:theme xmlns:a="http://schemas.openxmlformats.org/drawingml/2006/main" name="00-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课程讲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bg1">
                <a:alpha val="98000"/>
              </a:schemeClr>
            </a:gs>
          </a:gsLst>
          <a:lin ang="5400000" scaled="1"/>
        </a:gra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bg1">
                <a:alpha val="98000"/>
              </a:schemeClr>
            </a:gs>
          </a:gsLst>
          <a:lin ang="5400000" scaled="1"/>
        </a:gra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MPRC_PKU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PRC_PKU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8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6633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B8ADA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9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2E17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DABA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10">
        <a:dk1>
          <a:srgbClr val="000000"/>
        </a:dk1>
        <a:lt1>
          <a:srgbClr val="FFFFFF"/>
        </a:lt1>
        <a:dk2>
          <a:srgbClr val="000066"/>
        </a:dk2>
        <a:lt2>
          <a:srgbClr val="FF990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11">
        <a:dk1>
          <a:srgbClr val="000000"/>
        </a:dk1>
        <a:lt1>
          <a:srgbClr val="FFFFFF"/>
        </a:lt1>
        <a:dk2>
          <a:srgbClr val="000066"/>
        </a:dk2>
        <a:lt2>
          <a:srgbClr val="FF9900"/>
        </a:lt2>
        <a:accent1>
          <a:srgbClr val="FFFFFF"/>
        </a:accent1>
        <a:accent2>
          <a:srgbClr val="B2D2D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A1BEC9"/>
        </a:accent6>
        <a:hlink>
          <a:srgbClr val="366B7E"/>
        </a:hlink>
        <a:folHlink>
          <a:srgbClr val="6CAA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00-template</Template>
  <TotalTime>10580</TotalTime>
  <Words>9014</Words>
  <Application>Microsoft Office PowerPoint</Application>
  <PresentationFormat>全屏显示(4:3)</PresentationFormat>
  <Paragraphs>1885</Paragraphs>
  <Slides>92</Slides>
  <Notes>68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113" baseType="lpstr">
      <vt:lpstr>华文中宋</vt:lpstr>
      <vt:lpstr>楷体_GB2312</vt:lpstr>
      <vt:lpstr>宋体</vt:lpstr>
      <vt:lpstr>Arial</vt:lpstr>
      <vt:lpstr>Arial Narrow</vt:lpstr>
      <vt:lpstr>Britannic Bold</vt:lpstr>
      <vt:lpstr>Calibri</vt:lpstr>
      <vt:lpstr>Century Gothic</vt:lpstr>
      <vt:lpstr>Comic Sans MS</vt:lpstr>
      <vt:lpstr>Courier New</vt:lpstr>
      <vt:lpstr>Helvetica</vt:lpstr>
      <vt:lpstr>Times New Roman</vt:lpstr>
      <vt:lpstr>Trebuchet MS</vt:lpstr>
      <vt:lpstr>Wingdings</vt:lpstr>
      <vt:lpstr>Wingdings 2</vt:lpstr>
      <vt:lpstr>黑体</vt:lpstr>
      <vt:lpstr>微软雅黑</vt:lpstr>
      <vt:lpstr>微软雅黑</vt:lpstr>
      <vt:lpstr>00-template</vt:lpstr>
      <vt:lpstr>2_课程讲义</vt:lpstr>
      <vt:lpstr>Microsoft WordArt 3.2</vt:lpstr>
      <vt:lpstr>PowerPoint 演示文稿</vt:lpstr>
      <vt:lpstr>Today</vt:lpstr>
      <vt:lpstr>关于性能</vt:lpstr>
      <vt:lpstr>优化编译器</vt:lpstr>
      <vt:lpstr>Today</vt:lpstr>
      <vt:lpstr>Generally Useful Optimizations</vt:lpstr>
      <vt:lpstr>Compiler-Generated Code Motion (-O1)</vt:lpstr>
      <vt:lpstr>Reduction in Strength</vt:lpstr>
      <vt:lpstr>Share Common Subexpressions</vt:lpstr>
      <vt:lpstr>Optimization Example: Bubblesort</vt:lpstr>
      <vt:lpstr>PowerPoint 演示文稿</vt:lpstr>
      <vt:lpstr>Translated (Pseudo) Code </vt:lpstr>
      <vt:lpstr>Redundancy in Address Calculation</vt:lpstr>
      <vt:lpstr>Redundancy Removed</vt:lpstr>
      <vt:lpstr>More Redundancy</vt:lpstr>
      <vt:lpstr>Redundancy Removed</vt:lpstr>
      <vt:lpstr>Redundancy in Loops</vt:lpstr>
      <vt:lpstr>Redundancy Eliminated</vt:lpstr>
      <vt:lpstr>Final Pseudo Code</vt:lpstr>
      <vt:lpstr>Today</vt:lpstr>
      <vt:lpstr>编译器优化的能力和局限性</vt:lpstr>
      <vt:lpstr>Optimization Blocker #1: Procedure Calls</vt:lpstr>
      <vt:lpstr>Lower Case Conversion Performance</vt:lpstr>
      <vt:lpstr>Convert Loop To Goto Form</vt:lpstr>
      <vt:lpstr>Calling Strlen</vt:lpstr>
      <vt:lpstr>Improving Performance</vt:lpstr>
      <vt:lpstr>Lower Case Conversion Performance</vt:lpstr>
      <vt:lpstr>Optimization Blocker: Procedure Calls</vt:lpstr>
      <vt:lpstr>PowerPoint 演示文稿</vt:lpstr>
      <vt:lpstr>Optimization Blocker: Procedure Calls</vt:lpstr>
      <vt:lpstr>PowerPoint 演示文稿</vt:lpstr>
      <vt:lpstr>PowerPoint 演示文稿</vt:lpstr>
      <vt:lpstr>PowerPoint 演示文稿</vt:lpstr>
      <vt:lpstr>Optimization Blocker:</vt:lpstr>
      <vt:lpstr>Memory Matters</vt:lpstr>
      <vt:lpstr>Memory Aliasing</vt:lpstr>
      <vt:lpstr>Removing Aliasing</vt:lpstr>
      <vt:lpstr>Optimization Blocker: Memory Aliasing</vt:lpstr>
      <vt:lpstr>优化编译器的能力和局限性</vt:lpstr>
      <vt:lpstr>Today</vt:lpstr>
      <vt:lpstr>Exploiting Instruction-Level Parallelism</vt:lpstr>
      <vt:lpstr>Benchmark Example: Data Type for Vectors</vt:lpstr>
      <vt:lpstr>Benchmark Computation</vt:lpstr>
      <vt:lpstr>Cycles Per Element (CPE)</vt:lpstr>
      <vt:lpstr>Benchmark Performance</vt:lpstr>
      <vt:lpstr>Basic Optimizations</vt:lpstr>
      <vt:lpstr>Effect of Basic Optimizations</vt:lpstr>
      <vt:lpstr>Modern CPU Design</vt:lpstr>
      <vt:lpstr>Superscalar Processor</vt:lpstr>
      <vt:lpstr>Pipelined Functional Units</vt:lpstr>
      <vt:lpstr>Haswell CPU</vt:lpstr>
      <vt:lpstr>x86-64 Compilation of Combine4</vt:lpstr>
      <vt:lpstr>Combine4 = Serial Computation (OP = *)</vt:lpstr>
      <vt:lpstr>循环展开Loop Unrolling (2x1)</vt:lpstr>
      <vt:lpstr>Effect of Loop Unrolling</vt:lpstr>
      <vt:lpstr>Loop Unrolling with Reassociation (2x1a)</vt:lpstr>
      <vt:lpstr>Effect of Reassociation</vt:lpstr>
      <vt:lpstr>Reassociated Computation</vt:lpstr>
      <vt:lpstr>Loop Unrolling with Separate Accumulators (2x2)</vt:lpstr>
      <vt:lpstr>Effect of Separate Accumulators</vt:lpstr>
      <vt:lpstr>Separate Accumulators</vt:lpstr>
      <vt:lpstr>Unrolling &amp; Accumulating</vt:lpstr>
      <vt:lpstr>Unrolling &amp; Accumulating: Double *</vt:lpstr>
      <vt:lpstr>Unrolling &amp; Accumulating: Int +</vt:lpstr>
      <vt:lpstr>Achievable Performance</vt:lpstr>
      <vt:lpstr>Programming with AVX2</vt:lpstr>
      <vt:lpstr>SIMD Operations单指令多数据</vt:lpstr>
      <vt:lpstr>Using Vector Instructions向量指令</vt:lpstr>
      <vt:lpstr>What About Branches?</vt:lpstr>
      <vt:lpstr>Modern CPU Design</vt:lpstr>
      <vt:lpstr>Branch Outcomes</vt:lpstr>
      <vt:lpstr>Branch Prediction</vt:lpstr>
      <vt:lpstr>Branch Prediction Through Loop</vt:lpstr>
      <vt:lpstr>Branch Misprediction Invalidation</vt:lpstr>
      <vt:lpstr>Branch Misprediction Recovery</vt:lpstr>
      <vt:lpstr>Branch Prediction Numbers</vt:lpstr>
      <vt:lpstr>确信和消除性能瓶径</vt:lpstr>
      <vt:lpstr>perf监测性能指标</vt:lpstr>
      <vt:lpstr>perf监测性能指标</vt:lpstr>
      <vt:lpstr>代码阅读工具</vt:lpstr>
      <vt:lpstr>PowerPoint 演示文稿</vt:lpstr>
      <vt:lpstr>PowerPoint 演示文稿</vt:lpstr>
      <vt:lpstr>PowerPoint 演示文稿</vt:lpstr>
      <vt:lpstr>中国芯的发源地 　　中国第一款正向设计的自主CPU(1999)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Getting High Performance</vt:lpstr>
      <vt:lpstr>Getting High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晶 王</cp:lastModifiedBy>
  <cp:revision>437</cp:revision>
  <cp:lastPrinted>1999-09-20T15:19:18Z</cp:lastPrinted>
  <dcterms:created xsi:type="dcterms:W3CDTF">2011-08-30T20:07:27Z</dcterms:created>
  <dcterms:modified xsi:type="dcterms:W3CDTF">2023-11-28T03:16:57Z</dcterms:modified>
</cp:coreProperties>
</file>