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89" r:id="rId2"/>
    <p:sldMasterId id="2147483903" r:id="rId3"/>
    <p:sldMasterId id="2147483917" r:id="rId4"/>
  </p:sldMasterIdLst>
  <p:notesMasterIdLst>
    <p:notesMasterId r:id="rId103"/>
  </p:notesMasterIdLst>
  <p:handoutMasterIdLst>
    <p:handoutMasterId r:id="rId104"/>
  </p:handoutMasterIdLst>
  <p:sldIdLst>
    <p:sldId id="1918" r:id="rId5"/>
    <p:sldId id="1919" r:id="rId6"/>
    <p:sldId id="1896" r:id="rId7"/>
    <p:sldId id="1897" r:id="rId8"/>
    <p:sldId id="1899" r:id="rId9"/>
    <p:sldId id="1898" r:id="rId10"/>
    <p:sldId id="1900" r:id="rId11"/>
    <p:sldId id="1901" r:id="rId12"/>
    <p:sldId id="1903" r:id="rId13"/>
    <p:sldId id="1904" r:id="rId14"/>
    <p:sldId id="1905" r:id="rId15"/>
    <p:sldId id="1906" r:id="rId16"/>
    <p:sldId id="1077" r:id="rId17"/>
    <p:sldId id="1907" r:id="rId18"/>
    <p:sldId id="648" r:id="rId19"/>
    <p:sldId id="753" r:id="rId20"/>
    <p:sldId id="1908" r:id="rId21"/>
    <p:sldId id="1909" r:id="rId22"/>
    <p:sldId id="1910" r:id="rId23"/>
    <p:sldId id="1911" r:id="rId24"/>
    <p:sldId id="1912" r:id="rId25"/>
    <p:sldId id="1913" r:id="rId26"/>
    <p:sldId id="935" r:id="rId27"/>
    <p:sldId id="843" r:id="rId28"/>
    <p:sldId id="651" r:id="rId29"/>
    <p:sldId id="650" r:id="rId30"/>
    <p:sldId id="649" r:id="rId31"/>
    <p:sldId id="652" r:id="rId32"/>
    <p:sldId id="844" r:id="rId33"/>
    <p:sldId id="936" r:id="rId34"/>
    <p:sldId id="937" r:id="rId35"/>
    <p:sldId id="938" r:id="rId36"/>
    <p:sldId id="939" r:id="rId37"/>
    <p:sldId id="991" r:id="rId38"/>
    <p:sldId id="974" r:id="rId39"/>
    <p:sldId id="940" r:id="rId40"/>
    <p:sldId id="941" r:id="rId41"/>
    <p:sldId id="316" r:id="rId42"/>
    <p:sldId id="265" r:id="rId43"/>
    <p:sldId id="943" r:id="rId44"/>
    <p:sldId id="311" r:id="rId45"/>
    <p:sldId id="1888" r:id="rId46"/>
    <p:sldId id="407" r:id="rId47"/>
    <p:sldId id="411" r:id="rId48"/>
    <p:sldId id="408" r:id="rId49"/>
    <p:sldId id="410" r:id="rId50"/>
    <p:sldId id="412" r:id="rId51"/>
    <p:sldId id="1893" r:id="rId52"/>
    <p:sldId id="1889" r:id="rId53"/>
    <p:sldId id="945" r:id="rId54"/>
    <p:sldId id="1894" r:id="rId55"/>
    <p:sldId id="1895" r:id="rId56"/>
    <p:sldId id="948" r:id="rId57"/>
    <p:sldId id="949" r:id="rId58"/>
    <p:sldId id="951" r:id="rId59"/>
    <p:sldId id="952" r:id="rId60"/>
    <p:sldId id="953" r:id="rId61"/>
    <p:sldId id="305" r:id="rId62"/>
    <p:sldId id="307" r:id="rId63"/>
    <p:sldId id="1914" r:id="rId64"/>
    <p:sldId id="306" r:id="rId65"/>
    <p:sldId id="1915" r:id="rId66"/>
    <p:sldId id="312" r:id="rId67"/>
    <p:sldId id="313" r:id="rId68"/>
    <p:sldId id="1890" r:id="rId69"/>
    <p:sldId id="1917" r:id="rId70"/>
    <p:sldId id="992" r:id="rId71"/>
    <p:sldId id="986" r:id="rId72"/>
    <p:sldId id="1004" r:id="rId73"/>
    <p:sldId id="1007" r:id="rId74"/>
    <p:sldId id="954" r:id="rId75"/>
    <p:sldId id="955" r:id="rId76"/>
    <p:sldId id="982" r:id="rId77"/>
    <p:sldId id="983" r:id="rId78"/>
    <p:sldId id="984" r:id="rId79"/>
    <p:sldId id="985" r:id="rId80"/>
    <p:sldId id="957" r:id="rId81"/>
    <p:sldId id="958" r:id="rId82"/>
    <p:sldId id="959" r:id="rId83"/>
    <p:sldId id="965" r:id="rId84"/>
    <p:sldId id="966" r:id="rId85"/>
    <p:sldId id="1891" r:id="rId86"/>
    <p:sldId id="1916" r:id="rId87"/>
    <p:sldId id="956" r:id="rId88"/>
    <p:sldId id="960" r:id="rId89"/>
    <p:sldId id="691" r:id="rId90"/>
    <p:sldId id="702" r:id="rId91"/>
    <p:sldId id="703" r:id="rId92"/>
    <p:sldId id="700" r:id="rId93"/>
    <p:sldId id="701" r:id="rId94"/>
    <p:sldId id="961" r:id="rId95"/>
    <p:sldId id="962" r:id="rId96"/>
    <p:sldId id="978" r:id="rId97"/>
    <p:sldId id="963" r:id="rId98"/>
    <p:sldId id="979" r:id="rId99"/>
    <p:sldId id="980" r:id="rId100"/>
    <p:sldId id="981" r:id="rId101"/>
    <p:sldId id="967" r:id="rId10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6006" autoAdjust="0"/>
  </p:normalViewPr>
  <p:slideViewPr>
    <p:cSldViewPr>
      <p:cViewPr varScale="1">
        <p:scale>
          <a:sx n="57" d="100"/>
          <a:sy n="57" d="100"/>
        </p:scale>
        <p:origin x="150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5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B93D-595A-6A47-9042-CD389AD70D14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AD61-5B70-4C4A-AE1E-76C16B976C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0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1:38:4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7738,'-24'2'2688,"10"8"-2576,9-5-248,3 2-1536,14 0 1152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BD7EC4-5958-5E48-9ECD-C37CEFF107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0E098C25-B0BF-D54D-8F3F-9EA94F9F21DF}" type="slidenum">
              <a:rPr lang="zh-CN" altLang="en-US" sz="1200" b="0">
                <a:latin typeface="Times New Roman" charset="0"/>
              </a:rPr>
              <a:pPr algn="r"/>
              <a:t>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52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21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6C9CCAD-242A-764F-B108-5FC39BE163AC}" type="slidenum">
              <a:rPr lang="zh-CN" altLang="en-US" sz="1200" b="0">
                <a:latin typeface="Times New Roman" charset="0"/>
              </a:rPr>
              <a:pPr/>
              <a:t>11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965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E849E590-BEC5-B54F-A2A3-D502D9237A68}" type="slidenum">
              <a:rPr lang="zh-CN" altLang="en-US" sz="1200" b="0">
                <a:latin typeface="Times New Roman" charset="0"/>
              </a:rPr>
              <a:pPr/>
              <a:t>12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79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C6B24325-AE82-574A-B01B-D927AE65E822}" type="slidenum">
              <a:rPr lang="zh-CN" altLang="en-US" sz="1200" b="0">
                <a:latin typeface="Times New Roman" charset="0"/>
              </a:rPr>
              <a:pPr/>
              <a:t>13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34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1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）错在没有将</a:t>
            </a:r>
            <a:r>
              <a:rPr kumimoji="1" lang="en-US" altLang="zh-CN" dirty="0"/>
              <a:t>byte</a:t>
            </a:r>
            <a:r>
              <a:rPr kumimoji="1" lang="zh-CN" altLang="en-US" dirty="0"/>
              <a:t>进行符号扩展，前面都是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(word&lt;&lt;((3-bytenum)&lt;&lt;3))&gt;&gt;24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788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58BD407-035D-B749-BE7E-964EF6688A91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614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750914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717072F8-193E-5F49-8F8C-43948A9B9A4B}" type="slidenum">
              <a:rPr lang="zh-CN" altLang="en-US" sz="1200" b="0">
                <a:latin typeface="Times New Roman" charset="0"/>
              </a:rPr>
              <a:pPr/>
              <a:t>24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10001011010100101110100101101001101100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323B56-F179-4CBA-B162-C86E75DEA6B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571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D31FB43-004F-4E4C-BC3C-167FDCF80DAD}" type="slidenum">
              <a:rPr lang="zh-CN" altLang="en-US" sz="1200" b="0">
                <a:latin typeface="Times New Roman" charset="0"/>
              </a:rPr>
              <a:pPr/>
              <a:t>29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2031411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0.00</a:t>
            </a:r>
            <a:r>
              <a:rPr kumimoji="1" lang="mr-IN" altLang="zh-CN" dirty="0"/>
              <a:t>…</a:t>
            </a:r>
            <a:r>
              <a:rPr kumimoji="1" lang="en-US" altLang="zh-CN" dirty="0"/>
              <a:t>00[1100] (</a:t>
            </a:r>
            <a:r>
              <a:rPr kumimoji="1" lang="zh-CN" altLang="en-US" dirty="0"/>
              <a:t>前面</a:t>
            </a:r>
            <a:r>
              <a:rPr kumimoji="1" lang="en-US" altLang="zh-CN" dirty="0"/>
              <a:t>23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2^-24 =</a:t>
            </a:r>
            <a:r>
              <a:rPr kumimoji="1" lang="en-US" altLang="zh-CN" baseline="0" dirty="0"/>
              <a:t> 10^-7</a:t>
            </a:r>
          </a:p>
          <a:p>
            <a:r>
              <a:rPr kumimoji="1" lang="en-US" altLang="zh-CN" baseline="0" dirty="0"/>
              <a:t>3</a:t>
            </a:r>
            <a:r>
              <a:rPr kumimoji="1" lang="zh-CN" altLang="en-US" baseline="0" dirty="0"/>
              <a:t>）</a:t>
            </a:r>
            <a:r>
              <a:rPr kumimoji="1" lang="en-US" altLang="zh-CN" baseline="0" dirty="0"/>
              <a:t>0.36s</a:t>
            </a:r>
          </a:p>
          <a:p>
            <a:r>
              <a:rPr kumimoji="1" lang="en-US" altLang="zh-CN" baseline="0" dirty="0"/>
              <a:t>4)2000*0.36 = 700m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027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319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4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508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94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310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4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27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71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026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91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208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False; true;</a:t>
            </a:r>
            <a:r>
              <a:rPr kumimoji="1" lang="en-US" altLang="zh-CN" baseline="0" dirty="0"/>
              <a:t> true; false; true;</a:t>
            </a:r>
          </a:p>
          <a:p>
            <a:endParaRPr kumimoji="1" lang="en-US" altLang="zh-CN" baseline="0" dirty="0"/>
          </a:p>
          <a:p>
            <a:r>
              <a:rPr kumimoji="1" lang="en-US" altLang="zh-CN" baseline="0" dirty="0"/>
              <a:t>False; true; true; true; false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214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502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可能有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（两个数字绝对值较大且非常接近，一正一负）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04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DB6C5695-F9D1-8744-8C3D-956AFFCBAC74}" type="slidenum">
              <a:rPr lang="zh-CN" altLang="en-US" sz="1200" b="0">
                <a:latin typeface="Times New Roman" charset="0"/>
              </a:rPr>
              <a:pPr/>
              <a:t>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29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6CC71314-D151-1D4E-AA96-E125571621AA}" type="slidenum">
              <a:rPr lang="zh-CN" altLang="en-US" sz="1200" b="0">
                <a:latin typeface="Times New Roman" charset="0"/>
              </a:rPr>
              <a:pPr/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zh-CN" dirty="0" err="1">
                <a:latin typeface="Times New Roman" charset="0"/>
                <a:ea typeface="宋体" charset="-122"/>
              </a:rPr>
              <a:t>tadd</a:t>
            </a:r>
            <a:r>
              <a:rPr lang="zh-CN" altLang="en-US" dirty="0">
                <a:latin typeface="Times New Roman" charset="0"/>
                <a:ea typeface="宋体" charset="-122"/>
              </a:rPr>
              <a:t>是阿贝尔群，结果封闭（越界则加上或减少</a:t>
            </a:r>
            <a:r>
              <a:rPr lang="en-US" altLang="zh-CN" dirty="0">
                <a:latin typeface="Times New Roman" charset="0"/>
                <a:ea typeface="宋体" charset="-122"/>
              </a:rPr>
              <a:t>2^w</a:t>
            </a:r>
            <a:r>
              <a:rPr lang="zh-CN" altLang="en-US" dirty="0">
                <a:latin typeface="Times New Roman" charset="0"/>
                <a:ea typeface="宋体" charset="-122"/>
              </a:rPr>
              <a:t>），所以</a:t>
            </a:r>
            <a:r>
              <a:rPr lang="en-US" altLang="zh-CN" dirty="0">
                <a:latin typeface="Times New Roman" charset="0"/>
                <a:ea typeface="宋体" charset="-122"/>
              </a:rPr>
              <a:t>sum-x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=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x+y-x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永远等于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y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（因为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y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就在合法区间，不会加减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2^w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）。此函数无法判定溢出。</a:t>
            </a:r>
            <a:endParaRPr lang="en-US" altLang="zh-CN" baseline="0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baseline="0" dirty="0">
                <a:latin typeface="Times New Roman" charset="0"/>
                <a:ea typeface="宋体" charset="-122"/>
              </a:rPr>
              <a:t>例如表示范围是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-8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～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+7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，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x=4, y=5, sum=9=-7. sum-x = -7-4=-11=5=y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（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-11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还是会被拉回到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5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）</a:t>
            </a:r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885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charset="0"/>
                <a:ea typeface="宋体" charset="-122"/>
              </a:rPr>
              <a:t>Y=</a:t>
            </a:r>
            <a:r>
              <a:rPr lang="en-US" altLang="zh-CN" dirty="0" err="1">
                <a:latin typeface="Times New Roman" charset="0"/>
                <a:ea typeface="宋体" charset="-122"/>
              </a:rPr>
              <a:t>Tmin</a:t>
            </a:r>
            <a:r>
              <a:rPr lang="en-US" altLang="zh-CN" dirty="0">
                <a:latin typeface="Times New Roman" charset="0"/>
                <a:ea typeface="宋体" charset="-122"/>
              </a:rPr>
              <a:t>, -y</a:t>
            </a:r>
            <a:r>
              <a:rPr lang="zh-CN" altLang="en-US" dirty="0">
                <a:latin typeface="Times New Roman" charset="0"/>
                <a:ea typeface="宋体" charset="-122"/>
              </a:rPr>
              <a:t>越界，还是被当作</a:t>
            </a:r>
            <a:r>
              <a:rPr lang="en-US" altLang="zh-CN" dirty="0">
                <a:latin typeface="Times New Roman" charset="0"/>
                <a:ea typeface="宋体" charset="-122"/>
              </a:rPr>
              <a:t>y</a:t>
            </a:r>
            <a:r>
              <a:rPr lang="zh-CN" altLang="en-US" dirty="0">
                <a:latin typeface="Times New Roman" charset="0"/>
                <a:ea typeface="宋体" charset="-122"/>
              </a:rPr>
              <a:t>（负数），</a:t>
            </a:r>
            <a:r>
              <a:rPr lang="en-US" altLang="zh-CN" dirty="0">
                <a:latin typeface="Times New Roman" charset="0"/>
                <a:ea typeface="宋体" charset="-122"/>
              </a:rPr>
              <a:t>y</a:t>
            </a:r>
            <a:r>
              <a:rPr lang="zh-CN" altLang="en-US" dirty="0">
                <a:latin typeface="Times New Roman" charset="0"/>
                <a:ea typeface="宋体" charset="-122"/>
              </a:rPr>
              <a:t>的符号错了。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eaLnBrk="1" hangingPunct="1"/>
            <a:endParaRPr lang="en-US" altLang="zh-CN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dirty="0">
                <a:latin typeface="Times New Roman" charset="0"/>
                <a:ea typeface="宋体" charset="-122"/>
              </a:rPr>
              <a:t>如果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  <a:r>
              <a:rPr lang="zh-CN" altLang="en-US" dirty="0">
                <a:latin typeface="Times New Roman" charset="0"/>
                <a:ea typeface="宋体" charset="-122"/>
              </a:rPr>
              <a:t>是正数，判定是异号相加，肯定不溢出，但实际是正数</a:t>
            </a:r>
            <a:r>
              <a:rPr lang="en-US" altLang="zh-CN" dirty="0">
                <a:latin typeface="Times New Roman" charset="0"/>
                <a:ea typeface="宋体" charset="-122"/>
              </a:rPr>
              <a:t>-</a:t>
            </a:r>
            <a:r>
              <a:rPr lang="en-US" altLang="zh-CN" dirty="0" err="1">
                <a:latin typeface="Times New Roman" charset="0"/>
                <a:ea typeface="宋体" charset="-122"/>
              </a:rPr>
              <a:t>Tmin</a:t>
            </a:r>
            <a:r>
              <a:rPr lang="zh-CN" altLang="en-US" dirty="0">
                <a:latin typeface="Times New Roman" charset="0"/>
                <a:ea typeface="宋体" charset="-122"/>
              </a:rPr>
              <a:t>，肯定溢出。 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dirty="0">
                <a:latin typeface="Times New Roman" charset="0"/>
                <a:ea typeface="宋体" charset="-122"/>
              </a:rPr>
              <a:t>如果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  <a:r>
              <a:rPr lang="zh-CN" altLang="en-US" dirty="0">
                <a:latin typeface="Times New Roman" charset="0"/>
                <a:ea typeface="宋体" charset="-122"/>
              </a:rPr>
              <a:t>是负数，会判定溢出，实际不溢出。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dirty="0">
                <a:latin typeface="Times New Roman" charset="0"/>
                <a:ea typeface="宋体" charset="-122"/>
              </a:rPr>
              <a:t>如果</a:t>
            </a:r>
            <a:r>
              <a:rPr lang="en-US" altLang="zh-CN" dirty="0">
                <a:latin typeface="Times New Roman" charset="0"/>
                <a:ea typeface="宋体" charset="-122"/>
              </a:rPr>
              <a:t>x=0</a:t>
            </a:r>
            <a:r>
              <a:rPr lang="zh-CN" altLang="en-US" dirty="0">
                <a:latin typeface="Times New Roman" charset="0"/>
                <a:ea typeface="宋体" charset="-122"/>
              </a:rPr>
              <a:t>，会判定不溢出，实际溢出。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72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9F1E-C8D5-0B4A-918E-F97BD3A9B74D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399E-D056-4440-B945-F1CEDAC4C2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4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D20EA-82F7-DC4C-B638-6BF6CA2A504D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1F283-8809-7348-B23B-7C27D46182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52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5195-F89D-0F44-A28B-8CC5788ACC7B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EA334-F4EA-5046-805E-B689D33751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3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724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8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4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63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4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1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1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22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20BF8-4C6A-CE47-BB65-680F5FAF8EE4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707FC-2626-BC43-8A07-2FC945D8A2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23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9169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7494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5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3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3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6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60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8265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07D9B-B8E2-3440-B5FF-35E6623049B5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E8A4B-9C73-654E-9E74-0B0579787C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28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6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33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165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5573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1072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0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5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25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20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2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991E4-A576-FA4E-9BC7-7D925D76667B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EC89-EB96-0E4A-AE7E-75E5E5DF2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6721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14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60275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0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61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9077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44450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58033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1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83C60-EC06-E44C-BA1A-9ECB12F2279D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78D27-CEA3-914D-BA48-590CB14047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6964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051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C550-89FB-254D-8897-7202DD00A8E6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2D94B-2AB7-254F-86FE-4FB0AC2B99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6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E1387-558A-414D-9D9E-11CCB114B7B5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D6F9D-B404-304E-B7EA-B6608CDE43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0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EB455-5F9B-154C-A9F7-3875C14F3012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9F3CA-3073-E443-8874-3D20B09881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1116B-030A-B04C-AC3C-ACD809BE3058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99F67-8BAC-A44A-B394-EB2C88DD27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9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BD429F4-C11C-804F-B067-3A6D6B4892F9}" type="datetime1">
              <a:rPr lang="zh-CN" altLang="en-US"/>
              <a:pPr>
                <a:defRPr/>
              </a:pPr>
              <a:t>2023/10/14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6C5B5D-5EB9-F644-99F4-AE9637BF6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9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582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518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2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6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884117270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6.tmp"/><Relationship Id="rId5" Type="http://schemas.openxmlformats.org/officeDocument/2006/relationships/tags" Target="../tags/tag18.xml"/><Relationship Id="rId10" Type="http://schemas.openxmlformats.org/officeDocument/2006/relationships/slideLayout" Target="../slideLayouts/slideLayout45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upload.wikimedia.org/wikipedia/commons/archive/0/03/20080524210756!Green_check.svg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补码的映射关系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874713" y="1487786"/>
            <a:ext cx="7202487" cy="5014913"/>
            <a:chOff x="528" y="1056"/>
            <a:chExt cx="4537" cy="3159"/>
          </a:xfrm>
        </p:grpSpPr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3072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2016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2016" y="3216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3072" y="1104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grpSp>
          <p:nvGrpSpPr>
            <p:cNvPr id="40969" name="Group 8"/>
            <p:cNvGrpSpPr>
              <a:grpSpLocks/>
            </p:cNvGrpSpPr>
            <p:nvPr/>
          </p:nvGrpSpPr>
          <p:grpSpPr bwMode="auto">
            <a:xfrm>
              <a:off x="1488" y="1056"/>
              <a:ext cx="2784" cy="3159"/>
              <a:chOff x="2736" y="768"/>
              <a:chExt cx="2784" cy="3159"/>
            </a:xfrm>
          </p:grpSpPr>
          <p:sp>
            <p:nvSpPr>
              <p:cNvPr id="40974" name="Oval 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7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40976" name="Line 11"/>
              <p:cNvSpPr>
                <a:spLocks noChangeShapeType="1"/>
              </p:cNvSpPr>
              <p:nvPr/>
            </p:nvSpPr>
            <p:spPr bwMode="auto">
              <a:xfrm>
                <a:off x="3408" y="283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7" name="Oval 12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78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</a:t>
                </a:r>
              </a:p>
            </p:txBody>
          </p:sp>
          <p:sp>
            <p:nvSpPr>
              <p:cNvPr id="40979" name="Line 14"/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Oval 15"/>
              <p:cNvSpPr>
                <a:spLocks noChangeArrowheads="1"/>
              </p:cNvSpPr>
              <p:nvPr/>
            </p:nvSpPr>
            <p:spPr bwMode="auto">
              <a:xfrm>
                <a:off x="3312" y="37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1" name="Text Box 16"/>
              <p:cNvSpPr txBox="1">
                <a:spLocks noChangeArrowheads="1"/>
              </p:cNvSpPr>
              <p:nvPr/>
            </p:nvSpPr>
            <p:spPr bwMode="auto">
              <a:xfrm>
                <a:off x="2776" y="3696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TMin</a:t>
                </a:r>
              </a:p>
            </p:txBody>
          </p:sp>
          <p:sp>
            <p:nvSpPr>
              <p:cNvPr id="40982" name="Oval 17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3" name="Text Box 18"/>
              <p:cNvSpPr txBox="1">
                <a:spLocks noChangeArrowheads="1"/>
              </p:cNvSpPr>
              <p:nvPr/>
            </p:nvSpPr>
            <p:spPr bwMode="auto">
              <a:xfrm>
                <a:off x="2736" y="292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–1</a:t>
                </a:r>
              </a:p>
            </p:txBody>
          </p:sp>
          <p:sp>
            <p:nvSpPr>
              <p:cNvPr id="40984" name="Oval 19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5" name="Text Box 20"/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–2</a:t>
                </a:r>
              </a:p>
            </p:txBody>
          </p:sp>
          <p:sp>
            <p:nvSpPr>
              <p:cNvPr id="40986" name="Oval 21"/>
              <p:cNvSpPr>
                <a:spLocks noChangeArrowheads="1"/>
              </p:cNvSpPr>
              <p:nvPr/>
            </p:nvSpPr>
            <p:spPr bwMode="auto">
              <a:xfrm>
                <a:off x="446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7" name="Oval 22"/>
              <p:cNvSpPr>
                <a:spLocks noChangeArrowheads="1"/>
              </p:cNvSpPr>
              <p:nvPr/>
            </p:nvSpPr>
            <p:spPr bwMode="auto">
              <a:xfrm>
                <a:off x="4464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8" name="Oval 23"/>
              <p:cNvSpPr>
                <a:spLocks noChangeArrowheads="1"/>
              </p:cNvSpPr>
              <p:nvPr/>
            </p:nvSpPr>
            <p:spPr bwMode="auto">
              <a:xfrm>
                <a:off x="4464" y="16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9" name="Oval 2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90" name="Oval 25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91" name="Freeform 26"/>
              <p:cNvSpPr>
                <a:spLocks/>
              </p:cNvSpPr>
              <p:nvPr/>
            </p:nvSpPr>
            <p:spPr bwMode="auto">
              <a:xfrm>
                <a:off x="3408" y="912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2" name="Freeform 27"/>
              <p:cNvSpPr>
                <a:spLocks/>
              </p:cNvSpPr>
              <p:nvPr/>
            </p:nvSpPr>
            <p:spPr bwMode="auto">
              <a:xfrm>
                <a:off x="3408" y="1104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3" name="Freeform 28"/>
              <p:cNvSpPr>
                <a:spLocks/>
              </p:cNvSpPr>
              <p:nvPr/>
            </p:nvSpPr>
            <p:spPr bwMode="auto">
              <a:xfrm>
                <a:off x="3408" y="1680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4" name="Text Box 29"/>
              <p:cNvSpPr txBox="1">
                <a:spLocks noChangeArrowheads="1"/>
              </p:cNvSpPr>
              <p:nvPr/>
            </p:nvSpPr>
            <p:spPr bwMode="auto">
              <a:xfrm>
                <a:off x="465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40995" name="Text Box 30"/>
              <p:cNvSpPr txBox="1">
                <a:spLocks noChangeArrowheads="1"/>
              </p:cNvSpPr>
              <p:nvPr/>
            </p:nvSpPr>
            <p:spPr bwMode="auto">
              <a:xfrm>
                <a:off x="4608" y="76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UMax</a:t>
                </a:r>
              </a:p>
            </p:txBody>
          </p:sp>
          <p:sp>
            <p:nvSpPr>
              <p:cNvPr id="40996" name="Text Box 31"/>
              <p:cNvSpPr txBox="1">
                <a:spLocks noChangeArrowheads="1"/>
              </p:cNvSpPr>
              <p:nvPr/>
            </p:nvSpPr>
            <p:spPr bwMode="auto">
              <a:xfrm>
                <a:off x="4608" y="96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UMax</a:t>
                </a:r>
                <a:r>
                  <a:rPr lang="en-US" altLang="zh-CN" sz="1800" b="0">
                    <a:latin typeface="Helvetica" charset="0"/>
                  </a:rPr>
                  <a:t> – 1</a:t>
                </a:r>
                <a:endParaRPr lang="en-US" altLang="zh-CN" sz="1800" b="0" i="1">
                  <a:latin typeface="Helvetica" charset="0"/>
                </a:endParaRPr>
              </a:p>
            </p:txBody>
          </p:sp>
          <p:sp>
            <p:nvSpPr>
              <p:cNvPr id="40997" name="Text Box 32"/>
              <p:cNvSpPr txBox="1">
                <a:spLocks noChangeArrowheads="1"/>
              </p:cNvSpPr>
              <p:nvPr/>
            </p:nvSpPr>
            <p:spPr bwMode="auto">
              <a:xfrm>
                <a:off x="4656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</a:t>
                </a:r>
              </a:p>
            </p:txBody>
          </p:sp>
          <p:sp>
            <p:nvSpPr>
              <p:cNvPr id="40998" name="Text Box 33"/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  </a:t>
                </a:r>
                <a:r>
                  <a:rPr lang="en-US" altLang="zh-CN" sz="1800" b="0">
                    <a:latin typeface="Helvetica" charset="0"/>
                  </a:rPr>
                  <a:t>+ 1</a:t>
                </a:r>
                <a:endParaRPr lang="en-US" altLang="zh-CN" sz="1800" b="0" i="1">
                  <a:latin typeface="Helvetica" charset="0"/>
                </a:endParaRPr>
              </a:p>
            </p:txBody>
          </p:sp>
        </p:grpSp>
        <p:sp>
          <p:nvSpPr>
            <p:cNvPr id="40970" name="Rectangle 34"/>
            <p:cNvSpPr>
              <a:spLocks noChangeArrowheads="1"/>
            </p:cNvSpPr>
            <p:nvPr/>
          </p:nvSpPr>
          <p:spPr bwMode="auto">
            <a:xfrm>
              <a:off x="528" y="2832"/>
              <a:ext cx="8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000" b="0" dirty="0">
                  <a:latin typeface="Helvetica" charset="0"/>
                </a:rPr>
                <a:t>2’</a:t>
              </a:r>
              <a:r>
                <a:rPr lang="en-US" altLang="zh-CN" sz="2000" b="0" dirty="0">
                  <a:latin typeface="Helvetica" charset="0"/>
                </a:rPr>
                <a:t>s Comp.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charset="0"/>
                </a:rPr>
                <a:t>Range</a:t>
              </a:r>
            </a:p>
          </p:txBody>
        </p:sp>
        <p:sp>
          <p:nvSpPr>
            <p:cNvPr id="40971" name="Freeform 35"/>
            <p:cNvSpPr>
              <a:spLocks/>
            </p:cNvSpPr>
            <p:nvPr/>
          </p:nvSpPr>
          <p:spPr bwMode="auto">
            <a:xfrm>
              <a:off x="1536" y="2064"/>
              <a:ext cx="96" cy="2112"/>
            </a:xfrm>
            <a:custGeom>
              <a:avLst/>
              <a:gdLst>
                <a:gd name="T0" fmla="*/ 1 w 144"/>
                <a:gd name="T1" fmla="*/ 1613 h 2160"/>
                <a:gd name="T2" fmla="*/ 0 w 144"/>
                <a:gd name="T3" fmla="*/ 1613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Freeform 36"/>
            <p:cNvSpPr>
              <a:spLocks/>
            </p:cNvSpPr>
            <p:nvPr/>
          </p:nvSpPr>
          <p:spPr bwMode="auto">
            <a:xfrm flipH="1">
              <a:off x="4080" y="1104"/>
              <a:ext cx="96" cy="2112"/>
            </a:xfrm>
            <a:custGeom>
              <a:avLst/>
              <a:gdLst>
                <a:gd name="T0" fmla="*/ 1 w 144"/>
                <a:gd name="T1" fmla="*/ 1613 h 2160"/>
                <a:gd name="T2" fmla="*/ 0 w 144"/>
                <a:gd name="T3" fmla="*/ 1613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Rectangle 37"/>
            <p:cNvSpPr>
              <a:spLocks noChangeArrowheads="1"/>
            </p:cNvSpPr>
            <p:nvPr/>
          </p:nvSpPr>
          <p:spPr bwMode="auto">
            <a:xfrm>
              <a:off x="4272" y="1920"/>
              <a:ext cx="79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charset="0"/>
                </a:rPr>
                <a:t>Unsigned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charset="0"/>
                </a:rPr>
                <a:t>Range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102F907-2B4A-CE4E-B19D-5129586EE2A7}"/>
              </a:ext>
            </a:extLst>
          </p:cNvPr>
          <p:cNvSpPr/>
          <p:nvPr/>
        </p:nvSpPr>
        <p:spPr>
          <a:xfrm>
            <a:off x="8363520" y="4631501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F755F8-8417-4347-9EDB-ECDDF6CE1619}"/>
              </a:ext>
            </a:extLst>
          </p:cNvPr>
          <p:cNvSpPr/>
          <p:nvPr/>
        </p:nvSpPr>
        <p:spPr>
          <a:xfrm>
            <a:off x="8350259" y="3194464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5159AB-D4F6-764F-A464-7746C186E2AC}"/>
              </a:ext>
            </a:extLst>
          </p:cNvPr>
          <p:cNvSpPr/>
          <p:nvPr/>
        </p:nvSpPr>
        <p:spPr>
          <a:xfrm>
            <a:off x="8350259" y="2876490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33EEF6B-B7AC-1345-BA71-39C5212441EE}"/>
              </a:ext>
            </a:extLst>
          </p:cNvPr>
          <p:cNvSpPr/>
          <p:nvPr/>
        </p:nvSpPr>
        <p:spPr>
          <a:xfrm>
            <a:off x="8350259" y="1552545"/>
            <a:ext cx="457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A679F0A-0A3C-0E42-9929-97797D7DAF2D}"/>
              </a:ext>
            </a:extLst>
          </p:cNvPr>
          <p:cNvSpPr/>
          <p:nvPr/>
        </p:nvSpPr>
        <p:spPr>
          <a:xfrm>
            <a:off x="6934200" y="4781490"/>
            <a:ext cx="407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3BD701-417A-A14F-AEE1-8695848DCD72}"/>
              </a:ext>
            </a:extLst>
          </p:cNvPr>
          <p:cNvSpPr/>
          <p:nvPr/>
        </p:nvSpPr>
        <p:spPr>
          <a:xfrm>
            <a:off x="6948364" y="6124545"/>
            <a:ext cx="449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tsub_ok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x, 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y)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{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	</a:t>
            </a:r>
            <a:r>
              <a:rPr kumimoji="1"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diff = x-y;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	return !(x&gt;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=</a:t>
            </a: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0&amp;&amp;y&lt;0&amp;&amp;diff&lt;0 ||     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                       x&lt;0&amp;&amp;y&gt;0&amp;&amp;diff&gt;0) </a:t>
            </a:r>
          </a:p>
          <a:p>
            <a:pPr marL="0" indent="0">
              <a:buFontTx/>
              <a:buNone/>
            </a:pPr>
            <a:r>
              <a:rPr kumimoji="1" lang="en-US" altLang="zh-CN" dirty="0">
                <a:latin typeface="Times New Roman" charset="0"/>
                <a:ea typeface="宋体" charset="-122"/>
                <a:cs typeface="Times New Roman" charset="0"/>
              </a:rPr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232ED-3D0E-8EF6-281A-0005B2B72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219" y="138100"/>
            <a:ext cx="8077200" cy="914400"/>
          </a:xfrm>
        </p:spPr>
        <p:txBody>
          <a:bodyPr/>
          <a:lstStyle/>
          <a:p>
            <a:r>
              <a:rPr kumimoji="1" lang="zh-CN" altLang="en-US" dirty="0">
                <a:ea typeface="宋体" charset="-122"/>
              </a:rPr>
              <a:t>法减溢出的检测</a:t>
            </a:r>
            <a:endParaRPr kumimoji="1"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7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B7A1E96-0469-054F-9760-9A8EC254ABA0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Tadd</a:t>
            </a:r>
            <a:r>
              <a:rPr kumimoji="1" lang="zh-CN" altLang="en-US" dirty="0">
                <a:ea typeface="宋体" charset="-122"/>
              </a:rPr>
              <a:t>的数学属性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419600"/>
            <a:ext cx="7543800" cy="4419600"/>
          </a:xfrm>
        </p:spPr>
        <p:txBody>
          <a:bodyPr/>
          <a:lstStyle/>
          <a:p>
            <a:pPr lvl="2"/>
            <a:r>
              <a:rPr kumimoji="1" lang="en-US" altLang="zh-CN" sz="2400" dirty="0" err="1">
                <a:ea typeface="宋体" charset="-122"/>
              </a:rPr>
              <a:t>TAdd</a:t>
            </a:r>
            <a:r>
              <a:rPr kumimoji="1" lang="en-US" altLang="zh-CN" sz="2400" i="1" baseline="-25000" dirty="0" err="1">
                <a:ea typeface="宋体" charset="-122"/>
              </a:rPr>
              <a:t>w</a:t>
            </a:r>
            <a:r>
              <a:rPr kumimoji="1" lang="en-US" altLang="zh-CN" sz="2400" dirty="0">
                <a:ea typeface="宋体" charset="-122"/>
              </a:rPr>
              <a:t>(</a:t>
            </a:r>
            <a:r>
              <a:rPr kumimoji="1" lang="en-US" altLang="zh-CN" sz="2400" i="1" dirty="0">
                <a:ea typeface="宋体" charset="-122"/>
              </a:rPr>
              <a:t>u</a:t>
            </a:r>
            <a:r>
              <a:rPr kumimoji="1" lang="en-US" altLang="zh-CN" sz="2400" dirty="0">
                <a:ea typeface="宋体" charset="-122"/>
              </a:rPr>
              <a:t> , </a:t>
            </a:r>
            <a:r>
              <a:rPr kumimoji="1" lang="en-US" altLang="zh-CN" sz="2400" dirty="0" err="1">
                <a:ea typeface="宋体" charset="-122"/>
              </a:rPr>
              <a:t>TComp</a:t>
            </a:r>
            <a:r>
              <a:rPr kumimoji="1" lang="en-US" altLang="zh-CN" sz="2400" i="1" baseline="-25000" dirty="0" err="1">
                <a:ea typeface="宋体" charset="-122"/>
              </a:rPr>
              <a:t>w</a:t>
            </a:r>
            <a:r>
              <a:rPr kumimoji="1" lang="en-US" altLang="zh-CN" sz="2400" i="1" dirty="0">
                <a:ea typeface="宋体" charset="-122"/>
              </a:rPr>
              <a:t> </a:t>
            </a:r>
            <a:r>
              <a:rPr kumimoji="1" lang="en-US" altLang="zh-CN" sz="2400" dirty="0">
                <a:ea typeface="宋体" charset="-122"/>
              </a:rPr>
              <a:t>(</a:t>
            </a:r>
            <a:r>
              <a:rPr kumimoji="1" lang="en-US" altLang="zh-CN" sz="2400" i="1" dirty="0">
                <a:ea typeface="宋体" charset="-122"/>
              </a:rPr>
              <a:t>u</a:t>
            </a:r>
            <a:r>
              <a:rPr kumimoji="1" lang="en-US" altLang="zh-CN" sz="2400" dirty="0">
                <a:ea typeface="宋体" charset="-122"/>
              </a:rPr>
              <a:t> ))  =  0</a:t>
            </a:r>
          </a:p>
        </p:txBody>
      </p:sp>
      <p:graphicFrame>
        <p:nvGraphicFramePr>
          <p:cNvPr id="30725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3354117"/>
              </p:ext>
            </p:extLst>
          </p:nvPr>
        </p:nvGraphicFramePr>
        <p:xfrm>
          <a:off x="1542256" y="5168900"/>
          <a:ext cx="53736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06800" imgH="622300" progId="Equation.3">
                  <p:embed/>
                </p:oleObj>
              </mc:Choice>
              <mc:Fallback>
                <p:oleObj name="Equation" r:id="rId3" imgW="3606800" imgH="622300" progId="Equation.3">
                  <p:embed/>
                  <p:pic>
                    <p:nvPicPr>
                      <p:cNvPr id="307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256" y="5168900"/>
                        <a:ext cx="53736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F3115DE6-EACD-EC66-C151-EDE546139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001233"/>
            <a:ext cx="8001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b="0" kern="0" dirty="0">
                <a:ea typeface="宋体" charset="-122"/>
              </a:rPr>
              <a:t>加法结果是封闭的（还在同样的数据范围内）</a:t>
            </a:r>
            <a:endParaRPr kumimoji="1" lang="en-US" altLang="zh-CN" sz="2400" b="0" kern="0" dirty="0">
              <a:ea typeface="宋体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0" kern="0" dirty="0">
                <a:ea typeface="宋体" charset="-122"/>
              </a:rPr>
              <a:t>0  </a:t>
            </a:r>
            <a:r>
              <a:rPr kumimoji="1" lang="en-US" altLang="zh-CN" sz="2000" b="0" kern="0" dirty="0">
                <a:ea typeface="宋体" charset="-122"/>
                <a:sym typeface="Symbol" charset="2"/>
              </a:rPr>
              <a:t></a:t>
            </a:r>
            <a:r>
              <a:rPr kumimoji="1" lang="en-US" altLang="zh-CN" sz="2000" b="0" kern="0" dirty="0">
                <a:ea typeface="宋体" charset="-122"/>
              </a:rPr>
              <a:t> </a:t>
            </a:r>
            <a:r>
              <a:rPr kumimoji="1" lang="en-US" altLang="zh-CN" sz="2000" b="0" kern="0" dirty="0" err="1">
                <a:ea typeface="宋体" charset="-122"/>
              </a:rPr>
              <a:t>TAdd</a:t>
            </a:r>
            <a:r>
              <a:rPr kumimoji="1" lang="en-US" altLang="zh-CN" sz="2000" b="0" i="1" kern="0" baseline="-25000" dirty="0" err="1">
                <a:ea typeface="宋体" charset="-122"/>
              </a:rPr>
              <a:t>w</a:t>
            </a:r>
            <a:r>
              <a:rPr kumimoji="1" lang="en-US" altLang="zh-CN" sz="2000" b="0" kern="0" dirty="0">
                <a:ea typeface="宋体" charset="-122"/>
              </a:rPr>
              <a:t>(</a:t>
            </a:r>
            <a:r>
              <a:rPr kumimoji="1" lang="en-US" altLang="zh-CN" sz="2000" b="0" i="1" kern="0" dirty="0">
                <a:ea typeface="宋体" charset="-122"/>
              </a:rPr>
              <a:t>u</a:t>
            </a:r>
            <a:r>
              <a:rPr kumimoji="1" lang="en-US" altLang="zh-CN" sz="2000" b="0" kern="0" dirty="0">
                <a:ea typeface="宋体" charset="-122"/>
              </a:rPr>
              <a:t> , </a:t>
            </a:r>
            <a:r>
              <a:rPr kumimoji="1" lang="en-US" altLang="zh-CN" sz="2000" b="0" i="1" kern="0" dirty="0">
                <a:ea typeface="宋体" charset="-122"/>
              </a:rPr>
              <a:t>v</a:t>
            </a:r>
            <a:r>
              <a:rPr kumimoji="1" lang="en-US" altLang="zh-CN" sz="2000" b="0" kern="0" dirty="0">
                <a:ea typeface="宋体" charset="-122"/>
              </a:rPr>
              <a:t>)   </a:t>
            </a:r>
            <a:r>
              <a:rPr kumimoji="1" lang="en-US" altLang="zh-CN" sz="2000" b="0" kern="0" dirty="0">
                <a:ea typeface="宋体" charset="-122"/>
                <a:sym typeface="Symbol" charset="2"/>
              </a:rPr>
              <a:t></a:t>
            </a:r>
            <a:r>
              <a:rPr kumimoji="1" lang="en-US" altLang="zh-CN" sz="2000" b="0" kern="0" dirty="0">
                <a:ea typeface="宋体" charset="-122"/>
              </a:rPr>
              <a:t>  2</a:t>
            </a:r>
            <a:r>
              <a:rPr kumimoji="1" lang="en-US" altLang="zh-CN" sz="2000" b="0" i="1" kern="0" baseline="30000" dirty="0">
                <a:ea typeface="宋体" charset="-122"/>
              </a:rPr>
              <a:t>w</a:t>
            </a:r>
            <a:r>
              <a:rPr kumimoji="1" lang="en-US" altLang="zh-CN" sz="2000" b="0" kern="0" dirty="0">
                <a:ea typeface="宋体" charset="-122"/>
              </a:rPr>
              <a:t> –1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400" b="0" kern="0" dirty="0">
                <a:ea typeface="宋体" charset="-122"/>
              </a:rPr>
              <a:t>交换律</a:t>
            </a:r>
            <a:endParaRPr kumimoji="1" lang="en-US" altLang="zh-CN" sz="2400" b="0" kern="0" dirty="0">
              <a:ea typeface="宋体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0" kern="0" dirty="0" err="1">
                <a:ea typeface="宋体" charset="-122"/>
              </a:rPr>
              <a:t>TAdd</a:t>
            </a:r>
            <a:r>
              <a:rPr kumimoji="1" lang="en-US" altLang="zh-CN" sz="2000" b="0" i="1" kern="0" baseline="-25000" dirty="0" err="1">
                <a:ea typeface="宋体" charset="-122"/>
              </a:rPr>
              <a:t>w</a:t>
            </a:r>
            <a:r>
              <a:rPr kumimoji="1" lang="en-US" altLang="zh-CN" sz="2000" b="0" i="1" kern="0" dirty="0">
                <a:ea typeface="宋体" charset="-122"/>
              </a:rPr>
              <a:t> </a:t>
            </a:r>
            <a:r>
              <a:rPr kumimoji="1" lang="en-US" altLang="zh-CN" sz="2000" b="0" kern="0" dirty="0">
                <a:ea typeface="宋体" charset="-122"/>
              </a:rPr>
              <a:t>(</a:t>
            </a:r>
            <a:r>
              <a:rPr kumimoji="1" lang="en-US" altLang="zh-CN" sz="2000" b="0" i="1" kern="0" dirty="0">
                <a:ea typeface="宋体" charset="-122"/>
              </a:rPr>
              <a:t>t</a:t>
            </a:r>
            <a:r>
              <a:rPr kumimoji="1" lang="en-US" altLang="zh-CN" sz="2000" b="0" kern="0" dirty="0">
                <a:ea typeface="宋体" charset="-122"/>
              </a:rPr>
              <a:t>, </a:t>
            </a:r>
            <a:r>
              <a:rPr kumimoji="1" lang="en-US" altLang="zh-CN" sz="2000" b="0" kern="0" dirty="0" err="1">
                <a:ea typeface="宋体" charset="-122"/>
              </a:rPr>
              <a:t>TAdd</a:t>
            </a:r>
            <a:r>
              <a:rPr kumimoji="1" lang="en-US" altLang="zh-CN" sz="2000" b="0" i="1" kern="0" baseline="-25000" dirty="0" err="1">
                <a:ea typeface="宋体" charset="-122"/>
              </a:rPr>
              <a:t>w</a:t>
            </a:r>
            <a:r>
              <a:rPr kumimoji="1" lang="en-US" altLang="zh-CN" sz="2000" b="0" i="1" kern="0" baseline="-25000" dirty="0">
                <a:ea typeface="宋体" charset="-122"/>
              </a:rPr>
              <a:t> </a:t>
            </a:r>
            <a:r>
              <a:rPr kumimoji="1" lang="en-US" altLang="zh-CN" sz="2000" b="0" kern="0" dirty="0">
                <a:ea typeface="宋体" charset="-122"/>
              </a:rPr>
              <a:t>(</a:t>
            </a:r>
            <a:r>
              <a:rPr kumimoji="1" lang="en-US" altLang="zh-CN" sz="2000" b="0" i="1" kern="0" dirty="0" err="1">
                <a:ea typeface="宋体" charset="-122"/>
              </a:rPr>
              <a:t>u</a:t>
            </a:r>
            <a:r>
              <a:rPr kumimoji="1" lang="en-US" altLang="zh-CN" sz="2000" b="0" kern="0" dirty="0" err="1">
                <a:ea typeface="宋体" charset="-122"/>
              </a:rPr>
              <a:t>,</a:t>
            </a:r>
            <a:r>
              <a:rPr kumimoji="1" lang="en-US" altLang="zh-CN" sz="2000" b="0" i="1" kern="0" dirty="0" err="1">
                <a:ea typeface="宋体" charset="-122"/>
              </a:rPr>
              <a:t>v</a:t>
            </a:r>
            <a:r>
              <a:rPr kumimoji="1" lang="en-US" altLang="zh-CN" sz="2000" b="0" kern="0" dirty="0">
                <a:ea typeface="宋体" charset="-122"/>
              </a:rPr>
              <a:t>)) = </a:t>
            </a:r>
            <a:r>
              <a:rPr kumimoji="1" lang="en-US" altLang="zh-CN" sz="2000" b="0" kern="0" dirty="0" err="1">
                <a:ea typeface="宋体" charset="-122"/>
              </a:rPr>
              <a:t>TAdd</a:t>
            </a:r>
            <a:r>
              <a:rPr kumimoji="1" lang="en-US" altLang="zh-CN" sz="2000" b="0" i="1" kern="0" baseline="-25000" dirty="0" err="1">
                <a:ea typeface="宋体" charset="-122"/>
              </a:rPr>
              <a:t>w</a:t>
            </a:r>
            <a:r>
              <a:rPr kumimoji="1" lang="en-US" altLang="zh-CN" sz="2000" b="0" i="1" kern="0" dirty="0">
                <a:ea typeface="宋体" charset="-122"/>
              </a:rPr>
              <a:t> </a:t>
            </a:r>
            <a:r>
              <a:rPr kumimoji="1" lang="en-US" altLang="zh-CN" sz="2000" b="0" kern="0" dirty="0">
                <a:ea typeface="宋体" charset="-122"/>
              </a:rPr>
              <a:t>(</a:t>
            </a:r>
            <a:r>
              <a:rPr kumimoji="1" lang="en-US" altLang="zh-CN" sz="2000" b="0" kern="0" dirty="0" err="1">
                <a:ea typeface="宋体" charset="-122"/>
              </a:rPr>
              <a:t>TAdd</a:t>
            </a:r>
            <a:r>
              <a:rPr kumimoji="1" lang="en-US" altLang="zh-CN" sz="2000" b="0" i="1" kern="0" baseline="-25000" dirty="0" err="1">
                <a:ea typeface="宋体" charset="-122"/>
              </a:rPr>
              <a:t>w</a:t>
            </a:r>
            <a:r>
              <a:rPr kumimoji="1" lang="en-US" altLang="zh-CN" sz="2000" b="0" i="1" kern="0" baseline="-25000" dirty="0">
                <a:ea typeface="宋体" charset="-122"/>
              </a:rPr>
              <a:t> </a:t>
            </a:r>
            <a:r>
              <a:rPr kumimoji="1" lang="en-US" altLang="zh-CN" sz="2000" b="0" kern="0" dirty="0">
                <a:ea typeface="宋体" charset="-122"/>
              </a:rPr>
              <a:t>(</a:t>
            </a:r>
            <a:r>
              <a:rPr kumimoji="1" lang="en-US" altLang="zh-CN" sz="2000" b="0" i="1" kern="0" dirty="0">
                <a:ea typeface="宋体" charset="-122"/>
              </a:rPr>
              <a:t>t</a:t>
            </a:r>
            <a:r>
              <a:rPr kumimoji="1" lang="en-US" altLang="zh-CN" sz="2000" b="0" kern="0" dirty="0">
                <a:ea typeface="宋体" charset="-122"/>
              </a:rPr>
              <a:t>, </a:t>
            </a:r>
            <a:r>
              <a:rPr kumimoji="1" lang="en-US" altLang="zh-CN" sz="2000" b="0" i="1" kern="0" dirty="0">
                <a:ea typeface="宋体" charset="-122"/>
              </a:rPr>
              <a:t>u</a:t>
            </a:r>
            <a:r>
              <a:rPr kumimoji="1" lang="en-US" altLang="zh-CN" sz="2000" b="0" kern="0" dirty="0">
                <a:ea typeface="宋体" charset="-122"/>
              </a:rPr>
              <a:t> ), </a:t>
            </a:r>
            <a:r>
              <a:rPr kumimoji="1" lang="en-US" altLang="zh-CN" sz="2000" b="0" i="1" kern="0" dirty="0">
                <a:ea typeface="宋体" charset="-122"/>
              </a:rPr>
              <a:t>v</a:t>
            </a:r>
            <a:r>
              <a:rPr kumimoji="1" lang="en-US" altLang="zh-CN" sz="2000" b="0" kern="0" dirty="0">
                <a:ea typeface="宋体" charset="-122"/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kumimoji="1" lang="zh-CN" altLang="en-US" sz="2400" b="0" kern="0" dirty="0">
                <a:ea typeface="宋体" charset="-122"/>
              </a:rPr>
              <a:t>有一个单位元</a:t>
            </a:r>
            <a:r>
              <a:rPr kumimoji="1" lang="en-US" altLang="zh-CN" sz="2400" b="0" kern="0" dirty="0">
                <a:ea typeface="宋体" charset="-122"/>
              </a:rPr>
              <a:t>0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kumimoji="1" lang="en-US" altLang="zh-CN" sz="2000" b="0" kern="0" dirty="0" err="1">
                <a:ea typeface="宋体" charset="-122"/>
              </a:rPr>
              <a:t>TAdd</a:t>
            </a:r>
            <a:r>
              <a:rPr kumimoji="1" lang="en-US" altLang="zh-CN" sz="2000" b="0" i="1" kern="0" baseline="-25000" dirty="0" err="1">
                <a:ea typeface="宋体" charset="-122"/>
              </a:rPr>
              <a:t>w</a:t>
            </a:r>
            <a:r>
              <a:rPr kumimoji="1" lang="en-US" altLang="zh-CN" sz="2000" b="0" i="1" kern="0" dirty="0">
                <a:ea typeface="宋体" charset="-122"/>
              </a:rPr>
              <a:t> </a:t>
            </a:r>
            <a:r>
              <a:rPr kumimoji="1" lang="en-US" altLang="zh-CN" sz="2000" b="0" kern="0" dirty="0">
                <a:ea typeface="宋体" charset="-122"/>
              </a:rPr>
              <a:t>(</a:t>
            </a:r>
            <a:r>
              <a:rPr kumimoji="1" lang="en-US" altLang="zh-CN" sz="2000" b="0" i="1" kern="0" dirty="0">
                <a:ea typeface="宋体" charset="-122"/>
              </a:rPr>
              <a:t>u</a:t>
            </a:r>
            <a:r>
              <a:rPr kumimoji="1" lang="en-US" altLang="zh-CN" sz="2000" b="0" kern="0" dirty="0">
                <a:ea typeface="宋体" charset="-122"/>
              </a:rPr>
              <a:t> , 0)  =  </a:t>
            </a:r>
            <a:r>
              <a:rPr kumimoji="1" lang="en-US" altLang="zh-CN" sz="2000" b="0" i="1" kern="0" dirty="0">
                <a:ea typeface="宋体" charset="-122"/>
              </a:rPr>
              <a:t>u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kumimoji="1" lang="zh-CN" altLang="en-US" sz="2400" b="0" kern="0" dirty="0">
                <a:ea typeface="宋体" charset="-122"/>
              </a:rPr>
              <a:t>每个元素都有一个加法逆元</a:t>
            </a:r>
            <a:endParaRPr kumimoji="1" lang="en-US" altLang="zh-CN" sz="2400" b="0" kern="0" dirty="0">
              <a:ea typeface="宋体" charset="-122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endParaRPr kumimoji="1" lang="en-US" altLang="zh-CN" sz="2000" b="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92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Tadd</a:t>
            </a:r>
            <a:r>
              <a:rPr kumimoji="1" lang="zh-CN" altLang="en-US" dirty="0">
                <a:ea typeface="宋体" charset="-122"/>
              </a:rPr>
              <a:t>的数学属性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kumimoji="1" lang="en-US" altLang="zh-CN" dirty="0" err="1">
                <a:ea typeface="宋体" charset="-122"/>
              </a:rPr>
              <a:t>TAdd</a:t>
            </a:r>
            <a:r>
              <a:rPr kumimoji="1" lang="zh-CN" altLang="en-US" dirty="0">
                <a:ea typeface="宋体" charset="-122"/>
              </a:rPr>
              <a:t>和</a:t>
            </a: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zh-CN" altLang="en-US" dirty="0">
                <a:ea typeface="宋体" charset="-122"/>
              </a:rPr>
              <a:t>：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70000"/>
              </a:lnSpc>
            </a:pPr>
            <a:r>
              <a:rPr kumimoji="1" lang="en-US" altLang="zh-CN" dirty="0" err="1">
                <a:ea typeface="宋体" charset="-122"/>
              </a:rPr>
              <a:t>TAdd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baseline="-25000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 =  U2T (</a:t>
            </a: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(T2U(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), T2U(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)))</a:t>
            </a:r>
          </a:p>
          <a:p>
            <a:pPr lvl="2">
              <a:lnSpc>
                <a:spcPct val="170000"/>
              </a:lnSpc>
            </a:pPr>
            <a:r>
              <a:rPr kumimoji="1" lang="zh-CN" altLang="en-US" sz="2400" dirty="0">
                <a:ea typeface="宋体" charset="-122"/>
              </a:rPr>
              <a:t>因为二者有相同的位级表示</a:t>
            </a:r>
            <a:endParaRPr kumimoji="1" lang="en-US" altLang="zh-CN" sz="2400" dirty="0">
              <a:ea typeface="宋体" charset="-122"/>
            </a:endParaRPr>
          </a:p>
          <a:p>
            <a:pPr lvl="1">
              <a:lnSpc>
                <a:spcPct val="170000"/>
              </a:lnSpc>
            </a:pPr>
            <a:r>
              <a:rPr kumimoji="1" lang="en-US" altLang="zh-CN" dirty="0">
                <a:ea typeface="宋体" charset="-122"/>
              </a:rPr>
              <a:t>T2U(</a:t>
            </a:r>
            <a:r>
              <a:rPr kumimoji="1" lang="en-US" altLang="zh-CN" dirty="0" err="1">
                <a:ea typeface="宋体" charset="-122"/>
              </a:rPr>
              <a:t>TAdd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i="1" baseline="-25000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)) =  </a:t>
            </a:r>
            <a:r>
              <a:rPr kumimoji="1" lang="en-US" altLang="zh-CN" dirty="0" err="1">
                <a:ea typeface="宋体" charset="-122"/>
              </a:rPr>
              <a:t>UAdd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(T2U(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), T2U(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3A7BA5-3D72-1056-1FEA-95A41165E146}"/>
              </a:ext>
            </a:extLst>
          </p:cNvPr>
          <p:cNvSpPr txBox="1"/>
          <p:nvPr/>
        </p:nvSpPr>
        <p:spPr>
          <a:xfrm flipH="1">
            <a:off x="2076450" y="5257800"/>
            <a:ext cx="44767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补码：连同符号位一起运算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1827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Negating with Complement &amp; Increment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01000" cy="50292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In C</a:t>
            </a:r>
          </a:p>
          <a:p>
            <a:pPr lvl="1"/>
            <a:r>
              <a:rPr kumimoji="1" lang="en-US" altLang="zh-CN" dirty="0">
                <a:ea typeface="宋体" charset="-122"/>
              </a:rPr>
              <a:t> ~x + 1 == -x</a:t>
            </a:r>
          </a:p>
          <a:p>
            <a:r>
              <a:rPr kumimoji="1" lang="en-US" altLang="zh-CN" dirty="0">
                <a:ea typeface="宋体" charset="-122"/>
              </a:rPr>
              <a:t>Complement</a:t>
            </a:r>
          </a:p>
          <a:p>
            <a:pPr lvl="1"/>
            <a:r>
              <a:rPr kumimoji="1" lang="en-US" altLang="zh-CN" dirty="0">
                <a:ea typeface="宋体" charset="-122"/>
              </a:rPr>
              <a:t>Observation: ~x + x == 1111…111 == -1</a:t>
            </a:r>
          </a:p>
          <a:p>
            <a:r>
              <a:rPr kumimoji="1" lang="en-US" altLang="zh-CN" dirty="0">
                <a:ea typeface="宋体" charset="-122"/>
              </a:rPr>
              <a:t>Increment</a:t>
            </a:r>
          </a:p>
          <a:p>
            <a:pPr lvl="1"/>
            <a:r>
              <a:rPr kumimoji="1" lang="en-US" altLang="zh-CN" dirty="0">
                <a:ea typeface="宋体" charset="-122"/>
              </a:rPr>
              <a:t>  ~x + 1 </a:t>
            </a:r>
          </a:p>
          <a:p>
            <a:pPr lvl="1"/>
            <a:r>
              <a:rPr kumimoji="1" lang="en-US" altLang="zh-CN" dirty="0">
                <a:ea typeface="宋体" charset="-122"/>
              </a:rPr>
              <a:t>==~x + x + (-x + 1)  </a:t>
            </a:r>
          </a:p>
          <a:p>
            <a:pPr lvl="1"/>
            <a:r>
              <a:rPr kumimoji="1" lang="en-US" altLang="zh-CN" dirty="0">
                <a:ea typeface="宋体" charset="-122"/>
              </a:rPr>
              <a:t>==-1 + (-x + 1)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== -x</a:t>
            </a:r>
          </a:p>
          <a:p>
            <a:pPr lvl="1"/>
            <a:endParaRPr kumimoji="1" lang="en-US" altLang="zh-CN" dirty="0">
              <a:ea typeface="宋体" charset="-122"/>
            </a:endParaRP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5867400" y="1524000"/>
            <a:ext cx="2971800" cy="1600200"/>
            <a:chOff x="2160" y="1968"/>
            <a:chExt cx="1872" cy="1008"/>
          </a:xfrm>
        </p:grpSpPr>
        <p:grpSp>
          <p:nvGrpSpPr>
            <p:cNvPr id="34822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88"/>
              <a:chOff x="2448" y="1968"/>
              <a:chExt cx="1536" cy="288"/>
            </a:xfrm>
          </p:grpSpPr>
          <p:sp>
            <p:nvSpPr>
              <p:cNvPr id="34845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46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7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8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49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51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52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53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Courier New" charset="0"/>
                  </a:rPr>
                  <a:t> </a:t>
                </a:r>
                <a:r>
                  <a:rPr lang="en-US" altLang="zh-CN" sz="2000">
                    <a:latin typeface="Courier New" charset="0"/>
                  </a:rPr>
                  <a:t>x</a:t>
                </a:r>
              </a:p>
            </p:txBody>
          </p:sp>
        </p:grpSp>
        <p:grpSp>
          <p:nvGrpSpPr>
            <p:cNvPr id="34823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88"/>
              <a:chOff x="2448" y="2448"/>
              <a:chExt cx="1536" cy="288"/>
            </a:xfrm>
          </p:grpSpPr>
          <p:sp>
            <p:nvSpPr>
              <p:cNvPr id="34836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37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8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9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0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41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2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3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4844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Courier New" charset="0"/>
                  </a:rPr>
                  <a:t>~</a:t>
                </a:r>
                <a:r>
                  <a:rPr lang="en-US" altLang="zh-CN" sz="2000">
                    <a:latin typeface="Courier New" charset="0"/>
                  </a:rPr>
                  <a:t>x</a:t>
                </a:r>
              </a:p>
            </p:txBody>
          </p:sp>
        </p:grpSp>
        <p:sp>
          <p:nvSpPr>
            <p:cNvPr id="34824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Courier New" charset="0"/>
                </a:rPr>
                <a:t>+</a:t>
              </a:r>
            </a:p>
          </p:txBody>
        </p:sp>
        <p:sp>
          <p:nvSpPr>
            <p:cNvPr id="34825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6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88"/>
              <a:chOff x="2448" y="1968"/>
              <a:chExt cx="1536" cy="288"/>
            </a:xfrm>
          </p:grpSpPr>
          <p:sp>
            <p:nvSpPr>
              <p:cNvPr id="34827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28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29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0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1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2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3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4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4835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Courier New" charset="0"/>
                  </a:rPr>
                  <a:t>-1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92E33-2AC4-A4FB-44D5-DAE2CE61D368}"/>
              </a:ext>
            </a:extLst>
          </p:cNvPr>
          <p:cNvSpPr txBox="1"/>
          <p:nvPr/>
        </p:nvSpPr>
        <p:spPr>
          <a:xfrm flipH="1">
            <a:off x="4038600" y="3901319"/>
            <a:ext cx="49149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</a:t>
            </a:r>
            <a:r>
              <a:rPr lang="zh-CN" altLang="en-US" sz="2800" dirty="0"/>
              <a:t>为负数时</a:t>
            </a:r>
            <a:r>
              <a:rPr lang="en-US" altLang="zh-CN" sz="2800" dirty="0"/>
              <a:t>:</a:t>
            </a:r>
          </a:p>
          <a:p>
            <a:r>
              <a:rPr lang="en-US" altLang="zh-CN" sz="2800" dirty="0"/>
              <a:t>x</a:t>
            </a:r>
            <a:r>
              <a:rPr lang="zh-CN" altLang="en-US" sz="2800" dirty="0"/>
              <a:t>的补码是原码</a:t>
            </a:r>
            <a:r>
              <a:rPr lang="zh-CN" altLang="en-US" sz="2800" dirty="0">
                <a:solidFill>
                  <a:srgbClr val="FF0000"/>
                </a:solidFill>
              </a:rPr>
              <a:t>除符号位外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每位取反，末位加</a:t>
            </a:r>
            <a:r>
              <a:rPr lang="en-US" altLang="zh-CN" sz="2800" dirty="0"/>
              <a:t>1</a:t>
            </a:r>
          </a:p>
          <a:p>
            <a:endParaRPr lang="en-US" altLang="zh-CN" sz="2800" dirty="0"/>
          </a:p>
          <a:p>
            <a:r>
              <a:rPr lang="en-US" altLang="zh-CN" sz="2800" dirty="0"/>
              <a:t>-x</a:t>
            </a:r>
            <a:r>
              <a:rPr lang="zh-CN" altLang="en-US" sz="2800" dirty="0"/>
              <a:t>的补码是原码</a:t>
            </a:r>
            <a:r>
              <a:rPr lang="zh-CN" altLang="en-US" sz="2800" dirty="0">
                <a:solidFill>
                  <a:srgbClr val="FF0000"/>
                </a:solidFill>
              </a:rPr>
              <a:t>连同符号位</a:t>
            </a:r>
            <a:r>
              <a:rPr lang="zh-CN" altLang="en-US" sz="2800" dirty="0"/>
              <a:t>，每位取反，末位加</a:t>
            </a:r>
            <a:r>
              <a:rPr lang="en-US" altLang="zh-CN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722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Arithmetic: Basic 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加法：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Unsigned/signed: </a:t>
            </a:r>
            <a:r>
              <a:rPr kumimoji="1" lang="zh-CN" altLang="en-US" dirty="0"/>
              <a:t>先正常加，再截断，二者在</a:t>
            </a:r>
            <a:r>
              <a:rPr kumimoji="1" lang="en-US" altLang="zh-CN" dirty="0"/>
              <a:t>bit</a:t>
            </a:r>
            <a:r>
              <a:rPr kumimoji="1" lang="zh-CN" altLang="en-US" dirty="0"/>
              <a:t>级的操作完全一样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Unsigned: </a:t>
            </a:r>
            <a:r>
              <a:rPr kumimoji="1" lang="zh-CN" altLang="en-US" dirty="0"/>
              <a:t>相加后模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w</a:t>
            </a:r>
          </a:p>
          <a:p>
            <a:pPr lvl="2"/>
            <a:r>
              <a:rPr kumimoji="1" lang="zh-CN" altLang="en-US" dirty="0"/>
              <a:t>正常加法结果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可能减去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w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Signed:</a:t>
            </a:r>
            <a:r>
              <a:rPr kumimoji="1" lang="zh-CN" altLang="en-US" dirty="0"/>
              <a:t>相加后模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w</a:t>
            </a:r>
          </a:p>
          <a:p>
            <a:pPr lvl="2"/>
            <a:r>
              <a:rPr kumimoji="1" lang="zh-CN" altLang="en-US" dirty="0"/>
              <a:t>正常加法结果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可能加上或减去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w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76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81000" y="6477000"/>
            <a:ext cx="533400" cy="304800"/>
          </a:xfrm>
          <a:prstGeom prst="rect">
            <a:avLst/>
          </a:prstGeom>
        </p:spPr>
        <p:txBody>
          <a:bodyPr/>
          <a:lstStyle/>
          <a:p>
            <a:fld id="{699ECCB5-4130-477F-9991-B06B6046A158}" type="slidenum">
              <a:rPr lang="ko-KR" altLang="en-US"/>
              <a:pPr/>
              <a:t>15</a:t>
            </a:fld>
            <a:endParaRPr lang="en-US" altLang="zh-CN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数据的存放顺序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62" y="1828800"/>
            <a:ext cx="8382000" cy="5328592"/>
          </a:xfrm>
        </p:spPr>
        <p:txBody>
          <a:bodyPr/>
          <a:lstStyle/>
          <a:p>
            <a:r>
              <a:rPr lang="en-US" altLang="zh-CN" sz="2800" dirty="0"/>
              <a:t>16</a:t>
            </a:r>
            <a:r>
              <a:rPr lang="zh-CN" altLang="en-US" sz="2800" dirty="0"/>
              <a:t>位数据含高低</a:t>
            </a:r>
            <a:r>
              <a:rPr lang="en-US" altLang="zh-CN" sz="2800" dirty="0"/>
              <a:t>2</a:t>
            </a:r>
            <a:r>
              <a:rPr lang="zh-CN" altLang="en-US" sz="2800" dirty="0"/>
              <a:t>个字节，占</a:t>
            </a:r>
            <a:r>
              <a:rPr lang="en-US" altLang="zh-CN" sz="2800" dirty="0"/>
              <a:t>2</a:t>
            </a:r>
            <a:r>
              <a:rPr lang="zh-CN" altLang="en-US" sz="2800" dirty="0"/>
              <a:t>个连续的字节存储单元</a:t>
            </a:r>
          </a:p>
          <a:p>
            <a:pPr lvl="1"/>
            <a:r>
              <a:rPr lang="zh-CN" altLang="en-US" sz="2400" dirty="0"/>
              <a:t>小端方式（</a:t>
            </a:r>
            <a:r>
              <a:rPr lang="en-US" altLang="zh-CN" sz="2400" dirty="0"/>
              <a:t>Little Endian</a:t>
            </a:r>
            <a:r>
              <a:rPr lang="zh-CN" altLang="en-US" sz="2400" dirty="0"/>
              <a:t>）</a:t>
            </a:r>
          </a:p>
          <a:p>
            <a:pPr lvl="2"/>
            <a:r>
              <a:rPr lang="zh-CN" altLang="en-US" dirty="0"/>
              <a:t>低字节数据存放在低地址存储单元</a:t>
            </a:r>
          </a:p>
          <a:p>
            <a:pPr lvl="2"/>
            <a:r>
              <a:rPr lang="zh-CN" altLang="en-US" dirty="0"/>
              <a:t>高字节数据存放在高地址存储单元</a:t>
            </a:r>
          </a:p>
          <a:p>
            <a:pPr lvl="1"/>
            <a:r>
              <a:rPr lang="zh-CN" altLang="en-US" sz="2400" dirty="0"/>
              <a:t>大端方式（</a:t>
            </a:r>
            <a:r>
              <a:rPr lang="en-US" altLang="zh-CN" sz="2400" dirty="0"/>
              <a:t>Big Endian</a:t>
            </a:r>
            <a:r>
              <a:rPr lang="zh-CN" altLang="en-US" sz="2400" dirty="0"/>
              <a:t>）</a:t>
            </a:r>
          </a:p>
          <a:p>
            <a:pPr lvl="2"/>
            <a:r>
              <a:rPr lang="zh-CN" altLang="en-US" dirty="0"/>
              <a:t>低字节数据存放在高地址存储单元</a:t>
            </a:r>
          </a:p>
          <a:p>
            <a:pPr lvl="2"/>
            <a:r>
              <a:rPr lang="zh-CN" altLang="en-US" dirty="0"/>
              <a:t>高字节数据存放在低地址存储单元</a:t>
            </a:r>
          </a:p>
        </p:txBody>
      </p:sp>
    </p:spTree>
    <p:extLst>
      <p:ext uri="{BB962C8B-B14F-4D97-AF65-F5344CB8AC3E}">
        <p14:creationId xmlns:p14="http://schemas.microsoft.com/office/powerpoint/2010/main" val="3573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81000" y="6477000"/>
            <a:ext cx="533400" cy="304800"/>
          </a:xfrm>
          <a:prstGeom prst="rect">
            <a:avLst/>
          </a:prstGeom>
        </p:spPr>
        <p:txBody>
          <a:bodyPr/>
          <a:lstStyle/>
          <a:p>
            <a:fld id="{E4B8D274-0605-4C05-8BDB-3AAB1D4A1E43}" type="slidenum">
              <a:rPr lang="ko-KR" altLang="en-US"/>
              <a:pPr/>
              <a:t>16</a:t>
            </a:fld>
            <a:endParaRPr lang="en-US" altLang="zh-CN"/>
          </a:p>
        </p:txBody>
      </p:sp>
      <p:pic>
        <p:nvPicPr>
          <p:cNvPr id="122888" name="Picture 8" descr="fig0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3"/>
          <a:stretch>
            <a:fillRect/>
          </a:stretch>
        </p:blipFill>
        <p:spPr bwMode="auto">
          <a:xfrm>
            <a:off x="3851920" y="3293898"/>
            <a:ext cx="4055368" cy="27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大端</a:t>
            </a:r>
            <a:r>
              <a:rPr lang="en-US" altLang="zh-CN" dirty="0"/>
              <a:t>/</a:t>
            </a:r>
            <a:r>
              <a:rPr lang="zh-CN" altLang="en-US" dirty="0"/>
              <a:t>小端存储方式</a:t>
            </a:r>
          </a:p>
        </p:txBody>
      </p:sp>
      <p:sp>
        <p:nvSpPr>
          <p:cNvPr id="7" name="灯片编号占位符 3"/>
          <p:cNvSpPr txBox="1">
            <a:spLocks/>
          </p:cNvSpPr>
          <p:nvPr/>
        </p:nvSpPr>
        <p:spPr>
          <a:xfrm>
            <a:off x="5025752" y="3160712"/>
            <a:ext cx="533400" cy="3048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D51D9FBB-D089-4ED9-A134-7E30B5CD7393}" type="slidenum">
              <a:rPr lang="ko-KR" altLang="en-US" smtClean="0"/>
              <a:pPr/>
              <a:t>16</a:t>
            </a:fld>
            <a:endParaRPr lang="en-US" altLang="zh-CN"/>
          </a:p>
        </p:txBody>
      </p:sp>
      <p:pic>
        <p:nvPicPr>
          <p:cNvPr id="8" name="Picture 4" descr="MCj034318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927100"/>
            <a:ext cx="1073150" cy="9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ordArt 5"/>
          <p:cNvSpPr>
            <a:spLocks noChangeArrowheads="1" noChangeShapeType="1" noTextEdit="1"/>
          </p:cNvSpPr>
          <p:nvPr/>
        </p:nvSpPr>
        <p:spPr bwMode="auto">
          <a:xfrm>
            <a:off x="5292452" y="2004685"/>
            <a:ext cx="3434680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宋体"/>
                <a:ea typeface="宋体"/>
              </a:rPr>
              <a:t>How to open an egg?</a:t>
            </a:r>
          </a:p>
          <a:p>
            <a:endParaRPr lang="en-US" altLang="zh-CN" sz="4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宋体"/>
              <a:ea typeface="宋体"/>
            </a:endParaRPr>
          </a:p>
          <a:p>
            <a:r>
              <a:rPr lang="en-US" altLang="zh-CN" sz="4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宋体"/>
                <a:ea typeface="宋体"/>
              </a:rPr>
              <a:t>From the little end </a:t>
            </a:r>
          </a:p>
          <a:p>
            <a:r>
              <a:rPr lang="en-US" altLang="zh-CN" sz="4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atin typeface="宋体"/>
                <a:ea typeface="宋体"/>
              </a:rPr>
              <a:t>or the big end ?</a:t>
            </a:r>
            <a:endParaRPr lang="zh-CN" altLang="en-US" sz="4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chemeClr val="tx1">
                  <a:lumMod val="75000"/>
                  <a:lumOff val="25000"/>
                  <a:alpha val="50000"/>
                </a:schemeClr>
              </a:solidFill>
              <a:latin typeface="宋体"/>
              <a:ea typeface="宋体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382000" cy="170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b="0" kern="0" dirty="0"/>
              <a:t>将</a:t>
            </a:r>
            <a:r>
              <a:rPr lang="en-US" altLang="zh-CN" sz="2800" b="0" kern="0" dirty="0"/>
              <a:t> ‘8219’</a:t>
            </a:r>
            <a:r>
              <a:rPr lang="zh-CN" altLang="en-US" sz="2800" b="0" kern="0" dirty="0"/>
              <a:t>存放到</a:t>
            </a:r>
            <a:endParaRPr lang="en-US" altLang="zh-CN" sz="2800" b="0" kern="0" dirty="0"/>
          </a:p>
          <a:p>
            <a:pPr marL="0" indent="0">
              <a:buNone/>
            </a:pPr>
            <a:r>
              <a:rPr lang="en-US" altLang="zh-CN" sz="2800" b="0" kern="0" dirty="0"/>
              <a:t>    00405090H</a:t>
            </a:r>
            <a:r>
              <a:rPr lang="zh-CN" altLang="en-US" sz="2800" b="0" kern="0" dirty="0"/>
              <a:t>开始的位置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2A6B0FA-EEB8-274A-7DA8-E688DDBB13E3}"/>
              </a:ext>
            </a:extLst>
          </p:cNvPr>
          <p:cNvGraphicFramePr>
            <a:graphicFrameLocks noGrp="1"/>
          </p:cNvGraphicFramePr>
          <p:nvPr/>
        </p:nvGraphicFramePr>
        <p:xfrm>
          <a:off x="1619672" y="3791748"/>
          <a:ext cx="13918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415994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7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4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92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2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6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98639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63B2D94-A09B-2267-DAF0-48888BF0A29F}"/>
              </a:ext>
            </a:extLst>
          </p:cNvPr>
          <p:cNvSpPr txBox="1"/>
          <p:nvPr/>
        </p:nvSpPr>
        <p:spPr>
          <a:xfrm>
            <a:off x="4349575" y="614997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小</a:t>
            </a:r>
            <a:r>
              <a:rPr lang="zh-CN" altLang="en-US">
                <a:solidFill>
                  <a:schemeClr val="tx1"/>
                </a:solidFill>
              </a:rPr>
              <a:t>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B90ED-54A0-209F-0797-94ED7F76DE3D}"/>
              </a:ext>
            </a:extLst>
          </p:cNvPr>
          <p:cNvSpPr txBox="1"/>
          <p:nvPr/>
        </p:nvSpPr>
        <p:spPr>
          <a:xfrm>
            <a:off x="1907704" y="615314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大端</a:t>
            </a:r>
          </a:p>
        </p:txBody>
      </p:sp>
    </p:spTree>
    <p:extLst>
      <p:ext uri="{BB962C8B-B14F-4D97-AF65-F5344CB8AC3E}">
        <p14:creationId xmlns:p14="http://schemas.microsoft.com/office/powerpoint/2010/main" val="3600672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库函数</a:t>
            </a:r>
            <a:r>
              <a:rPr kumimoji="1" lang="en-US" altLang="zh-CN" dirty="0" err="1"/>
              <a:t>calloc</a:t>
            </a:r>
            <a:r>
              <a:rPr kumimoji="1" lang="zh-CN" altLang="en-US" dirty="0"/>
              <a:t>有如下声明：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Void *</a:t>
            </a:r>
            <a:r>
              <a:rPr kumimoji="1" lang="en-US" altLang="zh-CN" dirty="0" err="1">
                <a:solidFill>
                  <a:srgbClr val="FF0000"/>
                </a:solidFill>
              </a:rPr>
              <a:t>calloc</a:t>
            </a:r>
            <a:r>
              <a:rPr kumimoji="1" lang="en-US" altLang="zh-CN" dirty="0">
                <a:solidFill>
                  <a:srgbClr val="FF0000"/>
                </a:solidFill>
              </a:rPr>
              <a:t> (</a:t>
            </a:r>
            <a:r>
              <a:rPr kumimoji="1" lang="en-US" altLang="zh-CN" dirty="0" err="1">
                <a:solidFill>
                  <a:srgbClr val="FF0000"/>
                </a:solidFill>
              </a:rPr>
              <a:t>size_t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nmemb</a:t>
            </a:r>
            <a:r>
              <a:rPr kumimoji="1" lang="en-US" altLang="zh-CN" dirty="0">
                <a:solidFill>
                  <a:srgbClr val="FF0000"/>
                </a:solidFill>
              </a:rPr>
              <a:t>, </a:t>
            </a:r>
            <a:r>
              <a:rPr kumimoji="1" lang="en-US" altLang="zh-CN" dirty="0" err="1">
                <a:solidFill>
                  <a:srgbClr val="FF0000"/>
                </a:solidFill>
              </a:rPr>
              <a:t>size_t</a:t>
            </a:r>
            <a:r>
              <a:rPr kumimoji="1" lang="en-US" altLang="zh-CN" dirty="0">
                <a:solidFill>
                  <a:srgbClr val="FF0000"/>
                </a:solidFill>
              </a:rPr>
              <a:t> size);</a:t>
            </a:r>
          </a:p>
          <a:p>
            <a:r>
              <a:rPr kumimoji="1" lang="zh-CN" altLang="en-US" dirty="0"/>
              <a:t>该函数为一个数组分配内存，该数组有</a:t>
            </a:r>
            <a:r>
              <a:rPr kumimoji="1" lang="en-US" altLang="zh-CN" dirty="0" err="1"/>
              <a:t>nmemb</a:t>
            </a:r>
            <a:r>
              <a:rPr kumimoji="1" lang="zh-CN" altLang="en-US" dirty="0"/>
              <a:t>个元素，每个元素为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字节，内存设置为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。如果</a:t>
            </a:r>
            <a:r>
              <a:rPr kumimoji="1" lang="en-US" altLang="zh-CN" dirty="0" err="1"/>
              <a:t>nmemb</a:t>
            </a:r>
            <a:r>
              <a:rPr kumimoji="1" lang="zh-CN" altLang="en-US" dirty="0"/>
              <a:t>或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，则返回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具体实现时，通过</a:t>
            </a:r>
            <a:r>
              <a:rPr kumimoji="1" lang="en-US" altLang="zh-CN" dirty="0" err="1"/>
              <a:t>malloc</a:t>
            </a:r>
            <a:r>
              <a:rPr kumimoji="1" lang="zh-CN" altLang="en-US" dirty="0"/>
              <a:t>分配内存，并用</a:t>
            </a:r>
            <a:r>
              <a:rPr kumimoji="1" lang="en-US" altLang="zh-CN" dirty="0" err="1"/>
              <a:t>memset</a:t>
            </a:r>
            <a:r>
              <a:rPr kumimoji="1" lang="zh-CN" altLang="en-US" dirty="0"/>
              <a:t>将内存设置为</a:t>
            </a:r>
            <a:r>
              <a:rPr kumimoji="1" lang="en-US" altLang="zh-CN" dirty="0"/>
              <a:t>0.</a:t>
            </a:r>
          </a:p>
          <a:p>
            <a:r>
              <a:rPr kumimoji="1" lang="zh-CN" altLang="en-US" dirty="0"/>
              <a:t>你的代码应该没有任何由算术溢出引发的漏洞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Void *</a:t>
            </a:r>
            <a:r>
              <a:rPr kumimoji="1" lang="en-US" altLang="zh-CN" dirty="0" err="1"/>
              <a:t>malloc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size_t</a:t>
            </a:r>
            <a:r>
              <a:rPr kumimoji="1" lang="en-US" altLang="zh-CN" dirty="0"/>
              <a:t> size);</a:t>
            </a:r>
          </a:p>
          <a:p>
            <a:pPr lvl="1"/>
            <a:r>
              <a:rPr kumimoji="1" lang="en-US" altLang="zh-CN" dirty="0"/>
              <a:t>Void *</a:t>
            </a:r>
            <a:r>
              <a:rPr kumimoji="1" lang="en-US" altLang="zh-CN" dirty="0" err="1"/>
              <a:t>memset</a:t>
            </a:r>
            <a:r>
              <a:rPr kumimoji="1" lang="en-US" altLang="zh-CN" dirty="0"/>
              <a:t>(void *s,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c, </a:t>
            </a:r>
            <a:r>
              <a:rPr kumimoji="1" lang="en-US" altLang="zh-CN" dirty="0" err="1"/>
              <a:t>size_t</a:t>
            </a:r>
            <a:r>
              <a:rPr kumimoji="1" lang="en-US" altLang="zh-CN" dirty="0"/>
              <a:t> n);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8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419600"/>
          </a:xfrm>
        </p:spPr>
        <p:txBody>
          <a:bodyPr/>
          <a:lstStyle/>
          <a:p>
            <a:r>
              <a:rPr lang="en-US" altLang="zh-CN" sz="2400" dirty="0"/>
              <a:t>void *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nmemb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 {</a:t>
            </a:r>
          </a:p>
          <a:p>
            <a:pPr lvl="1"/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asize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nmemb</a:t>
            </a:r>
            <a:r>
              <a:rPr lang="en-US" altLang="zh-CN" sz="2000" dirty="0"/>
              <a:t> * size; </a:t>
            </a:r>
            <a:r>
              <a:rPr lang="en-US" altLang="zh-CN" sz="2000" dirty="0">
                <a:solidFill>
                  <a:srgbClr val="00B0F0"/>
                </a:solidFill>
              </a:rPr>
              <a:t>/* Check for overflow */ </a:t>
            </a:r>
          </a:p>
          <a:p>
            <a:pPr lvl="1"/>
            <a:r>
              <a:rPr lang="en-US" altLang="zh-CN" sz="2000" dirty="0"/>
              <a:t>if (</a:t>
            </a:r>
            <a:r>
              <a:rPr lang="en-US" altLang="zh-CN" sz="2000" dirty="0" err="1"/>
              <a:t>nmemb</a:t>
            </a:r>
            <a:r>
              <a:rPr lang="en-US" altLang="zh-CN" sz="2000" dirty="0"/>
              <a:t> == 0 || size == 0 || </a:t>
            </a:r>
            <a:r>
              <a:rPr lang="en-US" altLang="zh-CN" sz="2000" dirty="0" err="1"/>
              <a:t>asize</a:t>
            </a:r>
            <a:r>
              <a:rPr lang="en-US" altLang="zh-CN" sz="2000" dirty="0"/>
              <a:t> / </a:t>
            </a:r>
            <a:r>
              <a:rPr lang="en-US" altLang="zh-CN" sz="2000" dirty="0" err="1"/>
              <a:t>nmemb</a:t>
            </a:r>
            <a:r>
              <a:rPr lang="en-US" altLang="zh-CN" sz="2000" dirty="0"/>
              <a:t> != size) </a:t>
            </a:r>
            <a:r>
              <a:rPr lang="en-US" altLang="zh-CN" sz="2000" dirty="0">
                <a:solidFill>
                  <a:srgbClr val="00B0F0"/>
                </a:solidFill>
              </a:rPr>
              <a:t>/* Error */ </a:t>
            </a:r>
          </a:p>
          <a:p>
            <a:pPr lvl="2"/>
            <a:r>
              <a:rPr lang="en-US" altLang="zh-CN" sz="1600" dirty="0"/>
              <a:t>return NULL; </a:t>
            </a:r>
          </a:p>
          <a:p>
            <a:pPr lvl="1"/>
            <a:r>
              <a:rPr lang="en-US" altLang="zh-CN" sz="2000" dirty="0"/>
              <a:t>void *result = 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asize</a:t>
            </a:r>
            <a:r>
              <a:rPr lang="en-US" altLang="zh-CN" sz="2000" dirty="0"/>
              <a:t>); </a:t>
            </a:r>
          </a:p>
          <a:p>
            <a:pPr lvl="1"/>
            <a:r>
              <a:rPr lang="en-US" altLang="zh-CN" sz="2000" dirty="0"/>
              <a:t>if (result != NULL) { </a:t>
            </a:r>
          </a:p>
          <a:p>
            <a:pPr lvl="2"/>
            <a:r>
              <a:rPr lang="en-US" altLang="zh-CN" sz="1800" dirty="0" err="1"/>
              <a:t>memset</a:t>
            </a:r>
            <a:r>
              <a:rPr lang="en-US" altLang="zh-CN" sz="1800" dirty="0"/>
              <a:t>(result, 0, </a:t>
            </a:r>
            <a:r>
              <a:rPr lang="en-US" altLang="zh-CN" sz="1800" dirty="0" err="1"/>
              <a:t>asize</a:t>
            </a:r>
            <a:r>
              <a:rPr lang="en-US" altLang="zh-CN" sz="1800" dirty="0"/>
              <a:t>); </a:t>
            </a:r>
          </a:p>
          <a:p>
            <a:pPr lvl="2"/>
            <a:r>
              <a:rPr lang="en-US" altLang="zh-CN" sz="1800" dirty="0"/>
              <a:t>return result; </a:t>
            </a:r>
          </a:p>
          <a:p>
            <a:pPr lvl="1"/>
            <a:r>
              <a:rPr lang="en-US" altLang="zh-CN" sz="2000" dirty="0"/>
              <a:t>} </a:t>
            </a:r>
          </a:p>
          <a:p>
            <a:pPr lvl="1"/>
            <a:r>
              <a:rPr lang="en-US" altLang="zh-CN" sz="2000" dirty="0"/>
              <a:t>return NULL; </a:t>
            </a:r>
          </a:p>
          <a:p>
            <a:r>
              <a:rPr lang="en-US" altLang="zh-CN" sz="2400" dirty="0"/>
              <a:t>} 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16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Int x = random();</a:t>
            </a:r>
          </a:p>
          <a:p>
            <a:r>
              <a:rPr kumimoji="1" lang="en-US" altLang="zh-CN" sz="2400" dirty="0"/>
              <a:t>Int y = random();</a:t>
            </a:r>
          </a:p>
          <a:p>
            <a:r>
              <a:rPr kumimoji="1" lang="en-US" altLang="zh-CN" sz="2400" dirty="0"/>
              <a:t>Unsigned </a:t>
            </a:r>
            <a:r>
              <a:rPr kumimoji="1" lang="en-US" altLang="zh-CN" sz="2400" dirty="0" err="1"/>
              <a:t>ux</a:t>
            </a:r>
            <a:r>
              <a:rPr kumimoji="1" lang="en-US" altLang="zh-CN" sz="2400" dirty="0"/>
              <a:t> = (unsigned)x;</a:t>
            </a:r>
          </a:p>
          <a:p>
            <a:r>
              <a:rPr kumimoji="1" lang="en-US" altLang="zh-CN" sz="2400" dirty="0"/>
              <a:t>Unsigned </a:t>
            </a:r>
            <a:r>
              <a:rPr kumimoji="1" lang="en-US" altLang="zh-CN" sz="2400" dirty="0" err="1"/>
              <a:t>uy</a:t>
            </a:r>
            <a:r>
              <a:rPr kumimoji="1" lang="en-US" altLang="zh-CN" sz="2400" dirty="0"/>
              <a:t> = (unsigned)y;</a:t>
            </a:r>
          </a:p>
          <a:p>
            <a:r>
              <a:rPr kumimoji="1" lang="en-US" altLang="zh-CN" sz="2400" dirty="0" err="1"/>
              <a:t>Int</a:t>
            </a:r>
            <a:r>
              <a:rPr kumimoji="1" lang="zh-CN" altLang="en-US" sz="2400" dirty="0"/>
              <a:t>为</a:t>
            </a:r>
            <a:r>
              <a:rPr kumimoji="1" lang="en-US" altLang="zh-CN" sz="2400" dirty="0"/>
              <a:t>32</a:t>
            </a:r>
            <a:r>
              <a:rPr kumimoji="1" lang="zh-CN" altLang="en-US" sz="2400" dirty="0"/>
              <a:t>位，对于下列每个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表达式，你要指出其是否总为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。如果是，请指出其数学原理；否则，举反例</a:t>
            </a:r>
            <a:endParaRPr kumimoji="1" lang="en-US" altLang="zh-CN" sz="24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/>
              <a:t>(x&lt;y) == (-x&gt;-y)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/>
              <a:t>((</a:t>
            </a:r>
            <a:r>
              <a:rPr kumimoji="1" lang="en-US" altLang="zh-CN" sz="2000" dirty="0" err="1"/>
              <a:t>x+y</a:t>
            </a:r>
            <a:r>
              <a:rPr kumimoji="1" lang="en-US" altLang="zh-CN" sz="2000" dirty="0"/>
              <a:t>)&lt;&lt;4) + y </a:t>
            </a:r>
            <a:r>
              <a:rPr kumimoji="1" lang="mr-IN" altLang="zh-CN" sz="2000" dirty="0"/>
              <a:t>–</a:t>
            </a:r>
            <a:r>
              <a:rPr kumimoji="1" lang="en-US" altLang="zh-CN" sz="2000" dirty="0"/>
              <a:t>x == 17*y + 15*x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/>
              <a:t>~x+~y+1 == -(</a:t>
            </a:r>
            <a:r>
              <a:rPr kumimoji="1" lang="en-US" altLang="zh-CN" sz="2000" dirty="0" err="1"/>
              <a:t>x+y</a:t>
            </a:r>
            <a:r>
              <a:rPr kumimoji="1" lang="en-US" altLang="zh-CN" sz="20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ux-uy</a:t>
            </a:r>
            <a:r>
              <a:rPr kumimoji="1" lang="en-US" altLang="zh-CN" sz="2000" dirty="0"/>
              <a:t>) == -(unsigned)(y-x)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/>
              <a:t>((x&gt;&gt;2)&lt;&lt;2) &lt;= x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51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43" y="3316207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</a:t>
            </a:r>
            <a:r>
              <a:rPr lang="zh-CN" altLang="en-US" dirty="0"/>
              <a:t>相同的位级操作</a:t>
            </a:r>
            <a:endParaRPr lang="en-US" dirty="0"/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+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True Sum: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Operands: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Discard Carry: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TAdd</a:t>
            </a:r>
            <a:r>
              <a:rPr kumimoji="0" 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(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 ,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v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4386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4416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>
            <a:spLocks/>
          </p:cNvSpPr>
          <p:nvPr/>
        </p:nvSpPr>
        <p:spPr bwMode="auto">
          <a:xfrm>
            <a:off x="4386444" y="6007020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4386444" y="6371431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4416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6725188" y="5350589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6801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>
            <a:spLocks/>
          </p:cNvSpPr>
          <p:nvPr/>
        </p:nvSpPr>
        <p:spPr bwMode="auto">
          <a:xfrm>
            <a:off x="6725188" y="6007020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6725188" y="6371431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6801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>
            <a:spLocks/>
          </p:cNvSpPr>
          <p:nvPr/>
        </p:nvSpPr>
        <p:spPr bwMode="auto">
          <a:xfrm>
            <a:off x="7976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8053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7976932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7976932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>
            <a:off x="8053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33FDAE-6D21-D21C-6C9D-05155F89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916D6F9D-B404-304E-B7EA-B6608CDE434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3E23E5-6AB8-CBE1-8483-2D48668ECA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90600" y="180226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random();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y = random();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(unsigned)x;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(unsigned)y;</a:t>
            </a:r>
          </a:p>
          <a:p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问：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(x&lt;y) == (-x&gt;-y)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的结果</a:t>
            </a:r>
            <a:endParaRPr kumimoji="1"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FB0FE-2DF5-02E0-D091-8CFB796CECE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41369" y="457200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B941D5-54B8-AD00-155A-BEABFE22512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41369" y="542925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19BD85E-97C8-2DC9-40F5-930A474AC1B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26994" y="463629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770E1A4-70E1-A4AD-70CB-8B8D5FD5F3C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26994" y="549354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FE29F4D-F8A6-F831-F3C8-4FE3FA7EE1C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D3DCFC-E120-9578-F06A-4FEF6A70260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872B6625-5D7B-83B0-A045-6E6B9FB51B0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39691057-008A-8CEA-C97D-5C347B5C974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DF1850EE-845B-36C0-4EE5-E5945F498B6C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37A27E96-50E8-02E6-433C-52C69C033C14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AC1A039-98A3-11F2-BFB9-F27892BA6E86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53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738" y="1654662"/>
            <a:ext cx="8305800" cy="2438400"/>
          </a:xfrm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kumimoji="1" lang="en-US" altLang="zh-CN" sz="2000" b="1" dirty="0">
                <a:solidFill>
                  <a:srgbClr val="FF0000"/>
                </a:solidFill>
              </a:rPr>
              <a:t>(x&lt;y) == (-x&gt;-y)</a:t>
            </a:r>
          </a:p>
          <a:p>
            <a:pPr marL="0" indent="0">
              <a:buNone/>
            </a:pPr>
            <a:r>
              <a:rPr kumimoji="1" lang="zh-CN" altLang="en-US" sz="2000" dirty="0"/>
              <a:t>   否，当</a:t>
            </a:r>
            <a:r>
              <a:rPr kumimoji="1" lang="en-US" altLang="zh-CN" sz="2000" dirty="0"/>
              <a:t>x=</a:t>
            </a:r>
            <a:r>
              <a:rPr kumimoji="1" lang="en-US" altLang="zh-CN" sz="2000" dirty="0" err="1"/>
              <a:t>Tmin</a:t>
            </a:r>
            <a:r>
              <a:rPr kumimoji="1" lang="zh-CN" altLang="en-US" sz="2000" dirty="0"/>
              <a:t>时不成立，</a:t>
            </a:r>
            <a:r>
              <a:rPr kumimoji="1" lang="en-US" altLang="zh-CN" sz="2000" dirty="0"/>
              <a:t>-x=</a:t>
            </a:r>
            <a:r>
              <a:rPr kumimoji="1" lang="en-US" altLang="zh-CN" sz="2000" dirty="0" err="1"/>
              <a:t>Tmin</a:t>
            </a:r>
            <a:r>
              <a:rPr kumimoji="1" lang="zh-CN" altLang="en-US" sz="2000" dirty="0"/>
              <a:t>，还是小于</a:t>
            </a:r>
            <a:r>
              <a:rPr kumimoji="1" lang="en-US" altLang="zh-CN" sz="2000" dirty="0"/>
              <a:t>-y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</a:rPr>
              <a:t>2. ((</a:t>
            </a:r>
            <a:r>
              <a:rPr kumimoji="1" lang="en-US" altLang="zh-CN" sz="2000" b="1" dirty="0" err="1">
                <a:solidFill>
                  <a:srgbClr val="FF0000"/>
                </a:solidFill>
              </a:rPr>
              <a:t>x+y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)&lt;&lt;4) + y </a:t>
            </a:r>
            <a:r>
              <a:rPr kumimoji="1" lang="mr-IN" altLang="zh-CN" sz="2000" b="1" dirty="0">
                <a:solidFill>
                  <a:srgbClr val="FF0000"/>
                </a:solidFill>
              </a:rPr>
              <a:t>–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x == 17*y + 15*x</a:t>
            </a:r>
          </a:p>
          <a:p>
            <a:pPr marL="0" indent="0">
              <a:buNone/>
            </a:pPr>
            <a:r>
              <a:rPr kumimoji="1" lang="zh-CN" altLang="en-US" sz="2000" dirty="0"/>
              <a:t>   是，补码的循环特性，即使一边溢出，或两边都溢出，最终左右还是会相等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</a:rPr>
              <a:t>3. ~x+~y+1 == ~(</a:t>
            </a:r>
            <a:r>
              <a:rPr kumimoji="1" lang="en-US" altLang="zh-CN" sz="2000" b="1" dirty="0" err="1">
                <a:solidFill>
                  <a:srgbClr val="FF0000"/>
                </a:solidFill>
              </a:rPr>
              <a:t>x+y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dirty="0"/>
              <a:t>   </a:t>
            </a:r>
            <a:r>
              <a:rPr kumimoji="1" lang="zh-CN" altLang="en-US" sz="2000" dirty="0"/>
              <a:t>是，</a:t>
            </a:r>
            <a:r>
              <a:rPr kumimoji="1" lang="en-US" altLang="zh-CN" sz="2000" dirty="0"/>
              <a:t>~x+1+~y+1=</a:t>
            </a:r>
            <a:r>
              <a:rPr kumimoji="1" lang="mr-IN" altLang="zh-CN" sz="2000" dirty="0"/>
              <a:t>–</a:t>
            </a:r>
            <a:r>
              <a:rPr kumimoji="1" lang="en-US" altLang="zh-CN" sz="2000" dirty="0"/>
              <a:t>x-y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</a:rPr>
              <a:t>4. (</a:t>
            </a:r>
            <a:r>
              <a:rPr kumimoji="1" lang="en-US" altLang="zh-CN" sz="2000" b="1" dirty="0" err="1">
                <a:solidFill>
                  <a:srgbClr val="FF0000"/>
                </a:solidFill>
              </a:rPr>
              <a:t>ux-uy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) == -(unsigned)(y-x)</a:t>
            </a:r>
          </a:p>
          <a:p>
            <a:pPr marL="0" indent="0">
              <a:buNone/>
            </a:pPr>
            <a:r>
              <a:rPr kumimoji="1" lang="zh-CN" altLang="en-US" sz="2000" dirty="0"/>
              <a:t>  是，有符号和无符号的加减法在</a:t>
            </a:r>
            <a:r>
              <a:rPr kumimoji="1" lang="en-US" altLang="zh-CN" sz="2000" dirty="0"/>
              <a:t>binary</a:t>
            </a:r>
            <a:r>
              <a:rPr kumimoji="1" lang="zh-CN" altLang="en-US" sz="2000" dirty="0"/>
              <a:t>层级是完全一样的，这个表达式相当于</a:t>
            </a:r>
            <a:r>
              <a:rPr kumimoji="1" lang="en-US" altLang="zh-CN" sz="2000" dirty="0"/>
              <a:t>x==-(-x)</a:t>
            </a:r>
            <a:r>
              <a:rPr kumimoji="1" lang="zh-CN" altLang="en-US" sz="2000" dirty="0"/>
              <a:t>是否成立？</a:t>
            </a:r>
            <a:r>
              <a:rPr kumimoji="1" lang="en-US" altLang="zh-CN" sz="2000" dirty="0"/>
              <a:t>X=</a:t>
            </a:r>
            <a:r>
              <a:rPr kumimoji="1" lang="en-US" altLang="zh-CN" sz="2000" dirty="0" err="1"/>
              <a:t>Tmin</a:t>
            </a:r>
            <a:r>
              <a:rPr kumimoji="1" lang="zh-CN" altLang="en-US" sz="2000" dirty="0"/>
              <a:t>也是成立的。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</a:rPr>
              <a:t>5. ((x&gt;&gt;2)&lt;&lt;2) &lt;= x</a:t>
            </a:r>
            <a:endParaRPr kumimoji="1" lang="zh-CN" alt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/>
              <a:t>是，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为正数时，可能损失最后两位，变小；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为负数时，</a:t>
            </a:r>
            <a:r>
              <a:rPr kumimoji="1" lang="en-US" altLang="zh-CN" sz="2000" dirty="0"/>
              <a:t>binary</a:t>
            </a:r>
            <a:r>
              <a:rPr kumimoji="1" lang="zh-CN" altLang="en-US" sz="2000" dirty="0"/>
              <a:t>变小，值变小（绝对值变大）</a:t>
            </a:r>
            <a:r>
              <a:rPr kumimoji="1" lang="en-US" altLang="zh-CN" sz="2000" dirty="0"/>
              <a:t>【</a:t>
            </a:r>
            <a:r>
              <a:rPr kumimoji="1" lang="zh-CN" altLang="en-US" sz="2000" dirty="0"/>
              <a:t>补码映射是线性关系，增大变小的关系，正负数是一样的</a:t>
            </a:r>
            <a:r>
              <a:rPr kumimoji="1" lang="en-US" altLang="zh-CN" sz="2000" dirty="0"/>
              <a:t>】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02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3727" y="1600200"/>
            <a:ext cx="8896546" cy="44196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sz="2000" b="1" dirty="0"/>
              <a:t>你刚刚开始在一家公司工作，他们要用到一个数据结构，这个结构是将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个有符号字节封装为一个</a:t>
            </a:r>
            <a:r>
              <a:rPr lang="en-US" altLang="zh-CN" sz="2000" b="1" dirty="0"/>
              <a:t>32</a:t>
            </a:r>
            <a:r>
              <a:rPr lang="zh-CN" altLang="zh-CN" sz="2000" b="1" dirty="0"/>
              <a:t>位的</a:t>
            </a:r>
            <a:r>
              <a:rPr lang="en-US" altLang="zh-CN" sz="2000" b="1" dirty="0"/>
              <a:t>unsigned</a:t>
            </a:r>
            <a:r>
              <a:rPr lang="zh-CN" altLang="zh-CN" sz="2000" b="1" dirty="0"/>
              <a:t>。一个</a:t>
            </a:r>
            <a:r>
              <a:rPr lang="en-US" altLang="zh-CN" sz="2000" b="1" dirty="0"/>
              <a:t>32</a:t>
            </a:r>
            <a:r>
              <a:rPr lang="zh-CN" altLang="zh-CN" sz="2000" b="1" dirty="0"/>
              <a:t>位字中的字节从</a:t>
            </a:r>
            <a:r>
              <a:rPr lang="en-US" altLang="zh-CN" sz="2000" b="1" dirty="0"/>
              <a:t>0</a:t>
            </a:r>
            <a:r>
              <a:rPr lang="zh-CN" altLang="zh-CN" sz="2000" b="1" dirty="0"/>
              <a:t>（最低有效字节）编号到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（最高有效字节）。分配给你的任务是：编写一个函数，提取其中的按照制定的</a:t>
            </a:r>
            <a:r>
              <a:rPr lang="en-US" altLang="zh-CN" sz="2000" b="1" dirty="0" err="1"/>
              <a:t>bytenum</a:t>
            </a:r>
            <a:r>
              <a:rPr lang="zh-CN" altLang="zh-CN" sz="2000" b="1" dirty="0"/>
              <a:t>从中提取需要的有符号字节，将其符号扩展为一个</a:t>
            </a:r>
            <a:r>
              <a:rPr lang="en-US" altLang="zh-CN" sz="2000" b="1" dirty="0"/>
              <a:t>32</a:t>
            </a:r>
            <a:r>
              <a:rPr lang="zh-CN" altLang="zh-CN" sz="2000" b="1" dirty="0"/>
              <a:t>位</a:t>
            </a:r>
            <a:r>
              <a:rPr lang="en-US" altLang="zh-CN" sz="2000" b="1" dirty="0" err="1"/>
              <a:t>int</a:t>
            </a:r>
            <a:r>
              <a:rPr lang="zh-CN" altLang="zh-CN" sz="2000" b="1" dirty="0"/>
              <a:t>：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typedef</a:t>
            </a:r>
            <a:r>
              <a:rPr lang="en-US" altLang="zh-CN" sz="1800" dirty="0"/>
              <a:t> unsigned </a:t>
            </a:r>
            <a:r>
              <a:rPr lang="en-US" altLang="zh-CN" sz="1800" dirty="0" err="1"/>
              <a:t>packed_t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B0F0"/>
                </a:solidFill>
              </a:rPr>
              <a:t>/* Extract byte from word. Return as signed integer */</a:t>
            </a:r>
            <a:endParaRPr lang="zh-CN" altLang="zh-CN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xbyte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packed_t</a:t>
            </a:r>
            <a:r>
              <a:rPr lang="en-US" altLang="zh-CN" sz="1800" dirty="0"/>
              <a:t> word,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bytenum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0" indent="0" algn="just">
              <a:buNone/>
            </a:pPr>
            <a:r>
              <a:rPr lang="zh-CN" altLang="zh-CN" sz="2000" b="1" dirty="0"/>
              <a:t>你的前任（因为水平不够高被解雇了）编写了下面的代码：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B0F0"/>
                </a:solidFill>
              </a:rPr>
              <a:t>/* Failed attempt at </a:t>
            </a:r>
            <a:r>
              <a:rPr lang="en-US" altLang="zh-CN" sz="1800" dirty="0" err="1">
                <a:solidFill>
                  <a:srgbClr val="00B0F0"/>
                </a:solidFill>
              </a:rPr>
              <a:t>xbyte</a:t>
            </a:r>
            <a:r>
              <a:rPr lang="en-US" altLang="zh-CN" sz="1800" dirty="0">
                <a:solidFill>
                  <a:srgbClr val="00B0F0"/>
                </a:solidFill>
              </a:rPr>
              <a:t> */</a:t>
            </a:r>
            <a:endParaRPr lang="zh-CN" altLang="zh-CN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xbyte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packed_t</a:t>
            </a:r>
            <a:r>
              <a:rPr lang="en-US" altLang="zh-CN" sz="1800" dirty="0"/>
              <a:t> word,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bytenum</a:t>
            </a:r>
            <a:r>
              <a:rPr lang="en-US" altLang="zh-CN" sz="1800" dirty="0"/>
              <a:t>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return (word &gt;&gt; (</a:t>
            </a:r>
            <a:r>
              <a:rPr lang="en-US" altLang="zh-CN" sz="1800" dirty="0" err="1"/>
              <a:t>bytenum</a:t>
            </a:r>
            <a:r>
              <a:rPr lang="en-US" altLang="zh-CN" sz="1800" dirty="0"/>
              <a:t> &lt;&lt; 3)) &amp; 0xFF;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}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2000" b="1" dirty="0">
                <a:solidFill>
                  <a:srgbClr val="FF0000"/>
                </a:solidFill>
              </a:rPr>
              <a:t>这段代码错在哪里？</a:t>
            </a:r>
          </a:p>
          <a:p>
            <a:pPr marL="0" indent="0">
              <a:buNone/>
            </a:pPr>
            <a:r>
              <a:rPr lang="zh-CN" altLang="zh-CN" sz="2000" b="1" dirty="0"/>
              <a:t>给出函数的正确实现，除了赋值语句外，只能使用左右移位和一个减法。</a:t>
            </a:r>
          </a:p>
          <a:p>
            <a:endParaRPr lang="zh-CN" altLang="en-US" sz="1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A80FE8-9E8D-21EB-EDD3-290F9BA6E968}"/>
              </a:ext>
            </a:extLst>
          </p:cNvPr>
          <p:cNvSpPr/>
          <p:nvPr/>
        </p:nvSpPr>
        <p:spPr bwMode="auto">
          <a:xfrm>
            <a:off x="6806111" y="2514600"/>
            <a:ext cx="1423489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940E2A-A010-9389-A62C-A03C6A4DE90F}"/>
              </a:ext>
            </a:extLst>
          </p:cNvPr>
          <p:cNvSpPr txBox="1"/>
          <p:nvPr/>
        </p:nvSpPr>
        <p:spPr>
          <a:xfrm>
            <a:off x="3600645" y="5715000"/>
            <a:ext cx="54196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( (int)word&lt;&lt;((3-bytenum)&lt;&lt;3))&gt;&gt;24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2139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987778-CBBD-634E-8DEA-6B5344B71AE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/>
          <a:lstStyle/>
          <a:p>
            <a:r>
              <a:rPr lang="zh-CN" altLang="en-US" sz="4400" dirty="0">
                <a:latin typeface="SimHei" charset="-122"/>
                <a:ea typeface="SimHei" charset="-122"/>
                <a:cs typeface="SimHei" charset="-122"/>
              </a:rPr>
              <a:t>信息的表示和处理</a:t>
            </a:r>
            <a:r>
              <a:rPr lang="en-US" altLang="zh-CN" sz="4400" dirty="0">
                <a:latin typeface="SimHei" charset="-122"/>
                <a:ea typeface="SimHei" charset="-122"/>
                <a:cs typeface="SimHei" charset="-122"/>
              </a:rPr>
              <a:t>(4)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0B738A-9F34-F0ED-CF52-FDB72B6F8EE9}"/>
              </a:ext>
            </a:extLst>
          </p:cNvPr>
          <p:cNvSpPr/>
          <p:nvPr/>
        </p:nvSpPr>
        <p:spPr>
          <a:xfrm>
            <a:off x="2391756" y="3789040"/>
            <a:ext cx="4360489" cy="22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王晶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jwang@ruc.edu.cn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，信息楼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124</a:t>
            </a:r>
          </a:p>
          <a:p>
            <a:pPr algn="ctr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960016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A977E-F6EF-FF49-ABF6-3CF9D33E79A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Floating Point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如果用变量记录距离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/>
              <a:t>  distance</a:t>
            </a:r>
          </a:p>
          <a:p>
            <a:pPr lvl="1"/>
            <a:r>
              <a:rPr lang="en-US" altLang="zh-CN" sz="2800" dirty="0"/>
              <a:t>4 bytes, 32 bits</a:t>
            </a:r>
          </a:p>
          <a:p>
            <a:pPr lvl="1"/>
            <a:r>
              <a:rPr lang="zh-CN" altLang="en-US" sz="2800" dirty="0"/>
              <a:t>最大值：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31 </a:t>
            </a:r>
            <a:r>
              <a:rPr lang="en-US" altLang="zh-CN" sz="2800" dirty="0"/>
              <a:t>-1</a:t>
            </a:r>
          </a:p>
          <a:p>
            <a:pPr lvl="1"/>
            <a:endParaRPr lang="en-US" altLang="zh-CN" sz="2800" baseline="30000" dirty="0"/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>
                <a:solidFill>
                  <a:srgbClr val="FF0000"/>
                </a:solidFill>
              </a:rPr>
              <a:t>long </a:t>
            </a:r>
            <a:r>
              <a:rPr lang="en-US" altLang="zh-CN" sz="3200" dirty="0" err="1">
                <a:solidFill>
                  <a:srgbClr val="FF0000"/>
                </a:solidFill>
              </a:rPr>
              <a:t>long</a:t>
            </a:r>
            <a:r>
              <a:rPr lang="en-US" altLang="zh-CN" sz="3200" dirty="0">
                <a:solidFill>
                  <a:srgbClr val="FF0000"/>
                </a:solidFill>
              </a:rPr>
              <a:t>  </a:t>
            </a:r>
            <a:r>
              <a:rPr lang="en-US" altLang="zh-CN" sz="3200" dirty="0"/>
              <a:t>ago</a:t>
            </a:r>
          </a:p>
          <a:p>
            <a:pPr lvl="1"/>
            <a:r>
              <a:rPr lang="en-US" altLang="zh-CN" sz="2800" dirty="0"/>
              <a:t>8 bytes, 64 bits</a:t>
            </a:r>
          </a:p>
          <a:p>
            <a:pPr lvl="1"/>
            <a:r>
              <a:rPr lang="zh-CN" altLang="en-US" sz="2800" dirty="0"/>
              <a:t>最大值：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63 </a:t>
            </a:r>
            <a:r>
              <a:rPr lang="en-US" altLang="zh-CN" sz="2800" dirty="0"/>
              <a:t>-1</a:t>
            </a:r>
          </a:p>
          <a:p>
            <a:endParaRPr lang="zh-CN" alt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96014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2"/>
            <a:ext cx="9149893" cy="685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 descr="c:\users\ljl\appdata\roaming\360se6\User Data\Temp\images?q=tbn:ANd9GcQ9MVpi--ykM_5nXt_Pz_BFaZQWInp9sMAL-iAo2YzuybjslUD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charset="0"/>
              <a:ea typeface="宋体" charset="-122"/>
              <a:cs typeface="+mn-cs"/>
            </a:endParaRPr>
          </a:p>
        </p:txBody>
      </p:sp>
      <p:sp>
        <p:nvSpPr>
          <p:cNvPr id="6" name="AutoShape 6" descr="c:\users\ljl\appdata\roaming\360se6\User Data\Temp\images?q=tbn:ANd9GcQ9MVpi--ykM_5nXt_Pz_BFaZQWInp9sMAL-iAo2YzuybjslUD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charset="0"/>
              <a:ea typeface="宋体" charset="-122"/>
              <a:cs typeface="+mn-cs"/>
            </a:endParaRPr>
          </a:p>
        </p:txBody>
      </p:sp>
      <p:pic>
        <p:nvPicPr>
          <p:cNvPr id="1033" name="Picture 9" descr="c:\users\ljl\appdata\roaming\360se6\USERDA~1\Temp\17_130~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8" b="4633"/>
          <a:stretch/>
        </p:blipFill>
        <p:spPr bwMode="auto">
          <a:xfrm flipH="1">
            <a:off x="2823736" y="480053"/>
            <a:ext cx="6320264" cy="41044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6480720" cy="98072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旅行者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号（</a:t>
            </a:r>
            <a:r>
              <a:rPr lang="en-US" altLang="zh-CN" dirty="0">
                <a:solidFill>
                  <a:schemeClr val="bg1"/>
                </a:solidFill>
              </a:rPr>
              <a:t>Voyager1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84509"/>
            <a:ext cx="3491881" cy="22734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 9"/>
          <p:cNvSpPr/>
          <p:nvPr/>
        </p:nvSpPr>
        <p:spPr bwMode="auto">
          <a:xfrm>
            <a:off x="3491880" y="3443782"/>
            <a:ext cx="5256584" cy="316835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1977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日发射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2014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13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日凌晨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点，美国国家航空航天局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(NASA)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宣布 “旅行者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号” 已经离开太阳系，进入了恒星际空间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AutoShape 11" descr="c:\users\ljl\appdata\roaming\360se6\User Data\Temp\images?q=tbn:ANd9GcSigt5cjIUwFt5m1okiCIxY2vkcAYp-bU2CxSshId_K_KVhLyxeRA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59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73099"/>
            <a:ext cx="7592093" cy="762000"/>
          </a:xfrm>
        </p:spPr>
        <p:txBody>
          <a:bodyPr/>
          <a:lstStyle/>
          <a:p>
            <a:r>
              <a:rPr lang="zh-CN" altLang="en-US" dirty="0"/>
              <a:t>大到恒星级别的距离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5003"/>
            <a:ext cx="7896225" cy="4972050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个天文单位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≈ </a:t>
            </a:r>
            <a:r>
              <a:rPr lang="en-US" altLang="zh-CN" sz="2800" dirty="0"/>
              <a:t>1.4958 × 10</a:t>
            </a:r>
            <a:r>
              <a:rPr lang="en-US" altLang="zh-CN" sz="2800" baseline="30000" dirty="0"/>
              <a:t>11</a:t>
            </a:r>
            <a:r>
              <a:rPr lang="en-US" altLang="zh-CN" sz="2800" dirty="0"/>
              <a:t> </a:t>
            </a:r>
            <a:r>
              <a:rPr lang="zh-CN" altLang="en-US" sz="2800" dirty="0"/>
              <a:t>米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≈ </a:t>
            </a:r>
            <a:r>
              <a:rPr lang="en-US" altLang="zh-CN" sz="2800" dirty="0"/>
              <a:t>1 × 2</a:t>
            </a:r>
            <a:r>
              <a:rPr lang="en-US" altLang="zh-CN" sz="2800" baseline="30000" dirty="0"/>
              <a:t>37  </a:t>
            </a:r>
            <a:r>
              <a:rPr lang="zh-CN" altLang="en-US" sz="2800" dirty="0"/>
              <a:t>米（</a:t>
            </a:r>
            <a:r>
              <a:rPr lang="en-US" altLang="zh-CN" sz="2800" dirty="0"/>
              <a:t>38 bits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1 </a:t>
            </a:r>
            <a:r>
              <a:rPr lang="zh-CN" altLang="en-US" sz="2800" dirty="0">
                <a:solidFill>
                  <a:srgbClr val="FF0000"/>
                </a:solidFill>
              </a:rPr>
              <a:t>光年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≈ </a:t>
            </a:r>
            <a:r>
              <a:rPr lang="en-US" altLang="zh-CN" sz="2800" dirty="0"/>
              <a:t>0.94605284 × 10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 米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≈ </a:t>
            </a:r>
            <a:r>
              <a:rPr lang="en-US" altLang="zh-CN" sz="2800" dirty="0"/>
              <a:t>1 × 2</a:t>
            </a:r>
            <a:r>
              <a:rPr lang="en-US" altLang="zh-CN" sz="2800" baseline="30000" dirty="0"/>
              <a:t>53  </a:t>
            </a:r>
            <a:r>
              <a:rPr lang="zh-CN" altLang="en-US" sz="2800" dirty="0"/>
              <a:t>米（</a:t>
            </a:r>
            <a:r>
              <a:rPr lang="en-US" altLang="zh-CN" sz="2800" dirty="0"/>
              <a:t>54 bits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100</a:t>
            </a:r>
            <a:r>
              <a:rPr lang="zh-CN" altLang="en-US" sz="2800" dirty="0">
                <a:solidFill>
                  <a:srgbClr val="FF0000"/>
                </a:solidFill>
              </a:rPr>
              <a:t>亿光年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≈ </a:t>
            </a:r>
            <a:r>
              <a:rPr lang="en-US" altLang="zh-CN" sz="2800" dirty="0"/>
              <a:t>1 × 10</a:t>
            </a:r>
            <a:r>
              <a:rPr lang="en-US" altLang="zh-CN" sz="2800" baseline="30000" dirty="0"/>
              <a:t>26</a:t>
            </a:r>
            <a:r>
              <a:rPr lang="zh-CN" altLang="en-US" sz="2800" dirty="0"/>
              <a:t> 米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≈ </a:t>
            </a:r>
            <a:r>
              <a:rPr lang="en-US" altLang="zh-CN" sz="2800" dirty="0"/>
              <a:t>1 × 2</a:t>
            </a:r>
            <a:r>
              <a:rPr lang="en-US" altLang="zh-CN" sz="2800" baseline="30000" dirty="0"/>
              <a:t>87 </a:t>
            </a:r>
            <a:r>
              <a:rPr lang="zh-CN" altLang="en-US" sz="2800" dirty="0"/>
              <a:t> 米（</a:t>
            </a:r>
            <a:r>
              <a:rPr lang="en-US" altLang="zh-CN" sz="2800" dirty="0"/>
              <a:t>88 bits</a:t>
            </a:r>
            <a:r>
              <a:rPr lang="zh-CN" altLang="en-US" sz="2800" dirty="0"/>
              <a:t>）</a:t>
            </a:r>
          </a:p>
          <a:p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78450" y="1066800"/>
            <a:ext cx="7920880" cy="1656184"/>
          </a:xfrm>
          <a:prstGeom prst="round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地球到太阳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1.496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亿公里）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78450" y="2722984"/>
            <a:ext cx="7920880" cy="1656184"/>
          </a:xfrm>
          <a:prstGeom prst="round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奥尔特星云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万亿公里）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（太阳系边界）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04800" y="4379168"/>
            <a:ext cx="7920880" cy="1656184"/>
          </a:xfrm>
          <a:prstGeom prst="round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遥远的星系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1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小到分子级别的距离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 </a:t>
            </a:r>
            <a:r>
              <a:rPr lang="zh-CN" altLang="en-US" sz="2800" dirty="0"/>
              <a:t>毫米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= 1 × 10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  </a:t>
            </a:r>
            <a:r>
              <a:rPr lang="zh-CN" altLang="en-US" sz="2800" dirty="0"/>
              <a:t>米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2.5 </a:t>
            </a:r>
            <a:r>
              <a:rPr lang="zh-CN" altLang="en-US" sz="2800" dirty="0"/>
              <a:t>微米 </a:t>
            </a:r>
            <a:r>
              <a:rPr lang="en-US" altLang="zh-CN" sz="2800" dirty="0"/>
              <a:t>= 2.5 × 10</a:t>
            </a:r>
            <a:r>
              <a:rPr lang="en-US" altLang="zh-CN" sz="2800" baseline="30000" dirty="0"/>
              <a:t>-6</a:t>
            </a:r>
            <a:r>
              <a:rPr lang="en-US" altLang="zh-CN" sz="2800" dirty="0"/>
              <a:t>  </a:t>
            </a:r>
            <a:r>
              <a:rPr lang="zh-CN" altLang="en-US" sz="2800" dirty="0"/>
              <a:t>米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PM2.5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：指环境空气中空气动力学当量直径小于等于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2.5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微米的颗粒物，也称细颗粒物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/>
              <a:t>14 </a:t>
            </a:r>
            <a:r>
              <a:rPr lang="zh-CN" altLang="en-US" sz="2800" dirty="0"/>
              <a:t>纳米</a:t>
            </a:r>
            <a:r>
              <a:rPr lang="en-US" altLang="zh-CN" sz="2800" dirty="0"/>
              <a:t>	= 14 × 10</a:t>
            </a:r>
            <a:r>
              <a:rPr lang="en-US" altLang="zh-CN" sz="2800" baseline="30000" dirty="0"/>
              <a:t>-9</a:t>
            </a:r>
            <a:r>
              <a:rPr lang="en-US" altLang="zh-CN" sz="2800" dirty="0"/>
              <a:t>  </a:t>
            </a:r>
            <a:r>
              <a:rPr lang="zh-CN" altLang="en-US" sz="2800" dirty="0"/>
              <a:t>米</a:t>
            </a:r>
            <a:endParaRPr lang="en-US" altLang="zh-CN" sz="2800" dirty="0"/>
          </a:p>
          <a:p>
            <a:pPr lvl="1"/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Intel“Broadwell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芯片，采用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纳米工艺制造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4545070" y="980728"/>
            <a:ext cx="3915362" cy="1152128"/>
          </a:xfrm>
          <a:prstGeom prst="round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二进制如何表示？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int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, long long?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45070" y="2204864"/>
            <a:ext cx="3915362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n-cs"/>
              </a:rPr>
              <a:t>float ,  double</a:t>
            </a:r>
          </a:p>
        </p:txBody>
      </p:sp>
    </p:spTree>
    <p:extLst>
      <p:ext uri="{BB962C8B-B14F-4D97-AF65-F5344CB8AC3E}">
        <p14:creationId xmlns:p14="http://schemas.microsoft.com/office/powerpoint/2010/main" val="41498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A097B-4BA1-E84D-B505-18F46CAA227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Outline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Background: Fractional binary numbers</a:t>
            </a:r>
          </a:p>
          <a:p>
            <a:r>
              <a:rPr lang="en-US" altLang="zh-CN" dirty="0"/>
              <a:t>IEEE floating point standard: Definition</a:t>
            </a:r>
          </a:p>
          <a:p>
            <a:r>
              <a:rPr lang="en-US" altLang="zh-CN" dirty="0"/>
              <a:t>Example and properties</a:t>
            </a:r>
          </a:p>
          <a:p>
            <a:r>
              <a:rPr lang="en-US" altLang="zh-CN" dirty="0"/>
              <a:t>Rounding, Floating point in C</a:t>
            </a:r>
          </a:p>
          <a:p>
            <a:r>
              <a:rPr lang="en-US" altLang="zh-CN" dirty="0"/>
              <a:t>Addition, multiplication</a:t>
            </a:r>
          </a:p>
          <a:p>
            <a:r>
              <a:rPr lang="en-US" altLang="zh-CN" dirty="0"/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474C-A803-6DAF-ABF4-425955C1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Signed Addition- overflow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4C7B0-46C8-EE56-BD81-6FBBD16D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8305800" cy="10863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                    5                       -5                    -5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+ 4               +(-4)                  +  4                 +(-4)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5AE74-0AF7-446E-55C5-88648881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3</a:t>
            </a:fld>
            <a:endParaRPr lang="en-US" altLang="zh-CN" b="1"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81C3430-89AB-9D31-82E8-A7955C724C70}"/>
              </a:ext>
            </a:extLst>
          </p:cNvPr>
          <p:cNvCxnSpPr/>
          <p:nvPr/>
        </p:nvCxnSpPr>
        <p:spPr bwMode="auto">
          <a:xfrm>
            <a:off x="457200" y="2895600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AF8D9A4-4191-D4DE-B30B-F8B6F176ACC3}"/>
              </a:ext>
            </a:extLst>
          </p:cNvPr>
          <p:cNvCxnSpPr/>
          <p:nvPr/>
        </p:nvCxnSpPr>
        <p:spPr bwMode="auto">
          <a:xfrm>
            <a:off x="2362200" y="2895600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29A0048-2867-C3CE-8DC0-3791E069E51D}"/>
              </a:ext>
            </a:extLst>
          </p:cNvPr>
          <p:cNvCxnSpPr/>
          <p:nvPr/>
        </p:nvCxnSpPr>
        <p:spPr bwMode="auto">
          <a:xfrm>
            <a:off x="4696597" y="2895600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C8E35C-92E8-A913-2F60-271D577069A7}"/>
              </a:ext>
            </a:extLst>
          </p:cNvPr>
          <p:cNvCxnSpPr/>
          <p:nvPr/>
        </p:nvCxnSpPr>
        <p:spPr bwMode="auto">
          <a:xfrm>
            <a:off x="6858000" y="2895600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E0A4770-CC7E-6AF2-923A-22BD5859407D}"/>
              </a:ext>
            </a:extLst>
          </p:cNvPr>
          <p:cNvSpPr txBox="1">
            <a:spLocks/>
          </p:cNvSpPr>
          <p:nvPr/>
        </p:nvSpPr>
        <p:spPr bwMode="auto">
          <a:xfrm>
            <a:off x="609600" y="2819400"/>
            <a:ext cx="8305800" cy="108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9                    1                       -1                    -9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B4091E5-DAD3-C6D9-CB42-F57CFBB28C86}"/>
              </a:ext>
            </a:extLst>
          </p:cNvPr>
          <p:cNvSpPr txBox="1">
            <a:spLocks/>
          </p:cNvSpPr>
          <p:nvPr/>
        </p:nvSpPr>
        <p:spPr bwMode="auto">
          <a:xfrm>
            <a:off x="419100" y="4134365"/>
            <a:ext cx="8305800" cy="108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0101               0101                 1011               1011</a:t>
            </a:r>
          </a:p>
          <a:p>
            <a:pPr marL="0" indent="0"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+ 0100            +1100             +  0100             +1100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B9905D-2DBC-43DF-C1C9-8A377D0AB70C}"/>
              </a:ext>
            </a:extLst>
          </p:cNvPr>
          <p:cNvCxnSpPr/>
          <p:nvPr/>
        </p:nvCxnSpPr>
        <p:spPr bwMode="auto">
          <a:xfrm>
            <a:off x="486032" y="5277365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D6FC36-D830-E284-2DE7-3EB101583EBE}"/>
              </a:ext>
            </a:extLst>
          </p:cNvPr>
          <p:cNvCxnSpPr/>
          <p:nvPr/>
        </p:nvCxnSpPr>
        <p:spPr bwMode="auto">
          <a:xfrm>
            <a:off x="2471596" y="5277365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9F45F87-A78B-5FF6-2043-E1D128D7139E}"/>
              </a:ext>
            </a:extLst>
          </p:cNvPr>
          <p:cNvCxnSpPr/>
          <p:nvPr/>
        </p:nvCxnSpPr>
        <p:spPr bwMode="auto">
          <a:xfrm>
            <a:off x="4572000" y="5277365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5B648E0-295A-D05F-FA05-9A6EB407F279}"/>
              </a:ext>
            </a:extLst>
          </p:cNvPr>
          <p:cNvCxnSpPr/>
          <p:nvPr/>
        </p:nvCxnSpPr>
        <p:spPr bwMode="auto">
          <a:xfrm>
            <a:off x="6705600" y="5220730"/>
            <a:ext cx="12954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C53C0841-7A5F-44A7-5538-8C67C7F84502}"/>
              </a:ext>
            </a:extLst>
          </p:cNvPr>
          <p:cNvSpPr txBox="1">
            <a:spLocks/>
          </p:cNvSpPr>
          <p:nvPr/>
        </p:nvSpPr>
        <p:spPr bwMode="auto">
          <a:xfrm>
            <a:off x="543697" y="5254629"/>
            <a:ext cx="8305800" cy="108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1001               0001                1111                0111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806E482-AE6F-B34A-3DA2-BA09D3B7F454}"/>
              </a:ext>
            </a:extLst>
          </p:cNvPr>
          <p:cNvSpPr txBox="1">
            <a:spLocks/>
          </p:cNvSpPr>
          <p:nvPr/>
        </p:nvSpPr>
        <p:spPr bwMode="auto">
          <a:xfrm>
            <a:off x="305820" y="5716155"/>
            <a:ext cx="8305800" cy="59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-7                   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    -1                    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8CCF9D-5585-950E-1B9A-CEC3A01563E8}"/>
              </a:ext>
            </a:extLst>
          </p:cNvPr>
          <p:cNvSpPr txBox="1"/>
          <p:nvPr/>
        </p:nvSpPr>
        <p:spPr>
          <a:xfrm>
            <a:off x="2133600" y="1380579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位宽是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，其中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位符号位，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位数值位</a:t>
            </a:r>
          </a:p>
        </p:txBody>
      </p:sp>
    </p:spTree>
    <p:extLst>
      <p:ext uri="{BB962C8B-B14F-4D97-AF65-F5344CB8AC3E}">
        <p14:creationId xmlns:p14="http://schemas.microsoft.com/office/powerpoint/2010/main" val="24465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5268085"/>
            <a:ext cx="8305800" cy="4419600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What is 1011.101</a:t>
            </a:r>
            <a:r>
              <a:rPr lang="en-US" sz="3600" b="1" baseline="-25000" dirty="0">
                <a:solidFill>
                  <a:srgbClr val="FF0000"/>
                </a:solidFill>
              </a:rPr>
              <a:t>2</a:t>
            </a:r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729934-CCFA-D6CA-E70A-AD9E35969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72"/>
          <a:stretch/>
        </p:blipFill>
        <p:spPr>
          <a:xfrm>
            <a:off x="152400" y="1607500"/>
            <a:ext cx="9144000" cy="36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3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76281"/>
              </p:ext>
            </p:extLst>
          </p:nvPr>
        </p:nvGraphicFramePr>
        <p:xfrm>
          <a:off x="4076700" y="1439862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7514"/>
              </p:ext>
            </p:extLst>
          </p:nvPr>
        </p:nvGraphicFramePr>
        <p:xfrm>
          <a:off x="3543300" y="4094162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606"/>
              </p:ext>
            </p:extLst>
          </p:nvPr>
        </p:nvGraphicFramePr>
        <p:xfrm>
          <a:off x="863600" y="3548062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167438" y="4418012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02088" y="3378200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467100" y="2946400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17825" y="2705100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39900" y="2032000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990600" y="1676400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073275" y="2781300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60850" y="4138612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48150" y="4138612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46563" y="4151312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37038" y="4113212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03651" y="3990088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5698874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736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lnSpc>
                <a:spcPct val="150000"/>
              </a:lnSpc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      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4 + 1 + 1/2  + 1/4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lnSpc>
                <a:spcPct val="150000"/>
              </a:lnSpc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    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 = 2 + 1/2  + 1/4 + 1/8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lnSpc>
                <a:spcPct val="150000"/>
              </a:lnSpc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    </a:t>
            </a:r>
            <a:r>
              <a:rPr lang="en-US" altLang="zh-CN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1 + 1/4 + 1/8 + 1/16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通过右移小数点可以乘以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（无符号数）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通过左移小数点可以除以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数字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0.111111</a:t>
            </a:r>
            <a:r>
              <a:rPr lang="mr-IN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…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.</a:t>
            </a:r>
            <a:r>
              <a:rPr lang="en-US" altLang="zh-CN" sz="2000" baseline="-25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刚刚比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小一点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EE741E-3AB0-F255-D1E6-CD50AC31F653}"/>
              </a:ext>
            </a:extLst>
          </p:cNvPr>
          <p:cNvSpPr txBox="1"/>
          <p:nvPr/>
        </p:nvSpPr>
        <p:spPr>
          <a:xfrm>
            <a:off x="767862" y="17305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3</a:t>
            </a:r>
          </a:p>
          <a:p>
            <a:r>
              <a:rPr lang="en-US" altLang="zh-CN" dirty="0">
                <a:latin typeface="Calibri"/>
                <a:cs typeface="Calibri"/>
              </a:rPr>
              <a:t>4</a:t>
            </a:r>
            <a:endParaRPr lang="zh-CN" altLang="en-US" dirty="0">
              <a:latin typeface="Calibri"/>
              <a:cs typeface="Calibri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63C8C3F-2CB3-DFE8-F006-11F47288A564}"/>
              </a:ext>
            </a:extLst>
          </p:cNvPr>
          <p:cNvCxnSpPr>
            <a:stCxn id="2" idx="1"/>
          </p:cNvCxnSpPr>
          <p:nvPr/>
        </p:nvCxnSpPr>
        <p:spPr bwMode="auto">
          <a:xfrm>
            <a:off x="767862" y="2084457"/>
            <a:ext cx="3048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A4605B-BA84-5784-ECBD-07BE561EE853}"/>
              </a:ext>
            </a:extLst>
          </p:cNvPr>
          <p:cNvSpPr txBox="1"/>
          <p:nvPr/>
        </p:nvSpPr>
        <p:spPr>
          <a:xfrm>
            <a:off x="762000" y="22639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7</a:t>
            </a:r>
          </a:p>
          <a:p>
            <a:r>
              <a:rPr lang="en-US" altLang="zh-CN" dirty="0">
                <a:latin typeface="Calibri"/>
                <a:cs typeface="Calibri"/>
              </a:rPr>
              <a:t>8</a:t>
            </a:r>
            <a:endParaRPr lang="zh-CN" altLang="en-US" dirty="0">
              <a:latin typeface="Calibri"/>
              <a:cs typeface="Calibri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1F0F8E3-7013-D1FA-47DF-85EF4AAE3DA2}"/>
              </a:ext>
            </a:extLst>
          </p:cNvPr>
          <p:cNvCxnSpPr>
            <a:stCxn id="5" idx="1"/>
          </p:cNvCxnSpPr>
          <p:nvPr/>
        </p:nvCxnSpPr>
        <p:spPr bwMode="auto">
          <a:xfrm>
            <a:off x="762000" y="2617857"/>
            <a:ext cx="3048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9BDCE1E-DEAF-C9D6-4702-B7A6F66D4A1A}"/>
              </a:ext>
            </a:extLst>
          </p:cNvPr>
          <p:cNvSpPr txBox="1"/>
          <p:nvPr/>
        </p:nvSpPr>
        <p:spPr>
          <a:xfrm>
            <a:off x="756138" y="2838345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/>
                <a:cs typeface="Calibri"/>
              </a:rPr>
              <a:t>7</a:t>
            </a:r>
          </a:p>
          <a:p>
            <a:r>
              <a:rPr lang="en-US" altLang="zh-CN" dirty="0">
                <a:latin typeface="Calibri"/>
                <a:cs typeface="Calibri"/>
              </a:rPr>
              <a:t>16</a:t>
            </a:r>
            <a:endParaRPr lang="zh-CN" altLang="en-US" dirty="0">
              <a:latin typeface="Calibri"/>
              <a:cs typeface="Calibri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53D4FA8-49D8-A9A0-328A-64F6C8FF4D6F}"/>
              </a:ext>
            </a:extLst>
          </p:cNvPr>
          <p:cNvCxnSpPr>
            <a:stCxn id="7" idx="1"/>
          </p:cNvCxnSpPr>
          <p:nvPr/>
        </p:nvCxnSpPr>
        <p:spPr bwMode="auto">
          <a:xfrm>
            <a:off x="756138" y="3192288"/>
            <a:ext cx="3048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31925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只能精确表示</a:t>
            </a:r>
            <a:r>
              <a:rPr lang="en-US" altLang="zh-CN" dirty="0"/>
              <a:t>x/2</a:t>
            </a:r>
            <a:r>
              <a:rPr lang="en-US" altLang="zh-CN" baseline="30000" dirty="0"/>
              <a:t>k</a:t>
            </a:r>
            <a:r>
              <a:rPr lang="zh-CN" altLang="en-US" dirty="0"/>
              <a:t>形式的数字（</a:t>
            </a:r>
            <a:r>
              <a:rPr lang="en-US" altLang="zh-CN" dirty="0"/>
              <a:t>x</a:t>
            </a:r>
            <a:r>
              <a:rPr lang="zh-CN" altLang="en-US" dirty="0"/>
              <a:t>为整数）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zh-CN" altLang="en-US" dirty="0"/>
              <a:t>其他数字会是无限小数（循环小数）形式</a:t>
            </a:r>
            <a:endParaRPr lang="en-US" dirty="0"/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位数有限（</a:t>
            </a:r>
            <a:r>
              <a:rPr lang="en-US" altLang="zh-CN" dirty="0"/>
              <a:t>w bits</a:t>
            </a:r>
            <a:r>
              <a:rPr lang="zh-CN" altLang="en-US" dirty="0"/>
              <a:t>），表达的数字大小范围有限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16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Ariane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: 浮点溢出的高昂代价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419600"/>
          </a:xfrm>
        </p:spPr>
        <p:txBody>
          <a:bodyPr/>
          <a:lstStyle/>
          <a:p>
            <a:pPr lvl="1"/>
            <a:r>
              <a:rPr lang="zh-CN" altLang="en-US" dirty="0"/>
              <a:t>原因：导航系统向控制引擎喷嘴的计算机发送了一个无效数据，没有发送飞行控制信息，而是发送了一个诊断位模式，原因是将</a:t>
            </a:r>
            <a:r>
              <a:rPr lang="en-US" altLang="zh-CN" dirty="0"/>
              <a:t>64</a:t>
            </a:r>
            <a:r>
              <a:rPr lang="zh-CN" altLang="en-US" dirty="0"/>
              <a:t>位浮点数转为</a:t>
            </a:r>
            <a:r>
              <a:rPr lang="en-US" altLang="zh-CN" dirty="0"/>
              <a:t>16</a:t>
            </a:r>
            <a:r>
              <a:rPr lang="zh-CN" altLang="en-US" dirty="0"/>
              <a:t>位有符号位时溢出；</a:t>
            </a:r>
            <a:endParaRPr lang="en-US" altLang="zh-CN" dirty="0"/>
          </a:p>
          <a:p>
            <a:pPr lvl="1"/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火箭的速度不会超过</a:t>
            </a:r>
            <a:r>
              <a:rPr lang="en-US" altLang="zh-CN" dirty="0"/>
              <a:t>16</a:t>
            </a:r>
            <a:r>
              <a:rPr lang="zh-CN" altLang="en-US" dirty="0"/>
              <a:t>位浮点数；</a:t>
            </a:r>
            <a:endParaRPr lang="en-US" altLang="zh-CN" dirty="0"/>
          </a:p>
          <a:p>
            <a:pPr lvl="1"/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速度比</a:t>
            </a:r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高出</a:t>
            </a:r>
            <a:r>
              <a:rPr lang="en-US" altLang="zh-CN" dirty="0"/>
              <a:t>5</a:t>
            </a:r>
            <a:r>
              <a:rPr lang="zh-CN" altLang="en-US" dirty="0"/>
              <a:t>倍，但直接重用了</a:t>
            </a:r>
            <a:r>
              <a:rPr lang="en-US" altLang="zh-CN" dirty="0" err="1"/>
              <a:t>Ariene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的代码；</a:t>
            </a:r>
            <a:endParaRPr lang="en-US" altLang="zh-CN" dirty="0"/>
          </a:p>
          <a:p>
            <a:pPr lvl="1"/>
            <a:r>
              <a:rPr lang="zh-CN" altLang="en-US" dirty="0"/>
              <a:t>将大的浮点数转换为整数是一种常见的程序错误来源</a:t>
            </a:r>
            <a:endParaRPr lang="en-US" altLang="zh-CN" dirty="0"/>
          </a:p>
          <a:p>
            <a:pPr lvl="1"/>
            <a:r>
              <a:rPr lang="en-US" altLang="zh-CN" dirty="0"/>
              <a:t>1996</a:t>
            </a:r>
            <a:r>
              <a:rPr lang="zh-CN" altLang="en-US" dirty="0"/>
              <a:t>，</a:t>
            </a:r>
            <a:r>
              <a:rPr lang="en-US" altLang="zh-CN" dirty="0"/>
              <a:t>$500 MILLION dollars lost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0707FC-2626-BC43-8A07-2FC945D8A2C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动作按钮: 前进或下一项 5">
            <a:hlinkClick r:id="rId2" highlightClick="1"/>
            <a:extLst>
              <a:ext uri="{FF2B5EF4-FFF2-40B4-BE49-F238E27FC236}">
                <a16:creationId xmlns:a16="http://schemas.microsoft.com/office/drawing/2014/main" id="{1FFAA6F5-AD09-60AF-CF32-7A47C593D614}"/>
              </a:ext>
            </a:extLst>
          </p:cNvPr>
          <p:cNvSpPr/>
          <p:nvPr/>
        </p:nvSpPr>
        <p:spPr bwMode="auto">
          <a:xfrm>
            <a:off x="6324600" y="5295900"/>
            <a:ext cx="533400" cy="533400"/>
          </a:xfrm>
          <a:prstGeom prst="actionButtonForwardNex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72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误差引发的灾难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622847"/>
            <a:ext cx="8305800" cy="4223976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466702"/>
            <a:ext cx="1295400" cy="457200"/>
          </a:xfrm>
        </p:spPr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5C1812-9FAA-6228-9F60-BCF1D4B42733}"/>
              </a:ext>
            </a:extLst>
          </p:cNvPr>
          <p:cNvSpPr txBox="1"/>
          <p:nvPr/>
        </p:nvSpPr>
        <p:spPr>
          <a:xfrm>
            <a:off x="3276600" y="2936069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</a:rPr>
              <a:t>0.00</a:t>
            </a:r>
            <a:r>
              <a:rPr kumimoji="1" lang="mr-IN" altLang="zh-CN" sz="1800" dirty="0">
                <a:solidFill>
                  <a:srgbClr val="FF0000"/>
                </a:solidFill>
              </a:rPr>
              <a:t>…</a:t>
            </a:r>
            <a:r>
              <a:rPr kumimoji="1" lang="en-US" altLang="zh-CN" sz="1800" dirty="0">
                <a:solidFill>
                  <a:srgbClr val="FF0000"/>
                </a:solidFill>
              </a:rPr>
              <a:t>00[1100] (</a:t>
            </a:r>
            <a:r>
              <a:rPr kumimoji="1" lang="zh-CN" altLang="en-US" sz="1800" dirty="0">
                <a:solidFill>
                  <a:srgbClr val="FF0000"/>
                </a:solidFill>
              </a:rPr>
              <a:t>前面</a:t>
            </a:r>
            <a:r>
              <a:rPr kumimoji="1" lang="en-US" altLang="zh-CN" sz="1800" dirty="0">
                <a:solidFill>
                  <a:srgbClr val="FF0000"/>
                </a:solidFill>
              </a:rPr>
              <a:t>23</a:t>
            </a:r>
            <a:r>
              <a:rPr kumimoji="1" lang="zh-CN" altLang="en-US" sz="1800" dirty="0">
                <a:solidFill>
                  <a:srgbClr val="FF0000"/>
                </a:solidFill>
              </a:rPr>
              <a:t>个</a:t>
            </a:r>
            <a:r>
              <a:rPr kumimoji="1" lang="en-US" altLang="zh-CN" sz="1800" dirty="0">
                <a:solidFill>
                  <a:srgbClr val="FF0000"/>
                </a:solidFill>
              </a:rPr>
              <a:t>0</a:t>
            </a:r>
            <a:r>
              <a:rPr kumimoji="1" lang="zh-CN" altLang="en-US" sz="1800" dirty="0">
                <a:solidFill>
                  <a:srgbClr val="FF0000"/>
                </a:solidFill>
              </a:rPr>
              <a:t>）</a:t>
            </a:r>
            <a:endParaRPr kumimoji="1"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48D5B3-8FF9-A5A1-41DC-F0EA20919781}"/>
              </a:ext>
            </a:extLst>
          </p:cNvPr>
          <p:cNvSpPr txBox="1"/>
          <p:nvPr/>
        </p:nvSpPr>
        <p:spPr>
          <a:xfrm>
            <a:off x="3429000" y="328806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</a:rPr>
              <a:t>2</a:t>
            </a:r>
            <a:r>
              <a:rPr kumimoji="1" lang="en-US" altLang="zh-CN" sz="1800" baseline="30000" dirty="0">
                <a:solidFill>
                  <a:srgbClr val="FF0000"/>
                </a:solidFill>
              </a:rPr>
              <a:t>-24 </a:t>
            </a:r>
            <a:r>
              <a:rPr kumimoji="1" lang="en-US" altLang="zh-CN" sz="1800" dirty="0">
                <a:solidFill>
                  <a:srgbClr val="FF0000"/>
                </a:solidFill>
              </a:rPr>
              <a:t>=</a:t>
            </a:r>
            <a:r>
              <a:rPr kumimoji="1" lang="en-US" altLang="zh-CN" sz="1800" baseline="0" dirty="0">
                <a:solidFill>
                  <a:srgbClr val="FF0000"/>
                </a:solidFill>
              </a:rPr>
              <a:t> 10</a:t>
            </a:r>
            <a:r>
              <a:rPr kumimoji="1" lang="en-US" altLang="zh-CN" sz="1800" baseline="30000" dirty="0">
                <a:solidFill>
                  <a:srgbClr val="FF0000"/>
                </a:solidFill>
              </a:rPr>
              <a:t>-7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F0A9EB-A8CF-29C2-CC0C-AFD10D17305A}"/>
              </a:ext>
            </a:extLst>
          </p:cNvPr>
          <p:cNvSpPr txBox="1"/>
          <p:nvPr/>
        </p:nvSpPr>
        <p:spPr>
          <a:xfrm>
            <a:off x="5257800" y="389822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aseline="0" dirty="0">
                <a:solidFill>
                  <a:srgbClr val="FF0000"/>
                </a:solidFill>
              </a:rPr>
              <a:t>10^-7 </a:t>
            </a:r>
            <a:r>
              <a:rPr kumimoji="1" lang="zh-CN" altLang="en-US" sz="1800" baseline="0" dirty="0">
                <a:solidFill>
                  <a:srgbClr val="FF0000"/>
                </a:solidFill>
              </a:rPr>
              <a:t>*</a:t>
            </a:r>
            <a:r>
              <a:rPr kumimoji="1" lang="en-US" altLang="zh-CN" sz="1800" dirty="0">
                <a:solidFill>
                  <a:srgbClr val="FF0000"/>
                </a:solidFill>
              </a:rPr>
              <a:t>100</a:t>
            </a:r>
            <a:r>
              <a:rPr kumimoji="1" lang="zh-CN" altLang="en-US" sz="1800" dirty="0">
                <a:solidFill>
                  <a:srgbClr val="FF0000"/>
                </a:solidFill>
              </a:rPr>
              <a:t>*</a:t>
            </a:r>
            <a:r>
              <a:rPr kumimoji="1" lang="en-US" altLang="zh-CN" sz="1800" dirty="0">
                <a:solidFill>
                  <a:srgbClr val="FF0000"/>
                </a:solidFill>
              </a:rPr>
              <a:t>60</a:t>
            </a:r>
            <a:r>
              <a:rPr kumimoji="1" lang="zh-CN" altLang="en-US" sz="1800" dirty="0">
                <a:solidFill>
                  <a:srgbClr val="FF0000"/>
                </a:solidFill>
              </a:rPr>
              <a:t>*</a:t>
            </a:r>
            <a:r>
              <a:rPr kumimoji="1" lang="en-US" altLang="zh-CN" sz="1800" dirty="0">
                <a:solidFill>
                  <a:srgbClr val="FF0000"/>
                </a:solidFill>
              </a:rPr>
              <a:t>60</a:t>
            </a:r>
            <a:r>
              <a:rPr kumimoji="1" lang="zh-CN" altLang="en-US" sz="1800" dirty="0">
                <a:solidFill>
                  <a:srgbClr val="FF0000"/>
                </a:solidFill>
              </a:rPr>
              <a:t>*</a:t>
            </a:r>
            <a:r>
              <a:rPr kumimoji="1" lang="en-US" altLang="zh-CN" sz="1800" dirty="0">
                <a:solidFill>
                  <a:srgbClr val="FF0000"/>
                </a:solidFill>
              </a:rPr>
              <a:t>10=0.36s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3C925C-4435-F8FF-85BB-195DF3942EE7}"/>
              </a:ext>
            </a:extLst>
          </p:cNvPr>
          <p:cNvSpPr txBox="1"/>
          <p:nvPr/>
        </p:nvSpPr>
        <p:spPr>
          <a:xfrm>
            <a:off x="5334000" y="445416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</a:rPr>
              <a:t>0.36s</a:t>
            </a:r>
            <a:r>
              <a:rPr kumimoji="1" lang="zh-CN" altLang="en-US" sz="1800" dirty="0">
                <a:solidFill>
                  <a:srgbClr val="FF0000"/>
                </a:solidFill>
              </a:rPr>
              <a:t>*</a:t>
            </a:r>
            <a:r>
              <a:rPr kumimoji="1" lang="en-US" altLang="zh-CN" sz="1800" dirty="0">
                <a:solidFill>
                  <a:srgbClr val="FF0000"/>
                </a:solidFill>
              </a:rPr>
              <a:t>2000m/s=700m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0FD577-0DE4-D9B3-2BAF-FCD683F86535}"/>
              </a:ext>
            </a:extLst>
          </p:cNvPr>
          <p:cNvSpPr txBox="1"/>
          <p:nvPr/>
        </p:nvSpPr>
        <p:spPr>
          <a:xfrm>
            <a:off x="1295400" y="6122894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28 people die on 2/25/1991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/>
              <a:t>IEEE floating point standard: Definition</a:t>
            </a:r>
          </a:p>
          <a:p>
            <a:r>
              <a:rPr lang="en-US" dirty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dirty="0">
                <a:solidFill>
                  <a:srgbClr val="B3B3B3"/>
                </a:solidFill>
              </a:rPr>
              <a:t>Rounding, Floating point in C</a:t>
            </a:r>
          </a:p>
          <a:p>
            <a:r>
              <a:rPr lang="en-US" dirty="0">
                <a:solidFill>
                  <a:srgbClr val="B3B3B3"/>
                </a:solidFill>
              </a:rPr>
              <a:t>Addition, multiplication</a:t>
            </a:r>
          </a:p>
          <a:p>
            <a:r>
              <a:rPr lang="en-US" dirty="0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10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91200" cy="4419600"/>
          </a:xfrm>
          <a:ln/>
        </p:spPr>
        <p:txBody>
          <a:bodyPr/>
          <a:lstStyle/>
          <a:p>
            <a:r>
              <a:rPr lang="en-US" sz="2400" dirty="0"/>
              <a:t>IEEE Standard 754</a:t>
            </a:r>
          </a:p>
          <a:p>
            <a:pPr marL="552450" lvl="1"/>
            <a:r>
              <a:rPr lang="zh-CN" altLang="en-US" sz="2000" dirty="0"/>
              <a:t>在</a:t>
            </a:r>
            <a:r>
              <a:rPr lang="en-US" altLang="zh-CN" sz="2000" dirty="0"/>
              <a:t>1985</a:t>
            </a:r>
            <a:r>
              <a:rPr lang="zh-CN" altLang="en-US" sz="2000" dirty="0"/>
              <a:t>年建立，作为浮点数运算的统一标准</a:t>
            </a:r>
            <a:endParaRPr lang="en-US" sz="2000" dirty="0"/>
          </a:p>
          <a:p>
            <a:pPr marL="952500" lvl="2"/>
            <a:r>
              <a:rPr lang="zh-CN" altLang="en-US" sz="1800" dirty="0"/>
              <a:t>在此之前，有很多不同（古怪）的设计</a:t>
            </a:r>
            <a:endParaRPr lang="en-US" sz="1800" dirty="0"/>
          </a:p>
          <a:p>
            <a:pPr marL="552450" lvl="1"/>
            <a:r>
              <a:rPr lang="zh-CN" altLang="en-US" sz="2000" dirty="0"/>
              <a:t>所有主流</a:t>
            </a:r>
            <a:r>
              <a:rPr lang="en-US" altLang="zh-CN" sz="2000" dirty="0"/>
              <a:t>CPU</a:t>
            </a:r>
            <a:r>
              <a:rPr lang="zh-CN" altLang="en-US" sz="2000" dirty="0"/>
              <a:t>都支持</a:t>
            </a:r>
            <a:endParaRPr lang="en-US" altLang="zh-CN" sz="2000" dirty="0"/>
          </a:p>
          <a:p>
            <a:r>
              <a:rPr lang="en-US" altLang="zh-CN" sz="2400" dirty="0"/>
              <a:t>William (</a:t>
            </a:r>
            <a:r>
              <a:rPr lang="en-US" altLang="zh-CN" sz="2400" dirty="0" err="1"/>
              <a:t>Velvel</a:t>
            </a:r>
            <a:r>
              <a:rPr lang="en-US" altLang="zh-CN" sz="2400" dirty="0"/>
              <a:t>) Morton </a:t>
            </a:r>
            <a:r>
              <a:rPr lang="en-US" altLang="zh-CN" sz="2400" dirty="0" err="1"/>
              <a:t>Kahan</a:t>
            </a:r>
            <a:r>
              <a:rPr lang="zh-CN" altLang="en-US" sz="2400" dirty="0"/>
              <a:t> 威廉</a:t>
            </a:r>
            <a:r>
              <a:rPr lang="en-US" altLang="zh-CN" sz="2400" dirty="0"/>
              <a:t>·</a:t>
            </a:r>
            <a:r>
              <a:rPr lang="zh-CN" altLang="en-US" sz="2400" dirty="0"/>
              <a:t>卡亨</a:t>
            </a:r>
            <a:endParaRPr lang="en-US" altLang="zh-TW" sz="2400" dirty="0"/>
          </a:p>
          <a:p>
            <a:pPr lvl="1"/>
            <a:r>
              <a:rPr lang="en-US" altLang="zh-CN" sz="2000" dirty="0"/>
              <a:t>1933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en-US" altLang="zh-CN" sz="2000" dirty="0"/>
              <a:t>UC</a:t>
            </a:r>
            <a:r>
              <a:rPr lang="zh-CN" altLang="en-US" sz="2000" dirty="0"/>
              <a:t> </a:t>
            </a:r>
            <a:r>
              <a:rPr lang="en-US" altLang="zh-CN" sz="2000" dirty="0"/>
              <a:t>Berkeley</a:t>
            </a:r>
          </a:p>
          <a:p>
            <a:pPr lvl="1"/>
            <a:r>
              <a:rPr lang="en-US" altLang="zh-CN" sz="2000" dirty="0"/>
              <a:t>1989</a:t>
            </a:r>
            <a:r>
              <a:rPr lang="zh-CN" altLang="en-US" sz="2000" dirty="0"/>
              <a:t>年图灵奖，因为数值计算方面的贡献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Kahan</a:t>
            </a:r>
            <a:r>
              <a:rPr lang="zh-TW" altLang="en-US" sz="2000" dirty="0"/>
              <a:t>是浮点运算</a:t>
            </a:r>
            <a:r>
              <a:rPr lang="en-US" altLang="zh-TW" sz="2000" dirty="0"/>
              <a:t>IEE</a:t>
            </a:r>
            <a:r>
              <a:rPr lang="zh-TW" altLang="en-US" sz="2000" dirty="0"/>
              <a:t>标准</a:t>
            </a:r>
            <a:r>
              <a:rPr lang="en-US" altLang="zh-TW" sz="2000" dirty="0"/>
              <a:t>IEEE 754</a:t>
            </a:r>
            <a:r>
              <a:rPr lang="zh-TW" altLang="en-US" sz="2000" dirty="0"/>
              <a:t>， </a:t>
            </a:r>
            <a:r>
              <a:rPr lang="en-US" altLang="zh-TW" sz="2000" dirty="0"/>
              <a:t>IEEE 854</a:t>
            </a:r>
            <a:r>
              <a:rPr lang="zh-TW" altLang="en-US" sz="2000" dirty="0"/>
              <a:t>的主要设计师</a:t>
            </a:r>
            <a:endParaRPr kumimoji="1" lang="zh-CN" altLang="en-US" sz="2000" dirty="0"/>
          </a:p>
          <a:p>
            <a:pPr marL="552450" lvl="1"/>
            <a:endParaRPr lang="en-US" sz="2000" dirty="0"/>
          </a:p>
          <a:p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14800"/>
            <a:ext cx="2895600" cy="20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7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B643-F817-47BD-9FFD-F0CFE1DD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(Binary) Scientific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909E-C9D4-4A4E-9BF5-1CFD041C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parts of a number in scientific notation?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value does the significand always begin with in scientific notation?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26B6-1213-4D5F-A87E-E8529613D2C1}"/>
              </a:ext>
            </a:extLst>
          </p:cNvPr>
          <p:cNvSpPr txBox="1"/>
          <p:nvPr/>
        </p:nvSpPr>
        <p:spPr>
          <a:xfrm>
            <a:off x="1558925" y="1981200"/>
            <a:ext cx="6026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1.1101101101101</a:t>
            </a:r>
            <a:r>
              <a:rPr kumimoji="0" lang="en-US" sz="4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2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x 2</a:t>
            </a:r>
            <a:r>
              <a:rPr kumimoji="0" lang="en-US" sz="4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13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38F1A8-6CCF-41AB-8B1D-66B8BA44F978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9400" y="2750641"/>
            <a:ext cx="914400" cy="1745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40AF4-5308-4503-87E2-5201D852FCE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50100" y="2462262"/>
            <a:ext cx="241300" cy="1881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10AEC1-B38B-47C3-8BC3-3AFCC1EE7317}"/>
              </a:ext>
            </a:extLst>
          </p:cNvPr>
          <p:cNvSpPr txBox="1"/>
          <p:nvPr/>
        </p:nvSpPr>
        <p:spPr>
          <a:xfrm>
            <a:off x="381000" y="4495800"/>
            <a:ext cx="458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07F26-C89F-4F5E-AAB1-BC0E2520E98B}"/>
              </a:ext>
            </a:extLst>
          </p:cNvPr>
          <p:cNvSpPr txBox="1"/>
          <p:nvPr/>
        </p:nvSpPr>
        <p:spPr>
          <a:xfrm>
            <a:off x="5099050" y="4317999"/>
            <a:ext cx="458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16F9B52-3B7F-44A0-8DF4-C36D4A6B719A}"/>
              </a:ext>
            </a:extLst>
          </p:cNvPr>
          <p:cNvSpPr/>
          <p:nvPr/>
        </p:nvSpPr>
        <p:spPr>
          <a:xfrm>
            <a:off x="4800600" y="1143000"/>
            <a:ext cx="4114800" cy="590931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>
            <a:spAutoFit/>
          </a:bodyPr>
          <a:lstStyle/>
          <a:p>
            <a:pPr marL="0" marR="0" lvl="1" indent="0" algn="l" defTabSz="8953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/>
                <a:sym typeface="Gill Sans" charset="0"/>
              </a:rPr>
              <a:t>Example: 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/>
                <a:sym typeface="Gill Sans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/>
                <a:sym typeface="Gill Sans" charset="0"/>
              </a:rPr>
              <a:t>15213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/>
                <a:sym typeface="Gill Sans" charset="0"/>
              </a:rPr>
              <a:t>10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/>
                <a:sym typeface="Gill Sans" charset="0"/>
              </a:rPr>
              <a:t>  = (-1)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/>
                <a:sym typeface="Gill Sans" charset="0"/>
              </a:rPr>
              <a:t>0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x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/>
                <a:sym typeface="Gill Sans" charset="0"/>
              </a:rPr>
              <a:t>1.1101101101101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/>
                <a:sym typeface="Gill Sans" charset="0"/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/>
                <a:sym typeface="Gill Sans" charset="0"/>
              </a:rPr>
              <a:t> x 2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Bold"/>
                <a:sym typeface="Gill Sans" charset="0"/>
              </a:rPr>
              <a:t>13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Bold"/>
              <a:sym typeface="Gill San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有符号加法的溢出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和的真值需要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舍去最高位</a:t>
            </a:r>
            <a:r>
              <a:rPr lang="en-US" dirty="0"/>
              <a:t> MSB</a:t>
            </a:r>
          </a:p>
          <a:p>
            <a:pPr eaLnBrk="1" hangingPunct="1">
              <a:defRPr/>
            </a:pPr>
            <a:r>
              <a:rPr lang="zh-CN" altLang="en-US" dirty="0"/>
              <a:t>其他位仍然作为一个整数的补码来处理</a:t>
            </a:r>
            <a:endParaRPr lang="en-US" dirty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724400" y="4066687"/>
            <a:ext cx="9489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 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5072251" y="2695087"/>
            <a:ext cx="6011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 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TAdd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PosOver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NegOver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7583D39-A4D4-69D1-C9F7-4187BAB1A716}"/>
                  </a:ext>
                </a:extLst>
              </p14:cNvPr>
              <p14:cNvContentPartPr/>
              <p14:nvPr/>
            </p14:nvContentPartPr>
            <p14:xfrm>
              <a:off x="11675749" y="4150358"/>
              <a:ext cx="16560" cy="115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7583D39-A4D4-69D1-C9F7-4187BAB1A7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67109" y="4141718"/>
                <a:ext cx="3420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95425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000" dirty="0"/>
              <a:t>Single precision: 32 bits (float)</a:t>
            </a:r>
          </a:p>
          <a:p>
            <a:pPr>
              <a:spcBef>
                <a:spcPts val="10000"/>
              </a:spcBef>
            </a:pPr>
            <a:r>
              <a:rPr lang="en-US" sz="2000" dirty="0"/>
              <a:t>Double precision: 64 bits (double)</a:t>
            </a:r>
          </a:p>
          <a:p>
            <a:pPr>
              <a:spcBef>
                <a:spcPts val="10000"/>
              </a:spcBef>
            </a:pPr>
            <a:r>
              <a:rPr lang="en-US" sz="2000" dirty="0"/>
              <a:t>Extended precision: 80 bits (Intel only, long double)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911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Three “kinds” of floating point numbers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828800" y="1295400"/>
          <a:ext cx="5765800" cy="1016000"/>
        </p:xfrm>
        <a:graphic>
          <a:graphicData uri="http://schemas.openxmlformats.org/drawingml/2006/table">
            <a:tbl>
              <a:tblPr/>
              <a:tblGrid>
                <a:gridCol w="29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1143000" y="2286000"/>
            <a:ext cx="18288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971800" y="2286000"/>
            <a:ext cx="8382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971800" y="2286000"/>
            <a:ext cx="39624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66275" y="3809999"/>
            <a:ext cx="10198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" charset="0"/>
              </a:rPr>
              <a:t>00…00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1829" y="3820749"/>
            <a:ext cx="32562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" charset="0"/>
              </a:rPr>
              <a:t>exp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" charset="0"/>
              </a:rPr>
              <a:t> ≠ 0 and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" charset="0"/>
              </a:rPr>
              <a:t>exp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" charset="0"/>
              </a:rPr>
              <a:t> ≠ 11…11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9400" y="3820749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" charset="0"/>
              </a:rPr>
              <a:t>11…11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624" y="4419600"/>
            <a:ext cx="217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" charset="0"/>
              </a:rPr>
              <a:t>denormalized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4945" y="4419600"/>
            <a:ext cx="181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" charset="0"/>
              </a:rPr>
              <a:t>normalized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4234" y="4419600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" charset="0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1898235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  <a:r>
              <a:rPr lang="en-US" altLang="zh-CN" dirty="0"/>
              <a:t>(</a:t>
            </a:r>
            <a:r>
              <a:rPr lang="zh-CN" altLang="en-US" dirty="0"/>
              <a:t>规格化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When: exp ≠ 000…0 and exp ≠ 111…1</a:t>
            </a:r>
          </a:p>
          <a:p>
            <a:endParaRPr lang="en-US" sz="2400" dirty="0"/>
          </a:p>
          <a:p>
            <a:r>
              <a:rPr lang="en-US" sz="2400" dirty="0"/>
              <a:t>E coded as a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sz="2400" dirty="0"/>
              <a:t> value: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 (</a:t>
            </a:r>
            <a:r>
              <a:rPr lang="zh-CN" alt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移码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)</a:t>
            </a:r>
            <a:endParaRPr lang="en-US" sz="2400" dirty="0"/>
          </a:p>
          <a:p>
            <a:pPr marL="552450" lvl="1"/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sz="2000" dirty="0"/>
              <a:t>: unsigned value of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dirty="0"/>
              <a:t> = 2</a:t>
            </a:r>
            <a:r>
              <a:rPr lang="en-US" sz="2000" baseline="32000" dirty="0"/>
              <a:t>k-1</a:t>
            </a:r>
            <a:r>
              <a:rPr lang="en-US" sz="2000" dirty="0"/>
              <a:t> - 1, where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sz="2000" dirty="0"/>
              <a:t> is number of exponent bits</a:t>
            </a:r>
          </a:p>
          <a:p>
            <a:pPr marL="838200" lvl="2"/>
            <a:r>
              <a:rPr lang="en-US" sz="1800" dirty="0"/>
              <a:t>Single precision: 127 (Exp: 1…254, E: -126…127)</a:t>
            </a:r>
          </a:p>
          <a:p>
            <a:pPr marL="838200" lvl="2"/>
            <a:r>
              <a:rPr lang="en-US" sz="1800" dirty="0"/>
              <a:t>Double precision: 1023 (Exp: 1…2046, E: -1022…1023)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1751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30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>
            <a:extLst>
              <a:ext uri="{FF2B5EF4-FFF2-40B4-BE49-F238E27FC236}">
                <a16:creationId xmlns:a16="http://schemas.microsoft.com/office/drawing/2014/main" id="{8CBE3EE3-4705-3F07-BD8E-A71E9502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45256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</a:p>
        </p:txBody>
      </p:sp>
      <p:sp>
        <p:nvSpPr>
          <p:cNvPr id="253955" name="Text Box 3">
            <a:extLst>
              <a:ext uri="{FF2B5EF4-FFF2-40B4-BE49-F238E27FC236}">
                <a16:creationId xmlns:a16="http://schemas.microsoft.com/office/drawing/2014/main" id="{685F0694-DD93-6AD8-13B7-1EC756068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145256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CD74950-ACCD-C61D-12D4-3D06E214FA05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2017713"/>
            <a:ext cx="1473200" cy="2168525"/>
            <a:chOff x="1104" y="1268"/>
            <a:chExt cx="928" cy="1366"/>
          </a:xfrm>
        </p:grpSpPr>
        <p:sp>
          <p:nvSpPr>
            <p:cNvPr id="71731" name="Text Box 5">
              <a:extLst>
                <a:ext uri="{FF2B5EF4-FFF2-40B4-BE49-F238E27FC236}">
                  <a16:creationId xmlns:a16="http://schemas.microsoft.com/office/drawing/2014/main" id="{0349BC00-BE2F-D661-4B40-E1DC59B2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68"/>
              <a:ext cx="9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+21</a:t>
              </a:r>
            </a:p>
          </p:txBody>
        </p:sp>
        <p:sp>
          <p:nvSpPr>
            <p:cNvPr id="71732" name="Text Box 6">
              <a:extLst>
                <a:ext uri="{FF2B5EF4-FFF2-40B4-BE49-F238E27FC236}">
                  <a16:creationId xmlns:a16="http://schemas.microsoft.com/office/drawing/2014/main" id="{EBC627CD-0E1E-D2A5-A7BE-ED46EC0A5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619"/>
              <a:ext cx="8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71733" name="Text Box 7">
              <a:extLst>
                <a:ext uri="{FF2B5EF4-FFF2-40B4-BE49-F238E27FC236}">
                  <a16:creationId xmlns:a16="http://schemas.microsoft.com/office/drawing/2014/main" id="{39C7735A-301A-09E1-09C3-4E83CD3E2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955"/>
              <a:ext cx="9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kumimoji="1" lang="en-US" altLang="zh-CN" sz="9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+31</a:t>
              </a:r>
            </a:p>
          </p:txBody>
        </p:sp>
        <p:sp>
          <p:nvSpPr>
            <p:cNvPr id="71734" name="Text Box 8">
              <a:extLst>
                <a:ext uri="{FF2B5EF4-FFF2-40B4-BE49-F238E27FC236}">
                  <a16:creationId xmlns:a16="http://schemas.microsoft.com/office/drawing/2014/main" id="{4A6FB03C-639D-2D25-3B70-4B51E635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2304"/>
              <a:ext cx="8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</p:grpSp>
      <p:sp>
        <p:nvSpPr>
          <p:cNvPr id="253961" name="Text Box 9">
            <a:extLst>
              <a:ext uri="{FF2B5EF4-FFF2-40B4-BE49-F238E27FC236}">
                <a16:creationId xmlns:a16="http://schemas.microsoft.com/office/drawing/2014/main" id="{EEF727A6-B72B-1265-966E-6575EAB73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4195763"/>
            <a:ext cx="1169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3200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baseline="4000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53962" name="Text Box 10">
            <a:extLst>
              <a:ext uri="{FF2B5EF4-FFF2-40B4-BE49-F238E27FC236}">
                <a16:creationId xmlns:a16="http://schemas.microsoft.com/office/drawing/2014/main" id="{950E1320-6889-4731-29C3-9FAA28538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576763"/>
            <a:ext cx="272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+10101 + 100000</a:t>
            </a:r>
          </a:p>
        </p:txBody>
      </p:sp>
      <p:sp>
        <p:nvSpPr>
          <p:cNvPr id="253963" name="Text Box 11">
            <a:extLst>
              <a:ext uri="{FF2B5EF4-FFF2-40B4-BE49-F238E27FC236}">
                <a16:creationId xmlns:a16="http://schemas.microsoft.com/office/drawing/2014/main" id="{2EA3E632-6A0C-D14E-28AA-8BA4A9F8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5716588"/>
            <a:ext cx="272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+11111 + 100000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835C35C6-8493-3FEE-F095-706642A5C25B}"/>
              </a:ext>
            </a:extLst>
          </p:cNvPr>
          <p:cNvGrpSpPr>
            <a:grpSpLocks/>
          </p:cNvGrpSpPr>
          <p:nvPr/>
        </p:nvGrpSpPr>
        <p:grpSpPr bwMode="auto">
          <a:xfrm>
            <a:off x="3386138" y="5178425"/>
            <a:ext cx="2638425" cy="519113"/>
            <a:chOff x="1314" y="3225"/>
            <a:chExt cx="1662" cy="327"/>
          </a:xfrm>
        </p:grpSpPr>
        <p:sp>
          <p:nvSpPr>
            <p:cNvPr id="71729" name="Text Box 13">
              <a:extLst>
                <a:ext uri="{FF2B5EF4-FFF2-40B4-BE49-F238E27FC236}">
                  <a16:creationId xmlns:a16="http://schemas.microsoft.com/office/drawing/2014/main" id="{C1623133-B592-7FE8-5EE3-5489F7F66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" y="3225"/>
              <a:ext cx="1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10101 + 100000</a:t>
              </a:r>
            </a:p>
          </p:txBody>
        </p:sp>
        <p:sp>
          <p:nvSpPr>
            <p:cNvPr id="71730" name="Line 14">
              <a:extLst>
                <a:ext uri="{FF2B5EF4-FFF2-40B4-BE49-F238E27FC236}">
                  <a16:creationId xmlns:a16="http://schemas.microsoft.com/office/drawing/2014/main" id="{0CF43071-34DC-16DF-6337-4D791CF59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3408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D7EC96EB-5063-89F7-1E5D-109DCDA129C8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6254750"/>
            <a:ext cx="2632075" cy="519113"/>
            <a:chOff x="1318" y="3897"/>
            <a:chExt cx="1658" cy="327"/>
          </a:xfrm>
        </p:grpSpPr>
        <p:sp>
          <p:nvSpPr>
            <p:cNvPr id="71727" name="Text Box 16">
              <a:extLst>
                <a:ext uri="{FF2B5EF4-FFF2-40B4-BE49-F238E27FC236}">
                  <a16:creationId xmlns:a16="http://schemas.microsoft.com/office/drawing/2014/main" id="{024233B1-E6A4-DA80-71A9-39B3DEFF2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" y="3897"/>
              <a:ext cx="1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11111 + 100000</a:t>
              </a:r>
            </a:p>
          </p:txBody>
        </p:sp>
        <p:sp>
          <p:nvSpPr>
            <p:cNvPr id="71728" name="Line 17">
              <a:extLst>
                <a:ext uri="{FF2B5EF4-FFF2-40B4-BE49-F238E27FC236}">
                  <a16:creationId xmlns:a16="http://schemas.microsoft.com/office/drawing/2014/main" id="{AD37965B-2033-F1DA-BFB7-DC2216B41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4080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541270E3-08EF-8064-E9D8-9A2123562D84}"/>
              </a:ext>
            </a:extLst>
          </p:cNvPr>
          <p:cNvGrpSpPr>
            <a:grpSpLocks/>
          </p:cNvGrpSpPr>
          <p:nvPr/>
        </p:nvGrpSpPr>
        <p:grpSpPr bwMode="auto">
          <a:xfrm>
            <a:off x="7459663" y="2138363"/>
            <a:ext cx="854075" cy="762000"/>
            <a:chOff x="4906" y="1344"/>
            <a:chExt cx="538" cy="480"/>
          </a:xfrm>
        </p:grpSpPr>
        <p:sp>
          <p:nvSpPr>
            <p:cNvPr id="71725" name="AutoShape 19">
              <a:extLst>
                <a:ext uri="{FF2B5EF4-FFF2-40B4-BE49-F238E27FC236}">
                  <a16:creationId xmlns:a16="http://schemas.microsoft.com/office/drawing/2014/main" id="{3771133F-0A11-7D34-CF6A-2976033F39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786" y="1464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71726" name="Text Box 20">
              <a:extLst>
                <a:ext uri="{FF2B5EF4-FFF2-40B4-BE49-F238E27FC236}">
                  <a16:creationId xmlns:a16="http://schemas.microsoft.com/office/drawing/2014/main" id="{37750345-37B6-9405-8718-509E7B2B2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3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8F44510C-0367-AE29-DDBF-BC984B020FF2}"/>
              </a:ext>
            </a:extLst>
          </p:cNvPr>
          <p:cNvGrpSpPr>
            <a:grpSpLocks/>
          </p:cNvGrpSpPr>
          <p:nvPr/>
        </p:nvGrpSpPr>
        <p:grpSpPr bwMode="auto">
          <a:xfrm>
            <a:off x="7459663" y="3357563"/>
            <a:ext cx="838200" cy="762000"/>
            <a:chOff x="4906" y="2112"/>
            <a:chExt cx="528" cy="480"/>
          </a:xfrm>
        </p:grpSpPr>
        <p:sp>
          <p:nvSpPr>
            <p:cNvPr id="71723" name="AutoShape 22">
              <a:extLst>
                <a:ext uri="{FF2B5EF4-FFF2-40B4-BE49-F238E27FC236}">
                  <a16:creationId xmlns:a16="http://schemas.microsoft.com/office/drawing/2014/main" id="{0B8BE82E-03EE-F830-9EFC-3F385AB904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786" y="2232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71724" name="Text Box 23">
              <a:extLst>
                <a:ext uri="{FF2B5EF4-FFF2-40B4-BE49-F238E27FC236}">
                  <a16:creationId xmlns:a16="http://schemas.microsoft.com/office/drawing/2014/main" id="{4D2C49D4-2128-CFA0-C61C-759DEE236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230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</a:p>
          </p:txBody>
        </p:sp>
      </p:grpSp>
      <p:sp>
        <p:nvSpPr>
          <p:cNvPr id="253976" name="Text Box 24">
            <a:extLst>
              <a:ext uri="{FF2B5EF4-FFF2-40B4-BE49-F238E27FC236}">
                <a16:creationId xmlns:a16="http://schemas.microsoft.com/office/drawing/2014/main" id="{7A42188C-FF0D-5CC8-9CF2-5A55E5D90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20383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</a:t>
            </a:r>
          </a:p>
        </p:txBody>
      </p:sp>
      <p:sp>
        <p:nvSpPr>
          <p:cNvPr id="253977" name="Text Box 25">
            <a:extLst>
              <a:ext uri="{FF2B5EF4-FFF2-40B4-BE49-F238E27FC236}">
                <a16:creationId xmlns:a16="http://schemas.microsoft.com/office/drawing/2014/main" id="{33FDEF8E-CEDB-4D54-2D71-001615896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321151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</a:t>
            </a:r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744E52CD-C5C9-8379-0E2C-FD2EB6C29FF8}"/>
              </a:ext>
            </a:extLst>
          </p:cNvPr>
          <p:cNvGrpSpPr>
            <a:grpSpLocks/>
          </p:cNvGrpSpPr>
          <p:nvPr/>
        </p:nvGrpSpPr>
        <p:grpSpPr bwMode="auto">
          <a:xfrm>
            <a:off x="7472363" y="4576763"/>
            <a:ext cx="946150" cy="914400"/>
            <a:chOff x="3888" y="2832"/>
            <a:chExt cx="596" cy="576"/>
          </a:xfrm>
        </p:grpSpPr>
        <p:sp>
          <p:nvSpPr>
            <p:cNvPr id="71721" name="AutoShape 27">
              <a:extLst>
                <a:ext uri="{FF2B5EF4-FFF2-40B4-BE49-F238E27FC236}">
                  <a16:creationId xmlns:a16="http://schemas.microsoft.com/office/drawing/2014/main" id="{85EF5A4D-DB27-2920-7649-0BB6B6685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92" y="3072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71722" name="Text Box 28">
              <a:extLst>
                <a:ext uri="{FF2B5EF4-FFF2-40B4-BE49-F238E27FC236}">
                  <a16:creationId xmlns:a16="http://schemas.microsoft.com/office/drawing/2014/main" id="{0E65796C-3F65-A5BF-9A52-791D1A1C3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83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</a:p>
          </p:txBody>
        </p: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86180CE7-8D44-5C32-720B-B77C1885CE56}"/>
              </a:ext>
            </a:extLst>
          </p:cNvPr>
          <p:cNvGrpSpPr>
            <a:grpSpLocks/>
          </p:cNvGrpSpPr>
          <p:nvPr/>
        </p:nvGrpSpPr>
        <p:grpSpPr bwMode="auto">
          <a:xfrm>
            <a:off x="7472363" y="5783263"/>
            <a:ext cx="946150" cy="838200"/>
            <a:chOff x="3888" y="3552"/>
            <a:chExt cx="596" cy="528"/>
          </a:xfrm>
        </p:grpSpPr>
        <p:sp>
          <p:nvSpPr>
            <p:cNvPr id="71719" name="Text Box 30">
              <a:extLst>
                <a:ext uri="{FF2B5EF4-FFF2-40B4-BE49-F238E27FC236}">
                  <a16:creationId xmlns:a16="http://schemas.microsoft.com/office/drawing/2014/main" id="{53BEC560-7746-2C82-8B2B-7F40A89F0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</a:p>
          </p:txBody>
        </p:sp>
        <p:sp>
          <p:nvSpPr>
            <p:cNvPr id="71720" name="AutoShape 31">
              <a:extLst>
                <a:ext uri="{FF2B5EF4-FFF2-40B4-BE49-F238E27FC236}">
                  <a16:creationId xmlns:a16="http://schemas.microsoft.com/office/drawing/2014/main" id="{0A346EE0-CA6C-BB62-049E-F4201A77DF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92" y="3744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</p:grpSp>
      <p:sp>
        <p:nvSpPr>
          <p:cNvPr id="253984" name="Text Box 32">
            <a:extLst>
              <a:ext uri="{FF2B5EF4-FFF2-40B4-BE49-F238E27FC236}">
                <a16:creationId xmlns:a16="http://schemas.microsoft.com/office/drawing/2014/main" id="{A22A07E9-7A86-DE87-5230-134F10D74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8069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sp>
        <p:nvSpPr>
          <p:cNvPr id="253985" name="Text Box 33">
            <a:extLst>
              <a:ext uri="{FF2B5EF4-FFF2-40B4-BE49-F238E27FC236}">
                <a16:creationId xmlns:a16="http://schemas.microsoft.com/office/drawing/2014/main" id="{01B925D2-0B22-9EEE-893E-D10144F3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60229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sp>
        <p:nvSpPr>
          <p:cNvPr id="253986" name="Text Box 34">
            <a:extLst>
              <a:ext uri="{FF2B5EF4-FFF2-40B4-BE49-F238E27FC236}">
                <a16:creationId xmlns:a16="http://schemas.microsoft.com/office/drawing/2014/main" id="{EF0E2A98-B729-029D-82B5-85162BF18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2017713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0,10101</a:t>
            </a:r>
          </a:p>
        </p:txBody>
      </p:sp>
      <p:sp>
        <p:nvSpPr>
          <p:cNvPr id="253987" name="Text Box 35">
            <a:extLst>
              <a:ext uri="{FF2B5EF4-FFF2-40B4-BE49-F238E27FC236}">
                <a16:creationId xmlns:a16="http://schemas.microsoft.com/office/drawing/2014/main" id="{407CFD9D-6722-1C62-C111-0CE68C8E6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2574925"/>
            <a:ext cx="133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1,01011</a:t>
            </a:r>
          </a:p>
        </p:txBody>
      </p:sp>
      <p:sp>
        <p:nvSpPr>
          <p:cNvPr id="253988" name="Text Box 36">
            <a:extLst>
              <a:ext uri="{FF2B5EF4-FFF2-40B4-BE49-F238E27FC236}">
                <a16:creationId xmlns:a16="http://schemas.microsoft.com/office/drawing/2014/main" id="{007B50E3-73B7-F609-DA19-5E51D7485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3108325"/>
            <a:ext cx="133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0,11111</a:t>
            </a:r>
          </a:p>
        </p:txBody>
      </p:sp>
      <p:sp>
        <p:nvSpPr>
          <p:cNvPr id="253989" name="Text Box 37">
            <a:extLst>
              <a:ext uri="{FF2B5EF4-FFF2-40B4-BE49-F238E27FC236}">
                <a16:creationId xmlns:a16="http://schemas.microsoft.com/office/drawing/2014/main" id="{F017A0E1-9CEE-2C75-108B-B93EBA3F6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3662363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1,00001</a:t>
            </a:r>
          </a:p>
        </p:txBody>
      </p:sp>
      <p:sp>
        <p:nvSpPr>
          <p:cNvPr id="253990" name="Text Box 38">
            <a:extLst>
              <a:ext uri="{FF2B5EF4-FFF2-40B4-BE49-F238E27FC236}">
                <a16:creationId xmlns:a16="http://schemas.microsoft.com/office/drawing/2014/main" id="{6F4285D0-0768-B992-D67B-97C889DC0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017713"/>
            <a:ext cx="127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+10101</a:t>
            </a:r>
          </a:p>
        </p:txBody>
      </p:sp>
      <p:sp>
        <p:nvSpPr>
          <p:cNvPr id="253991" name="Text Box 39">
            <a:extLst>
              <a:ext uri="{FF2B5EF4-FFF2-40B4-BE49-F238E27FC236}">
                <a16:creationId xmlns:a16="http://schemas.microsoft.com/office/drawing/2014/main" id="{0C657400-9F7A-7DDB-BA05-EC7FC1B29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574925"/>
            <a:ext cx="127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10101</a:t>
            </a:r>
          </a:p>
        </p:txBody>
      </p:sp>
      <p:sp>
        <p:nvSpPr>
          <p:cNvPr id="253992" name="Text Box 40">
            <a:extLst>
              <a:ext uri="{FF2B5EF4-FFF2-40B4-BE49-F238E27FC236}">
                <a16:creationId xmlns:a16="http://schemas.microsoft.com/office/drawing/2014/main" id="{504B8253-4E02-71F7-5BF0-AC134A037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3108325"/>
            <a:ext cx="127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+11111</a:t>
            </a:r>
          </a:p>
        </p:txBody>
      </p:sp>
      <p:sp>
        <p:nvSpPr>
          <p:cNvPr id="253993" name="Text Box 41">
            <a:extLst>
              <a:ext uri="{FF2B5EF4-FFF2-40B4-BE49-F238E27FC236}">
                <a16:creationId xmlns:a16="http://schemas.microsoft.com/office/drawing/2014/main" id="{88E4AEE6-65A0-1CB3-0DF3-84085419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3662363"/>
            <a:ext cx="127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</a:t>
            </a:r>
          </a:p>
        </p:txBody>
      </p:sp>
      <p:sp>
        <p:nvSpPr>
          <p:cNvPr id="253994" name="Text Box 42">
            <a:extLst>
              <a:ext uri="{FF2B5EF4-FFF2-40B4-BE49-F238E27FC236}">
                <a16:creationId xmlns:a16="http://schemas.microsoft.com/office/drawing/2014/main" id="{2E527028-16EC-2800-B419-7DDD73D5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4576763"/>
            <a:ext cx="154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 110101</a:t>
            </a:r>
          </a:p>
        </p:txBody>
      </p:sp>
      <p:sp>
        <p:nvSpPr>
          <p:cNvPr id="253995" name="Text Box 43">
            <a:extLst>
              <a:ext uri="{FF2B5EF4-FFF2-40B4-BE49-F238E27FC236}">
                <a16:creationId xmlns:a16="http://schemas.microsoft.com/office/drawing/2014/main" id="{6B401D92-C7E6-91C2-CA45-0F311EFC3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5178425"/>
            <a:ext cx="154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 001011</a:t>
            </a:r>
          </a:p>
        </p:txBody>
      </p:sp>
      <p:sp>
        <p:nvSpPr>
          <p:cNvPr id="253996" name="Text Box 44">
            <a:extLst>
              <a:ext uri="{FF2B5EF4-FFF2-40B4-BE49-F238E27FC236}">
                <a16:creationId xmlns:a16="http://schemas.microsoft.com/office/drawing/2014/main" id="{C2E31131-C6A4-D49D-02E9-D308F812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5716588"/>
            <a:ext cx="154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 111111</a:t>
            </a:r>
          </a:p>
        </p:txBody>
      </p:sp>
      <p:sp>
        <p:nvSpPr>
          <p:cNvPr id="253997" name="Text Box 45">
            <a:extLst>
              <a:ext uri="{FF2B5EF4-FFF2-40B4-BE49-F238E27FC236}">
                <a16:creationId xmlns:a16="http://schemas.microsoft.com/office/drawing/2014/main" id="{9903CEB0-C0D9-A8F4-D8B1-38157DB65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6254750"/>
            <a:ext cx="154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 000001</a:t>
            </a:r>
          </a:p>
        </p:txBody>
      </p:sp>
      <p:sp>
        <p:nvSpPr>
          <p:cNvPr id="253998" name="Text Box 46">
            <a:extLst>
              <a:ext uri="{FF2B5EF4-FFF2-40B4-BE49-F238E27FC236}">
                <a16:creationId xmlns:a16="http://schemas.microsoft.com/office/drawing/2014/main" id="{D85A098E-6DEE-E1D4-CC97-976A9BEE9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14525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</a:t>
            </a:r>
          </a:p>
        </p:txBody>
      </p:sp>
      <p:sp>
        <p:nvSpPr>
          <p:cNvPr id="253999" name="Text Box 47">
            <a:extLst>
              <a:ext uri="{FF2B5EF4-FFF2-40B4-BE49-F238E27FC236}">
                <a16:creationId xmlns:a16="http://schemas.microsoft.com/office/drawing/2014/main" id="{9C170945-E0A2-B26F-819E-38FBA732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14525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</a:p>
        </p:txBody>
      </p:sp>
      <p:sp>
        <p:nvSpPr>
          <p:cNvPr id="254000" name="Text Box 48">
            <a:extLst>
              <a:ext uri="{FF2B5EF4-FFF2-40B4-BE49-F238E27FC236}">
                <a16:creationId xmlns:a16="http://schemas.microsoft.com/office/drawing/2014/main" id="{3FB1FB90-4122-31A0-7579-E16A9709E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75" y="512762"/>
            <a:ext cx="8494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solidFill>
                  <a:srgbClr val="002060"/>
                </a:solidFill>
              </a:rPr>
              <a:t>问题：补码能真实地反映真值的大小吗？</a:t>
            </a:r>
          </a:p>
        </p:txBody>
      </p:sp>
      <p:sp>
        <p:nvSpPr>
          <p:cNvPr id="254001" name="Text Box 49">
            <a:extLst>
              <a:ext uri="{FF2B5EF4-FFF2-40B4-BE49-F238E27FC236}">
                <a16:creationId xmlns:a16="http://schemas.microsoft.com/office/drawing/2014/main" id="{B801F367-2691-CADE-136D-0F9C16360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3988"/>
            <a:ext cx="7308850" cy="5191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答案：补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码表示很难直接判断其真值大小！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355365E-DD49-80C6-93D6-F7B9C00134B2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4613275"/>
            <a:ext cx="1473200" cy="2168525"/>
            <a:chOff x="1104" y="1268"/>
            <a:chExt cx="928" cy="1366"/>
          </a:xfrm>
        </p:grpSpPr>
        <p:sp>
          <p:nvSpPr>
            <p:cNvPr id="71715" name="Text Box 5">
              <a:extLst>
                <a:ext uri="{FF2B5EF4-FFF2-40B4-BE49-F238E27FC236}">
                  <a16:creationId xmlns:a16="http://schemas.microsoft.com/office/drawing/2014/main" id="{5C3223A0-FE98-6C23-5FFD-5B21A3622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68"/>
              <a:ext cx="9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+21</a:t>
              </a:r>
            </a:p>
          </p:txBody>
        </p:sp>
        <p:sp>
          <p:nvSpPr>
            <p:cNvPr id="71716" name="Text Box 6">
              <a:extLst>
                <a:ext uri="{FF2B5EF4-FFF2-40B4-BE49-F238E27FC236}">
                  <a16:creationId xmlns:a16="http://schemas.microsoft.com/office/drawing/2014/main" id="{75B2E8C6-973D-F5A9-F396-6597D498B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619"/>
              <a:ext cx="8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71717" name="Text Box 7">
              <a:extLst>
                <a:ext uri="{FF2B5EF4-FFF2-40B4-BE49-F238E27FC236}">
                  <a16:creationId xmlns:a16="http://schemas.microsoft.com/office/drawing/2014/main" id="{03DABF2A-F8C1-36B9-AC9C-4DA15F618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955"/>
              <a:ext cx="9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kumimoji="1" lang="en-US" altLang="zh-CN" sz="9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+31</a:t>
              </a:r>
            </a:p>
          </p:txBody>
        </p:sp>
        <p:sp>
          <p:nvSpPr>
            <p:cNvPr id="71718" name="Text Box 8">
              <a:extLst>
                <a:ext uri="{FF2B5EF4-FFF2-40B4-BE49-F238E27FC236}">
                  <a16:creationId xmlns:a16="http://schemas.microsoft.com/office/drawing/2014/main" id="{19EC4746-99A0-87E1-2E42-B3E22A87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2304"/>
              <a:ext cx="8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5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5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5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5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autoUpdateAnimBg="0"/>
      <p:bldP spid="253955" grpId="0" autoUpdateAnimBg="0"/>
      <p:bldP spid="253961" grpId="0" autoUpdateAnimBg="0"/>
      <p:bldP spid="253962" grpId="0" autoUpdateAnimBg="0"/>
      <p:bldP spid="253963" grpId="0" autoUpdateAnimBg="0"/>
      <p:bldP spid="253976" grpId="0" autoUpdateAnimBg="0"/>
      <p:bldP spid="253977" grpId="0" autoUpdateAnimBg="0"/>
      <p:bldP spid="253984" grpId="0" autoUpdateAnimBg="0"/>
      <p:bldP spid="253985" grpId="0" autoUpdateAnimBg="0"/>
      <p:bldP spid="253986" grpId="0" autoUpdateAnimBg="0"/>
      <p:bldP spid="253987" grpId="0" autoUpdateAnimBg="0"/>
      <p:bldP spid="253988" grpId="0" autoUpdateAnimBg="0"/>
      <p:bldP spid="253989" grpId="0" autoUpdateAnimBg="0"/>
      <p:bldP spid="253990" grpId="0" autoUpdateAnimBg="0"/>
      <p:bldP spid="253991" grpId="0" autoUpdateAnimBg="0"/>
      <p:bldP spid="253992" grpId="0" autoUpdateAnimBg="0"/>
      <p:bldP spid="253993" grpId="0" autoUpdateAnimBg="0"/>
      <p:bldP spid="253994" grpId="0" autoUpdateAnimBg="0"/>
      <p:bldP spid="253995" grpId="0" autoUpdateAnimBg="0"/>
      <p:bldP spid="253996" grpId="0" autoUpdateAnimBg="0"/>
      <p:bldP spid="253997" grpId="0" autoUpdateAnimBg="0"/>
      <p:bldP spid="253998" grpId="0" autoUpdateAnimBg="0"/>
      <p:bldP spid="253999" grpId="0" autoUpdateAnimBg="0"/>
      <p:bldP spid="25400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>
            <a:extLst>
              <a:ext uri="{FF2B5EF4-FFF2-40B4-BE49-F238E27FC236}">
                <a16:creationId xmlns:a16="http://schemas.microsoft.com/office/drawing/2014/main" id="{41898984-EB89-B83F-2188-B86C961A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906911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为什么要用移码来表示浮点数的阶码呢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258051" name="Text Box 3">
            <a:extLst>
              <a:ext uri="{FF2B5EF4-FFF2-40B4-BE49-F238E27FC236}">
                <a16:creationId xmlns:a16="http://schemas.microsoft.com/office/drawing/2014/main" id="{708FDEDC-9B24-0CB6-62C6-E5DAB524F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554611"/>
            <a:ext cx="8891587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</a:rPr>
              <a:t> 便于浮点数加减运算时的对阶操作。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 例：  </a:t>
            </a:r>
            <a:r>
              <a:rPr lang="en-US" altLang="zh-CN" b="1" dirty="0">
                <a:ea typeface="宋体" panose="02010600030101010101" pitchFamily="2" charset="-122"/>
              </a:rPr>
              <a:t>1.01</a:t>
            </a:r>
            <a:r>
              <a:rPr lang="en-US" altLang="zh-CN" sz="1800" b="1" dirty="0">
                <a:ea typeface="宋体" panose="02010600030101010101" pitchFamily="2" charset="-122"/>
              </a:rPr>
              <a:t>×</a:t>
            </a:r>
            <a:r>
              <a:rPr lang="en-US" altLang="zh-CN" b="1" dirty="0"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ea typeface="宋体" panose="02010600030101010101" pitchFamily="2" charset="-122"/>
              </a:rPr>
              <a:t>-1</a:t>
            </a:r>
            <a:r>
              <a:rPr lang="en-US" altLang="zh-CN" b="1" dirty="0">
                <a:ea typeface="宋体" panose="02010600030101010101" pitchFamily="2" charset="-122"/>
              </a:rPr>
              <a:t>  +1.11×2 </a:t>
            </a:r>
            <a:r>
              <a:rPr lang="en-US" altLang="zh-CN" b="1" baseline="30000" dirty="0">
                <a:ea typeface="宋体" panose="02010600030101010101" pitchFamily="2" charset="-122"/>
              </a:rPr>
              <a:t>3</a:t>
            </a:r>
            <a:r>
              <a:rPr lang="en-US" altLang="zh-CN" b="1" dirty="0">
                <a:ea typeface="宋体" panose="02010600030101010101" pitchFamily="2" charset="-122"/>
              </a:rPr>
              <a:t>=?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ea typeface="宋体" panose="02010600030101010101" pitchFamily="2" charset="-122"/>
              </a:rPr>
              <a:t>补码  </a:t>
            </a:r>
            <a:r>
              <a:rPr lang="en-US" altLang="zh-CN" b="1" dirty="0">
                <a:ea typeface="宋体" panose="02010600030101010101" pitchFamily="2" charset="-122"/>
              </a:rPr>
              <a:t>-1       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    &lt;   +3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ea typeface="宋体" panose="02010600030101010101" pitchFamily="2" charset="-122"/>
              </a:rPr>
              <a:t>移码  </a:t>
            </a:r>
            <a:r>
              <a:rPr lang="en-US" altLang="zh-CN" b="1" dirty="0">
                <a:ea typeface="宋体" panose="02010600030101010101" pitchFamily="2" charset="-122"/>
              </a:rPr>
              <a:t>-1(0111)  &lt;   +3(1011)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可以用移码表示的阶码直接比较阶码的大小</a:t>
            </a:r>
            <a:r>
              <a:rPr lang="en-US" altLang="zh-CN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!!</a:t>
            </a:r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D5EBEA03-1B68-D5A7-0705-5126CEF03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609924"/>
            <a:ext cx="813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为什么要引入移码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?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432A6BA0-A312-3201-0A5F-22B2A1AC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259211"/>
            <a:ext cx="8748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移码是用来表示浮点数的阶码！</a:t>
            </a:r>
          </a:p>
        </p:txBody>
      </p:sp>
      <p:sp>
        <p:nvSpPr>
          <p:cNvPr id="258054" name="Text Box 6">
            <a:extLst>
              <a:ext uri="{FF2B5EF4-FFF2-40B4-BE49-F238E27FC236}">
                <a16:creationId xmlns:a16="http://schemas.microsoft.com/office/drawing/2014/main" id="{1061EED6-5F61-7B0F-23FB-668570DE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4697611"/>
            <a:ext cx="40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2FE7B3-FDA4-4712-9B5D-A102B66A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4718249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1111</a:t>
            </a:r>
            <a:r>
              <a:rPr lang="en-US" altLang="zh-CN" sz="2000" b="1">
                <a:ea typeface="宋体" panose="02010600030101010101" pitchFamily="2" charset="-122"/>
              </a:rPr>
              <a:t>)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924-9B58-CD47-8108-3EC9830D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4743649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(0011)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13" name="Text Box 24">
            <a:extLst>
              <a:ext uri="{FF2B5EF4-FFF2-40B4-BE49-F238E27FC236}">
                <a16:creationId xmlns:a16="http://schemas.microsoft.com/office/drawing/2014/main" id="{73AD8C70-0019-8607-38DC-3F1058F3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8710"/>
            <a:ext cx="678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solidFill>
                  <a:srgbClr val="002060"/>
                </a:solidFill>
              </a:rPr>
              <a:t>移码的特点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/>
      <p:bldP spid="258052" grpId="0"/>
      <p:bldP spid="258053" grpId="0"/>
      <p:bldP spid="258054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>
            <a:extLst>
              <a:ext uri="{FF2B5EF4-FFF2-40B4-BE49-F238E27FC236}">
                <a16:creationId xmlns:a16="http://schemas.microsoft.com/office/drawing/2014/main" id="{0BE935AE-C432-D1BE-84F9-A1D1D2574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2" y="1416411"/>
            <a:ext cx="83058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 定义：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[X]</a:t>
            </a:r>
            <a:r>
              <a:rPr kumimoji="1" lang="zh-CN" altLang="en-US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移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= 2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+ X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其中	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Ｘ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为真值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		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baseline="30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为偏置值，</a:t>
            </a:r>
            <a:r>
              <a:rPr kumimoji="1" lang="en-US" altLang="zh-CN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为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Ｘ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的位数</a:t>
            </a:r>
          </a:p>
        </p:txBody>
      </p:sp>
      <p:sp>
        <p:nvSpPr>
          <p:cNvPr id="254979" name="Text Box 3">
            <a:extLst>
              <a:ext uri="{FF2B5EF4-FFF2-40B4-BE49-F238E27FC236}">
                <a16:creationId xmlns:a16="http://schemas.microsoft.com/office/drawing/2014/main" id="{F75988FF-1FD5-CF7B-F183-5E8CC633E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0" y="2533290"/>
            <a:ext cx="4114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例：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[+1011]</a:t>
            </a:r>
            <a:r>
              <a:rPr kumimoji="1" lang="zh-CN" altLang="en-US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=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    [-1011]</a:t>
            </a:r>
            <a:r>
              <a:rPr kumimoji="1" lang="zh-CN" altLang="en-US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=</a:t>
            </a:r>
          </a:p>
        </p:txBody>
      </p:sp>
      <p:sp>
        <p:nvSpPr>
          <p:cNvPr id="254980" name="Rectangle 4">
            <a:extLst>
              <a:ext uri="{FF2B5EF4-FFF2-40B4-BE49-F238E27FC236}">
                <a16:creationId xmlns:a16="http://schemas.microsoft.com/office/drawing/2014/main" id="{D0E96A5E-DA84-3BDF-BCB5-377E455A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862" y="551224"/>
            <a:ext cx="8893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latin typeface="+mn-lt"/>
                <a:cs typeface="+mj-cs"/>
              </a:rPr>
              <a:t>浮点数阶码的移码表示</a:t>
            </a: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id="{9CCB824A-1F26-8F0C-AAEA-597455A05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250" y="2533290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1" lang="en-US" altLang="zh-CN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10000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+1011</a:t>
            </a:r>
            <a:r>
              <a:rPr kumimoji="1" lang="en-US" altLang="zh-C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= 11011</a:t>
            </a:r>
          </a:p>
        </p:txBody>
      </p:sp>
      <p:sp>
        <p:nvSpPr>
          <p:cNvPr id="254982" name="Text Box 6">
            <a:extLst>
              <a:ext uri="{FF2B5EF4-FFF2-40B4-BE49-F238E27FC236}">
                <a16:creationId xmlns:a16="http://schemas.microsoft.com/office/drawing/2014/main" id="{ECEEE0BE-EB01-C963-432D-611B9AB1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312" y="3057165"/>
            <a:ext cx="472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1" lang="en-US" altLang="zh-CN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10000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-1011</a:t>
            </a:r>
            <a:r>
              <a:rPr kumimoji="1" lang="en-US" altLang="zh-CN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+mn-cs"/>
              </a:rPr>
              <a:t>= 00101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8A2121F-9F6F-7F4B-542A-5F45D5191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2" y="4162065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移码在数轴上的表示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1E82AEE-2201-1EA1-909E-455384CE826E}"/>
              </a:ext>
            </a:extLst>
          </p:cNvPr>
          <p:cNvGrpSpPr>
            <a:grpSpLocks/>
          </p:cNvGrpSpPr>
          <p:nvPr/>
        </p:nvGrpSpPr>
        <p:grpSpPr bwMode="auto">
          <a:xfrm>
            <a:off x="-56676" y="4681177"/>
            <a:ext cx="4756151" cy="1730375"/>
            <a:chOff x="1658" y="1680"/>
            <a:chExt cx="2996" cy="1090"/>
          </a:xfrm>
        </p:grpSpPr>
        <p:sp>
          <p:nvSpPr>
            <p:cNvPr id="73738" name="Line 6">
              <a:extLst>
                <a:ext uri="{FF2B5EF4-FFF2-40B4-BE49-F238E27FC236}">
                  <a16:creationId xmlns:a16="http://schemas.microsoft.com/office/drawing/2014/main" id="{7AF276D8-193C-EDBC-92EA-D7F5B0BDD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7" y="1968"/>
              <a:ext cx="19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9" name="Line 7">
              <a:extLst>
                <a:ext uri="{FF2B5EF4-FFF2-40B4-BE49-F238E27FC236}">
                  <a16:creationId xmlns:a16="http://schemas.microsoft.com/office/drawing/2014/main" id="{70F79E5D-9AFE-14C3-277B-92E095707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2448"/>
              <a:ext cx="20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0" name="Freeform 8">
              <a:extLst>
                <a:ext uri="{FF2B5EF4-FFF2-40B4-BE49-F238E27FC236}">
                  <a16:creationId xmlns:a16="http://schemas.microsoft.com/office/drawing/2014/main" id="{575B2CAE-37CF-DEB6-0E90-356B9C43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" y="1968"/>
              <a:ext cx="489" cy="486"/>
            </a:xfrm>
            <a:custGeom>
              <a:avLst/>
              <a:gdLst>
                <a:gd name="T0" fmla="*/ 489 w 489"/>
                <a:gd name="T1" fmla="*/ 0 h 486"/>
                <a:gd name="T2" fmla="*/ 0 w 489"/>
                <a:gd name="T3" fmla="*/ 486 h 4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1" name="Freeform 9">
              <a:extLst>
                <a:ext uri="{FF2B5EF4-FFF2-40B4-BE49-F238E27FC236}">
                  <a16:creationId xmlns:a16="http://schemas.microsoft.com/office/drawing/2014/main" id="{075ED882-263F-B534-5642-1B4F01E94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1968"/>
              <a:ext cx="489" cy="486"/>
            </a:xfrm>
            <a:custGeom>
              <a:avLst/>
              <a:gdLst>
                <a:gd name="T0" fmla="*/ 489 w 489"/>
                <a:gd name="T1" fmla="*/ 0 h 486"/>
                <a:gd name="T2" fmla="*/ 0 w 489"/>
                <a:gd name="T3" fmla="*/ 486 h 4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2" name="Freeform 10">
              <a:extLst>
                <a:ext uri="{FF2B5EF4-FFF2-40B4-BE49-F238E27FC236}">
                  <a16:creationId xmlns:a16="http://schemas.microsoft.com/office/drawing/2014/main" id="{3F6BA31A-F0CD-AC72-D007-144E87E8F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" y="1968"/>
              <a:ext cx="489" cy="486"/>
            </a:xfrm>
            <a:custGeom>
              <a:avLst/>
              <a:gdLst>
                <a:gd name="T0" fmla="*/ 489 w 489"/>
                <a:gd name="T1" fmla="*/ 0 h 486"/>
                <a:gd name="T2" fmla="*/ 0 w 489"/>
                <a:gd name="T3" fmla="*/ 486 h 4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3" name="Text Box 11">
              <a:extLst>
                <a:ext uri="{FF2B5EF4-FFF2-40B4-BE49-F238E27FC236}">
                  <a16:creationId xmlns:a16="http://schemas.microsoft.com/office/drawing/2014/main" id="{4BAD7E28-153F-BE2B-81C5-22C8F1DAF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1872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[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</a:rPr>
                <a:t>]</a:t>
              </a:r>
              <a:r>
                <a:rPr lang="zh-CN" altLang="en-US" sz="2000" baseline="-25000">
                  <a:latin typeface="Times New Roman" panose="02020603050405020304" pitchFamily="18" charset="0"/>
                </a:rPr>
                <a:t>移码</a:t>
              </a:r>
            </a:p>
          </p:txBody>
        </p:sp>
        <p:sp>
          <p:nvSpPr>
            <p:cNvPr id="73744" name="Text Box 12">
              <a:extLst>
                <a:ext uri="{FF2B5EF4-FFF2-40B4-BE49-F238E27FC236}">
                  <a16:creationId xmlns:a16="http://schemas.microsoft.com/office/drawing/2014/main" id="{4775E103-5D4F-5FD7-D0DA-6E5E64E85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" y="1680"/>
              <a:ext cx="6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2</a:t>
              </a:r>
              <a:r>
                <a:rPr lang="en-US" altLang="zh-CN" sz="3200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sz="3200" baseline="40000">
                  <a:latin typeface="Times New Roman" panose="02020603050405020304" pitchFamily="18" charset="0"/>
                </a:rPr>
                <a:t>+1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745" name="Text Box 13">
              <a:extLst>
                <a:ext uri="{FF2B5EF4-FFF2-40B4-BE49-F238E27FC236}">
                  <a16:creationId xmlns:a16="http://schemas.microsoft.com/office/drawing/2014/main" id="{9012DDA3-55E0-6CB1-90E7-7BA8E31C7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" y="1680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2</a:t>
              </a:r>
              <a:r>
                <a:rPr lang="en-US" altLang="zh-CN" sz="3200" i="1" baseline="40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3746" name="Text Box 14">
              <a:extLst>
                <a:ext uri="{FF2B5EF4-FFF2-40B4-BE49-F238E27FC236}">
                  <a16:creationId xmlns:a16="http://schemas.microsoft.com/office/drawing/2014/main" id="{4DD92A8D-7119-A449-59C7-08C2B4108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5" y="2482"/>
              <a:ext cx="5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2</a:t>
              </a:r>
              <a:r>
                <a:rPr lang="en-US" altLang="zh-CN" sz="3200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baseline="30000"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747" name="Text Box 15">
              <a:extLst>
                <a:ext uri="{FF2B5EF4-FFF2-40B4-BE49-F238E27FC236}">
                  <a16:creationId xmlns:a16="http://schemas.microsoft.com/office/drawing/2014/main" id="{DE5E2267-62F0-FA4C-F805-2A96FBE37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2482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i="1" baseline="4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3748" name="Text Box 16">
              <a:extLst>
                <a:ext uri="{FF2B5EF4-FFF2-40B4-BE49-F238E27FC236}">
                  <a16:creationId xmlns:a16="http://schemas.microsoft.com/office/drawing/2014/main" id="{A4A74DA1-FDB0-F91C-FF7D-A463FB72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0" y="2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749" name="Text Box 17">
              <a:extLst>
                <a:ext uri="{FF2B5EF4-FFF2-40B4-BE49-F238E27FC236}">
                  <a16:creationId xmlns:a16="http://schemas.microsoft.com/office/drawing/2014/main" id="{09F2E54C-4011-ECC8-C183-1EFE57C5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750" name="Text Box 18">
              <a:extLst>
                <a:ext uri="{FF2B5EF4-FFF2-40B4-BE49-F238E27FC236}">
                  <a16:creationId xmlns:a16="http://schemas.microsoft.com/office/drawing/2014/main" id="{FEB0A875-8345-0F5E-9CBB-1AE427496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2342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真值</a:t>
              </a:r>
            </a:p>
          </p:txBody>
        </p:sp>
      </p:grpSp>
      <p:sp>
        <p:nvSpPr>
          <p:cNvPr id="23" name="Text Box 4">
            <a:extLst>
              <a:ext uri="{FF2B5EF4-FFF2-40B4-BE49-F238E27FC236}">
                <a16:creationId xmlns:a16="http://schemas.microsoft.com/office/drawing/2014/main" id="{E42BE123-EF25-6751-81DC-8550F709A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548" y="3871357"/>
            <a:ext cx="4532312" cy="29361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用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０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  <a:cs typeface="+mn-cs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表示负号、用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  <a:cs typeface="+mn-cs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表示正号。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移码与补码只是符号位相反。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移码可以直接反映出其所代表的真值的大小。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254981" grpId="0" autoUpdateAnimBg="0"/>
      <p:bldP spid="254982" grpId="0" autoUpdateAnimBg="0"/>
      <p:bldP spid="8" grpId="0" autoUpdateAnimBg="0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022F129-E482-978C-F4A8-73E267F1585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1766887" cy="4149725"/>
            <a:chOff x="411" y="1322"/>
            <a:chExt cx="1113" cy="2614"/>
          </a:xfrm>
        </p:grpSpPr>
        <p:sp>
          <p:nvSpPr>
            <p:cNvPr id="74810" name="Text Box 3">
              <a:extLst>
                <a:ext uri="{FF2B5EF4-FFF2-40B4-BE49-F238E27FC236}">
                  <a16:creationId xmlns:a16="http://schemas.microsoft.com/office/drawing/2014/main" id="{11BF3A21-DCB9-9A28-E558-600A384F4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322"/>
              <a:ext cx="1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- 1 0 0 0 0 0</a:t>
              </a:r>
            </a:p>
          </p:txBody>
        </p:sp>
        <p:sp>
          <p:nvSpPr>
            <p:cNvPr id="74811" name="Text Box 4">
              <a:extLst>
                <a:ext uri="{FF2B5EF4-FFF2-40B4-BE49-F238E27FC236}">
                  <a16:creationId xmlns:a16="http://schemas.microsoft.com/office/drawing/2014/main" id="{9D089453-D023-C4E7-E3E7-2DF4C6794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62"/>
              <a:ext cx="1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-    1 1 1 1 1</a:t>
              </a:r>
            </a:p>
          </p:txBody>
        </p:sp>
        <p:sp>
          <p:nvSpPr>
            <p:cNvPr id="74812" name="Text Box 5">
              <a:extLst>
                <a:ext uri="{FF2B5EF4-FFF2-40B4-BE49-F238E27FC236}">
                  <a16:creationId xmlns:a16="http://schemas.microsoft.com/office/drawing/2014/main" id="{CD3395CA-FF64-3308-1FDC-58D277128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-    1 1 1 1 0</a:t>
              </a:r>
            </a:p>
          </p:txBody>
        </p:sp>
        <p:sp>
          <p:nvSpPr>
            <p:cNvPr id="74813" name="Text Box 6">
              <a:extLst>
                <a:ext uri="{FF2B5EF4-FFF2-40B4-BE49-F238E27FC236}">
                  <a16:creationId xmlns:a16="http://schemas.microsoft.com/office/drawing/2014/main" id="{E0BC7A1A-2E7C-A44A-5C2B-476E0EFB9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45"/>
              <a:ext cx="1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-    0 0 0 0 1</a:t>
              </a:r>
            </a:p>
          </p:txBody>
        </p:sp>
        <p:sp>
          <p:nvSpPr>
            <p:cNvPr id="74814" name="Text Box 7">
              <a:extLst>
                <a:ext uri="{FF2B5EF4-FFF2-40B4-BE49-F238E27FC236}">
                  <a16:creationId xmlns:a16="http://schemas.microsoft.com/office/drawing/2014/main" id="{69D3A7BF-3630-27E0-09B2-8B5BC0286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" y="2496"/>
              <a:ext cx="11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±</a:t>
              </a:r>
              <a:r>
                <a:rPr lang="zh-CN" altLang="en-US">
                  <a:latin typeface="Times New Roman" panose="02020603050405020304" pitchFamily="18" charset="0"/>
                </a:rPr>
                <a:t>   0 0 0 0 0</a:t>
              </a:r>
            </a:p>
          </p:txBody>
        </p:sp>
        <p:sp>
          <p:nvSpPr>
            <p:cNvPr id="74815" name="Text Box 8">
              <a:extLst>
                <a:ext uri="{FF2B5EF4-FFF2-40B4-BE49-F238E27FC236}">
                  <a16:creationId xmlns:a16="http://schemas.microsoft.com/office/drawing/2014/main" id="{4FE23278-361B-ADAC-A851-B46B12B52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36"/>
              <a:ext cx="10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+   0 0 0 0 1</a:t>
              </a:r>
            </a:p>
          </p:txBody>
        </p:sp>
        <p:sp>
          <p:nvSpPr>
            <p:cNvPr id="74816" name="Text Box 9">
              <a:extLst>
                <a:ext uri="{FF2B5EF4-FFF2-40B4-BE49-F238E27FC236}">
                  <a16:creationId xmlns:a16="http://schemas.microsoft.com/office/drawing/2014/main" id="{57D02A8F-B120-88FE-DE39-623F1DA64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76"/>
              <a:ext cx="10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+   0 0 0 1 0</a:t>
              </a:r>
            </a:p>
          </p:txBody>
        </p:sp>
        <p:sp>
          <p:nvSpPr>
            <p:cNvPr id="74817" name="Text Box 10">
              <a:extLst>
                <a:ext uri="{FF2B5EF4-FFF2-40B4-BE49-F238E27FC236}">
                  <a16:creationId xmlns:a16="http://schemas.microsoft.com/office/drawing/2014/main" id="{9DF44D45-36F3-06D6-E05E-9133E18CD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08"/>
              <a:ext cx="10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+   1 1 1 1 0</a:t>
              </a:r>
            </a:p>
          </p:txBody>
        </p:sp>
        <p:sp>
          <p:nvSpPr>
            <p:cNvPr id="74818" name="Text Box 11">
              <a:extLst>
                <a:ext uri="{FF2B5EF4-FFF2-40B4-BE49-F238E27FC236}">
                  <a16:creationId xmlns:a16="http://schemas.microsoft.com/office/drawing/2014/main" id="{7BA0BFA8-B678-19F4-F8BF-2E138D55A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648"/>
              <a:ext cx="10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+   1 1 1 1 1</a:t>
              </a:r>
            </a:p>
          </p:txBody>
        </p:sp>
        <p:sp>
          <p:nvSpPr>
            <p:cNvPr id="74819" name="Text Box 12">
              <a:extLst>
                <a:ext uri="{FF2B5EF4-FFF2-40B4-BE49-F238E27FC236}">
                  <a16:creationId xmlns:a16="http://schemas.microsoft.com/office/drawing/2014/main" id="{28015E81-B03D-8711-49D0-6DD829035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2043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820" name="Text Box 13">
              <a:extLst>
                <a:ext uri="{FF2B5EF4-FFF2-40B4-BE49-F238E27FC236}">
                  <a16:creationId xmlns:a16="http://schemas.microsoft.com/office/drawing/2014/main" id="{EBF31022-D88C-83B0-80E3-6EF911F3F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3206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009FC3F6-FB0F-7B17-5A4C-AB855D79E6F2}"/>
              </a:ext>
            </a:extLst>
          </p:cNvPr>
          <p:cNvGrpSpPr>
            <a:grpSpLocks/>
          </p:cNvGrpSpPr>
          <p:nvPr/>
        </p:nvGrpSpPr>
        <p:grpSpPr bwMode="auto">
          <a:xfrm>
            <a:off x="395287" y="1635125"/>
            <a:ext cx="8229600" cy="5105400"/>
            <a:chOff x="384" y="816"/>
            <a:chExt cx="5184" cy="3216"/>
          </a:xfrm>
        </p:grpSpPr>
        <p:sp>
          <p:nvSpPr>
            <p:cNvPr id="74801" name="Text Box 15">
              <a:extLst>
                <a:ext uri="{FF2B5EF4-FFF2-40B4-BE49-F238E27FC236}">
                  <a16:creationId xmlns:a16="http://schemas.microsoft.com/office/drawing/2014/main" id="{FF494177-0031-F89F-8DA4-1BFB5DAE9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91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真值 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</a:rPr>
                <a:t> ( </a:t>
              </a:r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</a:rPr>
                <a:t>=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</a:rPr>
                <a:t>5 )</a:t>
              </a:r>
            </a:p>
          </p:txBody>
        </p:sp>
        <p:sp>
          <p:nvSpPr>
            <p:cNvPr id="74802" name="Text Box 16">
              <a:extLst>
                <a:ext uri="{FF2B5EF4-FFF2-40B4-BE49-F238E27FC236}">
                  <a16:creationId xmlns:a16="http://schemas.microsoft.com/office/drawing/2014/main" id="{EAB2BCA7-ED89-9691-213B-385DA83FB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864"/>
              <a:ext cx="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[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]</a:t>
              </a:r>
              <a:r>
                <a:rPr lang="zh-CN" altLang="en-US" baseline="-25000"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74803" name="Text Box 17">
              <a:extLst>
                <a:ext uri="{FF2B5EF4-FFF2-40B4-BE49-F238E27FC236}">
                  <a16:creationId xmlns:a16="http://schemas.microsoft.com/office/drawing/2014/main" id="{ACC5DDB6-1F5E-0095-128E-060F7A4AC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864"/>
              <a:ext cx="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[</a:t>
              </a: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latin typeface="Times New Roman" panose="02020603050405020304" pitchFamily="18" charset="0"/>
                </a:rPr>
                <a:t>]</a:t>
              </a:r>
              <a:r>
                <a:rPr lang="zh-CN" altLang="en-US" baseline="-25000">
                  <a:latin typeface="Times New Roman" panose="02020603050405020304" pitchFamily="18" charset="0"/>
                </a:rPr>
                <a:t>移</a:t>
              </a:r>
            </a:p>
          </p:txBody>
        </p:sp>
        <p:sp>
          <p:nvSpPr>
            <p:cNvPr id="74804" name="Text Box 18">
              <a:extLst>
                <a:ext uri="{FF2B5EF4-FFF2-40B4-BE49-F238E27FC236}">
                  <a16:creationId xmlns:a16="http://schemas.microsoft.com/office/drawing/2014/main" id="{8E769AC7-B24C-5C9B-9149-36045E681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816"/>
              <a:ext cx="92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[</a:t>
              </a:r>
              <a:r>
                <a:rPr lang="en-US" altLang="zh-CN" sz="2000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>
                  <a:latin typeface="Times New Roman" panose="02020603050405020304" pitchFamily="18" charset="0"/>
                </a:rPr>
                <a:t>] </a:t>
              </a:r>
              <a:r>
                <a:rPr lang="zh-CN" altLang="en-US" sz="2000" baseline="-25000">
                  <a:latin typeface="Times New Roman" panose="02020603050405020304" pitchFamily="18" charset="0"/>
                </a:rPr>
                <a:t>移</a:t>
              </a:r>
              <a:r>
                <a:rPr lang="zh-CN" altLang="en-US" sz="2000">
                  <a:latin typeface="Times New Roman" panose="02020603050405020304" pitchFamily="18" charset="0"/>
                </a:rPr>
                <a:t>对应的</a:t>
              </a:r>
            </a:p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十进制整数</a:t>
              </a:r>
            </a:p>
          </p:txBody>
        </p:sp>
        <p:sp>
          <p:nvSpPr>
            <p:cNvPr id="74805" name="Rectangle 19">
              <a:extLst>
                <a:ext uri="{FF2B5EF4-FFF2-40B4-BE49-F238E27FC236}">
                  <a16:creationId xmlns:a16="http://schemas.microsoft.com/office/drawing/2014/main" id="{E40E0FA4-BB7E-AC94-8179-E11BD8665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16"/>
              <a:ext cx="5184" cy="3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74806" name="Line 20">
              <a:extLst>
                <a:ext uri="{FF2B5EF4-FFF2-40B4-BE49-F238E27FC236}">
                  <a16:creationId xmlns:a16="http://schemas.microsoft.com/office/drawing/2014/main" id="{088174AA-528D-BE64-0259-F6D28AF4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296"/>
              <a:ext cx="5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07" name="Line 21">
              <a:extLst>
                <a:ext uri="{FF2B5EF4-FFF2-40B4-BE49-F238E27FC236}">
                  <a16:creationId xmlns:a16="http://schemas.microsoft.com/office/drawing/2014/main" id="{14FF78A0-D177-34D3-AD0C-8541A16C9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08" name="Line 22">
              <a:extLst>
                <a:ext uri="{FF2B5EF4-FFF2-40B4-BE49-F238E27FC236}">
                  <a16:creationId xmlns:a16="http://schemas.microsoft.com/office/drawing/2014/main" id="{2F07D7D6-3548-8A56-60E7-328FDB545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809" name="Line 23">
              <a:extLst>
                <a:ext uri="{FF2B5EF4-FFF2-40B4-BE49-F238E27FC236}">
                  <a16:creationId xmlns:a16="http://schemas.microsoft.com/office/drawing/2014/main" id="{93D655C0-1455-F7B3-FE7E-E61E4A40C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4756" name="Text Box 24">
            <a:extLst>
              <a:ext uri="{FF2B5EF4-FFF2-40B4-BE49-F238E27FC236}">
                <a16:creationId xmlns:a16="http://schemas.microsoft.com/office/drawing/2014/main" id="{62764DE9-DEC5-7D68-9255-A89B0750B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3869"/>
            <a:ext cx="678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solidFill>
                  <a:srgbClr val="002060"/>
                </a:solidFill>
              </a:rPr>
              <a:t>真值、补码和移码的对照表</a:t>
            </a: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1E98B167-BA3E-32E4-8021-D3160CF33CB1}"/>
              </a:ext>
            </a:extLst>
          </p:cNvPr>
          <p:cNvGrpSpPr>
            <a:grpSpLocks/>
          </p:cNvGrpSpPr>
          <p:nvPr/>
        </p:nvGrpSpPr>
        <p:grpSpPr bwMode="auto">
          <a:xfrm>
            <a:off x="7329487" y="2438400"/>
            <a:ext cx="685800" cy="4149725"/>
            <a:chOff x="4704" y="1322"/>
            <a:chExt cx="432" cy="2614"/>
          </a:xfrm>
        </p:grpSpPr>
        <p:sp>
          <p:nvSpPr>
            <p:cNvPr id="74789" name="Text Box 26">
              <a:extLst>
                <a:ext uri="{FF2B5EF4-FFF2-40B4-BE49-F238E27FC236}">
                  <a16:creationId xmlns:a16="http://schemas.microsoft.com/office/drawing/2014/main" id="{23A98014-ED50-576D-DD76-1D03A6C5E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2064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790" name="Text Box 27">
              <a:extLst>
                <a:ext uri="{FF2B5EF4-FFF2-40B4-BE49-F238E27FC236}">
                  <a16:creationId xmlns:a16="http://schemas.microsoft.com/office/drawing/2014/main" id="{8678B537-BCD5-CB38-38E5-CECEDA5BB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27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74791" name="Group 28">
              <a:extLst>
                <a:ext uri="{FF2B5EF4-FFF2-40B4-BE49-F238E27FC236}">
                  <a16:creationId xmlns:a16="http://schemas.microsoft.com/office/drawing/2014/main" id="{93C673D8-C324-6B9C-E6E9-B1037BFC2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322"/>
              <a:ext cx="308" cy="2614"/>
              <a:chOff x="4704" y="1322"/>
              <a:chExt cx="308" cy="2614"/>
            </a:xfrm>
          </p:grpSpPr>
          <p:sp>
            <p:nvSpPr>
              <p:cNvPr id="74792" name="Text Box 29">
                <a:extLst>
                  <a:ext uri="{FF2B5EF4-FFF2-40B4-BE49-F238E27FC236}">
                    <a16:creationId xmlns:a16="http://schemas.microsoft.com/office/drawing/2014/main" id="{CC189BEF-17C4-FB1D-518C-B7D9FA669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132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793" name="Text Box 30">
                <a:extLst>
                  <a:ext uri="{FF2B5EF4-FFF2-40B4-BE49-F238E27FC236}">
                    <a16:creationId xmlns:a16="http://schemas.microsoft.com/office/drawing/2014/main" id="{7089DFB8-1473-DAC5-6AA4-0F7316AC6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156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1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794" name="Text Box 31">
                <a:extLst>
                  <a:ext uri="{FF2B5EF4-FFF2-40B4-BE49-F238E27FC236}">
                    <a16:creationId xmlns:a16="http://schemas.microsoft.com/office/drawing/2014/main" id="{DFE6838D-331C-6544-77CD-FFB965361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4795" name="Text Box 32">
                <a:extLst>
                  <a:ext uri="{FF2B5EF4-FFF2-40B4-BE49-F238E27FC236}">
                    <a16:creationId xmlns:a16="http://schemas.microsoft.com/office/drawing/2014/main" id="{7FDF7D6D-023B-0833-C3EB-8C8AC1413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24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31</a:t>
                </a:r>
              </a:p>
            </p:txBody>
          </p:sp>
          <p:sp>
            <p:nvSpPr>
              <p:cNvPr id="74796" name="Text Box 33">
                <a:extLst>
                  <a:ext uri="{FF2B5EF4-FFF2-40B4-BE49-F238E27FC236}">
                    <a16:creationId xmlns:a16="http://schemas.microsoft.com/office/drawing/2014/main" id="{08448410-5A1D-DE64-6C58-1F5E4CAAD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49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74797" name="Text Box 34">
                <a:extLst>
                  <a:ext uri="{FF2B5EF4-FFF2-40B4-BE49-F238E27FC236}">
                    <a16:creationId xmlns:a16="http://schemas.microsoft.com/office/drawing/2014/main" id="{9FC658CE-DDD0-6F6B-39DA-5891F9626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7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33</a:t>
                </a:r>
              </a:p>
            </p:txBody>
          </p:sp>
          <p:sp>
            <p:nvSpPr>
              <p:cNvPr id="74798" name="Text Box 35">
                <a:extLst>
                  <a:ext uri="{FF2B5EF4-FFF2-40B4-BE49-F238E27FC236}">
                    <a16:creationId xmlns:a16="http://schemas.microsoft.com/office/drawing/2014/main" id="{7E12B44C-29BB-082B-E568-E72FEB6BC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97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34</a:t>
                </a:r>
              </a:p>
            </p:txBody>
          </p:sp>
          <p:sp>
            <p:nvSpPr>
              <p:cNvPr id="74799" name="Text Box 36">
                <a:extLst>
                  <a:ext uri="{FF2B5EF4-FFF2-40B4-BE49-F238E27FC236}">
                    <a16:creationId xmlns:a16="http://schemas.microsoft.com/office/drawing/2014/main" id="{87A82A81-7AFC-69F9-B377-6D28EBD4B2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34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62</a:t>
                </a:r>
              </a:p>
            </p:txBody>
          </p:sp>
          <p:sp>
            <p:nvSpPr>
              <p:cNvPr id="74800" name="Text Box 37">
                <a:extLst>
                  <a:ext uri="{FF2B5EF4-FFF2-40B4-BE49-F238E27FC236}">
                    <a16:creationId xmlns:a16="http://schemas.microsoft.com/office/drawing/2014/main" id="{D07AA90F-DECC-6B29-F09E-06B5D9487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364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63</a:t>
                </a:r>
              </a:p>
            </p:txBody>
          </p:sp>
        </p:grpSp>
      </p:grpSp>
      <p:grpSp>
        <p:nvGrpSpPr>
          <p:cNvPr id="40" name="Group 38">
            <a:extLst>
              <a:ext uri="{FF2B5EF4-FFF2-40B4-BE49-F238E27FC236}">
                <a16:creationId xmlns:a16="http://schemas.microsoft.com/office/drawing/2014/main" id="{04997C54-E835-B240-BAC7-6A895B5BEA3C}"/>
              </a:ext>
            </a:extLst>
          </p:cNvPr>
          <p:cNvGrpSpPr>
            <a:grpSpLocks/>
          </p:cNvGrpSpPr>
          <p:nvPr/>
        </p:nvGrpSpPr>
        <p:grpSpPr bwMode="auto">
          <a:xfrm>
            <a:off x="4814887" y="2438400"/>
            <a:ext cx="1479550" cy="4149725"/>
            <a:chOff x="3302" y="1322"/>
            <a:chExt cx="932" cy="2614"/>
          </a:xfrm>
        </p:grpSpPr>
        <p:sp>
          <p:nvSpPr>
            <p:cNvPr id="74778" name="Text Box 39">
              <a:extLst>
                <a:ext uri="{FF2B5EF4-FFF2-40B4-BE49-F238E27FC236}">
                  <a16:creationId xmlns:a16="http://schemas.microsoft.com/office/drawing/2014/main" id="{598C0DCE-859F-4865-AEC7-F0454A968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064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779" name="Text Box 40">
              <a:extLst>
                <a:ext uri="{FF2B5EF4-FFF2-40B4-BE49-F238E27FC236}">
                  <a16:creationId xmlns:a16="http://schemas.microsoft.com/office/drawing/2014/main" id="{461F1E0F-C7F6-7BC8-95C7-8AD90793A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3227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780" name="Text Box 41">
              <a:extLst>
                <a:ext uri="{FF2B5EF4-FFF2-40B4-BE49-F238E27FC236}">
                  <a16:creationId xmlns:a16="http://schemas.microsoft.com/office/drawing/2014/main" id="{2B7DFB26-F6EB-56D0-83B3-FED215ACC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132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0 0 0 0 0 0</a:t>
              </a:r>
            </a:p>
          </p:txBody>
        </p:sp>
        <p:sp>
          <p:nvSpPr>
            <p:cNvPr id="74781" name="Text Box 42">
              <a:extLst>
                <a:ext uri="{FF2B5EF4-FFF2-40B4-BE49-F238E27FC236}">
                  <a16:creationId xmlns:a16="http://schemas.microsoft.com/office/drawing/2014/main" id="{77577D82-E006-3600-4142-1ABD4A993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1824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0 0 0 0 1 0</a:t>
              </a:r>
            </a:p>
          </p:txBody>
        </p:sp>
        <p:sp>
          <p:nvSpPr>
            <p:cNvPr id="74782" name="Text Box 43">
              <a:extLst>
                <a:ext uri="{FF2B5EF4-FFF2-40B4-BE49-F238E27FC236}">
                  <a16:creationId xmlns:a16="http://schemas.microsoft.com/office/drawing/2014/main" id="{DB3CE046-DAD0-FC8C-FE20-7E1F7A411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15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0 0 0 0 0 1</a:t>
              </a:r>
            </a:p>
          </p:txBody>
        </p:sp>
        <p:sp>
          <p:nvSpPr>
            <p:cNvPr id="74783" name="Text Box 44">
              <a:extLst>
                <a:ext uri="{FF2B5EF4-FFF2-40B4-BE49-F238E27FC236}">
                  <a16:creationId xmlns:a16="http://schemas.microsoft.com/office/drawing/2014/main" id="{F75E0C9D-D735-0946-2C79-F20BDC5AF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245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0 1 1 1 1 1</a:t>
              </a:r>
            </a:p>
          </p:txBody>
        </p:sp>
        <p:sp>
          <p:nvSpPr>
            <p:cNvPr id="74784" name="Text Box 45">
              <a:extLst>
                <a:ext uri="{FF2B5EF4-FFF2-40B4-BE49-F238E27FC236}">
                  <a16:creationId xmlns:a16="http://schemas.microsoft.com/office/drawing/2014/main" id="{587180EF-D55B-1A27-0101-353DFB7DE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496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1 0 0 0 0 0</a:t>
              </a:r>
            </a:p>
          </p:txBody>
        </p:sp>
        <p:sp>
          <p:nvSpPr>
            <p:cNvPr id="74785" name="Text Box 46">
              <a:extLst>
                <a:ext uri="{FF2B5EF4-FFF2-40B4-BE49-F238E27FC236}">
                  <a16:creationId xmlns:a16="http://schemas.microsoft.com/office/drawing/2014/main" id="{A4A85269-49C2-12A1-CABC-EFBE694B0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736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1 0 0 0 0 1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4786" name="Text Box 47">
              <a:extLst>
                <a:ext uri="{FF2B5EF4-FFF2-40B4-BE49-F238E27FC236}">
                  <a16:creationId xmlns:a16="http://schemas.microsoft.com/office/drawing/2014/main" id="{4F9AC145-E075-9A59-2A78-9BD4588B5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976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1 0 0 0 1 0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4787" name="Text Box 48">
              <a:extLst>
                <a:ext uri="{FF2B5EF4-FFF2-40B4-BE49-F238E27FC236}">
                  <a16:creationId xmlns:a16="http://schemas.microsoft.com/office/drawing/2014/main" id="{8435F280-9322-5264-A0ED-E4E7B04E4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408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1 1 1 1 1 0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4788" name="Text Box 49">
              <a:extLst>
                <a:ext uri="{FF2B5EF4-FFF2-40B4-BE49-F238E27FC236}">
                  <a16:creationId xmlns:a16="http://schemas.microsoft.com/office/drawing/2014/main" id="{BCCAEE53-A3AF-DD2E-EDB8-6A327947C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648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1 1 1 1 1 1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" name="Group 50">
            <a:extLst>
              <a:ext uri="{FF2B5EF4-FFF2-40B4-BE49-F238E27FC236}">
                <a16:creationId xmlns:a16="http://schemas.microsoft.com/office/drawing/2014/main" id="{A6BFB789-5F21-C52B-C8D5-D9FE1B8DC92E}"/>
              </a:ext>
            </a:extLst>
          </p:cNvPr>
          <p:cNvGrpSpPr>
            <a:grpSpLocks/>
          </p:cNvGrpSpPr>
          <p:nvPr/>
        </p:nvGrpSpPr>
        <p:grpSpPr bwMode="auto">
          <a:xfrm>
            <a:off x="2757487" y="2438400"/>
            <a:ext cx="1479550" cy="4149725"/>
            <a:chOff x="1958" y="1322"/>
            <a:chExt cx="932" cy="2614"/>
          </a:xfrm>
        </p:grpSpPr>
        <p:sp>
          <p:nvSpPr>
            <p:cNvPr id="74767" name="Text Box 51">
              <a:extLst>
                <a:ext uri="{FF2B5EF4-FFF2-40B4-BE49-F238E27FC236}">
                  <a16:creationId xmlns:a16="http://schemas.microsoft.com/office/drawing/2014/main" id="{29F6A34B-2125-1E6B-DDED-FDA0007C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043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768" name="Text Box 52">
              <a:extLst>
                <a:ext uri="{FF2B5EF4-FFF2-40B4-BE49-F238E27FC236}">
                  <a16:creationId xmlns:a16="http://schemas.microsoft.com/office/drawing/2014/main" id="{3FB9FE60-2B4F-122A-CE92-D4D0BDEFE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3206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769" name="Text Box 53">
              <a:extLst>
                <a:ext uri="{FF2B5EF4-FFF2-40B4-BE49-F238E27FC236}">
                  <a16:creationId xmlns:a16="http://schemas.microsoft.com/office/drawing/2014/main" id="{079019D7-DC9A-193D-6246-6BA644421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648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0 1 1 1 1 1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4770" name="Text Box 54">
              <a:extLst>
                <a:ext uri="{FF2B5EF4-FFF2-40B4-BE49-F238E27FC236}">
                  <a16:creationId xmlns:a16="http://schemas.microsoft.com/office/drawing/2014/main" id="{C8B43ECC-3D0F-77B2-D985-0B7F4BD2C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408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0 1 1 1 1 0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4771" name="Text Box 55">
              <a:extLst>
                <a:ext uri="{FF2B5EF4-FFF2-40B4-BE49-F238E27FC236}">
                  <a16:creationId xmlns:a16="http://schemas.microsoft.com/office/drawing/2014/main" id="{7710D90C-9246-2D4C-1855-93D5E1B7E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976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0 0 0 0 1 0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4772" name="Text Box 56">
              <a:extLst>
                <a:ext uri="{FF2B5EF4-FFF2-40B4-BE49-F238E27FC236}">
                  <a16:creationId xmlns:a16="http://schemas.microsoft.com/office/drawing/2014/main" id="{8B1A87D0-B2E6-CEF3-8770-3BD213046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736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0 0 0 0 0 1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4773" name="Text Box 57">
              <a:extLst>
                <a:ext uri="{FF2B5EF4-FFF2-40B4-BE49-F238E27FC236}">
                  <a16:creationId xmlns:a16="http://schemas.microsoft.com/office/drawing/2014/main" id="{62A19B39-DFA8-984E-D403-60E88D36C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496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0 0 0 0 0 0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4774" name="Text Box 58">
              <a:extLst>
                <a:ext uri="{FF2B5EF4-FFF2-40B4-BE49-F238E27FC236}">
                  <a16:creationId xmlns:a16="http://schemas.microsoft.com/office/drawing/2014/main" id="{5884B411-DA14-82DC-ECAD-D015C6A8A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245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1 1 1 1 1 1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4775" name="Text Box 59">
              <a:extLst>
                <a:ext uri="{FF2B5EF4-FFF2-40B4-BE49-F238E27FC236}">
                  <a16:creationId xmlns:a16="http://schemas.microsoft.com/office/drawing/2014/main" id="{38AE84FE-D4D2-AD3E-C1C4-0E4618460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1824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1 0 0 0 1 0</a:t>
              </a:r>
            </a:p>
          </p:txBody>
        </p:sp>
        <p:sp>
          <p:nvSpPr>
            <p:cNvPr id="74776" name="Text Box 60">
              <a:extLst>
                <a:ext uri="{FF2B5EF4-FFF2-40B4-BE49-F238E27FC236}">
                  <a16:creationId xmlns:a16="http://schemas.microsoft.com/office/drawing/2014/main" id="{E68F7FFB-8F7D-F82C-A0DE-F39AC8291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15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1 0 0 0 0 1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4777" name="Text Box 61">
              <a:extLst>
                <a:ext uri="{FF2B5EF4-FFF2-40B4-BE49-F238E27FC236}">
                  <a16:creationId xmlns:a16="http://schemas.microsoft.com/office/drawing/2014/main" id="{9FF83C10-9EEA-AC8A-5AF7-9B2D665A8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132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1 0 0 0 0 0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64" name="Text Box 62">
            <a:extLst>
              <a:ext uri="{FF2B5EF4-FFF2-40B4-BE49-F238E27FC236}">
                <a16:creationId xmlns:a16="http://schemas.microsoft.com/office/drawing/2014/main" id="{A81AA9CD-719E-840E-CC84-7832406B9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2444750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- 1 0 0 0 0 0</a:t>
            </a:r>
          </a:p>
        </p:txBody>
      </p:sp>
      <p:sp>
        <p:nvSpPr>
          <p:cNvPr id="65" name="Text Box 63">
            <a:extLst>
              <a:ext uri="{FF2B5EF4-FFF2-40B4-BE49-F238E27FC236}">
                <a16:creationId xmlns:a16="http://schemas.microsoft.com/office/drawing/2014/main" id="{3E9CE679-A46A-ADAC-50D2-5E1324FA6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02125"/>
            <a:ext cx="176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folHlink"/>
                </a:solidFill>
                <a:latin typeface="Times New Roman" panose="02020603050405020304" pitchFamily="18" charset="0"/>
              </a:rPr>
              <a:t> ±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   0 0 0 0 0</a:t>
            </a:r>
          </a:p>
        </p:txBody>
      </p:sp>
      <p:sp>
        <p:nvSpPr>
          <p:cNvPr id="66" name="Text Box 64">
            <a:extLst>
              <a:ext uri="{FF2B5EF4-FFF2-40B4-BE49-F238E27FC236}">
                <a16:creationId xmlns:a16="http://schemas.microsoft.com/office/drawing/2014/main" id="{9CB39221-EC28-8936-CBCF-DA2589F5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6130925"/>
            <a:ext cx="1652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+   1 1 1 1 1</a:t>
            </a:r>
          </a:p>
        </p:txBody>
      </p:sp>
      <p:sp>
        <p:nvSpPr>
          <p:cNvPr id="67" name="Text Box 65">
            <a:extLst>
              <a:ext uri="{FF2B5EF4-FFF2-40B4-BE49-F238E27FC236}">
                <a16:creationId xmlns:a16="http://schemas.microsoft.com/office/drawing/2014/main" id="{88806036-773B-9469-062B-83FA91988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7" y="24447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0 0 0 0 0 0</a:t>
            </a:r>
          </a:p>
        </p:txBody>
      </p:sp>
      <p:sp>
        <p:nvSpPr>
          <p:cNvPr id="68" name="Text Box 66">
            <a:extLst>
              <a:ext uri="{FF2B5EF4-FFF2-40B4-BE49-F238E27FC236}">
                <a16:creationId xmlns:a16="http://schemas.microsoft.com/office/drawing/2014/main" id="{6EE479AE-8215-4466-3598-F0627978F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7" y="613092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1 1 1 1 1 1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Text Box 67">
            <a:extLst>
              <a:ext uri="{FF2B5EF4-FFF2-40B4-BE49-F238E27FC236}">
                <a16:creationId xmlns:a16="http://schemas.microsoft.com/office/drawing/2014/main" id="{B7EAF2CD-0DEA-1576-231E-77D12135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7" y="430212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0 0 0 0 0 0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68">
            <a:extLst>
              <a:ext uri="{FF2B5EF4-FFF2-40B4-BE49-F238E27FC236}">
                <a16:creationId xmlns:a16="http://schemas.microsoft.com/office/drawing/2014/main" id="{0DE6FA97-5072-E5F6-D11B-FCB1AA55D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7" y="430212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1 0 0 0 0 0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utoUpdateAnimBg="0"/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37B92AF-F5DB-E626-48A5-8DD91BA19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126" y="510227"/>
            <a:ext cx="8382000" cy="64611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2060"/>
                </a:solidFill>
                <a:latin typeface="+mn-lt"/>
                <a:cs typeface="+mj-cs"/>
              </a:rPr>
              <a:t>浮点数阶码的移码表示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D147E734-8CFB-2ADF-6873-016D5A261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49" y="1524000"/>
            <a:ext cx="86106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一位符号位和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7 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位数值位组成的移码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其定义为；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[E]</a:t>
            </a:r>
            <a:r>
              <a:rPr kumimoji="1" lang="zh-CN" altLang="en-US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E    -2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&lt;=E&lt;2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     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表示范围：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00000000 ~ 11111111 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1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A354D111-9E55-843A-360F-190B736F2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62" y="5737225"/>
            <a:ext cx="8064500" cy="10318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8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位移码表示的机器数为数的真值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在数轴上</a:t>
            </a:r>
            <a:r>
              <a:rPr kumimoji="1" lang="zh-CN" altLang="en-US" sz="28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向右平移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了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128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个位置</a:t>
            </a:r>
          </a:p>
        </p:txBody>
      </p:sp>
      <p:grpSp>
        <p:nvGrpSpPr>
          <p:cNvPr id="75781" name="Group 5">
            <a:extLst>
              <a:ext uri="{FF2B5EF4-FFF2-40B4-BE49-F238E27FC236}">
                <a16:creationId xmlns:a16="http://schemas.microsoft.com/office/drawing/2014/main" id="{0888C577-BBDC-CA25-7F7F-23BD01A4C638}"/>
              </a:ext>
            </a:extLst>
          </p:cNvPr>
          <p:cNvGrpSpPr>
            <a:grpSpLocks/>
          </p:cNvGrpSpPr>
          <p:nvPr/>
        </p:nvGrpSpPr>
        <p:grpSpPr bwMode="auto">
          <a:xfrm>
            <a:off x="459174" y="3141662"/>
            <a:ext cx="8153400" cy="2601913"/>
            <a:chOff x="288" y="2386"/>
            <a:chExt cx="2304" cy="700"/>
          </a:xfrm>
        </p:grpSpPr>
        <p:grpSp>
          <p:nvGrpSpPr>
            <p:cNvPr id="75786" name="Group 6">
              <a:extLst>
                <a:ext uri="{FF2B5EF4-FFF2-40B4-BE49-F238E27FC236}">
                  <a16:creationId xmlns:a16="http://schemas.microsoft.com/office/drawing/2014/main" id="{2C1F1E1E-C8B1-A5BD-11AC-62AB7E7CA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544"/>
              <a:ext cx="2304" cy="542"/>
              <a:chOff x="288" y="2544"/>
              <a:chExt cx="2304" cy="542"/>
            </a:xfrm>
          </p:grpSpPr>
          <p:sp>
            <p:nvSpPr>
              <p:cNvPr id="75788" name="AutoShape 7">
                <a:extLst>
                  <a:ext uri="{FF2B5EF4-FFF2-40B4-BE49-F238E27FC236}">
                    <a16:creationId xmlns:a16="http://schemas.microsoft.com/office/drawing/2014/main" id="{04B01B9C-DF69-C7CD-F080-8E8FF8CE4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720" cy="144"/>
              </a:xfrm>
              <a:prstGeom prst="curvedDownArrow">
                <a:avLst>
                  <a:gd name="adj1" fmla="val 100000"/>
                  <a:gd name="adj2" fmla="val 200000"/>
                  <a:gd name="adj3" fmla="val 33333"/>
                </a:avLst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75789" name="Line 8">
                <a:extLst>
                  <a:ext uri="{FF2B5EF4-FFF2-40B4-BE49-F238E27FC236}">
                    <a16:creationId xmlns:a16="http://schemas.microsoft.com/office/drawing/2014/main" id="{53408F18-8A26-2910-C5E3-CC13A5758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736"/>
                <a:ext cx="23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790" name="Line 9">
                <a:extLst>
                  <a:ext uri="{FF2B5EF4-FFF2-40B4-BE49-F238E27FC236}">
                    <a16:creationId xmlns:a16="http://schemas.microsoft.com/office/drawing/2014/main" id="{B4511716-EB83-0814-494D-77D4A2D4D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791" name="Text Box 10">
                <a:extLst>
                  <a:ext uri="{FF2B5EF4-FFF2-40B4-BE49-F238E27FC236}">
                    <a16:creationId xmlns:a16="http://schemas.microsoft.com/office/drawing/2014/main" id="{7116717D-406A-2E35-CAD2-E7DA78B1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770"/>
                <a:ext cx="240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75792" name="Line 11">
                <a:extLst>
                  <a:ext uri="{FF2B5EF4-FFF2-40B4-BE49-F238E27FC236}">
                    <a16:creationId xmlns:a16="http://schemas.microsoft.com/office/drawing/2014/main" id="{C8464EAC-0ACA-6F7E-8B5E-CC91BF30B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793" name="Line 12">
                <a:extLst>
                  <a:ext uri="{FF2B5EF4-FFF2-40B4-BE49-F238E27FC236}">
                    <a16:creationId xmlns:a16="http://schemas.microsoft.com/office/drawing/2014/main" id="{81A2845E-9274-061C-E6BC-749D9C70A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6" y="25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794" name="Line 13">
                <a:extLst>
                  <a:ext uri="{FF2B5EF4-FFF2-40B4-BE49-F238E27FC236}">
                    <a16:creationId xmlns:a16="http://schemas.microsoft.com/office/drawing/2014/main" id="{6EB59B60-F42E-9B3B-1B13-16FD554D4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795" name="Line 14">
                <a:extLst>
                  <a:ext uri="{FF2B5EF4-FFF2-40B4-BE49-F238E27FC236}">
                    <a16:creationId xmlns:a16="http://schemas.microsoft.com/office/drawing/2014/main" id="{F95DDAF6-D68F-8CDF-7A6F-3636DFA6B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6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796" name="Line 15">
                <a:extLst>
                  <a:ext uri="{FF2B5EF4-FFF2-40B4-BE49-F238E27FC236}">
                    <a16:creationId xmlns:a16="http://schemas.microsoft.com/office/drawing/2014/main" id="{572E4143-5BA6-7D6D-4D21-84DB8084F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797" name="Line 16">
                <a:extLst>
                  <a:ext uri="{FF2B5EF4-FFF2-40B4-BE49-F238E27FC236}">
                    <a16:creationId xmlns:a16="http://schemas.microsoft.com/office/drawing/2014/main" id="{4345CCE2-F967-AFE8-6D74-E2CE4991D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124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798" name="AutoShape 17">
                <a:extLst>
                  <a:ext uri="{FF2B5EF4-FFF2-40B4-BE49-F238E27FC236}">
                    <a16:creationId xmlns:a16="http://schemas.microsoft.com/office/drawing/2014/main" id="{A79B3BCB-4AEB-3706-FC73-B00AB5E11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60"/>
                <a:ext cx="768" cy="144"/>
              </a:xfrm>
              <a:prstGeom prst="curvedUpArrow">
                <a:avLst>
                  <a:gd name="adj1" fmla="val 106667"/>
                  <a:gd name="adj2" fmla="val 213333"/>
                  <a:gd name="adj3" fmla="val 33333"/>
                </a:avLst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75799" name="Text Box 18">
                <a:extLst>
                  <a:ext uri="{FF2B5EF4-FFF2-40B4-BE49-F238E27FC236}">
                    <a16:creationId xmlns:a16="http://schemas.microsoft.com/office/drawing/2014/main" id="{023E5F08-E681-048A-417A-1ADB9E64A6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2963"/>
                <a:ext cx="210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-128</a:t>
                </a:r>
                <a:endParaRPr kumimoji="1" lang="en-US" altLang="zh-CN" b="1" baseline="30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787" name="Text Box 19">
              <a:extLst>
                <a:ext uri="{FF2B5EF4-FFF2-40B4-BE49-F238E27FC236}">
                  <a16:creationId xmlns:a16="http://schemas.microsoft.com/office/drawing/2014/main" id="{146F5AC7-A81D-8063-E70B-613334D8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" y="2386"/>
              <a:ext cx="230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+127</a:t>
              </a:r>
              <a:endParaRPr kumimoji="1" lang="en-US" altLang="zh-CN" b="1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782" name="Text Box 20">
            <a:extLst>
              <a:ext uri="{FF2B5EF4-FFF2-40B4-BE49-F238E27FC236}">
                <a16:creationId xmlns:a16="http://schemas.microsoft.com/office/drawing/2014/main" id="{75A4CD3C-63D2-349C-DCD4-DFC71F935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574" y="4818062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机器数</a:t>
            </a:r>
            <a:endParaRPr kumimoji="1" lang="zh-CN" altLang="en-US" sz="3200">
              <a:solidFill>
                <a:srgbClr val="0000FF"/>
              </a:solidFill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75783" name="Text Box 21">
            <a:extLst>
              <a:ext uri="{FF2B5EF4-FFF2-40B4-BE49-F238E27FC236}">
                <a16:creationId xmlns:a16="http://schemas.microsoft.com/office/drawing/2014/main" id="{BD9D496E-F576-8601-AAD3-C9F592D7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574" y="329406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正数 </a:t>
            </a:r>
            <a:endParaRPr kumimoji="1" lang="zh-CN" altLang="en-US" sz="3200"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75784" name="Text Box 22">
            <a:extLst>
              <a:ext uri="{FF2B5EF4-FFF2-40B4-BE49-F238E27FC236}">
                <a16:creationId xmlns:a16="http://schemas.microsoft.com/office/drawing/2014/main" id="{5AF89F2A-789C-9601-55C1-CC5AF7931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574" y="321786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负数</a:t>
            </a:r>
          </a:p>
        </p:txBody>
      </p:sp>
      <p:sp>
        <p:nvSpPr>
          <p:cNvPr id="259095" name="Text Box 23">
            <a:extLst>
              <a:ext uri="{FF2B5EF4-FFF2-40B4-BE49-F238E27FC236}">
                <a16:creationId xmlns:a16="http://schemas.microsoft.com/office/drawing/2014/main" id="{543F4C74-B322-E9E0-F046-9529231D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62" y="5743575"/>
            <a:ext cx="8750300" cy="9461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ea typeface="楷体_GB2312" pitchFamily="49" charset="-122"/>
              </a:rPr>
              <a:t>     </a:t>
            </a:r>
            <a:r>
              <a:rPr lang="zh-CN" altLang="en-US" sz="2800" b="1">
                <a:ea typeface="楷体_GB2312" pitchFamily="49" charset="-122"/>
              </a:rPr>
              <a:t>移码序列实际上是其真值在数轴上平移的结果，实际上是将有符号数转换成无符号数表示。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"/>
                                        <p:tgtEl>
                                          <p:spTgt spid="25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uild="p" autoUpdateAnimBg="0"/>
      <p:bldP spid="25909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  <a:r>
              <a:rPr lang="en-US" altLang="zh-CN" dirty="0"/>
              <a:t>(</a:t>
            </a:r>
            <a:r>
              <a:rPr lang="zh-CN" altLang="en-US" dirty="0"/>
              <a:t>规格化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When</a:t>
            </a:r>
            <a:r>
              <a:rPr lang="en-US" sz="2400" dirty="0">
                <a:solidFill>
                  <a:srgbClr val="FF0000"/>
                </a:solidFill>
              </a:rPr>
              <a:t>: exp ≠ 000…0 and exp ≠ 111…1</a:t>
            </a:r>
          </a:p>
          <a:p>
            <a:endParaRPr lang="en-US" sz="2400" dirty="0"/>
          </a:p>
          <a:p>
            <a:r>
              <a:rPr lang="en-US" sz="2400" dirty="0"/>
              <a:t>E coded as a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sz="2400" dirty="0"/>
              <a:t> value: </a:t>
            </a:r>
            <a:r>
              <a:rPr lang="en-US" sz="24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FF0000"/>
                </a:solidFill>
              </a:rPr>
              <a:t>  =  </a:t>
            </a:r>
            <a:r>
              <a:rPr lang="en-US" sz="24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solidFill>
                  <a:srgbClr val="FF0000"/>
                </a:solidFill>
              </a:rPr>
              <a:t> – </a:t>
            </a:r>
            <a:r>
              <a:rPr lang="en-US" sz="24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 (</a:t>
            </a:r>
            <a:r>
              <a:rPr lang="zh-CN" altLang="en-US" sz="24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移码</a:t>
            </a:r>
            <a:r>
              <a:rPr lang="en-US" sz="24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552450" lvl="1"/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sz="2000" dirty="0"/>
              <a:t>: unsigned value of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sz="2000" dirty="0">
                <a:solidFill>
                  <a:srgbClr val="FF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dirty="0">
                <a:solidFill>
                  <a:srgbClr val="FF0000"/>
                </a:solidFill>
              </a:rPr>
              <a:t> = 2</a:t>
            </a:r>
            <a:r>
              <a:rPr lang="en-US" sz="2000" baseline="32000" dirty="0">
                <a:solidFill>
                  <a:srgbClr val="FF0000"/>
                </a:solidFill>
              </a:rPr>
              <a:t>k-1</a:t>
            </a:r>
            <a:r>
              <a:rPr lang="en-US" sz="2000" dirty="0">
                <a:solidFill>
                  <a:srgbClr val="FF0000"/>
                </a:solidFill>
              </a:rPr>
              <a:t> - 1</a:t>
            </a:r>
            <a:r>
              <a:rPr lang="en-US" sz="2000" dirty="0"/>
              <a:t>, where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sz="2000" dirty="0"/>
              <a:t> is number of exponent bits</a:t>
            </a:r>
          </a:p>
          <a:p>
            <a:pPr marL="838200" lvl="2"/>
            <a:r>
              <a:rPr lang="en-US" sz="1800" dirty="0"/>
              <a:t>Single precision: 127 (Exp: 1…254, E: -126…127)</a:t>
            </a:r>
          </a:p>
          <a:p>
            <a:pPr marL="838200" lvl="2"/>
            <a:r>
              <a:rPr lang="en-US" sz="1800" dirty="0"/>
              <a:t>Double precision: 1023 (Exp: 1…2046, E: -1022…1023)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M coded with implied leading 1: </a:t>
            </a:r>
            <a:r>
              <a:rPr lang="en-US" sz="24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 = 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sz="2400" baseline="-6000" dirty="0">
                <a:solidFill>
                  <a:srgbClr val="FF0000"/>
                </a:solidFill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sz="2000" dirty="0">
                <a:latin typeface="Calibri"/>
                <a:cs typeface="Calibri"/>
              </a:rPr>
              <a:t>: bits of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sz="2000" dirty="0">
              <a:latin typeface="Calibri"/>
              <a:cs typeface="Calibri"/>
            </a:endParaRP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Minimum when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sz="2000" dirty="0">
                <a:latin typeface="Calibri"/>
                <a:cs typeface="Calibri"/>
              </a:rPr>
              <a:t> (</a:t>
            </a:r>
            <a:r>
              <a:rPr lang="en-US" sz="2000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sz="2000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Maximum when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sz="2000" dirty="0">
                <a:latin typeface="Calibri"/>
                <a:cs typeface="Calibri"/>
              </a:rPr>
              <a:t> (</a:t>
            </a:r>
            <a:r>
              <a:rPr lang="en-US" sz="2000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sz="2000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sz="2000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1751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79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dirty="0"/>
              <a:t>浮点表示法</a:t>
            </a:r>
            <a:endParaRPr lang="en-US" altLang="zh-CN" sz="2400" b="1" dirty="0"/>
          </a:p>
          <a:p>
            <a:pPr lvl="1"/>
            <a:r>
              <a:rPr kumimoji="1" lang="zh-CN" altLang="en-US" sz="2000" dirty="0"/>
              <a:t>举例：</a:t>
            </a:r>
            <a:r>
              <a:rPr kumimoji="1" lang="en-US" altLang="zh-CN" sz="2000" dirty="0"/>
              <a:t>(-1101.0101)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,m</a:t>
            </a:r>
            <a:r>
              <a:rPr kumimoji="1" lang="zh-CN" altLang="en-US" sz="2000" dirty="0"/>
              <a:t>=</a:t>
            </a:r>
            <a:r>
              <a:rPr kumimoji="1" lang="en-US" altLang="zh-CN" sz="2000" dirty="0"/>
              <a:t>9,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n=3</a:t>
            </a:r>
          </a:p>
          <a:p>
            <a:pPr lvl="1"/>
            <a:r>
              <a:rPr kumimoji="1" lang="zh-CN" altLang="zh-CN" sz="2000" dirty="0"/>
              <a:t>-</a:t>
            </a:r>
            <a:r>
              <a:rPr kumimoji="1" lang="en-US" altLang="zh-CN" sz="2000" dirty="0"/>
              <a:t>0.11010101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2</a:t>
            </a:r>
            <a:r>
              <a:rPr kumimoji="1" lang="en-US" altLang="zh-CN" sz="2000" baseline="30000" dirty="0"/>
              <a:t>4</a:t>
            </a:r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r>
              <a:rPr kumimoji="1" lang="zh-CN" altLang="zh-CN" sz="2000" dirty="0"/>
              <a:t>-</a:t>
            </a:r>
            <a:r>
              <a:rPr kumimoji="1" lang="en-US" altLang="zh-CN" sz="2000" dirty="0"/>
              <a:t>0.011010101</a:t>
            </a:r>
            <a:r>
              <a:rPr kumimoji="1" lang="zh-CN" altLang="en-US" sz="2000" dirty="0"/>
              <a:t>*</a:t>
            </a:r>
            <a:r>
              <a:rPr kumimoji="1" lang="en-US" altLang="zh-CN" sz="2000" dirty="0"/>
              <a:t>2</a:t>
            </a:r>
            <a:r>
              <a:rPr kumimoji="1" lang="en-US" altLang="zh-CN" sz="2000" baseline="30000" dirty="0"/>
              <a:t>5</a:t>
            </a:r>
            <a:endParaRPr kumimoji="1" lang="zh-CN" altLang="en-US" sz="2000" baseline="30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2" y="2895600"/>
          <a:ext cx="6192688" cy="126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</a:rPr>
                        <a:t>Es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100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110101010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9592" y="5061780"/>
          <a:ext cx="6192688" cy="126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</a:rPr>
                        <a:t>Es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zh-CN" sz="1600" b="1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101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011010101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32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的特性</a:t>
            </a:r>
            <a:endParaRPr lang="en-US" dirty="0"/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0" imgH="4064000" progId="Equation.3">
                  <p:embed/>
                </p:oleObj>
              </mc:Choice>
              <mc:Fallback>
                <p:oleObj name="Equation" r:id="rId3" imgW="6096000" imgH="4064000" progId="Equation.3">
                  <p:embed/>
                  <p:pic>
                    <p:nvPicPr>
                      <p:cNvPr id="11266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NegOver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PosOver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TAdd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(</a:t>
              </a: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u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, </a:t>
              </a: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0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0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B68B17-8F53-7F1D-920B-F0C8F67C9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57337"/>
            <a:ext cx="3309938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b="0" kern="0"/>
              <a:t>和的真值需要</a:t>
            </a:r>
            <a:r>
              <a:rPr lang="en-US" b="0" i="1" kern="0"/>
              <a:t>w</a:t>
            </a:r>
            <a:r>
              <a:rPr lang="en-US" b="0" kern="0"/>
              <a:t>+1 </a:t>
            </a:r>
            <a:r>
              <a:rPr lang="zh-CN" altLang="en-US" b="0" kern="0"/>
              <a:t>位</a:t>
            </a:r>
            <a:endParaRPr lang="en-US" b="0" kern="0"/>
          </a:p>
          <a:p>
            <a:pPr eaLnBrk="1" hangingPunct="1">
              <a:defRPr/>
            </a:pPr>
            <a:r>
              <a:rPr lang="zh-CN" altLang="en-US" b="0" kern="0"/>
              <a:t>舍去最高位</a:t>
            </a:r>
            <a:r>
              <a:rPr lang="en-US" b="0" kern="0"/>
              <a:t> MSB</a:t>
            </a:r>
          </a:p>
          <a:p>
            <a:pPr eaLnBrk="1" hangingPunct="1">
              <a:defRPr/>
            </a:pPr>
            <a:r>
              <a:rPr lang="zh-CN" altLang="en-US" b="0" kern="0"/>
              <a:t>其他位仍然作为一个整数的补码来处理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615242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598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06498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 (</a:t>
            </a:r>
            <a:r>
              <a:rPr lang="zh-CN" altLang="en-US" dirty="0"/>
              <a:t>非规格化</a:t>
            </a:r>
            <a:r>
              <a:rPr lang="en-US" dirty="0"/>
              <a:t>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Condition: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Exponent value: </a:t>
            </a:r>
            <a:r>
              <a:rPr lang="en-US" sz="2400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FF0000"/>
                </a:solidFill>
              </a:rPr>
              <a:t> = 1 – Bias </a:t>
            </a:r>
            <a:r>
              <a:rPr lang="en-US" sz="2400" dirty="0"/>
              <a:t>(instead of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= 0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sz="2400" dirty="0"/>
              <a:t>)</a:t>
            </a:r>
          </a:p>
          <a:p>
            <a:pPr lvl="1"/>
            <a:r>
              <a:rPr lang="zh-CN" altLang="en-US" sz="2000" dirty="0"/>
              <a:t>为了平滑过度到规格化浮点数（</a:t>
            </a:r>
            <a:r>
              <a:rPr lang="en-US" altLang="zh-CN" sz="2000" dirty="0"/>
              <a:t>1.xxx * 2</a:t>
            </a:r>
            <a:r>
              <a:rPr lang="en-US" altLang="zh-CN" sz="2000" baseline="30000" dirty="0"/>
              <a:t>-126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非规格化：</a:t>
            </a:r>
            <a:r>
              <a:rPr lang="en-US" altLang="zh-CN" sz="2000" dirty="0"/>
              <a:t>0.xxx * 2</a:t>
            </a:r>
            <a:r>
              <a:rPr lang="en-US" altLang="zh-CN" sz="2000" baseline="30000" dirty="0">
                <a:solidFill>
                  <a:srgbClr val="FF0000"/>
                </a:solidFill>
              </a:rPr>
              <a:t>-126</a:t>
            </a:r>
            <a:endParaRPr lang="en-US" sz="2000" baseline="300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M</a:t>
            </a:r>
            <a:r>
              <a:rPr lang="zh-CN" altLang="en-US" sz="2400" dirty="0"/>
              <a:t>没有隐藏的</a:t>
            </a:r>
            <a:r>
              <a:rPr lang="en-US" altLang="zh-CN" sz="2400" dirty="0"/>
              <a:t>1</a:t>
            </a:r>
            <a:r>
              <a:rPr lang="zh-CN" altLang="en-US" sz="2400" dirty="0"/>
              <a:t>，方便表示</a:t>
            </a:r>
            <a:r>
              <a:rPr lang="en-US" altLang="zh-CN" sz="2400" dirty="0"/>
              <a:t>0</a:t>
            </a:r>
            <a:r>
              <a:rPr lang="zh-CN" altLang="en-US" sz="2400" dirty="0"/>
              <a:t>及接近</a:t>
            </a:r>
            <a:r>
              <a:rPr lang="en-US" altLang="zh-CN" sz="2400" dirty="0"/>
              <a:t>0</a:t>
            </a:r>
            <a:r>
              <a:rPr lang="zh-CN" altLang="en-US" sz="2400" dirty="0"/>
              <a:t>的数字</a:t>
            </a:r>
            <a:r>
              <a:rPr lang="en-US" sz="2400" dirty="0"/>
              <a:t>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= 0.xxx…x</a:t>
            </a:r>
            <a:r>
              <a:rPr lang="en-US" sz="2400" baseline="-6000" dirty="0"/>
              <a:t>2</a:t>
            </a:r>
            <a:endParaRPr lang="en-US" sz="2400" dirty="0"/>
          </a:p>
          <a:p>
            <a:r>
              <a:rPr lang="en-US" sz="2400" dirty="0"/>
              <a:t>Cases</a:t>
            </a:r>
          </a:p>
          <a:p>
            <a:pPr marL="552450" lvl="1"/>
            <a:r>
              <a:rPr lang="en-US" sz="2000" dirty="0"/>
              <a:t>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2000" dirty="0"/>
              <a:t>,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000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sz="1800" dirty="0">
                <a:solidFill>
                  <a:srgbClr val="FF0000"/>
                </a:solidFill>
              </a:rPr>
              <a:t>表示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</a:p>
          <a:p>
            <a:pPr marL="838200" lvl="2"/>
            <a:r>
              <a:rPr lang="zh-CN" altLang="en-US" sz="1800" dirty="0"/>
              <a:t>但是根据</a:t>
            </a:r>
            <a:r>
              <a:rPr lang="en-US" altLang="zh-CN" sz="1800" dirty="0"/>
              <a:t>S</a:t>
            </a:r>
            <a:r>
              <a:rPr lang="zh-CN" altLang="en-US" sz="1800" dirty="0"/>
              <a:t>为</a:t>
            </a:r>
            <a:r>
              <a:rPr lang="en-US" altLang="zh-CN" sz="1800" dirty="0"/>
              <a:t>0</a:t>
            </a:r>
            <a:r>
              <a:rPr lang="zh-CN" altLang="en-US" sz="1800" dirty="0"/>
              <a:t>或</a:t>
            </a:r>
            <a:r>
              <a:rPr lang="en-US" altLang="zh-CN" sz="1800" dirty="0"/>
              <a:t>1</a:t>
            </a:r>
            <a:r>
              <a:rPr lang="zh-CN" altLang="en-US" sz="1800" dirty="0"/>
              <a:t>，可以表示</a:t>
            </a:r>
            <a:r>
              <a:rPr lang="en-US" sz="1800" dirty="0"/>
              <a:t> +0 and –0</a:t>
            </a:r>
          </a:p>
          <a:p>
            <a:pPr marL="552450" lvl="1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2000" dirty="0"/>
              <a:t>,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≠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000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sz="1800" dirty="0">
                <a:solidFill>
                  <a:srgbClr val="FF0000"/>
                </a:solidFill>
              </a:rPr>
              <a:t>用于表示接近于</a:t>
            </a:r>
            <a:r>
              <a:rPr lang="en-US" sz="1800" dirty="0">
                <a:solidFill>
                  <a:srgbClr val="FF0000"/>
                </a:solidFill>
              </a:rPr>
              <a:t> 0.0</a:t>
            </a:r>
            <a:r>
              <a:rPr lang="zh-CN" altLang="en-US" sz="1800" dirty="0">
                <a:solidFill>
                  <a:srgbClr val="FF0000"/>
                </a:solidFill>
              </a:rPr>
              <a:t>的数字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17513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08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Condition: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sz="2400" b="1" dirty="0">
              <a:latin typeface="Courier New"/>
              <a:cs typeface="Courier New"/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Case: </a:t>
            </a:r>
            <a:r>
              <a:rPr lang="en-US" sz="2400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52450" lvl="1"/>
            <a:r>
              <a:rPr lang="en-US" sz="2000" dirty="0"/>
              <a:t>Represents value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 </a:t>
            </a:r>
          </a:p>
          <a:p>
            <a:pPr marL="552450" lvl="1"/>
            <a:r>
              <a:rPr lang="zh-CN" altLang="en-US" sz="2000" dirty="0"/>
              <a:t>用来表示</a:t>
            </a:r>
            <a:r>
              <a:rPr lang="en-US" altLang="zh-CN" sz="2000" dirty="0"/>
              <a:t>overflow</a:t>
            </a:r>
            <a:endParaRPr lang="en-US" sz="2000" dirty="0"/>
          </a:p>
          <a:p>
            <a:pPr marL="552450" lvl="1"/>
            <a:r>
              <a:rPr lang="zh-CN" altLang="en-US" sz="2000" dirty="0"/>
              <a:t>包括</a:t>
            </a:r>
            <a:r>
              <a:rPr lang="en-US" altLang="zh-CN" sz="2000" dirty="0"/>
              <a:t>+</a:t>
            </a:r>
            <a:r>
              <a:rPr lang="en-US" altLang="zh-CN" sz="2000" dirty="0">
                <a:sym typeface="Symbol"/>
              </a:rPr>
              <a:t></a:t>
            </a:r>
            <a:r>
              <a:rPr lang="zh-CN" altLang="en-US" sz="2000" dirty="0">
                <a:sym typeface="Symbol"/>
              </a:rPr>
              <a:t>和</a:t>
            </a:r>
            <a:r>
              <a:rPr lang="en-US" altLang="zh-CN" sz="2000" dirty="0"/>
              <a:t>−</a:t>
            </a:r>
            <a:r>
              <a:rPr lang="en-US" altLang="zh-CN" sz="2000" dirty="0">
                <a:sym typeface="Symbol"/>
              </a:rPr>
              <a:t></a:t>
            </a:r>
            <a:endParaRPr lang="en-US" sz="2000" dirty="0"/>
          </a:p>
          <a:p>
            <a:pPr marL="552450" lvl="1"/>
            <a:r>
              <a:rPr lang="en-US" sz="2000" dirty="0"/>
              <a:t>E.g., 1.0/0.0 = −1.0/−0.0 = +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,  1.0/−0.0 = −</a:t>
            </a:r>
            <a:r>
              <a:rPr lang="en-US" sz="2000" dirty="0">
                <a:sym typeface="Symbol"/>
              </a:rPr>
              <a:t>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Case: </a:t>
            </a:r>
            <a:r>
              <a:rPr lang="en-US" sz="2400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400" dirty="0">
                <a:solidFill>
                  <a:srgbClr val="FF0000"/>
                </a:solidFill>
              </a:rPr>
              <a:t> ≠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52450" lvl="1"/>
            <a:r>
              <a:rPr lang="en-US" sz="2000" dirty="0"/>
              <a:t>Not-a-Number (</a:t>
            </a:r>
            <a:r>
              <a:rPr lang="en-US" sz="2000" dirty="0" err="1"/>
              <a:t>NaN</a:t>
            </a:r>
            <a:r>
              <a:rPr lang="en-US" sz="2000" dirty="0"/>
              <a:t>)</a:t>
            </a:r>
          </a:p>
          <a:p>
            <a:pPr marL="552450" lvl="1"/>
            <a:r>
              <a:rPr lang="zh-CN" altLang="en-US" sz="2000" dirty="0"/>
              <a:t>表示无法得到一个数值（出错</a:t>
            </a:r>
            <a:r>
              <a:rPr lang="en-US" altLang="zh-CN" sz="2000" dirty="0"/>
              <a:t>/</a:t>
            </a:r>
            <a:r>
              <a:rPr lang="zh-CN" altLang="en-US" sz="2000" dirty="0"/>
              <a:t>未定义）</a:t>
            </a:r>
            <a:endParaRPr lang="en-US" sz="2000" dirty="0"/>
          </a:p>
          <a:p>
            <a:pPr marL="552450" lvl="1"/>
            <a:r>
              <a:rPr lang="en-US" sz="2000" dirty="0">
                <a:ea typeface="Apple Symbols" charset="0"/>
                <a:cs typeface="Apple Symbols" charset="0"/>
              </a:rPr>
              <a:t>E.g., 0/0, </a:t>
            </a:r>
            <a:r>
              <a:rPr lang="en-US" sz="2000" dirty="0" err="1">
                <a:ea typeface="Apple Symbols" charset="0"/>
                <a:cs typeface="Apple Symbols" charset="0"/>
              </a:rPr>
              <a:t>sqrt</a:t>
            </a:r>
            <a:r>
              <a:rPr lang="en-US" sz="2000" dirty="0">
                <a:ea typeface="Apple Symbols" charset="0"/>
                <a:cs typeface="Apple Symbols" charset="0"/>
              </a:rPr>
              <a:t>(–1),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 −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,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 </a:t>
            </a:r>
            <a:r>
              <a:rPr lang="en-US" sz="2000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sz="2000" dirty="0">
                <a:ea typeface="Apple Symbols" charset="0"/>
                <a:cs typeface="Apple Symbols" charset="0"/>
              </a:rPr>
              <a:t>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4140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" name="矩形 1"/>
          <p:cNvSpPr/>
          <p:nvPr/>
        </p:nvSpPr>
        <p:spPr>
          <a:xfrm>
            <a:off x="1092668" y="4724400"/>
            <a:ext cx="5993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有限范围内的一些采样点，与实数完全不同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998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Example and properties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Rounding, Floating point in C</a:t>
            </a:r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Addition, multiplication</a:t>
            </a:r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15100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10668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49250" y="12386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7013693" y="2002477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-m</a:t>
            </a:r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2-2^(k-1)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8400" y="838200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</a:t>
            </a:r>
            <a:r>
              <a:rPr lang="zh-CN" alt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位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2718" y="845808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k</a:t>
            </a:r>
            <a:r>
              <a:rPr lang="zh-CN" alt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位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71610" y="2526268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(1-2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-m</a:t>
            </a:r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2-2^(k-1)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14942" y="339673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2-2^(k-1)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3403" y="5454134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(2-2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-m</a:t>
            </a:r>
            <a:r>
              <a:rPr lang="en-US" altLang="zh-CN" sz="18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)*2</a:t>
            </a:r>
            <a:r>
              <a:rPr lang="en-US" altLang="zh-CN" sz="1800" baseline="30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2^(k-1)-1</a:t>
            </a:r>
            <a:endParaRPr lang="zh-CN" altLang="en-US" sz="1800" baseline="30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98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52500" progId="Excel.Sheet.8">
                  <p:embed/>
                </p:oleObj>
              </mc:Choice>
              <mc:Fallback>
                <p:oleObj name="Worksheet" r:id="rId2" imgW="7848600" imgH="952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6-bit IEEE-like format</a:t>
            </a:r>
          </a:p>
          <a:p>
            <a:pPr marL="552450" lvl="1"/>
            <a:r>
              <a:rPr lang="en-US" sz="2000" dirty="0"/>
              <a:t>e = 3 exponent bits</a:t>
            </a:r>
          </a:p>
          <a:p>
            <a:pPr marL="552450" lvl="1"/>
            <a:r>
              <a:rPr lang="en-US" sz="2000" dirty="0"/>
              <a:t>f = 2 fraction bits</a:t>
            </a:r>
          </a:p>
          <a:p>
            <a:pPr marL="552450" lvl="1"/>
            <a:r>
              <a:rPr lang="en-US" sz="2000" dirty="0"/>
              <a:t>Bias is 2</a:t>
            </a:r>
            <a:r>
              <a:rPr lang="en-US" sz="2000" baseline="30000" dirty="0"/>
              <a:t>3-1</a:t>
            </a:r>
            <a:r>
              <a:rPr lang="en-US" sz="2000" dirty="0"/>
              <a:t>-1 = 3</a:t>
            </a:r>
          </a:p>
          <a:p>
            <a:pPr marL="552450" lvl="1"/>
            <a:endParaRPr lang="en-US" sz="2000" dirty="0"/>
          </a:p>
          <a:p>
            <a:r>
              <a:rPr lang="en-US" sz="2400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5912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6-bit IEEE-like format</a:t>
            </a:r>
          </a:p>
          <a:p>
            <a:pPr marL="552450" lvl="1"/>
            <a:r>
              <a:rPr lang="en-US" sz="2000" dirty="0"/>
              <a:t>e = 3 exponent bits</a:t>
            </a:r>
          </a:p>
          <a:p>
            <a:pPr marL="552450" lvl="1"/>
            <a:r>
              <a:rPr lang="en-US" sz="2000" dirty="0"/>
              <a:t>f = 2 fraction bits</a:t>
            </a:r>
          </a:p>
          <a:p>
            <a:pPr marL="552450" lvl="1"/>
            <a:r>
              <a:rPr lang="en-US" sz="2000" dirty="0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65200" progId="Excel.Sheet.8">
                  <p:embed/>
                </p:oleObj>
              </mc:Choice>
              <mc:Fallback>
                <p:oleObj name="Worksheet" r:id="rId2" imgW="7848600" imgH="965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80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float: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0xC0A00000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binary: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宋体" charset="-122"/>
              <a:cs typeface="+mn-cs"/>
              <a:sym typeface="Gill Sans" charset="0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E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129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S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1 -&gt; negative number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M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1.010 0000 0000 0000 0000 0000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M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 + 1/4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Bold"/>
                <a:ea typeface="宋体" charset="-122"/>
                <a:cs typeface="+mn-cs"/>
                <a:sym typeface="Gill Sans" charset="0"/>
              </a:rPr>
              <a:t>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 1.25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v = (–1)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2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 =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宋体" charset="-122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v 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(–1)</a:t>
            </a:r>
            <a:r>
              <a:rPr kumimoji="0" lang="en-US" sz="2400" b="1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2</a:t>
            </a:r>
            <a:r>
              <a:rPr kumimoji="0" lang="en-US" sz="2400" b="1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=</a:t>
            </a:r>
            <a:endParaRPr kumimoji="0" lang="en-US" sz="2400" b="1" i="1" u="none" strike="noStrike" kern="1200" cap="none" spc="0" normalizeH="0" baseline="32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 = 2</a:t>
            </a:r>
            <a:r>
              <a:rPr kumimoji="0" lang="en-US" sz="2000" b="0" i="0" u="none" strike="noStrike" kern="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k-1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61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E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129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S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1 -&gt; negative number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M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010 0000 0000 0000 0000 0000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M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 + 1/4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Bold"/>
                <a:ea typeface="宋体" charset="-122"/>
                <a:cs typeface="+mn-cs"/>
                <a:sym typeface="Gill Sans" charset="0"/>
              </a:rPr>
              <a:t>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 1.25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v = (–1)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2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 =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宋体" charset="-122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v 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(–1)</a:t>
            </a:r>
            <a:r>
              <a:rPr kumimoji="0" lang="en-US" sz="2400" b="1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2</a:t>
            </a:r>
            <a:r>
              <a:rPr kumimoji="0" lang="en-US" sz="2400" b="1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=</a:t>
            </a:r>
            <a:endParaRPr kumimoji="0" lang="en-US" sz="2400" b="1" i="1" u="none" strike="noStrike" kern="1200" cap="none" spc="0" normalizeH="0" baseline="32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float: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0xC0A00000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binary: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100 0000 1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010 0000 0000 0000 0000 0000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宋体" charset="-122"/>
              <a:cs typeface="+mn-cs"/>
              <a:sym typeface="Gill Sans" charset="0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778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二进制补码加法三维视图</a:t>
            </a:r>
            <a:endParaRPr lang="en-US" dirty="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值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dirty="0"/>
              <a:t>4</a:t>
            </a:r>
            <a:r>
              <a:rPr lang="zh-CN" altLang="en-US" dirty="0"/>
              <a:t>位补码</a:t>
            </a:r>
            <a:r>
              <a:rPr lang="en-US" dirty="0"/>
              <a:t>.</a:t>
            </a:r>
          </a:p>
          <a:p>
            <a:pPr lvl="1" eaLnBrk="1" hangingPunct="1">
              <a:defRPr/>
            </a:pPr>
            <a:r>
              <a:rPr lang="zh-CN" altLang="en-US" dirty="0"/>
              <a:t>取值范围</a:t>
            </a:r>
            <a:r>
              <a:rPr lang="en-US" dirty="0"/>
              <a:t> -8 </a:t>
            </a:r>
            <a:r>
              <a:rPr lang="en-US" altLang="zh-CN" dirty="0"/>
              <a:t>~</a:t>
            </a:r>
            <a:r>
              <a:rPr lang="en-US" dirty="0"/>
              <a:t> +7</a:t>
            </a:r>
          </a:p>
          <a:p>
            <a:pPr eaLnBrk="1" hangingPunct="1">
              <a:defRPr/>
            </a:pPr>
            <a:r>
              <a:rPr lang="zh-CN" altLang="en-US" dirty="0"/>
              <a:t>取模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如果和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dirty="0"/>
              <a:t>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变成负数</a:t>
            </a:r>
            <a:endParaRPr lang="en-US" altLang="zh-CN" dirty="0"/>
          </a:p>
          <a:p>
            <a:pPr lvl="2" eaLnBrk="1" hangingPunct="1">
              <a:defRPr/>
            </a:pPr>
            <a:r>
              <a:rPr lang="en-US" dirty="0"/>
              <a:t>At most once</a:t>
            </a:r>
          </a:p>
          <a:p>
            <a:pPr lvl="1" eaLnBrk="1" hangingPunct="1">
              <a:defRPr/>
            </a:pPr>
            <a:r>
              <a:rPr lang="zh-CN" altLang="en-US" dirty="0"/>
              <a:t>如果和</a:t>
            </a:r>
            <a:r>
              <a:rPr lang="en-US" dirty="0"/>
              <a:t> &lt; –2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变成正数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TAdd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PosOver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NegOver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08035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float: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0xC0A00000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binary: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100 0000 1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010 0000 0000 0000 0000 0000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宋体" charset="-122"/>
              <a:cs typeface="+mn-cs"/>
              <a:sym typeface="Gill Sans" charset="0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E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S =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-&gt; negative number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v = (–1)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2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 =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 = 2</a:t>
            </a:r>
            <a:r>
              <a:rPr kumimoji="0" lang="en-US" sz="2000" b="0" i="0" u="none" strike="noStrike" kern="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k-1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0">
            <a:extLst>
              <a:ext uri="{FF2B5EF4-FFF2-40B4-BE49-F238E27FC236}">
                <a16:creationId xmlns:a16="http://schemas.microsoft.com/office/drawing/2014/main" id="{2AFFDEEF-A4B8-6B19-4FD3-574F1528AD54}"/>
              </a:ext>
            </a:extLst>
          </p:cNvPr>
          <p:cNvSpPr txBox="1"/>
          <p:nvPr/>
        </p:nvSpPr>
        <p:spPr>
          <a:xfrm>
            <a:off x="533400" y="4604208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M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010 0000 0000 0000 0000 0000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129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float: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0xC0A00000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binary: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100 0000 1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010 0000 0000 0000 0000 0000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宋体" charset="-122"/>
              <a:cs typeface="+mn-cs"/>
              <a:sym typeface="Gill Sans" charset="0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E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宋体" charset="-122"/>
                <a:cs typeface="Courier New Bold" panose="02070609020205020404" pitchFamily="49" charset="0"/>
                <a:sym typeface="Gill Sans" charset="0"/>
              </a:rPr>
              <a:t>exp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– Bias = 129 – 127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(decimal)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S =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-&gt; negative number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M =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v = (–1)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2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 =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 = 2</a:t>
            </a:r>
            <a:r>
              <a:rPr kumimoji="0" lang="en-US" sz="2000" b="0" i="0" u="none" strike="noStrike" kern="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k-1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59315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float: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0xC0A00000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binary: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100 0000 1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010 0000 0000 0000 0000 0000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宋体" charset="-122"/>
              <a:cs typeface="+mn-cs"/>
              <a:sym typeface="Gill Sans" charset="0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E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宋体" charset="-122"/>
                <a:cs typeface="Courier New Bold" panose="02070609020205020404" pitchFamily="49" charset="0"/>
                <a:sym typeface="Gill Sans" charset="0"/>
              </a:rPr>
              <a:t>exp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– Bias = 129 – 127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(decimal)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S =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-&gt; negative number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M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010 0000 0000 0000 0000 0000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宋体" charset="-122"/>
                <a:cs typeface="+mn-cs"/>
                <a:sym typeface="Gill Sans" charset="0"/>
              </a:rPr>
              <a:t>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1 + 1/4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"/>
                <a:ea typeface="宋体" charset="-122"/>
                <a:cs typeface="+mn-cs"/>
                <a:sym typeface="Gill Sans" charset="0"/>
              </a:rPr>
              <a:t>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  <a:sym typeface="Gill Sans" charset="0"/>
              </a:rPr>
              <a:t> 1.25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v = (–1)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2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 =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宋体" charset="-122"/>
                <a:cs typeface="+mn-cs"/>
                <a:sym typeface="Gill Sans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宋体" charset="-122"/>
              <a:cs typeface="+mn-cs"/>
              <a:sym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v 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(–1)</a:t>
            </a:r>
            <a:r>
              <a:rPr kumimoji="0" lang="en-US" sz="2400" b="1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2</a:t>
            </a:r>
            <a:r>
              <a:rPr kumimoji="0" lang="en-US" sz="2400" b="1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= (-1)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* 1.25 * 2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宋体" charset="-122"/>
                <a:cs typeface="+mn-cs"/>
                <a:sym typeface="Gill Sans" charset="0"/>
              </a:rPr>
              <a:t>-5</a:t>
            </a:r>
            <a:endParaRPr kumimoji="0" lang="en-US" sz="2400" b="1" i="0" u="none" strike="noStrike" kern="1200" cap="none" spc="0" normalizeH="0" baseline="32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 = 2</a:t>
            </a:r>
            <a:r>
              <a:rPr kumimoji="0" lang="en-US" sz="2000" b="0" i="0" u="none" strike="noStrike" kern="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k-1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39736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sym typeface="Gill Sans" charset="0"/>
              </a:rPr>
              <a:t>E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sym typeface="Gill Sans" charset="0"/>
              </a:rPr>
              <a:t>129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sym typeface="Gill Sans" charset="0"/>
              </a:rPr>
              <a:t>S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sym typeface="Gill Sans" charset="0"/>
              </a:rPr>
              <a:t>1 -&gt; negative number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sym typeface="Gill Sans" charset="0"/>
              </a:rPr>
              <a:t>M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010 0000 0000 0000 0000 0000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sym typeface="Gill Sans" charset="0"/>
              </a:rPr>
              <a:t>M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1 + 1/4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Bold"/>
                <a:sym typeface="Gill Sans" charset="0"/>
              </a:rPr>
              <a:t>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1.25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4" y="540603"/>
            <a:ext cx="194155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v = (–1)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2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 =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v 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(–1)</a:t>
            </a:r>
            <a:r>
              <a:rPr kumimoji="0" lang="en-US" sz="2400" b="1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2</a:t>
            </a:r>
            <a:r>
              <a:rPr kumimoji="0" lang="en-US" sz="2400" b="1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=</a:t>
            </a:r>
            <a:endParaRPr kumimoji="0" lang="en-US" sz="2400" b="1" i="1" u="none" strike="noStrike" kern="1200" cap="none" spc="0" normalizeH="0" baseline="32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float: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0x001C0000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sym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binary: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000 0000 0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001 1100 0000 0000 0000 0000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sym typeface="Gill Sans" charset="0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001 1100 0000 0000 0000 0000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28104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791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float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: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0x001C0000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sym typeface="Gill Sans" charset="0"/>
              </a:rPr>
              <a:t>E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cs typeface="Courier New Bold" panose="02070609020205020404" pitchFamily="49" charset="0"/>
                <a:sym typeface="Gill Sans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– Bias = 1 – 127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sym typeface="Gill Sans" charset="0"/>
              </a:rPr>
              <a:t>–126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(decimal)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sym typeface="Gill Sans" charset="0"/>
              </a:rPr>
              <a:t>S = 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-&gt; positive number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sym typeface="Gill Sans" charset="0"/>
              </a:rPr>
              <a:t>M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001 1100 0000 0000 0000 0000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sym typeface="Gill Sans" charset="0"/>
              </a:rPr>
              <a:t>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1/8 + 1/16 + 1/32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"/>
                <a:sym typeface="Gill Sans" charset="0"/>
              </a:rPr>
              <a:t>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7/32 = 7*2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–5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5" y="540603"/>
            <a:ext cx="194155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v = (–1)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2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 =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v =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(–1)</a:t>
            </a:r>
            <a:r>
              <a:rPr kumimoji="0" lang="en-US" sz="2400" b="1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2</a:t>
            </a:r>
            <a:r>
              <a:rPr kumimoji="0" lang="en-US" sz="2400" b="1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= (-1)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* 7*2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–5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* 2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–126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= 7*2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–131</a:t>
            </a:r>
            <a:endParaRPr kumimoji="0" lang="en-US" sz="2400" b="1" i="0" u="none" strike="noStrike" kern="1200" cap="none" spc="0" normalizeH="0" baseline="32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sym typeface="Calibri" charset="0"/>
              </a:rPr>
              <a:t> = 2</a:t>
            </a:r>
            <a:r>
              <a:rPr kumimoji="0" lang="en-US" sz="2000" b="0" i="0" u="none" strike="noStrike" kern="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sym typeface="Calibri" charset="0"/>
              </a:rPr>
              <a:t>k-1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741EA7-1EDD-5D4E-BE30-3A0BF80D8215}"/>
              </a:ext>
            </a:extLst>
          </p:cNvPr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binary: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000 0000 0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001 1100 0000 0000 0000 0000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sym typeface="Gill Sans" charset="0"/>
            </a:endParaRPr>
          </a:p>
        </p:txBody>
      </p:sp>
      <p:graphicFrame>
        <p:nvGraphicFramePr>
          <p:cNvPr id="24" name="Group 5">
            <a:extLst>
              <a:ext uri="{FF2B5EF4-FFF2-40B4-BE49-F238E27FC236}">
                <a16:creationId xmlns:a16="http://schemas.microsoft.com/office/drawing/2014/main" id="{A2AF4F3B-D856-634C-BC40-81E838AFF8D8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001 1100 0000 0000 0000 0000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D276AA-63E7-904C-846B-27092BA5E727}"/>
              </a:ext>
            </a:extLst>
          </p:cNvPr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897A61-1204-9149-A930-32A1F1815D5C}"/>
              </a:ext>
            </a:extLst>
          </p:cNvPr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EA147F-7F31-D040-868D-40BC455433C7}"/>
              </a:ext>
            </a:extLst>
          </p:cNvPr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C2F29E-168A-CF46-930A-1DA8E1CAFBDE}"/>
              </a:ext>
            </a:extLst>
          </p:cNvPr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51289F-0A7B-8244-A4A6-ABAB2134B5E5}"/>
              </a:ext>
            </a:extLst>
          </p:cNvPr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3FB8A-0295-9A4F-A216-1663DB10C238}"/>
              </a:ext>
            </a:extLst>
          </p:cNvPr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17173C-BCBB-814C-A964-6AEBABD8B911}"/>
              </a:ext>
            </a:extLst>
          </p:cNvPr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65F8E7-071D-2B41-873C-5BB5AF2905B6}"/>
              </a:ext>
            </a:extLst>
          </p:cNvPr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DD49EA-304D-B645-AE13-5A70DAE6232E}"/>
              </a:ext>
            </a:extLst>
          </p:cNvPr>
          <p:cNvSpPr txBox="1"/>
          <p:nvPr/>
        </p:nvSpPr>
        <p:spPr>
          <a:xfrm>
            <a:off x="533400" y="619749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≈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2.571393892 X 10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–39</a:t>
            </a:r>
            <a:endParaRPr kumimoji="0" lang="en-US" sz="2400" b="1" i="0" u="none" strike="noStrike" kern="1200" cap="none" spc="0" normalizeH="0" baseline="32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34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A3F15-1996-54A3-F0C7-D186144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916D6F9D-B404-304E-B7EA-B6608CDE4342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A3494F-84D9-4592-6E63-9F6E37390D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6470" y="2310606"/>
            <a:ext cx="8737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假设浮点数共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位，其中阶码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位，采用类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754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endParaRPr kumimoji="1"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）求浮点数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20.625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的二进制形式</a:t>
            </a:r>
            <a:endParaRPr kumimoji="1"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）求浮点数能够表示的规格化的最大负数和最小负数，以及非规格化的最大负数和最小负数（二进制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C196A62-54F6-E88F-3879-87CE46E2DEC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12AA24-9764-581B-AC3C-AFF79263560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DC6AC3FB-90AD-AAD6-92C2-9229D8026EE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582F7387-FFDF-C6B1-4D8A-8CA4C108F3C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6EA32C78-5D1B-3C73-C2FE-310A272B5E0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E0DBC085-88AB-67F1-1245-3548744F49F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DA33177-4694-1C5C-BD64-A0972DD4333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1204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8222" y="629302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float: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0x4694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468" y="281446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sym typeface="Gill Sans" charset="0"/>
              </a:rPr>
              <a:t>E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cs typeface="Courier New Bold" panose="02070609020205020404" pitchFamily="49" charset="0"/>
                <a:sym typeface="Gill Sans" charset="0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Bias = 4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2</a:t>
            </a:r>
            <a:r>
              <a:rPr lang="en-US" altLang="zh-CN" sz="2400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6-1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-1</a:t>
            </a:r>
            <a:r>
              <a:rPr lang="zh-CN" altLang="en-US" sz="2400" b="0" dirty="0">
                <a:solidFill>
                  <a:srgbClr val="000000"/>
                </a:solidFill>
                <a:latin typeface="Arial Narrow"/>
                <a:sym typeface="Gill Sans" charset="0"/>
              </a:rPr>
              <a:t>）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= 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+31=32+3=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100011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sym typeface="Gill Sans" charset="0"/>
              </a:rPr>
              <a:t>）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anose="020F0502020204030204" pitchFamily="34" charset="0"/>
                <a:sym typeface="Gill Sans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468" y="3347869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sym typeface="Gill Sans" charset="0"/>
              </a:rPr>
              <a:t>S = 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-&gt; positive number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468" y="3881269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>
                <a:tab pos="9144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/>
                <a:sym typeface="Gill Sans" charset="0"/>
              </a:rPr>
              <a:t>M 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sym typeface="Gill Sans" charset="0"/>
              </a:rPr>
              <a:t>0100 1010 0000 0000 000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5" y="540603"/>
            <a:ext cx="194155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v = (–1)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2</a:t>
            </a:r>
            <a:r>
              <a:rPr kumimoji="0" lang="en-US" sz="2400" b="0" i="0" u="none" strike="noStrike" kern="120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 =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542" y="1409837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v =20.625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=16+4+0.5+0.125   </a:t>
            </a:r>
          </a:p>
          <a:p>
            <a:pPr lvl="0" eaLnBrk="1" hangingPunct="1">
              <a:defRPr/>
            </a:pP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sym typeface="Gill Sans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10100.101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sym typeface="Gill Sans" charset="0"/>
              </a:rPr>
              <a:t>）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anose="020F0502020204030204" pitchFamily="34" charset="0"/>
                <a:sym typeface="Gill Sans" charset="0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sym typeface="Gill Sans" charset="0"/>
              </a:rPr>
              <a:t>=1.0100101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sym typeface="Gill Sans" charset="0"/>
              </a:rPr>
              <a:t>*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sym typeface="Gill Sans" charset="0"/>
              </a:rPr>
              <a:t>2</a:t>
            </a:r>
            <a:r>
              <a:rPr lang="en-US" altLang="zh-CN" sz="2400" baseline="30000" dirty="0">
                <a:solidFill>
                  <a:srgbClr val="C00000"/>
                </a:solidFill>
                <a:latin typeface="Calibri" panose="020F0502020204030204" pitchFamily="34" charset="0"/>
                <a:sym typeface="Gill Sans" charset="0"/>
              </a:rPr>
              <a:t>4</a:t>
            </a:r>
            <a:endParaRPr kumimoji="0" lang="en-US" altLang="zh-CN" sz="2400" b="1" i="0" u="none" strike="noStrike" kern="1200" cap="none" spc="0" normalizeH="0" baseline="30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sym typeface="Gill Sans" charset="0"/>
              </a:rPr>
              <a:t>   </a:t>
            </a:r>
            <a:endParaRPr kumimoji="0" lang="en-US" sz="2400" b="1" i="0" u="none" strike="noStrike" kern="1200" cap="none" spc="0" normalizeH="0" baseline="32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sym typeface="Calibri" charset="0"/>
              </a:rPr>
              <a:t> = 2</a:t>
            </a:r>
            <a:r>
              <a:rPr kumimoji="0" lang="en-US" sz="2000" b="0" i="0" u="none" strike="noStrike" kern="0" cap="none" spc="0" normalizeH="0" baseline="3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sym typeface="Calibri" charset="0"/>
              </a:rPr>
              <a:t>k-1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sym typeface="Calibri" charset="0"/>
              </a:rPr>
              <a:t> – 1 = 31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741EA7-1EDD-5D4E-BE30-3A0BF80D8215}"/>
              </a:ext>
            </a:extLst>
          </p:cNvPr>
          <p:cNvSpPr txBox="1"/>
          <p:nvPr/>
        </p:nvSpPr>
        <p:spPr>
          <a:xfrm>
            <a:off x="762000" y="574249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sym typeface="Gill Sans" charset="0"/>
              </a:rPr>
              <a:t>binary: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100 0110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1001 0100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sym typeface="Gill Sans" charset="0"/>
            </a:endParaRPr>
          </a:p>
        </p:txBody>
      </p:sp>
      <p:graphicFrame>
        <p:nvGraphicFramePr>
          <p:cNvPr id="24" name="Group 5">
            <a:extLst>
              <a:ext uri="{FF2B5EF4-FFF2-40B4-BE49-F238E27FC236}">
                <a16:creationId xmlns:a16="http://schemas.microsoft.com/office/drawing/2014/main" id="{A2AF4F3B-D856-634C-BC40-81E838AFF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56959"/>
              </p:ext>
            </p:extLst>
          </p:nvPr>
        </p:nvGraphicFramePr>
        <p:xfrm>
          <a:off x="762164" y="4724400"/>
          <a:ext cx="5638636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010010100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6-bits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9-bits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7796A096-78A6-F785-EABF-E8700ABDB3F0}"/>
              </a:ext>
            </a:extLst>
          </p:cNvPr>
          <p:cNvSpPr txBox="1">
            <a:spLocks/>
          </p:cNvSpPr>
          <p:nvPr/>
        </p:nvSpPr>
        <p:spPr bwMode="auto">
          <a:xfrm>
            <a:off x="509418" y="588078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kumimoji="1" lang="zh-CN" altLang="en-US" kern="0"/>
              <a:t>课堂练习（答案）</a:t>
            </a:r>
            <a:endParaRPr kumimoji="1"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877208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课堂练习（答案）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449252"/>
              </p:ext>
            </p:extLst>
          </p:nvPr>
        </p:nvGraphicFramePr>
        <p:xfrm>
          <a:off x="609600" y="2479164"/>
          <a:ext cx="8305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E(6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非规格化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000 000 001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-2^(-9)*2^(-30)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r>
                        <a:rPr lang="en-US" altLang="zh-CN" baseline="0" dirty="0"/>
                        <a:t> 111 111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-(1-2^(-9))*2^(-30)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规格化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000 000 000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-1*2^(-30)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111 110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r>
                        <a:rPr lang="en-US" altLang="zh-CN" baseline="0" dirty="0"/>
                        <a:t> 111 111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-(2-2^(-9))*2^31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/>
                        <a:t>!=</a:t>
                      </a:r>
                      <a:r>
                        <a:rPr lang="en-US" altLang="zh-CN" baseline="0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Infinite</a:t>
                      </a:r>
                    </a:p>
                    <a:p>
                      <a:r>
                        <a:rPr lang="en-US" altLang="zh-CN" dirty="0" err="1"/>
                        <a:t>NaN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51338" y="1450072"/>
            <a:ext cx="9909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8788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768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657600" y="6096000"/>
            <a:ext cx="3121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宇宙所有原子的数量</a:t>
            </a:r>
            <a:r>
              <a:rPr lang="en-US" altLang="zh-CN" dirty="0"/>
              <a:t>10</a:t>
            </a:r>
            <a:r>
              <a:rPr lang="en-US" altLang="zh-CN" baseline="30000" dirty="0"/>
              <a:t>80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56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sz="2400" dirty="0"/>
              <a:t>分配给你一个任务，编写一个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函数用来计算</a:t>
            </a:r>
            <a:r>
              <a:rPr kumimoji="1" lang="en-US" altLang="zh-CN" sz="2400" dirty="0"/>
              <a:t>2</a:t>
            </a:r>
            <a:r>
              <a:rPr kumimoji="1" lang="en-US" altLang="zh-CN" sz="2400" baseline="30000" dirty="0"/>
              <a:t>x</a:t>
            </a:r>
            <a:r>
              <a:rPr kumimoji="1" lang="zh-CN" altLang="en-US" sz="2400" dirty="0"/>
              <a:t>的浮点表示。你意识到完成这个任务的最好方法是直接创建结果的</a:t>
            </a:r>
            <a:r>
              <a:rPr kumimoji="1" lang="en-US" altLang="zh-CN" sz="2400" dirty="0"/>
              <a:t>IEEE</a:t>
            </a:r>
            <a:r>
              <a:rPr kumimoji="1" lang="zh-CN" altLang="en-US" sz="2400" dirty="0"/>
              <a:t>单精度表示。</a:t>
            </a:r>
            <a:endParaRPr kumimoji="1" lang="en-US" altLang="zh-CN" sz="2400" dirty="0"/>
          </a:p>
          <a:p>
            <a:r>
              <a:rPr kumimoji="1" lang="zh-CN" altLang="en-US" sz="2400" dirty="0"/>
              <a:t>当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太小时返回</a:t>
            </a:r>
            <a:r>
              <a:rPr kumimoji="1" lang="en-US" altLang="zh-CN" sz="2400" dirty="0"/>
              <a:t>0.0</a:t>
            </a:r>
            <a:r>
              <a:rPr kumimoji="1" lang="zh-CN" altLang="en-US" sz="2400" dirty="0"/>
              <a:t>；当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太大时返回</a:t>
            </a:r>
            <a:r>
              <a:rPr kumimoji="1" lang="en-US" altLang="zh-CN" sz="2400" dirty="0"/>
              <a:t>+</a:t>
            </a:r>
            <a:r>
              <a:rPr lang="en-US" altLang="zh-CN" sz="2400" dirty="0">
                <a:sym typeface="Symbol"/>
              </a:rPr>
              <a:t></a:t>
            </a:r>
            <a:r>
              <a:rPr lang="zh-CN" altLang="en-US" sz="2400" dirty="0">
                <a:sym typeface="Symbol"/>
              </a:rPr>
              <a:t>。</a:t>
            </a:r>
            <a:endParaRPr lang="en-US" altLang="zh-CN" sz="2400" dirty="0">
              <a:sym typeface="Symbol"/>
            </a:endParaRPr>
          </a:p>
          <a:p>
            <a:r>
              <a:rPr kumimoji="1" lang="zh-CN" altLang="en-US" sz="2400" dirty="0">
                <a:sym typeface="Symbol"/>
              </a:rPr>
              <a:t>填写下面的代码空白，以计算出正确的结果。</a:t>
            </a:r>
            <a:endParaRPr kumimoji="1" lang="en-US" altLang="zh-CN" sz="2400" dirty="0">
              <a:sym typeface="Symbol"/>
            </a:endParaRPr>
          </a:p>
          <a:p>
            <a:r>
              <a:rPr kumimoji="1" lang="zh-CN" altLang="en-US" sz="2400" dirty="0">
                <a:sym typeface="Symbol"/>
              </a:rPr>
              <a:t>假设函数</a:t>
            </a:r>
            <a:r>
              <a:rPr kumimoji="1" lang="en-US" altLang="zh-CN" sz="2400" dirty="0">
                <a:sym typeface="Symbol"/>
              </a:rPr>
              <a:t>u2f</a:t>
            </a:r>
            <a:r>
              <a:rPr kumimoji="1" lang="zh-CN" altLang="en-US" sz="2400" dirty="0">
                <a:sym typeface="Symbol"/>
              </a:rPr>
              <a:t>返回的浮点值与它的无符号参数有相同的位表示。</a:t>
            </a:r>
            <a:endParaRPr kumimoji="1"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sz="1800" dirty="0"/>
              <a:t>float fpwr2(</a:t>
            </a:r>
            <a:r>
              <a:rPr kumimoji="1" lang="en-US" altLang="zh-CN" sz="1800" dirty="0" err="1"/>
              <a:t>int</a:t>
            </a:r>
            <a:r>
              <a:rPr kumimoji="1" lang="en-US" altLang="zh-CN" sz="1800" dirty="0"/>
              <a:t> x) {</a:t>
            </a:r>
          </a:p>
          <a:p>
            <a:pPr lvl="1"/>
            <a:r>
              <a:rPr kumimoji="1" lang="en-US" altLang="zh-CN" sz="1600" dirty="0"/>
              <a:t>unsigned </a:t>
            </a:r>
            <a:r>
              <a:rPr kumimoji="1" lang="en-US" altLang="zh-CN" sz="1600" dirty="0" err="1"/>
              <a:t>exp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frac</a:t>
            </a:r>
            <a:r>
              <a:rPr kumimoji="1" lang="en-US" altLang="zh-CN" sz="1600" dirty="0"/>
              <a:t>, u;</a:t>
            </a:r>
          </a:p>
          <a:p>
            <a:pPr lvl="1"/>
            <a:r>
              <a:rPr kumimoji="1" lang="en-US" altLang="zh-CN" sz="1600" dirty="0"/>
              <a:t>if (x &lt; ______) {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______;</a:t>
            </a:r>
          </a:p>
          <a:p>
            <a:pPr lvl="1"/>
            <a:r>
              <a:rPr kumimoji="1" lang="en-US" altLang="zh-CN" sz="1600" dirty="0"/>
              <a:t>} else if (x &lt; _____) {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______;</a:t>
            </a:r>
          </a:p>
          <a:p>
            <a:pPr lvl="1"/>
            <a:r>
              <a:rPr kumimoji="1" lang="en-US" altLang="zh-CN" sz="1600" dirty="0"/>
              <a:t>} else if (x &lt; _____) {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______;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}else {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______;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}</a:t>
            </a:r>
          </a:p>
          <a:p>
            <a:pPr lvl="1"/>
            <a:r>
              <a:rPr kumimoji="1" lang="en-US" altLang="zh-CN" sz="1600" dirty="0"/>
              <a:t>u = </a:t>
            </a:r>
            <a:r>
              <a:rPr kumimoji="1" lang="en-US" altLang="zh-CN" sz="1600" dirty="0" err="1"/>
              <a:t>exp</a:t>
            </a:r>
            <a:r>
              <a:rPr kumimoji="1" lang="en-US" altLang="zh-CN" sz="1600" dirty="0"/>
              <a:t>&lt;&lt;23 | </a:t>
            </a:r>
            <a:r>
              <a:rPr kumimoji="1" lang="en-US" altLang="zh-CN" sz="1600" dirty="0" err="1"/>
              <a:t>frac</a:t>
            </a:r>
            <a:r>
              <a:rPr kumimoji="1" lang="en-US" altLang="zh-CN" sz="1600" dirty="0"/>
              <a:t>;</a:t>
            </a:r>
          </a:p>
          <a:p>
            <a:pPr lvl="1"/>
            <a:r>
              <a:rPr kumimoji="1" lang="en-US" altLang="zh-CN" sz="1600" dirty="0"/>
              <a:t>return u2f(u);</a:t>
            </a:r>
          </a:p>
          <a:p>
            <a:r>
              <a:rPr kumimoji="1" lang="en-US" altLang="zh-CN" sz="2000" dirty="0"/>
              <a:t>}</a:t>
            </a:r>
          </a:p>
          <a:p>
            <a:pPr lvl="1"/>
            <a:endParaRPr kumimoji="1" lang="en-US" altLang="zh-CN" sz="16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17EEC89-EB96-0E4A-AE7E-75E5E5DF2A09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46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638319" y="6166274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60707FC-2626-BC43-8A07-2FC945D8A2CA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61219" y="138100"/>
            <a:ext cx="8077200" cy="914400"/>
          </a:xfrm>
        </p:spPr>
        <p:txBody>
          <a:bodyPr/>
          <a:lstStyle/>
          <a:p>
            <a:r>
              <a:rPr kumimoji="1" lang="zh-CN" altLang="en-US" dirty="0">
                <a:ea typeface="宋体" charset="-122"/>
              </a:rPr>
              <a:t>加法溢出的检测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9" y="12192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Task</a:t>
            </a:r>
          </a:p>
          <a:p>
            <a:pPr lvl="1"/>
            <a:r>
              <a:rPr kumimoji="1" lang="en-US" altLang="zh-CN" dirty="0">
                <a:ea typeface="宋体" charset="-122"/>
              </a:rPr>
              <a:t>Given </a:t>
            </a:r>
            <a:r>
              <a:rPr kumimoji="1" lang="en-US" altLang="zh-CN" i="1" dirty="0">
                <a:ea typeface="宋体" charset="-122"/>
              </a:rPr>
              <a:t>s</a:t>
            </a:r>
            <a:r>
              <a:rPr kumimoji="1" lang="en-US" altLang="zh-CN" dirty="0">
                <a:ea typeface="宋体" charset="-122"/>
              </a:rPr>
              <a:t>  =  </a:t>
            </a:r>
            <a:r>
              <a:rPr kumimoji="1" lang="en-US" altLang="zh-CN" dirty="0" err="1">
                <a:ea typeface="宋体" charset="-122"/>
              </a:rPr>
              <a:t>TAdd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Determine if </a:t>
            </a:r>
            <a:r>
              <a:rPr kumimoji="1" lang="en-US" altLang="zh-CN" i="1" dirty="0">
                <a:ea typeface="宋体" charset="-122"/>
              </a:rPr>
              <a:t>s   </a:t>
            </a:r>
            <a:r>
              <a:rPr kumimoji="1" lang="en-US" altLang="zh-CN" dirty="0">
                <a:ea typeface="宋体" charset="-122"/>
              </a:rPr>
              <a:t>=</a:t>
            </a:r>
            <a:r>
              <a:rPr kumimoji="1" lang="en-US" altLang="zh-CN" i="1" dirty="0">
                <a:ea typeface="宋体" charset="-122"/>
              </a:rPr>
              <a:t> </a:t>
            </a:r>
            <a:r>
              <a:rPr kumimoji="1" lang="en-US" altLang="zh-CN" dirty="0" err="1">
                <a:ea typeface="宋体" charset="-122"/>
              </a:rPr>
              <a:t>Add</a:t>
            </a:r>
            <a:r>
              <a:rPr kumimoji="1" lang="en-US" altLang="zh-CN" i="1" baseline="-25000" dirty="0" err="1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en-US" altLang="zh-CN" i="1" dirty="0">
                <a:ea typeface="宋体" charset="-122"/>
              </a:rPr>
              <a:t>u</a:t>
            </a:r>
            <a:r>
              <a:rPr kumimoji="1" lang="en-US" altLang="zh-CN" dirty="0">
                <a:ea typeface="宋体" charset="-122"/>
              </a:rPr>
              <a:t> , </a:t>
            </a:r>
            <a:r>
              <a:rPr kumimoji="1" lang="en-US" altLang="zh-CN" i="1" dirty="0">
                <a:ea typeface="宋体" charset="-122"/>
              </a:rPr>
              <a:t>v</a:t>
            </a:r>
            <a:r>
              <a:rPr kumimoji="1" lang="en-US" altLang="zh-CN" dirty="0">
                <a:ea typeface="宋体" charset="-122"/>
              </a:rPr>
              <a:t>)</a:t>
            </a:r>
          </a:p>
          <a:p>
            <a:r>
              <a:rPr kumimoji="1" lang="en-US" altLang="zh-CN" dirty="0">
                <a:ea typeface="宋体" charset="-122"/>
              </a:rPr>
              <a:t>Claim</a:t>
            </a:r>
          </a:p>
          <a:p>
            <a:pPr lvl="1"/>
            <a:r>
              <a:rPr kumimoji="1" lang="en-US" altLang="zh-CN" dirty="0">
                <a:ea typeface="宋体" charset="-122"/>
              </a:rPr>
              <a:t>Overflow </a:t>
            </a:r>
            <a:r>
              <a:rPr kumimoji="1" lang="en-US" altLang="zh-CN" dirty="0" err="1">
                <a:ea typeface="宋体" charset="-122"/>
              </a:rPr>
              <a:t>iff</a:t>
            </a:r>
            <a:r>
              <a:rPr kumimoji="1" lang="en-US" altLang="zh-CN" dirty="0">
                <a:ea typeface="宋体" charset="-122"/>
              </a:rPr>
              <a:t> either:</a:t>
            </a:r>
          </a:p>
          <a:p>
            <a:pPr lvl="2"/>
            <a:r>
              <a:rPr kumimoji="1" lang="en-US" altLang="zh-CN" sz="2400" i="1" dirty="0">
                <a:ea typeface="宋体" charset="-122"/>
              </a:rPr>
              <a:t>        u</a:t>
            </a:r>
            <a:r>
              <a:rPr kumimoji="1" lang="en-US" altLang="zh-CN" sz="2400" dirty="0">
                <a:ea typeface="宋体" charset="-122"/>
              </a:rPr>
              <a:t>, </a:t>
            </a:r>
            <a:r>
              <a:rPr kumimoji="1" lang="en-US" altLang="zh-CN" sz="2400" i="1" dirty="0">
                <a:ea typeface="宋体" charset="-122"/>
              </a:rPr>
              <a:t>v</a:t>
            </a:r>
            <a:r>
              <a:rPr kumimoji="1" lang="en-US" altLang="zh-CN" sz="2400" dirty="0">
                <a:ea typeface="宋体" charset="-122"/>
              </a:rPr>
              <a:t> &lt; 0, </a:t>
            </a:r>
            <a:r>
              <a:rPr kumimoji="1" lang="en-US" altLang="zh-CN" sz="2400" i="1" dirty="0">
                <a:ea typeface="宋体" charset="-122"/>
              </a:rPr>
              <a:t>s</a:t>
            </a:r>
            <a:r>
              <a:rPr kumimoji="1" lang="en-US" altLang="zh-CN" sz="2400" dirty="0">
                <a:ea typeface="宋体" charset="-122"/>
              </a:rPr>
              <a:t> </a:t>
            </a:r>
            <a:r>
              <a:rPr kumimoji="1" lang="en-US" altLang="zh-CN" sz="2400" dirty="0">
                <a:ea typeface="宋体" charset="-122"/>
                <a:sym typeface="Symbol" charset="2"/>
              </a:rPr>
              <a:t></a:t>
            </a:r>
            <a:r>
              <a:rPr kumimoji="1" lang="en-US" altLang="zh-CN" sz="2400" dirty="0">
                <a:ea typeface="宋体" charset="-122"/>
              </a:rPr>
              <a:t> 0 (</a:t>
            </a:r>
            <a:r>
              <a:rPr kumimoji="1" lang="en-US" altLang="zh-CN" sz="2400" dirty="0" err="1">
                <a:ea typeface="宋体" charset="-122"/>
              </a:rPr>
              <a:t>NegOver</a:t>
            </a:r>
            <a:r>
              <a:rPr kumimoji="1" lang="en-US" altLang="zh-CN" sz="2400" dirty="0">
                <a:ea typeface="宋体" charset="-122"/>
              </a:rPr>
              <a:t>)</a:t>
            </a:r>
          </a:p>
          <a:p>
            <a:pPr lvl="2"/>
            <a:r>
              <a:rPr kumimoji="1" lang="en-US" altLang="zh-CN" sz="2400" i="1" dirty="0">
                <a:ea typeface="宋体" charset="-122"/>
              </a:rPr>
              <a:t>        u</a:t>
            </a:r>
            <a:r>
              <a:rPr kumimoji="1" lang="en-US" altLang="zh-CN" sz="2400" dirty="0">
                <a:ea typeface="宋体" charset="-122"/>
              </a:rPr>
              <a:t>, </a:t>
            </a:r>
            <a:r>
              <a:rPr kumimoji="1" lang="en-US" altLang="zh-CN" sz="2400" i="1" dirty="0">
                <a:ea typeface="宋体" charset="-122"/>
              </a:rPr>
              <a:t>v</a:t>
            </a:r>
            <a:r>
              <a:rPr kumimoji="1" lang="en-US" altLang="zh-CN" sz="2400" dirty="0">
                <a:ea typeface="宋体" charset="-122"/>
              </a:rPr>
              <a:t> </a:t>
            </a:r>
            <a:r>
              <a:rPr kumimoji="1" lang="en-US" altLang="zh-CN" sz="2400" dirty="0">
                <a:ea typeface="宋体" charset="-122"/>
                <a:sym typeface="Symbol" charset="2"/>
              </a:rPr>
              <a:t></a:t>
            </a:r>
            <a:r>
              <a:rPr kumimoji="1" lang="en-US" altLang="zh-CN" sz="2400" dirty="0">
                <a:ea typeface="宋体" charset="-122"/>
              </a:rPr>
              <a:t> 0, </a:t>
            </a:r>
            <a:r>
              <a:rPr kumimoji="1" lang="en-US" altLang="zh-CN" sz="2400" i="1" dirty="0">
                <a:ea typeface="宋体" charset="-122"/>
              </a:rPr>
              <a:t>s</a:t>
            </a:r>
            <a:r>
              <a:rPr kumimoji="1" lang="en-US" altLang="zh-CN" sz="2400" dirty="0">
                <a:ea typeface="宋体" charset="-122"/>
              </a:rPr>
              <a:t> &lt; 0 (</a:t>
            </a:r>
            <a:r>
              <a:rPr kumimoji="1" lang="en-US" altLang="zh-CN" sz="2400" dirty="0" err="1">
                <a:ea typeface="宋体" charset="-122"/>
              </a:rPr>
              <a:t>PosOver</a:t>
            </a:r>
            <a:r>
              <a:rPr kumimoji="1" lang="en-US" altLang="zh-CN" sz="2400" dirty="0">
                <a:ea typeface="宋体" charset="-122"/>
              </a:rPr>
              <a:t>)</a:t>
            </a:r>
          </a:p>
          <a:p>
            <a:pPr lvl="2">
              <a:buFontTx/>
              <a:buNone/>
            </a:pPr>
            <a:endParaRPr kumimoji="1" lang="en-US" altLang="zh-CN" dirty="0">
              <a:ea typeface="宋体" charset="-122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D2DAFCC-CFE2-0246-8439-30D02ECF9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331" y="3584153"/>
            <a:ext cx="9489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 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037F42B-0721-C631-60B5-08BDFD5F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273" y="4286750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E0EABA36-1DBC-B261-2A79-8ED43275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5591" y="1736501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74F8E441-3644-5BE3-3203-C5D635555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376" y="309540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EB950BD-3BFE-77F5-831A-D94FC6A49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376" y="240960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C00A036B-E789-252C-DB9D-7A3E43462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376" y="172380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EBEE5F-702A-A629-978B-7D5B0637C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0278" y="2422301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B7B082DE-131B-D2BF-A0B1-C804D2D6D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778" y="309540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182C9681-20BB-3395-0051-49CDF02AF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778" y="240960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65CEC2A5-7DF7-7F5E-5E25-1ED611A9A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9976" y="2638201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7C8D5229-F6CB-C30F-8E38-746021D73AF8}"/>
              </a:ext>
            </a:extLst>
          </p:cNvPr>
          <p:cNvSpPr>
            <a:spLocks/>
          </p:cNvSpPr>
          <p:nvPr/>
        </p:nvSpPr>
        <p:spPr bwMode="auto">
          <a:xfrm>
            <a:off x="7487276" y="2104801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BFBE310-6B19-4A81-0DA1-572275F25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296" y="2908220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528053D-5B2D-7BD0-B668-A444648B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931" y="2229726"/>
            <a:ext cx="6011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 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C4570E13-AAEA-1E2E-DFD8-41B1A652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253" y="1536620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8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–1</a:t>
            </a: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B97821C1-4F14-F878-458F-2C896555E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876" y="3108101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B511B1A1-3B14-442C-1E7C-D07AF7B24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376" y="446700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B17CF5BA-C38A-E929-6217-66DC018FA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376" y="378120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B13FFDA1-9683-78CB-A1E9-B5FE355C2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376" y="309540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D31BC461-868B-9DC4-8605-07928073C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0278" y="3108101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2775AE2C-A02C-D60D-CC23-52909C731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778" y="378120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B65F9786-73C4-130E-5A4B-348B88A56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778" y="3095401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231FA40B-0724-BFE0-D604-2E56017A1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9976" y="3552601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4" name="Freeform 28">
            <a:extLst>
              <a:ext uri="{FF2B5EF4-FFF2-40B4-BE49-F238E27FC236}">
                <a16:creationId xmlns:a16="http://schemas.microsoft.com/office/drawing/2014/main" id="{7472656E-3D8A-4BAC-3D2B-B4D172F0CC43}"/>
              </a:ext>
            </a:extLst>
          </p:cNvPr>
          <p:cNvSpPr>
            <a:spLocks/>
          </p:cNvSpPr>
          <p:nvPr/>
        </p:nvSpPr>
        <p:spPr bwMode="auto">
          <a:xfrm>
            <a:off x="7487276" y="2866801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6F3B5B95-5D3C-327A-E6EB-82B79963C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080" y="1777776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PosOver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1" name="Text Box 40">
            <a:extLst>
              <a:ext uri="{FF2B5EF4-FFF2-40B4-BE49-F238E27FC236}">
                <a16:creationId xmlns:a16="http://schemas.microsoft.com/office/drawing/2014/main" id="{5406CEF4-03E6-9C7F-42E8-1FBDE28DD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0280" y="4216176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NegOver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7A14ED07-08B9-349F-8B46-913CE2C0C691}"/>
              </a:ext>
            </a:extLst>
          </p:cNvPr>
          <p:cNvSpPr txBox="1">
            <a:spLocks/>
          </p:cNvSpPr>
          <p:nvPr/>
        </p:nvSpPr>
        <p:spPr bwMode="auto">
          <a:xfrm>
            <a:off x="362992" y="4648200"/>
            <a:ext cx="8570728" cy="21651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kumimoji="1" lang="en-US" altLang="zh-CN" sz="2400" b="0" kern="0" dirty="0">
                <a:latin typeface="Times New Roman" charset="0"/>
                <a:ea typeface="宋体" charset="-122"/>
                <a:cs typeface="Times New Roman" charset="0"/>
              </a:rPr>
              <a:t>int </a:t>
            </a:r>
            <a:r>
              <a:rPr kumimoji="1" lang="en-US" altLang="zh-CN" sz="2400" b="0" kern="0" dirty="0" err="1">
                <a:latin typeface="Times New Roman" charset="0"/>
                <a:ea typeface="宋体" charset="-122"/>
                <a:cs typeface="Times New Roman" charset="0"/>
              </a:rPr>
              <a:t>tadd_ok</a:t>
            </a:r>
            <a:r>
              <a:rPr kumimoji="1" lang="en-US" altLang="zh-CN" sz="2400" b="0" kern="0" dirty="0">
                <a:latin typeface="Times New Roman" charset="0"/>
                <a:ea typeface="宋体" charset="-122"/>
                <a:cs typeface="Times New Roman" charset="0"/>
              </a:rPr>
              <a:t> (int x, int y)</a:t>
            </a:r>
          </a:p>
          <a:p>
            <a:pPr marL="0" indent="0">
              <a:buFontTx/>
              <a:buNone/>
            </a:pPr>
            <a:r>
              <a:rPr kumimoji="1" lang="en-US" altLang="zh-CN" sz="2400" b="0" kern="0" dirty="0">
                <a:latin typeface="Times New Roman" charset="0"/>
                <a:ea typeface="宋体" charset="-122"/>
                <a:cs typeface="Times New Roman" charset="0"/>
              </a:rPr>
              <a:t>{</a:t>
            </a:r>
          </a:p>
          <a:p>
            <a:pPr marL="0" indent="0">
              <a:buFontTx/>
              <a:buNone/>
            </a:pPr>
            <a:r>
              <a:rPr kumimoji="1" lang="en-US" altLang="zh-CN" sz="2400" b="0" kern="0" dirty="0">
                <a:latin typeface="Times New Roman" charset="0"/>
                <a:ea typeface="宋体" charset="-122"/>
                <a:cs typeface="Times New Roman" charset="0"/>
              </a:rPr>
              <a:t>	int sum = x + y ;</a:t>
            </a:r>
          </a:p>
          <a:p>
            <a:pPr marL="0" indent="0">
              <a:buFontTx/>
              <a:buNone/>
            </a:pPr>
            <a:r>
              <a:rPr kumimoji="1" lang="en-US" altLang="zh-CN" sz="2400" b="0" kern="0" dirty="0">
                <a:latin typeface="Times New Roman" charset="0"/>
                <a:ea typeface="宋体" charset="-122"/>
                <a:cs typeface="Times New Roman" charset="0"/>
              </a:rPr>
              <a:t>	return !((x&gt;0&amp;&amp;y&gt;0&amp;&amp;sum&lt;0) || (x&lt;0&amp;&amp;y&lt;0&amp;&amp;sum&gt;0))</a:t>
            </a:r>
          </a:p>
          <a:p>
            <a:pPr marL="0" indent="0">
              <a:buFontTx/>
              <a:buNone/>
            </a:pPr>
            <a:r>
              <a:rPr kumimoji="1" lang="en-US" altLang="zh-CN" sz="2400" b="0" kern="0" dirty="0">
                <a:latin typeface="Times New Roman" charset="0"/>
                <a:ea typeface="宋体" charset="-122"/>
                <a:cs typeface="Times New Roman" charset="0"/>
              </a:rPr>
              <a:t>}</a:t>
            </a:r>
            <a:endParaRPr kumimoji="1" lang="zh-CN" alt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34164317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sz="2400" dirty="0"/>
              <a:t>分配给你一个任务，编写一个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函数用来计算</a:t>
            </a:r>
            <a:r>
              <a:rPr kumimoji="1" lang="en-US" altLang="zh-CN" sz="2400" dirty="0"/>
              <a:t>2</a:t>
            </a:r>
            <a:r>
              <a:rPr kumimoji="1" lang="en-US" altLang="zh-CN" sz="2400" baseline="30000" dirty="0"/>
              <a:t>x</a:t>
            </a:r>
            <a:r>
              <a:rPr kumimoji="1" lang="zh-CN" altLang="en-US" sz="2400" dirty="0"/>
              <a:t>的浮点表示。你意识到完成这个任务的最好方法是直接创建结果的</a:t>
            </a:r>
            <a:r>
              <a:rPr kumimoji="1" lang="en-US" altLang="zh-CN" sz="2400" dirty="0"/>
              <a:t>IEEE</a:t>
            </a:r>
            <a:r>
              <a:rPr kumimoji="1" lang="zh-CN" altLang="en-US" sz="2400" dirty="0"/>
              <a:t>单精度表示。</a:t>
            </a:r>
            <a:endParaRPr kumimoji="1" lang="en-US" altLang="zh-CN" sz="2400" dirty="0"/>
          </a:p>
          <a:p>
            <a:r>
              <a:rPr kumimoji="1" lang="zh-CN" altLang="en-US" sz="2400" dirty="0"/>
              <a:t>当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太小时返回</a:t>
            </a:r>
            <a:r>
              <a:rPr kumimoji="1" lang="en-US" altLang="zh-CN" sz="2400" dirty="0"/>
              <a:t>0.0</a:t>
            </a:r>
            <a:r>
              <a:rPr kumimoji="1" lang="zh-CN" altLang="en-US" sz="2400" dirty="0"/>
              <a:t>；当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太大时返回</a:t>
            </a:r>
            <a:r>
              <a:rPr kumimoji="1" lang="en-US" altLang="zh-CN" sz="2400" dirty="0"/>
              <a:t>+</a:t>
            </a:r>
            <a:r>
              <a:rPr lang="en-US" altLang="zh-CN" sz="2400" dirty="0">
                <a:sym typeface="Symbol"/>
              </a:rPr>
              <a:t></a:t>
            </a:r>
            <a:r>
              <a:rPr lang="zh-CN" altLang="en-US" sz="2400" dirty="0">
                <a:sym typeface="Symbol"/>
              </a:rPr>
              <a:t>。</a:t>
            </a:r>
            <a:endParaRPr lang="en-US" altLang="zh-CN" sz="2400" dirty="0">
              <a:sym typeface="Symbol"/>
            </a:endParaRPr>
          </a:p>
          <a:p>
            <a:r>
              <a:rPr kumimoji="1" lang="zh-CN" altLang="en-US" sz="2400" dirty="0">
                <a:sym typeface="Symbol"/>
              </a:rPr>
              <a:t>填写下面的代码空白，以计算出正确的结果。</a:t>
            </a:r>
            <a:endParaRPr kumimoji="1" lang="en-US" altLang="zh-CN" sz="2400" dirty="0">
              <a:sym typeface="Symbol"/>
            </a:endParaRPr>
          </a:p>
          <a:p>
            <a:r>
              <a:rPr kumimoji="1" lang="zh-CN" altLang="en-US" sz="2400" dirty="0">
                <a:sym typeface="Symbol"/>
              </a:rPr>
              <a:t>假设函数</a:t>
            </a:r>
            <a:r>
              <a:rPr kumimoji="1" lang="en-US" altLang="zh-CN" sz="2400" dirty="0">
                <a:sym typeface="Symbol"/>
              </a:rPr>
              <a:t>u2f</a:t>
            </a:r>
            <a:r>
              <a:rPr kumimoji="1" lang="zh-CN" altLang="en-US" sz="2400" dirty="0">
                <a:sym typeface="Symbol"/>
              </a:rPr>
              <a:t>返回的浮点值与它的无符号参数有相同的位表示。</a:t>
            </a:r>
            <a:endParaRPr kumimoji="1"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6280" y="1607820"/>
            <a:ext cx="4457700" cy="4419600"/>
          </a:xfrm>
        </p:spPr>
        <p:txBody>
          <a:bodyPr/>
          <a:lstStyle/>
          <a:p>
            <a:r>
              <a:rPr kumimoji="1" lang="en-US" altLang="zh-CN" sz="1800" dirty="0"/>
              <a:t>float fpwr2(</a:t>
            </a:r>
            <a:r>
              <a:rPr kumimoji="1" lang="en-US" altLang="zh-CN" sz="1800" dirty="0" err="1"/>
              <a:t>int</a:t>
            </a:r>
            <a:r>
              <a:rPr kumimoji="1" lang="en-US" altLang="zh-CN" sz="1800" dirty="0"/>
              <a:t> x) {</a:t>
            </a:r>
          </a:p>
          <a:p>
            <a:pPr lvl="1"/>
            <a:r>
              <a:rPr kumimoji="1" lang="en-US" altLang="zh-CN" sz="1600" dirty="0"/>
              <a:t>unsigned </a:t>
            </a:r>
            <a:r>
              <a:rPr kumimoji="1" lang="en-US" altLang="zh-CN" sz="1600" dirty="0" err="1"/>
              <a:t>exp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frac</a:t>
            </a:r>
            <a:r>
              <a:rPr kumimoji="1" lang="en-US" altLang="zh-CN" sz="1600" dirty="0"/>
              <a:t>, u;</a:t>
            </a:r>
          </a:p>
          <a:p>
            <a:pPr lvl="1"/>
            <a:r>
              <a:rPr kumimoji="1" lang="en-US" altLang="zh-CN" sz="1600" dirty="0"/>
              <a:t>if (x &lt; __-149____) { //</a:t>
            </a:r>
            <a:r>
              <a:rPr kumimoji="1" lang="zh-CN" altLang="en-US" sz="1600" dirty="0"/>
              <a:t>太小，返回</a:t>
            </a:r>
            <a:r>
              <a:rPr kumimoji="1" lang="en-US" altLang="zh-CN" sz="1600" dirty="0"/>
              <a:t>0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__0____;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__0____;</a:t>
            </a:r>
          </a:p>
          <a:p>
            <a:pPr lvl="1"/>
            <a:r>
              <a:rPr kumimoji="1" lang="en-US" altLang="zh-CN" sz="1600" dirty="0"/>
              <a:t>} else if (x &lt; _-126_) {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非规格化</a:t>
            </a:r>
            <a:endParaRPr kumimoji="1" lang="en-US" altLang="zh-CN" sz="1600" dirty="0"/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__0____;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__1&lt;&lt;(x+149)____;</a:t>
            </a:r>
          </a:p>
          <a:p>
            <a:pPr lvl="1"/>
            <a:r>
              <a:rPr kumimoji="1" lang="en-US" altLang="zh-CN" sz="1600" dirty="0"/>
              <a:t>} else if (x &lt; _128_) {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规格化</a:t>
            </a:r>
            <a:endParaRPr kumimoji="1" lang="en-US" altLang="zh-CN" sz="1600" dirty="0"/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__x+127____;</a:t>
            </a:r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__0____;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}else {</a:t>
            </a:r>
          </a:p>
          <a:p>
            <a:pPr lvl="2"/>
            <a:r>
              <a:rPr kumimoji="1" lang="en-US" altLang="zh-CN" sz="1400" dirty="0" err="1"/>
              <a:t>exp</a:t>
            </a:r>
            <a:r>
              <a:rPr kumimoji="1" lang="en-US" altLang="zh-CN" sz="1400" dirty="0"/>
              <a:t> = ___255___;</a:t>
            </a:r>
            <a:r>
              <a:rPr kumimoji="1" lang="zh-CN" altLang="en-US" sz="1400" dirty="0"/>
              <a:t>  </a:t>
            </a:r>
            <a:r>
              <a:rPr kumimoji="1" lang="en-US" altLang="zh-CN" sz="1400" dirty="0"/>
              <a:t>//</a:t>
            </a:r>
            <a:r>
              <a:rPr kumimoji="1" lang="zh-CN" altLang="en-US" sz="1400" dirty="0"/>
              <a:t> 太大，返回</a:t>
            </a:r>
            <a:r>
              <a:rPr kumimoji="1" lang="en-US" altLang="zh-CN" sz="1400" dirty="0"/>
              <a:t>+</a:t>
            </a:r>
            <a:r>
              <a:rPr lang="en-US" altLang="zh-CN" sz="1400" dirty="0">
                <a:sym typeface="Symbol"/>
              </a:rPr>
              <a:t></a:t>
            </a:r>
            <a:endParaRPr kumimoji="1" lang="en-US" altLang="zh-CN" sz="1400" dirty="0"/>
          </a:p>
          <a:p>
            <a:pPr lvl="2"/>
            <a:r>
              <a:rPr kumimoji="1" lang="en-US" altLang="zh-CN" sz="1400" dirty="0" err="1"/>
              <a:t>frac</a:t>
            </a:r>
            <a:r>
              <a:rPr kumimoji="1" lang="en-US" altLang="zh-CN" sz="1400" dirty="0"/>
              <a:t> = ___0___;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}</a:t>
            </a:r>
          </a:p>
          <a:p>
            <a:pPr lvl="1"/>
            <a:r>
              <a:rPr kumimoji="1" lang="en-US" altLang="zh-CN" sz="1600" dirty="0"/>
              <a:t>u = </a:t>
            </a:r>
            <a:r>
              <a:rPr kumimoji="1" lang="en-US" altLang="zh-CN" sz="1600" dirty="0" err="1"/>
              <a:t>exp</a:t>
            </a:r>
            <a:r>
              <a:rPr kumimoji="1" lang="en-US" altLang="zh-CN" sz="1600" dirty="0"/>
              <a:t>&lt;&lt;23 | </a:t>
            </a:r>
            <a:r>
              <a:rPr kumimoji="1" lang="en-US" altLang="zh-CN" sz="1600" dirty="0" err="1"/>
              <a:t>frac</a:t>
            </a:r>
            <a:r>
              <a:rPr kumimoji="1" lang="en-US" altLang="zh-CN" sz="1600" dirty="0"/>
              <a:t>;</a:t>
            </a:r>
          </a:p>
          <a:p>
            <a:pPr lvl="1"/>
            <a:r>
              <a:rPr kumimoji="1" lang="en-US" altLang="zh-CN" sz="1600" dirty="0"/>
              <a:t>return u2f(u);</a:t>
            </a:r>
          </a:p>
          <a:p>
            <a:r>
              <a:rPr kumimoji="1" lang="en-US" altLang="zh-CN" sz="2000" dirty="0"/>
              <a:t>}</a:t>
            </a:r>
          </a:p>
          <a:p>
            <a:pPr lvl="1"/>
            <a:endParaRPr kumimoji="1" lang="en-US" altLang="zh-CN" sz="16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17EEC89-EB96-0E4A-AE7E-75E5E5DF2A09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9655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zh-CN" altLang="en-US" sz="2400" dirty="0"/>
              <a:t>浮点数</a:t>
            </a:r>
            <a:r>
              <a:rPr lang="en-US" altLang="zh-CN" sz="2400" dirty="0"/>
              <a:t>0</a:t>
            </a:r>
            <a:r>
              <a:rPr lang="zh-CN" altLang="en-US" sz="2400" dirty="0"/>
              <a:t>和整型</a:t>
            </a:r>
            <a:r>
              <a:rPr lang="en-US" altLang="zh-CN" sz="2400" dirty="0"/>
              <a:t>0</a:t>
            </a:r>
            <a:r>
              <a:rPr lang="zh-CN" altLang="en-US" sz="2400" dirty="0"/>
              <a:t>在二进制形式上一样</a:t>
            </a:r>
            <a:endParaRPr lang="en-US" altLang="zh-CN" sz="2400" dirty="0"/>
          </a:p>
          <a:p>
            <a:pPr lvl="1"/>
            <a:r>
              <a:rPr lang="zh-CN" altLang="en-US" sz="2000" dirty="0"/>
              <a:t>所有</a:t>
            </a:r>
            <a:r>
              <a:rPr lang="en-US" altLang="zh-CN" sz="2000" dirty="0"/>
              <a:t>bits</a:t>
            </a:r>
            <a:r>
              <a:rPr lang="zh-CN" altLang="en-US" sz="2000" dirty="0"/>
              <a:t>都是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+0</a:t>
            </a:r>
            <a:r>
              <a:rPr lang="zh-CN" altLang="en-US" sz="2000" dirty="0"/>
              <a:t>）</a:t>
            </a:r>
            <a:endParaRPr lang="en-US" sz="2000" dirty="0"/>
          </a:p>
          <a:p>
            <a:endParaRPr lang="en-US" sz="2400" dirty="0"/>
          </a:p>
          <a:p>
            <a:r>
              <a:rPr lang="zh-CN" altLang="en-US" sz="2400" dirty="0"/>
              <a:t>几乎总可以使用</a:t>
            </a:r>
            <a:r>
              <a:rPr lang="en-US" altLang="zh-CN" sz="2400" dirty="0"/>
              <a:t>unsigned integer</a:t>
            </a:r>
            <a:r>
              <a:rPr lang="zh-CN" altLang="en-US" sz="2400" dirty="0"/>
              <a:t>的比较大小方式</a:t>
            </a:r>
            <a:endParaRPr lang="en-US" sz="2400" dirty="0"/>
          </a:p>
          <a:p>
            <a:pPr marL="552450" lvl="1"/>
            <a:r>
              <a:rPr lang="zh-CN" altLang="en-US" sz="2000" dirty="0"/>
              <a:t>必须首先比较符号位</a:t>
            </a:r>
            <a:endParaRPr lang="en-US" altLang="zh-CN" sz="2000" dirty="0"/>
          </a:p>
          <a:p>
            <a:pPr marL="552450" lvl="1"/>
            <a:r>
              <a:rPr lang="zh-CN" altLang="en-US" sz="2000" dirty="0"/>
              <a:t>必须考虑</a:t>
            </a:r>
            <a:r>
              <a:rPr lang="en-US" altLang="zh-CN" sz="2000" dirty="0"/>
              <a:t>-0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  <a:p>
            <a:pPr marL="552450" lvl="1"/>
            <a:r>
              <a:rPr lang="en-US" altLang="zh-CN" sz="2000" dirty="0" err="1"/>
              <a:t>NaNs</a:t>
            </a:r>
            <a:r>
              <a:rPr lang="zh-CN" altLang="en-US" sz="2000" dirty="0"/>
              <a:t>的问题</a:t>
            </a:r>
            <a:endParaRPr lang="en-US" altLang="zh-CN" sz="2000" dirty="0"/>
          </a:p>
          <a:p>
            <a:pPr marL="952500" lvl="2"/>
            <a:r>
              <a:rPr lang="zh-CN" altLang="en-US" sz="1600" dirty="0"/>
              <a:t>比任何其他值都大</a:t>
            </a:r>
            <a:endParaRPr lang="en-US" altLang="zh-CN" sz="1600" dirty="0"/>
          </a:p>
          <a:p>
            <a:pPr marL="952500" lvl="2"/>
            <a:r>
              <a:rPr lang="en-US" altLang="zh-CN" sz="1600" dirty="0" err="1"/>
              <a:t>NaNs</a:t>
            </a:r>
            <a:r>
              <a:rPr lang="zh-CN" altLang="en-US" sz="1600" dirty="0"/>
              <a:t>有多个值</a:t>
            </a:r>
            <a:endParaRPr lang="en-US" altLang="zh-CN" sz="1600" dirty="0"/>
          </a:p>
          <a:p>
            <a:pPr marL="552450" lvl="1"/>
            <a:r>
              <a:rPr lang="zh-CN" altLang="en-US" dirty="0"/>
              <a:t>其他情况</a:t>
            </a:r>
            <a:r>
              <a:rPr lang="en-US" altLang="zh-CN" dirty="0"/>
              <a:t>OK</a:t>
            </a:r>
          </a:p>
          <a:p>
            <a:pPr marL="952500" lvl="2"/>
            <a:r>
              <a:rPr lang="zh-CN" altLang="en-US" dirty="0"/>
              <a:t>非规格化</a:t>
            </a:r>
            <a:r>
              <a:rPr lang="en-US" altLang="zh-CN" dirty="0"/>
              <a:t>&lt; </a:t>
            </a:r>
            <a:r>
              <a:rPr lang="zh-CN" altLang="en-US" dirty="0"/>
              <a:t>规格化</a:t>
            </a:r>
            <a:endParaRPr lang="en-US" altLang="zh-CN" dirty="0"/>
          </a:p>
          <a:p>
            <a:pPr marL="952500" lvl="2"/>
            <a:r>
              <a:rPr lang="zh-CN" altLang="en-US" dirty="0"/>
              <a:t>规格化</a:t>
            </a:r>
            <a:r>
              <a:rPr lang="en-US" altLang="zh-CN" dirty="0"/>
              <a:t> &lt; </a:t>
            </a:r>
            <a:r>
              <a:rPr lang="zh-CN" altLang="en-US" dirty="0"/>
              <a:t>无穷大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6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dirty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dirty="0"/>
              <a:t>Rounding, Floating point in C</a:t>
            </a:r>
          </a:p>
          <a:p>
            <a:r>
              <a:rPr lang="en-US" dirty="0">
                <a:solidFill>
                  <a:srgbClr val="B3B3B3"/>
                </a:solidFill>
              </a:rPr>
              <a:t>Addition, multiplication</a:t>
            </a:r>
          </a:p>
          <a:p>
            <a:r>
              <a:rPr lang="en-US" dirty="0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943475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sz="2400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sz="2000" dirty="0"/>
              <a:t>规格化，首位为</a:t>
            </a:r>
            <a:r>
              <a:rPr lang="en-US" sz="2000" dirty="0"/>
              <a:t> 1</a:t>
            </a:r>
          </a:p>
          <a:p>
            <a:pPr marL="552450" lvl="1">
              <a:tabLst>
                <a:tab pos="1828800" algn="l"/>
              </a:tabLst>
            </a:pPr>
            <a:r>
              <a:rPr lang="zh-CN" altLang="en-US" sz="2000" dirty="0"/>
              <a:t>尾数部分进行</a:t>
            </a:r>
            <a:r>
              <a:rPr lang="en-US" altLang="zh-CN" sz="2000" dirty="0"/>
              <a:t>round</a:t>
            </a:r>
            <a:endParaRPr lang="en-US" sz="2000" dirty="0"/>
          </a:p>
          <a:p>
            <a:pPr marL="552450" lvl="1">
              <a:tabLst>
                <a:tab pos="1828800" algn="l"/>
              </a:tabLst>
            </a:pPr>
            <a:r>
              <a:rPr lang="zh-CN" altLang="en-US" sz="2000" dirty="0"/>
              <a:t>后规格化</a:t>
            </a:r>
            <a:r>
              <a:rPr lang="en-US" altLang="zh-CN" sz="2000" dirty="0"/>
              <a:t>(</a:t>
            </a:r>
            <a:r>
              <a:rPr lang="en-US" sz="2000" dirty="0" err="1"/>
              <a:t>Postnormalize</a:t>
            </a:r>
            <a:r>
              <a:rPr lang="en-US" sz="2000" dirty="0"/>
              <a:t>)</a:t>
            </a:r>
            <a:r>
              <a:rPr lang="zh-CN" altLang="en-US" sz="2000" dirty="0"/>
              <a:t>处理</a:t>
            </a:r>
            <a:r>
              <a:rPr lang="en-US" altLang="zh-CN" sz="2000" dirty="0"/>
              <a:t>round</a:t>
            </a:r>
            <a:r>
              <a:rPr lang="zh-CN" altLang="en-US" sz="2000" dirty="0"/>
              <a:t>带来的问题</a:t>
            </a:r>
            <a:endParaRPr lang="en-US" sz="2000" dirty="0"/>
          </a:p>
          <a:p>
            <a:pPr>
              <a:tabLst>
                <a:tab pos="1828800" algn="l"/>
              </a:tabLst>
            </a:pPr>
            <a:endParaRPr lang="en-US" sz="2400" dirty="0"/>
          </a:p>
          <a:p>
            <a:pPr>
              <a:tabLst>
                <a:tab pos="1828800" algn="l"/>
              </a:tabLst>
            </a:pPr>
            <a:r>
              <a:rPr lang="en-US" sz="2400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sz="2000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2000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13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2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要求</a:t>
            </a:r>
            <a:endParaRPr lang="en-US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小数点选择合适的位置，数表示为</a:t>
            </a:r>
            <a:r>
              <a:rPr lang="en-US" dirty="0"/>
              <a:t>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左移数值或右移小数点，指数减</a:t>
            </a:r>
            <a:r>
              <a:rPr lang="en-US" altLang="zh-CN" dirty="0"/>
              <a:t>1</a:t>
            </a:r>
            <a:endParaRPr lang="en-US" dirty="0"/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/>
        </p:nvGraphicFramePr>
        <p:xfrm>
          <a:off x="4267200" y="2286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08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158" y="16002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/>
              <a:t>向偶数舍入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1.010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2" name="Group 5">
            <a:extLst>
              <a:ext uri="{FF2B5EF4-FFF2-40B4-BE49-F238E27FC236}">
                <a16:creationId xmlns:a16="http://schemas.microsoft.com/office/drawing/2014/main" id="{A6E3BC33-EB60-55C1-5900-EAEAF9934DFF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2286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903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判溢出</a:t>
            </a:r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问题</a:t>
            </a:r>
            <a:endParaRPr lang="en-US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舍入操作可能导致 溢出</a:t>
            </a:r>
            <a:endParaRPr lang="en-US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可能需要右移</a:t>
            </a:r>
            <a:r>
              <a:rPr lang="en-US" altLang="zh-CN" dirty="0"/>
              <a:t>M</a:t>
            </a:r>
            <a:r>
              <a:rPr lang="zh-CN" altLang="en-US" dirty="0"/>
              <a:t>，增加</a:t>
            </a:r>
            <a:r>
              <a:rPr lang="en-US" altLang="zh-CN" dirty="0"/>
              <a:t>E</a:t>
            </a:r>
            <a:endParaRPr lang="en-US" dirty="0"/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144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2" name="Group 5">
            <a:extLst>
              <a:ext uri="{FF2B5EF4-FFF2-40B4-BE49-F238E27FC236}">
                <a16:creationId xmlns:a16="http://schemas.microsoft.com/office/drawing/2014/main" id="{2E772594-05D9-D086-BC31-7CE9FB79492C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2286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971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dirty="0"/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向下舍入</a:t>
            </a:r>
            <a:r>
              <a:rPr lang="en-US" dirty="0"/>
              <a:t>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向上舍入</a:t>
            </a:r>
            <a:r>
              <a:rPr lang="en-US" dirty="0"/>
              <a:t>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就近舍入</a:t>
            </a:r>
            <a:r>
              <a:rPr lang="en-US" dirty="0"/>
              <a:t>(default)	$1	$2	$2	$2	–$2</a:t>
            </a:r>
          </a:p>
          <a:p>
            <a:pPr marL="952500" lvl="2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/>
              <a:t>向偶数舍入（距离两边一样的中间结果，向偶数舍入）</a:t>
            </a: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628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</a:t>
            </a:r>
            <a:r>
              <a:rPr lang="en-US" dirty="0">
                <a:solidFill>
                  <a:srgbClr val="FF0000"/>
                </a:solidFill>
              </a:rPr>
              <a:t>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435600"/>
          </a:xfrm>
          <a:ln/>
        </p:spPr>
        <p:txBody>
          <a:bodyPr/>
          <a:lstStyle/>
          <a:p>
            <a:r>
              <a:rPr lang="zh-CN" altLang="en-US" sz="2400" dirty="0"/>
              <a:t>默认的舍入模式</a:t>
            </a:r>
            <a:endParaRPr lang="en-US" altLang="zh-CN" sz="2000" dirty="0"/>
          </a:p>
          <a:p>
            <a:pPr marL="552450" lvl="1"/>
            <a:r>
              <a:rPr lang="zh-CN" altLang="en-US" sz="2000" dirty="0"/>
              <a:t>如果不用汇编语言，很难改为其他</a:t>
            </a:r>
            <a:r>
              <a:rPr lang="en-US" altLang="zh-CN" sz="2000" dirty="0"/>
              <a:t>round</a:t>
            </a:r>
            <a:r>
              <a:rPr lang="zh-CN" altLang="en-US" sz="2000" dirty="0"/>
              <a:t>模式</a:t>
            </a:r>
            <a:endParaRPr lang="en-US" sz="2000" dirty="0"/>
          </a:p>
          <a:p>
            <a:pPr marL="552450" lvl="1"/>
            <a:r>
              <a:rPr lang="zh-CN" altLang="en-US" sz="2000" dirty="0"/>
              <a:t>其他模式都是静态偏移</a:t>
            </a:r>
            <a:endParaRPr lang="en-US" altLang="zh-CN" sz="2000" dirty="0"/>
          </a:p>
          <a:p>
            <a:pPr marL="952500" lvl="2"/>
            <a:r>
              <a:rPr lang="en-US" sz="1600" dirty="0"/>
              <a:t>round</a:t>
            </a:r>
            <a:r>
              <a:rPr lang="zh-CN" altLang="en-US" sz="1600" dirty="0"/>
              <a:t>的方向是确定的</a:t>
            </a:r>
            <a:endParaRPr lang="en-US" altLang="zh-CN" sz="1600" dirty="0"/>
          </a:p>
          <a:p>
            <a:pPr marL="552450" lvl="1"/>
            <a:r>
              <a:rPr lang="zh-CN" altLang="en-US" sz="2000" dirty="0"/>
              <a:t>所以</a:t>
            </a:r>
            <a:r>
              <a:rPr lang="en-US" altLang="zh-CN" sz="2000" dirty="0"/>
              <a:t>round-to-even</a:t>
            </a:r>
            <a:r>
              <a:rPr lang="zh-CN" altLang="en-US" sz="2000" dirty="0"/>
              <a:t>的好处是数字有两个</a:t>
            </a:r>
            <a:r>
              <a:rPr lang="en-US" altLang="zh-CN" sz="2000" dirty="0"/>
              <a:t>round</a:t>
            </a:r>
            <a:r>
              <a:rPr lang="zh-CN" altLang="en-US" sz="2000" dirty="0"/>
              <a:t>方向，可以避免</a:t>
            </a:r>
            <a:r>
              <a:rPr lang="en-US" altLang="zh-CN" sz="2000" dirty="0"/>
              <a:t>/</a:t>
            </a:r>
            <a:r>
              <a:rPr lang="zh-CN" altLang="en-US" sz="2000" dirty="0"/>
              <a:t>减小统计偏差</a:t>
            </a:r>
            <a:endParaRPr lang="en-US" dirty="0"/>
          </a:p>
          <a:p>
            <a:endParaRPr lang="en-US" sz="2400" dirty="0"/>
          </a:p>
          <a:p>
            <a:r>
              <a:rPr lang="zh-CN" altLang="en-US" sz="2400" dirty="0"/>
              <a:t>应用在</a:t>
            </a:r>
            <a:r>
              <a:rPr lang="en-US" altLang="zh-CN" sz="2400" dirty="0"/>
              <a:t>10</a:t>
            </a:r>
            <a:r>
              <a:rPr lang="zh-CN" altLang="en-US" sz="2400" dirty="0"/>
              <a:t>进制数字上的例子</a:t>
            </a:r>
            <a:endParaRPr lang="en-US" altLang="zh-CN" sz="2400" dirty="0"/>
          </a:p>
          <a:p>
            <a:pPr lvl="1"/>
            <a:r>
              <a:rPr lang="en-US" sz="2000" dirty="0"/>
              <a:t>E.g., round to nearest hundredth</a:t>
            </a:r>
            <a:endParaRPr lang="en-US" sz="1600" dirty="0"/>
          </a:p>
          <a:p>
            <a:pPr marL="838200" lvl="2">
              <a:buNone/>
            </a:pPr>
            <a:r>
              <a:rPr lang="en-US" sz="1800" dirty="0"/>
              <a:t>	7.8949999	7.89	(Less than half way)</a:t>
            </a:r>
          </a:p>
          <a:p>
            <a:pPr marL="838200" lvl="2">
              <a:buNone/>
            </a:pPr>
            <a:r>
              <a:rPr lang="en-US" sz="1800" dirty="0"/>
              <a:t>	7.8950001	7.90	(Greater than half way)</a:t>
            </a:r>
          </a:p>
          <a:p>
            <a:pPr marL="838200" lvl="2">
              <a:buNone/>
            </a:pPr>
            <a:r>
              <a:rPr lang="en-US" sz="1800" dirty="0"/>
              <a:t>	7.8950000	7.90	(Half way—round up)</a:t>
            </a:r>
          </a:p>
          <a:p>
            <a:pPr marL="838200" lvl="2">
              <a:buNone/>
            </a:pPr>
            <a:r>
              <a:rPr lang="en-US" sz="1800" dirty="0"/>
              <a:t>	7.8850000	7.88	(Half way—round down)</a:t>
            </a:r>
          </a:p>
        </p:txBody>
      </p:sp>
    </p:spTree>
    <p:extLst>
      <p:ext uri="{BB962C8B-B14F-4D97-AF65-F5344CB8AC3E}">
        <p14:creationId xmlns:p14="http://schemas.microsoft.com/office/powerpoint/2010/main" val="2217572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sz="2400" dirty="0"/>
              <a:t>二进制小数</a:t>
            </a:r>
            <a:endParaRPr lang="en-US" sz="2400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“Even” </a:t>
            </a:r>
            <a:r>
              <a:rPr lang="zh-CN" altLang="en-US" sz="2000" dirty="0"/>
              <a:t>当最小的数字是</a:t>
            </a:r>
            <a:r>
              <a:rPr lang="en-US" altLang="zh-CN" sz="2000" dirty="0"/>
              <a:t>0</a:t>
            </a:r>
            <a:r>
              <a:rPr lang="zh-CN" altLang="en-US" sz="2000" dirty="0"/>
              <a:t>时</a:t>
            </a:r>
            <a:endParaRPr lang="en-US" sz="2000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“Half way” </a:t>
            </a:r>
            <a:r>
              <a:rPr lang="zh-CN" altLang="en-US" sz="2000" dirty="0"/>
              <a:t>当</a:t>
            </a:r>
            <a:r>
              <a:rPr lang="en-US" altLang="zh-CN" sz="2000" dirty="0"/>
              <a:t>bits</a:t>
            </a:r>
            <a:r>
              <a:rPr lang="zh-CN" altLang="en-US" sz="2000" dirty="0"/>
              <a:t>正好在中间位置时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6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sz="2400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400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3/32	10.00</a:t>
            </a:r>
            <a:r>
              <a:rPr lang="en-US" sz="2000" dirty="0">
                <a:solidFill>
                  <a:srgbClr val="980002"/>
                </a:solidFill>
              </a:rPr>
              <a:t>011</a:t>
            </a:r>
            <a:r>
              <a:rPr lang="en-US" sz="2000" baseline="-6000" dirty="0"/>
              <a:t>2</a:t>
            </a:r>
            <a:r>
              <a:rPr lang="en-US" sz="2000" dirty="0"/>
              <a:t>	10.00</a:t>
            </a:r>
            <a:r>
              <a:rPr lang="en-US" sz="2000" baseline="-6000" dirty="0"/>
              <a:t>2</a:t>
            </a:r>
            <a:r>
              <a:rPr lang="en-US" sz="2000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3/16	10.00</a:t>
            </a:r>
            <a:r>
              <a:rPr lang="en-US" sz="2000" dirty="0">
                <a:solidFill>
                  <a:srgbClr val="980002"/>
                </a:solidFill>
              </a:rPr>
              <a:t>110</a:t>
            </a:r>
            <a:r>
              <a:rPr lang="en-US" sz="2000" baseline="-6000" dirty="0"/>
              <a:t>2</a:t>
            </a:r>
            <a:r>
              <a:rPr lang="en-US" sz="2000" dirty="0"/>
              <a:t>	10.01</a:t>
            </a:r>
            <a:r>
              <a:rPr lang="en-US" sz="2000" baseline="-6000" dirty="0"/>
              <a:t>2</a:t>
            </a:r>
            <a:r>
              <a:rPr lang="en-US" sz="2000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7/8	10.11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11.00</a:t>
            </a:r>
            <a:r>
              <a:rPr lang="en-US" sz="2000" baseline="-6000" dirty="0"/>
              <a:t>2</a:t>
            </a:r>
            <a:r>
              <a:rPr lang="en-US" sz="2000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</a:t>
            </a:r>
            <a:r>
              <a:rPr lang="zh-CN" altLang="en-US" sz="2000" dirty="0"/>
              <a:t> </a:t>
            </a:r>
            <a:r>
              <a:rPr lang="en-US" sz="2000" dirty="0"/>
              <a:t>5/8	10.10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10.10</a:t>
            </a:r>
            <a:r>
              <a:rPr lang="en-US" sz="2000" baseline="-6000" dirty="0"/>
              <a:t>2</a:t>
            </a:r>
            <a:r>
              <a:rPr lang="en-US" sz="2000" dirty="0"/>
              <a:t>	(  1/2—down)	2 1/2</a:t>
            </a:r>
          </a:p>
        </p:txBody>
      </p:sp>
    </p:spTree>
    <p:extLst>
      <p:ext uri="{BB962C8B-B14F-4D97-AF65-F5344CB8AC3E}">
        <p14:creationId xmlns:p14="http://schemas.microsoft.com/office/powerpoint/2010/main" val="119030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B7A1E96-0469-054F-9760-9A8EC254ABA0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tadd_ok_bugy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x,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y)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{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sum = x + y ;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return (sum-x == y) &amp;&amp; (sum-y == x)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}</a:t>
            </a: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//</a:t>
            </a: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 问题在哪？</a:t>
            </a: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e.g., [-8, 7), x=4, y=5</a:t>
            </a:r>
          </a:p>
          <a:p>
            <a:pPr marL="0" indent="0">
              <a:buFontTx/>
              <a:buNone/>
            </a:pP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//</a:t>
            </a: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应该如何正确判断加法溢出？</a:t>
            </a: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BB2BC3-5D97-E8CE-3C87-915B8C3CE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19" y="1381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kumimoji="1" lang="zh-CN" altLang="en-US" kern="0">
                <a:ea typeface="宋体" charset="-122"/>
              </a:rPr>
              <a:t>加法溢出的检测</a:t>
            </a:r>
            <a:endParaRPr kumimoji="1" lang="en-US" altLang="zh-CN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0014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81600"/>
          </a:xfrm>
          <a:ln/>
        </p:spPr>
        <p:txBody>
          <a:bodyPr/>
          <a:lstStyle/>
          <a:p>
            <a:r>
              <a:rPr lang="en-US" sz="2400" dirty="0"/>
              <a:t>C Guarantees Two Levels</a:t>
            </a:r>
          </a:p>
          <a:p>
            <a:pPr marL="317500" lvl="1" indent="0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sz="2000" dirty="0"/>
              <a:t>	single precision</a:t>
            </a:r>
          </a:p>
          <a:p>
            <a:pPr marL="317500" lvl="1" indent="0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000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sz="2400" dirty="0"/>
              <a:t>Conversions/Casting</a:t>
            </a:r>
          </a:p>
          <a:p>
            <a:pPr marL="317500" lvl="1" indent="0"/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zh-CN" altLang="en-US" sz="2000" dirty="0"/>
              <a:t>和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zh-CN" altLang="en-US" sz="2000" dirty="0"/>
              <a:t>之间的转换会改变</a:t>
            </a:r>
            <a:r>
              <a:rPr lang="en-US" altLang="zh-CN" sz="2000" dirty="0"/>
              <a:t>bit</a:t>
            </a:r>
            <a:r>
              <a:rPr lang="zh-CN" altLang="en-US" sz="2000" dirty="0"/>
              <a:t>值</a:t>
            </a:r>
            <a:endParaRPr lang="en-US" sz="2000" dirty="0"/>
          </a:p>
          <a:p>
            <a:pPr marL="317500" lvl="1" indent="0"/>
            <a:r>
              <a:rPr lang="en-US" sz="2000" dirty="0"/>
              <a:t>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000" dirty="0"/>
              <a:t>/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sz="2000" dirty="0"/>
              <a:t> →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sz="2000" dirty="0"/>
          </a:p>
          <a:p>
            <a:pPr marL="838200" lvl="2"/>
            <a:r>
              <a:rPr lang="zh-CN" altLang="en-US" sz="1800" dirty="0"/>
              <a:t>去掉小数部分</a:t>
            </a:r>
            <a:endParaRPr lang="en-US" sz="1800" dirty="0"/>
          </a:p>
          <a:p>
            <a:pPr marL="838200" lvl="2"/>
            <a:r>
              <a:rPr lang="zh-CN" altLang="en-US" sz="1800" dirty="0"/>
              <a:t>向</a:t>
            </a:r>
            <a:r>
              <a:rPr lang="en-US" altLang="zh-CN" sz="1800" dirty="0"/>
              <a:t>0</a:t>
            </a:r>
            <a:r>
              <a:rPr lang="zh-CN" altLang="en-US" sz="1800" dirty="0"/>
              <a:t>舍入</a:t>
            </a:r>
            <a:endParaRPr lang="en-US" sz="1800" dirty="0"/>
          </a:p>
          <a:p>
            <a:pPr marL="838200" lvl="2"/>
            <a:r>
              <a:rPr lang="zh-CN" altLang="en-US" sz="1800" dirty="0"/>
              <a:t>当超过范围或</a:t>
            </a:r>
            <a:r>
              <a:rPr lang="en-US" altLang="zh-CN" sz="1800" dirty="0" err="1"/>
              <a:t>NaN</a:t>
            </a:r>
            <a:r>
              <a:rPr lang="zh-CN" altLang="en-US" sz="1800" dirty="0"/>
              <a:t>时没有定义，一般设为</a:t>
            </a:r>
            <a:r>
              <a:rPr lang="en-US" altLang="zh-CN" sz="1800" dirty="0" err="1"/>
              <a:t>Tmin</a:t>
            </a:r>
            <a:r>
              <a:rPr lang="zh-CN" altLang="en-US" sz="1800" dirty="0"/>
              <a:t>（可能过大整数得到负数</a:t>
            </a:r>
            <a:r>
              <a:rPr lang="en-US" altLang="zh-CN" sz="1800" dirty="0" err="1"/>
              <a:t>Tmin</a:t>
            </a:r>
            <a:r>
              <a:rPr lang="zh-CN" altLang="en-US" sz="1800" dirty="0"/>
              <a:t>）</a:t>
            </a:r>
            <a:endParaRPr lang="en-US" sz="1800" dirty="0"/>
          </a:p>
          <a:p>
            <a:pPr marL="317500" lvl="1" indent="0"/>
            <a:r>
              <a:rPr lang="en-US" sz="2000" dirty="0"/>
              <a:t>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dirty="0"/>
              <a:t> →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sz="2000" dirty="0"/>
          </a:p>
          <a:p>
            <a:pPr marL="838200" lvl="2"/>
            <a:r>
              <a:rPr lang="zh-CN" altLang="en-US" sz="1800" dirty="0"/>
              <a:t>精确的转换，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数值</a:t>
            </a:r>
            <a:r>
              <a:rPr lang="en-US" altLang="zh-CN" sz="1800" dirty="0"/>
              <a:t> &lt; 53 bit </a:t>
            </a:r>
            <a:endParaRPr lang="en-US" sz="1800" dirty="0"/>
          </a:p>
          <a:p>
            <a:pPr marL="317500" lvl="1" indent="0"/>
            <a:r>
              <a:rPr lang="en-US" sz="2000" dirty="0"/>
              <a:t>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dirty="0"/>
              <a:t> →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sz="2000" dirty="0"/>
          </a:p>
          <a:p>
            <a:pPr marL="838200" lvl="2"/>
            <a:r>
              <a:rPr lang="zh-CN" altLang="en-US" sz="1800" dirty="0"/>
              <a:t>按照舍入模式来进行舍入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88223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Puzzles</a:t>
            </a:r>
            <a:r>
              <a:rPr lang="zh-CN" altLang="en-US" dirty="0"/>
              <a:t>（课堂练习）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sz="2400" dirty="0"/>
              <a:t>对于下面的每一个</a:t>
            </a:r>
            <a:r>
              <a:rPr lang="en-US" altLang="zh-CN" sz="2400" dirty="0"/>
              <a:t>C</a:t>
            </a:r>
            <a:r>
              <a:rPr lang="zh-CN" altLang="en-US" sz="2400" dirty="0"/>
              <a:t>语言表达式：</a:t>
            </a:r>
            <a:endParaRPr lang="en-US" sz="2400" dirty="0"/>
          </a:p>
          <a:p>
            <a:pPr marL="552450" lvl="1"/>
            <a:r>
              <a:rPr lang="zh-CN" altLang="en-US" sz="2000" dirty="0"/>
              <a:t>或者证明各种情况都为真</a:t>
            </a:r>
            <a:endParaRPr lang="en-US" sz="2000" dirty="0"/>
          </a:p>
          <a:p>
            <a:pPr marL="552450" lvl="1"/>
            <a:r>
              <a:rPr lang="zh-CN" altLang="en-US" sz="2000" dirty="0"/>
              <a:t>或者解释为什么不为真</a:t>
            </a:r>
            <a:endParaRPr lang="en-US" sz="2000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29870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假设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都不是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569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38100" y="1361088"/>
            <a:ext cx="9220200" cy="1270000"/>
          </a:xfrm>
          <a:ln/>
        </p:spPr>
        <p:txBody>
          <a:bodyPr/>
          <a:lstStyle/>
          <a:p>
            <a:r>
              <a:rPr lang="en-US" dirty="0"/>
              <a:t>For each of the following C expressions, either:</a:t>
            </a:r>
          </a:p>
          <a:p>
            <a:pPr marL="552450" lvl="1"/>
            <a:r>
              <a:rPr lang="en-US" dirty="0"/>
              <a:t>Argue that it is true for all argument values</a:t>
            </a:r>
          </a:p>
          <a:p>
            <a:pPr marL="552450" lvl="1"/>
            <a:r>
              <a:rPr lang="en-US" dirty="0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590800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  <p:pic>
        <p:nvPicPr>
          <p:cNvPr id="7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262381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29718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32736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367696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03091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438051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73446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5084062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5433663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578326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dirty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dirty="0">
                <a:solidFill>
                  <a:srgbClr val="B3B3B3"/>
                </a:solidFill>
              </a:rPr>
              <a:t>Rounding, Floating point in C</a:t>
            </a:r>
          </a:p>
          <a:p>
            <a:r>
              <a:rPr lang="en-US" dirty="0"/>
              <a:t>Addition, multiplication</a:t>
            </a:r>
          </a:p>
          <a:p>
            <a:r>
              <a:rPr lang="en-US" dirty="0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24123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浮点数的基本运算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zh-CN" altLang="en-US" dirty="0"/>
              <a:t>首先</a:t>
            </a:r>
            <a:r>
              <a:rPr lang="zh-CN" altLang="en-US" dirty="0">
                <a:solidFill>
                  <a:srgbClr val="C00000"/>
                </a:solidFill>
              </a:rPr>
              <a:t>计算精确结果</a:t>
            </a:r>
            <a:endParaRPr lang="en-US" altLang="zh-CN" dirty="0">
              <a:solidFill>
                <a:srgbClr val="C00000"/>
              </a:solidFill>
            </a:endParaRPr>
          </a:p>
          <a:p>
            <a:pPr marL="552450" lvl="1"/>
            <a:r>
              <a:rPr lang="zh-CN" altLang="en-US" dirty="0"/>
              <a:t>然后去适配精度，进行溢出</a:t>
            </a:r>
            <a:r>
              <a:rPr lang="en-US" altLang="zh-CN" dirty="0"/>
              <a:t>/</a:t>
            </a:r>
            <a:r>
              <a:rPr lang="zh-CN" altLang="en-US" dirty="0"/>
              <a:t>舍入</a:t>
            </a:r>
            <a:endParaRPr lang="en-US" altLang="zh-CN" dirty="0"/>
          </a:p>
          <a:p>
            <a:pPr marL="952500" lvl="2"/>
            <a:r>
              <a:rPr lang="zh-CN" altLang="en-US" dirty="0"/>
              <a:t>当阶过大时，可能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/>
              <a:t>，变为</a:t>
            </a:r>
            <a:r>
              <a:rPr lang="en-US" altLang="zh-CN" dirty="0"/>
              <a:t>+/- </a:t>
            </a:r>
            <a:r>
              <a:rPr lang="en-US" altLang="zh-CN" dirty="0">
                <a:sym typeface="Symbol"/>
              </a:rPr>
              <a:t></a:t>
            </a:r>
          </a:p>
          <a:p>
            <a:pPr marL="952500" lvl="2"/>
            <a:r>
              <a:rPr lang="zh-CN" altLang="en-US" dirty="0">
                <a:sym typeface="Symbol"/>
              </a:rPr>
              <a:t>尾数可能需要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舍入</a:t>
            </a:r>
            <a:endParaRPr lang="en-US" altLang="zh-CN" dirty="0">
              <a:solidFill>
                <a:srgbClr val="C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793851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/>
              <a:t>Floating Point </a:t>
            </a:r>
            <a:r>
              <a:rPr lang="en-US" dirty="0"/>
              <a:t>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</a:rPr>
              <a:t>s1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000" dirty="0">
                <a:solidFill>
                  <a:srgbClr val="980002"/>
                </a:solidFill>
              </a:rPr>
              <a:t>   x   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000" dirty="0">
              <a:solidFill>
                <a:srgbClr val="980002"/>
              </a:solidFill>
            </a:endParaRPr>
          </a:p>
          <a:p>
            <a:r>
              <a:rPr lang="en-US" sz="2000" dirty="0"/>
              <a:t>Exact Result: </a:t>
            </a: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</a:rPr>
              <a:t>s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000" dirty="0"/>
          </a:p>
          <a:p>
            <a:pPr marL="552450" lvl="1"/>
            <a:r>
              <a:rPr lang="en-US" sz="1800" dirty="0"/>
              <a:t>Sign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sz="1800" dirty="0"/>
              <a:t>: 	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sz="1800" dirty="0"/>
              <a:t> ^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sz="1800" dirty="0"/>
          </a:p>
          <a:p>
            <a:pPr marL="552450" lvl="1"/>
            <a:r>
              <a:rPr lang="en-US" sz="1800" dirty="0" err="1"/>
              <a:t>Significand</a:t>
            </a:r>
            <a:r>
              <a:rPr lang="en-US" sz="1800" dirty="0"/>
              <a:t>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: 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sz="1800" dirty="0"/>
              <a:t> x 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sz="1800" dirty="0"/>
          </a:p>
          <a:p>
            <a:pPr marL="552450" lvl="1"/>
            <a:r>
              <a:rPr lang="en-US" sz="1800" dirty="0"/>
              <a:t>Exponent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: 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sz="1800" dirty="0"/>
              <a:t> +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sz="1800" dirty="0"/>
          </a:p>
          <a:p>
            <a:endParaRPr lang="en-US" sz="2000" dirty="0"/>
          </a:p>
          <a:p>
            <a:r>
              <a:rPr lang="zh-CN" altLang="en-US" sz="2000" dirty="0"/>
              <a:t>结果修正</a:t>
            </a:r>
            <a:endParaRPr lang="en-US" sz="2000" dirty="0"/>
          </a:p>
          <a:p>
            <a:pPr marL="552450" lvl="1"/>
            <a:r>
              <a:rPr lang="zh-CN" altLang="en-US" sz="1800" dirty="0"/>
              <a:t>如果</a:t>
            </a:r>
            <a:r>
              <a:rPr lang="en-US" altLang="zh-CN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altLang="zh-CN" sz="1800" dirty="0"/>
              <a:t> ≥ 2,</a:t>
            </a:r>
            <a:r>
              <a:rPr lang="zh-CN" altLang="en-US" sz="1800" dirty="0"/>
              <a:t> </a:t>
            </a:r>
            <a:r>
              <a:rPr lang="en-US" altLang="zh-CN" sz="1800" dirty="0"/>
              <a:t>M</a:t>
            </a:r>
            <a:r>
              <a:rPr lang="zh-CN" altLang="en-US" sz="1800" dirty="0"/>
              <a:t>右移，对应增大</a:t>
            </a:r>
            <a:r>
              <a:rPr lang="en-US" altLang="zh-CN" sz="1800" dirty="0"/>
              <a:t>E</a:t>
            </a:r>
            <a:endParaRPr lang="en-US" sz="1800" dirty="0"/>
          </a:p>
          <a:p>
            <a:pPr marL="552450" lvl="1"/>
            <a:r>
              <a:rPr lang="zh-CN" altLang="en-US" sz="1800" dirty="0"/>
              <a:t>如果</a:t>
            </a:r>
            <a:r>
              <a:rPr lang="en-US" altLang="zh-CN" sz="1800" dirty="0"/>
              <a:t>E</a:t>
            </a:r>
            <a:r>
              <a:rPr lang="zh-CN" altLang="en-US" sz="1800" dirty="0"/>
              <a:t>越界，就</a:t>
            </a:r>
            <a:r>
              <a:rPr lang="en-US" altLang="zh-CN" sz="1800" dirty="0"/>
              <a:t>overflow</a:t>
            </a:r>
            <a:endParaRPr lang="en-US" sz="1800" dirty="0"/>
          </a:p>
          <a:p>
            <a:pPr marL="552450" lvl="1"/>
            <a:r>
              <a:rPr lang="zh-CN" altLang="en-US" sz="1800" dirty="0"/>
              <a:t>最后</a:t>
            </a:r>
            <a:r>
              <a:rPr lang="en-US" altLang="zh-CN" sz="1800" dirty="0"/>
              <a:t>M</a:t>
            </a:r>
            <a:r>
              <a:rPr lang="zh-CN" altLang="en-US" sz="1800" dirty="0"/>
              <a:t>的值再进行舍入</a:t>
            </a:r>
            <a:endParaRPr lang="en-US" sz="1800" dirty="0"/>
          </a:p>
          <a:p>
            <a:endParaRPr lang="en-US" sz="2000" dirty="0"/>
          </a:p>
          <a:p>
            <a:r>
              <a:rPr lang="zh-CN" altLang="en-US" sz="2000" dirty="0"/>
              <a:t>实现</a:t>
            </a:r>
            <a:endParaRPr lang="en-US" sz="2000" dirty="0"/>
          </a:p>
          <a:p>
            <a:pPr marL="552450" lvl="1"/>
            <a:r>
              <a:rPr lang="zh-CN" altLang="en-US" sz="1800" dirty="0"/>
              <a:t>复杂度最高的部分是尾数的乘法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989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2040F6A0-09F9-8448-C7F1-31C91BDBD1D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81163"/>
            <a:ext cx="2543175" cy="731837"/>
            <a:chOff x="462" y="1008"/>
            <a:chExt cx="1602" cy="461"/>
          </a:xfrm>
        </p:grpSpPr>
        <p:sp>
          <p:nvSpPr>
            <p:cNvPr id="89113" name="Text Box 4">
              <a:extLst>
                <a:ext uri="{FF2B5EF4-FFF2-40B4-BE49-F238E27FC236}">
                  <a16:creationId xmlns:a16="http://schemas.microsoft.com/office/drawing/2014/main" id="{156CFD77-3245-6D3C-2418-54CDDA226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0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14" name="Text Box 5">
              <a:extLst>
                <a:ext uri="{FF2B5EF4-FFF2-40B4-BE49-F238E27FC236}">
                  <a16:creationId xmlns:a16="http://schemas.microsoft.com/office/drawing/2014/main" id="{6848840B-2664-0B0B-8324-D61FD0BE3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104"/>
              <a:ext cx="14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= m</a:t>
              </a:r>
              <a:r>
                <a:rPr kumimoji="1" lang="en-US" altLang="zh-CN" sz="32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4B1728C1-1974-70CA-74F7-80F1159668A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81163"/>
            <a:ext cx="2543175" cy="731837"/>
            <a:chOff x="2430" y="1008"/>
            <a:chExt cx="1602" cy="461"/>
          </a:xfrm>
        </p:grpSpPr>
        <p:sp>
          <p:nvSpPr>
            <p:cNvPr id="89111" name="Text Box 7">
              <a:extLst>
                <a:ext uri="{FF2B5EF4-FFF2-40B4-BE49-F238E27FC236}">
                  <a16:creationId xmlns:a16="http://schemas.microsoft.com/office/drawing/2014/main" id="{4FE5816B-4183-6B95-325E-28171C078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12" name="Text Box 8">
              <a:extLst>
                <a:ext uri="{FF2B5EF4-FFF2-40B4-BE49-F238E27FC236}">
                  <a16:creationId xmlns:a16="http://schemas.microsoft.com/office/drawing/2014/main" id="{C402C110-86F8-0D13-FCF2-03CED9AFF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104"/>
              <a:ext cx="14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 = m</a:t>
              </a:r>
              <a:r>
                <a:rPr kumimoji="1" lang="en-US" altLang="zh-CN" sz="32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447497" name="Rectangle 9">
            <a:extLst>
              <a:ext uri="{FF2B5EF4-FFF2-40B4-BE49-F238E27FC236}">
                <a16:creationId xmlns:a16="http://schemas.microsoft.com/office/drawing/2014/main" id="{802EA779-EF85-43C7-C33B-0365E62EE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84" y="476250"/>
            <a:ext cx="5781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浮点数加减运算</a:t>
            </a:r>
          </a:p>
        </p:txBody>
      </p:sp>
      <p:sp>
        <p:nvSpPr>
          <p:cNvPr id="447498" name="Rectangle 10">
            <a:extLst>
              <a:ext uri="{FF2B5EF4-FFF2-40B4-BE49-F238E27FC236}">
                <a16:creationId xmlns:a16="http://schemas.microsoft.com/office/drawing/2014/main" id="{778C7F4F-8929-8204-C9A7-73E6B9E5D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68463"/>
            <a:ext cx="6248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47500" name="Text Box 12">
            <a:extLst>
              <a:ext uri="{FF2B5EF4-FFF2-40B4-BE49-F238E27FC236}">
                <a16:creationId xmlns:a16="http://schemas.microsoft.com/office/drawing/2014/main" id="{BB504E48-B9C9-B40B-334C-3E5431F0B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4302125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：求阶差</a:t>
            </a:r>
          </a:p>
        </p:txBody>
      </p:sp>
      <p:sp>
        <p:nvSpPr>
          <p:cNvPr id="447501" name="Text Box 13">
            <a:extLst>
              <a:ext uri="{FF2B5EF4-FFF2-40B4-BE49-F238E27FC236}">
                <a16:creationId xmlns:a16="http://schemas.microsoft.com/office/drawing/2014/main" id="{8BCF4878-DB6C-015D-77FB-8758FDD1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3760788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对阶原则：</a:t>
            </a:r>
          </a:p>
        </p:txBody>
      </p:sp>
      <p:sp>
        <p:nvSpPr>
          <p:cNvPr id="447502" name="Text Box 14">
            <a:extLst>
              <a:ext uri="{FF2B5EF4-FFF2-40B4-BE49-F238E27FC236}">
                <a16:creationId xmlns:a16="http://schemas.microsoft.com/office/drawing/2014/main" id="{F2812A2C-3A60-A442-942E-A3F0CBE3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373697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D60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小阶向大阶看齐</a:t>
            </a: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1443D5B9-EF8C-3B48-0921-2B13A8A3C8B5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572000"/>
            <a:ext cx="7416800" cy="2057400"/>
            <a:chOff x="484" y="2568"/>
            <a:chExt cx="4287" cy="1296"/>
          </a:xfrm>
        </p:grpSpPr>
        <p:sp>
          <p:nvSpPr>
            <p:cNvPr id="89099" name="Text Box 16">
              <a:extLst>
                <a:ext uri="{FF2B5EF4-FFF2-40B4-BE49-F238E27FC236}">
                  <a16:creationId xmlns:a16="http://schemas.microsoft.com/office/drawing/2014/main" id="{B975DB8E-A56E-EE1A-DCBC-80A926897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3104"/>
              <a:ext cx="1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E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</a:t>
              </a:r>
              <a:endPara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00" name="Text Box 17">
              <a:extLst>
                <a:ext uri="{FF2B5EF4-FFF2-40B4-BE49-F238E27FC236}">
                  <a16:creationId xmlns:a16="http://schemas.microsoft.com/office/drawing/2014/main" id="{12EA0FA0-295F-8E5E-DFEF-132E27212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568"/>
              <a:ext cx="1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已对齐</a:t>
              </a:r>
            </a:p>
          </p:txBody>
        </p:sp>
        <p:sp>
          <p:nvSpPr>
            <p:cNvPr id="89101" name="Text Box 18">
              <a:extLst>
                <a:ext uri="{FF2B5EF4-FFF2-40B4-BE49-F238E27FC236}">
                  <a16:creationId xmlns:a16="http://schemas.microsoft.com/office/drawing/2014/main" id="{5E9BBE0A-10CF-C891-CB1F-B93060C7E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048"/>
              <a:ext cx="8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89102" name="Text Box 19">
              <a:extLst>
                <a:ext uri="{FF2B5EF4-FFF2-40B4-BE49-F238E27FC236}">
                  <a16:creationId xmlns:a16="http://schemas.microsoft.com/office/drawing/2014/main" id="{951D4819-6D3F-C679-670A-15427AB80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576"/>
              <a:ext cx="7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＜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103" name="Text Box 20">
              <a:extLst>
                <a:ext uri="{FF2B5EF4-FFF2-40B4-BE49-F238E27FC236}">
                  <a16:creationId xmlns:a16="http://schemas.microsoft.com/office/drawing/2014/main" id="{D6E1BA9D-2A5E-A2DD-8E11-5304566B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3" y="3027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向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看齐</a:t>
              </a:r>
            </a:p>
          </p:txBody>
        </p:sp>
        <p:sp>
          <p:nvSpPr>
            <p:cNvPr id="89104" name="Text Box 21">
              <a:extLst>
                <a:ext uri="{FF2B5EF4-FFF2-40B4-BE49-F238E27FC236}">
                  <a16:creationId xmlns:a16="http://schemas.microsoft.com/office/drawing/2014/main" id="{FC43FAC6-639D-BB1D-67A5-E773BFA61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3576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x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向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看齐</a:t>
              </a:r>
            </a:p>
          </p:txBody>
        </p:sp>
        <p:grpSp>
          <p:nvGrpSpPr>
            <p:cNvPr id="89105" name="Group 22">
              <a:extLst>
                <a:ext uri="{FF2B5EF4-FFF2-40B4-BE49-F238E27FC236}">
                  <a16:creationId xmlns:a16="http://schemas.microsoft.com/office/drawing/2014/main" id="{59B5B4A7-EAF0-DCBA-2CFE-F05B3A06C8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0" y="2585"/>
              <a:ext cx="672" cy="1279"/>
              <a:chOff x="2112" y="2081"/>
              <a:chExt cx="672" cy="1279"/>
            </a:xfrm>
          </p:grpSpPr>
          <p:sp>
            <p:nvSpPr>
              <p:cNvPr id="447511" name="AutoShape 23">
                <a:extLst>
                  <a:ext uri="{FF2B5EF4-FFF2-40B4-BE49-F238E27FC236}">
                    <a16:creationId xmlns:a16="http://schemas.microsoft.com/office/drawing/2014/main" id="{72D53785-B789-2A0E-6860-257906765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208"/>
                <a:ext cx="144" cy="1056"/>
              </a:xfrm>
              <a:prstGeom prst="leftBrace">
                <a:avLst>
                  <a:gd name="adj1" fmla="val 61111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89107" name="Group 24">
                <a:extLst>
                  <a:ext uri="{FF2B5EF4-FFF2-40B4-BE49-F238E27FC236}">
                    <a16:creationId xmlns:a16="http://schemas.microsoft.com/office/drawing/2014/main" id="{067D4672-B7FD-61DD-763B-CDB4943E9D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081"/>
                <a:ext cx="528" cy="1279"/>
                <a:chOff x="2256" y="2081"/>
                <a:chExt cx="528" cy="1279"/>
              </a:xfrm>
            </p:grpSpPr>
            <p:sp>
              <p:nvSpPr>
                <p:cNvPr id="89108" name="Text Box 25">
                  <a:extLst>
                    <a:ext uri="{FF2B5EF4-FFF2-40B4-BE49-F238E27FC236}">
                      <a16:creationId xmlns:a16="http://schemas.microsoft.com/office/drawing/2014/main" id="{787881E1-586D-35AC-F3AC-26F879F67D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2081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just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Char char="–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= 0</a:t>
                  </a:r>
                </a:p>
              </p:txBody>
            </p:sp>
            <p:sp>
              <p:nvSpPr>
                <p:cNvPr id="89109" name="Text Box 26">
                  <a:extLst>
                    <a:ext uri="{FF2B5EF4-FFF2-40B4-BE49-F238E27FC236}">
                      <a16:creationId xmlns:a16="http://schemas.microsoft.com/office/drawing/2014/main" id="{4B9A9DB9-FEFA-5B88-CDB6-4972D5C66F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6" y="254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just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Char char="–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＞ </a:t>
                  </a:r>
                  <a:r>
                    <a:rPr kumimoji="1" lang="en-US" altLang="zh-CN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89110" name="Text Box 27">
                  <a:extLst>
                    <a:ext uri="{FF2B5EF4-FFF2-40B4-BE49-F238E27FC236}">
                      <a16:creationId xmlns:a16="http://schemas.microsoft.com/office/drawing/2014/main" id="{D6222255-6DE0-C31A-61EF-79174A9A07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6" y="307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just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Char char="–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＜ </a:t>
                  </a:r>
                  <a:r>
                    <a:rPr kumimoji="1" lang="en-US" altLang="zh-CN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</p:grpSp>
      <p:sp>
        <p:nvSpPr>
          <p:cNvPr id="447516" name="Rectangle 28">
            <a:extLst>
              <a:ext uri="{FF2B5EF4-FFF2-40B4-BE49-F238E27FC236}">
                <a16:creationId xmlns:a16="http://schemas.microsoft.com/office/drawing/2014/main" id="{737D523A-7B3C-C048-A748-2E1FD96D3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2465388"/>
            <a:ext cx="8493125" cy="1041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Tx/>
              <a:buChar char=" "/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(1)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对阶操作，求两数阶码的差：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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E=E</a:t>
            </a:r>
            <a:r>
              <a:rPr lang="en-US" altLang="zh-CN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-E</a:t>
            </a:r>
            <a:r>
              <a:rPr lang="en-US" altLang="zh-CN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使阶码小的数的尾数右移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</a:t>
            </a:r>
            <a:r>
              <a:rPr lang="en-US" altLang="zh-CN" sz="24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</a:t>
            </a:r>
            <a:r>
              <a:rPr lang="en-US" altLang="zh-CN" sz="24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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位，调整其阶码值与大的阶码值相同。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0" grpId="0"/>
      <p:bldP spid="447501" grpId="0"/>
      <p:bldP spid="447502" grpId="0"/>
      <p:bldP spid="44751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>
            <a:extLst>
              <a:ext uri="{FF2B5EF4-FFF2-40B4-BE49-F238E27FC236}">
                <a16:creationId xmlns:a16="http://schemas.microsoft.com/office/drawing/2014/main" id="{2A3C9750-49F8-F079-3E5A-38412AF9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80645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65C9F35-EB28-C370-D6EE-089AC412EAD0}"/>
              </a:ext>
            </a:extLst>
          </p:cNvPr>
          <p:cNvGrpSpPr>
            <a:grpSpLocks/>
          </p:cNvGrpSpPr>
          <p:nvPr/>
        </p:nvGrpSpPr>
        <p:grpSpPr bwMode="auto">
          <a:xfrm>
            <a:off x="608013" y="822325"/>
            <a:ext cx="6754812" cy="982663"/>
            <a:chOff x="426" y="372"/>
            <a:chExt cx="4255" cy="619"/>
          </a:xfrm>
        </p:grpSpPr>
        <p:sp>
          <p:nvSpPr>
            <p:cNvPr id="102428" name="Text Box 4">
              <a:extLst>
                <a:ext uri="{FF2B5EF4-FFF2-40B4-BE49-F238E27FC236}">
                  <a16:creationId xmlns:a16="http://schemas.microsoft.com/office/drawing/2014/main" id="{451BC99B-DE7A-DE7D-2AE3-2CC2ECAD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" y="372"/>
              <a:ext cx="3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= 0.1101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baseline="45000">
                  <a:latin typeface="Times New Roman" panose="02020603050405020304" pitchFamily="18" charset="0"/>
                  <a:ea typeface="宋体" panose="02010600030101010101" pitchFamily="2" charset="-122"/>
                </a:rPr>
                <a:t>10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= 0.1011× 2</a:t>
              </a:r>
              <a:r>
                <a:rPr kumimoji="1" lang="en-US" altLang="zh-CN" baseline="45000"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102429" name="Text Box 5">
              <a:extLst>
                <a:ext uri="{FF2B5EF4-FFF2-40B4-BE49-F238E27FC236}">
                  <a16:creationId xmlns:a16="http://schemas.microsoft.com/office/drawing/2014/main" id="{D875A21E-6C17-FCF4-AC03-6277B7F53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700"/>
              <a:ext cx="42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（阶码取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位，尾数取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位，各含一位符号位） </a:t>
              </a:r>
            </a:p>
          </p:txBody>
        </p:sp>
      </p:grpSp>
      <p:sp>
        <p:nvSpPr>
          <p:cNvPr id="355334" name="Text Box 6">
            <a:extLst>
              <a:ext uri="{FF2B5EF4-FFF2-40B4-BE49-F238E27FC236}">
                <a16:creationId xmlns:a16="http://schemas.microsoft.com/office/drawing/2014/main" id="{343E6FEE-D5B9-B5F9-B4B5-37DFDC968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7970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355335" name="Text Box 7">
            <a:extLst>
              <a:ext uri="{FF2B5EF4-FFF2-40B4-BE49-F238E27FC236}">
                <a16:creationId xmlns:a16="http://schemas.microsoft.com/office/drawing/2014/main" id="{6169F5E4-B8B1-C2EF-5EA3-68DC122F5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1774825"/>
            <a:ext cx="353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00, 010; 00. 110100</a:t>
            </a:r>
          </a:p>
        </p:txBody>
      </p:sp>
      <p:sp>
        <p:nvSpPr>
          <p:cNvPr id="355336" name="Text Box 8">
            <a:extLst>
              <a:ext uri="{FF2B5EF4-FFF2-40B4-BE49-F238E27FC236}">
                <a16:creationId xmlns:a16="http://schemas.microsoft.com/office/drawing/2014/main" id="{B91232A3-543D-A781-2258-B3D28799C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219325"/>
            <a:ext cx="351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00, 001; 00. 101100</a:t>
            </a:r>
          </a:p>
        </p:txBody>
      </p:sp>
      <p:sp>
        <p:nvSpPr>
          <p:cNvPr id="355337" name="Text Box 9">
            <a:extLst>
              <a:ext uri="{FF2B5EF4-FFF2-40B4-BE49-F238E27FC236}">
                <a16:creationId xmlns:a16="http://schemas.microsoft.com/office/drawing/2014/main" id="{156F9CC9-6FAC-5B3B-157A-EBB9DAA8E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2593975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① 对阶</a:t>
            </a:r>
          </a:p>
        </p:txBody>
      </p:sp>
      <p:sp>
        <p:nvSpPr>
          <p:cNvPr id="355338" name="Text Box 10">
            <a:extLst>
              <a:ext uri="{FF2B5EF4-FFF2-40B4-BE49-F238E27FC236}">
                <a16:creationId xmlns:a16="http://schemas.microsoft.com/office/drawing/2014/main" id="{6F1D21E7-B18F-F14C-AE76-D76A47705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5032375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② 尾数求和</a:t>
            </a:r>
          </a:p>
        </p:txBody>
      </p:sp>
      <p:sp>
        <p:nvSpPr>
          <p:cNvPr id="355339" name="Text Box 11">
            <a:extLst>
              <a:ext uri="{FF2B5EF4-FFF2-40B4-BE49-F238E27FC236}">
                <a16:creationId xmlns:a16="http://schemas.microsoft.com/office/drawing/2014/main" id="{684F3AB2-3346-919C-E50E-4C050B7B3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3000375"/>
            <a:ext cx="3140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[Δ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[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5340" name="Text Box 12">
            <a:extLst>
              <a:ext uri="{FF2B5EF4-FFF2-40B4-BE49-F238E27FC236}">
                <a16:creationId xmlns:a16="http://schemas.microsoft.com/office/drawing/2014/main" id="{D2AE90ED-77DD-D0EB-E944-AE68E0755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013075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 00, 010</a:t>
            </a:r>
          </a:p>
        </p:txBody>
      </p:sp>
      <p:sp>
        <p:nvSpPr>
          <p:cNvPr id="355341" name="Text Box 13">
            <a:extLst>
              <a:ext uri="{FF2B5EF4-FFF2-40B4-BE49-F238E27FC236}">
                <a16:creationId xmlns:a16="http://schemas.microsoft.com/office/drawing/2014/main" id="{ECC233DB-B7BE-9D54-7755-E690514D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3300413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11, 111</a:t>
            </a:r>
          </a:p>
        </p:txBody>
      </p:sp>
      <p:sp>
        <p:nvSpPr>
          <p:cNvPr id="355342" name="Text Box 14">
            <a:extLst>
              <a:ext uri="{FF2B5EF4-FFF2-40B4-BE49-F238E27FC236}">
                <a16:creationId xmlns:a16="http://schemas.microsoft.com/office/drawing/2014/main" id="{D7571ABE-49A0-7CCF-C76A-C3A6A61D1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366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100, 001</a:t>
            </a:r>
          </a:p>
        </p:txBody>
      </p:sp>
      <p:sp>
        <p:nvSpPr>
          <p:cNvPr id="355343" name="AutoShape 15">
            <a:extLst>
              <a:ext uri="{FF2B5EF4-FFF2-40B4-BE49-F238E27FC236}">
                <a16:creationId xmlns:a16="http://schemas.microsoft.com/office/drawing/2014/main" id="{994CC9EE-30F5-D9DB-7658-16883F99C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3732213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44" name="Line 16">
            <a:extLst>
              <a:ext uri="{FF2B5EF4-FFF2-40B4-BE49-F238E27FC236}">
                <a16:creationId xmlns:a16="http://schemas.microsoft.com/office/drawing/2014/main" id="{6C6F2C69-2A16-1B58-1A93-754975497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9638" y="3732213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5345" name="Text Box 17">
            <a:extLst>
              <a:ext uri="{FF2B5EF4-FFF2-40B4-BE49-F238E27FC236}">
                <a16:creationId xmlns:a16="http://schemas.microsoft.com/office/drawing/2014/main" id="{67F13578-79C8-D037-36E3-42C9D7BA2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" y="4041775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阶差为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</p:txBody>
      </p:sp>
      <p:sp>
        <p:nvSpPr>
          <p:cNvPr id="355346" name="Text Box 18">
            <a:extLst>
              <a:ext uri="{FF2B5EF4-FFF2-40B4-BE49-F238E27FC236}">
                <a16:creationId xmlns:a16="http://schemas.microsoft.com/office/drawing/2014/main" id="{DECCED10-3064-93F7-505D-CF3D5F91F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021138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右移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</a:p>
        </p:txBody>
      </p:sp>
      <p:sp>
        <p:nvSpPr>
          <p:cNvPr id="355347" name="Text Box 19">
            <a:extLst>
              <a:ext uri="{FF2B5EF4-FFF2-40B4-BE49-F238E27FC236}">
                <a16:creationId xmlns:a16="http://schemas.microsoft.com/office/drawing/2014/main" id="{F8E84DF0-750D-A093-428A-097D3144F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449897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kumimoji="1"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en-US" altLang="zh-CN" baseline="-1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1"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00, 010; 00. 010110</a:t>
            </a:r>
            <a:r>
              <a:rPr kumimoji="1"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55348" name="Text Box 20">
            <a:extLst>
              <a:ext uri="{FF2B5EF4-FFF2-40B4-BE49-F238E27FC236}">
                <a16:creationId xmlns:a16="http://schemas.microsoft.com/office/drawing/2014/main" id="{FDCF9839-A3DE-5880-8E1E-720F48A3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5489575"/>
            <a:ext cx="297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00. 110100</a:t>
            </a:r>
            <a:r>
              <a:rPr kumimoji="1"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55349" name="Text Box 21">
            <a:extLst>
              <a:ext uri="{FF2B5EF4-FFF2-40B4-BE49-F238E27FC236}">
                <a16:creationId xmlns:a16="http://schemas.microsoft.com/office/drawing/2014/main" id="{2D4F79BE-8194-982F-6F42-4BE6CA83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591185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= </a:t>
            </a:r>
            <a:r>
              <a:rPr kumimoji="1"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00. 010110</a:t>
            </a:r>
            <a:r>
              <a:rPr kumimoji="1"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55350" name="Text Box 22">
            <a:extLst>
              <a:ext uri="{FF2B5EF4-FFF2-40B4-BE49-F238E27FC236}">
                <a16:creationId xmlns:a16="http://schemas.microsoft.com/office/drawing/2014/main" id="{8B5132F6-E83E-B264-0B3B-5729CA76E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5961063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对阶后的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endParaRPr kumimoji="1"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51" name="Line 23">
            <a:extLst>
              <a:ext uri="{FF2B5EF4-FFF2-40B4-BE49-F238E27FC236}">
                <a16:creationId xmlns:a16="http://schemas.microsoft.com/office/drawing/2014/main" id="{0D86101C-A40F-0873-9320-DD3E9603D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3338" y="6403975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5352" name="Text Box 24">
            <a:extLst>
              <a:ext uri="{FF2B5EF4-FFF2-40B4-BE49-F238E27FC236}">
                <a16:creationId xmlns:a16="http://schemas.microsoft.com/office/drawing/2014/main" id="{55D1ABA3-8AEE-A69C-71E5-72D35968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640397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01. 001010</a:t>
            </a:r>
            <a:r>
              <a:rPr kumimoji="1"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55353" name="Text Box 25">
            <a:extLst>
              <a:ext uri="{FF2B5EF4-FFF2-40B4-BE49-F238E27FC236}">
                <a16:creationId xmlns:a16="http://schemas.microsoft.com/office/drawing/2014/main" id="{5A14732E-8E63-5196-9DF9-A3A8E0F94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598805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55354" name="Text Box 26">
            <a:extLst>
              <a:ext uri="{FF2B5EF4-FFF2-40B4-BE49-F238E27FC236}">
                <a16:creationId xmlns:a16="http://schemas.microsoft.com/office/drawing/2014/main" id="{1E5D4149-75F7-1F89-1092-D5BCD7B23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32105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55355" name="Text Box 27">
            <a:extLst>
              <a:ext uri="{FF2B5EF4-FFF2-40B4-BE49-F238E27FC236}">
                <a16:creationId xmlns:a16="http://schemas.microsoft.com/office/drawing/2014/main" id="{9B9D1C22-3AFB-1784-386E-C54E6DD52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640397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尾数溢出需右规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472011-BED1-DC19-01E4-C7938E4ED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871538"/>
            <a:ext cx="1112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1B5EE0-D7EE-04E3-E70A-90416AE5FFF9}"/>
              </a:ext>
            </a:extLst>
          </p:cNvPr>
          <p:cNvSpPr/>
          <p:nvPr/>
        </p:nvSpPr>
        <p:spPr>
          <a:xfrm>
            <a:off x="39688" y="10795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对阶  尾数加减  规格化  舍入</a:t>
            </a: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右归）  判溢出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3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5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3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4" grpId="0" autoUpdateAnimBg="0"/>
      <p:bldP spid="355335" grpId="0" autoUpdateAnimBg="0"/>
      <p:bldP spid="355336" grpId="0" autoUpdateAnimBg="0"/>
      <p:bldP spid="355337" grpId="0" autoUpdateAnimBg="0"/>
      <p:bldP spid="355338" grpId="0" autoUpdateAnimBg="0"/>
      <p:bldP spid="355339" grpId="0" autoUpdateAnimBg="0"/>
      <p:bldP spid="355340" grpId="0" autoUpdateAnimBg="0"/>
      <p:bldP spid="355341" grpId="0" autoUpdateAnimBg="0"/>
      <p:bldP spid="355342" grpId="0" autoUpdateAnimBg="0"/>
      <p:bldP spid="355343" grpId="0" animBg="1" autoUpdateAnimBg="0"/>
      <p:bldP spid="355345" grpId="0" autoUpdateAnimBg="0"/>
      <p:bldP spid="355346" grpId="0"/>
      <p:bldP spid="355347" grpId="0" autoUpdateAnimBg="0"/>
      <p:bldP spid="355348" grpId="0" autoUpdateAnimBg="0"/>
      <p:bldP spid="355349" grpId="0" autoUpdateAnimBg="0"/>
      <p:bldP spid="355350" grpId="0" autoUpdateAnimBg="0"/>
      <p:bldP spid="355352" grpId="0" autoUpdateAnimBg="0"/>
      <p:bldP spid="355353" grpId="0" autoUpdateAnimBg="0"/>
      <p:bldP spid="355354" grpId="0" autoUpdateAnimBg="0"/>
      <p:bldP spid="355355" grpId="0" autoUpdateAnimBg="0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B27D7623-B42A-A9D3-6657-D441CA8C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0399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③ 右规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23F9186D-1FF6-187B-6B85-5DB6E2BC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1319213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9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00, 010; </a:t>
            </a:r>
            <a:r>
              <a:rPr kumimoji="1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 001010</a:t>
            </a:r>
            <a:r>
              <a:rPr kumimoji="1" lang="en-US" altLang="zh-CN" sz="28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AD8D8683-7740-69B4-1E46-FE44B4E2F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66382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9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00, 011; 00. 100101</a:t>
            </a:r>
            <a:r>
              <a:rPr kumimoji="1" lang="en-US" altLang="zh-CN" sz="28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D21661DF-A363-7ACF-27D0-3B537D5D6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33797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0" name="Text Box 6">
            <a:extLst>
              <a:ext uri="{FF2B5EF4-FFF2-40B4-BE49-F238E27FC236}">
                <a16:creationId xmlns:a16="http://schemas.microsoft.com/office/drawing/2014/main" id="{5EA93C72-5BA3-0EED-B937-D1562597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379788"/>
            <a:ext cx="586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9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0. 100101</a:t>
            </a:r>
            <a:r>
              <a:rPr kumimoji="1" lang="en-US" altLang="zh-CN" sz="9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9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aseline="4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4147724C-EAEF-DD3A-4C27-CDED1FE27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4213225"/>
            <a:ext cx="3810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9D6B658C-F84F-595C-613D-325F873B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806450"/>
            <a:ext cx="546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5185146-993B-FBE4-14EF-FC61F1B77D27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838200"/>
            <a:ext cx="8224838" cy="474663"/>
            <a:chOff x="652" y="456"/>
            <a:chExt cx="3397" cy="299"/>
          </a:xfrm>
        </p:grpSpPr>
        <p:sp>
          <p:nvSpPr>
            <p:cNvPr id="100385" name="Text Box 5">
              <a:extLst>
                <a:ext uri="{FF2B5EF4-FFF2-40B4-BE49-F238E27FC236}">
                  <a16:creationId xmlns:a16="http://schemas.microsoft.com/office/drawing/2014/main" id="{625D21EB-3427-5945-C881-F9B1C2746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456"/>
              <a:ext cx="22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= 0.1101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baseline="45000"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= (–0.1010) × 2</a:t>
              </a:r>
              <a:r>
                <a:rPr kumimoji="1" lang="en-US" altLang="zh-CN" baseline="450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00386" name="Text Box 6">
              <a:extLst>
                <a:ext uri="{FF2B5EF4-FFF2-40B4-BE49-F238E27FC236}">
                  <a16:creationId xmlns:a16="http://schemas.microsoft.com/office/drawing/2014/main" id="{FC8411C3-A04B-9B5F-AC74-605B1FA09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" y="467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求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+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y=?</a:t>
              </a:r>
            </a:p>
          </p:txBody>
        </p:sp>
      </p:grpSp>
      <p:sp>
        <p:nvSpPr>
          <p:cNvPr id="353287" name="Text Box 7">
            <a:extLst>
              <a:ext uri="{FF2B5EF4-FFF2-40B4-BE49-F238E27FC236}">
                <a16:creationId xmlns:a16="http://schemas.microsoft.com/office/drawing/2014/main" id="{23D620E7-B5C9-E195-320D-45659185C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4763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353288" name="Text Box 8">
            <a:extLst>
              <a:ext uri="{FF2B5EF4-FFF2-40B4-BE49-F238E27FC236}">
                <a16:creationId xmlns:a16="http://schemas.microsoft.com/office/drawing/2014/main" id="{49CBA8B0-6A21-467C-839D-7095E9AD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514475"/>
            <a:ext cx="6586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0, 01; 0.1101      [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0, 11; 1.0110 </a:t>
            </a:r>
          </a:p>
        </p:txBody>
      </p:sp>
      <p:sp>
        <p:nvSpPr>
          <p:cNvPr id="353289" name="Text Box 9">
            <a:extLst>
              <a:ext uri="{FF2B5EF4-FFF2-40B4-BE49-F238E27FC236}">
                <a16:creationId xmlns:a16="http://schemas.microsoft.com/office/drawing/2014/main" id="{8A1E8BB3-943D-2556-FE9D-54F99EA7F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01850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对阶</a:t>
            </a:r>
          </a:p>
        </p:txBody>
      </p:sp>
      <p:sp>
        <p:nvSpPr>
          <p:cNvPr id="353290" name="Text Box 10">
            <a:extLst>
              <a:ext uri="{FF2B5EF4-FFF2-40B4-BE49-F238E27FC236}">
                <a16:creationId xmlns:a16="http://schemas.microsoft.com/office/drawing/2014/main" id="{B589B132-5114-0E8B-2F32-55480F7D3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2530475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[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</a:p>
        </p:txBody>
      </p:sp>
      <p:sp>
        <p:nvSpPr>
          <p:cNvPr id="353291" name="Text Box 11">
            <a:extLst>
              <a:ext uri="{FF2B5EF4-FFF2-40B4-BE49-F238E27FC236}">
                <a16:creationId xmlns:a16="http://schemas.microsoft.com/office/drawing/2014/main" id="{2C460160-0CAC-4F76-B24A-527DF27AA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2530475"/>
            <a:ext cx="1052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0, 01</a:t>
            </a:r>
          </a:p>
        </p:txBody>
      </p:sp>
      <p:sp>
        <p:nvSpPr>
          <p:cNvPr id="353292" name="Text Box 12">
            <a:extLst>
              <a:ext uri="{FF2B5EF4-FFF2-40B4-BE49-F238E27FC236}">
                <a16:creationId xmlns:a16="http://schemas.microsoft.com/office/drawing/2014/main" id="{F336278A-6940-49D9-D0BA-1BC9E0BA5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210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1, 01</a:t>
            </a:r>
          </a:p>
        </p:txBody>
      </p:sp>
      <p:sp>
        <p:nvSpPr>
          <p:cNvPr id="353293" name="Text Box 13">
            <a:extLst>
              <a:ext uri="{FF2B5EF4-FFF2-40B4-BE49-F238E27FC236}">
                <a16:creationId xmlns:a16="http://schemas.microsoft.com/office/drawing/2014/main" id="{C23C80F6-8985-0E0B-5436-314EC07A1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29247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1, 10</a:t>
            </a:r>
          </a:p>
        </p:txBody>
      </p:sp>
      <p:sp>
        <p:nvSpPr>
          <p:cNvPr id="353294" name="Text Box 14">
            <a:extLst>
              <a:ext uri="{FF2B5EF4-FFF2-40B4-BE49-F238E27FC236}">
                <a16:creationId xmlns:a16="http://schemas.microsoft.com/office/drawing/2014/main" id="{2D3C3BA0-D730-A9CC-EFA6-01CCE4516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49663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阶差为负（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2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0A7A5ABF-F7E0-AC16-96C0-09852FE1481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021263"/>
            <a:ext cx="2619375" cy="523875"/>
            <a:chOff x="1424" y="3170"/>
            <a:chExt cx="1650" cy="330"/>
          </a:xfrm>
        </p:grpSpPr>
        <p:sp>
          <p:nvSpPr>
            <p:cNvPr id="100383" name="Text Box 16">
              <a:extLst>
                <a:ext uri="{FF2B5EF4-FFF2-40B4-BE49-F238E27FC236}">
                  <a16:creationId xmlns:a16="http://schemas.microsoft.com/office/drawing/2014/main" id="{FB05238D-86C6-2AAC-F797-0EC7F14C2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202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kumimoji="1" lang="zh-CN" altLang="en-US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kumimoji="1" lang="en-US" altLang="zh-CN" baseline="-1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84" name="Text Box 17">
              <a:extLst>
                <a:ext uri="{FF2B5EF4-FFF2-40B4-BE49-F238E27FC236}">
                  <a16:creationId xmlns:a16="http://schemas.microsoft.com/office/drawing/2014/main" id="{1A7C7E60-1455-E8B4-922C-F50578958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170"/>
              <a:ext cx="10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0.0011</a:t>
              </a:r>
              <a:r>
                <a:rPr kumimoji="1" lang="en-US" altLang="zh-CN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0C58296B-7B91-54BF-5981-9560C2BF9FF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478463"/>
            <a:ext cx="2711450" cy="523875"/>
            <a:chOff x="1366" y="3410"/>
            <a:chExt cx="1708" cy="330"/>
          </a:xfrm>
        </p:grpSpPr>
        <p:sp>
          <p:nvSpPr>
            <p:cNvPr id="100381" name="Text Box 19">
              <a:extLst>
                <a:ext uri="{FF2B5EF4-FFF2-40B4-BE49-F238E27FC236}">
                  <a16:creationId xmlns:a16="http://schemas.microsoft.com/office/drawing/2014/main" id="{92040305-3908-12DA-36DD-6840C6AB4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" y="3416"/>
              <a:ext cx="9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[M</a:t>
              </a:r>
              <a:r>
                <a:rPr kumimoji="1"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kumimoji="1" lang="zh-CN" altLang="en-US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kumimoji="1" lang="zh-CN" altLang="en-US" baseline="-1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382" name="Text Box 20">
              <a:extLst>
                <a:ext uri="{FF2B5EF4-FFF2-40B4-BE49-F238E27FC236}">
                  <a16:creationId xmlns:a16="http://schemas.microsoft.com/office/drawing/2014/main" id="{0B538BDC-3EFC-CE49-3F52-114724F6A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10"/>
              <a:ext cx="10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1.0110</a:t>
              </a:r>
              <a:r>
                <a:rPr kumimoji="1" lang="en-US" altLang="zh-CN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</a:p>
          </p:txBody>
        </p:sp>
      </p:grpSp>
      <p:sp>
        <p:nvSpPr>
          <p:cNvPr id="353301" name="Text Box 21">
            <a:extLst>
              <a:ext uri="{FF2B5EF4-FFF2-40B4-BE49-F238E27FC236}">
                <a16:creationId xmlns:a16="http://schemas.microsoft.com/office/drawing/2014/main" id="{05F5B6A9-6ECB-724F-06AC-EFEA1FA0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5949950"/>
            <a:ext cx="1338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1.1001</a:t>
            </a:r>
            <a:r>
              <a:rPr kumimoji="1"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353302" name="Line 22">
            <a:extLst>
              <a:ext uri="{FF2B5EF4-FFF2-40B4-BE49-F238E27FC236}">
                <a16:creationId xmlns:a16="http://schemas.microsoft.com/office/drawing/2014/main" id="{97A838A0-D886-B339-1154-747EC9987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8188" y="602615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3303" name="Line 23">
            <a:extLst>
              <a:ext uri="{FF2B5EF4-FFF2-40B4-BE49-F238E27FC236}">
                <a16:creationId xmlns:a16="http://schemas.microsoft.com/office/drawing/2014/main" id="{4B66078D-9E30-A63F-781C-6B2ED1F88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368675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3304" name="Text Box 24">
            <a:extLst>
              <a:ext uri="{FF2B5EF4-FFF2-40B4-BE49-F238E27FC236}">
                <a16:creationId xmlns:a16="http://schemas.microsoft.com/office/drawing/2014/main" id="{B5AA8331-54A1-C55B-BAE2-855F997E9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636963"/>
            <a:ext cx="410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右移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位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+ 2</a:t>
            </a:r>
          </a:p>
        </p:txBody>
      </p:sp>
      <p:sp>
        <p:nvSpPr>
          <p:cNvPr id="353305" name="Text Box 25">
            <a:extLst>
              <a:ext uri="{FF2B5EF4-FFF2-40B4-BE49-F238E27FC236}">
                <a16:creationId xmlns:a16="http://schemas.microsoft.com/office/drawing/2014/main" id="{EB5770D8-C288-561E-B404-FBCC3C97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254750"/>
            <a:ext cx="633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0, 11; 1. 1001</a:t>
            </a:r>
            <a:r>
              <a:rPr kumimoji="1" lang="en-US" altLang="zh-CN" sz="28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353306" name="Text Box 26">
            <a:extLst>
              <a:ext uri="{FF2B5EF4-FFF2-40B4-BE49-F238E27FC236}">
                <a16:creationId xmlns:a16="http://schemas.microsoft.com/office/drawing/2014/main" id="{893C2723-14D8-C9A7-D9B7-B56BBFF1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121150"/>
            <a:ext cx="253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② 对阶</a:t>
            </a:r>
          </a:p>
        </p:txBody>
      </p:sp>
      <p:sp>
        <p:nvSpPr>
          <p:cNvPr id="353307" name="Text Box 27">
            <a:extLst>
              <a:ext uri="{FF2B5EF4-FFF2-40B4-BE49-F238E27FC236}">
                <a16:creationId xmlns:a16="http://schemas.microsoft.com/office/drawing/2014/main" id="{C49676EB-6406-E641-E77B-1DF4E0B73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106863"/>
            <a:ext cx="3925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11; 0.0011 01</a:t>
            </a:r>
          </a:p>
        </p:txBody>
      </p:sp>
      <p:sp>
        <p:nvSpPr>
          <p:cNvPr id="353308" name="Text Box 28">
            <a:extLst>
              <a:ext uri="{FF2B5EF4-FFF2-40B4-BE49-F238E27FC236}">
                <a16:creationId xmlns:a16="http://schemas.microsoft.com/office/drawing/2014/main" id="{39CAB858-B4DD-EC30-D413-9BE42BEA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997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53309" name="Text Box 29">
            <a:extLst>
              <a:ext uri="{FF2B5EF4-FFF2-40B4-BE49-F238E27FC236}">
                <a16:creationId xmlns:a16="http://schemas.microsoft.com/office/drawing/2014/main" id="{337F9909-8F33-4DE6-77FC-90597C561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5610225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53310" name="Text Box 30">
            <a:extLst>
              <a:ext uri="{FF2B5EF4-FFF2-40B4-BE49-F238E27FC236}">
                <a16:creationId xmlns:a16="http://schemas.microsoft.com/office/drawing/2014/main" id="{3071F99C-F4D8-2369-F234-0323128EB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097463"/>
            <a:ext cx="22860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对阶后的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0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en-US" altLang="zh-CN" sz="2000" baseline="-1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3311" name="Text Box 31">
            <a:extLst>
              <a:ext uri="{FF2B5EF4-FFF2-40B4-BE49-F238E27FC236}">
                <a16:creationId xmlns:a16="http://schemas.microsoft.com/office/drawing/2014/main" id="{5E40AE6E-EC60-C377-6563-5E0D23718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513013"/>
            <a:ext cx="283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求阶差</a:t>
            </a:r>
          </a:p>
        </p:txBody>
      </p:sp>
      <p:sp>
        <p:nvSpPr>
          <p:cNvPr id="353312" name="Text Box 32">
            <a:extLst>
              <a:ext uri="{FF2B5EF4-FFF2-40B4-BE49-F238E27FC236}">
                <a16:creationId xmlns:a16="http://schemas.microsoft.com/office/drawing/2014/main" id="{626A6C05-E7DB-6DCE-947B-D7C2DC66D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026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尾数求和</a:t>
            </a:r>
          </a:p>
        </p:txBody>
      </p:sp>
      <p:sp>
        <p:nvSpPr>
          <p:cNvPr id="353313" name="Text Box 33">
            <a:extLst>
              <a:ext uri="{FF2B5EF4-FFF2-40B4-BE49-F238E27FC236}">
                <a16:creationId xmlns:a16="http://schemas.microsoft.com/office/drawing/2014/main" id="{ED6CA35A-354E-139C-532C-572089675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213225"/>
            <a:ext cx="158432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保留位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42CB202-2885-0BAC-70E1-336D56BBA607}"/>
              </a:ext>
            </a:extLst>
          </p:cNvPr>
          <p:cNvSpPr/>
          <p:nvPr/>
        </p:nvSpPr>
        <p:spPr>
          <a:xfrm>
            <a:off x="39688" y="10795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对阶  尾数加减  规格化  舍入</a:t>
            </a: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左归）  判溢出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5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3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 animBg="1"/>
      <p:bldP spid="353282" grpId="1" animBg="1"/>
      <p:bldP spid="353287" grpId="0" autoUpdateAnimBg="0"/>
      <p:bldP spid="353288" grpId="0" autoUpdateAnimBg="0"/>
      <p:bldP spid="353289" grpId="0" autoUpdateAnimBg="0"/>
      <p:bldP spid="353290" grpId="0" autoUpdateAnimBg="0"/>
      <p:bldP spid="353291" grpId="0" autoUpdateAnimBg="0"/>
      <p:bldP spid="353292" grpId="0" autoUpdateAnimBg="0"/>
      <p:bldP spid="353293" grpId="0" autoUpdateAnimBg="0"/>
      <p:bldP spid="353294" grpId="0" autoUpdateAnimBg="0"/>
      <p:bldP spid="353301" grpId="0" autoUpdateAnimBg="0"/>
      <p:bldP spid="353304" grpId="0"/>
      <p:bldP spid="353305" grpId="0" autoUpdateAnimBg="0"/>
      <p:bldP spid="353306" grpId="0" autoUpdateAnimBg="0"/>
      <p:bldP spid="353307" grpId="0" autoUpdateAnimBg="0"/>
      <p:bldP spid="353308" grpId="0" autoUpdateAnimBg="0"/>
      <p:bldP spid="353309" grpId="0" autoUpdateAnimBg="0"/>
      <p:bldP spid="353310" grpId="0" animBg="1" autoUpdateAnimBg="0"/>
      <p:bldP spid="353311" grpId="0" autoUpdateAnimBg="0"/>
      <p:bldP spid="353312" grpId="0" autoUpdateAnimBg="0"/>
      <p:bldP spid="3533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tsub_ok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x,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y)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{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return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tadd_ok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(x, -y) ;</a:t>
            </a: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} // </a:t>
            </a: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问题在哪？</a:t>
            </a: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e.g., x&gt;0, y=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TMin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; x&lt;0, y=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TMin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; x=0, y=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TMin</a:t>
            </a: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//</a:t>
            </a: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写一个正确版本</a:t>
            </a: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 eaLnBrk="1" hangingPunct="1"/>
            <a:r>
              <a:rPr lang="zh-CN" altLang="en-US" sz="2400" dirty="0">
                <a:latin typeface="Times New Roman" charset="0"/>
                <a:ea typeface="宋体" charset="-122"/>
              </a:rPr>
              <a:t>如果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x</a:t>
            </a:r>
            <a:r>
              <a:rPr lang="zh-CN" altLang="en-US" sz="2400" dirty="0">
                <a:latin typeface="Times New Roman" charset="0"/>
                <a:ea typeface="宋体" charset="-122"/>
              </a:rPr>
              <a:t>是正数，判定是异号相加，肯定不溢出，但实际是正数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-</a:t>
            </a:r>
            <a:r>
              <a:rPr lang="en-US" altLang="zh-CN" sz="2400" dirty="0" err="1">
                <a:latin typeface="Times New Roman" charset="0"/>
                <a:ea typeface="宋体" charset="-122"/>
              </a:rPr>
              <a:t>Tmin</a:t>
            </a:r>
            <a:r>
              <a:rPr lang="zh-CN" altLang="en-US" sz="2400" dirty="0">
                <a:latin typeface="Times New Roman" charset="0"/>
                <a:ea typeface="宋体" charset="-122"/>
              </a:rPr>
              <a:t>，肯定溢出。 </a:t>
            </a:r>
            <a:endParaRPr lang="en-US" altLang="zh-CN" sz="2400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sz="2400" dirty="0">
                <a:latin typeface="Times New Roman" charset="0"/>
                <a:ea typeface="宋体" charset="-122"/>
              </a:rPr>
              <a:t>如果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x</a:t>
            </a:r>
            <a:r>
              <a:rPr lang="zh-CN" altLang="en-US" sz="2400" dirty="0">
                <a:latin typeface="Times New Roman" charset="0"/>
                <a:ea typeface="宋体" charset="-122"/>
              </a:rPr>
              <a:t>是负数，会判定溢出，实际不溢出。</a:t>
            </a:r>
            <a:endParaRPr lang="en-US" altLang="zh-CN" sz="2400" dirty="0">
              <a:latin typeface="Times New Roman" charset="0"/>
              <a:ea typeface="宋体" charset="-122"/>
            </a:endParaRPr>
          </a:p>
          <a:p>
            <a:pPr eaLnBrk="1" hangingPunct="1"/>
            <a:r>
              <a:rPr lang="zh-CN" altLang="en-US" sz="2400" dirty="0">
                <a:latin typeface="Times New Roman" charset="0"/>
                <a:ea typeface="宋体" charset="-122"/>
              </a:rPr>
              <a:t>如果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x=0</a:t>
            </a:r>
            <a:r>
              <a:rPr lang="zh-CN" altLang="en-US" sz="2400" dirty="0">
                <a:latin typeface="Times New Roman" charset="0"/>
                <a:ea typeface="宋体" charset="-122"/>
              </a:rPr>
              <a:t>，会判定不溢出，实际溢出。</a:t>
            </a:r>
          </a:p>
          <a:p>
            <a:pPr marL="0" indent="0">
              <a:buFontTx/>
              <a:buNone/>
            </a:pPr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2B2A13-52A7-F349-43D9-E921F14C2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219" y="138100"/>
            <a:ext cx="8077200" cy="914400"/>
          </a:xfrm>
        </p:spPr>
        <p:txBody>
          <a:bodyPr/>
          <a:lstStyle/>
          <a:p>
            <a:r>
              <a:rPr kumimoji="1" lang="zh-CN" altLang="en-US" dirty="0">
                <a:ea typeface="宋体" charset="-122"/>
              </a:rPr>
              <a:t>减法溢出的检测</a:t>
            </a:r>
            <a:endParaRPr kumimoji="1"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4228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5DAD1A6-6C11-C3E7-EF45-F54E2F2684D0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679575"/>
            <a:ext cx="8402637" cy="523875"/>
            <a:chOff x="522" y="765"/>
            <a:chExt cx="5861" cy="330"/>
          </a:xfrm>
        </p:grpSpPr>
        <p:sp>
          <p:nvSpPr>
            <p:cNvPr id="101387" name="Text Box 5">
              <a:extLst>
                <a:ext uri="{FF2B5EF4-FFF2-40B4-BE49-F238E27FC236}">
                  <a16:creationId xmlns:a16="http://schemas.microsoft.com/office/drawing/2014/main" id="{18E7FE8B-4D28-0FAB-C424-A6406F487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765"/>
              <a:ext cx="5861" cy="33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   尾数左移一位，阶码减 </a:t>
              </a:r>
              <a:r>
                <a:rPr kumimoji="1" lang="en-US" altLang="zh-CN" sz="280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80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  <a:endParaRPr kumimoji="1" lang="en-US" altLang="zh-CN" sz="28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1388" name="Line 6">
              <a:extLst>
                <a:ext uri="{FF2B5EF4-FFF2-40B4-BE49-F238E27FC236}">
                  <a16:creationId xmlns:a16="http://schemas.microsoft.com/office/drawing/2014/main" id="{3AFEB869-3F3F-59CA-2486-5283B9A80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031"/>
              <a:ext cx="24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4311" name="Text Box 7">
            <a:extLst>
              <a:ext uri="{FF2B5EF4-FFF2-40B4-BE49-F238E27FC236}">
                <a16:creationId xmlns:a16="http://schemas.microsoft.com/office/drawing/2014/main" id="{905B62DB-0FDA-B70D-41A3-E6FC64414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2109788"/>
            <a:ext cx="69500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上例   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11;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1. 1001</a:t>
            </a:r>
            <a:r>
              <a:rPr kumimoji="1" lang="en-US" altLang="zh-CN" sz="28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354312" name="Text Box 8">
            <a:extLst>
              <a:ext uri="{FF2B5EF4-FFF2-40B4-BE49-F238E27FC236}">
                <a16:creationId xmlns:a16="http://schemas.microsoft.com/office/drawing/2014/main" id="{A6642A3E-6CBF-E87F-8FEA-624A07133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646363"/>
            <a:ext cx="66627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左规后   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baseline="-2500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0, 10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; 1. 001</a:t>
            </a:r>
            <a:r>
              <a: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4313" name="Text Box 9">
            <a:extLst>
              <a:ext uri="{FF2B5EF4-FFF2-40B4-BE49-F238E27FC236}">
                <a16:creationId xmlns:a16="http://schemas.microsoft.com/office/drawing/2014/main" id="{15B153DE-077D-467D-BD2D-D0C769B30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70350"/>
            <a:ext cx="45116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0.1110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aseline="50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1382" name="Text Box 18">
            <a:extLst>
              <a:ext uri="{FF2B5EF4-FFF2-40B4-BE49-F238E27FC236}">
                <a16:creationId xmlns:a16="http://schemas.microsoft.com/office/drawing/2014/main" id="{A854B866-132F-751F-9B58-CABBD576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71575"/>
            <a:ext cx="1793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规格化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BFA73B-55F2-5040-6710-9B439288E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81363"/>
            <a:ext cx="1989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4.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舍入处理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1" grpId="0" autoUpdateAnimBg="0"/>
      <p:bldP spid="354312" grpId="0" autoUpdateAnimBg="0"/>
      <p:bldP spid="354313" grpId="0" autoUpdateAnimBg="0"/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000" dirty="0">
                <a:solidFill>
                  <a:srgbClr val="980002"/>
                </a:solidFill>
              </a:rPr>
              <a:t>   +   (-1)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000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/>
              <a:t>假设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sz="1800" dirty="0"/>
              <a:t> &gt;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，首先对阶，</a:t>
            </a:r>
            <a:r>
              <a:rPr lang="en-US" altLang="zh-CN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E2-&gt;E1, M2</a:t>
            </a: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变小</a:t>
            </a:r>
            <a:endParaRPr lang="en-US" sz="1800" dirty="0"/>
          </a:p>
          <a:p>
            <a:pPr>
              <a:tabLst>
                <a:tab pos="2049463" algn="l"/>
              </a:tabLst>
            </a:pPr>
            <a:endParaRPr lang="en-US" sz="2000" dirty="0"/>
          </a:p>
          <a:p>
            <a:pPr>
              <a:tabLst>
                <a:tab pos="2049463" algn="l"/>
              </a:tabLst>
            </a:pPr>
            <a:r>
              <a:rPr lang="zh-CN" altLang="en-US" sz="2000" dirty="0"/>
              <a:t>准确结果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000" dirty="0"/>
          </a:p>
          <a:p>
            <a:pPr marL="317500" lvl="1" indent="0">
              <a:tabLst>
                <a:tab pos="2049463" algn="l"/>
              </a:tabLst>
            </a:pPr>
            <a:r>
              <a:rPr lang="en-US" sz="1800" dirty="0"/>
              <a:t>Sign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sz="1800" dirty="0"/>
              <a:t>, significand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sz="1600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sz="1800" dirty="0"/>
              <a:t>Exponent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: 	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sz="1800" dirty="0"/>
          </a:p>
          <a:p>
            <a:pPr>
              <a:tabLst>
                <a:tab pos="2049463" algn="l"/>
              </a:tabLst>
            </a:pPr>
            <a:endParaRPr lang="en-US" sz="2000" dirty="0"/>
          </a:p>
          <a:p>
            <a:pPr>
              <a:tabLst>
                <a:tab pos="2049463" algn="l"/>
              </a:tabLst>
            </a:pPr>
            <a:r>
              <a:rPr lang="zh-CN" altLang="en-US" sz="2000" dirty="0"/>
              <a:t>修正：</a:t>
            </a:r>
            <a:endParaRPr lang="en-US" sz="2000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如果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 ≥ 2, </a:t>
            </a:r>
            <a:r>
              <a:rPr lang="zh-CN" altLang="en-US" sz="1800" dirty="0"/>
              <a:t>右移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, </a:t>
            </a:r>
            <a:r>
              <a:rPr lang="zh-CN" altLang="en-US" sz="1800" dirty="0"/>
              <a:t>增加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如果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 &lt; 1, </a:t>
            </a:r>
            <a:r>
              <a:rPr lang="zh-CN" altLang="en-US" sz="1800" dirty="0"/>
              <a:t>将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1800" dirty="0"/>
              <a:t> </a:t>
            </a:r>
            <a:r>
              <a:rPr lang="zh-CN" altLang="en-US" sz="1800" dirty="0"/>
              <a:t>左移</a:t>
            </a:r>
            <a:r>
              <a:rPr lang="en-US" sz="1800" dirty="0"/>
              <a:t>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sz="1800" dirty="0"/>
              <a:t> </a:t>
            </a:r>
            <a:r>
              <a:rPr lang="zh-CN" altLang="en-US" sz="1800" dirty="0"/>
              <a:t>位到合法区间</a:t>
            </a:r>
            <a:r>
              <a:rPr lang="en-US" sz="1800" dirty="0"/>
              <a:t>,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1800" dirty="0"/>
              <a:t> </a:t>
            </a:r>
            <a:r>
              <a:rPr lang="zh-CN" altLang="en-US" sz="1800" dirty="0"/>
              <a:t>减小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zh-CN" alt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（可能规格化，可能非规格化）</a:t>
            </a:r>
            <a:endParaRPr lang="en-US" sz="1800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/>
              <a:t>如果</a:t>
            </a:r>
            <a:r>
              <a:rPr lang="en-US" altLang="zh-CN" sz="1800" dirty="0"/>
              <a:t>E</a:t>
            </a:r>
            <a:r>
              <a:rPr lang="zh-CN" altLang="en-US" sz="1800" dirty="0"/>
              <a:t>超过边界，则</a:t>
            </a:r>
            <a:r>
              <a:rPr lang="en-US" altLang="zh-CN" sz="1800" dirty="0"/>
              <a:t>o</a:t>
            </a:r>
            <a:r>
              <a:rPr lang="en-US" sz="1800" dirty="0"/>
              <a:t>verflow</a:t>
            </a:r>
          </a:p>
          <a:p>
            <a:pPr marL="317500" lvl="1" indent="0">
              <a:tabLst>
                <a:tab pos="2049463" algn="l"/>
              </a:tabLst>
            </a:pPr>
            <a:r>
              <a:rPr lang="zh-CN" altLang="en-US" sz="1800" dirty="0"/>
              <a:t>如果</a:t>
            </a:r>
            <a:r>
              <a:rPr lang="en-US" altLang="zh-CN" sz="1800" dirty="0"/>
              <a:t>M</a:t>
            </a:r>
            <a:r>
              <a:rPr lang="zh-CN" altLang="en-US" sz="1800" dirty="0"/>
              <a:t>位数过长，则进行舍入</a:t>
            </a:r>
            <a:endParaRPr lang="en-US" sz="1800" dirty="0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</p:spTree>
    <p:extLst>
      <p:ext uri="{BB962C8B-B14F-4D97-AF65-F5344CB8AC3E}">
        <p14:creationId xmlns:p14="http://schemas.microsoft.com/office/powerpoint/2010/main" val="37246316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en-US" dirty="0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/>
              <a:t>是否符合阿贝尔群的特征</a:t>
            </a:r>
            <a:endParaRPr lang="en-US" sz="2000" dirty="0"/>
          </a:p>
          <a:p>
            <a:pPr lvl="1"/>
            <a:r>
              <a:rPr lang="zh-CN" altLang="en-US" sz="1800" dirty="0"/>
              <a:t>加法的封闭性</a:t>
            </a:r>
            <a:r>
              <a:rPr lang="en-US" sz="1800" dirty="0"/>
              <a:t>?			</a:t>
            </a:r>
          </a:p>
          <a:p>
            <a:pPr lvl="2"/>
            <a:r>
              <a:rPr lang="zh-CN" altLang="en-US" sz="1600" dirty="0"/>
              <a:t>但是有可能产生无穷或</a:t>
            </a:r>
            <a:r>
              <a:rPr lang="en-US" altLang="zh-CN" sz="1600" dirty="0" err="1"/>
              <a:t>NaN</a:t>
            </a:r>
            <a:endParaRPr lang="en-US" sz="1600" dirty="0"/>
          </a:p>
          <a:p>
            <a:pPr lvl="1"/>
            <a:r>
              <a:rPr lang="zh-CN" altLang="en-US" sz="1800" dirty="0"/>
              <a:t>交换律</a:t>
            </a:r>
            <a:r>
              <a:rPr lang="en-US" sz="1800" dirty="0"/>
              <a:t>? </a:t>
            </a:r>
          </a:p>
          <a:p>
            <a:pPr lvl="1"/>
            <a:r>
              <a:rPr lang="zh-CN" altLang="en-US" sz="1800" dirty="0"/>
              <a:t>结合律</a:t>
            </a:r>
            <a:r>
              <a:rPr lang="en-US" sz="1800" dirty="0"/>
              <a:t>?</a:t>
            </a:r>
          </a:p>
          <a:p>
            <a:pPr lvl="2"/>
            <a:r>
              <a:rPr lang="en-US" sz="1600" dirty="0"/>
              <a:t>Overflow and inexactness of rounding</a:t>
            </a:r>
          </a:p>
          <a:p>
            <a:pPr lvl="2"/>
            <a:r>
              <a:rPr lang="en-US" sz="1600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sz="1800" dirty="0"/>
              <a:t>0 </a:t>
            </a:r>
            <a:r>
              <a:rPr lang="zh-CN" altLang="en-US" sz="1800" dirty="0"/>
              <a:t>是加法单位元</a:t>
            </a:r>
            <a:r>
              <a:rPr lang="en-US" sz="1800" dirty="0"/>
              <a:t>? </a:t>
            </a:r>
          </a:p>
          <a:p>
            <a:pPr lvl="1"/>
            <a:r>
              <a:rPr lang="zh-CN" altLang="en-US" sz="1800" dirty="0"/>
              <a:t>每个元素都有加法逆元？</a:t>
            </a:r>
            <a:endParaRPr lang="en-US" sz="1800" dirty="0"/>
          </a:p>
          <a:p>
            <a:pPr lvl="2"/>
            <a:r>
              <a:rPr lang="en-US" sz="1600" dirty="0"/>
              <a:t>Yes, </a:t>
            </a:r>
            <a:r>
              <a:rPr lang="zh-CN" altLang="en-US" sz="1600" dirty="0"/>
              <a:t>除了</a:t>
            </a:r>
            <a:r>
              <a:rPr lang="en-US" sz="1600" dirty="0"/>
              <a:t>infinities &amp; </a:t>
            </a:r>
            <a:r>
              <a:rPr lang="en-US" sz="1600" dirty="0" err="1"/>
              <a:t>NaNs</a:t>
            </a:r>
            <a:endParaRPr lang="en-US" sz="1600" dirty="0"/>
          </a:p>
          <a:p>
            <a:r>
              <a:rPr lang="zh-CN" altLang="en-US" sz="2000" dirty="0"/>
              <a:t>单调性</a:t>
            </a:r>
            <a:endParaRPr lang="en-US" sz="2000" dirty="0"/>
          </a:p>
          <a:p>
            <a:pPr lvl="1"/>
            <a:r>
              <a:rPr lang="en-US" sz="1800" dirty="0">
                <a:sym typeface="Calibri Italic" charset="0"/>
              </a:rPr>
              <a:t>a</a:t>
            </a:r>
            <a:r>
              <a:rPr lang="en-US" sz="1800" dirty="0"/>
              <a:t> ≥ </a:t>
            </a:r>
            <a:r>
              <a:rPr lang="en-US" sz="1800" dirty="0">
                <a:sym typeface="Calibri Italic" charset="0"/>
              </a:rPr>
              <a:t>b</a:t>
            </a:r>
            <a:r>
              <a:rPr lang="en-US" sz="1800" dirty="0"/>
              <a:t> ⇒ </a:t>
            </a:r>
            <a:r>
              <a:rPr lang="en-US" sz="1800" dirty="0" err="1">
                <a:sym typeface="Calibri Italic" charset="0"/>
              </a:rPr>
              <a:t>a</a:t>
            </a:r>
            <a:r>
              <a:rPr lang="en-US" sz="1800" dirty="0" err="1"/>
              <a:t>+</a:t>
            </a:r>
            <a:r>
              <a:rPr lang="en-US" sz="1800" dirty="0" err="1">
                <a:sym typeface="Calibri Italic" charset="0"/>
              </a:rPr>
              <a:t>c</a:t>
            </a:r>
            <a:r>
              <a:rPr lang="en-US" sz="1800" dirty="0"/>
              <a:t> ≥ </a:t>
            </a:r>
            <a:r>
              <a:rPr lang="en-US" sz="1800" dirty="0" err="1">
                <a:sym typeface="Calibri Italic" charset="0"/>
              </a:rPr>
              <a:t>b</a:t>
            </a:r>
            <a:r>
              <a:rPr lang="en-US" sz="1800" dirty="0" err="1"/>
              <a:t>+</a:t>
            </a:r>
            <a:r>
              <a:rPr lang="en-US" sz="1800" dirty="0" err="1">
                <a:sym typeface="Calibri Italic" charset="0"/>
              </a:rPr>
              <a:t>c</a:t>
            </a:r>
            <a:r>
              <a:rPr lang="en-US" sz="1800" dirty="0"/>
              <a:t>?</a:t>
            </a:r>
          </a:p>
          <a:p>
            <a:pPr lvl="2"/>
            <a:r>
              <a:rPr lang="zh-CN" altLang="en-US" sz="1600" dirty="0"/>
              <a:t>除了</a:t>
            </a:r>
            <a:r>
              <a:rPr lang="en-US" sz="1600" dirty="0"/>
              <a:t>infinities &amp; </a:t>
            </a:r>
            <a:r>
              <a:rPr lang="en-US" sz="1600" dirty="0" err="1"/>
              <a:t>NaNs</a:t>
            </a:r>
            <a:endParaRPr lang="en-US" sz="1600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43538" y="3815682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257800" y="4262054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392354" y="5320632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3016870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Properties of FP Add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FP</a:t>
            </a:r>
            <a:r>
              <a:rPr kumimoji="1" lang="zh-CN" altLang="en-US" dirty="0"/>
              <a:t>加法不具有结合率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对编译器有很大影响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例如</a:t>
            </a:r>
            <a:r>
              <a:rPr kumimoji="1" lang="en-US" altLang="zh-CN" dirty="0"/>
              <a:t>x = a + b + c; y = b + c + d;</a:t>
            </a:r>
          </a:p>
          <a:p>
            <a:pPr lvl="2"/>
            <a:r>
              <a:rPr kumimoji="1" lang="zh-CN" altLang="en-US" dirty="0"/>
              <a:t>编译器试图优化，减少一次运算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t = b + c;</a:t>
            </a:r>
          </a:p>
          <a:p>
            <a:pPr lvl="3"/>
            <a:r>
              <a:rPr kumimoji="1" lang="en-US" altLang="zh-CN" dirty="0"/>
              <a:t>x = a + t;</a:t>
            </a:r>
          </a:p>
          <a:p>
            <a:pPr lvl="3"/>
            <a:r>
              <a:rPr kumimoji="1" lang="en-US" altLang="zh-CN" dirty="0"/>
              <a:t>y = t + d</a:t>
            </a:r>
          </a:p>
          <a:p>
            <a:pPr lvl="2"/>
            <a:r>
              <a:rPr kumimoji="1" lang="zh-CN" altLang="en-US" dirty="0"/>
              <a:t>这样可能产生不同的值，编译器一般会做保守的选择，避免对程序功能产生影响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93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52400"/>
            <a:r>
              <a:rPr lang="zh-CN" altLang="en-US" sz="2200" dirty="0"/>
              <a:t>属性</a:t>
            </a:r>
            <a:endParaRPr lang="en-US" altLang="zh-CN" sz="2200" dirty="0"/>
          </a:p>
          <a:p>
            <a:pPr marL="552450" lvl="1"/>
            <a:r>
              <a:rPr lang="zh-CN" altLang="en-US" sz="1800" dirty="0"/>
              <a:t>乘法是否封闭？</a:t>
            </a:r>
            <a:endParaRPr lang="en-US" sz="1800" dirty="0"/>
          </a:p>
          <a:p>
            <a:pPr marL="838200" lvl="2"/>
            <a:r>
              <a:rPr lang="zh-CN" altLang="en-US" sz="1600" dirty="0"/>
              <a:t>但可能产生</a:t>
            </a:r>
            <a:r>
              <a:rPr lang="en-US" sz="1600" dirty="0"/>
              <a:t> infinity or </a:t>
            </a:r>
            <a:r>
              <a:rPr lang="en-US" sz="1600" dirty="0" err="1"/>
              <a:t>NaN</a:t>
            </a:r>
            <a:endParaRPr lang="en-US" sz="1600" dirty="0"/>
          </a:p>
          <a:p>
            <a:pPr marL="552450" lvl="1"/>
            <a:r>
              <a:rPr lang="zh-CN" altLang="en-US" sz="1800" dirty="0"/>
              <a:t>交换律</a:t>
            </a:r>
            <a:r>
              <a:rPr lang="en-US" sz="1800" dirty="0"/>
              <a:t>?</a:t>
            </a:r>
          </a:p>
          <a:p>
            <a:pPr marL="552450" lvl="1"/>
            <a:r>
              <a:rPr lang="zh-CN" altLang="en-US" sz="1800" dirty="0"/>
              <a:t>结合率</a:t>
            </a:r>
            <a:r>
              <a:rPr lang="en-US" sz="1800" dirty="0"/>
              <a:t>?</a:t>
            </a:r>
          </a:p>
          <a:p>
            <a:pPr marL="838200" lvl="2"/>
            <a:r>
              <a:rPr lang="zh-CN" altLang="en-US" sz="1600" dirty="0"/>
              <a:t>可能导致溢出，或者由于舍入带来的不精确</a:t>
            </a:r>
            <a:endParaRPr lang="en-US" sz="1600" dirty="0"/>
          </a:p>
          <a:p>
            <a:pPr marL="838200" lvl="2"/>
            <a:r>
              <a:rPr lang="en-US" sz="1600" dirty="0"/>
              <a:t>Possibility of overflow, inexactness of rounding</a:t>
            </a:r>
          </a:p>
          <a:p>
            <a:pPr marL="838200" lvl="2"/>
            <a:r>
              <a:rPr lang="en-US" sz="1600" dirty="0"/>
              <a:t>Ex: </a:t>
            </a:r>
            <a:r>
              <a:rPr lang="en-US" sz="1600" dirty="0">
                <a:latin typeface="Courier New"/>
              </a:rPr>
              <a:t>(1e20*1e20)*1e-20</a:t>
            </a:r>
            <a:r>
              <a:rPr lang="en-US" sz="1600" dirty="0"/>
              <a:t>= </a:t>
            </a:r>
            <a:r>
              <a:rPr lang="en-US" sz="1600" dirty="0" err="1">
                <a:latin typeface="Courier New"/>
                <a:cs typeface="Courier New"/>
              </a:rPr>
              <a:t>inf</a:t>
            </a:r>
            <a:r>
              <a:rPr lang="en-US" sz="1600" dirty="0"/>
              <a:t>, </a:t>
            </a:r>
            <a:r>
              <a:rPr lang="en-US" sz="1600" dirty="0">
                <a:latin typeface="Courier New"/>
                <a:cs typeface="Courier New"/>
              </a:rPr>
              <a:t>1e20*(1e20*1e-20)</a:t>
            </a:r>
            <a:r>
              <a:rPr lang="en-US" sz="1600" dirty="0"/>
              <a:t>= </a:t>
            </a:r>
            <a:r>
              <a:rPr lang="en-US" sz="1600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sz="1800" dirty="0"/>
              <a:t>1</a:t>
            </a:r>
            <a:r>
              <a:rPr lang="zh-CN" altLang="en-US" sz="1800" dirty="0"/>
              <a:t>是乘法的单位元？</a:t>
            </a:r>
            <a:endParaRPr lang="en-US" sz="1800" dirty="0"/>
          </a:p>
          <a:p>
            <a:pPr marL="552450" lvl="1"/>
            <a:r>
              <a:rPr lang="zh-CN" altLang="en-US" sz="1800" dirty="0"/>
              <a:t>乘法对加法的分配率？</a:t>
            </a:r>
            <a:endParaRPr lang="en-US" sz="1800" dirty="0"/>
          </a:p>
          <a:p>
            <a:pPr marL="838200" lvl="2"/>
            <a:r>
              <a:rPr lang="zh-CN" altLang="en-US" sz="1600" dirty="0"/>
              <a:t>可能导致溢出，或者由于舍入带来的不精确</a:t>
            </a:r>
            <a:endParaRPr lang="en-US" sz="1600" dirty="0"/>
          </a:p>
          <a:p>
            <a:pPr marL="838200" lvl="2"/>
            <a:r>
              <a:rPr lang="en-US" sz="1600" dirty="0">
                <a:latin typeface="Courier New"/>
                <a:cs typeface="Courier New"/>
              </a:rPr>
              <a:t>1e20*(1e20-1e20)</a:t>
            </a:r>
            <a:r>
              <a:rPr lang="en-US" sz="1600" dirty="0"/>
              <a:t>= </a:t>
            </a:r>
            <a:r>
              <a:rPr lang="en-US" sz="1600" dirty="0">
                <a:latin typeface="Courier New"/>
                <a:cs typeface="Courier New"/>
              </a:rPr>
              <a:t>0.0</a:t>
            </a:r>
            <a:r>
              <a:rPr lang="en-US" sz="1600" dirty="0"/>
              <a:t>,  </a:t>
            </a:r>
            <a:r>
              <a:rPr lang="en-US" sz="1600" dirty="0">
                <a:latin typeface="Courier New"/>
                <a:cs typeface="Courier New"/>
              </a:rPr>
              <a:t>1e20*1e20 – 1e20*1e20 </a:t>
            </a:r>
            <a:r>
              <a:rPr lang="en-US" sz="1600" dirty="0"/>
              <a:t>= </a:t>
            </a:r>
            <a:r>
              <a:rPr lang="en-US" sz="1600" dirty="0" err="1">
                <a:latin typeface="Courier New"/>
                <a:cs typeface="Courier New"/>
              </a:rPr>
              <a:t>NaN</a:t>
            </a:r>
            <a:endParaRPr lang="en-US" sz="1600" dirty="0">
              <a:latin typeface="Courier New"/>
              <a:cs typeface="Courier New"/>
            </a:endParaRPr>
          </a:p>
          <a:p>
            <a:pPr marL="431800" indent="-342900"/>
            <a:r>
              <a:rPr lang="zh-CN" altLang="en-US" sz="2000" dirty="0"/>
              <a:t>单调性</a:t>
            </a:r>
            <a:endParaRPr lang="en-US" sz="2000" dirty="0"/>
          </a:p>
          <a:p>
            <a:pPr marL="552450" lvl="1"/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sz="1800" dirty="0"/>
              <a:t> ≥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sz="1800" dirty="0"/>
              <a:t>  &amp;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1800" dirty="0"/>
              <a:t> ≥ 0  ⇒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sz="1800" dirty="0"/>
              <a:t> *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1800" dirty="0"/>
              <a:t> ≥ 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sz="1800" dirty="0"/>
              <a:t> *</a:t>
            </a:r>
            <a:r>
              <a:rPr lang="en-US" sz="18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1800" dirty="0"/>
              <a:t>?</a:t>
            </a:r>
          </a:p>
          <a:p>
            <a:pPr marL="838200" lvl="2"/>
            <a:r>
              <a:rPr lang="zh-CN" altLang="en-US" sz="1600" dirty="0"/>
              <a:t>除了</a:t>
            </a:r>
            <a:r>
              <a:rPr lang="en-US" sz="1600" dirty="0"/>
              <a:t>infinities &amp; </a:t>
            </a:r>
            <a:r>
              <a:rPr lang="en-US" sz="1600" dirty="0" err="1"/>
              <a:t>NaNs</a:t>
            </a:r>
            <a:endParaRPr lang="en-US" sz="1600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200818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281738" y="253457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281738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281738" y="40513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61037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018212" y="5437822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2447369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不能用</a:t>
            </a:r>
            <a:r>
              <a:rPr kumimoji="1" lang="en-US" altLang="zh-CN" dirty="0"/>
              <a:t>==, !=</a:t>
            </a:r>
            <a:r>
              <a:rPr kumimoji="1" lang="zh-CN" altLang="en-US" dirty="0"/>
              <a:t>判定浮点数相等或不等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0.1</a:t>
            </a:r>
            <a:r>
              <a:rPr kumimoji="1" lang="zh-CN" altLang="en-US" dirty="0"/>
              <a:t>这样</a:t>
            </a:r>
            <a:r>
              <a:rPr kumimoji="1" lang="en-US" altLang="zh-CN" dirty="0"/>
              <a:t>10</a:t>
            </a:r>
            <a:r>
              <a:rPr kumimoji="1" lang="zh-CN" altLang="en-US"/>
              <a:t>进制整齐</a:t>
            </a:r>
            <a:r>
              <a:rPr kumimoji="1" lang="zh-CN" altLang="en-US" dirty="0"/>
              <a:t>的数在二进制下可能无法精确表示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要进行近似；而且数字在处理几次之后，会得到一些误差（舍入导致）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所以，可能两个</a:t>
            </a:r>
            <a:r>
              <a:rPr kumimoji="1" lang="en-US" altLang="zh-CN" dirty="0"/>
              <a:t>0.1</a:t>
            </a:r>
            <a:r>
              <a:rPr kumimoji="1" lang="zh-CN" altLang="en-US" dirty="0"/>
              <a:t>的二进制的表达不完全一样</a:t>
            </a:r>
            <a:endParaRPr kumimoji="1" lang="en-US" altLang="zh-CN" dirty="0"/>
          </a:p>
          <a:p>
            <a:r>
              <a:rPr kumimoji="1" lang="zh-CN" altLang="en-US" dirty="0"/>
              <a:t>采用</a:t>
            </a:r>
            <a:r>
              <a:rPr kumimoji="1" lang="en-US" altLang="zh-CN" dirty="0" err="1"/>
              <a:t>fabs</a:t>
            </a:r>
            <a:r>
              <a:rPr kumimoji="1" lang="en-US" altLang="zh-CN" dirty="0"/>
              <a:t>(f1-f2) &lt;= precision</a:t>
            </a:r>
          </a:p>
          <a:p>
            <a:pPr lvl="1"/>
            <a:r>
              <a:rPr kumimoji="1" lang="en-US" altLang="zh-CN" dirty="0"/>
              <a:t>precision</a:t>
            </a:r>
            <a:r>
              <a:rPr kumimoji="1" lang="zh-CN" altLang="en-US" dirty="0"/>
              <a:t>为自己预设的精度，如</a:t>
            </a:r>
            <a:r>
              <a:rPr kumimoji="1" lang="en-US" altLang="zh-CN" dirty="0"/>
              <a:t>1e-6</a:t>
            </a:r>
          </a:p>
          <a:p>
            <a:r>
              <a:rPr kumimoji="1" lang="zh-CN" altLang="en-US" dirty="0"/>
              <a:t>但以上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是绝对精度，如果浮点数非常大，可能用</a:t>
            </a:r>
            <a:r>
              <a:rPr kumimoji="1" lang="en-US" altLang="zh-CN" dirty="0"/>
              <a:t>1e-6</a:t>
            </a:r>
            <a:r>
              <a:rPr kumimoji="1" lang="zh-CN" altLang="en-US" dirty="0"/>
              <a:t>就不合适了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应该用相对精度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5463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419600"/>
          </a:xfrm>
        </p:spPr>
        <p:txBody>
          <a:bodyPr/>
          <a:lstStyle/>
          <a:p>
            <a:pPr latinLnBrk="1"/>
            <a:r>
              <a:rPr lang="zh-CN" altLang="en-US" dirty="0"/>
              <a:t>相对误差和绝对误差结合的方式</a:t>
            </a:r>
            <a:endParaRPr lang="en-US" altLang="zh-CN" dirty="0"/>
          </a:p>
          <a:p>
            <a:pPr lvl="1" latinLnBrk="1"/>
            <a:r>
              <a:rPr lang="en-US" altLang="zh-CN" sz="2000" dirty="0"/>
              <a:t>bool </a:t>
            </a:r>
            <a:r>
              <a:rPr lang="en-US" altLang="zh-CN" sz="2000" dirty="0" err="1"/>
              <a:t>IsEqual</a:t>
            </a:r>
            <a:r>
              <a:rPr lang="en-US" altLang="zh-CN" sz="2000" dirty="0"/>
              <a:t>(float a, float b, float </a:t>
            </a:r>
            <a:r>
              <a:rPr lang="en-US" altLang="zh-CN" sz="2000" dirty="0" err="1"/>
              <a:t>absError</a:t>
            </a:r>
            <a:r>
              <a:rPr lang="en-US" altLang="zh-CN" sz="2000" dirty="0"/>
              <a:t>, float </a:t>
            </a:r>
            <a:r>
              <a:rPr lang="en-US" altLang="zh-CN" sz="2000" dirty="0" err="1"/>
              <a:t>relError</a:t>
            </a:r>
            <a:r>
              <a:rPr lang="en-US" altLang="zh-CN" sz="2000" dirty="0"/>
              <a:t> )</a:t>
            </a:r>
            <a:r>
              <a:rPr lang="zh-CN" altLang="en-US" sz="2000" dirty="0"/>
              <a:t> </a:t>
            </a:r>
            <a:r>
              <a:rPr lang="en-US" altLang="zh-CN" sz="2000" dirty="0"/>
              <a:t>{</a:t>
            </a:r>
          </a:p>
          <a:p>
            <a:pPr lvl="1" latinLnBrk="1"/>
            <a:r>
              <a:rPr lang="en-US" altLang="zh-CN" sz="2000" dirty="0"/>
              <a:t>         if (a==b) return true;</a:t>
            </a:r>
          </a:p>
          <a:p>
            <a:pPr lvl="1" latinLnBrk="1"/>
            <a:r>
              <a:rPr lang="en-US" altLang="zh-CN" sz="2000" dirty="0"/>
              <a:t>        if (</a:t>
            </a:r>
            <a:r>
              <a:rPr lang="en-US" altLang="zh-CN" sz="2000" dirty="0" err="1"/>
              <a:t>fabs</a:t>
            </a:r>
            <a:r>
              <a:rPr lang="en-US" altLang="zh-CN" sz="2000" dirty="0"/>
              <a:t>(a-b)&lt;</a:t>
            </a:r>
            <a:r>
              <a:rPr lang="en-US" altLang="zh-CN" sz="2000" dirty="0" err="1"/>
              <a:t>absError</a:t>
            </a:r>
            <a:r>
              <a:rPr lang="en-US" altLang="zh-CN" sz="2000" dirty="0"/>
              <a:t> ) return true;</a:t>
            </a:r>
          </a:p>
          <a:p>
            <a:pPr lvl="1" latinLnBrk="1"/>
            <a:r>
              <a:rPr lang="en-US" altLang="zh-CN" sz="2000" dirty="0"/>
              <a:t>        if (</a:t>
            </a:r>
            <a:r>
              <a:rPr lang="en-US" altLang="zh-CN" sz="2000" dirty="0" err="1"/>
              <a:t>fabs</a:t>
            </a:r>
            <a:r>
              <a:rPr lang="en-US" altLang="zh-CN" sz="2000" dirty="0"/>
              <a:t>(a)&lt;</a:t>
            </a:r>
            <a:r>
              <a:rPr lang="en-US" altLang="zh-CN" sz="2000" dirty="0" err="1"/>
              <a:t>fabs</a:t>
            </a:r>
            <a:r>
              <a:rPr lang="en-US" altLang="zh-CN" sz="2000" dirty="0"/>
              <a:t>(b)) return  (</a:t>
            </a:r>
            <a:r>
              <a:rPr lang="en-US" altLang="zh-CN" sz="2000" dirty="0" err="1"/>
              <a:t>fabs</a:t>
            </a:r>
            <a:r>
              <a:rPr lang="en-US" altLang="zh-CN" sz="2000" dirty="0"/>
              <a:t>((a-b</a:t>
            </a:r>
            <a:r>
              <a:rPr lang="en-US" altLang="zh-CN" sz="2000"/>
              <a:t>)/a)&lt;</a:t>
            </a:r>
            <a:r>
              <a:rPr lang="en-US" altLang="zh-CN" sz="2000" dirty="0" err="1"/>
              <a:t>relError</a:t>
            </a:r>
            <a:r>
              <a:rPr lang="en-US" altLang="zh-CN" sz="2000" dirty="0"/>
              <a:t> ) ? true : false;</a:t>
            </a:r>
          </a:p>
          <a:p>
            <a:pPr lvl="1" latinLnBrk="1"/>
            <a:r>
              <a:rPr lang="en-US" altLang="zh-CN" sz="2000" dirty="0"/>
              <a:t>       return  (</a:t>
            </a:r>
            <a:r>
              <a:rPr lang="en-US" altLang="zh-CN" sz="2000" dirty="0" err="1"/>
              <a:t>fabs</a:t>
            </a:r>
            <a:r>
              <a:rPr lang="en-US" altLang="zh-CN" sz="2000" dirty="0"/>
              <a:t>((a-b)/b&lt;</a:t>
            </a:r>
            <a:r>
              <a:rPr lang="en-US" altLang="zh-CN" sz="2000" dirty="0" err="1"/>
              <a:t>relError</a:t>
            </a:r>
            <a:r>
              <a:rPr lang="en-US" altLang="zh-CN" sz="2000" dirty="0"/>
              <a:t> ) ? true : false;</a:t>
            </a:r>
          </a:p>
          <a:p>
            <a:pPr lvl="1" latinLnBrk="1"/>
            <a:r>
              <a:rPr lang="en-US" altLang="zh-CN" sz="2000" dirty="0"/>
              <a:t>}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6437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r>
              <a:rPr kumimoji="1" lang="en-US" altLang="zh-CN" dirty="0"/>
              <a:t>Float</a:t>
            </a:r>
            <a:r>
              <a:rPr kumimoji="1" lang="zh-CN" altLang="en-US" dirty="0"/>
              <a:t>的二进制串按照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理解进行比较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覆盖了绝对误差和相对误差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因为阶码不相等，一般</a:t>
            </a:r>
            <a:r>
              <a:rPr kumimoji="1" lang="en-US" altLang="zh-CN" dirty="0"/>
              <a:t>i1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i2</a:t>
            </a:r>
            <a:r>
              <a:rPr kumimoji="1" lang="zh-CN" altLang="en-US" dirty="0"/>
              <a:t>的差值很大</a:t>
            </a:r>
            <a:endParaRPr kumimoji="1" lang="en-US" altLang="zh-CN" dirty="0"/>
          </a:p>
          <a:p>
            <a:pPr lvl="1" latinLnBrk="1"/>
            <a:r>
              <a:rPr lang="de-DE" altLang="zh-CN" sz="2000" dirty="0" err="1"/>
              <a:t>bool</a:t>
            </a:r>
            <a:r>
              <a:rPr lang="de-DE" altLang="zh-CN" sz="2000" dirty="0"/>
              <a:t> </a:t>
            </a:r>
            <a:r>
              <a:rPr lang="de-DE" altLang="zh-CN" sz="2000" dirty="0" err="1"/>
              <a:t>IsEqual</a:t>
            </a:r>
            <a:r>
              <a:rPr lang="de-DE" altLang="zh-CN" sz="2000" dirty="0"/>
              <a:t>(</a:t>
            </a:r>
            <a:r>
              <a:rPr lang="de-DE" altLang="zh-CN" sz="2000" dirty="0" err="1"/>
              <a:t>float</a:t>
            </a:r>
            <a:r>
              <a:rPr lang="de-DE" altLang="zh-CN" sz="2000" dirty="0"/>
              <a:t> f1, </a:t>
            </a:r>
            <a:r>
              <a:rPr lang="de-DE" altLang="zh-CN" sz="2000" dirty="0" err="1"/>
              <a:t>float</a:t>
            </a:r>
            <a:r>
              <a:rPr lang="de-DE" altLang="zh-CN" sz="2000" dirty="0"/>
              <a:t> f2, </a:t>
            </a:r>
            <a:r>
              <a:rPr lang="de-DE" altLang="zh-CN" sz="2000" dirty="0" err="1"/>
              <a:t>int</a:t>
            </a:r>
            <a:r>
              <a:rPr lang="de-DE" altLang="zh-CN" sz="2000" dirty="0"/>
              <a:t> </a:t>
            </a:r>
            <a:r>
              <a:rPr lang="de-DE" altLang="zh-CN" sz="2000" dirty="0" err="1"/>
              <a:t>absDelta</a:t>
            </a:r>
            <a:r>
              <a:rPr lang="de-DE" altLang="zh-CN" sz="2000" dirty="0"/>
              <a:t>)</a:t>
            </a:r>
          </a:p>
          <a:p>
            <a:pPr lvl="1" latinLnBrk="1"/>
            <a:r>
              <a:rPr lang="de-DE" altLang="zh-CN" sz="2000" dirty="0"/>
              <a:t>{</a:t>
            </a:r>
          </a:p>
          <a:p>
            <a:pPr lvl="1" latinLnBrk="1"/>
            <a:r>
              <a:rPr lang="de-DE" altLang="zh-CN" sz="2000" dirty="0"/>
              <a:t>       </a:t>
            </a:r>
            <a:r>
              <a:rPr lang="de-DE" altLang="zh-CN" sz="2000" dirty="0" err="1"/>
              <a:t>int</a:t>
            </a:r>
            <a:r>
              <a:rPr lang="de-DE" altLang="zh-CN" sz="2000" dirty="0"/>
              <a:t> i1, i2;</a:t>
            </a:r>
          </a:p>
          <a:p>
            <a:pPr lvl="1" latinLnBrk="1"/>
            <a:r>
              <a:rPr lang="de-DE" altLang="zh-CN" sz="2000" dirty="0"/>
              <a:t>       i1 = * (</a:t>
            </a:r>
            <a:r>
              <a:rPr lang="de-DE" altLang="zh-CN" sz="2000" dirty="0" err="1"/>
              <a:t>int</a:t>
            </a:r>
            <a:r>
              <a:rPr lang="de-DE" altLang="zh-CN" sz="2000" dirty="0"/>
              <a:t>*) &amp;f1;</a:t>
            </a:r>
          </a:p>
          <a:p>
            <a:pPr lvl="1" latinLnBrk="1"/>
            <a:r>
              <a:rPr lang="de-DE" altLang="zh-CN" sz="2000" dirty="0"/>
              <a:t>       </a:t>
            </a:r>
            <a:r>
              <a:rPr lang="de-DE" altLang="zh-CN" sz="2000" dirty="0" err="1"/>
              <a:t>memcpy</a:t>
            </a:r>
            <a:r>
              <a:rPr lang="de-DE" altLang="zh-CN" sz="2000" dirty="0"/>
              <a:t>(&amp;i2, &amp;f2, </a:t>
            </a:r>
            <a:r>
              <a:rPr lang="de-DE" altLang="zh-CN" sz="2000" dirty="0" err="1"/>
              <a:t>sizeof</a:t>
            </a:r>
            <a:r>
              <a:rPr lang="de-DE" altLang="zh-CN" sz="2000" dirty="0"/>
              <a:t>(</a:t>
            </a:r>
            <a:r>
              <a:rPr lang="de-DE" altLang="zh-CN" sz="2000" dirty="0" err="1"/>
              <a:t>float</a:t>
            </a:r>
            <a:r>
              <a:rPr lang="de-DE" altLang="zh-CN" sz="2000" dirty="0"/>
              <a:t>));</a:t>
            </a:r>
          </a:p>
          <a:p>
            <a:pPr lvl="1" latinLnBrk="1"/>
            <a:r>
              <a:rPr lang="de-DE" altLang="zh-CN" sz="2000" dirty="0"/>
              <a:t>       </a:t>
            </a:r>
            <a:r>
              <a:rPr lang="de-DE" altLang="zh-CN" sz="2000" dirty="0" err="1"/>
              <a:t>int</a:t>
            </a:r>
            <a:r>
              <a:rPr lang="de-DE" altLang="zh-CN" sz="2000" dirty="0"/>
              <a:t> </a:t>
            </a:r>
            <a:r>
              <a:rPr lang="de-DE" altLang="zh-CN" sz="2000" dirty="0" err="1"/>
              <a:t>mask</a:t>
            </a:r>
            <a:r>
              <a:rPr lang="de-DE" altLang="zh-CN" sz="2000" dirty="0"/>
              <a:t> = 1&lt;&lt;31;</a:t>
            </a:r>
          </a:p>
          <a:p>
            <a:pPr lvl="1" latinLnBrk="1"/>
            <a:r>
              <a:rPr lang="de-DE" altLang="zh-CN" sz="2000" dirty="0"/>
              <a:t>       </a:t>
            </a:r>
            <a:r>
              <a:rPr lang="de-DE" altLang="zh-CN" sz="2000" dirty="0" err="1"/>
              <a:t>return</a:t>
            </a:r>
            <a:r>
              <a:rPr lang="de-DE" altLang="zh-CN" sz="2000" dirty="0"/>
              <a:t>   ((</a:t>
            </a:r>
            <a:r>
              <a:rPr lang="de-DE" altLang="zh-CN" sz="2000" dirty="0" err="1"/>
              <a:t>abs</a:t>
            </a:r>
            <a:r>
              <a:rPr lang="de-DE" altLang="zh-CN" sz="2000" dirty="0"/>
              <a:t>(i1-i2)</a:t>
            </a:r>
            <a:r>
              <a:rPr lang="en-US" altLang="zh-CN" sz="2000" dirty="0"/>
              <a:t>&amp;</a:t>
            </a:r>
            <a:r>
              <a:rPr lang="de-DE" altLang="zh-CN" sz="2000" dirty="0"/>
              <a:t>~</a:t>
            </a:r>
            <a:r>
              <a:rPr lang="de-DE" altLang="zh-CN" sz="2000" dirty="0" err="1"/>
              <a:t>mask</a:t>
            </a:r>
            <a:r>
              <a:rPr lang="de-DE" altLang="zh-CN" sz="2000" dirty="0"/>
              <a:t>)&lt;</a:t>
            </a:r>
            <a:r>
              <a:rPr lang="de-DE" altLang="zh-CN" sz="2000" dirty="0" err="1"/>
              <a:t>absDelta</a:t>
            </a:r>
            <a:r>
              <a:rPr lang="de-DE" altLang="zh-CN" sz="2000" dirty="0"/>
              <a:t>) ? </a:t>
            </a:r>
            <a:r>
              <a:rPr lang="de-DE" altLang="zh-CN" sz="2000" dirty="0" err="1"/>
              <a:t>true</a:t>
            </a:r>
            <a:r>
              <a:rPr lang="de-DE" altLang="zh-CN" sz="2000" dirty="0"/>
              <a:t> : </a:t>
            </a:r>
            <a:r>
              <a:rPr lang="de-DE" altLang="zh-CN" sz="2000" dirty="0" err="1"/>
              <a:t>false</a:t>
            </a:r>
            <a:r>
              <a:rPr lang="de-DE" altLang="zh-CN" sz="2000" dirty="0"/>
              <a:t>;</a:t>
            </a:r>
          </a:p>
          <a:p>
            <a:pPr lvl="1" latinLnBrk="1"/>
            <a:r>
              <a:rPr lang="de-DE" altLang="zh-CN" sz="2000" dirty="0"/>
              <a:t>}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1313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sz="2400" dirty="0"/>
              <a:t>IEEE</a:t>
            </a:r>
            <a:r>
              <a:rPr lang="zh-CN" altLang="en-US" sz="2400" dirty="0"/>
              <a:t>浮点数标准有清晰的数学属性</a:t>
            </a:r>
            <a:endParaRPr lang="en-US" sz="2400" dirty="0"/>
          </a:p>
          <a:p>
            <a:r>
              <a:rPr lang="zh-CN" altLang="en-US" sz="2400" dirty="0"/>
              <a:t>浮点数表示数字的形式是</a:t>
            </a:r>
            <a:r>
              <a:rPr lang="en-US" sz="2400" dirty="0"/>
              <a:t> M x 2</a:t>
            </a:r>
            <a:r>
              <a:rPr lang="en-US" sz="2400" baseline="32000" dirty="0"/>
              <a:t>E</a:t>
            </a:r>
            <a:endParaRPr lang="en-US" sz="2400" dirty="0"/>
          </a:p>
          <a:p>
            <a:r>
              <a:rPr lang="zh-CN" altLang="en-US" sz="2400" dirty="0"/>
              <a:t>和实数代数不一样</a:t>
            </a:r>
            <a:endParaRPr lang="en-US" altLang="zh-CN" sz="2400" dirty="0"/>
          </a:p>
          <a:p>
            <a:pPr lvl="1"/>
            <a:r>
              <a:rPr lang="zh-CN" altLang="en-US" sz="2000" dirty="0"/>
              <a:t>违反结合率和分配率</a:t>
            </a:r>
            <a:endParaRPr lang="en-US" altLang="zh-CN" sz="2000" dirty="0"/>
          </a:p>
          <a:p>
            <a:pPr lvl="1"/>
            <a:r>
              <a:rPr lang="zh-CN" altLang="en-US" sz="2000" dirty="0"/>
              <a:t>使</a:t>
            </a:r>
            <a:r>
              <a:rPr lang="en-US" altLang="zh-CN" sz="2000" dirty="0"/>
              <a:t>compiler</a:t>
            </a:r>
            <a:r>
              <a:rPr lang="zh-CN" altLang="en-US" sz="2000" dirty="0"/>
              <a:t>和一些严格的计算型应用程序很难做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8943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C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" id="{BFB7FEFA-8734-0B42-B755-C9D64BE0CB38}" vid="{E9469454-AAA5-594F-867D-BCE1B1026FFC}"/>
    </a:ext>
  </a:extLst>
</a:theme>
</file>

<file path=ppt/theme/theme3.xml><?xml version="1.0" encoding="utf-8"?>
<a:theme xmlns:a="http://schemas.openxmlformats.org/drawingml/2006/main" name="1_IC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" id="{BFB7FEFA-8734-0B42-B755-C9D64BE0CB38}" vid="{E9469454-AAA5-594F-867D-BCE1B1026FFC}"/>
    </a:ext>
  </a:extLst>
</a:theme>
</file>

<file path=ppt/theme/theme4.xml><?xml version="1.0" encoding="utf-8"?>
<a:theme xmlns:a="http://schemas.openxmlformats.org/drawingml/2006/main" name="2_IC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" id="{BFB7FEFA-8734-0B42-B755-C9D64BE0CB38}" vid="{E9469454-AAA5-594F-867D-BCE1B1026FFC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12730</TotalTime>
  <Words>8668</Words>
  <Application>Microsoft Office PowerPoint</Application>
  <PresentationFormat>全屏显示(4:3)</PresentationFormat>
  <Paragraphs>1547</Paragraphs>
  <Slides>98</Slides>
  <Notes>34</Notes>
  <HiddenSlides>5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98</vt:i4>
      </vt:variant>
    </vt:vector>
  </HeadingPairs>
  <TitlesOfParts>
    <vt:vector size="129" baseType="lpstr">
      <vt:lpstr>Monaco</vt:lpstr>
      <vt:lpstr>黑体</vt:lpstr>
      <vt:lpstr>楷体_GB2312</vt:lpstr>
      <vt:lpstr>宋体</vt:lpstr>
      <vt:lpstr>微软雅黑</vt:lpstr>
      <vt:lpstr>Arial</vt:lpstr>
      <vt:lpstr>Arial Narrow</vt:lpstr>
      <vt:lpstr>Arial Narrow Bold</vt:lpstr>
      <vt:lpstr>Arial Narrow Bold Italic</vt:lpstr>
      <vt:lpstr>Arial Rounded MT Bold</vt:lpstr>
      <vt:lpstr>Calibri</vt:lpstr>
      <vt:lpstr>Calibri Bold</vt:lpstr>
      <vt:lpstr>Calibri Bold Italic</vt:lpstr>
      <vt:lpstr>Calibri Italic</vt:lpstr>
      <vt:lpstr>Comic Sans MS</vt:lpstr>
      <vt:lpstr>Courier New</vt:lpstr>
      <vt:lpstr>Courier New Bold</vt:lpstr>
      <vt:lpstr>Gill Sans</vt:lpstr>
      <vt:lpstr>Helvetica</vt:lpstr>
      <vt:lpstr>Times</vt:lpstr>
      <vt:lpstr>Times New Roman</vt:lpstr>
      <vt:lpstr>Verdana</vt:lpstr>
      <vt:lpstr>Wingdings</vt:lpstr>
      <vt:lpstr>Wingdings 2</vt:lpstr>
      <vt:lpstr>icfp99</vt:lpstr>
      <vt:lpstr>ICS</vt:lpstr>
      <vt:lpstr>1_ICS</vt:lpstr>
      <vt:lpstr>2_ICS</vt:lpstr>
      <vt:lpstr>Equation</vt:lpstr>
      <vt:lpstr>Chart</vt:lpstr>
      <vt:lpstr>Worksheet</vt:lpstr>
      <vt:lpstr>补码的映射关系</vt:lpstr>
      <vt:lpstr>Two’s Complement Addition</vt:lpstr>
      <vt:lpstr>Signed Addition- overflow</vt:lpstr>
      <vt:lpstr>Tadd有符号加法的溢出</vt:lpstr>
      <vt:lpstr>Tadd的特性</vt:lpstr>
      <vt:lpstr>二进制补码加法三维视图</vt:lpstr>
      <vt:lpstr>加法溢出的检测</vt:lpstr>
      <vt:lpstr>PowerPoint 演示文稿</vt:lpstr>
      <vt:lpstr>减法溢出的检测</vt:lpstr>
      <vt:lpstr>法减溢出的检测</vt:lpstr>
      <vt:lpstr>Tadd的数学属性</vt:lpstr>
      <vt:lpstr>Tadd的数学属性</vt:lpstr>
      <vt:lpstr>Negating with Complement &amp; Increment</vt:lpstr>
      <vt:lpstr>Arithmetic: Basic Rules</vt:lpstr>
      <vt:lpstr>数据的存放顺序</vt:lpstr>
      <vt:lpstr>大端/小端存储方式</vt:lpstr>
      <vt:lpstr>例题</vt:lpstr>
      <vt:lpstr>PowerPoint 演示文稿</vt:lpstr>
      <vt:lpstr>课堂练习</vt:lpstr>
      <vt:lpstr>PowerPoint 演示文稿</vt:lpstr>
      <vt:lpstr>课堂练习</vt:lpstr>
      <vt:lpstr>课堂练习</vt:lpstr>
      <vt:lpstr>信息的表示和处理(4)</vt:lpstr>
      <vt:lpstr>Floating Point</vt:lpstr>
      <vt:lpstr>如果用变量记录距离</vt:lpstr>
      <vt:lpstr>旅行者1号（Voyager1）</vt:lpstr>
      <vt:lpstr>大到恒星级别的距离</vt:lpstr>
      <vt:lpstr>小到分子级别的距离</vt:lpstr>
      <vt:lpstr>Outline</vt:lpstr>
      <vt:lpstr>Fractional binary numbers</vt:lpstr>
      <vt:lpstr>Fractional Binary Numbers</vt:lpstr>
      <vt:lpstr>Fractional Binary Numbers: Examples</vt:lpstr>
      <vt:lpstr>Representable Numbers</vt:lpstr>
      <vt:lpstr>Ariane 5: 浮点溢出的高昂代价</vt:lpstr>
      <vt:lpstr>误差引发的灾难</vt:lpstr>
      <vt:lpstr>Today: Floating Point</vt:lpstr>
      <vt:lpstr>IEEE Floating Point</vt:lpstr>
      <vt:lpstr>(Binary) Scientific Notation</vt:lpstr>
      <vt:lpstr>Floating Point Representation</vt:lpstr>
      <vt:lpstr>Precision options</vt:lpstr>
      <vt:lpstr>Three “kinds” of floating point numbers</vt:lpstr>
      <vt:lpstr>“Normalized” Values(规格化)</vt:lpstr>
      <vt:lpstr>PowerPoint 演示文稿</vt:lpstr>
      <vt:lpstr>PowerPoint 演示文稿</vt:lpstr>
      <vt:lpstr>PowerPoint 演示文稿</vt:lpstr>
      <vt:lpstr>PowerPoint 演示文稿</vt:lpstr>
      <vt:lpstr>浮点数阶码的移码表示</vt:lpstr>
      <vt:lpstr>“Normalized” Values(规格化)</vt:lpstr>
      <vt:lpstr>Floating Point Representation</vt:lpstr>
      <vt:lpstr>Normalized Encoding Example</vt:lpstr>
      <vt:lpstr>Denormalized Values (非规格化)</vt:lpstr>
      <vt:lpstr>Special Values</vt:lpstr>
      <vt:lpstr>Visualization: Floating Point Encodings</vt:lpstr>
      <vt:lpstr>Today: Floating Point</vt:lpstr>
      <vt:lpstr>Dynamic Range (Positive Only)</vt:lpstr>
      <vt:lpstr>Distribution of Values</vt:lpstr>
      <vt:lpstr>Distribution of Values (close-up view)</vt:lpstr>
      <vt:lpstr>C float Decoding Example</vt:lpstr>
      <vt:lpstr>C float Decoding Example #1</vt:lpstr>
      <vt:lpstr>C float Decoding Example #1</vt:lpstr>
      <vt:lpstr>C float Decoding Example #1</vt:lpstr>
      <vt:lpstr>C float Decoding Example #1</vt:lpstr>
      <vt:lpstr>C float Decoding Example #2</vt:lpstr>
      <vt:lpstr>C float Decoding Example #2</vt:lpstr>
      <vt:lpstr>PowerPoint 演示文稿</vt:lpstr>
      <vt:lpstr>PowerPoint 演示文稿</vt:lpstr>
      <vt:lpstr>课堂练习（答案）</vt:lpstr>
      <vt:lpstr>Interesting Numbers</vt:lpstr>
      <vt:lpstr>课堂练习</vt:lpstr>
      <vt:lpstr>练习答案</vt:lpstr>
      <vt:lpstr>Special Properties of the IEEE Encoding</vt:lpstr>
      <vt:lpstr>Today: Floating Point</vt:lpstr>
      <vt:lpstr>Creating Floating Point Number</vt:lpstr>
      <vt:lpstr>规格化</vt:lpstr>
      <vt:lpstr>舍入</vt:lpstr>
      <vt:lpstr>判溢出</vt:lpstr>
      <vt:lpstr>舍入</vt:lpstr>
      <vt:lpstr>Closer Look at Round-To-Even</vt:lpstr>
      <vt:lpstr>Rounding Binary Numbers</vt:lpstr>
      <vt:lpstr>Floating Point in C</vt:lpstr>
      <vt:lpstr>Floating Point Puzzles（课堂练习）</vt:lpstr>
      <vt:lpstr>Floating Point Puzzles</vt:lpstr>
      <vt:lpstr>Today: Floating Point</vt:lpstr>
      <vt:lpstr>浮点数的基本运算</vt:lpstr>
      <vt:lpstr>Floating Point Multiplication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Floating Point Addition</vt:lpstr>
      <vt:lpstr>Mathematical Properties of FP Add</vt:lpstr>
      <vt:lpstr>Mathematical Properties of FP Add</vt:lpstr>
      <vt:lpstr>Mathematical Properties of FP Mult</vt:lpstr>
      <vt:lpstr>Floating Point Comparison</vt:lpstr>
      <vt:lpstr>Floating Point Comparison</vt:lpstr>
      <vt:lpstr>Floating Point Comparison</vt:lpstr>
      <vt:lpstr>Summary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晶 王</cp:lastModifiedBy>
  <cp:revision>926</cp:revision>
  <dcterms:created xsi:type="dcterms:W3CDTF">2000-01-15T07:54:11Z</dcterms:created>
  <dcterms:modified xsi:type="dcterms:W3CDTF">2023-10-14T07:39:32Z</dcterms:modified>
</cp:coreProperties>
</file>