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  <p:sldMasterId id="2147483738" r:id="rId2"/>
    <p:sldMasterId id="2147483755" r:id="rId3"/>
  </p:sldMasterIdLst>
  <p:notesMasterIdLst>
    <p:notesMasterId r:id="rId97"/>
  </p:notesMasterIdLst>
  <p:sldIdLst>
    <p:sldId id="1081" r:id="rId4"/>
    <p:sldId id="344" r:id="rId5"/>
    <p:sldId id="738" r:id="rId6"/>
    <p:sldId id="739" r:id="rId7"/>
    <p:sldId id="284" r:id="rId8"/>
    <p:sldId id="386" r:id="rId9"/>
    <p:sldId id="377" r:id="rId10"/>
    <p:sldId id="378" r:id="rId11"/>
    <p:sldId id="379" r:id="rId12"/>
    <p:sldId id="2017" r:id="rId13"/>
    <p:sldId id="2018" r:id="rId14"/>
    <p:sldId id="383" r:id="rId15"/>
    <p:sldId id="384" r:id="rId16"/>
    <p:sldId id="2016" r:id="rId17"/>
    <p:sldId id="1109" r:id="rId18"/>
    <p:sldId id="1111" r:id="rId19"/>
    <p:sldId id="1112" r:id="rId20"/>
    <p:sldId id="1110" r:id="rId21"/>
    <p:sldId id="2019" r:id="rId22"/>
    <p:sldId id="2020" r:id="rId23"/>
    <p:sldId id="2021" r:id="rId24"/>
    <p:sldId id="2022" r:id="rId25"/>
    <p:sldId id="691" r:id="rId26"/>
    <p:sldId id="1124" r:id="rId27"/>
    <p:sldId id="289" r:id="rId28"/>
    <p:sldId id="380" r:id="rId29"/>
    <p:sldId id="381" r:id="rId30"/>
    <p:sldId id="382" r:id="rId31"/>
    <p:sldId id="2023" r:id="rId32"/>
    <p:sldId id="2024" r:id="rId33"/>
    <p:sldId id="350" r:id="rId34"/>
    <p:sldId id="2007" r:id="rId35"/>
    <p:sldId id="2008" r:id="rId36"/>
    <p:sldId id="2009" r:id="rId37"/>
    <p:sldId id="293" r:id="rId38"/>
    <p:sldId id="1974" r:id="rId39"/>
    <p:sldId id="736" r:id="rId40"/>
    <p:sldId id="737" r:id="rId41"/>
    <p:sldId id="1089" r:id="rId42"/>
    <p:sldId id="1090" r:id="rId43"/>
    <p:sldId id="2015" r:id="rId44"/>
    <p:sldId id="2025" r:id="rId45"/>
    <p:sldId id="1114" r:id="rId46"/>
    <p:sldId id="1166" r:id="rId47"/>
    <p:sldId id="295" r:id="rId48"/>
    <p:sldId id="366" r:id="rId49"/>
    <p:sldId id="301" r:id="rId50"/>
    <p:sldId id="332" r:id="rId51"/>
    <p:sldId id="1142" r:id="rId52"/>
    <p:sldId id="1143" r:id="rId53"/>
    <p:sldId id="1144" r:id="rId54"/>
    <p:sldId id="302" r:id="rId55"/>
    <p:sldId id="304" r:id="rId56"/>
    <p:sldId id="351" r:id="rId57"/>
    <p:sldId id="306" r:id="rId58"/>
    <p:sldId id="309" r:id="rId59"/>
    <p:sldId id="307" r:id="rId60"/>
    <p:sldId id="312" r:id="rId61"/>
    <p:sldId id="368" r:id="rId62"/>
    <p:sldId id="367" r:id="rId63"/>
    <p:sldId id="741" r:id="rId64"/>
    <p:sldId id="336" r:id="rId65"/>
    <p:sldId id="338" r:id="rId66"/>
    <p:sldId id="370" r:id="rId67"/>
    <p:sldId id="742" r:id="rId68"/>
    <p:sldId id="365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1116" r:id="rId80"/>
    <p:sldId id="1118" r:id="rId81"/>
    <p:sldId id="1119" r:id="rId82"/>
    <p:sldId id="1120" r:id="rId83"/>
    <p:sldId id="1121" r:id="rId84"/>
    <p:sldId id="1146" r:id="rId85"/>
    <p:sldId id="1147" r:id="rId86"/>
    <p:sldId id="1167" r:id="rId87"/>
    <p:sldId id="1978" r:id="rId88"/>
    <p:sldId id="1115" r:id="rId89"/>
    <p:sldId id="1122" r:id="rId90"/>
    <p:sldId id="1979" r:id="rId91"/>
    <p:sldId id="371" r:id="rId92"/>
    <p:sldId id="324" r:id="rId93"/>
    <p:sldId id="743" r:id="rId94"/>
    <p:sldId id="744" r:id="rId95"/>
    <p:sldId id="745" r:id="rId9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  <a:srgbClr val="008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4" autoAdjust="0"/>
    <p:restoredTop sz="85707" autoAdjust="0"/>
  </p:normalViewPr>
  <p:slideViewPr>
    <p:cSldViewPr>
      <p:cViewPr>
        <p:scale>
          <a:sx n="50" d="100"/>
          <a:sy n="50" d="100"/>
        </p:scale>
        <p:origin x="2082" y="1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6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B8D727D-C838-2A41-2538-CC832A6FA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3C826E-2193-44BB-9FE3-51AD3A3C25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043D263-B207-2E0F-F010-A398C5DA5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AE76F8C-0808-0060-32CE-A8BBC2EAE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12BC46C-1A0A-8299-6374-93F0C5764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B48091B-EA94-4486-B173-7DB575E06A56}" type="slidenum">
              <a:rPr lang="zh-CN" altLang="en-US" sz="1200" b="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A616987-F45A-2C28-108B-25D410041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EF1D185-58DD-8443-C57B-CF26C4DA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2DD305DB-3806-3008-5DC5-925FBD4ED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BF09C440-B430-065D-8C88-CE26C102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3E2C5970-44DF-2CCE-39BF-C80B0AA2F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EB34D6-A883-4409-8815-54538824501E}" type="slidenum">
              <a:rPr lang="de-DE" altLang="zh-CN" sz="1200" smtClean="0"/>
              <a:pPr/>
              <a:t>38</a:t>
            </a:fld>
            <a:endParaRPr lang="de-DE" altLang="zh-CN" sz="1200"/>
          </a:p>
        </p:txBody>
      </p:sp>
    </p:spTree>
    <p:extLst>
      <p:ext uri="{BB962C8B-B14F-4D97-AF65-F5344CB8AC3E}">
        <p14:creationId xmlns:p14="http://schemas.microsoft.com/office/powerpoint/2010/main" val="450646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FDAE602-DE27-6C5E-6453-8FF83E0D1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40D22E-AB3F-4483-A1D4-973879FE0821}" type="slidenum">
              <a:rPr lang="zh-CN" altLang="en-US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0A379CA-47AF-C52D-3FCF-A08EA9F35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C0D8843-E317-77FB-CD6E-C32F22BFE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2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0EAAE71-C9AA-5561-0453-F16462436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590563-DFD9-4AF8-BC5C-64F8BF225FAF}" type="slidenum">
              <a:rPr lang="zh-CN" altLang="en-US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F66F1EB-DA5E-1ECB-1C34-323C20CAA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15F524D-BAA2-2982-867A-7463C1716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45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E927A19D-C189-72CC-1621-EF38746081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EE0D315D-551F-FCDE-42F1-C29D1A9EE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zh-CN"/>
              <a:t>8048296</a:t>
            </a:r>
          </a:p>
          <a:p>
            <a:pPr marL="228600" indent="-228600">
              <a:buFontTx/>
              <a:buAutoNum type="arabicPeriod"/>
            </a:pPr>
            <a:r>
              <a:rPr lang="en-US" altLang="zh-CN"/>
              <a:t>8048340</a:t>
            </a:r>
          </a:p>
        </p:txBody>
      </p:sp>
      <p:sp>
        <p:nvSpPr>
          <p:cNvPr id="109572" name="幻灯片编号占位符 3">
            <a:extLst>
              <a:ext uri="{FF2B5EF4-FFF2-40B4-BE49-F238E27FC236}">
                <a16:creationId xmlns:a16="http://schemas.microsoft.com/office/drawing/2014/main" id="{245F00F2-4C87-04DF-237D-ADDE91518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43A4F1E-773E-45C9-9FD0-2556E9F2B0E3}" type="slidenum">
              <a:rPr lang="zh-CN" altLang="en-US" sz="1200" b="0" smtClean="0">
                <a:latin typeface="Arial" panose="020B0604020202020204" pitchFamily="34" charset="0"/>
              </a:rPr>
              <a:pPr/>
              <a:t>41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2C41305C-5D37-4141-95FA-5F52CF600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195A0730-4368-A09F-4DA7-6EEF590C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zh-CN"/>
          </a:p>
        </p:txBody>
      </p:sp>
      <p:sp>
        <p:nvSpPr>
          <p:cNvPr id="111620" name="幻灯片编号占位符 3">
            <a:extLst>
              <a:ext uri="{FF2B5EF4-FFF2-40B4-BE49-F238E27FC236}">
                <a16:creationId xmlns:a16="http://schemas.microsoft.com/office/drawing/2014/main" id="{5AF9EA09-1FA2-C7A1-8523-44E6E1134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57F3562-8FB4-42E0-8732-3F0C860CFB05}" type="slidenum">
              <a:rPr lang="zh-CN" altLang="en-US" sz="1200" b="0" smtClean="0">
                <a:latin typeface="Arial" panose="020B0604020202020204" pitchFamily="34" charset="0"/>
              </a:rPr>
              <a:pPr/>
              <a:t>42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24BBD97E-F868-A202-7F17-093E6FEB7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3FCD21A3-1CD0-BCEA-5FDE-F332E646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68" name="幻灯片编号占位符 3">
            <a:extLst>
              <a:ext uri="{FF2B5EF4-FFF2-40B4-BE49-F238E27FC236}">
                <a16:creationId xmlns:a16="http://schemas.microsoft.com/office/drawing/2014/main" id="{3838B99E-EC00-0583-F49A-2191BC9CF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E84762C-EF10-454D-8913-519168EE7B9D}" type="slidenum">
              <a:rPr lang="zh-CN" altLang="en-US" sz="1200" b="0" smtClean="0">
                <a:latin typeface="Arial" panose="020B0604020202020204" pitchFamily="34" charset="0"/>
              </a:rPr>
              <a:pPr/>
              <a:t>43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F5CD527F-C60D-271F-2D4D-F4556CB72A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C66A8BBB-2ABD-439D-BA0D-9B3C5EF65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6" name="幻灯片编号占位符 3">
            <a:extLst>
              <a:ext uri="{FF2B5EF4-FFF2-40B4-BE49-F238E27FC236}">
                <a16:creationId xmlns:a16="http://schemas.microsoft.com/office/drawing/2014/main" id="{25D436EC-69F9-A799-61DB-CB0962B45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E8B52E1-D220-45DB-A10C-4E494C1FC21B}" type="slidenum">
              <a:rPr lang="zh-CN" altLang="en-US" sz="1200" b="0" smtClean="0">
                <a:latin typeface="Arial" panose="020B0604020202020204" pitchFamily="34" charset="0"/>
              </a:rPr>
              <a:pPr/>
              <a:t>44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zh-CN" sz="12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    $1, %edx</a:t>
            </a:r>
            <a:r>
              <a:rPr lang="zh-CN" altLang="en-US" sz="1200" b="1" baseline="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altLang="zh-CN" sz="1200" b="1" baseline="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</a:t>
            </a:r>
            <a:r>
              <a:rPr lang="zh-CN" altLang="en-US" sz="1200" b="1" baseline="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该</a:t>
            </a:r>
            <a:r>
              <a:rPr lang="en-US" altLang="zh-CN" sz="1200" b="1" baseline="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32</a:t>
            </a:r>
            <a:r>
              <a:rPr lang="zh-CN" altLang="en-US" sz="1200" b="1" baseline="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位操作对</a:t>
            </a:r>
            <a:r>
              <a:rPr lang="en-US" altLang="zh-CN" sz="1200" b="1" baseline="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zh-CN" altLang="en-US" sz="1200" b="1" baseline="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高</a:t>
            </a:r>
            <a:r>
              <a:rPr lang="en-US" altLang="zh-CN" sz="1200" b="1" baseline="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32</a:t>
            </a:r>
            <a:r>
              <a:rPr lang="zh-CN" altLang="en-US" sz="1200" b="1" baseline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位置零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more often not entering loop, then skip unnecessary unconditional jump to the middle, which just evaluates to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CE90881-5366-E08D-D940-7B33F089D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4EA6C7-9FB8-41A7-8C02-A497F619E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A064392-341F-BF46-9A84-DF7E884B1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E4B24EC-5F9E-C3F8-AA5D-106970A28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optimize away when initial condition is known.  </a:t>
            </a:r>
            <a:r>
              <a:rPr lang="en-US" dirty="0" err="1"/>
              <a:t>Ie</a:t>
            </a:r>
            <a:r>
              <a:rPr lang="en-US" dirty="0"/>
              <a:t>, compiler knows that </a:t>
            </a:r>
            <a:r>
              <a:rPr lang="en-US" dirty="0" err="1"/>
              <a:t>i</a:t>
            </a:r>
            <a:r>
              <a:rPr lang="en-US" dirty="0"/>
              <a:t>=0 b/c it is in the for loop, compiler knows bound if it is not variable, hence, can cut.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4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Cmpq</a:t>
            </a:r>
            <a:r>
              <a:rPr lang="en-US" altLang="zh-CN" dirty="0"/>
              <a:t> 6 </a:t>
            </a:r>
            <a:r>
              <a:rPr lang="en-US" altLang="zh-CN" dirty="0" err="1"/>
              <a:t>rdi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go to default if above all case values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W not initialized until it is sure to be used.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5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4E9B9252-B749-CE25-6C15-0B7773844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AC87085B-5BD6-5C20-53AA-DAA9219C9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98308" name="幻灯片编号占位符 3">
            <a:extLst>
              <a:ext uri="{FF2B5EF4-FFF2-40B4-BE49-F238E27FC236}">
                <a16:creationId xmlns:a16="http://schemas.microsoft.com/office/drawing/2014/main" id="{A502C0F3-0994-BF8F-1344-00BEF7FF1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A43D1D5-4173-44F8-9C40-370DB2EBAE95}" type="slidenum">
              <a:rPr lang="zh-CN" altLang="en-US" sz="1200" b="0" smtClean="0">
                <a:latin typeface="Times New Roman" panose="02020603050405020304" pitchFamily="18" charset="0"/>
              </a:rPr>
              <a:pPr/>
              <a:t>82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BA208A65-D359-048D-C556-E4DDCA493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0204A7B-AE60-75CD-0BAC-E24D7D5F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84B5BAF-E00C-1881-DE84-17A5E7ED8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C73587A-B2AD-40E4-9001-5F7406D8EC43}" type="slidenum">
              <a:rPr lang="zh-CN" altLang="en-US" sz="1200" b="0" smtClean="0">
                <a:latin typeface="Arial" panose="020B0604020202020204" pitchFamily="34" charset="0"/>
              </a:rPr>
              <a:pPr/>
              <a:t>84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BA208A65-D359-048D-C556-E4DDCA493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0204A7B-AE60-75CD-0BAC-E24D7D5F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84B5BAF-E00C-1881-DE84-17A5E7ED8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C73587A-B2AD-40E4-9001-5F7406D8EC43}" type="slidenum">
              <a:rPr lang="zh-CN" altLang="en-US" sz="1200" b="0" smtClean="0">
                <a:latin typeface="Arial" panose="020B0604020202020204" pitchFamily="34" charset="0"/>
              </a:rPr>
              <a:pPr/>
              <a:t>85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2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385B79B-4A4D-F098-9853-B20B71E83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1F2C12-E4EC-4194-AA06-1DFE5006E8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32359AD-DDBF-4172-64C9-7DD6B6BB45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F09A69D-2F12-3E76-9624-95E7D488F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8BA5BFF-B2A3-67B0-21B4-06B95CFE7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97C8D9-E1F7-4D36-86E2-C6C640EF1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E4A6E6C-5CA7-38D0-CD37-900152125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63EF92-C53F-CABD-E98B-922EF839F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C0D8098-13CE-ABD8-4785-3154D94E4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451A7E-FE74-4462-B428-606864BAFD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5C8839E-DC84-37B5-7D40-D1C86BFDD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ECF348A-E00E-10DA-3A51-54FBA8F67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E616AB3-2EAD-9465-27E0-3B1A6A5EA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4EEA37-542F-42ED-BD95-A49E7FDC05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5E91A99-D302-53A9-C6EA-50B65DCB1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A53052D-6D3F-63B5-C7CE-F7138647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8250EAA1-1D4C-1373-E9BF-F2FF1954C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A2CB68-F537-4BE3-BD75-688DE3218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3203186-733B-AEAD-3BAF-C3A3E4A09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9219D4C-A33D-61C4-C218-62AA594AA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7872DBC-D635-34E2-F445-8BBD88D65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14990E-FB47-4D5F-8443-2BC1D8A5B8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AD39611-72B9-703A-E089-23980D0CF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7374612-E30C-84DC-AD1B-2EE01240B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6AFD9E11-1977-DEFF-E9EF-FE9F36BAED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5BECC8C-B708-4C40-9A0B-8C96C70176A3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0AAEEE3-79A4-7407-67B4-D5BB9887EF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A34FF83B-9F10-937E-24D7-5D950D21E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5">
            <a:extLst>
              <a:ext uri="{FF2B5EF4-FFF2-40B4-BE49-F238E27FC236}">
                <a16:creationId xmlns:a16="http://schemas.microsoft.com/office/drawing/2014/main" id="{27B66317-33E5-EA1F-A049-5CC53C60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8239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kumimoji="1" lang="zh-CN" alt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计算机系统基础</a:t>
            </a:r>
            <a:endParaRPr kumimoji="1" lang="zh-CN" altLang="nl-BE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Line 1029">
            <a:extLst>
              <a:ext uri="{FF2B5EF4-FFF2-40B4-BE49-F238E27FC236}">
                <a16:creationId xmlns:a16="http://schemas.microsoft.com/office/drawing/2014/main" id="{6B445031-6BF8-14D1-B059-FFB6AF3C2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5038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Line 1030">
            <a:extLst>
              <a:ext uri="{FF2B5EF4-FFF2-40B4-BE49-F238E27FC236}">
                <a16:creationId xmlns:a16="http://schemas.microsoft.com/office/drawing/2014/main" id="{FC1EF7AD-E751-7DB1-738E-E658FA9DF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76475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127317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E930-C85E-DC3D-8E38-CFECA03E72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172200"/>
            <a:ext cx="6934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027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"/>
            <a:ext cx="8713092" cy="9807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3200"/>
            </a:lvl1pPr>
            <a:lvl2pPr>
              <a:buFont typeface="Wingdings" pitchFamily="2" charset="2"/>
              <a:buChar char="ü"/>
              <a:defRPr sz="2800" baseline="0">
                <a:solidFill>
                  <a:schemeClr val="tx1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21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416C3-D423-F626-5A22-588DB1B3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866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61058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0E60D3-8895-5E5D-37B8-175A58BB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13863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54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14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C86CA6-81E1-C9B7-EE8F-E8E2ABB5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2966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54F295-1897-5219-3AEE-F1D256C0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8159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D85726-F3F9-742F-9B76-EEB1F083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69511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E41BB-B26A-28BA-0A93-D822F840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144712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865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6071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775921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B102A7-F5F7-CBAE-73DE-EB83B1B3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140057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F3C79E-79B0-421C-915C-DC1C7067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6656388"/>
            <a:ext cx="3133725" cy="20161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z="18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EBC761-F037-6B60-D9C5-CB12BDF5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6669088"/>
            <a:ext cx="3232150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zh-CN" altLang="en-US" sz="1100">
                <a:ea typeface="宋体" charset="-122"/>
              </a:rPr>
              <a:t>                                  首都师范大学信息工程学院   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6484220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214313"/>
            <a:ext cx="8475662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CF658D1-831E-135C-27FC-86689F556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836328C-5A41-6611-73B5-30773E485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795774-FDA5-63B2-85A3-D923FF464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CDF4-AAB4-4273-8E4F-AE8ABE95E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155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5">
            <a:extLst>
              <a:ext uri="{FF2B5EF4-FFF2-40B4-BE49-F238E27FC236}">
                <a16:creationId xmlns:a16="http://schemas.microsoft.com/office/drawing/2014/main" id="{7D75543E-6377-8532-9FE5-418D9CCE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8239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kumimoji="1" lang="zh-CN" alt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计算机系统基础</a:t>
            </a:r>
            <a:endParaRPr kumimoji="1" lang="zh-CN" altLang="nl-BE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Line 1029">
            <a:extLst>
              <a:ext uri="{FF2B5EF4-FFF2-40B4-BE49-F238E27FC236}">
                <a16:creationId xmlns:a16="http://schemas.microsoft.com/office/drawing/2014/main" id="{F2494D65-C80F-0B84-6B0B-45D3FE3B4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5038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Line 1030">
            <a:extLst>
              <a:ext uri="{FF2B5EF4-FFF2-40B4-BE49-F238E27FC236}">
                <a16:creationId xmlns:a16="http://schemas.microsoft.com/office/drawing/2014/main" id="{55D9347A-2DC0-C3EA-57CC-72D789BAC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76475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127317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095A64-8229-6B29-9D4E-399325B94A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172200"/>
            <a:ext cx="6934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77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4244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"/>
            <a:ext cx="8713092" cy="9807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3200"/>
            </a:lvl1pPr>
            <a:lvl2pPr>
              <a:buFont typeface="Wingdings" pitchFamily="2" charset="2"/>
              <a:buChar char="ü"/>
              <a:defRPr sz="2800" baseline="0">
                <a:solidFill>
                  <a:schemeClr val="tx1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331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D262F6-D7EB-5823-9100-BF838429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151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15712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CF1777E-E239-F151-6B14-14E725BAD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24098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6500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676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5C4C404-C78D-813A-C020-95916995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926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9028707-1B24-5661-DA01-A4B126E6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9808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ED11FE-0665-7AB9-B24F-6704262C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720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6F3A88-81DF-8290-E286-00D8B335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144712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865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538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3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2115365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242046-FA67-E0FA-32D5-D145E287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44521947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8EB962-95D4-7EA3-F3B2-2B32913C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6656388"/>
            <a:ext cx="3133725" cy="20161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z="18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286B67-B632-CCD0-53AE-FB9FA6EA6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6669088"/>
            <a:ext cx="3232150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zh-CN" altLang="en-US" sz="1100">
                <a:ea typeface="宋体" charset="-122"/>
              </a:rPr>
              <a:t>                                  首都师范大学信息工程学院   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806947807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214313"/>
            <a:ext cx="8475662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9D70C6-CAE1-E800-443B-80F3B538BC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8711920-C1AE-D566-2696-A97754187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C0F19FB-A52F-D0BA-AE15-AFCF04013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DF0BD-E9BF-478E-8997-38A665FEF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51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9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316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110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CF385F3-83F7-3ACB-57C6-8F7CD56B605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1154704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845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8F7A5C1F-A175-B5D4-2364-88E88F797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AB13B3C-CCBB-1B26-2E50-FCA6D9FE9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137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单击此处编辑母版标题样式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1FA3FC3-213C-4167-F099-39D3954D1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52513"/>
            <a:ext cx="83820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单击此处编辑母版文本样式</a:t>
            </a:r>
          </a:p>
          <a:p>
            <a:pPr lvl="1"/>
            <a:r>
              <a:rPr lang="zh-CN" altLang="nl-NL"/>
              <a:t>第二级</a:t>
            </a:r>
          </a:p>
          <a:p>
            <a:pPr lvl="2"/>
            <a:r>
              <a:rPr lang="zh-CN" altLang="nl-NL"/>
              <a:t>第三级</a:t>
            </a:r>
          </a:p>
          <a:p>
            <a:pPr lvl="3"/>
            <a:r>
              <a:rPr lang="zh-CN" altLang="nl-NL"/>
              <a:t>第四级</a:t>
            </a:r>
          </a:p>
          <a:p>
            <a:pPr lvl="4"/>
            <a:r>
              <a:rPr lang="zh-CN" altLang="nl-NL"/>
              <a:t>第五级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C95F3E74-CCBB-484E-32E8-C00C6291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6699250"/>
            <a:ext cx="309562" cy="158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9C92243-6926-4874-BBD1-5D32036426D8}" type="slidenum">
              <a:rPr kumimoji="1" lang="en-GB" altLang="zh-CN" sz="10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GB" altLang="zh-CN" sz="1000">
              <a:solidFill>
                <a:srgbClr val="000000"/>
              </a:solidFill>
            </a:endParaRPr>
          </a:p>
        </p:txBody>
      </p:sp>
      <p:grpSp>
        <p:nvGrpSpPr>
          <p:cNvPr id="1030" name="Group 9">
            <a:extLst>
              <a:ext uri="{FF2B5EF4-FFF2-40B4-BE49-F238E27FC236}">
                <a16:creationId xmlns:a16="http://schemas.microsoft.com/office/drawing/2014/main" id="{7D3E6D1D-BCA0-4235-E6D4-3207C29DF3E0}"/>
              </a:ext>
            </a:extLst>
          </p:cNvPr>
          <p:cNvGrpSpPr>
            <a:grpSpLocks/>
          </p:cNvGrpSpPr>
          <p:nvPr/>
        </p:nvGrpSpPr>
        <p:grpSpPr bwMode="auto">
          <a:xfrm>
            <a:off x="-838200" y="-6350"/>
            <a:ext cx="10526713" cy="6864350"/>
            <a:chOff x="0" y="0"/>
            <a:chExt cx="6631" cy="4324"/>
          </a:xfrm>
        </p:grpSpPr>
        <p:sp>
          <p:nvSpPr>
            <p:cNvPr id="1032" name="Freeform 10">
              <a:extLst>
                <a:ext uri="{FF2B5EF4-FFF2-40B4-BE49-F238E27FC236}">
                  <a16:creationId xmlns:a16="http://schemas.microsoft.com/office/drawing/2014/main" id="{0A55CD47-3DEF-9C1E-DA11-91BBDFCE4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" y="176"/>
              <a:ext cx="1710" cy="176"/>
            </a:xfrm>
            <a:custGeom>
              <a:avLst/>
              <a:gdLst>
                <a:gd name="T0" fmla="*/ 0 w 1710"/>
                <a:gd name="T1" fmla="*/ 0 h 216"/>
                <a:gd name="T2" fmla="*/ 1710 w 1710"/>
                <a:gd name="T3" fmla="*/ 0 h 216"/>
                <a:gd name="T4" fmla="*/ 1710 w 1710"/>
                <a:gd name="T5" fmla="*/ 6 h 216"/>
                <a:gd name="T6" fmla="*/ 0 w 1710"/>
                <a:gd name="T7" fmla="*/ 6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0" h="216">
                  <a:moveTo>
                    <a:pt x="0" y="0"/>
                  </a:moveTo>
                  <a:lnTo>
                    <a:pt x="1710" y="0"/>
                  </a:lnTo>
                  <a:lnTo>
                    <a:pt x="1710" y="216"/>
                  </a:lnTo>
                  <a:lnTo>
                    <a:pt x="0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3" name="Group 11">
              <a:extLst>
                <a:ext uri="{FF2B5EF4-FFF2-40B4-BE49-F238E27FC236}">
                  <a16:creationId xmlns:a16="http://schemas.microsoft.com/office/drawing/2014/main" id="{E07DB1F1-3F66-CCB8-415A-9F366DB6617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6631" cy="4324"/>
              <a:chOff x="0" y="0"/>
              <a:chExt cx="6631" cy="4324"/>
            </a:xfrm>
          </p:grpSpPr>
          <p:sp>
            <p:nvSpPr>
              <p:cNvPr id="1034" name="Line 12">
                <a:extLst>
                  <a:ext uri="{FF2B5EF4-FFF2-40B4-BE49-F238E27FC236}">
                    <a16:creationId xmlns:a16="http://schemas.microsoft.com/office/drawing/2014/main" id="{C7155715-6D67-234A-A520-048196372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71" y="0"/>
                <a:ext cx="0" cy="432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" name="Line 13">
                <a:extLst>
                  <a:ext uri="{FF2B5EF4-FFF2-40B4-BE49-F238E27FC236}">
                    <a16:creationId xmlns:a16="http://schemas.microsoft.com/office/drawing/2014/main" id="{7F7D2931-D06B-3AD7-299C-F70F7603B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429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" name="Line 14">
                <a:extLst>
                  <a:ext uri="{FF2B5EF4-FFF2-40B4-BE49-F238E27FC236}">
                    <a16:creationId xmlns:a16="http://schemas.microsoft.com/office/drawing/2014/main" id="{A2A8AC42-0A5C-55D5-BB6F-B033C86597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659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1CFD247A-C7C0-E064-5B55-5BEBA1B305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253D0ECB-403B-1E67-630A-3301952D2C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41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17">
                <a:extLst>
                  <a:ext uri="{FF2B5EF4-FFF2-40B4-BE49-F238E27FC236}">
                    <a16:creationId xmlns:a16="http://schemas.microsoft.com/office/drawing/2014/main" id="{70BD5049-C0B7-C36A-ACE1-9BA843C2A5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840" y="4"/>
                <a:ext cx="0" cy="43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6D0E6309-1068-9E42-568D-72AE83BD1B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888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19">
                <a:extLst>
                  <a:ext uri="{FF2B5EF4-FFF2-40B4-BE49-F238E27FC236}">
                    <a16:creationId xmlns:a16="http://schemas.microsoft.com/office/drawing/2014/main" id="{8D283B82-66E8-FD3E-BC2A-E466D8A725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176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CCFAD6E2-1E75-BD4A-5651-7A94F00177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3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21">
                <a:extLst>
                  <a:ext uri="{FF2B5EF4-FFF2-40B4-BE49-F238E27FC236}">
                    <a16:creationId xmlns:a16="http://schemas.microsoft.com/office/drawing/2014/main" id="{F5A55285-C94C-E4E6-C6F5-0C6DEE6D9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132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6" name="Rectangle 22">
                <a:extLst>
                  <a:ext uri="{FF2B5EF4-FFF2-40B4-BE49-F238E27FC236}">
                    <a16:creationId xmlns:a16="http://schemas.microsoft.com/office/drawing/2014/main" id="{A56349B7-DA0F-21E3-171C-0BCA6C4A2E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82" y="0"/>
                <a:ext cx="249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5" name="Line 23">
                <a:extLst>
                  <a:ext uri="{FF2B5EF4-FFF2-40B4-BE49-F238E27FC236}">
                    <a16:creationId xmlns:a16="http://schemas.microsoft.com/office/drawing/2014/main" id="{4FF94670-58E3-5355-5E8B-7C65EBAAD7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849" y="0"/>
                <a:ext cx="0" cy="47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1" name="Line 25">
            <a:extLst>
              <a:ext uri="{FF2B5EF4-FFF2-40B4-BE49-F238E27FC236}">
                <a16:creationId xmlns:a16="http://schemas.microsoft.com/office/drawing/2014/main" id="{5E208730-07A7-B9B4-1213-E82CADFA2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6699250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4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ea typeface="黑体" pitchFamily="49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6342E9CF-AC77-F3B4-6A75-0DA25FE2B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F7BECAD5-0445-3B44-4E2E-3BB7B470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137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单击此处编辑母版标题样式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2277E1B0-F1E3-0AAF-7D18-53EAE2F18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52513"/>
            <a:ext cx="83820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单击此处编辑母版文本样式</a:t>
            </a:r>
          </a:p>
          <a:p>
            <a:pPr lvl="1"/>
            <a:r>
              <a:rPr lang="zh-CN" altLang="nl-NL"/>
              <a:t>第二级</a:t>
            </a:r>
          </a:p>
          <a:p>
            <a:pPr lvl="2"/>
            <a:r>
              <a:rPr lang="zh-CN" altLang="nl-NL"/>
              <a:t>第三级</a:t>
            </a:r>
          </a:p>
          <a:p>
            <a:pPr lvl="3"/>
            <a:r>
              <a:rPr lang="zh-CN" altLang="nl-NL"/>
              <a:t>第四级</a:t>
            </a:r>
          </a:p>
          <a:p>
            <a:pPr lvl="4"/>
            <a:r>
              <a:rPr lang="zh-CN" altLang="nl-NL"/>
              <a:t>第五级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E535532-B44C-0FCB-B45C-A5B4FE4F7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6699250"/>
            <a:ext cx="309562" cy="158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3A061DE-A2AD-4802-B6C7-D831CD0D9E15}" type="slidenum">
              <a:rPr kumimoji="1" lang="en-GB" altLang="zh-CN" sz="10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GB" altLang="zh-CN" sz="1000">
              <a:solidFill>
                <a:srgbClr val="000000"/>
              </a:solidFill>
            </a:endParaRPr>
          </a:p>
        </p:txBody>
      </p:sp>
      <p:grpSp>
        <p:nvGrpSpPr>
          <p:cNvPr id="1030" name="Group 9">
            <a:extLst>
              <a:ext uri="{FF2B5EF4-FFF2-40B4-BE49-F238E27FC236}">
                <a16:creationId xmlns:a16="http://schemas.microsoft.com/office/drawing/2014/main" id="{D33A4905-5D5A-5A7A-D1F3-9E1FEDB05E3B}"/>
              </a:ext>
            </a:extLst>
          </p:cNvPr>
          <p:cNvGrpSpPr>
            <a:grpSpLocks/>
          </p:cNvGrpSpPr>
          <p:nvPr/>
        </p:nvGrpSpPr>
        <p:grpSpPr bwMode="auto">
          <a:xfrm>
            <a:off x="-838200" y="-6350"/>
            <a:ext cx="10526713" cy="6864350"/>
            <a:chOff x="0" y="0"/>
            <a:chExt cx="6631" cy="4324"/>
          </a:xfrm>
        </p:grpSpPr>
        <p:sp>
          <p:nvSpPr>
            <p:cNvPr id="1032" name="Freeform 10">
              <a:extLst>
                <a:ext uri="{FF2B5EF4-FFF2-40B4-BE49-F238E27FC236}">
                  <a16:creationId xmlns:a16="http://schemas.microsoft.com/office/drawing/2014/main" id="{019BBB1E-2E6A-535E-0179-DF46A43C0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" y="176"/>
              <a:ext cx="1710" cy="176"/>
            </a:xfrm>
            <a:custGeom>
              <a:avLst/>
              <a:gdLst>
                <a:gd name="T0" fmla="*/ 0 w 1710"/>
                <a:gd name="T1" fmla="*/ 0 h 216"/>
                <a:gd name="T2" fmla="*/ 1710 w 1710"/>
                <a:gd name="T3" fmla="*/ 0 h 216"/>
                <a:gd name="T4" fmla="*/ 1710 w 1710"/>
                <a:gd name="T5" fmla="*/ 4 h 216"/>
                <a:gd name="T6" fmla="*/ 0 w 1710"/>
                <a:gd name="T7" fmla="*/ 4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0" h="216">
                  <a:moveTo>
                    <a:pt x="0" y="0"/>
                  </a:moveTo>
                  <a:lnTo>
                    <a:pt x="1710" y="0"/>
                  </a:lnTo>
                  <a:lnTo>
                    <a:pt x="1710" y="216"/>
                  </a:lnTo>
                  <a:lnTo>
                    <a:pt x="0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3" name="Group 11">
              <a:extLst>
                <a:ext uri="{FF2B5EF4-FFF2-40B4-BE49-F238E27FC236}">
                  <a16:creationId xmlns:a16="http://schemas.microsoft.com/office/drawing/2014/main" id="{2F66641E-EEDA-8379-1938-E190D6B538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6631" cy="4324"/>
              <a:chOff x="0" y="0"/>
              <a:chExt cx="6631" cy="4324"/>
            </a:xfrm>
          </p:grpSpPr>
          <p:sp>
            <p:nvSpPr>
              <p:cNvPr id="1034" name="Line 12">
                <a:extLst>
                  <a:ext uri="{FF2B5EF4-FFF2-40B4-BE49-F238E27FC236}">
                    <a16:creationId xmlns:a16="http://schemas.microsoft.com/office/drawing/2014/main" id="{0A9F1C7B-40BF-AC4F-93C3-4612FBED74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71" y="0"/>
                <a:ext cx="0" cy="432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" name="Line 13">
                <a:extLst>
                  <a:ext uri="{FF2B5EF4-FFF2-40B4-BE49-F238E27FC236}">
                    <a16:creationId xmlns:a16="http://schemas.microsoft.com/office/drawing/2014/main" id="{D4F77E24-32A7-8E0B-CB33-167E17C63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429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" name="Line 14">
                <a:extLst>
                  <a:ext uri="{FF2B5EF4-FFF2-40B4-BE49-F238E27FC236}">
                    <a16:creationId xmlns:a16="http://schemas.microsoft.com/office/drawing/2014/main" id="{1B051ADA-1619-E6CE-E225-62C6B6BD1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659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FE6FEEB3-84D9-A0EC-BC3E-EBB8352C14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23C27A85-D40D-0504-C602-57809CA84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41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17">
                <a:extLst>
                  <a:ext uri="{FF2B5EF4-FFF2-40B4-BE49-F238E27FC236}">
                    <a16:creationId xmlns:a16="http://schemas.microsoft.com/office/drawing/2014/main" id="{6A75B086-4CE3-0F8E-D785-541FFFA723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840" y="4"/>
                <a:ext cx="0" cy="43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2E2A9025-797E-2617-8DC6-BD341FA0EC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888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19">
                <a:extLst>
                  <a:ext uri="{FF2B5EF4-FFF2-40B4-BE49-F238E27FC236}">
                    <a16:creationId xmlns:a16="http://schemas.microsoft.com/office/drawing/2014/main" id="{26256F1F-CACF-3E0F-8D80-7BB240B121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176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260F7C44-7B85-7BF1-D3B4-1ED559C9EE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3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21">
                <a:extLst>
                  <a:ext uri="{FF2B5EF4-FFF2-40B4-BE49-F238E27FC236}">
                    <a16:creationId xmlns:a16="http://schemas.microsoft.com/office/drawing/2014/main" id="{9957C6B9-F7F3-3277-1BA2-468D3F42B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132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6" name="Rectangle 22">
                <a:extLst>
                  <a:ext uri="{FF2B5EF4-FFF2-40B4-BE49-F238E27FC236}">
                    <a16:creationId xmlns:a16="http://schemas.microsoft.com/office/drawing/2014/main" id="{F6972F92-A490-0AB2-98F5-E91AB526AF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82" y="0"/>
                <a:ext cx="249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5" name="Line 23">
                <a:extLst>
                  <a:ext uri="{FF2B5EF4-FFF2-40B4-BE49-F238E27FC236}">
                    <a16:creationId xmlns:a16="http://schemas.microsoft.com/office/drawing/2014/main" id="{CFF4A82F-AD1D-0FF9-741E-40DB830FDC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849" y="0"/>
                <a:ext cx="0" cy="47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1" name="Line 25">
            <a:extLst>
              <a:ext uri="{FF2B5EF4-FFF2-40B4-BE49-F238E27FC236}">
                <a16:creationId xmlns:a16="http://schemas.microsoft.com/office/drawing/2014/main" id="{56867E44-7733-B3CF-EC93-97746F918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6699250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5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ea typeface="黑体" pitchFamily="49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140C09-F68E-D3E7-8381-FE76BBC5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程序的机器级表示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19459" name="矩形 1">
            <a:extLst>
              <a:ext uri="{FF2B5EF4-FFF2-40B4-BE49-F238E27FC236}">
                <a16:creationId xmlns:a16="http://schemas.microsoft.com/office/drawing/2014/main" id="{8F81ED26-52EA-E540-B92C-13B391EC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756" y="3789363"/>
            <a:ext cx="4360489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jwang@ruc.edu.cn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，信息楼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124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xxxxxxxxxxxx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xxxxxxxxxxxx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xxxxxxxxxxxx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023" y="3643914"/>
            <a:ext cx="1420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~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8604-892E-419B-8066-C67DDC2BAC57}"/>
              </a:ext>
            </a:extLst>
          </p:cNvPr>
          <p:cNvSpPr txBox="1"/>
          <p:nvPr/>
        </p:nvSpPr>
        <p:spPr>
          <a:xfrm>
            <a:off x="2223504" y="5798543"/>
            <a:ext cx="469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For signed arithmetic, this reports overflow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DC978-E23E-45E9-9440-AF4F4112FF37}"/>
              </a:ext>
            </a:extLst>
          </p:cNvPr>
          <p:cNvSpPr/>
          <p:nvPr/>
        </p:nvSpPr>
        <p:spPr>
          <a:xfrm>
            <a:off x="-76200" y="4943797"/>
            <a:ext cx="937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149B9-331C-4B41-A02A-CDEF4445FDBF}"/>
              </a:ext>
            </a:extLst>
          </p:cNvPr>
          <p:cNvSpPr txBox="1"/>
          <p:nvPr/>
        </p:nvSpPr>
        <p:spPr>
          <a:xfrm>
            <a:off x="7731982" y="160468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 Bold" panose="02070609020205020404" pitchFamily="49" charset="0"/>
                <a:ea typeface="宋体" panose="02010600030101010101" pitchFamily="2" charset="-122"/>
                <a:cs typeface="Courier New Bold" panose="020706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5FF6-8E19-47EA-A027-26D1AA874DAB}"/>
              </a:ext>
            </a:extLst>
          </p:cNvPr>
          <p:cNvSpPr txBox="1"/>
          <p:nvPr/>
        </p:nvSpPr>
        <p:spPr>
          <a:xfrm>
            <a:off x="7731982" y="21711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 Bold" panose="02070609020205020404" pitchFamily="49" charset="0"/>
                <a:ea typeface="宋体" panose="02010600030101010101" pitchFamily="2" charset="-122"/>
                <a:cs typeface="Courier New Bold" panose="020706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07D66-F25F-4722-A85C-4B1F2BC14D00}"/>
              </a:ext>
            </a:extLst>
          </p:cNvPr>
          <p:cNvSpPr txBox="1"/>
          <p:nvPr/>
        </p:nvSpPr>
        <p:spPr>
          <a:xfrm>
            <a:off x="7731982" y="29330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 Bold" panose="02070609020205020404" pitchFamily="49" charset="0"/>
                <a:ea typeface="宋体" panose="02010600030101010101" pitchFamily="2" charset="-122"/>
                <a:cs typeface="Courier New Bold" panose="020706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8946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3EFEA6C9-B807-1FBA-7A37-0A558309A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08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进位和溢出的区别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870C946-21C8-7AF2-E51E-08D32554C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进位标志反映无符号整数运算结果是否超出范围</a:t>
            </a:r>
          </a:p>
          <a:p>
            <a:pPr lvl="1" eaLnBrk="1" hangingPunct="1"/>
            <a:r>
              <a:rPr lang="zh-CN" altLang="en-US"/>
              <a:t>有进位，加上进位或借位后运算结果仍然正确</a:t>
            </a:r>
          </a:p>
          <a:p>
            <a:pPr eaLnBrk="1" hangingPunct="1"/>
            <a:r>
              <a:rPr lang="zh-CN" altLang="en-US" sz="2800"/>
              <a:t>溢出标志反映有符号整数运算结果是否超出范围</a:t>
            </a:r>
          </a:p>
          <a:p>
            <a:pPr lvl="1" eaLnBrk="1" hangingPunct="1"/>
            <a:r>
              <a:rPr lang="zh-CN" altLang="en-US"/>
              <a:t>有溢出，运算结果已经不正确</a:t>
            </a:r>
          </a:p>
          <a:p>
            <a:pPr eaLnBrk="1" hangingPunct="1"/>
            <a:r>
              <a:rPr lang="zh-CN" altLang="en-US" sz="2800"/>
              <a:t>处理器按照无符号整数求得结果</a:t>
            </a:r>
          </a:p>
          <a:p>
            <a:pPr lvl="1" eaLnBrk="1" hangingPunct="1"/>
            <a:r>
              <a:rPr lang="zh-CN" altLang="en-US"/>
              <a:t>设置进位标志</a:t>
            </a:r>
            <a:r>
              <a:rPr lang="en-US" altLang="zh-CN"/>
              <a:t>CF</a:t>
            </a:r>
          </a:p>
          <a:p>
            <a:pPr lvl="1" eaLnBrk="1" hangingPunct="1"/>
            <a:r>
              <a:rPr lang="zh-CN" altLang="en-US"/>
              <a:t>设置溢出标志</a:t>
            </a:r>
            <a:r>
              <a:rPr lang="en-US" altLang="zh-CN"/>
              <a:t>OF</a:t>
            </a:r>
          </a:p>
          <a:p>
            <a:pPr eaLnBrk="1" hangingPunct="1"/>
            <a:r>
              <a:rPr lang="zh-CN" altLang="en-US" sz="2800"/>
              <a:t>程序员决定</a:t>
            </a:r>
          </a:p>
          <a:p>
            <a:pPr lvl="1" eaLnBrk="1" hangingPunct="1"/>
            <a:r>
              <a:rPr lang="zh-CN" altLang="en-US"/>
              <a:t>操作数是无符号数，关心进位</a:t>
            </a:r>
          </a:p>
          <a:p>
            <a:pPr lvl="1" eaLnBrk="1" hangingPunct="1"/>
            <a:r>
              <a:rPr lang="zh-CN" altLang="en-US"/>
              <a:t>操作数是有符号数，注意溢出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60A91364-7F84-7827-0FD8-FA9B61489D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770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966E9-70CE-4F2C-AD92-184D6E8AE12E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anose="02010609060101010101" pitchFamily="49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1B70C87D-221E-883B-1C3D-8AEF26104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08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零标志</a:t>
            </a:r>
            <a:r>
              <a:rPr lang="en-US" altLang="zh-CN"/>
              <a:t>ZF</a:t>
            </a:r>
            <a:r>
              <a:rPr lang="zh-CN" altLang="en-US"/>
              <a:t>（</a:t>
            </a:r>
            <a:r>
              <a:rPr lang="en-US" altLang="zh-CN"/>
              <a:t>Zero Flag</a:t>
            </a:r>
            <a:r>
              <a:rPr lang="zh-CN" altLang="en-US"/>
              <a:t>）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6EAAC77-87F8-1040-9442-9067CAF3D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914400"/>
            <a:ext cx="8736012" cy="804863"/>
          </a:xfrm>
        </p:spPr>
        <p:txBody>
          <a:bodyPr/>
          <a:lstStyle/>
          <a:p>
            <a:pPr eaLnBrk="1" hangingPunct="1"/>
            <a:r>
              <a:rPr lang="zh-CN" altLang="zh-CN"/>
              <a:t>运算</a:t>
            </a:r>
            <a:r>
              <a:rPr lang="zh-CN" altLang="zh-CN">
                <a:solidFill>
                  <a:srgbClr val="CC3300"/>
                </a:solidFill>
              </a:rPr>
              <a:t>结果为0</a:t>
            </a:r>
            <a:r>
              <a:rPr lang="zh-CN" altLang="zh-CN"/>
              <a:t>，则</a:t>
            </a:r>
            <a:r>
              <a:rPr lang="zh-CN" altLang="zh-CN">
                <a:solidFill>
                  <a:srgbClr val="CC3300"/>
                </a:solidFill>
              </a:rPr>
              <a:t>ZF＝1</a:t>
            </a:r>
            <a:r>
              <a:rPr lang="zh-CN" altLang="zh-CN"/>
              <a:t>，否则ZF＝0</a:t>
            </a:r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F1A9592-0EC5-3128-A827-EB3C501D93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770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4D6867-98B1-415C-8DB7-DF735CDE451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anose="02010609060101010101" pitchFamily="49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6085" name="AutoShape 4">
            <a:extLst>
              <a:ext uri="{FF2B5EF4-FFF2-40B4-BE49-F238E27FC236}">
                <a16:creationId xmlns:a16="http://schemas.microsoft.com/office/drawing/2014/main" id="{0B8C5D38-F892-3098-5C6C-D4598565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1538288"/>
            <a:ext cx="4105275" cy="1216025"/>
          </a:xfrm>
          <a:prstGeom prst="cloudCallout">
            <a:avLst>
              <a:gd name="adj1" fmla="val -57079"/>
              <a:gd name="adj2" fmla="val -67625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6633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结果是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标志不是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！</a:t>
            </a:r>
          </a:p>
        </p:txBody>
      </p:sp>
      <p:pic>
        <p:nvPicPr>
          <p:cNvPr id="40966" name="Picture 5" descr="142">
            <a:extLst>
              <a:ext uri="{FF2B5EF4-FFF2-40B4-BE49-F238E27FC236}">
                <a16:creationId xmlns:a16="http://schemas.microsoft.com/office/drawing/2014/main" id="{34960CEE-665F-B0DF-7366-C8FD116DB0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971800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File">
            <a:extLst>
              <a:ext uri="{FF2B5EF4-FFF2-40B4-BE49-F238E27FC236}">
                <a16:creationId xmlns:a16="http://schemas.microsoft.com/office/drawing/2014/main" id="{40BA20B9-A96B-757A-6E4B-FE6A9F6EF44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47688" y="2573338"/>
            <a:ext cx="863600" cy="357187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举例</a:t>
            </a: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27295F17-9C78-AFA4-7B37-DD80A723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068638"/>
            <a:ext cx="8370888" cy="342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位二进制数相加：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00111010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01111100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10110110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结果不是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ZF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位二进制数相加：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10000100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01111100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]00000000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结果是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ZF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0969" name="Line 8">
            <a:extLst>
              <a:ext uri="{FF2B5EF4-FFF2-40B4-BE49-F238E27FC236}">
                <a16:creationId xmlns:a16="http://schemas.microsoft.com/office/drawing/2014/main" id="{82518E9D-C402-0F38-7369-E02C80EE6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2138" y="581501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0" name="Line 9">
            <a:extLst>
              <a:ext uri="{FF2B5EF4-FFF2-40B4-BE49-F238E27FC236}">
                <a16:creationId xmlns:a16="http://schemas.microsoft.com/office/drawing/2014/main" id="{C9E4BF7E-5F8D-C62F-FFD3-4268FB7631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7038" y="585946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1" name="Text Box 10">
            <a:extLst>
              <a:ext uri="{FF2B5EF4-FFF2-40B4-BE49-F238E27FC236}">
                <a16:creationId xmlns:a16="http://schemas.microsoft.com/office/drawing/2014/main" id="{02385570-BCC4-FA40-8F6B-295DFDCD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8" y="60388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结果</a:t>
            </a:r>
          </a:p>
        </p:txBody>
      </p:sp>
      <p:sp>
        <p:nvSpPr>
          <p:cNvPr id="40972" name="Line 11">
            <a:extLst>
              <a:ext uri="{FF2B5EF4-FFF2-40B4-BE49-F238E27FC236}">
                <a16:creationId xmlns:a16="http://schemas.microsoft.com/office/drawing/2014/main" id="{7BEA12B6-80CC-9477-5A33-34E0998E46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7175" y="581501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3" name="Text Box 12">
            <a:extLst>
              <a:ext uri="{FF2B5EF4-FFF2-40B4-BE49-F238E27FC236}">
                <a16:creationId xmlns:a16="http://schemas.microsoft.com/office/drawing/2014/main" id="{74BBDD95-8D34-893B-9C24-EF6445C58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59944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F0BFD564-33B8-AFA5-A168-9B216B80F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08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符号标志</a:t>
            </a:r>
            <a:r>
              <a:rPr lang="en-US" altLang="zh-CN"/>
              <a:t>SF</a:t>
            </a:r>
            <a:r>
              <a:rPr lang="zh-CN" altLang="en-US"/>
              <a:t>（</a:t>
            </a:r>
            <a:r>
              <a:rPr lang="en-US" altLang="zh-CN"/>
              <a:t>Sign Flag</a:t>
            </a:r>
            <a:r>
              <a:rPr lang="zh-CN" altLang="en-US"/>
              <a:t>）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0F0F2C7-FB89-EE04-A28D-D2599D8E9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914400"/>
            <a:ext cx="8736012" cy="804863"/>
          </a:xfrm>
        </p:spPr>
        <p:txBody>
          <a:bodyPr/>
          <a:lstStyle/>
          <a:p>
            <a:pPr eaLnBrk="1" hangingPunct="1"/>
            <a:r>
              <a:rPr lang="zh-CN" altLang="zh-CN"/>
              <a:t>运算</a:t>
            </a:r>
            <a:r>
              <a:rPr lang="zh-CN" altLang="zh-CN">
                <a:solidFill>
                  <a:srgbClr val="CC3300"/>
                </a:solidFill>
              </a:rPr>
              <a:t>结果最高位为1</a:t>
            </a:r>
            <a:r>
              <a:rPr lang="zh-CN" altLang="zh-CN"/>
              <a:t>，则</a:t>
            </a:r>
            <a:r>
              <a:rPr lang="zh-CN" altLang="zh-CN">
                <a:solidFill>
                  <a:srgbClr val="CC3300"/>
                </a:solidFill>
              </a:rPr>
              <a:t>SF＝1</a:t>
            </a:r>
            <a:r>
              <a:rPr lang="zh-CN" altLang="zh-CN"/>
              <a:t>；否则SF＝0</a:t>
            </a: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6DEF27D-A860-CAFB-0FA9-AAF10C507B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770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C4ED12-DA82-4D99-855C-3B41F150B18F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anose="02010609060101010101" pitchFamily="49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1989" name="Picture 4" descr="142">
            <a:extLst>
              <a:ext uri="{FF2B5EF4-FFF2-40B4-BE49-F238E27FC236}">
                <a16:creationId xmlns:a16="http://schemas.microsoft.com/office/drawing/2014/main" id="{6EAAFFD7-B791-09C6-33B7-0DB33CC0945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971800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File">
            <a:extLst>
              <a:ext uri="{FF2B5EF4-FFF2-40B4-BE49-F238E27FC236}">
                <a16:creationId xmlns:a16="http://schemas.microsoft.com/office/drawing/2014/main" id="{D1631267-76F6-2103-0803-67F2CD1BAFB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47688" y="2573338"/>
            <a:ext cx="863600" cy="357187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举例</a:t>
            </a:r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6C5677B0-3379-650C-3682-BAC114C8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068638"/>
            <a:ext cx="8370888" cy="342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位二进制数相加：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00111010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01111100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0110110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最高位＝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位二进制数相加：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10000100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01111100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0000000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150000"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最高位＝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1992" name="Line 7">
            <a:extLst>
              <a:ext uri="{FF2B5EF4-FFF2-40B4-BE49-F238E27FC236}">
                <a16:creationId xmlns:a16="http://schemas.microsoft.com/office/drawing/2014/main" id="{7A5DCAF8-B7CD-D985-A8BA-5D9DE20E6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2138" y="581501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910BDA42-27F2-4895-720E-A6704F7E60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7038" y="585946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Text Box 9">
            <a:extLst>
              <a:ext uri="{FF2B5EF4-FFF2-40B4-BE49-F238E27FC236}">
                <a16:creationId xmlns:a16="http://schemas.microsoft.com/office/drawing/2014/main" id="{6BDE8E4C-7015-2AAF-EAFF-54E3B1C6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8" y="60388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结果</a:t>
            </a:r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BF3EAA9D-4E41-4BF7-F5C4-1EE644891C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7175" y="581501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Text Box 11">
            <a:extLst>
              <a:ext uri="{FF2B5EF4-FFF2-40B4-BE49-F238E27FC236}">
                <a16:creationId xmlns:a16="http://schemas.microsoft.com/office/drawing/2014/main" id="{A7929AA0-1D2C-CAC8-A1B9-B4A37D6B2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59944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进位</a:t>
            </a:r>
          </a:p>
        </p:txBody>
      </p:sp>
      <p:sp>
        <p:nvSpPr>
          <p:cNvPr id="47117" name="AutoShape 12">
            <a:extLst>
              <a:ext uri="{FF2B5EF4-FFF2-40B4-BE49-F238E27FC236}">
                <a16:creationId xmlns:a16="http://schemas.microsoft.com/office/drawing/2014/main" id="{A136D728-0CA8-9F6A-38EC-3F83286B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060575"/>
            <a:ext cx="5448300" cy="647700"/>
          </a:xfrm>
          <a:prstGeom prst="cloudCallout">
            <a:avLst>
              <a:gd name="adj1" fmla="val -29773"/>
              <a:gd name="adj2" fmla="val -152694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6633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最高位＝符号位＝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SF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yxxxxxxxxxxxx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yxxxxxxxxxxxx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DD63C-C39C-4F1C-9C27-013FB1273AD6}"/>
              </a:ext>
            </a:extLst>
          </p:cNvPr>
          <p:cNvSpPr txBox="1"/>
          <p:nvPr/>
        </p:nvSpPr>
        <p:spPr>
          <a:xfrm>
            <a:off x="1154721" y="4413184"/>
            <a:ext cx="7182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For signed arithmetic, this reports when result is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49159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F6987B7-6120-A852-97CE-E696239C2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Setting Conditional Codes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974C39B-37A5-3A03-F04C-0CCBDFEA5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Implicit</a:t>
            </a:r>
            <a:r>
              <a:rPr lang="en-US" altLang="zh-CN">
                <a:ea typeface="宋体" panose="02010600030101010101" pitchFamily="2" charset="-122"/>
              </a:rPr>
              <a:t> Setting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By Arithmetic Operations</a:t>
            </a:r>
          </a:p>
          <a:p>
            <a:pPr lvl="1" eaLnBrk="1" hangingPunct="1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addl </a:t>
            </a:r>
            <a:r>
              <a:rPr lang="en-US" altLang="zh-CN" i="1">
                <a:ea typeface="宋体" panose="02010600030101010101" pitchFamily="2" charset="-122"/>
              </a:rPr>
              <a:t>Src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n-US" altLang="zh-CN" i="1">
                <a:ea typeface="宋体" panose="02010600030101010101" pitchFamily="2" charset="-122"/>
              </a:rPr>
              <a:t>Dest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</a:p>
          <a:p>
            <a:pPr lvl="1"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 analog: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t = a+b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CF set if carry out from most significant bit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Used to detect unsigned overflow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ZF set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t == 0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SF set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t &lt; 0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OF set if two’s complement overflow</a:t>
            </a:r>
          </a:p>
          <a:p>
            <a:pPr lvl="2" eaLnBrk="1" hangingPunct="1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(a&gt;0 &amp;&amp; b&gt;0 &amp;&amp; t&lt;0) || (a&lt;0 &amp;&amp; b&lt;0 &amp;&amp; t&gt;=0)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AC52DC1-1EAD-DD1B-2A23-1CCF86F80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Setting Conditional Codes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D67B4FF-04AA-C3DE-D54D-30B6D5FB4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5363"/>
            <a:ext cx="8305800" cy="4800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Explicit Setting by Compare Instruction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cmpl </a:t>
            </a: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Src2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Src1</a:t>
            </a:r>
            <a:endParaRPr lang="en-US" altLang="zh-CN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cmpl b,a </a:t>
            </a:r>
            <a:r>
              <a:rPr lang="en-US" altLang="zh-CN">
                <a:ea typeface="宋体" panose="02010600030101010101" pitchFamily="2" charset="-122"/>
              </a:rPr>
              <a:t>like computing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a-b</a:t>
            </a:r>
            <a:r>
              <a:rPr lang="en-US" altLang="zh-CN">
                <a:ea typeface="宋体" panose="02010600030101010101" pitchFamily="2" charset="-122"/>
              </a:rPr>
              <a:t> without setting destination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CF set if carry out from most significant bit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Used for unsigned comparisons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ZF set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 == b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SF set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(a-b) &lt; 0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OF set if two’s complement overflow</a:t>
            </a:r>
          </a:p>
          <a:p>
            <a:pPr lvl="2" eaLnBrk="1" hangingPunct="1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(a&gt;0 &amp;&amp; b&lt;0 &amp;&amp; (a-b)&lt;0) || </a:t>
            </a:r>
          </a:p>
          <a:p>
            <a:pPr lvl="2" eaLnBrk="1" hangingPunct="1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(a&lt;0 &amp;&amp; b&gt;0 &amp;&amp; (a-b)&gt;0)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0B20736-A22B-5F35-56C7-C1F1C2C04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Setting Conditional Codes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46DF44C-C5D5-2197-F0B4-2B2C79E62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Explicit Setting by Test instruction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Src2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Sets condition codes based on value of </a:t>
            </a:r>
            <a:r>
              <a:rPr lang="en-US" altLang="zh-CN" i="1" dirty="0">
                <a:ea typeface="宋体" panose="02010600030101010101" pitchFamily="2" charset="-122"/>
              </a:rPr>
              <a:t>Src1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&amp;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Src2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Useful to have one of the operands be a mask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b,a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like computing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a&amp;b</a:t>
            </a:r>
            <a:r>
              <a:rPr lang="en-US" altLang="zh-CN" dirty="0">
                <a:ea typeface="宋体" panose="02010600030101010101" pitchFamily="2" charset="-122"/>
              </a:rPr>
              <a:t> without setting destination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ZF set when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a&amp;b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== 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SF set when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a&amp;b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&lt;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AC066E8-2A77-2241-5182-588BFC78D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Conditional Code (</a:t>
            </a:r>
            <a:r>
              <a:rPr lang="zh-CN" altLang="en-US">
                <a:ea typeface="宋体" panose="02010600030101010101" pitchFamily="2" charset="-122"/>
              </a:rPr>
              <a:t>特殊规则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12F65F7-E956-9109-F28B-9E2B871E5A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lea instruction (</a:t>
            </a:r>
            <a:r>
              <a:rPr lang="zh-CN" altLang="en-US" sz="2400">
                <a:ea typeface="宋体" panose="02010600030101010101" pitchFamily="2" charset="-122"/>
              </a:rPr>
              <a:t>数据移动类的都不影响</a:t>
            </a:r>
            <a:r>
              <a:rPr lang="en-US" altLang="zh-CN" sz="2400">
                <a:ea typeface="宋体" panose="02010600030101010101" pitchFamily="2" charset="-122"/>
              </a:rPr>
              <a:t>EFlags)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has no effect on condition codes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Xorl instruction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carry and overflow </a:t>
            </a:r>
            <a:r>
              <a:rPr lang="en-US" altLang="zh-CN" sz="2000">
                <a:ea typeface="宋体" panose="02010600030101010101" pitchFamily="2" charset="-122"/>
              </a:rPr>
              <a:t>flags are set to 0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Shift instruction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Carry flag is set to the last bit shifted out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Overflow flag is set to 0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Inc/dec instruction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Do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NOT</a:t>
            </a:r>
            <a:r>
              <a:rPr lang="en-US" altLang="zh-CN" sz="2000">
                <a:ea typeface="宋体" panose="02010600030101010101" pitchFamily="2" charset="-122"/>
              </a:rPr>
              <a:t> set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carry</a:t>
            </a:r>
            <a:r>
              <a:rPr lang="en-US" altLang="zh-CN" sz="2000">
                <a:ea typeface="宋体" panose="02010600030101010101" pitchFamily="2" charset="-122"/>
              </a:rPr>
              <a:t> flag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Mull/imull instruction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CF=OF=0 iff the first half of result is useless; else, CF=OF=1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B07E031-6BBA-439F-0D39-D13995DE8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例：加法运算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CC50CABC-C0E2-2AA1-A438-E531052693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1412875"/>
            <a:ext cx="78867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SF, ZF, CF, OF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movw $0075h, %ax			;ax=0075h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movw $01a2h, %cx			;cx=01a2h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addw, %cx, %ax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		;ax=0217h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SF=0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ZF=0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CF=0 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movw $77ach, %ax,			;ax=77ach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movw $4b35h, %cx			;cx=4b35h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addw %cx, %ax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		;ax=c2e1h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SF=1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ZF=0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CF=0 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OF=1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8DA9DC9-66AF-DCB2-0023-E46339C6E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例：减法运算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933B1914-AD60-3F4D-1A20-0AAE1DD4C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713787" cy="5040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$75h, 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		;ax=00000075h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$1a2h, 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ecx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	         ;cx=000001a1h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subl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lang="en-US" altLang="zh-CN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ecx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;ax=fffffed3h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SF=1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ZF=0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CF=1(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借位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OF=0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movw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$c36eh, %ax		        ;ax=c36eh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movw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$ef00h, (%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ebx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	 	        ; (%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ebx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)=ef00h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subw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%ax, (%</a:t>
            </a:r>
            <a:r>
              <a:rPr lang="en-US" altLang="zh-CN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ebx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; (%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ebx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)=2b92h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SF=0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ZF=0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CF=0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OF=0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AD72CA8-7F07-FDB3-5920-32D2C7A83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Accessing Conditional Codes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6B27C99-5F6A-FA01-9456-E13E97475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944563"/>
            <a:ext cx="8991600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Conditional codes</a:t>
            </a:r>
            <a:r>
              <a:rPr lang="zh-CN" altLang="en-US">
                <a:ea typeface="宋体" panose="02010600030101010101" pitchFamily="2" charset="-122"/>
              </a:rPr>
              <a:t>不能直接读写（像其他寄存器一样用</a:t>
            </a:r>
            <a:r>
              <a:rPr lang="en-US" altLang="zh-CN">
                <a:ea typeface="宋体" panose="02010600030101010101" pitchFamily="2" charset="-122"/>
              </a:rPr>
              <a:t>move</a:t>
            </a:r>
            <a:r>
              <a:rPr lang="zh-CN" altLang="en-US">
                <a:ea typeface="宋体" panose="02010600030101010101" pitchFamily="2" charset="-122"/>
              </a:rPr>
              <a:t>等指令）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</a:rPr>
              <a:t>写入：主要是通过相关的运算来设置标识位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</a:rPr>
              <a:t>读取：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</a:rPr>
              <a:t>通过</a:t>
            </a:r>
            <a:r>
              <a:rPr lang="en-US" altLang="zh-CN">
                <a:ea typeface="宋体" panose="02010600030101010101" pitchFamily="2" charset="-122"/>
              </a:rPr>
              <a:t>set</a:t>
            </a:r>
            <a:r>
              <a:rPr lang="zh-CN" altLang="en-US">
                <a:ea typeface="宋体" panose="02010600030101010101" pitchFamily="2" charset="-122"/>
              </a:rPr>
              <a:t>系列指令，根据</a:t>
            </a:r>
            <a:r>
              <a:rPr lang="en-US" altLang="zh-CN">
                <a:ea typeface="宋体" panose="02010600030101010101" pitchFamily="2" charset="-122"/>
              </a:rPr>
              <a:t>eflags</a:t>
            </a:r>
            <a:r>
              <a:rPr lang="zh-CN" altLang="en-US">
                <a:ea typeface="宋体" panose="02010600030101010101" pitchFamily="2" charset="-122"/>
              </a:rPr>
              <a:t>状态来设置参数的值</a:t>
            </a:r>
            <a:endParaRPr lang="en-US" altLang="zh-CN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Sete %al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</a:rPr>
              <a:t>通过一些特定指令来读取判断（条件跳转语句，条件传送数据等）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</a:rPr>
              <a:t>特殊方法：</a:t>
            </a:r>
            <a:r>
              <a:rPr lang="en-US" altLang="zh-CN">
                <a:ea typeface="宋体" panose="02010600030101010101" pitchFamily="2" charset="-122"/>
              </a:rPr>
              <a:t>pushf, popf</a:t>
            </a:r>
            <a:r>
              <a:rPr lang="zh-CN" altLang="en-US">
                <a:ea typeface="宋体" panose="02010600030101010101" pitchFamily="2" charset="-122"/>
              </a:rPr>
              <a:t>可以用于修改</a:t>
            </a:r>
            <a:r>
              <a:rPr lang="en-US" altLang="zh-CN">
                <a:ea typeface="宋体" panose="02010600030101010101" pitchFamily="2" charset="-122"/>
              </a:rPr>
              <a:t>eflags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913F20C-5FA5-98B3-849D-E3BF3C307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Accessing Conditional Codes</a:t>
            </a:r>
          </a:p>
        </p:txBody>
      </p:sp>
      <p:graphicFrame>
        <p:nvGraphicFramePr>
          <p:cNvPr id="1081347" name="Group 3">
            <a:extLst>
              <a:ext uri="{FF2B5EF4-FFF2-40B4-BE49-F238E27FC236}">
                <a16:creationId xmlns:a16="http://schemas.microsoft.com/office/drawing/2014/main" id="{B7E012E1-E03C-BEC1-3FB3-46D9E08BD80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570038"/>
          <a:ext cx="7685088" cy="4754594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Instruction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Synonym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Effect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 Condition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Setz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Equal/zero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Setnz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~ZF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Not equal/not zero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Negative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~SF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Nonnegative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Setnge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SF^OF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Less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Setle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Setng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(SF^OF)|ZF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Less or Equal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Setg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Setnle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~(SF^OF)&amp;~ZF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Greater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Setge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~(SF^OF)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Greater or Equal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Setnbe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~CF&amp;~ZF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Above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Setae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Setnb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~CF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Above or equal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Setb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Setnae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Below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Setbe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Setna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CF|ZF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Below or equal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635" name="矩形 1">
            <a:extLst>
              <a:ext uri="{FF2B5EF4-FFF2-40B4-BE49-F238E27FC236}">
                <a16:creationId xmlns:a16="http://schemas.microsoft.com/office/drawing/2014/main" id="{7699B0AE-3069-FEB4-29C4-E0A1521F5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363" y="3733800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有符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号数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36" name="矩形 5">
            <a:extLst>
              <a:ext uri="{FF2B5EF4-FFF2-40B4-BE49-F238E27FC236}">
                <a16:creationId xmlns:a16="http://schemas.microsoft.com/office/drawing/2014/main" id="{8AF10725-7198-9A93-5183-164D37FA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8" y="5181600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无符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号数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B4AF-8761-45CD-BBDF-2CAD82FB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setl</a:t>
            </a:r>
            <a:r>
              <a:rPr lang="en-US" dirty="0"/>
              <a:t> (Signed &lt;)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78FB-ED0B-4335-A72E-9A86CB27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7000"/>
            <a:ext cx="8382000" cy="526011"/>
          </a:xfrm>
        </p:spPr>
        <p:txBody>
          <a:bodyPr/>
          <a:lstStyle/>
          <a:p>
            <a:r>
              <a:rPr lang="en-US" dirty="0"/>
              <a:t>Condition: SF^OF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4EBE17-3726-41C7-ABB9-06593FC30C92}"/>
              </a:ext>
            </a:extLst>
          </p:cNvPr>
          <p:cNvGraphicFramePr>
            <a:graphicFrameLocks noGrp="1"/>
          </p:cNvGraphicFramePr>
          <p:nvPr/>
        </p:nvGraphicFramePr>
        <p:xfrm>
          <a:off x="1174864" y="1993336"/>
          <a:ext cx="736507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2771">
                  <a:extLst>
                    <a:ext uri="{9D8B030D-6E8A-4147-A177-3AD203B41FA5}">
                      <a16:colId xmlns:a16="http://schemas.microsoft.com/office/drawing/2014/main" val="3930898366"/>
                    </a:ext>
                  </a:extLst>
                </a:gridCol>
                <a:gridCol w="609293">
                  <a:extLst>
                    <a:ext uri="{9D8B030D-6E8A-4147-A177-3AD203B41FA5}">
                      <a16:colId xmlns:a16="http://schemas.microsoft.com/office/drawing/2014/main" val="1149785140"/>
                    </a:ext>
                  </a:extLst>
                </a:gridCol>
                <a:gridCol w="1098066">
                  <a:extLst>
                    <a:ext uri="{9D8B030D-6E8A-4147-A177-3AD203B41FA5}">
                      <a16:colId xmlns:a16="http://schemas.microsoft.com/office/drawing/2014/main" val="3838957496"/>
                    </a:ext>
                  </a:extLst>
                </a:gridCol>
                <a:gridCol w="5014948">
                  <a:extLst>
                    <a:ext uri="{9D8B030D-6E8A-4147-A177-3AD203B41FA5}">
                      <a16:colId xmlns:a16="http://schemas.microsoft.com/office/drawing/2014/main" val="156001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^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1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033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4EEED4D-E41D-4E63-8092-46809FE3E6F0}"/>
              </a:ext>
            </a:extLst>
          </p:cNvPr>
          <p:cNvGrpSpPr/>
          <p:nvPr/>
        </p:nvGrpSpPr>
        <p:grpSpPr>
          <a:xfrm>
            <a:off x="1618863" y="4229675"/>
            <a:ext cx="6110829" cy="2269252"/>
            <a:chOff x="1618863" y="4229675"/>
            <a:chExt cx="6110829" cy="2269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241428-8B79-4652-9960-D564FA700E86}"/>
                </a:ext>
              </a:extLst>
            </p:cNvPr>
            <p:cNvSpPr/>
            <p:nvPr/>
          </p:nvSpPr>
          <p:spPr bwMode="auto">
            <a:xfrm>
              <a:off x="2336039" y="469702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rPr>
                <a:t>1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rPr>
                <a:t>xxxxxxxxxxxx...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553CBF-FFD0-4113-9DD0-4B27DB8A520A}"/>
                </a:ext>
              </a:extLst>
            </p:cNvPr>
            <p:cNvSpPr/>
            <p:nvPr/>
          </p:nvSpPr>
          <p:spPr bwMode="auto">
            <a:xfrm>
              <a:off x="2336039" y="5199044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rPr>
                <a:t>0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rPr>
                <a:t>xxxxxxxxxxxx...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BC6FFA-DC3E-4797-A70D-5268F6331B1A}"/>
                </a:ext>
              </a:extLst>
            </p:cNvPr>
            <p:cNvCxnSpPr/>
            <p:nvPr/>
          </p:nvCxnSpPr>
          <p:spPr bwMode="auto">
            <a:xfrm>
              <a:off x="1618863" y="5862432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02E7B-B6C9-4B66-84A6-1D5C2A992019}"/>
                </a:ext>
              </a:extLst>
            </p:cNvPr>
            <p:cNvSpPr txBox="1"/>
            <p:nvPr/>
          </p:nvSpPr>
          <p:spPr>
            <a:xfrm>
              <a:off x="1771263" y="5080724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ea typeface="宋体" panose="02010600030101010101" pitchFamily="2" charset="-122"/>
                  <a:cs typeface="+mn-cs"/>
                  <a:sym typeface="Gill Sans" charset="0"/>
                </a:rPr>
                <a:t>-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3B8F8-4537-4592-8B07-306F365F6E71}"/>
                </a:ext>
              </a:extLst>
            </p:cNvPr>
            <p:cNvSpPr/>
            <p:nvPr/>
          </p:nvSpPr>
          <p:spPr bwMode="auto">
            <a:xfrm>
              <a:off x="2336039" y="5996903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rPr>
                <a:t>0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rPr>
                <a:t>xxxxxxxxxxxx...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620909-B362-4F84-9E4D-8FB24B6DB451}"/>
                </a:ext>
              </a:extLst>
            </p:cNvPr>
            <p:cNvSpPr txBox="1"/>
            <p:nvPr/>
          </p:nvSpPr>
          <p:spPr>
            <a:xfrm>
              <a:off x="7360680" y="469702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宋体" panose="02010600030101010101" pitchFamily="2" charset="-122"/>
                  <a:cs typeface="Courier New Bold" panose="02070609020205020404" pitchFamily="49" charset="0"/>
                  <a:sym typeface="Gill Sans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A1970-18A0-4E6B-8942-899ADC07BEF3}"/>
                </a:ext>
              </a:extLst>
            </p:cNvPr>
            <p:cNvSpPr txBox="1"/>
            <p:nvPr/>
          </p:nvSpPr>
          <p:spPr>
            <a:xfrm>
              <a:off x="7360680" y="5263454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宋体" panose="02010600030101010101" pitchFamily="2" charset="-122"/>
                  <a:cs typeface="Courier New Bold" panose="02070609020205020404" pitchFamily="49" charset="0"/>
                  <a:sym typeface="Gill Sans" charset="0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3CDBCE-20EF-4350-9113-1F35ABACAEAD}"/>
                </a:ext>
              </a:extLst>
            </p:cNvPr>
            <p:cNvSpPr txBox="1"/>
            <p:nvPr/>
          </p:nvSpPr>
          <p:spPr>
            <a:xfrm>
              <a:off x="7360680" y="6025363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宋体" panose="02010600030101010101" pitchFamily="2" charset="-122"/>
                  <a:cs typeface="Courier New Bold" panose="02070609020205020404" pitchFamily="49" charset="0"/>
                  <a:sym typeface="Gill Sans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1B0462-4E35-4677-A6DF-6680C4222CF1}"/>
                </a:ext>
              </a:extLst>
            </p:cNvPr>
            <p:cNvSpPr txBox="1"/>
            <p:nvPr/>
          </p:nvSpPr>
          <p:spPr>
            <a:xfrm>
              <a:off x="2819114" y="4229675"/>
              <a:ext cx="262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宋体" panose="02010600030101010101" pitchFamily="2" charset="-122"/>
                  <a:cs typeface="+mn-cs"/>
                  <a:sym typeface="Gill Sans" charset="0"/>
                </a:rPr>
                <a:t>negative overflow case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386-56C6-408F-9D96-B51CDDD159AC}"/>
              </a:ext>
            </a:extLst>
          </p:cNvPr>
          <p:cNvSpPr txBox="1"/>
          <p:nvPr/>
        </p:nvSpPr>
        <p:spPr>
          <a:xfrm>
            <a:off x="4550135" y="2372242"/>
            <a:ext cx="289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panose="02010600030101010101" pitchFamily="2" charset="-122"/>
                <a:cs typeface="+mn-cs"/>
                <a:sym typeface="Gill Sans" charset="0"/>
              </a:rPr>
              <a:t>No overflow, so SF implies not 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826298-0351-463A-B7DA-10AF7472D82F}"/>
              </a:ext>
            </a:extLst>
          </p:cNvPr>
          <p:cNvSpPr txBox="1"/>
          <p:nvPr/>
        </p:nvSpPr>
        <p:spPr>
          <a:xfrm>
            <a:off x="4572000" y="2718272"/>
            <a:ext cx="29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panose="02010600030101010101" pitchFamily="2" charset="-122"/>
                <a:cs typeface="+mn-cs"/>
                <a:sym typeface="Gill Sans" charset="0"/>
              </a:rPr>
              <a:t>No overflow, so SF implies &lt;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5391B-7DE4-40C8-A65F-401B06C3E660}"/>
              </a:ext>
            </a:extLst>
          </p:cNvPr>
          <p:cNvSpPr txBox="1"/>
          <p:nvPr/>
        </p:nvSpPr>
        <p:spPr>
          <a:xfrm>
            <a:off x="3666528" y="3102196"/>
            <a:ext cx="471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panose="02010600030101010101" pitchFamily="2" charset="-122"/>
                <a:cs typeface="+mn-cs"/>
                <a:sym typeface="Gill Sans" charset="0"/>
              </a:rPr>
              <a:t>Overflow, so SF implies negative overflow, i.e. &lt;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A46FB-1081-45E4-BEB7-CD3D85E7A1A4}"/>
              </a:ext>
            </a:extLst>
          </p:cNvPr>
          <p:cNvSpPr txBox="1"/>
          <p:nvPr/>
        </p:nvSpPr>
        <p:spPr>
          <a:xfrm>
            <a:off x="3800375" y="3481102"/>
            <a:ext cx="44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panose="02010600030101010101" pitchFamily="2" charset="-122"/>
                <a:cs typeface="+mn-cs"/>
                <a:sym typeface="Gill Sans" charset="0"/>
              </a:rPr>
              <a:t>Overflow, so SF implies positive overflow, i.e. not &lt;</a:t>
            </a:r>
          </a:p>
        </p:txBody>
      </p:sp>
    </p:spTree>
    <p:extLst>
      <p:ext uri="{BB962C8B-B14F-4D97-AF65-F5344CB8AC3E}">
        <p14:creationId xmlns:p14="http://schemas.microsoft.com/office/powerpoint/2010/main" val="372655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606" name="Group 230">
            <a:extLst>
              <a:ext uri="{FF2B5EF4-FFF2-40B4-BE49-F238E27FC236}">
                <a16:creationId xmlns:a16="http://schemas.microsoft.com/office/drawing/2014/main" id="{5BEBA9D3-0937-A5EB-52A8-94C427125AA4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68338" y="333375"/>
          <a:ext cx="8475662" cy="5918205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例：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flags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interpretation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operand1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operand2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difference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signed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unsigned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op1=op2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op1=op2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op1&gt;op2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op1&gt;op2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op1&lt;op2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op1&lt;op2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op1&gt;op2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op1&gt;op2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op1&lt;op2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op1&lt;op2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op1&gt;op2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op1&lt;op2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op1&lt;op2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op1&gt;op2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op1&gt;op2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op1&lt;op2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op1&lt;op2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op1&gt;op2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94487018-FB65-35E6-14A1-87CA8F098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6308725"/>
            <a:ext cx="1871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of xor sf      cf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	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cmpq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  %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rsi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, %rdi   #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Compare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x:y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宋体" panose="02010600030101010101" pitchFamily="2" charset="-122"/>
              <a:cs typeface="Courier New" pitchFamily="49" charset="0"/>
              <a:sym typeface="Courier New Bold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	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setg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  %al          # Set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when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&gt;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	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movzbl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%al, %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eax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   #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Zero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rest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of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%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rax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宋体" panose="02010600030101010101" pitchFamily="2" charset="-122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	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宋体" panose="02010600030101010101" pitchFamily="2" charset="-122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127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381000" y="1155700"/>
            <a:ext cx="74676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gt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37719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5"/>
          <p:cNvGrpSpPr/>
          <p:nvPr/>
        </p:nvGrpSpPr>
        <p:grpSpPr>
          <a:xfrm>
            <a:off x="2124635" y="4204447"/>
            <a:ext cx="2008094" cy="1308847"/>
            <a:chOff x="2124635" y="4204447"/>
            <a:chExt cx="2008094" cy="1308847"/>
          </a:xfrm>
        </p:grpSpPr>
        <p:cxnSp>
          <p:nvCxnSpPr>
            <p:cNvPr id="8" name="Straight Arrow Connector 2"/>
            <p:cNvCxnSpPr/>
            <p:nvPr/>
          </p:nvCxnSpPr>
          <p:spPr bwMode="auto">
            <a:xfrm flipH="1">
              <a:off x="2994212" y="4204447"/>
              <a:ext cx="53788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4"/>
            <p:cNvCxnSpPr/>
            <p:nvPr/>
          </p:nvCxnSpPr>
          <p:spPr bwMode="auto">
            <a:xfrm flipH="1">
              <a:off x="2124635" y="4204447"/>
              <a:ext cx="2008094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	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cmpq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  %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rsi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, %rdi   #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Compare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x:y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宋体" panose="02010600030101010101" pitchFamily="2" charset="-122"/>
              <a:cs typeface="Courier New" pitchFamily="49" charset="0"/>
              <a:sym typeface="Courier New Bold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	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setg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  %al          # Set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when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&gt;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	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movzbl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%al, %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eax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   #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Zero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rest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of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%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rax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宋体" panose="02010600030101010101" pitchFamily="2" charset="-122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	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宋体" panose="02010600030101010101" pitchFamily="2" charset="-122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0999" y="1155700"/>
            <a:ext cx="6683944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gt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宋体" panose="02010600030101010101" pitchFamily="2" charset="-122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85299" y="1302127"/>
            <a:ext cx="7160468" cy="4031873"/>
            <a:chOff x="187989" y="1311996"/>
            <a:chExt cx="7160468" cy="4031873"/>
          </a:xfrm>
        </p:grpSpPr>
        <p:sp>
          <p:nvSpPr>
            <p:cNvPr id="2" name="TextBox 1"/>
            <p:cNvSpPr txBox="1"/>
            <p:nvPr/>
          </p:nvSpPr>
          <p:spPr>
            <a:xfrm>
              <a:off x="187989" y="1311996"/>
              <a:ext cx="7160468" cy="40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Gill Sans" charset="0"/>
                </a:rPr>
                <a:t>Beware weirdness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rPr>
                <a:t>movzbl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Gill Sans" charset="0"/>
                </a:rPr>
                <a:t> (and others)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Gill Sans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宋体" panose="02010600030101010101" pitchFamily="2" charset="-122"/>
                  <a:cs typeface="Courier New" pitchFamily="49" charset="0"/>
                  <a:sym typeface="Courier New Bold" charset="0"/>
                </a:rPr>
                <a:t>movzbl %al, %eax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Gill Sans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Gill Sans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Gill Sans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Gill Sans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Gill Sans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Gill Sans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2768" y="3207960"/>
              <a:ext cx="3556000" cy="533400"/>
              <a:chOff x="1582768" y="3207960"/>
              <a:chExt cx="3556000" cy="5334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418302" y="3253049"/>
                <a:ext cx="1709270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  <a:sym typeface="Gill Sans" charset="0"/>
                  </a:rPr>
                  <a:t>%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  <a:sym typeface="Gill Sans" charset="0"/>
                  </a:rPr>
                  <a:t>eax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endParaRPr>
              </a:p>
            </p:txBody>
          </p:sp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4478368" y="3246060"/>
                <a:ext cx="660400" cy="444500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rPr>
                  <a:t>%al</a:t>
                </a:r>
              </a:p>
            </p:txBody>
          </p:sp>
          <p:sp>
            <p:nvSpPr>
              <p:cNvPr id="21" name="Rectangle 30"/>
              <p:cNvSpPr>
                <a:spLocks/>
              </p:cNvSpPr>
              <p:nvPr/>
            </p:nvSpPr>
            <p:spPr bwMode="auto">
              <a:xfrm>
                <a:off x="1582768" y="3207960"/>
                <a:ext cx="3556000" cy="53340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rPr>
                  <a:t>%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rPr>
                  <a:t>rax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580078" y="3191102"/>
            <a:ext cx="3556000" cy="533400"/>
            <a:chOff x="5510699" y="5684520"/>
            <a:chExt cx="3556000" cy="5334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346233" y="572960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25" name="Rectangle 6"/>
            <p:cNvSpPr>
              <a:spLocks/>
            </p:cNvSpPr>
            <p:nvPr/>
          </p:nvSpPr>
          <p:spPr bwMode="auto">
            <a:xfrm>
              <a:off x="8406299" y="5722620"/>
              <a:ext cx="6604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%al</a:t>
              </a:r>
            </a:p>
          </p:txBody>
        </p:sp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5510699" y="568452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rax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E13AC-288D-415E-940E-A767CC1E04B8}"/>
              </a:ext>
            </a:extLst>
          </p:cNvPr>
          <p:cNvGrpSpPr/>
          <p:nvPr/>
        </p:nvGrpSpPr>
        <p:grpSpPr>
          <a:xfrm>
            <a:off x="1568882" y="3184752"/>
            <a:ext cx="3556000" cy="533400"/>
            <a:chOff x="1585180" y="3201720"/>
            <a:chExt cx="3556000" cy="533400"/>
          </a:xfrm>
        </p:grpSpPr>
        <p:sp>
          <p:nvSpPr>
            <p:cNvPr id="32" name="Rectangle 30"/>
            <p:cNvSpPr>
              <a:spLocks/>
            </p:cNvSpPr>
            <p:nvPr/>
          </p:nvSpPr>
          <p:spPr bwMode="auto">
            <a:xfrm>
              <a:off x="1585180" y="3201720"/>
              <a:ext cx="3556000" cy="5334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0x00000000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3436" y="3229529"/>
              <a:ext cx="1709270" cy="444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31" name="Rectangle 6"/>
            <p:cNvSpPr>
              <a:spLocks/>
            </p:cNvSpPr>
            <p:nvPr/>
          </p:nvSpPr>
          <p:spPr bwMode="auto">
            <a:xfrm>
              <a:off x="4463502" y="3222540"/>
              <a:ext cx="660400" cy="444500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%al</a:t>
              </a:r>
            </a:p>
          </p:txBody>
        </p:sp>
      </p:grpSp>
      <p:cxnSp>
        <p:nvCxnSpPr>
          <p:cNvPr id="7" name="Straight Arrow Connector 6"/>
          <p:cNvCxnSpPr>
            <a:cxnSpLocks/>
            <a:stCxn id="5" idx="3"/>
          </p:cNvCxnSpPr>
          <p:nvPr/>
        </p:nvCxnSpPr>
        <p:spPr bwMode="auto">
          <a:xfrm flipV="1">
            <a:off x="2439081" y="3731957"/>
            <a:ext cx="349412" cy="8105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EA0F5-0CCB-42DA-9999-BCD0022B449A}"/>
              </a:ext>
            </a:extLst>
          </p:cNvPr>
          <p:cNvGrpSpPr/>
          <p:nvPr/>
        </p:nvGrpSpPr>
        <p:grpSpPr>
          <a:xfrm>
            <a:off x="228598" y="3784600"/>
            <a:ext cx="3568702" cy="988729"/>
            <a:chOff x="228598" y="3784600"/>
            <a:chExt cx="3568702" cy="988729"/>
          </a:xfrm>
        </p:grpSpPr>
        <p:sp>
          <p:nvSpPr>
            <p:cNvPr id="5" name="TextBox 4"/>
            <p:cNvSpPr txBox="1"/>
            <p:nvPr/>
          </p:nvSpPr>
          <p:spPr>
            <a:xfrm>
              <a:off x="228598" y="4311664"/>
              <a:ext cx="2210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Gill Sans" charset="0"/>
                </a:rPr>
                <a:t>Zapped to all 0’s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2A80EB-05F2-4CFA-8E03-9966EC00CD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9082" y="3784600"/>
              <a:ext cx="1358218" cy="7644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77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82560" y="-207229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37264" y="473591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37264" y="5011335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37264" y="528675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37264" y="5571979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37264" y="5844312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/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3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78723" y="-207229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/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58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08977275-7882-13C7-AD26-076934DDF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49F3223-4379-2F71-A551-F1B956B5C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406525"/>
            <a:ext cx="8153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int comp (data_t a, data_t b)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return a COMP b;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位机环境下，对于下面每个汇编指令序列，确定哪种数据类型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和比较操作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COMP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会导致编译器产生如下代码：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A. cmpl	%esi, %edi;	setl	%al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B. cmpw	%si, %di;	setge	%al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C. cmpb	%sil, %dil;	setbe	%al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D. cmpq	%rsi, %rdi;	setne	%al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B33B-2144-41E8-B1DA-B346FB37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" y="-152853"/>
            <a:ext cx="83820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Control flow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F3D8E4-EB94-4E31-92FA-92DF91C4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op1(void);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op2(void);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decision(int x)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(x)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op1();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op2();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5E60F4F-CCC8-4F60-82FE-E1464594616C}"/>
              </a:ext>
            </a:extLst>
          </p:cNvPr>
          <p:cNvSpPr/>
          <p:nvPr/>
        </p:nvSpPr>
        <p:spPr bwMode="auto">
          <a:xfrm>
            <a:off x="6512016" y="1836238"/>
            <a:ext cx="1158240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decision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F5D1895-38BB-488E-ADAC-61C12BDC99CD}"/>
              </a:ext>
            </a:extLst>
          </p:cNvPr>
          <p:cNvSpPr/>
          <p:nvPr/>
        </p:nvSpPr>
        <p:spPr bwMode="auto">
          <a:xfrm>
            <a:off x="6326776" y="2684598"/>
            <a:ext cx="1541417" cy="729343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x != 0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1017366-BF52-4B7A-ACC4-D7F84D29D86F}"/>
              </a:ext>
            </a:extLst>
          </p:cNvPr>
          <p:cNvSpPr/>
          <p:nvPr/>
        </p:nvSpPr>
        <p:spPr bwMode="auto">
          <a:xfrm>
            <a:off x="5704115" y="3745774"/>
            <a:ext cx="1001485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op2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FB2ACCF-3840-459C-BEED-2D939120C736}"/>
              </a:ext>
            </a:extLst>
          </p:cNvPr>
          <p:cNvSpPr/>
          <p:nvPr/>
        </p:nvSpPr>
        <p:spPr bwMode="auto">
          <a:xfrm>
            <a:off x="7489371" y="3745774"/>
            <a:ext cx="1001485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op1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CE3F1C7-91CB-4BC7-8219-ACEACABE0AFE}"/>
              </a:ext>
            </a:extLst>
          </p:cNvPr>
          <p:cNvSpPr/>
          <p:nvPr/>
        </p:nvSpPr>
        <p:spPr bwMode="auto">
          <a:xfrm>
            <a:off x="6518365" y="4933950"/>
            <a:ext cx="1158240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return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32EC9B-64C5-4CC5-8B5E-77D88E0DE15B}"/>
              </a:ext>
            </a:extLst>
          </p:cNvPr>
          <p:cNvCxnSpPr>
            <a:stCxn id="5" idx="3"/>
            <a:endCxn id="9" idx="0"/>
          </p:cNvCxnSpPr>
          <p:nvPr/>
        </p:nvCxnSpPr>
        <p:spPr bwMode="auto">
          <a:xfrm>
            <a:off x="7868193" y="3049270"/>
            <a:ext cx="121921" cy="6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6EAC9AE-44EA-4908-891D-D22BC6D87DD2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7091136" y="2210707"/>
            <a:ext cx="6349" cy="4738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840179B-7EEE-4F4F-9E34-99D9DCCDFD84}"/>
              </a:ext>
            </a:extLst>
          </p:cNvPr>
          <p:cNvCxnSpPr>
            <a:stCxn id="5" idx="1"/>
            <a:endCxn id="6" idx="0"/>
          </p:cNvCxnSpPr>
          <p:nvPr/>
        </p:nvCxnSpPr>
        <p:spPr bwMode="auto">
          <a:xfrm rot="10800000" flipV="1">
            <a:off x="6204858" y="3049270"/>
            <a:ext cx="121918" cy="6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C2C70F-24A3-4498-90CC-AF9EEF0C2DDE}"/>
              </a:ext>
            </a:extLst>
          </p:cNvPr>
          <p:cNvCxnSpPr>
            <a:stCxn id="6" idx="2"/>
            <a:endCxn id="11" idx="0"/>
          </p:cNvCxnSpPr>
          <p:nvPr/>
        </p:nvCxnSpPr>
        <p:spPr bwMode="auto">
          <a:xfrm rot="16200000" flipH="1">
            <a:off x="6244318" y="4080782"/>
            <a:ext cx="813707" cy="892627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7ED0DA7-1383-430E-AA19-63F42C889790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5400000">
            <a:off x="7136947" y="4080782"/>
            <a:ext cx="813707" cy="892629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01040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4C80351B-1EEC-89BD-C03C-CA2169F7D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练习答案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94960EC-A5A4-3D18-D69F-D014261AE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88" y="1200150"/>
            <a:ext cx="926941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int comp (data_t a, data_t b)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return a COMP b;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位机环境下，对于下面每个汇编指令序列，确定哪种数据类型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和比较操作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COMP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会导致编译器产生如下代码：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A. cmpl	%esi, %edi;	setl	%al	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int, &lt;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B. cmpw	%si, %di;	setge	%al	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short, &gt;=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C. cmpb	%sil, %dil;	setbe	%al	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unsigned char, &lt;=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D. cmpq	%rsi, %rdi;	setne	%al	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long, unsigned long,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或指针，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!=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1C31D2CD-5A4A-B0D5-7B08-3A96F1A43E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2A2CD-F384-4987-A504-16EDFB6873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300FBB0-E722-4598-C3A2-F6555E045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B4CC289C-8CA2-D929-BD19-AB6EF1560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" y="762000"/>
            <a:ext cx="8137525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>
                <a:ea typeface="宋体" panose="02010600030101010101" pitchFamily="2" charset="-122"/>
              </a:rPr>
              <a:t>程序的执行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数据流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(Accessing and operating data)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控制流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(control the sequence of operations)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默认情况顺序执行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指令按照其在程序中出现的顺序执行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改变控制流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Jump </a:t>
            </a:r>
            <a:r>
              <a:rPr lang="zh-CN" altLang="en-US" dirty="0">
                <a:ea typeface="宋体" panose="02010600030101010101" pitchFamily="2" charset="-122"/>
              </a:rPr>
              <a:t>跳转指令，产生分支执行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分支语句对性能有一定影响，分支预测失败会有较大的惩罚（根源在于内存访问速度远低于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运算速度）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A0DB4F9D-E819-CAEB-37A3-0CDAA62C7E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3C9CAAC-A6D4-43A7-B171-A70DE34C1DEB}" type="slidenum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1BF6F470-C220-9318-E801-FA53781A2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Unconditional jump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3770272-E15D-51D6-8A74-129CB668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Jumps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unconditionally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Direct jump: jmp   label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jmp   .L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Indirect jump: jmp   *Operand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jmp   *%eax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jmp   *(%eax)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E9A76C28-808B-5D77-EC6B-D0438D5212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D0C2673-9DA6-4BDF-90F5-2DA6A48AA09E}" type="slidenum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800A4F6-8F07-0C19-D8DB-9D9B10D40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jump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1B069D4-D32B-11A8-407C-0ACC3B70A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或者跳转，或者继续顺序执行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取决于一定的</a:t>
            </a:r>
            <a:r>
              <a:rPr lang="en-US" altLang="zh-CN">
                <a:ea typeface="宋体" panose="02010600030101010101" pitchFamily="2" charset="-122"/>
              </a:rPr>
              <a:t>condition codes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Jz(je), jnz(jne)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Js, jns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有符号数：</a:t>
            </a:r>
            <a:r>
              <a:rPr lang="en-US" altLang="zh-CN">
                <a:ea typeface="宋体" panose="02010600030101010101" pitchFamily="2" charset="-122"/>
              </a:rPr>
              <a:t>jl(jnge), jg(jnle), jle(jng), jge(jnl)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无符号数：</a:t>
            </a:r>
            <a:r>
              <a:rPr lang="en-US" altLang="zh-CN">
                <a:ea typeface="宋体" panose="02010600030101010101" pitchFamily="2" charset="-122"/>
              </a:rPr>
              <a:t>ja(jnbe), je(jnae), jae(jnb), jbe(jna)</a:t>
            </a:r>
          </a:p>
          <a:p>
            <a:r>
              <a:rPr lang="zh-CN" altLang="en-US">
                <a:ea typeface="宋体" panose="02010600030101010101" pitchFamily="2" charset="-122"/>
              </a:rPr>
              <a:t>都是</a:t>
            </a:r>
            <a:r>
              <a:rPr lang="en-US" altLang="zh-CN">
                <a:ea typeface="宋体" panose="02010600030101010101" pitchFamily="2" charset="-122"/>
              </a:rPr>
              <a:t>direct jump</a:t>
            </a:r>
            <a:r>
              <a:rPr lang="zh-CN" altLang="en-US">
                <a:ea typeface="宋体" panose="02010600030101010101" pitchFamily="2" charset="-122"/>
              </a:rPr>
              <a:t>类型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9567"/>
              </p:ext>
            </p:extLst>
          </p:nvPr>
        </p:nvGraphicFramePr>
        <p:xfrm>
          <a:off x="914400" y="2290119"/>
          <a:ext cx="6692900" cy="423195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1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 pitchFamily="34" charset="0"/>
                          <a:sym typeface="Calibri Bold" charset="0"/>
                        </a:rPr>
                        <a:t>jX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 pitchFamily="34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jmp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 pitchFamily="34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jb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 pitchFamily="34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Explosion: 8 Points 4">
            <a:extLst>
              <a:ext uri="{FF2B5EF4-FFF2-40B4-BE49-F238E27FC236}">
                <a16:creationId xmlns:a16="http://schemas.microsoft.com/office/drawing/2014/main" id="{9CA3C985-809A-4BBD-7597-50B809F2A58E}"/>
              </a:ext>
            </a:extLst>
          </p:cNvPr>
          <p:cNvSpPr/>
          <p:nvPr/>
        </p:nvSpPr>
        <p:spPr bwMode="auto">
          <a:xfrm>
            <a:off x="4724400" y="152400"/>
            <a:ext cx="4563292" cy="1985554"/>
          </a:xfrm>
          <a:prstGeom prst="irregularSeal1">
            <a:avLst/>
          </a:prstGeom>
          <a:solidFill>
            <a:srgbClr val="FFFF00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accent2"/>
                </a:solidFill>
              </a:rPr>
              <a:t>满足条件就跳转，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否则顺序执行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95D04-7082-8717-8B67-4662F38F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zh-CN" altLang="en-US" dirty="0"/>
              <a:t>相对寻址</a:t>
            </a:r>
            <a:r>
              <a:rPr lang="en-US" altLang="zh-CN" dirty="0"/>
              <a:t>Relative Based Indexed Addressing</a:t>
            </a:r>
            <a:endParaRPr lang="zh-CN" alt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9885C20D-5510-7FB3-E507-CD0497F0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10" y="1212850"/>
            <a:ext cx="8882062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指令的地址由程序计数器</a:t>
            </a:r>
            <a:r>
              <a:rPr lang="en-US" altLang="zh-CN" kern="0" dirty="0"/>
              <a:t>PC</a:t>
            </a:r>
            <a:r>
              <a:rPr lang="zh-CN" altLang="en-US" kern="0" dirty="0"/>
              <a:t>的内容和指令地址码相加得到</a:t>
            </a:r>
            <a:endParaRPr lang="en-US" altLang="zh-CN" kern="0" dirty="0"/>
          </a:p>
          <a:p>
            <a:r>
              <a:rPr lang="zh-CN" altLang="en-US" kern="0" dirty="0"/>
              <a:t>主要用于转移指令，缩短指令长度。</a:t>
            </a:r>
          </a:p>
          <a:p>
            <a:endParaRPr lang="zh-CN" altLang="en-US" kern="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3288EB9-2A08-E1FD-1CFD-51335AEA7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2" y="242411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主存空间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697E3F5-043A-9DBE-BCC8-16CA34A82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4086225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2000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358D202-406A-2238-49A1-3C07BC525FA0}"/>
              </a:ext>
            </a:extLst>
          </p:cNvPr>
          <p:cNvGrpSpPr>
            <a:grpSpLocks/>
          </p:cNvGrpSpPr>
          <p:nvPr/>
        </p:nvGrpSpPr>
        <p:grpSpPr bwMode="auto">
          <a:xfrm>
            <a:off x="4295775" y="3859213"/>
            <a:ext cx="304800" cy="304800"/>
            <a:chOff x="2160" y="3024"/>
            <a:chExt cx="192" cy="192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BCCC9C60-1995-5848-6297-77F7A9C1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F0AF34CE-913D-2061-9D03-E3F339A82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4FCD37D7-6FEB-BCCA-9BF3-BCAEE5E91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07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" name="Text Box 8">
            <a:extLst>
              <a:ext uri="{FF2B5EF4-FFF2-40B4-BE49-F238E27FC236}">
                <a16:creationId xmlns:a16="http://schemas.microsoft.com/office/drawing/2014/main" id="{09E4F6CD-A8DE-587B-9C8F-03689F719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45831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8DC19FB-29B7-ED2B-9BA4-38B580EE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4621213"/>
            <a:ext cx="295275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9978330B-DD78-B203-A739-34C98BAC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53816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0A803E6-EF03-9CEF-E59E-A502B751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7" y="2665413"/>
            <a:ext cx="2986088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C32F20A2-0876-200F-7B83-49726D545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266541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331A8792-AF31-7F90-F53C-B0FBD130C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7" y="2657475"/>
            <a:ext cx="116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218AC6D3-C6EC-A68B-2BBF-DBF2504E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2601913"/>
            <a:ext cx="1160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+30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2A30B751-E0DC-071E-C847-9F5EC7C81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7" y="266541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现行指令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9E3D712B-59C4-23EE-2C18-314E702BC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4133850"/>
            <a:ext cx="170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800" b="1">
                <a:latin typeface="Times New Roman" pitchFamily="18" charset="0"/>
              </a:rPr>
              <a:t>JMP    </a:t>
            </a:r>
            <a:r>
              <a:rPr kumimoji="1" lang="en-US" altLang="zh-CN" sz="1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NEXT</a:t>
            </a: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6D9214E8-D898-5B85-354B-18E11C21D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3122613"/>
            <a:ext cx="0" cy="723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40">
            <a:extLst>
              <a:ext uri="{FF2B5EF4-FFF2-40B4-BE49-F238E27FC236}">
                <a16:creationId xmlns:a16="http://schemas.microsoft.com/office/drawing/2014/main" id="{DD5CEE3D-84DB-E86A-290B-56E5B9E11676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987800"/>
            <a:ext cx="925512" cy="646113"/>
            <a:chOff x="1584" y="1536"/>
            <a:chExt cx="823" cy="407"/>
          </a:xfrm>
        </p:grpSpPr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75586DD3-DB81-3249-A8F3-9C771C864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7" y="1536"/>
              <a:ext cx="0" cy="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7C86E77-C18A-614C-4C87-392A3FB9E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36"/>
              <a:ext cx="8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433DD53-8B01-626C-C972-DCD7F256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7" y="2895600"/>
            <a:ext cx="1752600" cy="388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A9E2F3E-0511-7DFE-AFEE-7A50B41D8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1591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476832A0-B5F7-88DA-1F77-768E10754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3877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AD757B87-9C4B-DC59-A0F0-BF8B9E748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65119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496854AB-DB0B-D5DF-FF88-8BCF99DDD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41497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D261A7B2-A979-97A0-08CE-AEDD17F90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44672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4BF78C60-1D0D-F741-D698-D712A0682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48101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37E7B486-7CD3-C40D-30A1-84ED04695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53308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ADD AX</a:t>
            </a:r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BA14A4C1-245F-37C1-70CE-1A24F3309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483552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F874CC01-2090-F256-8736-AD642DB8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359092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92132906-25AA-E925-BA62-E39517913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595312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09FA6289-E116-5513-A248-698808B84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57499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596711A4-EEDF-5009-DC70-695E08CAD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4583113"/>
            <a:ext cx="125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2001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2BC7B1A-65D8-E26C-6ED3-6CC0EF0C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2" y="44069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2001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CC6BE448-F1C7-1344-A9CA-1E1ACA71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5330825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2031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1AEB5DB8-5200-DB54-0A44-BA36CCE95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5" y="4087813"/>
            <a:ext cx="1168400" cy="1168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21E0D2B5-CD78-665D-CA2C-915927FE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2" y="5791200"/>
            <a:ext cx="4622800" cy="974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PC</a:t>
            </a: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在指令中不指定，是隐含的，所以可以缩短指令长度。</a:t>
            </a:r>
          </a:p>
        </p:txBody>
      </p:sp>
    </p:spTree>
    <p:extLst>
      <p:ext uri="{BB962C8B-B14F-4D97-AF65-F5344CB8AC3E}">
        <p14:creationId xmlns:p14="http://schemas.microsoft.com/office/powerpoint/2010/main" val="1658075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96AA565D-5045-277A-281C-9B91B6BBA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相对寻址举例</a:t>
            </a:r>
            <a:endParaRPr lang="zh-CN" altLang="en-US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9D09E2C-72E9-3E01-2A3F-7D69A0146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271962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A5079D1-3322-6C66-0377-2FB0F088E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9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 ( M+3 )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3 = M</a:t>
            </a:r>
            <a:endParaRPr kumimoji="1" lang="en-US" altLang="zh-CN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06FB9C-3717-D76F-E31B-FE285537706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890962"/>
            <a:ext cx="1066800" cy="914400"/>
            <a:chOff x="3456" y="2016"/>
            <a:chExt cx="672" cy="576"/>
          </a:xfrm>
        </p:grpSpPr>
        <p:sp>
          <p:nvSpPr>
            <p:cNvPr id="80925" name="Text Box 7">
              <a:extLst>
                <a:ext uri="{FF2B5EF4-FFF2-40B4-BE49-F238E27FC236}">
                  <a16:creationId xmlns:a16="http://schemas.microsoft.com/office/drawing/2014/main" id="{36F4F326-5EE3-0735-3C25-AB4BAFC38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073"/>
              <a:ext cx="39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</a:t>
              </a:r>
              <a:r>
                <a:rPr kumimoji="1" lang="zh-CN" altLang="en-US" sz="28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0926" name="Text Box 8">
              <a:extLst>
                <a:ext uri="{FF2B5EF4-FFF2-40B4-BE49-F238E27FC236}">
                  <a16:creationId xmlns:a16="http://schemas.microsoft.com/office/drawing/2014/main" id="{7FFF0907-9970-F777-34AA-914A881D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16"/>
              <a:ext cx="43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5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1D370F-FDFE-B73E-3E3A-5B59E334D1C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452562"/>
            <a:ext cx="3733800" cy="4110038"/>
            <a:chOff x="576" y="432"/>
            <a:chExt cx="2352" cy="2589"/>
          </a:xfrm>
        </p:grpSpPr>
        <p:sp>
          <p:nvSpPr>
            <p:cNvPr id="80912" name="Text Box 10">
              <a:extLst>
                <a:ext uri="{FF2B5EF4-FFF2-40B4-BE49-F238E27FC236}">
                  <a16:creationId xmlns:a16="http://schemas.microsoft.com/office/drawing/2014/main" id="{9D9410BF-A227-DDBB-B82C-24CF4DF3B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432"/>
              <a:ext cx="1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LDA      # 0</a:t>
              </a:r>
            </a:p>
          </p:txBody>
        </p:sp>
        <p:sp>
          <p:nvSpPr>
            <p:cNvPr id="80913" name="Text Box 11">
              <a:extLst>
                <a:ext uri="{FF2B5EF4-FFF2-40B4-BE49-F238E27FC236}">
                  <a16:creationId xmlns:a16="http://schemas.microsoft.com/office/drawing/2014/main" id="{CF3A0F8A-6105-CA27-0EC4-654E94AB2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756"/>
              <a:ext cx="1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LDX      # 0</a:t>
              </a:r>
            </a:p>
          </p:txBody>
        </p:sp>
        <p:sp>
          <p:nvSpPr>
            <p:cNvPr id="80914" name="Text Box 12">
              <a:extLst>
                <a:ext uri="{FF2B5EF4-FFF2-40B4-BE49-F238E27FC236}">
                  <a16:creationId xmlns:a16="http://schemas.microsoft.com/office/drawing/2014/main" id="{49D7C905-78DF-7A14-7A4A-0EF4FCE8E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079"/>
              <a:ext cx="1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ADD      X, D</a:t>
              </a:r>
            </a:p>
          </p:txBody>
        </p:sp>
        <p:sp>
          <p:nvSpPr>
            <p:cNvPr id="80915" name="Text Box 13">
              <a:extLst>
                <a:ext uri="{FF2B5EF4-FFF2-40B4-BE49-F238E27FC236}">
                  <a16:creationId xmlns:a16="http://schemas.microsoft.com/office/drawing/2014/main" id="{BFFFC566-02C3-3C83-440F-A7ABBBE33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402"/>
              <a:ext cx="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INX</a:t>
              </a:r>
            </a:p>
          </p:txBody>
        </p:sp>
        <p:sp>
          <p:nvSpPr>
            <p:cNvPr id="80916" name="Text Box 14">
              <a:extLst>
                <a:ext uri="{FF2B5EF4-FFF2-40B4-BE49-F238E27FC236}">
                  <a16:creationId xmlns:a16="http://schemas.microsoft.com/office/drawing/2014/main" id="{837B9988-EB1B-0E69-49C1-DC0E420C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725"/>
              <a:ext cx="1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CPX      # N</a:t>
              </a:r>
            </a:p>
          </p:txBody>
        </p:sp>
        <p:sp>
          <p:nvSpPr>
            <p:cNvPr id="80917" name="Text Box 15">
              <a:extLst>
                <a:ext uri="{FF2B5EF4-FFF2-40B4-BE49-F238E27FC236}">
                  <a16:creationId xmlns:a16="http://schemas.microsoft.com/office/drawing/2014/main" id="{818B0E13-2A68-C9B1-86FD-88F29298E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048"/>
              <a:ext cx="11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JNE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80918" name="Text Box 16">
              <a:extLst>
                <a:ext uri="{FF2B5EF4-FFF2-40B4-BE49-F238E27FC236}">
                  <a16:creationId xmlns:a16="http://schemas.microsoft.com/office/drawing/2014/main" id="{0732C607-03F6-3C05-1223-B76EC7103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371"/>
              <a:ext cx="12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DIV       # N</a:t>
              </a:r>
            </a:p>
          </p:txBody>
        </p:sp>
        <p:sp>
          <p:nvSpPr>
            <p:cNvPr id="80919" name="Text Box 17">
              <a:extLst>
                <a:ext uri="{FF2B5EF4-FFF2-40B4-BE49-F238E27FC236}">
                  <a16:creationId xmlns:a16="http://schemas.microsoft.com/office/drawing/2014/main" id="{01995FCD-5B36-F7AB-6929-52C2C6172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694"/>
              <a:ext cx="1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STA      ANS</a:t>
              </a:r>
            </a:p>
          </p:txBody>
        </p:sp>
        <p:sp>
          <p:nvSpPr>
            <p:cNvPr id="80920" name="Text Box 18">
              <a:extLst>
                <a:ext uri="{FF2B5EF4-FFF2-40B4-BE49-F238E27FC236}">
                  <a16:creationId xmlns:a16="http://schemas.microsoft.com/office/drawing/2014/main" id="{E49F2566-E11F-A498-A963-CE16BD35C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079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80921" name="Text Box 19">
              <a:extLst>
                <a:ext uri="{FF2B5EF4-FFF2-40B4-BE49-F238E27FC236}">
                  <a16:creationId xmlns:a16="http://schemas.microsoft.com/office/drawing/2014/main" id="{605EC5F4-988E-BBA3-4419-B1E4BD262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02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M+1</a:t>
              </a:r>
            </a:p>
          </p:txBody>
        </p:sp>
        <p:sp>
          <p:nvSpPr>
            <p:cNvPr id="80922" name="Text Box 20">
              <a:extLst>
                <a:ext uri="{FF2B5EF4-FFF2-40B4-BE49-F238E27FC236}">
                  <a16:creationId xmlns:a16="http://schemas.microsoft.com/office/drawing/2014/main" id="{A24DCFF3-F38C-67D9-2918-EE6E891FE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5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M+2</a:t>
              </a:r>
            </a:p>
          </p:txBody>
        </p:sp>
        <p:sp>
          <p:nvSpPr>
            <p:cNvPr id="80923" name="Text Box 21">
              <a:extLst>
                <a:ext uri="{FF2B5EF4-FFF2-40B4-BE49-F238E27FC236}">
                  <a16:creationId xmlns:a16="http://schemas.microsoft.com/office/drawing/2014/main" id="{4617A896-20DA-72C0-FB94-536818B89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48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M+3</a:t>
              </a:r>
            </a:p>
          </p:txBody>
        </p:sp>
        <p:sp>
          <p:nvSpPr>
            <p:cNvPr id="80924" name="Freeform 22">
              <a:extLst>
                <a:ext uri="{FF2B5EF4-FFF2-40B4-BE49-F238E27FC236}">
                  <a16:creationId xmlns:a16="http://schemas.microsoft.com/office/drawing/2014/main" id="{A5323F37-1EF8-924A-8257-EA1431E2A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248"/>
              <a:ext cx="240" cy="960"/>
            </a:xfrm>
            <a:custGeom>
              <a:avLst/>
              <a:gdLst>
                <a:gd name="T0" fmla="*/ 240 w 240"/>
                <a:gd name="T1" fmla="*/ 960 h 960"/>
                <a:gd name="T2" fmla="*/ 0 w 240"/>
                <a:gd name="T3" fmla="*/ 960 h 960"/>
                <a:gd name="T4" fmla="*/ 0 w 240"/>
                <a:gd name="T5" fmla="*/ 0 h 960"/>
                <a:gd name="T6" fmla="*/ 192 w 240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960">
                  <a:moveTo>
                    <a:pt x="24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8">
            <a:extLst>
              <a:ext uri="{FF2B5EF4-FFF2-40B4-BE49-F238E27FC236}">
                <a16:creationId xmlns:a16="http://schemas.microsoft.com/office/drawing/2014/main" id="{4D679213-DABC-4DBB-322D-2E7470EFEC28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5791200"/>
            <a:ext cx="5273675" cy="762000"/>
            <a:chOff x="806" y="3648"/>
            <a:chExt cx="3322" cy="480"/>
          </a:xfrm>
        </p:grpSpPr>
        <p:sp>
          <p:nvSpPr>
            <p:cNvPr id="80907" name="Text Box 29">
              <a:extLst>
                <a:ext uri="{FF2B5EF4-FFF2-40B4-BE49-F238E27FC236}">
                  <a16:creationId xmlns:a16="http://schemas.microsoft.com/office/drawing/2014/main" id="{3F4C7D78-7814-F96F-21B3-E670185B7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696"/>
              <a:ext cx="9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指令 </a:t>
              </a: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BNE</a:t>
              </a:r>
              <a:endPara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08" name="Text Box 30">
              <a:extLst>
                <a:ext uri="{FF2B5EF4-FFF2-40B4-BE49-F238E27FC236}">
                  <a16:creationId xmlns:a16="http://schemas.microsoft.com/office/drawing/2014/main" id="{A368DE03-ACEF-1AB7-710B-9ABD8C1F0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696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操作数的有效地址为</a:t>
              </a:r>
            </a:p>
          </p:txBody>
        </p:sp>
        <p:grpSp>
          <p:nvGrpSpPr>
            <p:cNvPr id="80909" name="Group 31">
              <a:extLst>
                <a:ext uri="{FF2B5EF4-FFF2-40B4-BE49-F238E27FC236}">
                  <a16:creationId xmlns:a16="http://schemas.microsoft.com/office/drawing/2014/main" id="{1C81800E-8CE8-30D6-6B52-182302621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4" y="3648"/>
              <a:ext cx="588" cy="480"/>
              <a:chOff x="1344" y="3360"/>
              <a:chExt cx="588" cy="480"/>
            </a:xfrm>
          </p:grpSpPr>
          <p:sp>
            <p:nvSpPr>
              <p:cNvPr id="80910" name="Text Box 32">
                <a:extLst>
                  <a:ext uri="{FF2B5EF4-FFF2-40B4-BE49-F238E27FC236}">
                    <a16:creationId xmlns:a16="http://schemas.microsoft.com/office/drawing/2014/main" id="{E8BD0374-4937-4995-55B6-E55C959B3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 </a:t>
                </a:r>
                <a:r>
                  <a:rPr kumimoji="1" lang="zh-CN" altLang="en-US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80911" name="Text Box 33">
                <a:extLst>
                  <a:ext uri="{FF2B5EF4-FFF2-40B4-BE49-F238E27FC236}">
                    <a16:creationId xmlns:a16="http://schemas.microsoft.com/office/drawing/2014/main" id="{B57F0BD4-D264-F413-E69D-D94BE6A14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4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r>
                  <a:rPr kumimoji="1" lang="zh-CN" altLang="en-US" sz="4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</p:grpSp>
      <p:sp>
        <p:nvSpPr>
          <p:cNvPr id="30" name="AutoShape 34">
            <a:extLst>
              <a:ext uri="{FF2B5EF4-FFF2-40B4-BE49-F238E27FC236}">
                <a16:creationId xmlns:a16="http://schemas.microsoft.com/office/drawing/2014/main" id="{BE233173-36B6-045E-352F-158381F2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5275"/>
            <a:ext cx="533400" cy="381000"/>
          </a:xfrm>
          <a:prstGeom prst="wedgeRoundRectCallout">
            <a:avLst>
              <a:gd name="adj1" fmla="val -36606"/>
              <a:gd name="adj2" fmla="val 45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35">
            <a:extLst>
              <a:ext uri="{FF2B5EF4-FFF2-40B4-BE49-F238E27FC236}">
                <a16:creationId xmlns:a16="http://schemas.microsoft.com/office/drawing/2014/main" id="{3B3DE475-8F0E-E422-0517-1FC921DFF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33762"/>
            <a:ext cx="2689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607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3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CB59D1FB-4AF6-93F6-FEEB-9D8830ACF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按字节寻址的相对寻址举例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A63523A-F2A6-7372-FB27-44FAC9FDDAE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368425"/>
            <a:ext cx="2171700" cy="2805112"/>
            <a:chOff x="702" y="825"/>
            <a:chExt cx="1368" cy="1767"/>
          </a:xfrm>
        </p:grpSpPr>
        <p:grpSp>
          <p:nvGrpSpPr>
            <p:cNvPr id="81947" name="Group 4">
              <a:extLst>
                <a:ext uri="{FF2B5EF4-FFF2-40B4-BE49-F238E27FC236}">
                  <a16:creationId xmlns:a16="http://schemas.microsoft.com/office/drawing/2014/main" id="{AAC08DFC-5AA1-5522-E573-DFC3D5ECD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825"/>
              <a:ext cx="1368" cy="1767"/>
              <a:chOff x="702" y="825"/>
              <a:chExt cx="1368" cy="1767"/>
            </a:xfrm>
          </p:grpSpPr>
          <p:sp>
            <p:nvSpPr>
              <p:cNvPr id="81950" name="Line 5">
                <a:extLst>
                  <a:ext uri="{FF2B5EF4-FFF2-40B4-BE49-F238E27FC236}">
                    <a16:creationId xmlns:a16="http://schemas.microsoft.com/office/drawing/2014/main" id="{DA386147-2246-D3A2-4D8E-9C0ECB8C5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51" name="Line 6">
                <a:extLst>
                  <a:ext uri="{FF2B5EF4-FFF2-40B4-BE49-F238E27FC236}">
                    <a16:creationId xmlns:a16="http://schemas.microsoft.com/office/drawing/2014/main" id="{368459DF-5058-527B-0896-C2A769CC9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52" name="Line 7">
                <a:extLst>
                  <a:ext uri="{FF2B5EF4-FFF2-40B4-BE49-F238E27FC236}">
                    <a16:creationId xmlns:a16="http://schemas.microsoft.com/office/drawing/2014/main" id="{0D239088-2648-42F9-E76D-85A18D666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105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53" name="Line 8">
                <a:extLst>
                  <a:ext uri="{FF2B5EF4-FFF2-40B4-BE49-F238E27FC236}">
                    <a16:creationId xmlns:a16="http://schemas.microsoft.com/office/drawing/2014/main" id="{B1432456-D177-E320-9D32-77D2E439D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54" name="Line 9">
                <a:extLst>
                  <a:ext uri="{FF2B5EF4-FFF2-40B4-BE49-F238E27FC236}">
                    <a16:creationId xmlns:a16="http://schemas.microsoft.com/office/drawing/2014/main" id="{EE3AA115-C2B4-806D-B96D-06060A74D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24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55" name="Text Box 10">
                <a:extLst>
                  <a:ext uri="{FF2B5EF4-FFF2-40B4-BE49-F238E27FC236}">
                    <a16:creationId xmlns:a16="http://schemas.microsoft.com/office/drawing/2014/main" id="{62C32977-8ECA-2A05-2288-410BBCD39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065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81956" name="Text Box 11">
                <a:extLst>
                  <a:ext uri="{FF2B5EF4-FFF2-40B4-BE49-F238E27FC236}">
                    <a16:creationId xmlns:a16="http://schemas.microsoft.com/office/drawing/2014/main" id="{1394AB61-D9BA-15FB-C7E7-7B85D4A5D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8" y="129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位移量</a:t>
                </a:r>
              </a:p>
            </p:txBody>
          </p:sp>
          <p:sp>
            <p:nvSpPr>
              <p:cNvPr id="81957" name="Text Box 12">
                <a:extLst>
                  <a:ext uri="{FF2B5EF4-FFF2-40B4-BE49-F238E27FC236}">
                    <a16:creationId xmlns:a16="http://schemas.microsoft.com/office/drawing/2014/main" id="{C5389D06-FE34-0E22-741D-6BE7C2A868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" y="1065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 </a:t>
                </a: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81958" name="Text Box 13">
                <a:extLst>
                  <a:ext uri="{FF2B5EF4-FFF2-40B4-BE49-F238E27FC236}">
                    <a16:creationId xmlns:a16="http://schemas.microsoft.com/office/drawing/2014/main" id="{6E08EF21-3D09-B1E0-C021-2B93758CF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 </a:t>
                </a: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81959" name="Line 14">
                <a:extLst>
                  <a:ext uri="{FF2B5EF4-FFF2-40B4-BE49-F238E27FC236}">
                    <a16:creationId xmlns:a16="http://schemas.microsoft.com/office/drawing/2014/main" id="{311F6A74-9D27-B682-1BA5-AA06C6074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60" name="Line 15">
                <a:extLst>
                  <a:ext uri="{FF2B5EF4-FFF2-40B4-BE49-F238E27FC236}">
                    <a16:creationId xmlns:a16="http://schemas.microsoft.com/office/drawing/2014/main" id="{2D581164-F581-3C62-6243-C40367BA7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302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61" name="Text Box 16">
                <a:extLst>
                  <a:ext uri="{FF2B5EF4-FFF2-40B4-BE49-F238E27FC236}">
                    <a16:creationId xmlns:a16="http://schemas.microsoft.com/office/drawing/2014/main" id="{E4DAE613-6564-B864-EBEE-47AEE0BBA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8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sp>
          <p:nvSpPr>
            <p:cNvPr id="81948" name="Line 17">
              <a:extLst>
                <a:ext uri="{FF2B5EF4-FFF2-40B4-BE49-F238E27FC236}">
                  <a16:creationId xmlns:a16="http://schemas.microsoft.com/office/drawing/2014/main" id="{5CC50D01-8669-70F3-D897-37953A2B7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9" name="Line 18">
              <a:extLst>
                <a:ext uri="{FF2B5EF4-FFF2-40B4-BE49-F238E27FC236}">
                  <a16:creationId xmlns:a16="http://schemas.microsoft.com/office/drawing/2014/main" id="{5E5DA24B-3D36-7DE4-5F7F-8009AA594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AutoShape 19">
            <a:extLst>
              <a:ext uri="{FF2B5EF4-FFF2-40B4-BE49-F238E27FC236}">
                <a16:creationId xmlns:a16="http://schemas.microsoft.com/office/drawing/2014/main" id="{0E76690C-E806-CBF8-E448-E33BBB64DA6F}"/>
              </a:ext>
            </a:extLst>
          </p:cNvPr>
          <p:cNvSpPr>
            <a:spLocks/>
          </p:cNvSpPr>
          <p:nvPr/>
        </p:nvSpPr>
        <p:spPr bwMode="auto">
          <a:xfrm>
            <a:off x="3619500" y="1735137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1" lang="zh-CN" altLang="en-US" sz="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3D786F51-34DF-345F-F28C-993E20F16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575" y="1760537"/>
            <a:ext cx="1514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</a:t>
            </a:r>
            <a:r>
              <a:rPr kumimoji="1" lang="en-US" altLang="zh-CN" sz="5400" b="1" baseline="-1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+ 8</a:t>
            </a: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D2579C24-D6C8-0C0C-CC8B-D14A74050F17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368425"/>
            <a:ext cx="2171700" cy="2805112"/>
            <a:chOff x="3384" y="825"/>
            <a:chExt cx="1368" cy="1767"/>
          </a:xfrm>
        </p:grpSpPr>
        <p:sp>
          <p:nvSpPr>
            <p:cNvPr id="81933" name="Line 22">
              <a:extLst>
                <a:ext uri="{FF2B5EF4-FFF2-40B4-BE49-F238E27FC236}">
                  <a16:creationId xmlns:a16="http://schemas.microsoft.com/office/drawing/2014/main" id="{8E61689C-C045-9A5E-DDCD-05347D68E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4" name="Line 23">
              <a:extLst>
                <a:ext uri="{FF2B5EF4-FFF2-40B4-BE49-F238E27FC236}">
                  <a16:creationId xmlns:a16="http://schemas.microsoft.com/office/drawing/2014/main" id="{07E4126C-F904-6474-9EF6-C5F65B018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5" name="Line 24">
              <a:extLst>
                <a:ext uri="{FF2B5EF4-FFF2-40B4-BE49-F238E27FC236}">
                  <a16:creationId xmlns:a16="http://schemas.microsoft.com/office/drawing/2014/main" id="{0E1D3346-0263-664A-B3B8-9B3A9F967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6" name="Line 25">
              <a:extLst>
                <a:ext uri="{FF2B5EF4-FFF2-40B4-BE49-F238E27FC236}">
                  <a16:creationId xmlns:a16="http://schemas.microsoft.com/office/drawing/2014/main" id="{8384A51F-3CCA-EEC3-CCC5-A94CB64F0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0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7" name="Line 26">
              <a:extLst>
                <a:ext uri="{FF2B5EF4-FFF2-40B4-BE49-F238E27FC236}">
                  <a16:creationId xmlns:a16="http://schemas.microsoft.com/office/drawing/2014/main" id="{5BB35A1A-7FCF-53DC-ED35-9151C6FE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8" name="Line 27">
              <a:extLst>
                <a:ext uri="{FF2B5EF4-FFF2-40B4-BE49-F238E27FC236}">
                  <a16:creationId xmlns:a16="http://schemas.microsoft.com/office/drawing/2014/main" id="{138F1BBD-D0E1-B816-E547-CCCE7FE45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9" name="Line 28">
              <a:extLst>
                <a:ext uri="{FF2B5EF4-FFF2-40B4-BE49-F238E27FC236}">
                  <a16:creationId xmlns:a16="http://schemas.microsoft.com/office/drawing/2014/main" id="{8D2D3A56-7CC3-42D8-0608-A39A5526D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0" name="Text Box 29">
              <a:extLst>
                <a:ext uri="{FF2B5EF4-FFF2-40B4-BE49-F238E27FC236}">
                  <a16:creationId xmlns:a16="http://schemas.microsoft.com/office/drawing/2014/main" id="{3153E074-D07C-7990-23E4-598026134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065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81941" name="Text Box 30">
              <a:extLst>
                <a:ext uri="{FF2B5EF4-FFF2-40B4-BE49-F238E27FC236}">
                  <a16:creationId xmlns:a16="http://schemas.microsoft.com/office/drawing/2014/main" id="{FC188B54-6779-6F5B-7CE7-BAD9D96EC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305"/>
              <a:ext cx="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06 </a:t>
              </a:r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81942" name="Text Box 31">
              <a:extLst>
                <a:ext uri="{FF2B5EF4-FFF2-40B4-BE49-F238E27FC236}">
                  <a16:creationId xmlns:a16="http://schemas.microsoft.com/office/drawing/2014/main" id="{3D4B7B3C-3994-4E21-E6E2-A68657E68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065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2000 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81943" name="Text Box 32">
              <a:extLst>
                <a:ext uri="{FF2B5EF4-FFF2-40B4-BE49-F238E27FC236}">
                  <a16:creationId xmlns:a16="http://schemas.microsoft.com/office/drawing/2014/main" id="{8FFE5140-124D-4B44-1758-1F06411B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2160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2008 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81944" name="Line 33">
              <a:extLst>
                <a:ext uri="{FF2B5EF4-FFF2-40B4-BE49-F238E27FC236}">
                  <a16:creationId xmlns:a16="http://schemas.microsoft.com/office/drawing/2014/main" id="{E54B2A07-8BE6-8B49-16D5-5E14A3209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5" name="Line 34">
              <a:extLst>
                <a:ext uri="{FF2B5EF4-FFF2-40B4-BE49-F238E27FC236}">
                  <a16:creationId xmlns:a16="http://schemas.microsoft.com/office/drawing/2014/main" id="{B096DFA8-E547-6FB9-6AAA-DFB0B560E3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98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6" name="Text Box 35">
              <a:extLst>
                <a:ext uri="{FF2B5EF4-FFF2-40B4-BE49-F238E27FC236}">
                  <a16:creationId xmlns:a16="http://schemas.microsoft.com/office/drawing/2014/main" id="{74DAB520-DCB6-776D-74DF-A5CC833CA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82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38" name="Text Box 36">
            <a:extLst>
              <a:ext uri="{FF2B5EF4-FFF2-40B4-BE49-F238E27FC236}">
                <a16:creationId xmlns:a16="http://schemas.microsoft.com/office/drawing/2014/main" id="{3043F689-2FB0-DFAA-6135-B9DFA251F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4330700"/>
            <a:ext cx="48006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设  当前指令地址    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 = 2000H</a:t>
            </a:r>
            <a:endParaRPr kumimoji="1" lang="en-US" altLang="zh-CN" sz="28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0C34B04C-1C85-F854-1C0A-1EC3D6A3A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48641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转移后的目的地址为  </a:t>
            </a:r>
            <a:r>
              <a:rPr kumimoji="1" lang="zh-CN" alt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CN" altLang="en-US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0D79DB97-0927-759F-3C6E-438789456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21335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因为  取出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5400" b="1" baseline="-1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+ 8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后  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 = 2002H</a:t>
            </a:r>
            <a:endParaRPr kumimoji="1" lang="zh-CN" altLang="en-US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A2A75916-AD4A-5D39-401C-0F002E5EB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575" y="2420937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二字节指令</a:t>
            </a: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B65A19E2-A279-1ED1-12B2-1E74CBD2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843587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转移后的目的地址为  </a:t>
            </a:r>
            <a:r>
              <a:rPr kumimoji="1" lang="zh-CN" alt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1FFDH</a:t>
            </a:r>
            <a:endParaRPr kumimoji="1" lang="zh-CN" altLang="en-US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37">
            <a:extLst>
              <a:ext uri="{FF2B5EF4-FFF2-40B4-BE49-F238E27FC236}">
                <a16:creationId xmlns:a16="http://schemas.microsoft.com/office/drawing/2014/main" id="{C27DCABF-3463-E63A-82D9-341AF6AB4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6367462"/>
            <a:ext cx="4267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第二个字节为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FBH</a:t>
            </a:r>
            <a:endParaRPr kumimoji="1" lang="zh-CN" altLang="en-US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714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CDFA4D16-1ED5-580C-BF7F-A42EBBFC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6331C51-279A-C018-6795-76263F652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029200"/>
          </a:xfrm>
        </p:spPr>
        <p:txBody>
          <a:bodyPr/>
          <a:lstStyle/>
          <a:p>
            <a:pPr marL="609600" indent="-609600">
              <a:buFontTx/>
              <a:buAutoNum type="arabicPlain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8:	  7e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jle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17&lt;silly+0x17&gt;</a:t>
            </a:r>
          </a:p>
          <a:p>
            <a:pPr marL="609600" indent="-609600">
              <a:buFontTx/>
              <a:buAutoNum type="arabicPlain"/>
            </a:pPr>
            <a:r>
              <a:rPr lang="en-US" altLang="zh-CN" sz="24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a: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89 d0			mov 	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dest1:</a:t>
            </a:r>
          </a:p>
          <a:p>
            <a:pPr marL="609600" indent="-609600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	c:   c1 f8 		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	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 startAt="4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e:   29 c2			sub   	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 startAt="4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10: 8d 14 52		lea	(%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2),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	13: 85 d2			test   	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 startAt="7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15: 7f </a:t>
            </a:r>
            <a:r>
              <a:rPr lang="en-US" altLang="zh-CN" sz="24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	a&lt;silly+0x10&gt;</a:t>
            </a:r>
          </a:p>
          <a:p>
            <a:pPr marL="609600" indent="-609600">
              <a:buClr>
                <a:schemeClr val="tx1"/>
              </a:buClr>
              <a:buFontTx/>
              <a:buAutoNum type="arabicPlain" startAt="7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17: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89 d0		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lang="en-US" altLang="zh-CN" sz="24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dest2:</a:t>
            </a:r>
          </a:p>
          <a:p>
            <a:pPr marL="609600" indent="-609600">
              <a:buFontTx/>
              <a:buNone/>
            </a:pPr>
            <a:endParaRPr lang="en-US" altLang="zh-CN" sz="24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 marL="609600" indent="-609600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17+</a:t>
            </a:r>
            <a:r>
              <a:rPr lang="en-US" altLang="zh-CN" sz="2400" b="1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f3(-d)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2400" b="1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0959006-7E7B-95A5-2FC6-A634F2176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PC-relative in the Relocatable Object</a:t>
            </a:r>
          </a:p>
        </p:txBody>
      </p:sp>
    </p:spTree>
    <p:extLst>
      <p:ext uri="{BB962C8B-B14F-4D97-AF65-F5344CB8AC3E}">
        <p14:creationId xmlns:p14="http://schemas.microsoft.com/office/powerpoint/2010/main" val="39799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5B00-1793-41CA-925B-166F2E20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19D4-782C-49F3-BF69-DD77AE2CD5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op1(void);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op2(void);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decision(int x)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(x)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op1();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op2();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0E01-F609-426D-89ED-041FBF20D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decision: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$8,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     .L2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.L1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op2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.L1: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$8,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661712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BF5785E8-7A6D-62E1-8F1F-0DAB991C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ACF3C4D-036F-7011-146D-3FA07AD8E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029200"/>
          </a:xfrm>
        </p:spPr>
        <p:txBody>
          <a:bodyPr/>
          <a:lstStyle/>
          <a:p>
            <a:pPr marL="609600" indent="-609600">
              <a:buFontTx/>
              <a:buAutoNum type="arabicPlain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804839:	  7e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jle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17&lt;silly+0x17&gt;</a:t>
            </a:r>
          </a:p>
          <a:p>
            <a:pPr marL="609600" indent="-609600">
              <a:buFontTx/>
              <a:buAutoNum type="arabicPlain"/>
            </a:pPr>
            <a:r>
              <a:rPr lang="en-US" altLang="zh-CN" sz="24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804839e: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89 d0		mov 	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dest1:</a:t>
            </a:r>
          </a:p>
          <a:p>
            <a:pPr marL="609600" indent="-609600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	80483a0:   c1 f8 	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	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 startAt="4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80483a2:   29 c2		sub   	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 startAt="4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80483a4: 8d 14 52	lea	(%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2),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	80483a7: 85 d2		test   	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 startAt="7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80483a9: 7f </a:t>
            </a:r>
            <a:r>
              <a:rPr lang="en-US" altLang="zh-CN" sz="24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	a&lt;silly+0x10&gt;</a:t>
            </a:r>
          </a:p>
          <a:p>
            <a:pPr marL="609600" indent="-609600">
              <a:buClr>
                <a:schemeClr val="tx1"/>
              </a:buClr>
              <a:buFontTx/>
              <a:buAutoNum type="arabicPlain" startAt="7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80483ab: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89 d0	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lang="en-US" altLang="zh-CN" sz="24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dest2:</a:t>
            </a:r>
          </a:p>
          <a:p>
            <a:pPr marL="609600" indent="-609600">
              <a:buFontTx/>
              <a:buNone/>
            </a:pPr>
            <a:endParaRPr lang="en-US" altLang="zh-CN" sz="24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+804839e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80483ab</a:t>
            </a:r>
          </a:p>
          <a:p>
            <a:pPr marL="609600" indent="-609600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80483ab+</a:t>
            </a:r>
            <a:r>
              <a:rPr lang="en-US" altLang="zh-CN" sz="2400" b="1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f3(-d)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804839e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5DED439-47ED-52FC-A8DD-260230859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PC-relative in the Executable Object</a:t>
            </a:r>
          </a:p>
        </p:txBody>
      </p:sp>
    </p:spTree>
    <p:extLst>
      <p:ext uri="{BB962C8B-B14F-4D97-AF65-F5344CB8AC3E}">
        <p14:creationId xmlns:p14="http://schemas.microsoft.com/office/powerpoint/2010/main" val="2336046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710126CD-464B-7943-EBD4-64442C34F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108547" name="内容占位符 2">
            <a:extLst>
              <a:ext uri="{FF2B5EF4-FFF2-40B4-BE49-F238E27FC236}">
                <a16:creationId xmlns:a16="http://schemas.microsoft.com/office/drawing/2014/main" id="{A0B0612C-E369-F9AA-FF2E-C11508BBC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下列</a:t>
            </a:r>
            <a:r>
              <a:rPr lang="en-US" altLang="zh-CN">
                <a:ea typeface="宋体" panose="02010600030101010101" pitchFamily="2" charset="-122"/>
              </a:rPr>
              <a:t>XXXX</a:t>
            </a:r>
            <a:r>
              <a:rPr lang="zh-CN" altLang="en-US">
                <a:ea typeface="宋体" panose="02010600030101010101" pitchFamily="2" charset="-122"/>
              </a:rPr>
              <a:t>的值是什么？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1)</a:t>
            </a:r>
          </a:p>
          <a:p>
            <a:pPr lvl="2"/>
            <a:r>
              <a:rPr lang="zh-CN" altLang="zh-CN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x804828f:	74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05			je</a:t>
            </a:r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XXXX</a:t>
            </a:r>
          </a:p>
          <a:p>
            <a:pPr lvl="2"/>
            <a:r>
              <a:rPr lang="zh-CN" altLang="zh-CN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x8048291: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e8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1e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	            call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80482b4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2)</a:t>
            </a:r>
          </a:p>
          <a:p>
            <a:pPr lvl="2"/>
            <a:r>
              <a:rPr lang="zh-CN" altLang="zh-CN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x8048357: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72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e7			</a:t>
            </a:r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jb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XXXX</a:t>
            </a:r>
          </a:p>
          <a:p>
            <a:pPr lvl="2"/>
            <a:r>
              <a:rPr lang="zh-CN" altLang="zh-CN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x8048359: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c6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05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04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08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01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movb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$0x1,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0x804a010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82FFCC80-5EFF-55D0-D0E7-4C295ED5B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练习答案</a:t>
            </a:r>
          </a:p>
        </p:txBody>
      </p:sp>
      <p:sp>
        <p:nvSpPr>
          <p:cNvPr id="110595" name="内容占位符 2">
            <a:extLst>
              <a:ext uri="{FF2B5EF4-FFF2-40B4-BE49-F238E27FC236}">
                <a16:creationId xmlns:a16="http://schemas.microsoft.com/office/drawing/2014/main" id="{47429EF3-D657-6A18-CC9D-130F08198D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419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下列</a:t>
            </a:r>
            <a:r>
              <a:rPr lang="en-US" altLang="zh-CN">
                <a:ea typeface="宋体" panose="02010600030101010101" pitchFamily="2" charset="-122"/>
              </a:rPr>
              <a:t>XXXX</a:t>
            </a:r>
            <a:r>
              <a:rPr lang="zh-CN" altLang="en-US">
                <a:ea typeface="宋体" panose="02010600030101010101" pitchFamily="2" charset="-122"/>
              </a:rPr>
              <a:t>的值是什么？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1)</a:t>
            </a:r>
          </a:p>
          <a:p>
            <a:pPr lvl="2"/>
            <a:r>
              <a:rPr lang="zh-CN" altLang="zh-CN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x804828f:	74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05			je</a:t>
            </a:r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XXXX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0x8048296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zh-CN" altLang="zh-CN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x8048291: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e8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1e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	            call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80482b4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2)</a:t>
            </a:r>
          </a:p>
          <a:p>
            <a:pPr lvl="2"/>
            <a:r>
              <a:rPr lang="zh-CN" altLang="zh-CN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x8048357: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72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e7			</a:t>
            </a:r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jb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XXXX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0x8048340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zh-CN" altLang="zh-CN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x8048359: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c6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05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04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08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01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movb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$0x1,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0x804a010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>
            <a:extLst>
              <a:ext uri="{FF2B5EF4-FFF2-40B4-BE49-F238E27FC236}">
                <a16:creationId xmlns:a16="http://schemas.microsoft.com/office/drawing/2014/main" id="{DE89DD7B-F2A9-1F94-1B96-BEC1014E8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112643" name="内容占位符 2">
            <a:extLst>
              <a:ext uri="{FF2B5EF4-FFF2-40B4-BE49-F238E27FC236}">
                <a16:creationId xmlns:a16="http://schemas.microsoft.com/office/drawing/2014/main" id="{7309AA1C-C189-AB49-22D9-4B33DAA91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XXXX: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74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12				je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8048391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XXXX: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b8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		mov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$0x0,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%eax</a:t>
            </a:r>
          </a:p>
          <a:p>
            <a:r>
              <a:rPr lang="en-US" altLang="zh-CN">
                <a:ea typeface="宋体" panose="02010600030101010101" pitchFamily="2" charset="-122"/>
              </a:rPr>
              <a:t>4)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80482bf: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e9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		jmp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XXXX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8</a:t>
            </a:r>
            <a:r>
              <a:rPr lang="en-US" altLang="zh-CN">
                <a:ea typeface="宋体" panose="02010600030101010101" pitchFamily="2" charset="-122"/>
              </a:rPr>
              <a:t>0482c4: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90				nop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>
            <a:extLst>
              <a:ext uri="{FF2B5EF4-FFF2-40B4-BE49-F238E27FC236}">
                <a16:creationId xmlns:a16="http://schemas.microsoft.com/office/drawing/2014/main" id="{91397A4C-9ACD-D582-F44B-637596849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练习答案</a:t>
            </a:r>
          </a:p>
        </p:txBody>
      </p:sp>
      <p:sp>
        <p:nvSpPr>
          <p:cNvPr id="114691" name="内容占位符 2">
            <a:extLst>
              <a:ext uri="{FF2B5EF4-FFF2-40B4-BE49-F238E27FC236}">
                <a16:creationId xmlns:a16="http://schemas.microsoft.com/office/drawing/2014/main" id="{193E441B-39F0-5C3B-40F4-D8C69F3F0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296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3)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0x804837d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74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12				je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8048391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0x804837f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b8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00		mov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$0x0,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%eax</a:t>
            </a:r>
          </a:p>
          <a:p>
            <a:r>
              <a:rPr lang="en-US" altLang="zh-CN">
                <a:ea typeface="宋体" panose="02010600030101010101" pitchFamily="2" charset="-122"/>
              </a:rPr>
              <a:t>4)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80482bf: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e9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e0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		jmp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0x80482a4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8</a:t>
            </a:r>
            <a:r>
              <a:rPr lang="en-US" altLang="zh-CN">
                <a:ea typeface="宋体" panose="02010600030101010101" pitchFamily="2" charset="-122"/>
              </a:rPr>
              <a:t>0482c4: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90				nop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z="3200" dirty="0"/>
              <a:t>Conditional Branch Example (Old Style)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95300" y="1118722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server&gt;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09544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4"/>
          <p:cNvGrpSpPr/>
          <p:nvPr/>
        </p:nvGrpSpPr>
        <p:grpSpPr>
          <a:xfrm>
            <a:off x="3657600" y="1036290"/>
            <a:ext cx="5457099" cy="944910"/>
            <a:chOff x="3451412" y="1023590"/>
            <a:chExt cx="5457099" cy="944910"/>
          </a:xfrm>
        </p:grpSpPr>
        <p:sp>
          <p:nvSpPr>
            <p:cNvPr id="8" name="Oval 1"/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" name="TextBox 2"/>
            <p:cNvSpPr txBox="1"/>
            <p:nvPr/>
          </p:nvSpPr>
          <p:spPr>
            <a:xfrm>
              <a:off x="5966012" y="1023590"/>
              <a:ext cx="294249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Get to this shortly</a:t>
              </a:r>
            </a:p>
          </p:txBody>
        </p:sp>
        <p:sp>
          <p:nvSpPr>
            <p:cNvPr id="10" name="Freeform 3"/>
            <p:cNvSpPr/>
            <p:nvPr/>
          </p:nvSpPr>
          <p:spPr bwMode="auto">
            <a:xfrm>
              <a:off x="5138928" y="1101793"/>
              <a:ext cx="1058672" cy="206307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609600" y="1955800"/>
            <a:ext cx="3670300" cy="279256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5072355" y="1955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pic>
        <p:nvPicPr>
          <p:cNvPr id="2" name="Picture 4" descr="fig0402">
            <a:extLst>
              <a:ext uri="{FF2B5EF4-FFF2-40B4-BE49-F238E27FC236}">
                <a16:creationId xmlns:a16="http://schemas.microsoft.com/office/drawing/2014/main" id="{EEAEEB57-D098-887F-0B6C-66FB37FD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68863"/>
            <a:ext cx="312795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31D0D4-A2CA-7436-191E-AFDCCE0F1DCC}"/>
              </a:ext>
            </a:extLst>
          </p:cNvPr>
          <p:cNvSpPr txBox="1"/>
          <p:nvPr/>
        </p:nvSpPr>
        <p:spPr>
          <a:xfrm>
            <a:off x="3170836" y="5195480"/>
            <a:ext cx="334364" cy="1366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Calibri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440BB3-FBE2-E031-3549-D244C37BA561}"/>
              </a:ext>
            </a:extLst>
          </p:cNvPr>
          <p:cNvSpPr txBox="1"/>
          <p:nvPr/>
        </p:nvSpPr>
        <p:spPr>
          <a:xfrm>
            <a:off x="2895600" y="5122589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Calibri" pitchFamily="34" charset="0"/>
              </a:rPr>
              <a:t>Jcc</a:t>
            </a:r>
            <a:r>
              <a:rPr lang="zh-CN" altLang="en-US" sz="1000" dirty="0">
                <a:latin typeface="Calibri" pitchFamily="34" charset="0"/>
              </a:rPr>
              <a:t>条件满足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9A0593-1EA8-B542-2C3A-841256CCB7A9}"/>
              </a:ext>
            </a:extLst>
          </p:cNvPr>
          <p:cNvSpPr txBox="1"/>
          <p:nvPr/>
        </p:nvSpPr>
        <p:spPr>
          <a:xfrm>
            <a:off x="3076568" y="5662219"/>
            <a:ext cx="522900" cy="1907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Calibri" pitchFamily="34" charset="0"/>
              </a:rPr>
              <a:t>分支</a:t>
            </a:r>
            <a:r>
              <a:rPr lang="en-US" altLang="zh-CN" sz="1050" dirty="0">
                <a:latin typeface="Calibri" pitchFamily="34" charset="0"/>
              </a:rPr>
              <a:t>1</a:t>
            </a:r>
            <a:endParaRPr lang="zh-CN" altLang="en-US" sz="1050" dirty="0">
              <a:latin typeface="Calibri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AB2141-96F8-72B0-0216-7F0CCA648B24}"/>
              </a:ext>
            </a:extLst>
          </p:cNvPr>
          <p:cNvSpPr txBox="1"/>
          <p:nvPr/>
        </p:nvSpPr>
        <p:spPr>
          <a:xfrm>
            <a:off x="3058500" y="6300109"/>
            <a:ext cx="522899" cy="1907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Calibri" pitchFamily="34" charset="0"/>
              </a:rPr>
              <a:t>分支</a:t>
            </a:r>
            <a:r>
              <a:rPr lang="en-US" altLang="zh-CN" sz="1050" dirty="0">
                <a:latin typeface="Calibri" pitchFamily="34" charset="0"/>
              </a:rPr>
              <a:t>2</a:t>
            </a:r>
            <a:endParaRPr lang="zh-CN" altLang="en-US" sz="105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164983"/>
            <a:ext cx="8786982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0FD5B884-1076-D763-0822-8FD82ED2A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流水线（</a:t>
            </a:r>
            <a:r>
              <a:rPr kumimoji="1" lang="en-US" altLang="zh-CN">
                <a:ea typeface="宋体" panose="02010600030101010101" pitchFamily="2" charset="-122"/>
              </a:rPr>
              <a:t>pipeline</a:t>
            </a:r>
            <a:r>
              <a:rPr kumimoji="1"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4995" name="幻灯片编号占位符 3">
            <a:extLst>
              <a:ext uri="{FF2B5EF4-FFF2-40B4-BE49-F238E27FC236}">
                <a16:creationId xmlns:a16="http://schemas.microsoft.com/office/drawing/2014/main" id="{1399BFE2-68D1-D968-A6A3-D157920B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2C8830C9-5714-4B46-BDCF-90A62756C402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BCE8970-CE49-EC0E-5F51-EB2A3106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64" y="1295400"/>
            <a:ext cx="784860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b="0" dirty="0"/>
              <a:t>Evie</a:t>
            </a:r>
            <a:r>
              <a:rPr lang="zh-CN" altLang="en-US" b="0" dirty="0"/>
              <a:t>炸鱼店</a:t>
            </a:r>
            <a:endParaRPr lang="en-US" altLang="zh-CN" b="0" dirty="0"/>
          </a:p>
          <a:p>
            <a:pPr lvl="1" algn="l"/>
            <a:r>
              <a:rPr lang="zh-CN" altLang="en-US" b="0" dirty="0"/>
              <a:t>提供：炸鳕鱼、炸薯片、豌豆粥、茶</a:t>
            </a:r>
            <a:endParaRPr lang="en-US" altLang="zh-CN" b="0" dirty="0"/>
          </a:p>
          <a:p>
            <a:pPr lvl="1" algn="l"/>
            <a:r>
              <a:rPr lang="zh-CN" altLang="en-US" b="0" dirty="0"/>
              <a:t>排队问题</a:t>
            </a:r>
            <a:endParaRPr lang="en-US" altLang="zh-CN" b="0" dirty="0"/>
          </a:p>
          <a:p>
            <a:pPr lvl="1" algn="l"/>
            <a:r>
              <a:rPr lang="zh-CN" altLang="en-US" b="0" dirty="0"/>
              <a:t>加长柜台，排队移动中依次得到各种食物</a:t>
            </a:r>
            <a:endParaRPr lang="en-US" altLang="zh-CN" b="0" dirty="0"/>
          </a:p>
          <a:p>
            <a:pPr lvl="1"/>
            <a:endParaRPr lang="zh-CN" altLang="zh-CN" b="0" dirty="0"/>
          </a:p>
        </p:txBody>
      </p:sp>
      <p:pic>
        <p:nvPicPr>
          <p:cNvPr id="84997" name="内容占位符 3" descr="屏幕快照 2017-08-28 上午11.12.15.png">
            <a:extLst>
              <a:ext uri="{FF2B5EF4-FFF2-40B4-BE49-F238E27FC236}">
                <a16:creationId xmlns:a16="http://schemas.microsoft.com/office/drawing/2014/main" id="{BF842587-7990-94AF-2023-904A2F0C1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58" b="-15858"/>
          <a:stretch>
            <a:fillRect/>
          </a:stretch>
        </p:blipFill>
        <p:spPr bwMode="auto">
          <a:xfrm>
            <a:off x="762000" y="2971800"/>
            <a:ext cx="76295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2051050" y="59944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 flipV="1">
            <a:off x="3430814" y="4495800"/>
            <a:ext cx="1035958" cy="14659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6D990A3-FBBA-306B-8043-338ED8002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980729"/>
            <a:ext cx="33401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Information about currently executing program</a:t>
            </a:r>
          </a:p>
          <a:p>
            <a:pPr marL="5524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Temporary data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%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rax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, … )</a:t>
            </a:r>
          </a:p>
          <a:p>
            <a:pPr marL="5524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Location of runtime stack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%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rsp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 )</a:t>
            </a:r>
          </a:p>
          <a:p>
            <a:pPr marL="5524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Location of current code control point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%rip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, … )</a:t>
            </a:r>
          </a:p>
          <a:p>
            <a:pPr marL="5524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Status of recent tests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t> 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9F100607-B741-2D69-7C67-B7ACBF3F1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流水线（</a:t>
            </a:r>
            <a:r>
              <a:rPr kumimoji="1" lang="en-US" altLang="zh-CN">
                <a:ea typeface="宋体" panose="02010600030101010101" pitchFamily="2" charset="-122"/>
              </a:rPr>
              <a:t>pipeline</a:t>
            </a:r>
            <a:r>
              <a:rPr kumimoji="1"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6019" name="幻灯片编号占位符 3">
            <a:extLst>
              <a:ext uri="{FF2B5EF4-FFF2-40B4-BE49-F238E27FC236}">
                <a16:creationId xmlns:a16="http://schemas.microsoft.com/office/drawing/2014/main" id="{859A4071-AD93-E089-3138-6557A970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2C8830C9-5714-4B46-BDCF-90A62756C402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1BC238E-0DBD-6FAC-CA50-F93A49C40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375" y="1295400"/>
            <a:ext cx="7896225" cy="4972050"/>
          </a:xfrm>
        </p:spPr>
        <p:txBody>
          <a:bodyPr/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优点</a:t>
            </a:r>
            <a:endParaRPr kumimoji="1"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资源充分利用，减少排队时间</a:t>
            </a:r>
            <a:endParaRPr kumimoji="1"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每个工人的工作简单，容易培训，成本低，不容易出错</a:t>
            </a:r>
            <a:endParaRPr kumimoji="1"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挑战：</a:t>
            </a:r>
            <a:endParaRPr kumimoji="1"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Daphne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和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Lola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一起来，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Daphne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不买茶，则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Lola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不买薯片。所以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Lola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驻足观望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Daphne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是否买茶（气泡）</a:t>
            </a:r>
            <a:endParaRPr kumimoji="1"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对信誉不好的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Cyril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，要等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Mary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点完</a:t>
            </a:r>
            <a:r>
              <a:rPr kumimoji="1" lang="en-US" altLang="en-US" dirty="0">
                <a:latin typeface="Tahoma" panose="020B0604030504040204" pitchFamily="34" charset="0"/>
                <a:ea typeface="宋体" panose="02010600030101010101" pitchFamily="2" charset="-122"/>
              </a:rPr>
              <a:t>钱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Evie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才给他盛炸鱼（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Cyril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要用前面三个顾客用的资源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—Mary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，资源冲突）</a:t>
            </a:r>
            <a:endParaRPr kumimoji="1" lang="zh-CN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内容占位符 3" descr="屏幕快照 2017-08-28 上午11.12.15.png">
            <a:extLst>
              <a:ext uri="{FF2B5EF4-FFF2-40B4-BE49-F238E27FC236}">
                <a16:creationId xmlns:a16="http://schemas.microsoft.com/office/drawing/2014/main" id="{A83A7233-209B-D49A-4AAA-DAA739FC0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58" b="-15858"/>
          <a:stretch>
            <a:fillRect/>
          </a:stretch>
        </p:blipFill>
        <p:spPr bwMode="auto">
          <a:xfrm>
            <a:off x="1943100" y="4267200"/>
            <a:ext cx="5257800" cy="278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FFDCEAA5-520B-4135-1E17-0191E7F93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流水线（</a:t>
            </a:r>
            <a:r>
              <a:rPr kumimoji="1" lang="en-US" altLang="zh-CN">
                <a:ea typeface="宋体" panose="02010600030101010101" pitchFamily="2" charset="-122"/>
              </a:rPr>
              <a:t>pipeline</a:t>
            </a:r>
            <a:r>
              <a:rPr kumimoji="1"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820871CF-C071-7962-3954-DB5016523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如果分支预测失败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zh-CN" altLang="en-US">
                <a:ea typeface="宋体" panose="02010600030101010101" pitchFamily="2" charset="-122"/>
              </a:rPr>
              <a:t>需要再去加载新的指令，很长时间内，流水线各个环节没有指令需要运行，处于空闲状态，性能下降</a:t>
            </a:r>
          </a:p>
        </p:txBody>
      </p:sp>
      <p:sp>
        <p:nvSpPr>
          <p:cNvPr id="87044" name="幻灯片编号占位符 3">
            <a:extLst>
              <a:ext uri="{FF2B5EF4-FFF2-40B4-BE49-F238E27FC236}">
                <a16:creationId xmlns:a16="http://schemas.microsoft.com/office/drawing/2014/main" id="{B7C26105-4754-5FD7-0A9A-916621C5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2C8830C9-5714-4B46-BDCF-90A62756C402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87045" name="图片 5">
            <a:extLst>
              <a:ext uri="{FF2B5EF4-FFF2-40B4-BE49-F238E27FC236}">
                <a16:creationId xmlns:a16="http://schemas.microsoft.com/office/drawing/2014/main" id="{8D238BE1-464E-CC04-B12B-A433A9D88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51133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78807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2151062"/>
            <a:ext cx="70104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29718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3915969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Calibri Bold" charset="0"/>
              </a:rPr>
              <a:t>May have undesirable effects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4464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47244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57324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indent="-254000" algn="l">
              <a:spcBef>
                <a:spcPts val="600"/>
              </a:spcBef>
              <a:buClr>
                <a:srgbClr val="990000"/>
              </a:buClr>
              <a:buSzPct val="60000"/>
              <a:buFont typeface="Wingdings 2" charset="2"/>
              <a:buChar char="¢"/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indent="-254000" algn="l">
              <a:spcBef>
                <a:spcPts val="600"/>
              </a:spcBef>
              <a:buClr>
                <a:srgbClr val="990000"/>
              </a:buClr>
              <a:buSzPct val="60000"/>
              <a:buFont typeface="Wingdings 2" charset="2"/>
              <a:buChar char="¢"/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Calibri Bold" charset="0"/>
              </a:rPr>
              <a:t>Must be side-effect free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1990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310038" y="1524000"/>
            <a:ext cx="269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Bad Performance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6287384" y="3323823"/>
            <a:ext cx="119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6336811" y="5136683"/>
            <a:ext cx="10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6B996-851A-456C-9C9B-4693293D4416}"/>
              </a:ext>
            </a:extLst>
          </p:cNvPr>
          <p:cNvSpPr txBox="1"/>
          <p:nvPr/>
        </p:nvSpPr>
        <p:spPr>
          <a:xfrm>
            <a:off x="2209800" y="5974090"/>
            <a:ext cx="6354579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x86 being CISC has a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popcount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instruction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D1C3A0-D285-9955-06D3-A7667FD82521}"/>
              </a:ext>
            </a:extLst>
          </p:cNvPr>
          <p:cNvSpPr txBox="1"/>
          <p:nvPr/>
        </p:nvSpPr>
        <p:spPr>
          <a:xfrm>
            <a:off x="6781800" y="1216059"/>
            <a:ext cx="2057399" cy="5875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Loop</a:t>
            </a:r>
            <a:r>
              <a:rPr lang="zh-CN" alt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是标号</a:t>
            </a:r>
            <a:endParaRPr lang="en-US" altLang="zh-CN" sz="1800" dirty="0">
              <a:solidFill>
                <a:srgbClr val="FF0000"/>
              </a:solidFill>
              <a:highlight>
                <a:srgbClr val="FFFF00"/>
              </a:highlight>
              <a:latin typeface="Calibri" pitchFamily="34" charset="0"/>
            </a:endParaRPr>
          </a:p>
          <a:p>
            <a:pPr algn="l"/>
            <a:r>
              <a:rPr lang="zh-CN" alt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冒号后指令的地址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 %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dx		#  t = x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1160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59EC677B-08F2-8113-E7A2-7D475BC5B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08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状态标志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691D7F3-C5C1-2D8B-BA68-9B85B2D61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状态标志是处理器最基本的标志</a:t>
            </a:r>
          </a:p>
          <a:p>
            <a:pPr eaLnBrk="1" hangingPunct="1"/>
            <a:r>
              <a:rPr lang="zh-CN" altLang="en-US"/>
              <a:t>一方面：作为加减运算和逻辑运算的辅助结果</a:t>
            </a:r>
          </a:p>
          <a:p>
            <a:pPr eaLnBrk="1" hangingPunct="1"/>
            <a:r>
              <a:rPr lang="zh-CN" altLang="en-US"/>
              <a:t>另一方面：构成各种条件，实现程序分支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62120BBA-DF0C-DFCF-53AD-22E256BD31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770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37D270-8E61-4731-A525-922D9DB5A75A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anose="02010609060101010101" pitchFamily="49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3797" name="Group 5">
            <a:extLst>
              <a:ext uri="{FF2B5EF4-FFF2-40B4-BE49-F238E27FC236}">
                <a16:creationId xmlns:a16="http://schemas.microsoft.com/office/drawing/2014/main" id="{DE1428A7-56D3-8D7D-C47E-C1C6874E48E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573463"/>
            <a:ext cx="8991600" cy="1908175"/>
            <a:chOff x="73" y="2557"/>
            <a:chExt cx="5664" cy="1202"/>
          </a:xfrm>
        </p:grpSpPr>
        <p:sp>
          <p:nvSpPr>
            <p:cNvPr id="33798" name="AutoShape 6">
              <a:extLst>
                <a:ext uri="{FF2B5EF4-FFF2-40B4-BE49-F238E27FC236}">
                  <a16:creationId xmlns:a16="http://schemas.microsoft.com/office/drawing/2014/main" id="{C06958AE-9BB3-FC12-2F4C-86C5D937FD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69" y="1077"/>
              <a:ext cx="240" cy="4504"/>
            </a:xfrm>
            <a:prstGeom prst="rightBrace">
              <a:avLst>
                <a:gd name="adj1" fmla="val 156389"/>
                <a:gd name="adj2" fmla="val 5044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799" name="Text Box 7">
              <a:extLst>
                <a:ext uri="{FF2B5EF4-FFF2-40B4-BE49-F238E27FC236}">
                  <a16:creationId xmlns:a16="http://schemas.microsoft.com/office/drawing/2014/main" id="{4D06622D-EF10-5075-F4F0-12AAA3281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471"/>
              <a:ext cx="1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8086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的标志</a:t>
              </a: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800" name="Group 8">
              <a:extLst>
                <a:ext uri="{FF2B5EF4-FFF2-40B4-BE49-F238E27FC236}">
                  <a16:creationId xmlns:a16="http://schemas.microsoft.com/office/drawing/2014/main" id="{92E9CACC-AEB9-4DA1-E44C-0DCFCD5DB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" y="2557"/>
              <a:ext cx="5664" cy="556"/>
              <a:chOff x="96" y="2976"/>
              <a:chExt cx="5664" cy="556"/>
            </a:xfrm>
          </p:grpSpPr>
          <p:sp>
            <p:nvSpPr>
              <p:cNvPr id="33801" name="Text Box 9">
                <a:extLst>
                  <a:ext uri="{FF2B5EF4-FFF2-40B4-BE49-F238E27FC236}">
                    <a16:creationId xmlns:a16="http://schemas.microsoft.com/office/drawing/2014/main" id="{69E702A7-2B6C-6B9F-340A-203B01824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5" y="3226"/>
                <a:ext cx="405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OF</a:t>
                </a:r>
              </a:p>
            </p:txBody>
          </p:sp>
          <p:sp>
            <p:nvSpPr>
              <p:cNvPr id="33802" name="Text Box 10">
                <a:extLst>
                  <a:ext uri="{FF2B5EF4-FFF2-40B4-BE49-F238E27FC236}">
                    <a16:creationId xmlns:a16="http://schemas.microsoft.com/office/drawing/2014/main" id="{F3255057-19B0-B437-9676-4E4A7C08F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5" y="2976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03" name="Text Box 11">
                <a:extLst>
                  <a:ext uri="{FF2B5EF4-FFF2-40B4-BE49-F238E27FC236}">
                    <a16:creationId xmlns:a16="http://schemas.microsoft.com/office/drawing/2014/main" id="{6EF4EDAE-E8F9-9E75-57D0-03600C42E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226"/>
                <a:ext cx="809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04" name="Text Box 12">
                <a:extLst>
                  <a:ext uri="{FF2B5EF4-FFF2-40B4-BE49-F238E27FC236}">
                    <a16:creationId xmlns:a16="http://schemas.microsoft.com/office/drawing/2014/main" id="{2697D3D7-8339-07EE-EA49-8C935B107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976"/>
                <a:ext cx="8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15      12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05" name="Text Box 13">
                <a:extLst>
                  <a:ext uri="{FF2B5EF4-FFF2-40B4-BE49-F238E27FC236}">
                    <a16:creationId xmlns:a16="http://schemas.microsoft.com/office/drawing/2014/main" id="{EE90F72F-52E2-5AF0-D3D6-BA7A976CA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" y="3226"/>
                <a:ext cx="404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DF</a:t>
                </a:r>
              </a:p>
            </p:txBody>
          </p:sp>
          <p:sp>
            <p:nvSpPr>
              <p:cNvPr id="33806" name="Text Box 14">
                <a:extLst>
                  <a:ext uri="{FF2B5EF4-FFF2-40B4-BE49-F238E27FC236}">
                    <a16:creationId xmlns:a16="http://schemas.microsoft.com/office/drawing/2014/main" id="{06B1BA50-5E29-2393-47AB-B621AF716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" y="2976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07" name="Text Box 15">
                <a:extLst>
                  <a:ext uri="{FF2B5EF4-FFF2-40B4-BE49-F238E27FC236}">
                    <a16:creationId xmlns:a16="http://schemas.microsoft.com/office/drawing/2014/main" id="{7C6E4EE0-E998-63E0-EFA3-D8A2724880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4" y="3226"/>
                <a:ext cx="405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IF</a:t>
                </a:r>
              </a:p>
            </p:txBody>
          </p:sp>
          <p:sp>
            <p:nvSpPr>
              <p:cNvPr id="33808" name="Text Box 16">
                <a:extLst>
                  <a:ext uri="{FF2B5EF4-FFF2-40B4-BE49-F238E27FC236}">
                    <a16:creationId xmlns:a16="http://schemas.microsoft.com/office/drawing/2014/main" id="{A8C0F69E-9CBF-C68F-3115-785E011C4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4" y="2976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09" name="Text Box 17">
                <a:extLst>
                  <a:ext uri="{FF2B5EF4-FFF2-40B4-BE49-F238E27FC236}">
                    <a16:creationId xmlns:a16="http://schemas.microsoft.com/office/drawing/2014/main" id="{6455C1F3-C9E8-2E12-78AB-943D9C666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9" y="3226"/>
                <a:ext cx="404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TF</a:t>
                </a:r>
              </a:p>
            </p:txBody>
          </p:sp>
          <p:sp>
            <p:nvSpPr>
              <p:cNvPr id="33810" name="Text Box 18">
                <a:extLst>
                  <a:ext uri="{FF2B5EF4-FFF2-40B4-BE49-F238E27FC236}">
                    <a16:creationId xmlns:a16="http://schemas.microsoft.com/office/drawing/2014/main" id="{D5A302B1-64A4-8341-3ED2-B5C81B00A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9" y="2976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1" name="Text Box 19">
                <a:extLst>
                  <a:ext uri="{FF2B5EF4-FFF2-40B4-BE49-F238E27FC236}">
                    <a16:creationId xmlns:a16="http://schemas.microsoft.com/office/drawing/2014/main" id="{BF8D7A32-6A9A-64A8-3CDF-43BE86C43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3" y="3226"/>
                <a:ext cx="405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SF</a:t>
                </a:r>
              </a:p>
            </p:txBody>
          </p:sp>
          <p:sp>
            <p:nvSpPr>
              <p:cNvPr id="33812" name="Text Box 20">
                <a:extLst>
                  <a:ext uri="{FF2B5EF4-FFF2-40B4-BE49-F238E27FC236}">
                    <a16:creationId xmlns:a16="http://schemas.microsoft.com/office/drawing/2014/main" id="{47BBB90D-7E5E-5A6B-1F2B-1C23645EB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3" y="2976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3" name="Text Box 21">
                <a:extLst>
                  <a:ext uri="{FF2B5EF4-FFF2-40B4-BE49-F238E27FC236}">
                    <a16:creationId xmlns:a16="http://schemas.microsoft.com/office/drawing/2014/main" id="{5884DB0E-B1C2-67D5-691C-3D794296CE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26"/>
                <a:ext cx="405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ZF</a:t>
                </a:r>
              </a:p>
            </p:txBody>
          </p:sp>
          <p:sp>
            <p:nvSpPr>
              <p:cNvPr id="33814" name="Text Box 22">
                <a:extLst>
                  <a:ext uri="{FF2B5EF4-FFF2-40B4-BE49-F238E27FC236}">
                    <a16:creationId xmlns:a16="http://schemas.microsoft.com/office/drawing/2014/main" id="{28362804-2878-23D4-5A13-85E9B38E7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76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5" name="Text Box 23">
                <a:extLst>
                  <a:ext uri="{FF2B5EF4-FFF2-40B4-BE49-F238E27FC236}">
                    <a16:creationId xmlns:a16="http://schemas.microsoft.com/office/drawing/2014/main" id="{7F16BD21-27A8-B70B-1EA9-338B6A785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3226"/>
                <a:ext cx="404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6" name="Text Box 24">
                <a:extLst>
                  <a:ext uri="{FF2B5EF4-FFF2-40B4-BE49-F238E27FC236}">
                    <a16:creationId xmlns:a16="http://schemas.microsoft.com/office/drawing/2014/main" id="{8E093BB2-AC36-C4B4-35B2-6D1AEE543A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2976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7" name="Text Box 25">
                <a:extLst>
                  <a:ext uri="{FF2B5EF4-FFF2-40B4-BE49-F238E27FC236}">
                    <a16:creationId xmlns:a16="http://schemas.microsoft.com/office/drawing/2014/main" id="{CAFDC9D0-03E6-67D4-64BF-566926E78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" y="3226"/>
                <a:ext cx="405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AF</a:t>
                </a:r>
              </a:p>
            </p:txBody>
          </p:sp>
          <p:sp>
            <p:nvSpPr>
              <p:cNvPr id="33818" name="Text Box 26">
                <a:extLst>
                  <a:ext uri="{FF2B5EF4-FFF2-40B4-BE49-F238E27FC236}">
                    <a16:creationId xmlns:a16="http://schemas.microsoft.com/office/drawing/2014/main" id="{D6446A49-2593-A2D2-1830-A7D1B9B0B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" y="2976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9" name="Text Box 27">
                <a:extLst>
                  <a:ext uri="{FF2B5EF4-FFF2-40B4-BE49-F238E27FC236}">
                    <a16:creationId xmlns:a16="http://schemas.microsoft.com/office/drawing/2014/main" id="{06BA2194-D0B7-FB52-0811-02F6250139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3226"/>
                <a:ext cx="404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0" name="Text Box 28">
                <a:extLst>
                  <a:ext uri="{FF2B5EF4-FFF2-40B4-BE49-F238E27FC236}">
                    <a16:creationId xmlns:a16="http://schemas.microsoft.com/office/drawing/2014/main" id="{CA508429-D703-D108-ABDD-41B605844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76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1" name="Text Box 29">
                <a:extLst>
                  <a:ext uri="{FF2B5EF4-FFF2-40B4-BE49-F238E27FC236}">
                    <a16:creationId xmlns:a16="http://schemas.microsoft.com/office/drawing/2014/main" id="{C2ACD11C-3D2E-C679-49A0-247BAC8F0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6" y="3226"/>
                <a:ext cx="405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PF</a:t>
                </a:r>
              </a:p>
            </p:txBody>
          </p:sp>
          <p:sp>
            <p:nvSpPr>
              <p:cNvPr id="33822" name="Text Box 30">
                <a:extLst>
                  <a:ext uri="{FF2B5EF4-FFF2-40B4-BE49-F238E27FC236}">
                    <a16:creationId xmlns:a16="http://schemas.microsoft.com/office/drawing/2014/main" id="{F737AFB6-ABD3-8CE2-8C0A-CFBF7E2BA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6" y="2976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3" name="Text Box 31">
                <a:extLst>
                  <a:ext uri="{FF2B5EF4-FFF2-40B4-BE49-F238E27FC236}">
                    <a16:creationId xmlns:a16="http://schemas.microsoft.com/office/drawing/2014/main" id="{306F04D5-AD4F-45F8-B6DC-DEF2CBCAB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1" y="3226"/>
                <a:ext cx="404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4" name="Text Box 32">
                <a:extLst>
                  <a:ext uri="{FF2B5EF4-FFF2-40B4-BE49-F238E27FC236}">
                    <a16:creationId xmlns:a16="http://schemas.microsoft.com/office/drawing/2014/main" id="{F1BD895D-1209-4F3B-40E0-63882B240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1" y="2976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5" name="Text Box 33">
                <a:extLst>
                  <a:ext uri="{FF2B5EF4-FFF2-40B4-BE49-F238E27FC236}">
                    <a16:creationId xmlns:a16="http://schemas.microsoft.com/office/drawing/2014/main" id="{0855A512-F70D-8DCD-A6AE-71510DEF6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5" y="3226"/>
                <a:ext cx="405" cy="306"/>
              </a:xfrm>
              <a:prstGeom prst="rect">
                <a:avLst/>
              </a:prstGeom>
              <a:noFill/>
              <a:ln w="28575" cap="sq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CF</a:t>
                </a:r>
              </a:p>
            </p:txBody>
          </p:sp>
          <p:sp>
            <p:nvSpPr>
              <p:cNvPr id="33826" name="Text Box 34">
                <a:extLst>
                  <a:ext uri="{FF2B5EF4-FFF2-40B4-BE49-F238E27FC236}">
                    <a16:creationId xmlns:a16="http://schemas.microsoft.com/office/drawing/2014/main" id="{3CB7D689-835C-F402-7F3F-BFA1F94E5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5" y="2976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CC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219700"/>
            <a:ext cx="8382000" cy="1282700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  <a:p>
            <a:r>
              <a:rPr lang="en-US" dirty="0"/>
              <a:t>Compare to do-while version of function</a:t>
            </a:r>
          </a:p>
          <a:p>
            <a:pPr lvl="1"/>
            <a:r>
              <a:rPr lang="en-US" dirty="0"/>
              <a:t>Removes jump to middle.  </a:t>
            </a:r>
            <a:r>
              <a:rPr lang="en-US" dirty="0">
                <a:solidFill>
                  <a:srgbClr val="FF0000"/>
                </a:solidFill>
              </a:rPr>
              <a:t>When 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33134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24450" y="1806575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24450" y="2720975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24450" y="3711575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4972050" y="4702175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181600" y="1349375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181600" y="2308225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00650" y="3298825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19700" y="4289425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 –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482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14025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2D71948A-7401-D8A3-E137-14D493AD4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08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进位标志</a:t>
            </a:r>
            <a:r>
              <a:rPr lang="en-US" altLang="zh-CN"/>
              <a:t>CF</a:t>
            </a:r>
            <a:r>
              <a:rPr lang="zh-CN" altLang="en-US"/>
              <a:t>（</a:t>
            </a:r>
            <a:r>
              <a:rPr lang="en-US" altLang="zh-CN"/>
              <a:t>Carry Flag</a:t>
            </a:r>
            <a:r>
              <a:rPr lang="zh-CN" altLang="en-US"/>
              <a:t>）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9B474B6-4D47-3137-8259-921F71519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当加减运算结果的最高有效位</a:t>
            </a:r>
            <a:r>
              <a:rPr lang="zh-CN" altLang="en-US">
                <a:solidFill>
                  <a:srgbClr val="CC3300"/>
                </a:solidFill>
              </a:rPr>
              <a:t>有进位</a:t>
            </a:r>
            <a:r>
              <a:rPr lang="zh-CN" altLang="en-US"/>
              <a:t>（加法）或</a:t>
            </a:r>
            <a:r>
              <a:rPr lang="zh-CN" altLang="en-US">
                <a:solidFill>
                  <a:srgbClr val="CC3300"/>
                </a:solidFill>
              </a:rPr>
              <a:t>借位</a:t>
            </a:r>
            <a:r>
              <a:rPr lang="zh-CN" altLang="en-US"/>
              <a:t>（减法）时，进位标志置</a:t>
            </a:r>
            <a:r>
              <a:rPr lang="en-US" altLang="zh-CN"/>
              <a:t>1</a:t>
            </a:r>
            <a:r>
              <a:rPr lang="zh-CN" altLang="en-US"/>
              <a:t>，即</a:t>
            </a:r>
            <a:r>
              <a:rPr lang="en-US" altLang="zh-CN">
                <a:solidFill>
                  <a:srgbClr val="CC3300"/>
                </a:solidFill>
              </a:rPr>
              <a:t>CF</a:t>
            </a:r>
            <a:r>
              <a:rPr lang="zh-CN" altLang="en-US">
                <a:solidFill>
                  <a:srgbClr val="CC3300"/>
                </a:solidFill>
              </a:rPr>
              <a:t>＝</a:t>
            </a:r>
            <a:r>
              <a:rPr lang="en-US" altLang="zh-CN">
                <a:solidFill>
                  <a:srgbClr val="CC3300"/>
                </a:solidFill>
              </a:rPr>
              <a:t>1</a:t>
            </a:r>
            <a:r>
              <a:rPr lang="zh-CN" altLang="en-US"/>
              <a:t>；否则</a:t>
            </a:r>
            <a:r>
              <a:rPr lang="en-US" altLang="zh-CN"/>
              <a:t>CF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  <a:p>
            <a:pPr eaLnBrk="1" hangingPunct="1"/>
            <a:r>
              <a:rPr lang="zh-CN" altLang="en-US"/>
              <a:t>针对无符号整数，判断加减结果是否超出表达范围</a:t>
            </a:r>
          </a:p>
          <a:p>
            <a:pPr lvl="1" eaLnBrk="1" hangingPunct="1"/>
            <a:r>
              <a:rPr lang="en-US" altLang="zh-CN"/>
              <a:t>N</a:t>
            </a:r>
            <a:r>
              <a:rPr lang="zh-CN" altLang="en-US"/>
              <a:t>个二进制位表达无符号整数的范围：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en-US" altLang="zh-CN"/>
              <a:t>-1</a:t>
            </a:r>
          </a:p>
          <a:p>
            <a:pPr lvl="1" eaLnBrk="1" hangingPunct="1"/>
            <a:r>
              <a:rPr lang="en-US" altLang="zh-CN"/>
              <a:t>8</a:t>
            </a:r>
            <a:r>
              <a:rPr lang="zh-CN" altLang="en-US"/>
              <a:t>位：</a:t>
            </a:r>
            <a:r>
              <a:rPr lang="en-US" altLang="zh-CN"/>
              <a:t>0</a:t>
            </a:r>
            <a:r>
              <a:rPr lang="zh-CN" altLang="en-US"/>
              <a:t>～＋</a:t>
            </a:r>
            <a:r>
              <a:rPr lang="en-US" altLang="zh-CN"/>
              <a:t>255</a:t>
            </a:r>
          </a:p>
          <a:p>
            <a:pPr lvl="1" eaLnBrk="1" hangingPunct="1"/>
            <a:r>
              <a:rPr lang="en-US" altLang="zh-CN"/>
              <a:t>16</a:t>
            </a:r>
            <a:r>
              <a:rPr lang="zh-CN" altLang="en-US"/>
              <a:t>位：</a:t>
            </a:r>
            <a:r>
              <a:rPr lang="en-US" altLang="zh-CN"/>
              <a:t>0</a:t>
            </a:r>
            <a:r>
              <a:rPr lang="zh-CN" altLang="en-US"/>
              <a:t>～＋</a:t>
            </a:r>
            <a:r>
              <a:rPr lang="en-US" altLang="zh-CN"/>
              <a:t>65535</a:t>
            </a:r>
          </a:p>
          <a:p>
            <a:pPr lvl="1" eaLnBrk="1" hangingPunct="1"/>
            <a:r>
              <a:rPr lang="en-US" altLang="zh-CN"/>
              <a:t>32</a:t>
            </a:r>
            <a:r>
              <a:rPr lang="zh-CN" altLang="en-US"/>
              <a:t>位：</a:t>
            </a:r>
            <a:r>
              <a:rPr lang="en-US" altLang="zh-CN"/>
              <a:t>0</a:t>
            </a:r>
            <a:r>
              <a:rPr lang="zh-CN" altLang="en-US"/>
              <a:t>～＋</a:t>
            </a:r>
            <a:r>
              <a:rPr lang="en-US" altLang="zh-CN"/>
              <a:t>2</a:t>
            </a:r>
            <a:r>
              <a:rPr lang="en-US" altLang="zh-CN" baseline="30000"/>
              <a:t>32</a:t>
            </a:r>
            <a:r>
              <a:rPr lang="zh-CN" altLang="en-US"/>
              <a:t>－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6CD32936-7874-E79A-03F5-0DD4CE5EC0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770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6C4848-4C9B-4CE0-B1E4-5102D34C700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anose="02010609060101010101" pitchFamily="49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0541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65888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8100" y="12954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79039"/>
              </p:ext>
            </p:extLst>
          </p:nvPr>
        </p:nvGraphicFramePr>
        <p:xfrm>
          <a:off x="357018" y="4898322"/>
          <a:ext cx="33528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8">
            <a:extLst>
              <a:ext uri="{FF2B5EF4-FFF2-40B4-BE49-F238E27FC236}">
                <a16:creationId xmlns:a16="http://schemas.microsoft.com/office/drawing/2014/main" id="{E6F3BBBF-7604-A547-AF1C-5BF906B3F9F3}"/>
              </a:ext>
            </a:extLst>
          </p:cNvPr>
          <p:cNvSpPr>
            <a:spLocks/>
          </p:cNvSpPr>
          <p:nvPr/>
        </p:nvSpPr>
        <p:spPr bwMode="auto">
          <a:xfrm>
            <a:off x="5257800" y="4488747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88593"/>
              </p:ext>
            </p:extLst>
          </p:nvPr>
        </p:nvGraphicFramePr>
        <p:xfrm>
          <a:off x="609600" y="4724400"/>
          <a:ext cx="33528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8">
            <a:extLst>
              <a:ext uri="{FF2B5EF4-FFF2-40B4-BE49-F238E27FC236}">
                <a16:creationId xmlns:a16="http://schemas.microsoft.com/office/drawing/2014/main" id="{9F29054B-DE60-5538-A2E6-55EC65707B17}"/>
              </a:ext>
            </a:extLst>
          </p:cNvPr>
          <p:cNvSpPr>
            <a:spLocks/>
          </p:cNvSpPr>
          <p:nvPr/>
        </p:nvSpPr>
        <p:spPr bwMode="auto">
          <a:xfrm>
            <a:off x="5162552" y="4267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9FA25F87-524E-F8C5-D507-AB9EB112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多判断条件的短路性</a:t>
            </a:r>
          </a:p>
        </p:txBody>
      </p:sp>
      <p:sp>
        <p:nvSpPr>
          <p:cNvPr id="70659" name="幻灯片编号占位符 3">
            <a:extLst>
              <a:ext uri="{FF2B5EF4-FFF2-40B4-BE49-F238E27FC236}">
                <a16:creationId xmlns:a16="http://schemas.microsoft.com/office/drawing/2014/main" id="{F5429CEC-9C8B-DBB2-80DD-936A8811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947C84C-CA08-547D-C317-EFCEBC7A7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28448" y="1197678"/>
            <a:ext cx="82073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zh-CN" altLang="en-US" b="0" dirty="0"/>
              <a:t>逻辑与运算</a:t>
            </a:r>
          </a:p>
          <a:p>
            <a:pPr lvl="1" eaLnBrk="1" hangingPunct="1"/>
            <a:endParaRPr lang="en-US" altLang="zh-CN" b="0" dirty="0"/>
          </a:p>
        </p:txBody>
      </p:sp>
      <p:sp>
        <p:nvSpPr>
          <p:cNvPr id="70661" name="Text Box 4">
            <a:extLst>
              <a:ext uri="{FF2B5EF4-FFF2-40B4-BE49-F238E27FC236}">
                <a16:creationId xmlns:a16="http://schemas.microsoft.com/office/drawing/2014/main" id="{DCF8E758-0F76-4B5E-8A55-BFB27E07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26510"/>
            <a:ext cx="5688012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while </a:t>
            </a:r>
            <a:r>
              <a:rPr lang="en-US" altLang="zh-CN" sz="2000" dirty="0">
                <a:solidFill>
                  <a:schemeClr val="hlink"/>
                </a:solidFill>
                <a:latin typeface="Tahoma" panose="020B0604030504040204" pitchFamily="34" charset="0"/>
              </a:rPr>
              <a:t>(sum &lt; 1000) and (count ≤ 24)</a:t>
            </a:r>
            <a:r>
              <a:rPr lang="en-US" altLang="zh-CN" sz="2000" dirty="0">
                <a:latin typeface="Tahoma" panose="020B0604030504040204" pitchFamily="34" charset="0"/>
              </a:rPr>
              <a:t> loop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	... { body of loop }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end while;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两个条件必须都成立</a:t>
            </a:r>
            <a:r>
              <a:rPr lang="en-US" altLang="zh-CN" sz="2000" dirty="0">
                <a:latin typeface="Tahoma" panose="020B0604030504040204" pitchFamily="34" charset="0"/>
              </a:rPr>
              <a:t>&lt;==&gt;</a:t>
            </a:r>
            <a:r>
              <a:rPr lang="zh-CN" altLang="en-US" sz="2000" dirty="0">
                <a:latin typeface="Tahoma" panose="020B0604030504040204" pitchFamily="34" charset="0"/>
              </a:rPr>
              <a:t>任一个不成立都退出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11FFE76-2006-2C7A-5DA3-FC171DC3F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57563"/>
            <a:ext cx="8208963" cy="31702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rgbClr val="FF00FF"/>
                </a:solidFill>
              </a:rPr>
              <a:t>whileSum</a:t>
            </a:r>
            <a:r>
              <a:rPr lang="en-US" altLang="zh-CN" sz="2000" dirty="0">
                <a:solidFill>
                  <a:srgbClr val="FF00FF"/>
                </a:solidFill>
              </a:rPr>
              <a:t>:</a:t>
            </a:r>
            <a:r>
              <a:rPr lang="en-US" altLang="zh-CN" sz="2000" dirty="0">
                <a:solidFill>
                  <a:srgbClr val="009900"/>
                </a:solidFill>
              </a:rPr>
              <a:t>  	</a:t>
            </a:r>
            <a:r>
              <a:rPr lang="en-US" altLang="zh-CN" sz="2000" dirty="0" err="1">
                <a:solidFill>
                  <a:schemeClr val="hlink"/>
                </a:solidFill>
              </a:rPr>
              <a:t>cmpw</a:t>
            </a:r>
            <a:r>
              <a:rPr lang="en-US" altLang="zh-CN" sz="2000" dirty="0">
                <a:solidFill>
                  <a:schemeClr val="hlink"/>
                </a:solidFill>
              </a:rPr>
              <a:t> $1000, $sum</a:t>
            </a:r>
            <a:r>
              <a:rPr lang="en-US" altLang="zh-CN" sz="2000" dirty="0">
                <a:solidFill>
                  <a:srgbClr val="009900"/>
                </a:solidFill>
              </a:rPr>
              <a:t> 	</a:t>
            </a:r>
            <a:r>
              <a:rPr lang="en-US" altLang="zh-CN" sz="2000" dirty="0"/>
              <a:t>; sum &lt; 1000 ?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 err="1">
                <a:solidFill>
                  <a:srgbClr val="009900"/>
                </a:solidFill>
              </a:rPr>
              <a:t>jnl</a:t>
            </a:r>
            <a:r>
              <a:rPr lang="en-US" altLang="zh-CN" sz="2000" dirty="0">
                <a:solidFill>
                  <a:srgbClr val="009900"/>
                </a:solidFill>
              </a:rPr>
              <a:t> 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</a:rPr>
              <a:t>endWhileSum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9900"/>
                </a:solidFill>
              </a:rPr>
              <a:t>	</a:t>
            </a:r>
            <a:r>
              <a:rPr lang="en-US" altLang="zh-CN" sz="2000" dirty="0"/>
              <a:t>; exit if not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 err="1">
                <a:solidFill>
                  <a:schemeClr val="hlink"/>
                </a:solidFill>
              </a:rPr>
              <a:t>cmpw</a:t>
            </a:r>
            <a:r>
              <a:rPr lang="en-US" altLang="zh-CN" sz="2000" dirty="0">
                <a:solidFill>
                  <a:schemeClr val="hlink"/>
                </a:solidFill>
              </a:rPr>
              <a:t> $24, %cx</a:t>
            </a:r>
            <a:r>
              <a:rPr lang="en-US" altLang="zh-CN" sz="2000" dirty="0">
                <a:solidFill>
                  <a:srgbClr val="009900"/>
                </a:solidFill>
              </a:rPr>
              <a:t> 	</a:t>
            </a:r>
            <a:r>
              <a:rPr lang="en-US" altLang="zh-CN" sz="2000" dirty="0"/>
              <a:t>; count &lt;= 24 ?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 err="1">
                <a:solidFill>
                  <a:srgbClr val="009900"/>
                </a:solidFill>
              </a:rPr>
              <a:t>jnle</a:t>
            </a:r>
            <a:r>
              <a:rPr lang="en-US" altLang="zh-CN" sz="2000" dirty="0">
                <a:solidFill>
                  <a:srgbClr val="009900"/>
                </a:solidFill>
              </a:rPr>
              <a:t> 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</a:rPr>
              <a:t>endWhileSum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9900"/>
                </a:solidFill>
              </a:rPr>
              <a:t>	</a:t>
            </a:r>
            <a:r>
              <a:rPr lang="en-US" altLang="zh-CN" sz="2000" dirty="0"/>
              <a:t>; exit if not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</a:rPr>
              <a:t>		. </a:t>
            </a:r>
            <a:r>
              <a:rPr lang="en-US" altLang="zh-CN" sz="1800" dirty="0">
                <a:solidFill>
                  <a:srgbClr val="009900"/>
                </a:solidFill>
              </a:rPr>
              <a:t>. .</a:t>
            </a:r>
            <a:r>
              <a:rPr lang="en-US" altLang="zh-CN" sz="1800" b="0" dirty="0"/>
              <a:t> </a:t>
            </a:r>
            <a:r>
              <a:rPr lang="en-US" altLang="zh-CN" sz="2000" dirty="0">
                <a:solidFill>
                  <a:srgbClr val="009900"/>
                </a:solidFill>
              </a:rPr>
              <a:t>			</a:t>
            </a:r>
            <a:r>
              <a:rPr lang="en-US" altLang="zh-CN" sz="2000" dirty="0"/>
              <a:t>; body of loop . .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 err="1">
                <a:solidFill>
                  <a:srgbClr val="009900"/>
                </a:solidFill>
              </a:rPr>
              <a:t>jmp</a:t>
            </a:r>
            <a:r>
              <a:rPr lang="en-US" altLang="zh-CN" sz="2000" dirty="0">
                <a:solidFill>
                  <a:srgbClr val="009900"/>
                </a:solidFill>
              </a:rPr>
              <a:t> </a:t>
            </a:r>
            <a:r>
              <a:rPr lang="en-US" altLang="zh-CN" sz="2000" dirty="0" err="1">
                <a:solidFill>
                  <a:srgbClr val="FF00FF"/>
                </a:solidFill>
              </a:rPr>
              <a:t>whileSum</a:t>
            </a:r>
            <a:r>
              <a:rPr lang="en-US" altLang="zh-CN" sz="2000" dirty="0">
                <a:solidFill>
                  <a:srgbClr val="009900"/>
                </a:solidFill>
              </a:rPr>
              <a:t> 	</a:t>
            </a:r>
            <a:r>
              <a:rPr lang="en-US" altLang="zh-CN" sz="2000" dirty="0"/>
              <a:t>; go check condition again</a:t>
            </a:r>
            <a:r>
              <a:rPr lang="en-US" altLang="zh-CN" sz="2000" dirty="0">
                <a:solidFill>
                  <a:srgbClr val="009900"/>
                </a:solidFill>
              </a:rPr>
              <a:t>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</a:rPr>
              <a:t>endWhileSum</a:t>
            </a:r>
            <a:r>
              <a:rPr lang="en-US" altLang="zh-CN" sz="2000" dirty="0">
                <a:solidFill>
                  <a:schemeClr val="folHlink"/>
                </a:solidFill>
              </a:rPr>
              <a:t>: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AC46B1F2-FEC2-A866-1C4A-1949496A7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多判断条件的短路性</a:t>
            </a:r>
          </a:p>
        </p:txBody>
      </p:sp>
      <p:sp>
        <p:nvSpPr>
          <p:cNvPr id="71683" name="幻灯片编号占位符 3">
            <a:extLst>
              <a:ext uri="{FF2B5EF4-FFF2-40B4-BE49-F238E27FC236}">
                <a16:creationId xmlns:a16="http://schemas.microsoft.com/office/drawing/2014/main" id="{AA61EAC9-3963-CF18-0767-C008A032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644BB0E-3F38-89E3-6D9E-E1D5E15CD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82073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zh-CN" altLang="en-US" b="0" dirty="0"/>
              <a:t>逻辑或运算</a:t>
            </a:r>
          </a:p>
          <a:p>
            <a:pPr lvl="1" eaLnBrk="1" hangingPunct="1"/>
            <a:endParaRPr lang="en-US" altLang="zh-CN" b="0" dirty="0"/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2CBBDE9C-ED90-69AF-7F17-43E6A9C5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371600"/>
            <a:ext cx="56880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while </a:t>
            </a:r>
            <a:r>
              <a:rPr lang="en-US" altLang="zh-CN" sz="2000" dirty="0">
                <a:solidFill>
                  <a:schemeClr val="hlink"/>
                </a:solidFill>
                <a:latin typeface="Tahoma" panose="020B0604030504040204" pitchFamily="34" charset="0"/>
              </a:rPr>
              <a:t>(sum &lt; 1000) or (flag=1)</a:t>
            </a:r>
            <a:r>
              <a:rPr lang="en-US" altLang="zh-CN" sz="2000" dirty="0">
                <a:latin typeface="Tahoma" panose="020B0604030504040204" pitchFamily="34" charset="0"/>
              </a:rPr>
              <a:t> loop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	... { body of loop }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end while;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6B3696F-50FE-2109-FA42-04DE489F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97200"/>
            <a:ext cx="8208962" cy="3606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rgbClr val="FF00FF"/>
                </a:solidFill>
              </a:rPr>
              <a:t>whileSum</a:t>
            </a:r>
            <a:r>
              <a:rPr lang="en-US" altLang="zh-CN" sz="2000" dirty="0">
                <a:solidFill>
                  <a:srgbClr val="FF00FF"/>
                </a:solidFill>
              </a:rPr>
              <a:t>:</a:t>
            </a:r>
            <a:r>
              <a:rPr lang="en-US" altLang="zh-CN" sz="2000" dirty="0">
                <a:solidFill>
                  <a:srgbClr val="009900"/>
                </a:solidFill>
              </a:rPr>
              <a:t>  	</a:t>
            </a:r>
            <a:r>
              <a:rPr lang="en-US" altLang="zh-CN" sz="2000" dirty="0" err="1">
                <a:solidFill>
                  <a:schemeClr val="hlink"/>
                </a:solidFill>
              </a:rPr>
              <a:t>cmpw</a:t>
            </a:r>
            <a:r>
              <a:rPr lang="en-US" altLang="zh-CN" sz="2000" dirty="0">
                <a:solidFill>
                  <a:schemeClr val="hlink"/>
                </a:solidFill>
              </a:rPr>
              <a:t> $1000, $sum</a:t>
            </a:r>
            <a:r>
              <a:rPr lang="en-US" altLang="zh-CN" sz="2000" dirty="0">
                <a:solidFill>
                  <a:srgbClr val="009900"/>
                </a:solidFill>
              </a:rPr>
              <a:t> 	</a:t>
            </a:r>
            <a:r>
              <a:rPr lang="en-US" altLang="zh-CN" sz="2000" dirty="0"/>
              <a:t>; sum &lt; 1000 ?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 err="1">
                <a:solidFill>
                  <a:srgbClr val="009900"/>
                </a:solidFill>
              </a:rPr>
              <a:t>jl</a:t>
            </a:r>
            <a:r>
              <a:rPr lang="en-US" altLang="zh-CN" sz="2000" dirty="0">
                <a:solidFill>
                  <a:srgbClr val="009900"/>
                </a:solidFill>
              </a:rPr>
              <a:t>  </a:t>
            </a:r>
            <a:r>
              <a:rPr lang="en-US" altLang="zh-CN" sz="2000" dirty="0">
                <a:solidFill>
                  <a:srgbClr val="9933FF"/>
                </a:solidFill>
              </a:rPr>
              <a:t>body </a:t>
            </a: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/>
              <a:t>; </a:t>
            </a:r>
            <a:r>
              <a:rPr lang="en-US" altLang="zh-CN" sz="2000" dirty="0">
                <a:solidFill>
                  <a:srgbClr val="9933FF"/>
                </a:solidFill>
              </a:rPr>
              <a:t>execute body if so</a:t>
            </a:r>
            <a:r>
              <a:rPr lang="en-US" altLang="zh-CN" sz="1800" b="0" dirty="0">
                <a:solidFill>
                  <a:srgbClr val="9933FF"/>
                </a:solidFill>
              </a:rPr>
              <a:t> 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 err="1">
                <a:solidFill>
                  <a:schemeClr val="hlink"/>
                </a:solidFill>
              </a:rPr>
              <a:t>cmpb</a:t>
            </a:r>
            <a:r>
              <a:rPr lang="en-US" altLang="zh-CN" sz="2000" dirty="0">
                <a:solidFill>
                  <a:schemeClr val="hlink"/>
                </a:solidFill>
              </a:rPr>
              <a:t> $1, %dh</a:t>
            </a:r>
            <a:r>
              <a:rPr lang="en-US" altLang="zh-CN" sz="2000" dirty="0">
                <a:solidFill>
                  <a:srgbClr val="009900"/>
                </a:solidFill>
              </a:rPr>
              <a:t> 		</a:t>
            </a:r>
            <a:r>
              <a:rPr lang="en-US" altLang="zh-CN" sz="2000" dirty="0"/>
              <a:t>; flag=1 ?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 err="1">
                <a:solidFill>
                  <a:srgbClr val="009900"/>
                </a:solidFill>
              </a:rPr>
              <a:t>jne</a:t>
            </a:r>
            <a:r>
              <a:rPr lang="en-US" altLang="zh-CN" sz="2000" dirty="0">
                <a:solidFill>
                  <a:srgbClr val="009900"/>
                </a:solidFill>
              </a:rPr>
              <a:t> 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</a:rPr>
              <a:t>endWhileSum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9900"/>
                </a:solidFill>
              </a:rPr>
              <a:t>	</a:t>
            </a:r>
            <a:r>
              <a:rPr lang="en-US" altLang="zh-CN" sz="2000" dirty="0"/>
              <a:t>; exit if not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9933FF"/>
                </a:solidFill>
              </a:rPr>
              <a:t>body:</a:t>
            </a: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>
                <a:solidFill>
                  <a:srgbClr val="9933FF"/>
                </a:solidFill>
              </a:rPr>
              <a:t>. </a:t>
            </a:r>
            <a:r>
              <a:rPr lang="en-US" altLang="zh-CN" sz="1800" dirty="0">
                <a:solidFill>
                  <a:srgbClr val="9933FF"/>
                </a:solidFill>
              </a:rPr>
              <a:t>. .</a:t>
            </a:r>
            <a:r>
              <a:rPr lang="en-US" altLang="zh-CN" sz="1800" b="0" dirty="0"/>
              <a:t> </a:t>
            </a:r>
            <a:r>
              <a:rPr lang="en-US" altLang="zh-CN" sz="2000" dirty="0">
                <a:solidFill>
                  <a:srgbClr val="009900"/>
                </a:solidFill>
              </a:rPr>
              <a:t>			</a:t>
            </a:r>
            <a:r>
              <a:rPr lang="en-US" altLang="zh-CN" sz="2000" dirty="0"/>
              <a:t>; body of loop . .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9933FF"/>
                </a:solidFill>
                <a:latin typeface="Arial" charset="0"/>
              </a:rPr>
              <a:t>…</a:t>
            </a:r>
            <a:r>
              <a:rPr lang="en-US" altLang="zh-CN" sz="2000" dirty="0">
                <a:solidFill>
                  <a:srgbClr val="9933FF"/>
                </a:solidFill>
              </a:rPr>
              <a:t>.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</a:rPr>
              <a:t>		</a:t>
            </a:r>
            <a:r>
              <a:rPr lang="en-US" altLang="zh-CN" sz="2000" dirty="0" err="1">
                <a:solidFill>
                  <a:srgbClr val="009900"/>
                </a:solidFill>
              </a:rPr>
              <a:t>jmp</a:t>
            </a:r>
            <a:r>
              <a:rPr lang="en-US" altLang="zh-CN" sz="2000" dirty="0">
                <a:solidFill>
                  <a:srgbClr val="009900"/>
                </a:solidFill>
              </a:rPr>
              <a:t>  </a:t>
            </a:r>
            <a:r>
              <a:rPr lang="en-US" altLang="zh-CN" sz="2000" dirty="0" err="1">
                <a:solidFill>
                  <a:srgbClr val="FF00FF"/>
                </a:solidFill>
              </a:rPr>
              <a:t>whileSum</a:t>
            </a:r>
            <a:r>
              <a:rPr lang="en-US" altLang="zh-CN" sz="2000" dirty="0">
                <a:solidFill>
                  <a:srgbClr val="009900"/>
                </a:solidFill>
              </a:rPr>
              <a:t> 	</a:t>
            </a:r>
            <a:r>
              <a:rPr lang="en-US" altLang="zh-CN" sz="2000" dirty="0"/>
              <a:t>; go check condition again</a:t>
            </a:r>
            <a:r>
              <a:rPr lang="en-US" altLang="zh-CN" sz="2000" dirty="0">
                <a:solidFill>
                  <a:srgbClr val="009900"/>
                </a:solidFill>
              </a:rPr>
              <a:t>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</a:rPr>
              <a:t>endWhileSum</a:t>
            </a:r>
            <a:r>
              <a:rPr lang="en-US" altLang="zh-CN" sz="2000" dirty="0">
                <a:solidFill>
                  <a:schemeClr val="folHlink"/>
                </a:solidFill>
              </a:rPr>
              <a:t>: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FDC71B5-3540-368E-45B1-02D11B10D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Loop  </a:t>
            </a:r>
            <a:r>
              <a:rPr lang="zh-CN" altLang="en-US">
                <a:ea typeface="宋体" panose="02010600030101010101" pitchFamily="2" charset="-122"/>
              </a:rPr>
              <a:t>指令实现 </a:t>
            </a:r>
            <a:r>
              <a:rPr lang="en-US" altLang="zh-CN">
                <a:ea typeface="宋体" panose="02010600030101010101" pitchFamily="2" charset="-122"/>
              </a:rPr>
              <a:t>for </a:t>
            </a:r>
            <a:r>
              <a:rPr lang="zh-CN" altLang="en-US">
                <a:ea typeface="宋体" panose="02010600030101010101" pitchFamily="2" charset="-122"/>
              </a:rPr>
              <a:t>循环 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774134E-FC99-CE23-5E98-3F4ABBDAE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LOOP label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利用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ECX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计数器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自动减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，方便实现计数循环的程序结构。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ECX ← ECX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				;</a:t>
            </a:r>
            <a:r>
              <a:rPr lang="en-US" altLang="zh-CN">
                <a:solidFill>
                  <a:srgbClr val="007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 ecx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如果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ECX≠0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，转标号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label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继续循环	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>
                <a:solidFill>
                  <a:srgbClr val="007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jnz label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否则继续执行循环指令下面的语句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操作数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label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采用相对短转移寻址方式，及向后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个字节或向前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127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个字节。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2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xxxxxxxxxxxxx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DA50-41BB-446A-86E0-40363CE16F06}"/>
              </a:ext>
            </a:extLst>
          </p:cNvPr>
          <p:cNvSpPr txBox="1"/>
          <p:nvPr/>
        </p:nvSpPr>
        <p:spPr>
          <a:xfrm>
            <a:off x="2063528" y="6078215"/>
            <a:ext cx="4966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For unsigned arithmetic, this reports overflow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0DA0B-E262-4B93-BC72-478B7D664DE0}"/>
              </a:ext>
            </a:extLst>
          </p:cNvPr>
          <p:cNvGrpSpPr/>
          <p:nvPr/>
        </p:nvGrpSpPr>
        <p:grpSpPr>
          <a:xfrm>
            <a:off x="1990164" y="4068626"/>
            <a:ext cx="5262282" cy="1801907"/>
            <a:chOff x="1990164" y="4068626"/>
            <a:chExt cx="5262282" cy="18019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0D5466-50A8-4989-9386-DC017859BEE4}"/>
                </a:ext>
              </a:extLst>
            </p:cNvPr>
            <p:cNvSpPr/>
            <p:nvPr/>
          </p:nvSpPr>
          <p:spPr bwMode="auto">
            <a:xfrm>
              <a:off x="2707340" y="4068626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0xxxxxxxxxxxx...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1DC4EE-8735-4997-94FD-D35E79343EAE}"/>
                </a:ext>
              </a:extLst>
            </p:cNvPr>
            <p:cNvSpPr/>
            <p:nvPr/>
          </p:nvSpPr>
          <p:spPr bwMode="auto">
            <a:xfrm>
              <a:off x="2707340" y="457065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B6EC14-41AB-4CE4-8B87-A455B036572C}"/>
                </a:ext>
              </a:extLst>
            </p:cNvPr>
            <p:cNvCxnSpPr/>
            <p:nvPr/>
          </p:nvCxnSpPr>
          <p:spPr bwMode="auto">
            <a:xfrm>
              <a:off x="1990164" y="5234038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F29907-ABF2-47FC-9B0D-CA56A7C80696}"/>
                </a:ext>
              </a:extLst>
            </p:cNvPr>
            <p:cNvSpPr txBox="1"/>
            <p:nvPr/>
          </p:nvSpPr>
          <p:spPr>
            <a:xfrm>
              <a:off x="2142564" y="4452330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F7245C-E525-4050-A737-48F4CC9C89FD}"/>
                </a:ext>
              </a:extLst>
            </p:cNvPr>
            <p:cNvSpPr/>
            <p:nvPr/>
          </p:nvSpPr>
          <p:spPr bwMode="auto">
            <a:xfrm>
              <a:off x="2707340" y="5368509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844C9-CD86-4390-BFD5-A309109CB972}"/>
                </a:ext>
              </a:extLst>
            </p:cNvPr>
            <p:cNvSpPr txBox="1"/>
            <p:nvPr/>
          </p:nvSpPr>
          <p:spPr>
            <a:xfrm>
              <a:off x="2252112" y="414901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1DFDBA-AEDF-40CB-A1F7-39AF2A046538}"/>
              </a:ext>
            </a:extLst>
          </p:cNvPr>
          <p:cNvSpPr txBox="1"/>
          <p:nvPr/>
        </p:nvSpPr>
        <p:spPr>
          <a:xfrm>
            <a:off x="7686103" y="200320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0D2E-2ED6-42F5-8C4C-3336046C4B12}"/>
              </a:ext>
            </a:extLst>
          </p:cNvPr>
          <p:cNvSpPr txBox="1"/>
          <p:nvPr/>
        </p:nvSpPr>
        <p:spPr>
          <a:xfrm>
            <a:off x="7537472" y="443795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Borrow</a:t>
            </a:r>
          </a:p>
        </p:txBody>
      </p:sp>
    </p:spTree>
    <p:extLst>
      <p:ext uri="{BB962C8B-B14F-4D97-AF65-F5344CB8AC3E}">
        <p14:creationId xmlns:p14="http://schemas.microsoft.com/office/powerpoint/2010/main" val="404443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9632FCF-9FDA-BC5E-4CF3-D9DA28A25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使用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loop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80x86</a:t>
            </a:r>
            <a:r>
              <a:rPr lang="zh-CN" altLang="en-US">
                <a:ea typeface="宋体" panose="02010600030101010101" pitchFamily="2" charset="-122"/>
              </a:rPr>
              <a:t>汇编代码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EAB3026-9A09-AFC5-216A-CAF184A1F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559675" cy="10795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 := 20 downto 1</a:t>
            </a:r>
            <a:r>
              <a:rPr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loop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  ... { body of loop 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 for</a:t>
            </a:r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DE05864C-DBAD-1278-31DB-F45688C11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97200"/>
            <a:ext cx="7489825" cy="13239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		</a:t>
            </a:r>
            <a:r>
              <a:rPr lang="en-US" altLang="zh-CN" sz="2000" b="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movl</a:t>
            </a:r>
            <a:r>
              <a:rPr lang="en-US" altLang="zh-CN" sz="2000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 $20, %</a:t>
            </a:r>
            <a:r>
              <a:rPr lang="en-US" altLang="zh-CN" sz="2000" b="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ecx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zh-CN" sz="2000" b="0" dirty="0">
                <a:latin typeface="Times New Roman" panose="02020603050405020304" pitchFamily="18" charset="0"/>
              </a:rPr>
              <a:t>; number of iterations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forCount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: 	. . .			</a:t>
            </a:r>
            <a:r>
              <a:rPr lang="en-US" altLang="zh-CN" sz="2000" b="0" dirty="0">
                <a:latin typeface="Times New Roman" panose="02020603050405020304" pitchFamily="18" charset="0"/>
              </a:rPr>
              <a:t>; body of loop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		. . .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000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loop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forCount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zh-CN" sz="2000" b="0" dirty="0">
                <a:latin typeface="Times New Roman" panose="02020603050405020304" pitchFamily="18" charset="0"/>
              </a:rPr>
              <a:t>; repeat body 20 times </a:t>
            </a:r>
          </a:p>
        </p:txBody>
      </p:sp>
      <p:sp>
        <p:nvSpPr>
          <p:cNvPr id="73733" name="Text Box 6">
            <a:extLst>
              <a:ext uri="{FF2B5EF4-FFF2-40B4-BE49-F238E27FC236}">
                <a16:creationId xmlns:a16="http://schemas.microsoft.com/office/drawing/2014/main" id="{12563C7F-25E2-3EAA-F9FE-484A7E78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941888"/>
            <a:ext cx="7559675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		</a:t>
            </a:r>
            <a:r>
              <a:rPr lang="en-US" altLang="zh-CN" sz="2000" b="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movl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$number, %</a:t>
            </a:r>
            <a:r>
              <a:rPr lang="en-US" altLang="zh-CN" sz="2000" b="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ecx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 	</a:t>
            </a:r>
            <a:r>
              <a:rPr lang="en-US" altLang="zh-CN" sz="2000" b="0" dirty="0">
                <a:latin typeface="Times New Roman" panose="02020603050405020304" pitchFamily="18" charset="0"/>
              </a:rPr>
              <a:t>; number of iterations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forIndex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: 	 </a:t>
            </a:r>
            <a:r>
              <a:rPr lang="en-US" altLang="zh-CN" sz="1800" b="0" dirty="0">
                <a:solidFill>
                  <a:srgbClr val="009900"/>
                </a:solidFill>
                <a:latin typeface="Tahoma" panose="020B0604030504040204" pitchFamily="34" charset="0"/>
              </a:rPr>
              <a:t>. . . 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000" b="0" dirty="0">
                <a:latin typeface="Times New Roman" panose="02020603050405020304" pitchFamily="18" charset="0"/>
              </a:rPr>
              <a:t>	; body of loop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		 </a:t>
            </a:r>
            <a:r>
              <a:rPr lang="en-US" altLang="zh-CN" sz="1800" b="0" dirty="0">
                <a:solidFill>
                  <a:srgbClr val="009900"/>
                </a:solidFill>
                <a:latin typeface="Tahoma" panose="020B0604030504040204" pitchFamily="34" charset="0"/>
              </a:rPr>
              <a:t>. . . 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		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		loop</a:t>
            </a:r>
            <a:r>
              <a:rPr lang="en-US" altLang="zh-CN" sz="2000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forIndex</a:t>
            </a:r>
            <a:r>
              <a:rPr lang="en-US" altLang="zh-CN" sz="20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zh-CN" sz="2000" b="0" dirty="0">
                <a:latin typeface="Times New Roman" panose="02020603050405020304" pitchFamily="18" charset="0"/>
              </a:rPr>
              <a:t>; repeat body number times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B400309-34F2-2BC3-D48C-FB2C876C16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16" y="152400"/>
            <a:ext cx="7793037" cy="9112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可靠的 </a:t>
            </a:r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zh-CN" altLang="en-US" dirty="0"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56A891B-6C27-61F4-32D1-BA6FBA97DB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75"/>
            <a:ext cx="8207375" cy="4503738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当</a:t>
            </a:r>
            <a:r>
              <a:rPr lang="en-US" altLang="zh-CN">
                <a:ea typeface="宋体" panose="02010600030101010101" pitchFamily="2" charset="-122"/>
              </a:rPr>
              <a:t>ecx</a:t>
            </a:r>
            <a:r>
              <a:rPr lang="zh-CN" altLang="en-US">
                <a:ea typeface="宋体" panose="02010600030101010101" pitchFamily="2" charset="-122"/>
              </a:rPr>
              <a:t>中的值为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时，循环不会执行</a:t>
            </a: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29A846E7-9587-65E7-7428-8E9F5DA0B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49500"/>
            <a:ext cx="7200900" cy="2235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movl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 $number, %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ecx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</a:rPr>
              <a:t>; number of iterations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cmpl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$0, %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ecx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zh-CN" sz="2000" dirty="0">
                <a:latin typeface="Times New Roman" panose="02020603050405020304" pitchFamily="18" charset="0"/>
              </a:rPr>
              <a:t>; number = 0 ?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jle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endFor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zh-CN" sz="2000" dirty="0">
                <a:latin typeface="Times New Roman" panose="02020603050405020304" pitchFamily="18" charset="0"/>
              </a:rPr>
              <a:t>; skip loop if number = 0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forIndex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: . . .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000" dirty="0">
                <a:latin typeface="Times New Roman" panose="02020603050405020304" pitchFamily="18" charset="0"/>
              </a:rPr>
              <a:t>; body of loop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	. . .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	loop 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forIndex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zh-CN" sz="2000" dirty="0">
                <a:latin typeface="Times New Roman" panose="02020603050405020304" pitchFamily="18" charset="0"/>
              </a:rPr>
              <a:t>; repeat body number times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endFor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18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4757" name="Text Box 6">
            <a:extLst>
              <a:ext uri="{FF2B5EF4-FFF2-40B4-BE49-F238E27FC236}">
                <a16:creationId xmlns:a16="http://schemas.microsoft.com/office/drawing/2014/main" id="{0292DCB7-69BA-4FEE-9D94-E38D83EF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24400"/>
            <a:ext cx="7200900" cy="19304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movl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 $number, %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ecx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</a:rPr>
              <a:t>; number of iterations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jecxz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endFor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</a:rPr>
              <a:t>; skip loop if number = 0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forIndex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: . . .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000" dirty="0">
                <a:latin typeface="Times New Roman" panose="02020603050405020304" pitchFamily="18" charset="0"/>
              </a:rPr>
              <a:t>; body of loop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	. . .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	loop 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forIndex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zh-CN" sz="2000" dirty="0">
                <a:latin typeface="Times New Roman" panose="02020603050405020304" pitchFamily="18" charset="0"/>
              </a:rPr>
              <a:t>; repeat body number times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endFor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1800" b="0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03ACABA4-6D0C-CDDB-97E1-190BC3AD5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97283" name="内容占位符 2">
            <a:extLst>
              <a:ext uri="{FF2B5EF4-FFF2-40B4-BE49-F238E27FC236}">
                <a16:creationId xmlns:a16="http://schemas.microsoft.com/office/drawing/2014/main" id="{76CE7271-D2AA-7F0E-108A-EC558B5EB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0" y="1055634"/>
            <a:ext cx="38100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#</a:t>
            </a:r>
            <a:r>
              <a:rPr kumimoji="1" lang="zh-CN" altLang="en-US" sz="2000" dirty="0"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ea typeface="宋体" panose="02010600030101010101" pitchFamily="2" charset="-122"/>
              </a:rPr>
              <a:t>x @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2000" dirty="0">
                <a:ea typeface="宋体" panose="02010600030101010101" pitchFamily="2" charset="-122"/>
              </a:rPr>
              <a:t>, y @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rsi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Test:</a:t>
            </a: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leaq</a:t>
            </a:r>
            <a:r>
              <a:rPr kumimoji="1" lang="en-US" altLang="zh-CN" sz="2000" dirty="0">
                <a:ea typeface="宋体" panose="02010600030101010101" pitchFamily="2" charset="-122"/>
              </a:rPr>
              <a:t>	0(,%rdi,8),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rax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testq</a:t>
            </a:r>
            <a:r>
              <a:rPr kumimoji="1" lang="en-US" altLang="zh-CN" sz="2000" dirty="0">
                <a:ea typeface="宋体" panose="02010600030101010101" pitchFamily="2" charset="-122"/>
              </a:rPr>
              <a:t>	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dirty="0">
                <a:ea typeface="宋体" panose="02010600030101010101" pitchFamily="2" charset="-122"/>
              </a:rPr>
              <a:t>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rsi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jle</a:t>
            </a:r>
            <a:r>
              <a:rPr kumimoji="1" lang="en-US" altLang="zh-CN" sz="2000" dirty="0">
                <a:ea typeface="宋体" panose="02010600030101010101" pitchFamily="2" charset="-122"/>
              </a:rPr>
              <a:t>	.L2</a:t>
            </a: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movq</a:t>
            </a:r>
            <a:r>
              <a:rPr kumimoji="1" lang="en-US" altLang="zh-CN" sz="2000" dirty="0">
                <a:ea typeface="宋体" panose="02010600030101010101" pitchFamily="2" charset="-122"/>
              </a:rPr>
              <a:t>	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dirty="0">
                <a:ea typeface="宋体" panose="02010600030101010101" pitchFamily="2" charset="-122"/>
              </a:rPr>
              <a:t>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rax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subq</a:t>
            </a:r>
            <a:r>
              <a:rPr kumimoji="1" lang="en-US" altLang="zh-CN" sz="2000" dirty="0">
                <a:ea typeface="宋体" panose="02010600030101010101" pitchFamily="2" charset="-122"/>
              </a:rPr>
              <a:t>	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2000" dirty="0">
                <a:ea typeface="宋体" panose="02010600030101010101" pitchFamily="2" charset="-122"/>
              </a:rPr>
              <a:t>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rax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movq</a:t>
            </a:r>
            <a:r>
              <a:rPr kumimoji="1" lang="en-US" altLang="zh-CN" sz="2000" dirty="0">
                <a:ea typeface="宋体" panose="02010600030101010101" pitchFamily="2" charset="-122"/>
              </a:rPr>
              <a:t>	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2000" dirty="0">
                <a:ea typeface="宋体" panose="02010600030101010101" pitchFamily="2" charset="-122"/>
              </a:rPr>
              <a:t>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rdx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andq</a:t>
            </a:r>
            <a:r>
              <a:rPr kumimoji="1" lang="en-US" altLang="zh-CN" sz="2000" dirty="0">
                <a:ea typeface="宋体" panose="02010600030101010101" pitchFamily="2" charset="-122"/>
              </a:rPr>
              <a:t>	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dirty="0">
                <a:ea typeface="宋体" panose="02010600030101010101" pitchFamily="2" charset="-122"/>
              </a:rPr>
              <a:t>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rdx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cmpq</a:t>
            </a:r>
            <a:r>
              <a:rPr kumimoji="1" lang="en-US" altLang="zh-CN" sz="2000" dirty="0">
                <a:ea typeface="宋体" panose="02010600030101010101" pitchFamily="2" charset="-122"/>
              </a:rPr>
              <a:t>	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dirty="0">
                <a:ea typeface="宋体" panose="02010600030101010101" pitchFamily="2" charset="-122"/>
              </a:rPr>
              <a:t>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rdi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cmovge</a:t>
            </a:r>
            <a:r>
              <a:rPr kumimoji="1" lang="en-US" altLang="zh-CN" sz="2000" dirty="0">
                <a:ea typeface="宋体" panose="02010600030101010101" pitchFamily="2" charset="-122"/>
              </a:rPr>
              <a:t>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rdx</a:t>
            </a:r>
            <a:r>
              <a:rPr kumimoji="1" lang="en-US" altLang="zh-CN" sz="2000" dirty="0">
                <a:ea typeface="宋体" panose="02010600030101010101" pitchFamily="2" charset="-122"/>
              </a:rPr>
              <a:t>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rax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.L2:</a:t>
            </a: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addq</a:t>
            </a:r>
            <a:r>
              <a:rPr kumimoji="1" lang="en-US" altLang="zh-CN" sz="2000" dirty="0">
                <a:ea typeface="宋体" panose="02010600030101010101" pitchFamily="2" charset="-122"/>
              </a:rPr>
              <a:t>	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dirty="0">
                <a:ea typeface="宋体" panose="02010600030101010101" pitchFamily="2" charset="-122"/>
              </a:rPr>
              <a:t>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rdi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cmpq</a:t>
            </a:r>
            <a:r>
              <a:rPr kumimoji="1" lang="en-US" altLang="zh-CN" sz="2000" dirty="0">
                <a:ea typeface="宋体" panose="02010600030101010101" pitchFamily="2" charset="-122"/>
              </a:rPr>
              <a:t>	$-2,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rsi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cmovle</a:t>
            </a:r>
            <a:r>
              <a:rPr kumimoji="1" lang="en-US" altLang="zh-CN" sz="2000" dirty="0">
                <a:ea typeface="宋体" panose="02010600030101010101" pitchFamily="2" charset="-122"/>
              </a:rPr>
              <a:t>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2000" dirty="0">
                <a:ea typeface="宋体" panose="02010600030101010101" pitchFamily="2" charset="-122"/>
              </a:rPr>
              <a:t>, %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rax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ret</a:t>
            </a:r>
            <a:endParaRPr kumimoji="1"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97284" name="幻灯片编号占位符 3">
            <a:extLst>
              <a:ext uri="{FF2B5EF4-FFF2-40B4-BE49-F238E27FC236}">
                <a16:creationId xmlns:a16="http://schemas.microsoft.com/office/drawing/2014/main" id="{7A39BCD9-C27D-D05A-B8AD-425BC7A1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5" name="内容占位符 2">
            <a:extLst>
              <a:ext uri="{FF2B5EF4-FFF2-40B4-BE49-F238E27FC236}">
                <a16:creationId xmlns:a16="http://schemas.microsoft.com/office/drawing/2014/main" id="{EE91972C-B77A-CA53-C162-DB45D2D7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12875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000" b="0" dirty="0"/>
              <a:t>填写</a:t>
            </a:r>
            <a:r>
              <a:rPr kumimoji="1" lang="en-US" altLang="zh-CN" sz="2000" b="0" dirty="0"/>
              <a:t>C</a:t>
            </a:r>
            <a:r>
              <a:rPr kumimoji="1" lang="zh-CN" altLang="en-US" sz="2000" b="0" dirty="0"/>
              <a:t>语言代码：</a:t>
            </a:r>
            <a:endParaRPr kumimoji="1" lang="en-US" altLang="zh-CN" sz="2000" b="0" dirty="0"/>
          </a:p>
          <a:p>
            <a:pPr algn="l">
              <a:buFontTx/>
              <a:buNone/>
            </a:pPr>
            <a:r>
              <a:rPr kumimoji="1" lang="en-US" altLang="zh-CN" sz="2000" b="0" dirty="0"/>
              <a:t>Long test (long x, long y) {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    long </a:t>
            </a:r>
            <a:r>
              <a:rPr kumimoji="1" lang="en-US" altLang="zh-CN" sz="2000" b="0" dirty="0" err="1"/>
              <a:t>val</a:t>
            </a:r>
            <a:r>
              <a:rPr kumimoji="1" lang="en-US" altLang="zh-CN" sz="2000" b="0" dirty="0"/>
              <a:t> = ________;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    if (_______) {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        if (_______) {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            </a:t>
            </a:r>
            <a:r>
              <a:rPr kumimoji="1" lang="en-US" altLang="zh-CN" sz="2000" b="0" dirty="0" err="1"/>
              <a:t>val</a:t>
            </a:r>
            <a:r>
              <a:rPr kumimoji="1" lang="en-US" altLang="zh-CN" sz="2000" b="0" dirty="0"/>
              <a:t> = ________;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        else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            </a:t>
            </a:r>
            <a:r>
              <a:rPr kumimoji="1" lang="en-US" altLang="zh-CN" sz="2000" b="0" dirty="0" err="1"/>
              <a:t>val</a:t>
            </a:r>
            <a:r>
              <a:rPr kumimoji="1" lang="en-US" altLang="zh-CN" sz="2000" b="0" dirty="0"/>
              <a:t> = ________;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    } else if (_______) 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         </a:t>
            </a:r>
            <a:r>
              <a:rPr kumimoji="1" lang="en-US" altLang="zh-CN" sz="2000" b="0" dirty="0" err="1"/>
              <a:t>val</a:t>
            </a:r>
            <a:r>
              <a:rPr kumimoji="1" lang="en-US" altLang="zh-CN" sz="2000" b="0" dirty="0"/>
              <a:t> = _______;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    return </a:t>
            </a:r>
            <a:r>
              <a:rPr kumimoji="1" lang="en-US" altLang="zh-CN" sz="2000" b="0" dirty="0" err="1"/>
              <a:t>val</a:t>
            </a:r>
            <a:r>
              <a:rPr kumimoji="1" lang="en-US" altLang="zh-CN" sz="2000" b="0" dirty="0"/>
              <a:t>;</a:t>
            </a:r>
          </a:p>
          <a:p>
            <a:pPr algn="l">
              <a:buFontTx/>
              <a:buNone/>
            </a:pPr>
            <a:r>
              <a:rPr kumimoji="1" lang="en-US" altLang="zh-CN" sz="2000" b="0" dirty="0"/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8F3F01-FD17-586A-0D8C-BAE95BB61C79}"/>
              </a:ext>
            </a:extLst>
          </p:cNvPr>
          <p:cNvSpPr txBox="1"/>
          <p:nvPr/>
        </p:nvSpPr>
        <p:spPr>
          <a:xfrm>
            <a:off x="2590800" y="205740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alibri" pitchFamily="34" charset="0"/>
              </a:rPr>
              <a:t>8x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AE4B8B-65B8-8C55-B1BD-BFE9C85C9A4B}"/>
              </a:ext>
            </a:extLst>
          </p:cNvPr>
          <p:cNvSpPr txBox="1"/>
          <p:nvPr/>
        </p:nvSpPr>
        <p:spPr>
          <a:xfrm>
            <a:off x="1639031" y="2389929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alibri" pitchFamily="34" charset="0"/>
              </a:rPr>
              <a:t>y&gt;0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85C3D1-15B4-2526-CB10-9968DEBC3250}"/>
              </a:ext>
            </a:extLst>
          </p:cNvPr>
          <p:cNvSpPr txBox="1"/>
          <p:nvPr/>
        </p:nvSpPr>
        <p:spPr>
          <a:xfrm>
            <a:off x="1928428" y="2742214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alibri" pitchFamily="34" charset="0"/>
              </a:rPr>
              <a:t>x&lt;y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7BC7A9-3861-0DA4-B5C0-CD628A402685}"/>
              </a:ext>
            </a:extLst>
          </p:cNvPr>
          <p:cNvSpPr txBox="1"/>
          <p:nvPr/>
        </p:nvSpPr>
        <p:spPr>
          <a:xfrm>
            <a:off x="2375932" y="3107929"/>
            <a:ext cx="10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alibri" pitchFamily="34" charset="0"/>
              </a:rPr>
              <a:t>y-x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B12F33-E764-B776-C932-EC72FF7FD99B}"/>
              </a:ext>
            </a:extLst>
          </p:cNvPr>
          <p:cNvSpPr txBox="1"/>
          <p:nvPr/>
        </p:nvSpPr>
        <p:spPr>
          <a:xfrm>
            <a:off x="2347878" y="3866915"/>
            <a:ext cx="92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Calibri" pitchFamily="34" charset="0"/>
              </a:rPr>
              <a:t>y&amp;x</a:t>
            </a:r>
            <a:endParaRPr lang="en-US" altLang="zh-CN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40E9A-B260-C716-E72E-E0E145573AA5}"/>
              </a:ext>
            </a:extLst>
          </p:cNvPr>
          <p:cNvSpPr txBox="1"/>
          <p:nvPr/>
        </p:nvSpPr>
        <p:spPr>
          <a:xfrm>
            <a:off x="2145664" y="4242488"/>
            <a:ext cx="143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alibri" pitchFamily="34" charset="0"/>
              </a:rPr>
              <a:t>y&lt;=-2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B97E5E-5DFA-6EF0-93CB-548B692FB89D}"/>
              </a:ext>
            </a:extLst>
          </p:cNvPr>
          <p:cNvSpPr txBox="1"/>
          <p:nvPr/>
        </p:nvSpPr>
        <p:spPr>
          <a:xfrm>
            <a:off x="2145664" y="4625901"/>
            <a:ext cx="92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Calibri" pitchFamily="34" charset="0"/>
              </a:rPr>
              <a:t>x+y</a:t>
            </a:r>
            <a:endParaRPr lang="en-US" altLang="zh-CN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C915A8C2-54B5-F67C-364D-50014AC34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练习答案</a:t>
            </a: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E18C6368-C247-4B57-7EC7-69ED9D13E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Long test (long x, long y) {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    long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2400" dirty="0">
                <a:ea typeface="宋体" panose="02010600030101010101" pitchFamily="2" charset="-122"/>
              </a:rPr>
              <a:t> = ____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8x</a:t>
            </a:r>
            <a:r>
              <a:rPr kumimoji="1" lang="en-US" altLang="zh-CN" sz="2400" dirty="0">
                <a:ea typeface="宋体" panose="02010600030101010101" pitchFamily="2" charset="-122"/>
              </a:rPr>
              <a:t>____;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    if (___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y&gt;0</a:t>
            </a:r>
            <a:r>
              <a:rPr kumimoji="1" lang="en-US" altLang="zh-CN" sz="2400" dirty="0">
                <a:ea typeface="宋体" panose="02010600030101010101" pitchFamily="2" charset="-122"/>
              </a:rPr>
              <a:t>____) {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        if (___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x&lt;y</a:t>
            </a:r>
            <a:r>
              <a:rPr kumimoji="1" lang="en-US" altLang="zh-CN" sz="2400" dirty="0">
                <a:ea typeface="宋体" panose="02010600030101010101" pitchFamily="2" charset="-122"/>
              </a:rPr>
              <a:t>____) {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           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2400" dirty="0">
                <a:ea typeface="宋体" panose="02010600030101010101" pitchFamily="2" charset="-122"/>
              </a:rPr>
              <a:t> = ___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y-x</a:t>
            </a:r>
            <a:r>
              <a:rPr kumimoji="1" lang="en-US" altLang="zh-CN" sz="2400" dirty="0">
                <a:ea typeface="宋体" panose="02010600030101010101" pitchFamily="2" charset="-122"/>
              </a:rPr>
              <a:t>_____;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        else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           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2400" dirty="0">
                <a:ea typeface="宋体" panose="02010600030101010101" pitchFamily="2" charset="-122"/>
              </a:rPr>
              <a:t> = ___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x&amp;y</a:t>
            </a:r>
            <a:r>
              <a:rPr kumimoji="1" lang="en-US" altLang="zh-CN" sz="2400" dirty="0">
                <a:ea typeface="宋体" panose="02010600030101010101" pitchFamily="2" charset="-122"/>
              </a:rPr>
              <a:t>_____;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    } else if (___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y&lt;=-2</a:t>
            </a:r>
            <a:r>
              <a:rPr kumimoji="1" lang="en-US" altLang="zh-CN" sz="2400" dirty="0">
                <a:ea typeface="宋体" panose="02010600030101010101" pitchFamily="2" charset="-122"/>
              </a:rPr>
              <a:t>____) 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        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2400" dirty="0">
                <a:ea typeface="宋体" panose="02010600030101010101" pitchFamily="2" charset="-122"/>
              </a:rPr>
              <a:t> = __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x+y</a:t>
            </a:r>
            <a:r>
              <a:rPr kumimoji="1" lang="en-US" altLang="zh-CN" sz="2400" dirty="0">
                <a:ea typeface="宋体" panose="02010600030101010101" pitchFamily="2" charset="-122"/>
              </a:rPr>
              <a:t>_____;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    return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2400" dirty="0">
                <a:ea typeface="宋体" panose="02010600030101010101" pitchFamily="2" charset="-122"/>
              </a:rPr>
              <a:t>;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}</a:t>
            </a:r>
          </a:p>
          <a:p>
            <a:pPr marL="0" indent="0"/>
            <a:endParaRPr kumimoji="1"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9332" name="幻灯片编号占位符 3">
            <a:extLst>
              <a:ext uri="{FF2B5EF4-FFF2-40B4-BE49-F238E27FC236}">
                <a16:creationId xmlns:a16="http://schemas.microsoft.com/office/drawing/2014/main" id="{CF6D1BA7-6D00-C548-8264-81E39334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1D75A77-202D-E320-21E9-2D3E29BE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150053"/>
            <a:ext cx="381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#</a:t>
            </a:r>
            <a:r>
              <a:rPr kumimoji="1" lang="zh-CN" altLang="en-US" sz="2000" kern="0" dirty="0">
                <a:ea typeface="宋体" panose="02010600030101010101" pitchFamily="2" charset="-122"/>
              </a:rPr>
              <a:t> 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x @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y @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rsi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Test: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leaq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0(,%rdi,8),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rax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testq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rsi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jle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.L2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movq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rax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subq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rax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movq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rdx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andq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rdx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cmpq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rdi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cmovge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rdx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rax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.L2: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addq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rdi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cmpq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	$-2,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rsi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cmovle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2000" kern="0" dirty="0">
                <a:ea typeface="宋体" panose="02010600030101010101" pitchFamily="2" charset="-122"/>
              </a:rPr>
              <a:t>, %</a:t>
            </a:r>
            <a:r>
              <a:rPr kumimoji="1" lang="en-US" altLang="zh-CN" sz="2000" kern="0" dirty="0" err="1">
                <a:ea typeface="宋体" panose="02010600030101010101" pitchFamily="2" charset="-122"/>
              </a:rPr>
              <a:t>rax</a:t>
            </a:r>
            <a:endParaRPr kumimoji="1" lang="en-US" altLang="zh-CN" sz="2000" kern="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kern="0" dirty="0">
                <a:ea typeface="宋体" panose="02010600030101010101" pitchFamily="2" charset="-122"/>
              </a:rPr>
              <a:t>  ret</a:t>
            </a:r>
            <a:endParaRPr kumimoji="1" lang="zh-CN" altLang="en-US" sz="20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600D3DC1-DC7C-6029-7B48-3ADB75B4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0386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9BC871AC-4A6B-C714-6B60-08B2CF21B70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程序填空，变量映射关系，并解释函数功能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ea typeface="宋体" panose="02010600030101010101" pitchFamily="2" charset="-122"/>
              </a:rPr>
              <a:t>fun_a</a:t>
            </a:r>
            <a:r>
              <a:rPr lang="en-US" altLang="zh-CN" sz="2400" dirty="0">
                <a:ea typeface="宋体" panose="02010600030101010101" pitchFamily="2" charset="-122"/>
              </a:rPr>
              <a:t>(unsigned x)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int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 = 0;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while (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    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^= x;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x&gt;&gt;=1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return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val&amp;0x01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7828" name="内容占位符 3">
            <a:extLst>
              <a:ext uri="{FF2B5EF4-FFF2-40B4-BE49-F238E27FC236}">
                <a16:creationId xmlns:a16="http://schemas.microsoft.com/office/drawing/2014/main" id="{C9ADA1A6-4594-FD4E-0227-0B1AA7712C6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572000" cy="4525963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x@$ebp+8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8(%</a:t>
            </a:r>
            <a:r>
              <a:rPr lang="en-US" altLang="zh-CN" sz="2400" dirty="0" err="1">
                <a:ea typeface="宋体" panose="02010600030101010101" pitchFamily="2" charset="-122"/>
              </a:rPr>
              <a:t>ebp</a:t>
            </a:r>
            <a:r>
              <a:rPr lang="en-US" altLang="zh-CN" sz="2400" dirty="0"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$0,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Testl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Je .L7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.L10: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xorl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shrl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  ;</a:t>
            </a:r>
            <a:r>
              <a:rPr lang="zh-CN" altLang="en-US" sz="2400" dirty="0">
                <a:ea typeface="宋体" panose="02010600030101010101" pitchFamily="2" charset="-122"/>
              </a:rPr>
              <a:t>逻辑右移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jne</a:t>
            </a:r>
            <a:r>
              <a:rPr lang="en-US" altLang="zh-CN" sz="2400" dirty="0">
                <a:ea typeface="宋体" panose="02010600030101010101" pitchFamily="2" charset="-122"/>
              </a:rPr>
              <a:t> .L10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.L7: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andl</a:t>
            </a:r>
            <a:r>
              <a:rPr lang="en-US" altLang="zh-CN" sz="2400" dirty="0">
                <a:ea typeface="宋体" panose="02010600030101010101" pitchFamily="2" charset="-122"/>
              </a:rPr>
              <a:t> $1,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F3C472-1C79-A9D1-10EE-289FFAF0BBBD}"/>
              </a:ext>
            </a:extLst>
          </p:cNvPr>
          <p:cNvSpPr/>
          <p:nvPr/>
        </p:nvSpPr>
        <p:spPr bwMode="auto">
          <a:xfrm>
            <a:off x="1676400" y="4876800"/>
            <a:ext cx="12192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7E4FBF-5299-BDA3-0EC8-C1104D147B98}"/>
              </a:ext>
            </a:extLst>
          </p:cNvPr>
          <p:cNvSpPr/>
          <p:nvPr/>
        </p:nvSpPr>
        <p:spPr bwMode="auto">
          <a:xfrm>
            <a:off x="1828800" y="3136557"/>
            <a:ext cx="495300" cy="304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CE37AA-B57F-94AC-0527-949F55C06080}"/>
              </a:ext>
            </a:extLst>
          </p:cNvPr>
          <p:cNvSpPr/>
          <p:nvPr/>
        </p:nvSpPr>
        <p:spPr bwMode="auto">
          <a:xfrm>
            <a:off x="863428" y="3561835"/>
            <a:ext cx="12192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E8CAC2-45E6-65E8-5897-CA0CA945CBD2}"/>
              </a:ext>
            </a:extLst>
          </p:cNvPr>
          <p:cNvSpPr/>
          <p:nvPr/>
        </p:nvSpPr>
        <p:spPr bwMode="auto">
          <a:xfrm>
            <a:off x="868577" y="3994322"/>
            <a:ext cx="12192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600D3DC1-DC7C-6029-7B48-3ADB75B4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0386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9BC871AC-4A6B-C714-6B60-08B2CF21B70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程序填空，变量映射关系，并解释函数功能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ea typeface="宋体" panose="02010600030101010101" pitchFamily="2" charset="-122"/>
              </a:rPr>
              <a:t>fun_a</a:t>
            </a:r>
            <a:r>
              <a:rPr lang="en-US" altLang="zh-CN" sz="2400" dirty="0">
                <a:ea typeface="宋体" panose="02010600030101010101" pitchFamily="2" charset="-122"/>
              </a:rPr>
              <a:t>(unsigned x)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int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 = 0;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while (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    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^= x;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x&gt;&gt;=1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return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val&amp;0x01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7828" name="内容占位符 3">
            <a:extLst>
              <a:ext uri="{FF2B5EF4-FFF2-40B4-BE49-F238E27FC236}">
                <a16:creationId xmlns:a16="http://schemas.microsoft.com/office/drawing/2014/main" id="{C9ADA1A6-4594-FD4E-0227-0B1AA7712C6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572000" cy="4525963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x@$ebp+8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8(%</a:t>
            </a:r>
            <a:r>
              <a:rPr lang="en-US" altLang="zh-CN" sz="2400" dirty="0" err="1">
                <a:ea typeface="宋体" panose="02010600030101010101" pitchFamily="2" charset="-122"/>
              </a:rPr>
              <a:t>ebp</a:t>
            </a:r>
            <a:r>
              <a:rPr lang="en-US" altLang="zh-CN" sz="2400" dirty="0"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$0,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Testl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Je .L7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.L10: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xorl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shrl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  ;</a:t>
            </a:r>
            <a:r>
              <a:rPr lang="zh-CN" altLang="en-US" sz="2400" dirty="0">
                <a:ea typeface="宋体" panose="02010600030101010101" pitchFamily="2" charset="-122"/>
              </a:rPr>
              <a:t>逻辑右移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jne</a:t>
            </a:r>
            <a:r>
              <a:rPr lang="en-US" altLang="zh-CN" sz="2400" dirty="0">
                <a:ea typeface="宋体" panose="02010600030101010101" pitchFamily="2" charset="-122"/>
              </a:rPr>
              <a:t> .L10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.L7: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andl</a:t>
            </a:r>
            <a:r>
              <a:rPr lang="en-US" altLang="zh-CN" sz="2400" dirty="0">
                <a:ea typeface="宋体" panose="02010600030101010101" pitchFamily="2" charset="-122"/>
              </a:rPr>
              <a:t> $1,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7817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F374FC1F-43BB-CCC5-421D-D5B3B4C80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02B04A2B-0465-EEDE-10AD-61DBC59B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61114"/>
            <a:ext cx="4572000" cy="4800600"/>
          </a:xfrm>
        </p:spPr>
        <p:txBody>
          <a:bodyPr/>
          <a:lstStyle/>
          <a:p>
            <a:r>
              <a:rPr kumimoji="1" lang="zh-CN" altLang="en-US" sz="2000" dirty="0">
                <a:ea typeface="宋体" panose="02010600030101010101" pitchFamily="2" charset="-122"/>
              </a:rPr>
              <a:t>函数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fun_b</a:t>
            </a:r>
            <a:r>
              <a:rPr kumimoji="1" lang="en-US" altLang="zh-CN" sz="2000" dirty="0">
                <a:ea typeface="宋体" panose="02010600030101010101" pitchFamily="2" charset="-122"/>
              </a:rPr>
              <a:t>(unsigned long x) {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Long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1800" dirty="0">
                <a:ea typeface="宋体" panose="02010600030101010101" pitchFamily="2" charset="-122"/>
              </a:rPr>
              <a:t> = 0;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Long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i</a:t>
            </a:r>
            <a:r>
              <a:rPr kumimoji="1" lang="en-US" altLang="zh-CN" sz="1800" dirty="0">
                <a:ea typeface="宋体" panose="02010600030101010101" pitchFamily="2" charset="-122"/>
              </a:rPr>
              <a:t>;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For (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 ; 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 ; 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) {</a:t>
            </a:r>
          </a:p>
          <a:p>
            <a:pPr lvl="2"/>
            <a:r>
              <a:rPr kumimoji="1" lang="mr-IN" altLang="zh-CN" sz="1600" dirty="0"/>
              <a:t>…</a:t>
            </a:r>
            <a:endParaRPr kumimoji="1"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}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Return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1800" dirty="0">
                <a:ea typeface="宋体" panose="02010600030101010101" pitchFamily="2" charset="-122"/>
              </a:rPr>
              <a:t>;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sz="2000" dirty="0" err="1">
                <a:ea typeface="宋体" panose="02010600030101010101" pitchFamily="2" charset="-122"/>
              </a:rPr>
              <a:t>Gcc</a:t>
            </a:r>
            <a:r>
              <a:rPr kumimoji="1" lang="zh-CN" altLang="en-US" sz="2000" dirty="0">
                <a:ea typeface="宋体" panose="02010600030101010101" pitchFamily="2" charset="-122"/>
              </a:rPr>
              <a:t>生成的汇编代码如右所示。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ea typeface="宋体" panose="02010600030101010101" pitchFamily="2" charset="-122"/>
              </a:rPr>
              <a:t>完成下面工作：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A. </a:t>
            </a:r>
            <a:r>
              <a:rPr kumimoji="1" lang="zh-CN" altLang="en-US" sz="1800" dirty="0">
                <a:ea typeface="宋体" panose="02010600030101010101" pitchFamily="2" charset="-122"/>
              </a:rPr>
              <a:t>根据汇编代码，填写</a:t>
            </a:r>
            <a:r>
              <a:rPr kumimoji="1" lang="en-US" altLang="zh-CN" sz="1800" dirty="0">
                <a:ea typeface="宋体" panose="02010600030101010101" pitchFamily="2" charset="-122"/>
              </a:rPr>
              <a:t>C</a:t>
            </a:r>
            <a:r>
              <a:rPr kumimoji="1" lang="zh-CN" altLang="en-US" sz="1800" dirty="0">
                <a:ea typeface="宋体" panose="02010600030101010101" pitchFamily="2" charset="-122"/>
              </a:rPr>
              <a:t>代码缺失的部分；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B. </a:t>
            </a:r>
            <a:r>
              <a:rPr kumimoji="1" lang="zh-CN" altLang="en-US" sz="1800" dirty="0">
                <a:ea typeface="宋体" panose="02010600030101010101" pitchFamily="2" charset="-122"/>
              </a:rPr>
              <a:t>解释循环前为什么没有初始测试，也没有初始跳转到循环内部的测试部分；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C. </a:t>
            </a:r>
            <a:r>
              <a:rPr kumimoji="1" lang="zh-CN" altLang="en-US" sz="1800" dirty="0">
                <a:ea typeface="宋体" panose="02010600030101010101" pitchFamily="2" charset="-122"/>
              </a:rPr>
              <a:t>用自然语言描述这个函数的功能</a:t>
            </a:r>
            <a:endParaRPr kumimoji="1"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79876" name="幻灯片编号占位符 3">
            <a:extLst>
              <a:ext uri="{FF2B5EF4-FFF2-40B4-BE49-F238E27FC236}">
                <a16:creationId xmlns:a16="http://schemas.microsoft.com/office/drawing/2014/main" id="{81EC98D6-0E1B-54DD-B051-EAA5DF9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29305FC-B652-4CDD-5C99-3809F17B2A91}"/>
              </a:ext>
            </a:extLst>
          </p:cNvPr>
          <p:cNvSpPr txBox="1">
            <a:spLocks/>
          </p:cNvSpPr>
          <p:nvPr/>
        </p:nvSpPr>
        <p:spPr bwMode="auto">
          <a:xfrm>
            <a:off x="50292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en-US" altLang="zh-CN" sz="2000" b="0" kern="0" dirty="0"/>
              <a:t># x in %</a:t>
            </a:r>
            <a:r>
              <a:rPr kumimoji="1" lang="en-US" altLang="zh-CN" sz="2000" b="0" kern="0" dirty="0" err="1"/>
              <a:t>rdi</a:t>
            </a:r>
            <a:endParaRPr kumimoji="1" lang="en-US" altLang="zh-CN" sz="2000" b="0" kern="0" dirty="0"/>
          </a:p>
          <a:p>
            <a:pPr marL="0" indent="0">
              <a:buFontTx/>
              <a:buNone/>
              <a:defRPr/>
            </a:pPr>
            <a:r>
              <a:rPr kumimoji="1" lang="en-US" altLang="zh-CN" sz="2000" b="0" kern="0" dirty="0"/>
              <a:t>1 </a:t>
            </a:r>
            <a:r>
              <a:rPr kumimoji="1" lang="en-US" altLang="zh-CN" sz="2000" b="0" kern="0" dirty="0" err="1"/>
              <a:t>func_b</a:t>
            </a:r>
            <a:r>
              <a:rPr kumimoji="1" lang="en-US" altLang="zh-CN" sz="2000" b="0" kern="0" dirty="0"/>
              <a:t>:</a:t>
            </a:r>
          </a:p>
          <a:p>
            <a:pPr marL="457200" indent="-457200">
              <a:buFontTx/>
              <a:buAutoNum type="arabicPlain" startAt="2"/>
              <a:defRPr/>
            </a:pPr>
            <a:r>
              <a:rPr kumimoji="1" lang="en-US" altLang="zh-CN" sz="2000" b="0" kern="0" dirty="0" err="1"/>
              <a:t>Movl</a:t>
            </a:r>
            <a:r>
              <a:rPr kumimoji="1" lang="en-US" altLang="zh-CN" sz="2000" b="0" kern="0" dirty="0"/>
              <a:t> $64, %</a:t>
            </a:r>
            <a:r>
              <a:rPr kumimoji="1" lang="en-US" altLang="zh-CN" sz="2000" b="0" kern="0" dirty="0" err="1"/>
              <a:t>edx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movl</a:t>
            </a:r>
            <a:r>
              <a:rPr kumimoji="1" lang="en-US" altLang="zh-CN" sz="2000" b="0" kern="0" dirty="0"/>
              <a:t> $0, %</a:t>
            </a:r>
            <a:r>
              <a:rPr kumimoji="1" lang="en-US" altLang="zh-CN" sz="2000" b="0" kern="0" dirty="0" err="1"/>
              <a:t>eax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.L10:</a:t>
            </a:r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movq</a:t>
            </a:r>
            <a:r>
              <a:rPr kumimoji="1" lang="en-US" altLang="zh-CN" sz="2000" b="0" kern="0" dirty="0"/>
              <a:t> %</a:t>
            </a:r>
            <a:r>
              <a:rPr kumimoji="1" lang="en-US" altLang="zh-CN" sz="2000" b="0" kern="0" dirty="0" err="1"/>
              <a:t>rdi</a:t>
            </a:r>
            <a:r>
              <a:rPr kumimoji="1" lang="en-US" altLang="zh-CN" sz="2000" b="0" kern="0" dirty="0"/>
              <a:t>, %</a:t>
            </a:r>
            <a:r>
              <a:rPr kumimoji="1" lang="en-US" altLang="zh-CN" sz="2000" b="0" kern="0" dirty="0" err="1"/>
              <a:t>rcx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andl</a:t>
            </a:r>
            <a:r>
              <a:rPr kumimoji="1" lang="en-US" altLang="zh-CN" sz="2000" b="0" kern="0" dirty="0"/>
              <a:t>  $1, %</a:t>
            </a:r>
            <a:r>
              <a:rPr kumimoji="1" lang="en-US" altLang="zh-CN" sz="2000" b="0" kern="0" dirty="0" err="1"/>
              <a:t>ecx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addq</a:t>
            </a:r>
            <a:r>
              <a:rPr kumimoji="1" lang="en-US" altLang="zh-CN" sz="2000" b="0" kern="0" dirty="0"/>
              <a:t> %</a:t>
            </a:r>
            <a:r>
              <a:rPr kumimoji="1" lang="en-US" altLang="zh-CN" sz="2000" b="0" kern="0" dirty="0" err="1"/>
              <a:t>rax</a:t>
            </a:r>
            <a:r>
              <a:rPr kumimoji="1" lang="en-US" altLang="zh-CN" sz="2000" b="0" kern="0" dirty="0"/>
              <a:t>, %</a:t>
            </a:r>
            <a:r>
              <a:rPr kumimoji="1" lang="en-US" altLang="zh-CN" sz="2000" b="0" kern="0" dirty="0" err="1"/>
              <a:t>rax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orq</a:t>
            </a:r>
            <a:r>
              <a:rPr kumimoji="1" lang="en-US" altLang="zh-CN" sz="2000" b="0" kern="0"/>
              <a:t> % rcx</a:t>
            </a:r>
            <a:r>
              <a:rPr kumimoji="1" lang="en-US" altLang="zh-CN" sz="2000" b="0" kern="0" dirty="0"/>
              <a:t>, %</a:t>
            </a:r>
            <a:r>
              <a:rPr kumimoji="1" lang="en-US" altLang="zh-CN" sz="2000" b="0" kern="0" dirty="0" err="1"/>
              <a:t>rax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shrq</a:t>
            </a:r>
            <a:r>
              <a:rPr kumimoji="1" lang="en-US" altLang="zh-CN" sz="2000" b="0" kern="0" dirty="0"/>
              <a:t> %</a:t>
            </a:r>
            <a:r>
              <a:rPr kumimoji="1" lang="en-US" altLang="zh-CN" sz="2000" b="0" kern="0" dirty="0" err="1"/>
              <a:t>rdi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subq</a:t>
            </a:r>
            <a:r>
              <a:rPr kumimoji="1" lang="en-US" altLang="zh-CN" sz="2000" b="0" kern="0" dirty="0"/>
              <a:t> $1, %</a:t>
            </a:r>
            <a:r>
              <a:rPr kumimoji="1" lang="en-US" altLang="zh-CN" sz="2000" b="0" kern="0" dirty="0" err="1"/>
              <a:t>rdx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jne</a:t>
            </a:r>
            <a:r>
              <a:rPr kumimoji="1" lang="en-US" altLang="zh-CN" sz="2000" b="0" kern="0" dirty="0"/>
              <a:t> .L10</a:t>
            </a:r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ret </a:t>
            </a:r>
            <a:endParaRPr kumimoji="1" lang="en-US" altLang="zh-CN" sz="1800" b="0" kern="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7541799B-1EA6-11E5-F904-CF67DD641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练习答案</a:t>
            </a: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0B245B30-CCA8-13E3-0C67-860950116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>
                <a:ea typeface="宋体" panose="02010600030101010101" pitchFamily="2" charset="-122"/>
              </a:rPr>
              <a:t>fun_b(unsigned long x) {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Long val = 0;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Long i;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For (i=64; i!=0 ; i--) {	// </a:t>
            </a:r>
            <a:r>
              <a:rPr kumimoji="1" lang="zh-CN" altLang="en-US" sz="1800">
                <a:ea typeface="宋体" panose="02010600030101010101" pitchFamily="2" charset="-122"/>
              </a:rPr>
              <a:t>尽量忠于原意</a:t>
            </a:r>
            <a:endParaRPr kumimoji="1" lang="en-US" altLang="zh-CN" sz="1800">
              <a:ea typeface="宋体" panose="02010600030101010101" pitchFamily="2" charset="-122"/>
            </a:endParaRPr>
          </a:p>
          <a:p>
            <a:pPr lvl="2"/>
            <a:r>
              <a:rPr kumimoji="1" lang="en-US" altLang="zh-CN" sz="1600">
                <a:ea typeface="宋体" panose="02010600030101010101" pitchFamily="2" charset="-122"/>
              </a:rPr>
              <a:t>Val = (val &lt;&lt; 1) | (x&amp;1)</a:t>
            </a:r>
          </a:p>
          <a:p>
            <a:pPr lvl="2"/>
            <a:r>
              <a:rPr kumimoji="1" lang="en-US" altLang="zh-CN" sz="1600">
                <a:ea typeface="宋体" panose="02010600030101010101" pitchFamily="2" charset="-122"/>
              </a:rPr>
              <a:t>X &gt;&gt;= 1;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}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Return val;</a:t>
            </a:r>
          </a:p>
          <a:p>
            <a:r>
              <a:rPr kumimoji="1" lang="en-US" altLang="zh-CN" sz="2000"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sz="2000">
                <a:ea typeface="宋体" panose="02010600030101010101" pitchFamily="2" charset="-122"/>
              </a:rPr>
              <a:t>2</a:t>
            </a:r>
            <a:r>
              <a:rPr kumimoji="1" lang="zh-CN" altLang="en-US" sz="2000">
                <a:ea typeface="宋体" panose="02010600030101010101" pitchFamily="2" charset="-122"/>
              </a:rPr>
              <a:t>）因为循环次数是常量</a:t>
            </a:r>
            <a:endParaRPr kumimoji="1" lang="en-US" altLang="zh-CN" sz="2000">
              <a:ea typeface="宋体" panose="02010600030101010101" pitchFamily="2" charset="-122"/>
            </a:endParaRPr>
          </a:p>
          <a:p>
            <a:r>
              <a:rPr kumimoji="1" lang="en-US" altLang="zh-CN" sz="2000">
                <a:ea typeface="宋体" panose="02010600030101010101" pitchFamily="2" charset="-122"/>
              </a:rPr>
              <a:t>3</a:t>
            </a:r>
            <a:r>
              <a:rPr kumimoji="1" lang="zh-CN" altLang="en-US" sz="2000">
                <a:ea typeface="宋体" panose="02010600030101010101" pitchFamily="2" charset="-122"/>
              </a:rPr>
              <a:t>）将</a:t>
            </a:r>
            <a:r>
              <a:rPr kumimoji="1" lang="en-US" altLang="zh-CN" sz="2000">
                <a:ea typeface="宋体" panose="02010600030101010101" pitchFamily="2" charset="-122"/>
              </a:rPr>
              <a:t>x</a:t>
            </a:r>
            <a:r>
              <a:rPr kumimoji="1" lang="zh-CN" altLang="en-US" sz="2000">
                <a:ea typeface="宋体" panose="02010600030101010101" pitchFamily="2" charset="-122"/>
              </a:rPr>
              <a:t>镜像反转</a:t>
            </a:r>
            <a:endParaRPr kumimoji="1" lang="en-US" altLang="zh-CN" sz="2000">
              <a:ea typeface="宋体" panose="02010600030101010101" pitchFamily="2" charset="-122"/>
            </a:endParaRPr>
          </a:p>
        </p:txBody>
      </p:sp>
      <p:sp>
        <p:nvSpPr>
          <p:cNvPr id="80900" name="幻灯片编号占位符 3">
            <a:extLst>
              <a:ext uri="{FF2B5EF4-FFF2-40B4-BE49-F238E27FC236}">
                <a16:creationId xmlns:a16="http://schemas.microsoft.com/office/drawing/2014/main" id="{A7E502BC-C53D-28EA-FE53-CE875659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4ACAA-71A9-9F89-C5D2-B5E203CC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3.31</a:t>
            </a:r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CA147E-2E70-A1A6-43F6-27B6DCECD133}"/>
              </a:ext>
            </a:extLst>
          </p:cNvPr>
          <p:cNvSpPr>
            <a:spLocks/>
          </p:cNvSpPr>
          <p:nvPr/>
        </p:nvSpPr>
        <p:spPr bwMode="auto">
          <a:xfrm>
            <a:off x="783441" y="1192272"/>
            <a:ext cx="4127500" cy="5644206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long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long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kumimoji="1" lang="en-US" altLang="zh-CN" sz="1600" dirty="0">
                <a:ea typeface="宋体" panose="02010600030101010101" pitchFamily="2" charset="-122"/>
              </a:rPr>
              <a:t>____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lvl="1"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kumimoji="1" lang="en-US" altLang="zh-CN" sz="1600" dirty="0">
                <a:ea typeface="宋体" panose="02010600030101010101" pitchFamily="2" charset="-122"/>
              </a:rPr>
              <a:t>____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lvl="1"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/* Fall Through */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kumimoji="1" lang="en-US" altLang="zh-CN" sz="1600" dirty="0">
                <a:ea typeface="宋体" panose="02010600030101010101" pitchFamily="2" charset="-122"/>
              </a:rPr>
              <a:t>____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kumimoji="1" lang="en-US" altLang="zh-CN" sz="1600" dirty="0">
                <a:ea typeface="宋体" panose="02010600030101010101" pitchFamily="2" charset="-122"/>
              </a:rPr>
              <a:t>____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break;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kumimoji="1" lang="en-US" altLang="zh-CN" sz="1600" dirty="0">
                <a:ea typeface="宋体" panose="02010600030101010101" pitchFamily="2" charset="-122"/>
              </a:rPr>
              <a:t>____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altLang="zh-CN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kumimoji="1" lang="en-US" altLang="zh-CN" sz="1600" dirty="0">
                <a:ea typeface="宋体" panose="02010600030101010101" pitchFamily="2" charset="-122"/>
              </a:rPr>
              <a:t>____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altLang="zh-CN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kumimoji="1" lang="en-US" altLang="zh-CN" sz="1600" dirty="0">
                <a:ea typeface="宋体" panose="02010600030101010101" pitchFamily="2" charset="-122"/>
              </a:rPr>
              <a:t>____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break;</a:t>
            </a:r>
            <a:endParaRPr lang="en-US" altLang="zh-CN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kumimoji="1" lang="en-US" altLang="zh-CN" sz="1600" dirty="0">
                <a:ea typeface="宋体" panose="02010600030101010101" pitchFamily="2" charset="-122"/>
              </a:rPr>
              <a:t>____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altLang="zh-CN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kumimoji="1" lang="en-US" altLang="zh-CN" sz="1600" dirty="0">
                <a:ea typeface="宋体" panose="02010600030101010101" pitchFamily="2" charset="-122"/>
              </a:rPr>
              <a:t>____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break;</a:t>
            </a:r>
            <a:endParaRPr lang="en-US" altLang="zh-CN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kumimoji="1" lang="en-US" altLang="zh-CN" sz="1600" dirty="0">
                <a:ea typeface="宋体" panose="02010600030101010101" pitchFamily="2" charset="-122"/>
              </a:rPr>
              <a:t>____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9CF6B6-79F3-EFBE-8A28-A53C14C42924}"/>
              </a:ext>
            </a:extLst>
          </p:cNvPr>
          <p:cNvSpPr>
            <a:spLocks/>
          </p:cNvSpPr>
          <p:nvPr/>
        </p:nvSpPr>
        <p:spPr bwMode="auto">
          <a:xfrm>
            <a:off x="5050645" y="55991"/>
            <a:ext cx="4076536" cy="445422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Switcher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：</a:t>
            </a:r>
            <a:endParaRPr lang="en-US" altLang="zh-CN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$7,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altLang="zh-CN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ja	.L2</a:t>
            </a: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*.L4(,%rdi,8)</a:t>
            </a: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.section	.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altLang="zh-CN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7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Case</a:t>
            </a:r>
            <a:r>
              <a:rPr lang="cs-CZ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endParaRPr lang="cs-CZ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</a:t>
            </a:r>
            <a:r>
              <a:rPr lang="cs-CZ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$15, %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ris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# Case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</a:t>
            </a:r>
            <a:endParaRPr lang="cs-CZ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112(%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	%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.L6 </a:t>
            </a: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cs-CZ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# Case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2/7</a:t>
            </a:r>
            <a:endParaRPr lang="cs-CZ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(%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altLang="zh-CN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$2, %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altLang="zh-CN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.L6 </a:t>
            </a: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Case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1/6</a:t>
            </a:r>
            <a:endParaRPr lang="cs-CZ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    %r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</a:t>
            </a:r>
            <a:r>
              <a:rPr lang="cs-CZ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di</a:t>
            </a: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6</a:t>
            </a:r>
            <a:r>
              <a:rPr lang="cs-CZ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Case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</a:t>
            </a:r>
            <a:endParaRPr lang="cs-CZ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mov</a:t>
            </a:r>
            <a:r>
              <a:rPr lang="cs-CZ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    %r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</a:t>
            </a:r>
            <a:r>
              <a:rPr lang="cs-CZ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（</a:t>
            </a:r>
            <a:r>
              <a:rPr lang="cs-CZ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cx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）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</a:p>
          <a:p>
            <a:pPr algn="l">
              <a:lnSpc>
                <a:spcPct val="90000"/>
              </a:lnSpc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cs-CZ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94EC00F-D48F-F1BF-48BA-BFB9FB7551EE}"/>
              </a:ext>
            </a:extLst>
          </p:cNvPr>
          <p:cNvSpPr>
            <a:spLocks/>
          </p:cNvSpPr>
          <p:nvPr/>
        </p:nvSpPr>
        <p:spPr bwMode="auto">
          <a:xfrm>
            <a:off x="5050644" y="4510216"/>
            <a:ext cx="4076537" cy="234778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.L6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x = 6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altLang="zh-C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x = 7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9B9DFB-F51F-44F3-92B6-A690AC8A9D81}"/>
              </a:ext>
            </a:extLst>
          </p:cNvPr>
          <p:cNvSpPr/>
          <p:nvPr/>
        </p:nvSpPr>
        <p:spPr bwMode="auto">
          <a:xfrm>
            <a:off x="6705600" y="4922957"/>
            <a:ext cx="990600" cy="1828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0896EA-F388-FC52-F517-492E08C8A0C0}"/>
              </a:ext>
            </a:extLst>
          </p:cNvPr>
          <p:cNvSpPr/>
          <p:nvPr/>
        </p:nvSpPr>
        <p:spPr bwMode="auto">
          <a:xfrm>
            <a:off x="7792548" y="1169952"/>
            <a:ext cx="1033248" cy="30701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B9DC60-6277-6F25-D913-5C41F9D808EE}"/>
              </a:ext>
            </a:extLst>
          </p:cNvPr>
          <p:cNvSpPr/>
          <p:nvPr/>
        </p:nvSpPr>
        <p:spPr bwMode="auto">
          <a:xfrm>
            <a:off x="7831077" y="1680389"/>
            <a:ext cx="990600" cy="32632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6C69BE-4B81-BA44-3620-B834146FF2EA}"/>
              </a:ext>
            </a:extLst>
          </p:cNvPr>
          <p:cNvSpPr/>
          <p:nvPr/>
        </p:nvSpPr>
        <p:spPr bwMode="auto">
          <a:xfrm>
            <a:off x="7792547" y="2424343"/>
            <a:ext cx="1235075" cy="30701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1A731C-6601-DBF1-8F91-A04811D8CAB7}"/>
              </a:ext>
            </a:extLst>
          </p:cNvPr>
          <p:cNvSpPr/>
          <p:nvPr/>
        </p:nvSpPr>
        <p:spPr bwMode="auto">
          <a:xfrm>
            <a:off x="7792546" y="3302612"/>
            <a:ext cx="1235075" cy="30701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677A75-E211-1681-670A-607187C5BB3A}"/>
              </a:ext>
            </a:extLst>
          </p:cNvPr>
          <p:cNvSpPr/>
          <p:nvPr/>
        </p:nvSpPr>
        <p:spPr bwMode="auto">
          <a:xfrm>
            <a:off x="7831077" y="3763250"/>
            <a:ext cx="1196543" cy="22229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B275E5-A8F4-FA09-CC96-51AB186164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2200" y="3631946"/>
            <a:ext cx="2688444" cy="208305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4DB0CCE-5E33-7CEF-368C-42F06297ED0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9797" y="1345779"/>
            <a:ext cx="2318831" cy="163221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7162AB-9979-34FC-1A46-BD96E1334575}"/>
              </a:ext>
            </a:extLst>
          </p:cNvPr>
          <p:cNvCxnSpPr>
            <a:cxnSpLocks/>
          </p:cNvCxnSpPr>
          <p:nvPr/>
        </p:nvCxnSpPr>
        <p:spPr bwMode="auto">
          <a:xfrm flipH="1">
            <a:off x="2659901" y="2600170"/>
            <a:ext cx="2318831" cy="163221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4146E60-A423-7F8D-D1F7-1A9EC0D3B0A0}"/>
              </a:ext>
            </a:extLst>
          </p:cNvPr>
          <p:cNvCxnSpPr>
            <a:cxnSpLocks/>
          </p:cNvCxnSpPr>
          <p:nvPr/>
        </p:nvCxnSpPr>
        <p:spPr bwMode="auto">
          <a:xfrm flipH="1">
            <a:off x="2390184" y="4014375"/>
            <a:ext cx="2732373" cy="117675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64F104C-8ED0-ED7D-8101-1446340500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453129" y="2196387"/>
            <a:ext cx="2732373" cy="117675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42C9C632-5E55-D0C0-8DCE-0AF2B3DA340A}"/>
              </a:ext>
            </a:extLst>
          </p:cNvPr>
          <p:cNvSpPr/>
          <p:nvPr/>
        </p:nvSpPr>
        <p:spPr bwMode="auto">
          <a:xfrm>
            <a:off x="5605362" y="4546650"/>
            <a:ext cx="381000" cy="365769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itchFamily="34" charset="0"/>
              </a:rPr>
              <a:t>1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FAFE653D-A5CD-5EAA-799E-90320157E466}"/>
              </a:ext>
            </a:extLst>
          </p:cNvPr>
          <p:cNvSpPr/>
          <p:nvPr/>
        </p:nvSpPr>
        <p:spPr bwMode="auto">
          <a:xfrm>
            <a:off x="8157146" y="147610"/>
            <a:ext cx="381000" cy="365769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itchFamily="34" charset="0"/>
              </a:rPr>
              <a:t>2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Narrow" pitchFamily="34" charset="0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4542F460-4C2B-CDC2-96FC-F80DF162D77E}"/>
              </a:ext>
            </a:extLst>
          </p:cNvPr>
          <p:cNvSpPr/>
          <p:nvPr/>
        </p:nvSpPr>
        <p:spPr bwMode="auto">
          <a:xfrm>
            <a:off x="4720432" y="1029481"/>
            <a:ext cx="381000" cy="365769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itchFamily="34" charset="0"/>
              </a:rPr>
              <a:t>3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 animBg="1"/>
      <p:bldP spid="31" grpId="0" animBg="1"/>
      <p:bldP spid="3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</a:t>
            </a:r>
            <a:r>
              <a:rPr lang="en-US" dirty="0" err="1"/>
              <a:t>elseif</a:t>
            </a:r>
            <a:r>
              <a:rPr lang="en-US" dirty="0"/>
              <a:t>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5CCB684-F882-AA24-6DEC-04BF1CB7C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08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溢出标志</a:t>
            </a:r>
            <a:r>
              <a:rPr lang="en-US" altLang="zh-CN"/>
              <a:t>OF</a:t>
            </a:r>
            <a:r>
              <a:rPr lang="zh-CN" altLang="en-US"/>
              <a:t>（</a:t>
            </a:r>
            <a:r>
              <a:rPr lang="en-US" altLang="zh-CN"/>
              <a:t>Overflow Flag</a:t>
            </a:r>
            <a:r>
              <a:rPr lang="zh-CN" altLang="en-US"/>
              <a:t>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C152B24-8DB3-EA46-FD69-A5D42C4F3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CC3300"/>
                </a:solidFill>
              </a:rPr>
              <a:t>有符号数</a:t>
            </a:r>
            <a:r>
              <a:rPr lang="zh-CN" altLang="zh-CN"/>
              <a:t>加减结果</a:t>
            </a:r>
            <a:r>
              <a:rPr lang="zh-CN" altLang="zh-CN">
                <a:solidFill>
                  <a:srgbClr val="CC3300"/>
                </a:solidFill>
              </a:rPr>
              <a:t>有溢出</a:t>
            </a:r>
            <a:r>
              <a:rPr lang="zh-CN" altLang="zh-CN"/>
              <a:t>，则</a:t>
            </a:r>
            <a:r>
              <a:rPr lang="zh-CN" altLang="zh-CN">
                <a:solidFill>
                  <a:srgbClr val="CC3300"/>
                </a:solidFill>
              </a:rPr>
              <a:t>OF＝1</a:t>
            </a:r>
            <a:r>
              <a:rPr lang="zh-CN" altLang="zh-CN"/>
              <a:t>；否则OF＝0</a:t>
            </a:r>
            <a:endParaRPr lang="en-US" altLang="zh-CN"/>
          </a:p>
          <a:p>
            <a:pPr eaLnBrk="1" hangingPunct="1"/>
            <a:r>
              <a:rPr lang="zh-CN" altLang="en-US"/>
              <a:t>针对有符号整数，判断加减结果是否超出表达范围</a:t>
            </a:r>
          </a:p>
          <a:p>
            <a:pPr lvl="1" eaLnBrk="1" hangingPunct="1"/>
            <a:r>
              <a:rPr lang="en-US" altLang="zh-CN"/>
              <a:t>N</a:t>
            </a:r>
            <a:r>
              <a:rPr lang="zh-CN" altLang="en-US"/>
              <a:t>个二进制位（补码）表达有符号整数的范围：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zh-CN" altLang="en-US"/>
              <a:t>－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 baseline="30000"/>
              <a:t>－</a:t>
            </a:r>
            <a:r>
              <a:rPr lang="en-US" altLang="zh-CN" baseline="30000"/>
              <a:t>1</a:t>
            </a:r>
            <a:r>
              <a:rPr lang="zh-CN" altLang="en-US"/>
              <a:t>～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 baseline="30000"/>
              <a:t>－</a:t>
            </a:r>
            <a:r>
              <a:rPr lang="en-US" altLang="zh-CN" baseline="30000"/>
              <a:t>1</a:t>
            </a:r>
            <a:r>
              <a:rPr lang="en-US" altLang="zh-CN"/>
              <a:t>-1</a:t>
            </a:r>
          </a:p>
          <a:p>
            <a:pPr lvl="1" eaLnBrk="1" hangingPunct="1"/>
            <a:r>
              <a:rPr lang="en-US" altLang="zh-CN"/>
              <a:t>8</a:t>
            </a:r>
            <a:r>
              <a:rPr lang="zh-CN" altLang="en-US"/>
              <a:t>位：－</a:t>
            </a:r>
            <a:r>
              <a:rPr lang="en-US" altLang="zh-CN"/>
              <a:t>128</a:t>
            </a:r>
            <a:r>
              <a:rPr lang="zh-CN" altLang="en-US"/>
              <a:t>～＋</a:t>
            </a:r>
            <a:r>
              <a:rPr lang="en-US" altLang="zh-CN"/>
              <a:t>127</a:t>
            </a:r>
          </a:p>
          <a:p>
            <a:pPr lvl="1" eaLnBrk="1" hangingPunct="1"/>
            <a:r>
              <a:rPr lang="en-US" altLang="zh-CN"/>
              <a:t>16</a:t>
            </a:r>
            <a:r>
              <a:rPr lang="zh-CN" altLang="en-US"/>
              <a:t>位：－</a:t>
            </a:r>
            <a:r>
              <a:rPr lang="en-US" altLang="zh-CN"/>
              <a:t>32768</a:t>
            </a:r>
            <a:r>
              <a:rPr lang="zh-CN" altLang="en-US"/>
              <a:t>～＋</a:t>
            </a:r>
            <a:r>
              <a:rPr lang="en-US" altLang="zh-CN"/>
              <a:t>32767</a:t>
            </a:r>
          </a:p>
          <a:p>
            <a:pPr lvl="1" eaLnBrk="1" hangingPunct="1"/>
            <a:r>
              <a:rPr lang="en-US" altLang="zh-CN"/>
              <a:t>32</a:t>
            </a:r>
            <a:r>
              <a:rPr lang="zh-CN" altLang="en-US"/>
              <a:t>位：－</a:t>
            </a:r>
            <a:r>
              <a:rPr lang="en-US" altLang="zh-CN"/>
              <a:t>2</a:t>
            </a:r>
            <a:r>
              <a:rPr lang="en-US" altLang="zh-CN" baseline="30000"/>
              <a:t>31</a:t>
            </a:r>
            <a:r>
              <a:rPr lang="zh-CN" altLang="en-US"/>
              <a:t>～＋</a:t>
            </a:r>
            <a:r>
              <a:rPr lang="en-US" altLang="zh-CN"/>
              <a:t>2</a:t>
            </a:r>
            <a:r>
              <a:rPr lang="en-US" altLang="zh-CN" baseline="30000"/>
              <a:t>31</a:t>
            </a:r>
            <a:r>
              <a:rPr lang="zh-CN" altLang="en-US"/>
              <a:t>－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6BACC352-97E4-9C6E-902C-E664575509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770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0815C-A082-4123-B714-FC5445642543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anose="02010609060101010101" pitchFamily="49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69" name="WordArt 4">
            <a:extLst>
              <a:ext uri="{FF2B5EF4-FFF2-40B4-BE49-F238E27FC236}">
                <a16:creationId xmlns:a16="http://schemas.microsoft.com/office/drawing/2014/main" id="{3B34A7D6-A46C-34F5-01A4-43C6FFA45EF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6785768" y="4383882"/>
            <a:ext cx="2563813" cy="1085850"/>
          </a:xfrm>
          <a:prstGeom prst="rect">
            <a:avLst/>
          </a:prstGeom>
        </p:spPr>
        <p:txBody>
          <a:bodyPr vert="eaVert" wrap="none" fromWordArt="1">
            <a:prstTxWarp prst="textInflateTop">
              <a:avLst>
                <a:gd name="adj" fmla="val 31917"/>
              </a:avLst>
            </a:prstTxWarp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0" cap="none" spc="0" normalizeH="0" baseline="0" noProof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杯中水已满，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0" cap="none" spc="0" normalizeH="0" baseline="0" noProof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再加就溢出！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</a:t>
            </a: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298938" y="1172309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706078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983154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768231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188308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403231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738923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963615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178538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</p:sld>
</file>

<file path=ppt/theme/theme1.xml><?xml version="1.0" encoding="utf-8"?>
<a:theme xmlns:a="http://schemas.openxmlformats.org/drawingml/2006/main" name="IC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" id="{BFB7FEFA-8734-0B42-B755-C9D64BE0CB38}" vid="{E9469454-AAA5-594F-867D-BCE1B1026FFC}"/>
    </a:ext>
  </a:extLst>
</a:theme>
</file>

<file path=ppt/theme/theme2.xml><?xml version="1.0" encoding="utf-8"?>
<a:theme xmlns:a="http://schemas.openxmlformats.org/drawingml/2006/main" name="2_课程讲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MPRC_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RC_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8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33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9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2E17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AB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0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1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366B7E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课程讲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MPRC_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RC_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8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33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9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2E17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AB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0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1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366B7E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23712</TotalTime>
  <Pages>0</Pages>
  <Words>9617</Words>
  <Characters>0</Characters>
  <Application>Microsoft Office PowerPoint</Application>
  <PresentationFormat>全屏显示(4:3)</PresentationFormat>
  <Lines>0</Lines>
  <Paragraphs>1990</Paragraphs>
  <Slides>93</Slides>
  <Notes>24</Notes>
  <HiddenSlides>6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93</vt:i4>
      </vt:variant>
    </vt:vector>
  </HeadingPairs>
  <TitlesOfParts>
    <vt:vector size="115" baseType="lpstr">
      <vt:lpstr>Gill Sans</vt:lpstr>
      <vt:lpstr>黑体</vt:lpstr>
      <vt:lpstr>宋体</vt:lpstr>
      <vt:lpstr>Arial</vt:lpstr>
      <vt:lpstr>Arial Narrow</vt:lpstr>
      <vt:lpstr>Arial Narrow Bold</vt:lpstr>
      <vt:lpstr>Calibri</vt:lpstr>
      <vt:lpstr>Calibri Bold</vt:lpstr>
      <vt:lpstr>Calibri Bold Italic</vt:lpstr>
      <vt:lpstr>Comic Sans MS</vt:lpstr>
      <vt:lpstr>Courier New</vt:lpstr>
      <vt:lpstr>Courier New Bold</vt:lpstr>
      <vt:lpstr>Courier New Bold Italic</vt:lpstr>
      <vt:lpstr>Tahoma</vt:lpstr>
      <vt:lpstr>Times New Roman</vt:lpstr>
      <vt:lpstr>Trebuchet MS</vt:lpstr>
      <vt:lpstr>Wingdings</vt:lpstr>
      <vt:lpstr>Wingdings 2</vt:lpstr>
      <vt:lpstr>楷体_GB2312</vt:lpstr>
      <vt:lpstr>ICS</vt:lpstr>
      <vt:lpstr>2_课程讲义</vt:lpstr>
      <vt:lpstr>3_课程讲义</vt:lpstr>
      <vt:lpstr>PowerPoint 演示文稿</vt:lpstr>
      <vt:lpstr>Today</vt:lpstr>
      <vt:lpstr>Control flow </vt:lpstr>
      <vt:lpstr>Control flow in assembly language</vt:lpstr>
      <vt:lpstr>Processor State (x86-64, Partial)</vt:lpstr>
      <vt:lpstr>状态标志</vt:lpstr>
      <vt:lpstr>进位标志CF（Carry Flag）</vt:lpstr>
      <vt:lpstr>CF set when</vt:lpstr>
      <vt:lpstr>溢出标志OF（Overflow Flag）</vt:lpstr>
      <vt:lpstr>OF set when</vt:lpstr>
      <vt:lpstr>进位和溢出的区别</vt:lpstr>
      <vt:lpstr>零标志ZF（Zero Flag）</vt:lpstr>
      <vt:lpstr>符号标志SF（Sign Flag）</vt:lpstr>
      <vt:lpstr>SF set when</vt:lpstr>
      <vt:lpstr>Setting Conditional Codes</vt:lpstr>
      <vt:lpstr>Setting Conditional Codes</vt:lpstr>
      <vt:lpstr>Setting Conditional Codes</vt:lpstr>
      <vt:lpstr>Conditional Code (特殊规则)</vt:lpstr>
      <vt:lpstr>例：加法运算</vt:lpstr>
      <vt:lpstr>例：减法运算</vt:lpstr>
      <vt:lpstr>Accessing Conditional Codes</vt:lpstr>
      <vt:lpstr>Accessing Conditional Codes</vt:lpstr>
      <vt:lpstr>Example: setl (Signed &lt;)</vt:lpstr>
      <vt:lpstr>PowerPoint 演示文稿</vt:lpstr>
      <vt:lpstr>Reading Condition Codes (Cont.)</vt:lpstr>
      <vt:lpstr>Explicit Reading Condition Codes (Cont.)</vt:lpstr>
      <vt:lpstr>Exercise</vt:lpstr>
      <vt:lpstr>Exercise</vt:lpstr>
      <vt:lpstr>课堂练习</vt:lpstr>
      <vt:lpstr>练习答案</vt:lpstr>
      <vt:lpstr>Today</vt:lpstr>
      <vt:lpstr>Control</vt:lpstr>
      <vt:lpstr>Unconditional jump</vt:lpstr>
      <vt:lpstr>Conditional jump</vt:lpstr>
      <vt:lpstr>Jumping</vt:lpstr>
      <vt:lpstr>相对寻址Relative Based Indexed Addressing</vt:lpstr>
      <vt:lpstr>相对寻址举例</vt:lpstr>
      <vt:lpstr>按字节寻址的相对寻址举例</vt:lpstr>
      <vt:lpstr>PC-relative in the Relocatable Object</vt:lpstr>
      <vt:lpstr>PC-relative in the Executable Object</vt:lpstr>
      <vt:lpstr>课堂练习</vt:lpstr>
      <vt:lpstr>练习答案</vt:lpstr>
      <vt:lpstr>课堂练习</vt:lpstr>
      <vt:lpstr>练习答案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流水线（pipeline）</vt:lpstr>
      <vt:lpstr>流水线（pipeline）</vt:lpstr>
      <vt:lpstr>流水线（pipeline）</vt:lpstr>
      <vt:lpstr>Conditional Move Example</vt:lpstr>
      <vt:lpstr>Bad Cases for Conditional Move</vt:lpstr>
      <vt:lpstr>Today</vt:lpstr>
      <vt:lpstr>“Do-While” Loop Example</vt:lpstr>
      <vt:lpstr>General “Do-While” Translation</vt:lpstr>
      <vt:lpstr>“Do-While” Loop Compilation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多判断条件的短路性</vt:lpstr>
      <vt:lpstr>多判断条件的短路性</vt:lpstr>
      <vt:lpstr>Loop  指令实现 for 循环 </vt:lpstr>
      <vt:lpstr>使用“loop”的80x86汇编代码</vt:lpstr>
      <vt:lpstr>可靠的 for 循环</vt:lpstr>
      <vt:lpstr>课堂练习</vt:lpstr>
      <vt:lpstr>练习答案</vt:lpstr>
      <vt:lpstr>课堂练习</vt:lpstr>
      <vt:lpstr>课堂练习</vt:lpstr>
      <vt:lpstr>课堂练习</vt:lpstr>
      <vt:lpstr>练习答案</vt:lpstr>
      <vt:lpstr>练习3.31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晶 王</cp:lastModifiedBy>
  <cp:revision>1146</cp:revision>
  <cp:lastPrinted>2013-09-12T14:46:51Z</cp:lastPrinted>
  <dcterms:created xsi:type="dcterms:W3CDTF">2012-09-13T15:33:55Z</dcterms:created>
  <dcterms:modified xsi:type="dcterms:W3CDTF">2023-11-03T05:55:23Z</dcterms:modified>
</cp:coreProperties>
</file>