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6" r:id="rId1"/>
    <p:sldMasterId id="2147483690" r:id="rId2"/>
  </p:sldMasterIdLst>
  <p:notesMasterIdLst>
    <p:notesMasterId r:id="rId117"/>
  </p:notesMasterIdLst>
  <p:handoutMasterIdLst>
    <p:handoutMasterId r:id="rId118"/>
  </p:handoutMasterIdLst>
  <p:sldIdLst>
    <p:sldId id="1081" r:id="rId3"/>
    <p:sldId id="370" r:id="rId4"/>
    <p:sldId id="399" r:id="rId5"/>
    <p:sldId id="398" r:id="rId6"/>
    <p:sldId id="400" r:id="rId7"/>
    <p:sldId id="384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1105" r:id="rId16"/>
    <p:sldId id="1106" r:id="rId17"/>
    <p:sldId id="1107" r:id="rId18"/>
    <p:sldId id="1108" r:id="rId19"/>
    <p:sldId id="1109" r:id="rId20"/>
    <p:sldId id="1110" r:id="rId21"/>
    <p:sldId id="1111" r:id="rId22"/>
    <p:sldId id="1112" r:id="rId23"/>
    <p:sldId id="1113" r:id="rId24"/>
    <p:sldId id="1114" r:id="rId25"/>
    <p:sldId id="1115" r:id="rId26"/>
    <p:sldId id="1116" r:id="rId27"/>
    <p:sldId id="1117" r:id="rId28"/>
    <p:sldId id="1118" r:id="rId29"/>
    <p:sldId id="1119" r:id="rId30"/>
    <p:sldId id="1120" r:id="rId31"/>
    <p:sldId id="1121" r:id="rId32"/>
    <p:sldId id="1122" r:id="rId33"/>
    <p:sldId id="1123" r:id="rId34"/>
    <p:sldId id="303" r:id="rId35"/>
    <p:sldId id="2009" r:id="rId36"/>
    <p:sldId id="1154" r:id="rId37"/>
    <p:sldId id="1155" r:id="rId38"/>
    <p:sldId id="1156" r:id="rId39"/>
    <p:sldId id="1157" r:id="rId40"/>
    <p:sldId id="1158" r:id="rId41"/>
    <p:sldId id="1159" r:id="rId42"/>
    <p:sldId id="1160" r:id="rId43"/>
    <p:sldId id="1153" r:id="rId44"/>
    <p:sldId id="2012" r:id="rId45"/>
    <p:sldId id="1167" r:id="rId46"/>
    <p:sldId id="1978" r:id="rId47"/>
    <p:sldId id="2010" r:id="rId48"/>
    <p:sldId id="2011" r:id="rId49"/>
    <p:sldId id="366" r:id="rId50"/>
    <p:sldId id="334" r:id="rId51"/>
    <p:sldId id="827" r:id="rId52"/>
    <p:sldId id="833" r:id="rId53"/>
    <p:sldId id="948" r:id="rId54"/>
    <p:sldId id="964" r:id="rId55"/>
    <p:sldId id="965" r:id="rId56"/>
    <p:sldId id="835" r:id="rId57"/>
    <p:sldId id="878" r:id="rId58"/>
    <p:sldId id="839" r:id="rId59"/>
    <p:sldId id="841" r:id="rId60"/>
    <p:sldId id="840" r:id="rId61"/>
    <p:sldId id="842" r:id="rId62"/>
    <p:sldId id="966" r:id="rId63"/>
    <p:sldId id="883" r:id="rId64"/>
    <p:sldId id="967" r:id="rId65"/>
    <p:sldId id="847" r:id="rId66"/>
    <p:sldId id="887" r:id="rId67"/>
    <p:sldId id="849" r:id="rId68"/>
    <p:sldId id="851" r:id="rId69"/>
    <p:sldId id="893" r:id="rId70"/>
    <p:sldId id="894" r:id="rId71"/>
    <p:sldId id="942" r:id="rId72"/>
    <p:sldId id="943" r:id="rId73"/>
    <p:sldId id="925" r:id="rId74"/>
    <p:sldId id="856" r:id="rId75"/>
    <p:sldId id="929" r:id="rId76"/>
    <p:sldId id="857" r:id="rId77"/>
    <p:sldId id="729" r:id="rId78"/>
    <p:sldId id="730" r:id="rId79"/>
    <p:sldId id="731" r:id="rId80"/>
    <p:sldId id="908" r:id="rId81"/>
    <p:sldId id="909" r:id="rId82"/>
    <p:sldId id="911" r:id="rId83"/>
    <p:sldId id="968" r:id="rId84"/>
    <p:sldId id="969" r:id="rId85"/>
    <p:sldId id="915" r:id="rId86"/>
    <p:sldId id="918" r:id="rId87"/>
    <p:sldId id="1285" r:id="rId88"/>
    <p:sldId id="1286" r:id="rId89"/>
    <p:sldId id="1287" r:id="rId90"/>
    <p:sldId id="1288" r:id="rId91"/>
    <p:sldId id="1289" r:id="rId92"/>
    <p:sldId id="1290" r:id="rId93"/>
    <p:sldId id="970" r:id="rId94"/>
    <p:sldId id="1297" r:id="rId95"/>
    <p:sldId id="1298" r:id="rId96"/>
    <p:sldId id="926" r:id="rId97"/>
    <p:sldId id="920" r:id="rId98"/>
    <p:sldId id="921" r:id="rId99"/>
    <p:sldId id="922" r:id="rId100"/>
    <p:sldId id="923" r:id="rId101"/>
    <p:sldId id="924" r:id="rId102"/>
    <p:sldId id="971" r:id="rId103"/>
    <p:sldId id="1296" r:id="rId104"/>
    <p:sldId id="1089" r:id="rId105"/>
    <p:sldId id="1294" r:id="rId106"/>
    <p:sldId id="1295" r:id="rId107"/>
    <p:sldId id="928" r:id="rId108"/>
    <p:sldId id="972" r:id="rId109"/>
    <p:sldId id="932" r:id="rId110"/>
    <p:sldId id="933" r:id="rId111"/>
    <p:sldId id="934" r:id="rId112"/>
    <p:sldId id="935" r:id="rId113"/>
    <p:sldId id="936" r:id="rId114"/>
    <p:sldId id="937" r:id="rId115"/>
    <p:sldId id="938" r:id="rId116"/>
  </p:sldIdLst>
  <p:sldSz cx="9144000" cy="6858000" type="screen4x3"/>
  <p:notesSz cx="7302500" cy="9586913"/>
  <p:custDataLst>
    <p:tags r:id="rId1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7C7"/>
    <a:srgbClr val="CDF1C5"/>
    <a:srgbClr val="D5F1CF"/>
    <a:srgbClr val="F6F5BD"/>
    <a:srgbClr val="990000"/>
    <a:srgbClr val="FF9999"/>
    <a:srgbClr val="A8E7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665" autoAdjust="0"/>
    <p:restoredTop sz="93258" autoAdjust="0"/>
  </p:normalViewPr>
  <p:slideViewPr>
    <p:cSldViewPr snapToObjects="1">
      <p:cViewPr varScale="1">
        <p:scale>
          <a:sx n="62" d="100"/>
          <a:sy n="62" d="100"/>
        </p:scale>
        <p:origin x="75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31203"/>
    </p:cViewPr>
  </p:sorterViewPr>
  <p:notesViewPr>
    <p:cSldViewPr snapToObjects="1">
      <p:cViewPr varScale="1">
        <p:scale>
          <a:sx n="54" d="100"/>
          <a:sy n="54" d="100"/>
        </p:scale>
        <p:origin x="2560" y="52"/>
      </p:cViewPr>
      <p:guideLst>
        <p:guide orient="horz" pos="3019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handoutMaster" Target="handoutMasters/handoutMaster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tags" Target="tags/tag1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viewProps" Target="viewProp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693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2071915-553D-485B-9739-70522BB4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5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ＭＳ Ｐゴシック" pitchFamily="-9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FB8D727D-C838-2A41-2538-CC832A6FA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3C826E-2193-44BB-9FE3-51AD3A3C25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Gill Sans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Gill Sans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043D263-B207-2E0F-F010-A398C5DA5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AE76F8C-0808-0060-32CE-A8BBC2EAE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5C4F90C6-8676-5944-9732-CAD184B60A77}" type="slidenum">
              <a:rPr lang="zh-CN" altLang="en-US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A15DC3CE-1967-2144-BDC9-BC6A9196C987}" type="slidenum">
              <a:rPr lang="zh-CN" altLang="en-US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3A305530-BBAD-FD44-A9AD-BE174D4040A7}" type="slidenum">
              <a:rPr lang="zh-CN" altLang="en-US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C575E508-4B23-5A4F-8C71-8820853F4C38}" type="slidenum">
              <a:rPr lang="zh-CN" altLang="en-US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611EF053-A610-C34D-9338-0FA349F05203}" type="slidenum">
              <a:rPr lang="zh-CN" altLang="en-US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85F815AE-C9BD-094E-B11C-B184F3A28BDC}" type="slidenum">
              <a:rPr lang="zh-CN" altLang="en-US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CC16A62D-C9CC-444B-A68F-69BDFABE0E2D}" type="slidenum">
              <a:rPr lang="zh-CN" altLang="en-US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D0DEB525-F3CD-ED46-8B38-E15E252ACE53}" type="slidenum">
              <a:rPr lang="zh-CN" altLang="en-US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0E47C913-B7B1-4A4F-A041-9065CECE5069}" type="slidenum">
              <a:rPr lang="zh-CN" altLang="en-US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C2012B05-EB92-394E-8948-A41F039E1E06}" type="slidenum">
              <a:rPr lang="zh-CN" altLang="en-US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a </a:t>
            </a:r>
            <a:r>
              <a:rPr lang="en-US" dirty="0" err="1"/>
              <a:t>callee</a:t>
            </a:r>
            <a:r>
              <a:rPr lang="en-US" dirty="0"/>
              <a:t>, must save %</a:t>
            </a:r>
            <a:r>
              <a:rPr lang="en-US" dirty="0" err="1"/>
              <a:t>rbx</a:t>
            </a:r>
            <a:r>
              <a:rPr lang="en-US" dirty="0"/>
              <a:t> (to stack)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29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873E84B0-DBE0-2047-AC40-2124E69EC14F}" type="slidenum">
              <a:rPr lang="zh-CN" altLang="en-US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25963358-7610-764F-BA68-87659E379679}" type="slidenum">
              <a:rPr lang="zh-CN" altLang="en-US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3764B88E-D1DF-D646-83B3-20005D91B5C4}" type="slidenum">
              <a:rPr lang="zh-CN" altLang="en-US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CE5C570E-8CA1-484D-86DB-6577359E4DFB}" type="slidenum">
              <a:rPr lang="zh-CN" altLang="en-US"/>
              <a:pPr>
                <a:spcBef>
                  <a:spcPct val="0"/>
                </a:spcBef>
              </a:pPr>
              <a:t>31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A80ACA52-3174-4946-BEB6-825419C5AB59}" type="slidenum">
              <a:rPr lang="zh-CN" altLang="en-US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>
            <a:extLst>
              <a:ext uri="{FF2B5EF4-FFF2-40B4-BE49-F238E27FC236}">
                <a16:creationId xmlns:a16="http://schemas.microsoft.com/office/drawing/2014/main" id="{822D09BC-BFE3-034F-B0B5-14C1F1B867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8" name="备注占位符 2">
            <a:extLst>
              <a:ext uri="{FF2B5EF4-FFF2-40B4-BE49-F238E27FC236}">
                <a16:creationId xmlns:a16="http://schemas.microsoft.com/office/drawing/2014/main" id="{C688A637-07A5-944B-8F94-8E5BEDE9C3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en-US" altLang="zh-CN" dirty="0"/>
              <a:t>0x80003c;</a:t>
            </a:r>
            <a:r>
              <a:rPr lang="zh-CN" altLang="en-US" dirty="0"/>
              <a:t>  </a:t>
            </a:r>
            <a:r>
              <a:rPr lang="en-US" altLang="zh-CN" dirty="0"/>
              <a:t>B.</a:t>
            </a:r>
            <a:r>
              <a:rPr lang="zh-CN" altLang="en-US" dirty="0"/>
              <a:t> </a:t>
            </a:r>
            <a:r>
              <a:rPr lang="en-US" altLang="zh-CN" dirty="0"/>
              <a:t>0x800014;</a:t>
            </a:r>
            <a:r>
              <a:rPr lang="zh-CN" altLang="en-US" dirty="0"/>
              <a:t>  </a:t>
            </a:r>
            <a:r>
              <a:rPr lang="en-US" altLang="zh-CN" dirty="0"/>
              <a:t>C.</a:t>
            </a:r>
            <a:r>
              <a:rPr lang="zh-CN" altLang="en-US" dirty="0"/>
              <a:t> </a:t>
            </a:r>
            <a:r>
              <a:rPr lang="en-US" altLang="zh-CN" dirty="0"/>
              <a:t>x:0x800038,</a:t>
            </a:r>
            <a:r>
              <a:rPr lang="zh-CN" altLang="en-US" dirty="0"/>
              <a:t> </a:t>
            </a:r>
            <a:r>
              <a:rPr lang="en-US" altLang="zh-CN" dirty="0"/>
              <a:t>y:</a:t>
            </a:r>
            <a:r>
              <a:rPr lang="zh-CN" altLang="en-US" dirty="0"/>
              <a:t> </a:t>
            </a:r>
            <a:r>
              <a:rPr lang="en-US" altLang="zh-CN" dirty="0"/>
              <a:t>0x800034;</a:t>
            </a:r>
            <a:r>
              <a:rPr lang="zh-CN" altLang="en-US" dirty="0"/>
              <a:t>   </a:t>
            </a:r>
            <a:r>
              <a:rPr lang="en-US" altLang="zh-CN" dirty="0"/>
              <a:t>E.</a:t>
            </a:r>
            <a:r>
              <a:rPr lang="zh-CN" altLang="en-US" dirty="0"/>
              <a:t> </a:t>
            </a:r>
            <a:r>
              <a:rPr lang="en-US" altLang="zh-CN" dirty="0"/>
              <a:t>0x800020~0x800033</a:t>
            </a:r>
            <a:endParaRPr lang="zh-CN" altLang="en-US" dirty="0"/>
          </a:p>
        </p:txBody>
      </p:sp>
      <p:sp>
        <p:nvSpPr>
          <p:cNvPr id="70659" name="幻灯片编号占位符 3">
            <a:extLst>
              <a:ext uri="{FF2B5EF4-FFF2-40B4-BE49-F238E27FC236}">
                <a16:creationId xmlns:a16="http://schemas.microsoft.com/office/drawing/2014/main" id="{36FF4150-24BE-2143-B709-3EF6FA49BB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928D552-3BED-BB42-9D96-340B7BD99583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8556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>
            <a:extLst>
              <a:ext uri="{FF2B5EF4-FFF2-40B4-BE49-F238E27FC236}">
                <a16:creationId xmlns:a16="http://schemas.microsoft.com/office/drawing/2014/main" id="{822D09BC-BFE3-034F-B0B5-14C1F1B867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8" name="备注占位符 2">
            <a:extLst>
              <a:ext uri="{FF2B5EF4-FFF2-40B4-BE49-F238E27FC236}">
                <a16:creationId xmlns:a16="http://schemas.microsoft.com/office/drawing/2014/main" id="{C688A637-07A5-944B-8F94-8E5BEDE9C3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en-US" altLang="zh-CN" dirty="0"/>
              <a:t>0x80003c;</a:t>
            </a:r>
            <a:r>
              <a:rPr lang="zh-CN" altLang="en-US" dirty="0"/>
              <a:t>  </a:t>
            </a:r>
            <a:r>
              <a:rPr lang="en-US" altLang="zh-CN" dirty="0"/>
              <a:t>B.</a:t>
            </a:r>
            <a:r>
              <a:rPr lang="zh-CN" altLang="en-US" dirty="0"/>
              <a:t> </a:t>
            </a:r>
            <a:r>
              <a:rPr lang="en-US" altLang="zh-CN" dirty="0"/>
              <a:t>0x800014;</a:t>
            </a:r>
            <a:r>
              <a:rPr lang="zh-CN" altLang="en-US" dirty="0"/>
              <a:t>  </a:t>
            </a:r>
            <a:r>
              <a:rPr lang="en-US" altLang="zh-CN" dirty="0"/>
              <a:t>C.</a:t>
            </a:r>
            <a:r>
              <a:rPr lang="zh-CN" altLang="en-US" dirty="0"/>
              <a:t> </a:t>
            </a:r>
            <a:r>
              <a:rPr lang="en-US" altLang="zh-CN" dirty="0"/>
              <a:t>x:0x800038,</a:t>
            </a:r>
            <a:r>
              <a:rPr lang="zh-CN" altLang="en-US" dirty="0"/>
              <a:t> </a:t>
            </a:r>
            <a:r>
              <a:rPr lang="en-US" altLang="zh-CN" dirty="0"/>
              <a:t>y:</a:t>
            </a:r>
            <a:r>
              <a:rPr lang="zh-CN" altLang="en-US" dirty="0"/>
              <a:t> </a:t>
            </a:r>
            <a:r>
              <a:rPr lang="en-US" altLang="zh-CN" dirty="0"/>
              <a:t>0x800034;</a:t>
            </a:r>
            <a:r>
              <a:rPr lang="zh-CN" altLang="en-US" dirty="0"/>
              <a:t>   </a:t>
            </a:r>
            <a:r>
              <a:rPr lang="en-US" altLang="zh-CN" dirty="0"/>
              <a:t>E.</a:t>
            </a:r>
            <a:r>
              <a:rPr lang="zh-CN" altLang="en-US" dirty="0"/>
              <a:t> </a:t>
            </a:r>
            <a:r>
              <a:rPr lang="en-US" altLang="zh-CN" dirty="0"/>
              <a:t>0x800020~0x800033</a:t>
            </a:r>
            <a:endParaRPr lang="zh-CN" altLang="en-US" dirty="0"/>
          </a:p>
        </p:txBody>
      </p:sp>
      <p:sp>
        <p:nvSpPr>
          <p:cNvPr id="70659" name="幻灯片编号占位符 3">
            <a:extLst>
              <a:ext uri="{FF2B5EF4-FFF2-40B4-BE49-F238E27FC236}">
                <a16:creationId xmlns:a16="http://schemas.microsoft.com/office/drawing/2014/main" id="{36FF4150-24BE-2143-B709-3EF6FA49BB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928D552-3BED-BB42-9D96-340B7BD99583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8352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rep; ret: 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AMD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的分支预测器中存在一个问题，即单字节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ret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紧跟在您引用的代码（以及其他一些情况）中的条件跳转之后，并且解决方法是添加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rep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前缀，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CPU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会忽略该前缀，但是修正预测变量。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B2E9FA-B6B1-3C43-A29B-B558DC597C29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679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在两种条件下无法发挥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cpu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的分支预测功能：</a:t>
            </a:r>
            <a:br>
              <a:rPr lang="zh-CN" altLang="en-US" dirty="0"/>
            </a:b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1&gt; 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一个分支，里面带有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near-return</a:t>
            </a:r>
            <a:r>
              <a:rPr lang="zh-CN" altLang="e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opcode C3h</a:t>
            </a:r>
            <a:r>
              <a:rPr lang="zh-CN" altLang="e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例如</a:t>
            </a:r>
            <a:br>
              <a:rPr lang="zh-CN" altLang="en-US" dirty="0"/>
            </a:b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label</a:t>
            </a:r>
            <a:r>
              <a:rPr lang="zh-CN" altLang="e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br>
              <a:rPr lang="en" altLang="zh-CN" dirty="0"/>
            </a:b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    ret</a:t>
            </a:r>
            <a:br>
              <a:rPr lang="en" altLang="zh-CN" dirty="0"/>
            </a:b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2&gt; 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一个判断条件紧跟着就是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near-return</a:t>
            </a:r>
            <a:r>
              <a:rPr lang="zh-CN" altLang="e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例如</a:t>
            </a:r>
            <a:br>
              <a:rPr lang="zh-CN" altLang="en-US" dirty="0"/>
            </a:b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jle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 label2</a:t>
            </a:r>
            <a:br>
              <a:rPr lang="en" altLang="zh-CN" dirty="0"/>
            </a:b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    ret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为了使得代码还是能够用得上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cpu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的分支预测（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branch prediction</a:t>
            </a:r>
            <a:r>
              <a:rPr lang="zh-CN" altLang="e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最简单的解决办法就是在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ret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前面插入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rep</a:t>
            </a:r>
            <a:r>
              <a:rPr lang="zh-CN" altLang="e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这称之为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two-byte ret</a:t>
            </a:r>
            <a:r>
              <a:rPr lang="zh-CN" altLang="e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使得性能可以提高。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B2E9FA-B6B1-3C43-A29B-B558DC597C29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1394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zh-CN" dirty="0">
                <a:latin typeface="Times New Roman" charset="0"/>
                <a:ea typeface="宋体" charset="-122"/>
              </a:rPr>
              <a:t>If (X == 0) return 0;</a:t>
            </a:r>
          </a:p>
          <a:p>
            <a:r>
              <a:rPr lang="en-US" altLang="zh-CN" dirty="0">
                <a:latin typeface="Times New Roman" charset="0"/>
                <a:ea typeface="宋体" charset="-122"/>
              </a:rPr>
              <a:t>Unsigned long </a:t>
            </a:r>
            <a:r>
              <a:rPr lang="en-US" altLang="zh-CN" dirty="0" err="1">
                <a:latin typeface="Times New Roman" charset="0"/>
                <a:ea typeface="宋体" charset="-122"/>
              </a:rPr>
              <a:t>nx</a:t>
            </a:r>
            <a:r>
              <a:rPr lang="en-US" altLang="zh-CN" dirty="0">
                <a:latin typeface="Times New Roman" charset="0"/>
                <a:ea typeface="宋体" charset="-122"/>
              </a:rPr>
              <a:t> = x/4</a:t>
            </a:r>
          </a:p>
          <a:p>
            <a:r>
              <a:rPr lang="en-US" altLang="zh-CN" dirty="0">
                <a:latin typeface="Times New Roman" charset="0"/>
                <a:ea typeface="宋体" charset="-122"/>
              </a:rPr>
              <a:t>Long </a:t>
            </a:r>
            <a:r>
              <a:rPr lang="en-US" altLang="zh-CN" dirty="0" err="1">
                <a:latin typeface="Times New Roman" charset="0"/>
                <a:ea typeface="宋体" charset="-122"/>
              </a:rPr>
              <a:t>rv</a:t>
            </a:r>
            <a:r>
              <a:rPr lang="en-US" altLang="zh-CN" dirty="0">
                <a:latin typeface="Times New Roman" charset="0"/>
                <a:ea typeface="宋体" charset="-122"/>
              </a:rPr>
              <a:t> = </a:t>
            </a:r>
            <a:r>
              <a:rPr lang="en-US" altLang="zh-CN" dirty="0" err="1">
                <a:latin typeface="Times New Roman" charset="0"/>
                <a:ea typeface="宋体" charset="-122"/>
              </a:rPr>
              <a:t>rfun</a:t>
            </a:r>
            <a:r>
              <a:rPr lang="en-US" altLang="zh-CN" dirty="0">
                <a:latin typeface="Times New Roman" charset="0"/>
                <a:ea typeface="宋体" charset="-122"/>
              </a:rPr>
              <a:t>(</a:t>
            </a:r>
            <a:r>
              <a:rPr lang="en-US" altLang="zh-CN" dirty="0" err="1">
                <a:latin typeface="Times New Roman" charset="0"/>
                <a:ea typeface="宋体" charset="-122"/>
              </a:rPr>
              <a:t>nx</a:t>
            </a:r>
            <a:r>
              <a:rPr lang="en-US" altLang="zh-CN" dirty="0">
                <a:latin typeface="Times New Roman" charset="0"/>
                <a:ea typeface="宋体" charset="-122"/>
              </a:rPr>
              <a:t>);</a:t>
            </a:r>
          </a:p>
          <a:p>
            <a:r>
              <a:rPr lang="en-US" altLang="zh-CN" dirty="0">
                <a:latin typeface="Times New Roman" charset="0"/>
                <a:ea typeface="宋体" charset="-122"/>
              </a:rPr>
              <a:t>Return </a:t>
            </a:r>
            <a:r>
              <a:rPr lang="en-US" altLang="zh-CN" dirty="0" err="1">
                <a:latin typeface="Times New Roman" charset="0"/>
                <a:ea typeface="宋体" charset="-122"/>
              </a:rPr>
              <a:t>rv+x</a:t>
            </a:r>
            <a:r>
              <a:rPr lang="en-US" altLang="zh-CN" dirty="0">
                <a:latin typeface="Times New Roman" charset="0"/>
                <a:ea typeface="宋体" charset="-122"/>
              </a:rPr>
              <a:t>;</a:t>
            </a:r>
          </a:p>
          <a:p>
            <a:endParaRPr lang="en-US" altLang="zh-CN" dirty="0">
              <a:latin typeface="Times New Roman" charset="0"/>
              <a:ea typeface="宋体" charset="-122"/>
            </a:endParaRPr>
          </a:p>
          <a:p>
            <a:r>
              <a:rPr lang="en-US" altLang="zh-CN" dirty="0">
                <a:latin typeface="Times New Roman" charset="0"/>
                <a:ea typeface="宋体" charset="-122"/>
              </a:rPr>
              <a:t>%</a:t>
            </a:r>
            <a:r>
              <a:rPr lang="en-US" altLang="zh-CN" dirty="0" err="1">
                <a:latin typeface="Times New Roman" charset="0"/>
                <a:ea typeface="宋体" charset="-122"/>
              </a:rPr>
              <a:t>rbx</a:t>
            </a:r>
            <a:r>
              <a:rPr lang="zh-CN" altLang="en-US" dirty="0">
                <a:latin typeface="Times New Roman" charset="0"/>
                <a:ea typeface="宋体" charset="-122"/>
              </a:rPr>
              <a:t>中的值是传入函数的参数</a:t>
            </a:r>
            <a:r>
              <a:rPr lang="en-US" altLang="zh-CN" dirty="0">
                <a:latin typeface="Times New Roman" charset="0"/>
                <a:ea typeface="宋体" charset="-122"/>
              </a:rPr>
              <a:t>x</a:t>
            </a:r>
          </a:p>
          <a:p>
            <a:endParaRPr lang="zh-CN" altLang="en-US" dirty="0">
              <a:latin typeface="Times New Roman" charset="0"/>
              <a:ea typeface="宋体" charset="-122"/>
            </a:endParaRPr>
          </a:p>
        </p:txBody>
      </p:sp>
      <p:sp>
        <p:nvSpPr>
          <p:cNvPr id="19353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9pPr>
          </a:lstStyle>
          <a:p>
            <a:fld id="{81CE49FE-4C31-DE4A-88F0-6388A39CADB2}" type="slidenum">
              <a:rPr kumimoji="0" lang="zh-CN" altLang="en-US" sz="1200" b="0">
                <a:solidFill>
                  <a:schemeClr val="tx1"/>
                </a:solidFill>
                <a:latin typeface="Arial" charset="0"/>
              </a:rPr>
              <a:pPr/>
              <a:t>42</a:t>
            </a:fld>
            <a:endParaRPr kumimoji="0" lang="zh-CN" altLang="en-US" sz="1200" b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100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Rdi</a:t>
            </a:r>
            <a:r>
              <a:rPr lang="en-US" dirty="0"/>
              <a:t> is x;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743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zh-CN" dirty="0">
                <a:latin typeface="Times New Roman" charset="0"/>
                <a:ea typeface="宋体" charset="-122"/>
              </a:rPr>
              <a:t>If (X == 0) return 0;</a:t>
            </a:r>
          </a:p>
          <a:p>
            <a:r>
              <a:rPr lang="en-US" altLang="zh-CN" dirty="0">
                <a:latin typeface="Times New Roman" charset="0"/>
                <a:ea typeface="宋体" charset="-122"/>
              </a:rPr>
              <a:t>Unsigned long </a:t>
            </a:r>
            <a:r>
              <a:rPr lang="en-US" altLang="zh-CN" dirty="0" err="1">
                <a:latin typeface="Times New Roman" charset="0"/>
                <a:ea typeface="宋体" charset="-122"/>
              </a:rPr>
              <a:t>nx</a:t>
            </a:r>
            <a:r>
              <a:rPr lang="en-US" altLang="zh-CN" dirty="0">
                <a:latin typeface="Times New Roman" charset="0"/>
                <a:ea typeface="宋体" charset="-122"/>
              </a:rPr>
              <a:t> = x/4</a:t>
            </a:r>
          </a:p>
          <a:p>
            <a:r>
              <a:rPr lang="en-US" altLang="zh-CN" dirty="0">
                <a:latin typeface="Times New Roman" charset="0"/>
                <a:ea typeface="宋体" charset="-122"/>
              </a:rPr>
              <a:t>Long </a:t>
            </a:r>
            <a:r>
              <a:rPr lang="en-US" altLang="zh-CN" dirty="0" err="1">
                <a:latin typeface="Times New Roman" charset="0"/>
                <a:ea typeface="宋体" charset="-122"/>
              </a:rPr>
              <a:t>rv</a:t>
            </a:r>
            <a:r>
              <a:rPr lang="en-US" altLang="zh-CN" dirty="0">
                <a:latin typeface="Times New Roman" charset="0"/>
                <a:ea typeface="宋体" charset="-122"/>
              </a:rPr>
              <a:t> = </a:t>
            </a:r>
            <a:r>
              <a:rPr lang="en-US" altLang="zh-CN" dirty="0" err="1">
                <a:latin typeface="Times New Roman" charset="0"/>
                <a:ea typeface="宋体" charset="-122"/>
              </a:rPr>
              <a:t>rfun</a:t>
            </a:r>
            <a:r>
              <a:rPr lang="en-US" altLang="zh-CN" dirty="0">
                <a:latin typeface="Times New Roman" charset="0"/>
                <a:ea typeface="宋体" charset="-122"/>
              </a:rPr>
              <a:t>(</a:t>
            </a:r>
            <a:r>
              <a:rPr lang="en-US" altLang="zh-CN" dirty="0" err="1">
                <a:latin typeface="Times New Roman" charset="0"/>
                <a:ea typeface="宋体" charset="-122"/>
              </a:rPr>
              <a:t>nx</a:t>
            </a:r>
            <a:r>
              <a:rPr lang="en-US" altLang="zh-CN" dirty="0">
                <a:latin typeface="Times New Roman" charset="0"/>
                <a:ea typeface="宋体" charset="-122"/>
              </a:rPr>
              <a:t>);</a:t>
            </a:r>
          </a:p>
          <a:p>
            <a:r>
              <a:rPr lang="en-US" altLang="zh-CN" dirty="0">
                <a:latin typeface="Times New Roman" charset="0"/>
                <a:ea typeface="宋体" charset="-122"/>
              </a:rPr>
              <a:t>Return </a:t>
            </a:r>
            <a:r>
              <a:rPr lang="en-US" altLang="zh-CN" dirty="0" err="1">
                <a:latin typeface="Times New Roman" charset="0"/>
                <a:ea typeface="宋体" charset="-122"/>
              </a:rPr>
              <a:t>rv+x</a:t>
            </a:r>
            <a:r>
              <a:rPr lang="en-US" altLang="zh-CN" dirty="0">
                <a:latin typeface="Times New Roman" charset="0"/>
                <a:ea typeface="宋体" charset="-122"/>
              </a:rPr>
              <a:t>;</a:t>
            </a:r>
          </a:p>
          <a:p>
            <a:endParaRPr lang="en-US" altLang="zh-CN" dirty="0">
              <a:latin typeface="Times New Roman" charset="0"/>
              <a:ea typeface="宋体" charset="-122"/>
            </a:endParaRPr>
          </a:p>
          <a:p>
            <a:r>
              <a:rPr lang="en-US" altLang="zh-CN" dirty="0">
                <a:latin typeface="Times New Roman" charset="0"/>
                <a:ea typeface="宋体" charset="-122"/>
              </a:rPr>
              <a:t>%</a:t>
            </a:r>
            <a:r>
              <a:rPr lang="en-US" altLang="zh-CN" dirty="0" err="1">
                <a:latin typeface="Times New Roman" charset="0"/>
                <a:ea typeface="宋体" charset="-122"/>
              </a:rPr>
              <a:t>rbx</a:t>
            </a:r>
            <a:r>
              <a:rPr lang="zh-CN" altLang="en-US" dirty="0">
                <a:latin typeface="Times New Roman" charset="0"/>
                <a:ea typeface="宋体" charset="-122"/>
              </a:rPr>
              <a:t>中的值是传入函数的参数</a:t>
            </a:r>
            <a:r>
              <a:rPr lang="en-US" altLang="zh-CN" dirty="0">
                <a:latin typeface="Times New Roman" charset="0"/>
                <a:ea typeface="宋体" charset="-122"/>
              </a:rPr>
              <a:t>x</a:t>
            </a:r>
          </a:p>
          <a:p>
            <a:endParaRPr lang="zh-CN" altLang="en-US" dirty="0">
              <a:latin typeface="Times New Roman" charset="0"/>
              <a:ea typeface="宋体" charset="-122"/>
            </a:endParaRPr>
          </a:p>
        </p:txBody>
      </p:sp>
      <p:sp>
        <p:nvSpPr>
          <p:cNvPr id="19353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9pPr>
          </a:lstStyle>
          <a:p>
            <a:fld id="{81CE49FE-4C31-DE4A-88F0-6388A39CADB2}" type="slidenum">
              <a:rPr kumimoji="0" lang="zh-CN" altLang="en-US" sz="1200" b="0">
                <a:solidFill>
                  <a:schemeClr val="tx1"/>
                </a:solidFill>
                <a:latin typeface="Arial" charset="0"/>
              </a:rPr>
              <a:pPr/>
              <a:t>43</a:t>
            </a:fld>
            <a:endParaRPr kumimoji="0" lang="zh-CN" altLang="en-US" sz="1200" b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5912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BA208A65-D359-048D-C556-E4DDCA493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E0204A7B-AE60-75CD-0BAC-E24D7D5F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884B5BAF-E00C-1881-DE84-17A5E7ED8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C73587A-B2AD-40E4-9001-5F7406D8EC43}" type="slidenum">
              <a:rPr lang="zh-CN" altLang="en-US" sz="1200" b="0" smtClean="0">
                <a:latin typeface="Arial" panose="020B0604020202020204" pitchFamily="34" charset="0"/>
              </a:rPr>
              <a:pPr/>
              <a:t>44</a:t>
            </a:fld>
            <a:endParaRPr lang="zh-CN" altLang="en-US" sz="12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BA208A65-D359-048D-C556-E4DDCA493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E0204A7B-AE60-75CD-0BAC-E24D7D5F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884B5BAF-E00C-1881-DE84-17A5E7ED8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C73587A-B2AD-40E4-9001-5F7406D8EC43}" type="slidenum">
              <a:rPr lang="zh-CN" altLang="en-US" sz="1200" b="0" smtClean="0">
                <a:latin typeface="Arial" panose="020B0604020202020204" pitchFamily="34" charset="0"/>
              </a:rPr>
              <a:pPr/>
              <a:t>45</a:t>
            </a:fld>
            <a:endParaRPr lang="zh-CN" altLang="en-US" sz="12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828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50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44923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621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110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5534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5063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56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6259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incr</a:t>
            </a:r>
            <a:r>
              <a:rPr lang="en-US" dirty="0"/>
              <a:t>() used </a:t>
            </a:r>
            <a:r>
              <a:rPr lang="en-US" dirty="0" err="1"/>
              <a:t>rbx</a:t>
            </a:r>
            <a:r>
              <a:rPr lang="en-US" dirty="0"/>
              <a:t>, it had to restore call_incr2()’s </a:t>
            </a:r>
            <a:r>
              <a:rPr lang="en-US" dirty="0" err="1"/>
              <a:t>rbx</a:t>
            </a:r>
            <a:r>
              <a:rPr lang="en-US" dirty="0"/>
              <a:t> value before returning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770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2880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829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037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2843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6388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274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84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32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Remember: we saved %</a:t>
            </a:r>
            <a:r>
              <a:rPr lang="en-US" dirty="0" err="1"/>
              <a:t>rbx</a:t>
            </a:r>
            <a:r>
              <a:rPr lang="en-US" dirty="0"/>
              <a:t> onto stack earlier.  Need to restore.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534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6682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0238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1626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Stop and ask students to work out what this</a:t>
            </a:r>
            <a:r>
              <a:rPr lang="en-US" baseline="0" dirty="0">
                <a:latin typeface="Times New Roman" pitchFamily="-96" charset="0"/>
              </a:rPr>
              <a:t> might print.</a:t>
            </a:r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9098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5284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72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6808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564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2025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968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>
            <a:extLst>
              <a:ext uri="{FF2B5EF4-FFF2-40B4-BE49-F238E27FC236}">
                <a16:creationId xmlns:a16="http://schemas.microsoft.com/office/drawing/2014/main" id="{2A9FD5EC-4533-924B-8FCF-E3CCFF31EC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2E4B5ED0-0F28-9941-AF01-2F844536CCC9}" type="slidenum">
              <a:rPr kumimoji="0" lang="zh-CN" altLang="en-US" sz="1200" b="0">
                <a:solidFill>
                  <a:schemeClr val="tx1"/>
                </a:solidFill>
              </a:rPr>
              <a:pPr/>
              <a:t>86</a:t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BFC7A5C3-AC60-B94D-9F12-588AAA33DF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759CCB60-F206-6C46-8B7D-A06FCF491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D99887A-44A8-C74B-8BEC-10A5DE30C73C}" type="slidenum">
              <a:rPr lang="zh-CN" altLang="en-US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>
            <a:extLst>
              <a:ext uri="{FF2B5EF4-FFF2-40B4-BE49-F238E27FC236}">
                <a16:creationId xmlns:a16="http://schemas.microsoft.com/office/drawing/2014/main" id="{4E735138-6B25-9F4F-9397-F6171F2E2D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8890CF86-2A7F-4C47-BBB1-6DEB6015FFC8}" type="slidenum">
              <a:rPr kumimoji="0" lang="zh-CN" altLang="en-US" sz="1200" b="0">
                <a:solidFill>
                  <a:schemeClr val="tx1"/>
                </a:solidFill>
              </a:rPr>
              <a:pPr/>
              <a:t>87</a:t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E3AE63F3-324C-DF4B-ABEB-BAC9A790F0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42C48F72-C1B9-ED49-BCB0-11AA7F60A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>
            <a:extLst>
              <a:ext uri="{FF2B5EF4-FFF2-40B4-BE49-F238E27FC236}">
                <a16:creationId xmlns:a16="http://schemas.microsoft.com/office/drawing/2014/main" id="{8F9E571B-B0E7-D64E-B093-7BEB183AC5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2" name="Notes Placeholder 2">
            <a:extLst>
              <a:ext uri="{FF2B5EF4-FFF2-40B4-BE49-F238E27FC236}">
                <a16:creationId xmlns:a16="http://schemas.microsoft.com/office/drawing/2014/main" id="{B343541F-F389-4042-B6E7-8DAFA44BB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43" name="Slide Number Placeholder 3">
            <a:extLst>
              <a:ext uri="{FF2B5EF4-FFF2-40B4-BE49-F238E27FC236}">
                <a16:creationId xmlns:a16="http://schemas.microsoft.com/office/drawing/2014/main" id="{F3D27A03-9E4E-EA44-8F63-6FA13B8C41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A8E5E618-B829-F344-8CDE-5859C46D3330}" type="slidenum">
              <a:rPr kumimoji="0" lang="zh-CN" altLang="en-US" sz="1200" b="0">
                <a:solidFill>
                  <a:schemeClr val="tx1"/>
                </a:solidFill>
              </a:rPr>
              <a:pPr/>
              <a:t>88</a:t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>
            <a:extLst>
              <a:ext uri="{FF2B5EF4-FFF2-40B4-BE49-F238E27FC236}">
                <a16:creationId xmlns:a16="http://schemas.microsoft.com/office/drawing/2014/main" id="{2EBE19A7-D263-2244-BC87-9526A8DF4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8D929760-4916-AD4B-86C9-9867B7C6C9BC}" type="slidenum">
              <a:rPr kumimoji="0" lang="zh-CN" altLang="en-US" sz="1200" b="0">
                <a:solidFill>
                  <a:schemeClr val="tx1"/>
                </a:solidFill>
              </a:rPr>
              <a:pPr/>
              <a:t>89</a:t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78A5A834-E16D-D549-937F-82671A7399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3F984250-C86E-8A4E-A266-185C1C4921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>
            <a:extLst>
              <a:ext uri="{FF2B5EF4-FFF2-40B4-BE49-F238E27FC236}">
                <a16:creationId xmlns:a16="http://schemas.microsoft.com/office/drawing/2014/main" id="{EBEA9EB2-7C79-DA44-9B8C-F97B4245C2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FD873B01-050E-6B4C-8707-1C71585264F1}" type="slidenum">
              <a:rPr kumimoji="0" lang="zh-CN" altLang="en-US" sz="1200" b="0">
                <a:solidFill>
                  <a:schemeClr val="tx1"/>
                </a:solidFill>
              </a:rPr>
              <a:pPr/>
              <a:t>90</a:t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D56C4260-C7A1-9C4C-B3B0-3D5402B326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F2025906-48FA-2844-927D-02DD86D3D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>
            <a:extLst>
              <a:ext uri="{FF2B5EF4-FFF2-40B4-BE49-F238E27FC236}">
                <a16:creationId xmlns:a16="http://schemas.microsoft.com/office/drawing/2014/main" id="{BC68AD31-FB15-4A4A-9226-9C4825165F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47FEFA8A-51E1-6F43-A923-C95FF75A4639}" type="slidenum">
              <a:rPr kumimoji="0" lang="zh-CN" altLang="en-US" sz="1200" b="0">
                <a:solidFill>
                  <a:schemeClr val="tx1"/>
                </a:solidFill>
              </a:rPr>
              <a:pPr/>
              <a:t>91</a:t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29DBE98C-EDD6-344B-89AB-D4F02AA61B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109CCD41-9F69-6447-A8D4-8E701DE82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95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957830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0650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45878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幻灯片图像占位符 1">
            <a:extLst>
              <a:ext uri="{FF2B5EF4-FFF2-40B4-BE49-F238E27FC236}">
                <a16:creationId xmlns:a16="http://schemas.microsoft.com/office/drawing/2014/main" id="{252A09C0-A342-6C4D-ACF6-578B5B0F6A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2" name="备注占位符 2">
            <a:extLst>
              <a:ext uri="{FF2B5EF4-FFF2-40B4-BE49-F238E27FC236}">
                <a16:creationId xmlns:a16="http://schemas.microsoft.com/office/drawing/2014/main" id="{C0C6FC74-0E1B-AD4E-8F4A-CA33904CF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 dirty="0"/>
              <a:t>Long ret = 0;</a:t>
            </a:r>
          </a:p>
          <a:p>
            <a:r>
              <a:rPr kumimoji="1" lang="en-US" altLang="zh-CN" dirty="0"/>
              <a:t>While (</a:t>
            </a:r>
            <a:r>
              <a:rPr kumimoji="1" lang="en-US" altLang="zh-CN" dirty="0" err="1"/>
              <a:t>tp</a:t>
            </a:r>
            <a:r>
              <a:rPr kumimoji="1" lang="en-US" altLang="zh-CN" dirty="0"/>
              <a:t>) {</a:t>
            </a:r>
          </a:p>
          <a:p>
            <a:r>
              <a:rPr kumimoji="1" lang="en-US" altLang="zh-CN" dirty="0"/>
              <a:t>	ret = </a:t>
            </a:r>
            <a:r>
              <a:rPr kumimoji="1" lang="en-US" altLang="zh-CN" dirty="0" err="1"/>
              <a:t>tp</a:t>
            </a:r>
            <a:r>
              <a:rPr kumimoji="1" lang="en-US" altLang="zh-CN" dirty="0"/>
              <a:t>-&gt;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tp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tp</a:t>
            </a:r>
            <a:r>
              <a:rPr kumimoji="1" lang="en-US" altLang="zh-CN" dirty="0"/>
              <a:t>-&gt;left;</a:t>
            </a:r>
          </a:p>
          <a:p>
            <a:r>
              <a:rPr kumimoji="1" lang="en-US" altLang="zh-CN" dirty="0"/>
              <a:t>}</a:t>
            </a:r>
          </a:p>
          <a:p>
            <a:r>
              <a:rPr kumimoji="1" lang="en-US" altLang="zh-CN" dirty="0"/>
              <a:t>Return ret;</a:t>
            </a:r>
          </a:p>
          <a:p>
            <a:r>
              <a:rPr kumimoji="1" lang="zh-CN" altLang="en-US" dirty="0"/>
              <a:t>求二叉树最左子节点的</a:t>
            </a:r>
            <a:r>
              <a:rPr kumimoji="1" lang="en-US" altLang="zh-CN" dirty="0" err="1"/>
              <a:t>val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33123" name="幻灯片编号占位符 3">
            <a:extLst>
              <a:ext uri="{FF2B5EF4-FFF2-40B4-BE49-F238E27FC236}">
                <a16:creationId xmlns:a16="http://schemas.microsoft.com/office/drawing/2014/main" id="{37FABEFF-03CF-F243-8D01-D3954F09D1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21154031-CA7E-4A45-8A09-7E06CAFA41D1}" type="slidenum">
              <a:rPr kumimoji="0" lang="zh-CN" altLang="en-US" sz="1200" b="0">
                <a:solidFill>
                  <a:schemeClr val="tx1"/>
                </a:solidFill>
              </a:rPr>
              <a:pPr/>
              <a:t>102</a:t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29194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幻灯片图像占位符 1">
            <a:extLst>
              <a:ext uri="{FF2B5EF4-FFF2-40B4-BE49-F238E27FC236}">
                <a16:creationId xmlns:a16="http://schemas.microsoft.com/office/drawing/2014/main" id="{9C748BA0-946E-EB4A-B79A-57C30BA7CE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0" name="备注占位符 2">
            <a:extLst>
              <a:ext uri="{FF2B5EF4-FFF2-40B4-BE49-F238E27FC236}">
                <a16:creationId xmlns:a16="http://schemas.microsoft.com/office/drawing/2014/main" id="{F08CD282-9958-9A4F-91B9-8E4FC3D88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/>
              <a:t>CNT=7</a:t>
            </a:r>
          </a:p>
          <a:p>
            <a:r>
              <a:rPr kumimoji="1" lang="en-US" altLang="zh-CN"/>
              <a:t>typedef struct {</a:t>
            </a:r>
          </a:p>
          <a:p>
            <a:r>
              <a:rPr kumimoji="1" lang="en-US" altLang="zh-CN"/>
              <a:t>   long idx;</a:t>
            </a:r>
          </a:p>
          <a:p>
            <a:r>
              <a:rPr kumimoji="1" lang="en-US" altLang="zh-CN"/>
              <a:t>   long x[4];</a:t>
            </a:r>
          </a:p>
          <a:p>
            <a:r>
              <a:rPr kumimoji="1" lang="en-US" altLang="zh-CN"/>
              <a:t>}a_struct;</a:t>
            </a:r>
            <a:endParaRPr kumimoji="1" lang="zh-CN" altLang="en-US"/>
          </a:p>
        </p:txBody>
      </p:sp>
      <p:sp>
        <p:nvSpPr>
          <p:cNvPr id="135171" name="幻灯片编号占位符 3">
            <a:extLst>
              <a:ext uri="{FF2B5EF4-FFF2-40B4-BE49-F238E27FC236}">
                <a16:creationId xmlns:a16="http://schemas.microsoft.com/office/drawing/2014/main" id="{4E637B3C-A7D3-1D4E-8199-345AAFF3F9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691C7F9F-F9CF-644E-8EB1-3CF626532538}" type="slidenum">
              <a:rPr kumimoji="0" lang="zh-CN" altLang="en-US" sz="1200" b="0">
                <a:solidFill>
                  <a:schemeClr val="tx1"/>
                </a:solidFill>
              </a:rPr>
              <a:pPr/>
              <a:t>103</a:t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04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6B8BF716-8277-4440-9EBB-D0D35CD27DC6}" type="slidenum">
              <a:rPr lang="zh-CN" altLang="en-US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幻灯片图像占位符 1">
            <a:extLst>
              <a:ext uri="{FF2B5EF4-FFF2-40B4-BE49-F238E27FC236}">
                <a16:creationId xmlns:a16="http://schemas.microsoft.com/office/drawing/2014/main" id="{89F49C1D-7997-7445-9F1A-4DF2D91032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8" name="备注占位符 2">
            <a:extLst>
              <a:ext uri="{FF2B5EF4-FFF2-40B4-BE49-F238E27FC236}">
                <a16:creationId xmlns:a16="http://schemas.microsoft.com/office/drawing/2014/main" id="{919CCF00-F7A0-164B-946C-E24246106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/>
              <a:t>1</a:t>
            </a:r>
            <a:r>
              <a:rPr kumimoji="1" lang="zh-CN" altLang="en-US"/>
              <a:t>）</a:t>
            </a:r>
            <a:r>
              <a:rPr kumimoji="1" lang="en-US" altLang="zh-CN"/>
              <a:t>int, movl 4(%eax), %eax	movl %eax, (%edx) </a:t>
            </a:r>
          </a:p>
          <a:p>
            <a:r>
              <a:rPr kumimoji="1" lang="en-US" altLang="zh-CN"/>
              <a:t>2</a:t>
            </a:r>
            <a:r>
              <a:rPr kumimoji="1" lang="zh-CN" altLang="en-US"/>
              <a:t>）</a:t>
            </a:r>
            <a:r>
              <a:rPr kumimoji="1" lang="en-US" altLang="zh-CN"/>
              <a:t>short, movw (%eax),%ax	movw %ax, (%edx)</a:t>
            </a:r>
          </a:p>
          <a:p>
            <a:r>
              <a:rPr kumimoji="1" lang="en-US" altLang="zh-CN"/>
              <a:t>3</a:t>
            </a:r>
            <a:r>
              <a:rPr kumimoji="1" lang="zh-CN" altLang="en-US"/>
              <a:t>）</a:t>
            </a:r>
            <a:r>
              <a:rPr kumimoji="1" lang="en-US" altLang="zh-CN"/>
              <a:t>short *, leal 2(%eax), %eax	movl %eax, (%edx)</a:t>
            </a:r>
          </a:p>
          <a:p>
            <a:r>
              <a:rPr kumimoji="1" lang="en-US" altLang="zh-CN"/>
              <a:t>4</a:t>
            </a:r>
            <a:r>
              <a:rPr kumimoji="1" lang="zh-CN" altLang="en-US"/>
              <a:t>）</a:t>
            </a:r>
            <a:r>
              <a:rPr kumimoji="1" lang="en-US" altLang="zh-CN"/>
              <a:t>int *, movl %eax, (%edx)</a:t>
            </a:r>
          </a:p>
          <a:p>
            <a:r>
              <a:rPr kumimoji="1" lang="en-US" altLang="zh-CN"/>
              <a:t>5</a:t>
            </a:r>
            <a:r>
              <a:rPr kumimoji="1" lang="zh-CN" altLang="en-US"/>
              <a:t>）</a:t>
            </a:r>
            <a:r>
              <a:rPr kumimoji="1" lang="en-US" altLang="zh-CN"/>
              <a:t>int, movl 4(%eax), %ecx	movl (%eax, %ecx, 4), %eax	movl %eax, (%edx)</a:t>
            </a:r>
          </a:p>
          <a:p>
            <a:r>
              <a:rPr kumimoji="1" lang="en-US" altLang="zh-CN"/>
              <a:t>6</a:t>
            </a:r>
            <a:r>
              <a:rPr kumimoji="1" lang="zh-CN" altLang="en-US"/>
              <a:t>）</a:t>
            </a:r>
            <a:r>
              <a:rPr kumimoji="1" lang="en-US" altLang="zh-CN"/>
              <a:t>char, movb 8(%eax), %al	movb al, (%edx)</a:t>
            </a:r>
            <a:endParaRPr kumimoji="1" lang="zh-CN" altLang="en-US"/>
          </a:p>
        </p:txBody>
      </p:sp>
      <p:sp>
        <p:nvSpPr>
          <p:cNvPr id="137219" name="幻灯片编号占位符 3">
            <a:extLst>
              <a:ext uri="{FF2B5EF4-FFF2-40B4-BE49-F238E27FC236}">
                <a16:creationId xmlns:a16="http://schemas.microsoft.com/office/drawing/2014/main" id="{2C354083-FACC-5B45-8E0E-9B3A931CBB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C7979166-DE50-A54D-8AC5-A08AB76DE03A}" type="slidenum">
              <a:rPr kumimoji="0" lang="zh-CN" altLang="en-US" sz="1200" b="0">
                <a:solidFill>
                  <a:schemeClr val="tx1"/>
                </a:solidFill>
              </a:rPr>
              <a:pPr/>
              <a:t>104</a:t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79067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106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91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251BE30F-467F-5342-9E55-A62717146147}" type="slidenum">
              <a:rPr lang="zh-CN" altLang="en-US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54387D12-99A5-904F-A94F-B510B92337B5}" type="slidenum">
              <a:rPr lang="zh-CN" altLang="en-US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2684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629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8252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、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3576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615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5">
            <a:extLst>
              <a:ext uri="{FF2B5EF4-FFF2-40B4-BE49-F238E27FC236}">
                <a16:creationId xmlns:a16="http://schemas.microsoft.com/office/drawing/2014/main" id="{27B66317-33E5-EA1F-A049-5CC53C607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823913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kumimoji="1" lang="zh-CN" altLang="en-US" sz="6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计算机系统基础</a:t>
            </a:r>
            <a:endParaRPr kumimoji="1" lang="zh-CN" altLang="nl-BE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Line 1029">
            <a:extLst>
              <a:ext uri="{FF2B5EF4-FFF2-40B4-BE49-F238E27FC236}">
                <a16:creationId xmlns:a16="http://schemas.microsoft.com/office/drawing/2014/main" id="{6B445031-6BF8-14D1-B059-FFB6AF3C2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205038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Line 1030">
            <a:extLst>
              <a:ext uri="{FF2B5EF4-FFF2-40B4-BE49-F238E27FC236}">
                <a16:creationId xmlns:a16="http://schemas.microsoft.com/office/drawing/2014/main" id="{FC1EF7AD-E751-7DB1-738E-E658FA9DF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276475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nl-B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65625"/>
            <a:ext cx="6400800" cy="1273175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nl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7E930-C85E-DC3D-8E38-CFECA03E72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172200"/>
            <a:ext cx="6934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8959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"/>
            <a:ext cx="8713092" cy="9807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 sz="3200"/>
            </a:lvl1pPr>
            <a:lvl2pPr>
              <a:buFont typeface="Wingdings" pitchFamily="2" charset="2"/>
              <a:buChar char="ü"/>
              <a:defRPr sz="2800" baseline="0">
                <a:solidFill>
                  <a:schemeClr val="tx1"/>
                </a:solidFill>
              </a:defRPr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205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5416C3-D423-F626-5A22-588DB1B3B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7144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908050"/>
            <a:ext cx="4114800" cy="5340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14800" cy="5340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90595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F0E60D3-8895-5E5D-37B8-175A58BB8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71218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2978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8342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458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DC86CA6-81E1-C9B7-EE8F-E8E2ABB51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30128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E54F295-1897-5219-3AEE-F1D256C07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5946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D85726-F3F9-742F-9B76-EEB1F0830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202280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9E41BB-B26A-28BA-0A93-D822F8400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8288" y="0"/>
            <a:ext cx="2144712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28650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842221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8458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908050"/>
            <a:ext cx="8382000" cy="53403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953945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3B102A7-F5F7-CBAE-73DE-EB83B1B35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8458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908050"/>
            <a:ext cx="4114800" cy="5340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14800" cy="5340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22155003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DF3C79E-79B0-421C-915C-DC1C70671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5" y="6656388"/>
            <a:ext cx="3133725" cy="20161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z="18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4EBC761-F037-6B60-D9C5-CB12BDF50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6669088"/>
            <a:ext cx="3232150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zh-CN" altLang="en-US" sz="1100">
                <a:ea typeface="宋体" charset="-122"/>
              </a:rPr>
              <a:t>                                  首都师范大学信息工程学院      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8458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表格占位符 2"/>
          <p:cNvSpPr>
            <a:spLocks noGrp="1"/>
          </p:cNvSpPr>
          <p:nvPr>
            <p:ph type="tbl" idx="1"/>
          </p:nvPr>
        </p:nvSpPr>
        <p:spPr>
          <a:xfrm>
            <a:off x="381000" y="908050"/>
            <a:ext cx="8382000" cy="53403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4049025806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68313" y="214313"/>
            <a:ext cx="8475662" cy="591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2CF658D1-831E-135C-27FC-86689F5563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836328C-5A41-6611-73B5-30773E485E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5795774-FDA5-63B2-85A3-D923FF4646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4CDF4-AAB4-4273-8E4F-AE8ABE95E9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12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46463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081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2639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358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11392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0135204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5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64088" y="-26988"/>
            <a:ext cx="37211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to Computer Systems </a:t>
            </a:r>
          </a:p>
        </p:txBody>
      </p:sp>
      <p:sp>
        <p:nvSpPr>
          <p:cNvPr id="6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3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8F7A5C1F-A175-B5D4-2364-88E88F7975A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6613"/>
            <a:ext cx="9144000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7AB13B3C-CCBB-1B26-2E50-FCA6D9FE9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8713787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nl-NL"/>
              <a:t>单击此处编辑母版标题样式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91FA3FC3-213C-4167-F099-39D3954D1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52513"/>
            <a:ext cx="83820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nl-NL"/>
              <a:t>单击此处编辑母版文本样式</a:t>
            </a:r>
          </a:p>
          <a:p>
            <a:pPr lvl="1"/>
            <a:r>
              <a:rPr lang="zh-CN" altLang="nl-NL"/>
              <a:t>第二级</a:t>
            </a:r>
          </a:p>
          <a:p>
            <a:pPr lvl="2"/>
            <a:r>
              <a:rPr lang="zh-CN" altLang="nl-NL"/>
              <a:t>第三级</a:t>
            </a:r>
          </a:p>
          <a:p>
            <a:pPr lvl="3"/>
            <a:r>
              <a:rPr lang="zh-CN" altLang="nl-NL"/>
              <a:t>第四级</a:t>
            </a:r>
          </a:p>
          <a:p>
            <a:pPr lvl="4"/>
            <a:r>
              <a:rPr lang="zh-CN" altLang="nl-NL"/>
              <a:t>第五级</a:t>
            </a:r>
          </a:p>
        </p:txBody>
      </p:sp>
      <p:sp>
        <p:nvSpPr>
          <p:cNvPr id="6150" name="Rectangle 8">
            <a:extLst>
              <a:ext uri="{FF2B5EF4-FFF2-40B4-BE49-F238E27FC236}">
                <a16:creationId xmlns:a16="http://schemas.microsoft.com/office/drawing/2014/main" id="{C95F3E74-CCBB-484E-32E8-C00C6291D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8" y="6699250"/>
            <a:ext cx="309562" cy="1587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9C92243-6926-4874-BBD1-5D32036426D8}" type="slidenum">
              <a:rPr kumimoji="1" lang="en-GB" altLang="zh-CN" sz="1000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GB" altLang="zh-CN" sz="1000">
              <a:solidFill>
                <a:srgbClr val="000000"/>
              </a:solidFill>
            </a:endParaRPr>
          </a:p>
        </p:txBody>
      </p:sp>
      <p:grpSp>
        <p:nvGrpSpPr>
          <p:cNvPr id="1030" name="Group 9">
            <a:extLst>
              <a:ext uri="{FF2B5EF4-FFF2-40B4-BE49-F238E27FC236}">
                <a16:creationId xmlns:a16="http://schemas.microsoft.com/office/drawing/2014/main" id="{7D3E6D1D-BCA0-4235-E6D4-3207C29DF3E0}"/>
              </a:ext>
            </a:extLst>
          </p:cNvPr>
          <p:cNvGrpSpPr>
            <a:grpSpLocks/>
          </p:cNvGrpSpPr>
          <p:nvPr/>
        </p:nvGrpSpPr>
        <p:grpSpPr bwMode="auto">
          <a:xfrm>
            <a:off x="-838200" y="-6350"/>
            <a:ext cx="10526713" cy="6864350"/>
            <a:chOff x="0" y="0"/>
            <a:chExt cx="6631" cy="4324"/>
          </a:xfrm>
        </p:grpSpPr>
        <p:sp>
          <p:nvSpPr>
            <p:cNvPr id="1032" name="Freeform 10">
              <a:extLst>
                <a:ext uri="{FF2B5EF4-FFF2-40B4-BE49-F238E27FC236}">
                  <a16:creationId xmlns:a16="http://schemas.microsoft.com/office/drawing/2014/main" id="{0A55CD47-3DEF-9C1E-DA11-91BBDFCE47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9" y="176"/>
              <a:ext cx="1710" cy="176"/>
            </a:xfrm>
            <a:custGeom>
              <a:avLst/>
              <a:gdLst>
                <a:gd name="T0" fmla="*/ 0 w 1710"/>
                <a:gd name="T1" fmla="*/ 0 h 216"/>
                <a:gd name="T2" fmla="*/ 1710 w 1710"/>
                <a:gd name="T3" fmla="*/ 0 h 216"/>
                <a:gd name="T4" fmla="*/ 1710 w 1710"/>
                <a:gd name="T5" fmla="*/ 6 h 216"/>
                <a:gd name="T6" fmla="*/ 0 w 1710"/>
                <a:gd name="T7" fmla="*/ 6 h 2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10" h="216">
                  <a:moveTo>
                    <a:pt x="0" y="0"/>
                  </a:moveTo>
                  <a:lnTo>
                    <a:pt x="1710" y="0"/>
                  </a:lnTo>
                  <a:lnTo>
                    <a:pt x="1710" y="216"/>
                  </a:lnTo>
                  <a:lnTo>
                    <a:pt x="0" y="2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33" name="Group 11">
              <a:extLst>
                <a:ext uri="{FF2B5EF4-FFF2-40B4-BE49-F238E27FC236}">
                  <a16:creationId xmlns:a16="http://schemas.microsoft.com/office/drawing/2014/main" id="{E07DB1F1-3F66-CCB8-415A-9F366DB6617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6631" cy="4324"/>
              <a:chOff x="0" y="0"/>
              <a:chExt cx="6631" cy="4324"/>
            </a:xfrm>
          </p:grpSpPr>
          <p:sp>
            <p:nvSpPr>
              <p:cNvPr id="1034" name="Line 12">
                <a:extLst>
                  <a:ext uri="{FF2B5EF4-FFF2-40B4-BE49-F238E27FC236}">
                    <a16:creationId xmlns:a16="http://schemas.microsoft.com/office/drawing/2014/main" id="{C7155715-6D67-234A-A520-0481963728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471" y="0"/>
                <a:ext cx="0" cy="432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5" name="Line 13">
                <a:extLst>
                  <a:ext uri="{FF2B5EF4-FFF2-40B4-BE49-F238E27FC236}">
                    <a16:creationId xmlns:a16="http://schemas.microsoft.com/office/drawing/2014/main" id="{7F7D2931-D06B-3AD7-299C-F70F7603B2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>
                <a:off x="0" y="4298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6" name="Line 14">
                <a:extLst>
                  <a:ext uri="{FF2B5EF4-FFF2-40B4-BE49-F238E27FC236}">
                    <a16:creationId xmlns:a16="http://schemas.microsoft.com/office/drawing/2014/main" id="{A2A8AC42-0A5C-55D5-BB6F-B033C86597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659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7" name="Line 15">
                <a:extLst>
                  <a:ext uri="{FF2B5EF4-FFF2-40B4-BE49-F238E27FC236}">
                    <a16:creationId xmlns:a16="http://schemas.microsoft.com/office/drawing/2014/main" id="{1CFD247A-C7C0-E064-5B55-5BEBA1B305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248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8" name="Line 16">
                <a:extLst>
                  <a:ext uri="{FF2B5EF4-FFF2-40B4-BE49-F238E27FC236}">
                    <a16:creationId xmlns:a16="http://schemas.microsoft.com/office/drawing/2014/main" id="{253D0ECB-403B-1E67-630A-3301952D2C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4041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9" name="Line 17">
                <a:extLst>
                  <a:ext uri="{FF2B5EF4-FFF2-40B4-BE49-F238E27FC236}">
                    <a16:creationId xmlns:a16="http://schemas.microsoft.com/office/drawing/2014/main" id="{70BD5049-C0B7-C36A-ACE1-9BA843C2A5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840" y="4"/>
                <a:ext cx="0" cy="432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0" name="Line 18">
                <a:extLst>
                  <a:ext uri="{FF2B5EF4-FFF2-40B4-BE49-F238E27FC236}">
                    <a16:creationId xmlns:a16="http://schemas.microsoft.com/office/drawing/2014/main" id="{6D0E6309-1068-9E42-568D-72AE83BD1B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4888" y="4"/>
                <a:ext cx="0" cy="47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1" name="Line 19">
                <a:extLst>
                  <a:ext uri="{FF2B5EF4-FFF2-40B4-BE49-F238E27FC236}">
                    <a16:creationId xmlns:a16="http://schemas.microsoft.com/office/drawing/2014/main" id="{8D283B82-66E8-FD3E-BC2A-E466D8A725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>
                <a:off x="0" y="176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2" name="Line 20">
                <a:extLst>
                  <a:ext uri="{FF2B5EF4-FFF2-40B4-BE49-F238E27FC236}">
                    <a16:creationId xmlns:a16="http://schemas.microsoft.com/office/drawing/2014/main" id="{CCFAD6E2-1E75-BD4A-5651-7A94F00177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>
                <a:off x="0" y="348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3" name="Line 21">
                <a:extLst>
                  <a:ext uri="{FF2B5EF4-FFF2-40B4-BE49-F238E27FC236}">
                    <a16:creationId xmlns:a16="http://schemas.microsoft.com/office/drawing/2014/main" id="{F5A55285-C94C-E4E6-C6F5-0C6DEE6D9B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132" y="4"/>
                <a:ext cx="0" cy="47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6" name="Rectangle 22">
                <a:extLst>
                  <a:ext uri="{FF2B5EF4-FFF2-40B4-BE49-F238E27FC236}">
                    <a16:creationId xmlns:a16="http://schemas.microsoft.com/office/drawing/2014/main" id="{A56349B7-DA0F-21E3-171C-0BCA6C4A2E4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82" y="0"/>
                <a:ext cx="249" cy="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45" name="Line 23">
                <a:extLst>
                  <a:ext uri="{FF2B5EF4-FFF2-40B4-BE49-F238E27FC236}">
                    <a16:creationId xmlns:a16="http://schemas.microsoft.com/office/drawing/2014/main" id="{4FF94670-58E3-5355-5E8B-7C65EBAAD7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849" y="0"/>
                <a:ext cx="0" cy="478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031" name="Line 25">
            <a:extLst>
              <a:ext uri="{FF2B5EF4-FFF2-40B4-BE49-F238E27FC236}">
                <a16:creationId xmlns:a16="http://schemas.microsoft.com/office/drawing/2014/main" id="{5E208730-07A7-B9B4-1213-E82CADFA2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1213" y="6699250"/>
            <a:ext cx="0" cy="123825"/>
          </a:xfrm>
          <a:prstGeom prst="line">
            <a:avLst/>
          </a:prstGeom>
          <a:noFill/>
          <a:ln w="9525">
            <a:solidFill>
              <a:srgbClr val="172F3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00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 pitchFamily="34" charset="0"/>
          <a:ea typeface="黑体" pitchFamily="49" charset="-122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140C09-F68E-D3E7-8381-FE76BBC5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  <a:sym typeface="Gill Sans" charset="0"/>
              </a:rPr>
              <a:t>程序的机器级表示</a:t>
            </a: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Gill Sans" charset="0"/>
              </a:rPr>
              <a:t>(6)</a:t>
            </a:r>
          </a:p>
        </p:txBody>
      </p:sp>
      <p:sp>
        <p:nvSpPr>
          <p:cNvPr id="19459" name="矩形 1">
            <a:extLst>
              <a:ext uri="{FF2B5EF4-FFF2-40B4-BE49-F238E27FC236}">
                <a16:creationId xmlns:a16="http://schemas.microsoft.com/office/drawing/2014/main" id="{8F81ED26-52EA-E540-B92C-13B391EC0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812" y="3789363"/>
            <a:ext cx="4514377" cy="223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Gill Sans" charset="0"/>
              </a:rPr>
              <a:t>王晶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Gill Sans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Gill Sans" charset="0"/>
              </a:rPr>
              <a:t>jwang@ruc.edu.cn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Gill Sans" charset="0"/>
              </a:rPr>
              <a:t>，信息楼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Gill Sans" charset="0"/>
              </a:rPr>
              <a:t>124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Gill Sans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Gill Sans" charset="0"/>
              </a:rPr>
              <a:t>2023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Gill Sans" charset="0"/>
              </a:rPr>
              <a:t>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Gill Sans" charset="0"/>
              </a:rPr>
              <a:t>11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Gill Sans" charset="0"/>
              </a:rPr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1C85D7-2700-4749-A790-875B4BD121BD}"/>
              </a:ext>
            </a:extLst>
          </p:cNvPr>
          <p:cNvSpPr txBox="1"/>
          <p:nvPr/>
        </p:nvSpPr>
        <p:spPr>
          <a:xfrm>
            <a:off x="5181600" y="4826643"/>
            <a:ext cx="397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saved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callee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saved register</a:t>
            </a:r>
          </a:p>
        </p:txBody>
      </p:sp>
    </p:spTree>
    <p:extLst>
      <p:ext uri="{BB962C8B-B14F-4D97-AF65-F5344CB8AC3E}">
        <p14:creationId xmlns:p14="http://schemas.microsoft.com/office/powerpoint/2010/main" val="27058572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Memory Referencing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68760"/>
            <a:ext cx="8423597" cy="1944216"/>
          </a:xfrm>
        </p:spPr>
        <p:txBody>
          <a:bodyPr/>
          <a:lstStyle/>
          <a:p>
            <a:r>
              <a:rPr lang="en-US" dirty="0"/>
              <a:t>Integer (and pointer) arguments passed in regular registers</a:t>
            </a:r>
          </a:p>
          <a:p>
            <a:r>
              <a:rPr lang="en-US" dirty="0"/>
              <a:t>FP values passed in XMM registers</a:t>
            </a:r>
          </a:p>
          <a:p>
            <a:r>
              <a:rPr lang="en-US" dirty="0"/>
              <a:t>Different </a:t>
            </a:r>
            <a:r>
              <a:rPr lang="en-US" dirty="0" err="1"/>
              <a:t>mov</a:t>
            </a:r>
            <a:r>
              <a:rPr lang="en-US" dirty="0"/>
              <a:t> instructions to move between XMM registers, and between memory and XMM registers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867" y="3212976"/>
            <a:ext cx="4792181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ro-RO" sz="1800" dirty="0">
                <a:latin typeface="Courier New" pitchFamily="-96" charset="0"/>
              </a:rPr>
              <a:t>double dincr(double *p, double v)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double x = *p;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*p = x + v;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    return x;</a:t>
            </a:r>
          </a:p>
          <a:p>
            <a:pPr eaLnBrk="0" hangingPunct="0"/>
            <a:r>
              <a:rPr lang="ro-RO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867" y="5046261"/>
            <a:ext cx="6304349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 # p in 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, v in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movapd</a:t>
            </a:r>
            <a:r>
              <a:rPr lang="en-US" sz="1800" dirty="0">
                <a:latin typeface="Courier New" pitchFamily="-96" charset="0"/>
              </a:rPr>
              <a:t>  %xmm0, %xmm1   # Copy v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movsd</a:t>
            </a:r>
            <a:r>
              <a:rPr lang="en-US" sz="1800" dirty="0">
                <a:latin typeface="Courier New" pitchFamily="-96" charset="0"/>
              </a:rPr>
              <a:t>   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), %xmm0  # x = *p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addsd</a:t>
            </a:r>
            <a:r>
              <a:rPr lang="en-US" sz="1800" dirty="0">
                <a:latin typeface="Courier New" pitchFamily="-96" charset="0"/>
              </a:rPr>
              <a:t>   %xmm0, %xmm1   # t = x + v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movsd</a:t>
            </a:r>
            <a:r>
              <a:rPr lang="en-US" sz="1800" dirty="0">
                <a:latin typeface="Courier New" pitchFamily="-96" charset="0"/>
              </a:rPr>
              <a:t>   %xmm1, 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)  # *p = t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70878029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Aspects of FP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21663" cy="4972050"/>
          </a:xfrm>
        </p:spPr>
        <p:txBody>
          <a:bodyPr/>
          <a:lstStyle/>
          <a:p>
            <a:r>
              <a:rPr lang="en-US" i="1" dirty="0"/>
              <a:t>Lots</a:t>
            </a:r>
            <a:r>
              <a:rPr lang="en-US" dirty="0"/>
              <a:t> of instructions</a:t>
            </a:r>
          </a:p>
          <a:p>
            <a:pPr lvl="1"/>
            <a:r>
              <a:rPr lang="en-US" dirty="0"/>
              <a:t>Different operations, different formats, ...</a:t>
            </a:r>
          </a:p>
          <a:p>
            <a:r>
              <a:rPr lang="en-US" dirty="0"/>
              <a:t>Floating-point comparisons</a:t>
            </a:r>
          </a:p>
          <a:p>
            <a:pPr lvl="1"/>
            <a:r>
              <a:rPr lang="en-US" dirty="0"/>
              <a:t>Instructions </a:t>
            </a:r>
            <a:r>
              <a:rPr lang="en-US" b="1" dirty="0" err="1">
                <a:latin typeface="Courier New"/>
                <a:cs typeface="Courier New"/>
              </a:rPr>
              <a:t>ucomiss</a:t>
            </a:r>
            <a:r>
              <a:rPr lang="en-US" dirty="0"/>
              <a:t> and </a:t>
            </a:r>
            <a:r>
              <a:rPr lang="en-US" b="1" dirty="0" err="1">
                <a:latin typeface="Courier New"/>
                <a:cs typeface="Courier New"/>
              </a:rPr>
              <a:t>ucomisd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/>
              <a:t>Set condition codes ZF, PF and CF</a:t>
            </a:r>
          </a:p>
          <a:p>
            <a:pPr lvl="1"/>
            <a:r>
              <a:rPr lang="en-US" dirty="0"/>
              <a:t>Zeros OF and SF</a:t>
            </a:r>
          </a:p>
          <a:p>
            <a:r>
              <a:rPr lang="en-US" dirty="0"/>
              <a:t>Using constant values</a:t>
            </a:r>
          </a:p>
          <a:p>
            <a:pPr lvl="1"/>
            <a:r>
              <a:rPr lang="en-US" dirty="0"/>
              <a:t>Set XMM0 register to 0 with instruction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xorpd</a:t>
            </a:r>
            <a:r>
              <a:rPr lang="en-US" b="1" dirty="0">
                <a:latin typeface="Courier New"/>
                <a:cs typeface="Courier New"/>
              </a:rPr>
              <a:t> %xmm0, %xmm0</a:t>
            </a:r>
          </a:p>
          <a:p>
            <a:pPr lvl="1"/>
            <a:r>
              <a:rPr lang="en-US" dirty="0"/>
              <a:t>Others loaded from memory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4BC0E4-8FF8-4366-9D08-6DF46FB178F4}"/>
              </a:ext>
            </a:extLst>
          </p:cNvPr>
          <p:cNvSpPr/>
          <p:nvPr/>
        </p:nvSpPr>
        <p:spPr bwMode="auto">
          <a:xfrm>
            <a:off x="3628671" y="2955958"/>
            <a:ext cx="360040" cy="40103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045C4-480C-43DD-9F1F-14AB1029578F}"/>
              </a:ext>
            </a:extLst>
          </p:cNvPr>
          <p:cNvSpPr txBox="1"/>
          <p:nvPr/>
        </p:nvSpPr>
        <p:spPr>
          <a:xfrm>
            <a:off x="3779912" y="3313615"/>
            <a:ext cx="118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alibri" pitchFamily="34" charset="0"/>
              </a:rPr>
              <a:t>Parity Flag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C7EF3-652D-4BBF-B7AA-1FC6E5D6DAA5}"/>
              </a:ext>
            </a:extLst>
          </p:cNvPr>
          <p:cNvSpPr txBox="1"/>
          <p:nvPr/>
        </p:nvSpPr>
        <p:spPr>
          <a:xfrm>
            <a:off x="5674893" y="2664700"/>
            <a:ext cx="3094886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UNORDERED: ZF,PF,CF←111</a:t>
            </a:r>
          </a:p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GREATER_THAN: ZF,PF,CF←000</a:t>
            </a:r>
          </a:p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LESS_THAN: ZF,PF,CF←001</a:t>
            </a:r>
          </a:p>
          <a:p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EQUAL: ZF,PF,CF←100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3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内容占位符 2">
            <a:extLst>
              <a:ext uri="{FF2B5EF4-FFF2-40B4-BE49-F238E27FC236}">
                <a16:creationId xmlns:a16="http://schemas.microsoft.com/office/drawing/2014/main" id="{3BECD081-5279-C144-88D1-5E670BAB1C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457200"/>
            <a:ext cx="8991600" cy="6126163"/>
          </a:xfrm>
        </p:spPr>
        <p:txBody>
          <a:bodyPr/>
          <a:lstStyle/>
          <a:p>
            <a:r>
              <a:rPr lang="zh-CN" altLang="en-US" sz="1600">
                <a:ea typeface="宋体" panose="02010600030101010101" pitchFamily="2" charset="-122"/>
              </a:rPr>
              <a:t>下面的定义声明了一类结构，用来构建二叉树：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1	typedef struct ELE *tree_ptr;		// </a:t>
            </a:r>
            <a:r>
              <a:rPr lang="zh-CN" altLang="en-US" sz="1600">
                <a:ea typeface="宋体" panose="02010600030101010101" pitchFamily="2" charset="-122"/>
              </a:rPr>
              <a:t>表示</a:t>
            </a:r>
            <a:r>
              <a:rPr lang="en-US" altLang="zh-CN" sz="1600">
                <a:ea typeface="宋体" panose="02010600030101010101" pitchFamily="2" charset="-122"/>
              </a:rPr>
              <a:t>tree_ptr</a:t>
            </a:r>
            <a:r>
              <a:rPr lang="zh-CN" altLang="en-US" sz="1600">
                <a:ea typeface="宋体" panose="02010600030101010101" pitchFamily="2" charset="-122"/>
              </a:rPr>
              <a:t>实际上是</a:t>
            </a:r>
            <a:r>
              <a:rPr lang="en-US" altLang="zh-CN" sz="1600">
                <a:ea typeface="宋体" panose="02010600030101010101" pitchFamily="2" charset="-122"/>
              </a:rPr>
              <a:t>ELE*</a:t>
            </a:r>
            <a:r>
              <a:rPr lang="zh-CN" altLang="en-US" sz="1600">
                <a:ea typeface="宋体" panose="02010600030101010101" pitchFamily="2" charset="-122"/>
              </a:rPr>
              <a:t>类型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2	struct ELE {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3		tree_ptr	left;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4		tree_ptr	right;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5		long	val;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6	}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	</a:t>
            </a:r>
            <a:r>
              <a:rPr lang="zh-CN" altLang="en-US" sz="1600">
                <a:ea typeface="宋体" panose="02010600030101010101" pitchFamily="2" charset="-122"/>
              </a:rPr>
              <a:t>对于如下函数原型</a:t>
            </a:r>
            <a:r>
              <a:rPr lang="en-US" altLang="zh-CN" sz="1600">
                <a:ea typeface="宋体" panose="02010600030101010101" pitchFamily="2" charset="-122"/>
              </a:rPr>
              <a:t>	long trace(tree_ptr tp);	GCC</a:t>
            </a:r>
            <a:r>
              <a:rPr lang="zh-CN" altLang="en-US" sz="1600">
                <a:ea typeface="宋体" panose="02010600030101010101" pitchFamily="2" charset="-122"/>
              </a:rPr>
              <a:t>产生了下面的</a:t>
            </a:r>
            <a:r>
              <a:rPr lang="en-US" altLang="zh-CN" sz="1600">
                <a:ea typeface="宋体" panose="02010600030101010101" pitchFamily="2" charset="-122"/>
              </a:rPr>
              <a:t>x86-64</a:t>
            </a:r>
            <a:r>
              <a:rPr lang="zh-CN" altLang="en-US" sz="1600">
                <a:ea typeface="宋体" panose="02010600030101010101" pitchFamily="2" charset="-122"/>
              </a:rPr>
              <a:t>代码：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1</a:t>
            </a:r>
            <a:r>
              <a:rPr lang="zh-CN" altLang="en-US" sz="1600">
                <a:ea typeface="宋体" panose="02010600030101010101" pitchFamily="2" charset="-122"/>
              </a:rPr>
              <a:t> </a:t>
            </a:r>
            <a:r>
              <a:rPr lang="en-US" altLang="zh-CN" sz="1600">
                <a:ea typeface="宋体" panose="02010600030101010101" pitchFamily="2" charset="-122"/>
              </a:rPr>
              <a:t>trace:				; tp in %rdi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2		movl	$0, %eax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3		testq	%rdi, %rdi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4		je	.L3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5	.L5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6		movq	16(%rdi), %rax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7		movq	(%rdi), %rdi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8		testq	%rdi, %rdi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9		jne	.L5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10	.L3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11		ret	;</a:t>
            </a:r>
            <a:r>
              <a:rPr lang="zh-CN" altLang="en-US" sz="1600">
                <a:ea typeface="宋体" panose="02010600030101010101" pitchFamily="2" charset="-122"/>
              </a:rPr>
              <a:t>函数返回，返回值一般放在</a:t>
            </a:r>
            <a:r>
              <a:rPr lang="en-US" altLang="zh-CN" sz="1600">
                <a:ea typeface="宋体" panose="02010600030101010101" pitchFamily="2" charset="-122"/>
              </a:rPr>
              <a:t>%rax</a:t>
            </a:r>
            <a:r>
              <a:rPr lang="zh-CN" altLang="en-US" sz="1600">
                <a:ea typeface="宋体" panose="02010600030101010101" pitchFamily="2" charset="-122"/>
              </a:rPr>
              <a:t>中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zh-CN" altLang="en-US" sz="1600">
                <a:ea typeface="宋体" panose="02010600030101010101" pitchFamily="2" charset="-122"/>
              </a:rPr>
              <a:t>（</a:t>
            </a:r>
            <a:r>
              <a:rPr lang="en-US" altLang="zh-CN" sz="1600">
                <a:ea typeface="宋体" panose="02010600030101010101" pitchFamily="2" charset="-122"/>
              </a:rPr>
              <a:t>1</a:t>
            </a:r>
            <a:r>
              <a:rPr lang="zh-CN" altLang="en-US" sz="1600">
                <a:ea typeface="宋体" panose="02010600030101010101" pitchFamily="2" charset="-122"/>
              </a:rPr>
              <a:t>）请写出该函数的最简洁的</a:t>
            </a:r>
            <a:r>
              <a:rPr lang="en-US" altLang="zh-CN" sz="1600">
                <a:ea typeface="宋体" panose="02010600030101010101" pitchFamily="2" charset="-122"/>
              </a:rPr>
              <a:t>C</a:t>
            </a:r>
            <a:r>
              <a:rPr lang="zh-CN" altLang="en-US" sz="1600">
                <a:ea typeface="宋体" panose="02010600030101010101" pitchFamily="2" charset="-122"/>
              </a:rPr>
              <a:t>语言版本，使用</a:t>
            </a:r>
            <a:r>
              <a:rPr lang="en-US" altLang="zh-CN" sz="1600">
                <a:ea typeface="宋体" panose="02010600030101010101" pitchFamily="2" charset="-122"/>
              </a:rPr>
              <a:t>while</a:t>
            </a:r>
            <a:r>
              <a:rPr lang="zh-CN" altLang="en-US" sz="1600">
                <a:ea typeface="宋体" panose="02010600030101010101" pitchFamily="2" charset="-122"/>
              </a:rPr>
              <a:t>循环；（</a:t>
            </a:r>
            <a:r>
              <a:rPr lang="en-US" altLang="zh-CN" sz="1600">
                <a:ea typeface="宋体" panose="02010600030101010101" pitchFamily="2" charset="-122"/>
              </a:rPr>
              <a:t>2</a:t>
            </a:r>
            <a:r>
              <a:rPr lang="zh-CN" altLang="en-US" sz="1600">
                <a:ea typeface="宋体" panose="02010600030101010101" pitchFamily="2" charset="-122"/>
              </a:rPr>
              <a:t>）用自然语言解释该函数的功能。</a:t>
            </a:r>
            <a:r>
              <a:rPr lang="zh-CN" altLang="zh-CN" sz="1600">
                <a:ea typeface="宋体" panose="02010600030101010101" pitchFamily="2" charset="-122"/>
              </a:rPr>
              <a:t> </a:t>
            </a:r>
          </a:p>
          <a:p>
            <a:endParaRPr lang="zh-CN" altLang="en-US" sz="16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60130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内容占位符 2">
            <a:extLst>
              <a:ext uri="{FF2B5EF4-FFF2-40B4-BE49-F238E27FC236}">
                <a16:creationId xmlns:a16="http://schemas.microsoft.com/office/drawing/2014/main" id="{840B1DC6-9FA5-0B44-85AC-CF4D79B63C5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-4057" y="304800"/>
            <a:ext cx="3581400" cy="5334000"/>
          </a:xfrm>
        </p:spPr>
        <p:txBody>
          <a:bodyPr/>
          <a:lstStyle/>
          <a:p>
            <a:r>
              <a:rPr kumimoji="1" lang="zh-CN" altLang="en-US" sz="2000" dirty="0">
                <a:ea typeface="宋体" panose="02010600030101010101" pitchFamily="2" charset="-122"/>
              </a:rPr>
              <a:t>你负责维护一个大型的</a:t>
            </a:r>
            <a:r>
              <a:rPr kumimoji="1" lang="en-US" altLang="zh-CN" sz="2000" dirty="0">
                <a:ea typeface="宋体" panose="02010600030101010101" pitchFamily="2" charset="-122"/>
              </a:rPr>
              <a:t>C</a:t>
            </a:r>
            <a:r>
              <a:rPr kumimoji="1" lang="zh-CN" altLang="en-US" sz="2000" dirty="0">
                <a:ea typeface="宋体" panose="02010600030101010101" pitchFamily="2" charset="-122"/>
              </a:rPr>
              <a:t>程序，遇到下面的代码：</a:t>
            </a:r>
            <a:endParaRPr kumimoji="1" lang="en-US" altLang="zh-CN" sz="2000" dirty="0"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ea typeface="宋体" panose="02010600030101010101" pitchFamily="2" charset="-122"/>
              </a:rPr>
              <a:t>1</a:t>
            </a:r>
            <a:r>
              <a:rPr kumimoji="1" lang="zh-CN" altLang="en-US" sz="2000" dirty="0">
                <a:ea typeface="宋体" panose="02010600030101010101" pitchFamily="2" charset="-122"/>
              </a:rPr>
              <a:t> </a:t>
            </a:r>
            <a:r>
              <a:rPr kumimoji="1" lang="en-US" altLang="zh-CN" sz="2000" dirty="0">
                <a:ea typeface="宋体" panose="02010600030101010101" pitchFamily="2" charset="-122"/>
              </a:rPr>
              <a:t>typedef struct {</a:t>
            </a:r>
          </a:p>
          <a:p>
            <a:r>
              <a:rPr kumimoji="1" lang="en-US" altLang="zh-CN" sz="2000" dirty="0">
                <a:ea typeface="宋体" panose="02010600030101010101" pitchFamily="2" charset="-122"/>
              </a:rPr>
              <a:t>2    int first;</a:t>
            </a:r>
          </a:p>
          <a:p>
            <a:r>
              <a:rPr kumimoji="1" lang="en-US" altLang="zh-CN" sz="2000" dirty="0">
                <a:ea typeface="宋体" panose="02010600030101010101" pitchFamily="2" charset="-122"/>
              </a:rPr>
              <a:t>3    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a_struct</a:t>
            </a:r>
            <a:r>
              <a:rPr kumimoji="1" lang="en-US" altLang="zh-CN" sz="2000" dirty="0">
                <a:ea typeface="宋体" panose="02010600030101010101" pitchFamily="2" charset="-122"/>
              </a:rPr>
              <a:t> a[CNT];</a:t>
            </a:r>
          </a:p>
          <a:p>
            <a:r>
              <a:rPr kumimoji="1" lang="en-US" altLang="zh-CN" sz="2000" dirty="0">
                <a:ea typeface="宋体" panose="02010600030101010101" pitchFamily="2" charset="-122"/>
              </a:rPr>
              <a:t>4    int last;</a:t>
            </a:r>
          </a:p>
          <a:p>
            <a:r>
              <a:rPr kumimoji="1" lang="en-US" altLang="zh-CN" sz="2000" dirty="0">
                <a:ea typeface="宋体" panose="02010600030101010101" pitchFamily="2" charset="-122"/>
              </a:rPr>
              <a:t>5 }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b_struct</a:t>
            </a:r>
            <a:r>
              <a:rPr kumimoji="1" lang="en-US" altLang="zh-CN" sz="2000" dirty="0">
                <a:ea typeface="宋体" panose="02010600030101010101" pitchFamily="2" charset="-122"/>
              </a:rPr>
              <a:t>;</a:t>
            </a:r>
            <a:endParaRPr kumimoji="1" lang="zh-CN" altLang="en-US" sz="2000" dirty="0"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ea typeface="宋体" panose="02010600030101010101" pitchFamily="2" charset="-122"/>
              </a:rPr>
              <a:t>6 void test(long 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i</a:t>
            </a:r>
            <a:r>
              <a:rPr kumimoji="1" lang="en-US" altLang="zh-CN" sz="2000" dirty="0">
                <a:ea typeface="宋体" panose="02010600030101010101" pitchFamily="2" charset="-122"/>
              </a:rPr>
              <a:t>, 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b_struct</a:t>
            </a:r>
            <a:r>
              <a:rPr kumimoji="1" lang="en-US" altLang="zh-CN" sz="2000" dirty="0">
                <a:ea typeface="宋体" panose="02010600030101010101" pitchFamily="2" charset="-122"/>
              </a:rPr>
              <a:t> *bp) {</a:t>
            </a:r>
          </a:p>
          <a:p>
            <a:r>
              <a:rPr kumimoji="1" lang="en-US" altLang="zh-CN" sz="2000" dirty="0">
                <a:ea typeface="宋体" panose="02010600030101010101" pitchFamily="2" charset="-122"/>
              </a:rPr>
              <a:t>7     int n = bp-&gt;first + bp-&gt;last;</a:t>
            </a:r>
          </a:p>
          <a:p>
            <a:r>
              <a:rPr kumimoji="1" lang="en-US" altLang="zh-CN" sz="2000" dirty="0">
                <a:ea typeface="宋体" panose="02010600030101010101" pitchFamily="2" charset="-122"/>
              </a:rPr>
              <a:t>8     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a_struct</a:t>
            </a:r>
            <a:r>
              <a:rPr kumimoji="1" lang="en-US" altLang="zh-CN" sz="2000" dirty="0">
                <a:ea typeface="宋体" panose="02010600030101010101" pitchFamily="2" charset="-122"/>
              </a:rPr>
              <a:t> *ap = &amp;bp-&gt;a[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i</a:t>
            </a:r>
            <a:r>
              <a:rPr kumimoji="1" lang="en-US" altLang="zh-CN" sz="2000" dirty="0">
                <a:ea typeface="宋体" panose="02010600030101010101" pitchFamily="2" charset="-122"/>
              </a:rPr>
              <a:t>];</a:t>
            </a:r>
          </a:p>
          <a:p>
            <a:r>
              <a:rPr kumimoji="1" lang="en-US" altLang="zh-CN" sz="2000" dirty="0">
                <a:ea typeface="宋体" panose="02010600030101010101" pitchFamily="2" charset="-122"/>
              </a:rPr>
              <a:t>9     ap-&gt;x[ap-&gt;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idx</a:t>
            </a:r>
            <a:r>
              <a:rPr kumimoji="1" lang="en-US" altLang="zh-CN" sz="2000" dirty="0">
                <a:ea typeface="宋体" panose="02010600030101010101" pitchFamily="2" charset="-122"/>
              </a:rPr>
              <a:t>] = n;</a:t>
            </a:r>
          </a:p>
          <a:p>
            <a:r>
              <a:rPr kumimoji="1" lang="en-US" altLang="zh-CN" sz="2000" dirty="0">
                <a:ea typeface="宋体" panose="02010600030101010101" pitchFamily="2" charset="-122"/>
              </a:rPr>
              <a:t>10}</a:t>
            </a:r>
          </a:p>
          <a:p>
            <a:r>
              <a:rPr kumimoji="1" lang="en-US" altLang="zh-CN" sz="2000" dirty="0">
                <a:ea typeface="宋体" panose="02010600030101010101" pitchFamily="2" charset="-122"/>
              </a:rPr>
              <a:t>  </a:t>
            </a:r>
            <a:r>
              <a:rPr kumimoji="1" lang="zh-CN" altLang="en-US" sz="2000" dirty="0">
                <a:ea typeface="宋体" panose="02010600030101010101" pitchFamily="2" charset="-122"/>
              </a:rPr>
              <a:t>编译时常数</a:t>
            </a:r>
            <a:r>
              <a:rPr kumimoji="1" lang="en-US" altLang="zh-CN" sz="2000" dirty="0">
                <a:ea typeface="宋体" panose="02010600030101010101" pitchFamily="2" charset="-122"/>
              </a:rPr>
              <a:t>CNT</a:t>
            </a:r>
            <a:r>
              <a:rPr kumimoji="1" lang="zh-CN" altLang="en-US" sz="2000" dirty="0">
                <a:ea typeface="宋体" panose="02010600030101010101" pitchFamily="2" charset="-122"/>
              </a:rPr>
              <a:t>和结构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a_struct</a:t>
            </a:r>
            <a:r>
              <a:rPr kumimoji="1" lang="zh-CN" altLang="en-US" sz="2000" dirty="0">
                <a:ea typeface="宋体" panose="02010600030101010101" pitchFamily="2" charset="-122"/>
              </a:rPr>
              <a:t>的声明是在一个你没有访问权限的文件中。幸好你有代码的</a:t>
            </a:r>
            <a:r>
              <a:rPr kumimoji="1" lang="en-US" altLang="zh-CN" sz="2000" dirty="0">
                <a:ea typeface="宋体" panose="02010600030101010101" pitchFamily="2" charset="-122"/>
              </a:rPr>
              <a:t>.o</a:t>
            </a:r>
            <a:r>
              <a:rPr kumimoji="1" lang="zh-CN" altLang="en-US" sz="2000" dirty="0">
                <a:ea typeface="宋体" panose="02010600030101010101" pitchFamily="2" charset="-122"/>
              </a:rPr>
              <a:t>版本，反汇编的代码为：</a:t>
            </a:r>
          </a:p>
        </p:txBody>
      </p:sp>
      <p:sp>
        <p:nvSpPr>
          <p:cNvPr id="134146" name="内容占位符 3">
            <a:extLst>
              <a:ext uri="{FF2B5EF4-FFF2-40B4-BE49-F238E27FC236}">
                <a16:creationId xmlns:a16="http://schemas.microsoft.com/office/drawing/2014/main" id="{11B7C83B-82C9-364B-8ADF-142E47DC3D5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3570582" y="489857"/>
            <a:ext cx="5715000" cy="5562600"/>
          </a:xfrm>
        </p:spPr>
        <p:txBody>
          <a:bodyPr/>
          <a:lstStyle/>
          <a:p>
            <a:r>
              <a:rPr kumimoji="1" lang="en-US" altLang="zh-CN" sz="1800" dirty="0">
                <a:ea typeface="宋体" panose="02010600030101010101" pitchFamily="2" charset="-122"/>
              </a:rPr>
              <a:t>void test(long 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i</a:t>
            </a:r>
            <a:r>
              <a:rPr kumimoji="1" lang="en-US" altLang="zh-CN" sz="1800" dirty="0">
                <a:ea typeface="宋体" panose="02010600030101010101" pitchFamily="2" charset="-122"/>
              </a:rPr>
              <a:t>, 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b_struct</a:t>
            </a:r>
            <a:r>
              <a:rPr kumimoji="1" lang="en-US" altLang="zh-CN" sz="1800" dirty="0">
                <a:ea typeface="宋体" panose="02010600030101010101" pitchFamily="2" charset="-122"/>
              </a:rPr>
              <a:t> *bp) {</a:t>
            </a:r>
          </a:p>
          <a:p>
            <a:r>
              <a:rPr kumimoji="1" lang="en-US" altLang="zh-CN" sz="1800" dirty="0" err="1">
                <a:ea typeface="宋体" panose="02010600030101010101" pitchFamily="2" charset="-122"/>
              </a:rPr>
              <a:t>i</a:t>
            </a:r>
            <a:r>
              <a:rPr kumimoji="1" lang="en-US" altLang="zh-CN" sz="1800" dirty="0">
                <a:ea typeface="宋体" panose="02010600030101010101" pitchFamily="2" charset="-122"/>
              </a:rPr>
              <a:t> in %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rdi</a:t>
            </a:r>
            <a:r>
              <a:rPr kumimoji="1" lang="en-US" altLang="zh-CN" sz="1800" dirty="0">
                <a:ea typeface="宋体" panose="02010600030101010101" pitchFamily="2" charset="-122"/>
              </a:rPr>
              <a:t>, bp in %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rsi</a:t>
            </a:r>
            <a:endParaRPr kumimoji="1" lang="en-US" altLang="zh-CN" sz="1800" dirty="0">
              <a:ea typeface="宋体" panose="02010600030101010101" pitchFamily="2" charset="-122"/>
            </a:endParaRPr>
          </a:p>
          <a:p>
            <a:r>
              <a:rPr kumimoji="1" lang="en-US" altLang="zh-CN" sz="1800" dirty="0">
                <a:ea typeface="宋体" panose="02010600030101010101" pitchFamily="2" charset="-122"/>
              </a:rPr>
              <a:t>1 000000000000 &lt;test&gt;:</a:t>
            </a:r>
          </a:p>
          <a:p>
            <a:r>
              <a:rPr kumimoji="1" lang="en-US" altLang="zh-CN" sz="1800" dirty="0">
                <a:ea typeface="宋体" panose="02010600030101010101" pitchFamily="2" charset="-122"/>
              </a:rPr>
              <a:t>2 0: 8b 8e 20 01 00 00  	  mov 0x120(%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rsi</a:t>
            </a:r>
            <a:r>
              <a:rPr kumimoji="1" lang="en-US" altLang="zh-CN" sz="1800" dirty="0">
                <a:ea typeface="宋体" panose="02010600030101010101" pitchFamily="2" charset="-122"/>
              </a:rPr>
              <a:t>), %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ecx</a:t>
            </a:r>
            <a:endParaRPr kumimoji="1" lang="en-US" altLang="zh-CN" sz="1800" dirty="0">
              <a:ea typeface="宋体" panose="02010600030101010101" pitchFamily="2" charset="-122"/>
            </a:endParaRPr>
          </a:p>
          <a:p>
            <a:r>
              <a:rPr kumimoji="1" lang="en-US" altLang="zh-CN" sz="1800" dirty="0">
                <a:ea typeface="宋体" panose="02010600030101010101" pitchFamily="2" charset="-122"/>
              </a:rPr>
              <a:t>3 6: 03 0e     		</a:t>
            </a:r>
            <a:r>
              <a:rPr kumimoji="1" lang="zh-CN" altLang="en-US" sz="1800" dirty="0">
                <a:ea typeface="宋体" panose="02010600030101010101" pitchFamily="2" charset="-122"/>
              </a:rPr>
              <a:t>  </a:t>
            </a:r>
            <a:r>
              <a:rPr kumimoji="1" lang="en-US" altLang="zh-CN" sz="1800" dirty="0">
                <a:ea typeface="宋体" panose="02010600030101010101" pitchFamily="2" charset="-122"/>
              </a:rPr>
              <a:t>add (%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rsi</a:t>
            </a:r>
            <a:r>
              <a:rPr kumimoji="1" lang="en-US" altLang="zh-CN" sz="1800" dirty="0">
                <a:ea typeface="宋体" panose="02010600030101010101" pitchFamily="2" charset="-122"/>
              </a:rPr>
              <a:t>), %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ecx</a:t>
            </a:r>
            <a:endParaRPr kumimoji="1" lang="en-US" altLang="zh-CN" sz="1800" dirty="0">
              <a:ea typeface="宋体" panose="02010600030101010101" pitchFamily="2" charset="-122"/>
            </a:endParaRPr>
          </a:p>
          <a:p>
            <a:r>
              <a:rPr kumimoji="1" lang="en-US" altLang="zh-CN" sz="1800" dirty="0">
                <a:ea typeface="宋体" panose="02010600030101010101" pitchFamily="2" charset="-122"/>
              </a:rPr>
              <a:t>4 8: 48 8d 04 bf  	</a:t>
            </a:r>
            <a:r>
              <a:rPr kumimoji="1" lang="zh-CN" altLang="en-US" sz="1800" dirty="0">
                <a:ea typeface="宋体" panose="02010600030101010101" pitchFamily="2" charset="-122"/>
              </a:rPr>
              <a:t>  </a:t>
            </a:r>
            <a:r>
              <a:rPr kumimoji="1" lang="en-US" altLang="zh-CN" sz="1800" dirty="0">
                <a:ea typeface="宋体" panose="02010600030101010101" pitchFamily="2" charset="-122"/>
              </a:rPr>
              <a:t>lea (%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rdi</a:t>
            </a:r>
            <a:r>
              <a:rPr kumimoji="1" lang="en-US" altLang="zh-CN" sz="1800" dirty="0">
                <a:ea typeface="宋体" panose="02010600030101010101" pitchFamily="2" charset="-122"/>
              </a:rPr>
              <a:t>, %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rdi</a:t>
            </a:r>
            <a:r>
              <a:rPr kumimoji="1" lang="en-US" altLang="zh-CN" sz="1800" dirty="0">
                <a:ea typeface="宋体" panose="02010600030101010101" pitchFamily="2" charset="-122"/>
              </a:rPr>
              <a:t>, 4), %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rax</a:t>
            </a:r>
            <a:endParaRPr kumimoji="1" lang="en-US" altLang="zh-CN" sz="1800" dirty="0">
              <a:ea typeface="宋体" panose="02010600030101010101" pitchFamily="2" charset="-122"/>
            </a:endParaRPr>
          </a:p>
          <a:p>
            <a:r>
              <a:rPr kumimoji="1" lang="en-US" altLang="zh-CN" sz="1800" dirty="0">
                <a:ea typeface="宋体" panose="02010600030101010101" pitchFamily="2" charset="-122"/>
              </a:rPr>
              <a:t>5 c: 48 8d 04 c6 	</a:t>
            </a:r>
            <a:r>
              <a:rPr kumimoji="1" lang="zh-CN" altLang="en-US" sz="1800" dirty="0">
                <a:ea typeface="宋体" panose="02010600030101010101" pitchFamily="2" charset="-122"/>
              </a:rPr>
              <a:t>  </a:t>
            </a:r>
            <a:r>
              <a:rPr kumimoji="1" lang="en-US" altLang="zh-CN" sz="1800" dirty="0">
                <a:ea typeface="宋体" panose="02010600030101010101" pitchFamily="2" charset="-122"/>
              </a:rPr>
              <a:t>lea (%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rsi</a:t>
            </a:r>
            <a:r>
              <a:rPr kumimoji="1" lang="en-US" altLang="zh-CN" sz="1800" dirty="0">
                <a:ea typeface="宋体" panose="02010600030101010101" pitchFamily="2" charset="-122"/>
              </a:rPr>
              <a:t>, %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rax</a:t>
            </a:r>
            <a:r>
              <a:rPr kumimoji="1" lang="en-US" altLang="zh-CN" sz="1800" dirty="0">
                <a:ea typeface="宋体" panose="02010600030101010101" pitchFamily="2" charset="-122"/>
              </a:rPr>
              <a:t>, 8), %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rax</a:t>
            </a:r>
            <a:endParaRPr kumimoji="1" lang="en-US" altLang="zh-CN" sz="1800" dirty="0">
              <a:ea typeface="宋体" panose="02010600030101010101" pitchFamily="2" charset="-122"/>
            </a:endParaRPr>
          </a:p>
          <a:p>
            <a:r>
              <a:rPr kumimoji="1" lang="en-US" altLang="zh-CN" sz="1800" dirty="0">
                <a:ea typeface="宋体" panose="02010600030101010101" pitchFamily="2" charset="-122"/>
              </a:rPr>
              <a:t>6 10: 48 8b 50 08  	</a:t>
            </a:r>
            <a:r>
              <a:rPr kumimoji="1" lang="zh-CN" altLang="en-US" sz="1800" dirty="0">
                <a:ea typeface="宋体" panose="02010600030101010101" pitchFamily="2" charset="-122"/>
              </a:rPr>
              <a:t>  </a:t>
            </a:r>
            <a:r>
              <a:rPr kumimoji="1" lang="en-US" altLang="zh-CN" sz="1800" dirty="0">
                <a:ea typeface="宋体" panose="02010600030101010101" pitchFamily="2" charset="-122"/>
              </a:rPr>
              <a:t>mov 0x8(%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rax</a:t>
            </a:r>
            <a:r>
              <a:rPr kumimoji="1" lang="en-US" altLang="zh-CN" sz="1800" dirty="0">
                <a:ea typeface="宋体" panose="02010600030101010101" pitchFamily="2" charset="-122"/>
              </a:rPr>
              <a:t>), %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rdx</a:t>
            </a:r>
            <a:endParaRPr kumimoji="1" lang="en-US" altLang="zh-CN" sz="1800" dirty="0">
              <a:ea typeface="宋体" panose="02010600030101010101" pitchFamily="2" charset="-122"/>
            </a:endParaRPr>
          </a:p>
          <a:p>
            <a:r>
              <a:rPr kumimoji="1" lang="en-US" altLang="zh-CN" sz="1800" dirty="0">
                <a:ea typeface="宋体" panose="02010600030101010101" pitchFamily="2" charset="-122"/>
              </a:rPr>
              <a:t>7 14: 48 63 c9   	</a:t>
            </a:r>
            <a:r>
              <a:rPr kumimoji="1" lang="zh-CN" altLang="en-US" sz="1800" dirty="0">
                <a:ea typeface="宋体" panose="02010600030101010101" pitchFamily="2" charset="-122"/>
              </a:rPr>
              <a:t>                   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movslq</a:t>
            </a:r>
            <a:r>
              <a:rPr kumimoji="1" lang="en-US" altLang="zh-CN" sz="1800" dirty="0">
                <a:ea typeface="宋体" panose="02010600030101010101" pitchFamily="2" charset="-122"/>
              </a:rPr>
              <a:t> %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ecx</a:t>
            </a:r>
            <a:r>
              <a:rPr kumimoji="1" lang="en-US" altLang="zh-CN" sz="1800" dirty="0">
                <a:ea typeface="宋体" panose="02010600030101010101" pitchFamily="2" charset="-122"/>
              </a:rPr>
              <a:t>, %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rcx</a:t>
            </a:r>
            <a:endParaRPr kumimoji="1" lang="en-US" altLang="zh-CN" sz="1800" dirty="0">
              <a:ea typeface="宋体" panose="02010600030101010101" pitchFamily="2" charset="-122"/>
            </a:endParaRPr>
          </a:p>
          <a:p>
            <a:r>
              <a:rPr kumimoji="1" lang="en-US" altLang="zh-CN" sz="1800" dirty="0">
                <a:ea typeface="宋体" panose="02010600030101010101" pitchFamily="2" charset="-122"/>
              </a:rPr>
              <a:t>8 17: 48 89 4c d0 10  	</a:t>
            </a:r>
            <a:r>
              <a:rPr kumimoji="1" lang="zh-CN" altLang="en-US" sz="1800" dirty="0">
                <a:ea typeface="宋体" panose="02010600030101010101" pitchFamily="2" charset="-122"/>
              </a:rPr>
              <a:t>  </a:t>
            </a:r>
            <a:r>
              <a:rPr kumimoji="1" lang="en-US" altLang="zh-CN" sz="1800" dirty="0">
                <a:ea typeface="宋体" panose="02010600030101010101" pitchFamily="2" charset="-122"/>
              </a:rPr>
              <a:t>mov %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rcx</a:t>
            </a:r>
            <a:r>
              <a:rPr kumimoji="1" lang="en-US" altLang="zh-CN" sz="1800" dirty="0">
                <a:ea typeface="宋体" panose="02010600030101010101" pitchFamily="2" charset="-122"/>
              </a:rPr>
              <a:t>, 0x10(%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rax</a:t>
            </a:r>
            <a:r>
              <a:rPr kumimoji="1" lang="en-US" altLang="zh-CN" sz="1800" dirty="0">
                <a:ea typeface="宋体" panose="02010600030101010101" pitchFamily="2" charset="-122"/>
              </a:rPr>
              <a:t>, %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rdx</a:t>
            </a:r>
            <a:r>
              <a:rPr kumimoji="1" lang="en-US" altLang="zh-CN" sz="1800" dirty="0">
                <a:ea typeface="宋体" panose="02010600030101010101" pitchFamily="2" charset="-122"/>
              </a:rPr>
              <a:t>, 8)</a:t>
            </a:r>
          </a:p>
          <a:p>
            <a:r>
              <a:rPr kumimoji="1" lang="en-US" altLang="zh-CN" sz="1800" dirty="0">
                <a:ea typeface="宋体" panose="02010600030101010101" pitchFamily="2" charset="-122"/>
              </a:rPr>
              <a:t>9 1c: c3.  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retq</a:t>
            </a:r>
            <a:endParaRPr kumimoji="1" lang="en-US" altLang="zh-CN" sz="1800" dirty="0">
              <a:ea typeface="宋体" panose="02010600030101010101" pitchFamily="2" charset="-122"/>
            </a:endParaRPr>
          </a:p>
          <a:p>
            <a:endParaRPr kumimoji="1" lang="en-US" altLang="zh-CN" sz="1800" dirty="0">
              <a:ea typeface="宋体" panose="02010600030101010101" pitchFamily="2" charset="-122"/>
            </a:endParaRPr>
          </a:p>
          <a:p>
            <a:r>
              <a:rPr kumimoji="1" lang="zh-CN" altLang="en-US" sz="1800" dirty="0">
                <a:ea typeface="宋体" panose="02010600030101010101" pitchFamily="2" charset="-122"/>
              </a:rPr>
              <a:t>请推断：</a:t>
            </a:r>
            <a:endParaRPr kumimoji="1" lang="en-US" altLang="zh-CN" sz="1800" dirty="0">
              <a:ea typeface="宋体" panose="02010600030101010101" pitchFamily="2" charset="-122"/>
            </a:endParaRPr>
          </a:p>
          <a:p>
            <a:r>
              <a:rPr kumimoji="1" lang="en-US" altLang="zh-CN" sz="1800" dirty="0">
                <a:ea typeface="宋体" panose="02010600030101010101" pitchFamily="2" charset="-122"/>
              </a:rPr>
              <a:t>A. CNT</a:t>
            </a:r>
            <a:r>
              <a:rPr kumimoji="1" lang="zh-CN" altLang="en-US" sz="1800" dirty="0">
                <a:ea typeface="宋体" panose="02010600030101010101" pitchFamily="2" charset="-122"/>
              </a:rPr>
              <a:t>的值；</a:t>
            </a:r>
            <a:endParaRPr kumimoji="1" lang="en-US" altLang="zh-CN" sz="1800" dirty="0">
              <a:ea typeface="宋体" panose="02010600030101010101" pitchFamily="2" charset="-122"/>
            </a:endParaRPr>
          </a:p>
          <a:p>
            <a:r>
              <a:rPr kumimoji="1" lang="en-US" altLang="zh-CN" sz="1800" dirty="0">
                <a:ea typeface="宋体" panose="02010600030101010101" pitchFamily="2" charset="-122"/>
              </a:rPr>
              <a:t>B. </a:t>
            </a:r>
            <a:r>
              <a:rPr kumimoji="1" lang="zh-CN" altLang="en-US" sz="1800" dirty="0">
                <a:ea typeface="宋体" panose="02010600030101010101" pitchFamily="2" charset="-122"/>
              </a:rPr>
              <a:t>结构体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a_struct</a:t>
            </a:r>
            <a:r>
              <a:rPr kumimoji="1" lang="zh-CN" altLang="en-US" sz="1800" dirty="0">
                <a:ea typeface="宋体" panose="02010600030101010101" pitchFamily="2" charset="-122"/>
              </a:rPr>
              <a:t>的完整声明，假设其中只有字段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idx</a:t>
            </a:r>
            <a:r>
              <a:rPr kumimoji="1" lang="zh-CN" altLang="en-US" sz="1800" dirty="0">
                <a:ea typeface="宋体" panose="02010600030101010101" pitchFamily="2" charset="-122"/>
              </a:rPr>
              <a:t>和</a:t>
            </a:r>
            <a:r>
              <a:rPr kumimoji="1" lang="en-US" altLang="zh-CN" sz="1800" dirty="0">
                <a:ea typeface="宋体" panose="02010600030101010101" pitchFamily="2" charset="-122"/>
              </a:rPr>
              <a:t>x</a:t>
            </a:r>
            <a:r>
              <a:rPr kumimoji="1" lang="zh-CN" altLang="en-US" sz="1800" dirty="0">
                <a:ea typeface="宋体" panose="02010600030101010101" pitchFamily="2" charset="-122"/>
              </a:rPr>
              <a:t>，且都是有符号数</a:t>
            </a:r>
            <a:r>
              <a:rPr kumimoji="1" lang="en-US" altLang="zh-CN" sz="1800" dirty="0">
                <a:ea typeface="宋体" panose="02010600030101010101" pitchFamily="2" charset="-122"/>
              </a:rPr>
              <a:t> </a:t>
            </a:r>
            <a:endParaRPr kumimoji="1"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134147" name="幻灯片编号占位符 4">
            <a:extLst>
              <a:ext uri="{FF2B5EF4-FFF2-40B4-BE49-F238E27FC236}">
                <a16:creationId xmlns:a16="http://schemas.microsoft.com/office/drawing/2014/main" id="{04B401C1-8A21-1345-8094-888B8897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C2F6C7F1-1BD3-5349-9513-CB69FFC32DBF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103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09505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内容占位符 2">
            <a:extLst>
              <a:ext uri="{FF2B5EF4-FFF2-40B4-BE49-F238E27FC236}">
                <a16:creationId xmlns:a16="http://schemas.microsoft.com/office/drawing/2014/main" id="{DA6D46A5-1C25-3D4F-84C9-D96DEF0EDB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3810000" cy="46783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typedef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union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{</a:t>
            </a:r>
          </a:p>
          <a:p>
            <a:pPr marL="0" indent="0"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struct{</a:t>
            </a:r>
          </a:p>
          <a:p>
            <a:pPr marL="0" indent="0"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ea typeface="宋体" panose="02010600030101010101" pitchFamily="2" charset="-122"/>
              </a:rPr>
              <a:t>short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v;</a:t>
            </a:r>
          </a:p>
          <a:p>
            <a:pPr marL="0" indent="0"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ea typeface="宋体" panose="02010600030101010101" pitchFamily="2" charset="-122"/>
              </a:rPr>
              <a:t>short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d;</a:t>
            </a:r>
          </a:p>
          <a:p>
            <a:pPr marL="0" indent="0"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ea typeface="宋体" panose="02010600030101010101" pitchFamily="2" charset="-122"/>
              </a:rPr>
              <a:t>int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s;</a:t>
            </a:r>
          </a:p>
          <a:p>
            <a:pPr marL="0" indent="0"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}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t1;</a:t>
            </a:r>
          </a:p>
          <a:p>
            <a:pPr marL="0" indent="0"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struct{</a:t>
            </a:r>
          </a:p>
          <a:p>
            <a:pPr marL="0" indent="0"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ea typeface="宋体" panose="02010600030101010101" pitchFamily="2" charset="-122"/>
              </a:rPr>
              <a:t>int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a[2];</a:t>
            </a:r>
          </a:p>
          <a:p>
            <a:pPr marL="0" indent="0"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ea typeface="宋体" panose="02010600030101010101" pitchFamily="2" charset="-122"/>
              </a:rPr>
              <a:t>char</a:t>
            </a:r>
            <a:r>
              <a:rPr lang="zh-CN" altLang="en-US" sz="2400" dirty="0">
                <a:ea typeface="宋体" panose="02010600030101010101" pitchFamily="2" charset="-122"/>
              </a:rPr>
              <a:t> *</a:t>
            </a:r>
            <a:r>
              <a:rPr lang="en-US" altLang="zh-CN" sz="2400" dirty="0">
                <a:ea typeface="宋体" panose="02010600030101010101" pitchFamily="2" charset="-122"/>
              </a:rPr>
              <a:t>p;</a:t>
            </a:r>
          </a:p>
          <a:p>
            <a:pPr marL="0" indent="0"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}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t2;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}</a:t>
            </a:r>
            <a:r>
              <a:rPr lang="en-US" altLang="zh-CN" sz="2400" dirty="0" err="1">
                <a:ea typeface="宋体" panose="02010600030101010101" pitchFamily="2" charset="-122"/>
              </a:rPr>
              <a:t>u_type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36194" name="内容占位符 2">
            <a:extLst>
              <a:ext uri="{FF2B5EF4-FFF2-40B4-BE49-F238E27FC236}">
                <a16:creationId xmlns:a16="http://schemas.microsoft.com/office/drawing/2014/main" id="{60E49248-72F4-BC46-B4AC-A5D950F2161F}"/>
              </a:ext>
            </a:extLst>
          </p:cNvPr>
          <p:cNvSpPr txBox="1">
            <a:spLocks/>
          </p:cNvSpPr>
          <p:nvPr/>
        </p:nvSpPr>
        <p:spPr bwMode="auto">
          <a:xfrm>
            <a:off x="3505200" y="1447800"/>
            <a:ext cx="49530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// 32</a:t>
            </a:r>
            <a:r>
              <a:rPr lang="zh-CN" altLang="en-US" sz="2200" b="0">
                <a:latin typeface="Arial" panose="020B0604020202020204" pitchFamily="34" charset="0"/>
                <a:ea typeface="宋体" panose="02010600030101010101" pitchFamily="2" charset="-122"/>
              </a:rPr>
              <a:t>位机环境下</a:t>
            </a:r>
            <a:endParaRPr lang="en-US" altLang="zh-CN" sz="2200" b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//up@eax,</a:t>
            </a:r>
            <a:r>
              <a:rPr lang="zh-CN" altLang="en-US" sz="22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dest@edx</a:t>
            </a:r>
          </a:p>
          <a:p>
            <a:pPr>
              <a:buFontTx/>
              <a:buNone/>
            </a:pPr>
            <a:r>
              <a:rPr lang="en-US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void</a:t>
            </a:r>
            <a:r>
              <a:rPr lang="zh-CN" altLang="en-US" sz="22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get(u_type</a:t>
            </a:r>
            <a:r>
              <a:rPr lang="zh-CN" altLang="en-US" sz="2200" b="0">
                <a:latin typeface="Arial" panose="020B0604020202020204" pitchFamily="34" charset="0"/>
                <a:ea typeface="宋体" panose="02010600030101010101" pitchFamily="2" charset="-122"/>
              </a:rPr>
              <a:t> *</a:t>
            </a:r>
            <a:r>
              <a:rPr lang="en-US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up,</a:t>
            </a:r>
            <a:r>
              <a:rPr lang="zh-CN" altLang="en-US" sz="22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TYPE</a:t>
            </a:r>
            <a:r>
              <a:rPr lang="zh-CN" altLang="en-US" sz="2200" b="0">
                <a:latin typeface="Arial" panose="020B0604020202020204" pitchFamily="34" charset="0"/>
                <a:ea typeface="宋体" panose="02010600030101010101" pitchFamily="2" charset="-122"/>
              </a:rPr>
              <a:t> *</a:t>
            </a:r>
            <a:r>
              <a:rPr lang="en-US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dest)</a:t>
            </a:r>
            <a:r>
              <a:rPr lang="zh-CN" altLang="en-US" sz="22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pPr>
              <a:buFontTx/>
              <a:buNone/>
            </a:pPr>
            <a:r>
              <a:rPr lang="zh-CN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200" b="0">
                <a:latin typeface="Arial" panose="020B0604020202020204" pitchFamily="34" charset="0"/>
                <a:ea typeface="宋体" panose="02010600030101010101" pitchFamily="2" charset="-122"/>
              </a:rPr>
              <a:t>   *</a:t>
            </a:r>
            <a:r>
              <a:rPr lang="en-US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dest</a:t>
            </a:r>
            <a:r>
              <a:rPr lang="zh-CN" altLang="en-US" sz="22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2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EXPR;</a:t>
            </a:r>
          </a:p>
          <a:p>
            <a:pPr>
              <a:buFontTx/>
              <a:buNone/>
            </a:pPr>
            <a:r>
              <a:rPr lang="en-US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  <a:p>
            <a:pPr>
              <a:buFontTx/>
              <a:buNone/>
            </a:pPr>
            <a:r>
              <a:rPr lang="en-US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EXPR</a:t>
            </a:r>
            <a:r>
              <a:rPr lang="zh-CN" altLang="en-US" sz="2200" b="0">
                <a:latin typeface="Arial" panose="020B0604020202020204" pitchFamily="34" charset="0"/>
                <a:ea typeface="宋体" panose="02010600030101010101" pitchFamily="2" charset="-122"/>
              </a:rPr>
              <a:t>分为为以下值时，求</a:t>
            </a:r>
            <a:r>
              <a:rPr lang="en-US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TYPE</a:t>
            </a:r>
            <a:r>
              <a:rPr lang="zh-CN" altLang="en-US" sz="2200" b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get</a:t>
            </a:r>
            <a:r>
              <a:rPr lang="zh-CN" altLang="en-US" sz="2200" b="0">
                <a:latin typeface="Arial" panose="020B0604020202020204" pitchFamily="34" charset="0"/>
                <a:ea typeface="宋体" panose="02010600030101010101" pitchFamily="2" charset="-122"/>
              </a:rPr>
              <a:t>函数的汇编代码</a:t>
            </a:r>
            <a:r>
              <a:rPr lang="en-US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</a:p>
          <a:p>
            <a:pPr>
              <a:buFontTx/>
              <a:buNone/>
            </a:pPr>
            <a:r>
              <a:rPr lang="zh-CN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altLang="en-US" sz="22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up-&gt;t1.s</a:t>
            </a:r>
          </a:p>
          <a:p>
            <a:pPr>
              <a:buFontTx/>
              <a:buNone/>
            </a:pPr>
            <a:r>
              <a:rPr lang="zh-CN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altLang="en-US" sz="22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up-&gt;t1.v</a:t>
            </a:r>
          </a:p>
          <a:p>
            <a:pPr>
              <a:buFontTx/>
              <a:buNone/>
            </a:pPr>
            <a:r>
              <a:rPr lang="zh-CN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altLang="en-US" sz="22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&amp;</a:t>
            </a:r>
            <a:r>
              <a:rPr lang="en-US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up-&gt;t1.d</a:t>
            </a:r>
          </a:p>
          <a:p>
            <a:pPr>
              <a:buFontTx/>
              <a:buNone/>
            </a:pPr>
            <a:r>
              <a:rPr lang="zh-CN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altLang="en-US" sz="22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up-&gt;t2.a</a:t>
            </a:r>
          </a:p>
          <a:p>
            <a:pPr>
              <a:buFontTx/>
              <a:buNone/>
            </a:pPr>
            <a:r>
              <a:rPr lang="zh-CN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altLang="en-US" sz="22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up-&gt;t2.a[up-&gt;t1.s]</a:t>
            </a:r>
          </a:p>
          <a:p>
            <a:pPr>
              <a:buFontTx/>
              <a:buNone/>
            </a:pPr>
            <a:r>
              <a:rPr lang="zh-CN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altLang="en-US" sz="22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zh-CN" sz="2200" b="0">
                <a:latin typeface="Arial" panose="020B0604020202020204" pitchFamily="34" charset="0"/>
                <a:ea typeface="宋体" panose="02010600030101010101" pitchFamily="2" charset="-122"/>
              </a:rPr>
              <a:t>up-&gt;t2.p</a:t>
            </a: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BC42DBEA-12A6-D64C-A134-0309E0BB4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课堂练习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494328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标题 1">
            <a:extLst>
              <a:ext uri="{FF2B5EF4-FFF2-40B4-BE49-F238E27FC236}">
                <a16:creationId xmlns:a16="http://schemas.microsoft.com/office/drawing/2014/main" id="{F0FB2B11-98BA-7C4B-AE94-7F8D90C12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ea typeface="宋体" panose="02010600030101010101" pitchFamily="2" charset="-122"/>
              </a:rPr>
              <a:t>练习答案</a:t>
            </a:r>
          </a:p>
        </p:txBody>
      </p:sp>
      <p:sp>
        <p:nvSpPr>
          <p:cNvPr id="138242" name="幻灯片编号占位符 3">
            <a:extLst>
              <a:ext uri="{FF2B5EF4-FFF2-40B4-BE49-F238E27FC236}">
                <a16:creationId xmlns:a16="http://schemas.microsoft.com/office/drawing/2014/main" id="{2B69C7A3-0FFD-9048-817D-1444FE8751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8575800C-68DD-FE40-929D-06DA7E75CFEF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105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8243" name="内容占位符 2">
            <a:extLst>
              <a:ext uri="{FF2B5EF4-FFF2-40B4-BE49-F238E27FC236}">
                <a16:creationId xmlns:a16="http://schemas.microsoft.com/office/drawing/2014/main" id="{90D9B3AB-B515-E643-BEE4-BAF86994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050" y="0"/>
            <a:ext cx="38100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kumimoji="0"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kumimoji="0" lang="zh-CN" altLang="en-US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union</a:t>
            </a:r>
            <a:r>
              <a:rPr kumimoji="0" lang="zh-CN" altLang="en-US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buFontTx/>
              <a:buNone/>
            </a:pPr>
            <a:r>
              <a:rPr kumimoji="0" lang="zh-CN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struct{</a:t>
            </a:r>
          </a:p>
          <a:p>
            <a:pPr>
              <a:buFontTx/>
              <a:buNone/>
            </a:pPr>
            <a:r>
              <a:rPr kumimoji="0" lang="zh-CN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short</a:t>
            </a:r>
            <a:r>
              <a:rPr kumimoji="0" lang="zh-CN" altLang="en-US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v;</a:t>
            </a:r>
          </a:p>
          <a:p>
            <a:pPr>
              <a:buFontTx/>
              <a:buNone/>
            </a:pPr>
            <a:r>
              <a:rPr kumimoji="0" lang="zh-CN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short</a:t>
            </a:r>
            <a:r>
              <a:rPr kumimoji="0" lang="zh-CN" altLang="en-US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d;</a:t>
            </a:r>
          </a:p>
          <a:p>
            <a:pPr>
              <a:buFontTx/>
              <a:buNone/>
            </a:pPr>
            <a:r>
              <a:rPr kumimoji="0" lang="zh-CN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zh-CN" altLang="en-US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s;</a:t>
            </a:r>
          </a:p>
          <a:p>
            <a:pPr>
              <a:buFontTx/>
              <a:buNone/>
            </a:pPr>
            <a:r>
              <a:rPr kumimoji="0" lang="zh-CN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t1;</a:t>
            </a:r>
          </a:p>
          <a:p>
            <a:pPr>
              <a:buFontTx/>
              <a:buNone/>
            </a:pPr>
            <a:r>
              <a:rPr kumimoji="0" lang="zh-CN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struct{</a:t>
            </a:r>
          </a:p>
          <a:p>
            <a:pPr>
              <a:buFontTx/>
              <a:buNone/>
            </a:pPr>
            <a:r>
              <a:rPr kumimoji="0" lang="zh-CN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zh-CN" altLang="en-US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a[2];</a:t>
            </a:r>
          </a:p>
          <a:p>
            <a:pPr>
              <a:buFontTx/>
              <a:buNone/>
            </a:pPr>
            <a:r>
              <a:rPr kumimoji="0" lang="zh-CN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kumimoji="0" lang="zh-CN" altLang="en-US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kumimoji="0"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p;</a:t>
            </a:r>
          </a:p>
          <a:p>
            <a:pPr>
              <a:buFontTx/>
              <a:buNone/>
            </a:pPr>
            <a:r>
              <a:rPr kumimoji="0" lang="zh-CN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t2;</a:t>
            </a:r>
          </a:p>
          <a:p>
            <a:pPr>
              <a:buFontTx/>
              <a:buNone/>
            </a:pPr>
            <a:r>
              <a:rPr kumimoji="0"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en-US" altLang="zh-CN" sz="18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u_type</a:t>
            </a:r>
            <a:r>
              <a:rPr kumimoji="0"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0" lang="zh-CN" altLang="en-US" sz="18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244" name="内容占位符 2">
            <a:extLst>
              <a:ext uri="{FF2B5EF4-FFF2-40B4-BE49-F238E27FC236}">
                <a16:creationId xmlns:a16="http://schemas.microsoft.com/office/drawing/2014/main" id="{74F6CF5C-BD70-114E-BEA6-88C7F15C9AE8}"/>
              </a:ext>
            </a:extLst>
          </p:cNvPr>
          <p:cNvSpPr txBox="1">
            <a:spLocks/>
          </p:cNvSpPr>
          <p:nvPr/>
        </p:nvSpPr>
        <p:spPr bwMode="auto">
          <a:xfrm>
            <a:off x="266700" y="1334931"/>
            <a:ext cx="4953000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// 32</a:t>
            </a:r>
            <a:r>
              <a:rPr lang="zh-CN" altLang="en-US" sz="2200" b="0" dirty="0">
                <a:latin typeface="Arial" panose="020B0604020202020204" pitchFamily="34" charset="0"/>
                <a:ea typeface="宋体" panose="02010600030101010101" pitchFamily="2" charset="-122"/>
              </a:rPr>
              <a:t>位机环境下</a:t>
            </a:r>
            <a:endParaRPr lang="en-US" altLang="zh-CN" sz="22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en-US" altLang="zh-CN" sz="2200" b="0" dirty="0" err="1">
                <a:latin typeface="Arial" panose="020B0604020202020204" pitchFamily="34" charset="0"/>
                <a:ea typeface="宋体" panose="02010600030101010101" pitchFamily="2" charset="-122"/>
              </a:rPr>
              <a:t>up@eax</a:t>
            </a:r>
            <a:r>
              <a:rPr lang="en-US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200" b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0" dirty="0" err="1">
                <a:latin typeface="Arial" panose="020B0604020202020204" pitchFamily="34" charset="0"/>
                <a:ea typeface="宋体" panose="02010600030101010101" pitchFamily="2" charset="-122"/>
              </a:rPr>
              <a:t>dest@edx</a:t>
            </a:r>
            <a:endParaRPr lang="en-US" altLang="zh-CN" sz="22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void</a:t>
            </a:r>
            <a:r>
              <a:rPr lang="zh-CN" altLang="en-US" sz="2200" b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get(</a:t>
            </a:r>
            <a:r>
              <a:rPr lang="en-US" altLang="zh-CN" sz="2200" b="0" dirty="0" err="1">
                <a:latin typeface="Arial" panose="020B0604020202020204" pitchFamily="34" charset="0"/>
                <a:ea typeface="宋体" panose="02010600030101010101" pitchFamily="2" charset="-122"/>
              </a:rPr>
              <a:t>u_type</a:t>
            </a:r>
            <a:r>
              <a:rPr lang="zh-CN" altLang="en-US" sz="2200" b="0" dirty="0">
                <a:latin typeface="Arial" panose="020B0604020202020204" pitchFamily="34" charset="0"/>
                <a:ea typeface="宋体" panose="02010600030101010101" pitchFamily="2" charset="-122"/>
              </a:rPr>
              <a:t> *</a:t>
            </a:r>
            <a:r>
              <a:rPr lang="en-US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up,</a:t>
            </a:r>
            <a:r>
              <a:rPr lang="zh-CN" altLang="en-US" sz="2200" b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TYPE</a:t>
            </a:r>
            <a:r>
              <a:rPr lang="zh-CN" altLang="en-US" sz="2200" b="0" dirty="0">
                <a:latin typeface="Arial" panose="020B0604020202020204" pitchFamily="34" charset="0"/>
                <a:ea typeface="宋体" panose="02010600030101010101" pitchFamily="2" charset="-122"/>
              </a:rPr>
              <a:t> *</a:t>
            </a:r>
            <a:r>
              <a:rPr lang="en-US" altLang="zh-CN" sz="2200" b="0" dirty="0" err="1">
                <a:latin typeface="Arial" panose="020B0604020202020204" pitchFamily="34" charset="0"/>
                <a:ea typeface="宋体" panose="02010600030101010101" pitchFamily="2" charset="-122"/>
              </a:rPr>
              <a:t>dest</a:t>
            </a:r>
            <a:r>
              <a:rPr lang="en-US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200" b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pPr>
              <a:buFontTx/>
              <a:buNone/>
            </a:pPr>
            <a:r>
              <a:rPr lang="zh-CN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200" b="0" dirty="0">
                <a:latin typeface="Arial" panose="020B0604020202020204" pitchFamily="34" charset="0"/>
                <a:ea typeface="宋体" panose="02010600030101010101" pitchFamily="2" charset="-122"/>
              </a:rPr>
              <a:t>   *</a:t>
            </a:r>
            <a:r>
              <a:rPr lang="en-US" altLang="zh-CN" sz="2200" b="0" dirty="0" err="1">
                <a:latin typeface="Arial" panose="020B0604020202020204" pitchFamily="34" charset="0"/>
                <a:ea typeface="宋体" panose="02010600030101010101" pitchFamily="2" charset="-122"/>
              </a:rPr>
              <a:t>dest</a:t>
            </a:r>
            <a:r>
              <a:rPr lang="zh-CN" altLang="en-US" sz="2200" b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200" b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EXPR;</a:t>
            </a:r>
          </a:p>
          <a:p>
            <a:pPr>
              <a:buFontTx/>
              <a:buNone/>
            </a:pPr>
            <a:r>
              <a:rPr lang="en-US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  <a:p>
            <a:pPr>
              <a:buFontTx/>
              <a:buNone/>
            </a:pPr>
            <a:r>
              <a:rPr lang="en-US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EXPR</a:t>
            </a:r>
            <a:r>
              <a:rPr lang="zh-CN" altLang="en-US" sz="2200" b="0" dirty="0">
                <a:latin typeface="Arial" panose="020B0604020202020204" pitchFamily="34" charset="0"/>
                <a:ea typeface="宋体" panose="02010600030101010101" pitchFamily="2" charset="-122"/>
              </a:rPr>
              <a:t>分为为以下值时，求</a:t>
            </a:r>
            <a:r>
              <a:rPr lang="en-US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TYPE</a:t>
            </a:r>
            <a:r>
              <a:rPr lang="zh-CN" altLang="en-US" sz="2200" b="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get</a:t>
            </a:r>
            <a:r>
              <a:rPr lang="zh-CN" altLang="en-US" sz="2200" b="0" dirty="0">
                <a:latin typeface="Arial" panose="020B0604020202020204" pitchFamily="34" charset="0"/>
                <a:ea typeface="宋体" panose="02010600030101010101" pitchFamily="2" charset="-122"/>
              </a:rPr>
              <a:t>函数的汇编代码</a:t>
            </a:r>
            <a:r>
              <a:rPr lang="en-US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</a:p>
          <a:p>
            <a:pPr>
              <a:buFontTx/>
              <a:buNone/>
            </a:pPr>
            <a:r>
              <a:rPr lang="zh-CN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altLang="en-US" sz="2200" b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up-&gt;t1.s</a:t>
            </a:r>
          </a:p>
          <a:p>
            <a:pPr>
              <a:buFontTx/>
              <a:buNone/>
            </a:pPr>
            <a:r>
              <a:rPr lang="zh-CN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altLang="en-US" sz="2200" b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up-&gt;t1.v</a:t>
            </a:r>
          </a:p>
          <a:p>
            <a:pPr>
              <a:buFontTx/>
              <a:buNone/>
            </a:pPr>
            <a:r>
              <a:rPr lang="zh-CN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altLang="en-US" sz="2200" b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&amp;</a:t>
            </a:r>
            <a:r>
              <a:rPr lang="en-US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up-&gt;t1.d</a:t>
            </a:r>
          </a:p>
          <a:p>
            <a:pPr>
              <a:buFontTx/>
              <a:buNone/>
            </a:pPr>
            <a:r>
              <a:rPr lang="zh-CN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altLang="en-US" sz="2200" b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up-&gt;t2.a</a:t>
            </a:r>
          </a:p>
          <a:p>
            <a:pPr>
              <a:buFontTx/>
              <a:buNone/>
            </a:pPr>
            <a:r>
              <a:rPr lang="zh-CN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altLang="en-US" sz="2200" b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up-&gt;t2.a[up-&gt;t1.s]</a:t>
            </a:r>
          </a:p>
          <a:p>
            <a:pPr>
              <a:buFontTx/>
              <a:buNone/>
            </a:pPr>
            <a:r>
              <a:rPr lang="zh-CN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 sz="2200" b="0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altLang="en-US" sz="2200" b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sz="2200" b="0" dirty="0">
                <a:highlight>
                  <a:srgbClr val="FFFF00"/>
                </a:highlight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zh-CN" sz="2200" b="0" dirty="0">
                <a:highlight>
                  <a:srgbClr val="FFFF00"/>
                </a:highlight>
                <a:latin typeface="Arial" panose="020B0604020202020204" pitchFamily="34" charset="0"/>
                <a:ea typeface="宋体" panose="02010600030101010101" pitchFamily="2" charset="-122"/>
              </a:rPr>
              <a:t>up-&gt;t2.p</a:t>
            </a:r>
          </a:p>
        </p:txBody>
      </p:sp>
      <p:sp>
        <p:nvSpPr>
          <p:cNvPr id="138245" name="矩形 6">
            <a:extLst>
              <a:ext uri="{FF2B5EF4-FFF2-40B4-BE49-F238E27FC236}">
                <a16:creationId xmlns:a16="http://schemas.microsoft.com/office/drawing/2014/main" id="{1AF35C03-BC05-324C-AE06-69FD229F4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0" y="3592513"/>
            <a:ext cx="6324600" cy="326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int, 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movl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4(%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%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movl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%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(%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edx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short, 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movw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(%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),%ax	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movw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%ax, (%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edx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short *, 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leal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2(%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%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movl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%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(%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edx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*, 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movl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%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(%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edx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int, 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movl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4(%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%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ecx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movl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(%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%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ecx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4), %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movl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%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(%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edx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char, 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movb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8(%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%al	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movb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al, (%</a:t>
            </a:r>
            <a:r>
              <a:rPr lang="en-US" altLang="zh-CN" sz="2000" dirty="0" err="1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edx</a:t>
            </a:r>
            <a:r>
              <a:rPr lang="en-US" altLang="zh-CN" sz="2000" dirty="0">
                <a:solidFill>
                  <a:srgbClr val="00997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000" dirty="0">
              <a:solidFill>
                <a:srgbClr val="00997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175852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Summary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Elements packed into contiguous region of memory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Use index arithmetic to locate individual elements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Elements packed into single region of memory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Access using offsets determined by compiler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Possible require internal and external padding to ensure alignment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Combinations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Can nest structure and array code arbitrarily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Floating Point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Data held and operated on in XMM registers</a:t>
            </a:r>
          </a:p>
        </p:txBody>
      </p:sp>
    </p:spTree>
    <p:extLst>
      <p:ext uri="{BB962C8B-B14F-4D97-AF65-F5344CB8AC3E}">
        <p14:creationId xmlns:p14="http://schemas.microsoft.com/office/powerpoint/2010/main" val="39141380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81138-29F1-42F3-BE6C-8A07D9AE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Additional Slides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21ECB-F7E7-43C8-A98E-E42ADEB9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32387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915049"/>
              </p:ext>
            </p:extLst>
          </p:nvPr>
        </p:nvGraphicFramePr>
        <p:xfrm>
          <a:off x="691952" y="1421160"/>
          <a:ext cx="5813008" cy="14977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*An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> A1[3]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> *A2</a:t>
                      </a:r>
                      <a:endParaRPr lang="en-US" sz="16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97964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4841019"/>
              </p:ext>
            </p:extLst>
          </p:nvPr>
        </p:nvGraphicFramePr>
        <p:xfrm>
          <a:off x="467544" y="1340768"/>
          <a:ext cx="5813008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467544" y="3140968"/>
            <a:ext cx="4002918" cy="770602"/>
            <a:chOff x="1979712" y="3140968"/>
            <a:chExt cx="4002918" cy="770602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1979712" y="357301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/>
            <p:cNvCxnSpPr>
              <a:endCxn id="29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5220072" y="3140968"/>
            <a:ext cx="3701008" cy="1202650"/>
            <a:chOff x="5364088" y="5610726"/>
            <a:chExt cx="3701008" cy="1202650"/>
          </a:xfrm>
        </p:grpSpPr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19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#6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x+v2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94666" y="4195219"/>
            <a:ext cx="40314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Upon return from </a:t>
            </a:r>
            <a:r>
              <a:rPr lang="en-US" sz="2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incr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safe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v2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x+v2: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53954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97151"/>
            <a:ext cx="7896225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8266385"/>
              </p:ext>
            </p:extLst>
          </p:nvPr>
        </p:nvGraphicFramePr>
        <p:xfrm>
          <a:off x="539552" y="1556792"/>
          <a:ext cx="7992886" cy="2656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(*A4[3])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27716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615937"/>
              </p:ext>
            </p:extLst>
          </p:nvPr>
        </p:nvGraphicFramePr>
        <p:xfrm>
          <a:off x="539552" y="1124744"/>
          <a:ext cx="7992886" cy="2656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(*A4[3])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467544" y="3861048"/>
            <a:ext cx="3290664" cy="338554"/>
            <a:chOff x="467544" y="3861048"/>
            <a:chExt cx="3290664" cy="338554"/>
          </a:xfrm>
        </p:grpSpPr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0" y="4293096"/>
            <a:ext cx="6472808" cy="733020"/>
            <a:chOff x="0" y="4293096"/>
            <a:chExt cx="6472808" cy="733020"/>
          </a:xfrm>
        </p:grpSpPr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A2/A4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5364088" y="5610726"/>
            <a:ext cx="3701008" cy="1202650"/>
            <a:chOff x="5364088" y="5610726"/>
            <a:chExt cx="3701008" cy="1202650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7544" y="5157192"/>
            <a:ext cx="5803118" cy="338554"/>
            <a:chOff x="467544" y="5157192"/>
            <a:chExt cx="5803118" cy="338554"/>
          </a:xfrm>
        </p:grpSpPr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A3</a:t>
              </a:r>
            </a:p>
          </p:txBody>
        </p:sp>
        <p:cxnSp>
          <p:nvCxnSpPr>
            <p:cNvPr id="52" name="Straight Arrow Connector 51"/>
            <p:cNvCxnSpPr>
              <a:endCxn id="45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533797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85" y="4028664"/>
            <a:ext cx="3671069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5520598"/>
              </p:ext>
            </p:extLst>
          </p:nvPr>
        </p:nvGraphicFramePr>
        <p:xfrm>
          <a:off x="464745" y="1197678"/>
          <a:ext cx="8283718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48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347568"/>
              </p:ext>
            </p:extLst>
          </p:nvPr>
        </p:nvGraphicFramePr>
        <p:xfrm>
          <a:off x="3923928" y="3974969"/>
          <a:ext cx="4680521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7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6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59591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03689"/>
              </p:ext>
            </p:extLst>
          </p:nvPr>
        </p:nvGraphicFramePr>
        <p:xfrm>
          <a:off x="5652120" y="606284"/>
          <a:ext cx="2429610" cy="22466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alibri"/>
                          <a:cs typeface="Calibri"/>
                        </a:rPr>
                        <a:t>Declaration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07504" y="3068960"/>
            <a:ext cx="108012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>
                <a:latin typeface="Courier New"/>
                <a:cs typeface="Courier New"/>
              </a:rPr>
              <a:t>A2/A4</a:t>
            </a: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789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9430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18791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27432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36793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45434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54795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63436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72797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81438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789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9430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18791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7432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36793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5434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54795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63436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72797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81438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789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9430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1" name="Rectangle 27"/>
          <p:cNvSpPr>
            <a:spLocks noChangeArrowheads="1"/>
          </p:cNvSpPr>
          <p:nvPr/>
        </p:nvSpPr>
        <p:spPr bwMode="auto">
          <a:xfrm>
            <a:off x="18791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27432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4" name="Rectangle 27"/>
          <p:cNvSpPr>
            <a:spLocks noChangeArrowheads="1"/>
          </p:cNvSpPr>
          <p:nvPr/>
        </p:nvSpPr>
        <p:spPr bwMode="auto">
          <a:xfrm>
            <a:off x="36793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45434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54795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63436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80" name="Rectangle 27"/>
          <p:cNvSpPr>
            <a:spLocks noChangeArrowheads="1"/>
          </p:cNvSpPr>
          <p:nvPr/>
        </p:nvSpPr>
        <p:spPr bwMode="auto">
          <a:xfrm>
            <a:off x="72797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>
            <a:off x="81438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grpSp>
        <p:nvGrpSpPr>
          <p:cNvPr id="180" name="Group 179"/>
          <p:cNvGrpSpPr/>
          <p:nvPr/>
        </p:nvGrpSpPr>
        <p:grpSpPr>
          <a:xfrm>
            <a:off x="107504" y="5021722"/>
            <a:ext cx="8945574" cy="1503622"/>
            <a:chOff x="107504" y="4098558"/>
            <a:chExt cx="8945574" cy="1503622"/>
          </a:xfrm>
        </p:grpSpPr>
        <p:grpSp>
          <p:nvGrpSpPr>
            <p:cNvPr id="177" name="Group 176"/>
            <p:cNvGrpSpPr/>
            <p:nvPr/>
          </p:nvGrpSpPr>
          <p:grpSpPr>
            <a:xfrm>
              <a:off x="107504" y="4437112"/>
              <a:ext cx="8945574" cy="1165068"/>
              <a:chOff x="107504" y="4437112"/>
              <a:chExt cx="8945574" cy="1165068"/>
            </a:xfrm>
          </p:grpSpPr>
          <p:sp>
            <p:nvSpPr>
              <p:cNvPr id="141" name="Rectangle 27"/>
              <p:cNvSpPr>
                <a:spLocks noChangeArrowheads="1"/>
              </p:cNvSpPr>
              <p:nvPr/>
            </p:nvSpPr>
            <p:spPr bwMode="auto">
              <a:xfrm>
                <a:off x="1075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2" name="Straight Arrow Connector 141"/>
              <p:cNvCxnSpPr/>
              <p:nvPr/>
            </p:nvCxnSpPr>
            <p:spPr bwMode="auto">
              <a:xfrm>
                <a:off x="971600" y="4551594"/>
                <a:ext cx="0" cy="821622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9" name="Rectangle 27"/>
              <p:cNvSpPr>
                <a:spLocks noChangeArrowheads="1"/>
              </p:cNvSpPr>
              <p:nvPr/>
            </p:nvSpPr>
            <p:spPr bwMode="auto">
              <a:xfrm>
                <a:off x="19077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2771800" y="4551594"/>
                <a:ext cx="0" cy="53359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37079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572000" y="4551594"/>
                <a:ext cx="0" cy="245558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grpSp>
            <p:nvGrpSpPr>
              <p:cNvPr id="167" name="Group 166"/>
              <p:cNvGrpSpPr/>
              <p:nvPr/>
            </p:nvGrpSpPr>
            <p:grpSpPr>
              <a:xfrm>
                <a:off x="4572000" y="4797152"/>
                <a:ext cx="4481078" cy="228964"/>
                <a:chOff x="2267744" y="5013176"/>
                <a:chExt cx="4481078" cy="228964"/>
              </a:xfrm>
            </p:grpSpPr>
            <p:sp>
              <p:nvSpPr>
                <p:cNvPr id="15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2771800" y="5085184"/>
                <a:ext cx="4481078" cy="228964"/>
                <a:chOff x="2267744" y="5229200"/>
                <a:chExt cx="4481078" cy="228964"/>
              </a:xfrm>
            </p:grpSpPr>
            <p:sp>
              <p:nvSpPr>
                <p:cNvPr id="155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971600" y="5373216"/>
                <a:ext cx="4481078" cy="228964"/>
                <a:chOff x="2267744" y="5445224"/>
                <a:chExt cx="4481078" cy="228964"/>
              </a:xfrm>
            </p:grpSpPr>
            <p:sp>
              <p:nvSpPr>
                <p:cNvPr id="16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78" name="Text Box 33"/>
            <p:cNvSpPr txBox="1">
              <a:spLocks noChangeArrowheads="1"/>
            </p:cNvSpPr>
            <p:nvPr/>
          </p:nvSpPr>
          <p:spPr bwMode="auto">
            <a:xfrm>
              <a:off x="107504" y="4098558"/>
              <a:ext cx="108012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>
                  <a:latin typeface="Courier New"/>
                  <a:cs typeface="Courier New"/>
                </a:rPr>
                <a:t>A5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78904" y="548680"/>
            <a:ext cx="5069160" cy="1490682"/>
            <a:chOff x="-684584" y="764704"/>
            <a:chExt cx="5069160" cy="1490682"/>
          </a:xfrm>
        </p:grpSpPr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2555776" y="170080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2555776" y="141277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683568" y="162880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555776" y="836712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683568" y="134076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683568" y="764704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683568" y="191683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Unallocated 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2555776" y="196735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555776" y="1124744"/>
              <a:ext cx="1828800" cy="228964"/>
              <a:chOff x="1259632" y="5661248"/>
              <a:chExt cx="1828800" cy="228964"/>
            </a:xfrm>
          </p:grpSpPr>
          <p:sp>
            <p:nvSpPr>
              <p:cNvPr id="131" name="Rectangle 27"/>
              <p:cNvSpPr>
                <a:spLocks noChangeArrowheads="1"/>
              </p:cNvSpPr>
              <p:nvPr/>
            </p:nvSpPr>
            <p:spPr bwMode="auto">
              <a:xfrm>
                <a:off x="1259632" y="5661248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2123728" y="5775730"/>
                <a:ext cx="576064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</p:grpSp>
        <p:sp>
          <p:nvSpPr>
            <p:cNvPr id="181" name="Text Box 33"/>
            <p:cNvSpPr txBox="1">
              <a:spLocks noChangeArrowheads="1"/>
            </p:cNvSpPr>
            <p:nvPr/>
          </p:nvSpPr>
          <p:spPr bwMode="auto">
            <a:xfrm>
              <a:off x="-684584" y="1052736"/>
              <a:ext cx="322284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0" dirty="0">
                  <a:latin typeface="Calibri" pitchFamily="-96" charset="0"/>
                </a:rPr>
                <a:t>Allocated  pointer to unallocated </a:t>
              </a:r>
              <a:r>
                <a:rPr lang="en-US" sz="1600" b="0" dirty="0" err="1">
                  <a:latin typeface="Calibri" pitchFamily="-96" charset="0"/>
                </a:rPr>
                <a:t>int</a:t>
              </a:r>
              <a:endParaRPr lang="en-US" sz="1600" b="0" dirty="0">
                <a:latin typeface="Calibri" pitchFamily="-96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7504" y="2335940"/>
            <a:ext cx="5090864" cy="673952"/>
            <a:chOff x="107504" y="2335940"/>
            <a:chExt cx="5090864" cy="673952"/>
          </a:xfrm>
        </p:grpSpPr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107504" y="249289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83568" y="2335940"/>
              <a:ext cx="4514800" cy="673952"/>
              <a:chOff x="683568" y="2335940"/>
              <a:chExt cx="4514800" cy="67395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83568" y="2348880"/>
                <a:ext cx="4514800" cy="661012"/>
                <a:chOff x="4572000" y="1556792"/>
                <a:chExt cx="4514800" cy="661012"/>
              </a:xfrm>
            </p:grpSpPr>
            <p:sp>
              <p:nvSpPr>
                <p:cNvPr id="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54578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9" name="Rectangle 27"/>
              <p:cNvSpPr>
                <a:spLocks noChangeArrowheads="1"/>
              </p:cNvSpPr>
              <p:nvPr/>
            </p:nvSpPr>
            <p:spPr bwMode="auto">
              <a:xfrm>
                <a:off x="683568" y="233594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27"/>
              <p:cNvSpPr>
                <a:spLocks noChangeArrowheads="1"/>
              </p:cNvSpPr>
              <p:nvPr/>
            </p:nvSpPr>
            <p:spPr bwMode="auto">
              <a:xfrm>
                <a:off x="683568" y="25649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3" name="Rectangle 27"/>
              <p:cNvSpPr>
                <a:spLocks noChangeArrowheads="1"/>
              </p:cNvSpPr>
              <p:nvPr/>
            </p:nvSpPr>
            <p:spPr bwMode="auto">
              <a:xfrm>
                <a:off x="683568" y="2780928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4" y="4273686"/>
            <a:ext cx="7649430" cy="673952"/>
            <a:chOff x="107504" y="4273686"/>
            <a:chExt cx="7649430" cy="673952"/>
          </a:xfrm>
        </p:grpSpPr>
        <p:grpSp>
          <p:nvGrpSpPr>
            <p:cNvPr id="166" name="Group 165"/>
            <p:cNvGrpSpPr/>
            <p:nvPr/>
          </p:nvGrpSpPr>
          <p:grpSpPr>
            <a:xfrm>
              <a:off x="107504" y="4280156"/>
              <a:ext cx="7649430" cy="661012"/>
              <a:chOff x="107504" y="3573016"/>
              <a:chExt cx="7649430" cy="661012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1187624" y="3573016"/>
                <a:ext cx="6569310" cy="661012"/>
                <a:chOff x="1187624" y="3573016"/>
                <a:chExt cx="6569310" cy="661012"/>
              </a:xfrm>
            </p:grpSpPr>
            <p:sp>
              <p:nvSpPr>
                <p:cNvPr id="5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27"/>
                <p:cNvSpPr>
                  <a:spLocks noChangeArrowheads="1"/>
                </p:cNvSpPr>
                <p:nvPr/>
              </p:nvSpPr>
              <p:spPr bwMode="auto">
                <a:xfrm>
                  <a:off x="1187624" y="3789040"/>
                  <a:ext cx="1828800" cy="228964"/>
                </a:xfrm>
                <a:prstGeom prst="rect">
                  <a:avLst/>
                </a:prstGeom>
                <a:solidFill>
                  <a:srgbClr val="F6F5BD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6" name="Straight Arrow Connector 145"/>
                <p:cNvCxnSpPr>
                  <a:endCxn id="87" idx="1"/>
                </p:cNvCxnSpPr>
                <p:nvPr/>
              </p:nvCxnSpPr>
              <p:spPr bwMode="auto">
                <a:xfrm>
                  <a:off x="2051720" y="3903522"/>
                  <a:ext cx="1224136" cy="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oval" w="lg" len="lg"/>
                  <a:tailEnd type="arrow"/>
                </a:ln>
                <a:effectLst/>
              </p:spPr>
            </p:cxnSp>
          </p:grpSp>
          <p:sp>
            <p:nvSpPr>
              <p:cNvPr id="148" name="Text Box 33"/>
              <p:cNvSpPr txBox="1">
                <a:spLocks noChangeArrowheads="1"/>
              </p:cNvSpPr>
              <p:nvPr/>
            </p:nvSpPr>
            <p:spPr bwMode="auto">
              <a:xfrm>
                <a:off x="107504" y="3717032"/>
                <a:ext cx="1080120" cy="33855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600" dirty="0">
                    <a:latin typeface="Courier New"/>
                    <a:cs typeface="Courier New"/>
                  </a:rPr>
                  <a:t>A3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279304" y="4273686"/>
              <a:ext cx="4477630" cy="673952"/>
              <a:chOff x="3279304" y="4267216"/>
              <a:chExt cx="4514800" cy="673952"/>
            </a:xfrm>
          </p:grpSpPr>
          <p:sp>
            <p:nvSpPr>
              <p:cNvPr id="136" name="Rectangle 27"/>
              <p:cNvSpPr>
                <a:spLocks noChangeArrowheads="1"/>
              </p:cNvSpPr>
              <p:nvPr/>
            </p:nvSpPr>
            <p:spPr bwMode="auto">
              <a:xfrm>
                <a:off x="3279304" y="4267216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3" name="Rectangle 27"/>
              <p:cNvSpPr>
                <a:spLocks noChangeArrowheads="1"/>
              </p:cNvSpPr>
              <p:nvPr/>
            </p:nvSpPr>
            <p:spPr bwMode="auto">
              <a:xfrm>
                <a:off x="3279304" y="449618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4" name="Rectangle 27"/>
              <p:cNvSpPr>
                <a:spLocks noChangeArrowheads="1"/>
              </p:cNvSpPr>
              <p:nvPr/>
            </p:nvSpPr>
            <p:spPr bwMode="auto">
              <a:xfrm>
                <a:off x="3279304" y="47122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0" name="Rectangle 27"/>
          <p:cNvSpPr>
            <a:spLocks noChangeArrowheads="1"/>
          </p:cNvSpPr>
          <p:nvPr/>
        </p:nvSpPr>
        <p:spPr bwMode="auto">
          <a:xfrm>
            <a:off x="987707" y="6296380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1" name="Rectangle 27"/>
          <p:cNvSpPr>
            <a:spLocks noChangeArrowheads="1"/>
          </p:cNvSpPr>
          <p:nvPr/>
        </p:nvSpPr>
        <p:spPr bwMode="auto">
          <a:xfrm>
            <a:off x="2769177" y="6008348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2" name="Rectangle 27"/>
          <p:cNvSpPr>
            <a:spLocks noChangeArrowheads="1"/>
          </p:cNvSpPr>
          <p:nvPr/>
        </p:nvSpPr>
        <p:spPr bwMode="auto">
          <a:xfrm>
            <a:off x="4550647" y="5720316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8904" y="3407514"/>
            <a:ext cx="9029600" cy="673952"/>
            <a:chOff x="78904" y="3407514"/>
            <a:chExt cx="9029600" cy="673952"/>
          </a:xfrm>
        </p:grpSpPr>
        <p:sp>
          <p:nvSpPr>
            <p:cNvPr id="173" name="Rectangle 27"/>
            <p:cNvSpPr>
              <a:spLocks noChangeArrowheads="1"/>
            </p:cNvSpPr>
            <p:nvPr/>
          </p:nvSpPr>
          <p:spPr bwMode="auto">
            <a:xfrm>
              <a:off x="78904" y="3407514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4" name="Rectangle 27"/>
            <p:cNvSpPr>
              <a:spLocks noChangeArrowheads="1"/>
            </p:cNvSpPr>
            <p:nvPr/>
          </p:nvSpPr>
          <p:spPr bwMode="auto">
            <a:xfrm>
              <a:off x="78904" y="3636478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75" name="Rectangle 27"/>
            <p:cNvSpPr>
              <a:spLocks noChangeArrowheads="1"/>
            </p:cNvSpPr>
            <p:nvPr/>
          </p:nvSpPr>
          <p:spPr bwMode="auto">
            <a:xfrm>
              <a:off x="78904" y="3852502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14585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85" y="4028664"/>
            <a:ext cx="3671069" cy="1536973"/>
          </a:xfrm>
        </p:spPr>
        <p:txBody>
          <a:bodyPr/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020133"/>
              </p:ext>
            </p:extLst>
          </p:nvPr>
        </p:nvGraphicFramePr>
        <p:xfrm>
          <a:off x="464744" y="1197678"/>
          <a:ext cx="8211711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26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6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1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16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8719377"/>
              </p:ext>
            </p:extLst>
          </p:nvPr>
        </p:nvGraphicFramePr>
        <p:xfrm>
          <a:off x="4109159" y="3974969"/>
          <a:ext cx="4495288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68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26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#7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027325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798725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4826643"/>
            <a:ext cx="397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Return result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6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#8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027325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798725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35102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5181600" y="6034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25" name="Rectangle 9"/>
          <p:cNvSpPr>
            <a:spLocks/>
          </p:cNvSpPr>
          <p:nvPr/>
        </p:nvSpPr>
        <p:spPr bwMode="auto">
          <a:xfrm>
            <a:off x="5181600" y="6415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503987" y="5655123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7010400" y="5426523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8" name="Rectangle 13"/>
          <p:cNvSpPr>
            <a:spLocks/>
          </p:cNvSpPr>
          <p:nvPr/>
        </p:nvSpPr>
        <p:spPr bwMode="auto">
          <a:xfrm>
            <a:off x="5181600" y="4347303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9" name="Rectangle 9"/>
          <p:cNvSpPr>
            <a:spLocks/>
          </p:cNvSpPr>
          <p:nvPr/>
        </p:nvSpPr>
        <p:spPr bwMode="auto">
          <a:xfrm>
            <a:off x="5181600" y="5272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0" name="Rectangle 9"/>
          <p:cNvSpPr>
            <a:spLocks/>
          </p:cNvSpPr>
          <p:nvPr/>
        </p:nvSpPr>
        <p:spPr bwMode="auto">
          <a:xfrm>
            <a:off x="5181600" y="5653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3974940"/>
            <a:ext cx="2219582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E00355-1243-75C0-8BC5-FDFCA7211372}"/>
              </a:ext>
            </a:extLst>
          </p:cNvPr>
          <p:cNvSpPr txBox="1"/>
          <p:nvPr/>
        </p:nvSpPr>
        <p:spPr>
          <a:xfrm>
            <a:off x="6584196" y="4305436"/>
            <a:ext cx="235102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Remember: we saved %</a:t>
            </a:r>
            <a:r>
              <a:rPr lang="en-US" altLang="zh-CN" sz="1800" dirty="0" err="1">
                <a:solidFill>
                  <a:srgbClr val="FF0000"/>
                </a:solidFill>
              </a:rPr>
              <a:t>rbx</a:t>
            </a:r>
            <a:r>
              <a:rPr lang="en-US" altLang="zh-CN" sz="1800" dirty="0">
                <a:solidFill>
                  <a:srgbClr val="FF0000"/>
                </a:solidFill>
              </a:rPr>
              <a:t> onto stack earlier.  Need to restore.</a:t>
            </a:r>
          </a:p>
        </p:txBody>
      </p:sp>
    </p:spTree>
    <p:extLst>
      <p:ext uri="{BB962C8B-B14F-4D97-AF65-F5344CB8AC3E}">
        <p14:creationId xmlns:p14="http://schemas.microsoft.com/office/powerpoint/2010/main" val="1919192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Example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419600"/>
          </a:xfrm>
        </p:spPr>
        <p:txBody>
          <a:bodyPr/>
          <a:lstStyle/>
          <a:p>
            <a:pPr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1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  <a:ea typeface="宋体" charset="-122"/>
              </a:rPr>
              <a:t>int swap_add(int *xp, int *yp)</a:t>
            </a:r>
          </a:p>
          <a:p>
            <a:pPr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2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  <a:ea typeface="宋体" charset="-122"/>
              </a:rPr>
              <a:t>{</a:t>
            </a:r>
          </a:p>
          <a:p>
            <a:pPr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3 	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  <a:ea typeface="宋体" charset="-122"/>
              </a:rPr>
              <a:t>int x = *xp;</a:t>
            </a:r>
          </a:p>
          <a:p>
            <a:pPr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4 	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  <a:ea typeface="宋体" charset="-122"/>
              </a:rPr>
              <a:t>int y = *yp;</a:t>
            </a:r>
          </a:p>
          <a:p>
            <a:pPr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5</a:t>
            </a:r>
          </a:p>
          <a:p>
            <a:pPr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6 	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  <a:ea typeface="宋体" charset="-122"/>
              </a:rPr>
              <a:t>*xp = y;</a:t>
            </a:r>
          </a:p>
          <a:p>
            <a:pPr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7 	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  <a:ea typeface="宋体" charset="-122"/>
              </a:rPr>
              <a:t>*yp = x;</a:t>
            </a:r>
          </a:p>
          <a:p>
            <a:pPr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8 	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  <a:ea typeface="宋体" charset="-122"/>
              </a:rPr>
              <a:t>return x + y;</a:t>
            </a:r>
          </a:p>
          <a:p>
            <a:pPr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9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  <a:ea typeface="宋体" charset="-122"/>
              </a:rPr>
              <a:t>}</a:t>
            </a:r>
          </a:p>
          <a:p>
            <a:pPr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10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Example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11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  <a:ea typeface="宋体" charset="-122"/>
              </a:rPr>
              <a:t>int caller()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12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  <a:ea typeface="宋体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13    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  <a:ea typeface="宋体" charset="-122"/>
              </a:rPr>
              <a:t>int arg1 = 534;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14    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  <a:ea typeface="宋体" charset="-122"/>
              </a:rPr>
              <a:t>int arg2 = 1057;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15    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  <a:ea typeface="宋体" charset="-122"/>
              </a:rPr>
              <a:t>int sum = swap_add(&amp;arg1, &amp;arg2);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16    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  <a:ea typeface="宋体" charset="-122"/>
              </a:rPr>
              <a:t>int diff = arg1 - arg2;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17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18    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  <a:ea typeface="宋体" charset="-122"/>
              </a:rPr>
              <a:t>return sum * diff;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宋体" charset="-122"/>
              </a:rPr>
              <a:t>19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charset="0"/>
                <a:ea typeface="宋体" charset="-122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Example</a:t>
            </a:r>
          </a:p>
        </p:txBody>
      </p:sp>
      <p:graphicFrame>
        <p:nvGraphicFramePr>
          <p:cNvPr id="1094691" name="Group 35"/>
          <p:cNvGraphicFramePr>
            <a:graphicFrameLocks noGrp="1"/>
          </p:cNvGraphicFramePr>
          <p:nvPr>
            <p:ph type="tbl" idx="1"/>
          </p:nvPr>
        </p:nvGraphicFramePr>
        <p:xfrm>
          <a:off x="5257800" y="2057400"/>
          <a:ext cx="2174875" cy="1584336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-4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1057(arg2)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-8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534(arg1)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-12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9283" name="Text Box 28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sp>
        <p:nvSpPr>
          <p:cNvPr id="139284" name="Rectangle 29"/>
          <p:cNvSpPr>
            <a:spLocks noChangeArrowheads="1"/>
          </p:cNvSpPr>
          <p:nvPr/>
        </p:nvSpPr>
        <p:spPr bwMode="auto">
          <a:xfrm>
            <a:off x="381000" y="1533525"/>
            <a:ext cx="50165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Before 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int sum = swap_add(&amp;arg1, &amp;arg2);</a:t>
            </a: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39285" name="Group 38"/>
          <p:cNvGrpSpPr>
            <a:grpSpLocks/>
          </p:cNvGrpSpPr>
          <p:nvPr/>
        </p:nvGrpSpPr>
        <p:grpSpPr bwMode="auto">
          <a:xfrm>
            <a:off x="7469188" y="2182813"/>
            <a:ext cx="1370012" cy="396875"/>
            <a:chOff x="4465" y="1423"/>
            <a:chExt cx="863" cy="250"/>
          </a:xfrm>
        </p:grpSpPr>
        <p:sp>
          <p:nvSpPr>
            <p:cNvPr id="139289" name="Text Box 32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39290" name="Line 37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9286" name="Group 39"/>
          <p:cNvGrpSpPr>
            <a:grpSpLocks/>
          </p:cNvGrpSpPr>
          <p:nvPr/>
        </p:nvGrpSpPr>
        <p:grpSpPr bwMode="auto">
          <a:xfrm>
            <a:off x="7467600" y="2971800"/>
            <a:ext cx="1327150" cy="396875"/>
            <a:chOff x="4465" y="1423"/>
            <a:chExt cx="836" cy="250"/>
          </a:xfrm>
        </p:grpSpPr>
        <p:sp>
          <p:nvSpPr>
            <p:cNvPr id="139287" name="Text Box 40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39288" name="Line 41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Parameter Passing</a:t>
            </a:r>
          </a:p>
        </p:txBody>
      </p:sp>
      <p:graphicFrame>
        <p:nvGraphicFramePr>
          <p:cNvPr id="1098787" name="Group 35"/>
          <p:cNvGraphicFramePr>
            <a:graphicFrameLocks noGrp="1"/>
          </p:cNvGraphicFramePr>
          <p:nvPr>
            <p:ph type="tbl" idx="1"/>
          </p:nvPr>
        </p:nvGraphicFramePr>
        <p:xfrm>
          <a:off x="5257800" y="2057400"/>
          <a:ext cx="2174875" cy="1584336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-4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1057(arg2)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-8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534(arg1)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-12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&amp;arg2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1331" name="Text Box 25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sp>
        <p:nvSpPr>
          <p:cNvPr id="141332" name="Rectangle 26"/>
          <p:cNvSpPr>
            <a:spLocks noChangeArrowheads="1"/>
          </p:cNvSpPr>
          <p:nvPr/>
        </p:nvSpPr>
        <p:spPr bwMode="auto">
          <a:xfrm>
            <a:off x="546100" y="1524000"/>
            <a:ext cx="4303713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 	leal -4(%ebp),%eax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</a:t>
            </a: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			   Compute &amp;arg2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2 	pushl %eax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</a:t>
            </a: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			   Push &amp;arg2</a:t>
            </a:r>
          </a:p>
        </p:txBody>
      </p:sp>
      <p:grpSp>
        <p:nvGrpSpPr>
          <p:cNvPr id="141333" name="Group 27"/>
          <p:cNvGrpSpPr>
            <a:grpSpLocks/>
          </p:cNvGrpSpPr>
          <p:nvPr/>
        </p:nvGrpSpPr>
        <p:grpSpPr bwMode="auto">
          <a:xfrm>
            <a:off x="7469188" y="2182813"/>
            <a:ext cx="1370012" cy="396875"/>
            <a:chOff x="4465" y="1423"/>
            <a:chExt cx="863" cy="250"/>
          </a:xfrm>
        </p:grpSpPr>
        <p:sp>
          <p:nvSpPr>
            <p:cNvPr id="141337" name="Text Box 28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41338" name="Line 29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1334" name="Group 30"/>
          <p:cNvGrpSpPr>
            <a:grpSpLocks/>
          </p:cNvGrpSpPr>
          <p:nvPr/>
        </p:nvGrpSpPr>
        <p:grpSpPr bwMode="auto">
          <a:xfrm>
            <a:off x="7467600" y="3352800"/>
            <a:ext cx="1327150" cy="396875"/>
            <a:chOff x="4465" y="1423"/>
            <a:chExt cx="836" cy="250"/>
          </a:xfrm>
        </p:grpSpPr>
        <p:sp>
          <p:nvSpPr>
            <p:cNvPr id="141335" name="Text Box 31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41336" name="Line 32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Parameter Passing</a:t>
            </a:r>
          </a:p>
        </p:txBody>
      </p:sp>
      <p:graphicFrame>
        <p:nvGraphicFramePr>
          <p:cNvPr id="1099814" name="Group 38"/>
          <p:cNvGraphicFramePr>
            <a:graphicFrameLocks noGrp="1"/>
          </p:cNvGraphicFramePr>
          <p:nvPr>
            <p:ph type="tbl" idx="1"/>
          </p:nvPr>
        </p:nvGraphicFramePr>
        <p:xfrm>
          <a:off x="5257800" y="2057400"/>
          <a:ext cx="2174875" cy="1981200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1057(arg2)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534(arg1)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&amp;arg2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&amp;arg1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3382" name="Text Box 25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sp>
        <p:nvSpPr>
          <p:cNvPr id="143383" name="Rectangle 26"/>
          <p:cNvSpPr>
            <a:spLocks noChangeArrowheads="1"/>
          </p:cNvSpPr>
          <p:nvPr/>
        </p:nvSpPr>
        <p:spPr bwMode="auto">
          <a:xfrm>
            <a:off x="546100" y="1524000"/>
            <a:ext cx="4303713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 	leal -4(%ebp),%eax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</a:t>
            </a: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			   Compute &amp;arg2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2 	pushl %eax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</a:t>
            </a: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			   Push &amp;arg2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3 	leal -8(%ebp),%eax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</a:t>
            </a: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			   Compute &amp;arg1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4 	pushl %eax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</a:t>
            </a: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			   Push &amp;arg1</a:t>
            </a:r>
          </a:p>
        </p:txBody>
      </p:sp>
      <p:grpSp>
        <p:nvGrpSpPr>
          <p:cNvPr id="143384" name="Group 27"/>
          <p:cNvGrpSpPr>
            <a:grpSpLocks/>
          </p:cNvGrpSpPr>
          <p:nvPr/>
        </p:nvGrpSpPr>
        <p:grpSpPr bwMode="auto">
          <a:xfrm>
            <a:off x="7469188" y="2182813"/>
            <a:ext cx="1370012" cy="396875"/>
            <a:chOff x="4465" y="1423"/>
            <a:chExt cx="863" cy="250"/>
          </a:xfrm>
        </p:grpSpPr>
        <p:sp>
          <p:nvSpPr>
            <p:cNvPr id="143388" name="Text Box 28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43389" name="Line 29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385" name="Group 30"/>
          <p:cNvGrpSpPr>
            <a:grpSpLocks/>
          </p:cNvGrpSpPr>
          <p:nvPr/>
        </p:nvGrpSpPr>
        <p:grpSpPr bwMode="auto">
          <a:xfrm>
            <a:off x="7467600" y="3794125"/>
            <a:ext cx="1327150" cy="396875"/>
            <a:chOff x="4465" y="1423"/>
            <a:chExt cx="836" cy="250"/>
          </a:xfrm>
        </p:grpSpPr>
        <p:sp>
          <p:nvSpPr>
            <p:cNvPr id="143386" name="Text Box 31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43387" name="Line 32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Call Instruction</a:t>
            </a:r>
          </a:p>
        </p:txBody>
      </p:sp>
      <p:graphicFrame>
        <p:nvGraphicFramePr>
          <p:cNvPr id="1100848" name="Group 48"/>
          <p:cNvGraphicFramePr>
            <a:graphicFrameLocks noGrp="1"/>
          </p:cNvGraphicFramePr>
          <p:nvPr>
            <p:ph type="tbl" idx="1"/>
          </p:nvPr>
        </p:nvGraphicFramePr>
        <p:xfrm>
          <a:off x="5257800" y="2057400"/>
          <a:ext cx="2174875" cy="2378076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</a:t>
                      </a: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-4</a:t>
                      </a: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1057(arg2)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-8</a:t>
                      </a: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534(arg1)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-12</a:t>
                      </a: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&amp;arg2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-16</a:t>
                      </a: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&amp;arg1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-20</a:t>
                      </a: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Return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Addr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5433" name="Text Box 28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sp>
        <p:nvSpPr>
          <p:cNvPr id="145434" name="Rectangle 29"/>
          <p:cNvSpPr>
            <a:spLocks noChangeArrowheads="1"/>
          </p:cNvSpPr>
          <p:nvPr/>
        </p:nvSpPr>
        <p:spPr bwMode="auto">
          <a:xfrm>
            <a:off x="546100" y="1524000"/>
            <a:ext cx="57404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 	leal -4(%ebp),%eax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</a:t>
            </a: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			   Compute &amp;arg2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2 	pushl %eax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</a:t>
            </a: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			   Push &amp;arg2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3 	leal -8(%ebp),%eax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</a:t>
            </a: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			   Compute &amp;arg1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4 	pushl %eax 	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</a:t>
            </a: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			   Push &amp;arg1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5 	 call swap_add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</a:t>
            </a: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			   Call the swap_add function</a:t>
            </a:r>
          </a:p>
        </p:txBody>
      </p:sp>
      <p:grpSp>
        <p:nvGrpSpPr>
          <p:cNvPr id="145435" name="Group 30"/>
          <p:cNvGrpSpPr>
            <a:grpSpLocks/>
          </p:cNvGrpSpPr>
          <p:nvPr/>
        </p:nvGrpSpPr>
        <p:grpSpPr bwMode="auto">
          <a:xfrm>
            <a:off x="7469188" y="2182813"/>
            <a:ext cx="1370012" cy="396875"/>
            <a:chOff x="4465" y="1423"/>
            <a:chExt cx="863" cy="250"/>
          </a:xfrm>
        </p:grpSpPr>
        <p:sp>
          <p:nvSpPr>
            <p:cNvPr id="145439" name="Text Box 31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45440" name="Line 32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5436" name="Group 33"/>
          <p:cNvGrpSpPr>
            <a:grpSpLocks/>
          </p:cNvGrpSpPr>
          <p:nvPr/>
        </p:nvGrpSpPr>
        <p:grpSpPr bwMode="auto">
          <a:xfrm>
            <a:off x="7467600" y="4175125"/>
            <a:ext cx="1327150" cy="396875"/>
            <a:chOff x="4465" y="1423"/>
            <a:chExt cx="836" cy="250"/>
          </a:xfrm>
        </p:grpSpPr>
        <p:sp>
          <p:nvSpPr>
            <p:cNvPr id="145437" name="Text Box 34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45438" name="Line 35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715000" cy="5435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Passing control</a:t>
            </a:r>
          </a:p>
          <a:p>
            <a:pPr lvl="1">
              <a:spcBef>
                <a:spcPts val="0"/>
              </a:spcBef>
            </a:pPr>
            <a:r>
              <a:rPr lang="en-US" dirty="0"/>
              <a:t>To beginning of procedure code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Back to return point</a:t>
            </a:r>
          </a:p>
          <a:p>
            <a:pPr>
              <a:spcBef>
                <a:spcPts val="0"/>
              </a:spcBef>
            </a:pPr>
            <a:r>
              <a:rPr lang="en-US" dirty="0"/>
              <a:t>Passing data</a:t>
            </a:r>
          </a:p>
          <a:p>
            <a:pPr lvl="1">
              <a:spcBef>
                <a:spcPts val="0"/>
              </a:spcBef>
            </a:pPr>
            <a:r>
              <a:rPr lang="en-US" dirty="0"/>
              <a:t>Procedure arguments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Return value</a:t>
            </a:r>
          </a:p>
          <a:p>
            <a:pPr>
              <a:spcBef>
                <a:spcPts val="0"/>
              </a:spcBef>
            </a:pPr>
            <a:r>
              <a:rPr lang="en-US" dirty="0"/>
              <a:t>Memory management</a:t>
            </a:r>
          </a:p>
          <a:p>
            <a:pPr lvl="1">
              <a:spcBef>
                <a:spcPts val="0"/>
              </a:spcBef>
            </a:pPr>
            <a:r>
              <a:rPr lang="en-US" dirty="0"/>
              <a:t>Allocate during procedure execution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pPr>
              <a:spcBef>
                <a:spcPts val="0"/>
              </a:spcBef>
            </a:pPr>
            <a:r>
              <a:rPr lang="en-US" dirty="0"/>
              <a:t>Mechanisms all implemented with machine instructions</a:t>
            </a:r>
          </a:p>
          <a:p>
            <a:pPr>
              <a:spcBef>
                <a:spcPts val="0"/>
              </a:spcBef>
            </a:pPr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60198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693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charset="-122"/>
              </a:rPr>
              <a:t>Setup code in swap_add</a:t>
            </a:r>
          </a:p>
        </p:txBody>
      </p:sp>
      <p:graphicFrame>
        <p:nvGraphicFramePr>
          <p:cNvPr id="1102851" name="Group 3"/>
          <p:cNvGraphicFramePr>
            <a:graphicFrameLocks noGrp="1"/>
          </p:cNvGraphicFramePr>
          <p:nvPr>
            <p:ph type="tbl" idx="1"/>
          </p:nvPr>
        </p:nvGraphicFramePr>
        <p:xfrm>
          <a:off x="5257800" y="2057400"/>
          <a:ext cx="2174875" cy="2778125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Saved %ebp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-4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1057(arg2)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-8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534(arg1)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-12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yp(&amp;arg2)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-16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-20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-24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7484" name="Text Box 34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sp>
        <p:nvSpPr>
          <p:cNvPr id="147485" name="Rectangle 35"/>
          <p:cNvSpPr>
            <a:spLocks noChangeArrowheads="1"/>
          </p:cNvSpPr>
          <p:nvPr/>
        </p:nvSpPr>
        <p:spPr bwMode="auto">
          <a:xfrm>
            <a:off x="546100" y="1524000"/>
            <a:ext cx="47117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swap_add: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 	pushl %ebp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Save old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%ebp</a:t>
            </a:r>
            <a:endParaRPr lang="en-US" altLang="zh-CN" sz="2400" i="1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47486" name="Group 36"/>
          <p:cNvGrpSpPr>
            <a:grpSpLocks/>
          </p:cNvGrpSpPr>
          <p:nvPr/>
        </p:nvGrpSpPr>
        <p:grpSpPr bwMode="auto">
          <a:xfrm>
            <a:off x="7469188" y="2182813"/>
            <a:ext cx="1370012" cy="396875"/>
            <a:chOff x="4465" y="1423"/>
            <a:chExt cx="863" cy="250"/>
          </a:xfrm>
        </p:grpSpPr>
        <p:sp>
          <p:nvSpPr>
            <p:cNvPr id="147490" name="Text Box 37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47491" name="Line 38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7487" name="Group 39"/>
          <p:cNvGrpSpPr>
            <a:grpSpLocks/>
          </p:cNvGrpSpPr>
          <p:nvPr/>
        </p:nvGrpSpPr>
        <p:grpSpPr bwMode="auto">
          <a:xfrm>
            <a:off x="7467600" y="4556125"/>
            <a:ext cx="1327150" cy="396875"/>
            <a:chOff x="4465" y="1423"/>
            <a:chExt cx="836" cy="250"/>
          </a:xfrm>
        </p:grpSpPr>
        <p:sp>
          <p:nvSpPr>
            <p:cNvPr id="147488" name="Text Box 40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47489" name="Line 41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charset="-122"/>
              </a:rPr>
              <a:t>Setup code in swap_add</a:t>
            </a:r>
          </a:p>
        </p:txBody>
      </p:sp>
      <p:graphicFrame>
        <p:nvGraphicFramePr>
          <p:cNvPr id="1103875" name="Group 3"/>
          <p:cNvGraphicFramePr>
            <a:graphicFrameLocks noGrp="1"/>
          </p:cNvGraphicFramePr>
          <p:nvPr>
            <p:ph type="tbl" idx="1"/>
          </p:nvPr>
        </p:nvGraphicFramePr>
        <p:xfrm>
          <a:off x="5257800" y="2057400"/>
          <a:ext cx="2174875" cy="2773386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24</a:t>
                      </a: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20</a:t>
                      </a: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1057(arg2)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16</a:t>
                      </a: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534(arg1)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12</a:t>
                      </a: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yp(&amp;arg2)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8</a:t>
                      </a: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9532" name="Text Box 34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sp>
        <p:nvSpPr>
          <p:cNvPr id="149533" name="Rectangle 35"/>
          <p:cNvSpPr>
            <a:spLocks noChangeArrowheads="1"/>
          </p:cNvSpPr>
          <p:nvPr/>
        </p:nvSpPr>
        <p:spPr bwMode="auto">
          <a:xfrm>
            <a:off x="546100" y="1524000"/>
            <a:ext cx="47117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swap_add: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 	pushl %ebp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	               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Save old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%ebp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2 	movl %esp,%ebp 	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</a:t>
            </a:r>
          </a:p>
          <a:p>
            <a:pPr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	       Set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%ebp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as frame pointer</a:t>
            </a:r>
          </a:p>
        </p:txBody>
      </p:sp>
      <p:sp>
        <p:nvSpPr>
          <p:cNvPr id="149534" name="Text Box 36"/>
          <p:cNvSpPr txBox="1">
            <a:spLocks noChangeArrowheads="1"/>
          </p:cNvSpPr>
          <p:nvPr/>
        </p:nvSpPr>
        <p:spPr bwMode="auto">
          <a:xfrm>
            <a:off x="8005763" y="2182813"/>
            <a:ext cx="833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%ebp</a:t>
            </a:r>
          </a:p>
        </p:txBody>
      </p:sp>
      <p:grpSp>
        <p:nvGrpSpPr>
          <p:cNvPr id="149535" name="Group 37"/>
          <p:cNvGrpSpPr>
            <a:grpSpLocks/>
          </p:cNvGrpSpPr>
          <p:nvPr/>
        </p:nvGrpSpPr>
        <p:grpSpPr bwMode="auto">
          <a:xfrm>
            <a:off x="7467600" y="4556125"/>
            <a:ext cx="1327150" cy="396875"/>
            <a:chOff x="4465" y="1423"/>
            <a:chExt cx="836" cy="250"/>
          </a:xfrm>
        </p:grpSpPr>
        <p:sp>
          <p:nvSpPr>
            <p:cNvPr id="149538" name="Text Box 38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49539" name="Line 39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9536" name="Line 40"/>
          <p:cNvSpPr>
            <a:spLocks noChangeShapeType="1"/>
          </p:cNvSpPr>
          <p:nvPr/>
        </p:nvSpPr>
        <p:spPr bwMode="auto">
          <a:xfrm flipH="1">
            <a:off x="7469188" y="2514600"/>
            <a:ext cx="684212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37" name="Text Box 41"/>
          <p:cNvSpPr txBox="1">
            <a:spLocks noChangeArrowheads="1"/>
          </p:cNvSpPr>
          <p:nvPr/>
        </p:nvSpPr>
        <p:spPr bwMode="auto">
          <a:xfrm>
            <a:off x="5181600" y="4937125"/>
            <a:ext cx="312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swap_add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charset="-122"/>
              </a:rPr>
              <a:t>Setup code in swap_add</a:t>
            </a:r>
          </a:p>
        </p:txBody>
      </p:sp>
      <p:graphicFrame>
        <p:nvGraphicFramePr>
          <p:cNvPr id="1101879" name="Group 55"/>
          <p:cNvGraphicFramePr>
            <a:graphicFrameLocks noGrp="1"/>
          </p:cNvGraphicFramePr>
          <p:nvPr>
            <p:ph type="tbl" idx="1"/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1057(arg2)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16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534(arg1)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12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yp(&amp;arg2)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8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%ebp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1583" name="Text Box 31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sp>
        <p:nvSpPr>
          <p:cNvPr id="151584" name="Rectangle 32"/>
          <p:cNvSpPr>
            <a:spLocks noChangeArrowheads="1"/>
          </p:cNvSpPr>
          <p:nvPr/>
        </p:nvSpPr>
        <p:spPr bwMode="auto">
          <a:xfrm>
            <a:off x="546100" y="1524000"/>
            <a:ext cx="47117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Times New Roman" charset="0"/>
              </a:rPr>
              <a:t>swap_add</a:t>
            </a:r>
            <a:r>
              <a:rPr lang="en-US" altLang="zh-CN" sz="2400" dirty="0">
                <a:solidFill>
                  <a:srgbClr val="000000"/>
                </a:solidFill>
                <a:latin typeface="Times New Roman" charset="0"/>
              </a:rPr>
              <a:t>: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charset="0"/>
              </a:rPr>
              <a:t>1 	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charset="0"/>
              </a:rPr>
              <a:t>pushl</a:t>
            </a:r>
            <a:r>
              <a:rPr lang="en-US" altLang="zh-CN" sz="2400" dirty="0">
                <a:solidFill>
                  <a:srgbClr val="0000FF"/>
                </a:solidFill>
                <a:latin typeface="Times New Roman" charset="0"/>
              </a:rPr>
              <a:t> %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charset="0"/>
              </a:rPr>
              <a:t>ebp</a:t>
            </a:r>
            <a:r>
              <a:rPr lang="en-US" altLang="zh-CN" sz="2400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charset="0"/>
              </a:rPr>
              <a:t>			                    </a:t>
            </a:r>
            <a:r>
              <a:rPr lang="en-US" altLang="zh-CN" sz="2400" i="1" dirty="0">
                <a:solidFill>
                  <a:srgbClr val="000000"/>
                </a:solidFill>
                <a:latin typeface="Times New Roman" charset="0"/>
              </a:rPr>
              <a:t>Save old </a:t>
            </a:r>
            <a:r>
              <a:rPr lang="en-US" altLang="zh-CN" sz="2400" dirty="0">
                <a:solidFill>
                  <a:srgbClr val="000000"/>
                </a:solidFill>
                <a:latin typeface="Times New Roman" charset="0"/>
              </a:rPr>
              <a:t>%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charset="0"/>
              </a:rPr>
              <a:t>ebp</a:t>
            </a:r>
            <a:endParaRPr lang="en-US" altLang="zh-CN" sz="2400" dirty="0">
              <a:solidFill>
                <a:srgbClr val="000000"/>
              </a:solidFill>
              <a:latin typeface="Times New Roman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charset="0"/>
              </a:rPr>
              <a:t>2 	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charset="0"/>
              </a:rPr>
              <a:t>movl</a:t>
            </a:r>
            <a:r>
              <a:rPr lang="en-US" altLang="zh-CN" sz="2400" dirty="0">
                <a:solidFill>
                  <a:srgbClr val="0000FF"/>
                </a:solidFill>
                <a:latin typeface="Times New Roman" charset="0"/>
              </a:rPr>
              <a:t> %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charset="0"/>
              </a:rPr>
              <a:t>esp</a:t>
            </a:r>
            <a:r>
              <a:rPr lang="en-US" altLang="zh-CN" sz="2400" dirty="0">
                <a:solidFill>
                  <a:srgbClr val="0000FF"/>
                </a:solidFill>
                <a:latin typeface="Times New Roman" charset="0"/>
              </a:rPr>
              <a:t>,%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charset="0"/>
              </a:rPr>
              <a:t>ebp</a:t>
            </a:r>
            <a:r>
              <a:rPr lang="en-US" altLang="zh-CN" sz="2400" dirty="0">
                <a:solidFill>
                  <a:srgbClr val="0000FF"/>
                </a:solidFill>
                <a:latin typeface="Times New Roman" charset="0"/>
              </a:rPr>
              <a:t> 	</a:t>
            </a:r>
            <a:r>
              <a:rPr lang="en-US" altLang="zh-CN" sz="2400" dirty="0">
                <a:solidFill>
                  <a:srgbClr val="000000"/>
                </a:solidFill>
                <a:latin typeface="Times New Roman" charset="0"/>
              </a:rPr>
              <a:t>	</a:t>
            </a:r>
          </a:p>
          <a:p>
            <a:pPr>
              <a:buFontTx/>
              <a:buNone/>
            </a:pPr>
            <a:r>
              <a:rPr lang="en-US" altLang="zh-CN" sz="2400" i="1" dirty="0">
                <a:solidFill>
                  <a:srgbClr val="000000"/>
                </a:solidFill>
                <a:latin typeface="Times New Roman" charset="0"/>
              </a:rPr>
              <a:t>	       Set </a:t>
            </a:r>
            <a:r>
              <a:rPr lang="en-US" altLang="zh-CN" sz="2400" dirty="0">
                <a:solidFill>
                  <a:srgbClr val="000000"/>
                </a:solidFill>
                <a:latin typeface="Times New Roman" charset="0"/>
              </a:rPr>
              <a:t>%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charset="0"/>
              </a:rPr>
              <a:t>ebp</a:t>
            </a:r>
            <a:r>
              <a:rPr lang="en-US" altLang="zh-CN" sz="2400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latin typeface="Times New Roman" charset="0"/>
              </a:rPr>
              <a:t>as frame pointer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lang="en-US" altLang="zh-CN" sz="2400" dirty="0">
                <a:solidFill>
                  <a:srgbClr val="000000"/>
                </a:solidFill>
                <a:latin typeface="Times New Roman" charset="0"/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charset="0"/>
              </a:rPr>
              <a:t>pushl</a:t>
            </a:r>
            <a:r>
              <a:rPr lang="en-US" altLang="zh-CN" sz="2400" dirty="0">
                <a:solidFill>
                  <a:srgbClr val="0000FF"/>
                </a:solidFill>
                <a:latin typeface="Times New Roman" charset="0"/>
              </a:rPr>
              <a:t> %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charset="0"/>
              </a:rPr>
              <a:t>ebx</a:t>
            </a:r>
            <a:endParaRPr lang="en-US" altLang="zh-CN" sz="2400" dirty="0">
              <a:solidFill>
                <a:srgbClr val="0000FF"/>
              </a:solidFill>
              <a:latin typeface="Times New Roman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charset="0"/>
              </a:rPr>
              <a:t>		                          Save %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charset="0"/>
              </a:rPr>
              <a:t>ebx</a:t>
            </a:r>
            <a:endParaRPr lang="en-US" altLang="zh-CN" sz="24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51585" name="Group 36"/>
          <p:cNvGrpSpPr>
            <a:grpSpLocks/>
          </p:cNvGrpSpPr>
          <p:nvPr/>
        </p:nvGrpSpPr>
        <p:grpSpPr bwMode="auto">
          <a:xfrm>
            <a:off x="7467600" y="5013325"/>
            <a:ext cx="1327150" cy="396875"/>
            <a:chOff x="4465" y="1423"/>
            <a:chExt cx="836" cy="250"/>
          </a:xfrm>
        </p:grpSpPr>
        <p:sp>
          <p:nvSpPr>
            <p:cNvPr id="151590" name="Text Box 37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51591" name="Line 38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1586" name="Group 56"/>
          <p:cNvGrpSpPr>
            <a:grpSpLocks/>
          </p:cNvGrpSpPr>
          <p:nvPr/>
        </p:nvGrpSpPr>
        <p:grpSpPr bwMode="auto">
          <a:xfrm>
            <a:off x="7467600" y="4572000"/>
            <a:ext cx="1370013" cy="396875"/>
            <a:chOff x="4465" y="1423"/>
            <a:chExt cx="863" cy="250"/>
          </a:xfrm>
        </p:grpSpPr>
        <p:sp>
          <p:nvSpPr>
            <p:cNvPr id="151588" name="Text Box 57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51589" name="Line 58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1587" name="Text Box 59"/>
          <p:cNvSpPr txBox="1">
            <a:spLocks noChangeArrowheads="1"/>
          </p:cNvSpPr>
          <p:nvPr/>
        </p:nvSpPr>
        <p:spPr bwMode="auto">
          <a:xfrm>
            <a:off x="5181600" y="5318125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swap_add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charset="-122"/>
              </a:rPr>
              <a:t>Body code in swap_add</a:t>
            </a:r>
          </a:p>
        </p:txBody>
      </p:sp>
      <p:graphicFrame>
        <p:nvGraphicFramePr>
          <p:cNvPr id="1106947" name="Group 3"/>
          <p:cNvGraphicFramePr>
            <a:graphicFrameLocks noGrp="1"/>
          </p:cNvGraphicFramePr>
          <p:nvPr>
            <p:ph type="tbl" idx="1"/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1057(arg2)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16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534(arg1)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12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yp(&amp;arg2)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8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%ebp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3631" name="Text Box 37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grpSp>
        <p:nvGrpSpPr>
          <p:cNvPr id="153632" name="Group 39"/>
          <p:cNvGrpSpPr>
            <a:grpSpLocks/>
          </p:cNvGrpSpPr>
          <p:nvPr/>
        </p:nvGrpSpPr>
        <p:grpSpPr bwMode="auto">
          <a:xfrm>
            <a:off x="7467600" y="5013325"/>
            <a:ext cx="1327150" cy="396875"/>
            <a:chOff x="4465" y="1423"/>
            <a:chExt cx="836" cy="250"/>
          </a:xfrm>
        </p:grpSpPr>
        <p:sp>
          <p:nvSpPr>
            <p:cNvPr id="153640" name="Text Box 40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53641" name="Line 41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633" name="Group 42"/>
          <p:cNvGrpSpPr>
            <a:grpSpLocks/>
          </p:cNvGrpSpPr>
          <p:nvPr/>
        </p:nvGrpSpPr>
        <p:grpSpPr bwMode="auto">
          <a:xfrm>
            <a:off x="7467600" y="4572000"/>
            <a:ext cx="1370013" cy="396875"/>
            <a:chOff x="4465" y="1423"/>
            <a:chExt cx="863" cy="250"/>
          </a:xfrm>
        </p:grpSpPr>
        <p:sp>
          <p:nvSpPr>
            <p:cNvPr id="153638" name="Text Box 43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53639" name="Line 44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634" name="Text Box 45"/>
          <p:cNvSpPr txBox="1">
            <a:spLocks noChangeArrowheads="1"/>
          </p:cNvSpPr>
          <p:nvPr/>
        </p:nvSpPr>
        <p:spPr bwMode="auto">
          <a:xfrm>
            <a:off x="5105400" y="5318125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swap_add</a:t>
            </a:r>
          </a:p>
        </p:txBody>
      </p:sp>
      <p:sp>
        <p:nvSpPr>
          <p:cNvPr id="153635" name="Text Box 46"/>
          <p:cNvSpPr txBox="1">
            <a:spLocks noChangeArrowheads="1"/>
          </p:cNvSpPr>
          <p:nvPr/>
        </p:nvSpPr>
        <p:spPr bwMode="auto">
          <a:xfrm>
            <a:off x="909638" y="4586288"/>
            <a:ext cx="26717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xp(=&amp;arg1=%ebp+16)</a:t>
            </a:r>
          </a:p>
        </p:txBody>
      </p:sp>
      <p:sp>
        <p:nvSpPr>
          <p:cNvPr id="153636" name="Text Box 47"/>
          <p:cNvSpPr txBox="1">
            <a:spLocks noChangeArrowheads="1"/>
          </p:cNvSpPr>
          <p:nvPr/>
        </p:nvSpPr>
        <p:spPr bwMode="auto">
          <a:xfrm>
            <a:off x="166688" y="4572000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%edx</a:t>
            </a:r>
          </a:p>
        </p:txBody>
      </p:sp>
      <p:sp>
        <p:nvSpPr>
          <p:cNvPr id="153637" name="Rectangle 38"/>
          <p:cNvSpPr>
            <a:spLocks noChangeArrowheads="1"/>
          </p:cNvSpPr>
          <p:nvPr/>
        </p:nvSpPr>
        <p:spPr bwMode="auto">
          <a:xfrm>
            <a:off x="546100" y="1598613"/>
            <a:ext cx="44069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5 	movl 8(%ebp),%edx 	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Get xp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charset="-122"/>
              </a:rPr>
              <a:t>Body code in swap_add</a:t>
            </a:r>
          </a:p>
        </p:txBody>
      </p:sp>
      <p:graphicFrame>
        <p:nvGraphicFramePr>
          <p:cNvPr id="1107971" name="Group 3"/>
          <p:cNvGraphicFramePr>
            <a:graphicFrameLocks noGrp="1"/>
          </p:cNvGraphicFramePr>
          <p:nvPr>
            <p:ph type="tbl" idx="1"/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1057(arg2)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16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534(arg1)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12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yp(&amp;arg2)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8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%ebp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5679" name="Text Box 37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grpSp>
        <p:nvGrpSpPr>
          <p:cNvPr id="155680" name="Group 39"/>
          <p:cNvGrpSpPr>
            <a:grpSpLocks/>
          </p:cNvGrpSpPr>
          <p:nvPr/>
        </p:nvGrpSpPr>
        <p:grpSpPr bwMode="auto">
          <a:xfrm>
            <a:off x="7467600" y="5013325"/>
            <a:ext cx="1327150" cy="396875"/>
            <a:chOff x="4465" y="1423"/>
            <a:chExt cx="836" cy="250"/>
          </a:xfrm>
        </p:grpSpPr>
        <p:sp>
          <p:nvSpPr>
            <p:cNvPr id="155690" name="Text Box 40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55691" name="Line 41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681" name="Group 42"/>
          <p:cNvGrpSpPr>
            <a:grpSpLocks/>
          </p:cNvGrpSpPr>
          <p:nvPr/>
        </p:nvGrpSpPr>
        <p:grpSpPr bwMode="auto">
          <a:xfrm>
            <a:off x="7467600" y="4572000"/>
            <a:ext cx="1370013" cy="396875"/>
            <a:chOff x="4465" y="1423"/>
            <a:chExt cx="863" cy="250"/>
          </a:xfrm>
        </p:grpSpPr>
        <p:sp>
          <p:nvSpPr>
            <p:cNvPr id="155688" name="Text Box 43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55689" name="Line 44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5682" name="Text Box 45"/>
          <p:cNvSpPr txBox="1">
            <a:spLocks noChangeArrowheads="1"/>
          </p:cNvSpPr>
          <p:nvPr/>
        </p:nvSpPr>
        <p:spPr bwMode="auto">
          <a:xfrm>
            <a:off x="5105400" y="5318125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swap_add</a:t>
            </a:r>
          </a:p>
        </p:txBody>
      </p:sp>
      <p:sp>
        <p:nvSpPr>
          <p:cNvPr id="155683" name="Text Box 46"/>
          <p:cNvSpPr txBox="1">
            <a:spLocks noChangeArrowheads="1"/>
          </p:cNvSpPr>
          <p:nvPr/>
        </p:nvSpPr>
        <p:spPr bwMode="auto">
          <a:xfrm>
            <a:off x="909638" y="4586288"/>
            <a:ext cx="26717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xp(=&amp;arg1=%ebp+16)</a:t>
            </a:r>
          </a:p>
        </p:txBody>
      </p:sp>
      <p:sp>
        <p:nvSpPr>
          <p:cNvPr id="155684" name="Text Box 47"/>
          <p:cNvSpPr txBox="1">
            <a:spLocks noChangeArrowheads="1"/>
          </p:cNvSpPr>
          <p:nvPr/>
        </p:nvSpPr>
        <p:spPr bwMode="auto">
          <a:xfrm>
            <a:off x="166688" y="4572000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%edx</a:t>
            </a:r>
          </a:p>
        </p:txBody>
      </p:sp>
      <p:sp>
        <p:nvSpPr>
          <p:cNvPr id="155685" name="Text Box 48"/>
          <p:cNvSpPr txBox="1">
            <a:spLocks noChangeArrowheads="1"/>
          </p:cNvSpPr>
          <p:nvPr/>
        </p:nvSpPr>
        <p:spPr bwMode="auto">
          <a:xfrm>
            <a:off x="904875" y="5119688"/>
            <a:ext cx="26717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yp(=&amp;arg2=%ebp+20)</a:t>
            </a:r>
          </a:p>
        </p:txBody>
      </p:sp>
      <p:sp>
        <p:nvSpPr>
          <p:cNvPr id="155686" name="Text Box 49"/>
          <p:cNvSpPr txBox="1">
            <a:spLocks noChangeArrowheads="1"/>
          </p:cNvSpPr>
          <p:nvPr/>
        </p:nvSpPr>
        <p:spPr bwMode="auto">
          <a:xfrm>
            <a:off x="161925" y="51054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%ecx</a:t>
            </a:r>
          </a:p>
        </p:txBody>
      </p:sp>
      <p:sp>
        <p:nvSpPr>
          <p:cNvPr id="155687" name="Rectangle 38"/>
          <p:cNvSpPr>
            <a:spLocks noChangeArrowheads="1"/>
          </p:cNvSpPr>
          <p:nvPr/>
        </p:nvSpPr>
        <p:spPr bwMode="auto">
          <a:xfrm>
            <a:off x="546100" y="1598613"/>
            <a:ext cx="44069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5 	movl 8(%ebp),%edx 	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Get xp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6 	movl 12(%ebp),%ecx 	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Get yp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charset="-122"/>
              </a:rPr>
              <a:t>Body code in swap_add</a:t>
            </a:r>
          </a:p>
        </p:txBody>
      </p:sp>
      <p:graphicFrame>
        <p:nvGraphicFramePr>
          <p:cNvPr id="1110019" name="Group 3"/>
          <p:cNvGraphicFramePr>
            <a:graphicFrameLocks noGrp="1"/>
          </p:cNvGraphicFramePr>
          <p:nvPr>
            <p:ph type="tbl" idx="1"/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1057(arg2)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16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534(arg1)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12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yp(&amp;arg2)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8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%ebp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7727" name="Text Box 37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sp>
        <p:nvSpPr>
          <p:cNvPr id="157728" name="Rectangle 38"/>
          <p:cNvSpPr>
            <a:spLocks noChangeArrowheads="1"/>
          </p:cNvSpPr>
          <p:nvPr/>
        </p:nvSpPr>
        <p:spPr bwMode="auto">
          <a:xfrm>
            <a:off x="546100" y="1598613"/>
            <a:ext cx="4406900" cy="29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5 	movl 8(%ebp),%edx 	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Get xp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6 	movl 12(%ebp),%ecx 	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Get yp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7 	movl (%edx),%ebx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		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Get 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8 	movl (%ecx),%eax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		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Get y</a:t>
            </a:r>
          </a:p>
        </p:txBody>
      </p:sp>
      <p:grpSp>
        <p:nvGrpSpPr>
          <p:cNvPr id="157729" name="Group 39"/>
          <p:cNvGrpSpPr>
            <a:grpSpLocks/>
          </p:cNvGrpSpPr>
          <p:nvPr/>
        </p:nvGrpSpPr>
        <p:grpSpPr bwMode="auto">
          <a:xfrm>
            <a:off x="7467600" y="5013325"/>
            <a:ext cx="1327150" cy="396875"/>
            <a:chOff x="4465" y="1423"/>
            <a:chExt cx="836" cy="250"/>
          </a:xfrm>
        </p:grpSpPr>
        <p:sp>
          <p:nvSpPr>
            <p:cNvPr id="157742" name="Text Box 40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57743" name="Line 41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7730" name="Group 42"/>
          <p:cNvGrpSpPr>
            <a:grpSpLocks/>
          </p:cNvGrpSpPr>
          <p:nvPr/>
        </p:nvGrpSpPr>
        <p:grpSpPr bwMode="auto">
          <a:xfrm>
            <a:off x="7467600" y="4572000"/>
            <a:ext cx="1370013" cy="396875"/>
            <a:chOff x="4465" y="1423"/>
            <a:chExt cx="863" cy="250"/>
          </a:xfrm>
        </p:grpSpPr>
        <p:sp>
          <p:nvSpPr>
            <p:cNvPr id="157740" name="Text Box 43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57741" name="Line 44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7731" name="Text Box 45"/>
          <p:cNvSpPr txBox="1">
            <a:spLocks noChangeArrowheads="1"/>
          </p:cNvSpPr>
          <p:nvPr/>
        </p:nvSpPr>
        <p:spPr bwMode="auto">
          <a:xfrm>
            <a:off x="5105400" y="5318125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swap_add</a:t>
            </a:r>
          </a:p>
        </p:txBody>
      </p:sp>
      <p:sp>
        <p:nvSpPr>
          <p:cNvPr id="157732" name="Text Box 46"/>
          <p:cNvSpPr txBox="1">
            <a:spLocks noChangeArrowheads="1"/>
          </p:cNvSpPr>
          <p:nvPr/>
        </p:nvSpPr>
        <p:spPr bwMode="auto">
          <a:xfrm>
            <a:off x="909638" y="4586288"/>
            <a:ext cx="26717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xp(=&amp;arg1=%ebp+16)</a:t>
            </a:r>
          </a:p>
        </p:txBody>
      </p:sp>
      <p:sp>
        <p:nvSpPr>
          <p:cNvPr id="157733" name="Text Box 47"/>
          <p:cNvSpPr txBox="1">
            <a:spLocks noChangeArrowheads="1"/>
          </p:cNvSpPr>
          <p:nvPr/>
        </p:nvSpPr>
        <p:spPr bwMode="auto">
          <a:xfrm>
            <a:off x="166688" y="4572000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%edx</a:t>
            </a:r>
          </a:p>
        </p:txBody>
      </p:sp>
      <p:sp>
        <p:nvSpPr>
          <p:cNvPr id="157734" name="Text Box 48"/>
          <p:cNvSpPr txBox="1">
            <a:spLocks noChangeArrowheads="1"/>
          </p:cNvSpPr>
          <p:nvPr/>
        </p:nvSpPr>
        <p:spPr bwMode="auto">
          <a:xfrm>
            <a:off x="904875" y="5119688"/>
            <a:ext cx="26717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yp(=&amp;arg2=%ebp+20)</a:t>
            </a:r>
          </a:p>
        </p:txBody>
      </p:sp>
      <p:sp>
        <p:nvSpPr>
          <p:cNvPr id="157735" name="Text Box 49"/>
          <p:cNvSpPr txBox="1">
            <a:spLocks noChangeArrowheads="1"/>
          </p:cNvSpPr>
          <p:nvPr/>
        </p:nvSpPr>
        <p:spPr bwMode="auto">
          <a:xfrm>
            <a:off x="161925" y="51054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%ecx</a:t>
            </a:r>
          </a:p>
        </p:txBody>
      </p:sp>
      <p:sp>
        <p:nvSpPr>
          <p:cNvPr id="157736" name="Text Box 50"/>
          <p:cNvSpPr txBox="1">
            <a:spLocks noChangeArrowheads="1"/>
          </p:cNvSpPr>
          <p:nvPr/>
        </p:nvSpPr>
        <p:spPr bwMode="auto">
          <a:xfrm>
            <a:off x="895350" y="56134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 534  </a:t>
            </a:r>
          </a:p>
        </p:txBody>
      </p:sp>
      <p:sp>
        <p:nvSpPr>
          <p:cNvPr id="157737" name="Text Box 51"/>
          <p:cNvSpPr txBox="1">
            <a:spLocks noChangeArrowheads="1"/>
          </p:cNvSpPr>
          <p:nvPr/>
        </p:nvSpPr>
        <p:spPr bwMode="auto">
          <a:xfrm>
            <a:off x="152400" y="55991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%ebx</a:t>
            </a:r>
          </a:p>
        </p:txBody>
      </p:sp>
      <p:sp>
        <p:nvSpPr>
          <p:cNvPr id="157738" name="Text Box 52"/>
          <p:cNvSpPr txBox="1">
            <a:spLocks noChangeArrowheads="1"/>
          </p:cNvSpPr>
          <p:nvPr/>
        </p:nvSpPr>
        <p:spPr bwMode="auto">
          <a:xfrm>
            <a:off x="890588" y="61468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1057 </a:t>
            </a:r>
          </a:p>
        </p:txBody>
      </p:sp>
      <p:sp>
        <p:nvSpPr>
          <p:cNvPr id="157739" name="Text Box 53"/>
          <p:cNvSpPr txBox="1">
            <a:spLocks noChangeArrowheads="1"/>
          </p:cNvSpPr>
          <p:nvPr/>
        </p:nvSpPr>
        <p:spPr bwMode="auto">
          <a:xfrm>
            <a:off x="147638" y="6132513"/>
            <a:ext cx="80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%eax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charset="-122"/>
              </a:rPr>
              <a:t>Body code in swap_add</a:t>
            </a:r>
          </a:p>
        </p:txBody>
      </p:sp>
      <p:graphicFrame>
        <p:nvGraphicFramePr>
          <p:cNvPr id="1111043" name="Group 3"/>
          <p:cNvGraphicFramePr>
            <a:graphicFrameLocks noGrp="1"/>
          </p:cNvGraphicFramePr>
          <p:nvPr>
            <p:ph type="tbl" idx="1"/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1057(arg2)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16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(arg1)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12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(&amp;arg2)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8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%ebp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9775" name="Text Box 37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sp>
        <p:nvSpPr>
          <p:cNvPr id="159776" name="Rectangle 38"/>
          <p:cNvSpPr>
            <a:spLocks noChangeArrowheads="1"/>
          </p:cNvSpPr>
          <p:nvPr/>
        </p:nvSpPr>
        <p:spPr bwMode="auto">
          <a:xfrm>
            <a:off x="546100" y="1524000"/>
            <a:ext cx="4406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9 	movl %eax, (%edx)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	   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Store y at *xp</a:t>
            </a:r>
          </a:p>
        </p:txBody>
      </p:sp>
      <p:grpSp>
        <p:nvGrpSpPr>
          <p:cNvPr id="159777" name="Group 39"/>
          <p:cNvGrpSpPr>
            <a:grpSpLocks/>
          </p:cNvGrpSpPr>
          <p:nvPr/>
        </p:nvGrpSpPr>
        <p:grpSpPr bwMode="auto">
          <a:xfrm>
            <a:off x="7467600" y="5013325"/>
            <a:ext cx="1327150" cy="396875"/>
            <a:chOff x="4465" y="1423"/>
            <a:chExt cx="836" cy="250"/>
          </a:xfrm>
        </p:grpSpPr>
        <p:sp>
          <p:nvSpPr>
            <p:cNvPr id="159790" name="Text Box 40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59791" name="Line 41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9778" name="Group 42"/>
          <p:cNvGrpSpPr>
            <a:grpSpLocks/>
          </p:cNvGrpSpPr>
          <p:nvPr/>
        </p:nvGrpSpPr>
        <p:grpSpPr bwMode="auto">
          <a:xfrm>
            <a:off x="7467600" y="4572000"/>
            <a:ext cx="1370013" cy="396875"/>
            <a:chOff x="4465" y="1423"/>
            <a:chExt cx="863" cy="250"/>
          </a:xfrm>
        </p:grpSpPr>
        <p:sp>
          <p:nvSpPr>
            <p:cNvPr id="159788" name="Text Box 43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59789" name="Line 44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9779" name="Text Box 45"/>
          <p:cNvSpPr txBox="1">
            <a:spLocks noChangeArrowheads="1"/>
          </p:cNvSpPr>
          <p:nvPr/>
        </p:nvSpPr>
        <p:spPr bwMode="auto">
          <a:xfrm>
            <a:off x="5105400" y="5318125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swap_add</a:t>
            </a:r>
          </a:p>
        </p:txBody>
      </p:sp>
      <p:sp>
        <p:nvSpPr>
          <p:cNvPr id="159780" name="Text Box 46"/>
          <p:cNvSpPr txBox="1">
            <a:spLocks noChangeArrowheads="1"/>
          </p:cNvSpPr>
          <p:nvPr/>
        </p:nvSpPr>
        <p:spPr bwMode="auto">
          <a:xfrm>
            <a:off x="909638" y="4586288"/>
            <a:ext cx="26717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xp(=&amp;arg1=%ebp+16)</a:t>
            </a:r>
          </a:p>
        </p:txBody>
      </p:sp>
      <p:sp>
        <p:nvSpPr>
          <p:cNvPr id="159781" name="Text Box 47"/>
          <p:cNvSpPr txBox="1">
            <a:spLocks noChangeArrowheads="1"/>
          </p:cNvSpPr>
          <p:nvPr/>
        </p:nvSpPr>
        <p:spPr bwMode="auto">
          <a:xfrm>
            <a:off x="166688" y="4572000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%edx</a:t>
            </a:r>
          </a:p>
        </p:txBody>
      </p:sp>
      <p:sp>
        <p:nvSpPr>
          <p:cNvPr id="159782" name="Text Box 48"/>
          <p:cNvSpPr txBox="1">
            <a:spLocks noChangeArrowheads="1"/>
          </p:cNvSpPr>
          <p:nvPr/>
        </p:nvSpPr>
        <p:spPr bwMode="auto">
          <a:xfrm>
            <a:off x="904875" y="5119688"/>
            <a:ext cx="26717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yp(=&amp;arg2=%ebp+20)</a:t>
            </a:r>
          </a:p>
        </p:txBody>
      </p:sp>
      <p:sp>
        <p:nvSpPr>
          <p:cNvPr id="159783" name="Text Box 49"/>
          <p:cNvSpPr txBox="1">
            <a:spLocks noChangeArrowheads="1"/>
          </p:cNvSpPr>
          <p:nvPr/>
        </p:nvSpPr>
        <p:spPr bwMode="auto">
          <a:xfrm>
            <a:off x="161925" y="51054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%ecx</a:t>
            </a:r>
          </a:p>
        </p:txBody>
      </p:sp>
      <p:sp>
        <p:nvSpPr>
          <p:cNvPr id="159784" name="Text Box 50"/>
          <p:cNvSpPr txBox="1">
            <a:spLocks noChangeArrowheads="1"/>
          </p:cNvSpPr>
          <p:nvPr/>
        </p:nvSpPr>
        <p:spPr bwMode="auto">
          <a:xfrm>
            <a:off x="895350" y="56134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 534  </a:t>
            </a:r>
          </a:p>
        </p:txBody>
      </p:sp>
      <p:sp>
        <p:nvSpPr>
          <p:cNvPr id="159785" name="Text Box 51"/>
          <p:cNvSpPr txBox="1">
            <a:spLocks noChangeArrowheads="1"/>
          </p:cNvSpPr>
          <p:nvPr/>
        </p:nvSpPr>
        <p:spPr bwMode="auto">
          <a:xfrm>
            <a:off x="152400" y="55991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%ebx</a:t>
            </a:r>
          </a:p>
        </p:txBody>
      </p:sp>
      <p:sp>
        <p:nvSpPr>
          <p:cNvPr id="159786" name="Text Box 52"/>
          <p:cNvSpPr txBox="1">
            <a:spLocks noChangeArrowheads="1"/>
          </p:cNvSpPr>
          <p:nvPr/>
        </p:nvSpPr>
        <p:spPr bwMode="auto">
          <a:xfrm>
            <a:off x="890588" y="61468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1057 </a:t>
            </a:r>
          </a:p>
        </p:txBody>
      </p:sp>
      <p:sp>
        <p:nvSpPr>
          <p:cNvPr id="159787" name="Text Box 53"/>
          <p:cNvSpPr txBox="1">
            <a:spLocks noChangeArrowheads="1"/>
          </p:cNvSpPr>
          <p:nvPr/>
        </p:nvSpPr>
        <p:spPr bwMode="auto">
          <a:xfrm>
            <a:off x="147638" y="6132513"/>
            <a:ext cx="80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%eax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charset="-122"/>
              </a:rPr>
              <a:t>Body code in swap_add</a:t>
            </a:r>
          </a:p>
        </p:txBody>
      </p:sp>
      <p:graphicFrame>
        <p:nvGraphicFramePr>
          <p:cNvPr id="1112067" name="Group 3"/>
          <p:cNvGraphicFramePr>
            <a:graphicFrameLocks noGrp="1"/>
          </p:cNvGraphicFramePr>
          <p:nvPr>
            <p:ph type="tbl" idx="1"/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534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16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1057(arg1)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12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yp(&amp;arg2)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8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%ebp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1823" name="Text Box 37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sp>
        <p:nvSpPr>
          <p:cNvPr id="161824" name="Rectangle 38"/>
          <p:cNvSpPr>
            <a:spLocks noChangeArrowheads="1"/>
          </p:cNvSpPr>
          <p:nvPr/>
        </p:nvSpPr>
        <p:spPr bwMode="auto">
          <a:xfrm>
            <a:off x="546100" y="1524000"/>
            <a:ext cx="44069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9 	movl %eax, (%edx) 	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   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Store y at *xp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10  movl %ebx, (%ecx)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	   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Store x at *yp</a:t>
            </a:r>
          </a:p>
        </p:txBody>
      </p:sp>
      <p:grpSp>
        <p:nvGrpSpPr>
          <p:cNvPr id="161825" name="Group 39"/>
          <p:cNvGrpSpPr>
            <a:grpSpLocks/>
          </p:cNvGrpSpPr>
          <p:nvPr/>
        </p:nvGrpSpPr>
        <p:grpSpPr bwMode="auto">
          <a:xfrm>
            <a:off x="7467600" y="5013325"/>
            <a:ext cx="1327150" cy="396875"/>
            <a:chOff x="4465" y="1423"/>
            <a:chExt cx="836" cy="250"/>
          </a:xfrm>
        </p:grpSpPr>
        <p:sp>
          <p:nvSpPr>
            <p:cNvPr id="161838" name="Text Box 40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61839" name="Line 41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1826" name="Group 42"/>
          <p:cNvGrpSpPr>
            <a:grpSpLocks/>
          </p:cNvGrpSpPr>
          <p:nvPr/>
        </p:nvGrpSpPr>
        <p:grpSpPr bwMode="auto">
          <a:xfrm>
            <a:off x="7467600" y="4572000"/>
            <a:ext cx="1370013" cy="396875"/>
            <a:chOff x="4465" y="1423"/>
            <a:chExt cx="863" cy="250"/>
          </a:xfrm>
        </p:grpSpPr>
        <p:sp>
          <p:nvSpPr>
            <p:cNvPr id="161836" name="Text Box 43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61837" name="Line 44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1827" name="Text Box 45"/>
          <p:cNvSpPr txBox="1">
            <a:spLocks noChangeArrowheads="1"/>
          </p:cNvSpPr>
          <p:nvPr/>
        </p:nvSpPr>
        <p:spPr bwMode="auto">
          <a:xfrm>
            <a:off x="5105400" y="5318125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swap_add</a:t>
            </a:r>
          </a:p>
        </p:txBody>
      </p:sp>
      <p:sp>
        <p:nvSpPr>
          <p:cNvPr id="161828" name="Text Box 46"/>
          <p:cNvSpPr txBox="1">
            <a:spLocks noChangeArrowheads="1"/>
          </p:cNvSpPr>
          <p:nvPr/>
        </p:nvSpPr>
        <p:spPr bwMode="auto">
          <a:xfrm>
            <a:off x="909638" y="4586288"/>
            <a:ext cx="26717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xp(=&amp;arg1=%ebp+16)</a:t>
            </a:r>
          </a:p>
        </p:txBody>
      </p:sp>
      <p:sp>
        <p:nvSpPr>
          <p:cNvPr id="161829" name="Text Box 47"/>
          <p:cNvSpPr txBox="1">
            <a:spLocks noChangeArrowheads="1"/>
          </p:cNvSpPr>
          <p:nvPr/>
        </p:nvSpPr>
        <p:spPr bwMode="auto">
          <a:xfrm>
            <a:off x="166688" y="4572000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%edx</a:t>
            </a:r>
          </a:p>
        </p:txBody>
      </p:sp>
      <p:sp>
        <p:nvSpPr>
          <p:cNvPr id="161830" name="Text Box 48"/>
          <p:cNvSpPr txBox="1">
            <a:spLocks noChangeArrowheads="1"/>
          </p:cNvSpPr>
          <p:nvPr/>
        </p:nvSpPr>
        <p:spPr bwMode="auto">
          <a:xfrm>
            <a:off x="904875" y="5119688"/>
            <a:ext cx="26717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yp(=&amp;arg2=%ebp+20)</a:t>
            </a:r>
          </a:p>
        </p:txBody>
      </p:sp>
      <p:sp>
        <p:nvSpPr>
          <p:cNvPr id="161831" name="Text Box 49"/>
          <p:cNvSpPr txBox="1">
            <a:spLocks noChangeArrowheads="1"/>
          </p:cNvSpPr>
          <p:nvPr/>
        </p:nvSpPr>
        <p:spPr bwMode="auto">
          <a:xfrm>
            <a:off x="161925" y="51054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%ecx</a:t>
            </a:r>
          </a:p>
        </p:txBody>
      </p:sp>
      <p:sp>
        <p:nvSpPr>
          <p:cNvPr id="161832" name="Text Box 50"/>
          <p:cNvSpPr txBox="1">
            <a:spLocks noChangeArrowheads="1"/>
          </p:cNvSpPr>
          <p:nvPr/>
        </p:nvSpPr>
        <p:spPr bwMode="auto">
          <a:xfrm>
            <a:off x="895350" y="56134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 534  </a:t>
            </a:r>
          </a:p>
        </p:txBody>
      </p:sp>
      <p:sp>
        <p:nvSpPr>
          <p:cNvPr id="161833" name="Text Box 51"/>
          <p:cNvSpPr txBox="1">
            <a:spLocks noChangeArrowheads="1"/>
          </p:cNvSpPr>
          <p:nvPr/>
        </p:nvSpPr>
        <p:spPr bwMode="auto">
          <a:xfrm>
            <a:off x="152400" y="55991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%ebx</a:t>
            </a:r>
          </a:p>
        </p:txBody>
      </p:sp>
      <p:sp>
        <p:nvSpPr>
          <p:cNvPr id="161834" name="Text Box 52"/>
          <p:cNvSpPr txBox="1">
            <a:spLocks noChangeArrowheads="1"/>
          </p:cNvSpPr>
          <p:nvPr/>
        </p:nvSpPr>
        <p:spPr bwMode="auto">
          <a:xfrm>
            <a:off x="890588" y="61468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1057 </a:t>
            </a:r>
          </a:p>
        </p:txBody>
      </p:sp>
      <p:sp>
        <p:nvSpPr>
          <p:cNvPr id="161835" name="Text Box 53"/>
          <p:cNvSpPr txBox="1">
            <a:spLocks noChangeArrowheads="1"/>
          </p:cNvSpPr>
          <p:nvPr/>
        </p:nvSpPr>
        <p:spPr bwMode="auto">
          <a:xfrm>
            <a:off x="147638" y="6132513"/>
            <a:ext cx="80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%eax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charset="-122"/>
              </a:rPr>
              <a:t>Body code in swap_add</a:t>
            </a:r>
          </a:p>
        </p:txBody>
      </p:sp>
      <p:graphicFrame>
        <p:nvGraphicFramePr>
          <p:cNvPr id="1113091" name="Group 3"/>
          <p:cNvGraphicFramePr>
            <a:graphicFrameLocks noGrp="1"/>
          </p:cNvGraphicFramePr>
          <p:nvPr>
            <p:ph type="tbl" idx="1"/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534(arg2)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16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1057(arg1)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12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yp(&amp;arg2)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8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%ebp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3871" name="Text Box 37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sp>
        <p:nvSpPr>
          <p:cNvPr id="163872" name="Rectangle 38"/>
          <p:cNvSpPr>
            <a:spLocks noChangeArrowheads="1"/>
          </p:cNvSpPr>
          <p:nvPr/>
        </p:nvSpPr>
        <p:spPr bwMode="auto">
          <a:xfrm>
            <a:off x="546100" y="1524000"/>
            <a:ext cx="4406900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9 	movl %eax, (%edx)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	   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Store y at *xp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10  movl %ebx, (%ecx)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	   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Store x at *yp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11  addl %ebx,%eax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 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Set return value = x+y</a:t>
            </a:r>
          </a:p>
        </p:txBody>
      </p:sp>
      <p:grpSp>
        <p:nvGrpSpPr>
          <p:cNvPr id="163873" name="Group 39"/>
          <p:cNvGrpSpPr>
            <a:grpSpLocks/>
          </p:cNvGrpSpPr>
          <p:nvPr/>
        </p:nvGrpSpPr>
        <p:grpSpPr bwMode="auto">
          <a:xfrm>
            <a:off x="7467600" y="5013325"/>
            <a:ext cx="1327150" cy="396875"/>
            <a:chOff x="4465" y="1423"/>
            <a:chExt cx="836" cy="250"/>
          </a:xfrm>
        </p:grpSpPr>
        <p:sp>
          <p:nvSpPr>
            <p:cNvPr id="163886" name="Text Box 40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63887" name="Line 41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874" name="Group 42"/>
          <p:cNvGrpSpPr>
            <a:grpSpLocks/>
          </p:cNvGrpSpPr>
          <p:nvPr/>
        </p:nvGrpSpPr>
        <p:grpSpPr bwMode="auto">
          <a:xfrm>
            <a:off x="7467600" y="4572000"/>
            <a:ext cx="1370013" cy="396875"/>
            <a:chOff x="4465" y="1423"/>
            <a:chExt cx="863" cy="250"/>
          </a:xfrm>
        </p:grpSpPr>
        <p:sp>
          <p:nvSpPr>
            <p:cNvPr id="163884" name="Text Box 43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63885" name="Line 44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875" name="Text Box 45"/>
          <p:cNvSpPr txBox="1">
            <a:spLocks noChangeArrowheads="1"/>
          </p:cNvSpPr>
          <p:nvPr/>
        </p:nvSpPr>
        <p:spPr bwMode="auto">
          <a:xfrm>
            <a:off x="5105400" y="5318125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swap_add</a:t>
            </a:r>
          </a:p>
        </p:txBody>
      </p:sp>
      <p:sp>
        <p:nvSpPr>
          <p:cNvPr id="163876" name="Text Box 46"/>
          <p:cNvSpPr txBox="1">
            <a:spLocks noChangeArrowheads="1"/>
          </p:cNvSpPr>
          <p:nvPr/>
        </p:nvSpPr>
        <p:spPr bwMode="auto">
          <a:xfrm>
            <a:off x="909638" y="4586288"/>
            <a:ext cx="26717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xp(=&amp;arg1=%ebp+16)</a:t>
            </a:r>
          </a:p>
        </p:txBody>
      </p:sp>
      <p:sp>
        <p:nvSpPr>
          <p:cNvPr id="163877" name="Text Box 47"/>
          <p:cNvSpPr txBox="1">
            <a:spLocks noChangeArrowheads="1"/>
          </p:cNvSpPr>
          <p:nvPr/>
        </p:nvSpPr>
        <p:spPr bwMode="auto">
          <a:xfrm>
            <a:off x="166688" y="4572000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%edx</a:t>
            </a:r>
          </a:p>
        </p:txBody>
      </p:sp>
      <p:sp>
        <p:nvSpPr>
          <p:cNvPr id="163878" name="Text Box 48"/>
          <p:cNvSpPr txBox="1">
            <a:spLocks noChangeArrowheads="1"/>
          </p:cNvSpPr>
          <p:nvPr/>
        </p:nvSpPr>
        <p:spPr bwMode="auto">
          <a:xfrm>
            <a:off x="904875" y="5119688"/>
            <a:ext cx="26717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yp(=&amp;arg2=%ebp+20)</a:t>
            </a:r>
          </a:p>
        </p:txBody>
      </p:sp>
      <p:sp>
        <p:nvSpPr>
          <p:cNvPr id="163879" name="Text Box 49"/>
          <p:cNvSpPr txBox="1">
            <a:spLocks noChangeArrowheads="1"/>
          </p:cNvSpPr>
          <p:nvPr/>
        </p:nvSpPr>
        <p:spPr bwMode="auto">
          <a:xfrm>
            <a:off x="161925" y="51054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%ecx</a:t>
            </a:r>
          </a:p>
        </p:txBody>
      </p:sp>
      <p:sp>
        <p:nvSpPr>
          <p:cNvPr id="163880" name="Text Box 50"/>
          <p:cNvSpPr txBox="1">
            <a:spLocks noChangeArrowheads="1"/>
          </p:cNvSpPr>
          <p:nvPr/>
        </p:nvSpPr>
        <p:spPr bwMode="auto">
          <a:xfrm>
            <a:off x="895350" y="56134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 534  </a:t>
            </a:r>
          </a:p>
        </p:txBody>
      </p:sp>
      <p:sp>
        <p:nvSpPr>
          <p:cNvPr id="163881" name="Text Box 51"/>
          <p:cNvSpPr txBox="1">
            <a:spLocks noChangeArrowheads="1"/>
          </p:cNvSpPr>
          <p:nvPr/>
        </p:nvSpPr>
        <p:spPr bwMode="auto">
          <a:xfrm>
            <a:off x="152400" y="55991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%ebx</a:t>
            </a:r>
          </a:p>
        </p:txBody>
      </p:sp>
      <p:sp>
        <p:nvSpPr>
          <p:cNvPr id="163882" name="Text Box 52"/>
          <p:cNvSpPr txBox="1">
            <a:spLocks noChangeArrowheads="1"/>
          </p:cNvSpPr>
          <p:nvPr/>
        </p:nvSpPr>
        <p:spPr bwMode="auto">
          <a:xfrm>
            <a:off x="890588" y="61468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Times New Roman" charset="0"/>
              </a:rPr>
              <a:t> 1591 </a:t>
            </a:r>
          </a:p>
        </p:txBody>
      </p:sp>
      <p:sp>
        <p:nvSpPr>
          <p:cNvPr id="163883" name="Text Box 53"/>
          <p:cNvSpPr txBox="1">
            <a:spLocks noChangeArrowheads="1"/>
          </p:cNvSpPr>
          <p:nvPr/>
        </p:nvSpPr>
        <p:spPr bwMode="auto">
          <a:xfrm>
            <a:off x="147638" y="6132513"/>
            <a:ext cx="80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%eax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charset="-122"/>
              </a:rPr>
              <a:t>Finishing code in swap_add</a:t>
            </a:r>
          </a:p>
        </p:txBody>
      </p:sp>
      <p:graphicFrame>
        <p:nvGraphicFramePr>
          <p:cNvPr id="1114115" name="Group 3"/>
          <p:cNvGraphicFramePr>
            <a:graphicFrameLocks noGrp="1"/>
          </p:cNvGraphicFramePr>
          <p:nvPr>
            <p:ph type="tbl" idx="1"/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534(arg2)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16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1057(arg1)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12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yp(&amp;arg2)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8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%ebp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5919" name="Text Box 37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sp>
        <p:nvSpPr>
          <p:cNvPr id="165920" name="Rectangle 38"/>
          <p:cNvSpPr>
            <a:spLocks noChangeArrowheads="1"/>
          </p:cNvSpPr>
          <p:nvPr/>
        </p:nvSpPr>
        <p:spPr bwMode="auto">
          <a:xfrm>
            <a:off x="546100" y="1524000"/>
            <a:ext cx="440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12  popl %ebx  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Restore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%ebx</a:t>
            </a:r>
            <a:endParaRPr lang="en-US" altLang="zh-CN" sz="2400" i="1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5921" name="Text Box 40"/>
          <p:cNvSpPr txBox="1">
            <a:spLocks noChangeArrowheads="1"/>
          </p:cNvSpPr>
          <p:nvPr/>
        </p:nvSpPr>
        <p:spPr bwMode="auto">
          <a:xfrm>
            <a:off x="8004175" y="50133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%esp</a:t>
            </a:r>
          </a:p>
        </p:txBody>
      </p:sp>
      <p:sp>
        <p:nvSpPr>
          <p:cNvPr id="165922" name="Line 41"/>
          <p:cNvSpPr>
            <a:spLocks noChangeShapeType="1"/>
          </p:cNvSpPr>
          <p:nvPr/>
        </p:nvSpPr>
        <p:spPr bwMode="auto">
          <a:xfrm flipH="1" flipV="1">
            <a:off x="7467600" y="4800600"/>
            <a:ext cx="608013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5923" name="Group 42"/>
          <p:cNvGrpSpPr>
            <a:grpSpLocks/>
          </p:cNvGrpSpPr>
          <p:nvPr/>
        </p:nvGrpSpPr>
        <p:grpSpPr bwMode="auto">
          <a:xfrm>
            <a:off x="7467600" y="4572000"/>
            <a:ext cx="1370013" cy="396875"/>
            <a:chOff x="4465" y="1423"/>
            <a:chExt cx="863" cy="250"/>
          </a:xfrm>
        </p:grpSpPr>
        <p:sp>
          <p:nvSpPr>
            <p:cNvPr id="165933" name="Text Box 43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65934" name="Line 44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5924" name="Text Box 45"/>
          <p:cNvSpPr txBox="1">
            <a:spLocks noChangeArrowheads="1"/>
          </p:cNvSpPr>
          <p:nvPr/>
        </p:nvSpPr>
        <p:spPr bwMode="auto">
          <a:xfrm>
            <a:off x="5105400" y="5318125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swap_add</a:t>
            </a:r>
          </a:p>
        </p:txBody>
      </p:sp>
      <p:sp>
        <p:nvSpPr>
          <p:cNvPr id="165925" name="Text Box 46"/>
          <p:cNvSpPr txBox="1">
            <a:spLocks noChangeArrowheads="1"/>
          </p:cNvSpPr>
          <p:nvPr/>
        </p:nvSpPr>
        <p:spPr bwMode="auto">
          <a:xfrm>
            <a:off x="909638" y="4586288"/>
            <a:ext cx="26717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xp(=&amp;arg1=%ebp+16)</a:t>
            </a:r>
          </a:p>
        </p:txBody>
      </p:sp>
      <p:sp>
        <p:nvSpPr>
          <p:cNvPr id="165926" name="Text Box 47"/>
          <p:cNvSpPr txBox="1">
            <a:spLocks noChangeArrowheads="1"/>
          </p:cNvSpPr>
          <p:nvPr/>
        </p:nvSpPr>
        <p:spPr bwMode="auto">
          <a:xfrm>
            <a:off x="166688" y="4572000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%edx</a:t>
            </a:r>
          </a:p>
        </p:txBody>
      </p:sp>
      <p:sp>
        <p:nvSpPr>
          <p:cNvPr id="165927" name="Text Box 48"/>
          <p:cNvSpPr txBox="1">
            <a:spLocks noChangeArrowheads="1"/>
          </p:cNvSpPr>
          <p:nvPr/>
        </p:nvSpPr>
        <p:spPr bwMode="auto">
          <a:xfrm>
            <a:off x="904875" y="5119688"/>
            <a:ext cx="26717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yp(=&amp;arg2=%ebp+20)</a:t>
            </a:r>
          </a:p>
        </p:txBody>
      </p:sp>
      <p:sp>
        <p:nvSpPr>
          <p:cNvPr id="165928" name="Text Box 49"/>
          <p:cNvSpPr txBox="1">
            <a:spLocks noChangeArrowheads="1"/>
          </p:cNvSpPr>
          <p:nvPr/>
        </p:nvSpPr>
        <p:spPr bwMode="auto">
          <a:xfrm>
            <a:off x="161925" y="51054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%ecx</a:t>
            </a:r>
          </a:p>
        </p:txBody>
      </p:sp>
      <p:sp>
        <p:nvSpPr>
          <p:cNvPr id="165929" name="Text Box 50"/>
          <p:cNvSpPr txBox="1">
            <a:spLocks noChangeArrowheads="1"/>
          </p:cNvSpPr>
          <p:nvPr/>
        </p:nvSpPr>
        <p:spPr bwMode="auto">
          <a:xfrm>
            <a:off x="895350" y="5613400"/>
            <a:ext cx="19335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charset="0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Times New Roman" charset="0"/>
              </a:rPr>
              <a:t>original value  </a:t>
            </a:r>
          </a:p>
        </p:txBody>
      </p:sp>
      <p:sp>
        <p:nvSpPr>
          <p:cNvPr id="165930" name="Text Box 51"/>
          <p:cNvSpPr txBox="1">
            <a:spLocks noChangeArrowheads="1"/>
          </p:cNvSpPr>
          <p:nvPr/>
        </p:nvSpPr>
        <p:spPr bwMode="auto">
          <a:xfrm>
            <a:off x="152400" y="55991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%ebx</a:t>
            </a:r>
          </a:p>
        </p:txBody>
      </p:sp>
      <p:sp>
        <p:nvSpPr>
          <p:cNvPr id="165931" name="Text Box 52"/>
          <p:cNvSpPr txBox="1">
            <a:spLocks noChangeArrowheads="1"/>
          </p:cNvSpPr>
          <p:nvPr/>
        </p:nvSpPr>
        <p:spPr bwMode="auto">
          <a:xfrm>
            <a:off x="890588" y="61468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1591 </a:t>
            </a:r>
          </a:p>
        </p:txBody>
      </p:sp>
      <p:sp>
        <p:nvSpPr>
          <p:cNvPr id="165932" name="Text Box 53"/>
          <p:cNvSpPr txBox="1">
            <a:spLocks noChangeArrowheads="1"/>
          </p:cNvSpPr>
          <p:nvPr/>
        </p:nvSpPr>
        <p:spPr bwMode="auto">
          <a:xfrm>
            <a:off x="147638" y="6132513"/>
            <a:ext cx="80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%eax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562600" cy="5435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Passing control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To beginning of procedure code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70C0"/>
                </a:solidFill>
              </a:rPr>
              <a:t>Back to return point</a:t>
            </a:r>
          </a:p>
          <a:p>
            <a:pPr>
              <a:spcBef>
                <a:spcPts val="0"/>
              </a:spcBef>
            </a:pPr>
            <a:r>
              <a:rPr lang="en-US" dirty="0"/>
              <a:t>Passing data</a:t>
            </a:r>
          </a:p>
          <a:p>
            <a:pPr lvl="1">
              <a:spcBef>
                <a:spcPts val="0"/>
              </a:spcBef>
            </a:pPr>
            <a:r>
              <a:rPr lang="en-US" dirty="0"/>
              <a:t>Procedure arguments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Return value</a:t>
            </a:r>
          </a:p>
          <a:p>
            <a:pPr>
              <a:spcBef>
                <a:spcPts val="0"/>
              </a:spcBef>
            </a:pPr>
            <a:r>
              <a:rPr lang="en-US" dirty="0"/>
              <a:t>Memory management</a:t>
            </a:r>
          </a:p>
          <a:p>
            <a:pPr lvl="1">
              <a:spcBef>
                <a:spcPts val="0"/>
              </a:spcBef>
            </a:pPr>
            <a:r>
              <a:rPr lang="en-US" dirty="0"/>
              <a:t>Allocate during procedure execution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pPr>
              <a:spcBef>
                <a:spcPts val="0"/>
              </a:spcBef>
            </a:pPr>
            <a:r>
              <a:rPr lang="en-US" dirty="0"/>
              <a:t>Mechanisms all implemented with machine instructions</a:t>
            </a:r>
          </a:p>
          <a:p>
            <a:pPr>
              <a:spcBef>
                <a:spcPts val="0"/>
              </a:spcBef>
            </a:pPr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1" name="Arc 10"/>
          <p:cNvSpPr/>
          <p:nvPr/>
        </p:nvSpPr>
        <p:spPr bwMode="auto">
          <a:xfrm rot="10800000">
            <a:off x="5333999" y="2171700"/>
            <a:ext cx="1371600" cy="3314700"/>
          </a:xfrm>
          <a:prstGeom prst="arc">
            <a:avLst>
              <a:gd name="adj1" fmla="val 16200000"/>
              <a:gd name="adj2" fmla="val 55674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Freeform 1"/>
          <p:cNvSpPr/>
          <p:nvPr/>
        </p:nvSpPr>
        <p:spPr bwMode="auto">
          <a:xfrm>
            <a:off x="6043960" y="1996068"/>
            <a:ext cx="2086671" cy="2085278"/>
          </a:xfrm>
          <a:custGeom>
            <a:avLst/>
            <a:gdLst>
              <a:gd name="connsiteX0" fmla="*/ 1616926 w 2665494"/>
              <a:gd name="connsiteY0" fmla="*/ 0 h 2230244"/>
              <a:gd name="connsiteX1" fmla="*/ 2631687 w 2665494"/>
              <a:gd name="connsiteY1" fmla="*/ 1248937 h 2230244"/>
              <a:gd name="connsiteX2" fmla="*/ 512956 w 2665494"/>
              <a:gd name="connsiteY2" fmla="*/ 1873405 h 2230244"/>
              <a:gd name="connsiteX3" fmla="*/ 0 w 2665494"/>
              <a:gd name="connsiteY3" fmla="*/ 2230244 h 2230244"/>
              <a:gd name="connsiteX0" fmla="*/ 1616926 w 2445343"/>
              <a:gd name="connsiteY0" fmla="*/ 0 h 2230244"/>
              <a:gd name="connsiteX1" fmla="*/ 2397512 w 2445343"/>
              <a:gd name="connsiteY1" fmla="*/ 970156 h 2230244"/>
              <a:gd name="connsiteX2" fmla="*/ 512956 w 2445343"/>
              <a:gd name="connsiteY2" fmla="*/ 1873405 h 2230244"/>
              <a:gd name="connsiteX3" fmla="*/ 0 w 2445343"/>
              <a:gd name="connsiteY3" fmla="*/ 2230244 h 2230244"/>
              <a:gd name="connsiteX0" fmla="*/ 1616926 w 2415785"/>
              <a:gd name="connsiteY0" fmla="*/ 0 h 2230244"/>
              <a:gd name="connsiteX1" fmla="*/ 2397512 w 2415785"/>
              <a:gd name="connsiteY1" fmla="*/ 970156 h 2230244"/>
              <a:gd name="connsiteX2" fmla="*/ 512956 w 2415785"/>
              <a:gd name="connsiteY2" fmla="*/ 1873405 h 2230244"/>
              <a:gd name="connsiteX3" fmla="*/ 0 w 2415785"/>
              <a:gd name="connsiteY3" fmla="*/ 2230244 h 2230244"/>
              <a:gd name="connsiteX0" fmla="*/ 1616926 w 2410056"/>
              <a:gd name="connsiteY0" fmla="*/ 0 h 2230244"/>
              <a:gd name="connsiteX1" fmla="*/ 2397512 w 2410056"/>
              <a:gd name="connsiteY1" fmla="*/ 970156 h 2230244"/>
              <a:gd name="connsiteX2" fmla="*/ 1170878 w 2410056"/>
              <a:gd name="connsiteY2" fmla="*/ 970156 h 2230244"/>
              <a:gd name="connsiteX3" fmla="*/ 0 w 2410056"/>
              <a:gd name="connsiteY3" fmla="*/ 2230244 h 2230244"/>
              <a:gd name="connsiteX0" fmla="*/ 1293541 w 2086671"/>
              <a:gd name="connsiteY0" fmla="*/ 0 h 2085278"/>
              <a:gd name="connsiteX1" fmla="*/ 2074127 w 2086671"/>
              <a:gd name="connsiteY1" fmla="*/ 970156 h 2085278"/>
              <a:gd name="connsiteX2" fmla="*/ 847493 w 2086671"/>
              <a:gd name="connsiteY2" fmla="*/ 970156 h 2085278"/>
              <a:gd name="connsiteX3" fmla="*/ 0 w 2086671"/>
              <a:gd name="connsiteY3" fmla="*/ 2085278 h 208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6671" h="2085278">
                <a:moveTo>
                  <a:pt x="1293541" y="0"/>
                </a:moveTo>
                <a:cubicBezTo>
                  <a:pt x="1892919" y="468351"/>
                  <a:pt x="2148468" y="808463"/>
                  <a:pt x="2074127" y="970156"/>
                </a:cubicBezTo>
                <a:cubicBezTo>
                  <a:pt x="1999786" y="1131849"/>
                  <a:pt x="1193181" y="784302"/>
                  <a:pt x="847493" y="970156"/>
                </a:cubicBezTo>
                <a:cubicBezTo>
                  <a:pt x="501805" y="1156010"/>
                  <a:pt x="0" y="2085278"/>
                  <a:pt x="0" y="2085278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012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charset="-122"/>
              </a:rPr>
              <a:t>Finishing code in swap_add</a:t>
            </a:r>
          </a:p>
        </p:txBody>
      </p:sp>
      <p:graphicFrame>
        <p:nvGraphicFramePr>
          <p:cNvPr id="1116163" name="Group 3"/>
          <p:cNvGraphicFramePr>
            <a:graphicFrameLocks noGrp="1"/>
          </p:cNvGraphicFramePr>
          <p:nvPr>
            <p:ph type="tbl" idx="1"/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534(arg2)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16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1057(arg1)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12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yp(&amp;arg2)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8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%ebp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7967" name="Text Box 37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sp>
        <p:nvSpPr>
          <p:cNvPr id="167968" name="Rectangle 38"/>
          <p:cNvSpPr>
            <a:spLocks noChangeArrowheads="1"/>
          </p:cNvSpPr>
          <p:nvPr/>
        </p:nvSpPr>
        <p:spPr bwMode="auto">
          <a:xfrm>
            <a:off x="546100" y="1524000"/>
            <a:ext cx="44069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12  popl %ebx  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Restore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%ebx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13  movl %ebp, %esp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	  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Restore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%esp</a:t>
            </a:r>
          </a:p>
        </p:txBody>
      </p:sp>
      <p:sp>
        <p:nvSpPr>
          <p:cNvPr id="167969" name="Text Box 39"/>
          <p:cNvSpPr txBox="1">
            <a:spLocks noChangeArrowheads="1"/>
          </p:cNvSpPr>
          <p:nvPr/>
        </p:nvSpPr>
        <p:spPr bwMode="auto">
          <a:xfrm>
            <a:off x="8004175" y="50133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%esp</a:t>
            </a:r>
          </a:p>
        </p:txBody>
      </p:sp>
      <p:sp>
        <p:nvSpPr>
          <p:cNvPr id="167970" name="Line 40"/>
          <p:cNvSpPr>
            <a:spLocks noChangeShapeType="1"/>
          </p:cNvSpPr>
          <p:nvPr/>
        </p:nvSpPr>
        <p:spPr bwMode="auto">
          <a:xfrm flipH="1" flipV="1">
            <a:off x="7467600" y="4800600"/>
            <a:ext cx="608013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7971" name="Group 41"/>
          <p:cNvGrpSpPr>
            <a:grpSpLocks/>
          </p:cNvGrpSpPr>
          <p:nvPr/>
        </p:nvGrpSpPr>
        <p:grpSpPr bwMode="auto">
          <a:xfrm>
            <a:off x="7467600" y="4572000"/>
            <a:ext cx="1370013" cy="396875"/>
            <a:chOff x="4465" y="1423"/>
            <a:chExt cx="863" cy="250"/>
          </a:xfrm>
        </p:grpSpPr>
        <p:sp>
          <p:nvSpPr>
            <p:cNvPr id="167981" name="Text Box 42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67982" name="Line 43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7972" name="Text Box 44"/>
          <p:cNvSpPr txBox="1">
            <a:spLocks noChangeArrowheads="1"/>
          </p:cNvSpPr>
          <p:nvPr/>
        </p:nvSpPr>
        <p:spPr bwMode="auto">
          <a:xfrm>
            <a:off x="5105400" y="5318125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swap_add</a:t>
            </a:r>
          </a:p>
        </p:txBody>
      </p:sp>
      <p:sp>
        <p:nvSpPr>
          <p:cNvPr id="167973" name="Text Box 45"/>
          <p:cNvSpPr txBox="1">
            <a:spLocks noChangeArrowheads="1"/>
          </p:cNvSpPr>
          <p:nvPr/>
        </p:nvSpPr>
        <p:spPr bwMode="auto">
          <a:xfrm>
            <a:off x="909638" y="4586288"/>
            <a:ext cx="26717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xp(=&amp;arg1=%ebp+16)</a:t>
            </a:r>
          </a:p>
        </p:txBody>
      </p:sp>
      <p:sp>
        <p:nvSpPr>
          <p:cNvPr id="167974" name="Text Box 46"/>
          <p:cNvSpPr txBox="1">
            <a:spLocks noChangeArrowheads="1"/>
          </p:cNvSpPr>
          <p:nvPr/>
        </p:nvSpPr>
        <p:spPr bwMode="auto">
          <a:xfrm>
            <a:off x="166688" y="4572000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%edx</a:t>
            </a:r>
          </a:p>
        </p:txBody>
      </p:sp>
      <p:sp>
        <p:nvSpPr>
          <p:cNvPr id="167975" name="Text Box 47"/>
          <p:cNvSpPr txBox="1">
            <a:spLocks noChangeArrowheads="1"/>
          </p:cNvSpPr>
          <p:nvPr/>
        </p:nvSpPr>
        <p:spPr bwMode="auto">
          <a:xfrm>
            <a:off x="904875" y="5119688"/>
            <a:ext cx="26717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yp(=&amp;arg2=%ebp+20)</a:t>
            </a:r>
          </a:p>
        </p:txBody>
      </p:sp>
      <p:sp>
        <p:nvSpPr>
          <p:cNvPr id="167976" name="Text Box 48"/>
          <p:cNvSpPr txBox="1">
            <a:spLocks noChangeArrowheads="1"/>
          </p:cNvSpPr>
          <p:nvPr/>
        </p:nvSpPr>
        <p:spPr bwMode="auto">
          <a:xfrm>
            <a:off x="161925" y="51054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%ecx</a:t>
            </a:r>
          </a:p>
        </p:txBody>
      </p:sp>
      <p:sp>
        <p:nvSpPr>
          <p:cNvPr id="167977" name="Text Box 49"/>
          <p:cNvSpPr txBox="1">
            <a:spLocks noChangeArrowheads="1"/>
          </p:cNvSpPr>
          <p:nvPr/>
        </p:nvSpPr>
        <p:spPr bwMode="auto">
          <a:xfrm>
            <a:off x="895350" y="5613400"/>
            <a:ext cx="19335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 original value  </a:t>
            </a:r>
          </a:p>
        </p:txBody>
      </p:sp>
      <p:sp>
        <p:nvSpPr>
          <p:cNvPr id="167978" name="Text Box 50"/>
          <p:cNvSpPr txBox="1">
            <a:spLocks noChangeArrowheads="1"/>
          </p:cNvSpPr>
          <p:nvPr/>
        </p:nvSpPr>
        <p:spPr bwMode="auto">
          <a:xfrm>
            <a:off x="152400" y="55991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%ebx</a:t>
            </a:r>
          </a:p>
        </p:txBody>
      </p:sp>
      <p:sp>
        <p:nvSpPr>
          <p:cNvPr id="167979" name="Text Box 51"/>
          <p:cNvSpPr txBox="1">
            <a:spLocks noChangeArrowheads="1"/>
          </p:cNvSpPr>
          <p:nvPr/>
        </p:nvSpPr>
        <p:spPr bwMode="auto">
          <a:xfrm>
            <a:off x="890588" y="61468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1591 </a:t>
            </a:r>
          </a:p>
        </p:txBody>
      </p:sp>
      <p:sp>
        <p:nvSpPr>
          <p:cNvPr id="167980" name="Text Box 52"/>
          <p:cNvSpPr txBox="1">
            <a:spLocks noChangeArrowheads="1"/>
          </p:cNvSpPr>
          <p:nvPr/>
        </p:nvSpPr>
        <p:spPr bwMode="auto">
          <a:xfrm>
            <a:off x="147638" y="6132513"/>
            <a:ext cx="80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%eax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charset="-122"/>
              </a:rPr>
              <a:t>Finishing code in swap_add</a:t>
            </a:r>
          </a:p>
        </p:txBody>
      </p:sp>
      <p:graphicFrame>
        <p:nvGraphicFramePr>
          <p:cNvPr id="1117187" name="Group 3"/>
          <p:cNvGraphicFramePr>
            <a:graphicFrameLocks noGrp="1"/>
          </p:cNvGraphicFramePr>
          <p:nvPr>
            <p:ph type="tbl" idx="1"/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534(arg2)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-8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1057(arg1)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-12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(&amp;arg2)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-16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%ebp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0015" name="Text Box 37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sp>
        <p:nvSpPr>
          <p:cNvPr id="170016" name="Rectangle 38"/>
          <p:cNvSpPr>
            <a:spLocks noChangeArrowheads="1"/>
          </p:cNvSpPr>
          <p:nvPr/>
        </p:nvSpPr>
        <p:spPr bwMode="auto">
          <a:xfrm>
            <a:off x="546100" y="1524000"/>
            <a:ext cx="440690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12  popl %ebx  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Restore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%ebx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13  movl %ebp, %esp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	  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Restore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%esp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14  popl %ebp 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Restore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%ebp</a:t>
            </a:r>
          </a:p>
        </p:txBody>
      </p:sp>
      <p:grpSp>
        <p:nvGrpSpPr>
          <p:cNvPr id="170017" name="Group 41"/>
          <p:cNvGrpSpPr>
            <a:grpSpLocks/>
          </p:cNvGrpSpPr>
          <p:nvPr/>
        </p:nvGrpSpPr>
        <p:grpSpPr bwMode="auto">
          <a:xfrm>
            <a:off x="7467600" y="2209800"/>
            <a:ext cx="1370013" cy="396875"/>
            <a:chOff x="4465" y="1423"/>
            <a:chExt cx="863" cy="250"/>
          </a:xfrm>
        </p:grpSpPr>
        <p:sp>
          <p:nvSpPr>
            <p:cNvPr id="170029" name="Text Box 42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70030" name="Line 43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0018" name="Text Box 45"/>
          <p:cNvSpPr txBox="1">
            <a:spLocks noChangeArrowheads="1"/>
          </p:cNvSpPr>
          <p:nvPr/>
        </p:nvSpPr>
        <p:spPr bwMode="auto">
          <a:xfrm>
            <a:off x="909638" y="4586288"/>
            <a:ext cx="26717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xp(=&amp;arg1=%ebp+16)</a:t>
            </a:r>
          </a:p>
        </p:txBody>
      </p:sp>
      <p:sp>
        <p:nvSpPr>
          <p:cNvPr id="170019" name="Text Box 46"/>
          <p:cNvSpPr txBox="1">
            <a:spLocks noChangeArrowheads="1"/>
          </p:cNvSpPr>
          <p:nvPr/>
        </p:nvSpPr>
        <p:spPr bwMode="auto">
          <a:xfrm>
            <a:off x="166688" y="4572000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%edx</a:t>
            </a:r>
          </a:p>
        </p:txBody>
      </p:sp>
      <p:sp>
        <p:nvSpPr>
          <p:cNvPr id="170020" name="Text Box 47"/>
          <p:cNvSpPr txBox="1">
            <a:spLocks noChangeArrowheads="1"/>
          </p:cNvSpPr>
          <p:nvPr/>
        </p:nvSpPr>
        <p:spPr bwMode="auto">
          <a:xfrm>
            <a:off x="904875" y="5119688"/>
            <a:ext cx="26717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yp(=&amp;arg2=%ebp+20)</a:t>
            </a:r>
          </a:p>
        </p:txBody>
      </p:sp>
      <p:sp>
        <p:nvSpPr>
          <p:cNvPr id="170021" name="Text Box 48"/>
          <p:cNvSpPr txBox="1">
            <a:spLocks noChangeArrowheads="1"/>
          </p:cNvSpPr>
          <p:nvPr/>
        </p:nvSpPr>
        <p:spPr bwMode="auto">
          <a:xfrm>
            <a:off x="161925" y="51054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%ecx</a:t>
            </a:r>
          </a:p>
        </p:txBody>
      </p:sp>
      <p:sp>
        <p:nvSpPr>
          <p:cNvPr id="170022" name="Text Box 49"/>
          <p:cNvSpPr txBox="1">
            <a:spLocks noChangeArrowheads="1"/>
          </p:cNvSpPr>
          <p:nvPr/>
        </p:nvSpPr>
        <p:spPr bwMode="auto">
          <a:xfrm>
            <a:off x="895350" y="5613400"/>
            <a:ext cx="19335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 original value  </a:t>
            </a:r>
          </a:p>
        </p:txBody>
      </p:sp>
      <p:sp>
        <p:nvSpPr>
          <p:cNvPr id="170023" name="Text Box 50"/>
          <p:cNvSpPr txBox="1">
            <a:spLocks noChangeArrowheads="1"/>
          </p:cNvSpPr>
          <p:nvPr/>
        </p:nvSpPr>
        <p:spPr bwMode="auto">
          <a:xfrm>
            <a:off x="152400" y="55991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%ebx</a:t>
            </a:r>
          </a:p>
        </p:txBody>
      </p:sp>
      <p:sp>
        <p:nvSpPr>
          <p:cNvPr id="170024" name="Text Box 51"/>
          <p:cNvSpPr txBox="1">
            <a:spLocks noChangeArrowheads="1"/>
          </p:cNvSpPr>
          <p:nvPr/>
        </p:nvSpPr>
        <p:spPr bwMode="auto">
          <a:xfrm>
            <a:off x="890588" y="61468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1591 </a:t>
            </a:r>
          </a:p>
        </p:txBody>
      </p:sp>
      <p:sp>
        <p:nvSpPr>
          <p:cNvPr id="170025" name="Text Box 52"/>
          <p:cNvSpPr txBox="1">
            <a:spLocks noChangeArrowheads="1"/>
          </p:cNvSpPr>
          <p:nvPr/>
        </p:nvSpPr>
        <p:spPr bwMode="auto">
          <a:xfrm>
            <a:off x="147638" y="6132513"/>
            <a:ext cx="80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%eax</a:t>
            </a:r>
          </a:p>
        </p:txBody>
      </p:sp>
      <p:grpSp>
        <p:nvGrpSpPr>
          <p:cNvPr id="170026" name="Group 53"/>
          <p:cNvGrpSpPr>
            <a:grpSpLocks/>
          </p:cNvGrpSpPr>
          <p:nvPr/>
        </p:nvGrpSpPr>
        <p:grpSpPr bwMode="auto">
          <a:xfrm>
            <a:off x="7467600" y="4175125"/>
            <a:ext cx="1327150" cy="396875"/>
            <a:chOff x="4465" y="1423"/>
            <a:chExt cx="836" cy="250"/>
          </a:xfrm>
        </p:grpSpPr>
        <p:sp>
          <p:nvSpPr>
            <p:cNvPr id="170027" name="Text Box 54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70028" name="Line 55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000000"/>
                </a:solidFill>
                <a:ea typeface="宋体" charset="-122"/>
              </a:rPr>
              <a:t>Finishing code in swap_add</a:t>
            </a:r>
          </a:p>
        </p:txBody>
      </p:sp>
      <p:graphicFrame>
        <p:nvGraphicFramePr>
          <p:cNvPr id="1119235" name="Group 3"/>
          <p:cNvGraphicFramePr>
            <a:graphicFrameLocks noGrp="1"/>
          </p:cNvGraphicFramePr>
          <p:nvPr>
            <p:ph type="tbl" idx="1"/>
          </p:nvPr>
        </p:nvGraphicFramePr>
        <p:xfrm>
          <a:off x="5257800" y="2057400"/>
          <a:ext cx="2174875" cy="3170240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534(arg2)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-8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1057(arg1)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-12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yp(&amp;arg2)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-16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xp(&amp;arg1)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Return Addr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%ebp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Saved 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ebx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2063" name="Text Box 37"/>
          <p:cNvSpPr txBox="1">
            <a:spLocks noChangeArrowheads="1"/>
          </p:cNvSpPr>
          <p:nvPr/>
        </p:nvSpPr>
        <p:spPr bwMode="auto">
          <a:xfrm>
            <a:off x="5334000" y="1524000"/>
            <a:ext cx="268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Stack frame for caller</a:t>
            </a:r>
          </a:p>
        </p:txBody>
      </p:sp>
      <p:sp>
        <p:nvSpPr>
          <p:cNvPr id="172064" name="Rectangle 38"/>
          <p:cNvSpPr>
            <a:spLocks noChangeArrowheads="1"/>
          </p:cNvSpPr>
          <p:nvPr/>
        </p:nvSpPr>
        <p:spPr bwMode="auto">
          <a:xfrm>
            <a:off x="546100" y="1524000"/>
            <a:ext cx="44069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12  popl %ebx  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Restore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%ebx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13  movl %ebp, %esp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		  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Restore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%esp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14  popl %ebp 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Restore 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%ebp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15  ret 	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	     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</a:rPr>
              <a:t>Return to caller</a:t>
            </a:r>
          </a:p>
          <a:p>
            <a:pPr eaLnBrk="1" hangingPunct="1">
              <a:buFontTx/>
              <a:buNone/>
            </a:pPr>
            <a:endParaRPr lang="en-US" altLang="zh-CN" sz="1800">
              <a:latin typeface="Times New Roman" charset="0"/>
            </a:endParaRPr>
          </a:p>
          <a:p>
            <a:pPr eaLnBrk="1" hangingPunct="1"/>
            <a:r>
              <a:rPr lang="en-US" altLang="zh-CN" sz="2400">
                <a:latin typeface="Times New Roman" charset="0"/>
              </a:rPr>
              <a:t>Call by value</a:t>
            </a:r>
            <a:endParaRPr lang="en-US" altLang="zh-CN" sz="2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72065" name="Group 39"/>
          <p:cNvGrpSpPr>
            <a:grpSpLocks/>
          </p:cNvGrpSpPr>
          <p:nvPr/>
        </p:nvGrpSpPr>
        <p:grpSpPr bwMode="auto">
          <a:xfrm>
            <a:off x="7467600" y="2209800"/>
            <a:ext cx="1370013" cy="396875"/>
            <a:chOff x="4465" y="1423"/>
            <a:chExt cx="863" cy="250"/>
          </a:xfrm>
        </p:grpSpPr>
        <p:sp>
          <p:nvSpPr>
            <p:cNvPr id="172077" name="Text Box 40"/>
            <p:cNvSpPr txBox="1">
              <a:spLocks noChangeArrowheads="1"/>
            </p:cNvSpPr>
            <p:nvPr/>
          </p:nvSpPr>
          <p:spPr bwMode="auto">
            <a:xfrm>
              <a:off x="4803" y="1423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%ebp</a:t>
              </a:r>
            </a:p>
          </p:txBody>
        </p:sp>
        <p:sp>
          <p:nvSpPr>
            <p:cNvPr id="172078" name="Line 41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2066" name="Text Box 42"/>
          <p:cNvSpPr txBox="1">
            <a:spLocks noChangeArrowheads="1"/>
          </p:cNvSpPr>
          <p:nvPr/>
        </p:nvSpPr>
        <p:spPr bwMode="auto">
          <a:xfrm>
            <a:off x="909638" y="4586288"/>
            <a:ext cx="26717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xp(=&amp;arg1=%ebp+16)</a:t>
            </a:r>
          </a:p>
        </p:txBody>
      </p:sp>
      <p:sp>
        <p:nvSpPr>
          <p:cNvPr id="172067" name="Text Box 43"/>
          <p:cNvSpPr txBox="1">
            <a:spLocks noChangeArrowheads="1"/>
          </p:cNvSpPr>
          <p:nvPr/>
        </p:nvSpPr>
        <p:spPr bwMode="auto">
          <a:xfrm>
            <a:off x="166688" y="4572000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%edx</a:t>
            </a:r>
          </a:p>
        </p:txBody>
      </p:sp>
      <p:sp>
        <p:nvSpPr>
          <p:cNvPr id="172068" name="Text Box 44"/>
          <p:cNvSpPr txBox="1">
            <a:spLocks noChangeArrowheads="1"/>
          </p:cNvSpPr>
          <p:nvPr/>
        </p:nvSpPr>
        <p:spPr bwMode="auto">
          <a:xfrm>
            <a:off x="904875" y="5119688"/>
            <a:ext cx="267176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yp(=&amp;arg2=%ebp+20)</a:t>
            </a:r>
          </a:p>
        </p:txBody>
      </p:sp>
      <p:sp>
        <p:nvSpPr>
          <p:cNvPr id="172069" name="Text Box 45"/>
          <p:cNvSpPr txBox="1">
            <a:spLocks noChangeArrowheads="1"/>
          </p:cNvSpPr>
          <p:nvPr/>
        </p:nvSpPr>
        <p:spPr bwMode="auto">
          <a:xfrm>
            <a:off x="161925" y="51054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%ecx</a:t>
            </a:r>
          </a:p>
        </p:txBody>
      </p:sp>
      <p:sp>
        <p:nvSpPr>
          <p:cNvPr id="172070" name="Text Box 46"/>
          <p:cNvSpPr txBox="1">
            <a:spLocks noChangeArrowheads="1"/>
          </p:cNvSpPr>
          <p:nvPr/>
        </p:nvSpPr>
        <p:spPr bwMode="auto">
          <a:xfrm>
            <a:off x="895350" y="5613400"/>
            <a:ext cx="19335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 original value  </a:t>
            </a:r>
          </a:p>
        </p:txBody>
      </p:sp>
      <p:sp>
        <p:nvSpPr>
          <p:cNvPr id="172071" name="Text Box 47"/>
          <p:cNvSpPr txBox="1">
            <a:spLocks noChangeArrowheads="1"/>
          </p:cNvSpPr>
          <p:nvPr/>
        </p:nvSpPr>
        <p:spPr bwMode="auto">
          <a:xfrm>
            <a:off x="152400" y="55991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%ebx</a:t>
            </a:r>
          </a:p>
        </p:txBody>
      </p:sp>
      <p:sp>
        <p:nvSpPr>
          <p:cNvPr id="172072" name="Text Box 48"/>
          <p:cNvSpPr txBox="1">
            <a:spLocks noChangeArrowheads="1"/>
          </p:cNvSpPr>
          <p:nvPr/>
        </p:nvSpPr>
        <p:spPr bwMode="auto">
          <a:xfrm>
            <a:off x="890588" y="6146800"/>
            <a:ext cx="828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 1591 </a:t>
            </a:r>
          </a:p>
        </p:txBody>
      </p:sp>
      <p:sp>
        <p:nvSpPr>
          <p:cNvPr id="172073" name="Text Box 49"/>
          <p:cNvSpPr txBox="1">
            <a:spLocks noChangeArrowheads="1"/>
          </p:cNvSpPr>
          <p:nvPr/>
        </p:nvSpPr>
        <p:spPr bwMode="auto">
          <a:xfrm>
            <a:off x="147638" y="6132513"/>
            <a:ext cx="80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charset="0"/>
              </a:rPr>
              <a:t>%eax</a:t>
            </a:r>
          </a:p>
        </p:txBody>
      </p:sp>
      <p:grpSp>
        <p:nvGrpSpPr>
          <p:cNvPr id="172074" name="Group 50"/>
          <p:cNvGrpSpPr>
            <a:grpSpLocks/>
          </p:cNvGrpSpPr>
          <p:nvPr/>
        </p:nvGrpSpPr>
        <p:grpSpPr bwMode="auto">
          <a:xfrm>
            <a:off x="7467600" y="3810000"/>
            <a:ext cx="1327150" cy="396875"/>
            <a:chOff x="4465" y="1423"/>
            <a:chExt cx="836" cy="250"/>
          </a:xfrm>
        </p:grpSpPr>
        <p:sp>
          <p:nvSpPr>
            <p:cNvPr id="172075" name="Text Box 51"/>
            <p:cNvSpPr txBox="1">
              <a:spLocks noChangeArrowheads="1"/>
            </p:cNvSpPr>
            <p:nvPr/>
          </p:nvSpPr>
          <p:spPr bwMode="auto">
            <a:xfrm>
              <a:off x="4803" y="1423"/>
              <a:ext cx="4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charset="0"/>
                </a:rPr>
                <a:t>%esp</a:t>
              </a:r>
            </a:p>
          </p:txBody>
        </p:sp>
        <p:sp>
          <p:nvSpPr>
            <p:cNvPr id="172076" name="Line 52"/>
            <p:cNvSpPr>
              <a:spLocks noChangeShapeType="1"/>
            </p:cNvSpPr>
            <p:nvPr/>
          </p:nvSpPr>
          <p:spPr bwMode="auto">
            <a:xfrm flipH="1">
              <a:off x="4465" y="1537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内容占位符 2">
            <a:extLst>
              <a:ext uri="{FF2B5EF4-FFF2-40B4-BE49-F238E27FC236}">
                <a16:creationId xmlns:a16="http://schemas.microsoft.com/office/drawing/2014/main" id="{0DA21A9C-6349-884B-9F48-D510CF6C3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74" y="493535"/>
            <a:ext cx="4529092" cy="1905000"/>
          </a:xfr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eaLnBrk="0" hangingPunct="0">
              <a:spcBef>
                <a:spcPct val="0"/>
              </a:spcBef>
            </a:pP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int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proc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(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void)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{</a:t>
            </a:r>
          </a:p>
          <a:p>
            <a:pPr eaLnBrk="0" hangingPunct="0">
              <a:spcBef>
                <a:spcPct val="0"/>
              </a:spcBef>
            </a:pP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	int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x,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y;</a:t>
            </a:r>
          </a:p>
          <a:p>
            <a:pPr eaLnBrk="0" hangingPunct="0">
              <a:spcBef>
                <a:spcPct val="0"/>
              </a:spcBef>
            </a:pP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	</a:t>
            </a:r>
            <a:r>
              <a:rPr kumimoji="1" lang="en-US" altLang="zh-CN" sz="2000" kern="1200" dirty="0" err="1">
                <a:latin typeface="Courier New" pitchFamily="49" charset="0"/>
                <a:ea typeface="宋体" charset="-122"/>
                <a:cs typeface="Courier New" pitchFamily="49" charset="0"/>
              </a:rPr>
              <a:t>scanf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(“%x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%x”,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&amp;y,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&amp;x);</a:t>
            </a:r>
          </a:p>
          <a:p>
            <a:pPr eaLnBrk="0" hangingPunct="0">
              <a:spcBef>
                <a:spcPct val="0"/>
              </a:spcBef>
            </a:pP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	return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x-y;</a:t>
            </a:r>
          </a:p>
          <a:p>
            <a:pPr eaLnBrk="0" hangingPunct="0">
              <a:spcBef>
                <a:spcPct val="0"/>
              </a:spcBef>
            </a:pPr>
            <a:r>
              <a:rPr kumimoji="1" lang="zh-CN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  <a:endParaRPr kumimoji="1" lang="en-US" altLang="zh-CN" sz="2000" kern="1200" dirty="0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69634" name="内容占位符 2">
            <a:extLst>
              <a:ext uri="{FF2B5EF4-FFF2-40B4-BE49-F238E27FC236}">
                <a16:creationId xmlns:a16="http://schemas.microsoft.com/office/drawing/2014/main" id="{9CD18164-4306-7644-A8F0-1CDBDA366F4B}"/>
              </a:ext>
            </a:extLst>
          </p:cNvPr>
          <p:cNvSpPr txBox="1">
            <a:spLocks/>
          </p:cNvSpPr>
          <p:nvPr/>
        </p:nvSpPr>
        <p:spPr bwMode="auto">
          <a:xfrm>
            <a:off x="215282" y="2590800"/>
            <a:ext cx="4280517" cy="612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proc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开始时，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esp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值为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0x800040,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ebp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值为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0x00060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scanf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输入值为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0x46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0x53,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“%x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%x”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地址为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0x300070.</a:t>
            </a:r>
          </a:p>
          <a:p>
            <a:pPr>
              <a:buFontTx/>
              <a:buNone/>
            </a:pP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AutoNum type="alphaUcPeriod"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行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ebp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的值被设为多少？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AutoNum type="alphaUcPeriod"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行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esp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的值被设为多少？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AutoNum type="alphaUcPeriod"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局部变量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的地址是多少？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AutoNum type="alphaUcPeriod"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画出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scanf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返回后的栈图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AutoNum type="alphaUcPeriod"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指出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proc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函数未使用的栈区的地址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22B2F18E-9616-2A5D-3F31-E38704639B38}"/>
              </a:ext>
            </a:extLst>
          </p:cNvPr>
          <p:cNvSpPr txBox="1">
            <a:spLocks/>
          </p:cNvSpPr>
          <p:nvPr/>
        </p:nvSpPr>
        <p:spPr bwMode="auto">
          <a:xfrm>
            <a:off x="4734018" y="480218"/>
            <a:ext cx="4343400" cy="589756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990000"/>
              </a:buClr>
              <a:buSzPct val="60000"/>
              <a:buFont typeface="Wingdings 2" pitchFamily="18" charset="2"/>
              <a:buChar char="¢"/>
              <a:defRPr sz="1800" baseline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742950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baseline="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2pPr>
            <a:lvl3pPr marL="1143000" indent="-228600" eaLnBrk="1" hangingPunct="1">
              <a:spcBef>
                <a:spcPct val="20000"/>
              </a:spcBef>
              <a:buSzPct val="80000"/>
              <a:buFont typeface="Wingdings" pitchFamily="2" charset="2"/>
              <a:buChar char="§"/>
              <a:defRPr sz="2000" baseline="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 baseline="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000" dirty="0"/>
              <a:t>GCC</a:t>
            </a:r>
            <a:r>
              <a:rPr lang="zh-CN" altLang="en-US" sz="2000" dirty="0"/>
              <a:t>产生如下汇编代码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proc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Pushl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ebp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Movl</a:t>
            </a:r>
            <a:r>
              <a:rPr lang="zh-CN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ebp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Subl</a:t>
            </a:r>
            <a:r>
              <a:rPr lang="zh-CN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/>
              <a:t>$40,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esp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Leal</a:t>
            </a:r>
            <a:r>
              <a:rPr lang="zh-CN" altLang="en-US" sz="2000" dirty="0"/>
              <a:t>   </a:t>
            </a:r>
            <a:r>
              <a:rPr lang="en-US" altLang="zh-CN" sz="2000" dirty="0"/>
              <a:t>-4(%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Movl</a:t>
            </a:r>
            <a:r>
              <a:rPr lang="zh-CN" altLang="en-US" sz="2000" dirty="0"/>
              <a:t>  </a:t>
            </a:r>
            <a:r>
              <a:rPr lang="zh-CN" altLang="zh-CN" sz="2000" dirty="0"/>
              <a:t>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8(%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Leal</a:t>
            </a:r>
            <a:r>
              <a:rPr lang="zh-CN" altLang="en-US" sz="2000" dirty="0"/>
              <a:t>  </a:t>
            </a:r>
            <a:r>
              <a:rPr lang="en-US" altLang="zh-CN" sz="2000" dirty="0"/>
              <a:t>-8(%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Movl</a:t>
            </a:r>
            <a:r>
              <a:rPr lang="zh-CN" altLang="en-US" sz="2000" dirty="0"/>
              <a:t> 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4(%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Movl</a:t>
            </a:r>
            <a:r>
              <a:rPr lang="zh-CN" altLang="en-US" sz="2000" dirty="0"/>
              <a:t>  </a:t>
            </a:r>
            <a:r>
              <a:rPr lang="en-US" altLang="zh-CN" sz="2000" dirty="0"/>
              <a:t>$.LCO,</a:t>
            </a:r>
            <a:r>
              <a:rPr lang="zh-CN" altLang="en-US" sz="2000" dirty="0"/>
              <a:t> </a:t>
            </a:r>
            <a:r>
              <a:rPr lang="en-US" altLang="zh-CN" sz="2000" dirty="0"/>
              <a:t>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);</a:t>
            </a:r>
            <a:r>
              <a:rPr lang="zh-CN" altLang="en-US" sz="2000" dirty="0"/>
              <a:t>常量字符串</a:t>
            </a:r>
            <a:r>
              <a:rPr lang="en-US" altLang="zh-CN" sz="2000" dirty="0"/>
              <a:t>“%x</a:t>
            </a:r>
            <a:r>
              <a:rPr lang="zh-CN" altLang="en-US" sz="2000" dirty="0"/>
              <a:t> </a:t>
            </a:r>
            <a:r>
              <a:rPr lang="en-US" altLang="zh-CN" sz="2000" dirty="0"/>
              <a:t>%x”</a:t>
            </a:r>
            <a:r>
              <a:rPr lang="zh-CN" altLang="en-US" sz="2000" dirty="0"/>
              <a:t>的地址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Call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scanf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Movl</a:t>
            </a:r>
            <a:r>
              <a:rPr lang="zh-CN" altLang="en-US" sz="2000" dirty="0"/>
              <a:t> </a:t>
            </a:r>
            <a:r>
              <a:rPr lang="en-US" altLang="zh-CN" sz="2000" dirty="0"/>
              <a:t>-4(%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Subl</a:t>
            </a:r>
            <a:r>
              <a:rPr lang="zh-CN" altLang="en-US" sz="2000" dirty="0"/>
              <a:t> </a:t>
            </a:r>
            <a:r>
              <a:rPr lang="en-US" altLang="zh-CN" sz="2000" dirty="0"/>
              <a:t>-8(%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Movl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,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Popl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ebp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Ret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0427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内容占位符 2">
            <a:extLst>
              <a:ext uri="{FF2B5EF4-FFF2-40B4-BE49-F238E27FC236}">
                <a16:creationId xmlns:a16="http://schemas.microsoft.com/office/drawing/2014/main" id="{0DA21A9C-6349-884B-9F48-D510CF6C3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74" y="493535"/>
            <a:ext cx="4529092" cy="1905000"/>
          </a:xfr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eaLnBrk="0" hangingPunct="0">
              <a:spcBef>
                <a:spcPct val="0"/>
              </a:spcBef>
            </a:pP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int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proc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(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void)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{</a:t>
            </a:r>
          </a:p>
          <a:p>
            <a:pPr eaLnBrk="0" hangingPunct="0">
              <a:spcBef>
                <a:spcPct val="0"/>
              </a:spcBef>
            </a:pP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	int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x,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y;</a:t>
            </a:r>
          </a:p>
          <a:p>
            <a:pPr eaLnBrk="0" hangingPunct="0">
              <a:spcBef>
                <a:spcPct val="0"/>
              </a:spcBef>
            </a:pP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	</a:t>
            </a:r>
            <a:r>
              <a:rPr kumimoji="1" lang="en-US" altLang="zh-CN" sz="2000" kern="1200" dirty="0" err="1">
                <a:latin typeface="Courier New" pitchFamily="49" charset="0"/>
                <a:ea typeface="宋体" charset="-122"/>
                <a:cs typeface="Courier New" pitchFamily="49" charset="0"/>
              </a:rPr>
              <a:t>scanf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(“%x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%x”,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&amp;y,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&amp;x);</a:t>
            </a:r>
          </a:p>
          <a:p>
            <a:pPr eaLnBrk="0" hangingPunct="0">
              <a:spcBef>
                <a:spcPct val="0"/>
              </a:spcBef>
            </a:pP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	return</a:t>
            </a:r>
            <a:r>
              <a:rPr kumimoji="1" lang="zh-CN" altLang="en-US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kumimoji="1" lang="en-US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x-y;</a:t>
            </a:r>
          </a:p>
          <a:p>
            <a:pPr eaLnBrk="0" hangingPunct="0">
              <a:spcBef>
                <a:spcPct val="0"/>
              </a:spcBef>
            </a:pPr>
            <a:r>
              <a:rPr kumimoji="1" lang="zh-CN" altLang="zh-CN" sz="2000" kern="1200" dirty="0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  <a:endParaRPr kumimoji="1" lang="en-US" altLang="zh-CN" sz="2000" kern="1200" dirty="0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69634" name="内容占位符 2">
            <a:extLst>
              <a:ext uri="{FF2B5EF4-FFF2-40B4-BE49-F238E27FC236}">
                <a16:creationId xmlns:a16="http://schemas.microsoft.com/office/drawing/2014/main" id="{9CD18164-4306-7644-A8F0-1CDBDA366F4B}"/>
              </a:ext>
            </a:extLst>
          </p:cNvPr>
          <p:cNvSpPr txBox="1">
            <a:spLocks/>
          </p:cNvSpPr>
          <p:nvPr/>
        </p:nvSpPr>
        <p:spPr bwMode="auto">
          <a:xfrm>
            <a:off x="215282" y="2590800"/>
            <a:ext cx="4280517" cy="612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proc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开始时，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esp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值为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0x800040,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ebp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值为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0x00060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scanf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输入值为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0x46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0x53,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“%x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%x”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地址为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0x300070.</a:t>
            </a:r>
          </a:p>
          <a:p>
            <a:pPr>
              <a:buFontTx/>
              <a:buNone/>
            </a:pP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AutoNum type="alphaUcPeriod"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行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ebp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的值被设为多少？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AutoNum type="alphaUcPeriod"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行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esp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的值被设为多少？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AutoNum type="alphaUcPeriod"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局部变量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的地址是多少？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AutoNum type="alphaUcPeriod"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画出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scanf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返回后的栈图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AutoNum type="alphaUcPeriod"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指出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proc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函数未使用的栈区的地址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22B2F18E-9616-2A5D-3F31-E38704639B38}"/>
              </a:ext>
            </a:extLst>
          </p:cNvPr>
          <p:cNvSpPr txBox="1">
            <a:spLocks/>
          </p:cNvSpPr>
          <p:nvPr/>
        </p:nvSpPr>
        <p:spPr bwMode="auto">
          <a:xfrm>
            <a:off x="4800600" y="304800"/>
            <a:ext cx="4343400" cy="515858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990000"/>
              </a:buClr>
              <a:buSzPct val="60000"/>
              <a:buFont typeface="Wingdings 2" pitchFamily="18" charset="2"/>
              <a:buChar char="¢"/>
              <a:defRPr sz="1800" baseline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742950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baseline="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2pPr>
            <a:lvl3pPr marL="1143000" indent="-228600" eaLnBrk="1" hangingPunct="1">
              <a:spcBef>
                <a:spcPct val="20000"/>
              </a:spcBef>
              <a:buSzPct val="80000"/>
              <a:buFont typeface="Wingdings" pitchFamily="2" charset="2"/>
              <a:buChar char="§"/>
              <a:defRPr sz="2000" baseline="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 baseline="0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000" dirty="0"/>
              <a:t>GCC</a:t>
            </a:r>
            <a:r>
              <a:rPr lang="zh-CN" altLang="en-US" sz="2000" dirty="0"/>
              <a:t>产生如下汇编代码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proc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Pushl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ebp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Movl</a:t>
            </a:r>
            <a:r>
              <a:rPr lang="zh-CN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ebp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Subl</a:t>
            </a:r>
            <a:r>
              <a:rPr lang="zh-CN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/>
              <a:t>$40,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esp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Leal</a:t>
            </a:r>
            <a:r>
              <a:rPr lang="zh-CN" altLang="en-US" sz="2000" dirty="0"/>
              <a:t>   </a:t>
            </a:r>
            <a:r>
              <a:rPr lang="en-US" altLang="zh-CN" sz="2000" dirty="0"/>
              <a:t>-4(%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Movl</a:t>
            </a:r>
            <a:r>
              <a:rPr lang="zh-CN" altLang="en-US" sz="2000" dirty="0"/>
              <a:t>  </a:t>
            </a:r>
            <a:r>
              <a:rPr lang="zh-CN" altLang="zh-CN" sz="2000" dirty="0"/>
              <a:t>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8(%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Leal</a:t>
            </a:r>
            <a:r>
              <a:rPr lang="zh-CN" altLang="en-US" sz="2000" dirty="0"/>
              <a:t>  </a:t>
            </a:r>
            <a:r>
              <a:rPr lang="en-US" altLang="zh-CN" sz="2000" dirty="0"/>
              <a:t>-8(%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Movl</a:t>
            </a:r>
            <a:r>
              <a:rPr lang="zh-CN" altLang="en-US" sz="2000" dirty="0"/>
              <a:t> 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4(%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Movl</a:t>
            </a:r>
            <a:r>
              <a:rPr lang="zh-CN" altLang="en-US" sz="2000" dirty="0"/>
              <a:t>  </a:t>
            </a:r>
            <a:r>
              <a:rPr lang="en-US" altLang="zh-CN" sz="2000" dirty="0"/>
              <a:t>$.LCO,</a:t>
            </a:r>
            <a:r>
              <a:rPr lang="zh-CN" altLang="en-US" sz="2000" dirty="0"/>
              <a:t> </a:t>
            </a:r>
            <a:r>
              <a:rPr lang="en-US" altLang="zh-CN" sz="2000" dirty="0"/>
              <a:t>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);</a:t>
            </a:r>
            <a:r>
              <a:rPr lang="zh-CN" altLang="en-US" sz="2000" dirty="0"/>
              <a:t>常量字符串</a:t>
            </a:r>
            <a:r>
              <a:rPr lang="en-US" altLang="zh-CN" sz="2000" dirty="0"/>
              <a:t>“%x</a:t>
            </a:r>
            <a:r>
              <a:rPr lang="zh-CN" altLang="en-US" sz="2000" dirty="0"/>
              <a:t> </a:t>
            </a:r>
            <a:r>
              <a:rPr lang="en-US" altLang="zh-CN" sz="2000" dirty="0"/>
              <a:t>%x”</a:t>
            </a:r>
            <a:r>
              <a:rPr lang="zh-CN" altLang="en-US" sz="2000" dirty="0"/>
              <a:t>的地址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Call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scanf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Movl</a:t>
            </a:r>
            <a:r>
              <a:rPr lang="zh-CN" altLang="en-US" sz="2000" dirty="0"/>
              <a:t> </a:t>
            </a:r>
            <a:r>
              <a:rPr lang="en-US" altLang="zh-CN" sz="2000" dirty="0"/>
              <a:t>-4(%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Subl</a:t>
            </a:r>
            <a:r>
              <a:rPr lang="zh-CN" altLang="en-US" sz="2000" dirty="0"/>
              <a:t> </a:t>
            </a:r>
            <a:r>
              <a:rPr lang="en-US" altLang="zh-CN" sz="2000" dirty="0"/>
              <a:t>-8(%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Movl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,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/>
              <a:t>Popl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ebp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Ret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C12FD7-1BAB-9E6F-BD2D-F2775FF5AFD4}"/>
              </a:ext>
            </a:extLst>
          </p:cNvPr>
          <p:cNvSpPr txBox="1"/>
          <p:nvPr/>
        </p:nvSpPr>
        <p:spPr>
          <a:xfrm>
            <a:off x="3438618" y="4611231"/>
            <a:ext cx="11277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0x80003c;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0x800014;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x:0x800038,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y: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0x800034;</a:t>
            </a: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   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0x800020~0x800033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3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2057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524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</p:spTree>
    <p:extLst>
      <p:ext uri="{BB962C8B-B14F-4D97-AF65-F5344CB8AC3E}">
        <p14:creationId xmlns:p14="http://schemas.microsoft.com/office/powerpoint/2010/main" val="1478791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304800" y="181356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== 0)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Terminal Case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562600" y="181356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031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09320" y="1699719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Register Save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67120" y="1394919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55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324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3203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0337" y="16002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 Setup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78137" y="16002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 &gt;&gt;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Rec. 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2339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304800" y="1676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562600" y="1676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85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0999" y="1219200"/>
            <a:ext cx="5550989" cy="5435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Passing control</a:t>
            </a:r>
          </a:p>
          <a:p>
            <a:pPr lvl="1">
              <a:spcBef>
                <a:spcPts val="0"/>
              </a:spcBef>
            </a:pPr>
            <a:r>
              <a:rPr lang="en-US" dirty="0"/>
              <a:t>To beginning of procedure code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Back to return point</a:t>
            </a:r>
          </a:p>
          <a:p>
            <a:pPr>
              <a:spcBef>
                <a:spcPts val="0"/>
              </a:spcBef>
            </a:pPr>
            <a:r>
              <a:rPr lang="en-US" dirty="0"/>
              <a:t>Passing data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70C0"/>
                </a:solidFill>
              </a:rPr>
              <a:t>Procedure arguments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Return value</a:t>
            </a:r>
          </a:p>
          <a:p>
            <a:pPr>
              <a:spcBef>
                <a:spcPts val="0"/>
              </a:spcBef>
            </a:pPr>
            <a:r>
              <a:rPr lang="en-US" dirty="0"/>
              <a:t>Memory management</a:t>
            </a:r>
          </a:p>
          <a:p>
            <a:pPr lvl="1">
              <a:spcBef>
                <a:spcPts val="0"/>
              </a:spcBef>
            </a:pPr>
            <a:r>
              <a:rPr lang="en-US" dirty="0"/>
              <a:t>Allocate during procedure execution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pPr>
              <a:spcBef>
                <a:spcPts val="0"/>
              </a:spcBef>
            </a:pPr>
            <a:r>
              <a:rPr lang="en-US" dirty="0"/>
              <a:t>Mechanisms all implemented with machine instructions</a:t>
            </a:r>
          </a:p>
          <a:p>
            <a:pPr>
              <a:spcBef>
                <a:spcPts val="0"/>
              </a:spcBef>
            </a:pPr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7010400" y="2133600"/>
            <a:ext cx="228600" cy="152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6248400" y="2133600"/>
            <a:ext cx="914400" cy="3200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804025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0337" y="1676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Result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78137" y="1676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2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676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Completion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34989" y="1524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5105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172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5943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41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917320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192513" name="内容占位符 2"/>
          <p:cNvSpPr>
            <a:spLocks noGrp="1"/>
          </p:cNvSpPr>
          <p:nvPr>
            <p:ph idx="1"/>
          </p:nvPr>
        </p:nvSpPr>
        <p:spPr>
          <a:xfrm>
            <a:off x="152400" y="1401763"/>
            <a:ext cx="3962400" cy="4191000"/>
          </a:xfrm>
        </p:spPr>
        <p:txBody>
          <a:bodyPr/>
          <a:lstStyle/>
          <a:p>
            <a:r>
              <a:rPr lang="zh-CN" altLang="zh-CN" sz="2000" dirty="0"/>
              <a:t>一个具有通用结构的</a:t>
            </a:r>
            <a:r>
              <a:rPr lang="en-US" altLang="zh-CN" sz="2000" dirty="0"/>
              <a:t>C</a:t>
            </a:r>
            <a:r>
              <a:rPr lang="zh-CN" altLang="zh-CN" sz="2000" dirty="0"/>
              <a:t>函数如下：</a:t>
            </a:r>
          </a:p>
          <a:p>
            <a:r>
              <a:rPr lang="en-US" altLang="zh-CN" sz="2000" dirty="0"/>
              <a:t>long </a:t>
            </a:r>
            <a:r>
              <a:rPr lang="en-US" altLang="zh-CN" sz="2000" dirty="0" err="1"/>
              <a:t>rfun</a:t>
            </a:r>
            <a:r>
              <a:rPr lang="en-US" altLang="zh-CN" sz="2000" dirty="0"/>
              <a:t> (unsigned long x) {</a:t>
            </a:r>
            <a:endParaRPr lang="zh-CN" altLang="zh-CN" sz="2000" dirty="0"/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if ( ______________ )</a:t>
            </a:r>
            <a:endParaRPr lang="zh-CN" altLang="zh-CN" sz="2000" dirty="0"/>
          </a:p>
          <a:p>
            <a:r>
              <a:rPr lang="en-US" altLang="zh-CN" sz="2000" dirty="0"/>
              <a:t>   </a:t>
            </a:r>
            <a:r>
              <a:rPr lang="zh-CN" altLang="en-US" sz="2000" dirty="0"/>
              <a:t>   </a:t>
            </a:r>
            <a:r>
              <a:rPr lang="en-US" altLang="zh-CN" sz="2000" dirty="0"/>
              <a:t> return ___________;</a:t>
            </a:r>
            <a:endParaRPr lang="zh-CN" altLang="zh-CN" sz="2000" dirty="0"/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unsigned long </a:t>
            </a:r>
            <a:r>
              <a:rPr lang="en-US" altLang="zh-CN" sz="2000" dirty="0" err="1"/>
              <a:t>nx</a:t>
            </a:r>
            <a:r>
              <a:rPr lang="en-US" altLang="zh-CN" sz="2000" dirty="0"/>
              <a:t> =________;</a:t>
            </a:r>
            <a:endParaRPr lang="zh-CN" altLang="zh-CN" sz="2000" dirty="0"/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long </a:t>
            </a:r>
            <a:r>
              <a:rPr lang="en-US" altLang="zh-CN" sz="2000" dirty="0" err="1"/>
              <a:t>rv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rfun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nx</a:t>
            </a:r>
            <a:r>
              <a:rPr lang="en-US" altLang="zh-CN" sz="2000" dirty="0"/>
              <a:t>);</a:t>
            </a:r>
            <a:endParaRPr lang="zh-CN" altLang="zh-CN" sz="2000" dirty="0"/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return _____________;</a:t>
            </a:r>
          </a:p>
          <a:p>
            <a:r>
              <a:rPr lang="en-US" altLang="zh-CN" sz="2000" dirty="0"/>
              <a:t>}</a:t>
            </a:r>
            <a:endParaRPr lang="zh-CN" altLang="zh-CN" sz="2000" dirty="0"/>
          </a:p>
          <a:p>
            <a:r>
              <a:rPr lang="zh-CN" altLang="zh-CN" sz="2000" dirty="0"/>
              <a:t>请填写</a:t>
            </a:r>
            <a:r>
              <a:rPr lang="en-US" altLang="zh-CN" sz="2000" dirty="0"/>
              <a:t>C</a:t>
            </a:r>
            <a:r>
              <a:rPr lang="zh-CN" altLang="zh-CN" sz="2000" dirty="0"/>
              <a:t>语言代码中缺失的表达式；</a:t>
            </a:r>
            <a:r>
              <a:rPr lang="en-US" altLang="zh-CN" sz="2000" dirty="0" err="1"/>
              <a:t>rfun</a:t>
            </a:r>
            <a:r>
              <a:rPr lang="zh-CN" altLang="zh-CN" sz="2000" dirty="0"/>
              <a:t>存储在被调用者保存寄存器</a:t>
            </a:r>
            <a:r>
              <a:rPr lang="en-US" altLang="zh-CN" sz="2000" dirty="0"/>
              <a:t>%</a:t>
            </a:r>
            <a:r>
              <a:rPr lang="en-US" altLang="zh-CN" sz="2000" dirty="0" err="1"/>
              <a:t>rbx</a:t>
            </a:r>
            <a:r>
              <a:rPr lang="zh-CN" altLang="zh-CN" sz="2000" dirty="0"/>
              <a:t>中的值是</a:t>
            </a:r>
            <a:r>
              <a:rPr lang="en-US" altLang="zh-CN" sz="2000" dirty="0"/>
              <a:t>_________</a:t>
            </a:r>
            <a:r>
              <a:rPr lang="zh-CN" altLang="zh-CN" sz="2000" dirty="0"/>
              <a:t>。 </a:t>
            </a:r>
            <a:endParaRPr lang="zh-CN" altLang="en-US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572000" y="228600"/>
            <a:ext cx="4876798" cy="536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400" dirty="0"/>
              <a:t> GCC</a:t>
            </a:r>
            <a:r>
              <a:rPr lang="zh-CN" altLang="zh-CN" sz="2400" dirty="0"/>
              <a:t>产生的汇编代码如下：</a:t>
            </a:r>
          </a:p>
          <a:p>
            <a:pPr>
              <a:defRPr/>
            </a:pPr>
            <a:r>
              <a:rPr lang="en-US" altLang="zh-CN" sz="2400" dirty="0"/>
              <a:t>long </a:t>
            </a:r>
            <a:r>
              <a:rPr lang="en-US" altLang="zh-CN" sz="2400" dirty="0" err="1"/>
              <a:t>rfun</a:t>
            </a:r>
            <a:r>
              <a:rPr lang="en-US" altLang="zh-CN" sz="2400" dirty="0"/>
              <a:t> (unsigned long x)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x in %</a:t>
            </a:r>
            <a:r>
              <a:rPr lang="en-US" altLang="zh-CN" sz="2400" dirty="0" err="1"/>
              <a:t>rdi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 err="1"/>
              <a:t>rfun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</a:t>
            </a:r>
            <a:r>
              <a:rPr lang="en-US" altLang="zh-CN" sz="2400" dirty="0" err="1"/>
              <a:t>pushq</a:t>
            </a:r>
            <a:r>
              <a:rPr lang="en-US" altLang="zh-CN" sz="2400" dirty="0"/>
              <a:t>	%</a:t>
            </a:r>
            <a:r>
              <a:rPr lang="en-US" altLang="zh-CN" sz="2400" dirty="0" err="1"/>
              <a:t>rbx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</a:t>
            </a:r>
            <a:r>
              <a:rPr lang="en-US" altLang="zh-CN" sz="2400" dirty="0" err="1"/>
              <a:t>movq</a:t>
            </a:r>
            <a:r>
              <a:rPr lang="en-US" altLang="zh-CN" sz="2400" dirty="0"/>
              <a:t>	%</a:t>
            </a:r>
            <a:r>
              <a:rPr lang="en-US" altLang="zh-CN" sz="2400" dirty="0" err="1"/>
              <a:t>rdi</a:t>
            </a:r>
            <a:r>
              <a:rPr lang="en-US" altLang="zh-CN" sz="2400" dirty="0"/>
              <a:t>, %</a:t>
            </a:r>
            <a:r>
              <a:rPr lang="en-US" altLang="zh-CN" sz="2400" dirty="0" err="1"/>
              <a:t>rbx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</a:t>
            </a:r>
            <a:r>
              <a:rPr lang="en-US" altLang="zh-CN" sz="2400" dirty="0" err="1"/>
              <a:t>movl</a:t>
            </a:r>
            <a:r>
              <a:rPr lang="en-US" altLang="zh-CN" sz="2400" dirty="0"/>
              <a:t>	$0, %</a:t>
            </a:r>
            <a:r>
              <a:rPr lang="en-US" altLang="zh-CN" sz="2400" dirty="0" err="1"/>
              <a:t>eax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</a:t>
            </a:r>
            <a:r>
              <a:rPr lang="en-US" altLang="zh-CN" sz="2400" dirty="0" err="1"/>
              <a:t>testq</a:t>
            </a:r>
            <a:r>
              <a:rPr lang="en-US" altLang="zh-CN" sz="2400" dirty="0"/>
              <a:t>	%</a:t>
            </a:r>
            <a:r>
              <a:rPr lang="en-US" altLang="zh-CN" sz="2400" dirty="0" err="1"/>
              <a:t>rdi</a:t>
            </a:r>
            <a:r>
              <a:rPr lang="en-US" altLang="zh-CN" sz="2400" dirty="0"/>
              <a:t>, %</a:t>
            </a:r>
            <a:r>
              <a:rPr lang="en-US" altLang="zh-CN" sz="2400" dirty="0" err="1"/>
              <a:t>rdi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je		.L2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</a:t>
            </a:r>
            <a:r>
              <a:rPr lang="en-US" altLang="zh-CN" sz="2400" dirty="0" err="1"/>
              <a:t>shrq</a:t>
            </a:r>
            <a:r>
              <a:rPr lang="en-US" altLang="zh-CN" sz="2400" dirty="0"/>
              <a:t>	$2, $</a:t>
            </a:r>
            <a:r>
              <a:rPr lang="en-US" altLang="zh-CN" sz="2400" dirty="0" err="1"/>
              <a:t>rdi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call	</a:t>
            </a:r>
            <a:r>
              <a:rPr lang="en-US" altLang="zh-CN" sz="2400" dirty="0" err="1"/>
              <a:t>rfun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</a:t>
            </a:r>
            <a:r>
              <a:rPr lang="en-US" altLang="zh-CN" sz="2400" dirty="0" err="1"/>
              <a:t>addq</a:t>
            </a:r>
            <a:r>
              <a:rPr lang="en-US" altLang="zh-CN" sz="2400" dirty="0"/>
              <a:t>	%</a:t>
            </a:r>
            <a:r>
              <a:rPr lang="en-US" altLang="zh-CN" sz="2400" dirty="0" err="1"/>
              <a:t>rbx</a:t>
            </a:r>
            <a:r>
              <a:rPr lang="en-US" altLang="zh-CN" sz="2400" dirty="0"/>
              <a:t>, %</a:t>
            </a:r>
            <a:r>
              <a:rPr lang="en-US" altLang="zh-CN" sz="2400" dirty="0" err="1"/>
              <a:t>rax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.L2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</a:t>
            </a:r>
            <a:r>
              <a:rPr lang="en-US" altLang="zh-CN" sz="2400" dirty="0" err="1"/>
              <a:t>popq</a:t>
            </a:r>
            <a:r>
              <a:rPr lang="en-US" altLang="zh-CN" sz="2400" dirty="0"/>
              <a:t>	%</a:t>
            </a:r>
            <a:r>
              <a:rPr lang="en-US" altLang="zh-CN" sz="2400" dirty="0" err="1"/>
              <a:t>rbx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ret</a:t>
            </a:r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9167359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192513" name="内容占位符 2"/>
          <p:cNvSpPr>
            <a:spLocks noGrp="1"/>
          </p:cNvSpPr>
          <p:nvPr>
            <p:ph idx="1"/>
          </p:nvPr>
        </p:nvSpPr>
        <p:spPr>
          <a:xfrm>
            <a:off x="152400" y="1401763"/>
            <a:ext cx="4203576" cy="4191000"/>
          </a:xfrm>
        </p:spPr>
        <p:txBody>
          <a:bodyPr/>
          <a:lstStyle/>
          <a:p>
            <a:r>
              <a:rPr lang="zh-CN" altLang="zh-CN" sz="2000" dirty="0"/>
              <a:t>一个具有通用结构的</a:t>
            </a:r>
            <a:r>
              <a:rPr lang="en-US" altLang="zh-CN" sz="2000" dirty="0"/>
              <a:t>C</a:t>
            </a:r>
            <a:r>
              <a:rPr lang="zh-CN" altLang="zh-CN" sz="2000" dirty="0"/>
              <a:t>函数如下：</a:t>
            </a:r>
          </a:p>
          <a:p>
            <a:r>
              <a:rPr lang="en-US" altLang="zh-CN" sz="2000" dirty="0"/>
              <a:t>long </a:t>
            </a:r>
            <a:r>
              <a:rPr lang="en-US" altLang="zh-CN" sz="2000" dirty="0" err="1"/>
              <a:t>rfun</a:t>
            </a:r>
            <a:r>
              <a:rPr lang="en-US" altLang="zh-CN" sz="2000" dirty="0"/>
              <a:t> (unsigned long x) {</a:t>
            </a:r>
            <a:endParaRPr lang="zh-CN" altLang="zh-CN" sz="2000" dirty="0"/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if ( ______________ )</a:t>
            </a:r>
            <a:endParaRPr lang="zh-CN" altLang="zh-CN" sz="2000" dirty="0"/>
          </a:p>
          <a:p>
            <a:r>
              <a:rPr lang="en-US" altLang="zh-CN" sz="2000" dirty="0"/>
              <a:t>   </a:t>
            </a:r>
            <a:r>
              <a:rPr lang="zh-CN" altLang="en-US" sz="2000" dirty="0"/>
              <a:t>   </a:t>
            </a:r>
            <a:r>
              <a:rPr lang="en-US" altLang="zh-CN" sz="2000" dirty="0"/>
              <a:t> return ___________;</a:t>
            </a:r>
            <a:endParaRPr lang="zh-CN" altLang="zh-CN" sz="2000" dirty="0"/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unsigned long </a:t>
            </a:r>
            <a:r>
              <a:rPr lang="en-US" altLang="zh-CN" sz="2000" dirty="0" err="1"/>
              <a:t>nx</a:t>
            </a:r>
            <a:r>
              <a:rPr lang="en-US" altLang="zh-CN" sz="2000" dirty="0"/>
              <a:t> =________;</a:t>
            </a:r>
            <a:endParaRPr lang="zh-CN" altLang="zh-CN" sz="2000" dirty="0"/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long </a:t>
            </a:r>
            <a:r>
              <a:rPr lang="en-US" altLang="zh-CN" sz="2000" dirty="0" err="1"/>
              <a:t>rv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rfun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nx</a:t>
            </a:r>
            <a:r>
              <a:rPr lang="en-US" altLang="zh-CN" sz="2000" dirty="0"/>
              <a:t>);</a:t>
            </a:r>
            <a:endParaRPr lang="zh-CN" altLang="zh-CN" sz="2000" dirty="0"/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return _____________;</a:t>
            </a:r>
          </a:p>
          <a:p>
            <a:r>
              <a:rPr lang="en-US" altLang="zh-CN" sz="2000" dirty="0"/>
              <a:t>}</a:t>
            </a:r>
            <a:endParaRPr lang="zh-CN" altLang="zh-CN" sz="2000" dirty="0"/>
          </a:p>
          <a:p>
            <a:r>
              <a:rPr lang="zh-CN" altLang="zh-CN" sz="2000" dirty="0"/>
              <a:t>请填写</a:t>
            </a:r>
            <a:r>
              <a:rPr lang="en-US" altLang="zh-CN" sz="2000" dirty="0"/>
              <a:t>C</a:t>
            </a:r>
            <a:r>
              <a:rPr lang="zh-CN" altLang="zh-CN" sz="2000" dirty="0"/>
              <a:t>语言代码中缺失的表达式；</a:t>
            </a:r>
            <a:r>
              <a:rPr lang="en-US" altLang="zh-CN" sz="2000" dirty="0" err="1"/>
              <a:t>rfun</a:t>
            </a:r>
            <a:r>
              <a:rPr lang="zh-CN" altLang="zh-CN" sz="2000" dirty="0"/>
              <a:t>存储在被调用者保存寄存器</a:t>
            </a:r>
            <a:r>
              <a:rPr lang="en-US" altLang="zh-CN" sz="2000" dirty="0"/>
              <a:t>%</a:t>
            </a:r>
            <a:r>
              <a:rPr lang="en-US" altLang="zh-CN" sz="2000" dirty="0" err="1"/>
              <a:t>rbx</a:t>
            </a:r>
            <a:r>
              <a:rPr lang="zh-CN" altLang="zh-CN" sz="2000" dirty="0"/>
              <a:t>中的值是</a:t>
            </a:r>
            <a:r>
              <a:rPr lang="en-US" altLang="zh-CN" sz="2000" dirty="0"/>
              <a:t>_________</a:t>
            </a:r>
            <a:r>
              <a:rPr lang="zh-CN" altLang="zh-CN" sz="2000" dirty="0"/>
              <a:t>。 </a:t>
            </a:r>
            <a:endParaRPr lang="zh-CN" altLang="en-US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572000" y="332656"/>
            <a:ext cx="4876798" cy="536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400" dirty="0"/>
              <a:t> GCC</a:t>
            </a:r>
            <a:r>
              <a:rPr lang="zh-CN" altLang="zh-CN" sz="2400" dirty="0"/>
              <a:t>产生的汇编代码如下：</a:t>
            </a:r>
          </a:p>
          <a:p>
            <a:pPr>
              <a:defRPr/>
            </a:pPr>
            <a:r>
              <a:rPr lang="en-US" altLang="zh-CN" sz="2400" dirty="0"/>
              <a:t>long </a:t>
            </a:r>
            <a:r>
              <a:rPr lang="en-US" altLang="zh-CN" sz="2400" dirty="0" err="1"/>
              <a:t>rfun</a:t>
            </a:r>
            <a:r>
              <a:rPr lang="en-US" altLang="zh-CN" sz="2400" dirty="0"/>
              <a:t> (unsigned long x)</a:t>
            </a:r>
            <a:endParaRPr lang="zh-CN" altLang="zh-CN" sz="2400" dirty="0"/>
          </a:p>
          <a:p>
            <a:pPr algn="just">
              <a:buFont typeface="Wingdings" pitchFamily="2" charset="2"/>
              <a:buChar char="Ø"/>
              <a:defRPr/>
            </a:pPr>
            <a:r>
              <a:rPr lang="en-US" altLang="zh-CN" sz="2400" dirty="0"/>
              <a:t>x in %</a:t>
            </a:r>
            <a:r>
              <a:rPr lang="en-US" altLang="zh-CN" sz="2400" dirty="0" err="1"/>
              <a:t>rdi</a:t>
            </a:r>
            <a:endParaRPr lang="zh-CN" altLang="zh-CN" sz="2000" dirty="0">
              <a:latin typeface="Arial" pitchFamily="34" charset="0"/>
              <a:ea typeface="黑体" pitchFamily="49" charset="-122"/>
              <a:cs typeface="+mn-cs"/>
            </a:endParaRPr>
          </a:p>
          <a:p>
            <a:pPr algn="just">
              <a:buFont typeface="Wingdings" pitchFamily="2" charset="2"/>
              <a:buChar char="Ø"/>
              <a:defRPr/>
            </a:pPr>
            <a:r>
              <a:rPr lang="en-US" altLang="zh-CN" sz="2400" dirty="0" err="1"/>
              <a:t>rfun</a:t>
            </a:r>
            <a:r>
              <a:rPr lang="en-US" altLang="zh-CN" sz="2400" dirty="0"/>
              <a:t>:</a:t>
            </a:r>
            <a:endParaRPr lang="zh-CN" altLang="zh-CN" sz="2000" dirty="0">
              <a:latin typeface="Arial" pitchFamily="34" charset="0"/>
              <a:ea typeface="黑体" pitchFamily="49" charset="-122"/>
              <a:cs typeface="+mn-cs"/>
            </a:endParaRPr>
          </a:p>
          <a:p>
            <a:pPr algn="just">
              <a:buFont typeface="Wingdings" pitchFamily="2" charset="2"/>
              <a:buChar char="Ø"/>
              <a:defRPr/>
            </a:pPr>
            <a:r>
              <a:rPr lang="en-US" altLang="zh-CN" sz="2000" dirty="0">
                <a:latin typeface="Arial" pitchFamily="34" charset="0"/>
                <a:ea typeface="黑体" pitchFamily="49" charset="-122"/>
                <a:cs typeface="+mn-cs"/>
              </a:rPr>
              <a:t>  </a:t>
            </a:r>
            <a:r>
              <a:rPr lang="en-US" altLang="zh-CN" sz="2000" dirty="0" err="1">
                <a:latin typeface="Arial" pitchFamily="34" charset="0"/>
                <a:ea typeface="黑体" pitchFamily="49" charset="-122"/>
                <a:cs typeface="+mn-cs"/>
              </a:rPr>
              <a:t>pushq</a:t>
            </a:r>
            <a:r>
              <a:rPr lang="en-US" altLang="zh-CN" sz="2000" dirty="0">
                <a:latin typeface="Arial" pitchFamily="34" charset="0"/>
                <a:ea typeface="黑体" pitchFamily="49" charset="-122"/>
                <a:cs typeface="+mn-cs"/>
              </a:rPr>
              <a:t>	%</a:t>
            </a:r>
            <a:r>
              <a:rPr lang="en-US" altLang="zh-CN" sz="2000" dirty="0" err="1">
                <a:latin typeface="Arial" pitchFamily="34" charset="0"/>
                <a:ea typeface="黑体" pitchFamily="49" charset="-122"/>
                <a:cs typeface="+mn-cs"/>
              </a:rPr>
              <a:t>rbx</a:t>
            </a:r>
            <a:endParaRPr lang="zh-CN" altLang="zh-CN" sz="2000" dirty="0">
              <a:latin typeface="Arial" pitchFamily="34" charset="0"/>
              <a:ea typeface="黑体" pitchFamily="49" charset="-122"/>
              <a:cs typeface="+mn-cs"/>
            </a:endParaRPr>
          </a:p>
          <a:p>
            <a:pPr algn="just">
              <a:buFont typeface="Wingdings" pitchFamily="2" charset="2"/>
              <a:buChar char="Ø"/>
              <a:defRPr/>
            </a:pPr>
            <a:r>
              <a:rPr lang="en-US" altLang="zh-CN" sz="2000" dirty="0">
                <a:latin typeface="Arial" pitchFamily="34" charset="0"/>
                <a:ea typeface="黑体" pitchFamily="49" charset="-122"/>
                <a:cs typeface="+mn-cs"/>
              </a:rPr>
              <a:t>  </a:t>
            </a:r>
            <a:r>
              <a:rPr lang="en-US" altLang="zh-CN" sz="2000" dirty="0" err="1">
                <a:latin typeface="Arial" pitchFamily="34" charset="0"/>
                <a:ea typeface="黑体" pitchFamily="49" charset="-122"/>
                <a:cs typeface="+mn-cs"/>
              </a:rPr>
              <a:t>movq</a:t>
            </a:r>
            <a:r>
              <a:rPr lang="en-US" altLang="zh-CN" sz="2000" dirty="0">
                <a:latin typeface="Arial" pitchFamily="34" charset="0"/>
                <a:ea typeface="黑体" pitchFamily="49" charset="-122"/>
                <a:cs typeface="+mn-cs"/>
              </a:rPr>
              <a:t>	%</a:t>
            </a:r>
            <a:r>
              <a:rPr lang="en-US" altLang="zh-CN" sz="2000" dirty="0" err="1">
                <a:latin typeface="Arial" pitchFamily="34" charset="0"/>
                <a:ea typeface="黑体" pitchFamily="49" charset="-122"/>
                <a:cs typeface="+mn-cs"/>
              </a:rPr>
              <a:t>rdi</a:t>
            </a:r>
            <a:r>
              <a:rPr lang="en-US" altLang="zh-CN" sz="2000" dirty="0">
                <a:latin typeface="Arial" pitchFamily="34" charset="0"/>
                <a:ea typeface="黑体" pitchFamily="49" charset="-122"/>
                <a:cs typeface="+mn-cs"/>
              </a:rPr>
              <a:t>, %</a:t>
            </a:r>
            <a:r>
              <a:rPr lang="en-US" altLang="zh-CN" sz="2000" dirty="0" err="1">
                <a:latin typeface="Arial" pitchFamily="34" charset="0"/>
                <a:ea typeface="黑体" pitchFamily="49" charset="-122"/>
                <a:cs typeface="+mn-cs"/>
              </a:rPr>
              <a:t>rbx</a:t>
            </a:r>
            <a:endParaRPr lang="zh-CN" altLang="zh-CN" sz="2000" dirty="0">
              <a:latin typeface="Arial" pitchFamily="34" charset="0"/>
              <a:ea typeface="黑体" pitchFamily="49" charset="-122"/>
              <a:cs typeface="+mn-cs"/>
            </a:endParaRPr>
          </a:p>
          <a:p>
            <a:pPr>
              <a:defRPr/>
            </a:pPr>
            <a:r>
              <a:rPr lang="en-US" altLang="zh-CN" sz="2400" dirty="0"/>
              <a:t>  </a:t>
            </a:r>
            <a:r>
              <a:rPr lang="en-US" altLang="zh-CN" sz="2400" dirty="0" err="1"/>
              <a:t>movl</a:t>
            </a:r>
            <a:r>
              <a:rPr lang="en-US" altLang="zh-CN" sz="2400" dirty="0"/>
              <a:t>	$0, %</a:t>
            </a:r>
            <a:r>
              <a:rPr lang="en-US" altLang="zh-CN" sz="2400" dirty="0" err="1"/>
              <a:t>eax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</a:t>
            </a:r>
            <a:r>
              <a:rPr lang="en-US" altLang="zh-CN" sz="2400" dirty="0" err="1"/>
              <a:t>testq</a:t>
            </a:r>
            <a:r>
              <a:rPr lang="en-US" altLang="zh-CN" sz="2400" dirty="0"/>
              <a:t>	%</a:t>
            </a:r>
            <a:r>
              <a:rPr lang="en-US" altLang="zh-CN" sz="2400" dirty="0" err="1"/>
              <a:t>rdi</a:t>
            </a:r>
            <a:r>
              <a:rPr lang="en-US" altLang="zh-CN" sz="2400" dirty="0"/>
              <a:t>, %</a:t>
            </a:r>
            <a:r>
              <a:rPr lang="en-US" altLang="zh-CN" sz="2400" dirty="0" err="1"/>
              <a:t>rdi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je		.L2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</a:t>
            </a:r>
            <a:r>
              <a:rPr lang="en-US" altLang="zh-CN" sz="2400" dirty="0" err="1"/>
              <a:t>shrq</a:t>
            </a:r>
            <a:r>
              <a:rPr lang="en-US" altLang="zh-CN" sz="2400" dirty="0"/>
              <a:t>	$2, $</a:t>
            </a:r>
            <a:r>
              <a:rPr lang="en-US" altLang="zh-CN" sz="2400" dirty="0" err="1"/>
              <a:t>rdi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call	</a:t>
            </a:r>
            <a:r>
              <a:rPr lang="en-US" altLang="zh-CN" sz="2400" dirty="0" err="1"/>
              <a:t>rfun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</a:t>
            </a:r>
            <a:r>
              <a:rPr lang="en-US" altLang="zh-CN" sz="2400" dirty="0" err="1"/>
              <a:t>addq</a:t>
            </a:r>
            <a:r>
              <a:rPr lang="en-US" altLang="zh-CN" sz="2400" dirty="0"/>
              <a:t>	%</a:t>
            </a:r>
            <a:r>
              <a:rPr lang="en-US" altLang="zh-CN" sz="2400" dirty="0" err="1"/>
              <a:t>rbx</a:t>
            </a:r>
            <a:r>
              <a:rPr lang="en-US" altLang="zh-CN" sz="2400" dirty="0"/>
              <a:t>, %</a:t>
            </a:r>
            <a:r>
              <a:rPr lang="en-US" altLang="zh-CN" sz="2400" dirty="0" err="1"/>
              <a:t>rax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.L2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</a:t>
            </a:r>
            <a:r>
              <a:rPr lang="en-US" altLang="zh-CN" sz="2400" dirty="0" err="1"/>
              <a:t>popq</a:t>
            </a:r>
            <a:r>
              <a:rPr lang="en-US" altLang="zh-CN" sz="2400" dirty="0"/>
              <a:t>	%</a:t>
            </a:r>
            <a:r>
              <a:rPr lang="en-US" altLang="zh-CN" sz="2400" dirty="0" err="1"/>
              <a:t>rbx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  ret</a:t>
            </a:r>
            <a:endParaRPr lang="zh-CN" altLang="en-US" sz="2400" kern="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44C663-8559-CA66-64AF-48F85429F52C}"/>
              </a:ext>
            </a:extLst>
          </p:cNvPr>
          <p:cNvSpPr txBox="1"/>
          <p:nvPr/>
        </p:nvSpPr>
        <p:spPr>
          <a:xfrm>
            <a:off x="1547664" y="2428989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+mn-cs"/>
              </a:rPr>
              <a:t>x == 0</a:t>
            </a:r>
            <a:endParaRPr lang="zh-CN" altLang="en-US" sz="2000" dirty="0">
              <a:solidFill>
                <a:srgbClr val="FF0000"/>
              </a:solidFill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694D27-A8B9-7D04-A22D-102FA351361A}"/>
              </a:ext>
            </a:extLst>
          </p:cNvPr>
          <p:cNvSpPr txBox="1"/>
          <p:nvPr/>
        </p:nvSpPr>
        <p:spPr>
          <a:xfrm>
            <a:off x="1922009" y="2781444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+mn-cs"/>
              </a:rPr>
              <a:t>x 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+mn-cs"/>
              </a:rPr>
              <a:t>或者</a:t>
            </a:r>
            <a:r>
              <a:rPr lang="en-US" altLang="zh-CN" sz="2000" dirty="0"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+mn-cs"/>
              </a:rPr>
              <a:t> 0</a:t>
            </a:r>
            <a:endParaRPr lang="zh-CN" altLang="en-US" sz="2000" dirty="0">
              <a:solidFill>
                <a:srgbClr val="FF0000"/>
              </a:solidFill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F3CE94-B43F-3978-39BA-9D35818CD1A4}"/>
              </a:ext>
            </a:extLst>
          </p:cNvPr>
          <p:cNvSpPr txBox="1"/>
          <p:nvPr/>
        </p:nvSpPr>
        <p:spPr>
          <a:xfrm>
            <a:off x="3001133" y="3133899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+mn-cs"/>
              </a:rPr>
              <a:t>x /4</a:t>
            </a:r>
            <a:endParaRPr lang="zh-CN" altLang="en-US" sz="2000" dirty="0">
              <a:solidFill>
                <a:srgbClr val="FF0000"/>
              </a:solidFill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418084-D6AB-C8EF-9302-88C7572E9A8B}"/>
              </a:ext>
            </a:extLst>
          </p:cNvPr>
          <p:cNvSpPr txBox="1"/>
          <p:nvPr/>
        </p:nvSpPr>
        <p:spPr>
          <a:xfrm>
            <a:off x="2049081" y="3856325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+mn-cs"/>
              </a:rPr>
              <a:t>rv+x</a:t>
            </a:r>
            <a:endParaRPr lang="zh-CN" altLang="en-US" sz="2000" dirty="0">
              <a:solidFill>
                <a:srgbClr val="FF0000"/>
              </a:solidFill>
              <a:latin typeface="Arial" pitchFamily="34" charset="0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40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>
            <a:extLst>
              <a:ext uri="{FF2B5EF4-FFF2-40B4-BE49-F238E27FC236}">
                <a16:creationId xmlns:a16="http://schemas.microsoft.com/office/drawing/2014/main" id="{600D3DC1-DC7C-6029-7B48-3ADB75B48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77" y="-137040"/>
            <a:ext cx="4038600" cy="1143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课堂练习</a:t>
            </a:r>
          </a:p>
        </p:txBody>
      </p:sp>
      <p:sp>
        <p:nvSpPr>
          <p:cNvPr id="77827" name="内容占位符 2">
            <a:extLst>
              <a:ext uri="{FF2B5EF4-FFF2-40B4-BE49-F238E27FC236}">
                <a16:creationId xmlns:a16="http://schemas.microsoft.com/office/drawing/2014/main" id="{9BC871AC-4A6B-C714-6B60-08B2CF21B70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程序填空，变量映射关系，并解释函数功能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Int </a:t>
            </a:r>
            <a:r>
              <a:rPr lang="en-US" altLang="zh-CN" sz="2400" dirty="0" err="1">
                <a:ea typeface="宋体" panose="02010600030101010101" pitchFamily="2" charset="-122"/>
              </a:rPr>
              <a:t>fun_a</a:t>
            </a:r>
            <a:r>
              <a:rPr lang="en-US" altLang="zh-CN" sz="2400" dirty="0">
                <a:ea typeface="宋体" panose="02010600030101010101" pitchFamily="2" charset="-122"/>
              </a:rPr>
              <a:t>(unsigned x) {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int </a:t>
            </a:r>
            <a:r>
              <a:rPr lang="en-US" altLang="zh-CN" sz="2400" dirty="0" err="1"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ea typeface="宋体" panose="02010600030101010101" pitchFamily="2" charset="-122"/>
              </a:rPr>
              <a:t> = 0;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while (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</a:rPr>
              <a:t>     ) {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^= x;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   x&gt;&gt;=1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}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return </a:t>
            </a:r>
            <a:r>
              <a:rPr lang="en-US" altLang="zh-CN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val&amp;0x01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77828" name="内容占位符 3">
            <a:extLst>
              <a:ext uri="{FF2B5EF4-FFF2-40B4-BE49-F238E27FC236}">
                <a16:creationId xmlns:a16="http://schemas.microsoft.com/office/drawing/2014/main" id="{C9ADA1A6-4594-FD4E-0227-0B1AA7712C6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648200" y="1600200"/>
            <a:ext cx="4572000" cy="4525963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x@$ebp+8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Movl</a:t>
            </a:r>
            <a:r>
              <a:rPr lang="en-US" altLang="zh-CN" sz="2400" dirty="0">
                <a:ea typeface="宋体" panose="02010600030101010101" pitchFamily="2" charset="-122"/>
              </a:rPr>
              <a:t> 8(%</a:t>
            </a:r>
            <a:r>
              <a:rPr lang="en-US" altLang="zh-CN" sz="2400" dirty="0" err="1">
                <a:ea typeface="宋体" panose="02010600030101010101" pitchFamily="2" charset="-122"/>
              </a:rPr>
              <a:t>ebp</a:t>
            </a:r>
            <a:r>
              <a:rPr lang="en-US" altLang="zh-CN" sz="2400" dirty="0">
                <a:ea typeface="宋体" panose="02010600030101010101" pitchFamily="2" charset="-122"/>
              </a:rPr>
              <a:t>), %</a:t>
            </a:r>
            <a:r>
              <a:rPr lang="en-US" altLang="zh-CN" sz="2400" dirty="0" err="1">
                <a:ea typeface="宋体" panose="02010600030101010101" pitchFamily="2" charset="-122"/>
              </a:rPr>
              <a:t>edx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Movl</a:t>
            </a:r>
            <a:r>
              <a:rPr lang="en-US" altLang="zh-CN" sz="2400" dirty="0">
                <a:ea typeface="宋体" panose="02010600030101010101" pitchFamily="2" charset="-122"/>
              </a:rPr>
              <a:t> $0, %</a:t>
            </a:r>
            <a:r>
              <a:rPr lang="en-US" altLang="zh-CN" sz="2400" dirty="0" err="1">
                <a:ea typeface="宋体" panose="02010600030101010101" pitchFamily="2" charset="-122"/>
              </a:rPr>
              <a:t>eax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Testl</a:t>
            </a:r>
            <a:r>
              <a:rPr lang="en-US" altLang="zh-CN" sz="2400" dirty="0">
                <a:ea typeface="宋体" panose="02010600030101010101" pitchFamily="2" charset="-122"/>
              </a:rPr>
              <a:t> %</a:t>
            </a:r>
            <a:r>
              <a:rPr lang="en-US" altLang="zh-CN" sz="2400" dirty="0" err="1">
                <a:ea typeface="宋体" panose="02010600030101010101" pitchFamily="2" charset="-122"/>
              </a:rPr>
              <a:t>edx</a:t>
            </a:r>
            <a:r>
              <a:rPr lang="en-US" altLang="zh-CN" sz="2400" dirty="0">
                <a:ea typeface="宋体" panose="02010600030101010101" pitchFamily="2" charset="-122"/>
              </a:rPr>
              <a:t>, %</a:t>
            </a:r>
            <a:r>
              <a:rPr lang="en-US" altLang="zh-CN" sz="2400" dirty="0" err="1">
                <a:ea typeface="宋体" panose="02010600030101010101" pitchFamily="2" charset="-122"/>
              </a:rPr>
              <a:t>edx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Je .L7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.L10: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xorl</a:t>
            </a:r>
            <a:r>
              <a:rPr lang="en-US" altLang="zh-CN" sz="2400" dirty="0">
                <a:ea typeface="宋体" panose="02010600030101010101" pitchFamily="2" charset="-122"/>
              </a:rPr>
              <a:t> %</a:t>
            </a:r>
            <a:r>
              <a:rPr lang="en-US" altLang="zh-CN" sz="2400" dirty="0" err="1">
                <a:ea typeface="宋体" panose="02010600030101010101" pitchFamily="2" charset="-122"/>
              </a:rPr>
              <a:t>edx</a:t>
            </a:r>
            <a:r>
              <a:rPr lang="en-US" altLang="zh-CN" sz="2400" dirty="0">
                <a:ea typeface="宋体" panose="02010600030101010101" pitchFamily="2" charset="-122"/>
              </a:rPr>
              <a:t>, %</a:t>
            </a:r>
            <a:r>
              <a:rPr lang="en-US" altLang="zh-CN" sz="2400" dirty="0" err="1">
                <a:ea typeface="宋体" panose="02010600030101010101" pitchFamily="2" charset="-122"/>
              </a:rPr>
              <a:t>eax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shrl</a:t>
            </a:r>
            <a:r>
              <a:rPr lang="en-US" altLang="zh-CN" sz="2400" dirty="0">
                <a:ea typeface="宋体" panose="02010600030101010101" pitchFamily="2" charset="-122"/>
              </a:rPr>
              <a:t> %</a:t>
            </a:r>
            <a:r>
              <a:rPr lang="en-US" altLang="zh-CN" sz="2400" dirty="0" err="1">
                <a:ea typeface="宋体" panose="02010600030101010101" pitchFamily="2" charset="-122"/>
              </a:rPr>
              <a:t>edx</a:t>
            </a:r>
            <a:r>
              <a:rPr lang="en-US" altLang="zh-CN" sz="2400" dirty="0">
                <a:ea typeface="宋体" panose="02010600030101010101" pitchFamily="2" charset="-122"/>
              </a:rPr>
              <a:t>  ;</a:t>
            </a:r>
            <a:r>
              <a:rPr lang="zh-CN" altLang="en-US" sz="2400" dirty="0">
                <a:ea typeface="宋体" panose="02010600030101010101" pitchFamily="2" charset="-122"/>
              </a:rPr>
              <a:t>逻辑右移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位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jne</a:t>
            </a:r>
            <a:r>
              <a:rPr lang="en-US" altLang="zh-CN" sz="2400" dirty="0">
                <a:ea typeface="宋体" panose="02010600030101010101" pitchFamily="2" charset="-122"/>
              </a:rPr>
              <a:t> .L10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.L7: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andl</a:t>
            </a:r>
            <a:r>
              <a:rPr lang="en-US" altLang="zh-CN" sz="2400" dirty="0">
                <a:ea typeface="宋体" panose="02010600030101010101" pitchFamily="2" charset="-122"/>
              </a:rPr>
              <a:t> $1, %</a:t>
            </a:r>
            <a:r>
              <a:rPr lang="en-US" altLang="zh-CN" sz="2400" dirty="0" err="1">
                <a:ea typeface="宋体" panose="02010600030101010101" pitchFamily="2" charset="-122"/>
              </a:rPr>
              <a:t>eax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F3C472-1C79-A9D1-10EE-289FFAF0BBBD}"/>
              </a:ext>
            </a:extLst>
          </p:cNvPr>
          <p:cNvSpPr/>
          <p:nvPr/>
        </p:nvSpPr>
        <p:spPr bwMode="auto">
          <a:xfrm>
            <a:off x="1676400" y="4876800"/>
            <a:ext cx="12192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7E4FBF-5299-BDA3-0EC8-C1104D147B98}"/>
              </a:ext>
            </a:extLst>
          </p:cNvPr>
          <p:cNvSpPr/>
          <p:nvPr/>
        </p:nvSpPr>
        <p:spPr bwMode="auto">
          <a:xfrm>
            <a:off x="1828800" y="3136557"/>
            <a:ext cx="495300" cy="3048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CE37AA-B57F-94AC-0527-949F55C06080}"/>
              </a:ext>
            </a:extLst>
          </p:cNvPr>
          <p:cNvSpPr/>
          <p:nvPr/>
        </p:nvSpPr>
        <p:spPr bwMode="auto">
          <a:xfrm>
            <a:off x="863428" y="3561835"/>
            <a:ext cx="12192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E8CAC2-45E6-65E8-5897-CA0CA945CBD2}"/>
              </a:ext>
            </a:extLst>
          </p:cNvPr>
          <p:cNvSpPr/>
          <p:nvPr/>
        </p:nvSpPr>
        <p:spPr bwMode="auto">
          <a:xfrm>
            <a:off x="868577" y="3994322"/>
            <a:ext cx="1219200" cy="381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>
            <a:extLst>
              <a:ext uri="{FF2B5EF4-FFF2-40B4-BE49-F238E27FC236}">
                <a16:creationId xmlns:a16="http://schemas.microsoft.com/office/drawing/2014/main" id="{600D3DC1-DC7C-6029-7B48-3ADB75B48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-215806"/>
            <a:ext cx="4038600" cy="1143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课堂练习</a:t>
            </a:r>
          </a:p>
        </p:txBody>
      </p:sp>
      <p:sp>
        <p:nvSpPr>
          <p:cNvPr id="77827" name="内容占位符 2">
            <a:extLst>
              <a:ext uri="{FF2B5EF4-FFF2-40B4-BE49-F238E27FC236}">
                <a16:creationId xmlns:a16="http://schemas.microsoft.com/office/drawing/2014/main" id="{9BC871AC-4A6B-C714-6B60-08B2CF21B70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程序填空，变量映射关系，并解释函数功能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Int </a:t>
            </a:r>
            <a:r>
              <a:rPr lang="en-US" altLang="zh-CN" sz="2400" dirty="0" err="1">
                <a:ea typeface="宋体" panose="02010600030101010101" pitchFamily="2" charset="-122"/>
              </a:rPr>
              <a:t>fun_a</a:t>
            </a:r>
            <a:r>
              <a:rPr lang="en-US" altLang="zh-CN" sz="2400" dirty="0">
                <a:ea typeface="宋体" panose="02010600030101010101" pitchFamily="2" charset="-122"/>
              </a:rPr>
              <a:t>(unsigned x) {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int </a:t>
            </a:r>
            <a:r>
              <a:rPr lang="en-US" altLang="zh-CN" sz="2400" dirty="0" err="1"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ea typeface="宋体" panose="02010600030101010101" pitchFamily="2" charset="-122"/>
              </a:rPr>
              <a:t> = 0;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while (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</a:rPr>
              <a:t>     ) {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^= x;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   x&gt;&gt;=1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}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return </a:t>
            </a:r>
            <a:r>
              <a:rPr lang="en-US" altLang="zh-CN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val&amp;0x01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77828" name="内容占位符 3">
            <a:extLst>
              <a:ext uri="{FF2B5EF4-FFF2-40B4-BE49-F238E27FC236}">
                <a16:creationId xmlns:a16="http://schemas.microsoft.com/office/drawing/2014/main" id="{C9ADA1A6-4594-FD4E-0227-0B1AA7712C6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648200" y="1600200"/>
            <a:ext cx="4572000" cy="4525963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x@$ebp+8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Movl</a:t>
            </a:r>
            <a:r>
              <a:rPr lang="en-US" altLang="zh-CN" sz="2400" dirty="0">
                <a:ea typeface="宋体" panose="02010600030101010101" pitchFamily="2" charset="-122"/>
              </a:rPr>
              <a:t> 8(%</a:t>
            </a:r>
            <a:r>
              <a:rPr lang="en-US" altLang="zh-CN" sz="2400" dirty="0" err="1">
                <a:ea typeface="宋体" panose="02010600030101010101" pitchFamily="2" charset="-122"/>
              </a:rPr>
              <a:t>ebp</a:t>
            </a:r>
            <a:r>
              <a:rPr lang="en-US" altLang="zh-CN" sz="2400" dirty="0">
                <a:ea typeface="宋体" panose="02010600030101010101" pitchFamily="2" charset="-122"/>
              </a:rPr>
              <a:t>), %</a:t>
            </a:r>
            <a:r>
              <a:rPr lang="en-US" altLang="zh-CN" sz="2400" dirty="0" err="1">
                <a:ea typeface="宋体" panose="02010600030101010101" pitchFamily="2" charset="-122"/>
              </a:rPr>
              <a:t>edx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Movl</a:t>
            </a:r>
            <a:r>
              <a:rPr lang="en-US" altLang="zh-CN" sz="2400" dirty="0">
                <a:ea typeface="宋体" panose="02010600030101010101" pitchFamily="2" charset="-122"/>
              </a:rPr>
              <a:t> $0, %</a:t>
            </a:r>
            <a:r>
              <a:rPr lang="en-US" altLang="zh-CN" sz="2400" dirty="0" err="1">
                <a:ea typeface="宋体" panose="02010600030101010101" pitchFamily="2" charset="-122"/>
              </a:rPr>
              <a:t>eax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Testl</a:t>
            </a:r>
            <a:r>
              <a:rPr lang="en-US" altLang="zh-CN" sz="2400" dirty="0">
                <a:ea typeface="宋体" panose="02010600030101010101" pitchFamily="2" charset="-122"/>
              </a:rPr>
              <a:t> %</a:t>
            </a:r>
            <a:r>
              <a:rPr lang="en-US" altLang="zh-CN" sz="2400" dirty="0" err="1">
                <a:ea typeface="宋体" panose="02010600030101010101" pitchFamily="2" charset="-122"/>
              </a:rPr>
              <a:t>edx</a:t>
            </a:r>
            <a:r>
              <a:rPr lang="en-US" altLang="zh-CN" sz="2400" dirty="0">
                <a:ea typeface="宋体" panose="02010600030101010101" pitchFamily="2" charset="-122"/>
              </a:rPr>
              <a:t>, %</a:t>
            </a:r>
            <a:r>
              <a:rPr lang="en-US" altLang="zh-CN" sz="2400" dirty="0" err="1">
                <a:ea typeface="宋体" panose="02010600030101010101" pitchFamily="2" charset="-122"/>
              </a:rPr>
              <a:t>edx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Je .L7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.L10: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xorl</a:t>
            </a:r>
            <a:r>
              <a:rPr lang="en-US" altLang="zh-CN" sz="2400" dirty="0">
                <a:ea typeface="宋体" panose="02010600030101010101" pitchFamily="2" charset="-122"/>
              </a:rPr>
              <a:t> %</a:t>
            </a:r>
            <a:r>
              <a:rPr lang="en-US" altLang="zh-CN" sz="2400" dirty="0" err="1">
                <a:ea typeface="宋体" panose="02010600030101010101" pitchFamily="2" charset="-122"/>
              </a:rPr>
              <a:t>edx</a:t>
            </a:r>
            <a:r>
              <a:rPr lang="en-US" altLang="zh-CN" sz="2400" dirty="0">
                <a:ea typeface="宋体" panose="02010600030101010101" pitchFamily="2" charset="-122"/>
              </a:rPr>
              <a:t>, %</a:t>
            </a:r>
            <a:r>
              <a:rPr lang="en-US" altLang="zh-CN" sz="2400" dirty="0" err="1">
                <a:ea typeface="宋体" panose="02010600030101010101" pitchFamily="2" charset="-122"/>
              </a:rPr>
              <a:t>eax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shrl</a:t>
            </a:r>
            <a:r>
              <a:rPr lang="en-US" altLang="zh-CN" sz="2400" dirty="0">
                <a:ea typeface="宋体" panose="02010600030101010101" pitchFamily="2" charset="-122"/>
              </a:rPr>
              <a:t> %</a:t>
            </a:r>
            <a:r>
              <a:rPr lang="en-US" altLang="zh-CN" sz="2400" dirty="0" err="1">
                <a:ea typeface="宋体" panose="02010600030101010101" pitchFamily="2" charset="-122"/>
              </a:rPr>
              <a:t>edx</a:t>
            </a:r>
            <a:r>
              <a:rPr lang="en-US" altLang="zh-CN" sz="2400" dirty="0">
                <a:ea typeface="宋体" panose="02010600030101010101" pitchFamily="2" charset="-122"/>
              </a:rPr>
              <a:t>  ;</a:t>
            </a:r>
            <a:r>
              <a:rPr lang="zh-CN" altLang="en-US" sz="2400" dirty="0">
                <a:ea typeface="宋体" panose="02010600030101010101" pitchFamily="2" charset="-122"/>
              </a:rPr>
              <a:t>逻辑右移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位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jne</a:t>
            </a:r>
            <a:r>
              <a:rPr lang="en-US" altLang="zh-CN" sz="2400" dirty="0">
                <a:ea typeface="宋体" panose="02010600030101010101" pitchFamily="2" charset="-122"/>
              </a:rPr>
              <a:t> .L10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.L7: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andl</a:t>
            </a:r>
            <a:r>
              <a:rPr lang="en-US" altLang="zh-CN" sz="2400" dirty="0">
                <a:ea typeface="宋体" panose="02010600030101010101" pitchFamily="2" charset="-122"/>
              </a:rPr>
              <a:t> $1, %</a:t>
            </a:r>
            <a:r>
              <a:rPr lang="en-US" altLang="zh-CN" sz="2400" dirty="0" err="1">
                <a:ea typeface="宋体" panose="02010600030101010101" pitchFamily="2" charset="-122"/>
              </a:rPr>
              <a:t>eax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7817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>
            <a:extLst>
              <a:ext uri="{FF2B5EF4-FFF2-40B4-BE49-F238E27FC236}">
                <a16:creationId xmlns:a16="http://schemas.microsoft.com/office/drawing/2014/main" id="{F374FC1F-43BB-CCC5-421D-D5B3B4C80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ea typeface="宋体" panose="02010600030101010101" pitchFamily="2" charset="-122"/>
              </a:rPr>
              <a:t>课堂练习</a:t>
            </a:r>
          </a:p>
        </p:txBody>
      </p:sp>
      <p:sp>
        <p:nvSpPr>
          <p:cNvPr id="79875" name="内容占位符 2">
            <a:extLst>
              <a:ext uri="{FF2B5EF4-FFF2-40B4-BE49-F238E27FC236}">
                <a16:creationId xmlns:a16="http://schemas.microsoft.com/office/drawing/2014/main" id="{02B04A2B-0465-EEDE-10AD-61DBC59B1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361114"/>
            <a:ext cx="4572000" cy="4800600"/>
          </a:xfrm>
        </p:spPr>
        <p:txBody>
          <a:bodyPr/>
          <a:lstStyle/>
          <a:p>
            <a:r>
              <a:rPr kumimoji="1" lang="zh-CN" altLang="en-US" sz="2000" dirty="0">
                <a:ea typeface="宋体" panose="02010600030101010101" pitchFamily="2" charset="-122"/>
              </a:rPr>
              <a:t>函数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fun_b</a:t>
            </a:r>
            <a:r>
              <a:rPr kumimoji="1" lang="en-US" altLang="zh-CN" sz="2000" dirty="0">
                <a:ea typeface="宋体" panose="02010600030101010101" pitchFamily="2" charset="-122"/>
              </a:rPr>
              <a:t>(unsigned long x) {</a:t>
            </a:r>
          </a:p>
          <a:p>
            <a:pPr lvl="1"/>
            <a:r>
              <a:rPr kumimoji="1" lang="en-US" altLang="zh-CN" sz="1800" dirty="0">
                <a:ea typeface="宋体" panose="02010600030101010101" pitchFamily="2" charset="-122"/>
              </a:rPr>
              <a:t>Long 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val</a:t>
            </a:r>
            <a:r>
              <a:rPr kumimoji="1" lang="en-US" altLang="zh-CN" sz="1800" dirty="0">
                <a:ea typeface="宋体" panose="02010600030101010101" pitchFamily="2" charset="-122"/>
              </a:rPr>
              <a:t> = 0;</a:t>
            </a:r>
          </a:p>
          <a:p>
            <a:pPr lvl="1"/>
            <a:r>
              <a:rPr kumimoji="1" lang="en-US" altLang="zh-CN" sz="1800" dirty="0">
                <a:ea typeface="宋体" panose="02010600030101010101" pitchFamily="2" charset="-122"/>
              </a:rPr>
              <a:t>Long 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i</a:t>
            </a:r>
            <a:r>
              <a:rPr kumimoji="1" lang="en-US" altLang="zh-CN" sz="1800" dirty="0">
                <a:ea typeface="宋体" panose="02010600030101010101" pitchFamily="2" charset="-122"/>
              </a:rPr>
              <a:t>;</a:t>
            </a:r>
          </a:p>
          <a:p>
            <a:pPr lvl="1"/>
            <a:r>
              <a:rPr kumimoji="1" lang="en-US" altLang="zh-CN" sz="1800" dirty="0">
                <a:ea typeface="宋体" panose="02010600030101010101" pitchFamily="2" charset="-122"/>
              </a:rPr>
              <a:t>For (</a:t>
            </a:r>
            <a:r>
              <a:rPr kumimoji="1" lang="mr-IN" altLang="zh-CN" sz="1800" dirty="0"/>
              <a:t>…</a:t>
            </a:r>
            <a:r>
              <a:rPr kumimoji="1" lang="en-US" altLang="zh-CN" sz="1800" dirty="0">
                <a:ea typeface="宋体" panose="02010600030101010101" pitchFamily="2" charset="-122"/>
              </a:rPr>
              <a:t> ; </a:t>
            </a:r>
            <a:r>
              <a:rPr kumimoji="1" lang="mr-IN" altLang="zh-CN" sz="1800" dirty="0"/>
              <a:t>…</a:t>
            </a:r>
            <a:r>
              <a:rPr kumimoji="1" lang="en-US" altLang="zh-CN" sz="1800" dirty="0">
                <a:ea typeface="宋体" panose="02010600030101010101" pitchFamily="2" charset="-122"/>
              </a:rPr>
              <a:t> ; </a:t>
            </a:r>
            <a:r>
              <a:rPr kumimoji="1" lang="mr-IN" altLang="zh-CN" sz="1800" dirty="0"/>
              <a:t>…</a:t>
            </a:r>
            <a:r>
              <a:rPr kumimoji="1" lang="en-US" altLang="zh-CN" sz="1800" dirty="0">
                <a:ea typeface="宋体" panose="02010600030101010101" pitchFamily="2" charset="-122"/>
              </a:rPr>
              <a:t>) {</a:t>
            </a:r>
          </a:p>
          <a:p>
            <a:pPr lvl="2"/>
            <a:r>
              <a:rPr kumimoji="1" lang="mr-IN" altLang="zh-CN" sz="1600" dirty="0"/>
              <a:t>…</a:t>
            </a:r>
            <a:endParaRPr kumimoji="1" lang="en-US" altLang="zh-CN" sz="1600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sz="1800" dirty="0">
                <a:ea typeface="宋体" panose="02010600030101010101" pitchFamily="2" charset="-122"/>
              </a:rPr>
              <a:t>}</a:t>
            </a:r>
          </a:p>
          <a:p>
            <a:pPr lvl="1"/>
            <a:r>
              <a:rPr kumimoji="1" lang="en-US" altLang="zh-CN" sz="1800" dirty="0">
                <a:ea typeface="宋体" panose="02010600030101010101" pitchFamily="2" charset="-122"/>
              </a:rPr>
              <a:t>Return 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val</a:t>
            </a:r>
            <a:r>
              <a:rPr kumimoji="1" lang="en-US" altLang="zh-CN" sz="1800" dirty="0">
                <a:ea typeface="宋体" panose="02010600030101010101" pitchFamily="2" charset="-122"/>
              </a:rPr>
              <a:t>;</a:t>
            </a:r>
          </a:p>
          <a:p>
            <a:r>
              <a:rPr kumimoji="1" lang="en-US" altLang="zh-CN" sz="2000" dirty="0">
                <a:ea typeface="宋体" panose="02010600030101010101" pitchFamily="2" charset="-122"/>
              </a:rPr>
              <a:t>}</a:t>
            </a:r>
          </a:p>
          <a:p>
            <a:r>
              <a:rPr kumimoji="1" lang="en-US" altLang="zh-CN" sz="2000" dirty="0" err="1">
                <a:ea typeface="宋体" panose="02010600030101010101" pitchFamily="2" charset="-122"/>
              </a:rPr>
              <a:t>Gcc</a:t>
            </a:r>
            <a:r>
              <a:rPr kumimoji="1" lang="zh-CN" altLang="en-US" sz="2000" dirty="0">
                <a:ea typeface="宋体" panose="02010600030101010101" pitchFamily="2" charset="-122"/>
              </a:rPr>
              <a:t>生成的汇编代码如右所示。</a:t>
            </a:r>
            <a:endParaRPr kumimoji="1" lang="en-US" altLang="zh-CN" sz="2000" dirty="0"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ea typeface="宋体" panose="02010600030101010101" pitchFamily="2" charset="-122"/>
              </a:rPr>
              <a:t>完成下面工作：</a:t>
            </a:r>
            <a:endParaRPr kumimoji="1"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sz="1800" dirty="0">
                <a:ea typeface="宋体" panose="02010600030101010101" pitchFamily="2" charset="-122"/>
              </a:rPr>
              <a:t>A. </a:t>
            </a:r>
            <a:r>
              <a:rPr kumimoji="1" lang="zh-CN" altLang="en-US" sz="1800" dirty="0">
                <a:ea typeface="宋体" panose="02010600030101010101" pitchFamily="2" charset="-122"/>
              </a:rPr>
              <a:t>根据汇编代码，填写</a:t>
            </a:r>
            <a:r>
              <a:rPr kumimoji="1" lang="en-US" altLang="zh-CN" sz="1800" dirty="0">
                <a:ea typeface="宋体" panose="02010600030101010101" pitchFamily="2" charset="-122"/>
              </a:rPr>
              <a:t>C</a:t>
            </a:r>
            <a:r>
              <a:rPr kumimoji="1" lang="zh-CN" altLang="en-US" sz="1800" dirty="0">
                <a:ea typeface="宋体" panose="02010600030101010101" pitchFamily="2" charset="-122"/>
              </a:rPr>
              <a:t>代码缺失的部分；</a:t>
            </a:r>
            <a:endParaRPr kumimoji="1"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sz="1800" dirty="0">
                <a:ea typeface="宋体" panose="02010600030101010101" pitchFamily="2" charset="-122"/>
              </a:rPr>
              <a:t>B. </a:t>
            </a:r>
            <a:r>
              <a:rPr kumimoji="1" lang="zh-CN" altLang="en-US" sz="1800" dirty="0">
                <a:ea typeface="宋体" panose="02010600030101010101" pitchFamily="2" charset="-122"/>
              </a:rPr>
              <a:t>解释循环前为什么没有初始测试，也没有初始跳转到循环内部的测试部分；</a:t>
            </a:r>
            <a:endParaRPr kumimoji="1"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sz="1800" dirty="0">
                <a:ea typeface="宋体" panose="02010600030101010101" pitchFamily="2" charset="-122"/>
              </a:rPr>
              <a:t>C. </a:t>
            </a:r>
            <a:r>
              <a:rPr kumimoji="1" lang="zh-CN" altLang="en-US" sz="1800" dirty="0">
                <a:ea typeface="宋体" panose="02010600030101010101" pitchFamily="2" charset="-122"/>
              </a:rPr>
              <a:t>用自然语言描述这个函数的功能</a:t>
            </a:r>
            <a:endParaRPr kumimoji="1"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79876" name="幻灯片编号占位符 3">
            <a:extLst>
              <a:ext uri="{FF2B5EF4-FFF2-40B4-BE49-F238E27FC236}">
                <a16:creationId xmlns:a16="http://schemas.microsoft.com/office/drawing/2014/main" id="{81EC98D6-0E1B-54DD-B051-EAA5DF92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B8B8BDF1-8530-408C-89D8-113DA5A2295B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46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29305FC-B652-4CDD-5C99-3809F17B2A91}"/>
              </a:ext>
            </a:extLst>
          </p:cNvPr>
          <p:cNvSpPr txBox="1">
            <a:spLocks/>
          </p:cNvSpPr>
          <p:nvPr/>
        </p:nvSpPr>
        <p:spPr bwMode="auto">
          <a:xfrm>
            <a:off x="5029200" y="1524000"/>
            <a:ext cx="3810000" cy="4800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kumimoji="1" lang="en-US" altLang="zh-CN" sz="2000" b="0" kern="0" dirty="0"/>
              <a:t># x in %</a:t>
            </a:r>
            <a:r>
              <a:rPr kumimoji="1" lang="en-US" altLang="zh-CN" sz="2000" b="0" kern="0" dirty="0" err="1"/>
              <a:t>rdi</a:t>
            </a:r>
            <a:endParaRPr kumimoji="1" lang="en-US" altLang="zh-CN" sz="2000" b="0" kern="0" dirty="0"/>
          </a:p>
          <a:p>
            <a:pPr marL="0" indent="0">
              <a:buFontTx/>
              <a:buNone/>
              <a:defRPr/>
            </a:pPr>
            <a:r>
              <a:rPr kumimoji="1" lang="en-US" altLang="zh-CN" sz="2000" b="0" kern="0" dirty="0"/>
              <a:t>1 </a:t>
            </a:r>
            <a:r>
              <a:rPr kumimoji="1" lang="en-US" altLang="zh-CN" sz="2000" b="0" kern="0" dirty="0" err="1"/>
              <a:t>func_b</a:t>
            </a:r>
            <a:r>
              <a:rPr kumimoji="1" lang="en-US" altLang="zh-CN" sz="2000" b="0" kern="0" dirty="0"/>
              <a:t>:</a:t>
            </a:r>
          </a:p>
          <a:p>
            <a:pPr marL="457200" indent="-457200">
              <a:buFontTx/>
              <a:buAutoNum type="arabicPlain" startAt="2"/>
              <a:defRPr/>
            </a:pPr>
            <a:r>
              <a:rPr kumimoji="1" lang="en-US" altLang="zh-CN" sz="2000" b="0" kern="0" dirty="0" err="1"/>
              <a:t>Movl</a:t>
            </a:r>
            <a:r>
              <a:rPr kumimoji="1" lang="en-US" altLang="zh-CN" sz="2000" b="0" kern="0" dirty="0"/>
              <a:t> $64, %</a:t>
            </a:r>
            <a:r>
              <a:rPr kumimoji="1" lang="en-US" altLang="zh-CN" sz="2000" b="0" kern="0" dirty="0" err="1"/>
              <a:t>edx</a:t>
            </a:r>
            <a:endParaRPr kumimoji="1" lang="en-US" altLang="zh-CN" sz="2000" b="0" kern="0" dirty="0"/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b="0" kern="0" dirty="0"/>
              <a:t>  </a:t>
            </a:r>
            <a:r>
              <a:rPr kumimoji="1" lang="en-US" altLang="zh-CN" sz="2000" b="0" kern="0" dirty="0" err="1"/>
              <a:t>movl</a:t>
            </a:r>
            <a:r>
              <a:rPr kumimoji="1" lang="en-US" altLang="zh-CN" sz="2000" b="0" kern="0" dirty="0"/>
              <a:t> $0, %</a:t>
            </a:r>
            <a:r>
              <a:rPr kumimoji="1" lang="en-US" altLang="zh-CN" sz="2000" b="0" kern="0" dirty="0" err="1"/>
              <a:t>eax</a:t>
            </a:r>
            <a:endParaRPr kumimoji="1" lang="en-US" altLang="zh-CN" sz="2000" b="0" kern="0" dirty="0"/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b="0" kern="0" dirty="0"/>
              <a:t>.L10:</a:t>
            </a:r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b="0" kern="0" dirty="0"/>
              <a:t>  </a:t>
            </a:r>
            <a:r>
              <a:rPr kumimoji="1" lang="en-US" altLang="zh-CN" sz="2000" b="0" kern="0" dirty="0" err="1"/>
              <a:t>movq</a:t>
            </a:r>
            <a:r>
              <a:rPr kumimoji="1" lang="en-US" altLang="zh-CN" sz="2000" b="0" kern="0" dirty="0"/>
              <a:t> %</a:t>
            </a:r>
            <a:r>
              <a:rPr kumimoji="1" lang="en-US" altLang="zh-CN" sz="2000" b="0" kern="0" dirty="0" err="1"/>
              <a:t>rdi</a:t>
            </a:r>
            <a:r>
              <a:rPr kumimoji="1" lang="en-US" altLang="zh-CN" sz="2000" b="0" kern="0" dirty="0"/>
              <a:t>, %</a:t>
            </a:r>
            <a:r>
              <a:rPr kumimoji="1" lang="en-US" altLang="zh-CN" sz="2000" b="0" kern="0" dirty="0" err="1"/>
              <a:t>rcx</a:t>
            </a:r>
            <a:endParaRPr kumimoji="1" lang="en-US" altLang="zh-CN" sz="2000" b="0" kern="0" dirty="0"/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b="0" kern="0" dirty="0"/>
              <a:t>  </a:t>
            </a:r>
            <a:r>
              <a:rPr kumimoji="1" lang="en-US" altLang="zh-CN" sz="2000" b="0" kern="0" dirty="0" err="1"/>
              <a:t>andl</a:t>
            </a:r>
            <a:r>
              <a:rPr kumimoji="1" lang="en-US" altLang="zh-CN" sz="2000" b="0" kern="0" dirty="0"/>
              <a:t>  $1, %</a:t>
            </a:r>
            <a:r>
              <a:rPr kumimoji="1" lang="en-US" altLang="zh-CN" sz="2000" b="0" kern="0" dirty="0" err="1"/>
              <a:t>ecx</a:t>
            </a:r>
            <a:endParaRPr kumimoji="1" lang="en-US" altLang="zh-CN" sz="2000" b="0" kern="0" dirty="0"/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b="0" kern="0" dirty="0"/>
              <a:t>  </a:t>
            </a:r>
            <a:r>
              <a:rPr kumimoji="1" lang="en-US" altLang="zh-CN" sz="2000" b="0" kern="0" dirty="0" err="1"/>
              <a:t>addq</a:t>
            </a:r>
            <a:r>
              <a:rPr kumimoji="1" lang="en-US" altLang="zh-CN" sz="2000" b="0" kern="0" dirty="0"/>
              <a:t> %</a:t>
            </a:r>
            <a:r>
              <a:rPr kumimoji="1" lang="en-US" altLang="zh-CN" sz="2000" b="0" kern="0" dirty="0" err="1"/>
              <a:t>rax</a:t>
            </a:r>
            <a:r>
              <a:rPr kumimoji="1" lang="en-US" altLang="zh-CN" sz="2000" b="0" kern="0" dirty="0"/>
              <a:t>, %</a:t>
            </a:r>
            <a:r>
              <a:rPr kumimoji="1" lang="en-US" altLang="zh-CN" sz="2000" b="0" kern="0" dirty="0" err="1"/>
              <a:t>rax</a:t>
            </a:r>
            <a:endParaRPr kumimoji="1" lang="en-US" altLang="zh-CN" sz="2000" b="0" kern="0" dirty="0"/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b="0" kern="0" dirty="0"/>
              <a:t>  </a:t>
            </a:r>
            <a:r>
              <a:rPr kumimoji="1" lang="en-US" altLang="zh-CN" sz="2000" b="0" kern="0" dirty="0" err="1"/>
              <a:t>orq</a:t>
            </a:r>
            <a:r>
              <a:rPr kumimoji="1" lang="en-US" altLang="zh-CN" sz="2000" b="0" kern="0" dirty="0"/>
              <a:t> % </a:t>
            </a:r>
            <a:r>
              <a:rPr kumimoji="1" lang="en-US" altLang="zh-CN" sz="2000" b="0" kern="0" dirty="0" err="1"/>
              <a:t>rcx</a:t>
            </a:r>
            <a:r>
              <a:rPr kumimoji="1" lang="en-US" altLang="zh-CN" sz="2000" b="0" kern="0" dirty="0"/>
              <a:t>, %</a:t>
            </a:r>
            <a:r>
              <a:rPr kumimoji="1" lang="en-US" altLang="zh-CN" sz="2000" b="0" kern="0" dirty="0" err="1"/>
              <a:t>rax</a:t>
            </a:r>
            <a:endParaRPr kumimoji="1" lang="en-US" altLang="zh-CN" sz="2000" b="0" kern="0" dirty="0"/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b="0" kern="0" dirty="0"/>
              <a:t>  </a:t>
            </a:r>
            <a:r>
              <a:rPr kumimoji="1" lang="en-US" altLang="zh-CN" sz="2000" b="0" kern="0" dirty="0" err="1"/>
              <a:t>shrq</a:t>
            </a:r>
            <a:r>
              <a:rPr kumimoji="1" lang="en-US" altLang="zh-CN" sz="2000" b="0" kern="0" dirty="0"/>
              <a:t> %</a:t>
            </a:r>
            <a:r>
              <a:rPr kumimoji="1" lang="en-US" altLang="zh-CN" sz="2000" b="0" kern="0" dirty="0" err="1"/>
              <a:t>rdi</a:t>
            </a:r>
            <a:endParaRPr kumimoji="1" lang="en-US" altLang="zh-CN" sz="2000" b="0" kern="0" dirty="0"/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b="0" kern="0" dirty="0"/>
              <a:t>  </a:t>
            </a:r>
            <a:r>
              <a:rPr kumimoji="1" lang="en-US" altLang="zh-CN" sz="2000" b="0" kern="0" dirty="0" err="1"/>
              <a:t>subq</a:t>
            </a:r>
            <a:r>
              <a:rPr kumimoji="1" lang="en-US" altLang="zh-CN" sz="2000" b="0" kern="0" dirty="0"/>
              <a:t> $1, %</a:t>
            </a:r>
            <a:r>
              <a:rPr kumimoji="1" lang="en-US" altLang="zh-CN" sz="2000" b="0" kern="0" dirty="0" err="1"/>
              <a:t>rdx</a:t>
            </a:r>
            <a:endParaRPr kumimoji="1" lang="en-US" altLang="zh-CN" sz="2000" b="0" kern="0" dirty="0"/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b="0" kern="0" dirty="0"/>
              <a:t>  </a:t>
            </a:r>
            <a:r>
              <a:rPr kumimoji="1" lang="en-US" altLang="zh-CN" sz="2000" b="0" kern="0" dirty="0" err="1"/>
              <a:t>jne</a:t>
            </a:r>
            <a:r>
              <a:rPr kumimoji="1" lang="en-US" altLang="zh-CN" sz="2000" b="0" kern="0" dirty="0"/>
              <a:t> .L10</a:t>
            </a:r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b="0" kern="0" dirty="0"/>
              <a:t>  ret </a:t>
            </a:r>
            <a:endParaRPr kumimoji="1" lang="en-US" altLang="zh-CN" sz="1800" b="0" kern="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>
            <a:extLst>
              <a:ext uri="{FF2B5EF4-FFF2-40B4-BE49-F238E27FC236}">
                <a16:creationId xmlns:a16="http://schemas.microsoft.com/office/drawing/2014/main" id="{7541799B-1EA6-11E5-F904-CF67DD641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ea typeface="宋体" panose="02010600030101010101" pitchFamily="2" charset="-122"/>
              </a:rPr>
              <a:t>练习答案</a:t>
            </a:r>
          </a:p>
        </p:txBody>
      </p:sp>
      <p:sp>
        <p:nvSpPr>
          <p:cNvPr id="80899" name="内容占位符 2">
            <a:extLst>
              <a:ext uri="{FF2B5EF4-FFF2-40B4-BE49-F238E27FC236}">
                <a16:creationId xmlns:a16="http://schemas.microsoft.com/office/drawing/2014/main" id="{0B245B30-CCA8-13E3-0C67-860950116F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>
                <a:ea typeface="宋体" panose="02010600030101010101" pitchFamily="2" charset="-122"/>
              </a:rPr>
              <a:t>fun_b(unsigned long x) {</a:t>
            </a:r>
          </a:p>
          <a:p>
            <a:pPr lvl="1"/>
            <a:r>
              <a:rPr kumimoji="1" lang="en-US" altLang="zh-CN" sz="1800">
                <a:ea typeface="宋体" panose="02010600030101010101" pitchFamily="2" charset="-122"/>
              </a:rPr>
              <a:t>Long val = 0;</a:t>
            </a:r>
          </a:p>
          <a:p>
            <a:pPr lvl="1"/>
            <a:r>
              <a:rPr kumimoji="1" lang="en-US" altLang="zh-CN" sz="1800">
                <a:ea typeface="宋体" panose="02010600030101010101" pitchFamily="2" charset="-122"/>
              </a:rPr>
              <a:t>Long i;</a:t>
            </a:r>
          </a:p>
          <a:p>
            <a:pPr lvl="1"/>
            <a:r>
              <a:rPr kumimoji="1" lang="en-US" altLang="zh-CN" sz="1800">
                <a:ea typeface="宋体" panose="02010600030101010101" pitchFamily="2" charset="-122"/>
              </a:rPr>
              <a:t>For (i=64; i!=0 ; i--) {	// </a:t>
            </a:r>
            <a:r>
              <a:rPr kumimoji="1" lang="zh-CN" altLang="en-US" sz="1800">
                <a:ea typeface="宋体" panose="02010600030101010101" pitchFamily="2" charset="-122"/>
              </a:rPr>
              <a:t>尽量忠于原意</a:t>
            </a:r>
            <a:endParaRPr kumimoji="1" lang="en-US" altLang="zh-CN" sz="1800">
              <a:ea typeface="宋体" panose="02010600030101010101" pitchFamily="2" charset="-122"/>
            </a:endParaRPr>
          </a:p>
          <a:p>
            <a:pPr lvl="2"/>
            <a:r>
              <a:rPr kumimoji="1" lang="en-US" altLang="zh-CN" sz="1600">
                <a:ea typeface="宋体" panose="02010600030101010101" pitchFamily="2" charset="-122"/>
              </a:rPr>
              <a:t>Val = (val &lt;&lt; 1) | (x&amp;1)</a:t>
            </a:r>
          </a:p>
          <a:p>
            <a:pPr lvl="2"/>
            <a:r>
              <a:rPr kumimoji="1" lang="en-US" altLang="zh-CN" sz="1600">
                <a:ea typeface="宋体" panose="02010600030101010101" pitchFamily="2" charset="-122"/>
              </a:rPr>
              <a:t>X &gt;&gt;= 1;</a:t>
            </a:r>
          </a:p>
          <a:p>
            <a:pPr lvl="1"/>
            <a:r>
              <a:rPr kumimoji="1" lang="en-US" altLang="zh-CN" sz="1800">
                <a:ea typeface="宋体" panose="02010600030101010101" pitchFamily="2" charset="-122"/>
              </a:rPr>
              <a:t>}</a:t>
            </a:r>
          </a:p>
          <a:p>
            <a:pPr lvl="1"/>
            <a:r>
              <a:rPr kumimoji="1" lang="en-US" altLang="zh-CN" sz="1800">
                <a:ea typeface="宋体" panose="02010600030101010101" pitchFamily="2" charset="-122"/>
              </a:rPr>
              <a:t>Return val;</a:t>
            </a:r>
          </a:p>
          <a:p>
            <a:r>
              <a:rPr kumimoji="1" lang="en-US" altLang="zh-CN" sz="2000">
                <a:ea typeface="宋体" panose="02010600030101010101" pitchFamily="2" charset="-122"/>
              </a:rPr>
              <a:t>}</a:t>
            </a:r>
          </a:p>
          <a:p>
            <a:r>
              <a:rPr kumimoji="1" lang="en-US" altLang="zh-CN" sz="2000">
                <a:ea typeface="宋体" panose="02010600030101010101" pitchFamily="2" charset="-122"/>
              </a:rPr>
              <a:t>2</a:t>
            </a:r>
            <a:r>
              <a:rPr kumimoji="1" lang="zh-CN" altLang="en-US" sz="2000">
                <a:ea typeface="宋体" panose="02010600030101010101" pitchFamily="2" charset="-122"/>
              </a:rPr>
              <a:t>）因为循环次数是常量</a:t>
            </a:r>
            <a:endParaRPr kumimoji="1" lang="en-US" altLang="zh-CN" sz="2000">
              <a:ea typeface="宋体" panose="02010600030101010101" pitchFamily="2" charset="-122"/>
            </a:endParaRPr>
          </a:p>
          <a:p>
            <a:r>
              <a:rPr kumimoji="1" lang="en-US" altLang="zh-CN" sz="2000">
                <a:ea typeface="宋体" panose="02010600030101010101" pitchFamily="2" charset="-122"/>
              </a:rPr>
              <a:t>3</a:t>
            </a:r>
            <a:r>
              <a:rPr kumimoji="1" lang="zh-CN" altLang="en-US" sz="2000">
                <a:ea typeface="宋体" panose="02010600030101010101" pitchFamily="2" charset="-122"/>
              </a:rPr>
              <a:t>）将</a:t>
            </a:r>
            <a:r>
              <a:rPr kumimoji="1" lang="en-US" altLang="zh-CN" sz="2000">
                <a:ea typeface="宋体" panose="02010600030101010101" pitchFamily="2" charset="-122"/>
              </a:rPr>
              <a:t>x</a:t>
            </a:r>
            <a:r>
              <a:rPr kumimoji="1" lang="zh-CN" altLang="en-US" sz="2000">
                <a:ea typeface="宋体" panose="02010600030101010101" pitchFamily="2" charset="-122"/>
              </a:rPr>
              <a:t>镜像反转</a:t>
            </a:r>
            <a:endParaRPr kumimoji="1" lang="en-US" altLang="zh-CN" sz="2000">
              <a:ea typeface="宋体" panose="02010600030101010101" pitchFamily="2" charset="-122"/>
            </a:endParaRPr>
          </a:p>
        </p:txBody>
      </p:sp>
      <p:sp>
        <p:nvSpPr>
          <p:cNvPr id="80900" name="幻灯片编号占位符 3">
            <a:extLst>
              <a:ext uri="{FF2B5EF4-FFF2-40B4-BE49-F238E27FC236}">
                <a16:creationId xmlns:a16="http://schemas.microsoft.com/office/drawing/2014/main" id="{A7E502BC-C53D-28EA-FE53-CE875659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B8B8BDF1-8530-408C-89D8-113DA5A2295B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47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Observations About Recursion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idx="1"/>
          </p:nvPr>
        </p:nvSpPr>
        <p:spPr>
          <a:xfrm>
            <a:off x="251520" y="1024272"/>
            <a:ext cx="8382000" cy="5435600"/>
          </a:xfrm>
          <a:ln/>
        </p:spPr>
        <p:txBody>
          <a:bodyPr/>
          <a:lstStyle/>
          <a:p>
            <a:r>
              <a:rPr lang="en-US" sz="2800" dirty="0"/>
              <a:t>Handled Without Special Consideration</a:t>
            </a:r>
          </a:p>
          <a:p>
            <a:pPr lvl="1"/>
            <a:r>
              <a:rPr lang="en-US" sz="2400" dirty="0"/>
              <a:t>Stack frames mean that each function call has private storage</a:t>
            </a:r>
          </a:p>
          <a:p>
            <a:pPr lvl="2"/>
            <a:r>
              <a:rPr lang="en-US" sz="2000" dirty="0"/>
              <a:t>Saved registers &amp; local variables</a:t>
            </a:r>
          </a:p>
          <a:p>
            <a:pPr lvl="2"/>
            <a:r>
              <a:rPr lang="en-US" sz="2000" dirty="0"/>
              <a:t>Saved return pointer</a:t>
            </a:r>
          </a:p>
          <a:p>
            <a:pPr lvl="1"/>
            <a:r>
              <a:rPr lang="en-US" sz="2400" dirty="0"/>
              <a:t>Register saving conventions prevent one function call from corrupting another’s data</a:t>
            </a:r>
          </a:p>
          <a:p>
            <a:pPr lvl="2"/>
            <a:r>
              <a:rPr lang="en-US" sz="2000" dirty="0"/>
              <a:t>Unless the C code explicitly does so (e.g., buffer overflow in Lecture 9)</a:t>
            </a:r>
          </a:p>
          <a:p>
            <a:pPr lvl="1"/>
            <a:r>
              <a:rPr lang="en-US" sz="2400" dirty="0"/>
              <a:t>Stack discipline follows call / return pattern</a:t>
            </a:r>
          </a:p>
          <a:p>
            <a:pPr lvl="2"/>
            <a:r>
              <a:rPr lang="en-US" sz="2000" dirty="0"/>
              <a:t>If P calls Q, then Q returns before P</a:t>
            </a:r>
          </a:p>
          <a:p>
            <a:pPr lvl="2"/>
            <a:r>
              <a:rPr lang="en-US" sz="2000" dirty="0"/>
              <a:t>Last-In, First-Out</a:t>
            </a:r>
          </a:p>
          <a:p>
            <a:r>
              <a:rPr lang="en-US" sz="2800" dirty="0"/>
              <a:t>Also works for mutual recursion</a:t>
            </a:r>
          </a:p>
          <a:p>
            <a:pPr lvl="1"/>
            <a:r>
              <a:rPr lang="en-US" sz="2400" dirty="0"/>
              <a:t>P calls Q; Q calls P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23649" y="1089472"/>
            <a:ext cx="5867400" cy="5232400"/>
          </a:xfrm>
        </p:spPr>
        <p:txBody>
          <a:bodyPr/>
          <a:lstStyle/>
          <a:p>
            <a:r>
              <a:rPr lang="en-US" sz="2400" dirty="0"/>
              <a:t>Important Points</a:t>
            </a:r>
          </a:p>
          <a:p>
            <a:pPr lvl="1"/>
            <a:r>
              <a:rPr lang="en-US" sz="2000" dirty="0"/>
              <a:t>Stack is the right data structure for procedure call / return</a:t>
            </a:r>
          </a:p>
          <a:p>
            <a:pPr lvl="2"/>
            <a:r>
              <a:rPr lang="en-US" sz="1800" dirty="0"/>
              <a:t>If P calls Q, then Q returns before P</a:t>
            </a:r>
          </a:p>
          <a:p>
            <a:r>
              <a:rPr lang="en-US" sz="2400" dirty="0"/>
              <a:t>Recursion (&amp; mutual recursion) handled by normal calling conventions</a:t>
            </a:r>
          </a:p>
          <a:p>
            <a:pPr lvl="1"/>
            <a:r>
              <a:rPr lang="en-US" sz="2000" dirty="0"/>
              <a:t>Can safely store values in local stack frame and in </a:t>
            </a:r>
            <a:r>
              <a:rPr lang="en-US" sz="2000" dirty="0" err="1"/>
              <a:t>callee</a:t>
            </a:r>
            <a:r>
              <a:rPr lang="en-US" sz="2000" dirty="0"/>
              <a:t>-saved registers</a:t>
            </a:r>
          </a:p>
          <a:p>
            <a:pPr lvl="1"/>
            <a:r>
              <a:rPr lang="en-US" sz="2000" dirty="0"/>
              <a:t>Put function arguments at top of stack</a:t>
            </a:r>
          </a:p>
          <a:p>
            <a:pPr lvl="1"/>
            <a:r>
              <a:rPr lang="en-US" sz="2000" dirty="0"/>
              <a:t>Result return in </a:t>
            </a:r>
            <a:r>
              <a:rPr lang="en-US" sz="2000" dirty="0">
                <a:latin typeface="Courier New Bold"/>
              </a:rPr>
              <a:t>%</a:t>
            </a:r>
            <a:r>
              <a:rPr lang="en-US" sz="2000" dirty="0" err="1">
                <a:latin typeface="Courier New Bold"/>
              </a:rPr>
              <a:t>rax</a:t>
            </a:r>
            <a:endParaRPr lang="en-US" sz="2000" dirty="0">
              <a:latin typeface="Courier New Bold"/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Pointers are addresses of values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+mn-lt"/>
              </a:rPr>
              <a:t>On stack or global</a:t>
            </a:r>
          </a:p>
        </p:txBody>
      </p:sp>
      <p:sp>
        <p:nvSpPr>
          <p:cNvPr id="81924" name="Rectangle 4"/>
          <p:cNvSpPr>
            <a:spLocks/>
          </p:cNvSpPr>
          <p:nvPr/>
        </p:nvSpPr>
        <p:spPr bwMode="auto">
          <a:xfrm>
            <a:off x="7620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81925" name="Rectangle 5"/>
          <p:cNvSpPr>
            <a:spLocks/>
          </p:cNvSpPr>
          <p:nvPr/>
        </p:nvSpPr>
        <p:spPr bwMode="auto">
          <a:xfrm>
            <a:off x="7620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1926" name="Rectangle 6"/>
          <p:cNvSpPr>
            <a:spLocks/>
          </p:cNvSpPr>
          <p:nvPr/>
        </p:nvSpPr>
        <p:spPr bwMode="auto">
          <a:xfrm>
            <a:off x="762000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1927" name="Rectangle 7"/>
          <p:cNvSpPr>
            <a:spLocks/>
          </p:cNvSpPr>
          <p:nvPr/>
        </p:nvSpPr>
        <p:spPr bwMode="auto">
          <a:xfrm>
            <a:off x="7620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8" name="Rectangle 8"/>
          <p:cNvSpPr>
            <a:spLocks/>
          </p:cNvSpPr>
          <p:nvPr/>
        </p:nvSpPr>
        <p:spPr bwMode="auto">
          <a:xfrm>
            <a:off x="7620000" y="3581400"/>
            <a:ext cx="1270000" cy="304800"/>
          </a:xfrm>
          <a:prstGeom prst="rect">
            <a:avLst/>
          </a:prstGeom>
          <a:solidFill>
            <a:srgbClr val="D9D9D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%</a:t>
            </a:r>
            <a:r>
              <a:rPr lang="en-US" sz="1800" dirty="0" err="1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rbp</a:t>
            </a:r>
            <a:endParaRPr lang="en-US" sz="1800" dirty="0">
              <a:solidFill>
                <a:srgbClr val="7F7F7F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1929" name="Rectangle 9"/>
          <p:cNvSpPr>
            <a:spLocks/>
          </p:cNvSpPr>
          <p:nvPr/>
        </p:nvSpPr>
        <p:spPr bwMode="auto">
          <a:xfrm>
            <a:off x="7620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81930" name="Rectangle 10"/>
          <p:cNvSpPr>
            <a:spLocks/>
          </p:cNvSpPr>
          <p:nvPr/>
        </p:nvSpPr>
        <p:spPr bwMode="auto">
          <a:xfrm>
            <a:off x="6535738" y="2125663"/>
            <a:ext cx="68421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81931" name="AutoShape 11"/>
          <p:cNvSpPr>
            <a:spLocks/>
          </p:cNvSpPr>
          <p:nvPr/>
        </p:nvSpPr>
        <p:spPr bwMode="auto">
          <a:xfrm>
            <a:off x="7283450" y="1295400"/>
            <a:ext cx="228600" cy="2286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7207250" y="3732213"/>
            <a:ext cx="280988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3" name="Rectangle 13"/>
          <p:cNvSpPr>
            <a:spLocks/>
          </p:cNvSpPr>
          <p:nvPr/>
        </p:nvSpPr>
        <p:spPr bwMode="auto">
          <a:xfrm>
            <a:off x="5646738" y="3552825"/>
            <a:ext cx="15621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rPr>
              <a:t>(Optional)</a:t>
            </a: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7207250" y="6365875"/>
            <a:ext cx="2905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5" name="Rectangle 15"/>
          <p:cNvSpPr>
            <a:spLocks/>
          </p:cNvSpPr>
          <p:nvPr/>
        </p:nvSpPr>
        <p:spPr bwMode="auto">
          <a:xfrm>
            <a:off x="5765800" y="6184900"/>
            <a:ext cx="1485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562600" cy="5435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Passing control</a:t>
            </a:r>
          </a:p>
          <a:p>
            <a:pPr lvl="1">
              <a:spcBef>
                <a:spcPts val="0"/>
              </a:spcBef>
            </a:pPr>
            <a:r>
              <a:rPr lang="en-US" dirty="0"/>
              <a:t>To beginning of procedure code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Back to return point</a:t>
            </a:r>
          </a:p>
          <a:p>
            <a:pPr>
              <a:spcBef>
                <a:spcPts val="0"/>
              </a:spcBef>
            </a:pPr>
            <a:r>
              <a:rPr lang="en-US" dirty="0"/>
              <a:t>Passing data</a:t>
            </a:r>
          </a:p>
          <a:p>
            <a:pPr lvl="1">
              <a:spcBef>
                <a:spcPts val="0"/>
              </a:spcBef>
            </a:pPr>
            <a:r>
              <a:rPr lang="en-US" dirty="0"/>
              <a:t>Procedure arguments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Return value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Memory management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Allocate during procedure execution</a:t>
            </a:r>
          </a:p>
          <a:p>
            <a:pPr lvl="1">
              <a:spcBef>
                <a:spcPts val="0"/>
              </a:spcBef>
            </a:pP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Deallocate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upon return</a:t>
            </a:r>
          </a:p>
          <a:p>
            <a:pPr>
              <a:spcBef>
                <a:spcPts val="0"/>
              </a:spcBef>
            </a:pPr>
            <a:r>
              <a:rPr lang="en-US" dirty="0"/>
              <a:t>Mechanisms all implemented with machine instructions</a:t>
            </a:r>
          </a:p>
          <a:p>
            <a:pPr>
              <a:spcBef>
                <a:spcPts val="0"/>
              </a:spcBef>
            </a:pPr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19800" y="4419600"/>
            <a:ext cx="14478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922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Floating Point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9436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838200"/>
            <a:ext cx="8307387" cy="16160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Contiguously allocated region of 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b="1" dirty="0" err="1">
                <a:latin typeface="Courier New" pitchFamily="-96" charset="0"/>
              </a:rPr>
              <a:t>sizeof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ourier New" pitchFamily="-96" charset="0"/>
              </a:rPr>
              <a:t>)</a:t>
            </a:r>
            <a:r>
              <a:rPr lang="en-US" dirty="0">
                <a:latin typeface="Calibri" pitchFamily="-96" charset="0"/>
              </a:rPr>
              <a:t> bytes in memory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8575" y="2617788"/>
            <a:ext cx="21351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string[12];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2057400" y="2667000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38175" y="3585642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int val[5];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2057400" y="3633267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+ 4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+ 12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+ 20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515938" y="4581128"/>
            <a:ext cx="16478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2057400" y="4649391"/>
            <a:ext cx="6399213" cy="747712"/>
            <a:chOff x="2515700" y="4343402"/>
            <a:chExt cx="6399700" cy="747713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 i="1">
                  <a:latin typeface="Calibri" pitchFamily="-96" charset="0"/>
                </a:rPr>
                <a:t>x </a:t>
              </a:r>
              <a:r>
                <a:rPr lang="en-US" sz="1800" b="0">
                  <a:latin typeface="Calibri" pitchFamily="-96" charset="0"/>
                </a:rPr>
                <a:t>+ 24</a:t>
              </a:r>
              <a:endParaRPr lang="en-US" sz="1800" b="0" i="1">
                <a:latin typeface="Calibri" pitchFamily="-96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638175" y="5580488"/>
            <a:ext cx="152558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*p[3];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040592" y="5649490"/>
            <a:ext cx="6248400" cy="731838"/>
            <a:chOff x="2438400" y="6019800"/>
            <a:chExt cx="6248400" cy="732254"/>
          </a:xfrm>
        </p:grpSpPr>
        <p:grpSp>
          <p:nvGrpSpPr>
            <p:cNvPr id="56346" name="Group 92"/>
            <p:cNvGrpSpPr>
              <a:grpSpLocks/>
            </p:cNvGrpSpPr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30113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13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6347" name="Text Box 86"/>
            <p:cNvSpPr txBox="1">
              <a:spLocks noChangeArrowheads="1"/>
            </p:cNvSpPr>
            <p:nvPr/>
          </p:nvSpPr>
          <p:spPr bwMode="auto">
            <a:xfrm>
              <a:off x="2438400" y="6386721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48" name="Line 87"/>
            <p:cNvSpPr>
              <a:spLocks noChangeShapeType="1"/>
            </p:cNvSpPr>
            <p:nvPr/>
          </p:nvSpPr>
          <p:spPr bwMode="auto">
            <a:xfrm flipV="1">
              <a:off x="2667000" y="62198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9" name="Text Box 88"/>
            <p:cNvSpPr txBox="1">
              <a:spLocks noChangeArrowheads="1"/>
            </p:cNvSpPr>
            <p:nvPr/>
          </p:nvSpPr>
          <p:spPr bwMode="auto">
            <a:xfrm>
              <a:off x="40386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+ 8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0" name="Line 89"/>
            <p:cNvSpPr>
              <a:spLocks noChangeShapeType="1"/>
            </p:cNvSpPr>
            <p:nvPr/>
          </p:nvSpPr>
          <p:spPr bwMode="auto">
            <a:xfrm flipV="1">
              <a:off x="44958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1" name="Text Box 90"/>
            <p:cNvSpPr txBox="1">
              <a:spLocks noChangeArrowheads="1"/>
            </p:cNvSpPr>
            <p:nvPr/>
          </p:nvSpPr>
          <p:spPr bwMode="auto">
            <a:xfrm>
              <a:off x="58674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+ 16</a:t>
              </a:r>
              <a:endParaRPr lang="en-US" sz="1600" b="0" i="1">
                <a:latin typeface="Calibri" pitchFamily="-96" charset="0"/>
              </a:endParaRPr>
            </a:p>
          </p:txBody>
        </p:sp>
        <p:sp>
          <p:nvSpPr>
            <p:cNvPr id="56352" name="Line 91"/>
            <p:cNvSpPr>
              <a:spLocks noChangeShapeType="1"/>
            </p:cNvSpPr>
            <p:nvPr/>
          </p:nvSpPr>
          <p:spPr bwMode="auto">
            <a:xfrm flipV="1">
              <a:off x="63246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3" name="Line 102"/>
            <p:cNvSpPr>
              <a:spLocks noChangeShapeType="1"/>
            </p:cNvSpPr>
            <p:nvPr/>
          </p:nvSpPr>
          <p:spPr bwMode="auto">
            <a:xfrm flipV="1">
              <a:off x="8153400" y="6248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4" name="Text Box 105"/>
            <p:cNvSpPr txBox="1">
              <a:spLocks noChangeArrowheads="1"/>
            </p:cNvSpPr>
            <p:nvPr/>
          </p:nvSpPr>
          <p:spPr bwMode="auto">
            <a:xfrm>
              <a:off x="7696200" y="6415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 i="1">
                  <a:latin typeface="Calibri" pitchFamily="-96" charset="0"/>
                </a:rPr>
                <a:t>x </a:t>
              </a:r>
              <a:r>
                <a:rPr lang="en-US" sz="1600" b="0">
                  <a:latin typeface="Calibri" pitchFamily="-96" charset="0"/>
                </a:rPr>
                <a:t>+ 24</a:t>
              </a:r>
              <a:endParaRPr lang="en-US" sz="1600" b="0" i="1">
                <a:latin typeface="Calibri" pitchFamily="-96" charset="0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val</a:t>
            </a:r>
            <a:r>
              <a:rPr lang="en-US" sz="1800" dirty="0">
                <a:latin typeface="Courier New" pitchFamily="-96" charset="0"/>
              </a:rPr>
              <a:t>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3"/>
            <a:ext cx="5334000" cy="753576"/>
            <a:chOff x="2514600" y="3429000"/>
            <a:chExt cx="5334000" cy="773902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42173"/>
              <a:ext cx="396875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+ 4</a:t>
              </a: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+ 8</a:t>
              </a: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+ 12</a:t>
              </a: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+ 16</a:t>
              </a: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+ 20</a:t>
              </a: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9176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val</a:t>
            </a:r>
            <a:r>
              <a:rPr lang="en-US" sz="1800" dirty="0">
                <a:latin typeface="Courier New" pitchFamily="-96" charset="0"/>
              </a:rPr>
              <a:t>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3"/>
            <a:ext cx="5334000" cy="753576"/>
            <a:chOff x="2514600" y="3429000"/>
            <a:chExt cx="5334000" cy="773902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42173"/>
              <a:ext cx="396875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+ 4</a:t>
              </a: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+ 8</a:t>
              </a: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+ 12</a:t>
              </a: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+ 16</a:t>
              </a: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+ 20</a:t>
              </a: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3220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5626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715000"/>
          </a:xfrm>
        </p:spPr>
        <p:txBody>
          <a:bodyPr/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+ 4 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+ 8 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>
                <a:latin typeface="Courier New" pitchFamily="-96" charset="0"/>
              </a:rPr>
              <a:t>int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    //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 </a:t>
            </a:r>
          </a:p>
          <a:p>
            <a:pPr marL="560388" lvl="1" indent="-222250" defTabSz="895350">
              <a:buFont typeface="Wingdings" pitchFamily="-96" charset="2"/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>
                <a:latin typeface="Courier New" pitchFamily="-96" charset="0"/>
              </a:rPr>
              <a:t>int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+ 4 * 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//&amp;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588" y="2819400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val</a:t>
            </a:r>
            <a:r>
              <a:rPr lang="en-US" sz="1800" dirty="0">
                <a:latin typeface="Courier New" pitchFamily="-96" charset="0"/>
              </a:rPr>
              <a:t>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200" y="2867023"/>
            <a:ext cx="5334000" cy="753576"/>
            <a:chOff x="2514600" y="3429000"/>
            <a:chExt cx="5334000" cy="773902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42173"/>
              <a:ext cx="396875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+ 4</a:t>
              </a: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+ 8</a:t>
              </a: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+ 12</a:t>
              </a: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+ 16</a:t>
              </a: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+ 20</a:t>
              </a: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206C8EC-1783-055F-E7F3-EFD89078A6C0}"/>
              </a:ext>
            </a:extLst>
          </p:cNvPr>
          <p:cNvSpPr/>
          <p:nvPr/>
        </p:nvSpPr>
        <p:spPr bwMode="auto">
          <a:xfrm>
            <a:off x="4139952" y="4941168"/>
            <a:ext cx="864096" cy="33855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8F4284-4DE0-141C-5324-CD35F2B794EC}"/>
              </a:ext>
            </a:extLst>
          </p:cNvPr>
          <p:cNvSpPr/>
          <p:nvPr/>
        </p:nvSpPr>
        <p:spPr bwMode="auto">
          <a:xfrm>
            <a:off x="4057402" y="5279722"/>
            <a:ext cx="864096" cy="33855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ACB88D-CD67-E4E3-3D1B-39B21ACD76AA}"/>
              </a:ext>
            </a:extLst>
          </p:cNvPr>
          <p:cNvSpPr/>
          <p:nvPr/>
        </p:nvSpPr>
        <p:spPr bwMode="auto">
          <a:xfrm>
            <a:off x="4135090" y="5604479"/>
            <a:ext cx="864096" cy="33855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8B22F5-70DA-01C9-C776-B17F4A20C075}"/>
              </a:ext>
            </a:extLst>
          </p:cNvPr>
          <p:cNvSpPr/>
          <p:nvPr/>
        </p:nvSpPr>
        <p:spPr bwMode="auto">
          <a:xfrm>
            <a:off x="4052540" y="5943033"/>
            <a:ext cx="2751708" cy="33855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579424-C1E0-6E91-D821-FF1FAD8C9E89}"/>
              </a:ext>
            </a:extLst>
          </p:cNvPr>
          <p:cNvSpPr/>
          <p:nvPr/>
        </p:nvSpPr>
        <p:spPr bwMode="auto">
          <a:xfrm>
            <a:off x="4133924" y="6188510"/>
            <a:ext cx="2751708" cy="33855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4737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5556250"/>
            <a:ext cx="8382000" cy="1377950"/>
          </a:xfrm>
        </p:spPr>
        <p:txBody>
          <a:bodyPr/>
          <a:lstStyle/>
          <a:p>
            <a:r>
              <a:rPr lang="en-US" sz="2000">
                <a:latin typeface="Calibri" pitchFamily="-96" charset="0"/>
              </a:rPr>
              <a:t>Declaration “</a:t>
            </a:r>
            <a:r>
              <a:rPr lang="en-US" sz="2000">
                <a:latin typeface="Courier New" pitchFamily="-96" charset="0"/>
              </a:rPr>
              <a:t>zip_dig cmu</a:t>
            </a:r>
            <a:r>
              <a:rPr lang="en-US" sz="2000">
                <a:latin typeface="Calibri" pitchFamily="-96" charset="0"/>
              </a:rPr>
              <a:t>” equivalent to “</a:t>
            </a:r>
            <a:r>
              <a:rPr lang="en-US" sz="2000">
                <a:latin typeface="Courier New" pitchFamily="-96" charset="0"/>
              </a:rPr>
              <a:t>int cmu[5]</a:t>
            </a:r>
            <a:r>
              <a:rPr lang="en-US" sz="2000">
                <a:latin typeface="Calibri" pitchFamily="-96" charset="0"/>
              </a:rPr>
              <a:t>”</a:t>
            </a:r>
          </a:p>
          <a:p>
            <a:r>
              <a:rPr lang="en-US" sz="2000">
                <a:latin typeface="Calibri" pitchFamily="-96" charset="0"/>
              </a:rPr>
              <a:t>Example arrays were allocated in successive 20 byte blocks</a:t>
            </a:r>
          </a:p>
          <a:p>
            <a:pPr lvl="1"/>
            <a:r>
              <a:rPr lang="en-US">
                <a:latin typeface="Calibri" pitchFamily="-96" charset="0"/>
              </a:rPr>
              <a:t>Not guaranteed to happen in general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609600" y="1000108"/>
            <a:ext cx="4924425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ZLEN 5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typedef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[ZLEN];</a:t>
            </a:r>
          </a:p>
          <a:p>
            <a:pPr eaLnBrk="0" hangingPunct="0"/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cmu</a:t>
            </a:r>
            <a:r>
              <a:rPr lang="en-US" sz="1800" dirty="0">
                <a:latin typeface="Courier New" pitchFamily="-96" charset="0"/>
              </a:rPr>
              <a:t> = { 1, 5, 2, 1, 3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mit</a:t>
            </a:r>
            <a:r>
              <a:rPr lang="en-US" sz="1800" dirty="0">
                <a:latin typeface="Courier New" pitchFamily="-96" charset="0"/>
              </a:rPr>
              <a:t> = { 0, 2, 1, 3, 9 };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 = { 9, 4, 7, 2, 0 };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76200" y="2932113"/>
            <a:ext cx="2235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70" name="Group 24"/>
          <p:cNvGrpSpPr>
            <a:grpSpLocks/>
          </p:cNvGrpSpPr>
          <p:nvPr/>
        </p:nvGrpSpPr>
        <p:grpSpPr bwMode="auto">
          <a:xfrm>
            <a:off x="2259013" y="2979738"/>
            <a:ext cx="5435600" cy="750887"/>
            <a:chOff x="2412765" y="3429000"/>
            <a:chExt cx="5435835" cy="771209"/>
          </a:xfrm>
        </p:grpSpPr>
        <p:grpSp>
          <p:nvGrpSpPr>
            <p:cNvPr id="6251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251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251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251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251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251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252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2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52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77788" y="3733800"/>
            <a:ext cx="22336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mit;</a:t>
            </a:r>
          </a:p>
        </p:txBody>
      </p: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2260600" y="3781425"/>
            <a:ext cx="5435600" cy="750888"/>
            <a:chOff x="2412765" y="3429000"/>
            <a:chExt cx="5435835" cy="771209"/>
          </a:xfrm>
        </p:grpSpPr>
        <p:grpSp>
          <p:nvGrpSpPr>
            <p:cNvPr id="62492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</p:grpSp>
        <p:sp>
          <p:nvSpPr>
            <p:cNvPr id="62493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2494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40</a:t>
              </a:r>
            </a:p>
          </p:txBody>
        </p:sp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6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7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44</a:t>
              </a:r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48</a:t>
              </a:r>
            </a:p>
          </p:txBody>
        </p:sp>
        <p:sp>
          <p:nvSpPr>
            <p:cNvPr id="62500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1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52</a:t>
              </a:r>
            </a:p>
          </p:txBody>
        </p:sp>
        <p:sp>
          <p:nvSpPr>
            <p:cNvPr id="62502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3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504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76200" y="4572000"/>
            <a:ext cx="2235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ucb</a:t>
            </a:r>
            <a:r>
              <a:rPr lang="en-US" sz="1800" dirty="0">
                <a:latin typeface="Courier New" pitchFamily="-96" charset="0"/>
              </a:rPr>
              <a:t>;</a:t>
            </a:r>
          </a:p>
        </p:txBody>
      </p: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2259013" y="4619625"/>
            <a:ext cx="5435600" cy="750888"/>
            <a:chOff x="2412765" y="3429000"/>
            <a:chExt cx="5435835" cy="771209"/>
          </a:xfrm>
        </p:grpSpPr>
        <p:grpSp>
          <p:nvGrpSpPr>
            <p:cNvPr id="62474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2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2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12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62475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476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60</a:t>
              </a:r>
            </a:p>
          </p:txBody>
        </p:sp>
        <p:sp>
          <p:nvSpPr>
            <p:cNvPr id="62477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8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9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64</a:t>
              </a:r>
            </a:p>
          </p:txBody>
        </p:sp>
        <p:sp>
          <p:nvSpPr>
            <p:cNvPr id="62480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1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68</a:t>
              </a:r>
            </a:p>
          </p:txBody>
        </p:sp>
        <p:sp>
          <p:nvSpPr>
            <p:cNvPr id="62482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3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72</a:t>
              </a:r>
            </a:p>
          </p:txBody>
        </p:sp>
        <p:sp>
          <p:nvSpPr>
            <p:cNvPr id="62484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5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76</a:t>
              </a:r>
            </a:p>
          </p:txBody>
        </p:sp>
        <p:sp>
          <p:nvSpPr>
            <p:cNvPr id="62486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638800" y="3810000"/>
            <a:ext cx="3429000" cy="2981325"/>
          </a:xfrm>
        </p:spPr>
        <p:txBody>
          <a:bodyPr/>
          <a:lstStyle/>
          <a:p>
            <a:pPr marL="401638" indent="-246063">
              <a:spcBef>
                <a:spcPct val="25000"/>
              </a:spcBef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rdi</a:t>
            </a:r>
            <a:r>
              <a:rPr lang="en-US" sz="2000" dirty="0">
                <a:latin typeface="Calibri" pitchFamily="-96" charset="0"/>
              </a:rPr>
              <a:t> contains starting address of array</a:t>
            </a:r>
          </a:p>
          <a:p>
            <a:pPr marL="401638" indent="-246063">
              <a:spcBef>
                <a:spcPct val="25000"/>
              </a:spcBef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rsi</a:t>
            </a:r>
            <a:r>
              <a:rPr lang="en-US" sz="2000" dirty="0">
                <a:latin typeface="Calibri" pitchFamily="-96" charset="0"/>
              </a:rPr>
              <a:t> contains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alibri" pitchFamily="-96" charset="0"/>
              </a:rPr>
              <a:t>array index</a:t>
            </a:r>
          </a:p>
          <a:p>
            <a:pPr marL="401638" indent="-246063">
              <a:spcBef>
                <a:spcPct val="25000"/>
              </a:spcBef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Desired digit at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rdi</a:t>
            </a:r>
            <a:r>
              <a:rPr lang="en-US" sz="2000" dirty="0">
                <a:latin typeface="Courier New" pitchFamily="-96" charset="0"/>
              </a:rPr>
              <a:t> + 4*%</a:t>
            </a:r>
            <a:r>
              <a:rPr lang="en-US" sz="2000" dirty="0" err="1">
                <a:latin typeface="Courier New" pitchFamily="-96" charset="0"/>
              </a:rPr>
              <a:t>rsi</a:t>
            </a:r>
            <a:endParaRPr lang="en-US" sz="2000" dirty="0">
              <a:latin typeface="Calibri" pitchFamily="-96" charset="0"/>
            </a:endParaRPr>
          </a:p>
          <a:p>
            <a:pPr marL="401638" indent="-246063">
              <a:spcBef>
                <a:spcPct val="25000"/>
              </a:spcBef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Use memory reference </a:t>
            </a:r>
            <a:r>
              <a:rPr lang="en-US" sz="2000" dirty="0">
                <a:latin typeface="Courier New" pitchFamily="-96" charset="0"/>
              </a:rPr>
              <a:t>(%rdi,%rsi,4)</a:t>
            </a:r>
            <a:endParaRPr lang="en-US" sz="2000" dirty="0">
              <a:latin typeface="Calibri" pitchFamily="-96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27050" y="2792413"/>
            <a:ext cx="368491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z[digit];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304800" y="4876800"/>
            <a:ext cx="5334000" cy="9207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 = z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sz="1800" dirty="0">
                <a:latin typeface="Courier New" pitchFamily="-96" charset="0"/>
              </a:rPr>
              <a:t>  # %</a:t>
            </a:r>
            <a:r>
              <a:rPr lang="en-US" sz="1800" dirty="0" err="1">
                <a:latin typeface="Courier New" pitchFamily="-96" charset="0"/>
              </a:rPr>
              <a:t>rsi</a:t>
            </a:r>
            <a:r>
              <a:rPr lang="en-US" sz="1800" dirty="0">
                <a:latin typeface="Courier New" pitchFamily="-96" charset="0"/>
              </a:rPr>
              <a:t> = digit</a:t>
            </a:r>
            <a:endParaRPr lang="cs-CZ" sz="1800" dirty="0">
              <a:latin typeface="Courier New" pitchFamily="-96" charset="0"/>
            </a:endParaRP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cs-CZ" sz="1800" dirty="0" err="1">
                <a:latin typeface="Courier New" pitchFamily="-96" charset="0"/>
              </a:rPr>
              <a:t>movl</a:t>
            </a:r>
            <a:r>
              <a:rPr lang="cs-CZ" sz="1800" dirty="0">
                <a:latin typeface="Courier New" pitchFamily="-96" charset="0"/>
              </a:rPr>
              <a:t> (%rdi,%rsi,4), %</a:t>
            </a:r>
            <a:r>
              <a:rPr lang="cs-CZ" sz="1800" dirty="0" err="1">
                <a:latin typeface="Courier New" pitchFamily="-96" charset="0"/>
              </a:rPr>
              <a:t>eax</a:t>
            </a:r>
            <a:r>
              <a:rPr lang="en-US" sz="1800" dirty="0">
                <a:latin typeface="Courier New" pitchFamily="-96" charset="0"/>
              </a:rPr>
              <a:t>  # z[digit]</a:t>
            </a:r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420688" y="4392613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IA32</a:t>
            </a: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304800" y="1408113"/>
            <a:ext cx="19304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 cmu;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2184400" y="1455738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800" dirty="0">
                    <a:latin typeface="Calibri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0">
                  <a:latin typeface="Calibri" pitchFamily="-96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28662" y="3500438"/>
            <a:ext cx="709972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$0,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 = 0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.L3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.L4: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   $1, (%rdi,%rax,4) #   z[i]++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$1,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.L3:                        #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middle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cmpq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$4,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    #   i:4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jbe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.L4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&lt;=,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rep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; 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Loop Example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6500" y="1357298"/>
            <a:ext cx="40386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void </a:t>
            </a:r>
            <a:r>
              <a:rPr lang="en-US" sz="1800" dirty="0" err="1">
                <a:latin typeface="Courier New" pitchFamily="-96" charset="0"/>
              </a:rPr>
              <a:t>zincr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z)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for (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= 0;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 &lt; ZLEN;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z[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]++;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077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Multidimensional (Nested) Arrays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35063"/>
            <a:ext cx="4433888" cy="336073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Declaration</a:t>
            </a:r>
          </a:p>
          <a:p>
            <a:pPr lvl="1">
              <a:buFont typeface="Wingdings" pitchFamily="-96" charset="2"/>
              <a:buNone/>
            </a:pP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alibri" pitchFamily="-96" charset="0"/>
              </a:rPr>
              <a:t>   </a:t>
            </a:r>
            <a:r>
              <a:rPr lang="en-US" b="1">
                <a:latin typeface="Courier New" pitchFamily="-96" charset="0"/>
              </a:rPr>
              <a:t>A</a:t>
            </a:r>
            <a:r>
              <a:rPr lang="en-US">
                <a:latin typeface="Courier New" pitchFamily="-96" charset="0"/>
              </a:rPr>
              <a:t>[</a:t>
            </a:r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ourier New" pitchFamily="-96" charset="0"/>
              </a:rPr>
              <a:t>][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ourier New" pitchFamily="-96" charset="0"/>
              </a:rPr>
              <a:t>];</a:t>
            </a:r>
            <a:endParaRPr lang="en-US">
              <a:latin typeface="Calibri" pitchFamily="-96" charset="0"/>
            </a:endParaRPr>
          </a:p>
          <a:p>
            <a:pPr lvl="1"/>
            <a:r>
              <a:rPr lang="en-US">
                <a:latin typeface="Calibri" pitchFamily="-96" charset="0"/>
              </a:rPr>
              <a:t>2D array of data type </a:t>
            </a:r>
            <a:r>
              <a:rPr lang="en-US" i="1">
                <a:latin typeface="Calibri" pitchFamily="-96" charset="0"/>
              </a:rPr>
              <a:t>T</a:t>
            </a:r>
            <a:endParaRPr lang="en-US">
              <a:latin typeface="Calibri" pitchFamily="-96" charset="0"/>
            </a:endParaRPr>
          </a:p>
          <a:p>
            <a:pPr lvl="1"/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alibri" pitchFamily="-96" charset="0"/>
              </a:rPr>
              <a:t> rows, 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alibri" pitchFamily="-96" charset="0"/>
              </a:rPr>
              <a:t> columns</a:t>
            </a:r>
          </a:p>
          <a:p>
            <a:pPr lvl="1"/>
            <a:r>
              <a:rPr lang="en-US">
                <a:latin typeface="Calibri" pitchFamily="-96" charset="0"/>
              </a:rPr>
              <a:t>Type </a:t>
            </a:r>
            <a:r>
              <a:rPr lang="en-US" i="1">
                <a:latin typeface="Calibri" pitchFamily="-96" charset="0"/>
              </a:rPr>
              <a:t>T</a:t>
            </a:r>
            <a:r>
              <a:rPr lang="en-US">
                <a:latin typeface="Calibri" pitchFamily="-96" charset="0"/>
              </a:rPr>
              <a:t> element requires </a:t>
            </a:r>
            <a:r>
              <a:rPr lang="en-US" i="1">
                <a:latin typeface="Calibri" pitchFamily="-96" charset="0"/>
              </a:rPr>
              <a:t>K</a:t>
            </a:r>
            <a:r>
              <a:rPr lang="en-US">
                <a:latin typeface="Calibri" pitchFamily="-96" charset="0"/>
              </a:rPr>
              <a:t> bytes</a:t>
            </a:r>
          </a:p>
          <a:p>
            <a:r>
              <a:rPr lang="en-US">
                <a:latin typeface="Calibri" pitchFamily="-96" charset="0"/>
              </a:rPr>
              <a:t>Array Size</a:t>
            </a:r>
          </a:p>
          <a:p>
            <a:pPr lvl="1"/>
            <a:r>
              <a:rPr lang="en-US" i="1">
                <a:latin typeface="Calibri" pitchFamily="-96" charset="0"/>
              </a:rPr>
              <a:t>R</a:t>
            </a:r>
            <a:r>
              <a:rPr lang="en-US">
                <a:latin typeface="Calibri" pitchFamily="-96" charset="0"/>
              </a:rPr>
              <a:t> * </a:t>
            </a:r>
            <a:r>
              <a:rPr lang="en-US" i="1">
                <a:latin typeface="Calibri" pitchFamily="-96" charset="0"/>
              </a:rPr>
              <a:t>C </a:t>
            </a:r>
            <a:r>
              <a:rPr lang="en-US">
                <a:latin typeface="Calibri" pitchFamily="-96" charset="0"/>
              </a:rPr>
              <a:t>* </a:t>
            </a:r>
            <a:r>
              <a:rPr lang="en-US" i="1">
                <a:latin typeface="Calibri" pitchFamily="-96" charset="0"/>
              </a:rPr>
              <a:t>K </a:t>
            </a:r>
            <a:r>
              <a:rPr lang="en-US">
                <a:latin typeface="Calibri" pitchFamily="-96" charset="0"/>
              </a:rPr>
              <a:t>bytes</a:t>
            </a:r>
          </a:p>
          <a:p>
            <a:r>
              <a:rPr lang="en-US">
                <a:latin typeface="Calibri" pitchFamily="-96" charset="0"/>
              </a:rPr>
              <a:t>Arrangement</a:t>
            </a:r>
          </a:p>
          <a:p>
            <a:pPr lvl="1"/>
            <a:r>
              <a:rPr lang="en-US">
                <a:latin typeface="Calibri" pitchFamily="-96" charset="0"/>
              </a:rPr>
              <a:t>Row-Major Ordering</a:t>
            </a: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4876800" y="1143000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sz="1800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323850" y="485775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5257800"/>
            <a:ext cx="8229600" cy="990600"/>
            <a:chOff x="336" y="3408"/>
            <a:chExt cx="5184" cy="624"/>
          </a:xfrm>
        </p:grpSpPr>
        <p:grpSp>
          <p:nvGrpSpPr>
            <p:cNvPr id="78858" name="Group 17"/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0">
                  <a:latin typeface="Courier New" pitchFamily="-96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4572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8686800" y="632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3505200" y="6324600"/>
            <a:ext cx="14478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4*R*C</a:t>
            </a:r>
            <a:r>
              <a:rPr lang="en-US" sz="1800" b="0">
                <a:latin typeface="Calibri" pitchFamily="-96" charset="0"/>
              </a:rPr>
              <a:t>  Bytes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57200"/>
            <a:ext cx="63754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Example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953000"/>
            <a:ext cx="8001000" cy="1905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“</a:t>
            </a:r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[4]</a:t>
            </a:r>
            <a:r>
              <a:rPr lang="en-US" dirty="0">
                <a:latin typeface="Calibri" pitchFamily="-96" charset="0"/>
              </a:rPr>
              <a:t>” equivalent to “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[4][5]</a:t>
            </a:r>
            <a:r>
              <a:rPr lang="en-US" dirty="0">
                <a:latin typeface="Calibri" pitchFamily="-96" charset="0"/>
              </a:rPr>
              <a:t>”</a:t>
            </a:r>
          </a:p>
          <a:p>
            <a:pPr lvl="1"/>
            <a:r>
              <a:rPr lang="en-US" dirty="0">
                <a:latin typeface="Calibri" pitchFamily="-96" charset="0"/>
              </a:rPr>
              <a:t>Variable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dirty="0">
                <a:latin typeface="Calibri" pitchFamily="-96" charset="0"/>
              </a:rPr>
              <a:t>: array of 4 elements, allocated contiguously</a:t>
            </a:r>
          </a:p>
          <a:p>
            <a:pPr lvl="1"/>
            <a:r>
              <a:rPr lang="en-US" dirty="0">
                <a:latin typeface="Calibri" pitchFamily="-96" charset="0"/>
              </a:rPr>
              <a:t>Each element is an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r>
              <a:rPr lang="en-US" dirty="0">
                <a:latin typeface="Calibri" pitchFamily="-96" charset="0"/>
              </a:rPr>
              <a:t>, allocated contiguously</a:t>
            </a:r>
          </a:p>
          <a:p>
            <a:r>
              <a:rPr lang="en-US" dirty="0">
                <a:latin typeface="Calibri" pitchFamily="-96" charset="0"/>
              </a:rPr>
              <a:t>“Row-Major” ordering of all elements in memory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533400" y="1298575"/>
            <a:ext cx="4924425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#define PCOUNT 4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zip_dig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[PCOUNT] =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455613" y="3519488"/>
            <a:ext cx="1144587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800">
                <a:latin typeface="Courier New" pitchFamily="-96" charset="0"/>
              </a:rPr>
              <a:t>zip_dig</a:t>
            </a:r>
          </a:p>
          <a:p>
            <a:pPr algn="r" eaLnBrk="0" hangingPunct="0"/>
            <a:r>
              <a:rPr lang="en-US" sz="1800">
                <a:latin typeface="Courier New" pitchFamily="-96" charset="0"/>
              </a:rPr>
              <a:t>pgh[4];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1905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1676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76</a:t>
            </a: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3429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3200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96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4953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4656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116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6477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6180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136</a:t>
            </a: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8001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7704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156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05000" y="3443288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429000" y="3443288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4953000" y="3443288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477000" y="3438525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1905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3429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4953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6477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8621" y="3788339"/>
            <a:ext cx="6301804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comes in register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We need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 the call to </a:t>
            </a: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incr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Where should be put </a:t>
            </a: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so we can use it after the call to </a:t>
            </a:r>
            <a:r>
              <a:rPr lang="en-US" sz="2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incr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84430" y="1285203"/>
            <a:ext cx="1792147" cy="1353343"/>
            <a:chOff x="1784430" y="1285203"/>
            <a:chExt cx="1792147" cy="1353343"/>
          </a:xfrm>
        </p:grpSpPr>
        <p:sp>
          <p:nvSpPr>
            <p:cNvPr id="3" name="Oval 2"/>
            <p:cNvSpPr/>
            <p:nvPr/>
          </p:nvSpPr>
          <p:spPr bwMode="auto">
            <a:xfrm>
              <a:off x="3125165" y="1285203"/>
              <a:ext cx="451412" cy="500192"/>
            </a:xfrm>
            <a:prstGeom prst="ellipse">
              <a:avLst/>
            </a:prstGeom>
            <a:solidFill>
              <a:srgbClr val="00B050">
                <a:alpha val="48000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1784430" y="2138354"/>
              <a:ext cx="451412" cy="500192"/>
            </a:xfrm>
            <a:prstGeom prst="ellipse">
              <a:avLst/>
            </a:prstGeom>
            <a:solidFill>
              <a:srgbClr val="00B050">
                <a:alpha val="48000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7595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idx="1"/>
          </p:nvPr>
        </p:nvSpPr>
        <p:spPr>
          <a:xfrm>
            <a:off x="442913" y="1292225"/>
            <a:ext cx="5957887" cy="1450975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Row Vectors</a:t>
            </a:r>
          </a:p>
          <a:p>
            <a:pPr lvl="1"/>
            <a:r>
              <a:rPr lang="en-US">
                <a:latin typeface="Calibri" pitchFamily="-96" charset="0"/>
              </a:rPr>
              <a:t> </a:t>
            </a:r>
            <a:r>
              <a:rPr lang="en-US" b="1">
                <a:latin typeface="Courier New" pitchFamily="-96" charset="0"/>
              </a:rPr>
              <a:t>A[i]</a:t>
            </a:r>
            <a:r>
              <a:rPr lang="en-US">
                <a:latin typeface="Calibri" pitchFamily="-96" charset="0"/>
              </a:rPr>
              <a:t> is array of </a:t>
            </a:r>
            <a:r>
              <a:rPr lang="en-US" i="1">
                <a:latin typeface="Calibri" pitchFamily="-96" charset="0"/>
              </a:rPr>
              <a:t>C</a:t>
            </a:r>
            <a:r>
              <a:rPr lang="en-US">
                <a:latin typeface="Calibri" pitchFamily="-96" charset="0"/>
              </a:rPr>
              <a:t> elements</a:t>
            </a:r>
          </a:p>
          <a:p>
            <a:pPr lvl="1"/>
            <a:r>
              <a:rPr lang="en-US">
                <a:latin typeface="Calibri" pitchFamily="-96" charset="0"/>
              </a:rPr>
              <a:t>Each element of type </a:t>
            </a:r>
            <a:r>
              <a:rPr lang="en-US" i="1">
                <a:latin typeface="Calibri" pitchFamily="-96" charset="0"/>
              </a:rPr>
              <a:t>T </a:t>
            </a:r>
            <a:r>
              <a:rPr lang="en-US">
                <a:latin typeface="Calibri" pitchFamily="-96" charset="0"/>
              </a:rPr>
              <a:t>requires </a:t>
            </a:r>
            <a:r>
              <a:rPr lang="en-US" i="1">
                <a:latin typeface="Calibri" pitchFamily="-96" charset="0"/>
              </a:rPr>
              <a:t>K </a:t>
            </a:r>
            <a:r>
              <a:rPr lang="en-US">
                <a:latin typeface="Calibri" pitchFamily="-96" charset="0"/>
              </a:rPr>
              <a:t>bytes</a:t>
            </a:r>
          </a:p>
          <a:p>
            <a:pPr lvl="1"/>
            <a:r>
              <a:rPr lang="en-US">
                <a:latin typeface="Calibri" pitchFamily="-96" charset="0"/>
              </a:rPr>
              <a:t>Starting address </a:t>
            </a:r>
            <a:r>
              <a:rPr lang="en-US" b="1">
                <a:latin typeface="Courier New" pitchFamily="-96" charset="0"/>
              </a:rPr>
              <a:t>A +</a:t>
            </a:r>
            <a:r>
              <a:rPr lang="en-US">
                <a:latin typeface="Courier New" pitchFamily="-96" charset="0"/>
              </a:rPr>
              <a:t> </a:t>
            </a:r>
            <a:r>
              <a:rPr lang="en-US">
                <a:latin typeface="Calibri" pitchFamily="-96" charset="0"/>
              </a:rPr>
              <a:t> </a:t>
            </a:r>
            <a:r>
              <a:rPr lang="en-US" i="1">
                <a:latin typeface="Calibri" pitchFamily="-96" charset="0"/>
              </a:rPr>
              <a:t>i</a:t>
            </a:r>
            <a:r>
              <a:rPr lang="en-US">
                <a:latin typeface="Calibri" pitchFamily="-96" charset="0"/>
              </a:rPr>
              <a:t> * (</a:t>
            </a:r>
            <a:r>
              <a:rPr lang="en-US" i="1">
                <a:latin typeface="Calibri" pitchFamily="-96" charset="0"/>
              </a:rPr>
              <a:t>C </a:t>
            </a:r>
            <a:r>
              <a:rPr lang="en-US">
                <a:latin typeface="Calibri" pitchFamily="-96" charset="0"/>
              </a:rPr>
              <a:t>* </a:t>
            </a:r>
            <a:r>
              <a:rPr lang="en-US" i="1">
                <a:latin typeface="Calibri" pitchFamily="-96" charset="0"/>
              </a:rPr>
              <a:t>K</a:t>
            </a:r>
            <a:r>
              <a:rPr lang="en-US">
                <a:latin typeface="Calibri" pitchFamily="-96" charset="0"/>
              </a:rPr>
              <a:t>)</a:t>
            </a: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0902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338138" y="571817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3595688" y="5715000"/>
            <a:ext cx="18145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6553200" y="5715000"/>
            <a:ext cx="2286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493713"/>
            <a:ext cx="7645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Row Access Code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4267200"/>
            <a:ext cx="7404100" cy="24384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Row Vector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pgh+20*index</a:t>
            </a:r>
          </a:p>
          <a:p>
            <a:r>
              <a:rPr lang="en-US" dirty="0">
                <a:latin typeface="Calibri" pitchFamily="-96" charset="0"/>
              </a:rPr>
              <a:t>Machine Code</a:t>
            </a:r>
          </a:p>
          <a:p>
            <a:pPr lvl="1"/>
            <a:r>
              <a:rPr lang="en-US" dirty="0">
                <a:latin typeface="Calibri" pitchFamily="-96" charset="0"/>
              </a:rPr>
              <a:t>Computes and returns address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+ 4*(index+4*index)</a:t>
            </a:r>
          </a:p>
          <a:p>
            <a:endParaRPr lang="en-US" b="0" i="1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4777680" y="1988840"/>
            <a:ext cx="41148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get_pgh_zip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495300" y="3204779"/>
            <a:ext cx="6781800" cy="925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=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(%rdi,%rdi,4),%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 *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(,%rax,4),%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(20 * index)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46" name="Line 8"/>
            <p:cNvSpPr>
              <a:spLocks noChangeShapeType="1"/>
            </p:cNvSpPr>
            <p:nvPr/>
          </p:nvSpPr>
          <p:spPr bwMode="auto">
            <a:xfrm flipV="1">
              <a:off x="4334732" y="3438525"/>
              <a:ext cx="0" cy="2286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106132" y="3590925"/>
              <a:ext cx="101181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C00000"/>
                  </a:solidFill>
                  <a:latin typeface="Courier New" pitchFamily="-96" charset="0"/>
                </a:rPr>
                <a:t>pgh</a:t>
              </a:r>
              <a:r>
                <a:rPr lang="en-US" sz="1800" dirty="0">
                  <a:solidFill>
                    <a:srgbClr val="C00000"/>
                  </a:solidFill>
                  <a:latin typeface="Courier New" pitchFamily="-96" charset="0"/>
                </a:rPr>
                <a:t>[2]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14148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5791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69342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Nested Array Element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idx="1"/>
          </p:nvPr>
        </p:nvSpPr>
        <p:spPr>
          <a:xfrm>
            <a:off x="442913" y="1292225"/>
            <a:ext cx="7786687" cy="1450975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][j]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element of type </a:t>
            </a:r>
            <a:r>
              <a:rPr lang="en-US" i="1" dirty="0">
                <a:latin typeface="Calibri" pitchFamily="-96" charset="0"/>
              </a:rPr>
              <a:t>T, </a:t>
            </a:r>
            <a:r>
              <a:rPr lang="en-US" dirty="0">
                <a:latin typeface="Calibri" pitchFamily="-96" charset="0"/>
              </a:rPr>
              <a:t>which requires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 bytes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  </a:t>
            </a:r>
            <a:r>
              <a:rPr lang="en-US" b="1" dirty="0">
                <a:latin typeface="Courier New" pitchFamily="-96" charset="0"/>
              </a:rPr>
              <a:t>A +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i="1" dirty="0" err="1">
                <a:latin typeface="Calibri" pitchFamily="-96" charset="0"/>
              </a:rPr>
              <a:t>i</a:t>
            </a:r>
            <a:r>
              <a:rPr lang="en-US" i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* (</a:t>
            </a:r>
            <a:r>
              <a:rPr lang="en-US" i="1" dirty="0">
                <a:latin typeface="Calibri" pitchFamily="-96" charset="0"/>
              </a:rPr>
              <a:t>C </a:t>
            </a:r>
            <a:r>
              <a:rPr lang="en-US" dirty="0">
                <a:latin typeface="Calibri" pitchFamily="-96" charset="0"/>
              </a:rPr>
              <a:t>*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)</a:t>
            </a:r>
            <a:r>
              <a:rPr lang="en-US" i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+  </a:t>
            </a:r>
            <a:r>
              <a:rPr lang="en-US" i="1" dirty="0">
                <a:latin typeface="Calibri" pitchFamily="-96" charset="0"/>
              </a:rPr>
              <a:t>j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i="1" dirty="0">
                <a:latin typeface="Calibri" pitchFamily="-96" charset="0"/>
              </a:rPr>
              <a:t>K = </a:t>
            </a:r>
            <a:r>
              <a:rPr lang="pl-PL" i="1" dirty="0">
                <a:latin typeface="Calibri" pitchFamily="-96" charset="0"/>
              </a:rPr>
              <a:t>A + </a:t>
            </a:r>
            <a:r>
              <a:rPr lang="pl-PL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i * C +  j</a:t>
            </a:r>
            <a:r>
              <a:rPr lang="en-US" dirty="0">
                <a:latin typeface="Calibri" pitchFamily="-96" charset="0"/>
              </a:rPr>
              <a:t>)</a:t>
            </a:r>
            <a:r>
              <a:rPr lang="pl-PL" i="1" dirty="0">
                <a:latin typeface="Calibri" pitchFamily="-96" charset="0"/>
              </a:rPr>
              <a:t>* K</a:t>
            </a:r>
            <a:endParaRPr lang="en-US" i="1" dirty="0">
              <a:latin typeface="Calibri" pitchFamily="-96" charset="0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3657600" y="3973513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600" b="0" dirty="0">
                    <a:latin typeface="Calibri" pitchFamily="34" charset="0"/>
                    <a:ea typeface="+mn-ea"/>
                    <a:cs typeface="+mn-cs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</a:t>
                </a:r>
                <a:r>
                  <a:rPr lang="en-US" sz="1600" dirty="0" err="1">
                    <a:latin typeface="Courier New" pitchFamily="49" charset="0"/>
                    <a:ea typeface="+mn-ea"/>
                    <a:cs typeface="+mn-cs"/>
                  </a:rPr>
                  <a:t>i</a:t>
                </a: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  <a:ea typeface="+mn-ea"/>
                    <a:cs typeface="+mn-cs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 b="0">
                <a:latin typeface="Calibri" pitchFamily="-96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6705600" y="3973513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 b="0">
                <a:latin typeface="Calibri" pitchFamily="-96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2667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b="0">
                <a:latin typeface="Calibri" pitchFamily="-96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331788" y="5724525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>
                <a:latin typeface="Courier New" pitchFamily="-96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533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3657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533400" y="3973513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 b="0">
                <a:latin typeface="Calibri" pitchFamily="-96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2944813" y="5724525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 err="1">
                <a:latin typeface="Courier New" pitchFamily="-96" charset="0"/>
              </a:rPr>
              <a:t>A+(i</a:t>
            </a:r>
            <a:r>
              <a:rPr lang="en-US" sz="1800" dirty="0">
                <a:latin typeface="Courier New" pitchFamily="-96" charset="0"/>
              </a:rPr>
              <a:t>*C*4)</a:t>
            </a: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6324600" y="5724525"/>
            <a:ext cx="2057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6705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425450" y="3429000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4648200" y="5497513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370263" y="6259513"/>
            <a:ext cx="29543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990000"/>
                </a:solidFill>
                <a:latin typeface="Courier New" pitchFamily="-96" charset="0"/>
              </a:rPr>
              <a:t>A+(i</a:t>
            </a:r>
            <a:r>
              <a:rPr lang="en-US" dirty="0">
                <a:solidFill>
                  <a:srgbClr val="990000"/>
                </a:solidFill>
                <a:latin typeface="Courier New" pitchFamily="-96" charset="0"/>
              </a:rPr>
              <a:t>*C*4)+(j*4)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3"/>
            <a:ext cx="8280400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Nested Array Element Access Code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53136"/>
            <a:ext cx="8320088" cy="1749896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[index][dig]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int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Address: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+ 20*index + 4*dig</a:t>
            </a:r>
          </a:p>
          <a:p>
            <a:pPr marL="914400" lvl="2" indent="0">
              <a:buNone/>
            </a:pPr>
            <a:r>
              <a:rPr lang="en-US" dirty="0"/>
              <a:t>=  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+ 4*(5*index + dig)</a:t>
            </a: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3679080" y="2115453"/>
            <a:ext cx="5357416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dig)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474140" y="3680778"/>
            <a:ext cx="8001000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(%rdi,%rdi,4),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5*index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5*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index+dig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	# M[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pgh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+ 4*(5*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index+dig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)]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6700" y="1124341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latin typeface="Courier New" pitchFamily="-96" charset="0"/>
                </a:rPr>
                <a:t>pgh</a:t>
              </a:r>
              <a:endParaRPr lang="en-US" sz="1800" dirty="0">
                <a:latin typeface="Courier New" pitchFamily="-96" charset="0"/>
              </a:endParaRPr>
            </a:p>
          </p:txBody>
        </p: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 dirty="0">
                    <a:solidFill>
                      <a:srgbClr val="C00000"/>
                    </a:solidFill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23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4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5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7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800">
                    <a:latin typeface="Courier New" pitchFamily="49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18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0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sz="1800">
                <a:latin typeface="Calibri" pitchFamily="-96" charset="0"/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 flipV="1">
              <a:off x="3125373" y="3438525"/>
              <a:ext cx="0" cy="2286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 Box 9"/>
            <p:cNvSpPr txBox="1">
              <a:spLocks noChangeArrowheads="1"/>
            </p:cNvSpPr>
            <p:nvPr/>
          </p:nvSpPr>
          <p:spPr bwMode="auto">
            <a:xfrm>
              <a:off x="2885951" y="3590925"/>
              <a:ext cx="142539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C00000"/>
                  </a:solidFill>
                  <a:latin typeface="Courier New" pitchFamily="-96" charset="0"/>
                </a:rPr>
                <a:t>pgh</a:t>
              </a:r>
              <a:r>
                <a:rPr lang="en-US" sz="1800" dirty="0">
                  <a:solidFill>
                    <a:srgbClr val="C00000"/>
                  </a:solidFill>
                  <a:latin typeface="Courier New" pitchFamily="-96" charset="0"/>
                </a:rPr>
                <a:t>[1][1]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540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112000" cy="573088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Multi-Level Array Example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5638800" y="1265238"/>
            <a:ext cx="3505200" cy="228600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Variable </a:t>
            </a:r>
            <a:r>
              <a:rPr lang="en-US" sz="2000" dirty="0" err="1">
                <a:latin typeface="Courier New" pitchFamily="-96" charset="0"/>
              </a:rPr>
              <a:t>univ</a:t>
            </a:r>
            <a:r>
              <a:rPr lang="en-US" sz="2000" dirty="0">
                <a:latin typeface="Calibri" pitchFamily="-96" charset="0"/>
              </a:rPr>
              <a:t> denotes array of 3 elements</a:t>
            </a:r>
          </a:p>
          <a:p>
            <a:r>
              <a:rPr lang="en-US" sz="2000" dirty="0">
                <a:latin typeface="Calibri" pitchFamily="-96" charset="0"/>
              </a:rPr>
              <a:t>Each element is a pointer</a:t>
            </a:r>
          </a:p>
          <a:p>
            <a:pPr lvl="1"/>
            <a:r>
              <a:rPr lang="en-US" dirty="0">
                <a:latin typeface="Calibri" pitchFamily="-96" charset="0"/>
              </a:rPr>
              <a:t>8 bytes</a:t>
            </a:r>
          </a:p>
          <a:p>
            <a:r>
              <a:rPr lang="en-US" sz="2000" dirty="0">
                <a:latin typeface="Calibri" pitchFamily="-96" charset="0"/>
              </a:rPr>
              <a:t>Each pointer points to array of 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 err="1">
                <a:latin typeface="Calibri" pitchFamily="-96" charset="0"/>
              </a:rPr>
              <a:t>’s</a:t>
            </a:r>
            <a:r>
              <a:rPr lang="en-US" sz="2000" dirty="0">
                <a:latin typeface="Calibri" pitchFamily="-96" charset="0"/>
              </a:rPr>
              <a:t> 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228600" y="1371600"/>
            <a:ext cx="5257800" cy="9255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zip_dig cmu = { 1, 5, 2, 1, 3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mit = { 0, 2, 1, 3, 9 };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zip_dig ucb = { 9, 4, 7, 2, 0 };</a:t>
            </a: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228600" y="2438400"/>
            <a:ext cx="5257800" cy="650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ourier New" pitchFamily="-96" charset="0"/>
              </a:rPr>
              <a:t>#define UCOUNT 3</a:t>
            </a:r>
          </a:p>
          <a:p>
            <a:pPr eaLnBrk="0" hangingPunct="0"/>
            <a:r>
              <a:rPr lang="en-US" sz="1800">
                <a:latin typeface="Courier New" pitchFamily="-96" charset="0"/>
              </a:rPr>
              <a:t>int *univ[UCOUNT] = {mit, cmu, ucb};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74650" y="3733800"/>
            <a:ext cx="8616950" cy="2663825"/>
            <a:chOff x="374650" y="3733800"/>
            <a:chExt cx="8616950" cy="266382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74650" y="4191000"/>
              <a:ext cx="1987549" cy="1530350"/>
              <a:chOff x="188" y="2112"/>
              <a:chExt cx="1252" cy="964"/>
            </a:xfrm>
          </p:grpSpPr>
          <p:sp>
            <p:nvSpPr>
              <p:cNvPr id="95301" name="Rectangle 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36</a:t>
                </a:r>
              </a:p>
            </p:txBody>
          </p:sp>
          <p:sp>
            <p:nvSpPr>
              <p:cNvPr id="95302" name="Line 9"/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3" name="Text Box 10"/>
              <p:cNvSpPr txBox="1">
                <a:spLocks noChangeArrowheads="1"/>
              </p:cNvSpPr>
              <p:nvPr/>
            </p:nvSpPr>
            <p:spPr bwMode="auto">
              <a:xfrm>
                <a:off x="201" y="2363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160</a:t>
                </a:r>
              </a:p>
            </p:txBody>
          </p:sp>
          <p:sp>
            <p:nvSpPr>
              <p:cNvPr id="95304" name="Rectangle 11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16</a:t>
                </a:r>
              </a:p>
            </p:txBody>
          </p:sp>
          <p:sp>
            <p:nvSpPr>
              <p:cNvPr id="95305" name="Rectangle 12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1800">
                    <a:latin typeface="Courier New" pitchFamily="-96" charset="0"/>
                  </a:rPr>
                  <a:t>56</a:t>
                </a:r>
              </a:p>
            </p:txBody>
          </p:sp>
          <p:sp>
            <p:nvSpPr>
              <p:cNvPr id="95306" name="Line 13"/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7" name="Line 14"/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8" name="Text Box 15"/>
              <p:cNvSpPr txBox="1">
                <a:spLocks noChangeArrowheads="1"/>
              </p:cNvSpPr>
              <p:nvPr/>
            </p:nvSpPr>
            <p:spPr bwMode="auto">
              <a:xfrm>
                <a:off x="191" y="2612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>
                    <a:latin typeface="Courier New" pitchFamily="-96" charset="0"/>
                  </a:rPr>
                  <a:t>168</a:t>
                </a:r>
              </a:p>
            </p:txBody>
          </p:sp>
          <p:sp>
            <p:nvSpPr>
              <p:cNvPr id="95309" name="Text Box 16"/>
              <p:cNvSpPr txBox="1">
                <a:spLocks noChangeArrowheads="1"/>
              </p:cNvSpPr>
              <p:nvPr/>
            </p:nvSpPr>
            <p:spPr bwMode="auto">
              <a:xfrm>
                <a:off x="188" y="2843"/>
                <a:ext cx="378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 dirty="0">
                    <a:latin typeface="Courier New" pitchFamily="-96" charset="0"/>
                  </a:rPr>
                  <a:t>176</a:t>
                </a:r>
              </a:p>
            </p:txBody>
          </p:sp>
          <p:sp>
            <p:nvSpPr>
              <p:cNvPr id="95310" name="Text Box 17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462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800">
                    <a:latin typeface="Courier New" pitchFamily="-96" charset="0"/>
                  </a:rPr>
                  <a:t>univ</a:t>
                </a:r>
              </a:p>
            </p:txBody>
          </p:sp>
          <p:sp>
            <p:nvSpPr>
              <p:cNvPr id="95311" name="Oval 18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2" name="Oval 19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  <p:sp>
            <p:nvSpPr>
              <p:cNvPr id="95313" name="Oval 20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1800">
                  <a:latin typeface="Calibri" pitchFamily="-96" charset="0"/>
                </a:endParaRPr>
              </a:p>
            </p:txBody>
          </p:sp>
        </p:grpSp>
        <p:sp>
          <p:nvSpPr>
            <p:cNvPr id="315413" name="Text Box 21"/>
            <p:cNvSpPr txBox="1">
              <a:spLocks noChangeArrowheads="1"/>
            </p:cNvSpPr>
            <p:nvPr/>
          </p:nvSpPr>
          <p:spPr bwMode="auto">
            <a:xfrm>
              <a:off x="3122613" y="37338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cmu</a:t>
              </a:r>
            </a:p>
          </p:txBody>
        </p:sp>
        <p:sp>
          <p:nvSpPr>
            <p:cNvPr id="315433" name="Text Box 41"/>
            <p:cNvSpPr txBox="1">
              <a:spLocks noChangeArrowheads="1"/>
            </p:cNvSpPr>
            <p:nvPr/>
          </p:nvSpPr>
          <p:spPr bwMode="auto">
            <a:xfrm>
              <a:off x="3198813" y="45720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mit</a:t>
              </a:r>
            </a:p>
          </p:txBody>
        </p:sp>
        <p:sp>
          <p:nvSpPr>
            <p:cNvPr id="315453" name="Text Box 61"/>
            <p:cNvSpPr txBox="1">
              <a:spLocks noChangeArrowheads="1"/>
            </p:cNvSpPr>
            <p:nvPr/>
          </p:nvSpPr>
          <p:spPr bwMode="auto">
            <a:xfrm>
              <a:off x="3122613" y="5272088"/>
              <a:ext cx="595312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800">
                  <a:latin typeface="Courier New" pitchFamily="-96" charset="0"/>
                </a:rPr>
                <a:t>ucb</a:t>
              </a:r>
            </a:p>
          </p:txBody>
        </p:sp>
        <p:grpSp>
          <p:nvGrpSpPr>
            <p:cNvPr id="84" name="Group 24"/>
            <p:cNvGrpSpPr>
              <a:grpSpLocks/>
            </p:cNvGrpSpPr>
            <p:nvPr/>
          </p:nvGrpSpPr>
          <p:grpSpPr bwMode="auto">
            <a:xfrm>
              <a:off x="3554413" y="4006850"/>
              <a:ext cx="5435600" cy="750888"/>
              <a:chOff x="2412765" y="3429000"/>
              <a:chExt cx="5435835" cy="771209"/>
            </a:xfrm>
          </p:grpSpPr>
          <p:grpSp>
            <p:nvGrpSpPr>
              <p:cNvPr id="95283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98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9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00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01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02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  <p:sp>
            <p:nvSpPr>
              <p:cNvPr id="95284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16</a:t>
                </a:r>
              </a:p>
            </p:txBody>
          </p:sp>
          <p:sp>
            <p:nvSpPr>
              <p:cNvPr id="95285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20</a:t>
                </a:r>
              </a:p>
            </p:txBody>
          </p:sp>
          <p:sp>
            <p:nvSpPr>
              <p:cNvPr id="95286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7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8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24</a:t>
                </a:r>
              </a:p>
            </p:txBody>
          </p:sp>
          <p:sp>
            <p:nvSpPr>
              <p:cNvPr id="95289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0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28</a:t>
                </a:r>
              </a:p>
            </p:txBody>
          </p:sp>
          <p:sp>
            <p:nvSpPr>
              <p:cNvPr id="95291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2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32</a:t>
                </a:r>
              </a:p>
            </p:txBody>
          </p:sp>
          <p:sp>
            <p:nvSpPr>
              <p:cNvPr id="95293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4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95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3" name="Group 24"/>
            <p:cNvGrpSpPr>
              <a:grpSpLocks/>
            </p:cNvGrpSpPr>
            <p:nvPr/>
          </p:nvGrpSpPr>
          <p:grpSpPr bwMode="auto">
            <a:xfrm>
              <a:off x="3556000" y="4808538"/>
              <a:ext cx="5435600" cy="750887"/>
              <a:chOff x="2412765" y="3429000"/>
              <a:chExt cx="5435835" cy="771209"/>
            </a:xfrm>
          </p:grpSpPr>
          <p:grpSp>
            <p:nvGrpSpPr>
              <p:cNvPr id="95265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17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18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19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20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21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</p:grpSp>
          <p:sp>
            <p:nvSpPr>
              <p:cNvPr id="95266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67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40</a:t>
                </a:r>
              </a:p>
            </p:txBody>
          </p:sp>
          <p:sp>
            <p:nvSpPr>
              <p:cNvPr id="95268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69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0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44</a:t>
                </a:r>
              </a:p>
            </p:txBody>
          </p:sp>
          <p:sp>
            <p:nvSpPr>
              <p:cNvPr id="95271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2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48</a:t>
                </a:r>
              </a:p>
            </p:txBody>
          </p:sp>
          <p:sp>
            <p:nvSpPr>
              <p:cNvPr id="95273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4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52</a:t>
                </a:r>
              </a:p>
            </p:txBody>
          </p:sp>
          <p:sp>
            <p:nvSpPr>
              <p:cNvPr id="95275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6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77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24"/>
            <p:cNvGrpSpPr>
              <a:grpSpLocks/>
            </p:cNvGrpSpPr>
            <p:nvPr/>
          </p:nvGrpSpPr>
          <p:grpSpPr bwMode="auto">
            <a:xfrm>
              <a:off x="3554413" y="5646738"/>
              <a:ext cx="5435600" cy="750887"/>
              <a:chOff x="2412765" y="3429000"/>
              <a:chExt cx="5435835" cy="771209"/>
            </a:xfrm>
          </p:grpSpPr>
          <p:grpSp>
            <p:nvGrpSpPr>
              <p:cNvPr id="95247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36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9</a:t>
                  </a:r>
                </a:p>
              </p:txBody>
            </p:sp>
            <p:sp>
              <p:nvSpPr>
                <p:cNvPr id="137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3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39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40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800" dirty="0">
                      <a:latin typeface="Calibri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</p:grpSp>
          <p:sp>
            <p:nvSpPr>
              <p:cNvPr id="95248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49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60</a:t>
                </a:r>
              </a:p>
            </p:txBody>
          </p:sp>
          <p:sp>
            <p:nvSpPr>
              <p:cNvPr id="95250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1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2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64</a:t>
                </a:r>
              </a:p>
            </p:txBody>
          </p:sp>
          <p:sp>
            <p:nvSpPr>
              <p:cNvPr id="95253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4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68</a:t>
                </a:r>
              </a:p>
            </p:txBody>
          </p:sp>
          <p:sp>
            <p:nvSpPr>
              <p:cNvPr id="95255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6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72</a:t>
                </a:r>
              </a:p>
            </p:txBody>
          </p:sp>
          <p:sp>
            <p:nvSpPr>
              <p:cNvPr id="95257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8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b="0">
                    <a:latin typeface="Calibri" pitchFamily="-96" charset="0"/>
                  </a:rPr>
                  <a:t>76</a:t>
                </a:r>
              </a:p>
            </p:txBody>
          </p:sp>
          <p:sp>
            <p:nvSpPr>
              <p:cNvPr id="95259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2" name="Freeform 141"/>
            <p:cNvSpPr>
              <a:spLocks noChangeArrowheads="1"/>
            </p:cNvSpPr>
            <p:nvPr/>
          </p:nvSpPr>
          <p:spPr bwMode="auto">
            <a:xfrm>
              <a:off x="2052638" y="4159250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3" name="Freeform 142"/>
            <p:cNvSpPr>
              <a:spLocks noChangeArrowheads="1"/>
            </p:cNvSpPr>
            <p:nvPr/>
          </p:nvSpPr>
          <p:spPr bwMode="auto">
            <a:xfrm>
              <a:off x="2070100" y="4787900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4" name="Freeform 143"/>
            <p:cNvSpPr>
              <a:spLocks noChangeArrowheads="1"/>
            </p:cNvSpPr>
            <p:nvPr/>
          </p:nvSpPr>
          <p:spPr bwMode="auto">
            <a:xfrm>
              <a:off x="2052638" y="5557838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493713"/>
            <a:ext cx="7767637" cy="573087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Element Access in Multi-Level Array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4648200"/>
            <a:ext cx="8472487" cy="21224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Computation</a:t>
            </a:r>
          </a:p>
          <a:p>
            <a:pPr lvl="1"/>
            <a:r>
              <a:rPr lang="en-US" dirty="0">
                <a:latin typeface="Calibri" pitchFamily="-96" charset="0"/>
              </a:rPr>
              <a:t>Element access 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[univ+8*index]+4*digit]</a:t>
            </a:r>
          </a:p>
          <a:p>
            <a:pPr lvl="1"/>
            <a:r>
              <a:rPr lang="en-US" dirty="0">
                <a:latin typeface="Calibri" pitchFamily="-96" charset="0"/>
              </a:rPr>
              <a:t>Must do two memory reads</a:t>
            </a:r>
          </a:p>
          <a:p>
            <a:pPr lvl="2"/>
            <a:r>
              <a:rPr lang="en-US" dirty="0">
                <a:latin typeface="Calibri" pitchFamily="-96" charset="0"/>
              </a:rPr>
              <a:t>First get pointer to row array</a:t>
            </a:r>
          </a:p>
          <a:p>
            <a:pPr lvl="2"/>
            <a:r>
              <a:rPr lang="en-US" dirty="0">
                <a:latin typeface="Calibri" pitchFamily="-96" charset="0"/>
              </a:rPr>
              <a:t>Then access element within array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533400" y="3021013"/>
            <a:ext cx="8382000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$2,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 # 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(,%rdi,8),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# p =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univ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[index] + 4*digit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# return *p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	</a:t>
            </a:r>
          </a:p>
        </p:txBody>
      </p:sp>
      <p:sp>
        <p:nvSpPr>
          <p:cNvPr id="99332" name="Rectangle 5"/>
          <p:cNvSpPr>
            <a:spLocks noChangeArrowheads="1"/>
          </p:cNvSpPr>
          <p:nvPr/>
        </p:nvSpPr>
        <p:spPr bwMode="auto">
          <a:xfrm>
            <a:off x="442913" y="1196752"/>
            <a:ext cx="439864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195599"/>
            <a:ext cx="3996721" cy="1325116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57200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Element Accesses</a:t>
            </a:r>
          </a:p>
        </p:txBody>
      </p:sp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251520" y="1725613"/>
            <a:ext cx="430778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get_pgh_digit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pgh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79" name="Rectangle 8"/>
          <p:cNvSpPr>
            <a:spLocks noChangeArrowheads="1"/>
          </p:cNvSpPr>
          <p:nvPr/>
        </p:nvSpPr>
        <p:spPr bwMode="auto">
          <a:xfrm>
            <a:off x="4648200" y="1725613"/>
            <a:ext cx="438829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get_univ_digit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index,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</a:t>
            </a:r>
            <a:r>
              <a:rPr lang="en-US" sz="1800" dirty="0" err="1">
                <a:latin typeface="Courier New" pitchFamily="-96" charset="0"/>
              </a:rPr>
              <a:t>univ</a:t>
            </a:r>
            <a:r>
              <a:rPr lang="en-US" sz="1800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1380" name="TextBox 11"/>
          <p:cNvSpPr txBox="1">
            <a:spLocks noChangeArrowheads="1"/>
          </p:cNvSpPr>
          <p:nvPr/>
        </p:nvSpPr>
        <p:spPr bwMode="auto">
          <a:xfrm>
            <a:off x="368300" y="1382713"/>
            <a:ext cx="1406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Nested array</a:t>
            </a:r>
          </a:p>
        </p:txBody>
      </p:sp>
      <p:sp>
        <p:nvSpPr>
          <p:cNvPr id="101381" name="TextBox 12"/>
          <p:cNvSpPr txBox="1">
            <a:spLocks noChangeArrowheads="1"/>
          </p:cNvSpPr>
          <p:nvPr/>
        </p:nvSpPr>
        <p:spPr bwMode="auto">
          <a:xfrm>
            <a:off x="4559300" y="13716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Calibri" pitchFamily="-96" charset="0"/>
              </a:rPr>
              <a:t>Multi-level array</a:t>
            </a:r>
          </a:p>
        </p:txBody>
      </p:sp>
      <p:pic>
        <p:nvPicPr>
          <p:cNvPr id="101382" name="Picture 2" descr="C:\Documents and Settings\pueschel\My Documents\teaching\18-243-CMUspring09\08-05Feb09\mul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657600"/>
            <a:ext cx="35052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4" name="TextBox 15"/>
          <p:cNvSpPr txBox="1">
            <a:spLocks noChangeArrowheads="1"/>
          </p:cNvSpPr>
          <p:nvPr/>
        </p:nvSpPr>
        <p:spPr bwMode="auto">
          <a:xfrm>
            <a:off x="248904" y="4961720"/>
            <a:ext cx="8716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>
                <a:latin typeface="Calibri" pitchFamily="-96" charset="0"/>
              </a:rPr>
              <a:t>Accesses looks similar in C, but address computations very different: </a:t>
            </a:r>
          </a:p>
        </p:txBody>
      </p:sp>
      <p:sp>
        <p:nvSpPr>
          <p:cNvPr id="101385" name="Rectangle 16"/>
          <p:cNvSpPr>
            <a:spLocks noChangeArrowheads="1"/>
          </p:cNvSpPr>
          <p:nvPr/>
        </p:nvSpPr>
        <p:spPr bwMode="auto">
          <a:xfrm>
            <a:off x="262036" y="5802313"/>
            <a:ext cx="40324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[pgh+20*index+4*digit]</a:t>
            </a:r>
          </a:p>
        </p:txBody>
      </p:sp>
      <p:sp>
        <p:nvSpPr>
          <p:cNvPr id="101386" name="Rectangle 17"/>
          <p:cNvSpPr>
            <a:spLocks noChangeArrowheads="1"/>
          </p:cNvSpPr>
          <p:nvPr/>
        </p:nvSpPr>
        <p:spPr bwMode="auto">
          <a:xfrm>
            <a:off x="4376793" y="5791200"/>
            <a:ext cx="4802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</a:t>
            </a: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[univ+8*index]+4*digit]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8" y="3429000"/>
            <a:ext cx="3973140" cy="1228806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261622" y="277320"/>
            <a:ext cx="3428504" cy="112761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N X N Matrix Code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04938"/>
            <a:ext cx="3481382" cy="522446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Fixed dimensions</a:t>
            </a:r>
          </a:p>
          <a:p>
            <a:pPr lvl="1"/>
            <a:r>
              <a:rPr lang="en-US" dirty="0">
                <a:latin typeface="Calibri" pitchFamily="-96" charset="0"/>
              </a:rPr>
              <a:t>Know value of N at compile time</a:t>
            </a: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Variable dimensions, explicit indexing</a:t>
            </a:r>
          </a:p>
          <a:p>
            <a:pPr lvl="1"/>
            <a:r>
              <a:rPr lang="en-US" dirty="0">
                <a:latin typeface="Calibri" pitchFamily="-96" charset="0"/>
              </a:rPr>
              <a:t>Traditional way to implement dynamic arrays</a:t>
            </a: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Variable dimensions, implicit indexing</a:t>
            </a:r>
          </a:p>
          <a:p>
            <a:pPr lvl="1"/>
            <a:r>
              <a:rPr lang="en-US" dirty="0">
                <a:latin typeface="Calibri" pitchFamily="-96" charset="0"/>
              </a:rPr>
              <a:t>Now supported by </a:t>
            </a:r>
            <a:r>
              <a:rPr lang="en-US" dirty="0" err="1">
                <a:latin typeface="Calibri" pitchFamily="-96" charset="0"/>
              </a:rPr>
              <a:t>gcc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3707904" y="500042"/>
            <a:ext cx="5302779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#define N 16</a:t>
            </a:r>
          </a:p>
          <a:p>
            <a:pPr eaLnBrk="0" hangingPunct="0"/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typedef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C00000"/>
                </a:solidFill>
                <a:latin typeface="Courier New" pitchFamily="-96" charset="0"/>
              </a:rPr>
              <a:t>[N][N];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fix_ele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>
                <a:latin typeface="Courier New" pitchFamily="-96" charset="0"/>
              </a:rPr>
              <a:t>,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  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3707904" y="2857496"/>
            <a:ext cx="5302779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solidFill>
                  <a:srgbClr val="C00000"/>
                </a:solidFill>
                <a:latin typeface="Courier New" pitchFamily="-96" charset="0"/>
              </a:rPr>
              <a:t>#define IDX(n, i, j) ((i)*(n)+(j))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vec_ele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n, 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int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*a</a:t>
            </a:r>
            <a:r>
              <a:rPr lang="en-US" sz="1800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    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a[IDX(</a:t>
            </a:r>
            <a:r>
              <a:rPr lang="en-US" sz="1800" dirty="0" err="1">
                <a:latin typeface="Courier New" pitchFamily="-96" charset="0"/>
              </a:rPr>
              <a:t>n,i,j</a:t>
            </a:r>
            <a:r>
              <a:rPr lang="en-US" sz="1800" dirty="0">
                <a:latin typeface="Courier New" pitchFamily="-96" charset="0"/>
              </a:rPr>
              <a:t>)];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707282" y="5000636"/>
            <a:ext cx="531292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 err="1">
                <a:latin typeface="Courier New" pitchFamily="-96" charset="0"/>
              </a:rPr>
              <a:t>int</a:t>
            </a:r>
            <a:r>
              <a:rPr lang="pt-BR" sz="1800" dirty="0">
                <a:latin typeface="Courier New" pitchFamily="-96" charset="0"/>
              </a:rPr>
              <a:t> </a:t>
            </a:r>
            <a:r>
              <a:rPr lang="pt-BR" sz="1800" dirty="0" err="1">
                <a:latin typeface="Courier New" pitchFamily="-96" charset="0"/>
              </a:rPr>
              <a:t>var_ele</a:t>
            </a:r>
            <a:r>
              <a:rPr lang="pt-BR" sz="1800" dirty="0">
                <a:latin typeface="Courier New" pitchFamily="-96" charset="0"/>
              </a:rPr>
              <a:t>(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n, </a:t>
            </a:r>
            <a:r>
              <a:rPr lang="pt-BR" sz="1800" dirty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         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i,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}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16 X 16 Matrix Access</a:t>
            </a: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1000100" y="2955770"/>
            <a:ext cx="678661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/* Get element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 */</a:t>
            </a:r>
          </a:p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fix_ele</a:t>
            </a:r>
            <a:r>
              <a:rPr lang="en-US" sz="1800" dirty="0">
                <a:latin typeface="Courier New" pitchFamily="-96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sz="1800" dirty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a[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][j];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0100" y="4249006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a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salq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$6,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  # 64*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addq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# a + 64*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(%rdi,%rdx,4),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M[a + 64*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+ 4*j]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42913" y="1292225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A +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i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(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C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)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+ 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*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>
                <a:latin typeface="Calibri" pitchFamily="-96" charset="0"/>
              </a:rPr>
              <a:t>C = 16, K = 4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216" y="32389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n X n Matrix Access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27584" y="2746325"/>
            <a:ext cx="7603208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sz="1800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int </a:t>
            </a:r>
            <a:r>
              <a:rPr lang="pt-BR" sz="1800" dirty="0" err="1">
                <a:latin typeface="Courier New" pitchFamily="-96" charset="0"/>
              </a:rPr>
              <a:t>var_ele</a:t>
            </a:r>
            <a:r>
              <a:rPr lang="pt-BR" sz="1800" dirty="0">
                <a:latin typeface="Courier New" pitchFamily="-96" charset="0"/>
              </a:rPr>
              <a:t>(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n, </a:t>
            </a:r>
            <a:r>
              <a:rPr lang="pt-BR" sz="1800" dirty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sz="1800" dirty="0">
                <a:latin typeface="Courier New" pitchFamily="-96" charset="0"/>
              </a:rPr>
              <a:t>,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i, </a:t>
            </a:r>
            <a:r>
              <a:rPr lang="pt-BR" sz="1800" dirty="0" err="1">
                <a:latin typeface="Courier New" pitchFamily="-96" charset="0"/>
              </a:rPr>
              <a:t>size_t</a:t>
            </a:r>
            <a:r>
              <a:rPr lang="pt-BR" sz="1800" dirty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sz="1800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7224" y="4365104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n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a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j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rcx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imulq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       # n*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(%rsi,%rdi,4),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a + 4*n*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  (%rax,%rcx,4),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eax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a + 4*n*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+ 4*j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42913" y="1185937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-96" charset="0"/>
              <a:ea typeface="ＭＳ Ｐゴシック" pitchFamily="-96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A +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i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(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C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*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)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+ 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*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K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lang="en-US" sz="2000" b="0" kern="0" dirty="0">
                <a:latin typeface="Calibri" pitchFamily="-96" charset="0"/>
              </a:rPr>
              <a:t>C = n, K = 4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tabLst/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Must perform</a:t>
            </a:r>
            <a:r>
              <a:rPr kumimoji="0" lang="en-US" sz="20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96" charset="0"/>
                <a:ea typeface="ＭＳ Ｐゴシック" pitchFamily="-96" charset="-128"/>
              </a:rPr>
              <a:t> integer multiplication</a:t>
            </a:r>
            <a:endParaRPr kumimoji="0" lang="en-US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96" charset="0"/>
              <a:ea typeface="ＭＳ Ｐゴシック" pitchFamily="-96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57821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55535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0881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Example: Array Access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457200" y="1124744"/>
            <a:ext cx="4114800" cy="5386536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ZLEN 5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PCOUNT 4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[ZLEN];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[PCOUNT]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{{1, 5, 2, 0, 6},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1, 3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1, 7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2, 1 }};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[0][0]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[7]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*(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+ 8)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("result: %d\n",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012160" y="3356992"/>
            <a:ext cx="2520280" cy="561117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./array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latin typeface="Courier New"/>
              <a:ea typeface="msgothic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0232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Example: Array Access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124744"/>
            <a:ext cx="4114800" cy="5386536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ZLEN 5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PCOUNT 4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[ZLEN];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zip_dig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[PCOUNT]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{{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5, 2, 0, 6},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3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2, 1, 7 },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{1, 5, 2, 2, 1 }};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*zip2 =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pgh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[0][0]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[7]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linear_zip</a:t>
            </a: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+ 8)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zip2[1]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("result: %d\n", result);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12160" y="3356992"/>
            <a:ext cx="2520280" cy="5574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./array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result: 9</a:t>
            </a:r>
          </a:p>
        </p:txBody>
      </p:sp>
    </p:spTree>
    <p:extLst>
      <p:ext uri="{BB962C8B-B14F-4D97-AF65-F5344CB8AC3E}">
        <p14:creationId xmlns:p14="http://schemas.microsoft.com/office/powerpoint/2010/main" val="7491953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Floating Point</a:t>
            </a: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Representation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idx="1"/>
          </p:nvPr>
        </p:nvSpPr>
        <p:spPr>
          <a:xfrm>
            <a:off x="290512" y="3170238"/>
            <a:ext cx="7737871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Structure represented as block of memory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Big enough to hold all of the fields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Fields ordered according to declaration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Even if another ordering could yield a more compact representation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Compiler determines overall size + positions of fields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Machine-level program has no understanding of the structures in the source code 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4062483" y="4929198"/>
            <a:ext cx="4325942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# r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idx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(%rdi,%rsi,4),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  ret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062482" y="3170238"/>
            <a:ext cx="4325942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*</a:t>
            </a:r>
            <a:r>
              <a:rPr lang="en-US" sz="1800" dirty="0" err="1">
                <a:latin typeface="Courier New" pitchFamily="-96" charset="0"/>
              </a:rPr>
              <a:t>get_ap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(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*r,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&amp;r-&gt;a[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Structure Member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idx="1"/>
          </p:nvPr>
        </p:nvSpPr>
        <p:spPr>
          <a:xfrm>
            <a:off x="290513" y="3170238"/>
            <a:ext cx="3924300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Array Element</a:t>
            </a:r>
          </a:p>
          <a:p>
            <a:pPr lvl="1"/>
            <a:r>
              <a:rPr lang="en-US" dirty="0">
                <a:latin typeface="Calibri" pitchFamily="-96" charset="0"/>
              </a:rPr>
              <a:t>Offset of each structure member determined at compile time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>
                <a:latin typeface="Courier New"/>
                <a:cs typeface="Courier New"/>
              </a:rPr>
              <a:t>r + 4*</a:t>
            </a:r>
            <a:r>
              <a:rPr lang="en-US" b="1" dirty="0" err="1">
                <a:latin typeface="Courier New"/>
                <a:cs typeface="Courier New"/>
              </a:rPr>
              <a:t>idx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322905" y="14059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170505" y="1024921"/>
            <a:ext cx="14775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r+4*</a:t>
            </a:r>
            <a:r>
              <a:rPr lang="en-US" dirty="0" err="1">
                <a:latin typeface="Courier New" pitchFamily="-96" charset="0"/>
              </a:rPr>
              <a:t>idx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size_t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374436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19196" y="4898710"/>
            <a:ext cx="7159604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</a:rPr>
              <a:t>.L11:                         # </a:t>
            </a:r>
            <a:r>
              <a:rPr lang="cs-CZ" sz="1800" dirty="0" err="1">
                <a:latin typeface="Courier New" pitchFamily="49" charset="0"/>
              </a:rPr>
              <a:t>loop</a:t>
            </a:r>
            <a:r>
              <a:rPr lang="cs-CZ" sz="1800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movslq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16(%rdi),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 #   i = M[r+16]	 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esi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, (%rdi,%rax,4) #   M[r+4*i]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movq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24(%rdi), %rdi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= M[r+24]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testq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%rdi, %rdi          #   Test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r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    .L11                #  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!=0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42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sz="1800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  r = r-&gt;</a:t>
            </a:r>
            <a:r>
              <a:rPr lang="nn-NO" sz="1800" dirty="0" err="1">
                <a:latin typeface="Courier New" pitchFamily="-96" charset="0"/>
              </a:rPr>
              <a:t>next</a:t>
            </a:r>
            <a:r>
              <a:rPr lang="nn-NO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sz="1800" dirty="0">
                <a:latin typeface="Courier New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Following Linked List</a:t>
            </a:r>
          </a:p>
        </p:txBody>
      </p:sp>
      <p:sp>
        <p:nvSpPr>
          <p:cNvPr id="121861" name="Rectangle 6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3044825" cy="70960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257438"/>
              </p:ext>
            </p:extLst>
          </p:nvPr>
        </p:nvGraphicFramePr>
        <p:xfrm>
          <a:off x="4292600" y="3699508"/>
          <a:ext cx="2895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%</a:t>
                      </a:r>
                      <a:r>
                        <a:rPr lang="en-US" b="1" dirty="0" err="1"/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50943" y="1506560"/>
            <a:ext cx="4223157" cy="1992331"/>
            <a:chOff x="4450943" y="1049360"/>
            <a:chExt cx="4223157" cy="1992331"/>
          </a:xfrm>
        </p:grpSpPr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V="1">
              <a:off x="5454489" y="227969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616289" y="2660691"/>
              <a:ext cx="1524000" cy="381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3838" indent="-223838" defTabSz="895350" eaLnBrk="0" hangingPunct="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  <a:latin typeface="Calibri" pitchFamily="-96" charset="0"/>
                </a:rPr>
                <a:t>Element </a:t>
              </a:r>
              <a:r>
                <a:rPr lang="en-US">
                  <a:latin typeface="Courier New" pitchFamily="-96" charset="0"/>
                </a:rPr>
                <a:t>i</a:t>
              </a:r>
              <a:endParaRPr lang="en-US">
                <a:solidFill>
                  <a:schemeClr val="tx2"/>
                </a:solidFill>
                <a:latin typeface="Calibri" pitchFamily="-96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16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32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494CC32-AEEA-922C-1F8E-02DDDB4ED6A9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831256"/>
            <a:ext cx="7315200" cy="1893888"/>
            <a:chOff x="528" y="1872"/>
            <a:chExt cx="4608" cy="1193"/>
          </a:xfrm>
        </p:grpSpPr>
        <p:grpSp>
          <p:nvGrpSpPr>
            <p:cNvPr id="46097" name="Group 3">
              <a:extLst>
                <a:ext uri="{FF2B5EF4-FFF2-40B4-BE49-F238E27FC236}">
                  <a16:creationId xmlns:a16="http://schemas.microsoft.com/office/drawing/2014/main" id="{0C71E043-4281-3CAF-F9A3-39ACBB87A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872"/>
              <a:ext cx="4608" cy="1193"/>
              <a:chOff x="528" y="1872"/>
              <a:chExt cx="4608" cy="1193"/>
            </a:xfrm>
          </p:grpSpPr>
          <p:grpSp>
            <p:nvGrpSpPr>
              <p:cNvPr id="46105" name="Group 4">
                <a:extLst>
                  <a:ext uri="{FF2B5EF4-FFF2-40B4-BE49-F238E27FC236}">
                    <a16:creationId xmlns:a16="http://schemas.microsoft.com/office/drawing/2014/main" id="{2A36D9C4-CBEA-7F57-A0A3-653E255514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" y="1872"/>
                <a:ext cx="4608" cy="960"/>
                <a:chOff x="528" y="1872"/>
                <a:chExt cx="4752" cy="960"/>
              </a:xfrm>
            </p:grpSpPr>
            <p:sp>
              <p:nvSpPr>
                <p:cNvPr id="46111" name="Rectangle 5">
                  <a:extLst>
                    <a:ext uri="{FF2B5EF4-FFF2-40B4-BE49-F238E27FC236}">
                      <a16:creationId xmlns:a16="http://schemas.microsoft.com/office/drawing/2014/main" id="{5332B05D-E0CD-977A-FAAB-6E8889D9B3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1872"/>
                  <a:ext cx="4752" cy="240"/>
                </a:xfrm>
                <a:prstGeom prst="rect">
                  <a:avLst/>
                </a:prstGeom>
                <a:noFill/>
                <a:ln w="19050" cap="sq">
                  <a:solidFill>
                    <a:srgbClr val="7A48C4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just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 algn="just">
                    <a:spcBef>
                      <a:spcPct val="20000"/>
                    </a:spcBef>
                    <a:buChar char="–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 algn="just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 algn="just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 algn="just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rgbClr val="FF3300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46112" name="Rectangle 6">
                  <a:extLst>
                    <a:ext uri="{FF2B5EF4-FFF2-40B4-BE49-F238E27FC236}">
                      <a16:creationId xmlns:a16="http://schemas.microsoft.com/office/drawing/2014/main" id="{0D570E24-76F7-36D4-FD55-4BA1EB162B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2112"/>
                  <a:ext cx="4752" cy="240"/>
                </a:xfrm>
                <a:prstGeom prst="rect">
                  <a:avLst/>
                </a:prstGeom>
                <a:noFill/>
                <a:ln w="19050" cap="sq">
                  <a:solidFill>
                    <a:srgbClr val="7A48C4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just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 algn="just">
                    <a:spcBef>
                      <a:spcPct val="20000"/>
                    </a:spcBef>
                    <a:buChar char="–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 algn="just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 algn="just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 algn="just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rgbClr val="FF3300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46113" name="Rectangle 7">
                  <a:extLst>
                    <a:ext uri="{FF2B5EF4-FFF2-40B4-BE49-F238E27FC236}">
                      <a16:creationId xmlns:a16="http://schemas.microsoft.com/office/drawing/2014/main" id="{17FFA0ED-E4DD-0E07-D8E9-4C46AC20C4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2352"/>
                  <a:ext cx="4752" cy="240"/>
                </a:xfrm>
                <a:prstGeom prst="rect">
                  <a:avLst/>
                </a:prstGeom>
                <a:noFill/>
                <a:ln w="19050" cap="sq">
                  <a:solidFill>
                    <a:srgbClr val="7A48C4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just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 algn="just">
                    <a:spcBef>
                      <a:spcPct val="20000"/>
                    </a:spcBef>
                    <a:buChar char="–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 algn="just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 algn="just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 algn="just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rgbClr val="FF3300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46114" name="Rectangle 8">
                  <a:extLst>
                    <a:ext uri="{FF2B5EF4-FFF2-40B4-BE49-F238E27FC236}">
                      <a16:creationId xmlns:a16="http://schemas.microsoft.com/office/drawing/2014/main" id="{373E30CF-730C-2ED4-5781-302DC62BF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2592"/>
                  <a:ext cx="4752" cy="240"/>
                </a:xfrm>
                <a:prstGeom prst="rect">
                  <a:avLst/>
                </a:prstGeom>
                <a:noFill/>
                <a:ln w="19050" cap="sq">
                  <a:solidFill>
                    <a:srgbClr val="7A48C4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just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 algn="just">
                    <a:spcBef>
                      <a:spcPct val="20000"/>
                    </a:spcBef>
                    <a:buChar char="–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 algn="just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 algn="just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 algn="just"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rgbClr val="FF3300"/>
                    </a:solidFill>
                    <a:ea typeface="楷体_GB2312" pitchFamily="49" charset="-122"/>
                  </a:endParaRPr>
                </a:p>
              </p:txBody>
            </p:sp>
          </p:grpSp>
          <p:sp>
            <p:nvSpPr>
              <p:cNvPr id="46106" name="Line 9">
                <a:extLst>
                  <a:ext uri="{FF2B5EF4-FFF2-40B4-BE49-F238E27FC236}">
                    <a16:creationId xmlns:a16="http://schemas.microsoft.com/office/drawing/2014/main" id="{68C5F86F-0E12-127A-4F11-2627B2C46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2784"/>
                <a:ext cx="0" cy="240"/>
              </a:xfrm>
              <a:prstGeom prst="line">
                <a:avLst/>
              </a:prstGeom>
              <a:noFill/>
              <a:ln w="190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46107" name="Line 10">
                <a:extLst>
                  <a:ext uri="{FF2B5EF4-FFF2-40B4-BE49-F238E27FC236}">
                    <a16:creationId xmlns:a16="http://schemas.microsoft.com/office/drawing/2014/main" id="{D715023A-A721-D736-907E-86C2E6D6D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2736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46108" name="Line 11">
                <a:extLst>
                  <a:ext uri="{FF2B5EF4-FFF2-40B4-BE49-F238E27FC236}">
                    <a16:creationId xmlns:a16="http://schemas.microsoft.com/office/drawing/2014/main" id="{42176E02-1BA3-32BC-BA48-65B9E9CBAC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976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rgbClr val="7A48C4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46109" name="Line 12">
                <a:extLst>
                  <a:ext uri="{FF2B5EF4-FFF2-40B4-BE49-F238E27FC236}">
                    <a16:creationId xmlns:a16="http://schemas.microsoft.com/office/drawing/2014/main" id="{DAFAA57B-359C-797D-80BE-0356D0C06C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" y="2976"/>
                <a:ext cx="1296" cy="0"/>
              </a:xfrm>
              <a:prstGeom prst="line">
                <a:avLst/>
              </a:prstGeom>
              <a:noFill/>
              <a:ln w="19050" cap="sq">
                <a:solidFill>
                  <a:srgbClr val="7A48C4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46110" name="Text Box 13">
                <a:extLst>
                  <a:ext uri="{FF2B5EF4-FFF2-40B4-BE49-F238E27FC236}">
                    <a16:creationId xmlns:a16="http://schemas.microsoft.com/office/drawing/2014/main" id="{6CF0BF75-650E-C335-1238-F0E6CB941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832"/>
                <a:ext cx="240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存储字</a:t>
                </a:r>
                <a:r>
                  <a:rPr kumimoji="1"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64</a:t>
                </a:r>
                <a:r>
                  <a:rPr kumimoji="1"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位（</a:t>
                </a:r>
                <a:r>
                  <a:rPr kumimoji="1"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  <a:r>
                  <a:rPr kumimoji="1"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个字节）</a:t>
                </a:r>
              </a:p>
            </p:txBody>
          </p:sp>
        </p:grpSp>
        <p:sp>
          <p:nvSpPr>
            <p:cNvPr id="46098" name="Line 14">
              <a:extLst>
                <a:ext uri="{FF2B5EF4-FFF2-40B4-BE49-F238E27FC236}">
                  <a16:creationId xmlns:a16="http://schemas.microsoft.com/office/drawing/2014/main" id="{7361E566-CAD3-53EB-944E-E0A0CBE0F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872"/>
              <a:ext cx="0" cy="960"/>
            </a:xfrm>
            <a:prstGeom prst="line">
              <a:avLst/>
            </a:prstGeom>
            <a:noFill/>
            <a:ln w="19050" cap="sq">
              <a:solidFill>
                <a:srgbClr val="7A48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6099" name="Line 15">
              <a:extLst>
                <a:ext uri="{FF2B5EF4-FFF2-40B4-BE49-F238E27FC236}">
                  <a16:creationId xmlns:a16="http://schemas.microsoft.com/office/drawing/2014/main" id="{5BAE80A9-7CB7-BBBA-6920-7E77E2828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872"/>
              <a:ext cx="0" cy="960"/>
            </a:xfrm>
            <a:prstGeom prst="line">
              <a:avLst/>
            </a:prstGeom>
            <a:noFill/>
            <a:ln w="19050" cap="sq">
              <a:solidFill>
                <a:srgbClr val="7A48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6100" name="Line 16">
              <a:extLst>
                <a:ext uri="{FF2B5EF4-FFF2-40B4-BE49-F238E27FC236}">
                  <a16:creationId xmlns:a16="http://schemas.microsoft.com/office/drawing/2014/main" id="{EDCBF2C9-9833-2AA1-3396-EC320063F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872"/>
              <a:ext cx="0" cy="960"/>
            </a:xfrm>
            <a:prstGeom prst="line">
              <a:avLst/>
            </a:prstGeom>
            <a:noFill/>
            <a:ln w="19050" cap="sq">
              <a:solidFill>
                <a:srgbClr val="7A48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6101" name="Line 17">
              <a:extLst>
                <a:ext uri="{FF2B5EF4-FFF2-40B4-BE49-F238E27FC236}">
                  <a16:creationId xmlns:a16="http://schemas.microsoft.com/office/drawing/2014/main" id="{2E983F30-650D-7A2B-7F19-39AC3E2A7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872"/>
              <a:ext cx="0" cy="960"/>
            </a:xfrm>
            <a:prstGeom prst="line">
              <a:avLst/>
            </a:prstGeom>
            <a:noFill/>
            <a:ln w="19050" cap="sq">
              <a:solidFill>
                <a:srgbClr val="7A48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6102" name="Line 18">
              <a:extLst>
                <a:ext uri="{FF2B5EF4-FFF2-40B4-BE49-F238E27FC236}">
                  <a16:creationId xmlns:a16="http://schemas.microsoft.com/office/drawing/2014/main" id="{1B2C7C47-46F6-8762-5E47-812C0F52DE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872"/>
              <a:ext cx="0" cy="960"/>
            </a:xfrm>
            <a:prstGeom prst="line">
              <a:avLst/>
            </a:prstGeom>
            <a:noFill/>
            <a:ln w="19050" cap="sq">
              <a:solidFill>
                <a:srgbClr val="7A48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6103" name="Line 19">
              <a:extLst>
                <a:ext uri="{FF2B5EF4-FFF2-40B4-BE49-F238E27FC236}">
                  <a16:creationId xmlns:a16="http://schemas.microsoft.com/office/drawing/2014/main" id="{FE0ED522-7DEA-799F-BC77-446822B4C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872"/>
              <a:ext cx="0" cy="960"/>
            </a:xfrm>
            <a:prstGeom prst="line">
              <a:avLst/>
            </a:prstGeom>
            <a:noFill/>
            <a:ln w="19050" cap="sq">
              <a:solidFill>
                <a:srgbClr val="7A48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6104" name="Line 20">
              <a:extLst>
                <a:ext uri="{FF2B5EF4-FFF2-40B4-BE49-F238E27FC236}">
                  <a16:creationId xmlns:a16="http://schemas.microsoft.com/office/drawing/2014/main" id="{F7CBCD2A-A946-B5B4-0EF1-14AF35C09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872"/>
              <a:ext cx="0" cy="960"/>
            </a:xfrm>
            <a:prstGeom prst="line">
              <a:avLst/>
            </a:prstGeom>
            <a:noFill/>
            <a:ln w="19050" cap="sq">
              <a:solidFill>
                <a:srgbClr val="7A48C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529429" name="Rectangle 21">
            <a:extLst>
              <a:ext uri="{FF2B5EF4-FFF2-40B4-BE49-F238E27FC236}">
                <a16:creationId xmlns:a16="http://schemas.microsoft.com/office/drawing/2014/main" id="{78830F31-3CE6-0CAE-E3A2-EB89F2A2D6C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08087" y="1249309"/>
            <a:ext cx="7366000" cy="6461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kern="1200" dirty="0">
                <a:ea typeface="+mn-ea"/>
              </a:rPr>
              <a:t>不浪费存储器资源的存放方法</a:t>
            </a:r>
          </a:p>
        </p:txBody>
      </p:sp>
      <p:sp>
        <p:nvSpPr>
          <p:cNvPr id="46084" name="Rectangle 22">
            <a:extLst>
              <a:ext uri="{FF2B5EF4-FFF2-40B4-BE49-F238E27FC236}">
                <a16:creationId xmlns:a16="http://schemas.microsoft.com/office/drawing/2014/main" id="{FA409D13-CC7D-408B-0126-B99B384756D7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-180528" y="1895423"/>
            <a:ext cx="9036050" cy="151288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</a:rPr>
              <a:t>        </a:t>
            </a:r>
            <a:r>
              <a:rPr lang="zh-CN" altLang="en-US" sz="1800" b="1" dirty="0">
                <a:ea typeface="楷体_GB2312" pitchFamily="49" charset="-122"/>
              </a:rPr>
              <a:t>现有一批数据，它们依次为：字节、半字、双字、单字、半字、单字、字节、单字。</a:t>
            </a:r>
            <a:r>
              <a:rPr lang="en-US" altLang="zh-CN" sz="1800" b="1" dirty="0">
                <a:ea typeface="楷体_GB2312" pitchFamily="49" charset="-122"/>
              </a:rPr>
              <a:t>4</a:t>
            </a:r>
            <a:r>
              <a:rPr lang="zh-CN" altLang="en-US" sz="1800" b="1" dirty="0">
                <a:ea typeface="楷体_GB2312" pitchFamily="49" charset="-122"/>
              </a:rPr>
              <a:t>种不同长度的数据一个紧接着一个存放。</a:t>
            </a:r>
          </a:p>
        </p:txBody>
      </p:sp>
      <p:sp>
        <p:nvSpPr>
          <p:cNvPr id="529431" name="Rectangle 23">
            <a:extLst>
              <a:ext uri="{FF2B5EF4-FFF2-40B4-BE49-F238E27FC236}">
                <a16:creationId xmlns:a16="http://schemas.microsoft.com/office/drawing/2014/main" id="{10B1DD05-D7B0-3E3C-F0F7-AC7CA6AFB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831255"/>
            <a:ext cx="914400" cy="381000"/>
          </a:xfrm>
          <a:prstGeom prst="rect">
            <a:avLst/>
          </a:prstGeom>
          <a:solidFill>
            <a:srgbClr val="FF9900"/>
          </a:solidFill>
          <a:ln w="19050" cap="sq">
            <a:solidFill>
              <a:srgbClr val="7A48C4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529432" name="Rectangle 24">
            <a:extLst>
              <a:ext uri="{FF2B5EF4-FFF2-40B4-BE49-F238E27FC236}">
                <a16:creationId xmlns:a16="http://schemas.microsoft.com/office/drawing/2014/main" id="{9191B056-3B74-A34C-C8BD-F2DC6927D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3593255"/>
            <a:ext cx="914400" cy="381000"/>
          </a:xfrm>
          <a:prstGeom prst="rect">
            <a:avLst/>
          </a:prstGeom>
          <a:solidFill>
            <a:srgbClr val="FF9900"/>
          </a:solidFill>
          <a:ln w="19050" cap="sq">
            <a:solidFill>
              <a:srgbClr val="7A48C4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529433" name="Rectangle 25">
            <a:extLst>
              <a:ext uri="{FF2B5EF4-FFF2-40B4-BE49-F238E27FC236}">
                <a16:creationId xmlns:a16="http://schemas.microsoft.com/office/drawing/2014/main" id="{461B239B-80FB-08B0-3DD9-8FA71FBAD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2831255"/>
            <a:ext cx="1828800" cy="381000"/>
          </a:xfrm>
          <a:prstGeom prst="rect">
            <a:avLst/>
          </a:prstGeom>
          <a:solidFill>
            <a:srgbClr val="FFFF00"/>
          </a:solidFill>
          <a:ln w="19050" cap="sq">
            <a:solidFill>
              <a:srgbClr val="5B53C7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529434" name="Rectangle 26">
            <a:extLst>
              <a:ext uri="{FF2B5EF4-FFF2-40B4-BE49-F238E27FC236}">
                <a16:creationId xmlns:a16="http://schemas.microsoft.com/office/drawing/2014/main" id="{05A0B3F3-ECBF-3491-7E2D-EDADAE9E8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2831255"/>
            <a:ext cx="4572000" cy="381000"/>
          </a:xfrm>
          <a:prstGeom prst="rect">
            <a:avLst/>
          </a:prstGeom>
          <a:solidFill>
            <a:srgbClr val="D5F1CF"/>
          </a:solidFill>
          <a:ln w="19050" cap="sq">
            <a:solidFill>
              <a:srgbClr val="7A48C4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529435" name="Rectangle 27">
            <a:extLst>
              <a:ext uri="{FF2B5EF4-FFF2-40B4-BE49-F238E27FC236}">
                <a16:creationId xmlns:a16="http://schemas.microsoft.com/office/drawing/2014/main" id="{4A35152A-F787-2DF4-F1F4-0BB74F077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212255"/>
            <a:ext cx="2743200" cy="381000"/>
          </a:xfrm>
          <a:prstGeom prst="rect">
            <a:avLst/>
          </a:prstGeom>
          <a:solidFill>
            <a:srgbClr val="D5F1CF"/>
          </a:solidFill>
          <a:ln w="19050" cap="sq">
            <a:solidFill>
              <a:srgbClr val="7A48C4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529436" name="Rectangle 28">
            <a:extLst>
              <a:ext uri="{FF2B5EF4-FFF2-40B4-BE49-F238E27FC236}">
                <a16:creationId xmlns:a16="http://schemas.microsoft.com/office/drawing/2014/main" id="{5ADB1EF0-5B8E-A64F-F6ED-F7CF1A3B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3212255"/>
            <a:ext cx="3657600" cy="381000"/>
          </a:xfrm>
          <a:prstGeom prst="rect">
            <a:avLst/>
          </a:prstGeom>
          <a:solidFill>
            <a:srgbClr val="F1C7C7"/>
          </a:solidFill>
          <a:ln w="19050" cap="sq">
            <a:solidFill>
              <a:srgbClr val="7A48C4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529437" name="Rectangle 29">
            <a:extLst>
              <a:ext uri="{FF2B5EF4-FFF2-40B4-BE49-F238E27FC236}">
                <a16:creationId xmlns:a16="http://schemas.microsoft.com/office/drawing/2014/main" id="{7C2D3D61-7477-C004-90DD-83E9140F4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3212255"/>
            <a:ext cx="914400" cy="381000"/>
          </a:xfrm>
          <a:prstGeom prst="rect">
            <a:avLst/>
          </a:prstGeom>
          <a:solidFill>
            <a:srgbClr val="FFFF00"/>
          </a:solidFill>
          <a:ln w="19050" cap="sq">
            <a:solidFill>
              <a:srgbClr val="5B53C7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529438" name="Rectangle 30">
            <a:extLst>
              <a:ext uri="{FF2B5EF4-FFF2-40B4-BE49-F238E27FC236}">
                <a16:creationId xmlns:a16="http://schemas.microsoft.com/office/drawing/2014/main" id="{FC01CC0F-1574-248B-1EB6-4D70CDAD1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593255"/>
            <a:ext cx="914400" cy="381000"/>
          </a:xfrm>
          <a:prstGeom prst="rect">
            <a:avLst/>
          </a:prstGeom>
          <a:solidFill>
            <a:srgbClr val="FFFF00"/>
          </a:solidFill>
          <a:ln w="19050" cap="sq">
            <a:solidFill>
              <a:srgbClr val="5B53C7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529439" name="Rectangle 31">
            <a:extLst>
              <a:ext uri="{FF2B5EF4-FFF2-40B4-BE49-F238E27FC236}">
                <a16:creationId xmlns:a16="http://schemas.microsoft.com/office/drawing/2014/main" id="{D6191EEA-C2E1-62F7-EA7E-DAAB8B784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3593255"/>
            <a:ext cx="3657600" cy="381000"/>
          </a:xfrm>
          <a:prstGeom prst="rect">
            <a:avLst/>
          </a:prstGeom>
          <a:solidFill>
            <a:srgbClr val="F1C7C7"/>
          </a:solidFill>
          <a:ln w="19050" cap="sq">
            <a:solidFill>
              <a:srgbClr val="7A48C4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529440" name="Rectangle 32">
            <a:extLst>
              <a:ext uri="{FF2B5EF4-FFF2-40B4-BE49-F238E27FC236}">
                <a16:creationId xmlns:a16="http://schemas.microsoft.com/office/drawing/2014/main" id="{64C01490-9EB1-9838-A86B-2B3CF4388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593255"/>
            <a:ext cx="1828800" cy="381000"/>
          </a:xfrm>
          <a:prstGeom prst="rect">
            <a:avLst/>
          </a:prstGeom>
          <a:solidFill>
            <a:srgbClr val="F1C7C7"/>
          </a:solidFill>
          <a:ln w="19050" cap="sq">
            <a:solidFill>
              <a:srgbClr val="7A48C4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529441" name="Rectangle 33">
            <a:extLst>
              <a:ext uri="{FF2B5EF4-FFF2-40B4-BE49-F238E27FC236}">
                <a16:creationId xmlns:a16="http://schemas.microsoft.com/office/drawing/2014/main" id="{FC13C9A6-3F7C-9445-608A-5EBCC0679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974255"/>
            <a:ext cx="1828800" cy="381000"/>
          </a:xfrm>
          <a:prstGeom prst="rect">
            <a:avLst/>
          </a:prstGeom>
          <a:solidFill>
            <a:srgbClr val="F1C7C7"/>
          </a:solidFill>
          <a:ln w="19050" cap="sq">
            <a:solidFill>
              <a:srgbClr val="7A48C4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529443" name="Text Box 35">
            <a:extLst>
              <a:ext uri="{FF2B5EF4-FFF2-40B4-BE49-F238E27FC236}">
                <a16:creationId xmlns:a16="http://schemas.microsoft.com/office/drawing/2014/main" id="{9C069FAC-73A6-8962-EF45-5D31CF4E2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041056"/>
            <a:ext cx="864235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ea typeface="楷体_GB2312" pitchFamily="49" charset="-122"/>
              </a:rPr>
              <a:t>优点：不浪费宝贵的主存资源，</a:t>
            </a: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ea typeface="楷体_GB2312" pitchFamily="49" charset="-122"/>
              </a:rPr>
              <a:t>缺点：当访问的一个双字、单字或半字跨越两个存储单元时，存储器的工作速度降低了一半，而且读写控制比较复杂。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843BAB7-E605-3024-A3B9-A2AAC7DBC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5" y="93662"/>
            <a:ext cx="759209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zh-CN" altLang="en-US" kern="0" dirty="0"/>
              <a:t>对齐问题</a:t>
            </a:r>
            <a:endParaRPr 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2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2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2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2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31" grpId="0" animBg="1"/>
      <p:bldP spid="529432" grpId="0" animBg="1"/>
      <p:bldP spid="529433" grpId="0" animBg="1"/>
      <p:bldP spid="529434" grpId="0" animBg="1"/>
      <p:bldP spid="529435" grpId="0" animBg="1"/>
      <p:bldP spid="529436" grpId="0" animBg="1"/>
      <p:bldP spid="529437" grpId="0" animBg="1"/>
      <p:bldP spid="529438" grpId="0" animBg="1"/>
      <p:bldP spid="529439" grpId="0" animBg="1"/>
      <p:bldP spid="529440" grpId="0" animBg="1"/>
      <p:bldP spid="52944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>
            <a:extLst>
              <a:ext uri="{FF2B5EF4-FFF2-40B4-BE49-F238E27FC236}">
                <a16:creationId xmlns:a16="http://schemas.microsoft.com/office/drawing/2014/main" id="{D93FEB32-248D-6304-A18A-E318F8AA451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79512" y="404813"/>
            <a:ext cx="7366000" cy="6461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kern="1200" dirty="0">
                <a:ea typeface="+mn-ea"/>
              </a:rPr>
              <a:t>从存储字的起始位置开始存放</a:t>
            </a:r>
          </a:p>
        </p:txBody>
      </p:sp>
      <p:sp>
        <p:nvSpPr>
          <p:cNvPr id="530473" name="Rectangle 41">
            <a:extLst>
              <a:ext uri="{FF2B5EF4-FFF2-40B4-BE49-F238E27FC236}">
                <a16:creationId xmlns:a16="http://schemas.microsoft.com/office/drawing/2014/main" id="{0DFB3B9B-5E96-21F3-44E5-F36E8C38FC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9438" y="4748213"/>
            <a:ext cx="8496300" cy="14128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000" b="1" dirty="0">
                <a:ea typeface="楷体_GB2312" pitchFamily="49" charset="-122"/>
              </a:rPr>
              <a:t>优点：无论访问一个字节、半字、单字或双字都可以在一个存储周期内完成，读写数据的控制比较简单。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b="1" dirty="0">
                <a:ea typeface="楷体_GB2312" pitchFamily="49" charset="-122"/>
              </a:rPr>
              <a:t>缺点：浪费了宝贵的存储器资源。</a:t>
            </a:r>
          </a:p>
        </p:txBody>
      </p:sp>
      <p:grpSp>
        <p:nvGrpSpPr>
          <p:cNvPr id="47108" name="Group 3">
            <a:extLst>
              <a:ext uri="{FF2B5EF4-FFF2-40B4-BE49-F238E27FC236}">
                <a16:creationId xmlns:a16="http://schemas.microsoft.com/office/drawing/2014/main" id="{DA5CE501-02DF-D556-4E8D-19741D3E5B68}"/>
              </a:ext>
            </a:extLst>
          </p:cNvPr>
          <p:cNvGrpSpPr>
            <a:grpSpLocks/>
          </p:cNvGrpSpPr>
          <p:nvPr/>
        </p:nvGrpSpPr>
        <p:grpSpPr bwMode="auto">
          <a:xfrm>
            <a:off x="712788" y="1141413"/>
            <a:ext cx="7315200" cy="3505200"/>
            <a:chOff x="308" y="1207"/>
            <a:chExt cx="4608" cy="2208"/>
          </a:xfrm>
        </p:grpSpPr>
        <p:grpSp>
          <p:nvGrpSpPr>
            <p:cNvPr id="47109" name="Group 4">
              <a:extLst>
                <a:ext uri="{FF2B5EF4-FFF2-40B4-BE49-F238E27FC236}">
                  <a16:creationId xmlns:a16="http://schemas.microsoft.com/office/drawing/2014/main" id="{08D95BEE-7A94-691C-314D-FF9B7A387B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" y="1207"/>
              <a:ext cx="4608" cy="2208"/>
              <a:chOff x="576" y="1680"/>
              <a:chExt cx="4608" cy="2208"/>
            </a:xfrm>
          </p:grpSpPr>
          <p:sp>
            <p:nvSpPr>
              <p:cNvPr id="47125" name="Rectangle 5">
                <a:extLst>
                  <a:ext uri="{FF2B5EF4-FFF2-40B4-BE49-F238E27FC236}">
                    <a16:creationId xmlns:a16="http://schemas.microsoft.com/office/drawing/2014/main" id="{CC3F3CFE-5FA8-C269-4FE0-7DC5D7148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640"/>
                <a:ext cx="4608" cy="240"/>
              </a:xfrm>
              <a:prstGeom prst="rect">
                <a:avLst/>
              </a:prstGeom>
              <a:noFill/>
              <a:ln w="19050" cap="sq">
                <a:solidFill>
                  <a:srgbClr val="7A48C4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7126" name="Rectangle 6">
                <a:extLst>
                  <a:ext uri="{FF2B5EF4-FFF2-40B4-BE49-F238E27FC236}">
                    <a16:creationId xmlns:a16="http://schemas.microsoft.com/office/drawing/2014/main" id="{D625AAC4-AA39-C904-C97D-4FCD54DD0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880"/>
                <a:ext cx="4608" cy="240"/>
              </a:xfrm>
              <a:prstGeom prst="rect">
                <a:avLst/>
              </a:prstGeom>
              <a:noFill/>
              <a:ln w="19050" cap="sq">
                <a:solidFill>
                  <a:srgbClr val="7A48C4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7127" name="Rectangle 7">
                <a:extLst>
                  <a:ext uri="{FF2B5EF4-FFF2-40B4-BE49-F238E27FC236}">
                    <a16:creationId xmlns:a16="http://schemas.microsoft.com/office/drawing/2014/main" id="{B11EB58B-ECA7-6789-A1ED-186FDDBE4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120"/>
                <a:ext cx="4608" cy="240"/>
              </a:xfrm>
              <a:prstGeom prst="rect">
                <a:avLst/>
              </a:prstGeom>
              <a:noFill/>
              <a:ln w="19050" cap="sq">
                <a:solidFill>
                  <a:srgbClr val="7A48C4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7128" name="Rectangle 8">
                <a:extLst>
                  <a:ext uri="{FF2B5EF4-FFF2-40B4-BE49-F238E27FC236}">
                    <a16:creationId xmlns:a16="http://schemas.microsoft.com/office/drawing/2014/main" id="{6A890A90-A729-8621-193E-DD10B8D47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360"/>
                <a:ext cx="4608" cy="240"/>
              </a:xfrm>
              <a:prstGeom prst="rect">
                <a:avLst/>
              </a:prstGeom>
              <a:noFill/>
              <a:ln w="19050" cap="sq">
                <a:solidFill>
                  <a:srgbClr val="7A48C4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7129" name="Line 9">
                <a:extLst>
                  <a:ext uri="{FF2B5EF4-FFF2-40B4-BE49-F238E27FC236}">
                    <a16:creationId xmlns:a16="http://schemas.microsoft.com/office/drawing/2014/main" id="{C733369A-AA7D-2870-11FA-FE1F92184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552"/>
                <a:ext cx="0" cy="240"/>
              </a:xfrm>
              <a:prstGeom prst="line">
                <a:avLst/>
              </a:prstGeom>
              <a:noFill/>
              <a:ln w="190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0" name="Line 10">
                <a:extLst>
                  <a:ext uri="{FF2B5EF4-FFF2-40B4-BE49-F238E27FC236}">
                    <a16:creationId xmlns:a16="http://schemas.microsoft.com/office/drawing/2014/main" id="{7DF459D5-A695-3C58-7D8F-D9E20E863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3504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1" name="Line 11">
                <a:extLst>
                  <a:ext uri="{FF2B5EF4-FFF2-40B4-BE49-F238E27FC236}">
                    <a16:creationId xmlns:a16="http://schemas.microsoft.com/office/drawing/2014/main" id="{668A7206-5F2A-E6AC-C3A2-E56ADBB67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744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rgbClr val="7A48C4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2" name="Line 12">
                <a:extLst>
                  <a:ext uri="{FF2B5EF4-FFF2-40B4-BE49-F238E27FC236}">
                    <a16:creationId xmlns:a16="http://schemas.microsoft.com/office/drawing/2014/main" id="{EF60BE28-0E13-0A9F-0D7F-D3CE1FF05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6" y="3744"/>
                <a:ext cx="1296" cy="0"/>
              </a:xfrm>
              <a:prstGeom prst="line">
                <a:avLst/>
              </a:prstGeom>
              <a:noFill/>
              <a:ln w="19050" cap="sq">
                <a:solidFill>
                  <a:srgbClr val="7A48C4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3" name="Text Box 13">
                <a:extLst>
                  <a:ext uri="{FF2B5EF4-FFF2-40B4-BE49-F238E27FC236}">
                    <a16:creationId xmlns:a16="http://schemas.microsoft.com/office/drawing/2014/main" id="{3BA6442C-62F6-15B3-E019-3F45337D84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3600"/>
                <a:ext cx="2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存储字</a:t>
                </a:r>
                <a:r>
                  <a:rPr kumimoji="1"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64</a:t>
                </a:r>
                <a:r>
                  <a:rPr kumimoji="1" lang="zh-CN" altLang="en-US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位（</a:t>
                </a:r>
                <a:r>
                  <a:rPr kumimoji="1"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  <a:r>
                  <a:rPr kumimoji="1" lang="zh-CN" altLang="en-US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个字节）</a:t>
                </a:r>
              </a:p>
            </p:txBody>
          </p:sp>
          <p:sp>
            <p:nvSpPr>
              <p:cNvPr id="47134" name="Line 14">
                <a:extLst>
                  <a:ext uri="{FF2B5EF4-FFF2-40B4-BE49-F238E27FC236}">
                    <a16:creationId xmlns:a16="http://schemas.microsoft.com/office/drawing/2014/main" id="{E0A0CE17-ED37-41B7-5153-EB95EF07AE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680"/>
                <a:ext cx="0" cy="1920"/>
              </a:xfrm>
              <a:prstGeom prst="line">
                <a:avLst/>
              </a:prstGeom>
              <a:noFill/>
              <a:ln w="190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5" name="Line 15">
                <a:extLst>
                  <a:ext uri="{FF2B5EF4-FFF2-40B4-BE49-F238E27FC236}">
                    <a16:creationId xmlns:a16="http://schemas.microsoft.com/office/drawing/2014/main" id="{F856E515-A53B-7185-E37C-A33B4473B5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680"/>
                <a:ext cx="0" cy="1920"/>
              </a:xfrm>
              <a:prstGeom prst="line">
                <a:avLst/>
              </a:prstGeom>
              <a:noFill/>
              <a:ln w="190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6" name="Line 16">
                <a:extLst>
                  <a:ext uri="{FF2B5EF4-FFF2-40B4-BE49-F238E27FC236}">
                    <a16:creationId xmlns:a16="http://schemas.microsoft.com/office/drawing/2014/main" id="{0A697C54-AB1D-A45B-5BEB-5ABEEC728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1680"/>
                <a:ext cx="0" cy="1920"/>
              </a:xfrm>
              <a:prstGeom prst="line">
                <a:avLst/>
              </a:prstGeom>
              <a:noFill/>
              <a:ln w="190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7" name="Line 17">
                <a:extLst>
                  <a:ext uri="{FF2B5EF4-FFF2-40B4-BE49-F238E27FC236}">
                    <a16:creationId xmlns:a16="http://schemas.microsoft.com/office/drawing/2014/main" id="{E23DA176-4CFD-36F7-36F9-DB59A97FE9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1680"/>
                <a:ext cx="0" cy="1920"/>
              </a:xfrm>
              <a:prstGeom prst="line">
                <a:avLst/>
              </a:prstGeom>
              <a:noFill/>
              <a:ln w="190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8" name="Line 18">
                <a:extLst>
                  <a:ext uri="{FF2B5EF4-FFF2-40B4-BE49-F238E27FC236}">
                    <a16:creationId xmlns:a16="http://schemas.microsoft.com/office/drawing/2014/main" id="{45DB5314-FD50-EB71-57BB-7FD14C68DE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680"/>
                <a:ext cx="0" cy="1920"/>
              </a:xfrm>
              <a:prstGeom prst="line">
                <a:avLst/>
              </a:prstGeom>
              <a:noFill/>
              <a:ln w="190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9" name="Line 19">
                <a:extLst>
                  <a:ext uri="{FF2B5EF4-FFF2-40B4-BE49-F238E27FC236}">
                    <a16:creationId xmlns:a16="http://schemas.microsoft.com/office/drawing/2014/main" id="{AC274550-63BF-9E17-C258-9776C90E23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680"/>
                <a:ext cx="0" cy="1920"/>
              </a:xfrm>
              <a:prstGeom prst="line">
                <a:avLst/>
              </a:prstGeom>
              <a:noFill/>
              <a:ln w="190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0" name="Line 20">
                <a:extLst>
                  <a:ext uri="{FF2B5EF4-FFF2-40B4-BE49-F238E27FC236}">
                    <a16:creationId xmlns:a16="http://schemas.microsoft.com/office/drawing/2014/main" id="{0826998E-E1E0-C4FC-2E0D-20BF360E09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680"/>
                <a:ext cx="0" cy="1920"/>
              </a:xfrm>
              <a:prstGeom prst="line">
                <a:avLst/>
              </a:prstGeom>
              <a:noFill/>
              <a:ln w="190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1" name="Rectangle 21">
                <a:extLst>
                  <a:ext uri="{FF2B5EF4-FFF2-40B4-BE49-F238E27FC236}">
                    <a16:creationId xmlns:a16="http://schemas.microsoft.com/office/drawing/2014/main" id="{CB8BCC42-13F7-6740-DCF4-93F585B38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4608" cy="240"/>
              </a:xfrm>
              <a:prstGeom prst="rect">
                <a:avLst/>
              </a:prstGeom>
              <a:noFill/>
              <a:ln w="19050" cap="sq">
                <a:solidFill>
                  <a:srgbClr val="7A48C4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7142" name="Rectangle 22">
                <a:extLst>
                  <a:ext uri="{FF2B5EF4-FFF2-40B4-BE49-F238E27FC236}">
                    <a16:creationId xmlns:a16="http://schemas.microsoft.com/office/drawing/2014/main" id="{8C11EA14-5455-732B-1D7C-92049382A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4608" cy="240"/>
              </a:xfrm>
              <a:prstGeom prst="rect">
                <a:avLst/>
              </a:prstGeom>
              <a:noFill/>
              <a:ln w="19050" cap="sq">
                <a:solidFill>
                  <a:srgbClr val="7A48C4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7143" name="Rectangle 23">
                <a:extLst>
                  <a:ext uri="{FF2B5EF4-FFF2-40B4-BE49-F238E27FC236}">
                    <a16:creationId xmlns:a16="http://schemas.microsoft.com/office/drawing/2014/main" id="{5BF7A87B-7D30-74A2-3C3A-58ECC74FD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920"/>
                <a:ext cx="4608" cy="240"/>
              </a:xfrm>
              <a:prstGeom prst="rect">
                <a:avLst/>
              </a:prstGeom>
              <a:noFill/>
              <a:ln w="19050" cap="sq">
                <a:solidFill>
                  <a:srgbClr val="7A48C4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7144" name="Rectangle 24">
                <a:extLst>
                  <a:ext uri="{FF2B5EF4-FFF2-40B4-BE49-F238E27FC236}">
                    <a16:creationId xmlns:a16="http://schemas.microsoft.com/office/drawing/2014/main" id="{12100831-A8F3-252E-B52D-9A0898DCF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680"/>
                <a:ext cx="4608" cy="240"/>
              </a:xfrm>
              <a:prstGeom prst="rect">
                <a:avLst/>
              </a:prstGeom>
              <a:noFill/>
              <a:ln w="19050" cap="sq">
                <a:solidFill>
                  <a:srgbClr val="7A48C4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47110" name="Rectangle 25">
              <a:extLst>
                <a:ext uri="{FF2B5EF4-FFF2-40B4-BE49-F238E27FC236}">
                  <a16:creationId xmlns:a16="http://schemas.microsoft.com/office/drawing/2014/main" id="{ECB92C84-46E0-6F41-34EA-8D0F8B4D5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" y="1207"/>
              <a:ext cx="576" cy="240"/>
            </a:xfrm>
            <a:prstGeom prst="rect">
              <a:avLst/>
            </a:prstGeom>
            <a:solidFill>
              <a:srgbClr val="FF9900"/>
            </a:solidFill>
            <a:ln w="19050" cap="sq">
              <a:solidFill>
                <a:srgbClr val="7A48C4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47111" name="Rectangle 26">
              <a:extLst>
                <a:ext uri="{FF2B5EF4-FFF2-40B4-BE49-F238E27FC236}">
                  <a16:creationId xmlns:a16="http://schemas.microsoft.com/office/drawing/2014/main" id="{37394F06-48A0-6BC7-C689-937A0CAE9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" y="2647"/>
              <a:ext cx="576" cy="240"/>
            </a:xfrm>
            <a:prstGeom prst="rect">
              <a:avLst/>
            </a:prstGeom>
            <a:solidFill>
              <a:srgbClr val="FF9900"/>
            </a:solidFill>
            <a:ln w="19050" cap="sq">
              <a:solidFill>
                <a:srgbClr val="7A48C4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47112" name="Rectangle 27">
              <a:extLst>
                <a:ext uri="{FF2B5EF4-FFF2-40B4-BE49-F238E27FC236}">
                  <a16:creationId xmlns:a16="http://schemas.microsoft.com/office/drawing/2014/main" id="{81B784D2-96AC-1BEB-7755-AA78BFF39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" y="1447"/>
              <a:ext cx="1152" cy="240"/>
            </a:xfrm>
            <a:prstGeom prst="rect">
              <a:avLst/>
            </a:prstGeom>
            <a:solidFill>
              <a:srgbClr val="FFFF00"/>
            </a:solidFill>
            <a:ln w="19050" cap="sq">
              <a:solidFill>
                <a:srgbClr val="5B53C7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47113" name="Rectangle 28">
              <a:extLst>
                <a:ext uri="{FF2B5EF4-FFF2-40B4-BE49-F238E27FC236}">
                  <a16:creationId xmlns:a16="http://schemas.microsoft.com/office/drawing/2014/main" id="{8602BA40-97EF-7C0C-4537-E5B6ABBD9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" y="1687"/>
              <a:ext cx="4608" cy="240"/>
            </a:xfrm>
            <a:prstGeom prst="rect">
              <a:avLst/>
            </a:prstGeom>
            <a:solidFill>
              <a:srgbClr val="CDF1C5"/>
            </a:solidFill>
            <a:ln w="19050" cap="sq">
              <a:solidFill>
                <a:srgbClr val="7A48C4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dirty="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47114" name="Rectangle 29">
              <a:extLst>
                <a:ext uri="{FF2B5EF4-FFF2-40B4-BE49-F238E27FC236}">
                  <a16:creationId xmlns:a16="http://schemas.microsoft.com/office/drawing/2014/main" id="{B59EDBA2-49C2-7E47-B2B5-64AE902E7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" y="1927"/>
              <a:ext cx="2304" cy="240"/>
            </a:xfrm>
            <a:prstGeom prst="rect">
              <a:avLst/>
            </a:prstGeom>
            <a:solidFill>
              <a:srgbClr val="F1C7C7"/>
            </a:solidFill>
            <a:ln w="19050" cap="sq">
              <a:solidFill>
                <a:srgbClr val="7A48C4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47115" name="Rectangle 30">
              <a:extLst>
                <a:ext uri="{FF2B5EF4-FFF2-40B4-BE49-F238E27FC236}">
                  <a16:creationId xmlns:a16="http://schemas.microsoft.com/office/drawing/2014/main" id="{EDFF5432-4309-5E69-84D2-B10A7A33B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" y="2167"/>
              <a:ext cx="1152" cy="240"/>
            </a:xfrm>
            <a:prstGeom prst="rect">
              <a:avLst/>
            </a:prstGeom>
            <a:solidFill>
              <a:srgbClr val="FFFF00"/>
            </a:solidFill>
            <a:ln w="19050" cap="sq">
              <a:solidFill>
                <a:srgbClr val="5B53C7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47116" name="Rectangle 31">
              <a:extLst>
                <a:ext uri="{FF2B5EF4-FFF2-40B4-BE49-F238E27FC236}">
                  <a16:creationId xmlns:a16="http://schemas.microsoft.com/office/drawing/2014/main" id="{533E8265-279D-7AD3-366D-4981DA7D2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" y="2407"/>
              <a:ext cx="2304" cy="240"/>
            </a:xfrm>
            <a:prstGeom prst="rect">
              <a:avLst/>
            </a:prstGeom>
            <a:solidFill>
              <a:srgbClr val="F1C7C7"/>
            </a:solidFill>
            <a:ln w="19050" cap="sq">
              <a:solidFill>
                <a:srgbClr val="7A48C4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47117" name="Rectangle 32">
              <a:extLst>
                <a:ext uri="{FF2B5EF4-FFF2-40B4-BE49-F238E27FC236}">
                  <a16:creationId xmlns:a16="http://schemas.microsoft.com/office/drawing/2014/main" id="{F467D489-2C19-DA75-54DD-101949806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" y="2887"/>
              <a:ext cx="2304" cy="240"/>
            </a:xfrm>
            <a:prstGeom prst="rect">
              <a:avLst/>
            </a:prstGeom>
            <a:solidFill>
              <a:srgbClr val="F1C7C7"/>
            </a:solidFill>
            <a:ln w="19050" cap="sq">
              <a:solidFill>
                <a:srgbClr val="7A48C4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47118" name="Rectangle 33" descr="浅色上对角线">
              <a:extLst>
                <a:ext uri="{FF2B5EF4-FFF2-40B4-BE49-F238E27FC236}">
                  <a16:creationId xmlns:a16="http://schemas.microsoft.com/office/drawing/2014/main" id="{35D22E2A-B300-BB45-3AE3-0186D2E0A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207"/>
              <a:ext cx="4032" cy="240"/>
            </a:xfrm>
            <a:prstGeom prst="rect">
              <a:avLst/>
            </a:prstGeom>
            <a:pattFill prst="ltUpDiag">
              <a:fgClr>
                <a:schemeClr val="tx2"/>
              </a:fgClr>
              <a:bgClr>
                <a:schemeClr val="bg1"/>
              </a:bgClr>
            </a:pattFill>
            <a:ln w="19050" cap="sq">
              <a:solidFill>
                <a:srgbClr val="7A48C4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47119" name="Rectangle 34" descr="浅色上对角线">
              <a:extLst>
                <a:ext uri="{FF2B5EF4-FFF2-40B4-BE49-F238E27FC236}">
                  <a16:creationId xmlns:a16="http://schemas.microsoft.com/office/drawing/2014/main" id="{55BF9E8E-AA0B-FBC8-021B-2463956FD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647"/>
              <a:ext cx="4032" cy="240"/>
            </a:xfrm>
            <a:prstGeom prst="rect">
              <a:avLst/>
            </a:prstGeom>
            <a:pattFill prst="ltUpDiag">
              <a:fgClr>
                <a:schemeClr val="tx2"/>
              </a:fgClr>
              <a:bgClr>
                <a:schemeClr val="bg1"/>
              </a:bgClr>
            </a:pattFill>
            <a:ln w="19050" cap="sq">
              <a:solidFill>
                <a:srgbClr val="7A48C4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47120" name="Rectangle 35" descr="浅色上对角线">
              <a:extLst>
                <a:ext uri="{FF2B5EF4-FFF2-40B4-BE49-F238E27FC236}">
                  <a16:creationId xmlns:a16="http://schemas.microsoft.com/office/drawing/2014/main" id="{550AB37F-7D72-B946-A2DF-651C1D031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" y="1447"/>
              <a:ext cx="3456" cy="240"/>
            </a:xfrm>
            <a:prstGeom prst="rect">
              <a:avLst/>
            </a:prstGeom>
            <a:pattFill prst="ltUpDiag">
              <a:fgClr>
                <a:schemeClr val="tx2"/>
              </a:fgClr>
              <a:bgClr>
                <a:schemeClr val="bg1"/>
              </a:bgClr>
            </a:pattFill>
            <a:ln w="19050" cap="sq">
              <a:solidFill>
                <a:srgbClr val="7A48C4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47121" name="Rectangle 36" descr="浅色上对角线">
              <a:extLst>
                <a:ext uri="{FF2B5EF4-FFF2-40B4-BE49-F238E27FC236}">
                  <a16:creationId xmlns:a16="http://schemas.microsoft.com/office/drawing/2014/main" id="{E62ECB20-1B78-0498-1C91-7FA8AE1D3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" y="2167"/>
              <a:ext cx="3456" cy="240"/>
            </a:xfrm>
            <a:prstGeom prst="rect">
              <a:avLst/>
            </a:prstGeom>
            <a:pattFill prst="ltUpDiag">
              <a:fgClr>
                <a:schemeClr val="tx2"/>
              </a:fgClr>
              <a:bgClr>
                <a:schemeClr val="bg1"/>
              </a:bgClr>
            </a:pattFill>
            <a:ln w="19050" cap="sq">
              <a:solidFill>
                <a:srgbClr val="7A48C4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47122" name="Rectangle 37" descr="浅色上对角线">
              <a:extLst>
                <a:ext uri="{FF2B5EF4-FFF2-40B4-BE49-F238E27FC236}">
                  <a16:creationId xmlns:a16="http://schemas.microsoft.com/office/drawing/2014/main" id="{C542CF80-A92F-2E3D-983D-4B8011CEF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" y="1927"/>
              <a:ext cx="2304" cy="240"/>
            </a:xfrm>
            <a:prstGeom prst="rect">
              <a:avLst/>
            </a:prstGeom>
            <a:pattFill prst="ltUpDiag">
              <a:fgClr>
                <a:schemeClr val="tx2"/>
              </a:fgClr>
              <a:bgClr>
                <a:schemeClr val="bg1"/>
              </a:bgClr>
            </a:pattFill>
            <a:ln w="19050" cap="sq">
              <a:solidFill>
                <a:srgbClr val="7A48C4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47123" name="Rectangle 38" descr="浅色上对角线">
              <a:extLst>
                <a:ext uri="{FF2B5EF4-FFF2-40B4-BE49-F238E27FC236}">
                  <a16:creationId xmlns:a16="http://schemas.microsoft.com/office/drawing/2014/main" id="{41121B78-207A-81C2-10E7-0426E02CE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" y="2407"/>
              <a:ext cx="2304" cy="240"/>
            </a:xfrm>
            <a:prstGeom prst="rect">
              <a:avLst/>
            </a:prstGeom>
            <a:pattFill prst="ltUpDiag">
              <a:fgClr>
                <a:schemeClr val="tx2"/>
              </a:fgClr>
              <a:bgClr>
                <a:schemeClr val="bg1"/>
              </a:bgClr>
            </a:pattFill>
            <a:ln w="19050" cap="sq">
              <a:solidFill>
                <a:srgbClr val="7A48C4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47124" name="Rectangle 39" descr="浅色上对角线">
              <a:extLst>
                <a:ext uri="{FF2B5EF4-FFF2-40B4-BE49-F238E27FC236}">
                  <a16:creationId xmlns:a16="http://schemas.microsoft.com/office/drawing/2014/main" id="{5E85C8C2-1320-527E-CBB0-D376CF30C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" y="2887"/>
              <a:ext cx="2304" cy="240"/>
            </a:xfrm>
            <a:prstGeom prst="rect">
              <a:avLst/>
            </a:prstGeom>
            <a:pattFill prst="ltUpDiag">
              <a:fgClr>
                <a:schemeClr val="tx2"/>
              </a:fgClr>
              <a:bgClr>
                <a:schemeClr val="bg1"/>
              </a:bgClr>
            </a:pattFill>
            <a:ln w="19050" cap="sq">
              <a:solidFill>
                <a:srgbClr val="7A48C4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0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0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7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27B11F6-84BE-B294-1189-07F83F12EC7E}"/>
              </a:ext>
            </a:extLst>
          </p:cNvPr>
          <p:cNvGrpSpPr>
            <a:grpSpLocks/>
          </p:cNvGrpSpPr>
          <p:nvPr/>
        </p:nvGrpSpPr>
        <p:grpSpPr bwMode="auto">
          <a:xfrm>
            <a:off x="842963" y="3068960"/>
            <a:ext cx="7316787" cy="2419350"/>
            <a:chOff x="588" y="984"/>
            <a:chExt cx="4609" cy="1524"/>
          </a:xfrm>
        </p:grpSpPr>
        <p:grpSp>
          <p:nvGrpSpPr>
            <p:cNvPr id="48145" name="Group 3">
              <a:extLst>
                <a:ext uri="{FF2B5EF4-FFF2-40B4-BE49-F238E27FC236}">
                  <a16:creationId xmlns:a16="http://schemas.microsoft.com/office/drawing/2014/main" id="{C8D3D4F0-E830-2E6F-8C32-B1717935DF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" y="1020"/>
              <a:ext cx="4609" cy="1488"/>
              <a:chOff x="576" y="2112"/>
              <a:chExt cx="4609" cy="1488"/>
            </a:xfrm>
          </p:grpSpPr>
          <p:sp>
            <p:nvSpPr>
              <p:cNvPr id="48186" name="Rectangle 4">
                <a:extLst>
                  <a:ext uri="{FF2B5EF4-FFF2-40B4-BE49-F238E27FC236}">
                    <a16:creationId xmlns:a16="http://schemas.microsoft.com/office/drawing/2014/main" id="{09E83D9B-523D-9EA5-A80A-09F67094B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352"/>
                <a:ext cx="4608" cy="240"/>
              </a:xfrm>
              <a:prstGeom prst="rect">
                <a:avLst/>
              </a:prstGeom>
              <a:noFill/>
              <a:ln w="19050" cap="sq">
                <a:solidFill>
                  <a:srgbClr val="7A48C4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8187" name="Rectangle 5">
                <a:extLst>
                  <a:ext uri="{FF2B5EF4-FFF2-40B4-BE49-F238E27FC236}">
                    <a16:creationId xmlns:a16="http://schemas.microsoft.com/office/drawing/2014/main" id="{300E5D9D-13C9-4B62-21B2-810879753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4608" cy="240"/>
              </a:xfrm>
              <a:prstGeom prst="rect">
                <a:avLst/>
              </a:prstGeom>
              <a:noFill/>
              <a:ln w="19050" cap="sq">
                <a:solidFill>
                  <a:srgbClr val="7A48C4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8188" name="Rectangle 6">
                <a:extLst>
                  <a:ext uri="{FF2B5EF4-FFF2-40B4-BE49-F238E27FC236}">
                    <a16:creationId xmlns:a16="http://schemas.microsoft.com/office/drawing/2014/main" id="{E4BE148C-009F-2329-79AE-8544F37D7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832"/>
                <a:ext cx="4608" cy="240"/>
              </a:xfrm>
              <a:prstGeom prst="rect">
                <a:avLst/>
              </a:prstGeom>
              <a:noFill/>
              <a:ln w="19050" cap="sq">
                <a:solidFill>
                  <a:srgbClr val="7A48C4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8189" name="Rectangle 7">
                <a:extLst>
                  <a:ext uri="{FF2B5EF4-FFF2-40B4-BE49-F238E27FC236}">
                    <a16:creationId xmlns:a16="http://schemas.microsoft.com/office/drawing/2014/main" id="{70590A10-E1DC-CFDF-B688-8C0CAC5B9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072"/>
                <a:ext cx="4608" cy="240"/>
              </a:xfrm>
              <a:prstGeom prst="rect">
                <a:avLst/>
              </a:prstGeom>
              <a:noFill/>
              <a:ln w="19050" cap="sq">
                <a:solidFill>
                  <a:srgbClr val="7A48C4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8190" name="Line 8">
                <a:extLst>
                  <a:ext uri="{FF2B5EF4-FFF2-40B4-BE49-F238E27FC236}">
                    <a16:creationId xmlns:a16="http://schemas.microsoft.com/office/drawing/2014/main" id="{FA88F944-8C43-B437-4DB7-EC03019E0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264"/>
                <a:ext cx="1" cy="240"/>
              </a:xfrm>
              <a:prstGeom prst="line">
                <a:avLst/>
              </a:prstGeom>
              <a:noFill/>
              <a:ln w="190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91" name="Line 9">
                <a:extLst>
                  <a:ext uri="{FF2B5EF4-FFF2-40B4-BE49-F238E27FC236}">
                    <a16:creationId xmlns:a16="http://schemas.microsoft.com/office/drawing/2014/main" id="{BE70AE6D-60EA-8AED-3F87-16539AEEE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3216"/>
                <a:ext cx="1" cy="288"/>
              </a:xfrm>
              <a:prstGeom prst="line">
                <a:avLst/>
              </a:prstGeom>
              <a:noFill/>
              <a:ln w="190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92" name="Line 10">
                <a:extLst>
                  <a:ext uri="{FF2B5EF4-FFF2-40B4-BE49-F238E27FC236}">
                    <a16:creationId xmlns:a16="http://schemas.microsoft.com/office/drawing/2014/main" id="{C194FD68-8F1A-6AD3-40A5-B2680F17D3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456"/>
                <a:ext cx="1344" cy="1"/>
              </a:xfrm>
              <a:prstGeom prst="line">
                <a:avLst/>
              </a:prstGeom>
              <a:noFill/>
              <a:ln w="19050" cap="sq">
                <a:solidFill>
                  <a:srgbClr val="7A48C4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93" name="Line 11">
                <a:extLst>
                  <a:ext uri="{FF2B5EF4-FFF2-40B4-BE49-F238E27FC236}">
                    <a16:creationId xmlns:a16="http://schemas.microsoft.com/office/drawing/2014/main" id="{2213D533-3630-F545-735D-119BE7DEB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1296" cy="1"/>
              </a:xfrm>
              <a:prstGeom prst="line">
                <a:avLst/>
              </a:prstGeom>
              <a:noFill/>
              <a:ln w="19050" cap="sq">
                <a:solidFill>
                  <a:srgbClr val="7A48C4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94" name="Text Box 12">
                <a:extLst>
                  <a:ext uri="{FF2B5EF4-FFF2-40B4-BE49-F238E27FC236}">
                    <a16:creationId xmlns:a16="http://schemas.microsoft.com/office/drawing/2014/main" id="{6C8C787F-5340-DD72-90DF-BC6327DE0E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3312"/>
                <a:ext cx="2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l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存储字</a:t>
                </a:r>
                <a:r>
                  <a:rPr kumimoji="1"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64</a:t>
                </a:r>
                <a:r>
                  <a:rPr kumimoji="1" lang="zh-CN" altLang="en-US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位（</a:t>
                </a:r>
                <a:r>
                  <a:rPr kumimoji="1"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  <a:r>
                  <a:rPr kumimoji="1" lang="zh-CN" altLang="en-US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个字节）</a:t>
                </a:r>
              </a:p>
            </p:txBody>
          </p:sp>
          <p:sp>
            <p:nvSpPr>
              <p:cNvPr id="48195" name="Line 13">
                <a:extLst>
                  <a:ext uri="{FF2B5EF4-FFF2-40B4-BE49-F238E27FC236}">
                    <a16:creationId xmlns:a16="http://schemas.microsoft.com/office/drawing/2014/main" id="{40E3CD40-A431-510A-E850-449786511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112"/>
                <a:ext cx="1" cy="1200"/>
              </a:xfrm>
              <a:prstGeom prst="line">
                <a:avLst/>
              </a:prstGeom>
              <a:noFill/>
              <a:ln w="190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96" name="Line 14">
                <a:extLst>
                  <a:ext uri="{FF2B5EF4-FFF2-40B4-BE49-F238E27FC236}">
                    <a16:creationId xmlns:a16="http://schemas.microsoft.com/office/drawing/2014/main" id="{4D03BAD6-E31B-803E-7524-6C6C6206F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1" cy="1200"/>
              </a:xfrm>
              <a:prstGeom prst="line">
                <a:avLst/>
              </a:prstGeom>
              <a:noFill/>
              <a:ln w="190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97" name="Line 15">
                <a:extLst>
                  <a:ext uri="{FF2B5EF4-FFF2-40B4-BE49-F238E27FC236}">
                    <a16:creationId xmlns:a16="http://schemas.microsoft.com/office/drawing/2014/main" id="{07C48E0E-BCCA-E363-0C11-5B190A9D9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112"/>
                <a:ext cx="1" cy="1200"/>
              </a:xfrm>
              <a:prstGeom prst="line">
                <a:avLst/>
              </a:prstGeom>
              <a:noFill/>
              <a:ln w="190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98" name="Line 16">
                <a:extLst>
                  <a:ext uri="{FF2B5EF4-FFF2-40B4-BE49-F238E27FC236}">
                    <a16:creationId xmlns:a16="http://schemas.microsoft.com/office/drawing/2014/main" id="{65EE7320-99ED-A973-CAF8-2187161C96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2112"/>
                <a:ext cx="1" cy="1200"/>
              </a:xfrm>
              <a:prstGeom prst="line">
                <a:avLst/>
              </a:prstGeom>
              <a:noFill/>
              <a:ln w="190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99" name="Line 17">
                <a:extLst>
                  <a:ext uri="{FF2B5EF4-FFF2-40B4-BE49-F238E27FC236}">
                    <a16:creationId xmlns:a16="http://schemas.microsoft.com/office/drawing/2014/main" id="{3FF74B81-2FEF-D9C2-5F8D-2EC74C1D1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112"/>
                <a:ext cx="1" cy="1200"/>
              </a:xfrm>
              <a:prstGeom prst="line">
                <a:avLst/>
              </a:prstGeom>
              <a:noFill/>
              <a:ln w="190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00" name="Line 18">
                <a:extLst>
                  <a:ext uri="{FF2B5EF4-FFF2-40B4-BE49-F238E27FC236}">
                    <a16:creationId xmlns:a16="http://schemas.microsoft.com/office/drawing/2014/main" id="{62F68DF9-0751-2675-8875-F11AFAB42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1" cy="1200"/>
              </a:xfrm>
              <a:prstGeom prst="line">
                <a:avLst/>
              </a:prstGeom>
              <a:noFill/>
              <a:ln w="190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01" name="Line 19">
                <a:extLst>
                  <a:ext uri="{FF2B5EF4-FFF2-40B4-BE49-F238E27FC236}">
                    <a16:creationId xmlns:a16="http://schemas.microsoft.com/office/drawing/2014/main" id="{12BB27E4-812D-8CC9-61C2-6353E2C14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112"/>
                <a:ext cx="1" cy="1200"/>
              </a:xfrm>
              <a:prstGeom prst="line">
                <a:avLst/>
              </a:prstGeom>
              <a:noFill/>
              <a:ln w="19050" cap="sq">
                <a:solidFill>
                  <a:srgbClr val="7A48C4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02" name="Rectangle 20">
                <a:extLst>
                  <a:ext uri="{FF2B5EF4-FFF2-40B4-BE49-F238E27FC236}">
                    <a16:creationId xmlns:a16="http://schemas.microsoft.com/office/drawing/2014/main" id="{D9764640-ED3A-C463-0CF4-399F34C28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112"/>
                <a:ext cx="4608" cy="240"/>
              </a:xfrm>
              <a:prstGeom prst="rect">
                <a:avLst/>
              </a:prstGeom>
              <a:noFill/>
              <a:ln w="19050" cap="sq">
                <a:solidFill>
                  <a:srgbClr val="7A48C4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just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algn="just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48146" name="Text Box 21">
              <a:extLst>
                <a:ext uri="{FF2B5EF4-FFF2-40B4-BE49-F238E27FC236}">
                  <a16:creationId xmlns:a16="http://schemas.microsoft.com/office/drawing/2014/main" id="{3D8006FC-39D6-8746-B482-79032D6CD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" y="98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8147" name="Text Box 22">
              <a:extLst>
                <a:ext uri="{FF2B5EF4-FFF2-40B4-BE49-F238E27FC236}">
                  <a16:creationId xmlns:a16="http://schemas.microsoft.com/office/drawing/2014/main" id="{D5D22D3E-3DFD-5431-DAE1-27EEBE191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2" y="99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8148" name="Text Box 23">
              <a:extLst>
                <a:ext uri="{FF2B5EF4-FFF2-40B4-BE49-F238E27FC236}">
                  <a16:creationId xmlns:a16="http://schemas.microsoft.com/office/drawing/2014/main" id="{07370FA9-8B32-0981-9E51-6F03DC2F6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124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8149" name="Text Box 24">
              <a:extLst>
                <a:ext uri="{FF2B5EF4-FFF2-40B4-BE49-F238E27FC236}">
                  <a16:creationId xmlns:a16="http://schemas.microsoft.com/office/drawing/2014/main" id="{7342B48A-9493-A690-64B5-DF190BF6C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147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48150" name="Text Box 25">
              <a:extLst>
                <a:ext uri="{FF2B5EF4-FFF2-40B4-BE49-F238E27FC236}">
                  <a16:creationId xmlns:a16="http://schemas.microsoft.com/office/drawing/2014/main" id="{2972BE06-5CA9-B14F-848B-DD428071D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171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48151" name="Text Box 26">
              <a:extLst>
                <a:ext uri="{FF2B5EF4-FFF2-40B4-BE49-F238E27FC236}">
                  <a16:creationId xmlns:a16="http://schemas.microsoft.com/office/drawing/2014/main" id="{8E3C6585-A4F9-D525-E919-C26EB2409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195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</a:p>
          </p:txBody>
        </p:sp>
        <p:sp>
          <p:nvSpPr>
            <p:cNvPr id="48152" name="Text Box 27">
              <a:extLst>
                <a:ext uri="{FF2B5EF4-FFF2-40B4-BE49-F238E27FC236}">
                  <a16:creationId xmlns:a16="http://schemas.microsoft.com/office/drawing/2014/main" id="{4433D855-D7DB-4F23-34B2-0B0230CD7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8" y="124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8153" name="Text Box 28">
              <a:extLst>
                <a:ext uri="{FF2B5EF4-FFF2-40B4-BE49-F238E27FC236}">
                  <a16:creationId xmlns:a16="http://schemas.microsoft.com/office/drawing/2014/main" id="{70C284F7-64AC-B3A5-6678-09295BD12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8" y="147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48154" name="Text Box 29">
              <a:extLst>
                <a:ext uri="{FF2B5EF4-FFF2-40B4-BE49-F238E27FC236}">
                  <a16:creationId xmlns:a16="http://schemas.microsoft.com/office/drawing/2014/main" id="{4E521C75-D03A-3A9B-B109-CFF790597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8" y="171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25</a:t>
              </a:r>
            </a:p>
          </p:txBody>
        </p:sp>
        <p:sp>
          <p:nvSpPr>
            <p:cNvPr id="48155" name="Text Box 30">
              <a:extLst>
                <a:ext uri="{FF2B5EF4-FFF2-40B4-BE49-F238E27FC236}">
                  <a16:creationId xmlns:a16="http://schemas.microsoft.com/office/drawing/2014/main" id="{4CB0E840-98AA-2203-594D-00CCF1C74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8" y="195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33</a:t>
              </a:r>
            </a:p>
          </p:txBody>
        </p:sp>
        <p:sp>
          <p:nvSpPr>
            <p:cNvPr id="48156" name="Text Box 31">
              <a:extLst>
                <a:ext uri="{FF2B5EF4-FFF2-40B4-BE49-F238E27FC236}">
                  <a16:creationId xmlns:a16="http://schemas.microsoft.com/office/drawing/2014/main" id="{9573A171-38A9-662A-55DD-78CB8E37A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" y="100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8157" name="Text Box 32">
              <a:extLst>
                <a:ext uri="{FF2B5EF4-FFF2-40B4-BE49-F238E27FC236}">
                  <a16:creationId xmlns:a16="http://schemas.microsoft.com/office/drawing/2014/main" id="{367F65D0-7019-4BF6-9C76-4C1B0742A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" y="124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48158" name="Text Box 33">
              <a:extLst>
                <a:ext uri="{FF2B5EF4-FFF2-40B4-BE49-F238E27FC236}">
                  <a16:creationId xmlns:a16="http://schemas.microsoft.com/office/drawing/2014/main" id="{FDB497B2-349F-71CF-7EA4-4534D563E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" y="148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18</a:t>
              </a:r>
            </a:p>
          </p:txBody>
        </p:sp>
        <p:sp>
          <p:nvSpPr>
            <p:cNvPr id="48159" name="Text Box 34">
              <a:extLst>
                <a:ext uri="{FF2B5EF4-FFF2-40B4-BE49-F238E27FC236}">
                  <a16:creationId xmlns:a16="http://schemas.microsoft.com/office/drawing/2014/main" id="{6AEE4E47-8A77-4E43-60B0-01BB3DEC1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99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8160" name="Text Box 35">
              <a:extLst>
                <a:ext uri="{FF2B5EF4-FFF2-40B4-BE49-F238E27FC236}">
                  <a16:creationId xmlns:a16="http://schemas.microsoft.com/office/drawing/2014/main" id="{9C3E7C78-2865-8EBF-9C55-33AD6F4EF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124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48161" name="Text Box 36">
              <a:extLst>
                <a:ext uri="{FF2B5EF4-FFF2-40B4-BE49-F238E27FC236}">
                  <a16:creationId xmlns:a16="http://schemas.microsoft.com/office/drawing/2014/main" id="{8DAB71B6-B9EA-AD46-49FE-8AE3ED880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147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19</a:t>
              </a:r>
            </a:p>
          </p:txBody>
        </p:sp>
        <p:sp>
          <p:nvSpPr>
            <p:cNvPr id="48162" name="Text Box 37">
              <a:extLst>
                <a:ext uri="{FF2B5EF4-FFF2-40B4-BE49-F238E27FC236}">
                  <a16:creationId xmlns:a16="http://schemas.microsoft.com/office/drawing/2014/main" id="{5A6373EF-06AC-8175-ED7F-361CD9FAE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" y="98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8163" name="Text Box 38">
              <a:extLst>
                <a:ext uri="{FF2B5EF4-FFF2-40B4-BE49-F238E27FC236}">
                  <a16:creationId xmlns:a16="http://schemas.microsoft.com/office/drawing/2014/main" id="{E44AB9B3-24DA-E5B8-F57C-B2DCC539B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" y="122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48164" name="Text Box 39">
              <a:extLst>
                <a:ext uri="{FF2B5EF4-FFF2-40B4-BE49-F238E27FC236}">
                  <a16:creationId xmlns:a16="http://schemas.microsoft.com/office/drawing/2014/main" id="{2CF41C4D-E7B3-9B3E-E573-9C906E3B1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" y="146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48165" name="Text Box 40">
              <a:extLst>
                <a:ext uri="{FF2B5EF4-FFF2-40B4-BE49-F238E27FC236}">
                  <a16:creationId xmlns:a16="http://schemas.microsoft.com/office/drawing/2014/main" id="{BE93FC48-9F18-179F-3250-6AA9AA1C1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100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8166" name="Text Box 41">
              <a:extLst>
                <a:ext uri="{FF2B5EF4-FFF2-40B4-BE49-F238E27FC236}">
                  <a16:creationId xmlns:a16="http://schemas.microsoft.com/office/drawing/2014/main" id="{A4AB8879-8B89-2484-8EA7-C175AC401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124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48167" name="Text Box 42">
              <a:extLst>
                <a:ext uri="{FF2B5EF4-FFF2-40B4-BE49-F238E27FC236}">
                  <a16:creationId xmlns:a16="http://schemas.microsoft.com/office/drawing/2014/main" id="{5DEF2DBE-3544-E66C-B65C-F4261C72D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148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48168" name="Text Box 43">
              <a:extLst>
                <a:ext uri="{FF2B5EF4-FFF2-40B4-BE49-F238E27FC236}">
                  <a16:creationId xmlns:a16="http://schemas.microsoft.com/office/drawing/2014/main" id="{83675E7C-4BBF-4A9D-D0A5-E7013E055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98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8169" name="Text Box 44">
              <a:extLst>
                <a:ext uri="{FF2B5EF4-FFF2-40B4-BE49-F238E27FC236}">
                  <a16:creationId xmlns:a16="http://schemas.microsoft.com/office/drawing/2014/main" id="{131D2D88-1763-A42B-1FC1-266E3F06B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122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48170" name="Text Box 45">
              <a:extLst>
                <a:ext uri="{FF2B5EF4-FFF2-40B4-BE49-F238E27FC236}">
                  <a16:creationId xmlns:a16="http://schemas.microsoft.com/office/drawing/2014/main" id="{455C6EFF-ED94-4760-290B-8F7F69CFF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146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</a:p>
          </p:txBody>
        </p:sp>
        <p:sp>
          <p:nvSpPr>
            <p:cNvPr id="48171" name="Text Box 46">
              <a:extLst>
                <a:ext uri="{FF2B5EF4-FFF2-40B4-BE49-F238E27FC236}">
                  <a16:creationId xmlns:a16="http://schemas.microsoft.com/office/drawing/2014/main" id="{759EA86D-9E41-9BC3-8421-CD44F4D68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" y="100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8172" name="Text Box 47">
              <a:extLst>
                <a:ext uri="{FF2B5EF4-FFF2-40B4-BE49-F238E27FC236}">
                  <a16:creationId xmlns:a16="http://schemas.microsoft.com/office/drawing/2014/main" id="{4809D46D-5CFE-6EC1-2D37-4FD221D25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" y="123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48173" name="Text Box 48">
              <a:extLst>
                <a:ext uri="{FF2B5EF4-FFF2-40B4-BE49-F238E27FC236}">
                  <a16:creationId xmlns:a16="http://schemas.microsoft.com/office/drawing/2014/main" id="{BC2C6CE6-E4B4-F6DD-C5FC-80AD262BF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" y="148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23</a:t>
              </a:r>
            </a:p>
          </p:txBody>
        </p:sp>
        <p:sp>
          <p:nvSpPr>
            <p:cNvPr id="48174" name="Text Box 49">
              <a:extLst>
                <a:ext uri="{FF2B5EF4-FFF2-40B4-BE49-F238E27FC236}">
                  <a16:creationId xmlns:a16="http://schemas.microsoft.com/office/drawing/2014/main" id="{06EE6634-B3CD-9B33-BE62-6EE0A91F3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" y="170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26</a:t>
              </a:r>
            </a:p>
          </p:txBody>
        </p:sp>
        <p:sp>
          <p:nvSpPr>
            <p:cNvPr id="48175" name="Text Box 50">
              <a:extLst>
                <a:ext uri="{FF2B5EF4-FFF2-40B4-BE49-F238E27FC236}">
                  <a16:creationId xmlns:a16="http://schemas.microsoft.com/office/drawing/2014/main" id="{E9CDD7EF-9934-5B90-8905-AEC7353D2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" y="195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34</a:t>
              </a:r>
            </a:p>
          </p:txBody>
        </p:sp>
        <p:sp>
          <p:nvSpPr>
            <p:cNvPr id="48176" name="Text Box 51">
              <a:extLst>
                <a:ext uri="{FF2B5EF4-FFF2-40B4-BE49-F238E27FC236}">
                  <a16:creationId xmlns:a16="http://schemas.microsoft.com/office/drawing/2014/main" id="{7231B45D-645A-FEF7-0119-C157691BF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8" y="170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27</a:t>
              </a:r>
            </a:p>
          </p:txBody>
        </p:sp>
        <p:sp>
          <p:nvSpPr>
            <p:cNvPr id="48177" name="Text Box 52">
              <a:extLst>
                <a:ext uri="{FF2B5EF4-FFF2-40B4-BE49-F238E27FC236}">
                  <a16:creationId xmlns:a16="http://schemas.microsoft.com/office/drawing/2014/main" id="{ABF317D3-B4DF-6F15-7E13-507807823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4" y="171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28</a:t>
              </a:r>
            </a:p>
          </p:txBody>
        </p:sp>
        <p:sp>
          <p:nvSpPr>
            <p:cNvPr id="48178" name="Text Box 53">
              <a:extLst>
                <a:ext uri="{FF2B5EF4-FFF2-40B4-BE49-F238E27FC236}">
                  <a16:creationId xmlns:a16="http://schemas.microsoft.com/office/drawing/2014/main" id="{D282E551-A71F-C1E2-B643-2EDB5AFEB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4" y="195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36</a:t>
              </a:r>
            </a:p>
          </p:txBody>
        </p:sp>
        <p:sp>
          <p:nvSpPr>
            <p:cNvPr id="48179" name="Text Box 54">
              <a:extLst>
                <a:ext uri="{FF2B5EF4-FFF2-40B4-BE49-F238E27FC236}">
                  <a16:creationId xmlns:a16="http://schemas.microsoft.com/office/drawing/2014/main" id="{9530620C-42E7-7498-F833-05DC86CAB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8" y="194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35</a:t>
              </a:r>
            </a:p>
          </p:txBody>
        </p:sp>
        <p:sp>
          <p:nvSpPr>
            <p:cNvPr id="48180" name="Text Box 55">
              <a:extLst>
                <a:ext uri="{FF2B5EF4-FFF2-40B4-BE49-F238E27FC236}">
                  <a16:creationId xmlns:a16="http://schemas.microsoft.com/office/drawing/2014/main" id="{617453A8-499E-4212-FA49-ACD6F4A4F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171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</a:p>
          </p:txBody>
        </p:sp>
        <p:sp>
          <p:nvSpPr>
            <p:cNvPr id="48181" name="Text Box 56">
              <a:extLst>
                <a:ext uri="{FF2B5EF4-FFF2-40B4-BE49-F238E27FC236}">
                  <a16:creationId xmlns:a16="http://schemas.microsoft.com/office/drawing/2014/main" id="{97CD6AB8-5E3B-5B6D-20AD-26C1F65CF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196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37</a:t>
              </a:r>
            </a:p>
          </p:txBody>
        </p:sp>
        <p:sp>
          <p:nvSpPr>
            <p:cNvPr id="48182" name="Text Box 57">
              <a:extLst>
                <a:ext uri="{FF2B5EF4-FFF2-40B4-BE49-F238E27FC236}">
                  <a16:creationId xmlns:a16="http://schemas.microsoft.com/office/drawing/2014/main" id="{B04241A2-0EB8-4498-D7AC-C4013A2F5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171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</a:p>
          </p:txBody>
        </p:sp>
        <p:sp>
          <p:nvSpPr>
            <p:cNvPr id="48183" name="Text Box 58">
              <a:extLst>
                <a:ext uri="{FF2B5EF4-FFF2-40B4-BE49-F238E27FC236}">
                  <a16:creationId xmlns:a16="http://schemas.microsoft.com/office/drawing/2014/main" id="{841AAA29-BFB2-F4EA-E7BF-34670DB19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" y="172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48184" name="Text Box 59">
              <a:extLst>
                <a:ext uri="{FF2B5EF4-FFF2-40B4-BE49-F238E27FC236}">
                  <a16:creationId xmlns:a16="http://schemas.microsoft.com/office/drawing/2014/main" id="{76D68DE2-3FA7-5083-DD0E-37555362C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" y="195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39</a:t>
              </a:r>
            </a:p>
          </p:txBody>
        </p:sp>
        <p:sp>
          <p:nvSpPr>
            <p:cNvPr id="48185" name="Text Box 60">
              <a:extLst>
                <a:ext uri="{FF2B5EF4-FFF2-40B4-BE49-F238E27FC236}">
                  <a16:creationId xmlns:a16="http://schemas.microsoft.com/office/drawing/2014/main" id="{AFC301F1-215F-BDB1-F8C9-C743D3119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196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38</a:t>
              </a:r>
            </a:p>
          </p:txBody>
        </p:sp>
      </p:grpSp>
      <p:sp>
        <p:nvSpPr>
          <p:cNvPr id="531517" name="Rectangle 61">
            <a:extLst>
              <a:ext uri="{FF2B5EF4-FFF2-40B4-BE49-F238E27FC236}">
                <a16:creationId xmlns:a16="http://schemas.microsoft.com/office/drawing/2014/main" id="{4881272F-A791-010E-46F9-3EC0E7B16B3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290513"/>
            <a:ext cx="6438900" cy="6461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kern="1200" dirty="0">
                <a:ea typeface="+mn-ea"/>
              </a:rPr>
              <a:t>边界对齐的数据存放方法</a:t>
            </a:r>
          </a:p>
        </p:txBody>
      </p:sp>
      <p:sp>
        <p:nvSpPr>
          <p:cNvPr id="48132" name="Rectangle 62">
            <a:extLst>
              <a:ext uri="{FF2B5EF4-FFF2-40B4-BE49-F238E27FC236}">
                <a16:creationId xmlns:a16="http://schemas.microsoft.com/office/drawing/2014/main" id="{BC0B9451-0ACE-4FB2-6B09-EE3346BED283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0" y="1241425"/>
            <a:ext cx="9036050" cy="24177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1800" b="1" dirty="0">
                <a:ea typeface="楷体_GB2312" pitchFamily="49" charset="-122"/>
              </a:rPr>
              <a:t>        </a:t>
            </a:r>
            <a:r>
              <a:rPr lang="zh-CN" altLang="en-US" sz="2000" b="1" dirty="0">
                <a:ea typeface="楷体_GB2312" pitchFamily="49" charset="-122"/>
              </a:rPr>
              <a:t>此方法规定，双字地址的最末</a:t>
            </a:r>
            <a:r>
              <a:rPr lang="en-US" altLang="zh-CN" sz="2000" b="1" dirty="0">
                <a:ea typeface="楷体_GB2312" pitchFamily="49" charset="-122"/>
              </a:rPr>
              <a:t>3</a:t>
            </a:r>
            <a:r>
              <a:rPr lang="zh-CN" altLang="en-US" sz="2000" b="1" dirty="0">
                <a:ea typeface="楷体_GB2312" pitchFamily="49" charset="-122"/>
              </a:rPr>
              <a:t>个二进制位必须为</a:t>
            </a:r>
            <a:r>
              <a:rPr lang="en-US" altLang="zh-CN" sz="2000" b="1" dirty="0">
                <a:solidFill>
                  <a:srgbClr val="FF3300"/>
                </a:solidFill>
                <a:ea typeface="楷体_GB2312" pitchFamily="49" charset="-122"/>
              </a:rPr>
              <a:t>000</a:t>
            </a:r>
            <a:r>
              <a:rPr lang="zh-CN" altLang="en-US" sz="2000" b="1" dirty="0">
                <a:ea typeface="楷体_GB2312" pitchFamily="49" charset="-122"/>
              </a:rPr>
              <a:t>，单字地址的最末两位必须为</a:t>
            </a:r>
            <a:r>
              <a:rPr lang="en-US" altLang="zh-CN" sz="2000" b="1" dirty="0">
                <a:solidFill>
                  <a:srgbClr val="FF3300"/>
                </a:solidFill>
                <a:ea typeface="楷体_GB2312" pitchFamily="49" charset="-122"/>
              </a:rPr>
              <a:t>00</a:t>
            </a:r>
            <a:r>
              <a:rPr lang="zh-CN" altLang="en-US" sz="2000" b="1" dirty="0">
                <a:ea typeface="楷体_GB2312" pitchFamily="49" charset="-122"/>
              </a:rPr>
              <a:t>，半字地址的最末一位必须为</a:t>
            </a:r>
            <a:r>
              <a:rPr lang="en-US" altLang="zh-CN" sz="2000" b="1" dirty="0">
                <a:solidFill>
                  <a:srgbClr val="FF3300"/>
                </a:solidFill>
                <a:ea typeface="楷体_GB2312" pitchFamily="49" charset="-122"/>
              </a:rPr>
              <a:t>0</a:t>
            </a:r>
            <a:r>
              <a:rPr lang="zh-CN" altLang="en-US" sz="2000" b="1" dirty="0">
                <a:ea typeface="楷体_GB2312" pitchFamily="49" charset="-122"/>
              </a:rPr>
              <a:t>。它能够保证无论访问双字、单字、半字或字节，都在一个存取周期内完成，尽管存储器资源仍然有浪费。</a:t>
            </a:r>
          </a:p>
        </p:txBody>
      </p:sp>
      <p:sp>
        <p:nvSpPr>
          <p:cNvPr id="531519" name="Rectangle 63">
            <a:extLst>
              <a:ext uri="{FF2B5EF4-FFF2-40B4-BE49-F238E27FC236}">
                <a16:creationId xmlns:a16="http://schemas.microsoft.com/office/drawing/2014/main" id="{1FAE8B0A-0E44-C62C-136F-FF55C6207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3126110"/>
            <a:ext cx="914400" cy="381000"/>
          </a:xfrm>
          <a:prstGeom prst="rect">
            <a:avLst/>
          </a:prstGeom>
          <a:solidFill>
            <a:srgbClr val="FF9900"/>
          </a:solidFill>
          <a:ln w="19050" cap="sq">
            <a:solidFill>
              <a:srgbClr val="7A48C4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531520" name="Rectangle 64">
            <a:extLst>
              <a:ext uri="{FF2B5EF4-FFF2-40B4-BE49-F238E27FC236}">
                <a16:creationId xmlns:a16="http://schemas.microsoft.com/office/drawing/2014/main" id="{BE2D7039-F1C3-7BD8-6FB0-4E8FE4259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4269110"/>
            <a:ext cx="914400" cy="381000"/>
          </a:xfrm>
          <a:prstGeom prst="rect">
            <a:avLst/>
          </a:prstGeom>
          <a:solidFill>
            <a:srgbClr val="FF9900"/>
          </a:solidFill>
          <a:ln w="19050" cap="sq">
            <a:solidFill>
              <a:srgbClr val="7A48C4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531521" name="Rectangle 65">
            <a:extLst>
              <a:ext uri="{FF2B5EF4-FFF2-40B4-BE49-F238E27FC236}">
                <a16:creationId xmlns:a16="http://schemas.microsoft.com/office/drawing/2014/main" id="{F6DADCA0-CD71-5BBB-60C6-A957311FE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763" y="3126110"/>
            <a:ext cx="1828800" cy="381000"/>
          </a:xfrm>
          <a:prstGeom prst="rect">
            <a:avLst/>
          </a:prstGeom>
          <a:solidFill>
            <a:srgbClr val="FFFF00"/>
          </a:solidFill>
          <a:ln w="19050" cap="sq">
            <a:solidFill>
              <a:srgbClr val="5B53C7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531522" name="Rectangle 66">
            <a:extLst>
              <a:ext uri="{FF2B5EF4-FFF2-40B4-BE49-F238E27FC236}">
                <a16:creationId xmlns:a16="http://schemas.microsoft.com/office/drawing/2014/main" id="{33166AF1-7562-7B3A-7E2F-145161E52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3507110"/>
            <a:ext cx="7315200" cy="381000"/>
          </a:xfrm>
          <a:prstGeom prst="rect">
            <a:avLst/>
          </a:prstGeom>
          <a:solidFill>
            <a:srgbClr val="CDF1C5"/>
          </a:solidFill>
          <a:ln w="19050" cap="sq">
            <a:solidFill>
              <a:srgbClr val="7A48C4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531523" name="Rectangle 67">
            <a:extLst>
              <a:ext uri="{FF2B5EF4-FFF2-40B4-BE49-F238E27FC236}">
                <a16:creationId xmlns:a16="http://schemas.microsoft.com/office/drawing/2014/main" id="{773D35B2-BAD4-412D-4764-13BAE1221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3888110"/>
            <a:ext cx="3657600" cy="381000"/>
          </a:xfrm>
          <a:prstGeom prst="rect">
            <a:avLst/>
          </a:prstGeom>
          <a:solidFill>
            <a:srgbClr val="F1C7C7"/>
          </a:solidFill>
          <a:ln w="19050" cap="sq">
            <a:solidFill>
              <a:srgbClr val="7A48C4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531524" name="Rectangle 68">
            <a:extLst>
              <a:ext uri="{FF2B5EF4-FFF2-40B4-BE49-F238E27FC236}">
                <a16:creationId xmlns:a16="http://schemas.microsoft.com/office/drawing/2014/main" id="{BFAAFD1E-5C7F-5CFD-572C-6D5DF4C51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888110"/>
            <a:ext cx="1828800" cy="381000"/>
          </a:xfrm>
          <a:prstGeom prst="rect">
            <a:avLst/>
          </a:prstGeom>
          <a:solidFill>
            <a:srgbClr val="FFFF00"/>
          </a:solidFill>
          <a:ln w="19050" cap="sq">
            <a:solidFill>
              <a:srgbClr val="5B53C7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531525" name="Rectangle 69">
            <a:extLst>
              <a:ext uri="{FF2B5EF4-FFF2-40B4-BE49-F238E27FC236}">
                <a16:creationId xmlns:a16="http://schemas.microsoft.com/office/drawing/2014/main" id="{14E1A9F5-3324-05C5-1CE3-83050D2D3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4269110"/>
            <a:ext cx="3657600" cy="381000"/>
          </a:xfrm>
          <a:prstGeom prst="rect">
            <a:avLst/>
          </a:prstGeom>
          <a:solidFill>
            <a:srgbClr val="F1C7C7"/>
          </a:solidFill>
          <a:ln w="19050" cap="sq">
            <a:solidFill>
              <a:srgbClr val="7A48C4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531526" name="Rectangle 70">
            <a:extLst>
              <a:ext uri="{FF2B5EF4-FFF2-40B4-BE49-F238E27FC236}">
                <a16:creationId xmlns:a16="http://schemas.microsoft.com/office/drawing/2014/main" id="{965DAC4A-6D97-68A0-495E-4DAC2D367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4650110"/>
            <a:ext cx="3657600" cy="381000"/>
          </a:xfrm>
          <a:prstGeom prst="rect">
            <a:avLst/>
          </a:prstGeom>
          <a:solidFill>
            <a:srgbClr val="F1C7C7"/>
          </a:solidFill>
          <a:ln w="19050" cap="sq">
            <a:solidFill>
              <a:srgbClr val="7A48C4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531527" name="Rectangle 71" descr="浅色上对角线">
            <a:extLst>
              <a:ext uri="{FF2B5EF4-FFF2-40B4-BE49-F238E27FC236}">
                <a16:creationId xmlns:a16="http://schemas.microsoft.com/office/drawing/2014/main" id="{074E128F-AA52-BD71-1D74-C946B4A1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63" y="3126110"/>
            <a:ext cx="914400" cy="381000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bg1"/>
            </a:bgClr>
          </a:pattFill>
          <a:ln w="19050" cap="sq">
            <a:solidFill>
              <a:srgbClr val="7A48C4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531528" name="Rectangle 72" descr="浅色上对角线">
            <a:extLst>
              <a:ext uri="{FF2B5EF4-FFF2-40B4-BE49-F238E27FC236}">
                <a16:creationId xmlns:a16="http://schemas.microsoft.com/office/drawing/2014/main" id="{BCEADFE1-3CD3-680F-B2B8-EC7EA842E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126110"/>
            <a:ext cx="3657600" cy="381000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bg1"/>
            </a:bgClr>
          </a:pattFill>
          <a:ln w="19050" cap="sq">
            <a:solidFill>
              <a:srgbClr val="7A48C4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531529" name="Rectangle 73" descr="浅色上对角线">
            <a:extLst>
              <a:ext uri="{FF2B5EF4-FFF2-40B4-BE49-F238E27FC236}">
                <a16:creationId xmlns:a16="http://schemas.microsoft.com/office/drawing/2014/main" id="{7C189657-79BA-69A7-5D56-92178B4A6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3" y="4269110"/>
            <a:ext cx="2743200" cy="381000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bg1"/>
            </a:bgClr>
          </a:pattFill>
          <a:ln w="19050" cap="sq">
            <a:solidFill>
              <a:srgbClr val="7A48C4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531530" name="Rectangle 74" descr="浅色上对角线">
            <a:extLst>
              <a:ext uri="{FF2B5EF4-FFF2-40B4-BE49-F238E27FC236}">
                <a16:creationId xmlns:a16="http://schemas.microsoft.com/office/drawing/2014/main" id="{7F558A8E-B20E-1BCF-2370-35DF1A6BA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363" y="3888110"/>
            <a:ext cx="1828800" cy="381000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bg1"/>
            </a:bgClr>
          </a:pattFill>
          <a:ln w="19050" cap="sq">
            <a:solidFill>
              <a:srgbClr val="7A48C4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FF33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3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519" grpId="0" animBg="1"/>
      <p:bldP spid="531520" grpId="0" animBg="1"/>
      <p:bldP spid="531521" grpId="0" animBg="1"/>
      <p:bldP spid="531522" grpId="0" animBg="1"/>
      <p:bldP spid="531523" grpId="0" animBg="1"/>
      <p:bldP spid="531524" grpId="0" animBg="1"/>
      <p:bldP spid="531525" grpId="0" animBg="1"/>
      <p:bldP spid="531526" grpId="0" animBg="1"/>
      <p:bldP spid="531527" grpId="0" animBg="1"/>
      <p:bldP spid="531528" grpId="0" animBg="1"/>
      <p:bldP spid="531529" grpId="0" animBg="1"/>
      <p:bldP spid="53153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Structures &amp; Alignment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97679"/>
            <a:ext cx="7896225" cy="3602922"/>
          </a:xfrm>
          <a:ln/>
        </p:spPr>
        <p:txBody>
          <a:bodyPr/>
          <a:lstStyle/>
          <a:p>
            <a:r>
              <a:rPr lang="en-US" dirty="0"/>
              <a:t>Unaligned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13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15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16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19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633413" y="17526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93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220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[1]</a:t>
            </a:r>
          </a:p>
        </p:txBody>
      </p:sp>
      <p:sp>
        <p:nvSpPr>
          <p:cNvPr id="28" name="Rectangle 10"/>
          <p:cNvSpPr>
            <a:spLocks/>
          </p:cNvSpPr>
          <p:nvPr/>
        </p:nvSpPr>
        <p:spPr bwMode="auto">
          <a:xfrm>
            <a:off x="3449638" y="17526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533400" y="2146300"/>
            <a:ext cx="21480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</a:p>
        </p:txBody>
      </p:sp>
      <p:sp>
        <p:nvSpPr>
          <p:cNvPr id="32" name="Rectangle 14"/>
          <p:cNvSpPr>
            <a:spLocks/>
          </p:cNvSpPr>
          <p:nvPr/>
        </p:nvSpPr>
        <p:spPr bwMode="auto">
          <a:xfrm>
            <a:off x="838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</a:t>
            </a:r>
          </a:p>
        </p:txBody>
      </p:sp>
      <p:sp>
        <p:nvSpPr>
          <p:cNvPr id="33" name="Rectangle 15"/>
          <p:cNvSpPr>
            <a:spLocks/>
          </p:cNvSpPr>
          <p:nvPr/>
        </p:nvSpPr>
        <p:spPr bwMode="auto">
          <a:xfrm>
            <a:off x="1941512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p+5</a:t>
            </a: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3124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p+9</a:t>
            </a: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5670550" y="21463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p+17</a:t>
            </a:r>
          </a:p>
        </p:txBody>
      </p:sp>
      <p:sp>
        <p:nvSpPr>
          <p:cNvPr id="44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</p:spTree>
    <p:extLst>
      <p:ext uri="{BB962C8B-B14F-4D97-AF65-F5344CB8AC3E}">
        <p14:creationId xmlns:p14="http://schemas.microsoft.com/office/powerpoint/2010/main" val="300329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785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912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03987" y="3019044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10400" y="2790444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Rectangle 13"/>
          <p:cNvSpPr>
            <a:spLocks/>
          </p:cNvSpPr>
          <p:nvPr/>
        </p:nvSpPr>
        <p:spPr bwMode="auto">
          <a:xfrm>
            <a:off x="5181600" y="1505054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0" name="Rectangle 9"/>
          <p:cNvSpPr>
            <a:spLocks/>
          </p:cNvSpPr>
          <p:nvPr/>
        </p:nvSpPr>
        <p:spPr bwMode="auto">
          <a:xfrm>
            <a:off x="5181600" y="2419454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1" name="Rectangle 9"/>
          <p:cNvSpPr>
            <a:spLocks/>
          </p:cNvSpPr>
          <p:nvPr/>
        </p:nvSpPr>
        <p:spPr bwMode="auto">
          <a:xfrm>
            <a:off x="5181600" y="2800454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576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Alignment Principles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  <a:p>
            <a:pPr marL="552450" lvl="1"/>
            <a:r>
              <a:rPr lang="en-US" dirty="0"/>
              <a:t>Required on some machines; advised on x86-64</a:t>
            </a:r>
          </a:p>
          <a:p>
            <a:r>
              <a:rPr lang="en-US" dirty="0"/>
              <a:t>Motivation for Aligning Data</a:t>
            </a:r>
          </a:p>
          <a:p>
            <a:pPr marL="552450" lvl="1"/>
            <a:r>
              <a:rPr lang="en-US" dirty="0"/>
              <a:t>Memory accessed by (aligned) chunks of 4 or 8 bytes (system dependent)</a:t>
            </a:r>
          </a:p>
          <a:p>
            <a:pPr marL="838200" lvl="2"/>
            <a:r>
              <a:rPr lang="en-US" dirty="0"/>
              <a:t>Inefficient to load or store datum that spans quad word boundaries</a:t>
            </a:r>
          </a:p>
          <a:p>
            <a:pPr marL="838200" lvl="2"/>
            <a:r>
              <a:rPr lang="en-US" dirty="0"/>
              <a:t>Virtual memory trickier when datum spans 2 pages</a:t>
            </a:r>
          </a:p>
          <a:p>
            <a:r>
              <a:rPr lang="en-US" dirty="0"/>
              <a:t>Compiler</a:t>
            </a:r>
          </a:p>
          <a:p>
            <a:pPr marL="552450" lvl="1"/>
            <a:r>
              <a:rPr lang="en-US" dirty="0"/>
              <a:t>Inserts gaps in structure to ensure correct alignment of fields</a:t>
            </a:r>
          </a:p>
        </p:txBody>
      </p:sp>
    </p:spTree>
    <p:extLst>
      <p:ext uri="{BB962C8B-B14F-4D97-AF65-F5344CB8AC3E}">
        <p14:creationId xmlns:p14="http://schemas.microsoft.com/office/powerpoint/2010/main" val="34136843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Specific Cases of Alignment (x86-64)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219200"/>
            <a:ext cx="7896225" cy="4972050"/>
          </a:xfrm>
          <a:ln/>
        </p:spPr>
        <p:txBody>
          <a:bodyPr/>
          <a:lstStyle/>
          <a:p>
            <a:r>
              <a:rPr lang="en-US" dirty="0"/>
              <a:t>1 byte: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no restrictions on address</a:t>
            </a:r>
          </a:p>
          <a:p>
            <a:r>
              <a:rPr lang="en-US" dirty="0"/>
              <a:t>2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1 bit of address must be 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4 bytes: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2 bits of address must be 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8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long,</a:t>
            </a: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 *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3 bits of address must be 000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16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long double</a:t>
            </a:r>
            <a:r>
              <a:rPr lang="en-US" b="0" dirty="0">
                <a:latin typeface="Calibri"/>
                <a:cs typeface="Calibri"/>
                <a:sym typeface="Courier New Bold" charset="0"/>
              </a:rPr>
              <a:t> (GCC on Linux)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lvl="1"/>
            <a:r>
              <a:rPr lang="en-US" dirty="0"/>
              <a:t>lowest 4 bits of address must be 0000</a:t>
            </a:r>
            <a:r>
              <a:rPr lang="en-US" baseline="-6000" dirty="0"/>
              <a:t>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385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Satisfying Alignment with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30300"/>
            <a:ext cx="8382000" cy="3187700"/>
          </a:xfrm>
          <a:ln/>
        </p:spPr>
        <p:txBody>
          <a:bodyPr/>
          <a:lstStyle/>
          <a:p>
            <a:r>
              <a:rPr lang="en-US" dirty="0"/>
              <a:t>Within structure:</a:t>
            </a:r>
          </a:p>
          <a:p>
            <a:pPr marL="552450" lvl="1"/>
            <a:r>
              <a:rPr lang="en-US" dirty="0"/>
              <a:t>Must satisfy each element’s alignment requirement</a:t>
            </a:r>
          </a:p>
          <a:p>
            <a:r>
              <a:rPr lang="en-US" dirty="0"/>
              <a:t>Overall structure placement</a:t>
            </a:r>
          </a:p>
          <a:p>
            <a:pPr marL="552450" lvl="1"/>
            <a:r>
              <a:rPr lang="en-US" dirty="0"/>
              <a:t>Each structure has alignment requirement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pPr marL="838200" lvl="2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 dirty="0"/>
              <a:t> = Largest alignment of any element</a:t>
            </a:r>
          </a:p>
          <a:p>
            <a:pPr marL="552450" lvl="1"/>
            <a:r>
              <a:rPr lang="en-US" dirty="0"/>
              <a:t>Initial address &amp; structure length must be multiples of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r>
              <a:rPr lang="en-US" dirty="0"/>
              <a:t>Example:</a:t>
            </a:r>
          </a:p>
          <a:p>
            <a:pPr marL="552450" lvl="1"/>
            <a:r>
              <a:rPr lang="en-US" b="1" dirty="0"/>
              <a:t>K</a:t>
            </a:r>
            <a:r>
              <a:rPr lang="en-US" dirty="0"/>
              <a:t> = 8, due to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  <a:br>
              <a:rPr lang="en-US" dirty="0"/>
            </a:br>
            <a:r>
              <a:rPr lang="en-US" dirty="0"/>
              <a:t>NOTE: K &lt; </a:t>
            </a:r>
            <a:r>
              <a:rPr lang="en-US" dirty="0" err="1"/>
              <a:t>sizeof</a:t>
            </a:r>
            <a:r>
              <a:rPr lang="en-US" dirty="0"/>
              <a:t>(struct S1)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633413" y="4654252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1903413" y="4654252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3173413" y="4654252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5713413" y="4654252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950913" y="4654252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443413" y="4654252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381000" y="5047952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1652588" y="5047952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2908300" y="5047952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5387975" y="5047952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7934325" y="5047952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1903413" y="5397202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1382713" y="5730577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4799013" y="5730577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5713413" y="5397202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404813" y="6241752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633413" y="5397202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6945313" y="6241752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8253413" y="5397202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427163" y="5067126"/>
            <a:ext cx="3651250" cy="1746250"/>
            <a:chOff x="1427163" y="4953000"/>
            <a:chExt cx="3651250" cy="17462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12B90D-6A25-493F-9A80-C80C345D8E69}"/>
                </a:ext>
              </a:extLst>
            </p:cNvPr>
            <p:cNvSpPr txBox="1"/>
            <p:nvPr/>
          </p:nvSpPr>
          <p:spPr>
            <a:xfrm>
              <a:off x="3066560" y="6329918"/>
              <a:ext cx="1760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Internal padding</a:t>
              </a:r>
            </a:p>
          </p:txBody>
        </p:sp>
        <p:cxnSp>
          <p:nvCxnSpPr>
            <p:cNvPr id="27" name="Curved Connector 26"/>
            <p:cNvCxnSpPr>
              <a:stCxn id="26" idx="0"/>
            </p:cNvCxnSpPr>
            <p:nvPr/>
          </p:nvCxnSpPr>
          <p:spPr bwMode="auto">
            <a:xfrm rot="5400000" flipH="1" flipV="1">
              <a:off x="3860992" y="5112497"/>
              <a:ext cx="1303134" cy="1131708"/>
            </a:xfrm>
            <a:prstGeom prst="curvedConnector3">
              <a:avLst/>
            </a:prstGeom>
            <a:noFill/>
            <a:ln w="762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Curved Connector 27"/>
            <p:cNvCxnSpPr>
              <a:stCxn id="26" idx="0"/>
            </p:cNvCxnSpPr>
            <p:nvPr/>
          </p:nvCxnSpPr>
          <p:spPr bwMode="auto">
            <a:xfrm rot="16200000" flipV="1">
              <a:off x="1998475" y="4381688"/>
              <a:ext cx="1376918" cy="2519542"/>
            </a:xfrm>
            <a:prstGeom prst="curvedConnector3">
              <a:avLst>
                <a:gd name="adj1" fmla="val 43425"/>
              </a:avLst>
            </a:prstGeom>
            <a:noFill/>
            <a:ln w="762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1325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59945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Meeting Overall Alignment Requirement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For largest alignment requirement K</a:t>
            </a:r>
          </a:p>
          <a:p>
            <a:r>
              <a:rPr lang="en-US" dirty="0"/>
              <a:t>Overall structure must be multiple of K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069012" y="1905000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381000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7467600" y="5257800"/>
            <a:ext cx="6858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840437" y="5943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Multiple of K=8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B4D0E-8FE4-401E-BBB4-5B154340C2FD}"/>
              </a:ext>
            </a:extLst>
          </p:cNvPr>
          <p:cNvSpPr txBox="1"/>
          <p:nvPr/>
        </p:nvSpPr>
        <p:spPr>
          <a:xfrm>
            <a:off x="6357331" y="4126468"/>
            <a:ext cx="179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External padding</a:t>
            </a:r>
          </a:p>
        </p:txBody>
      </p:sp>
    </p:spTree>
    <p:extLst>
      <p:ext uri="{BB962C8B-B14F-4D97-AF65-F5344CB8AC3E}">
        <p14:creationId xmlns:p14="http://schemas.microsoft.com/office/powerpoint/2010/main" val="15877363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711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Arrays of Structures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4508500" cy="977900"/>
          </a:xfrm>
          <a:ln/>
        </p:spPr>
        <p:txBody>
          <a:bodyPr/>
          <a:lstStyle/>
          <a:p>
            <a:r>
              <a:rPr lang="en-US" dirty="0"/>
              <a:t>Overall structure length multiple of K</a:t>
            </a:r>
          </a:p>
          <a:p>
            <a:r>
              <a:rPr lang="en-US" dirty="0"/>
              <a:t>Satisfy alignment requirement </a:t>
            </a:r>
            <a:br>
              <a:rPr lang="en-US" dirty="0"/>
            </a:br>
            <a:r>
              <a:rPr lang="en-US" dirty="0"/>
              <a:t>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6642100" y="1213553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381000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/>
        </p:nvGraphicFramePr>
        <p:xfrm>
          <a:off x="1181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0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648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3111500" y="3860800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Accessing Array Elements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8382000" cy="2070100"/>
          </a:xfrm>
          <a:ln/>
        </p:spPr>
        <p:txBody>
          <a:bodyPr/>
          <a:lstStyle/>
          <a:p>
            <a:r>
              <a:rPr lang="en-US" dirty="0"/>
              <a:t>Compute array offset 12*</a:t>
            </a:r>
            <a:r>
              <a:rPr lang="en-US" dirty="0" err="1"/>
              <a:t>idx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sizeof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(S3)</a:t>
            </a:r>
            <a:r>
              <a:rPr lang="en-US" dirty="0"/>
              <a:t>, including alignment spacers</a:t>
            </a:r>
          </a:p>
          <a:p>
            <a:r>
              <a:rPr lang="en-US" dirty="0"/>
              <a:t>Element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j</a:t>
            </a:r>
            <a:r>
              <a:rPr lang="en-US" dirty="0"/>
              <a:t> is at offset 8 within structure</a:t>
            </a:r>
          </a:p>
          <a:p>
            <a:r>
              <a:rPr lang="en-US" dirty="0"/>
              <a:t>Assembler gives offset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a+8</a:t>
            </a:r>
            <a:endParaRPr lang="en-US" dirty="0"/>
          </a:p>
          <a:p>
            <a:pPr marL="552450" lvl="1"/>
            <a:r>
              <a:rPr lang="en-US" dirty="0"/>
              <a:t>Resolved during linking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6396038" y="609600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S3 {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i;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457200" y="5410200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short get_j(int idx)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a[idx].j;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3886200" y="5537200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# 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(%rdi,%rdi,2),%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#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movzwl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a+8(,%rax,4),%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eax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4956"/>
              </p:ext>
            </p:extLst>
          </p:nvPr>
        </p:nvGraphicFramePr>
        <p:xfrm>
          <a:off x="241300" y="3479800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89802"/>
              </p:ext>
            </p:extLst>
          </p:nvPr>
        </p:nvGraphicFramePr>
        <p:xfrm>
          <a:off x="1370013" y="4648200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8329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灯片编号占位符 5">
            <a:extLst>
              <a:ext uri="{FF2B5EF4-FFF2-40B4-BE49-F238E27FC236}">
                <a16:creationId xmlns:a16="http://schemas.microsoft.com/office/drawing/2014/main" id="{B56145EB-0570-E946-B23A-96016BA6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8575800C-68DD-FE40-929D-06DA7E75CFEF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86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A837CECC-4201-1949-B8B2-14F873609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Alignment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FF6A03D7-EE09-4945-B70D-09E218D495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Structure data type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may need to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insert gaps </a:t>
            </a:r>
            <a:r>
              <a:rPr lang="en-US" altLang="zh-CN">
                <a:ea typeface="宋体" panose="02010600030101010101" pitchFamily="2" charset="-122"/>
              </a:rPr>
              <a:t>in the field allocation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may need to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add padding </a:t>
            </a:r>
            <a:r>
              <a:rPr lang="en-US" altLang="zh-CN">
                <a:ea typeface="宋体" panose="02010600030101010101" pitchFamily="2" charset="-122"/>
              </a:rPr>
              <a:t>to the end of the structure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灯片编号占位符 5">
            <a:extLst>
              <a:ext uri="{FF2B5EF4-FFF2-40B4-BE49-F238E27FC236}">
                <a16:creationId xmlns:a16="http://schemas.microsoft.com/office/drawing/2014/main" id="{402901C5-6D31-0A4C-8019-1DCD1AA8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8575800C-68DD-FE40-929D-06DA7E75CFEF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87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33D883FB-F76B-9E4B-A2A7-23C60D8A6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Simple Example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8B0922E6-D9C0-594A-9DA5-96673C4AA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048000" cy="289554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struct xxx {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	int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	char c;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	double d;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  <a:p>
            <a:pPr>
              <a:buFontTx/>
              <a:buNone/>
            </a:pP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struct xxx x[2];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8CE3AE77-9EAB-EF40-9819-189507F92E08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581150"/>
            <a:ext cx="1143000" cy="3829050"/>
            <a:chOff x="4800600" y="1352788"/>
            <a:chExt cx="1143000" cy="3828812"/>
          </a:xfrm>
        </p:grpSpPr>
        <p:sp>
          <p:nvSpPr>
            <p:cNvPr id="109590" name="Rectangle 7">
              <a:extLst>
                <a:ext uri="{FF2B5EF4-FFF2-40B4-BE49-F238E27FC236}">
                  <a16:creationId xmlns:a16="http://schemas.microsoft.com/office/drawing/2014/main" id="{C0EFD27C-304E-C04C-AD36-20894C13D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524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91" name="Rectangle 8">
              <a:extLst>
                <a:ext uri="{FF2B5EF4-FFF2-40B4-BE49-F238E27FC236}">
                  <a16:creationId xmlns:a16="http://schemas.microsoft.com/office/drawing/2014/main" id="{7B3C71EA-800B-504D-8ADE-3B3D4FC5E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676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92" name="Rectangle 9">
              <a:extLst>
                <a:ext uri="{FF2B5EF4-FFF2-40B4-BE49-F238E27FC236}">
                  <a16:creationId xmlns:a16="http://schemas.microsoft.com/office/drawing/2014/main" id="{70740AF8-0DA0-4942-8E3F-53BF048B8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8288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93" name="Rectangle 10">
              <a:extLst>
                <a:ext uri="{FF2B5EF4-FFF2-40B4-BE49-F238E27FC236}">
                  <a16:creationId xmlns:a16="http://schemas.microsoft.com/office/drawing/2014/main" id="{D62E3EE6-08B3-4C49-A51C-7D19DFDFA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9812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94" name="Rectangle 11">
              <a:extLst>
                <a:ext uri="{FF2B5EF4-FFF2-40B4-BE49-F238E27FC236}">
                  <a16:creationId xmlns:a16="http://schemas.microsoft.com/office/drawing/2014/main" id="{7AD870D8-EAEC-0B49-BAF6-8B622B2E6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1336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95" name="Rectangle 12">
              <a:extLst>
                <a:ext uri="{FF2B5EF4-FFF2-40B4-BE49-F238E27FC236}">
                  <a16:creationId xmlns:a16="http://schemas.microsoft.com/office/drawing/2014/main" id="{B8D2BD34-C538-D54B-AF32-9DC131D28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86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96" name="Rectangle 13">
              <a:extLst>
                <a:ext uri="{FF2B5EF4-FFF2-40B4-BE49-F238E27FC236}">
                  <a16:creationId xmlns:a16="http://schemas.microsoft.com/office/drawing/2014/main" id="{FADEDC16-BFBE-8843-B1DC-981C7A272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438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97" name="Rectangle 14">
              <a:extLst>
                <a:ext uri="{FF2B5EF4-FFF2-40B4-BE49-F238E27FC236}">
                  <a16:creationId xmlns:a16="http://schemas.microsoft.com/office/drawing/2014/main" id="{BA8CEAD0-77FB-A14D-A1D6-A16FC6DD0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5908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9325CE-E77C-3843-BBBC-7CFE3E1AFEBA}"/>
                </a:ext>
              </a:extLst>
            </p:cNvPr>
            <p:cNvSpPr txBox="1"/>
            <p:nvPr/>
          </p:nvSpPr>
          <p:spPr>
            <a:xfrm>
              <a:off x="4800600" y="1352788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ourier New" charset="0"/>
                  <a:cs typeface="Courier New" charset="0"/>
                </a:rPr>
                <a:t>0x00</a:t>
              </a:r>
              <a:endParaRPr lang="en-US" altLang="zh-CN" sz="24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88304E-4C84-E94E-BC1E-41E209F07B8A}"/>
                </a:ext>
              </a:extLst>
            </p:cNvPr>
            <p:cNvSpPr txBox="1"/>
            <p:nvPr/>
          </p:nvSpPr>
          <p:spPr>
            <a:xfrm>
              <a:off x="4800600" y="1962350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ourier New" charset="0"/>
                  <a:cs typeface="Courier New" charset="0"/>
                </a:rPr>
                <a:t>0x04</a:t>
              </a:r>
              <a:endParaRPr lang="en-US" altLang="zh-CN" sz="24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endParaRPr>
            </a:p>
          </p:txBody>
        </p:sp>
        <p:sp>
          <p:nvSpPr>
            <p:cNvPr id="109600" name="Rectangle 17">
              <a:extLst>
                <a:ext uri="{FF2B5EF4-FFF2-40B4-BE49-F238E27FC236}">
                  <a16:creationId xmlns:a16="http://schemas.microsoft.com/office/drawing/2014/main" id="{414F122E-E1F5-F049-B6C5-A9A7E0C8C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7432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601" name="Rectangle 18">
              <a:extLst>
                <a:ext uri="{FF2B5EF4-FFF2-40B4-BE49-F238E27FC236}">
                  <a16:creationId xmlns:a16="http://schemas.microsoft.com/office/drawing/2014/main" id="{87CB2F72-7A8C-9F40-B79C-116DE350F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8956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602" name="Rectangle 19">
              <a:extLst>
                <a:ext uri="{FF2B5EF4-FFF2-40B4-BE49-F238E27FC236}">
                  <a16:creationId xmlns:a16="http://schemas.microsoft.com/office/drawing/2014/main" id="{6E1C9516-E1FB-114F-9298-AEF086EDA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048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603" name="Rectangle 20">
              <a:extLst>
                <a:ext uri="{FF2B5EF4-FFF2-40B4-BE49-F238E27FC236}">
                  <a16:creationId xmlns:a16="http://schemas.microsoft.com/office/drawing/2014/main" id="{9102DEA5-CFB8-264A-B3C6-513071A87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200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4C6DDD-BA9E-4C41-ABBD-9AB80F9378DC}"/>
                </a:ext>
              </a:extLst>
            </p:cNvPr>
            <p:cNvSpPr txBox="1"/>
            <p:nvPr/>
          </p:nvSpPr>
          <p:spPr>
            <a:xfrm>
              <a:off x="4800600" y="2571912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ourier New" charset="0"/>
                  <a:cs typeface="Courier New" charset="0"/>
                </a:rPr>
                <a:t>0x08</a:t>
              </a:r>
              <a:endParaRPr lang="en-US" altLang="zh-CN" sz="24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endParaRPr>
            </a:p>
          </p:txBody>
        </p:sp>
        <p:sp>
          <p:nvSpPr>
            <p:cNvPr id="109605" name="Rectangle 22">
              <a:extLst>
                <a:ext uri="{FF2B5EF4-FFF2-40B4-BE49-F238E27FC236}">
                  <a16:creationId xmlns:a16="http://schemas.microsoft.com/office/drawing/2014/main" id="{F538EDDA-B508-164C-A1D8-EF1614D5A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3528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606" name="Rectangle 23">
              <a:extLst>
                <a:ext uri="{FF2B5EF4-FFF2-40B4-BE49-F238E27FC236}">
                  <a16:creationId xmlns:a16="http://schemas.microsoft.com/office/drawing/2014/main" id="{2B49E207-4667-5140-870C-71F5C381F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5052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607" name="Rectangle 24">
              <a:extLst>
                <a:ext uri="{FF2B5EF4-FFF2-40B4-BE49-F238E27FC236}">
                  <a16:creationId xmlns:a16="http://schemas.microsoft.com/office/drawing/2014/main" id="{ADD36A39-EE4D-804B-B353-0BCA7A3FB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6576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608" name="Rectangle 25">
              <a:extLst>
                <a:ext uri="{FF2B5EF4-FFF2-40B4-BE49-F238E27FC236}">
                  <a16:creationId xmlns:a16="http://schemas.microsoft.com/office/drawing/2014/main" id="{80BEBD2F-AC32-7741-88BE-E9FAB7A54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810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3DED3C-4E4A-1349-8F5D-23FE3CEE798B}"/>
                </a:ext>
              </a:extLst>
            </p:cNvPr>
            <p:cNvSpPr txBox="1"/>
            <p:nvPr/>
          </p:nvSpPr>
          <p:spPr>
            <a:xfrm>
              <a:off x="4800600" y="3170363"/>
              <a:ext cx="762000" cy="3682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ourier New" charset="0"/>
                  <a:cs typeface="Courier New" charset="0"/>
                </a:rPr>
                <a:t>0x0C</a:t>
              </a:r>
              <a:endParaRPr lang="en-US" altLang="zh-CN" sz="24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endParaRPr>
            </a:p>
          </p:txBody>
        </p:sp>
        <p:sp>
          <p:nvSpPr>
            <p:cNvPr id="109610" name="Rectangle 27">
              <a:extLst>
                <a:ext uri="{FF2B5EF4-FFF2-40B4-BE49-F238E27FC236}">
                  <a16:creationId xmlns:a16="http://schemas.microsoft.com/office/drawing/2014/main" id="{D5129E8A-4A30-0245-8E1D-19FF4B47C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962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611" name="Rectangle 28">
              <a:extLst>
                <a:ext uri="{FF2B5EF4-FFF2-40B4-BE49-F238E27FC236}">
                  <a16:creationId xmlns:a16="http://schemas.microsoft.com/office/drawing/2014/main" id="{48EBBABD-F727-3B4A-9E22-78C9931CF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1148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612" name="Rectangle 29">
              <a:extLst>
                <a:ext uri="{FF2B5EF4-FFF2-40B4-BE49-F238E27FC236}">
                  <a16:creationId xmlns:a16="http://schemas.microsoft.com/office/drawing/2014/main" id="{F9367807-EFC5-074E-A235-EAFB8A9E3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2672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613" name="Rectangle 30">
              <a:extLst>
                <a:ext uri="{FF2B5EF4-FFF2-40B4-BE49-F238E27FC236}">
                  <a16:creationId xmlns:a16="http://schemas.microsoft.com/office/drawing/2014/main" id="{5FFB49BF-A114-3D44-AC7B-205D27F75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4196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C41E30-94E8-4E48-AEB6-2ACBE26F430A}"/>
                </a:ext>
              </a:extLst>
            </p:cNvPr>
            <p:cNvSpPr txBox="1"/>
            <p:nvPr/>
          </p:nvSpPr>
          <p:spPr>
            <a:xfrm>
              <a:off x="4800600" y="3779925"/>
              <a:ext cx="762000" cy="3682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ourier New" charset="0"/>
                  <a:cs typeface="Courier New" charset="0"/>
                </a:rPr>
                <a:t>0x10</a:t>
              </a:r>
              <a:endParaRPr lang="en-US" altLang="zh-CN" sz="24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endParaRPr>
            </a:p>
          </p:txBody>
        </p:sp>
        <p:sp>
          <p:nvSpPr>
            <p:cNvPr id="109615" name="Rectangle 32">
              <a:extLst>
                <a:ext uri="{FF2B5EF4-FFF2-40B4-BE49-F238E27FC236}">
                  <a16:creationId xmlns:a16="http://schemas.microsoft.com/office/drawing/2014/main" id="{6F764BB1-BA73-BB41-8CB3-B81262E94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572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616" name="Rectangle 33">
              <a:extLst>
                <a:ext uri="{FF2B5EF4-FFF2-40B4-BE49-F238E27FC236}">
                  <a16:creationId xmlns:a16="http://schemas.microsoft.com/office/drawing/2014/main" id="{AC7414B1-7820-4B42-9C6B-D3F4BBFD7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724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617" name="Rectangle 34">
              <a:extLst>
                <a:ext uri="{FF2B5EF4-FFF2-40B4-BE49-F238E27FC236}">
                  <a16:creationId xmlns:a16="http://schemas.microsoft.com/office/drawing/2014/main" id="{D5753A8D-9AB2-5848-A79C-E364AC6C6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8768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618" name="Rectangle 35">
              <a:extLst>
                <a:ext uri="{FF2B5EF4-FFF2-40B4-BE49-F238E27FC236}">
                  <a16:creationId xmlns:a16="http://schemas.microsoft.com/office/drawing/2014/main" id="{D10679C4-9CC5-434F-84D1-601C70A63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0292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195845-8497-2E40-9232-8BA0E3624C16}"/>
                </a:ext>
              </a:extLst>
            </p:cNvPr>
            <p:cNvSpPr txBox="1"/>
            <p:nvPr/>
          </p:nvSpPr>
          <p:spPr>
            <a:xfrm>
              <a:off x="4800600" y="4400599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ourier New" charset="0"/>
                  <a:cs typeface="Courier New" charset="0"/>
                </a:rPr>
                <a:t>0x14</a:t>
              </a:r>
              <a:endParaRPr lang="en-US" altLang="zh-CN" sz="24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7F16E8D-F8C2-A943-A277-D515ACC41F5C}"/>
              </a:ext>
            </a:extLst>
          </p:cNvPr>
          <p:cNvSpPr txBox="1"/>
          <p:nvPr/>
        </p:nvSpPr>
        <p:spPr>
          <a:xfrm>
            <a:off x="5943600" y="1570038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>
                <a:solidFill>
                  <a:srgbClr val="00B05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&amp;x[0].i</a:t>
            </a:r>
            <a:endParaRPr lang="en-US" altLang="zh-CN" sz="2400">
              <a:solidFill>
                <a:srgbClr val="00B05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grpSp>
        <p:nvGrpSpPr>
          <p:cNvPr id="3" name="Group 48">
            <a:extLst>
              <a:ext uri="{FF2B5EF4-FFF2-40B4-BE49-F238E27FC236}">
                <a16:creationId xmlns:a16="http://schemas.microsoft.com/office/drawing/2014/main" id="{9C6733A0-4C85-2A49-B85C-6787E2B7F7A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752600"/>
            <a:ext cx="381000" cy="609600"/>
            <a:chOff x="5562600" y="2133600"/>
            <a:chExt cx="381000" cy="609600"/>
          </a:xfrm>
        </p:grpSpPr>
        <p:sp>
          <p:nvSpPr>
            <p:cNvPr id="109586" name="Rectangle 49">
              <a:extLst>
                <a:ext uri="{FF2B5EF4-FFF2-40B4-BE49-F238E27FC236}">
                  <a16:creationId xmlns:a16="http://schemas.microsoft.com/office/drawing/2014/main" id="{A9D2394F-51DD-944F-8206-1496A8B17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1336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87" name="Rectangle 50">
              <a:extLst>
                <a:ext uri="{FF2B5EF4-FFF2-40B4-BE49-F238E27FC236}">
                  <a16:creationId xmlns:a16="http://schemas.microsoft.com/office/drawing/2014/main" id="{09542B1F-7D05-234F-AA8E-B91ECE511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860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88" name="Rectangle 51">
              <a:extLst>
                <a:ext uri="{FF2B5EF4-FFF2-40B4-BE49-F238E27FC236}">
                  <a16:creationId xmlns:a16="http://schemas.microsoft.com/office/drawing/2014/main" id="{8EE6EB49-8E31-7243-898B-ECD811B2F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4384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89" name="Rectangle 52">
              <a:extLst>
                <a:ext uri="{FF2B5EF4-FFF2-40B4-BE49-F238E27FC236}">
                  <a16:creationId xmlns:a16="http://schemas.microsoft.com/office/drawing/2014/main" id="{739D9623-300F-544D-B391-3F30C94BD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5908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4110F09-0401-0349-91CE-EDD11677E66C}"/>
              </a:ext>
            </a:extLst>
          </p:cNvPr>
          <p:cNvSpPr txBox="1"/>
          <p:nvPr/>
        </p:nvSpPr>
        <p:spPr>
          <a:xfrm>
            <a:off x="5943600" y="2176463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>
                <a:solidFill>
                  <a:srgbClr val="FFC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&amp;x[0].c</a:t>
            </a:r>
            <a:endParaRPr lang="en-US" altLang="zh-CN" sz="2400">
              <a:solidFill>
                <a:srgbClr val="FFC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0CD6A4-D4A6-2D4B-8DF7-0BE2493D2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362200"/>
            <a:ext cx="381000" cy="1524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A01C144-55CA-B94D-B5D9-E6B952951CB4}"/>
              </a:ext>
            </a:extLst>
          </p:cNvPr>
          <p:cNvSpPr txBox="1"/>
          <p:nvPr/>
        </p:nvSpPr>
        <p:spPr>
          <a:xfrm>
            <a:off x="5943600" y="2786063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&amp;x[0].d</a:t>
            </a:r>
            <a:endParaRPr lang="en-US" altLang="zh-CN" sz="240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grpSp>
        <p:nvGrpSpPr>
          <p:cNvPr id="4" name="Group 86">
            <a:extLst>
              <a:ext uri="{FF2B5EF4-FFF2-40B4-BE49-F238E27FC236}">
                <a16:creationId xmlns:a16="http://schemas.microsoft.com/office/drawing/2014/main" id="{87D93630-E9CA-6241-A3A2-6FD2959A2DDA}"/>
              </a:ext>
            </a:extLst>
          </p:cNvPr>
          <p:cNvGrpSpPr/>
          <p:nvPr/>
        </p:nvGrpSpPr>
        <p:grpSpPr>
          <a:xfrm>
            <a:off x="5562600" y="2971800"/>
            <a:ext cx="381000" cy="1219200"/>
            <a:chOff x="5562600" y="3962400"/>
            <a:chExt cx="381000" cy="1219200"/>
          </a:xfrm>
          <a:solidFill>
            <a:srgbClr val="FF0000"/>
          </a:solidFill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8E3F27F-8C8D-F94C-BF12-15BEC980D45E}"/>
                </a:ext>
              </a:extLst>
            </p:cNvPr>
            <p:cNvSpPr/>
            <p:nvPr/>
          </p:nvSpPr>
          <p:spPr bwMode="auto">
            <a:xfrm>
              <a:off x="5562600" y="39624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lang="en-US">
                <a:ea typeface="宋体" panose="02010600030101010101" pitchFamily="2" charset="-122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E887217-4FEE-F343-985D-B289E956C446}"/>
                </a:ext>
              </a:extLst>
            </p:cNvPr>
            <p:cNvSpPr/>
            <p:nvPr/>
          </p:nvSpPr>
          <p:spPr bwMode="auto">
            <a:xfrm>
              <a:off x="5562600" y="41148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lang="en-US">
                <a:ea typeface="宋体" panose="02010600030101010101" pitchFamily="2" charset="-122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ADC7F89-A0BB-4B4C-8501-A880C9789DDD}"/>
                </a:ext>
              </a:extLst>
            </p:cNvPr>
            <p:cNvSpPr/>
            <p:nvPr/>
          </p:nvSpPr>
          <p:spPr bwMode="auto">
            <a:xfrm>
              <a:off x="5562600" y="42672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lang="en-US">
                <a:ea typeface="宋体" panose="02010600030101010101" pitchFamily="2" charset="-122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1887B6B-BEC9-F741-A871-2E700958831C}"/>
                </a:ext>
              </a:extLst>
            </p:cNvPr>
            <p:cNvSpPr/>
            <p:nvPr/>
          </p:nvSpPr>
          <p:spPr bwMode="auto">
            <a:xfrm>
              <a:off x="5562600" y="44196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lang="en-US">
                <a:ea typeface="宋体" panose="02010600030101010101" pitchFamily="2" charset="-122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946BEB3-1905-AA47-A5D4-1C94444795DC}"/>
                </a:ext>
              </a:extLst>
            </p:cNvPr>
            <p:cNvSpPr/>
            <p:nvPr/>
          </p:nvSpPr>
          <p:spPr bwMode="auto">
            <a:xfrm>
              <a:off x="5562600" y="45720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lang="en-US">
                <a:ea typeface="宋体" panose="02010600030101010101" pitchFamily="2" charset="-122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DA9AE66-F148-804A-9AF8-4BEDA5786FC1}"/>
                </a:ext>
              </a:extLst>
            </p:cNvPr>
            <p:cNvSpPr/>
            <p:nvPr/>
          </p:nvSpPr>
          <p:spPr bwMode="auto">
            <a:xfrm>
              <a:off x="5562600" y="47244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lang="en-US">
                <a:ea typeface="宋体" panose="02010600030101010101" pitchFamily="2" charset="-122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64E5750-66ED-BC4C-8A9B-79FB9D1FB5EF}"/>
                </a:ext>
              </a:extLst>
            </p:cNvPr>
            <p:cNvSpPr/>
            <p:nvPr/>
          </p:nvSpPr>
          <p:spPr bwMode="auto">
            <a:xfrm>
              <a:off x="5562600" y="48768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lang="en-US">
                <a:ea typeface="宋体" panose="02010600030101010101" pitchFamily="2" charset="-122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8E2E8B7-3960-524F-B22B-38D3B3B9854D}"/>
                </a:ext>
              </a:extLst>
            </p:cNvPr>
            <p:cNvSpPr/>
            <p:nvPr/>
          </p:nvSpPr>
          <p:spPr bwMode="auto">
            <a:xfrm>
              <a:off x="5562600" y="50292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95">
            <a:extLst>
              <a:ext uri="{FF2B5EF4-FFF2-40B4-BE49-F238E27FC236}">
                <a16:creationId xmlns:a16="http://schemas.microsoft.com/office/drawing/2014/main" id="{50FAB7C5-FE6A-DB42-921F-29989A5A04E8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191000"/>
            <a:ext cx="381000" cy="609600"/>
            <a:chOff x="5562600" y="2133600"/>
            <a:chExt cx="381000" cy="609600"/>
          </a:xfrm>
        </p:grpSpPr>
        <p:sp>
          <p:nvSpPr>
            <p:cNvPr id="109582" name="Rectangle 96">
              <a:extLst>
                <a:ext uri="{FF2B5EF4-FFF2-40B4-BE49-F238E27FC236}">
                  <a16:creationId xmlns:a16="http://schemas.microsoft.com/office/drawing/2014/main" id="{A3FADF83-326F-A14A-95AB-BF6385EF9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1336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83" name="Rectangle 97">
              <a:extLst>
                <a:ext uri="{FF2B5EF4-FFF2-40B4-BE49-F238E27FC236}">
                  <a16:creationId xmlns:a16="http://schemas.microsoft.com/office/drawing/2014/main" id="{70C0EFE0-30B3-3743-9BAC-F0809786A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860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84" name="Rectangle 98">
              <a:extLst>
                <a:ext uri="{FF2B5EF4-FFF2-40B4-BE49-F238E27FC236}">
                  <a16:creationId xmlns:a16="http://schemas.microsoft.com/office/drawing/2014/main" id="{EA66590A-1B44-BB4B-BF43-D0599EADC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4384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85" name="Rectangle 99">
              <a:extLst>
                <a:ext uri="{FF2B5EF4-FFF2-40B4-BE49-F238E27FC236}">
                  <a16:creationId xmlns:a16="http://schemas.microsoft.com/office/drawing/2014/main" id="{817C052E-514A-0640-B155-C95055D41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5908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9279395-23F6-E445-8197-DA5B1D574C7A}"/>
              </a:ext>
            </a:extLst>
          </p:cNvPr>
          <p:cNvSpPr txBox="1"/>
          <p:nvPr/>
        </p:nvSpPr>
        <p:spPr>
          <a:xfrm>
            <a:off x="5943600" y="3989388"/>
            <a:ext cx="1371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>
                <a:solidFill>
                  <a:srgbClr val="00B05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&amp;x[1].i</a:t>
            </a:r>
            <a:endParaRPr lang="en-US" altLang="zh-CN" sz="2400">
              <a:solidFill>
                <a:srgbClr val="00B05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ED16C98-7758-E54B-9077-BCB3BE59F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752600"/>
            <a:ext cx="533400" cy="24384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3CF865-4903-9F43-B3C6-C0D4FECFA604}"/>
              </a:ext>
            </a:extLst>
          </p:cNvPr>
          <p:cNvSpPr/>
          <p:nvPr/>
        </p:nvSpPr>
        <p:spPr>
          <a:xfrm>
            <a:off x="457200" y="5029176"/>
            <a:ext cx="27655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Struct</a:t>
            </a: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</a:rPr>
              <a:t>整体对齐规则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</a:rPr>
              <a:t>由其中最大的元素决定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</a:rPr>
              <a:t>（此例为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</a:rPr>
              <a:t>字节）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4" grpId="0"/>
      <p:bldP spid="55" grpId="0" animBg="1"/>
      <p:bldP spid="86" grpId="0"/>
      <p:bldP spid="101" grpId="0"/>
      <p:bldP spid="10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>
            <a:extLst>
              <a:ext uri="{FF2B5EF4-FFF2-40B4-BE49-F238E27FC236}">
                <a16:creationId xmlns:a16="http://schemas.microsoft.com/office/drawing/2014/main" id="{DEDD7B80-7837-E24B-8563-572D0EDF1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Complex Example </a:t>
            </a:r>
          </a:p>
        </p:txBody>
      </p:sp>
      <p:sp>
        <p:nvSpPr>
          <p:cNvPr id="111618" name="Content Placeholder 2">
            <a:extLst>
              <a:ext uri="{FF2B5EF4-FFF2-40B4-BE49-F238E27FC236}">
                <a16:creationId xmlns:a16="http://schemas.microsoft.com/office/drawing/2014/main" id="{91F9599C-3566-404B-B979-2A809FF265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2766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struct xxx {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short s;</a:t>
            </a:r>
            <a:r>
              <a: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char c0;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int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long l;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char c1;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char a[2];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double d;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char c2;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  <a:p>
            <a:pPr>
              <a:buFontTx/>
              <a:buNone/>
            </a:pP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struct xxx x[2];</a:t>
            </a:r>
          </a:p>
          <a:p>
            <a:pPr>
              <a:buFontTx/>
              <a:buNone/>
            </a:pP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11619" name="Slide Number Placeholder 3">
            <a:extLst>
              <a:ext uri="{FF2B5EF4-FFF2-40B4-BE49-F238E27FC236}">
                <a16:creationId xmlns:a16="http://schemas.microsoft.com/office/drawing/2014/main" id="{62D706F8-AA35-C649-9365-BB8DF82A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8575800C-68DD-FE40-929D-06DA7E75CFEF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88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56">
            <a:extLst>
              <a:ext uri="{FF2B5EF4-FFF2-40B4-BE49-F238E27FC236}">
                <a16:creationId xmlns:a16="http://schemas.microsoft.com/office/drawing/2014/main" id="{6F0AE502-EE81-BB42-A2AB-AB513076EAB7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352550"/>
            <a:ext cx="1143000" cy="5048250"/>
            <a:chOff x="4800600" y="1352788"/>
            <a:chExt cx="1143000" cy="5048012"/>
          </a:xfrm>
        </p:grpSpPr>
        <p:sp>
          <p:nvSpPr>
            <p:cNvPr id="111650" name="Rectangle 4">
              <a:extLst>
                <a:ext uri="{FF2B5EF4-FFF2-40B4-BE49-F238E27FC236}">
                  <a16:creationId xmlns:a16="http://schemas.microsoft.com/office/drawing/2014/main" id="{35307321-4BF4-5640-962E-1DD3E545B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524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51" name="Rectangle 5">
              <a:extLst>
                <a:ext uri="{FF2B5EF4-FFF2-40B4-BE49-F238E27FC236}">
                  <a16:creationId xmlns:a16="http://schemas.microsoft.com/office/drawing/2014/main" id="{EBC9B92A-78B5-2948-A656-D68B112C1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676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52" name="Rectangle 6">
              <a:extLst>
                <a:ext uri="{FF2B5EF4-FFF2-40B4-BE49-F238E27FC236}">
                  <a16:creationId xmlns:a16="http://schemas.microsoft.com/office/drawing/2014/main" id="{C3728204-D0C3-3D44-9075-9122D478D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8288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53" name="Rectangle 7">
              <a:extLst>
                <a:ext uri="{FF2B5EF4-FFF2-40B4-BE49-F238E27FC236}">
                  <a16:creationId xmlns:a16="http://schemas.microsoft.com/office/drawing/2014/main" id="{45374E4A-E13C-2D41-91F8-8065F4EE4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9812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54" name="Rectangle 8">
              <a:extLst>
                <a:ext uri="{FF2B5EF4-FFF2-40B4-BE49-F238E27FC236}">
                  <a16:creationId xmlns:a16="http://schemas.microsoft.com/office/drawing/2014/main" id="{DD4E0446-46FB-5D46-91D4-1CB424AE8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1336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55" name="Rectangle 9">
              <a:extLst>
                <a:ext uri="{FF2B5EF4-FFF2-40B4-BE49-F238E27FC236}">
                  <a16:creationId xmlns:a16="http://schemas.microsoft.com/office/drawing/2014/main" id="{73245CE5-1067-5A45-A81B-FED29BDD9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86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56" name="Rectangle 10">
              <a:extLst>
                <a:ext uri="{FF2B5EF4-FFF2-40B4-BE49-F238E27FC236}">
                  <a16:creationId xmlns:a16="http://schemas.microsoft.com/office/drawing/2014/main" id="{25D872F5-A3A5-424C-B9BD-572350050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438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57" name="Rectangle 11">
              <a:extLst>
                <a:ext uri="{FF2B5EF4-FFF2-40B4-BE49-F238E27FC236}">
                  <a16:creationId xmlns:a16="http://schemas.microsoft.com/office/drawing/2014/main" id="{79938F43-496D-3B43-A614-91FEB7F87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5908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E0B615-4FC1-5645-99F9-C1CAF6BE0BDB}"/>
                </a:ext>
              </a:extLst>
            </p:cNvPr>
            <p:cNvSpPr txBox="1"/>
            <p:nvPr/>
          </p:nvSpPr>
          <p:spPr>
            <a:xfrm>
              <a:off x="4800600" y="1352788"/>
              <a:ext cx="762000" cy="3698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ourier New" charset="0"/>
                  <a:cs typeface="Courier New" charset="0"/>
                </a:rPr>
                <a:t>0x00</a:t>
              </a:r>
              <a:endParaRPr lang="en-US" altLang="zh-CN" sz="24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9E6B4D-7448-974C-86F5-42C60FD6ABD9}"/>
                </a:ext>
              </a:extLst>
            </p:cNvPr>
            <p:cNvSpPr txBox="1"/>
            <p:nvPr/>
          </p:nvSpPr>
          <p:spPr>
            <a:xfrm>
              <a:off x="4800600" y="1962359"/>
              <a:ext cx="762000" cy="3698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ourier New" charset="0"/>
                  <a:cs typeface="Courier New" charset="0"/>
                </a:rPr>
                <a:t>0x04</a:t>
              </a:r>
              <a:endParaRPr lang="en-US" altLang="zh-CN" sz="24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endParaRPr>
            </a:p>
          </p:txBody>
        </p:sp>
        <p:sp>
          <p:nvSpPr>
            <p:cNvPr id="111660" name="Rectangle 15">
              <a:extLst>
                <a:ext uri="{FF2B5EF4-FFF2-40B4-BE49-F238E27FC236}">
                  <a16:creationId xmlns:a16="http://schemas.microsoft.com/office/drawing/2014/main" id="{BB4AA395-DD6D-C443-8716-CAA1CBA87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7432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61" name="Rectangle 16">
              <a:extLst>
                <a:ext uri="{FF2B5EF4-FFF2-40B4-BE49-F238E27FC236}">
                  <a16:creationId xmlns:a16="http://schemas.microsoft.com/office/drawing/2014/main" id="{AFE49880-7AD7-D149-8C66-C95161517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8956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62" name="Rectangle 17">
              <a:extLst>
                <a:ext uri="{FF2B5EF4-FFF2-40B4-BE49-F238E27FC236}">
                  <a16:creationId xmlns:a16="http://schemas.microsoft.com/office/drawing/2014/main" id="{AEA18F55-6136-8947-9B0D-119683CAB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048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63" name="Rectangle 18">
              <a:extLst>
                <a:ext uri="{FF2B5EF4-FFF2-40B4-BE49-F238E27FC236}">
                  <a16:creationId xmlns:a16="http://schemas.microsoft.com/office/drawing/2014/main" id="{9B77054B-80D2-5443-A3CA-931725F4B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200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44BE96-AA0E-6A4E-9D09-B26FC0F13AFF}"/>
                </a:ext>
              </a:extLst>
            </p:cNvPr>
            <p:cNvSpPr txBox="1"/>
            <p:nvPr/>
          </p:nvSpPr>
          <p:spPr>
            <a:xfrm>
              <a:off x="4800600" y="2571931"/>
              <a:ext cx="762000" cy="3698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ourier New" charset="0"/>
                  <a:cs typeface="Courier New" charset="0"/>
                </a:rPr>
                <a:t>0x08</a:t>
              </a:r>
              <a:endParaRPr lang="en-US" altLang="zh-CN" sz="24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endParaRPr>
            </a:p>
          </p:txBody>
        </p:sp>
        <p:sp>
          <p:nvSpPr>
            <p:cNvPr id="111665" name="Rectangle 20">
              <a:extLst>
                <a:ext uri="{FF2B5EF4-FFF2-40B4-BE49-F238E27FC236}">
                  <a16:creationId xmlns:a16="http://schemas.microsoft.com/office/drawing/2014/main" id="{89477A09-AED1-7A46-99E5-F0F219498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3528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66" name="Rectangle 21">
              <a:extLst>
                <a:ext uri="{FF2B5EF4-FFF2-40B4-BE49-F238E27FC236}">
                  <a16:creationId xmlns:a16="http://schemas.microsoft.com/office/drawing/2014/main" id="{EC2EF012-B317-694A-8FFF-2B5EB7731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5052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67" name="Rectangle 22">
              <a:extLst>
                <a:ext uri="{FF2B5EF4-FFF2-40B4-BE49-F238E27FC236}">
                  <a16:creationId xmlns:a16="http://schemas.microsoft.com/office/drawing/2014/main" id="{D9306AEA-FE84-DE47-ADB3-121F0BA66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6576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68" name="Rectangle 23">
              <a:extLst>
                <a:ext uri="{FF2B5EF4-FFF2-40B4-BE49-F238E27FC236}">
                  <a16:creationId xmlns:a16="http://schemas.microsoft.com/office/drawing/2014/main" id="{200A4108-0806-5B42-B99C-4C651315B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810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F3301F-BD2F-BB42-B43E-60B7D1472473}"/>
                </a:ext>
              </a:extLst>
            </p:cNvPr>
            <p:cNvSpPr txBox="1"/>
            <p:nvPr/>
          </p:nvSpPr>
          <p:spPr>
            <a:xfrm>
              <a:off x="4800600" y="3170390"/>
              <a:ext cx="7620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ourier New" charset="0"/>
                  <a:cs typeface="Courier New" charset="0"/>
                </a:rPr>
                <a:t>0x0C</a:t>
              </a:r>
              <a:endParaRPr lang="en-US" altLang="zh-CN" sz="24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endParaRPr>
            </a:p>
          </p:txBody>
        </p:sp>
        <p:sp>
          <p:nvSpPr>
            <p:cNvPr id="111670" name="Rectangle 25">
              <a:extLst>
                <a:ext uri="{FF2B5EF4-FFF2-40B4-BE49-F238E27FC236}">
                  <a16:creationId xmlns:a16="http://schemas.microsoft.com/office/drawing/2014/main" id="{8781DCD2-59D3-744B-A8B6-F609293B8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962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71" name="Rectangle 26">
              <a:extLst>
                <a:ext uri="{FF2B5EF4-FFF2-40B4-BE49-F238E27FC236}">
                  <a16:creationId xmlns:a16="http://schemas.microsoft.com/office/drawing/2014/main" id="{67DE12F3-8095-6A44-A67D-F2DD7A6BE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1148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72" name="Rectangle 27">
              <a:extLst>
                <a:ext uri="{FF2B5EF4-FFF2-40B4-BE49-F238E27FC236}">
                  <a16:creationId xmlns:a16="http://schemas.microsoft.com/office/drawing/2014/main" id="{0F1A93AC-725B-5442-88A3-303F0F2AF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2672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73" name="Rectangle 28">
              <a:extLst>
                <a:ext uri="{FF2B5EF4-FFF2-40B4-BE49-F238E27FC236}">
                  <a16:creationId xmlns:a16="http://schemas.microsoft.com/office/drawing/2014/main" id="{5C36B3F2-0FBF-D540-B5A9-910A83ECD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4196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CEE5A7-4C19-7D44-BBC9-43D3A06CFD7D}"/>
                </a:ext>
              </a:extLst>
            </p:cNvPr>
            <p:cNvSpPr txBox="1"/>
            <p:nvPr/>
          </p:nvSpPr>
          <p:spPr>
            <a:xfrm>
              <a:off x="4800600" y="3779962"/>
              <a:ext cx="7620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ourier New" charset="0"/>
                  <a:cs typeface="Courier New" charset="0"/>
                </a:rPr>
                <a:t>0x10</a:t>
              </a:r>
              <a:endParaRPr lang="en-US" altLang="zh-CN" sz="24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endParaRPr>
            </a:p>
          </p:txBody>
        </p:sp>
        <p:sp>
          <p:nvSpPr>
            <p:cNvPr id="111675" name="Rectangle 30">
              <a:extLst>
                <a:ext uri="{FF2B5EF4-FFF2-40B4-BE49-F238E27FC236}">
                  <a16:creationId xmlns:a16="http://schemas.microsoft.com/office/drawing/2014/main" id="{B51A9FEF-F651-9A43-8AA2-B7F890F2A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572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76" name="Rectangle 31">
              <a:extLst>
                <a:ext uri="{FF2B5EF4-FFF2-40B4-BE49-F238E27FC236}">
                  <a16:creationId xmlns:a16="http://schemas.microsoft.com/office/drawing/2014/main" id="{AE66B837-4CCE-B240-B637-234FB3BD5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724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77" name="Rectangle 32">
              <a:extLst>
                <a:ext uri="{FF2B5EF4-FFF2-40B4-BE49-F238E27FC236}">
                  <a16:creationId xmlns:a16="http://schemas.microsoft.com/office/drawing/2014/main" id="{7303296A-BD63-3041-87C8-DC09ED31E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8768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78" name="Rectangle 33">
              <a:extLst>
                <a:ext uri="{FF2B5EF4-FFF2-40B4-BE49-F238E27FC236}">
                  <a16:creationId xmlns:a16="http://schemas.microsoft.com/office/drawing/2014/main" id="{E3F001C1-6C89-5341-BE1F-C5745AAEC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0292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BAB961F-ED81-3943-ABE4-A9FE610D3C98}"/>
                </a:ext>
              </a:extLst>
            </p:cNvPr>
            <p:cNvSpPr txBox="1"/>
            <p:nvPr/>
          </p:nvSpPr>
          <p:spPr>
            <a:xfrm>
              <a:off x="4800600" y="4400644"/>
              <a:ext cx="762000" cy="3698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ourier New" charset="0"/>
                  <a:cs typeface="Courier New" charset="0"/>
                </a:rPr>
                <a:t>0x14</a:t>
              </a:r>
              <a:endParaRPr lang="en-US" altLang="zh-CN" sz="24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endParaRPr>
            </a:p>
          </p:txBody>
        </p:sp>
        <p:sp>
          <p:nvSpPr>
            <p:cNvPr id="111680" name="Rectangle 35">
              <a:extLst>
                <a:ext uri="{FF2B5EF4-FFF2-40B4-BE49-F238E27FC236}">
                  <a16:creationId xmlns:a16="http://schemas.microsoft.com/office/drawing/2014/main" id="{9389D7FF-4569-2F4F-87FF-2B3EA5BEA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1816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81" name="Rectangle 36">
              <a:extLst>
                <a:ext uri="{FF2B5EF4-FFF2-40B4-BE49-F238E27FC236}">
                  <a16:creationId xmlns:a16="http://schemas.microsoft.com/office/drawing/2014/main" id="{64790385-81EA-A243-BA44-C9EA9BBEE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334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82" name="Rectangle 37">
              <a:extLst>
                <a:ext uri="{FF2B5EF4-FFF2-40B4-BE49-F238E27FC236}">
                  <a16:creationId xmlns:a16="http://schemas.microsoft.com/office/drawing/2014/main" id="{B932166D-C177-4D42-86E0-C0D8316B3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486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83" name="Rectangle 38">
              <a:extLst>
                <a:ext uri="{FF2B5EF4-FFF2-40B4-BE49-F238E27FC236}">
                  <a16:creationId xmlns:a16="http://schemas.microsoft.com/office/drawing/2014/main" id="{51E09AF9-A067-C342-A925-23D320203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6388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5D3C3E-E02C-534F-A923-879C153EC3B6}"/>
                </a:ext>
              </a:extLst>
            </p:cNvPr>
            <p:cNvSpPr txBox="1"/>
            <p:nvPr/>
          </p:nvSpPr>
          <p:spPr>
            <a:xfrm>
              <a:off x="4800600" y="5029265"/>
              <a:ext cx="762000" cy="3698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ourier New" charset="0"/>
                  <a:cs typeface="Courier New" charset="0"/>
                </a:rPr>
                <a:t>0x18</a:t>
              </a:r>
              <a:endParaRPr lang="en-US" altLang="zh-CN" sz="24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endParaRPr>
            </a:p>
          </p:txBody>
        </p:sp>
        <p:sp>
          <p:nvSpPr>
            <p:cNvPr id="111685" name="Rectangle 40">
              <a:extLst>
                <a:ext uri="{FF2B5EF4-FFF2-40B4-BE49-F238E27FC236}">
                  <a16:creationId xmlns:a16="http://schemas.microsoft.com/office/drawing/2014/main" id="{7A9008AA-67B4-9949-AF6F-CA1164FBA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7912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86" name="Rectangle 41">
              <a:extLst>
                <a:ext uri="{FF2B5EF4-FFF2-40B4-BE49-F238E27FC236}">
                  <a16:creationId xmlns:a16="http://schemas.microsoft.com/office/drawing/2014/main" id="{5B1FB2B8-9A5B-8041-B294-547E3B9D0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9436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87" name="Rectangle 42">
              <a:extLst>
                <a:ext uri="{FF2B5EF4-FFF2-40B4-BE49-F238E27FC236}">
                  <a16:creationId xmlns:a16="http://schemas.microsoft.com/office/drawing/2014/main" id="{484E6867-EBD1-644C-94D2-CECFEBB96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6096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88" name="Rectangle 43">
              <a:extLst>
                <a:ext uri="{FF2B5EF4-FFF2-40B4-BE49-F238E27FC236}">
                  <a16:creationId xmlns:a16="http://schemas.microsoft.com/office/drawing/2014/main" id="{74EE96E4-6D9B-9C4A-92E0-1C45327EF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6248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9F414D-E324-6D49-9921-2BDBF7C33907}"/>
                </a:ext>
              </a:extLst>
            </p:cNvPr>
            <p:cNvSpPr txBox="1"/>
            <p:nvPr/>
          </p:nvSpPr>
          <p:spPr>
            <a:xfrm>
              <a:off x="4800600" y="5619787"/>
              <a:ext cx="762000" cy="3698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Courier New" charset="0"/>
                  <a:cs typeface="Courier New" charset="0"/>
                </a:rPr>
                <a:t>0x1C</a:t>
              </a:r>
              <a:endParaRPr lang="en-US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5C54642-B58C-E14B-97BC-9BE81685E845}"/>
              </a:ext>
            </a:extLst>
          </p:cNvPr>
          <p:cNvSpPr txBox="1"/>
          <p:nvPr/>
        </p:nvSpPr>
        <p:spPr>
          <a:xfrm>
            <a:off x="5943600" y="1338263"/>
            <a:ext cx="1752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>
                <a:solidFill>
                  <a:srgbClr val="7030A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&amp;x[0].s</a:t>
            </a:r>
            <a:endParaRPr lang="en-US" altLang="zh-CN" sz="2400">
              <a:solidFill>
                <a:srgbClr val="7030A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E1C0D9-1270-124C-9B6F-A5D1982EC427}"/>
              </a:ext>
            </a:extLst>
          </p:cNvPr>
          <p:cNvSpPr txBox="1"/>
          <p:nvPr/>
        </p:nvSpPr>
        <p:spPr>
          <a:xfrm>
            <a:off x="5943600" y="1646238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>
                <a:solidFill>
                  <a:srgbClr val="FFC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&amp;x[0].c0</a:t>
            </a:r>
            <a:endParaRPr lang="en-US" altLang="zh-CN" sz="2400">
              <a:solidFill>
                <a:srgbClr val="FFC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B693FF-7EA9-6B47-BD9E-A32DAD4AA19B}"/>
              </a:ext>
            </a:extLst>
          </p:cNvPr>
          <p:cNvSpPr txBox="1"/>
          <p:nvPr/>
        </p:nvSpPr>
        <p:spPr>
          <a:xfrm>
            <a:off x="5943600" y="1947863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>
                <a:solidFill>
                  <a:srgbClr val="00B05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&amp;x[0].i</a:t>
            </a:r>
            <a:endParaRPr lang="en-US" altLang="zh-CN" sz="2400">
              <a:solidFill>
                <a:srgbClr val="00B05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132D1C-10CD-9E42-B502-EF4ACBBD2393}"/>
              </a:ext>
            </a:extLst>
          </p:cNvPr>
          <p:cNvSpPr txBox="1"/>
          <p:nvPr/>
        </p:nvSpPr>
        <p:spPr>
          <a:xfrm>
            <a:off x="5943600" y="2560638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>
                <a:solidFill>
                  <a:srgbClr val="FF979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&amp;x[0].l</a:t>
            </a:r>
            <a:endParaRPr lang="en-US" altLang="zh-CN" sz="2400">
              <a:solidFill>
                <a:srgbClr val="FF9797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146B26-8A5D-D24C-8B4C-43CFABF0BE39}"/>
              </a:ext>
            </a:extLst>
          </p:cNvPr>
          <p:cNvSpPr txBox="1"/>
          <p:nvPr/>
        </p:nvSpPr>
        <p:spPr>
          <a:xfrm>
            <a:off x="5943600" y="3154363"/>
            <a:ext cx="1371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>
                <a:solidFill>
                  <a:srgbClr val="FFC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&amp;x[0].c1</a:t>
            </a:r>
            <a:endParaRPr lang="en-US" altLang="zh-CN" sz="2400">
              <a:solidFill>
                <a:srgbClr val="FFC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F580EA-E68E-6847-8844-FF119F36DA2E}"/>
              </a:ext>
            </a:extLst>
          </p:cNvPr>
          <p:cNvSpPr txBox="1"/>
          <p:nvPr/>
        </p:nvSpPr>
        <p:spPr>
          <a:xfrm>
            <a:off x="5943600" y="3336925"/>
            <a:ext cx="16002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&amp;x[0].a[0]</a:t>
            </a:r>
            <a:endParaRPr lang="en-US" altLang="zh-CN" sz="2400">
              <a:solidFill>
                <a:srgbClr val="0070C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322E26-B112-EF47-9E50-C73CEFA692DB}"/>
              </a:ext>
            </a:extLst>
          </p:cNvPr>
          <p:cNvSpPr txBox="1"/>
          <p:nvPr/>
        </p:nvSpPr>
        <p:spPr>
          <a:xfrm>
            <a:off x="5943600" y="3521075"/>
            <a:ext cx="18288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&amp;x[0].a[1]</a:t>
            </a:r>
            <a:endParaRPr lang="en-US" altLang="zh-CN" sz="2400">
              <a:solidFill>
                <a:srgbClr val="0070C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08CD2D-29EE-3441-B249-17AE60062AE6}"/>
              </a:ext>
            </a:extLst>
          </p:cNvPr>
          <p:cNvSpPr txBox="1"/>
          <p:nvPr/>
        </p:nvSpPr>
        <p:spPr>
          <a:xfrm>
            <a:off x="5943600" y="3776663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&amp;x[0].d</a:t>
            </a:r>
            <a:endParaRPr lang="en-US" altLang="zh-CN" sz="240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CF7CF8-C838-9E4A-A442-4236F7CC465D}"/>
              </a:ext>
            </a:extLst>
          </p:cNvPr>
          <p:cNvSpPr txBox="1"/>
          <p:nvPr/>
        </p:nvSpPr>
        <p:spPr>
          <a:xfrm>
            <a:off x="5943600" y="5013325"/>
            <a:ext cx="13716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>
                <a:solidFill>
                  <a:srgbClr val="FFC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&amp;x[0].c2</a:t>
            </a:r>
            <a:endParaRPr lang="en-US" altLang="zh-CN" sz="2400">
              <a:solidFill>
                <a:srgbClr val="FFC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9DC9E6-9264-A44F-9815-1DAC0C687207}"/>
              </a:ext>
            </a:extLst>
          </p:cNvPr>
          <p:cNvSpPr txBox="1"/>
          <p:nvPr/>
        </p:nvSpPr>
        <p:spPr>
          <a:xfrm>
            <a:off x="5919989" y="6276485"/>
            <a:ext cx="13716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&amp;x[1].s</a:t>
            </a:r>
            <a:endParaRPr lang="en-US" altLang="zh-CN" sz="2400" dirty="0">
              <a:solidFill>
                <a:srgbClr val="7030A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3C5E0EE-C00A-9049-970E-790A1195D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828800"/>
            <a:ext cx="381000" cy="1524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59">
            <a:extLst>
              <a:ext uri="{FF2B5EF4-FFF2-40B4-BE49-F238E27FC236}">
                <a16:creationId xmlns:a16="http://schemas.microsoft.com/office/drawing/2014/main" id="{3A51D46F-8447-8442-A2C1-4E6CF2D0EB8A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524000"/>
            <a:ext cx="381000" cy="304800"/>
            <a:chOff x="5562600" y="1524000"/>
            <a:chExt cx="381000" cy="304800"/>
          </a:xfrm>
        </p:grpSpPr>
        <p:sp>
          <p:nvSpPr>
            <p:cNvPr id="111648" name="Rectangle 55">
              <a:extLst>
                <a:ext uri="{FF2B5EF4-FFF2-40B4-BE49-F238E27FC236}">
                  <a16:creationId xmlns:a16="http://schemas.microsoft.com/office/drawing/2014/main" id="{F484F509-384F-9645-B91F-92E3D9AE3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524000"/>
              <a:ext cx="381000" cy="152400"/>
            </a:xfrm>
            <a:prstGeom prst="rect">
              <a:avLst/>
            </a:prstGeom>
            <a:solidFill>
              <a:srgbClr val="9900CC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49" name="Rectangle 58">
              <a:extLst>
                <a:ext uri="{FF2B5EF4-FFF2-40B4-BE49-F238E27FC236}">
                  <a16:creationId xmlns:a16="http://schemas.microsoft.com/office/drawing/2014/main" id="{B710508B-7932-E643-8798-C78BD077E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676400"/>
              <a:ext cx="381000" cy="152400"/>
            </a:xfrm>
            <a:prstGeom prst="rect">
              <a:avLst/>
            </a:prstGeom>
            <a:solidFill>
              <a:srgbClr val="9900CC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64">
            <a:extLst>
              <a:ext uri="{FF2B5EF4-FFF2-40B4-BE49-F238E27FC236}">
                <a16:creationId xmlns:a16="http://schemas.microsoft.com/office/drawing/2014/main" id="{043545A9-46BA-BF4A-A7C2-9965A9B78748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133600"/>
            <a:ext cx="381000" cy="609600"/>
            <a:chOff x="5562600" y="2133600"/>
            <a:chExt cx="381000" cy="609600"/>
          </a:xfrm>
        </p:grpSpPr>
        <p:sp>
          <p:nvSpPr>
            <p:cNvPr id="111644" name="Rectangle 60">
              <a:extLst>
                <a:ext uri="{FF2B5EF4-FFF2-40B4-BE49-F238E27FC236}">
                  <a16:creationId xmlns:a16="http://schemas.microsoft.com/office/drawing/2014/main" id="{58C7FC21-8980-B544-A407-9088C0B74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1336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45" name="Rectangle 61">
              <a:extLst>
                <a:ext uri="{FF2B5EF4-FFF2-40B4-BE49-F238E27FC236}">
                  <a16:creationId xmlns:a16="http://schemas.microsoft.com/office/drawing/2014/main" id="{EA81B2C1-E687-4E43-9DE6-8CF7386A3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860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46" name="Rectangle 62">
              <a:extLst>
                <a:ext uri="{FF2B5EF4-FFF2-40B4-BE49-F238E27FC236}">
                  <a16:creationId xmlns:a16="http://schemas.microsoft.com/office/drawing/2014/main" id="{F4F8A6D4-B98D-EC40-9334-ABC25341D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4384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47" name="Rectangle 63">
              <a:extLst>
                <a:ext uri="{FF2B5EF4-FFF2-40B4-BE49-F238E27FC236}">
                  <a16:creationId xmlns:a16="http://schemas.microsoft.com/office/drawing/2014/main" id="{43F64B83-213D-674D-A8EB-36919DC37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5908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65">
            <a:extLst>
              <a:ext uri="{FF2B5EF4-FFF2-40B4-BE49-F238E27FC236}">
                <a16:creationId xmlns:a16="http://schemas.microsoft.com/office/drawing/2014/main" id="{C2E30C61-039D-CD4D-91A4-02B048DCB42B}"/>
              </a:ext>
            </a:extLst>
          </p:cNvPr>
          <p:cNvGrpSpPr/>
          <p:nvPr/>
        </p:nvGrpSpPr>
        <p:grpSpPr>
          <a:xfrm>
            <a:off x="5562600" y="2743200"/>
            <a:ext cx="381000" cy="609600"/>
            <a:chOff x="5562600" y="2133600"/>
            <a:chExt cx="381000" cy="609600"/>
          </a:xfrm>
          <a:solidFill>
            <a:srgbClr val="FF9797"/>
          </a:solidFill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ABF6F7F-0C0A-F14E-A776-EEBB3FD7B8E4}"/>
                </a:ext>
              </a:extLst>
            </p:cNvPr>
            <p:cNvSpPr/>
            <p:nvPr/>
          </p:nvSpPr>
          <p:spPr bwMode="auto">
            <a:xfrm>
              <a:off x="5562600" y="21336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lang="en-US">
                <a:ea typeface="宋体" panose="02010600030101010101" pitchFamily="2" charset="-122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DB83FAE-2AA8-E042-AE08-5081B9BE9BA9}"/>
                </a:ext>
              </a:extLst>
            </p:cNvPr>
            <p:cNvSpPr/>
            <p:nvPr/>
          </p:nvSpPr>
          <p:spPr bwMode="auto">
            <a:xfrm>
              <a:off x="5562600" y="22860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lang="en-US">
                <a:ea typeface="宋体" panose="02010600030101010101" pitchFamily="2" charset="-122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EF1E5B7-AC69-D149-91C6-D42153D8C74B}"/>
                </a:ext>
              </a:extLst>
            </p:cNvPr>
            <p:cNvSpPr/>
            <p:nvPr/>
          </p:nvSpPr>
          <p:spPr bwMode="auto">
            <a:xfrm>
              <a:off x="5562600" y="24384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lang="en-US">
                <a:ea typeface="宋体" panose="02010600030101010101" pitchFamily="2" charset="-122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0EEE39E-F06F-2841-AA50-4039D1C5C91E}"/>
                </a:ext>
              </a:extLst>
            </p:cNvPr>
            <p:cNvSpPr/>
            <p:nvPr/>
          </p:nvSpPr>
          <p:spPr bwMode="auto">
            <a:xfrm>
              <a:off x="5562600" y="25908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lang="en-US">
                <a:ea typeface="宋体" panose="02010600030101010101" pitchFamily="2" charset="-122"/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B68D5E21-EB13-164A-8038-CE8D607F2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352800"/>
            <a:ext cx="381000" cy="1524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BA142CC-4707-A54A-B4ED-BF2DEBF9E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381000" cy="1524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A6BEEDB-046B-6745-9804-E343B7FA1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657600"/>
            <a:ext cx="381000" cy="1524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E46E0F20-80BE-8C4C-AB3E-29F51BD98EAC}"/>
              </a:ext>
            </a:extLst>
          </p:cNvPr>
          <p:cNvGrpSpPr/>
          <p:nvPr/>
        </p:nvGrpSpPr>
        <p:grpSpPr>
          <a:xfrm>
            <a:off x="5562600" y="3962400"/>
            <a:ext cx="381000" cy="1219200"/>
            <a:chOff x="5562600" y="3962400"/>
            <a:chExt cx="381000" cy="1219200"/>
          </a:xfrm>
          <a:solidFill>
            <a:srgbClr val="FF0000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1CBD22-3451-DD4F-B4F4-7DD8200278CF}"/>
                </a:ext>
              </a:extLst>
            </p:cNvPr>
            <p:cNvSpPr/>
            <p:nvPr/>
          </p:nvSpPr>
          <p:spPr bwMode="auto">
            <a:xfrm>
              <a:off x="5562600" y="39624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lang="en-US">
                <a:ea typeface="宋体" panose="02010600030101010101" pitchFamily="2" charset="-122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D5C7EF5-3608-3244-8AF1-3A00954A92C2}"/>
                </a:ext>
              </a:extLst>
            </p:cNvPr>
            <p:cNvSpPr/>
            <p:nvPr/>
          </p:nvSpPr>
          <p:spPr bwMode="auto">
            <a:xfrm>
              <a:off x="5562600" y="41148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lang="en-US">
                <a:ea typeface="宋体" panose="02010600030101010101" pitchFamily="2" charset="-122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F1111A-A071-F148-B27B-CE866C041A7E}"/>
                </a:ext>
              </a:extLst>
            </p:cNvPr>
            <p:cNvSpPr/>
            <p:nvPr/>
          </p:nvSpPr>
          <p:spPr bwMode="auto">
            <a:xfrm>
              <a:off x="5562600" y="42672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lang="en-US">
                <a:ea typeface="宋体" panose="02010600030101010101" pitchFamily="2" charset="-122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09E3584-0F55-974E-9B40-6D70A21DEDB1}"/>
                </a:ext>
              </a:extLst>
            </p:cNvPr>
            <p:cNvSpPr/>
            <p:nvPr/>
          </p:nvSpPr>
          <p:spPr bwMode="auto">
            <a:xfrm>
              <a:off x="5562600" y="44196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lang="en-US">
                <a:ea typeface="宋体" panose="02010600030101010101" pitchFamily="2" charset="-122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B6447F3-D043-ED49-A152-D94B9BEFE6F0}"/>
                </a:ext>
              </a:extLst>
            </p:cNvPr>
            <p:cNvSpPr/>
            <p:nvPr/>
          </p:nvSpPr>
          <p:spPr bwMode="auto">
            <a:xfrm>
              <a:off x="5562600" y="45720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lang="en-US">
                <a:ea typeface="宋体" panose="02010600030101010101" pitchFamily="2" charset="-122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0E466E3-CED6-984A-995A-29C48AD2821B}"/>
                </a:ext>
              </a:extLst>
            </p:cNvPr>
            <p:cNvSpPr/>
            <p:nvPr/>
          </p:nvSpPr>
          <p:spPr bwMode="auto">
            <a:xfrm>
              <a:off x="5562600" y="47244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lang="en-US">
                <a:ea typeface="宋体" panose="02010600030101010101" pitchFamily="2" charset="-122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C8EB3EF-E786-6C4A-A100-77691EF23714}"/>
                </a:ext>
              </a:extLst>
            </p:cNvPr>
            <p:cNvSpPr/>
            <p:nvPr/>
          </p:nvSpPr>
          <p:spPr bwMode="auto">
            <a:xfrm>
              <a:off x="5562600" y="48768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lang="en-US">
                <a:ea typeface="宋体" panose="02010600030101010101" pitchFamily="2" charset="-122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7CBDF1A-DF7D-3841-9411-9D58F3B149E2}"/>
                </a:ext>
              </a:extLst>
            </p:cNvPr>
            <p:cNvSpPr/>
            <p:nvPr/>
          </p:nvSpPr>
          <p:spPr bwMode="auto">
            <a:xfrm>
              <a:off x="5562600" y="50292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lang="en-US">
                <a:ea typeface="宋体" panose="02010600030101010101" pitchFamily="2" charset="-122"/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76D3E593-EB8D-AE4D-9166-2B1ED8B26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81600"/>
            <a:ext cx="381000" cy="1524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Group 83">
            <a:extLst>
              <a:ext uri="{FF2B5EF4-FFF2-40B4-BE49-F238E27FC236}">
                <a16:creationId xmlns:a16="http://schemas.microsoft.com/office/drawing/2014/main" id="{18E6EDE9-5D41-2149-88A7-DC4DAE6CACD7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400800"/>
            <a:ext cx="381000" cy="304800"/>
            <a:chOff x="5562600" y="2133600"/>
            <a:chExt cx="381000" cy="304800"/>
          </a:xfrm>
        </p:grpSpPr>
        <p:sp>
          <p:nvSpPr>
            <p:cNvPr id="111642" name="Rectangle 84">
              <a:extLst>
                <a:ext uri="{FF2B5EF4-FFF2-40B4-BE49-F238E27FC236}">
                  <a16:creationId xmlns:a16="http://schemas.microsoft.com/office/drawing/2014/main" id="{66896C1A-A3A5-9B47-86F4-7F04588F4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133600"/>
              <a:ext cx="381000" cy="152400"/>
            </a:xfrm>
            <a:prstGeom prst="rect">
              <a:avLst/>
            </a:prstGeom>
            <a:solidFill>
              <a:srgbClr val="9900CC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43" name="Rectangle 85">
              <a:extLst>
                <a:ext uri="{FF2B5EF4-FFF2-40B4-BE49-F238E27FC236}">
                  <a16:creationId xmlns:a16="http://schemas.microsoft.com/office/drawing/2014/main" id="{4240B345-0FF3-C54A-AA18-79B3AE168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86000"/>
              <a:ext cx="381000" cy="152400"/>
            </a:xfrm>
            <a:prstGeom prst="rect">
              <a:avLst/>
            </a:prstGeom>
            <a:solidFill>
              <a:srgbClr val="9900CC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B65B1059-9D6A-C840-B616-F72122D9F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524000"/>
            <a:ext cx="533400" cy="48768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" name="TextBox 44">
            <a:extLst>
              <a:ext uri="{FF2B5EF4-FFF2-40B4-BE49-F238E27FC236}">
                <a16:creationId xmlns:a16="http://schemas.microsoft.com/office/drawing/2014/main" id="{71013680-30DB-E84A-BC37-B71C806CD788}"/>
              </a:ext>
            </a:extLst>
          </p:cNvPr>
          <p:cNvSpPr txBox="1"/>
          <p:nvPr/>
        </p:nvSpPr>
        <p:spPr bwMode="auto">
          <a:xfrm>
            <a:off x="4800600" y="6259512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r">
              <a:spcBef>
                <a:spcPct val="20000"/>
              </a:spcBef>
              <a:defRPr/>
            </a:pPr>
            <a:r>
              <a:rPr lang="en-US" altLang="zh-CN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0x20</a:t>
            </a:r>
            <a:endParaRPr lang="en-US" altLang="zh-CN" sz="2400" dirty="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8" grpId="0" animBg="1"/>
      <p:bldP spid="71" grpId="0" animBg="1"/>
      <p:bldP spid="72" grpId="0" animBg="1"/>
      <p:bldP spid="73" grpId="0" animBg="1"/>
      <p:bldP spid="83" grpId="0" animBg="1"/>
      <p:bldP spid="8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灯片编号占位符 5">
            <a:extLst>
              <a:ext uri="{FF2B5EF4-FFF2-40B4-BE49-F238E27FC236}">
                <a16:creationId xmlns:a16="http://schemas.microsoft.com/office/drawing/2014/main" id="{393E9A97-D3B0-634A-BB12-2A5961DB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8575800C-68DD-FE40-929D-06DA7E75CFEF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89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055A7035-BCA3-EB49-B7D7-870CDED63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Array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09D5B23A-8AD7-CF46-9C6D-D047775AA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0480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struct ccc {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char c1;</a:t>
            </a:r>
          </a:p>
          <a:p>
            <a:pPr>
              <a:buFontTx/>
              <a:buNone/>
            </a:pP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char a[3];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char c2;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  <a:p>
            <a:pPr>
              <a:buFontTx/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struct ccc c[2];</a:t>
            </a:r>
          </a:p>
        </p:txBody>
      </p:sp>
      <p:sp>
        <p:nvSpPr>
          <p:cNvPr id="113668" name="Rectangle 7">
            <a:extLst>
              <a:ext uri="{FF2B5EF4-FFF2-40B4-BE49-F238E27FC236}">
                <a16:creationId xmlns:a16="http://schemas.microsoft.com/office/drawing/2014/main" id="{0944722F-F6C4-F649-ADF4-8789BCCB1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7526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69" name="Rectangle 8">
            <a:extLst>
              <a:ext uri="{FF2B5EF4-FFF2-40B4-BE49-F238E27FC236}">
                <a16:creationId xmlns:a16="http://schemas.microsoft.com/office/drawing/2014/main" id="{FFE9D448-3A28-244D-9485-DD176D842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9050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70" name="Rectangle 9">
            <a:extLst>
              <a:ext uri="{FF2B5EF4-FFF2-40B4-BE49-F238E27FC236}">
                <a16:creationId xmlns:a16="http://schemas.microsoft.com/office/drawing/2014/main" id="{6D908CDA-2515-D94F-AADE-3C4FECCF8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0574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71" name="Rectangle 10">
            <a:extLst>
              <a:ext uri="{FF2B5EF4-FFF2-40B4-BE49-F238E27FC236}">
                <a16:creationId xmlns:a16="http://schemas.microsoft.com/office/drawing/2014/main" id="{22A9624C-F1E0-504B-A168-0A1ECEC9C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098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72" name="Rectangle 11">
            <a:extLst>
              <a:ext uri="{FF2B5EF4-FFF2-40B4-BE49-F238E27FC236}">
                <a16:creationId xmlns:a16="http://schemas.microsoft.com/office/drawing/2014/main" id="{FCCC29BD-FA34-474D-8F96-A248A70E8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3622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53E1BB-B419-F244-89BF-C68A81AB3BEE}"/>
              </a:ext>
            </a:extLst>
          </p:cNvPr>
          <p:cNvSpPr txBox="1"/>
          <p:nvPr/>
        </p:nvSpPr>
        <p:spPr bwMode="auto">
          <a:xfrm>
            <a:off x="4800600" y="1581150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r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0x00</a:t>
            </a:r>
            <a:endParaRPr lang="en-US" altLang="zh-CN" sz="240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2C97D4-EBBE-C847-831C-D083931A81A0}"/>
              </a:ext>
            </a:extLst>
          </p:cNvPr>
          <p:cNvSpPr txBox="1"/>
          <p:nvPr/>
        </p:nvSpPr>
        <p:spPr bwMode="auto">
          <a:xfrm>
            <a:off x="4800600" y="2190750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r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0x04</a:t>
            </a:r>
            <a:endParaRPr lang="en-US" altLang="zh-CN" sz="240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113675" name="Rectangle 17">
            <a:extLst>
              <a:ext uri="{FF2B5EF4-FFF2-40B4-BE49-F238E27FC236}">
                <a16:creationId xmlns:a16="http://schemas.microsoft.com/office/drawing/2014/main" id="{9E51F1AC-C132-3243-9782-F9F6B106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76" name="Rectangle 18">
            <a:extLst>
              <a:ext uri="{FF2B5EF4-FFF2-40B4-BE49-F238E27FC236}">
                <a16:creationId xmlns:a16="http://schemas.microsoft.com/office/drawing/2014/main" id="{FF1AB7B7-7576-B043-BA03-F1CFE2BF5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6670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77" name="Rectangle 19">
            <a:extLst>
              <a:ext uri="{FF2B5EF4-FFF2-40B4-BE49-F238E27FC236}">
                <a16:creationId xmlns:a16="http://schemas.microsoft.com/office/drawing/2014/main" id="{E52FAABC-7658-C240-8489-552E34CF0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8194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78" name="Rectangle 20">
            <a:extLst>
              <a:ext uri="{FF2B5EF4-FFF2-40B4-BE49-F238E27FC236}">
                <a16:creationId xmlns:a16="http://schemas.microsoft.com/office/drawing/2014/main" id="{38AEE585-0440-AD47-9768-C5BE01B45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9718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55C3CA-2BF0-6848-B1EC-87724106AD8C}"/>
              </a:ext>
            </a:extLst>
          </p:cNvPr>
          <p:cNvSpPr txBox="1"/>
          <p:nvPr/>
        </p:nvSpPr>
        <p:spPr bwMode="auto">
          <a:xfrm>
            <a:off x="4800600" y="2800350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r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0x08</a:t>
            </a:r>
            <a:endParaRPr lang="en-US" altLang="zh-CN" sz="240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113680" name="Rectangle 22">
            <a:extLst>
              <a:ext uri="{FF2B5EF4-FFF2-40B4-BE49-F238E27FC236}">
                <a16:creationId xmlns:a16="http://schemas.microsoft.com/office/drawing/2014/main" id="{00376E52-7988-0B43-A199-E56C111A0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1242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81" name="Rectangle 23">
            <a:extLst>
              <a:ext uri="{FF2B5EF4-FFF2-40B4-BE49-F238E27FC236}">
                <a16:creationId xmlns:a16="http://schemas.microsoft.com/office/drawing/2014/main" id="{ED0D38BD-F014-0243-9058-1E8905C9F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766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82" name="Rectangle 24">
            <a:extLst>
              <a:ext uri="{FF2B5EF4-FFF2-40B4-BE49-F238E27FC236}">
                <a16:creationId xmlns:a16="http://schemas.microsoft.com/office/drawing/2014/main" id="{2F2FB594-6865-1845-9C2D-C22EB537A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4290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83" name="Rectangle 25">
            <a:extLst>
              <a:ext uri="{FF2B5EF4-FFF2-40B4-BE49-F238E27FC236}">
                <a16:creationId xmlns:a16="http://schemas.microsoft.com/office/drawing/2014/main" id="{D57AB0B3-9C36-EF4A-AC24-CF612C22D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814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534C12-EB1A-B143-A8CD-CC9F60A6AE27}"/>
              </a:ext>
            </a:extLst>
          </p:cNvPr>
          <p:cNvSpPr txBox="1"/>
          <p:nvPr/>
        </p:nvSpPr>
        <p:spPr bwMode="auto">
          <a:xfrm>
            <a:off x="4800600" y="3398838"/>
            <a:ext cx="7620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r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0x0C</a:t>
            </a:r>
            <a:endParaRPr lang="en-US" altLang="zh-CN" sz="240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113685" name="Rectangle 27">
            <a:extLst>
              <a:ext uri="{FF2B5EF4-FFF2-40B4-BE49-F238E27FC236}">
                <a16:creationId xmlns:a16="http://schemas.microsoft.com/office/drawing/2014/main" id="{73B98970-6D46-1A45-A8A3-E1AE213E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338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86" name="Rectangle 28">
            <a:extLst>
              <a:ext uri="{FF2B5EF4-FFF2-40B4-BE49-F238E27FC236}">
                <a16:creationId xmlns:a16="http://schemas.microsoft.com/office/drawing/2014/main" id="{702630C6-2B1E-5C44-A44F-B7B6CFB39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8862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87" name="Rectangle 29">
            <a:extLst>
              <a:ext uri="{FF2B5EF4-FFF2-40B4-BE49-F238E27FC236}">
                <a16:creationId xmlns:a16="http://schemas.microsoft.com/office/drawing/2014/main" id="{38C1D061-9C1A-9F4D-85E7-059F6B35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0386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88" name="Rectangle 30">
            <a:extLst>
              <a:ext uri="{FF2B5EF4-FFF2-40B4-BE49-F238E27FC236}">
                <a16:creationId xmlns:a16="http://schemas.microsoft.com/office/drawing/2014/main" id="{7C0951F1-5489-A24B-9696-D7D8B3C6E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0CD176-61CC-304B-986A-9096BB25E760}"/>
              </a:ext>
            </a:extLst>
          </p:cNvPr>
          <p:cNvSpPr txBox="1"/>
          <p:nvPr/>
        </p:nvSpPr>
        <p:spPr bwMode="auto">
          <a:xfrm>
            <a:off x="4800600" y="4008438"/>
            <a:ext cx="7620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r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0x10</a:t>
            </a:r>
            <a:endParaRPr lang="en-US" altLang="zh-CN" sz="240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113690" name="Rectangle 32">
            <a:extLst>
              <a:ext uri="{FF2B5EF4-FFF2-40B4-BE49-F238E27FC236}">
                <a16:creationId xmlns:a16="http://schemas.microsoft.com/office/drawing/2014/main" id="{93D894CC-9409-0046-A517-653F73786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3434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91" name="Rectangle 33">
            <a:extLst>
              <a:ext uri="{FF2B5EF4-FFF2-40B4-BE49-F238E27FC236}">
                <a16:creationId xmlns:a16="http://schemas.microsoft.com/office/drawing/2014/main" id="{050789E2-AF8A-1542-ADB5-083B83369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4958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92" name="Rectangle 34">
            <a:extLst>
              <a:ext uri="{FF2B5EF4-FFF2-40B4-BE49-F238E27FC236}">
                <a16:creationId xmlns:a16="http://schemas.microsoft.com/office/drawing/2014/main" id="{A6D2FF3E-FF5F-2A47-8293-AA6263AF4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6482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93" name="Rectangle 35">
            <a:extLst>
              <a:ext uri="{FF2B5EF4-FFF2-40B4-BE49-F238E27FC236}">
                <a16:creationId xmlns:a16="http://schemas.microsoft.com/office/drawing/2014/main" id="{EBE4620A-2704-E640-8511-3E309BFFA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8006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B8CF25-C28D-E449-B6B0-90587BCF881D}"/>
              </a:ext>
            </a:extLst>
          </p:cNvPr>
          <p:cNvSpPr txBox="1"/>
          <p:nvPr/>
        </p:nvSpPr>
        <p:spPr bwMode="auto">
          <a:xfrm>
            <a:off x="4800600" y="4629150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r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0x14</a:t>
            </a:r>
            <a:endParaRPr lang="en-US" altLang="zh-CN" sz="240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4F98BC-4524-8D46-B3EC-5E8F1C76F741}"/>
              </a:ext>
            </a:extLst>
          </p:cNvPr>
          <p:cNvSpPr txBox="1"/>
          <p:nvPr/>
        </p:nvSpPr>
        <p:spPr>
          <a:xfrm>
            <a:off x="5943600" y="1554163"/>
            <a:ext cx="1371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&amp;c[0].c1</a:t>
            </a:r>
            <a:endParaRPr lang="en-US" altLang="zh-CN" sz="240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1348C70-5FFC-864F-8E67-CAD4FD89E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752600"/>
            <a:ext cx="381000" cy="152400"/>
          </a:xfrm>
          <a:prstGeom prst="rect">
            <a:avLst/>
          </a:prstGeom>
          <a:solidFill>
            <a:srgbClr val="FF9797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62">
            <a:extLst>
              <a:ext uri="{FF2B5EF4-FFF2-40B4-BE49-F238E27FC236}">
                <a16:creationId xmlns:a16="http://schemas.microsoft.com/office/drawing/2014/main" id="{068D485E-DECF-FD43-B1C0-90E9301D047E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905000"/>
            <a:ext cx="381000" cy="457200"/>
            <a:chOff x="5562600" y="1905000"/>
            <a:chExt cx="381000" cy="457200"/>
          </a:xfrm>
        </p:grpSpPr>
        <p:sp>
          <p:nvSpPr>
            <p:cNvPr id="113712" name="Rectangle 59">
              <a:extLst>
                <a:ext uri="{FF2B5EF4-FFF2-40B4-BE49-F238E27FC236}">
                  <a16:creationId xmlns:a16="http://schemas.microsoft.com/office/drawing/2014/main" id="{0591734A-4BA9-2747-BAA6-E6B247B92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905000"/>
              <a:ext cx="381000" cy="1524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713" name="Rectangle 60">
              <a:extLst>
                <a:ext uri="{FF2B5EF4-FFF2-40B4-BE49-F238E27FC236}">
                  <a16:creationId xmlns:a16="http://schemas.microsoft.com/office/drawing/2014/main" id="{8A6A1B5C-CFB5-1A42-AB93-49EB256F9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057400"/>
              <a:ext cx="381000" cy="1524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714" name="Rectangle 61">
              <a:extLst>
                <a:ext uri="{FF2B5EF4-FFF2-40B4-BE49-F238E27FC236}">
                  <a16:creationId xmlns:a16="http://schemas.microsoft.com/office/drawing/2014/main" id="{90F9D309-FAD6-544B-B2AD-C69CC1B16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09800"/>
              <a:ext cx="381000" cy="1524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8A37A91-6EA7-4647-9B3F-69C4235F7CB1}"/>
              </a:ext>
            </a:extLst>
          </p:cNvPr>
          <p:cNvSpPr txBox="1"/>
          <p:nvPr/>
        </p:nvSpPr>
        <p:spPr>
          <a:xfrm>
            <a:off x="5943600" y="1733550"/>
            <a:ext cx="19812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>
                <a:solidFill>
                  <a:srgbClr val="FFC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&amp;c[0].a[0]</a:t>
            </a:r>
            <a:endParaRPr lang="en-US" altLang="zh-CN" sz="2400">
              <a:solidFill>
                <a:srgbClr val="FFC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918555-FACF-B74F-87D1-36E2F4526F5E}"/>
              </a:ext>
            </a:extLst>
          </p:cNvPr>
          <p:cNvSpPr txBox="1"/>
          <p:nvPr/>
        </p:nvSpPr>
        <p:spPr>
          <a:xfrm>
            <a:off x="5943600" y="2160588"/>
            <a:ext cx="1371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&amp;c[0].c2</a:t>
            </a:r>
            <a:endParaRPr lang="en-US" altLang="zh-CN" sz="240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3DE94E5-F229-174D-B0D8-D6542DD14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362200"/>
            <a:ext cx="381000" cy="152400"/>
          </a:xfrm>
          <a:prstGeom prst="rect">
            <a:avLst/>
          </a:prstGeom>
          <a:solidFill>
            <a:srgbClr val="FF9797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87B8798-2428-0A45-BAE6-2C5D3B976522}"/>
              </a:ext>
            </a:extLst>
          </p:cNvPr>
          <p:cNvSpPr txBox="1"/>
          <p:nvPr/>
        </p:nvSpPr>
        <p:spPr>
          <a:xfrm>
            <a:off x="5943600" y="2362200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&amp;c[1].c1</a:t>
            </a:r>
            <a:endParaRPr lang="en-US" altLang="zh-CN" sz="240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A85BBF4-A3B6-AD45-8CE2-9C8585503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381000" cy="152400"/>
          </a:xfrm>
          <a:prstGeom prst="rect">
            <a:avLst/>
          </a:prstGeom>
          <a:solidFill>
            <a:srgbClr val="FF9797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68">
            <a:extLst>
              <a:ext uri="{FF2B5EF4-FFF2-40B4-BE49-F238E27FC236}">
                <a16:creationId xmlns:a16="http://schemas.microsoft.com/office/drawing/2014/main" id="{B04DC6B4-5A9D-114C-8D0A-0C8D6224103E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667000"/>
            <a:ext cx="381000" cy="457200"/>
            <a:chOff x="5562600" y="1905000"/>
            <a:chExt cx="381000" cy="457200"/>
          </a:xfrm>
        </p:grpSpPr>
        <p:sp>
          <p:nvSpPr>
            <p:cNvPr id="113709" name="Rectangle 69">
              <a:extLst>
                <a:ext uri="{FF2B5EF4-FFF2-40B4-BE49-F238E27FC236}">
                  <a16:creationId xmlns:a16="http://schemas.microsoft.com/office/drawing/2014/main" id="{AD9D4A58-5644-DC42-9DF3-C1FA4ABC3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905000"/>
              <a:ext cx="381000" cy="1524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710" name="Rectangle 70">
              <a:extLst>
                <a:ext uri="{FF2B5EF4-FFF2-40B4-BE49-F238E27FC236}">
                  <a16:creationId xmlns:a16="http://schemas.microsoft.com/office/drawing/2014/main" id="{593EC6F3-6FDD-834D-A556-251A2F704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057400"/>
              <a:ext cx="381000" cy="1524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711" name="Rectangle 71">
              <a:extLst>
                <a:ext uri="{FF2B5EF4-FFF2-40B4-BE49-F238E27FC236}">
                  <a16:creationId xmlns:a16="http://schemas.microsoft.com/office/drawing/2014/main" id="{64C44AE0-9033-2043-A792-27D08E49A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09800"/>
              <a:ext cx="381000" cy="1524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F7861D1-6717-6840-86E3-789010AE170F}"/>
              </a:ext>
            </a:extLst>
          </p:cNvPr>
          <p:cNvSpPr txBox="1"/>
          <p:nvPr/>
        </p:nvSpPr>
        <p:spPr>
          <a:xfrm>
            <a:off x="5943600" y="2541588"/>
            <a:ext cx="19812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>
                <a:solidFill>
                  <a:srgbClr val="FFC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&amp;c[1].a[0]</a:t>
            </a:r>
            <a:endParaRPr lang="en-US" altLang="zh-CN" sz="2400">
              <a:solidFill>
                <a:srgbClr val="FFC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EDF4BD-1083-0A42-B921-39A36A71BF78}"/>
              </a:ext>
            </a:extLst>
          </p:cNvPr>
          <p:cNvSpPr txBox="1"/>
          <p:nvPr/>
        </p:nvSpPr>
        <p:spPr>
          <a:xfrm>
            <a:off x="5943600" y="2982913"/>
            <a:ext cx="1371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&amp;c[1].c2</a:t>
            </a:r>
            <a:endParaRPr lang="en-US" altLang="zh-CN" sz="240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E881752-0B9E-4740-9B70-99A90ADC3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124200"/>
            <a:ext cx="381000" cy="152400"/>
          </a:xfrm>
          <a:prstGeom prst="rect">
            <a:avLst/>
          </a:prstGeom>
          <a:solidFill>
            <a:srgbClr val="FF9797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A8CEC24-6414-134A-977E-7C8A90F18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752600"/>
            <a:ext cx="533400" cy="7620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6C42A22-AF98-2743-A2E1-8A3BA66C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514600"/>
            <a:ext cx="533400" cy="7620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64" grpId="0"/>
      <p:bldP spid="65" grpId="0"/>
      <p:bldP spid="66" grpId="0" animBg="1"/>
      <p:bldP spid="67" grpId="0"/>
      <p:bldP spid="68" grpId="0" animBg="1"/>
      <p:bldP spid="73" grpId="0"/>
      <p:bldP spid="74" grpId="0"/>
      <p:bldP spid="75" grpId="0" animBg="1"/>
      <p:bldP spid="77" grpId="0" animBg="1"/>
      <p:bldP spid="7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4826643"/>
            <a:ext cx="397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saved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callee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saved register</a:t>
            </a:r>
          </a:p>
        </p:txBody>
      </p:sp>
    </p:spTree>
    <p:extLst>
      <p:ext uri="{BB962C8B-B14F-4D97-AF65-F5344CB8AC3E}">
        <p14:creationId xmlns:p14="http://schemas.microsoft.com/office/powerpoint/2010/main" val="263446298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灯片编号占位符 5">
            <a:extLst>
              <a:ext uri="{FF2B5EF4-FFF2-40B4-BE49-F238E27FC236}">
                <a16:creationId xmlns:a16="http://schemas.microsoft.com/office/drawing/2014/main" id="{5D1102A6-D217-CD4D-AA84-5BF28432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8575800C-68DD-FE40-929D-06DA7E75CFEF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90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C46AE232-8824-474E-BDC3-C0C627790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Array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F791776-3E2E-D744-A80A-7D59E27243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0480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struct ccc {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char c1;</a:t>
            </a:r>
          </a:p>
          <a:p>
            <a:pPr>
              <a:buFontTx/>
              <a:buNone/>
            </a:pPr>
            <a:r>
              <a:rPr lang="en-US" altLang="zh-CN" sz="2000" b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short a[3];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char c2;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  <a:p>
            <a:pPr>
              <a:buFontTx/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struct sss s[2];</a:t>
            </a:r>
          </a:p>
        </p:txBody>
      </p:sp>
      <p:sp>
        <p:nvSpPr>
          <p:cNvPr id="115716" name="Rectangle 7">
            <a:extLst>
              <a:ext uri="{FF2B5EF4-FFF2-40B4-BE49-F238E27FC236}">
                <a16:creationId xmlns:a16="http://schemas.microsoft.com/office/drawing/2014/main" id="{B570CCC5-770B-2C4F-B9CB-29A00BD05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7526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17" name="Rectangle 8">
            <a:extLst>
              <a:ext uri="{FF2B5EF4-FFF2-40B4-BE49-F238E27FC236}">
                <a16:creationId xmlns:a16="http://schemas.microsoft.com/office/drawing/2014/main" id="{E9B48A36-1877-1D47-ACA6-46EF31A00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9050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18" name="Rectangle 9">
            <a:extLst>
              <a:ext uri="{FF2B5EF4-FFF2-40B4-BE49-F238E27FC236}">
                <a16:creationId xmlns:a16="http://schemas.microsoft.com/office/drawing/2014/main" id="{8FE3EABE-E57C-C54A-B6CA-20BE843F2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0574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19" name="Rectangle 10">
            <a:extLst>
              <a:ext uri="{FF2B5EF4-FFF2-40B4-BE49-F238E27FC236}">
                <a16:creationId xmlns:a16="http://schemas.microsoft.com/office/drawing/2014/main" id="{4F37F53A-B2FD-5D4A-BA07-88D524156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098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20" name="Rectangle 11">
            <a:extLst>
              <a:ext uri="{FF2B5EF4-FFF2-40B4-BE49-F238E27FC236}">
                <a16:creationId xmlns:a16="http://schemas.microsoft.com/office/drawing/2014/main" id="{B0E5B22F-A94C-5544-8195-8AB0B9C67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3622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21" name="Rectangle 12">
            <a:extLst>
              <a:ext uri="{FF2B5EF4-FFF2-40B4-BE49-F238E27FC236}">
                <a16:creationId xmlns:a16="http://schemas.microsoft.com/office/drawing/2014/main" id="{27DBD14F-1937-5143-B550-C23BB76DB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22" name="Rectangle 13">
            <a:extLst>
              <a:ext uri="{FF2B5EF4-FFF2-40B4-BE49-F238E27FC236}">
                <a16:creationId xmlns:a16="http://schemas.microsoft.com/office/drawing/2014/main" id="{FD3B9AFF-9862-AE48-8BB9-92EAE52D9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6670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23" name="Rectangle 14">
            <a:extLst>
              <a:ext uri="{FF2B5EF4-FFF2-40B4-BE49-F238E27FC236}">
                <a16:creationId xmlns:a16="http://schemas.microsoft.com/office/drawing/2014/main" id="{E629E32E-4D59-D748-8C4D-B0CDD6439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8194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E08323-B546-5641-9B41-DB03944365CF}"/>
              </a:ext>
            </a:extLst>
          </p:cNvPr>
          <p:cNvSpPr txBox="1"/>
          <p:nvPr/>
        </p:nvSpPr>
        <p:spPr bwMode="auto">
          <a:xfrm>
            <a:off x="4800600" y="1581150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r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0x00</a:t>
            </a:r>
            <a:endParaRPr lang="en-US" altLang="zh-CN" sz="240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49AE4A-D4CD-C744-9AF9-8789BDD9E943}"/>
              </a:ext>
            </a:extLst>
          </p:cNvPr>
          <p:cNvSpPr txBox="1"/>
          <p:nvPr/>
        </p:nvSpPr>
        <p:spPr bwMode="auto">
          <a:xfrm>
            <a:off x="4800600" y="2190750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r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0x04</a:t>
            </a:r>
            <a:endParaRPr lang="en-US" altLang="zh-CN" sz="240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115726" name="Rectangle 17">
            <a:extLst>
              <a:ext uri="{FF2B5EF4-FFF2-40B4-BE49-F238E27FC236}">
                <a16:creationId xmlns:a16="http://schemas.microsoft.com/office/drawing/2014/main" id="{D364779E-C470-354E-A1E8-E38A7871B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9718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27" name="Rectangle 18">
            <a:extLst>
              <a:ext uri="{FF2B5EF4-FFF2-40B4-BE49-F238E27FC236}">
                <a16:creationId xmlns:a16="http://schemas.microsoft.com/office/drawing/2014/main" id="{6D792AA2-A261-9B46-91C7-A249EDBD4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1242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FCDA11-7E5F-C443-ACD8-5F6C3836123E}"/>
              </a:ext>
            </a:extLst>
          </p:cNvPr>
          <p:cNvSpPr txBox="1"/>
          <p:nvPr/>
        </p:nvSpPr>
        <p:spPr bwMode="auto">
          <a:xfrm>
            <a:off x="4800600" y="2800350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r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0x08</a:t>
            </a:r>
            <a:endParaRPr lang="en-US" altLang="zh-CN" sz="240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115729" name="Rectangle 22">
            <a:extLst>
              <a:ext uri="{FF2B5EF4-FFF2-40B4-BE49-F238E27FC236}">
                <a16:creationId xmlns:a16="http://schemas.microsoft.com/office/drawing/2014/main" id="{115B0EDC-F813-B24D-A3F3-A29750E01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766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30" name="Rectangle 23">
            <a:extLst>
              <a:ext uri="{FF2B5EF4-FFF2-40B4-BE49-F238E27FC236}">
                <a16:creationId xmlns:a16="http://schemas.microsoft.com/office/drawing/2014/main" id="{46935D7C-BCFD-D541-BE08-83D72B8F8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4290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31" name="Rectangle 24">
            <a:extLst>
              <a:ext uri="{FF2B5EF4-FFF2-40B4-BE49-F238E27FC236}">
                <a16:creationId xmlns:a16="http://schemas.microsoft.com/office/drawing/2014/main" id="{05CF1BB6-440C-F54C-B62C-D3C7D7654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814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32" name="Rectangle 25">
            <a:extLst>
              <a:ext uri="{FF2B5EF4-FFF2-40B4-BE49-F238E27FC236}">
                <a16:creationId xmlns:a16="http://schemas.microsoft.com/office/drawing/2014/main" id="{4A00EFB6-1F9D-1240-8C6F-0EA1C58CC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338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3FFAC9-836B-484F-9CF5-C3AD9C6059F3}"/>
              </a:ext>
            </a:extLst>
          </p:cNvPr>
          <p:cNvSpPr txBox="1"/>
          <p:nvPr/>
        </p:nvSpPr>
        <p:spPr bwMode="auto">
          <a:xfrm>
            <a:off x="4800600" y="3398838"/>
            <a:ext cx="7620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r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0x0C</a:t>
            </a:r>
            <a:endParaRPr lang="en-US" altLang="zh-CN" sz="240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115734" name="Rectangle 27">
            <a:extLst>
              <a:ext uri="{FF2B5EF4-FFF2-40B4-BE49-F238E27FC236}">
                <a16:creationId xmlns:a16="http://schemas.microsoft.com/office/drawing/2014/main" id="{0E0309DB-8A84-DC4C-B9FC-6234BFA5B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8862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35" name="Rectangle 28">
            <a:extLst>
              <a:ext uri="{FF2B5EF4-FFF2-40B4-BE49-F238E27FC236}">
                <a16:creationId xmlns:a16="http://schemas.microsoft.com/office/drawing/2014/main" id="{60B00CEE-C2D0-EF4B-88A8-C2F03340B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0386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36" name="Rectangle 29">
            <a:extLst>
              <a:ext uri="{FF2B5EF4-FFF2-40B4-BE49-F238E27FC236}">
                <a16:creationId xmlns:a16="http://schemas.microsoft.com/office/drawing/2014/main" id="{752CB250-909C-6D42-B3DA-9CF8BAA84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37" name="Rectangle 30">
            <a:extLst>
              <a:ext uri="{FF2B5EF4-FFF2-40B4-BE49-F238E27FC236}">
                <a16:creationId xmlns:a16="http://schemas.microsoft.com/office/drawing/2014/main" id="{89AD9FBF-0BE5-EB46-8112-99424699C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3434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751D23-CEB4-DE44-9AD0-75A45805B76C}"/>
              </a:ext>
            </a:extLst>
          </p:cNvPr>
          <p:cNvSpPr txBox="1"/>
          <p:nvPr/>
        </p:nvSpPr>
        <p:spPr bwMode="auto">
          <a:xfrm>
            <a:off x="4800600" y="4008438"/>
            <a:ext cx="7620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r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0x10</a:t>
            </a:r>
            <a:endParaRPr lang="en-US" altLang="zh-CN" sz="240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115739" name="Rectangle 32">
            <a:extLst>
              <a:ext uri="{FF2B5EF4-FFF2-40B4-BE49-F238E27FC236}">
                <a16:creationId xmlns:a16="http://schemas.microsoft.com/office/drawing/2014/main" id="{1649E845-20EF-714E-8936-B1AF688C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4958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40" name="Rectangle 33">
            <a:extLst>
              <a:ext uri="{FF2B5EF4-FFF2-40B4-BE49-F238E27FC236}">
                <a16:creationId xmlns:a16="http://schemas.microsoft.com/office/drawing/2014/main" id="{A9FE87C0-EDB9-CB40-B2B7-BC8205347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6482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41" name="Rectangle 34">
            <a:extLst>
              <a:ext uri="{FF2B5EF4-FFF2-40B4-BE49-F238E27FC236}">
                <a16:creationId xmlns:a16="http://schemas.microsoft.com/office/drawing/2014/main" id="{8C0AFE6F-5CE4-E448-8B87-84A26895B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8006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42" name="Rectangle 35">
            <a:extLst>
              <a:ext uri="{FF2B5EF4-FFF2-40B4-BE49-F238E27FC236}">
                <a16:creationId xmlns:a16="http://schemas.microsoft.com/office/drawing/2014/main" id="{4F0B467A-7B5B-8B47-8787-B6DAD4845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9530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599337-F2F3-9247-B4ED-E9AF4620DBC6}"/>
              </a:ext>
            </a:extLst>
          </p:cNvPr>
          <p:cNvSpPr txBox="1"/>
          <p:nvPr/>
        </p:nvSpPr>
        <p:spPr bwMode="auto">
          <a:xfrm>
            <a:off x="4800600" y="4629150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r"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0x14</a:t>
            </a:r>
            <a:endParaRPr lang="en-US" altLang="zh-CN" sz="240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30632E-AB12-2A46-9905-527477E9AA5B}"/>
              </a:ext>
            </a:extLst>
          </p:cNvPr>
          <p:cNvSpPr txBox="1"/>
          <p:nvPr/>
        </p:nvSpPr>
        <p:spPr>
          <a:xfrm>
            <a:off x="5943600" y="1554163"/>
            <a:ext cx="1371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&amp;s[0].c1</a:t>
            </a:r>
            <a:endParaRPr lang="en-US" altLang="zh-CN" sz="240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436891-3153-5246-8200-805C9ED52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752600"/>
            <a:ext cx="381000" cy="152400"/>
          </a:xfrm>
          <a:prstGeom prst="rect">
            <a:avLst/>
          </a:prstGeom>
          <a:solidFill>
            <a:srgbClr val="FF9797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B6C3A8-2AFE-7240-A789-24658A3EBD26}"/>
              </a:ext>
            </a:extLst>
          </p:cNvPr>
          <p:cNvSpPr txBox="1"/>
          <p:nvPr/>
        </p:nvSpPr>
        <p:spPr>
          <a:xfrm>
            <a:off x="5943600" y="2789238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&amp;s[0].c2</a:t>
            </a:r>
            <a:endParaRPr lang="en-US" altLang="zh-CN" sz="240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C8ECE9-8CB0-F24C-9A85-12C5179F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971800"/>
            <a:ext cx="381000" cy="152400"/>
          </a:xfrm>
          <a:prstGeom prst="rect">
            <a:avLst/>
          </a:prstGeom>
          <a:solidFill>
            <a:srgbClr val="FF9797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E2D8FB-A6F4-514A-A936-57B12EE96E84}"/>
              </a:ext>
            </a:extLst>
          </p:cNvPr>
          <p:cNvSpPr txBox="1"/>
          <p:nvPr/>
        </p:nvSpPr>
        <p:spPr>
          <a:xfrm>
            <a:off x="5943600" y="1858963"/>
            <a:ext cx="1752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>
                <a:solidFill>
                  <a:srgbClr val="7030A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&amp;s[0].a[0]</a:t>
            </a:r>
            <a:endParaRPr lang="en-US" altLang="zh-CN" sz="2400">
              <a:solidFill>
                <a:srgbClr val="7030A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grpSp>
        <p:nvGrpSpPr>
          <p:cNvPr id="2" name="Group 79">
            <a:extLst>
              <a:ext uri="{FF2B5EF4-FFF2-40B4-BE49-F238E27FC236}">
                <a16:creationId xmlns:a16="http://schemas.microsoft.com/office/drawing/2014/main" id="{1DB0E2F6-3FEF-474D-8989-D88C0E7569CA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057400"/>
            <a:ext cx="381000" cy="914400"/>
            <a:chOff x="5562600" y="1905000"/>
            <a:chExt cx="381000" cy="914400"/>
          </a:xfrm>
        </p:grpSpPr>
        <p:grpSp>
          <p:nvGrpSpPr>
            <p:cNvPr id="115767" name="Group 56">
              <a:extLst>
                <a:ext uri="{FF2B5EF4-FFF2-40B4-BE49-F238E27FC236}">
                  <a16:creationId xmlns:a16="http://schemas.microsoft.com/office/drawing/2014/main" id="{9D860686-AFF1-A046-A840-D2CB3EC1EB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1905000"/>
              <a:ext cx="381000" cy="304800"/>
              <a:chOff x="5562600" y="1524000"/>
              <a:chExt cx="381000" cy="304800"/>
            </a:xfrm>
          </p:grpSpPr>
          <p:sp>
            <p:nvSpPr>
              <p:cNvPr id="115774" name="Rectangle 57">
                <a:extLst>
                  <a:ext uri="{FF2B5EF4-FFF2-40B4-BE49-F238E27FC236}">
                    <a16:creationId xmlns:a16="http://schemas.microsoft.com/office/drawing/2014/main" id="{1C3923D5-4481-F340-98D0-15BBBD94B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5240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75" name="Rectangle 58">
                <a:extLst>
                  <a:ext uri="{FF2B5EF4-FFF2-40B4-BE49-F238E27FC236}">
                    <a16:creationId xmlns:a16="http://schemas.microsoft.com/office/drawing/2014/main" id="{8DC8E5BC-3D62-D24D-AE25-B10CE3E58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6764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5768" name="Group 62">
              <a:extLst>
                <a:ext uri="{FF2B5EF4-FFF2-40B4-BE49-F238E27FC236}">
                  <a16:creationId xmlns:a16="http://schemas.microsoft.com/office/drawing/2014/main" id="{C689FDD4-AE7F-D34B-868A-831C32CF86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2209800"/>
              <a:ext cx="381000" cy="304800"/>
              <a:chOff x="5562600" y="1524000"/>
              <a:chExt cx="381000" cy="304800"/>
            </a:xfrm>
          </p:grpSpPr>
          <p:sp>
            <p:nvSpPr>
              <p:cNvPr id="115772" name="Rectangle 68">
                <a:extLst>
                  <a:ext uri="{FF2B5EF4-FFF2-40B4-BE49-F238E27FC236}">
                    <a16:creationId xmlns:a16="http://schemas.microsoft.com/office/drawing/2014/main" id="{71A1F53D-52BA-F946-B1D8-E5481F963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5240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73" name="Rectangle 75">
                <a:extLst>
                  <a:ext uri="{FF2B5EF4-FFF2-40B4-BE49-F238E27FC236}">
                    <a16:creationId xmlns:a16="http://schemas.microsoft.com/office/drawing/2014/main" id="{470C6431-DFC3-134F-BF02-B053AC75F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6764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5769" name="Group 76">
              <a:extLst>
                <a:ext uri="{FF2B5EF4-FFF2-40B4-BE49-F238E27FC236}">
                  <a16:creationId xmlns:a16="http://schemas.microsoft.com/office/drawing/2014/main" id="{174CE49F-96C3-E341-95C9-7B146D3D3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2514600"/>
              <a:ext cx="381000" cy="304800"/>
              <a:chOff x="5562600" y="1524000"/>
              <a:chExt cx="381000" cy="304800"/>
            </a:xfrm>
          </p:grpSpPr>
          <p:sp>
            <p:nvSpPr>
              <p:cNvPr id="115770" name="Rectangle 77">
                <a:extLst>
                  <a:ext uri="{FF2B5EF4-FFF2-40B4-BE49-F238E27FC236}">
                    <a16:creationId xmlns:a16="http://schemas.microsoft.com/office/drawing/2014/main" id="{DFA724E6-2326-E343-BBE5-DC9A1D88D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5240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71" name="Rectangle 78">
                <a:extLst>
                  <a:ext uri="{FF2B5EF4-FFF2-40B4-BE49-F238E27FC236}">
                    <a16:creationId xmlns:a16="http://schemas.microsoft.com/office/drawing/2014/main" id="{E7C4EC55-43C7-994F-817D-7017FDD41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6764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624EDEA-E1EA-8546-A68A-49F77D3014D1}"/>
              </a:ext>
            </a:extLst>
          </p:cNvPr>
          <p:cNvSpPr txBox="1"/>
          <p:nvPr/>
        </p:nvSpPr>
        <p:spPr>
          <a:xfrm>
            <a:off x="5943600" y="3074988"/>
            <a:ext cx="1371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&amp;s[1].c1</a:t>
            </a:r>
            <a:endParaRPr lang="en-US" altLang="zh-CN" sz="240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9869A68-A5D7-234B-9A25-2E34F370F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76600"/>
            <a:ext cx="381000" cy="152400"/>
          </a:xfrm>
          <a:prstGeom prst="rect">
            <a:avLst/>
          </a:prstGeom>
          <a:solidFill>
            <a:srgbClr val="FF9797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9020D1F-6D79-7B48-9901-B8E059CB9407}"/>
              </a:ext>
            </a:extLst>
          </p:cNvPr>
          <p:cNvSpPr txBox="1"/>
          <p:nvPr/>
        </p:nvSpPr>
        <p:spPr>
          <a:xfrm>
            <a:off x="5943600" y="4310063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&amp;s[1].c2</a:t>
            </a:r>
            <a:endParaRPr lang="en-US" altLang="zh-CN" sz="240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D8449F-A55E-984A-9686-D95926C9D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495800"/>
            <a:ext cx="381000" cy="152400"/>
          </a:xfrm>
          <a:prstGeom prst="rect">
            <a:avLst/>
          </a:prstGeom>
          <a:solidFill>
            <a:srgbClr val="FF9797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1659FE4-91F1-5945-A092-6F8C362691B1}"/>
              </a:ext>
            </a:extLst>
          </p:cNvPr>
          <p:cNvSpPr txBox="1"/>
          <p:nvPr/>
        </p:nvSpPr>
        <p:spPr>
          <a:xfrm>
            <a:off x="5943600" y="3379788"/>
            <a:ext cx="1752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>
                <a:solidFill>
                  <a:srgbClr val="7030A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&amp;s[1].a[0]</a:t>
            </a:r>
            <a:endParaRPr lang="en-US" altLang="zh-CN" sz="2400">
              <a:solidFill>
                <a:srgbClr val="7030A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grpSp>
        <p:nvGrpSpPr>
          <p:cNvPr id="6" name="Group 85">
            <a:extLst>
              <a:ext uri="{FF2B5EF4-FFF2-40B4-BE49-F238E27FC236}">
                <a16:creationId xmlns:a16="http://schemas.microsoft.com/office/drawing/2014/main" id="{0CEB5E02-1C02-3741-9274-7834FBB6604F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581400"/>
            <a:ext cx="381000" cy="914400"/>
            <a:chOff x="5562600" y="1905000"/>
            <a:chExt cx="381000" cy="914400"/>
          </a:xfrm>
        </p:grpSpPr>
        <p:grpSp>
          <p:nvGrpSpPr>
            <p:cNvPr id="115758" name="Group 56">
              <a:extLst>
                <a:ext uri="{FF2B5EF4-FFF2-40B4-BE49-F238E27FC236}">
                  <a16:creationId xmlns:a16="http://schemas.microsoft.com/office/drawing/2014/main" id="{3861B521-3025-5E4F-A58A-BECBD62066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1905000"/>
              <a:ext cx="381000" cy="304800"/>
              <a:chOff x="5562600" y="1524000"/>
              <a:chExt cx="381000" cy="304800"/>
            </a:xfrm>
          </p:grpSpPr>
          <p:sp>
            <p:nvSpPr>
              <p:cNvPr id="115765" name="Rectangle 93">
                <a:extLst>
                  <a:ext uri="{FF2B5EF4-FFF2-40B4-BE49-F238E27FC236}">
                    <a16:creationId xmlns:a16="http://schemas.microsoft.com/office/drawing/2014/main" id="{DE0B5252-CD12-244E-8EBB-C2A4C298FD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5240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66" name="Rectangle 94">
                <a:extLst>
                  <a:ext uri="{FF2B5EF4-FFF2-40B4-BE49-F238E27FC236}">
                    <a16:creationId xmlns:a16="http://schemas.microsoft.com/office/drawing/2014/main" id="{AA716DFC-57B5-454C-AD1E-0AF119868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6764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5759" name="Group 62">
              <a:extLst>
                <a:ext uri="{FF2B5EF4-FFF2-40B4-BE49-F238E27FC236}">
                  <a16:creationId xmlns:a16="http://schemas.microsoft.com/office/drawing/2014/main" id="{5C3528D6-C8D0-4B4A-9FAB-A69E0A44F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2209800"/>
              <a:ext cx="381000" cy="304800"/>
              <a:chOff x="5562600" y="1524000"/>
              <a:chExt cx="381000" cy="304800"/>
            </a:xfrm>
          </p:grpSpPr>
          <p:sp>
            <p:nvSpPr>
              <p:cNvPr id="115763" name="Rectangle 91">
                <a:extLst>
                  <a:ext uri="{FF2B5EF4-FFF2-40B4-BE49-F238E27FC236}">
                    <a16:creationId xmlns:a16="http://schemas.microsoft.com/office/drawing/2014/main" id="{7FECEEA5-363F-A241-8D98-6AA6F15F1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5240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64" name="Rectangle 92">
                <a:extLst>
                  <a:ext uri="{FF2B5EF4-FFF2-40B4-BE49-F238E27FC236}">
                    <a16:creationId xmlns:a16="http://schemas.microsoft.com/office/drawing/2014/main" id="{2CE8DE8F-2999-E940-A146-551B36F23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6764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5760" name="Group 76">
              <a:extLst>
                <a:ext uri="{FF2B5EF4-FFF2-40B4-BE49-F238E27FC236}">
                  <a16:creationId xmlns:a16="http://schemas.microsoft.com/office/drawing/2014/main" id="{F1874799-2A3C-3D43-AB64-6CCF896ED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2514600"/>
              <a:ext cx="381000" cy="304800"/>
              <a:chOff x="5562600" y="1524000"/>
              <a:chExt cx="381000" cy="304800"/>
            </a:xfrm>
          </p:grpSpPr>
          <p:sp>
            <p:nvSpPr>
              <p:cNvPr id="115761" name="Rectangle 89">
                <a:extLst>
                  <a:ext uri="{FF2B5EF4-FFF2-40B4-BE49-F238E27FC236}">
                    <a16:creationId xmlns:a16="http://schemas.microsoft.com/office/drawing/2014/main" id="{16F15BF7-CA44-FA4E-B46F-697DE59C8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5240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62" name="Rectangle 90">
                <a:extLst>
                  <a:ext uri="{FF2B5EF4-FFF2-40B4-BE49-F238E27FC236}">
                    <a16:creationId xmlns:a16="http://schemas.microsoft.com/office/drawing/2014/main" id="{1CC5F19A-2725-E74D-9289-100A2E881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6764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F91D289A-E889-E04C-B899-41BDA00A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752600"/>
            <a:ext cx="533400" cy="15240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12F51BD-C816-2B47-B212-56A44A3EF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76600"/>
            <a:ext cx="533400" cy="15240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65" grpId="0"/>
      <p:bldP spid="66" grpId="0" animBg="1"/>
      <p:bldP spid="56" grpId="0"/>
      <p:bldP spid="81" grpId="0"/>
      <p:bldP spid="82" grpId="0" animBg="1"/>
      <p:bldP spid="83" grpId="0"/>
      <p:bldP spid="84" grpId="0" animBg="1"/>
      <p:bldP spid="85" grpId="0"/>
      <p:bldP spid="96" grpId="0" animBg="1"/>
      <p:bldP spid="9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灯片编号占位符 5">
            <a:extLst>
              <a:ext uri="{FF2B5EF4-FFF2-40B4-BE49-F238E27FC236}">
                <a16:creationId xmlns:a16="http://schemas.microsoft.com/office/drawing/2014/main" id="{45BB3D06-8004-F14E-A053-EB8AF4BA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8575800C-68DD-FE40-929D-06DA7E75CFEF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91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D25B1622-9D2E-DB4C-BE5F-5D9EDAD48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Array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10E9E185-7C5F-3247-AD70-99CB04972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0480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struct iii {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char c1;</a:t>
            </a:r>
          </a:p>
          <a:p>
            <a:pPr>
              <a:buFontTx/>
              <a:buNone/>
            </a:pP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int a[3];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char c2;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  <a:p>
            <a:pPr>
              <a:buFontTx/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struct iii i[2];</a:t>
            </a:r>
          </a:p>
        </p:txBody>
      </p:sp>
      <p:grpSp>
        <p:nvGrpSpPr>
          <p:cNvPr id="117764" name="Group 6">
            <a:extLst>
              <a:ext uri="{FF2B5EF4-FFF2-40B4-BE49-F238E27FC236}">
                <a16:creationId xmlns:a16="http://schemas.microsoft.com/office/drawing/2014/main" id="{90775B82-CC0E-824E-B930-0DAB7C0978E0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581150"/>
            <a:ext cx="1143000" cy="3829050"/>
            <a:chOff x="4800600" y="1352788"/>
            <a:chExt cx="1143000" cy="3828812"/>
          </a:xfrm>
        </p:grpSpPr>
        <p:sp>
          <p:nvSpPr>
            <p:cNvPr id="117789" name="Rectangle 7">
              <a:extLst>
                <a:ext uri="{FF2B5EF4-FFF2-40B4-BE49-F238E27FC236}">
                  <a16:creationId xmlns:a16="http://schemas.microsoft.com/office/drawing/2014/main" id="{E62F5300-4CFA-D040-8847-75DCA0A4B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524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90" name="Rectangle 8">
              <a:extLst>
                <a:ext uri="{FF2B5EF4-FFF2-40B4-BE49-F238E27FC236}">
                  <a16:creationId xmlns:a16="http://schemas.microsoft.com/office/drawing/2014/main" id="{A319B5A7-A32A-8744-A057-9674B47A7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676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91" name="Rectangle 9">
              <a:extLst>
                <a:ext uri="{FF2B5EF4-FFF2-40B4-BE49-F238E27FC236}">
                  <a16:creationId xmlns:a16="http://schemas.microsoft.com/office/drawing/2014/main" id="{B17963D3-6480-C445-9905-F3809E859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8288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92" name="Rectangle 10">
              <a:extLst>
                <a:ext uri="{FF2B5EF4-FFF2-40B4-BE49-F238E27FC236}">
                  <a16:creationId xmlns:a16="http://schemas.microsoft.com/office/drawing/2014/main" id="{30A430EB-78F8-6344-836D-BB69E8617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9812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93" name="Rectangle 11">
              <a:extLst>
                <a:ext uri="{FF2B5EF4-FFF2-40B4-BE49-F238E27FC236}">
                  <a16:creationId xmlns:a16="http://schemas.microsoft.com/office/drawing/2014/main" id="{31D2AAA2-6782-A543-BF69-976C3B065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1336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94" name="Rectangle 12">
              <a:extLst>
                <a:ext uri="{FF2B5EF4-FFF2-40B4-BE49-F238E27FC236}">
                  <a16:creationId xmlns:a16="http://schemas.microsoft.com/office/drawing/2014/main" id="{50A8856C-DE15-574A-8EFF-0F9F7A08F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86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95" name="Rectangle 13">
              <a:extLst>
                <a:ext uri="{FF2B5EF4-FFF2-40B4-BE49-F238E27FC236}">
                  <a16:creationId xmlns:a16="http://schemas.microsoft.com/office/drawing/2014/main" id="{00CBE207-F0E6-894D-9E3C-7A550F18E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438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96" name="Rectangle 14">
              <a:extLst>
                <a:ext uri="{FF2B5EF4-FFF2-40B4-BE49-F238E27FC236}">
                  <a16:creationId xmlns:a16="http://schemas.microsoft.com/office/drawing/2014/main" id="{77D5955D-F796-FF48-95F3-D52FEA8FC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5908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2F3496-9675-324F-81B7-1A06E88FE570}"/>
                </a:ext>
              </a:extLst>
            </p:cNvPr>
            <p:cNvSpPr txBox="1"/>
            <p:nvPr/>
          </p:nvSpPr>
          <p:spPr>
            <a:xfrm>
              <a:off x="4800600" y="1352788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ourier New" charset="0"/>
                  <a:cs typeface="Courier New" charset="0"/>
                </a:rPr>
                <a:t>0x00</a:t>
              </a:r>
              <a:endParaRPr lang="en-US" altLang="zh-CN" sz="24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34229C-807D-004C-8848-0B5ED649B039}"/>
                </a:ext>
              </a:extLst>
            </p:cNvPr>
            <p:cNvSpPr txBox="1"/>
            <p:nvPr/>
          </p:nvSpPr>
          <p:spPr>
            <a:xfrm>
              <a:off x="4800600" y="1962350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ourier New" charset="0"/>
                  <a:cs typeface="Courier New" charset="0"/>
                </a:rPr>
                <a:t>0x04</a:t>
              </a:r>
              <a:endParaRPr lang="en-US" altLang="zh-CN" sz="24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endParaRPr>
            </a:p>
          </p:txBody>
        </p:sp>
        <p:sp>
          <p:nvSpPr>
            <p:cNvPr id="117799" name="Rectangle 17">
              <a:extLst>
                <a:ext uri="{FF2B5EF4-FFF2-40B4-BE49-F238E27FC236}">
                  <a16:creationId xmlns:a16="http://schemas.microsoft.com/office/drawing/2014/main" id="{0042154C-A373-2A46-9B40-963A3A39A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7432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00" name="Rectangle 18">
              <a:extLst>
                <a:ext uri="{FF2B5EF4-FFF2-40B4-BE49-F238E27FC236}">
                  <a16:creationId xmlns:a16="http://schemas.microsoft.com/office/drawing/2014/main" id="{A3A043E5-4A7B-6140-8ECF-579501062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8956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01" name="Rectangle 19">
              <a:extLst>
                <a:ext uri="{FF2B5EF4-FFF2-40B4-BE49-F238E27FC236}">
                  <a16:creationId xmlns:a16="http://schemas.microsoft.com/office/drawing/2014/main" id="{A19A99B3-9B6F-EB47-AA94-FD6CEA21F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048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02" name="Rectangle 20">
              <a:extLst>
                <a:ext uri="{FF2B5EF4-FFF2-40B4-BE49-F238E27FC236}">
                  <a16:creationId xmlns:a16="http://schemas.microsoft.com/office/drawing/2014/main" id="{8AF4A03C-67E8-AA4A-80CD-88616369B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200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C161D0-628F-DF44-BAA6-6574660F2787}"/>
                </a:ext>
              </a:extLst>
            </p:cNvPr>
            <p:cNvSpPr txBox="1"/>
            <p:nvPr/>
          </p:nvSpPr>
          <p:spPr>
            <a:xfrm>
              <a:off x="4800600" y="2571912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ourier New" charset="0"/>
                  <a:cs typeface="Courier New" charset="0"/>
                </a:rPr>
                <a:t>0x08</a:t>
              </a:r>
              <a:endParaRPr lang="en-US" altLang="zh-CN" sz="24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endParaRPr>
            </a:p>
          </p:txBody>
        </p:sp>
        <p:sp>
          <p:nvSpPr>
            <p:cNvPr id="117804" name="Rectangle 22">
              <a:extLst>
                <a:ext uri="{FF2B5EF4-FFF2-40B4-BE49-F238E27FC236}">
                  <a16:creationId xmlns:a16="http://schemas.microsoft.com/office/drawing/2014/main" id="{E1A235C9-C0C4-3A41-8B74-E18D35729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3528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05" name="Rectangle 23">
              <a:extLst>
                <a:ext uri="{FF2B5EF4-FFF2-40B4-BE49-F238E27FC236}">
                  <a16:creationId xmlns:a16="http://schemas.microsoft.com/office/drawing/2014/main" id="{300E79D5-1003-094A-82CB-ED27CC5F0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5052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06" name="Rectangle 24">
              <a:extLst>
                <a:ext uri="{FF2B5EF4-FFF2-40B4-BE49-F238E27FC236}">
                  <a16:creationId xmlns:a16="http://schemas.microsoft.com/office/drawing/2014/main" id="{6AA15BBE-6F06-6645-AD09-6D56C812D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6576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07" name="Rectangle 25">
              <a:extLst>
                <a:ext uri="{FF2B5EF4-FFF2-40B4-BE49-F238E27FC236}">
                  <a16:creationId xmlns:a16="http://schemas.microsoft.com/office/drawing/2014/main" id="{9A8EA023-B9C8-E944-A685-198D44B6F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810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33A2B9-42FC-F245-B478-58990C95EA1E}"/>
                </a:ext>
              </a:extLst>
            </p:cNvPr>
            <p:cNvSpPr txBox="1"/>
            <p:nvPr/>
          </p:nvSpPr>
          <p:spPr>
            <a:xfrm>
              <a:off x="4800600" y="3170363"/>
              <a:ext cx="762000" cy="3682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ourier New" charset="0"/>
                  <a:cs typeface="Courier New" charset="0"/>
                </a:rPr>
                <a:t>0x0C</a:t>
              </a:r>
              <a:endParaRPr lang="en-US" altLang="zh-CN" sz="24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endParaRPr>
            </a:p>
          </p:txBody>
        </p:sp>
        <p:sp>
          <p:nvSpPr>
            <p:cNvPr id="117809" name="Rectangle 27">
              <a:extLst>
                <a:ext uri="{FF2B5EF4-FFF2-40B4-BE49-F238E27FC236}">
                  <a16:creationId xmlns:a16="http://schemas.microsoft.com/office/drawing/2014/main" id="{5E4D1F5A-9C8D-4349-B670-86553A94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962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10" name="Rectangle 28">
              <a:extLst>
                <a:ext uri="{FF2B5EF4-FFF2-40B4-BE49-F238E27FC236}">
                  <a16:creationId xmlns:a16="http://schemas.microsoft.com/office/drawing/2014/main" id="{81606C46-421E-C943-9396-C9ACECD24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1148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11" name="Rectangle 29">
              <a:extLst>
                <a:ext uri="{FF2B5EF4-FFF2-40B4-BE49-F238E27FC236}">
                  <a16:creationId xmlns:a16="http://schemas.microsoft.com/office/drawing/2014/main" id="{05A218A2-5DB1-C249-B9A5-B8B2631B5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2672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12" name="Rectangle 30">
              <a:extLst>
                <a:ext uri="{FF2B5EF4-FFF2-40B4-BE49-F238E27FC236}">
                  <a16:creationId xmlns:a16="http://schemas.microsoft.com/office/drawing/2014/main" id="{F9925299-8B14-5544-AA17-9434831CA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4196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293E9D-57D3-F048-A961-1DC49A1EEC95}"/>
                </a:ext>
              </a:extLst>
            </p:cNvPr>
            <p:cNvSpPr txBox="1"/>
            <p:nvPr/>
          </p:nvSpPr>
          <p:spPr>
            <a:xfrm>
              <a:off x="4800600" y="3779925"/>
              <a:ext cx="762000" cy="3682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ourier New" charset="0"/>
                  <a:cs typeface="Courier New" charset="0"/>
                </a:rPr>
                <a:t>0x10</a:t>
              </a:r>
              <a:endParaRPr lang="en-US" altLang="zh-CN" sz="24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endParaRPr>
            </a:p>
          </p:txBody>
        </p:sp>
        <p:sp>
          <p:nvSpPr>
            <p:cNvPr id="117814" name="Rectangle 32">
              <a:extLst>
                <a:ext uri="{FF2B5EF4-FFF2-40B4-BE49-F238E27FC236}">
                  <a16:creationId xmlns:a16="http://schemas.microsoft.com/office/drawing/2014/main" id="{883E5014-0D26-3742-8E69-52B683517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572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15" name="Rectangle 33">
              <a:extLst>
                <a:ext uri="{FF2B5EF4-FFF2-40B4-BE49-F238E27FC236}">
                  <a16:creationId xmlns:a16="http://schemas.microsoft.com/office/drawing/2014/main" id="{6FC34EA5-9798-A24B-B406-D488CEB4D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724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16" name="Rectangle 34">
              <a:extLst>
                <a:ext uri="{FF2B5EF4-FFF2-40B4-BE49-F238E27FC236}">
                  <a16:creationId xmlns:a16="http://schemas.microsoft.com/office/drawing/2014/main" id="{12A9222C-3F42-0F41-8176-6FB394EBE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8768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17" name="Rectangle 35">
              <a:extLst>
                <a:ext uri="{FF2B5EF4-FFF2-40B4-BE49-F238E27FC236}">
                  <a16:creationId xmlns:a16="http://schemas.microsoft.com/office/drawing/2014/main" id="{3D6686F2-0370-0042-A9C9-C4DC195B7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0292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BD9EE1-3387-A947-A4CC-B2CCD14A7F1B}"/>
                </a:ext>
              </a:extLst>
            </p:cNvPr>
            <p:cNvSpPr txBox="1"/>
            <p:nvPr/>
          </p:nvSpPr>
          <p:spPr>
            <a:xfrm>
              <a:off x="4800600" y="4400599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r">
                <a:spcBef>
                  <a:spcPct val="20000"/>
                </a:spcBef>
                <a:defRPr/>
              </a:pPr>
              <a:r>
                <a:rPr lang="en-US" altLang="zh-CN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ourier New" charset="0"/>
                  <a:cs typeface="Courier New" charset="0"/>
                </a:rPr>
                <a:t>0x14</a:t>
              </a:r>
              <a:endParaRPr lang="en-US" altLang="zh-CN" sz="24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33E4A6A-6D09-164A-9833-A48FC2F01388}"/>
              </a:ext>
            </a:extLst>
          </p:cNvPr>
          <p:cNvSpPr txBox="1"/>
          <p:nvPr/>
        </p:nvSpPr>
        <p:spPr>
          <a:xfrm>
            <a:off x="5943600" y="1554163"/>
            <a:ext cx="1371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&amp;s[0].c1</a:t>
            </a:r>
            <a:endParaRPr lang="en-US" altLang="zh-CN" sz="240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CC964B8-14C2-1942-85B6-1EFA4DC8F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752600"/>
            <a:ext cx="381000" cy="152400"/>
          </a:xfrm>
          <a:prstGeom prst="rect">
            <a:avLst/>
          </a:prstGeom>
          <a:solidFill>
            <a:srgbClr val="FF9797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A406C3-E8FE-A74C-AF6C-5B4956757025}"/>
              </a:ext>
            </a:extLst>
          </p:cNvPr>
          <p:cNvSpPr txBox="1"/>
          <p:nvPr/>
        </p:nvSpPr>
        <p:spPr>
          <a:xfrm>
            <a:off x="5943600" y="4022725"/>
            <a:ext cx="13716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&amp;s[0].c2</a:t>
            </a:r>
            <a:endParaRPr lang="en-US" altLang="zh-CN" sz="240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4931801-48D0-C441-9EBB-1450A7857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381000" cy="152400"/>
          </a:xfrm>
          <a:prstGeom prst="rect">
            <a:avLst/>
          </a:prstGeom>
          <a:solidFill>
            <a:srgbClr val="FF9797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101722-577A-5B46-B33C-8658DFDF45CF}"/>
              </a:ext>
            </a:extLst>
          </p:cNvPr>
          <p:cNvSpPr txBox="1"/>
          <p:nvPr/>
        </p:nvSpPr>
        <p:spPr>
          <a:xfrm>
            <a:off x="5943600" y="2176463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>
                <a:solidFill>
                  <a:srgbClr val="00B05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&amp;x[0].i</a:t>
            </a:r>
            <a:endParaRPr lang="en-US" altLang="zh-CN" sz="2400">
              <a:solidFill>
                <a:srgbClr val="00B05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grpSp>
        <p:nvGrpSpPr>
          <p:cNvPr id="3" name="Group 97">
            <a:extLst>
              <a:ext uri="{FF2B5EF4-FFF2-40B4-BE49-F238E27FC236}">
                <a16:creationId xmlns:a16="http://schemas.microsoft.com/office/drawing/2014/main" id="{31DEF8AB-F320-BB42-9793-2E79E864BD60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362200"/>
            <a:ext cx="381000" cy="1828800"/>
            <a:chOff x="5562600" y="2362200"/>
            <a:chExt cx="381000" cy="1828800"/>
          </a:xfrm>
        </p:grpSpPr>
        <p:grpSp>
          <p:nvGrpSpPr>
            <p:cNvPr id="117774" name="Group 67">
              <a:extLst>
                <a:ext uri="{FF2B5EF4-FFF2-40B4-BE49-F238E27FC236}">
                  <a16:creationId xmlns:a16="http://schemas.microsoft.com/office/drawing/2014/main" id="{FDE0109B-AC67-6C45-BBFA-5EAA034CC9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2362200"/>
              <a:ext cx="381000" cy="609600"/>
              <a:chOff x="5562600" y="2133600"/>
              <a:chExt cx="381000" cy="609600"/>
            </a:xfrm>
          </p:grpSpPr>
          <p:sp>
            <p:nvSpPr>
              <p:cNvPr id="117785" name="Rectangle 69">
                <a:extLst>
                  <a:ext uri="{FF2B5EF4-FFF2-40B4-BE49-F238E27FC236}">
                    <a16:creationId xmlns:a16="http://schemas.microsoft.com/office/drawing/2014/main" id="{DF32D3D6-C879-BE4B-8933-29FC51B51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1336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786" name="Rectangle 70">
                <a:extLst>
                  <a:ext uri="{FF2B5EF4-FFF2-40B4-BE49-F238E27FC236}">
                    <a16:creationId xmlns:a16="http://schemas.microsoft.com/office/drawing/2014/main" id="{1D193C9D-70B5-1F43-BF02-19599F695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2860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787" name="Rectangle 71">
                <a:extLst>
                  <a:ext uri="{FF2B5EF4-FFF2-40B4-BE49-F238E27FC236}">
                    <a16:creationId xmlns:a16="http://schemas.microsoft.com/office/drawing/2014/main" id="{671F0C9C-F8F8-884B-8A67-A13F81BBA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4384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788" name="Rectangle 72">
                <a:extLst>
                  <a:ext uri="{FF2B5EF4-FFF2-40B4-BE49-F238E27FC236}">
                    <a16:creationId xmlns:a16="http://schemas.microsoft.com/office/drawing/2014/main" id="{F9A40429-0060-384F-A94A-1518078DE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5908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7775" name="Group 73">
              <a:extLst>
                <a:ext uri="{FF2B5EF4-FFF2-40B4-BE49-F238E27FC236}">
                  <a16:creationId xmlns:a16="http://schemas.microsoft.com/office/drawing/2014/main" id="{58A1C639-FA31-E745-894B-65E41ADADD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2971800"/>
              <a:ext cx="381000" cy="609600"/>
              <a:chOff x="5562600" y="2133600"/>
              <a:chExt cx="381000" cy="609600"/>
            </a:xfrm>
          </p:grpSpPr>
          <p:sp>
            <p:nvSpPr>
              <p:cNvPr id="117781" name="Rectangle 74">
                <a:extLst>
                  <a:ext uri="{FF2B5EF4-FFF2-40B4-BE49-F238E27FC236}">
                    <a16:creationId xmlns:a16="http://schemas.microsoft.com/office/drawing/2014/main" id="{C7257A6D-5855-B249-B695-41AD9D3B6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1336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782" name="Rectangle 76">
                <a:extLst>
                  <a:ext uri="{FF2B5EF4-FFF2-40B4-BE49-F238E27FC236}">
                    <a16:creationId xmlns:a16="http://schemas.microsoft.com/office/drawing/2014/main" id="{7D7BE8C7-1FD7-EF43-8924-A7079DB94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2860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783" name="Rectangle 79">
                <a:extLst>
                  <a:ext uri="{FF2B5EF4-FFF2-40B4-BE49-F238E27FC236}">
                    <a16:creationId xmlns:a16="http://schemas.microsoft.com/office/drawing/2014/main" id="{DCD0ED5E-9584-9241-A1CF-405519A83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4384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784" name="Rectangle 85">
                <a:extLst>
                  <a:ext uri="{FF2B5EF4-FFF2-40B4-BE49-F238E27FC236}">
                    <a16:creationId xmlns:a16="http://schemas.microsoft.com/office/drawing/2014/main" id="{F29850F9-495C-9142-86C0-3A73A52A2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5908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7776" name="Group 86">
              <a:extLst>
                <a:ext uri="{FF2B5EF4-FFF2-40B4-BE49-F238E27FC236}">
                  <a16:creationId xmlns:a16="http://schemas.microsoft.com/office/drawing/2014/main" id="{E3492777-F1D5-004B-AAD7-127CA0288E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3581400"/>
              <a:ext cx="381000" cy="609600"/>
              <a:chOff x="5562600" y="2133600"/>
              <a:chExt cx="381000" cy="609600"/>
            </a:xfrm>
          </p:grpSpPr>
          <p:sp>
            <p:nvSpPr>
              <p:cNvPr id="117777" name="Rectangle 87">
                <a:extLst>
                  <a:ext uri="{FF2B5EF4-FFF2-40B4-BE49-F238E27FC236}">
                    <a16:creationId xmlns:a16="http://schemas.microsoft.com/office/drawing/2014/main" id="{CA0AAE3F-AEE2-7F47-91DA-F825B851C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1336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778" name="Rectangle 88">
                <a:extLst>
                  <a:ext uri="{FF2B5EF4-FFF2-40B4-BE49-F238E27FC236}">
                    <a16:creationId xmlns:a16="http://schemas.microsoft.com/office/drawing/2014/main" id="{41D8CC22-5C8D-9D42-8FAF-80E4AB3D6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2860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779" name="Rectangle 95">
                <a:extLst>
                  <a:ext uri="{FF2B5EF4-FFF2-40B4-BE49-F238E27FC236}">
                    <a16:creationId xmlns:a16="http://schemas.microsoft.com/office/drawing/2014/main" id="{DE0A4B0F-1646-DF42-84B3-A38395E57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4384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780" name="Rectangle 96">
                <a:extLst>
                  <a:ext uri="{FF2B5EF4-FFF2-40B4-BE49-F238E27FC236}">
                    <a16:creationId xmlns:a16="http://schemas.microsoft.com/office/drawing/2014/main" id="{458D7D93-54B0-6447-9196-9953FB936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5908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A281A430-26DC-0C43-AC6B-BB78D6F83292}"/>
              </a:ext>
            </a:extLst>
          </p:cNvPr>
          <p:cNvSpPr txBox="1"/>
          <p:nvPr/>
        </p:nvSpPr>
        <p:spPr>
          <a:xfrm>
            <a:off x="5943600" y="4659313"/>
            <a:ext cx="1371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sz="180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&amp;s[1].c1</a:t>
            </a:r>
            <a:endParaRPr lang="en-US" altLang="zh-CN" sz="240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E9AD8E-6D6B-7145-A4A4-477155574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800600"/>
            <a:ext cx="381000" cy="152400"/>
          </a:xfrm>
          <a:prstGeom prst="rect">
            <a:avLst/>
          </a:prstGeom>
          <a:solidFill>
            <a:srgbClr val="FF9797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78B148E-F2CE-EF4C-99DD-686500978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752600"/>
            <a:ext cx="533400" cy="30480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65" grpId="0"/>
      <p:bldP spid="66" grpId="0" animBg="1"/>
      <p:bldP spid="67" grpId="0"/>
      <p:bldP spid="99" grpId="0"/>
      <p:bldP spid="100" grpId="0" animBg="1"/>
      <p:bldP spid="101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95605" cy="4972050"/>
          </a:xfrm>
          <a:ln/>
        </p:spPr>
        <p:txBody>
          <a:bodyPr/>
          <a:lstStyle/>
          <a:p>
            <a:r>
              <a:rPr lang="en-US" dirty="0"/>
              <a:t>Put large data types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 (largest alignment requirement K=4)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S4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5353050" y="2017712"/>
            <a:ext cx="2224088" cy="156368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S5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</a:p>
          <a:p>
            <a:pPr algn="l"/>
            <a:r>
              <a:rPr lang="en-US" sz="1800" b="1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4140200" y="2298700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633413" y="378904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1903413" y="378904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950913" y="378904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3149600" y="378904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3467100" y="378904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18923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35000" y="52578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21590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2476500" y="5257800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2 bytes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03FDB-DB90-45AD-B76E-0870D5396EDC}"/>
              </a:ext>
            </a:extLst>
          </p:cNvPr>
          <p:cNvSpPr txBox="1"/>
          <p:nvPr/>
        </p:nvSpPr>
        <p:spPr>
          <a:xfrm>
            <a:off x="4455285" y="3826226"/>
            <a:ext cx="98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12 bytes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669F17-5823-4381-A996-BAA2938FECBB}"/>
              </a:ext>
            </a:extLst>
          </p:cNvPr>
          <p:cNvSpPr txBox="1"/>
          <p:nvPr/>
        </p:nvSpPr>
        <p:spPr>
          <a:xfrm>
            <a:off x="3236473" y="5257800"/>
            <a:ext cx="87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8 bytes</a:t>
            </a:r>
          </a:p>
        </p:txBody>
      </p:sp>
    </p:spTree>
    <p:extLst>
      <p:ext uri="{BB962C8B-B14F-4D97-AF65-F5344CB8AC3E}">
        <p14:creationId xmlns:p14="http://schemas.microsoft.com/office/powerpoint/2010/main" val="8586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0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C3017-1634-CCA7-EE4B-A1814C27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79FA5-5104-7AD1-4653-A10DEF8AB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018" y="1516947"/>
            <a:ext cx="8855645" cy="497205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两个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多个部分，同一段内存有不同的解读方式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 single object can be referenced by using different data types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syntax</a:t>
            </a:r>
            <a:r>
              <a:rPr lang="en-US" altLang="zh-CN" dirty="0">
                <a:ea typeface="宋体" panose="02010600030101010101" pitchFamily="2" charset="-122"/>
              </a:rPr>
              <a:t> of a union declaration is identical to that for structures, but its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semantics</a:t>
            </a:r>
            <a:r>
              <a:rPr lang="en-US" altLang="zh-CN" dirty="0">
                <a:ea typeface="宋体" panose="02010600030101010101" pitchFamily="2" charset="-122"/>
              </a:rPr>
              <a:t> are very different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Rather than having the different fields reference different blocks of memory, they all reference the same block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7647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AE809-D914-5456-52B0-327E0E54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Union</a:t>
            </a:r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481866D-34B7-EB0B-71F0-96AE8E6592C7}"/>
              </a:ext>
            </a:extLst>
          </p:cNvPr>
          <p:cNvSpPr txBox="1">
            <a:spLocks/>
          </p:cNvSpPr>
          <p:nvPr/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575800C-68DD-FE40-929D-06DA7E75CFEF}" type="slidenum">
              <a:rPr lang="zh-CN" altLang="en-US" smtClean="0"/>
              <a:pPr>
                <a:defRPr/>
              </a:pPr>
              <a:t>94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5A52A8-085E-2CC0-5892-3925D7662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7" y="1657350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zh-CN" kern="0">
                <a:latin typeface="Courier" pitchFamily="2" charset="0"/>
                <a:ea typeface="宋体" panose="02010600030101010101" pitchFamily="2" charset="-122"/>
              </a:rPr>
              <a:t>struct S3 {</a:t>
            </a:r>
          </a:p>
          <a:p>
            <a:pPr>
              <a:buFontTx/>
              <a:buNone/>
            </a:pPr>
            <a:r>
              <a:rPr lang="en-US" altLang="zh-CN" kern="0">
                <a:latin typeface="Courier" pitchFamily="2" charset="0"/>
                <a:ea typeface="宋体" panose="02010600030101010101" pitchFamily="2" charset="-122"/>
              </a:rPr>
              <a:t>	char c;</a:t>
            </a:r>
          </a:p>
          <a:p>
            <a:pPr>
              <a:buFontTx/>
              <a:buNone/>
            </a:pPr>
            <a:r>
              <a:rPr lang="en-US" altLang="zh-CN" kern="0">
                <a:latin typeface="Courier" pitchFamily="2" charset="0"/>
                <a:ea typeface="宋体" panose="02010600030101010101" pitchFamily="2" charset="-122"/>
              </a:rPr>
              <a:t>	int i[2];</a:t>
            </a:r>
          </a:p>
          <a:p>
            <a:pPr>
              <a:buFontTx/>
              <a:buNone/>
            </a:pPr>
            <a:r>
              <a:rPr lang="en-US" altLang="zh-CN" kern="0">
                <a:latin typeface="Courier" pitchFamily="2" charset="0"/>
                <a:ea typeface="宋体" panose="02010600030101010101" pitchFamily="2" charset="-122"/>
              </a:rPr>
              <a:t>	double v;</a:t>
            </a:r>
          </a:p>
          <a:p>
            <a:pPr>
              <a:buFontTx/>
              <a:buNone/>
            </a:pPr>
            <a:r>
              <a:rPr lang="en-US" altLang="zh-CN" kern="0">
                <a:latin typeface="Courier" pitchFamily="2" charset="0"/>
                <a:ea typeface="宋体" panose="02010600030101010101" pitchFamily="2" charset="-122"/>
              </a:rPr>
              <a:t>};</a:t>
            </a:r>
          </a:p>
          <a:p>
            <a:pPr>
              <a:buFontTx/>
              <a:buNone/>
            </a:pPr>
            <a:r>
              <a:rPr lang="en-US" altLang="zh-CN" kern="0">
                <a:latin typeface="Courier" pitchFamily="2" charset="0"/>
                <a:ea typeface="宋体" panose="02010600030101010101" pitchFamily="2" charset="-122"/>
              </a:rPr>
              <a:t>union U3 {</a:t>
            </a:r>
          </a:p>
          <a:p>
            <a:pPr>
              <a:buFontTx/>
              <a:buNone/>
            </a:pPr>
            <a:r>
              <a:rPr lang="en-US" altLang="zh-CN" kern="0">
                <a:latin typeface="Courier" pitchFamily="2" charset="0"/>
                <a:ea typeface="宋体" panose="02010600030101010101" pitchFamily="2" charset="-122"/>
              </a:rPr>
              <a:t>	char c;</a:t>
            </a:r>
          </a:p>
          <a:p>
            <a:pPr>
              <a:buFontTx/>
              <a:buNone/>
            </a:pPr>
            <a:r>
              <a:rPr lang="en-US" altLang="zh-CN" kern="0">
                <a:latin typeface="Courier" pitchFamily="2" charset="0"/>
                <a:ea typeface="宋体" panose="02010600030101010101" pitchFamily="2" charset="-122"/>
              </a:rPr>
              <a:t>	int i[2];</a:t>
            </a:r>
          </a:p>
          <a:p>
            <a:pPr>
              <a:buFontTx/>
              <a:buNone/>
            </a:pPr>
            <a:r>
              <a:rPr lang="en-US" altLang="zh-CN" kern="0">
                <a:latin typeface="Courier" pitchFamily="2" charset="0"/>
                <a:ea typeface="宋体" panose="02010600030101010101" pitchFamily="2" charset="-122"/>
              </a:rPr>
              <a:t>	double v;</a:t>
            </a:r>
          </a:p>
          <a:p>
            <a:pPr>
              <a:buFontTx/>
              <a:buNone/>
            </a:pPr>
            <a:r>
              <a:rPr lang="en-US" altLang="zh-CN" kern="0">
                <a:latin typeface="Courier" pitchFamily="2" charset="0"/>
                <a:ea typeface="宋体" panose="02010600030101010101" pitchFamily="2" charset="-122"/>
              </a:rPr>
              <a:t>};</a:t>
            </a:r>
            <a:endParaRPr lang="en-US" altLang="zh-CN" kern="0" dirty="0">
              <a:latin typeface="Courier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65ACCFD4-EBA6-594A-5F85-D20E628D51B6}"/>
              </a:ext>
            </a:extLst>
          </p:cNvPr>
          <p:cNvGraphicFramePr>
            <a:graphicFrameLocks noGrp="1"/>
          </p:cNvGraphicFramePr>
          <p:nvPr/>
        </p:nvGraphicFramePr>
        <p:xfrm>
          <a:off x="3276600" y="2590800"/>
          <a:ext cx="4762500" cy="13716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S3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U3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48D330CE-AA82-4BE8-F07E-C60C0E698DE8}"/>
              </a:ext>
            </a:extLst>
          </p:cNvPr>
          <p:cNvSpPr/>
          <p:nvPr/>
        </p:nvSpPr>
        <p:spPr>
          <a:xfrm>
            <a:off x="3276600" y="1553277"/>
            <a:ext cx="6019800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b="0" dirty="0">
                <a:latin typeface="+mj-lt"/>
                <a:ea typeface="宋体" panose="02010600030101010101" pitchFamily="2" charset="-122"/>
              </a:rPr>
              <a:t>The offsets of the fields, as well as the total size of data types S3 and U3, are:</a:t>
            </a:r>
          </a:p>
        </p:txBody>
      </p:sp>
    </p:spTree>
    <p:extLst>
      <p:ext uri="{BB962C8B-B14F-4D97-AF65-F5344CB8AC3E}">
        <p14:creationId xmlns:p14="http://schemas.microsoft.com/office/powerpoint/2010/main" val="252510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>
                <a:latin typeface="Calibri" pitchFamily="-96" charset="0"/>
              </a:rPr>
              <a:t>Floating Point</a:t>
            </a: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  <a:p>
            <a:pPr lvl="1"/>
            <a:r>
              <a:rPr lang="en-US" dirty="0"/>
              <a:t>x87 FP</a:t>
            </a:r>
          </a:p>
          <a:p>
            <a:pPr lvl="2"/>
            <a:r>
              <a:rPr lang="en-US" dirty="0"/>
              <a:t>Legacy, very ugly</a:t>
            </a:r>
          </a:p>
          <a:p>
            <a:pPr lvl="1"/>
            <a:r>
              <a:rPr lang="en-US" dirty="0"/>
              <a:t>SSE FP</a:t>
            </a:r>
          </a:p>
          <a:p>
            <a:pPr lvl="2"/>
            <a:r>
              <a:rPr lang="en-US" dirty="0"/>
              <a:t>Supported by server machines</a:t>
            </a:r>
          </a:p>
          <a:p>
            <a:pPr lvl="2"/>
            <a:r>
              <a:rPr lang="en-US" dirty="0"/>
              <a:t>Special case use of vector instructions</a:t>
            </a:r>
          </a:p>
          <a:p>
            <a:pPr lvl="1"/>
            <a:r>
              <a:rPr lang="en-US" dirty="0"/>
              <a:t>AVX FP</a:t>
            </a:r>
          </a:p>
          <a:p>
            <a:pPr lvl="2"/>
            <a:r>
              <a:rPr lang="en-US" dirty="0"/>
              <a:t>Newest version</a:t>
            </a:r>
          </a:p>
          <a:p>
            <a:pPr lvl="2"/>
            <a:r>
              <a:rPr lang="en-US" dirty="0"/>
              <a:t>Similar to SSE</a:t>
            </a:r>
          </a:p>
          <a:p>
            <a:pPr lvl="2"/>
            <a:r>
              <a:rPr lang="en-US" dirty="0"/>
              <a:t>Documented in book</a:t>
            </a:r>
          </a:p>
        </p:txBody>
      </p:sp>
    </p:spTree>
    <p:extLst>
      <p:ext uri="{BB962C8B-B14F-4D97-AF65-F5344CB8AC3E}">
        <p14:creationId xmlns:p14="http://schemas.microsoft.com/office/powerpoint/2010/main" val="41534306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5573" y="80169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Programming with SSE3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692398"/>
            <a:ext cx="8307387" cy="5378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XMM Registers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16 total, each 16 bytes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16 single-byte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8 16-bit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4 32-bit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4 single-precision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2 double-precision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 single-precision float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 double-precision float</a:t>
            </a:r>
          </a:p>
        </p:txBody>
      </p:sp>
      <p:grpSp>
        <p:nvGrpSpPr>
          <p:cNvPr id="39940" name="Group 20"/>
          <p:cNvGrpSpPr>
            <a:grpSpLocks/>
          </p:cNvGrpSpPr>
          <p:nvPr/>
        </p:nvGrpSpPr>
        <p:grpSpPr bwMode="auto">
          <a:xfrm>
            <a:off x="609600" y="1911598"/>
            <a:ext cx="7315200" cy="304800"/>
            <a:chOff x="768" y="864"/>
            <a:chExt cx="4608" cy="192"/>
          </a:xfrm>
        </p:grpSpPr>
        <p:sp>
          <p:nvSpPr>
            <p:cNvPr id="40063" name="Rectangle 4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4" name="Rectangle 5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5" name="Rectangle 6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6" name="Rectangle 7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7" name="Rectangle 8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8" name="Rectangle 9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9" name="Rectangle 10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0" name="Rectangle 11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1" name="Rectangle 12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2" name="Rectangle 13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3" name="Rectangle 14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4" name="Rectangle 15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5" name="Rectangle 16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6" name="Rectangle 17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7" name="Rectangle 18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8" name="Rectangle 19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9600" y="2620144"/>
            <a:ext cx="7315200" cy="304800"/>
            <a:chOff x="609600" y="2546350"/>
            <a:chExt cx="7315200" cy="304800"/>
          </a:xfrm>
        </p:grpSpPr>
        <p:grpSp>
          <p:nvGrpSpPr>
            <p:cNvPr id="39941" name="Group 21"/>
            <p:cNvGrpSpPr>
              <a:grpSpLocks/>
            </p:cNvGrpSpPr>
            <p:nvPr/>
          </p:nvGrpSpPr>
          <p:grpSpPr bwMode="auto">
            <a:xfrm>
              <a:off x="609600" y="2546350"/>
              <a:ext cx="7315200" cy="304800"/>
              <a:chOff x="768" y="864"/>
              <a:chExt cx="4608" cy="192"/>
            </a:xfrm>
          </p:grpSpPr>
          <p:sp>
            <p:nvSpPr>
              <p:cNvPr id="40047" name="Rectangle 2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8" name="Rectangle 2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9" name="Rectangle 2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0" name="Rectangle 2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1" name="Rectangle 2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2" name="Rectangle 2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3" name="Rectangle 2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4" name="Rectangle 2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5" name="Rectangle 3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6" name="Rectangle 3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7" name="Rectangle 3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8" name="Rectangle 3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9" name="Rectangle 3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0" name="Rectangle 3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1" name="Rectangle 3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2" name="Rectangle 3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45" name="Rectangle 89"/>
            <p:cNvSpPr>
              <a:spLocks noChangeArrowheads="1"/>
            </p:cNvSpPr>
            <p:nvPr/>
          </p:nvSpPr>
          <p:spPr bwMode="auto">
            <a:xfrm>
              <a:off x="609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6" name="Rectangle 90"/>
            <p:cNvSpPr>
              <a:spLocks noChangeArrowheads="1"/>
            </p:cNvSpPr>
            <p:nvPr/>
          </p:nvSpPr>
          <p:spPr bwMode="auto">
            <a:xfrm>
              <a:off x="1524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7" name="Rectangle 91"/>
            <p:cNvSpPr>
              <a:spLocks noChangeArrowheads="1"/>
            </p:cNvSpPr>
            <p:nvPr/>
          </p:nvSpPr>
          <p:spPr bwMode="auto">
            <a:xfrm>
              <a:off x="2438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8" name="Rectangle 92"/>
            <p:cNvSpPr>
              <a:spLocks noChangeArrowheads="1"/>
            </p:cNvSpPr>
            <p:nvPr/>
          </p:nvSpPr>
          <p:spPr bwMode="auto">
            <a:xfrm>
              <a:off x="33528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9" name="Rectangle 93"/>
            <p:cNvSpPr>
              <a:spLocks noChangeArrowheads="1"/>
            </p:cNvSpPr>
            <p:nvPr/>
          </p:nvSpPr>
          <p:spPr bwMode="auto">
            <a:xfrm>
              <a:off x="42672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0" name="Rectangle 94"/>
            <p:cNvSpPr>
              <a:spLocks noChangeArrowheads="1"/>
            </p:cNvSpPr>
            <p:nvPr/>
          </p:nvSpPr>
          <p:spPr bwMode="auto">
            <a:xfrm>
              <a:off x="5181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1" name="Rectangle 95"/>
            <p:cNvSpPr>
              <a:spLocks noChangeArrowheads="1"/>
            </p:cNvSpPr>
            <p:nvPr/>
          </p:nvSpPr>
          <p:spPr bwMode="auto">
            <a:xfrm>
              <a:off x="6096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2" name="Rectangle 96"/>
            <p:cNvSpPr>
              <a:spLocks noChangeArrowheads="1"/>
            </p:cNvSpPr>
            <p:nvPr/>
          </p:nvSpPr>
          <p:spPr bwMode="auto">
            <a:xfrm>
              <a:off x="7010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9600" y="3340224"/>
            <a:ext cx="7315200" cy="304800"/>
            <a:chOff x="609600" y="3308350"/>
            <a:chExt cx="7315200" cy="304800"/>
          </a:xfrm>
        </p:grpSpPr>
        <p:grpSp>
          <p:nvGrpSpPr>
            <p:cNvPr id="39942" name="Group 38"/>
            <p:cNvGrpSpPr>
              <a:grpSpLocks/>
            </p:cNvGrpSpPr>
            <p:nvPr/>
          </p:nvGrpSpPr>
          <p:grpSpPr bwMode="auto">
            <a:xfrm>
              <a:off x="609600" y="3308350"/>
              <a:ext cx="7315200" cy="304800"/>
              <a:chOff x="768" y="864"/>
              <a:chExt cx="4608" cy="192"/>
            </a:xfrm>
          </p:grpSpPr>
          <p:sp>
            <p:nvSpPr>
              <p:cNvPr id="40031" name="Rectangle 39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2" name="Rectangle 40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3" name="Rectangle 41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4" name="Rectangle 42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5" name="Rectangle 43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6" name="Rectangle 44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7" name="Rectangle 45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8" name="Rectangle 46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9" name="Rectangle 47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0" name="Rectangle 48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1" name="Rectangle 49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2" name="Rectangle 50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3" name="Rectangle 51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4" name="Rectangle 52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5" name="Rectangle 53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6" name="Rectangle 54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3" name="Rectangle 97"/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4" name="Rectangle 98"/>
            <p:cNvSpPr>
              <a:spLocks noChangeArrowheads="1"/>
            </p:cNvSpPr>
            <p:nvPr/>
          </p:nvSpPr>
          <p:spPr bwMode="auto">
            <a:xfrm>
              <a:off x="24384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5" name="Rectangle 99"/>
            <p:cNvSpPr>
              <a:spLocks noChangeArrowheads="1"/>
            </p:cNvSpPr>
            <p:nvPr/>
          </p:nvSpPr>
          <p:spPr bwMode="auto">
            <a:xfrm>
              <a:off x="42672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6" name="Rectangle 100"/>
            <p:cNvSpPr>
              <a:spLocks noChangeArrowheads="1"/>
            </p:cNvSpPr>
            <p:nvPr/>
          </p:nvSpPr>
          <p:spPr bwMode="auto">
            <a:xfrm>
              <a:off x="60960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" y="4043536"/>
            <a:ext cx="7315200" cy="304800"/>
            <a:chOff x="609600" y="4070350"/>
            <a:chExt cx="7315200" cy="304800"/>
          </a:xfrm>
        </p:grpSpPr>
        <p:grpSp>
          <p:nvGrpSpPr>
            <p:cNvPr id="39943" name="Group 55"/>
            <p:cNvGrpSpPr>
              <a:grpSpLocks/>
            </p:cNvGrpSpPr>
            <p:nvPr/>
          </p:nvGrpSpPr>
          <p:grpSpPr bwMode="auto">
            <a:xfrm>
              <a:off x="609600" y="4070350"/>
              <a:ext cx="7315200" cy="304800"/>
              <a:chOff x="768" y="864"/>
              <a:chExt cx="4608" cy="192"/>
            </a:xfrm>
          </p:grpSpPr>
          <p:sp>
            <p:nvSpPr>
              <p:cNvPr id="40015" name="Rectangle 56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6" name="Rectangle 57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7" name="Rectangle 58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8" name="Rectangle 59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9" name="Rectangle 60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0" name="Rectangle 61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1" name="Rectangle 62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2" name="Rectangle 63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3" name="Rectangle 64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4" name="Rectangle 65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5" name="Rectangle 66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6" name="Rectangle 67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7" name="Rectangle 68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8" name="Rectangle 69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9" name="Rectangle 70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0" name="Rectangle 71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7" name="Rectangle 101"/>
            <p:cNvSpPr>
              <a:spLocks noChangeArrowheads="1"/>
            </p:cNvSpPr>
            <p:nvPr/>
          </p:nvSpPr>
          <p:spPr bwMode="auto">
            <a:xfrm>
              <a:off x="6096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8" name="Rectangle 102"/>
            <p:cNvSpPr>
              <a:spLocks noChangeArrowheads="1"/>
            </p:cNvSpPr>
            <p:nvPr/>
          </p:nvSpPr>
          <p:spPr bwMode="auto">
            <a:xfrm>
              <a:off x="24384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9" name="Rectangle 103"/>
            <p:cNvSpPr>
              <a:spLocks noChangeArrowheads="1"/>
            </p:cNvSpPr>
            <p:nvPr/>
          </p:nvSpPr>
          <p:spPr bwMode="auto">
            <a:xfrm>
              <a:off x="42672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0" name="Rectangle 104"/>
            <p:cNvSpPr>
              <a:spLocks noChangeArrowheads="1"/>
            </p:cNvSpPr>
            <p:nvPr/>
          </p:nvSpPr>
          <p:spPr bwMode="auto">
            <a:xfrm>
              <a:off x="60960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9600" y="4852392"/>
            <a:ext cx="7315200" cy="304800"/>
            <a:chOff x="609600" y="4832350"/>
            <a:chExt cx="7315200" cy="304800"/>
          </a:xfrm>
        </p:grpSpPr>
        <p:grpSp>
          <p:nvGrpSpPr>
            <p:cNvPr id="39944" name="Group 72"/>
            <p:cNvGrpSpPr>
              <a:grpSpLocks/>
            </p:cNvGrpSpPr>
            <p:nvPr/>
          </p:nvGrpSpPr>
          <p:grpSpPr bwMode="auto">
            <a:xfrm>
              <a:off x="609600" y="4832350"/>
              <a:ext cx="7315200" cy="304800"/>
              <a:chOff x="768" y="864"/>
              <a:chExt cx="4608" cy="192"/>
            </a:xfrm>
          </p:grpSpPr>
          <p:sp>
            <p:nvSpPr>
              <p:cNvPr id="39999" name="Rectangle 73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0" name="Rectangle 74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1" name="Rectangle 75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2" name="Rectangle 76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3" name="Rectangle 77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4" name="Rectangle 78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5" name="Rectangle 79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6" name="Rectangle 80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7" name="Rectangle 81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8" name="Rectangle 82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9" name="Rectangle 83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0" name="Rectangle 84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1" name="Rectangle 85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2" name="Rectangle 86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3" name="Rectangle 87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4" name="Rectangle 88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1" name="Rectangle 105"/>
            <p:cNvSpPr>
              <a:spLocks noChangeArrowheads="1"/>
            </p:cNvSpPr>
            <p:nvPr/>
          </p:nvSpPr>
          <p:spPr bwMode="auto">
            <a:xfrm>
              <a:off x="6096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2" name="Rectangle 109"/>
            <p:cNvSpPr>
              <a:spLocks noChangeArrowheads="1"/>
            </p:cNvSpPr>
            <p:nvPr/>
          </p:nvSpPr>
          <p:spPr bwMode="auto">
            <a:xfrm>
              <a:off x="42672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" y="5572472"/>
            <a:ext cx="7315200" cy="304800"/>
            <a:chOff x="609600" y="5638800"/>
            <a:chExt cx="7315200" cy="304800"/>
          </a:xfrm>
        </p:grpSpPr>
        <p:grpSp>
          <p:nvGrpSpPr>
            <p:cNvPr id="39963" name="Group 110"/>
            <p:cNvGrpSpPr>
              <a:grpSpLocks/>
            </p:cNvGrpSpPr>
            <p:nvPr/>
          </p:nvGrpSpPr>
          <p:grpSpPr bwMode="auto">
            <a:xfrm>
              <a:off x="609600" y="5638800"/>
              <a:ext cx="7315200" cy="304800"/>
              <a:chOff x="768" y="864"/>
              <a:chExt cx="4608" cy="192"/>
            </a:xfrm>
          </p:grpSpPr>
          <p:sp>
            <p:nvSpPr>
              <p:cNvPr id="39983" name="Rectangle 111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4" name="Rectangle 112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5" name="Rectangle 113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6" name="Rectangle 114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7" name="Rectangle 115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8" name="Rectangle 116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9" name="Rectangle 11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0" name="Rectangle 118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1" name="Rectangle 119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2" name="Rectangle 120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3" name="Rectangle 121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4" name="Rectangle 122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5" name="Rectangle 123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6" name="Rectangle 124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7" name="Rectangle 125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8" name="Rectangle 126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4" name="Rectangle 127"/>
            <p:cNvSpPr>
              <a:spLocks noChangeArrowheads="1"/>
            </p:cNvSpPr>
            <p:nvPr/>
          </p:nvSpPr>
          <p:spPr bwMode="auto">
            <a:xfrm>
              <a:off x="609600" y="563880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9600" y="6292552"/>
            <a:ext cx="7315200" cy="304800"/>
            <a:chOff x="609600" y="6324600"/>
            <a:chExt cx="7315200" cy="304800"/>
          </a:xfrm>
        </p:grpSpPr>
        <p:grpSp>
          <p:nvGrpSpPr>
            <p:cNvPr id="39965" name="Group 131"/>
            <p:cNvGrpSpPr>
              <a:grpSpLocks/>
            </p:cNvGrpSpPr>
            <p:nvPr/>
          </p:nvGrpSpPr>
          <p:grpSpPr bwMode="auto">
            <a:xfrm>
              <a:off x="609600" y="6324600"/>
              <a:ext cx="7315200" cy="304800"/>
              <a:chOff x="768" y="864"/>
              <a:chExt cx="4608" cy="192"/>
            </a:xfrm>
          </p:grpSpPr>
          <p:sp>
            <p:nvSpPr>
              <p:cNvPr id="39967" name="Rectangle 13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8" name="Rectangle 13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9" name="Rectangle 13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0" name="Rectangle 13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1" name="Rectangle 13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2" name="Rectangle 13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3" name="Rectangle 13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4" name="Rectangle 13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5" name="Rectangle 14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6" name="Rectangle 14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7" name="Rectangle 14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8" name="Rectangle 14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9" name="Rectangle 14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0" name="Rectangle 14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1" name="Rectangle 14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2" name="Rectangle 14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6" name="Rectangle 148"/>
            <p:cNvSpPr>
              <a:spLocks noChangeArrowheads="1"/>
            </p:cNvSpPr>
            <p:nvPr/>
          </p:nvSpPr>
          <p:spPr bwMode="auto">
            <a:xfrm>
              <a:off x="609600" y="632460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6525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75407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Scalar &amp; 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685800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Scalar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Scalar Operations: Double Precision</a:t>
            </a:r>
          </a:p>
        </p:txBody>
      </p:sp>
      <p:grpSp>
        <p:nvGrpSpPr>
          <p:cNvPr id="40964" name="Group 332"/>
          <p:cNvGrpSpPr>
            <a:grpSpLocks/>
          </p:cNvGrpSpPr>
          <p:nvPr/>
        </p:nvGrpSpPr>
        <p:grpSpPr bwMode="auto">
          <a:xfrm>
            <a:off x="228600" y="685800"/>
            <a:ext cx="8880475" cy="1889125"/>
            <a:chOff x="144" y="432"/>
            <a:chExt cx="5594" cy="1190"/>
          </a:xfrm>
        </p:grpSpPr>
        <p:grpSp>
          <p:nvGrpSpPr>
            <p:cNvPr id="41084" name="Group 331"/>
            <p:cNvGrpSpPr>
              <a:grpSpLocks/>
            </p:cNvGrpSpPr>
            <p:nvPr/>
          </p:nvGrpSpPr>
          <p:grpSpPr bwMode="auto">
            <a:xfrm>
              <a:off x="144" y="672"/>
              <a:ext cx="4608" cy="192"/>
              <a:chOff x="144" y="672"/>
              <a:chExt cx="4608" cy="192"/>
            </a:xfrm>
          </p:grpSpPr>
          <p:grpSp>
            <p:nvGrpSpPr>
              <p:cNvPr id="41112" name="Group 55"/>
              <p:cNvGrpSpPr>
                <a:grpSpLocks/>
              </p:cNvGrpSpPr>
              <p:nvPr/>
            </p:nvGrpSpPr>
            <p:grpSpPr bwMode="auto">
              <a:xfrm>
                <a:off x="144" y="672"/>
                <a:ext cx="4608" cy="192"/>
                <a:chOff x="768" y="864"/>
                <a:chExt cx="4608" cy="192"/>
              </a:xfrm>
            </p:grpSpPr>
            <p:sp>
              <p:nvSpPr>
                <p:cNvPr id="41114" name="Rectangle 56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5" name="Rectangle 57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6" name="Rectangle 58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7" name="Rectangle 59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8" name="Rectangle 60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9" name="Rectangle 61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0" name="Rectangle 62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1" name="Rectangle 63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2" name="Rectangle 64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3" name="Rectangle 65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4" name="Rectangle 66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5" name="Rectangle 67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6" name="Rectangle 68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7" name="Rectangle 69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8" name="Rectangle 70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9" name="Rectangle 71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113" name="Rectangle 101"/>
              <p:cNvSpPr>
                <a:spLocks noChangeArrowheads="1"/>
              </p:cNvSpPr>
              <p:nvPr/>
            </p:nvSpPr>
            <p:spPr bwMode="auto">
              <a:xfrm>
                <a:off x="144" y="672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85" name="Group 330"/>
            <p:cNvGrpSpPr>
              <a:grpSpLocks/>
            </p:cNvGrpSpPr>
            <p:nvPr/>
          </p:nvGrpSpPr>
          <p:grpSpPr bwMode="auto">
            <a:xfrm>
              <a:off x="144" y="1392"/>
              <a:ext cx="4608" cy="192"/>
              <a:chOff x="144" y="1392"/>
              <a:chExt cx="4608" cy="192"/>
            </a:xfrm>
          </p:grpSpPr>
          <p:grpSp>
            <p:nvGrpSpPr>
              <p:cNvPr id="41094" name="Group 148"/>
              <p:cNvGrpSpPr>
                <a:grpSpLocks/>
              </p:cNvGrpSpPr>
              <p:nvPr/>
            </p:nvGrpSpPr>
            <p:grpSpPr bwMode="auto">
              <a:xfrm>
                <a:off x="144" y="1392"/>
                <a:ext cx="4608" cy="192"/>
                <a:chOff x="768" y="864"/>
                <a:chExt cx="4608" cy="192"/>
              </a:xfrm>
            </p:grpSpPr>
            <p:sp>
              <p:nvSpPr>
                <p:cNvPr id="41096" name="Rectangle 149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7" name="Rectangle 150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8" name="Rectangle 151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9" name="Rectangle 152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0" name="Rectangle 153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1" name="Rectangle 154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2" name="Rectangle 155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3" name="Rectangle 156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4" name="Rectangle 157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5" name="Rectangle 158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6" name="Rectangle 159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7" name="Rectangle 160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8" name="Rectangle 161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9" name="Rectangle 162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0" name="Rectangle 163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1" name="Rectangle 164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95" name="Rectangle 165"/>
              <p:cNvSpPr>
                <a:spLocks noChangeArrowheads="1"/>
              </p:cNvSpPr>
              <p:nvPr/>
            </p:nvSpPr>
            <p:spPr bwMode="auto">
              <a:xfrm>
                <a:off x="144" y="1392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86" name="Group 174"/>
            <p:cNvGrpSpPr>
              <a:grpSpLocks/>
            </p:cNvGrpSpPr>
            <p:nvPr/>
          </p:nvGrpSpPr>
          <p:grpSpPr bwMode="auto">
            <a:xfrm>
              <a:off x="528" y="864"/>
              <a:ext cx="432" cy="528"/>
              <a:chOff x="720" y="864"/>
              <a:chExt cx="432" cy="528"/>
            </a:xfrm>
          </p:grpSpPr>
          <p:sp>
            <p:nvSpPr>
              <p:cNvPr id="41090" name="Oval 169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91" name="Line 170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92" name="Line 171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93" name="Line 172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087" name="Text Box 190"/>
            <p:cNvSpPr txBox="1">
              <a:spLocks noChangeArrowheads="1"/>
            </p:cNvSpPr>
            <p:nvPr/>
          </p:nvSpPr>
          <p:spPr bwMode="auto">
            <a:xfrm>
              <a:off x="4819" y="673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%xmm0</a:t>
              </a:r>
            </a:p>
          </p:txBody>
        </p:sp>
        <p:sp>
          <p:nvSpPr>
            <p:cNvPr id="41088" name="Text Box 191"/>
            <p:cNvSpPr txBox="1">
              <a:spLocks noChangeArrowheads="1"/>
            </p:cNvSpPr>
            <p:nvPr/>
          </p:nvSpPr>
          <p:spPr bwMode="auto">
            <a:xfrm>
              <a:off x="4840" y="1370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%xmm1</a:t>
              </a:r>
            </a:p>
          </p:txBody>
        </p:sp>
        <p:sp>
          <p:nvSpPr>
            <p:cNvPr id="41089" name="Text Box 192"/>
            <p:cNvSpPr txBox="1">
              <a:spLocks noChangeArrowheads="1"/>
            </p:cNvSpPr>
            <p:nvPr/>
          </p:nvSpPr>
          <p:spPr bwMode="auto">
            <a:xfrm>
              <a:off x="4032" y="432"/>
              <a:ext cx="17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>
                  <a:latin typeface="Courier New" charset="0"/>
                </a:rPr>
                <a:t>addss</a:t>
              </a:r>
              <a:r>
                <a:rPr lang="en-US" sz="2000" dirty="0">
                  <a:latin typeface="Courier New" charset="0"/>
                </a:rPr>
                <a:t> %xmm0,%xmm1</a:t>
              </a:r>
            </a:p>
          </p:txBody>
        </p:sp>
      </p:grpSp>
      <p:grpSp>
        <p:nvGrpSpPr>
          <p:cNvPr id="40965" name="Group 194"/>
          <p:cNvGrpSpPr>
            <a:grpSpLocks/>
          </p:cNvGrpSpPr>
          <p:nvPr/>
        </p:nvGrpSpPr>
        <p:grpSpPr bwMode="auto">
          <a:xfrm>
            <a:off x="228600" y="2780928"/>
            <a:ext cx="8880475" cy="1889125"/>
            <a:chOff x="144" y="432"/>
            <a:chExt cx="5594" cy="1190"/>
          </a:xfrm>
        </p:grpSpPr>
        <p:grpSp>
          <p:nvGrpSpPr>
            <p:cNvPr id="41017" name="Group 195"/>
            <p:cNvGrpSpPr>
              <a:grpSpLocks/>
            </p:cNvGrpSpPr>
            <p:nvPr/>
          </p:nvGrpSpPr>
          <p:grpSpPr bwMode="auto">
            <a:xfrm>
              <a:off x="144" y="672"/>
              <a:ext cx="4608" cy="192"/>
              <a:chOff x="384" y="2564"/>
              <a:chExt cx="4608" cy="192"/>
            </a:xfrm>
          </p:grpSpPr>
          <p:grpSp>
            <p:nvGrpSpPr>
              <p:cNvPr id="41063" name="Group 196"/>
              <p:cNvGrpSpPr>
                <a:grpSpLocks/>
              </p:cNvGrpSpPr>
              <p:nvPr/>
            </p:nvGrpSpPr>
            <p:grpSpPr bwMode="auto">
              <a:xfrm>
                <a:off x="384" y="2564"/>
                <a:ext cx="4608" cy="192"/>
                <a:chOff x="768" y="864"/>
                <a:chExt cx="4608" cy="192"/>
              </a:xfrm>
            </p:grpSpPr>
            <p:sp>
              <p:nvSpPr>
                <p:cNvPr id="41068" name="Rectangle 197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9" name="Rectangle 198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0" name="Rectangle 199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1" name="Rectangle 200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2" name="Rectangle 201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3" name="Rectangle 202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4" name="Rectangle 203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5" name="Rectangle 204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6" name="Rectangle 205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7" name="Rectangle 206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8" name="Rectangle 207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9" name="Rectangle 208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0" name="Rectangle 209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1" name="Rectangle 210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2" name="Rectangle 211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3" name="Rectangle 212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64" name="Rectangle 213"/>
              <p:cNvSpPr>
                <a:spLocks noChangeArrowheads="1"/>
              </p:cNvSpPr>
              <p:nvPr/>
            </p:nvSpPr>
            <p:spPr bwMode="auto">
              <a:xfrm>
                <a:off x="384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5" name="Rectangle 214"/>
              <p:cNvSpPr>
                <a:spLocks noChangeArrowheads="1"/>
              </p:cNvSpPr>
              <p:nvPr/>
            </p:nvSpPr>
            <p:spPr bwMode="auto">
              <a:xfrm>
                <a:off x="1536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6" name="Rectangle 215"/>
              <p:cNvSpPr>
                <a:spLocks noChangeArrowheads="1"/>
              </p:cNvSpPr>
              <p:nvPr/>
            </p:nvSpPr>
            <p:spPr bwMode="auto">
              <a:xfrm>
                <a:off x="2688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7" name="Rectangle 216"/>
              <p:cNvSpPr>
                <a:spLocks noChangeArrowheads="1"/>
              </p:cNvSpPr>
              <p:nvPr/>
            </p:nvSpPr>
            <p:spPr bwMode="auto">
              <a:xfrm>
                <a:off x="3840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18" name="Group 217"/>
            <p:cNvGrpSpPr>
              <a:grpSpLocks/>
            </p:cNvGrpSpPr>
            <p:nvPr/>
          </p:nvGrpSpPr>
          <p:grpSpPr bwMode="auto">
            <a:xfrm>
              <a:off x="144" y="1392"/>
              <a:ext cx="4608" cy="192"/>
              <a:chOff x="384" y="2564"/>
              <a:chExt cx="4608" cy="192"/>
            </a:xfrm>
          </p:grpSpPr>
          <p:grpSp>
            <p:nvGrpSpPr>
              <p:cNvPr id="41042" name="Group 218"/>
              <p:cNvGrpSpPr>
                <a:grpSpLocks/>
              </p:cNvGrpSpPr>
              <p:nvPr/>
            </p:nvGrpSpPr>
            <p:grpSpPr bwMode="auto">
              <a:xfrm>
                <a:off x="384" y="2564"/>
                <a:ext cx="4608" cy="192"/>
                <a:chOff x="768" y="864"/>
                <a:chExt cx="4608" cy="192"/>
              </a:xfrm>
            </p:grpSpPr>
            <p:sp>
              <p:nvSpPr>
                <p:cNvPr id="41047" name="Rectangle 219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8" name="Rectangle 220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9" name="Rectangle 221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0" name="Rectangle 222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1" name="Rectangle 223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2" name="Rectangle 224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3" name="Rectangle 225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4" name="Rectangle 226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5" name="Rectangle 227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6" name="Rectangle 228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7" name="Rectangle 229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8" name="Rectangle 230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9" name="Rectangle 231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0" name="Rectangle 232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1" name="Rectangle 233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2" name="Rectangle 234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43" name="Rectangle 235"/>
              <p:cNvSpPr>
                <a:spLocks noChangeArrowheads="1"/>
              </p:cNvSpPr>
              <p:nvPr/>
            </p:nvSpPr>
            <p:spPr bwMode="auto">
              <a:xfrm>
                <a:off x="384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4" name="Rectangle 236"/>
              <p:cNvSpPr>
                <a:spLocks noChangeArrowheads="1"/>
              </p:cNvSpPr>
              <p:nvPr/>
            </p:nvSpPr>
            <p:spPr bwMode="auto">
              <a:xfrm>
                <a:off x="1536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5" name="Rectangle 237"/>
              <p:cNvSpPr>
                <a:spLocks noChangeArrowheads="1"/>
              </p:cNvSpPr>
              <p:nvPr/>
            </p:nvSpPr>
            <p:spPr bwMode="auto">
              <a:xfrm>
                <a:off x="2688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6" name="Rectangle 238"/>
              <p:cNvSpPr>
                <a:spLocks noChangeArrowheads="1"/>
              </p:cNvSpPr>
              <p:nvPr/>
            </p:nvSpPr>
            <p:spPr bwMode="auto">
              <a:xfrm>
                <a:off x="3840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19" name="Group 239"/>
            <p:cNvGrpSpPr>
              <a:grpSpLocks/>
            </p:cNvGrpSpPr>
            <p:nvPr/>
          </p:nvGrpSpPr>
          <p:grpSpPr bwMode="auto">
            <a:xfrm>
              <a:off x="528" y="864"/>
              <a:ext cx="432" cy="528"/>
              <a:chOff x="720" y="864"/>
              <a:chExt cx="432" cy="528"/>
            </a:xfrm>
          </p:grpSpPr>
          <p:sp>
            <p:nvSpPr>
              <p:cNvPr id="41038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9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0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1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0" name="Group 244"/>
            <p:cNvGrpSpPr>
              <a:grpSpLocks/>
            </p:cNvGrpSpPr>
            <p:nvPr/>
          </p:nvGrpSpPr>
          <p:grpSpPr bwMode="auto">
            <a:xfrm>
              <a:off x="1680" y="864"/>
              <a:ext cx="432" cy="528"/>
              <a:chOff x="720" y="864"/>
              <a:chExt cx="432" cy="528"/>
            </a:xfrm>
          </p:grpSpPr>
          <p:sp>
            <p:nvSpPr>
              <p:cNvPr id="41034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5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6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7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1" name="Group 249"/>
            <p:cNvGrpSpPr>
              <a:grpSpLocks/>
            </p:cNvGrpSpPr>
            <p:nvPr/>
          </p:nvGrpSpPr>
          <p:grpSpPr bwMode="auto">
            <a:xfrm>
              <a:off x="2832" y="864"/>
              <a:ext cx="432" cy="528"/>
              <a:chOff x="720" y="864"/>
              <a:chExt cx="432" cy="528"/>
            </a:xfrm>
          </p:grpSpPr>
          <p:sp>
            <p:nvSpPr>
              <p:cNvPr id="41030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1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2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3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2" name="Group 254"/>
            <p:cNvGrpSpPr>
              <a:grpSpLocks/>
            </p:cNvGrpSpPr>
            <p:nvPr/>
          </p:nvGrpSpPr>
          <p:grpSpPr bwMode="auto">
            <a:xfrm>
              <a:off x="3984" y="864"/>
              <a:ext cx="432" cy="528"/>
              <a:chOff x="720" y="864"/>
              <a:chExt cx="432" cy="528"/>
            </a:xfrm>
          </p:grpSpPr>
          <p:sp>
            <p:nvSpPr>
              <p:cNvPr id="41026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27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28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29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023" name="Text Box 259"/>
            <p:cNvSpPr txBox="1">
              <a:spLocks noChangeArrowheads="1"/>
            </p:cNvSpPr>
            <p:nvPr/>
          </p:nvSpPr>
          <p:spPr bwMode="auto">
            <a:xfrm>
              <a:off x="4819" y="673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%xmm0</a:t>
              </a:r>
            </a:p>
          </p:txBody>
        </p:sp>
        <p:sp>
          <p:nvSpPr>
            <p:cNvPr id="41024" name="Text Box 260"/>
            <p:cNvSpPr txBox="1">
              <a:spLocks noChangeArrowheads="1"/>
            </p:cNvSpPr>
            <p:nvPr/>
          </p:nvSpPr>
          <p:spPr bwMode="auto">
            <a:xfrm>
              <a:off x="4840" y="1370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%xmm1</a:t>
              </a:r>
            </a:p>
          </p:txBody>
        </p:sp>
        <p:sp>
          <p:nvSpPr>
            <p:cNvPr id="41025" name="Text Box 261"/>
            <p:cNvSpPr txBox="1">
              <a:spLocks noChangeArrowheads="1"/>
            </p:cNvSpPr>
            <p:nvPr/>
          </p:nvSpPr>
          <p:spPr bwMode="auto">
            <a:xfrm>
              <a:off x="4032" y="432"/>
              <a:ext cx="17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>
                  <a:latin typeface="Courier New" charset="0"/>
                </a:rPr>
                <a:t>addps</a:t>
              </a:r>
              <a:r>
                <a:rPr lang="en-US" sz="2000" dirty="0">
                  <a:latin typeface="Courier New" charset="0"/>
                </a:rPr>
                <a:t> %xmm0,%xmm1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600" y="4924191"/>
            <a:ext cx="8881060" cy="1889185"/>
            <a:chOff x="228600" y="4924191"/>
            <a:chExt cx="8881060" cy="1889185"/>
          </a:xfrm>
        </p:grpSpPr>
        <p:grpSp>
          <p:nvGrpSpPr>
            <p:cNvPr id="40966" name="Group 264"/>
            <p:cNvGrpSpPr>
              <a:grpSpLocks/>
            </p:cNvGrpSpPr>
            <p:nvPr/>
          </p:nvGrpSpPr>
          <p:grpSpPr bwMode="auto">
            <a:xfrm>
              <a:off x="228600" y="5305191"/>
              <a:ext cx="7315200" cy="304800"/>
              <a:chOff x="768" y="864"/>
              <a:chExt cx="4608" cy="192"/>
            </a:xfrm>
          </p:grpSpPr>
          <p:sp>
            <p:nvSpPr>
              <p:cNvPr id="41001" name="Rectangle 265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2" name="Rectangle 266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3" name="Rectangle 267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4" name="Rectangle 268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5" name="Rectangle 269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6" name="Rectangle 270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7" name="Rectangle 271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8" name="Rectangle 272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9" name="Rectangle 273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0" name="Rectangle 274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1" name="Rectangle 275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2" name="Rectangle 276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3" name="Rectangle 277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4" name="Rectangle 278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5" name="Rectangle 279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6" name="Rectangle 280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67" name="Rectangle 281"/>
            <p:cNvSpPr>
              <a:spLocks noChangeArrowheads="1"/>
            </p:cNvSpPr>
            <p:nvPr/>
          </p:nvSpPr>
          <p:spPr bwMode="auto">
            <a:xfrm>
              <a:off x="228600" y="5305191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0969" name="Group 286"/>
            <p:cNvGrpSpPr>
              <a:grpSpLocks/>
            </p:cNvGrpSpPr>
            <p:nvPr/>
          </p:nvGrpSpPr>
          <p:grpSpPr bwMode="auto">
            <a:xfrm>
              <a:off x="228600" y="6448191"/>
              <a:ext cx="7315200" cy="304800"/>
              <a:chOff x="768" y="864"/>
              <a:chExt cx="4608" cy="192"/>
            </a:xfrm>
          </p:grpSpPr>
          <p:sp>
            <p:nvSpPr>
              <p:cNvPr id="40985" name="Rectangle 287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6" name="Rectangle 288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7" name="Rectangle 289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8" name="Rectangle 290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9" name="Rectangle 291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0" name="Rectangle 292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1" name="Rectangle 293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2" name="Rectangle 294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3" name="Rectangle 295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4" name="Rectangle 296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5" name="Rectangle 297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6" name="Rectangle 298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7" name="Rectangle 299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8" name="Rectangle 300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9" name="Rectangle 301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0" name="Rectangle 302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70" name="Rectangle 303"/>
            <p:cNvSpPr>
              <a:spLocks noChangeArrowheads="1"/>
            </p:cNvSpPr>
            <p:nvPr/>
          </p:nvSpPr>
          <p:spPr bwMode="auto">
            <a:xfrm>
              <a:off x="228600" y="6448191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0972" name="Group 335"/>
            <p:cNvGrpSpPr>
              <a:grpSpLocks/>
            </p:cNvGrpSpPr>
            <p:nvPr/>
          </p:nvGrpSpPr>
          <p:grpSpPr bwMode="auto">
            <a:xfrm>
              <a:off x="1752600" y="5609991"/>
              <a:ext cx="685800" cy="838200"/>
              <a:chOff x="528" y="3408"/>
              <a:chExt cx="432" cy="528"/>
            </a:xfrm>
          </p:grpSpPr>
          <p:sp>
            <p:nvSpPr>
              <p:cNvPr id="40981" name="Oval 308"/>
              <p:cNvSpPr>
                <a:spLocks noChangeArrowheads="1"/>
              </p:cNvSpPr>
              <p:nvPr/>
            </p:nvSpPr>
            <p:spPr bwMode="auto">
              <a:xfrm>
                <a:off x="624" y="3552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0982" name="Line 309"/>
              <p:cNvSpPr>
                <a:spLocks noChangeShapeType="1"/>
              </p:cNvSpPr>
              <p:nvPr/>
            </p:nvSpPr>
            <p:spPr bwMode="auto">
              <a:xfrm>
                <a:off x="528" y="3408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3" name="Line 310"/>
              <p:cNvSpPr>
                <a:spLocks noChangeShapeType="1"/>
              </p:cNvSpPr>
              <p:nvPr/>
            </p:nvSpPr>
            <p:spPr bwMode="auto">
              <a:xfrm flipV="1">
                <a:off x="528" y="3744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4" name="Line 311"/>
              <p:cNvSpPr>
                <a:spLocks noChangeShapeType="1"/>
              </p:cNvSpPr>
              <p:nvPr/>
            </p:nvSpPr>
            <p:spPr bwMode="auto">
              <a:xfrm rot="5400000" flipV="1">
                <a:off x="792" y="3768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74" name="Text Box 327"/>
            <p:cNvSpPr txBox="1">
              <a:spLocks noChangeArrowheads="1"/>
            </p:cNvSpPr>
            <p:nvPr/>
          </p:nvSpPr>
          <p:spPr bwMode="auto">
            <a:xfrm>
              <a:off x="7650163" y="5306779"/>
              <a:ext cx="8619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%xmm0</a:t>
              </a:r>
            </a:p>
          </p:txBody>
        </p:sp>
        <p:sp>
          <p:nvSpPr>
            <p:cNvPr id="40975" name="Text Box 328"/>
            <p:cNvSpPr txBox="1">
              <a:spLocks noChangeArrowheads="1"/>
            </p:cNvSpPr>
            <p:nvPr/>
          </p:nvSpPr>
          <p:spPr bwMode="auto">
            <a:xfrm>
              <a:off x="7683500" y="6413266"/>
              <a:ext cx="8619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%xmm1</a:t>
              </a:r>
            </a:p>
          </p:txBody>
        </p:sp>
        <p:sp>
          <p:nvSpPr>
            <p:cNvPr id="40976" name="Text Box 329"/>
            <p:cNvSpPr txBox="1">
              <a:spLocks noChangeArrowheads="1"/>
            </p:cNvSpPr>
            <p:nvPr/>
          </p:nvSpPr>
          <p:spPr bwMode="auto">
            <a:xfrm>
              <a:off x="6400800" y="4924191"/>
              <a:ext cx="27088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>
                  <a:latin typeface="Courier New" charset="0"/>
                </a:rPr>
                <a:t>addsd</a:t>
              </a:r>
              <a:r>
                <a:rPr lang="en-US" sz="2000" dirty="0">
                  <a:latin typeface="Courier New" charset="0"/>
                </a:rPr>
                <a:t> %xmm0,%xmm1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140624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634877"/>
          </a:xfrm>
        </p:spPr>
        <p:txBody>
          <a:bodyPr/>
          <a:lstStyle/>
          <a:p>
            <a:r>
              <a:rPr lang="en-US" dirty="0"/>
              <a:t>Arguments passed in </a:t>
            </a:r>
            <a:r>
              <a:rPr lang="en-US" dirty="0">
                <a:latin typeface="Courier New"/>
                <a:cs typeface="Courier New"/>
              </a:rPr>
              <a:t>%xmm0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%xmm1</a:t>
            </a:r>
            <a:r>
              <a:rPr lang="en-US" dirty="0"/>
              <a:t>, ...</a:t>
            </a:r>
          </a:p>
          <a:p>
            <a:r>
              <a:rPr lang="en-US" dirty="0"/>
              <a:t>Result returned in </a:t>
            </a:r>
            <a:r>
              <a:rPr lang="en-US" dirty="0">
                <a:latin typeface="Courier New"/>
                <a:cs typeface="Courier New"/>
              </a:rPr>
              <a:t>%xmm0</a:t>
            </a:r>
            <a:endParaRPr lang="en-US" dirty="0"/>
          </a:p>
          <a:p>
            <a:r>
              <a:rPr lang="en-US" dirty="0"/>
              <a:t>All XMM registers caller-saved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867" y="2780928"/>
            <a:ext cx="4360133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float </a:t>
            </a:r>
            <a:r>
              <a:rPr lang="en-US" sz="1800" dirty="0" err="1">
                <a:latin typeface="Courier New" pitchFamily="-96" charset="0"/>
              </a:rPr>
              <a:t>fadd</a:t>
            </a:r>
            <a:r>
              <a:rPr lang="en-US" sz="1800" dirty="0">
                <a:latin typeface="Courier New" pitchFamily="-96" charset="0"/>
              </a:rPr>
              <a:t>(float x, float y)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5059" y="2774036"/>
            <a:ext cx="443214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double </a:t>
            </a:r>
            <a:r>
              <a:rPr lang="en-US" sz="1800" dirty="0" err="1">
                <a:latin typeface="Courier New" pitchFamily="-96" charset="0"/>
              </a:rPr>
              <a:t>dadd</a:t>
            </a:r>
            <a:r>
              <a:rPr lang="en-US" sz="1800" dirty="0">
                <a:latin typeface="Courier New" pitchFamily="-96" charset="0"/>
              </a:rPr>
              <a:t>(double x, double y)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867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 # x in %xmm0, y in %xmm1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addss</a:t>
            </a:r>
            <a:r>
              <a:rPr lang="en-US" sz="1800" dirty="0">
                <a:latin typeface="Courier New" pitchFamily="-96" charset="0"/>
              </a:rPr>
              <a:t>   %xmm1,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75059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 # x in %xmm0, y in %xmm1   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addsd</a:t>
            </a:r>
            <a:r>
              <a:rPr lang="en-US" sz="1800" dirty="0">
                <a:latin typeface="Courier New" pitchFamily="-96" charset="0"/>
              </a:rPr>
              <a:t>   %xmm1, %xmm0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28132733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00-templa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课程讲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>
                <a:alpha val="98000"/>
              </a:schemeClr>
            </a:gs>
          </a:gsLst>
          <a:lin ang="5400000" scaled="1"/>
        </a:gra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>
                <a:alpha val="98000"/>
              </a:schemeClr>
            </a:gs>
          </a:gsLst>
          <a:lin ang="5400000" scaled="1"/>
        </a:gra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MPRC_PKU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PRC_PKU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8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6633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B8ADA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9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2E17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DABA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10">
        <a:dk1>
          <a:srgbClr val="000000"/>
        </a:dk1>
        <a:lt1>
          <a:srgbClr val="FFFFFF"/>
        </a:lt1>
        <a:dk2>
          <a:srgbClr val="000066"/>
        </a:dk2>
        <a:lt2>
          <a:srgbClr val="FF990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11">
        <a:dk1>
          <a:srgbClr val="000000"/>
        </a:dk1>
        <a:lt1>
          <a:srgbClr val="FFFFFF"/>
        </a:lt1>
        <a:dk2>
          <a:srgbClr val="000066"/>
        </a:dk2>
        <a:lt2>
          <a:srgbClr val="FF9900"/>
        </a:lt2>
        <a:accent1>
          <a:srgbClr val="FFFFFF"/>
        </a:accent1>
        <a:accent2>
          <a:srgbClr val="B2D2D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A1BEC9"/>
        </a:accent6>
        <a:hlink>
          <a:srgbClr val="366B7E"/>
        </a:hlink>
        <a:folHlink>
          <a:srgbClr val="6CAA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00-template</Template>
  <TotalTime>619</TotalTime>
  <Words>13145</Words>
  <Application>Microsoft Office PowerPoint</Application>
  <PresentationFormat>全屏显示(4:3)</PresentationFormat>
  <Paragraphs>2938</Paragraphs>
  <Slides>114</Slides>
  <Notes>71</Notes>
  <HiddenSlides>2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114</vt:i4>
      </vt:variant>
    </vt:vector>
  </HeadingPairs>
  <TitlesOfParts>
    <vt:vector size="133" baseType="lpstr">
      <vt:lpstr>Courier</vt:lpstr>
      <vt:lpstr>Gill Sans</vt:lpstr>
      <vt:lpstr>黑体</vt:lpstr>
      <vt:lpstr>Arial</vt:lpstr>
      <vt:lpstr>Arial Narrow</vt:lpstr>
      <vt:lpstr>Arial Narrow Bold</vt:lpstr>
      <vt:lpstr>Calibri</vt:lpstr>
      <vt:lpstr>Calibri Bold</vt:lpstr>
      <vt:lpstr>Calibri Bold Italic</vt:lpstr>
      <vt:lpstr>Century Gothic</vt:lpstr>
      <vt:lpstr>Comic Sans MS</vt:lpstr>
      <vt:lpstr>Courier New</vt:lpstr>
      <vt:lpstr>Courier New Bold</vt:lpstr>
      <vt:lpstr>Times New Roman</vt:lpstr>
      <vt:lpstr>Trebuchet MS</vt:lpstr>
      <vt:lpstr>Wingdings</vt:lpstr>
      <vt:lpstr>Wingdings 2</vt:lpstr>
      <vt:lpstr>00-template</vt:lpstr>
      <vt:lpstr>2_课程讲义</vt:lpstr>
      <vt:lpstr>PowerPoint 演示文稿</vt:lpstr>
      <vt:lpstr>Mechanisms in Procedures</vt:lpstr>
      <vt:lpstr>Mechanisms in Procedures</vt:lpstr>
      <vt:lpstr>Mechanisms in Procedures</vt:lpstr>
      <vt:lpstr>Mechanisms in Procedures</vt:lpstr>
      <vt:lpstr>Callee-Saved Example #1</vt:lpstr>
      <vt:lpstr>Callee-Saved Example #2</vt:lpstr>
      <vt:lpstr>Callee-Saved Example #3</vt:lpstr>
      <vt:lpstr>Callee-Saved Example #4</vt:lpstr>
      <vt:lpstr>Callee-Saved Example #5</vt:lpstr>
      <vt:lpstr>Callee-Saved Example #6</vt:lpstr>
      <vt:lpstr>Callee-Saved Example #7</vt:lpstr>
      <vt:lpstr>Callee-Saved Example #8</vt:lpstr>
      <vt:lpstr>Example</vt:lpstr>
      <vt:lpstr>Example</vt:lpstr>
      <vt:lpstr>Example</vt:lpstr>
      <vt:lpstr>Parameter Passing</vt:lpstr>
      <vt:lpstr>Parameter Passing</vt:lpstr>
      <vt:lpstr>Call Instruction</vt:lpstr>
      <vt:lpstr>Setup code in swap_add</vt:lpstr>
      <vt:lpstr>Setup code in swap_add</vt:lpstr>
      <vt:lpstr>Setup code in swap_add</vt:lpstr>
      <vt:lpstr>Body code in swap_add</vt:lpstr>
      <vt:lpstr>Body code in swap_add</vt:lpstr>
      <vt:lpstr>Body code in swap_add</vt:lpstr>
      <vt:lpstr>Body code in swap_add</vt:lpstr>
      <vt:lpstr>Body code in swap_add</vt:lpstr>
      <vt:lpstr>Body code in swap_add</vt:lpstr>
      <vt:lpstr>Finishing code in swap_add</vt:lpstr>
      <vt:lpstr>Finishing code in swap_add</vt:lpstr>
      <vt:lpstr>Finishing code in swap_add</vt:lpstr>
      <vt:lpstr>Finishing code in swap_add</vt:lpstr>
      <vt:lpstr>PowerPoint 演示文稿</vt:lpstr>
      <vt:lpstr>PowerPoint 演示文稿</vt:lpstr>
      <vt:lpstr>Recursive Function</vt:lpstr>
      <vt:lpstr>Recursive Function Terminal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课堂练习</vt:lpstr>
      <vt:lpstr>课堂练习</vt:lpstr>
      <vt:lpstr>课堂练习</vt:lpstr>
      <vt:lpstr>课堂练习</vt:lpstr>
      <vt:lpstr>课堂练习</vt:lpstr>
      <vt:lpstr>练习答案</vt:lpstr>
      <vt:lpstr>Observations About Recursion</vt:lpstr>
      <vt:lpstr>x86-64 Procedure Summary</vt:lpstr>
      <vt:lpstr>Today</vt:lpstr>
      <vt:lpstr>Array Allocation</vt:lpstr>
      <vt:lpstr>Array Access</vt:lpstr>
      <vt:lpstr>Array Access</vt:lpstr>
      <vt:lpstr>Array Access</vt:lpstr>
      <vt:lpstr>Array Example</vt:lpstr>
      <vt:lpstr>Array Accessing Example</vt:lpstr>
      <vt:lpstr>Array Loop Example</vt:lpstr>
      <vt:lpstr>Multidimensional (Nested) Arrays</vt:lpstr>
      <vt:lpstr>Nested Array Example</vt:lpstr>
      <vt:lpstr>Nested Array Row Access</vt:lpstr>
      <vt:lpstr>Nested Array Row Access Code</vt:lpstr>
      <vt:lpstr>Nested Array Element Access</vt:lpstr>
      <vt:lpstr>Nested Array Element Access Code</vt:lpstr>
      <vt:lpstr>Multi-Level Array Example</vt:lpstr>
      <vt:lpstr>Element Access in Multi-Level Array</vt:lpstr>
      <vt:lpstr>Array Element Accesses</vt:lpstr>
      <vt:lpstr>N X N Matrix Code</vt:lpstr>
      <vt:lpstr>16 X 16 Matrix Access</vt:lpstr>
      <vt:lpstr>n X n Matrix Access</vt:lpstr>
      <vt:lpstr>Example: Array Access</vt:lpstr>
      <vt:lpstr>Example: Array Access</vt:lpstr>
      <vt:lpstr>Today</vt:lpstr>
      <vt:lpstr>Structure Representation</vt:lpstr>
      <vt:lpstr>Generating Pointer to Structure Member</vt:lpstr>
      <vt:lpstr>Following Linked List</vt:lpstr>
      <vt:lpstr>不浪费存储器资源的存放方法</vt:lpstr>
      <vt:lpstr>从存储字的起始位置开始存放</vt:lpstr>
      <vt:lpstr>边界对齐的数据存放方法</vt:lpstr>
      <vt:lpstr>Structures &amp; Alignment</vt:lpstr>
      <vt:lpstr>Alignment Principles</vt:lpstr>
      <vt:lpstr>Specific Cases of Alignment (x86-64)</vt:lpstr>
      <vt:lpstr>Satisfying Alignment with Structures</vt:lpstr>
      <vt:lpstr>Meeting Overall Alignment Requirement</vt:lpstr>
      <vt:lpstr>Arrays of Structures</vt:lpstr>
      <vt:lpstr>Accessing Array Elements</vt:lpstr>
      <vt:lpstr>Alignment</vt:lpstr>
      <vt:lpstr>Simple Example</vt:lpstr>
      <vt:lpstr>Complex Example </vt:lpstr>
      <vt:lpstr>Array</vt:lpstr>
      <vt:lpstr>Array</vt:lpstr>
      <vt:lpstr>Array</vt:lpstr>
      <vt:lpstr>Saving Space</vt:lpstr>
      <vt:lpstr>Union</vt:lpstr>
      <vt:lpstr>Union</vt:lpstr>
      <vt:lpstr>Today</vt:lpstr>
      <vt:lpstr>Background</vt:lpstr>
      <vt:lpstr>Programming with SSE3</vt:lpstr>
      <vt:lpstr>Scalar &amp; SIMD Operations</vt:lpstr>
      <vt:lpstr>FP Basics</vt:lpstr>
      <vt:lpstr>FP Memory Referencing</vt:lpstr>
      <vt:lpstr>Other Aspects of FP Code</vt:lpstr>
      <vt:lpstr>PowerPoint 演示文稿</vt:lpstr>
      <vt:lpstr>PowerPoint 演示文稿</vt:lpstr>
      <vt:lpstr>课堂练习</vt:lpstr>
      <vt:lpstr>练习答案</vt:lpstr>
      <vt:lpstr>Summary</vt:lpstr>
      <vt:lpstr>Additional Slides</vt:lpstr>
      <vt:lpstr>Understanding Pointers &amp; Arrays #1</vt:lpstr>
      <vt:lpstr>Understanding Pointers &amp; Arrays #1</vt:lpstr>
      <vt:lpstr>Understanding Pointers &amp; Arrays #2</vt:lpstr>
      <vt:lpstr>Understanding Pointers &amp; Arrays #2</vt:lpstr>
      <vt:lpstr>Understanding Pointers &amp; Arrays #3</vt:lpstr>
      <vt:lpstr>PowerPoint 演示文稿</vt:lpstr>
      <vt:lpstr>Understanding Pointers &amp; Arrays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晶 王</cp:lastModifiedBy>
  <cp:revision>775</cp:revision>
  <cp:lastPrinted>2014-09-18T08:14:12Z</cp:lastPrinted>
  <dcterms:created xsi:type="dcterms:W3CDTF">2012-09-20T14:26:38Z</dcterms:created>
  <dcterms:modified xsi:type="dcterms:W3CDTF">2023-11-14T01:22:40Z</dcterms:modified>
</cp:coreProperties>
</file>