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6" r:id="rId1"/>
    <p:sldMasterId id="2147483690" r:id="rId2"/>
  </p:sldMasterIdLst>
  <p:notesMasterIdLst>
    <p:notesMasterId r:id="rId77"/>
  </p:notesMasterIdLst>
  <p:handoutMasterIdLst>
    <p:handoutMasterId r:id="rId78"/>
  </p:handoutMasterIdLst>
  <p:sldIdLst>
    <p:sldId id="1298" r:id="rId3"/>
    <p:sldId id="1202" r:id="rId4"/>
    <p:sldId id="1203" r:id="rId5"/>
    <p:sldId id="1268" r:id="rId6"/>
    <p:sldId id="1200" r:id="rId7"/>
    <p:sldId id="1269" r:id="rId8"/>
    <p:sldId id="1270" r:id="rId9"/>
    <p:sldId id="1274" r:id="rId10"/>
    <p:sldId id="1275" r:id="rId11"/>
    <p:sldId id="1201" r:id="rId12"/>
    <p:sldId id="1204" r:id="rId13"/>
    <p:sldId id="1242" r:id="rId14"/>
    <p:sldId id="1205" r:id="rId15"/>
    <p:sldId id="1206" r:id="rId16"/>
    <p:sldId id="1276" r:id="rId17"/>
    <p:sldId id="1207" r:id="rId18"/>
    <p:sldId id="1168" r:id="rId19"/>
    <p:sldId id="1169" r:id="rId20"/>
    <p:sldId id="1170" r:id="rId21"/>
    <p:sldId id="1196" r:id="rId22"/>
    <p:sldId id="1241" r:id="rId23"/>
    <p:sldId id="1288" r:id="rId24"/>
    <p:sldId id="1235" r:id="rId25"/>
    <p:sldId id="1328" r:id="rId26"/>
    <p:sldId id="1178" r:id="rId27"/>
    <p:sldId id="1179" r:id="rId28"/>
    <p:sldId id="1252" r:id="rId29"/>
    <p:sldId id="1334" r:id="rId30"/>
    <p:sldId id="1337" r:id="rId31"/>
    <p:sldId id="1253" r:id="rId32"/>
    <p:sldId id="1267" r:id="rId33"/>
    <p:sldId id="1333" r:id="rId34"/>
    <p:sldId id="1240" r:id="rId35"/>
    <p:sldId id="1332" r:id="rId36"/>
    <p:sldId id="1280" r:id="rId37"/>
    <p:sldId id="1346" r:id="rId38"/>
    <p:sldId id="1283" r:id="rId39"/>
    <p:sldId id="1285" r:id="rId40"/>
    <p:sldId id="1340" r:id="rId41"/>
    <p:sldId id="1339" r:id="rId42"/>
    <p:sldId id="1287" r:id="rId43"/>
    <p:sldId id="1286" r:id="rId44"/>
    <p:sldId id="1250" r:id="rId45"/>
    <p:sldId id="1172" r:id="rId46"/>
    <p:sldId id="1316" r:id="rId47"/>
    <p:sldId id="1315" r:id="rId48"/>
    <p:sldId id="1317" r:id="rId49"/>
    <p:sldId id="1173" r:id="rId50"/>
    <p:sldId id="1321" r:id="rId51"/>
    <p:sldId id="1322" r:id="rId52"/>
    <p:sldId id="1319" r:id="rId53"/>
    <p:sldId id="1320" r:id="rId54"/>
    <p:sldId id="1323" r:id="rId55"/>
    <p:sldId id="1326" r:id="rId56"/>
    <p:sldId id="1324" r:id="rId57"/>
    <p:sldId id="1327" r:id="rId58"/>
    <p:sldId id="1181" r:id="rId59"/>
    <p:sldId id="1182" r:id="rId60"/>
    <p:sldId id="1183" r:id="rId61"/>
    <p:sldId id="1184" r:id="rId62"/>
    <p:sldId id="1236" r:id="rId63"/>
    <p:sldId id="1185" r:id="rId64"/>
    <p:sldId id="1186" r:id="rId65"/>
    <p:sldId id="1208" r:id="rId66"/>
    <p:sldId id="1209" r:id="rId67"/>
    <p:sldId id="1301" r:id="rId68"/>
    <p:sldId id="1302" r:id="rId69"/>
    <p:sldId id="1303" r:id="rId70"/>
    <p:sldId id="1246" r:id="rId71"/>
    <p:sldId id="1210" r:id="rId72"/>
    <p:sldId id="1329" r:id="rId73"/>
    <p:sldId id="1330" r:id="rId74"/>
    <p:sldId id="1187" r:id="rId75"/>
    <p:sldId id="1341" r:id="rId76"/>
  </p:sldIdLst>
  <p:sldSz cx="9144000" cy="6858000" type="screen4x3"/>
  <p:notesSz cx="6797675" cy="9928225"/>
  <p:custDataLst>
    <p:tags r:id="rId7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E2AC00"/>
    <a:srgbClr val="D5F1CF"/>
    <a:srgbClr val="66CCFF"/>
    <a:srgbClr val="FFFFCC"/>
    <a:srgbClr val="99CCFF"/>
    <a:srgbClr val="FFCCFF"/>
    <a:srgbClr val="F1C7C7"/>
    <a:srgbClr val="F6F5BD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21" autoAdjust="0"/>
    <p:restoredTop sz="79060" autoAdjust="0"/>
  </p:normalViewPr>
  <p:slideViewPr>
    <p:cSldViewPr snapToObjects="1">
      <p:cViewPr varScale="1">
        <p:scale>
          <a:sx n="52" d="100"/>
          <a:sy n="52" d="100"/>
        </p:scale>
        <p:origin x="1551" y="48"/>
      </p:cViewPr>
      <p:guideLst>
        <p:guide orient="horz" pos="28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663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tags" Target="tags/tag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handoutMaster" Target="handoutMasters/handoutMaster1.xml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541" y="0"/>
            <a:ext cx="2914134" cy="49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541" y="9415292"/>
            <a:ext cx="2914134" cy="49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43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155" cy="473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342" y="0"/>
            <a:ext cx="2979155" cy="473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1063" y="709613"/>
            <a:ext cx="5048250" cy="3787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120" y="4734772"/>
            <a:ext cx="4965258" cy="441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69544"/>
            <a:ext cx="2979155" cy="473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342" y="9469544"/>
            <a:ext cx="2979155" cy="473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97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FB8D727D-C838-2A41-2538-CC832A6FA9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3C826E-2193-44BB-9FE3-51AD3A3C25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Gill Sans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Gill Sans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0043D263-B207-2E0F-F010-A398C5DA5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7AE76F8C-0808-0060-32CE-A8BBC2EAEC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Ch7.2</a:t>
            </a:r>
          </a:p>
        </p:txBody>
      </p:sp>
    </p:spTree>
    <p:extLst>
      <p:ext uri="{BB962C8B-B14F-4D97-AF65-F5344CB8AC3E}">
        <p14:creationId xmlns:p14="http://schemas.microsoft.com/office/powerpoint/2010/main" val="429871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Try:</a:t>
            </a:r>
          </a:p>
          <a:p>
            <a:endParaRPr lang="en-US" dirty="0"/>
          </a:p>
          <a:p>
            <a:r>
              <a:rPr lang="en-US" dirty="0" err="1"/>
              <a:t>objdump</a:t>
            </a:r>
            <a:r>
              <a:rPr lang="en-US" baseline="0" dirty="0"/>
              <a:t> –t </a:t>
            </a:r>
            <a:r>
              <a:rPr lang="en-US" baseline="0" dirty="0" err="1"/>
              <a:t>main.o</a:t>
            </a:r>
            <a:endParaRPr lang="en-US" baseline="0" dirty="0"/>
          </a:p>
          <a:p>
            <a:r>
              <a:rPr lang="en-US" baseline="0" dirty="0" err="1"/>
              <a:t>objdump</a:t>
            </a:r>
            <a:r>
              <a:rPr lang="en-US" baseline="0" dirty="0"/>
              <a:t> –t </a:t>
            </a:r>
            <a:r>
              <a:rPr lang="en-US" baseline="0" dirty="0" err="1"/>
              <a:t>sum.o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339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15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Ch7.3</a:t>
            </a:r>
          </a:p>
        </p:txBody>
      </p:sp>
    </p:spTree>
    <p:extLst>
      <p:ext uri="{BB962C8B-B14F-4D97-AF65-F5344CB8AC3E}">
        <p14:creationId xmlns:p14="http://schemas.microsoft.com/office/powerpoint/2010/main" val="3821953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85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Ch7.4</a:t>
            </a:r>
          </a:p>
        </p:txBody>
      </p:sp>
    </p:spTree>
    <p:extLst>
      <p:ext uri="{BB962C8B-B14F-4D97-AF65-F5344CB8AC3E}">
        <p14:creationId xmlns:p14="http://schemas.microsoft.com/office/powerpoint/2010/main" val="2597092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522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96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Ch7.5</a:t>
            </a:r>
          </a:p>
        </p:txBody>
      </p:sp>
    </p:spTree>
    <p:extLst>
      <p:ext uri="{BB962C8B-B14F-4D97-AF65-F5344CB8AC3E}">
        <p14:creationId xmlns:p14="http://schemas.microsoft.com/office/powerpoint/2010/main" val="911157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dirty="0"/>
              <a:t>这里开始讨论符号解析，对应 </a:t>
            </a:r>
            <a:r>
              <a:rPr lang="en-US" altLang="zh-CN" dirty="0"/>
              <a:t>Ch7.6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99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Preface of ch.7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8255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</a:t>
            </a:r>
          </a:p>
          <a:p>
            <a:endParaRPr lang="en-US" dirty="0"/>
          </a:p>
          <a:p>
            <a:r>
              <a:rPr lang="en-US" dirty="0" err="1"/>
              <a:t>incr</a:t>
            </a:r>
            <a:r>
              <a:rPr lang="en-US" dirty="0"/>
              <a:t>, foo, main, </a:t>
            </a:r>
            <a:r>
              <a:rPr lang="en-US" dirty="0" err="1"/>
              <a:t>printf</a:t>
            </a:r>
            <a:endParaRPr lang="en-US" dirty="0"/>
          </a:p>
          <a:p>
            <a:endParaRPr lang="en-US" dirty="0"/>
          </a:p>
          <a:p>
            <a:r>
              <a:rPr lang="en-US" dirty="0"/>
              <a:t>Can actually make a case for “%d\n”: it’s a global</a:t>
            </a:r>
            <a:r>
              <a:rPr lang="en-US" baseline="0" dirty="0"/>
              <a:t> constant string (in read only section) so it will have a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7210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Try:</a:t>
            </a:r>
          </a:p>
          <a:p>
            <a:endParaRPr lang="en-US" dirty="0"/>
          </a:p>
          <a:p>
            <a:r>
              <a:rPr lang="en-US" dirty="0" err="1"/>
              <a:t>objdump</a:t>
            </a:r>
            <a:r>
              <a:rPr lang="en-US" baseline="0" dirty="0"/>
              <a:t> –t static-</a:t>
            </a:r>
            <a:r>
              <a:rPr lang="en-US" baseline="0" dirty="0" err="1"/>
              <a:t>local.o</a:t>
            </a:r>
            <a:endParaRPr lang="en-US" baseline="0" dirty="0"/>
          </a:p>
          <a:p>
            <a:r>
              <a:rPr lang="en-US" baseline="0" dirty="0" err="1"/>
              <a:t>objdump</a:t>
            </a:r>
            <a:r>
              <a:rPr lang="en-US" baseline="0" dirty="0"/>
              <a:t> –</a:t>
            </a:r>
            <a:r>
              <a:rPr lang="en-US" baseline="0" dirty="0" err="1"/>
              <a:t>rd</a:t>
            </a:r>
            <a:r>
              <a:rPr lang="en-US" baseline="0" dirty="0"/>
              <a:t> static-</a:t>
            </a:r>
            <a:r>
              <a:rPr lang="en-US" baseline="0" dirty="0" err="1"/>
              <a:t>local.o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5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888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GB" altLang="zh-CN" dirty="0"/>
              <a:t>Ch 7.6.1</a:t>
            </a:r>
          </a:p>
          <a:p>
            <a:r>
              <a:rPr lang="en-GB" altLang="zh-CN" dirty="0"/>
              <a:t>but be aware that the “weak” case can cause real trouble!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960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If you are not aware of these rules, you can run into very nasty,</a:t>
            </a:r>
            <a:r>
              <a:rPr lang="en-US" baseline="0"/>
              <a:t> difficult problems.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555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The linker doesn’t try very hard to check for consistency across object files.</a:t>
            </a:r>
          </a:p>
          <a:p>
            <a:r>
              <a:rPr lang="en-US" dirty="0"/>
              <a:t>It will detect multiple definitions of a single symbol, but it doesn’t know or care about the type of a symbol.</a:t>
            </a:r>
          </a:p>
          <a:p>
            <a:r>
              <a:rPr lang="en-US" dirty="0"/>
              <a:t>There’s a weird quirk with global variables where a declaration with neither extern nor an initializer may or may not count as an extra definition, depending on the compiler.</a:t>
            </a:r>
          </a:p>
          <a:p>
            <a:r>
              <a:rPr lang="en-US" dirty="0"/>
              <a:t>(The textbook’s attempt to explain this has serious errors.  Just try not to do that.)</a:t>
            </a:r>
          </a:p>
        </p:txBody>
      </p:sp>
    </p:spTree>
    <p:extLst>
      <p:ext uri="{BB962C8B-B14F-4D97-AF65-F5344CB8AC3E}">
        <p14:creationId xmlns:p14="http://schemas.microsoft.com/office/powerpoint/2010/main" val="4079687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Important: Linker does not do type checking.  But C++ “namespaces” create a private naming scope.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4156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Just to emphasize that the linker doesn’t care about types, this two-file program will compile without any errors at all, but look what it prints!</a:t>
            </a:r>
          </a:p>
          <a:p>
            <a:r>
              <a:rPr lang="en-US" baseline="0" dirty="0"/>
              <a:t>That’s the integer with the same bit pattern as the floating point number 3.14.</a:t>
            </a:r>
          </a:p>
          <a:p>
            <a:r>
              <a:rPr lang="en-US" baseline="0" dirty="0"/>
              <a:t>C doesn’t make it easy to avoid this problem.</a:t>
            </a:r>
          </a:p>
        </p:txBody>
      </p:sp>
    </p:spTree>
    <p:extLst>
      <p:ext uri="{BB962C8B-B14F-4D97-AF65-F5344CB8AC3E}">
        <p14:creationId xmlns:p14="http://schemas.microsoft.com/office/powerpoint/2010/main" val="11624830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The best thing you can do is make sure all your </a:t>
            </a:r>
            <a:r>
              <a:rPr lang="en-US" baseline="0" dirty="0" err="1"/>
              <a:t>globals</a:t>
            </a:r>
            <a:r>
              <a:rPr lang="en-US" baseline="0" dirty="0"/>
              <a:t> are declared in header files, and the header files are included in the source files with the definitions.</a:t>
            </a:r>
          </a:p>
          <a:p>
            <a:r>
              <a:rPr lang="en-US" baseline="0" dirty="0"/>
              <a:t>But you have to do that by hand.  There’s no automation.</a:t>
            </a:r>
          </a:p>
        </p:txBody>
      </p:sp>
    </p:spTree>
    <p:extLst>
      <p:ext uri="{BB962C8B-B14F-4D97-AF65-F5344CB8AC3E}">
        <p14:creationId xmlns:p14="http://schemas.microsoft.com/office/powerpoint/2010/main" val="33538139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96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Preface of ch.7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5758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691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654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505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181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058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这里展示了两种获得符号表条目的方式</a:t>
            </a:r>
            <a:endParaRPr lang="en-US" altLang="zh-CN" dirty="0"/>
          </a:p>
          <a:p>
            <a:r>
              <a:rPr lang="zh-CN" altLang="en-US" dirty="0"/>
              <a:t>蓝色的是链接器内部使用的</a:t>
            </a:r>
            <a:r>
              <a:rPr lang="en-US" altLang="zh-CN" dirty="0"/>
              <a:t>local</a:t>
            </a:r>
            <a:r>
              <a:rPr lang="zh-CN" altLang="en-US" dirty="0"/>
              <a:t>符号，绿色的是</a:t>
            </a:r>
            <a:r>
              <a:rPr lang="en-US" altLang="zh-CN" dirty="0"/>
              <a:t>global</a:t>
            </a:r>
            <a:r>
              <a:rPr lang="zh-CN" altLang="en-US" dirty="0"/>
              <a:t>符号，</a:t>
            </a:r>
            <a:r>
              <a:rPr lang="en-US" altLang="zh-CN" dirty="0" err="1"/>
              <a:t>buf</a:t>
            </a:r>
            <a:r>
              <a:rPr lang="zh-CN" altLang="en-US" dirty="0"/>
              <a:t>是</a:t>
            </a:r>
            <a:r>
              <a:rPr lang="en-US" altLang="zh-CN" dirty="0"/>
              <a:t>8</a:t>
            </a:r>
            <a:r>
              <a:rPr lang="zh-CN" altLang="en-US" dirty="0"/>
              <a:t>字节的</a:t>
            </a:r>
            <a:r>
              <a:rPr lang="en-US" altLang="zh-CN" dirty="0"/>
              <a:t>object</a:t>
            </a:r>
            <a:r>
              <a:rPr lang="zh-CN" altLang="en-US" dirty="0"/>
              <a:t>，</a:t>
            </a:r>
            <a:r>
              <a:rPr lang="en-US" altLang="zh-CN" dirty="0"/>
              <a:t>size</a:t>
            </a:r>
            <a:r>
              <a:rPr lang="zh-CN" altLang="en-US" dirty="0"/>
              <a:t>为</a:t>
            </a:r>
            <a:r>
              <a:rPr lang="en-US" altLang="zh-CN" dirty="0"/>
              <a:t>8</a:t>
            </a:r>
            <a:r>
              <a:rPr lang="zh-CN" altLang="en-US" dirty="0"/>
              <a:t>，在</a:t>
            </a:r>
            <a:r>
              <a:rPr lang="en-US" altLang="zh-CN" dirty="0"/>
              <a:t>.data</a:t>
            </a:r>
            <a:r>
              <a:rPr lang="zh-CN" altLang="en-US" dirty="0"/>
              <a:t>偏移为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r>
              <a:rPr lang="en-US" altLang="zh-CN" dirty="0"/>
              <a:t>Main</a:t>
            </a:r>
            <a:r>
              <a:rPr lang="zh-CN" altLang="en-US" dirty="0"/>
              <a:t>是</a:t>
            </a:r>
            <a:r>
              <a:rPr lang="en-US" altLang="zh-CN" dirty="0"/>
              <a:t>21</a:t>
            </a:r>
            <a:r>
              <a:rPr lang="zh-CN" altLang="en-US" dirty="0"/>
              <a:t>字节的函数，在</a:t>
            </a:r>
            <a:r>
              <a:rPr lang="en-US" altLang="zh-CN" dirty="0"/>
              <a:t>.text</a:t>
            </a:r>
            <a:r>
              <a:rPr lang="zh-CN" altLang="en-US" dirty="0"/>
              <a:t>偏移为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红色的</a:t>
            </a:r>
            <a:r>
              <a:rPr lang="en-US" altLang="zh-CN" dirty="0"/>
              <a:t>swap</a:t>
            </a:r>
            <a:r>
              <a:rPr lang="zh-CN" altLang="en-US" dirty="0"/>
              <a:t>被</a:t>
            </a:r>
            <a:r>
              <a:rPr lang="en-US" altLang="zh-CN" dirty="0"/>
              <a:t>UNDEF</a:t>
            </a:r>
            <a:r>
              <a:rPr lang="zh-CN" altLang="en-US" dirty="0"/>
              <a:t>所标记，是一个外部标号。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297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蓝色的仍然是链接器内部使用的</a:t>
            </a:r>
            <a:r>
              <a:rPr lang="en-US" altLang="zh-CN" dirty="0"/>
              <a:t>local</a:t>
            </a:r>
            <a:r>
              <a:rPr lang="zh-CN" altLang="en-US" dirty="0"/>
              <a:t>符号，绿色的是</a:t>
            </a:r>
            <a:r>
              <a:rPr lang="en-US" altLang="zh-CN" dirty="0"/>
              <a:t>global</a:t>
            </a:r>
            <a:r>
              <a:rPr lang="zh-CN" altLang="en-US" dirty="0"/>
              <a:t>符号，</a:t>
            </a:r>
            <a:r>
              <a:rPr lang="en-US" altLang="zh-CN" dirty="0"/>
              <a:t>bufp0</a:t>
            </a:r>
            <a:r>
              <a:rPr lang="zh-CN" altLang="en-US" dirty="0"/>
              <a:t>是</a:t>
            </a:r>
            <a:r>
              <a:rPr lang="en-US" altLang="zh-CN" dirty="0"/>
              <a:t>8</a:t>
            </a:r>
            <a:r>
              <a:rPr lang="zh-CN" altLang="en-US" dirty="0"/>
              <a:t>字节的</a:t>
            </a:r>
            <a:r>
              <a:rPr lang="en-US" altLang="zh-CN" dirty="0"/>
              <a:t>object</a:t>
            </a:r>
            <a:r>
              <a:rPr lang="zh-CN" altLang="en-US" dirty="0"/>
              <a:t>，</a:t>
            </a:r>
            <a:r>
              <a:rPr lang="en-US" altLang="zh-CN" dirty="0"/>
              <a:t>size</a:t>
            </a:r>
            <a:r>
              <a:rPr lang="zh-CN" altLang="en-US" dirty="0"/>
              <a:t>为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.data</a:t>
            </a:r>
            <a:r>
              <a:rPr lang="zh-CN" altLang="en-US" dirty="0"/>
              <a:t>偏移为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r>
              <a:rPr lang="en-US" altLang="zh-CN" dirty="0"/>
              <a:t>swap</a:t>
            </a:r>
            <a:r>
              <a:rPr lang="zh-CN" altLang="en-US" dirty="0"/>
              <a:t>是</a:t>
            </a:r>
            <a:r>
              <a:rPr lang="en-US" altLang="zh-CN" dirty="0"/>
              <a:t>60</a:t>
            </a:r>
            <a:r>
              <a:rPr lang="zh-CN" altLang="en-US" dirty="0"/>
              <a:t>字节的函数，在</a:t>
            </a:r>
            <a:r>
              <a:rPr lang="en-US" altLang="zh-CN" dirty="0"/>
              <a:t>.text</a:t>
            </a:r>
            <a:r>
              <a:rPr lang="zh-CN" altLang="en-US" dirty="0"/>
              <a:t>偏移为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红色的</a:t>
            </a:r>
            <a:r>
              <a:rPr lang="en-US" altLang="zh-CN" dirty="0" err="1"/>
              <a:t>buf</a:t>
            </a:r>
            <a:r>
              <a:rPr lang="zh-CN" altLang="en-US" dirty="0"/>
              <a:t>被</a:t>
            </a:r>
            <a:r>
              <a:rPr lang="en-US" altLang="zh-CN" dirty="0"/>
              <a:t>UNDEF</a:t>
            </a:r>
            <a:r>
              <a:rPr lang="zh-CN" altLang="en-US" dirty="0"/>
              <a:t>所标记，是一个外部标号。</a:t>
            </a:r>
            <a:endParaRPr lang="en-US" altLang="zh-CN" dirty="0"/>
          </a:p>
          <a:p>
            <a:r>
              <a:rPr lang="zh-CN" altLang="en-US" dirty="0"/>
              <a:t>黑色的</a:t>
            </a:r>
            <a:r>
              <a:rPr lang="en-US" altLang="zh-CN" dirty="0"/>
              <a:t>bufp1</a:t>
            </a:r>
            <a:r>
              <a:rPr lang="zh-CN" altLang="en-US" dirty="0"/>
              <a:t>是</a:t>
            </a:r>
            <a:r>
              <a:rPr lang="en-US" altLang="zh-CN" dirty="0"/>
              <a:t>8</a:t>
            </a:r>
            <a:r>
              <a:rPr lang="zh-CN" altLang="en-US" dirty="0"/>
              <a:t>字节未初始化的数据，被标记为</a:t>
            </a:r>
            <a:r>
              <a:rPr lang="en-US" altLang="zh-CN" dirty="0"/>
              <a:t>COMMON</a:t>
            </a:r>
            <a:r>
              <a:rPr lang="zh-CN" altLang="en-US" dirty="0"/>
              <a:t>，最终它会在</a:t>
            </a:r>
            <a:r>
              <a:rPr lang="en-US" altLang="zh-CN" dirty="0"/>
              <a:t>.</a:t>
            </a:r>
            <a:r>
              <a:rPr lang="en-US" altLang="zh-CN" dirty="0" err="1"/>
              <a:t>bss</a:t>
            </a:r>
            <a:r>
              <a:rPr lang="zh-CN" altLang="en-US" dirty="0"/>
              <a:t>中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794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776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Chapter 7.7</a:t>
            </a:r>
          </a:p>
          <a:p>
            <a:endParaRPr lang="en-US" dirty="0"/>
          </a:p>
          <a:p>
            <a:r>
              <a:rPr lang="en-US" dirty="0"/>
              <a:t>System code including code</a:t>
            </a:r>
            <a:r>
              <a:rPr lang="en-US" baseline="0" dirty="0"/>
              <a:t> that runs before and after main.  Sets up </a:t>
            </a:r>
            <a:r>
              <a:rPr lang="en-US" baseline="0" dirty="0" err="1"/>
              <a:t>argc</a:t>
            </a:r>
            <a:r>
              <a:rPr lang="en-US" baseline="0" dirty="0"/>
              <a:t>/v and takes the return value</a:t>
            </a:r>
          </a:p>
          <a:p>
            <a:endParaRPr lang="en-US" baseline="0" dirty="0"/>
          </a:p>
          <a:p>
            <a:r>
              <a:rPr lang="en-US" baseline="0" dirty="0" err="1"/>
              <a:t>objdump</a:t>
            </a:r>
            <a:r>
              <a:rPr lang="en-US" baseline="0" dirty="0"/>
              <a:t> –t prog</a:t>
            </a:r>
          </a:p>
          <a:p>
            <a:endParaRPr lang="en-US" baseline="0" dirty="0"/>
          </a:p>
          <a:p>
            <a:r>
              <a:rPr lang="en-US" baseline="0" dirty="0"/>
              <a:t>generates LOTS of 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7812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Ch7.7.1 Source code here are derived from real source code in </a:t>
            </a:r>
            <a:r>
              <a:rPr lang="en-US" altLang="zh-CN" dirty="0" err="1"/>
              <a:t>binutils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41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Preface of ch.7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220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Pseudocode in textbook, since in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binutils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relevant implementations scatters in macros or different functions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266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dirty="0"/>
              <a:t>Real detailed example created from </a:t>
            </a:r>
            <a:r>
              <a:rPr lang="en-US" altLang="zh-CN" dirty="0" err="1"/>
              <a:t>main.c</a:t>
            </a:r>
            <a:r>
              <a:rPr lang="en-US" altLang="zh-CN" dirty="0"/>
              <a:t>/</a:t>
            </a:r>
            <a:r>
              <a:rPr lang="en-US" altLang="zh-CN" dirty="0" err="1"/>
              <a:t>sum.c</a:t>
            </a:r>
            <a:r>
              <a:rPr lang="en-US" altLang="zh-CN" dirty="0"/>
              <a:t> under Ubuntu Linux</a:t>
            </a:r>
          </a:p>
          <a:p>
            <a:r>
              <a:rPr lang="en-US" dirty="0"/>
              <a:t>May have subtle difference from the result in textbook</a:t>
            </a:r>
          </a:p>
        </p:txBody>
      </p:sp>
    </p:spTree>
    <p:extLst>
      <p:ext uri="{BB962C8B-B14F-4D97-AF65-F5344CB8AC3E}">
        <p14:creationId xmlns:p14="http://schemas.microsoft.com/office/powerpoint/2010/main" val="7770949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We only describe 2 relocation examples here</a:t>
            </a:r>
          </a:p>
          <a:p>
            <a:r>
              <a:rPr lang="en-US" dirty="0"/>
              <a:t>Description in the dialog can be mapped into the information in the READELF results.</a:t>
            </a:r>
          </a:p>
        </p:txBody>
      </p:sp>
    </p:spTree>
    <p:extLst>
      <p:ext uri="{BB962C8B-B14F-4D97-AF65-F5344CB8AC3E}">
        <p14:creationId xmlns:p14="http://schemas.microsoft.com/office/powerpoint/2010/main" val="23721860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94677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5673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GB" altLang="zh-CN" sz="1200" b="0" dirty="0" err="1">
                <a:latin typeface="Courier New" pitchFamily="49" charset="0"/>
                <a:ea typeface="msgothic" charset="0"/>
                <a:cs typeface="msgothic" charset="0"/>
              </a:rPr>
              <a:t>objdump</a:t>
            </a:r>
            <a:r>
              <a:rPr lang="en-GB" altLang="zh-CN" sz="1200" b="0" dirty="0">
                <a:latin typeface="Courier New" pitchFamily="49" charset="0"/>
                <a:ea typeface="msgothic" charset="0"/>
                <a:cs typeface="msgothic" charset="0"/>
              </a:rPr>
              <a:t> –r –d </a:t>
            </a:r>
            <a:r>
              <a:rPr lang="en-GB" altLang="zh-CN" sz="1200" b="0" dirty="0" err="1"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altLang="zh-CN" sz="1200" b="0" dirty="0">
              <a:latin typeface="Courier New" pitchFamily="49" charset="0"/>
              <a:ea typeface="msgothic" charset="0"/>
              <a:cs typeface="msgothic" charset="0"/>
            </a:endParaRPr>
          </a:p>
          <a:p>
            <a:r>
              <a:rPr lang="en-GB" sz="1200" b="0" dirty="0">
                <a:latin typeface="Courier New" pitchFamily="49" charset="0"/>
              </a:rPr>
              <a:t>To get the output results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047662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408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use link script to determine the address of text/data instead of default setting.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908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dirty="0"/>
              <a:t>灰色的是链接后的程序，左右分别是代码及数据段的反汇编情况。</a:t>
            </a:r>
            <a:endParaRPr lang="en-US" altLang="zh-CN" dirty="0"/>
          </a:p>
          <a:p>
            <a:r>
              <a:rPr lang="en-US" altLang="zh-CN" dirty="0" err="1"/>
              <a:t>refaddr</a:t>
            </a:r>
            <a:r>
              <a:rPr lang="en-US" altLang="zh-CN" dirty="0"/>
              <a:t> = ADDR(s) + </a:t>
            </a:r>
            <a:r>
              <a:rPr lang="en-US" altLang="zh-CN" dirty="0" err="1"/>
              <a:t>r.offset</a:t>
            </a:r>
            <a:r>
              <a:rPr lang="en-US" altLang="zh-CN" dirty="0"/>
              <a:t> = 0xbabf18 + 0x1a</a:t>
            </a:r>
          </a:p>
          <a:p>
            <a:r>
              <a:rPr lang="en-US" altLang="zh-CN" dirty="0"/>
              <a:t>*</a:t>
            </a:r>
            <a:r>
              <a:rPr lang="en-US" altLang="zh-CN" dirty="0" err="1"/>
              <a:t>refptr</a:t>
            </a:r>
            <a:r>
              <a:rPr lang="en-US" altLang="zh-CN" dirty="0"/>
              <a:t> = 0xbabf40 + (-4) –  (0xbabf18 + 0x1a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956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由于链接</a:t>
            </a:r>
            <a:r>
              <a:rPr lang="en-US" altLang="zh-CN" dirty="0"/>
              <a:t>object file</a:t>
            </a:r>
            <a:r>
              <a:rPr lang="zh-CN" altLang="en-US" dirty="0"/>
              <a:t>的顺序变化，</a:t>
            </a:r>
            <a:r>
              <a:rPr lang="en-US" altLang="zh-CN" dirty="0"/>
              <a:t>main</a:t>
            </a:r>
            <a:r>
              <a:rPr lang="zh-CN" altLang="en-US" dirty="0"/>
              <a:t>函数和</a:t>
            </a:r>
            <a:r>
              <a:rPr lang="en-US" altLang="zh-CN" dirty="0"/>
              <a:t>sum</a:t>
            </a:r>
            <a:r>
              <a:rPr lang="zh-CN" altLang="en-US" dirty="0"/>
              <a:t>函数的地址不一样了，由此导致</a:t>
            </a:r>
            <a:r>
              <a:rPr lang="en-US" altLang="zh-CN" dirty="0"/>
              <a:t>sum</a:t>
            </a:r>
            <a:r>
              <a:rPr lang="zh-CN" altLang="en-US" dirty="0"/>
              <a:t>调用的重定位信息也随之不同，但因为</a:t>
            </a:r>
            <a:r>
              <a:rPr lang="en-US" altLang="zh-CN" dirty="0"/>
              <a:t>data</a:t>
            </a:r>
            <a:r>
              <a:rPr lang="zh-CN" altLang="en-US" dirty="0"/>
              <a:t>没有变，所以对</a:t>
            </a:r>
            <a:r>
              <a:rPr lang="en-US" altLang="zh-CN" dirty="0"/>
              <a:t>array</a:t>
            </a:r>
            <a:r>
              <a:rPr lang="zh-CN" altLang="en-US" dirty="0"/>
              <a:t>的重定位没有变化。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94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97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Ch7.10 &amp; </a:t>
            </a:r>
            <a:r>
              <a:rPr lang="en-US" altLang="zh-CN" dirty="0"/>
              <a:t>Ch7.6.2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6833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Ch7.6.2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5186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Ch7.6.2</a:t>
            </a:r>
          </a:p>
        </p:txBody>
      </p:sp>
    </p:spTree>
    <p:extLst>
      <p:ext uri="{BB962C8B-B14F-4D97-AF65-F5344CB8AC3E}">
        <p14:creationId xmlns:p14="http://schemas.microsoft.com/office/powerpoint/2010/main" val="271138672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The convention</a:t>
            </a:r>
            <a:r>
              <a:rPr lang="en-US" baseline="0"/>
              <a:t> is that libraries are always prefixed with “lib”</a:t>
            </a:r>
          </a:p>
          <a:p>
            <a:r>
              <a:rPr lang="en-US"/>
              <a:t> $(CC) $(CFLAGS) -o </a:t>
            </a:r>
            <a:r>
              <a:rPr lang="en-US" err="1"/>
              <a:t>csim</a:t>
            </a:r>
            <a:r>
              <a:rPr lang="en-US"/>
              <a:t> </a:t>
            </a:r>
            <a:r>
              <a:rPr lang="en-US" err="1"/>
              <a:t>csim.c</a:t>
            </a:r>
            <a:r>
              <a:rPr lang="en-US"/>
              <a:t> </a:t>
            </a:r>
            <a:r>
              <a:rPr lang="en-US" err="1"/>
              <a:t>cachelab.c</a:t>
            </a:r>
            <a:r>
              <a:rPr lang="en-US"/>
              <a:t> -lm</a:t>
            </a:r>
          </a:p>
        </p:txBody>
      </p:sp>
    </p:spTree>
    <p:extLst>
      <p:ext uri="{BB962C8B-B14F-4D97-AF65-F5344CB8AC3E}">
        <p14:creationId xmlns:p14="http://schemas.microsoft.com/office/powerpoint/2010/main" val="59657694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0608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Try</a:t>
            </a:r>
            <a:r>
              <a:rPr lang="en-US" baseline="0" dirty="0"/>
              <a:t>:</a:t>
            </a:r>
          </a:p>
          <a:p>
            <a:endParaRPr lang="en-US" baseline="0" dirty="0"/>
          </a:p>
          <a:p>
            <a:r>
              <a:rPr lang="en-US" baseline="0" dirty="0" err="1"/>
              <a:t>objdump</a:t>
            </a:r>
            <a:r>
              <a:rPr lang="en-US" baseline="0" dirty="0"/>
              <a:t> –t main2.o</a:t>
            </a:r>
          </a:p>
          <a:p>
            <a:r>
              <a:rPr lang="en-US" baseline="0" dirty="0" err="1"/>
              <a:t>objdump</a:t>
            </a:r>
            <a:r>
              <a:rPr lang="en-US" baseline="0" dirty="0"/>
              <a:t> –</a:t>
            </a:r>
            <a:r>
              <a:rPr lang="en-US" baseline="0" dirty="0" err="1"/>
              <a:t>rd</a:t>
            </a:r>
            <a:r>
              <a:rPr lang="en-US" baseline="0" dirty="0"/>
              <a:t> main2.o</a:t>
            </a:r>
          </a:p>
          <a:p>
            <a:r>
              <a:rPr lang="en-US" baseline="0" dirty="0" err="1"/>
              <a:t>objdump</a:t>
            </a:r>
            <a:r>
              <a:rPr lang="en-US" baseline="0" dirty="0"/>
              <a:t> –t </a:t>
            </a:r>
            <a:r>
              <a:rPr lang="en-US" baseline="0" dirty="0" err="1"/>
              <a:t>libvector.a</a:t>
            </a:r>
            <a:endParaRPr lang="en-US" baseline="0" dirty="0"/>
          </a:p>
          <a:p>
            <a:r>
              <a:rPr lang="en-US" baseline="0" dirty="0" err="1"/>
              <a:t>objdump</a:t>
            </a:r>
            <a:r>
              <a:rPr lang="en-US" baseline="0" dirty="0"/>
              <a:t> –</a:t>
            </a:r>
            <a:r>
              <a:rPr lang="en-US" baseline="0" dirty="0" err="1"/>
              <a:t>rd</a:t>
            </a:r>
            <a:r>
              <a:rPr lang="en-US" baseline="0" dirty="0"/>
              <a:t> </a:t>
            </a:r>
            <a:r>
              <a:rPr lang="en-US" baseline="0" dirty="0" err="1"/>
              <a:t>libvector.a</a:t>
            </a:r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27503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3219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2205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4485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32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Chapter 7.1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0124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Partially linked still has relocatable entries</a:t>
            </a:r>
          </a:p>
          <a:p>
            <a:r>
              <a:rPr lang="en-US" dirty="0"/>
              <a:t>Loader</a:t>
            </a:r>
            <a:r>
              <a:rPr lang="en-US" baseline="0" dirty="0"/>
              <a:t> (i.e., the </a:t>
            </a:r>
            <a:r>
              <a:rPr lang="en-US" baseline="0" dirty="0" err="1"/>
              <a:t>execve</a:t>
            </a:r>
            <a:r>
              <a:rPr lang="en-US" baseline="0" dirty="0"/>
              <a:t> </a:t>
            </a:r>
            <a:r>
              <a:rPr lang="en-US" baseline="0" dirty="0" err="1"/>
              <a:t>syscall</a:t>
            </a:r>
            <a:r>
              <a:rPr lang="en-US" baseline="0" dirty="0"/>
              <a:t>, which we will cover later)</a:t>
            </a:r>
          </a:p>
          <a:p>
            <a:endParaRPr lang="en-US" baseline="0" dirty="0"/>
          </a:p>
          <a:p>
            <a:r>
              <a:rPr lang="en-US" baseline="0" dirty="0"/>
              <a:t>Try:</a:t>
            </a:r>
          </a:p>
          <a:p>
            <a:r>
              <a:rPr lang="en-US" baseline="0" dirty="0" err="1"/>
              <a:t>ldd</a:t>
            </a:r>
            <a:r>
              <a:rPr lang="en-US" baseline="0" dirty="0"/>
              <a:t> prog2l</a:t>
            </a:r>
          </a:p>
          <a:p>
            <a:r>
              <a:rPr lang="en-US" baseline="0" dirty="0" err="1"/>
              <a:t>objdump</a:t>
            </a:r>
            <a:r>
              <a:rPr lang="en-US" baseline="0" dirty="0"/>
              <a:t> –t libvector.so</a:t>
            </a:r>
          </a:p>
          <a:p>
            <a:r>
              <a:rPr lang="en-US" baseline="0" dirty="0" err="1"/>
              <a:t>objdump</a:t>
            </a:r>
            <a:r>
              <a:rPr lang="en-US" baseline="0" dirty="0"/>
              <a:t> –</a:t>
            </a:r>
            <a:r>
              <a:rPr lang="en-US" baseline="0" dirty="0" err="1"/>
              <a:t>rd</a:t>
            </a:r>
            <a:r>
              <a:rPr lang="en-US" baseline="0" dirty="0"/>
              <a:t> libvector.so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1154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Ch7.8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9719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Ch7.8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6967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Ch7.9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Large heap in the high addresses (</a:t>
            </a:r>
            <a:r>
              <a:rPr lang="en-US" dirty="0" err="1"/>
              <a:t>mmap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6077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6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因为二进制不方便直接阅读，所以这里使用了一些二进制工具</a:t>
            </a:r>
            <a:r>
              <a:rPr lang="en-US" altLang="zh-CN" dirty="0" err="1"/>
              <a:t>readelf</a:t>
            </a:r>
            <a:r>
              <a:rPr lang="zh-CN" altLang="en-US" dirty="0"/>
              <a:t>以及</a:t>
            </a:r>
            <a:r>
              <a:rPr lang="en-US" altLang="zh-CN" dirty="0" err="1"/>
              <a:t>objdump</a:t>
            </a:r>
            <a:r>
              <a:rPr lang="zh-CN" altLang="en-US" dirty="0"/>
              <a:t>的运行结果。</a:t>
            </a:r>
            <a:endParaRPr lang="en-US" altLang="zh-CN" dirty="0"/>
          </a:p>
          <a:p>
            <a:r>
              <a:rPr lang="en-US" altLang="zh-CN" dirty="0" err="1"/>
              <a:t>Readelf</a:t>
            </a:r>
            <a:r>
              <a:rPr lang="en-US" altLang="zh-CN" dirty="0"/>
              <a:t> –a</a:t>
            </a:r>
            <a:r>
              <a:rPr lang="zh-CN" altLang="en-US" dirty="0"/>
              <a:t>会打印出这个</a:t>
            </a:r>
            <a:r>
              <a:rPr lang="en-US" altLang="zh-CN" dirty="0"/>
              <a:t>ELF</a:t>
            </a:r>
            <a:r>
              <a:rPr lang="zh-CN" altLang="en-US" dirty="0"/>
              <a:t>二进制文件的所有信息，我们挑取了一些，例如可以看到（蓝色标记）</a:t>
            </a:r>
            <a:r>
              <a:rPr lang="en-US" altLang="zh-CN" dirty="0" err="1"/>
              <a:t>helloworld</a:t>
            </a:r>
            <a:r>
              <a:rPr lang="zh-CN" altLang="en-US" dirty="0"/>
              <a:t>字符串的位置，它在一个叫做</a:t>
            </a:r>
            <a:r>
              <a:rPr lang="en-US" altLang="zh-CN" dirty="0"/>
              <a:t>.</a:t>
            </a:r>
            <a:r>
              <a:rPr lang="en-US" altLang="zh-CN" dirty="0" err="1"/>
              <a:t>rodata</a:t>
            </a:r>
            <a:r>
              <a:rPr lang="zh-CN" altLang="en-US" dirty="0"/>
              <a:t>的节里面。</a:t>
            </a:r>
            <a:endParaRPr lang="en-US" altLang="zh-CN" dirty="0"/>
          </a:p>
          <a:p>
            <a:r>
              <a:rPr lang="zh-CN" altLang="en-US" dirty="0"/>
              <a:t>我们可以用</a:t>
            </a:r>
            <a:r>
              <a:rPr lang="en-US" altLang="zh-CN" dirty="0" err="1"/>
              <a:t>readelf</a:t>
            </a:r>
            <a:r>
              <a:rPr lang="en-US" altLang="zh-CN" dirty="0"/>
              <a:t> –x</a:t>
            </a:r>
            <a:r>
              <a:rPr lang="zh-CN" altLang="en-US" dirty="0"/>
              <a:t>查看相应地址</a:t>
            </a:r>
            <a:r>
              <a:rPr lang="en-US" altLang="zh-CN" sz="1200" dirty="0">
                <a:solidFill>
                  <a:srgbClr val="0070C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0x00495d40</a:t>
            </a:r>
            <a:r>
              <a:rPr lang="zh-CN" altLang="en-US" sz="1200" dirty="0">
                <a:solidFill>
                  <a:srgbClr val="0070C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处（前面有一点空位）存放了这个常量字符串 。</a:t>
            </a:r>
            <a:endParaRPr lang="en-US" altLang="zh-CN" sz="1200" dirty="0">
              <a:solidFill>
                <a:srgbClr val="0070C0"/>
              </a:solidFill>
              <a:latin typeface="Courier New" pitchFamily="49" charset="0"/>
              <a:ea typeface="DejaVu LGC Sans" charset="0"/>
              <a:cs typeface="DejaVu LGC Sans" charset="0"/>
            </a:endParaRPr>
          </a:p>
          <a:p>
            <a:endParaRPr lang="en-US" altLang="zh-CN" dirty="0"/>
          </a:p>
          <a:p>
            <a:r>
              <a:rPr lang="zh-CN" altLang="en-US" dirty="0"/>
              <a:t>类似的我们可以查看</a:t>
            </a:r>
            <a:r>
              <a:rPr lang="en-US" altLang="zh-CN" dirty="0"/>
              <a:t>main</a:t>
            </a:r>
            <a:r>
              <a:rPr lang="zh-CN" altLang="en-US" dirty="0"/>
              <a:t>函数所在的位置是</a:t>
            </a:r>
            <a:r>
              <a:rPr lang="en-US" altLang="zh-CN" dirty="0"/>
              <a:t>0x00</a:t>
            </a:r>
            <a:r>
              <a:rPr lang="en-US" altLang="zh-CN" sz="1200" dirty="0">
                <a:solidFill>
                  <a:srgbClr val="C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401190</a:t>
            </a:r>
            <a:r>
              <a:rPr lang="zh-CN" altLang="en-US" sz="1200" dirty="0">
                <a:solidFill>
                  <a:srgbClr val="C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处（红色标记）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56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Ch7.1   Fig.7-2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75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44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、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82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29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5">
            <a:extLst>
              <a:ext uri="{FF2B5EF4-FFF2-40B4-BE49-F238E27FC236}">
                <a16:creationId xmlns:a16="http://schemas.microsoft.com/office/drawing/2014/main" id="{27B66317-33E5-EA1F-A049-5CC53C607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823913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kumimoji="1" lang="zh-CN" altLang="en-US" sz="6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计算机系统基础</a:t>
            </a:r>
            <a:endParaRPr kumimoji="1" lang="zh-CN" altLang="nl-BE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Line 1029">
            <a:extLst>
              <a:ext uri="{FF2B5EF4-FFF2-40B4-BE49-F238E27FC236}">
                <a16:creationId xmlns:a16="http://schemas.microsoft.com/office/drawing/2014/main" id="{6B445031-6BF8-14D1-B059-FFB6AF3C273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205038"/>
            <a:ext cx="91440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Line 1030">
            <a:extLst>
              <a:ext uri="{FF2B5EF4-FFF2-40B4-BE49-F238E27FC236}">
                <a16:creationId xmlns:a16="http://schemas.microsoft.com/office/drawing/2014/main" id="{FC1EF7AD-E751-7DB1-738E-E658FA9DF22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276475"/>
            <a:ext cx="9144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lIns="0" tIns="0" rIns="0" bIns="0" anchor="ctr">
            <a:spAutoFit/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nl-B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65625"/>
            <a:ext cx="6400800" cy="1273175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nl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7E930-C85E-DC3D-8E38-CFECA03E728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172200"/>
            <a:ext cx="69342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9642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1"/>
            <a:ext cx="8713092" cy="98072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 sz="3200"/>
            </a:lvl1pPr>
            <a:lvl2pPr>
              <a:buFont typeface="Wingdings" pitchFamily="2" charset="2"/>
              <a:buChar char="ü"/>
              <a:defRPr sz="2800" baseline="0">
                <a:solidFill>
                  <a:schemeClr val="tx1"/>
                </a:solidFill>
              </a:defRPr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359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05416C3-D423-F626-5A22-588DB1B3B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669088"/>
            <a:ext cx="3230563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b="0">
                <a:latin typeface="Arial" panose="020B0604020202020204" pitchFamily="34" charset="0"/>
              </a:rPr>
              <a:t>                                  首都师范大学信息工程学院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85974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908050"/>
            <a:ext cx="4114800" cy="5340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114800" cy="5340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4486405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F0E60D3-8895-5E5D-37B8-175A58BB8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669088"/>
            <a:ext cx="3230563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b="0">
                <a:latin typeface="Arial" panose="020B0604020202020204" pitchFamily="34" charset="0"/>
              </a:rPr>
              <a:t>                                  首都师范大学信息工程学院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621249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5046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482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8637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DC86CA6-81E1-C9B7-EE8F-E8E2ABB51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669088"/>
            <a:ext cx="3230563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b="0">
                <a:latin typeface="Arial" panose="020B0604020202020204" pitchFamily="34" charset="0"/>
              </a:rPr>
              <a:t>                                  首都师范大学信息工程学院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90234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E54F295-1897-5219-3AEE-F1D256C07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669088"/>
            <a:ext cx="3230563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b="0">
                <a:latin typeface="Arial" panose="020B0604020202020204" pitchFamily="34" charset="0"/>
              </a:rPr>
              <a:t>                                  首都师范大学信息工程学院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673173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D85726-F3F9-742F-9B76-EEB1F0830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669088"/>
            <a:ext cx="3230563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b="0">
                <a:latin typeface="Arial" panose="020B0604020202020204" pitchFamily="34" charset="0"/>
              </a:rPr>
              <a:t>                                  首都师范大学信息工程学院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1517958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9E41BB-B26A-28BA-0A93-D822F8400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669088"/>
            <a:ext cx="3230563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b="0">
                <a:latin typeface="Arial" panose="020B0604020202020204" pitchFamily="34" charset="0"/>
              </a:rPr>
              <a:t>                                  首都师范大学信息工程学院      </a:t>
            </a: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8288" y="0"/>
            <a:ext cx="2144712" cy="6248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0"/>
            <a:ext cx="6286500" cy="6248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0272333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0"/>
            <a:ext cx="84582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908050"/>
            <a:ext cx="8382000" cy="534035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16620664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3B102A7-F5F7-CBAE-73DE-EB83B1B35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6669088"/>
            <a:ext cx="3230563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b="0">
                <a:latin typeface="Arial" panose="020B0604020202020204" pitchFamily="34" charset="0"/>
              </a:rPr>
              <a:t>                                  首都师范大学信息工程学院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0"/>
            <a:ext cx="84582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908050"/>
            <a:ext cx="4114800" cy="5340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114800" cy="5340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017725852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DF3C79E-79B0-421C-915C-DC1C70671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525" y="6656388"/>
            <a:ext cx="3133725" cy="20161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endParaRPr lang="zh-CN" altLang="en-US" sz="180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4EBC761-F037-6B60-D9C5-CB12BDF50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6669088"/>
            <a:ext cx="3232150" cy="16986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zh-CN" altLang="en-US" sz="1100">
                <a:ea typeface="宋体" charset="-122"/>
              </a:rPr>
              <a:t>                                  首都师范大学信息工程学院      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9388" y="0"/>
            <a:ext cx="84582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表格占位符 2"/>
          <p:cNvSpPr>
            <a:spLocks noGrp="1"/>
          </p:cNvSpPr>
          <p:nvPr>
            <p:ph type="tbl" idx="1"/>
          </p:nvPr>
        </p:nvSpPr>
        <p:spPr>
          <a:xfrm>
            <a:off x="381000" y="908050"/>
            <a:ext cx="8382000" cy="534035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2640132516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68313" y="214313"/>
            <a:ext cx="8475662" cy="591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2CF658D1-831E-135C-27FC-86689F5563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836328C-5A41-6611-73B5-30773E485E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5795774-FDA5-63B2-85A3-D923FF4646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4CDF4-AAB4-4273-8E4F-AE8ABE95E9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990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043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8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7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9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830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863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347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486400" y="-26988"/>
            <a:ext cx="372110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Introduction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to Computer Systems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4121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>
            <a:extLst>
              <a:ext uri="{FF2B5EF4-FFF2-40B4-BE49-F238E27FC236}">
                <a16:creationId xmlns:a16="http://schemas.microsoft.com/office/drawing/2014/main" id="{8F7A5C1F-A175-B5D4-2364-88E88F7975A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6613"/>
            <a:ext cx="9144000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7AB13B3C-CCBB-1B26-2E50-FCA6D9FE9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0"/>
            <a:ext cx="8713787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nl-NL"/>
              <a:t>单击此处编辑母版标题样式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91FA3FC3-213C-4167-F099-39D3954D1B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52513"/>
            <a:ext cx="838200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nl-NL"/>
              <a:t>单击此处编辑母版文本样式</a:t>
            </a:r>
          </a:p>
          <a:p>
            <a:pPr lvl="1"/>
            <a:r>
              <a:rPr lang="zh-CN" altLang="nl-NL"/>
              <a:t>第二级</a:t>
            </a:r>
          </a:p>
          <a:p>
            <a:pPr lvl="2"/>
            <a:r>
              <a:rPr lang="zh-CN" altLang="nl-NL"/>
              <a:t>第三级</a:t>
            </a:r>
          </a:p>
          <a:p>
            <a:pPr lvl="3"/>
            <a:r>
              <a:rPr lang="zh-CN" altLang="nl-NL"/>
              <a:t>第四级</a:t>
            </a:r>
          </a:p>
          <a:p>
            <a:pPr lvl="4"/>
            <a:r>
              <a:rPr lang="zh-CN" altLang="nl-NL"/>
              <a:t>第五级</a:t>
            </a:r>
          </a:p>
        </p:txBody>
      </p:sp>
      <p:sp>
        <p:nvSpPr>
          <p:cNvPr id="6150" name="Rectangle 8">
            <a:extLst>
              <a:ext uri="{FF2B5EF4-FFF2-40B4-BE49-F238E27FC236}">
                <a16:creationId xmlns:a16="http://schemas.microsoft.com/office/drawing/2014/main" id="{C95F3E74-CCBB-484E-32E8-C00C6291D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8" y="6699250"/>
            <a:ext cx="309562" cy="1587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19C92243-6926-4874-BBD1-5D32036426D8}" type="slidenum">
              <a:rPr kumimoji="1" lang="en-GB" altLang="zh-CN" sz="1000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kumimoji="1" lang="en-GB" altLang="zh-CN" sz="1000">
              <a:solidFill>
                <a:srgbClr val="000000"/>
              </a:solidFill>
            </a:endParaRPr>
          </a:p>
        </p:txBody>
      </p:sp>
      <p:grpSp>
        <p:nvGrpSpPr>
          <p:cNvPr id="1030" name="Group 9">
            <a:extLst>
              <a:ext uri="{FF2B5EF4-FFF2-40B4-BE49-F238E27FC236}">
                <a16:creationId xmlns:a16="http://schemas.microsoft.com/office/drawing/2014/main" id="{7D3E6D1D-BCA0-4235-E6D4-3207C29DF3E0}"/>
              </a:ext>
            </a:extLst>
          </p:cNvPr>
          <p:cNvGrpSpPr>
            <a:grpSpLocks/>
          </p:cNvGrpSpPr>
          <p:nvPr/>
        </p:nvGrpSpPr>
        <p:grpSpPr bwMode="auto">
          <a:xfrm>
            <a:off x="-838200" y="-6350"/>
            <a:ext cx="10526713" cy="6864350"/>
            <a:chOff x="0" y="0"/>
            <a:chExt cx="6631" cy="4324"/>
          </a:xfrm>
        </p:grpSpPr>
        <p:sp>
          <p:nvSpPr>
            <p:cNvPr id="1032" name="Freeform 10">
              <a:extLst>
                <a:ext uri="{FF2B5EF4-FFF2-40B4-BE49-F238E27FC236}">
                  <a16:creationId xmlns:a16="http://schemas.microsoft.com/office/drawing/2014/main" id="{0A55CD47-3DEF-9C1E-DA11-91BBDFCE47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9" y="176"/>
              <a:ext cx="1710" cy="176"/>
            </a:xfrm>
            <a:custGeom>
              <a:avLst/>
              <a:gdLst>
                <a:gd name="T0" fmla="*/ 0 w 1710"/>
                <a:gd name="T1" fmla="*/ 0 h 216"/>
                <a:gd name="T2" fmla="*/ 1710 w 1710"/>
                <a:gd name="T3" fmla="*/ 0 h 216"/>
                <a:gd name="T4" fmla="*/ 1710 w 1710"/>
                <a:gd name="T5" fmla="*/ 6 h 216"/>
                <a:gd name="T6" fmla="*/ 0 w 1710"/>
                <a:gd name="T7" fmla="*/ 6 h 2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10" h="216">
                  <a:moveTo>
                    <a:pt x="0" y="0"/>
                  </a:moveTo>
                  <a:lnTo>
                    <a:pt x="1710" y="0"/>
                  </a:lnTo>
                  <a:lnTo>
                    <a:pt x="1710" y="216"/>
                  </a:lnTo>
                  <a:lnTo>
                    <a:pt x="0" y="2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33" name="Group 11">
              <a:extLst>
                <a:ext uri="{FF2B5EF4-FFF2-40B4-BE49-F238E27FC236}">
                  <a16:creationId xmlns:a16="http://schemas.microsoft.com/office/drawing/2014/main" id="{E07DB1F1-3F66-CCB8-415A-9F366DB6617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0"/>
              <a:ext cx="6631" cy="4324"/>
              <a:chOff x="0" y="0"/>
              <a:chExt cx="6631" cy="4324"/>
            </a:xfrm>
          </p:grpSpPr>
          <p:sp>
            <p:nvSpPr>
              <p:cNvPr id="1034" name="Line 12">
                <a:extLst>
                  <a:ext uri="{FF2B5EF4-FFF2-40B4-BE49-F238E27FC236}">
                    <a16:creationId xmlns:a16="http://schemas.microsoft.com/office/drawing/2014/main" id="{C7155715-6D67-234A-A520-0481963728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471" y="0"/>
                <a:ext cx="0" cy="432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35" name="Line 13">
                <a:extLst>
                  <a:ext uri="{FF2B5EF4-FFF2-40B4-BE49-F238E27FC236}">
                    <a16:creationId xmlns:a16="http://schemas.microsoft.com/office/drawing/2014/main" id="{7F7D2931-D06B-3AD7-299C-F70F7603B2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H="1">
                <a:off x="0" y="4298"/>
                <a:ext cx="624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6" name="Line 14">
                <a:extLst>
                  <a:ext uri="{FF2B5EF4-FFF2-40B4-BE49-F238E27FC236}">
                    <a16:creationId xmlns:a16="http://schemas.microsoft.com/office/drawing/2014/main" id="{A2A8AC42-0A5C-55D5-BB6F-B033C865977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659"/>
                <a:ext cx="624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7" name="Line 15">
                <a:extLst>
                  <a:ext uri="{FF2B5EF4-FFF2-40B4-BE49-F238E27FC236}">
                    <a16:creationId xmlns:a16="http://schemas.microsoft.com/office/drawing/2014/main" id="{1CFD247A-C7C0-E064-5B55-5BEBA1B305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248"/>
                <a:ext cx="624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8" name="Line 16">
                <a:extLst>
                  <a:ext uri="{FF2B5EF4-FFF2-40B4-BE49-F238E27FC236}">
                    <a16:creationId xmlns:a16="http://schemas.microsoft.com/office/drawing/2014/main" id="{253D0ECB-403B-1E67-630A-3301952D2C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4041"/>
                <a:ext cx="624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39" name="Line 17">
                <a:extLst>
                  <a:ext uri="{FF2B5EF4-FFF2-40B4-BE49-F238E27FC236}">
                    <a16:creationId xmlns:a16="http://schemas.microsoft.com/office/drawing/2014/main" id="{70BD5049-C0B7-C36A-ACE1-9BA843C2A5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5840" y="4"/>
                <a:ext cx="0" cy="432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0" name="Line 18">
                <a:extLst>
                  <a:ext uri="{FF2B5EF4-FFF2-40B4-BE49-F238E27FC236}">
                    <a16:creationId xmlns:a16="http://schemas.microsoft.com/office/drawing/2014/main" id="{6D0E6309-1068-9E42-568D-72AE83BD1B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4888" y="4"/>
                <a:ext cx="0" cy="47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1" name="Line 19">
                <a:extLst>
                  <a:ext uri="{FF2B5EF4-FFF2-40B4-BE49-F238E27FC236}">
                    <a16:creationId xmlns:a16="http://schemas.microsoft.com/office/drawing/2014/main" id="{8D283B82-66E8-FD3E-BC2A-E466D8A725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H="1">
                <a:off x="0" y="176"/>
                <a:ext cx="624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2" name="Line 20">
                <a:extLst>
                  <a:ext uri="{FF2B5EF4-FFF2-40B4-BE49-F238E27FC236}">
                    <a16:creationId xmlns:a16="http://schemas.microsoft.com/office/drawing/2014/main" id="{CCFAD6E2-1E75-BD4A-5651-7A94F00177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H="1">
                <a:off x="0" y="348"/>
                <a:ext cx="624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3" name="Line 21">
                <a:extLst>
                  <a:ext uri="{FF2B5EF4-FFF2-40B4-BE49-F238E27FC236}">
                    <a16:creationId xmlns:a16="http://schemas.microsoft.com/office/drawing/2014/main" id="{F5A55285-C94C-E4E6-C6F5-0C6DEE6D9B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5132" y="4"/>
                <a:ext cx="0" cy="472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66" name="Rectangle 22">
                <a:extLst>
                  <a:ext uri="{FF2B5EF4-FFF2-40B4-BE49-F238E27FC236}">
                    <a16:creationId xmlns:a16="http://schemas.microsoft.com/office/drawing/2014/main" id="{A56349B7-DA0F-21E3-171C-0BCA6C4A2E4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382" y="0"/>
                <a:ext cx="249" cy="2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45" name="Line 23">
                <a:extLst>
                  <a:ext uri="{FF2B5EF4-FFF2-40B4-BE49-F238E27FC236}">
                    <a16:creationId xmlns:a16="http://schemas.microsoft.com/office/drawing/2014/main" id="{4FF94670-58E3-5355-5E8B-7C65EBAAD7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849" y="0"/>
                <a:ext cx="0" cy="478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031" name="Line 25">
            <a:extLst>
              <a:ext uri="{FF2B5EF4-FFF2-40B4-BE49-F238E27FC236}">
                <a16:creationId xmlns:a16="http://schemas.microsoft.com/office/drawing/2014/main" id="{5E208730-07A7-B9B4-1213-E82CADFA2550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1213" y="6699250"/>
            <a:ext cx="0" cy="123825"/>
          </a:xfrm>
          <a:prstGeom prst="line">
            <a:avLst/>
          </a:prstGeom>
          <a:noFill/>
          <a:ln w="9525">
            <a:solidFill>
              <a:srgbClr val="172F3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10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+mn-lt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Arial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Arial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Arial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Arial" pitchFamily="34" charset="0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0000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Arial" pitchFamily="34" charset="0"/>
          <a:ea typeface="黑体" pitchFamily="49" charset="-122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Arial" pitchFamily="34" charset="0"/>
          <a:ea typeface="黑体" pitchFamily="49" charset="-122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1.tmp"/><Relationship Id="rId5" Type="http://schemas.openxmlformats.org/officeDocument/2006/relationships/tags" Target="../tags/tag6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10" Type="http://schemas.openxmlformats.org/officeDocument/2006/relationships/image" Target="../media/image1.tmp"/><Relationship Id="rId4" Type="http://schemas.openxmlformats.org/officeDocument/2006/relationships/tags" Target="../tags/tag14.xml"/><Relationship Id="rId9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1140C09-F68E-D3E7-8381-FE76BBC5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8600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5400" kern="0" dirty="0">
                <a:solidFill>
                  <a:srgbClr val="1F497D"/>
                </a:solidFill>
                <a:latin typeface="Arial"/>
                <a:ea typeface="宋体" panose="02010600030101010101" pitchFamily="2" charset="-122"/>
                <a:sym typeface="Gill Sans" charset="0"/>
              </a:rPr>
              <a:t>程序的链接</a:t>
            </a:r>
            <a:endParaRPr kumimoji="0" lang="en-US" altLang="zh-CN" sz="54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19459" name="矩形 1">
            <a:extLst>
              <a:ext uri="{FF2B5EF4-FFF2-40B4-BE49-F238E27FC236}">
                <a16:creationId xmlns:a16="http://schemas.microsoft.com/office/drawing/2014/main" id="{8F81ED26-52EA-E540-B92C-13B391EC0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1756" y="3789363"/>
            <a:ext cx="4360489" cy="223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Gill Sans" charset="0"/>
              </a:rPr>
              <a:t>王晶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Gill Sans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Gill Sans" charset="0"/>
              </a:rPr>
              <a:t>jwang@ruc.edu.cn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Gill Sans" charset="0"/>
              </a:rPr>
              <a:t>，信息楼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ill Sans" charset="0"/>
              </a:rPr>
              <a:t>124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Gill Sans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Gill Sans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Gill Sans" charset="0"/>
              </a:rPr>
              <a:t>2023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Gill Sans" charset="0"/>
              </a:rPr>
              <a:t>年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Gill Sans" charset="0"/>
              </a:rPr>
              <a:t>12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Gill Sans" charset="0"/>
              </a:rPr>
              <a:t>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219200"/>
            <a:ext cx="7772400" cy="1143000"/>
          </a:xfrm>
          <a:solidFill>
            <a:srgbClr val="E0E0E0"/>
          </a:solidFill>
          <a:ln>
            <a:solidFill>
              <a:srgbClr val="000004"/>
            </a:solidFill>
          </a:ln>
        </p:spPr>
        <p:txBody>
          <a:bodyPr/>
          <a:lstStyle/>
          <a:p>
            <a:r>
              <a:rPr lang="en-US" sz="2000">
                <a:latin typeface="Calibri"/>
                <a:cs typeface="Calibri"/>
              </a:rPr>
              <a:t>Programs are translated and linked using a </a:t>
            </a:r>
            <a:r>
              <a:rPr lang="en-US" sz="2000" i="1">
                <a:latin typeface="Calibri"/>
                <a:cs typeface="Calibri"/>
              </a:rPr>
              <a:t>compiler driver</a:t>
            </a:r>
            <a:r>
              <a:rPr lang="en-US" sz="2000">
                <a:latin typeface="Calibri"/>
                <a:cs typeface="Calibri"/>
              </a:rPr>
              <a:t>:</a:t>
            </a:r>
          </a:p>
          <a:p>
            <a:pPr lvl="1"/>
            <a:r>
              <a:rPr lang="en-US" sz="1800" err="1">
                <a:latin typeface="Courier New" charset="0"/>
              </a:rPr>
              <a:t>linux</a:t>
            </a:r>
            <a:r>
              <a:rPr lang="en-US" sz="1800">
                <a:latin typeface="Courier New" charset="0"/>
              </a:rPr>
              <a:t>&gt; </a:t>
            </a:r>
            <a:r>
              <a:rPr lang="en-US" sz="1800" i="1" err="1">
                <a:latin typeface="Courier New" charset="0"/>
              </a:rPr>
              <a:t>gcc</a:t>
            </a:r>
            <a:r>
              <a:rPr lang="en-US" sz="1800" i="1">
                <a:latin typeface="Courier New" charset="0"/>
              </a:rPr>
              <a:t> -</a:t>
            </a:r>
            <a:r>
              <a:rPr lang="en-US" sz="1800" i="1" err="1">
                <a:latin typeface="Courier New" charset="0"/>
              </a:rPr>
              <a:t>Og</a:t>
            </a:r>
            <a:r>
              <a:rPr lang="en-US" sz="1800" i="1">
                <a:latin typeface="Courier New" charset="0"/>
              </a:rPr>
              <a:t> -o </a:t>
            </a:r>
            <a:r>
              <a:rPr lang="en-US" sz="1800" i="1" err="1">
                <a:latin typeface="Courier New" charset="0"/>
              </a:rPr>
              <a:t>prog</a:t>
            </a:r>
            <a:r>
              <a:rPr lang="en-US" sz="1800" i="1">
                <a:latin typeface="Courier New" charset="0"/>
              </a:rPr>
              <a:t> </a:t>
            </a:r>
            <a:r>
              <a:rPr lang="en-US" sz="1800" i="1" err="1">
                <a:latin typeface="Courier New" charset="0"/>
              </a:rPr>
              <a:t>main.c</a:t>
            </a:r>
            <a:r>
              <a:rPr lang="en-US" sz="1800" i="1">
                <a:latin typeface="Courier New" charset="0"/>
              </a:rPr>
              <a:t> </a:t>
            </a:r>
            <a:r>
              <a:rPr lang="en-US" sz="1800" i="1" err="1">
                <a:latin typeface="Courier New" charset="0"/>
              </a:rPr>
              <a:t>sum.c</a:t>
            </a:r>
            <a:endParaRPr lang="en-US" sz="1800" i="1">
              <a:latin typeface="Courier New" charset="0"/>
            </a:endParaRPr>
          </a:p>
          <a:p>
            <a:pPr lvl="1"/>
            <a:r>
              <a:rPr lang="en-US" sz="1800" err="1">
                <a:latin typeface="Courier New" charset="0"/>
              </a:rPr>
              <a:t>linux</a:t>
            </a:r>
            <a:r>
              <a:rPr lang="en-US" sz="1800">
                <a:latin typeface="Courier New" charset="0"/>
              </a:rPr>
              <a:t>&gt; </a:t>
            </a:r>
            <a:r>
              <a:rPr lang="en-US" sz="1800" i="1">
                <a:latin typeface="Courier New" charset="0"/>
              </a:rPr>
              <a:t>./</a:t>
            </a:r>
            <a:r>
              <a:rPr lang="en-US" sz="1800" i="1" err="1">
                <a:latin typeface="Courier New" charset="0"/>
              </a:rPr>
              <a:t>prog</a:t>
            </a:r>
            <a:endParaRPr lang="en-US" sz="1800" i="1">
              <a:latin typeface="Courier New" charset="0"/>
            </a:endParaRPr>
          </a:p>
        </p:txBody>
      </p:sp>
      <p:sp>
        <p:nvSpPr>
          <p:cNvPr id="228356" name="Line 4"/>
          <p:cNvSpPr>
            <a:spLocks noChangeShapeType="1"/>
          </p:cNvSpPr>
          <p:nvPr/>
        </p:nvSpPr>
        <p:spPr bwMode="auto">
          <a:xfrm>
            <a:off x="2667000" y="30400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2057400" y="5097463"/>
            <a:ext cx="2971800" cy="366767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Calibri"/>
                <a:cs typeface="Calibri"/>
              </a:rPr>
              <a:t>Linker (ld)</a:t>
            </a: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1828800" y="3409950"/>
            <a:ext cx="1752600" cy="66675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 sz="1800">
                <a:latin typeface="Calibri"/>
                <a:cs typeface="Calibri"/>
              </a:rPr>
              <a:t>(</a:t>
            </a:r>
            <a:r>
              <a:rPr lang="en-US" sz="1800" err="1">
                <a:latin typeface="Calibri"/>
                <a:cs typeface="Calibri"/>
              </a:rPr>
              <a:t>cpp</a:t>
            </a:r>
            <a:r>
              <a:rPr lang="en-US" sz="1800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2133600" y="26670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err="1">
                <a:latin typeface="Courier New"/>
                <a:cs typeface="Courier New"/>
              </a:rPr>
              <a:t>main.c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2268538" y="43434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/>
                <a:cs typeface="Courier New"/>
              </a:rPr>
              <a:t>main.o</a:t>
            </a:r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3733800" y="3409950"/>
            <a:ext cx="1797050" cy="66675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 sz="1800">
                <a:latin typeface="Calibri"/>
                <a:cs typeface="Calibri"/>
              </a:rPr>
              <a:t>(</a:t>
            </a:r>
            <a:r>
              <a:rPr lang="en-US" sz="1800" err="1">
                <a:latin typeface="Calibri"/>
                <a:cs typeface="Calibri"/>
              </a:rPr>
              <a:t>cpp</a:t>
            </a:r>
            <a:r>
              <a:rPr lang="en-US" sz="1800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62" name="Text Box 10"/>
          <p:cNvSpPr txBox="1">
            <a:spLocks noChangeArrowheads="1"/>
          </p:cNvSpPr>
          <p:nvPr/>
        </p:nvSpPr>
        <p:spPr bwMode="auto">
          <a:xfrm>
            <a:off x="4191000" y="2667000"/>
            <a:ext cx="8772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err="1">
                <a:latin typeface="Courier New"/>
                <a:cs typeface="Courier New"/>
              </a:rPr>
              <a:t>sum.c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228363" name="Text Box 11"/>
          <p:cNvSpPr txBox="1">
            <a:spLocks noChangeArrowheads="1"/>
          </p:cNvSpPr>
          <p:nvPr/>
        </p:nvSpPr>
        <p:spPr bwMode="auto">
          <a:xfrm>
            <a:off x="4268300" y="4343400"/>
            <a:ext cx="8772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err="1">
                <a:latin typeface="Courier New"/>
                <a:cs typeface="Courier New"/>
              </a:rPr>
              <a:t>sum.o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228364" name="Text Box 12"/>
          <p:cNvSpPr txBox="1">
            <a:spLocks noChangeArrowheads="1"/>
          </p:cNvSpPr>
          <p:nvPr/>
        </p:nvSpPr>
        <p:spPr bwMode="auto">
          <a:xfrm>
            <a:off x="3200400" y="5789613"/>
            <a:ext cx="73875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err="1">
                <a:latin typeface="Courier New"/>
                <a:cs typeface="Courier New"/>
              </a:rPr>
              <a:t>prog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228365" name="Line 13"/>
          <p:cNvSpPr>
            <a:spLocks noChangeShapeType="1"/>
          </p:cNvSpPr>
          <p:nvPr/>
        </p:nvSpPr>
        <p:spPr bwMode="auto">
          <a:xfrm>
            <a:off x="4659313" y="30400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6" name="Line 14"/>
          <p:cNvSpPr>
            <a:spLocks noChangeShapeType="1"/>
          </p:cNvSpPr>
          <p:nvPr/>
        </p:nvSpPr>
        <p:spPr bwMode="auto">
          <a:xfrm>
            <a:off x="2667000" y="41068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7" name="Line 15"/>
          <p:cNvSpPr>
            <a:spLocks noChangeShapeType="1"/>
          </p:cNvSpPr>
          <p:nvPr/>
        </p:nvSpPr>
        <p:spPr bwMode="auto">
          <a:xfrm>
            <a:off x="4659313" y="41068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8" name="Line 16"/>
          <p:cNvSpPr>
            <a:spLocks noChangeShapeType="1"/>
          </p:cNvSpPr>
          <p:nvPr/>
        </p:nvSpPr>
        <p:spPr bwMode="auto">
          <a:xfrm>
            <a:off x="4659313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9" name="Line 17"/>
          <p:cNvSpPr>
            <a:spLocks noChangeShapeType="1"/>
          </p:cNvSpPr>
          <p:nvPr/>
        </p:nvSpPr>
        <p:spPr bwMode="auto">
          <a:xfrm>
            <a:off x="3559175" y="548957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70" name="Line 18"/>
          <p:cNvSpPr>
            <a:spLocks noChangeShapeType="1"/>
          </p:cNvSpPr>
          <p:nvPr/>
        </p:nvSpPr>
        <p:spPr bwMode="auto">
          <a:xfrm>
            <a:off x="2667000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71" name="Text Box 19"/>
          <p:cNvSpPr txBox="1">
            <a:spLocks noChangeArrowheads="1"/>
          </p:cNvSpPr>
          <p:nvPr/>
        </p:nvSpPr>
        <p:spPr bwMode="auto">
          <a:xfrm>
            <a:off x="5683250" y="2719388"/>
            <a:ext cx="132114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Source files</a:t>
            </a:r>
          </a:p>
        </p:txBody>
      </p:sp>
      <p:sp>
        <p:nvSpPr>
          <p:cNvPr id="228372" name="Text Box 20"/>
          <p:cNvSpPr txBox="1">
            <a:spLocks noChangeArrowheads="1"/>
          </p:cNvSpPr>
          <p:nvPr/>
        </p:nvSpPr>
        <p:spPr bwMode="auto">
          <a:xfrm>
            <a:off x="5619750" y="4264025"/>
            <a:ext cx="240463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Separately compiled</a:t>
            </a:r>
          </a:p>
          <a:p>
            <a:r>
              <a:rPr lang="en-US" sz="1800" i="1" u="sng">
                <a:solidFill>
                  <a:srgbClr val="C00000"/>
                </a:solidFill>
                <a:latin typeface="Calibri"/>
                <a:cs typeface="Calibri"/>
              </a:rPr>
              <a:t>relocatable</a:t>
            </a:r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 object files</a:t>
            </a:r>
          </a:p>
        </p:txBody>
      </p:sp>
      <p:sp>
        <p:nvSpPr>
          <p:cNvPr id="228373" name="Text Box 21"/>
          <p:cNvSpPr txBox="1">
            <a:spLocks noChangeArrowheads="1"/>
          </p:cNvSpPr>
          <p:nvPr/>
        </p:nvSpPr>
        <p:spPr bwMode="auto">
          <a:xfrm>
            <a:off x="3999592" y="5607050"/>
            <a:ext cx="407760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Fully linked </a:t>
            </a:r>
            <a:r>
              <a:rPr lang="en-US" sz="1800" i="1" u="sng">
                <a:solidFill>
                  <a:srgbClr val="C00000"/>
                </a:solidFill>
                <a:latin typeface="Calibri"/>
                <a:cs typeface="Calibri"/>
              </a:rPr>
              <a:t>executable</a:t>
            </a:r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 object file</a:t>
            </a:r>
          </a:p>
          <a:p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(contains code and data for all functions</a:t>
            </a:r>
          </a:p>
          <a:p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defined in </a:t>
            </a:r>
            <a:r>
              <a:rPr lang="en-US" sz="1800" i="1" err="1">
                <a:solidFill>
                  <a:srgbClr val="C00000"/>
                </a:solidFill>
                <a:latin typeface="Courier New"/>
                <a:cs typeface="Courier New"/>
              </a:rPr>
              <a:t>main.c</a:t>
            </a:r>
            <a:r>
              <a:rPr lang="en-US" sz="1800" i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lang="en-US" sz="1800" i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1800" i="1" err="1">
                <a:solidFill>
                  <a:srgbClr val="C00000"/>
                </a:solidFill>
                <a:latin typeface="Courier New"/>
                <a:cs typeface="Courier New"/>
              </a:rPr>
              <a:t>sum.c</a:t>
            </a:r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71" grpId="0"/>
      <p:bldP spid="228372" grpId="0"/>
      <p:bldP spid="22837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Rectangle 4"/>
          <p:cNvSpPr>
            <a:spLocks noGrp="1" noChangeArrowheads="1"/>
          </p:cNvSpPr>
          <p:nvPr>
            <p:ph type="title"/>
          </p:nvPr>
        </p:nvSpPr>
        <p:spPr>
          <a:xfrm>
            <a:off x="404813" y="457200"/>
            <a:ext cx="6986587" cy="781050"/>
          </a:xfrm>
        </p:spPr>
        <p:txBody>
          <a:bodyPr/>
          <a:lstStyle/>
          <a:p>
            <a:r>
              <a:rPr lang="en-US" dirty="0"/>
              <a:t>What Do Linkers Do?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449388"/>
            <a:ext cx="8853487" cy="5484812"/>
          </a:xfrm>
        </p:spPr>
        <p:txBody>
          <a:bodyPr/>
          <a:lstStyle/>
          <a:p>
            <a:r>
              <a:rPr lang="en-US" dirty="0"/>
              <a:t>Step 1: Symbol resolution</a:t>
            </a:r>
            <a:r>
              <a:rPr lang="zh-CN" altLang="en-US" dirty="0"/>
              <a:t>符号解析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Programs define and reference </a:t>
            </a:r>
            <a:r>
              <a:rPr lang="en-US" i="1" dirty="0"/>
              <a:t>symbols</a:t>
            </a:r>
            <a:r>
              <a:rPr lang="en-US" dirty="0"/>
              <a:t> (global variables and functions):</a:t>
            </a:r>
          </a:p>
          <a:p>
            <a:pPr lvl="2"/>
            <a:r>
              <a:rPr lang="en-US" sz="1800" b="1" dirty="0">
                <a:latin typeface="Courier New" charset="0"/>
              </a:rPr>
              <a:t>void swap() {…}   /* define symbol swap */</a:t>
            </a:r>
          </a:p>
          <a:p>
            <a:pPr lvl="2"/>
            <a:r>
              <a:rPr lang="en-US" sz="1800" b="1" dirty="0">
                <a:latin typeface="Courier New" charset="0"/>
              </a:rPr>
              <a:t>swap();           /* reference symbol swap */</a:t>
            </a:r>
          </a:p>
          <a:p>
            <a:pPr lvl="2"/>
            <a:r>
              <a:rPr lang="en-US" sz="1800" b="1" dirty="0">
                <a:latin typeface="Courier New" charset="0"/>
              </a:rPr>
              <a:t>int *</a:t>
            </a:r>
            <a:r>
              <a:rPr lang="en-US" sz="1800" b="1" dirty="0" err="1">
                <a:latin typeface="Courier New" charset="0"/>
              </a:rPr>
              <a:t>xp</a:t>
            </a:r>
            <a:r>
              <a:rPr lang="en-US" sz="1800" b="1" dirty="0">
                <a:latin typeface="Courier New" charset="0"/>
              </a:rPr>
              <a:t> = &amp;x;     /* define symbol </a:t>
            </a:r>
            <a:r>
              <a:rPr lang="en-US" sz="1800" b="1" dirty="0" err="1">
                <a:latin typeface="Courier New" charset="0"/>
              </a:rPr>
              <a:t>xp</a:t>
            </a:r>
            <a:r>
              <a:rPr lang="en-US" sz="1800" b="1" dirty="0">
                <a:latin typeface="Courier New" charset="0"/>
              </a:rPr>
              <a:t>, reference x */</a:t>
            </a:r>
            <a:endParaRPr lang="en-US" sz="1800" b="1" dirty="0"/>
          </a:p>
          <a:p>
            <a:pPr lvl="1"/>
            <a:endParaRPr lang="en-US" dirty="0"/>
          </a:p>
          <a:p>
            <a:pPr lvl="1"/>
            <a:r>
              <a:rPr lang="en-US" dirty="0"/>
              <a:t>Symbol definitions are stored in object file (by assembler) in </a:t>
            </a:r>
            <a:r>
              <a:rPr lang="en-US" i="1" dirty="0"/>
              <a:t>symbol table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Symbol table</a:t>
            </a:r>
            <a:r>
              <a:rPr lang="zh-CN" altLang="en-US" dirty="0"/>
              <a:t>符号表</a:t>
            </a:r>
            <a:r>
              <a:rPr lang="en-US" dirty="0"/>
              <a:t> is an array of entries</a:t>
            </a:r>
            <a:endParaRPr lang="en-US" dirty="0">
              <a:latin typeface="Courier New"/>
              <a:cs typeface="Courier New"/>
            </a:endParaRPr>
          </a:p>
          <a:p>
            <a:pPr lvl="2"/>
            <a:r>
              <a:rPr lang="en-US" dirty="0"/>
              <a:t>Each entry includes name, size, and location of symbol.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During symbol resolution step, the linker associates each symbol reference with exactly one symbol definition.</a:t>
            </a:r>
            <a:r>
              <a:rPr lang="zh-CN" altLang="en-US" b="1" dirty="0">
                <a:solidFill>
                  <a:srgbClr val="C00000"/>
                </a:solidFill>
              </a:rPr>
              <a:t>引用同定义对应</a:t>
            </a:r>
            <a:endParaRPr lang="en-US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Symbols in Example C Program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215900" y="1672634"/>
            <a:ext cx="4508500" cy="2585323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int sum(int *a, int n);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hu-HU" sz="1800" dirty="0">
                <a:latin typeface="Courier New"/>
                <a:cs typeface="Courier New"/>
              </a:rPr>
              <a:t>int </a:t>
            </a:r>
            <a:r>
              <a:rPr lang="hu-HU" sz="1800" dirty="0">
                <a:solidFill>
                  <a:schemeClr val="accent2"/>
                </a:solidFill>
                <a:latin typeface="Courier New"/>
                <a:cs typeface="Courier New"/>
              </a:rPr>
              <a:t>array</a:t>
            </a:r>
            <a:r>
              <a:rPr lang="hu-HU" sz="1800" dirty="0">
                <a:latin typeface="Courier New"/>
                <a:cs typeface="Courier New"/>
              </a:rPr>
              <a:t>[2] = {1, 2};</a:t>
            </a:r>
          </a:p>
          <a:p>
            <a:endParaRPr lang="hu-HU" sz="1800" dirty="0"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int </a:t>
            </a:r>
            <a:r>
              <a:rPr lang="en-US" sz="1800" dirty="0">
                <a:solidFill>
                  <a:srgbClr val="3333CC"/>
                </a:solidFill>
                <a:latin typeface="Courier New"/>
                <a:cs typeface="Courier New"/>
              </a:rPr>
              <a:t>main</a:t>
            </a:r>
            <a:r>
              <a:rPr lang="en-US" sz="1800" dirty="0">
                <a:latin typeface="Courier New"/>
                <a:cs typeface="Courier New"/>
              </a:rPr>
              <a:t>(int </a:t>
            </a:r>
            <a:r>
              <a:rPr lang="en-US" sz="1800" dirty="0" err="1">
                <a:latin typeface="Courier New"/>
                <a:cs typeface="Courier New"/>
              </a:rPr>
              <a:t>argc</a:t>
            </a:r>
            <a:r>
              <a:rPr lang="en-US" sz="1800" dirty="0">
                <a:latin typeface="Courier New"/>
                <a:cs typeface="Courier New"/>
              </a:rPr>
              <a:t>, char** </a:t>
            </a:r>
            <a:r>
              <a:rPr lang="en-US" sz="1800" dirty="0" err="1">
                <a:latin typeface="Courier New"/>
                <a:cs typeface="Courier New"/>
              </a:rPr>
              <a:t>argv</a:t>
            </a:r>
            <a:r>
              <a:rPr lang="en-US" sz="1800" dirty="0"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latin typeface="Courier New"/>
                <a:cs typeface="Courier New"/>
              </a:rPr>
              <a:t>{</a:t>
            </a:r>
          </a:p>
          <a:p>
            <a:r>
              <a:rPr lang="fr-FR" sz="1800" dirty="0">
                <a:latin typeface="Courier New"/>
                <a:cs typeface="Courier New"/>
              </a:rPr>
              <a:t>    </a:t>
            </a:r>
            <a:r>
              <a:rPr lang="fr-FR" sz="1800" dirty="0" err="1">
                <a:latin typeface="Courier New"/>
                <a:cs typeface="Courier New"/>
              </a:rPr>
              <a:t>int</a:t>
            </a:r>
            <a:r>
              <a:rPr lang="fr-FR" sz="1800" dirty="0">
                <a:latin typeface="Courier New"/>
                <a:cs typeface="Courier New"/>
              </a:rPr>
              <a:t> val = </a:t>
            </a:r>
            <a:r>
              <a:rPr lang="fr-FR" sz="1800" dirty="0" err="1">
                <a:solidFill>
                  <a:srgbClr val="C00000"/>
                </a:solidFill>
                <a:latin typeface="Courier New"/>
                <a:cs typeface="Courier New"/>
              </a:rPr>
              <a:t>sum</a:t>
            </a:r>
            <a:r>
              <a:rPr lang="fr-FR" sz="1800" dirty="0">
                <a:latin typeface="Courier New"/>
                <a:cs typeface="Courier New"/>
              </a:rPr>
              <a:t>(</a:t>
            </a:r>
            <a:r>
              <a:rPr lang="fr-FR" sz="1800" dirty="0" err="1">
                <a:latin typeface="Courier New"/>
                <a:cs typeface="Courier New"/>
              </a:rPr>
              <a:t>array</a:t>
            </a:r>
            <a:r>
              <a:rPr lang="fr-FR" sz="1800" dirty="0">
                <a:latin typeface="Courier New"/>
                <a:cs typeface="Courier New"/>
              </a:rPr>
              <a:t>, 2);</a:t>
            </a:r>
          </a:p>
          <a:p>
            <a:r>
              <a:rPr lang="fr-FR" sz="1800" dirty="0">
                <a:latin typeface="Courier New"/>
                <a:cs typeface="Courier New"/>
              </a:rPr>
              <a:t>    return val;</a:t>
            </a:r>
          </a:p>
          <a:p>
            <a:r>
              <a:rPr lang="fr-FR" sz="18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800600" y="1672634"/>
            <a:ext cx="4182555" cy="2585323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int </a:t>
            </a:r>
            <a:r>
              <a:rPr lang="en-US" sz="1800" dirty="0">
                <a:solidFill>
                  <a:srgbClr val="3333CC"/>
                </a:solidFill>
                <a:latin typeface="Courier New"/>
                <a:cs typeface="Courier New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(int *a, int n)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i, s = 0;</a:t>
            </a:r>
          </a:p>
          <a:p>
            <a:endParaRPr lang="fr-FR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   for (i = 0; i &lt; n; i++) {</a:t>
            </a: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s += a[i];</a:t>
            </a:r>
          </a:p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800" dirty="0">
                <a:solidFill>
                  <a:srgbClr val="000000"/>
                </a:solidFill>
                <a:latin typeface="Courier New"/>
                <a:cs typeface="Courier New"/>
              </a:rPr>
              <a:t>    return s;</a:t>
            </a:r>
          </a:p>
          <a:p>
            <a:r>
              <a:rPr lang="is-I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429000" y="3895664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101078" y="3886200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762000" y="2258421"/>
            <a:ext cx="838200" cy="3810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49697" y="2791821"/>
            <a:ext cx="838200" cy="3810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257800" y="1668434"/>
            <a:ext cx="838200" cy="3810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006636" y="3325221"/>
            <a:ext cx="838200" cy="3810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solidFill>
                <a:schemeClr val="accent2"/>
              </a:solidFill>
              <a:latin typeface="Calibri" pitchFamily="34" charset="0"/>
            </a:endParaRPr>
          </a:p>
        </p:txBody>
      </p:sp>
      <p:cxnSp>
        <p:nvCxnSpPr>
          <p:cNvPr id="4" name="Straight Connector 3"/>
          <p:cNvCxnSpPr>
            <a:cxnSpLocks/>
            <a:stCxn id="2" idx="7"/>
          </p:cNvCxnSpPr>
          <p:nvPr/>
        </p:nvCxnSpPr>
        <p:spPr bwMode="auto">
          <a:xfrm flipV="1">
            <a:off x="1477448" y="1452680"/>
            <a:ext cx="2484952" cy="861537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cxnSpLocks/>
            <a:stCxn id="9" idx="7"/>
          </p:cNvCxnSpPr>
          <p:nvPr/>
        </p:nvCxnSpPr>
        <p:spPr bwMode="auto">
          <a:xfrm flipV="1">
            <a:off x="1465145" y="1480430"/>
            <a:ext cx="3001228" cy="1367187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cxnSpLocks/>
            <a:stCxn id="10" idx="1"/>
          </p:cNvCxnSpPr>
          <p:nvPr/>
        </p:nvCxnSpPr>
        <p:spPr bwMode="auto">
          <a:xfrm flipH="1" flipV="1">
            <a:off x="4736703" y="1465844"/>
            <a:ext cx="643849" cy="258386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851342" y="1128778"/>
            <a:ext cx="123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Definitions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39391" y="426839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Reference</a:t>
            </a:r>
          </a:p>
        </p:txBody>
      </p:sp>
      <p:cxnSp>
        <p:nvCxnSpPr>
          <p:cNvPr id="22" name="Straight Connector 21"/>
          <p:cNvCxnSpPr>
            <a:cxnSpLocks/>
            <a:stCxn id="11" idx="5"/>
          </p:cNvCxnSpPr>
          <p:nvPr/>
        </p:nvCxnSpPr>
        <p:spPr bwMode="auto">
          <a:xfrm>
            <a:off x="2722084" y="3650425"/>
            <a:ext cx="706916" cy="777426"/>
          </a:xfrm>
          <a:prstGeom prst="lin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E373E32-E180-4BFE-BC26-85F4C75D4C8F}"/>
              </a:ext>
            </a:extLst>
          </p:cNvPr>
          <p:cNvSpPr/>
          <p:nvPr/>
        </p:nvSpPr>
        <p:spPr bwMode="auto">
          <a:xfrm>
            <a:off x="215900" y="4648166"/>
            <a:ext cx="8767255" cy="213363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-c -o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-c -o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sum.o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sum.c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nm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b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0000000000000000 D array</a:t>
            </a:r>
            <a:b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0000000000000000 T main</a:t>
            </a:r>
            <a:b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 sum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nm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sum.o</a:t>
            </a:r>
            <a:b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0000000000000000 T sum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8033C9-5125-4532-80F5-7F656C7F9A22}"/>
              </a:ext>
            </a:extLst>
          </p:cNvPr>
          <p:cNvSpPr txBox="1"/>
          <p:nvPr/>
        </p:nvSpPr>
        <p:spPr>
          <a:xfrm>
            <a:off x="5038318" y="5185366"/>
            <a:ext cx="370711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may also try:</a:t>
            </a:r>
          </a:p>
          <a:p>
            <a:r>
              <a:rPr lang="en-US" altLang="zh-CN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objdump</a:t>
            </a:r>
            <a:r>
              <a:rPr lang="en-US" altLang="zh-CN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–t </a:t>
            </a:r>
            <a:r>
              <a:rPr lang="en-US" altLang="zh-CN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endParaRPr lang="en-US" altLang="zh-CN" sz="1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objdump</a:t>
            </a:r>
            <a:r>
              <a:rPr lang="en-US" altLang="zh-CN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–t </a:t>
            </a:r>
            <a:r>
              <a:rPr lang="en-US" altLang="zh-CN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sum.o</a:t>
            </a:r>
            <a:endParaRPr lang="en-US" altLang="zh-CN" sz="1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55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 Linkers Do? (cont)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2: Relocation</a:t>
            </a:r>
            <a:r>
              <a:rPr lang="zh-CN" altLang="en-US" dirty="0"/>
              <a:t>重定位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Merges</a:t>
            </a:r>
            <a:r>
              <a:rPr lang="en-US" dirty="0"/>
              <a:t> separate code and data sections into single sections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Relocates</a:t>
            </a:r>
            <a:r>
              <a:rPr lang="en-US" dirty="0"/>
              <a:t> symbols from their relative locations in the </a:t>
            </a:r>
            <a:r>
              <a:rPr lang="en-US" dirty="0">
                <a:latin typeface="Courier New"/>
                <a:cs typeface="Courier New"/>
              </a:rPr>
              <a:t>.o</a:t>
            </a:r>
            <a:r>
              <a:rPr lang="en-US" dirty="0"/>
              <a:t> files to their final absolute memory locations in the executable.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Updates </a:t>
            </a:r>
            <a:r>
              <a:rPr lang="en-US" dirty="0"/>
              <a:t>all references to these symbols to reflect their new positions.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6875" y="5331767"/>
            <a:ext cx="5978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itchFamily="34" charset="0"/>
              </a:rPr>
              <a:t>Let’s look at these two steps in more detail….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Kinds of Object Files (Modules)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Executable object file (</a:t>
            </a:r>
            <a:r>
              <a:rPr lang="en-US" altLang="zh-CN" dirty="0" err="1">
                <a:latin typeface="Courier New"/>
                <a:cs typeface="Courier New"/>
              </a:rPr>
              <a:t>a.out</a:t>
            </a:r>
            <a:r>
              <a:rPr lang="en-US" altLang="zh-CN" dirty="0"/>
              <a:t> file)</a:t>
            </a:r>
            <a:r>
              <a:rPr lang="zh-CN" altLang="en-US" dirty="0"/>
              <a:t>可执行目标文件</a:t>
            </a:r>
            <a:endParaRPr lang="en-US" altLang="zh-CN" dirty="0"/>
          </a:p>
          <a:p>
            <a:pPr lvl="1"/>
            <a:r>
              <a:rPr lang="en-US" altLang="zh-CN" dirty="0"/>
              <a:t>Contains code and data in a form that can be copied directly into memory and then executed.</a:t>
            </a:r>
          </a:p>
          <a:p>
            <a:endParaRPr lang="en-US" altLang="zh-CN" dirty="0"/>
          </a:p>
          <a:p>
            <a:r>
              <a:rPr lang="en-US" dirty="0"/>
              <a:t>Relocatable object file (</a:t>
            </a:r>
            <a:r>
              <a:rPr lang="en-US" dirty="0">
                <a:latin typeface="Courier New"/>
                <a:cs typeface="Courier New"/>
              </a:rPr>
              <a:t>.o</a:t>
            </a:r>
            <a:r>
              <a:rPr lang="en-US" dirty="0"/>
              <a:t> file)</a:t>
            </a:r>
            <a:r>
              <a:rPr lang="zh-CN" altLang="en-US" dirty="0"/>
              <a:t>可重定位目标文件</a:t>
            </a:r>
            <a:endParaRPr lang="en-US" dirty="0"/>
          </a:p>
          <a:p>
            <a:pPr lvl="1"/>
            <a:r>
              <a:rPr lang="en-US" dirty="0"/>
              <a:t>Contains code and data in a form that can be combined with other relocatable object files to form executable object file.</a:t>
            </a:r>
          </a:p>
          <a:p>
            <a:pPr lvl="2"/>
            <a:r>
              <a:rPr lang="en-US" dirty="0"/>
              <a:t>Each </a:t>
            </a:r>
            <a:r>
              <a:rPr lang="en-US" dirty="0">
                <a:latin typeface="Courier New"/>
                <a:cs typeface="Courier New"/>
              </a:rPr>
              <a:t>.o</a:t>
            </a:r>
            <a:r>
              <a:rPr lang="en-US" dirty="0"/>
              <a:t> file is produced from exactly one source (</a:t>
            </a:r>
            <a:r>
              <a:rPr lang="en-US" dirty="0">
                <a:latin typeface="Courier New"/>
                <a:cs typeface="Courier New"/>
              </a:rPr>
              <a:t>.c</a:t>
            </a:r>
            <a:r>
              <a:rPr lang="en-US" dirty="0"/>
              <a:t>) file</a:t>
            </a:r>
          </a:p>
          <a:p>
            <a:pPr lvl="2"/>
            <a:r>
              <a:rPr lang="zh-CN" altLang="en-US" dirty="0"/>
              <a:t>每个</a:t>
            </a:r>
            <a:r>
              <a:rPr lang="en-US" altLang="zh-CN" dirty="0"/>
              <a:t>c</a:t>
            </a:r>
            <a:r>
              <a:rPr lang="zh-CN" altLang="en-US" dirty="0"/>
              <a:t>文件对应一个，用于组成可执行文件</a:t>
            </a:r>
            <a:endParaRPr lang="en-US" dirty="0"/>
          </a:p>
          <a:p>
            <a:endParaRPr lang="en-US" dirty="0"/>
          </a:p>
          <a:p>
            <a:r>
              <a:rPr lang="en-US" dirty="0"/>
              <a:t>Shared object file (</a:t>
            </a:r>
            <a:r>
              <a:rPr lang="en-US" dirty="0">
                <a:latin typeface="Courier New"/>
                <a:cs typeface="Courier New"/>
              </a:rPr>
              <a:t>.so </a:t>
            </a:r>
            <a:r>
              <a:rPr lang="en-US" dirty="0"/>
              <a:t>file)</a:t>
            </a:r>
            <a:r>
              <a:rPr lang="zh-CN" altLang="en-US" dirty="0"/>
              <a:t>共享目标文件</a:t>
            </a:r>
            <a:endParaRPr lang="en-US" dirty="0"/>
          </a:p>
          <a:p>
            <a:pPr lvl="1"/>
            <a:r>
              <a:rPr lang="en-US" dirty="0"/>
              <a:t>Special type of relocatable object file that can be loaded into memory and linked dynamically, at either load time or run-time.</a:t>
            </a:r>
          </a:p>
          <a:p>
            <a:pPr lvl="1"/>
            <a:r>
              <a:rPr lang="en-US" dirty="0"/>
              <a:t>Called </a:t>
            </a:r>
            <a:r>
              <a:rPr lang="en-US" i="1" dirty="0"/>
              <a:t>Dynamic Link Libraries</a:t>
            </a:r>
            <a:r>
              <a:rPr lang="en-US" dirty="0"/>
              <a:t> </a:t>
            </a:r>
            <a:r>
              <a:rPr lang="zh-CN" altLang="en-US" dirty="0"/>
              <a:t>动态链接库</a:t>
            </a:r>
            <a:r>
              <a:rPr lang="en-US" dirty="0"/>
              <a:t>(DLLs) by Windows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Kinds of Object Files </a:t>
            </a:r>
            <a:r>
              <a:rPr lang="en-US" altLang="zh-CN" dirty="0"/>
              <a:t>under Linux</a:t>
            </a:r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50478D7-47D8-43E7-80C6-2FED0E2BC45E}"/>
              </a:ext>
            </a:extLst>
          </p:cNvPr>
          <p:cNvSpPr/>
          <p:nvPr/>
        </p:nvSpPr>
        <p:spPr bwMode="auto">
          <a:xfrm>
            <a:off x="215900" y="1197678"/>
            <a:ext cx="8761845" cy="505072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 file 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sum.o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b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sum.o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 ELF 64-bit LSB relocatable, x86-64, version 1 (SYSV), not stripped</a:t>
            </a:r>
            <a:b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ELF 64-bit LSB relocatable, x86-64, version 1 (SYSV), not stripped</a:t>
            </a:r>
          </a:p>
          <a:p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 file main</a:t>
            </a:r>
            <a:b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 ELF 64-bit LSB executable, x86-64, version 1 (SYSV), dynamically linked (uses shared libs), for GNU/Linux 2.6.24, 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BuildID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[sha1]=0x34c39011eac6fd0ebae938e4087e788b28a4f6dd, not stripped</a:t>
            </a:r>
          </a:p>
          <a:p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ldd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br>
              <a:rPr lang="en-US" altLang="zh-CN" sz="15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5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linux-vdso.so.1 =&gt;  (0x00007fff9dbfe000)</a:t>
            </a:r>
            <a:br>
              <a:rPr lang="en-US" altLang="zh-CN" sz="15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5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libc.so.6 =&gt; /lib/x86_64-linux-gnu/libc.so.6 (0x00007f4bef587000)</a:t>
            </a:r>
            <a:br>
              <a:rPr lang="en-US" altLang="zh-CN" sz="15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5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/lib64/ld-linux-x86-64.so.2 (0x00007f4bef956000)</a:t>
            </a:r>
          </a:p>
          <a:p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 file /lib/x86_64-linux-gnu/libc.so.6</a:t>
            </a:r>
            <a:b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/lib/x86_64-linux-gnu/libc.so.6: symbolic link to `libc-2.15.so’</a:t>
            </a:r>
          </a:p>
          <a:p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 file /lib/x86_64-linux-gnu/libc-2.15.so</a:t>
            </a:r>
            <a:b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/lib/x86_64-linux-gnu/libc-2.15.so: ELF 64-bit LSB shared object, x86-64, version 1 (SYSV), dynamically linked (uses shared libs), 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BuildID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[sha1]=0x760efc6878e468a84b60e307a5bad802cbe2a480, for GNU/Linux 2.6.24, stripped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D01C7A5-E883-4D20-ABDB-F9963B837A84}"/>
              </a:ext>
            </a:extLst>
          </p:cNvPr>
          <p:cNvSpPr/>
          <p:nvPr/>
        </p:nvSpPr>
        <p:spPr>
          <a:xfrm>
            <a:off x="2819400" y="1138535"/>
            <a:ext cx="3752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Relocatable object file (.o file)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EF2657-49D6-4A41-969D-8B30B703A249}"/>
              </a:ext>
            </a:extLst>
          </p:cNvPr>
          <p:cNvSpPr/>
          <p:nvPr/>
        </p:nvSpPr>
        <p:spPr>
          <a:xfrm>
            <a:off x="2819400" y="2057400"/>
            <a:ext cx="4046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Executable object file (</a:t>
            </a:r>
            <a:r>
              <a:rPr lang="en-US" altLang="zh-CN" dirty="0" err="1">
                <a:solidFill>
                  <a:srgbClr val="C00000"/>
                </a:solidFill>
              </a:rPr>
              <a:t>a.out</a:t>
            </a:r>
            <a:r>
              <a:rPr lang="en-US" altLang="zh-CN" dirty="0">
                <a:solidFill>
                  <a:srgbClr val="C00000"/>
                </a:solidFill>
              </a:rPr>
              <a:t> file)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7CEC14-090E-4968-B122-20E5804DDC31}"/>
              </a:ext>
            </a:extLst>
          </p:cNvPr>
          <p:cNvSpPr/>
          <p:nvPr/>
        </p:nvSpPr>
        <p:spPr>
          <a:xfrm>
            <a:off x="5030879" y="5029200"/>
            <a:ext cx="33297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Shared object file (.so file)</a:t>
            </a:r>
          </a:p>
        </p:txBody>
      </p:sp>
    </p:spTree>
    <p:extLst>
      <p:ext uri="{BB962C8B-B14F-4D97-AF65-F5344CB8AC3E}">
        <p14:creationId xmlns:p14="http://schemas.microsoft.com/office/powerpoint/2010/main" val="13455469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3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 and Linkable Format (ELF)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 binary format for object files</a:t>
            </a:r>
          </a:p>
          <a:p>
            <a:endParaRPr lang="en-US" dirty="0"/>
          </a:p>
          <a:p>
            <a:r>
              <a:rPr lang="en-US" dirty="0"/>
              <a:t>One unified format for </a:t>
            </a:r>
          </a:p>
          <a:p>
            <a:pPr lvl="1"/>
            <a:r>
              <a:rPr lang="en-US" dirty="0"/>
              <a:t>Relocatable object files (</a:t>
            </a:r>
            <a:r>
              <a:rPr lang="en-US" dirty="0">
                <a:latin typeface="Courier New"/>
                <a:cs typeface="Courier New"/>
              </a:rPr>
              <a:t>.o</a:t>
            </a:r>
            <a:r>
              <a:rPr lang="en-US" dirty="0"/>
              <a:t>), </a:t>
            </a:r>
          </a:p>
          <a:p>
            <a:pPr lvl="1"/>
            <a:r>
              <a:rPr lang="en-US" dirty="0"/>
              <a:t>Executable object files 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a.out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Shared object files (</a:t>
            </a:r>
            <a:r>
              <a:rPr lang="en-US" dirty="0">
                <a:latin typeface="Courier New"/>
                <a:cs typeface="Courier New"/>
              </a:rPr>
              <a:t>.so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Generic name: ELF binaries</a:t>
            </a:r>
          </a:p>
          <a:p>
            <a:endParaRPr lang="en-US" altLang="zh-CN" dirty="0"/>
          </a:p>
          <a:p>
            <a:r>
              <a:rPr lang="en-US" altLang="zh-CN" dirty="0"/>
              <a:t>First appeared in System V Release 4 Unix, c. 1989</a:t>
            </a:r>
          </a:p>
          <a:p>
            <a:r>
              <a:rPr lang="en-US" altLang="zh-CN" dirty="0"/>
              <a:t>Linux switched to ELF c. 1995,</a:t>
            </a:r>
            <a:r>
              <a:rPr lang="zh-CN" altLang="en-US" dirty="0"/>
              <a:t> </a:t>
            </a:r>
            <a:r>
              <a:rPr lang="en-US" altLang="zh-CN" dirty="0"/>
              <a:t>BSD later at c. 1998-2000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2286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ELF Object File Format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862012"/>
            <a:ext cx="5576887" cy="5381625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E</a:t>
            </a:r>
            <a:r>
              <a:rPr lang="en-US" altLang="zh-CN" sz="2000" dirty="0"/>
              <a:t>LF</a:t>
            </a:r>
            <a:r>
              <a:rPr lang="en-GB" sz="2000" dirty="0"/>
              <a:t> header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Word size, byte ordering, file type (.o, exec, .so), machine type, etc.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Segment header table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Page size, virtual address memory segments (sections), segment sizes.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.text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Code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rodata</a:t>
            </a:r>
            <a:r>
              <a:rPr lang="en-GB" sz="2000" dirty="0">
                <a:latin typeface="Courier New" pitchFamily="49" charset="0"/>
              </a:rPr>
              <a:t> </a:t>
            </a:r>
            <a:r>
              <a:rPr lang="en-GB" sz="2000" dirty="0"/>
              <a:t>section</a:t>
            </a:r>
          </a:p>
          <a:p>
            <a:pPr lvl="1"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Read only data: jump tables, string constants, ...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.data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Initialized global variables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bss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Uninitialized global variables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“Block Started by Symbol”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solidFill>
                  <a:srgbClr val="C00000"/>
                </a:solidFill>
              </a:rPr>
              <a:t>“Better Save Space”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Has section header but occupies no space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5763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ELF Object File Format (cont.)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09688"/>
            <a:ext cx="5272087" cy="5472112"/>
          </a:xfrm>
          <a:ln/>
        </p:spPr>
        <p:txBody>
          <a:bodyPr/>
          <a:lstStyle/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symtab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Symbol table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Procedure and static variable names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Section names and locations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rel.text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Relocation info for </a:t>
            </a:r>
            <a:r>
              <a:rPr lang="en-GB" sz="1800" b="1" dirty="0">
                <a:latin typeface="Courier New" pitchFamily="49" charset="0"/>
              </a:rPr>
              <a:t>.text</a:t>
            </a:r>
            <a:r>
              <a:rPr lang="en-GB" sz="1800" b="1" dirty="0"/>
              <a:t> </a:t>
            </a:r>
            <a:r>
              <a:rPr lang="en-GB" sz="1800" dirty="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Addresses of instructions that will need to be modified in the executable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Instructions for modifying.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rel.data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Relocation info for </a:t>
            </a:r>
            <a:r>
              <a:rPr lang="en-GB" sz="1800" b="1" dirty="0">
                <a:latin typeface="Courier New" pitchFamily="49" charset="0"/>
              </a:rPr>
              <a:t>.data</a:t>
            </a:r>
            <a:r>
              <a:rPr lang="en-GB" sz="1800" b="1" dirty="0"/>
              <a:t> </a:t>
            </a:r>
            <a:r>
              <a:rPr lang="en-GB" sz="1800" dirty="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Addresses of pointer data that will need to be modified in the merged executable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.debug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Info for symbolic debugging (</a:t>
            </a:r>
            <a:r>
              <a:rPr lang="en-GB" sz="1800" b="1" dirty="0" err="1">
                <a:latin typeface="Courier New" pitchFamily="49" charset="0"/>
              </a:rPr>
              <a:t>gcc</a:t>
            </a:r>
            <a:r>
              <a:rPr lang="en-GB" sz="1800" b="1" dirty="0">
                <a:latin typeface="Courier New" pitchFamily="49" charset="0"/>
              </a:rPr>
              <a:t> -g</a:t>
            </a:r>
            <a:r>
              <a:rPr lang="en-GB" sz="1800" dirty="0"/>
              <a:t>)</a:t>
            </a:r>
          </a:p>
          <a:p>
            <a:pPr>
              <a:lnSpc>
                <a:spcPct val="88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Section header table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Offsets and sizes of each section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1747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Linker Symbols	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2913" y="1449388"/>
            <a:ext cx="8548687" cy="457041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Global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Symbols </a:t>
            </a:r>
            <a:r>
              <a:rPr lang="en-GB" dirty="0">
                <a:solidFill>
                  <a:srgbClr val="FF0000"/>
                </a:solidFill>
              </a:rPr>
              <a:t>defined</a:t>
            </a:r>
            <a:r>
              <a:rPr lang="en-GB" dirty="0"/>
              <a:t> by module </a:t>
            </a:r>
            <a:r>
              <a:rPr lang="en-GB" i="1" dirty="0"/>
              <a:t>m</a:t>
            </a:r>
            <a:r>
              <a:rPr lang="en-GB" dirty="0"/>
              <a:t> that can be referenced by other modules.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E.g.: non-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/>
              <a:t> C functions and non-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/>
              <a:t> global variables.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External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Global symbols that are </a:t>
            </a:r>
            <a:r>
              <a:rPr lang="en-GB" dirty="0">
                <a:solidFill>
                  <a:srgbClr val="FF0000"/>
                </a:solidFill>
              </a:rPr>
              <a:t>referenced</a:t>
            </a:r>
            <a:r>
              <a:rPr lang="en-GB" dirty="0"/>
              <a:t> by module </a:t>
            </a:r>
            <a:r>
              <a:rPr lang="en-GB" i="1" dirty="0"/>
              <a:t>m</a:t>
            </a:r>
            <a:r>
              <a:rPr lang="en-GB" dirty="0"/>
              <a:t> but defined by some other module.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Local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Symbols that are </a:t>
            </a:r>
            <a:r>
              <a:rPr lang="en-GB" dirty="0">
                <a:solidFill>
                  <a:srgbClr val="FF0000"/>
                </a:solidFill>
              </a:rPr>
              <a:t>defined and referenced exclusively </a:t>
            </a:r>
            <a:r>
              <a:rPr lang="en-GB" dirty="0"/>
              <a:t>by module </a:t>
            </a:r>
            <a:r>
              <a:rPr lang="en-GB" i="1" dirty="0"/>
              <a:t>m</a:t>
            </a:r>
            <a:r>
              <a:rPr lang="en-GB" dirty="0"/>
              <a:t>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E.g.: C functions and global variables defined with the 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>
                <a:latin typeface="Courier New" pitchFamily="49" charset="0"/>
              </a:rPr>
              <a:t> </a:t>
            </a:r>
            <a:r>
              <a:rPr lang="en-GB" dirty="0"/>
              <a:t>attribute.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solidFill>
                  <a:srgbClr val="C00000"/>
                </a:solidFill>
              </a:rPr>
              <a:t>Local linker symbols are </a:t>
            </a:r>
            <a:r>
              <a:rPr lang="en-GB" b="1" i="1" dirty="0">
                <a:solidFill>
                  <a:srgbClr val="C00000"/>
                </a:solidFill>
              </a:rPr>
              <a:t>not</a:t>
            </a:r>
            <a:r>
              <a:rPr lang="en-GB" b="1" dirty="0">
                <a:solidFill>
                  <a:srgbClr val="C00000"/>
                </a:solidFill>
              </a:rPr>
              <a:t> local program variables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Linkers?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Reason 1: Modularity</a:t>
            </a:r>
            <a:r>
              <a:rPr lang="zh-CN" altLang="en-US" dirty="0"/>
              <a:t>模块化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Program can be written as a collection of smaller source files, rather than one monolithic mass.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build libraries of common functions (more on this later)</a:t>
            </a:r>
          </a:p>
          <a:p>
            <a:pPr lvl="2"/>
            <a:r>
              <a:rPr lang="en-US" dirty="0"/>
              <a:t>e.g., Math library, standard C library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Step 1: Symbol Resolution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7117" y="2005348"/>
            <a:ext cx="4369846" cy="2587504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hu-HU" sz="180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hu-HU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hu-HU" sz="1800">
                <a:solidFill>
                  <a:srgbClr val="C1651C"/>
                </a:solidFill>
                <a:latin typeface="Courier New"/>
                <a:cs typeface="Courier New"/>
              </a:rPr>
              <a:t>array</a:t>
            </a:r>
            <a:r>
              <a:rPr lang="hu-HU" sz="180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endParaRPr lang="hu-HU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argc,char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>
                <a:solidFill>
                  <a:srgbClr val="C1651C"/>
                </a:solidFill>
                <a:latin typeface="Courier New"/>
                <a:cs typeface="Courier New"/>
              </a:rPr>
              <a:t>val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r-FR" sz="1800" err="1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800" err="1">
                <a:solidFill>
                  <a:srgbClr val="000000"/>
                </a:solidFill>
                <a:latin typeface="Courier New"/>
                <a:cs typeface="Courier New"/>
              </a:rPr>
              <a:t>array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, 2);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val;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31208" y="4233842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436963" y="2006935"/>
            <a:ext cx="4253301" cy="2587504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800" dirty="0">
                <a:solidFill>
                  <a:srgbClr val="C1651C"/>
                </a:solidFill>
                <a:latin typeface="Courier New"/>
                <a:cs typeface="Courier New"/>
              </a:rPr>
              <a:t>s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fr-FR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8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 {</a:t>
            </a: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s += a[i];</a:t>
            </a:r>
          </a:p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Courier New"/>
                <a:cs typeface="Courier New"/>
              </a:rPr>
              <a:t> s;</a:t>
            </a:r>
          </a:p>
          <a:p>
            <a:r>
              <a:rPr lang="is-I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707143" y="4215783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016965" y="1188832"/>
            <a:ext cx="1050716" cy="2560207"/>
            <a:chOff x="1523473" y="689057"/>
            <a:chExt cx="1658620" cy="3217056"/>
          </a:xfrm>
        </p:grpSpPr>
        <p:sp>
          <p:nvSpPr>
            <p:cNvPr id="7" name="TextBox 6"/>
            <p:cNvSpPr txBox="1"/>
            <p:nvPr/>
          </p:nvSpPr>
          <p:spPr>
            <a:xfrm>
              <a:off x="1843265" y="689057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Referencing </a:t>
              </a:r>
            </a:p>
            <a:p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a global…</a:t>
              </a:r>
            </a:p>
          </p:txBody>
        </p:sp>
        <p:cxnSp>
          <p:nvCxnSpPr>
            <p:cNvPr id="12" name="Straight Arrow Connector 11"/>
            <p:cNvCxnSpPr>
              <a:stCxn id="7" idx="2"/>
            </p:cNvCxnSpPr>
            <p:nvPr/>
          </p:nvCxnSpPr>
          <p:spPr bwMode="auto">
            <a:xfrm flipH="1">
              <a:off x="1523473" y="1335388"/>
              <a:ext cx="989206" cy="2570725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81246" y="3423266"/>
            <a:ext cx="992579" cy="1936469"/>
            <a:chOff x="132131" y="3397531"/>
            <a:chExt cx="992579" cy="1936469"/>
          </a:xfrm>
        </p:grpSpPr>
        <p:sp>
          <p:nvSpPr>
            <p:cNvPr id="14" name="TextBox 13"/>
            <p:cNvSpPr txBox="1"/>
            <p:nvPr/>
          </p:nvSpPr>
          <p:spPr>
            <a:xfrm>
              <a:off x="132131" y="4687669"/>
              <a:ext cx="9925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Defining </a:t>
              </a:r>
            </a:p>
            <a:p>
              <a:pPr algn="ctr"/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a global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 bwMode="auto">
            <a:xfrm flipV="1">
              <a:off x="628421" y="3397531"/>
              <a:ext cx="395906" cy="1290138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6" name="Group 55"/>
          <p:cNvGrpSpPr/>
          <p:nvPr/>
        </p:nvGrpSpPr>
        <p:grpSpPr>
          <a:xfrm>
            <a:off x="943495" y="3950899"/>
            <a:ext cx="1643599" cy="2018436"/>
            <a:chOff x="994380" y="3886202"/>
            <a:chExt cx="1643599" cy="2057398"/>
          </a:xfrm>
        </p:grpSpPr>
        <p:sp>
          <p:nvSpPr>
            <p:cNvPr id="28" name="TextBox 27"/>
            <p:cNvSpPr txBox="1"/>
            <p:nvPr/>
          </p:nvSpPr>
          <p:spPr>
            <a:xfrm>
              <a:off x="994380" y="5297269"/>
              <a:ext cx="16435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Linker knows</a:t>
              </a:r>
            </a:p>
            <a:p>
              <a:pPr algn="r"/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nothing of </a:t>
              </a:r>
              <a:r>
                <a:rPr lang="en-US" sz="1800" err="1">
                  <a:solidFill>
                    <a:srgbClr val="990000"/>
                  </a:solidFill>
                  <a:latin typeface="Courier New"/>
                  <a:cs typeface="Courier New"/>
                </a:rPr>
                <a:t>val</a:t>
              </a:r>
              <a:endParaRPr lang="en-US" sz="1800">
                <a:solidFill>
                  <a:srgbClr val="990000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32" name="Straight Arrow Connector 31"/>
            <p:cNvCxnSpPr>
              <a:stCxn id="28" idx="0"/>
            </p:cNvCxnSpPr>
            <p:nvPr/>
          </p:nvCxnSpPr>
          <p:spPr bwMode="auto">
            <a:xfrm flipH="1" flipV="1">
              <a:off x="1524000" y="3886202"/>
              <a:ext cx="292180" cy="1411067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3" name="Group 6152"/>
          <p:cNvGrpSpPr/>
          <p:nvPr/>
        </p:nvGrpSpPr>
        <p:grpSpPr>
          <a:xfrm>
            <a:off x="2313022" y="4027098"/>
            <a:ext cx="1338828" cy="1642070"/>
            <a:chOff x="2400301" y="4609239"/>
            <a:chExt cx="1900433" cy="1734232"/>
          </a:xfrm>
        </p:grpSpPr>
        <p:sp>
          <p:nvSpPr>
            <p:cNvPr id="42" name="TextBox 41"/>
            <p:cNvSpPr txBox="1"/>
            <p:nvPr/>
          </p:nvSpPr>
          <p:spPr>
            <a:xfrm>
              <a:off x="2961906" y="5697140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Referencing</a:t>
              </a:r>
            </a:p>
            <a:p>
              <a:pPr algn="ctr"/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a global…</a:t>
              </a:r>
            </a:p>
          </p:txBody>
        </p:sp>
        <p:cxnSp>
          <p:nvCxnSpPr>
            <p:cNvPr id="43" name="Straight Arrow Connector 42"/>
            <p:cNvCxnSpPr>
              <a:stCxn id="42" idx="0"/>
            </p:cNvCxnSpPr>
            <p:nvPr/>
          </p:nvCxnSpPr>
          <p:spPr bwMode="auto">
            <a:xfrm flipH="1" flipV="1">
              <a:off x="2400301" y="4609239"/>
              <a:ext cx="1231019" cy="1087901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4" name="Group 6153"/>
          <p:cNvGrpSpPr/>
          <p:nvPr/>
        </p:nvGrpSpPr>
        <p:grpSpPr>
          <a:xfrm>
            <a:off x="3828860" y="2285201"/>
            <a:ext cx="2173003" cy="3443866"/>
            <a:chOff x="3747951" y="3009039"/>
            <a:chExt cx="2173003" cy="3443866"/>
          </a:xfrm>
        </p:grpSpPr>
        <p:sp>
          <p:nvSpPr>
            <p:cNvPr id="49" name="TextBox 48"/>
            <p:cNvSpPr txBox="1"/>
            <p:nvPr/>
          </p:nvSpPr>
          <p:spPr>
            <a:xfrm>
              <a:off x="3747951" y="6083573"/>
              <a:ext cx="2173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…that’s defined here</a:t>
              </a:r>
            </a:p>
          </p:txBody>
        </p:sp>
        <p:cxnSp>
          <p:nvCxnSpPr>
            <p:cNvPr id="50" name="Straight Arrow Connector 49"/>
            <p:cNvCxnSpPr>
              <a:cxnSpLocks/>
            </p:cNvCxnSpPr>
            <p:nvPr/>
          </p:nvCxnSpPr>
          <p:spPr bwMode="auto">
            <a:xfrm flipV="1">
              <a:off x="4540244" y="3009039"/>
              <a:ext cx="717556" cy="3050043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6273715" y="2908635"/>
            <a:ext cx="2059165" cy="2774265"/>
            <a:chOff x="6324600" y="2882900"/>
            <a:chExt cx="2059165" cy="2774265"/>
          </a:xfrm>
        </p:grpSpPr>
        <p:sp>
          <p:nvSpPr>
            <p:cNvPr id="52" name="TextBox 51"/>
            <p:cNvSpPr txBox="1"/>
            <p:nvPr/>
          </p:nvSpPr>
          <p:spPr>
            <a:xfrm>
              <a:off x="6324600" y="5010834"/>
              <a:ext cx="20591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Linker knows</a:t>
              </a:r>
            </a:p>
            <a:p>
              <a:pPr algn="ctr"/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nothing of </a:t>
              </a:r>
              <a:r>
                <a:rPr lang="en-US" sz="1800" err="1">
                  <a:solidFill>
                    <a:srgbClr val="990000"/>
                  </a:solidFill>
                  <a:latin typeface="Courier New"/>
                  <a:cs typeface="Courier New"/>
                </a:rPr>
                <a:t>i</a:t>
              </a:r>
              <a:r>
                <a:rPr lang="en-US" sz="1800">
                  <a:solidFill>
                    <a:srgbClr val="990000"/>
                  </a:solidFill>
                  <a:latin typeface="Courier New"/>
                  <a:cs typeface="Courier New"/>
                </a:rPr>
                <a:t> </a:t>
              </a:r>
              <a:r>
                <a:rPr lang="en-US" sz="1800">
                  <a:solidFill>
                    <a:srgbClr val="990000"/>
                  </a:solidFill>
                  <a:latin typeface="Calibri"/>
                  <a:cs typeface="Calibri"/>
                </a:rPr>
                <a:t>or</a:t>
              </a:r>
              <a:r>
                <a:rPr lang="en-US" sz="1800">
                  <a:solidFill>
                    <a:srgbClr val="990000"/>
                  </a:solidFill>
                  <a:latin typeface="Courier New"/>
                  <a:cs typeface="Courier New"/>
                </a:rPr>
                <a:t> s</a:t>
              </a:r>
            </a:p>
          </p:txBody>
        </p:sp>
        <p:cxnSp>
          <p:nvCxnSpPr>
            <p:cNvPr id="53" name="Straight Arrow Connector 52"/>
            <p:cNvCxnSpPr>
              <a:stCxn id="52" idx="0"/>
            </p:cNvCxnSpPr>
            <p:nvPr/>
          </p:nvCxnSpPr>
          <p:spPr bwMode="auto">
            <a:xfrm flipH="1" flipV="1">
              <a:off x="6324600" y="2882900"/>
              <a:ext cx="1029583" cy="2127934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5" name="Group 6154"/>
          <p:cNvGrpSpPr/>
          <p:nvPr/>
        </p:nvGrpSpPr>
        <p:grpSpPr>
          <a:xfrm>
            <a:off x="792130" y="1182403"/>
            <a:ext cx="2173003" cy="1473094"/>
            <a:chOff x="843015" y="1879705"/>
            <a:chExt cx="2173003" cy="1473094"/>
          </a:xfrm>
        </p:grpSpPr>
        <p:sp>
          <p:nvSpPr>
            <p:cNvPr id="71" name="TextBox 70"/>
            <p:cNvSpPr txBox="1"/>
            <p:nvPr/>
          </p:nvSpPr>
          <p:spPr>
            <a:xfrm>
              <a:off x="843015" y="1879705"/>
              <a:ext cx="2173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…that’s defined here</a:t>
              </a:r>
            </a:p>
          </p:txBody>
        </p:sp>
        <p:cxnSp>
          <p:nvCxnSpPr>
            <p:cNvPr id="72" name="Straight Arrow Connector 71"/>
            <p:cNvCxnSpPr>
              <a:stCxn id="71" idx="2"/>
            </p:cNvCxnSpPr>
            <p:nvPr/>
          </p:nvCxnSpPr>
          <p:spPr bwMode="auto">
            <a:xfrm flipH="1">
              <a:off x="894847" y="2249037"/>
              <a:ext cx="1034670" cy="1103762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F02CCE90-B947-4FC7-A83A-799BCAF55E58}"/>
              </a:ext>
            </a:extLst>
          </p:cNvPr>
          <p:cNvSpPr/>
          <p:nvPr/>
        </p:nvSpPr>
        <p:spPr>
          <a:xfrm>
            <a:off x="81247" y="6217363"/>
            <a:ext cx="89865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C00000"/>
                </a:solidFill>
              </a:rPr>
              <a:t>How Linker Resolves Duplicate Symbol Definitions (such as sum</a:t>
            </a:r>
            <a:r>
              <a:rPr lang="en-US" altLang="zh-CN" dirty="0">
                <a:solidFill>
                  <a:srgbClr val="C00000"/>
                </a:solidFill>
              </a:rPr>
              <a:t>, array)?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29200" y="2286000"/>
            <a:ext cx="1358064" cy="258532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err="1">
                <a:latin typeface="Courier"/>
                <a:cs typeface="Courier"/>
              </a:rPr>
              <a:t>incr</a:t>
            </a:r>
            <a:endParaRPr lang="en-US" sz="1800" dirty="0">
              <a:latin typeface="Courier"/>
              <a:cs typeface="Courier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latin typeface="Courier"/>
                <a:cs typeface="Courier"/>
              </a:rPr>
              <a:t>foo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latin typeface="Courier"/>
                <a:cs typeface="Courier"/>
              </a:rPr>
              <a:t>a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 err="1">
                <a:latin typeface="Courier"/>
                <a:cs typeface="Courier"/>
              </a:rPr>
              <a:t>argc</a:t>
            </a:r>
            <a:endParaRPr lang="en-US" sz="1800" dirty="0">
              <a:latin typeface="Courier"/>
              <a:cs typeface="Courier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err="1">
                <a:latin typeface="Courier"/>
                <a:cs typeface="Courier"/>
              </a:rPr>
              <a:t>argv</a:t>
            </a:r>
            <a:endParaRPr lang="en-US" sz="1800" dirty="0">
              <a:latin typeface="Courier"/>
              <a:cs typeface="Courier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latin typeface="Courier"/>
                <a:cs typeface="Courier"/>
              </a:rPr>
              <a:t>b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latin typeface="Courier"/>
                <a:cs typeface="Courier"/>
              </a:rPr>
              <a:t>main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 err="1">
                <a:latin typeface="Courier"/>
                <a:cs typeface="Courier"/>
              </a:rPr>
              <a:t>printf</a:t>
            </a:r>
            <a:endParaRPr lang="en-US" sz="1800" dirty="0">
              <a:latin typeface="Courier"/>
              <a:cs typeface="Courier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Others?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077200" cy="990599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Which </a:t>
            </a:r>
            <a:r>
              <a:rPr lang="en-US" dirty="0"/>
              <a:t>of the following names will be in the symbol table of </a:t>
            </a:r>
            <a:r>
              <a:rPr lang="en-US" i="1" dirty="0" err="1">
                <a:solidFill>
                  <a:srgbClr val="C00000"/>
                </a:solidFill>
                <a:latin typeface="Courier"/>
                <a:cs typeface="Courier"/>
              </a:rPr>
              <a:t>symbols.o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2362200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entury Gothic"/>
                <a:cs typeface="Century Gothic"/>
              </a:rPr>
              <a:t>symbols</a:t>
            </a:r>
            <a:r>
              <a:rPr lang="en-US" b="1" dirty="0" err="1">
                <a:latin typeface="Century Gothic"/>
                <a:cs typeface="Century Gothic"/>
              </a:rPr>
              <a:t>.c</a:t>
            </a:r>
            <a:r>
              <a:rPr lang="en-US" b="1" dirty="0">
                <a:latin typeface="Century Gothic"/>
                <a:cs typeface="Century Gothic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0478" y="2928877"/>
            <a:ext cx="3631122" cy="3139321"/>
          </a:xfrm>
          <a:prstGeom prst="rect">
            <a:avLst/>
          </a:prstGeom>
          <a:solidFill>
            <a:srgbClr val="F6F5BD"/>
          </a:solidFill>
          <a:ln>
            <a:solidFill>
              <a:srgbClr val="7F7F7F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rgbClr val="008000"/>
                </a:solidFill>
                <a:latin typeface="Courier"/>
                <a:cs typeface="Courier"/>
              </a:rPr>
              <a:t>int </a:t>
            </a:r>
            <a:r>
              <a:rPr lang="en-US" sz="1800" dirty="0" err="1">
                <a:latin typeface="Courier"/>
                <a:cs typeface="Courier"/>
              </a:rPr>
              <a:t>incr</a:t>
            </a:r>
            <a:r>
              <a:rPr lang="en-US" sz="1800" dirty="0">
                <a:latin typeface="Courier"/>
                <a:cs typeface="Courier"/>
              </a:rPr>
              <a:t> = 1;</a:t>
            </a:r>
          </a:p>
          <a:p>
            <a:pPr algn="l"/>
            <a:r>
              <a:rPr lang="en-US" sz="1800" dirty="0">
                <a:solidFill>
                  <a:srgbClr val="008000"/>
                </a:solidFill>
                <a:latin typeface="Courier"/>
                <a:cs typeface="Courier"/>
              </a:rPr>
              <a:t>static int </a:t>
            </a:r>
            <a:r>
              <a:rPr lang="en-US" sz="1800" dirty="0">
                <a:latin typeface="Courier"/>
                <a:cs typeface="Courier"/>
              </a:rPr>
              <a:t>foo(</a:t>
            </a:r>
            <a:r>
              <a:rPr lang="en-US" sz="1800" dirty="0">
                <a:solidFill>
                  <a:srgbClr val="008000"/>
                </a:solidFill>
                <a:latin typeface="Courier"/>
                <a:cs typeface="Courier"/>
              </a:rPr>
              <a:t>int </a:t>
            </a:r>
            <a:r>
              <a:rPr lang="en-US" sz="1800" dirty="0">
                <a:latin typeface="Courier"/>
                <a:cs typeface="Courier"/>
              </a:rPr>
              <a:t>a) {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  </a:t>
            </a:r>
            <a:r>
              <a:rPr lang="en-US" sz="1800" dirty="0">
                <a:solidFill>
                  <a:srgbClr val="008000"/>
                </a:solidFill>
                <a:latin typeface="Courier"/>
                <a:cs typeface="Courier"/>
              </a:rPr>
              <a:t>int </a:t>
            </a:r>
            <a:r>
              <a:rPr lang="en-US" sz="1800" dirty="0">
                <a:latin typeface="Courier"/>
                <a:cs typeface="Courier"/>
              </a:rPr>
              <a:t>b = a + </a:t>
            </a:r>
            <a:r>
              <a:rPr lang="en-US" sz="1800" dirty="0" err="1">
                <a:latin typeface="Courier"/>
                <a:cs typeface="Courier"/>
              </a:rPr>
              <a:t>incr</a:t>
            </a:r>
            <a:r>
              <a:rPr lang="en-US" sz="1800" dirty="0">
                <a:latin typeface="Courier"/>
                <a:cs typeface="Courier"/>
              </a:rPr>
              <a:t>;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  return b;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}</a:t>
            </a:r>
          </a:p>
          <a:p>
            <a:pPr algn="l"/>
            <a:endParaRPr lang="en-US" sz="1800" dirty="0">
              <a:latin typeface="Courier"/>
              <a:cs typeface="Courier"/>
            </a:endParaRPr>
          </a:p>
          <a:p>
            <a:pPr algn="l"/>
            <a:r>
              <a:rPr lang="en-US" sz="1800" dirty="0" err="1">
                <a:solidFill>
                  <a:srgbClr val="008000"/>
                </a:solidFill>
                <a:latin typeface="Courier"/>
                <a:cs typeface="Courier"/>
              </a:rPr>
              <a:t>int</a:t>
            </a:r>
            <a:r>
              <a:rPr lang="en-US" sz="18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main(</a:t>
            </a:r>
            <a:r>
              <a:rPr lang="en-US" sz="1800" dirty="0" err="1">
                <a:latin typeface="Courier"/>
                <a:cs typeface="Courier"/>
              </a:rPr>
              <a:t>int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argc</a:t>
            </a:r>
            <a:r>
              <a:rPr lang="en-US" sz="1800" dirty="0">
                <a:latin typeface="Courier"/>
                <a:cs typeface="Courier"/>
              </a:rPr>
              <a:t>,</a:t>
            </a:r>
          </a:p>
          <a:p>
            <a:pPr algn="l"/>
            <a:r>
              <a:rPr lang="en-US" sz="1800">
                <a:latin typeface="Courier"/>
                <a:cs typeface="Courier"/>
              </a:rPr>
              <a:t>         </a:t>
            </a:r>
            <a:r>
              <a:rPr lang="en-US" sz="1800" dirty="0">
                <a:latin typeface="Courier"/>
                <a:cs typeface="Courier"/>
              </a:rPr>
              <a:t>char* </a:t>
            </a:r>
            <a:r>
              <a:rPr lang="en-US" sz="1800" dirty="0" err="1">
                <a:latin typeface="Courier"/>
                <a:cs typeface="Courier"/>
              </a:rPr>
              <a:t>argv</a:t>
            </a:r>
            <a:r>
              <a:rPr lang="en-US" sz="1800" dirty="0">
                <a:latin typeface="Courier"/>
                <a:cs typeface="Courier"/>
              </a:rPr>
              <a:t>[]) {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  </a:t>
            </a:r>
            <a:r>
              <a:rPr lang="en-US" sz="1800" dirty="0" err="1">
                <a:latin typeface="Courier"/>
                <a:cs typeface="Courier"/>
              </a:rPr>
              <a:t>printf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"%d\n"</a:t>
            </a:r>
            <a:r>
              <a:rPr lang="en-US" sz="1800" dirty="0">
                <a:latin typeface="Courier"/>
                <a:cs typeface="Courier"/>
              </a:rPr>
              <a:t>, foo(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5</a:t>
            </a:r>
            <a:r>
              <a:rPr lang="en-US" sz="1800" dirty="0">
                <a:latin typeface="Courier"/>
                <a:cs typeface="Courier"/>
              </a:rPr>
              <a:t>));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  return 0;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03815" y="1828800"/>
            <a:ext cx="131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entury Gothic"/>
                <a:cs typeface="Century Gothic"/>
              </a:rPr>
              <a:t>Names: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286000"/>
            <a:ext cx="2362200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err="1">
                <a:solidFill>
                  <a:srgbClr val="FF0000"/>
                </a:solidFill>
                <a:latin typeface="Courier"/>
                <a:cs typeface="Courier"/>
              </a:rPr>
              <a:t>incr</a:t>
            </a:r>
            <a:endParaRPr lang="en-US" sz="18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foo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latin typeface="Courier"/>
                <a:cs typeface="Courier"/>
              </a:rPr>
              <a:t>a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 err="1">
                <a:latin typeface="Courier"/>
                <a:cs typeface="Courier"/>
              </a:rPr>
              <a:t>argc</a:t>
            </a:r>
            <a:endParaRPr lang="en-US" sz="1800" dirty="0">
              <a:latin typeface="Courier"/>
              <a:cs typeface="Courier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err="1">
                <a:latin typeface="Courier"/>
                <a:cs typeface="Courier"/>
              </a:rPr>
              <a:t>argv</a:t>
            </a:r>
            <a:endParaRPr lang="en-US" sz="1800" dirty="0">
              <a:latin typeface="Courier"/>
              <a:cs typeface="Courier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latin typeface="Courier"/>
                <a:cs typeface="Courier"/>
              </a:rPr>
              <a:t>b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main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 err="1">
                <a:solidFill>
                  <a:srgbClr val="FF0000"/>
                </a:solidFill>
                <a:latin typeface="Courier"/>
                <a:cs typeface="Courier"/>
              </a:rPr>
              <a:t>printf</a:t>
            </a:r>
            <a:endParaRPr lang="en-US" sz="18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342900" indent="-342900">
              <a:buFont typeface="Arial"/>
              <a:buChar char="•"/>
            </a:pPr>
            <a:r>
              <a:rPr lang="en-US" sz="1800" dirty="0">
                <a:latin typeface="Courier"/>
                <a:cs typeface="Courier"/>
              </a:rPr>
              <a:t>"%d\n"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D50AD7-B84E-0246-B85D-2DB4820334B6}"/>
              </a:ext>
            </a:extLst>
          </p:cNvPr>
          <p:cNvSpPr txBox="1"/>
          <p:nvPr/>
        </p:nvSpPr>
        <p:spPr>
          <a:xfrm>
            <a:off x="4495800" y="5257800"/>
            <a:ext cx="4182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Can find this with </a:t>
            </a:r>
            <a:r>
              <a:rPr lang="en-US" sz="1800" dirty="0" err="1">
                <a:latin typeface="Calibri" pitchFamily="34" charset="0"/>
              </a:rPr>
              <a:t>readelf</a:t>
            </a:r>
            <a:r>
              <a:rPr lang="en-US" sz="1800" dirty="0">
                <a:latin typeface="Calibri" pitchFamily="34" charset="0"/>
              </a:rPr>
              <a:t>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readelf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–s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symbols.o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8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ABEA0-164D-41C1-A0EE-AC9D75D27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Resolving Global Symbols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D5A220-0543-4435-AB73-D334CAB62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5"/>
            <a:ext cx="8747125" cy="2248302"/>
          </a:xfrm>
        </p:spPr>
        <p:txBody>
          <a:bodyPr/>
          <a:lstStyle/>
          <a:p>
            <a:r>
              <a:rPr lang="en-US" altLang="zh-CN" dirty="0"/>
              <a:t>When unable to find a definition for the reference symbol in any of its input modules, it prints an error message and terminates.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8E40BF-3F0F-4D0C-A00A-A44AFF7C8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09800"/>
            <a:ext cx="5354479" cy="140057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800" b="1" dirty="0">
                <a:latin typeface="Courier New" pitchFamily="49" charset="0"/>
                <a:ea typeface="msgothic" charset="0"/>
                <a:cs typeface="msgothic" charset="0"/>
              </a:rPr>
              <a:t>void foo(void);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nt main()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  foo();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return 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2597DC-E82D-4D20-B0D5-4EE7ED7CD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8935" y="3265428"/>
            <a:ext cx="1698199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err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linkerror</a:t>
            </a: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.c</a:t>
            </a:r>
            <a:endParaRPr lang="en-GB" sz="1800" b="1" dirty="0">
              <a:solidFill>
                <a:srgbClr val="00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BDD92F-53E9-407E-B147-B7EF8CD954DA}"/>
              </a:ext>
            </a:extLst>
          </p:cNvPr>
          <p:cNvSpPr/>
          <p:nvPr/>
        </p:nvSpPr>
        <p:spPr bwMode="auto">
          <a:xfrm>
            <a:off x="191077" y="3753129"/>
            <a:ext cx="8761845" cy="2666838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-Wall -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-S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linkerror.c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as -o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linkerror.o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linkerror.s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-Wall -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linkerror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linkerror.o</a:t>
            </a:r>
            <a:b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linkerror.o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In function `main’:</a:t>
            </a:r>
            <a:b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linkerror.c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:(.text+0x5): undefined reference to `foo’</a:t>
            </a:r>
            <a:b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collect2: error: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returned 1 exit status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AB23A-2A58-456F-81EA-7D30863D0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424058"/>
            <a:ext cx="6130334" cy="44166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ea typeface="msgothic" charset="0"/>
                <a:cs typeface="Calibri" panose="020F0502020204030204" pitchFamily="34" charset="0"/>
              </a:rPr>
              <a:t>Compiler and assembler runs without a hitch.</a:t>
            </a:r>
            <a:endParaRPr lang="en-GB" b="1" dirty="0">
              <a:solidFill>
                <a:srgbClr val="C00000"/>
              </a:solidFill>
              <a:latin typeface="Calibri" panose="020F0502020204030204" pitchFamily="34" charset="0"/>
              <a:ea typeface="msgothic" charset="0"/>
              <a:cs typeface="Calibri" panose="020F050202020403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F4817BAE-A773-4785-A2AF-F0B6ACF46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959059"/>
            <a:ext cx="6130334" cy="78880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ea typeface="msgothic" charset="0"/>
                <a:cs typeface="Calibri" panose="020F0502020204030204" pitchFamily="34" charset="0"/>
              </a:rPr>
              <a:t>Linker terminates when it cannot resolve the reference to function foo.</a:t>
            </a:r>
            <a:endParaRPr lang="en-GB" b="1" dirty="0">
              <a:solidFill>
                <a:srgbClr val="C00000"/>
              </a:solidFill>
              <a:latin typeface="Calibri" panose="020F0502020204030204" pitchFamily="34" charset="0"/>
              <a:ea typeface="msgothic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44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228725"/>
          </a:xfrm>
        </p:spPr>
        <p:txBody>
          <a:bodyPr/>
          <a:lstStyle/>
          <a:p>
            <a:r>
              <a:rPr lang="en-US"/>
              <a:t>Local non-static C variables vs. local static C variables</a:t>
            </a:r>
          </a:p>
          <a:p>
            <a:pPr lvl="1"/>
            <a:r>
              <a:rPr lang="en-US"/>
              <a:t>local non-static C variables: stored on the stack </a:t>
            </a:r>
          </a:p>
          <a:p>
            <a:pPr lvl="1"/>
            <a:r>
              <a:rPr lang="en-US"/>
              <a:t>local static C variables: stored in either </a:t>
            </a:r>
            <a:r>
              <a:rPr lang="en-US">
                <a:latin typeface="Courier New"/>
                <a:cs typeface="Courier New"/>
              </a:rPr>
              <a:t>.</a:t>
            </a:r>
            <a:r>
              <a:rPr lang="en-US" err="1">
                <a:latin typeface="Courier New"/>
                <a:cs typeface="Courier New"/>
              </a:rPr>
              <a:t>bss</a:t>
            </a:r>
            <a:r>
              <a:rPr lang="en-US">
                <a:latin typeface="Courier New"/>
                <a:cs typeface="Courier New"/>
              </a:rPr>
              <a:t>, </a:t>
            </a:r>
            <a:r>
              <a:rPr lang="en-US"/>
              <a:t>or </a:t>
            </a:r>
            <a:r>
              <a:rPr lang="en-US">
                <a:latin typeface="Courier New"/>
                <a:cs typeface="Courier New"/>
              </a:rPr>
              <a:t>.data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81213" y="2574147"/>
            <a:ext cx="3328787" cy="4249498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static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x = 15;</a:t>
            </a:r>
          </a:p>
          <a:p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f() {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static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x = 17;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return x++;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g() {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static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x = 19;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return x += 14;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h() {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return x += 27;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7200" y="3505200"/>
            <a:ext cx="434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itchFamily="34" charset="0"/>
              </a:rPr>
              <a:t>Compiler allocates space in </a:t>
            </a:r>
            <a:r>
              <a:rPr lang="en-US" sz="2000">
                <a:latin typeface="Courier New"/>
                <a:cs typeface="Courier New"/>
              </a:rPr>
              <a:t>.data </a:t>
            </a:r>
            <a:r>
              <a:rPr lang="en-US" sz="2000">
                <a:latin typeface="Calibri" pitchFamily="34" charset="0"/>
              </a:rPr>
              <a:t>for each definition of </a:t>
            </a:r>
            <a:r>
              <a:rPr lang="en-US" sz="2000">
                <a:latin typeface="Courier New"/>
                <a:cs typeface="Courier New"/>
              </a:rPr>
              <a:t>x</a:t>
            </a:r>
          </a:p>
          <a:p>
            <a:endParaRPr lang="en-US" sz="2000">
              <a:latin typeface="Calibri" pitchFamily="34" charset="0"/>
            </a:endParaRPr>
          </a:p>
          <a:p>
            <a:r>
              <a:rPr lang="en-US" sz="2000">
                <a:latin typeface="Calibri" pitchFamily="34" charset="0"/>
              </a:rPr>
              <a:t>Creates local symbols in the symbol table with unique names, e.g., </a:t>
            </a:r>
            <a:r>
              <a:rPr lang="en-US" sz="2000">
                <a:latin typeface="Courier New"/>
                <a:cs typeface="Courier New"/>
              </a:rPr>
              <a:t>x</a:t>
            </a:r>
            <a:r>
              <a:rPr lang="en-US" sz="2000">
                <a:latin typeface="Calibri" pitchFamily="34" charset="0"/>
              </a:rPr>
              <a:t>, </a:t>
            </a:r>
            <a:r>
              <a:rPr lang="en-US" sz="2000">
                <a:latin typeface="Courier New"/>
                <a:cs typeface="Courier New"/>
              </a:rPr>
              <a:t>x.1721</a:t>
            </a:r>
            <a:r>
              <a:rPr lang="en-US" sz="2000">
                <a:latin typeface="Calibri" pitchFamily="34" charset="0"/>
              </a:rPr>
              <a:t> and </a:t>
            </a:r>
            <a:r>
              <a:rPr lang="en-US" sz="2000">
                <a:latin typeface="Courier New"/>
                <a:cs typeface="Courier New"/>
              </a:rPr>
              <a:t>x.1724</a:t>
            </a:r>
            <a:r>
              <a:rPr lang="en-US" sz="2000">
                <a:latin typeface="Calibri" pitchFamily="34" charset="0"/>
              </a:rPr>
              <a:t>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21392" y="6478338"/>
            <a:ext cx="217547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static-</a:t>
            </a: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local.c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58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1D57B-AFB6-49C8-99F4-456DF918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Name Mangling</a:t>
            </a:r>
            <a:r>
              <a:rPr lang="zh-CN" altLang="en-US" dirty="0"/>
              <a:t>函数倾轧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F2F1A9-D29D-40F5-AAEC-BC26B8748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5"/>
            <a:ext cx="8609013" cy="4972050"/>
          </a:xfrm>
        </p:spPr>
        <p:txBody>
          <a:bodyPr/>
          <a:lstStyle/>
          <a:p>
            <a:r>
              <a:rPr lang="en-US" altLang="zh-CN" dirty="0"/>
              <a:t>Override in C++/Java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name mangling encodes the function</a:t>
            </a:r>
            <a:r>
              <a:rPr lang="zh-CN" altLang="en-US" dirty="0"/>
              <a:t>‘</a:t>
            </a:r>
            <a:r>
              <a:rPr lang="en-US" altLang="zh-CN" dirty="0"/>
              <a:t>s signature(argument and return types) into a textual form.</a:t>
            </a:r>
            <a:endParaRPr lang="zh-CN" altLang="en-US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3AB6AAC9-6397-4DC8-B9C5-32641D4A0F38}"/>
              </a:ext>
            </a:extLst>
          </p:cNvPr>
          <p:cNvSpPr/>
          <p:nvPr/>
        </p:nvSpPr>
        <p:spPr>
          <a:xfrm>
            <a:off x="1524000" y="4055364"/>
            <a:ext cx="7086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print(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i,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"_Z5printif"  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(g++)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"?print@@YAXHM@Z"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msvc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print(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f,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"_Z5printfi"  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(g++)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"?print@@YAXMH@Z"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msvc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78635F65-07A4-4FE7-96C5-4EBC7C803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21622"/>
              </p:ext>
            </p:extLst>
          </p:nvPr>
        </p:nvGraphicFramePr>
        <p:xfrm>
          <a:off x="393808" y="1848678"/>
          <a:ext cx="3962400" cy="11887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358792">
                  <a:extLst>
                    <a:ext uri="{9D8B030D-6E8A-4147-A177-3AD203B41FA5}">
                      <a16:colId xmlns:a16="http://schemas.microsoft.com/office/drawing/2014/main" val="731339634"/>
                    </a:ext>
                  </a:extLst>
                </a:gridCol>
                <a:gridCol w="2603608">
                  <a:extLst>
                    <a:ext uri="{9D8B030D-6E8A-4147-A177-3AD203B41FA5}">
                      <a16:colId xmlns:a16="http://schemas.microsoft.com/office/drawing/2014/main" val="3034098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Referent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97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“A”</a:t>
                      </a:r>
                      <a:endParaRPr lang="zh-CN" altLang="en-US" sz="2000" b="1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&lt;class A&gt;</a:t>
                      </a:r>
                      <a:endParaRPr lang="zh-CN" altLang="en-US" sz="2000" b="1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50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“print”</a:t>
                      </a:r>
                      <a:endParaRPr lang="zh-CN" altLang="en-US" sz="2000" b="1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&lt;overload set&gt;</a:t>
                      </a:r>
                      <a:endParaRPr lang="zh-CN" altLang="en-US" sz="2000" b="1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992005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49CFE007-78CE-46DD-A11E-6E6FD1E71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997268"/>
              </p:ext>
            </p:extLst>
          </p:nvPr>
        </p:nvGraphicFramePr>
        <p:xfrm>
          <a:off x="4876801" y="1447800"/>
          <a:ext cx="4106932" cy="15849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873611">
                  <a:extLst>
                    <a:ext uri="{9D8B030D-6E8A-4147-A177-3AD203B41FA5}">
                      <a16:colId xmlns:a16="http://schemas.microsoft.com/office/drawing/2014/main" val="731339634"/>
                    </a:ext>
                  </a:extLst>
                </a:gridCol>
                <a:gridCol w="2233321">
                  <a:extLst>
                    <a:ext uri="{9D8B030D-6E8A-4147-A177-3AD203B41FA5}">
                      <a16:colId xmlns:a16="http://schemas.microsoft.com/office/drawing/2014/main" val="3034098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Signature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Referent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97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void(int)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&lt;print 1&gt;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50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void(char)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&lt;print 2&gt;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992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void(String)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&lt;print 3&gt;</a:t>
                      </a:r>
                      <a:endParaRPr lang="zh-CN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129288"/>
                  </a:ext>
                </a:extLst>
              </a:tr>
            </a:tbl>
          </a:graphicData>
        </a:graphic>
      </p:graphicFrame>
      <p:cxnSp>
        <p:nvCxnSpPr>
          <p:cNvPr id="7" name="Straight Arrow Connector 9">
            <a:extLst>
              <a:ext uri="{FF2B5EF4-FFF2-40B4-BE49-F238E27FC236}">
                <a16:creationId xmlns:a16="http://schemas.microsoft.com/office/drawing/2014/main" id="{3645D707-A8B6-7F47-9352-397FE3D876B0}"/>
              </a:ext>
            </a:extLst>
          </p:cNvPr>
          <p:cNvCxnSpPr>
            <a:cxnSpLocks/>
          </p:cNvCxnSpPr>
          <p:nvPr/>
        </p:nvCxnSpPr>
        <p:spPr>
          <a:xfrm flipV="1">
            <a:off x="4129088" y="1662562"/>
            <a:ext cx="725558" cy="1188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91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5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36562"/>
            <a:ext cx="9157228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How Linker Resolves Duplicate Symbol Names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86786" y="1290061"/>
            <a:ext cx="8307387" cy="144621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 symbols are either </a:t>
            </a:r>
            <a:r>
              <a:rPr lang="en-GB" i="1" dirty="0"/>
              <a:t>strong</a:t>
            </a:r>
            <a:r>
              <a:rPr lang="en-GB" dirty="0"/>
              <a:t> or </a:t>
            </a:r>
            <a:r>
              <a:rPr lang="en-GB" i="1" dirty="0"/>
              <a:t>weak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Strong</a:t>
            </a:r>
            <a:r>
              <a:rPr lang="en-GB" dirty="0"/>
              <a:t>: procedures and initialized global variables</a:t>
            </a:r>
          </a:p>
          <a:p>
            <a:pPr marL="457200" lvl="1" indent="0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/>
              <a:t>                   </a:t>
            </a:r>
            <a:r>
              <a:rPr lang="zh-CN" altLang="en-US" dirty="0"/>
              <a:t>函数名和初始化的全局变量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Weak</a:t>
            </a:r>
            <a:r>
              <a:rPr lang="en-GB" dirty="0"/>
              <a:t>: uninitialized global variables</a:t>
            </a:r>
            <a:r>
              <a:rPr lang="zh-CN" altLang="en-US" dirty="0"/>
              <a:t>未初始化的全局变量</a:t>
            </a:r>
            <a:endParaRPr lang="en-GB" dirty="0"/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Or ones declared with specifier </a:t>
            </a: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extern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/>
              <a:t>Compiler exports </a:t>
            </a:r>
            <a:r>
              <a:rPr lang="en-US" altLang="zh-CN" dirty="0"/>
              <a:t>such kind of</a:t>
            </a:r>
            <a:r>
              <a:rPr lang="en-GB" altLang="zh-CN" dirty="0"/>
              <a:t> information and assembler encodes it implicitly in the symbol table of ELF files.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470150" y="4655119"/>
            <a:ext cx="1560340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p1()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981575" y="4655119"/>
            <a:ext cx="1284624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p2()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462213" y="42852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p1.c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976813" y="42852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p2.c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242175" y="5153593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6327775" y="5334000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7242175" y="4645594"/>
            <a:ext cx="69132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weak</a:t>
            </a: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6324600" y="4832877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704850" y="5193282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H="1">
            <a:off x="1520825" y="5407594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704850" y="4651415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H="1">
            <a:off x="1520825" y="4834468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9412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Linker’s Symbol Rules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763000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1: Multiple strong symbols are not allowed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item can be defined only once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Otherwise: Linker error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2: Given a strong symbol and multiple weak symbols, choose the strong symbol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References to the weak symbol resolve to the strong symbol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3: If there are multiple weak symbols, pick an arbitrary one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override this with </a:t>
            </a:r>
            <a:r>
              <a:rPr lang="en-GB" b="1" dirty="0" err="1">
                <a:latin typeface="Courier New" pitchFamily="49" charset="0"/>
              </a:rPr>
              <a:t>gcc</a:t>
            </a:r>
            <a:r>
              <a:rPr lang="en-GB" b="1" dirty="0">
                <a:latin typeface="Courier New" pitchFamily="49" charset="0"/>
              </a:rPr>
              <a:t> –</a:t>
            </a:r>
            <a:r>
              <a:rPr lang="en-GB" b="1" dirty="0" err="1">
                <a:latin typeface="Courier New" pitchFamily="49" charset="0"/>
              </a:rPr>
              <a:t>fno</a:t>
            </a:r>
            <a:r>
              <a:rPr lang="en-GB" b="1" dirty="0">
                <a:latin typeface="Courier New" pitchFamily="49" charset="0"/>
              </a:rPr>
              <a:t>-common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latin typeface="Courier New" pitchFamily="49" charset="0"/>
            </a:endParaRP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	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0" y="3962400"/>
            <a:ext cx="9144000" cy="11038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0" y="1879599"/>
            <a:ext cx="9144000" cy="10985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latin typeface="Calibri" pitchFamily="34" charset="0"/>
            </a:endParaRPr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2841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What if you mess up?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3400" y="31940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018500" y="3194049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43243" y="4114800"/>
            <a:ext cx="1169208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2018500" y="4114799"/>
            <a:ext cx="2156657" cy="56111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extern 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533400" y="1078206"/>
            <a:ext cx="1169208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2013737" y="1078205"/>
            <a:ext cx="1786364" cy="56111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extern 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33400" y="2107918"/>
            <a:ext cx="1169208" cy="56111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2018500" y="2107917"/>
            <a:ext cx="1169208" cy="56111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nt x=0;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4491368" y="2169736"/>
            <a:ext cx="3783834" cy="367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Link error: two definitions of </a:t>
            </a:r>
            <a:r>
              <a:rPr lang="en-GB" sz="1800" dirty="0">
                <a:latin typeface="Courier New" panose="02070309020205020404" pitchFamily="49" charset="0"/>
                <a:ea typeface="msgothic" charset="0"/>
                <a:cs typeface="Courier New" panose="02070309020205020404" pitchFamily="49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and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p1</a:t>
            </a:r>
            <a:endParaRPr lang="en-GB" sz="1800" b="0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4491368" y="3119343"/>
            <a:ext cx="4231393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Compiler-dependent.  Might be considered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either one or two definitions of </a:t>
            </a:r>
            <a:r>
              <a:rPr lang="en-GB" sz="1800" dirty="0">
                <a:latin typeface="Courier New" panose="02070309020205020404" pitchFamily="49" charset="0"/>
                <a:ea typeface="msgothic" charset="0"/>
                <a:cs typeface="Courier New" panose="02070309020205020404" pitchFamily="49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.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4491368" y="4057555"/>
            <a:ext cx="3463618" cy="6388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Undefined </a:t>
            </a:r>
            <a:r>
              <a:rPr lang="en-GB" sz="1800" b="0" dirty="0" err="1">
                <a:latin typeface="Calibri" pitchFamily="34" charset="0"/>
                <a:ea typeface="msgothic" charset="0"/>
                <a:cs typeface="msgothic" charset="0"/>
              </a:rPr>
              <a:t>behavior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. No link error.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sz="1800" b="0" dirty="0">
                <a:latin typeface="Calibri" panose="020F0502020204030204" pitchFamily="34" charset="0"/>
                <a:ea typeface="msgothic" charset="0"/>
                <a:cs typeface="Calibri" panose="020F0502020204030204" pitchFamily="34" charset="0"/>
              </a:rPr>
              <a:t> 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may overwrite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423725" y="5936355"/>
            <a:ext cx="4739609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Linker checks for two definitions of one symbol.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Linker </a:t>
            </a:r>
            <a:r>
              <a:rPr lang="en-GB" sz="1800" b="1" i="1" dirty="0">
                <a:latin typeface="Calibri" pitchFamily="34" charset="0"/>
                <a:ea typeface="msgothic" charset="0"/>
                <a:cs typeface="msgothic" charset="0"/>
              </a:rPr>
              <a:t>does not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check types of references.</a:t>
            </a:r>
            <a:endParaRPr lang="en-GB" sz="18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4486605" y="973336"/>
            <a:ext cx="3523570" cy="6388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Correct program.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Only one definition of </a:t>
            </a:r>
            <a:r>
              <a:rPr lang="en-GB" sz="1800" dirty="0">
                <a:latin typeface="Courier New" panose="02070309020205020404" pitchFamily="49" charset="0"/>
                <a:ea typeface="msgothic" charset="0"/>
                <a:cs typeface="Courier New" panose="02070309020205020404" pitchFamily="49" charset="0"/>
              </a:rPr>
              <a:t>x, p1, p2</a:t>
            </a:r>
          </a:p>
        </p:txBody>
      </p:sp>
      <p:sp>
        <p:nvSpPr>
          <p:cNvPr id="21" name="Text Box 6">
            <a:extLst>
              <a:ext uri="{FF2B5EF4-FFF2-40B4-BE49-F238E27FC236}">
                <a16:creationId xmlns:a16="http://schemas.microsoft.com/office/drawing/2014/main" id="{B177B31B-4DC6-4574-B3D3-4AB56B0D0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5161396"/>
            <a:ext cx="1292639" cy="56111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char </a:t>
            </a: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p1[]</a:t>
            </a:r>
            <a:b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  = 0xC3;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2" name="Text Box 7">
            <a:extLst>
              <a:ext uri="{FF2B5EF4-FFF2-40B4-BE49-F238E27FC236}">
                <a16:creationId xmlns:a16="http://schemas.microsoft.com/office/drawing/2014/main" id="{D9392849-6F83-42DD-921C-75037F739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8500" y="5161395"/>
            <a:ext cx="2280089" cy="561117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extern void p1();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p2() { p1(); }</a:t>
            </a:r>
          </a:p>
        </p:txBody>
      </p:sp>
      <p:sp>
        <p:nvSpPr>
          <p:cNvPr id="23" name="Text Box 15">
            <a:extLst>
              <a:ext uri="{FF2B5EF4-FFF2-40B4-BE49-F238E27FC236}">
                <a16:creationId xmlns:a16="http://schemas.microsoft.com/office/drawing/2014/main" id="{D9A737DF-DEA2-4A3E-9A3B-E659A4027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6288" y="5104151"/>
            <a:ext cx="3463618" cy="6388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Undefined </a:t>
            </a:r>
            <a:r>
              <a:rPr lang="en-GB" sz="1800" b="0" dirty="0" err="1">
                <a:latin typeface="Calibri" pitchFamily="34" charset="0"/>
                <a:ea typeface="msgothic" charset="0"/>
                <a:cs typeface="msgothic" charset="0"/>
              </a:rPr>
              <a:t>behavior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. No link error.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Call to p1 may crash!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0" y="3962400"/>
            <a:ext cx="9144000" cy="11038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0" y="1879599"/>
            <a:ext cx="9144000" cy="10985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latin typeface="Calibri" pitchFamily="34" charset="0"/>
            </a:endParaRPr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2841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 Puzzles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3400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983961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33400" y="3079750"/>
            <a:ext cx="1045777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int y;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983961" y="3079750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533400" y="4227513"/>
            <a:ext cx="1169208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983961" y="4227513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33400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983961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3819525" y="1304925"/>
            <a:ext cx="404743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Link time error: two strong symbols (</a:t>
            </a:r>
            <a:r>
              <a:rPr lang="en-GB" sz="1800">
                <a:latin typeface="Courier New" pitchFamily="49" charset="0"/>
                <a:ea typeface="msgothic" charset="0"/>
                <a:cs typeface="msgothic" charset="0"/>
              </a:rPr>
              <a:t>p1</a:t>
            </a: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794125" y="2159000"/>
            <a:ext cx="4397079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References to  </a:t>
            </a:r>
            <a:r>
              <a:rPr lang="en-GB" sz="180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 will refer to the same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uninitialized int. Is this what you really want?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824287" y="3194050"/>
            <a:ext cx="3611671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might overwrite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Evil!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440266" y="5083175"/>
            <a:ext cx="4459467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Important: Linker does not do type checking.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3824287" y="4191000"/>
            <a:ext cx="4654008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References to </a:t>
            </a:r>
            <a:r>
              <a:rPr lang="en-GB" sz="180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 will refer to the same initialized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>
                <a:latin typeface="Calibri" pitchFamily="34" charset="0"/>
                <a:ea typeface="msgothic" charset="0"/>
                <a:cs typeface="msgothic" charset="0"/>
              </a:rPr>
              <a:t>variable.</a:t>
            </a:r>
          </a:p>
        </p:txBody>
      </p:sp>
    </p:spTree>
    <p:extLst>
      <p:ext uri="{BB962C8B-B14F-4D97-AF65-F5344CB8AC3E}">
        <p14:creationId xmlns:p14="http://schemas.microsoft.com/office/powerpoint/2010/main" val="2604699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6" grpId="0"/>
      <p:bldP spid="26637" grpId="0"/>
      <p:bldP spid="26638" grpId="0"/>
      <p:bldP spid="26641" grpId="0"/>
      <p:bldP spid="266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E920E96-FC5F-2BA8-FEDA-CF8DD9D3CBC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35614" y="342292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Module1         Module2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B5CB7FC-2255-1F9F-2E99-CB51EE43BEC2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E78035B6-64AB-8255-B4C1-8C38D9688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154" y="2726467"/>
            <a:ext cx="1566752" cy="67775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000" dirty="0">
                <a:latin typeface="Courier New" pitchFamily="49" charset="0"/>
                <a:ea typeface="msgothic" charset="0"/>
                <a:cs typeface="msgothic" charset="0"/>
              </a:rPr>
              <a:t>v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oid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main</a:t>
            </a:r>
            <a:endParaRPr lang="en-GB" sz="20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{}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560D9583-2FD9-CC90-50C7-EF2857B04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3712" y="2726467"/>
            <a:ext cx="1874529" cy="67775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int main=1;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000" dirty="0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nt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 p2() {}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FAA507DD-D7EF-EE52-C6E5-47AA40649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154" y="3640867"/>
            <a:ext cx="1874529" cy="125637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void main()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AC6F4229-88A5-D01D-3B6A-D60B24AB6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3712" y="3640867"/>
            <a:ext cx="2336194" cy="67775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double x =1.0;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int p2() {}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6EB9500E-134D-DAF8-C496-D85BA5489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154" y="1735867"/>
            <a:ext cx="1720641" cy="67775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int </a:t>
            </a:r>
            <a:r>
              <a:rPr lang="en-US" altLang="zh-CN" sz="2000" b="1" dirty="0">
                <a:latin typeface="Courier New" pitchFamily="49" charset="0"/>
                <a:ea typeface="msgothic" charset="0"/>
                <a:cs typeface="msgothic" charset="0"/>
              </a:rPr>
              <a:t>main()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{}</a:t>
            </a: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9A4F3B65-722A-D382-4523-B16B22911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3712" y="1735867"/>
            <a:ext cx="1874529" cy="67775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000" dirty="0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b="1" dirty="0" err="1">
                <a:latin typeface="Courier New" pitchFamily="49" charset="0"/>
                <a:ea typeface="msgothic" charset="0"/>
                <a:cs typeface="msgothic" charset="0"/>
              </a:rPr>
              <a:t>nt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 main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2000" dirty="0">
                <a:latin typeface="Courier New" pitchFamily="49" charset="0"/>
                <a:ea typeface="msgothic" charset="0"/>
                <a:cs typeface="msgothic" charset="0"/>
              </a:rPr>
              <a:t>i</a:t>
            </a:r>
            <a:r>
              <a:rPr lang="en-GB" sz="2000" dirty="0" err="1">
                <a:latin typeface="Courier New" pitchFamily="49" charset="0"/>
                <a:ea typeface="msgothic" charset="0"/>
                <a:cs typeface="msgothic" charset="0"/>
              </a:rPr>
              <a:t>nt</a:t>
            </a:r>
            <a:r>
              <a:rPr lang="en-GB" sz="2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b="1" dirty="0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4E6A558E-676D-AFFE-DA87-8046B2551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9275" y="1861014"/>
            <a:ext cx="2921290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latin typeface="Calibri" pitchFamily="34" charset="0"/>
                <a:ea typeface="msgothic" charset="0"/>
                <a:cs typeface="msgothic" charset="0"/>
              </a:rPr>
              <a:t>REF(main.2)-&gt; REF(    )</a:t>
            </a:r>
          </a:p>
        </p:txBody>
      </p:sp>
      <p:sp>
        <p:nvSpPr>
          <p:cNvPr id="18" name="Text Box 12">
            <a:extLst>
              <a:ext uri="{FF2B5EF4-FFF2-40B4-BE49-F238E27FC236}">
                <a16:creationId xmlns:a16="http://schemas.microsoft.com/office/drawing/2014/main" id="{9CA9904B-973F-B42B-E2AE-0AA8765C3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552867"/>
            <a:ext cx="2921290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latin typeface="Calibri" pitchFamily="34" charset="0"/>
                <a:ea typeface="msgothic" charset="0"/>
                <a:cs typeface="msgothic" charset="0"/>
              </a:rPr>
              <a:t>REF(main.1)-&gt; REF(    )</a:t>
            </a:r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id="{3BA0E1FF-1F00-80CF-19C7-B3DD7B50E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0305" y="2957914"/>
            <a:ext cx="2921290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latin typeface="Calibri" pitchFamily="34" charset="0"/>
                <a:ea typeface="msgothic" charset="0"/>
                <a:cs typeface="msgothic" charset="0"/>
              </a:rPr>
              <a:t>REF(main.2)-&gt; REF(    )</a:t>
            </a:r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168D586E-6381-B1EA-5052-E757C5F76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9830" y="2649767"/>
            <a:ext cx="2921290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latin typeface="Calibri" pitchFamily="34" charset="0"/>
                <a:ea typeface="msgothic" charset="0"/>
                <a:cs typeface="msgothic" charset="0"/>
              </a:rPr>
              <a:t>REF(main.1)-&gt; REF(    )</a:t>
            </a:r>
          </a:p>
        </p:txBody>
      </p:sp>
      <p:sp>
        <p:nvSpPr>
          <p:cNvPr id="21" name="Text Box 12">
            <a:extLst>
              <a:ext uri="{FF2B5EF4-FFF2-40B4-BE49-F238E27FC236}">
                <a16:creationId xmlns:a16="http://schemas.microsoft.com/office/drawing/2014/main" id="{3373D385-EFFB-EA99-FCA9-7CB153872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780" y="3970816"/>
            <a:ext cx="2429168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latin typeface="Calibri" pitchFamily="34" charset="0"/>
                <a:ea typeface="msgothic" charset="0"/>
                <a:cs typeface="msgothic" charset="0"/>
              </a:rPr>
              <a:t>REF(x.2)-&gt; REF(    )</a:t>
            </a:r>
          </a:p>
        </p:txBody>
      </p:sp>
      <p:sp>
        <p:nvSpPr>
          <p:cNvPr id="22" name="Text Box 12">
            <a:extLst>
              <a:ext uri="{FF2B5EF4-FFF2-40B4-BE49-F238E27FC236}">
                <a16:creationId xmlns:a16="http://schemas.microsoft.com/office/drawing/2014/main" id="{0031A407-9BAA-3FF6-93B0-6FEF31983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0305" y="3662669"/>
            <a:ext cx="2429168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0" dirty="0">
                <a:latin typeface="Calibri" pitchFamily="34" charset="0"/>
                <a:ea typeface="msgothic" charset="0"/>
                <a:cs typeface="msgothic" charset="0"/>
              </a:rPr>
              <a:t>REF(x.1)-&gt; REF(    )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3FAF1A5-2C0D-6914-DF9C-0C3F1B173339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95C624B3-1E88-38BE-E000-EF40FE0E2709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CC0000"/>
                  </a:solidFill>
                  <a:prstDash val="solid"/>
                  <a:round/>
                  <a:headEnd type="none" w="med" len="med"/>
                  <a:tailEnd type="triangl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C56703F8-440D-D3B9-3FA4-952485D8C98A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CC0000"/>
                  </a:solidFill>
                  <a:prstDash val="solid"/>
                  <a:round/>
                  <a:headEnd type="none" w="med" len="med"/>
                  <a:tailEnd type="triangl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E2C5FF16-480D-6FBC-2519-A969686A7D01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6C25A04E-D376-CACD-5F2C-478BD751739A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6F5D8762-75E3-8F86-35E7-B94578FA70A7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731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Linkers? (cont)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Reason 2: Efficiency</a:t>
            </a:r>
          </a:p>
          <a:p>
            <a:pPr lvl="1"/>
            <a:r>
              <a:rPr lang="en-US" dirty="0"/>
              <a:t>Time: Separate compilation</a:t>
            </a:r>
          </a:p>
          <a:p>
            <a:pPr lvl="2"/>
            <a:r>
              <a:rPr lang="en-US" dirty="0"/>
              <a:t>Change one source file, compile</a:t>
            </a:r>
            <a:r>
              <a:rPr lang="zh-CN" altLang="en-US" dirty="0"/>
              <a:t>（编译）</a:t>
            </a:r>
            <a:r>
              <a:rPr lang="en-US" dirty="0"/>
              <a:t>, and then relink.</a:t>
            </a:r>
          </a:p>
          <a:p>
            <a:pPr lvl="2"/>
            <a:r>
              <a:rPr lang="en-US" dirty="0"/>
              <a:t>No need to recompile other source files.</a:t>
            </a:r>
          </a:p>
          <a:p>
            <a:pPr lvl="2"/>
            <a:r>
              <a:rPr lang="en-US" dirty="0"/>
              <a:t>Can compile multiple files concurrently.</a:t>
            </a:r>
          </a:p>
          <a:p>
            <a:pPr lvl="1"/>
            <a:r>
              <a:rPr lang="en-US" dirty="0"/>
              <a:t>Space: Libraries </a:t>
            </a:r>
          </a:p>
          <a:p>
            <a:pPr lvl="2"/>
            <a:r>
              <a:rPr lang="en-US" dirty="0"/>
              <a:t>Common functions can be aggregated into a single file...</a:t>
            </a:r>
          </a:p>
          <a:p>
            <a:pPr lvl="2"/>
            <a:r>
              <a:rPr lang="en-US" b="1" dirty="0"/>
              <a:t>Option 1: </a:t>
            </a:r>
            <a:r>
              <a:rPr lang="en-US" b="1" i="1" dirty="0"/>
              <a:t>Static Linking</a:t>
            </a:r>
          </a:p>
          <a:p>
            <a:pPr lvl="3"/>
            <a:r>
              <a:rPr lang="en-US" dirty="0"/>
              <a:t>Executable files and running memory images contain only the library code they actually use</a:t>
            </a:r>
          </a:p>
          <a:p>
            <a:pPr lvl="2"/>
            <a:r>
              <a:rPr lang="en-US" b="1" dirty="0"/>
              <a:t>Option 2: </a:t>
            </a:r>
            <a:r>
              <a:rPr lang="en-US" b="1" i="1" dirty="0"/>
              <a:t>Dynamic linking</a:t>
            </a:r>
          </a:p>
          <a:p>
            <a:pPr lvl="3"/>
            <a:r>
              <a:rPr lang="en-US" dirty="0"/>
              <a:t>Executable files contain no library code</a:t>
            </a:r>
          </a:p>
          <a:p>
            <a:pPr lvl="3"/>
            <a:r>
              <a:rPr lang="en-US" dirty="0"/>
              <a:t>During execution, single copy of library code can be shared across all executing processes</a:t>
            </a:r>
          </a:p>
          <a:p>
            <a:pPr marL="1371600" lvl="3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4724400" y="1951672"/>
            <a:ext cx="4267200" cy="2848928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rgbClr val="C79C24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3.14;</a:t>
            </a:r>
          </a:p>
          <a:p>
            <a:b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</a:br>
            <a:endParaRPr lang="en-US" sz="18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is-I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Mismatch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876799"/>
            <a:ext cx="7896225" cy="1457325"/>
          </a:xfrm>
        </p:spPr>
        <p:txBody>
          <a:bodyPr/>
          <a:lstStyle/>
          <a:p>
            <a:r>
              <a:rPr lang="en-US" dirty="0"/>
              <a:t>Compiles without any errors or warnings</a:t>
            </a:r>
          </a:p>
          <a:p>
            <a:r>
              <a:rPr lang="en-US" dirty="0"/>
              <a:t>What gets printed?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139700" y="1928812"/>
            <a:ext cx="4356100" cy="2871787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extern long int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rgbClr val="C79C24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</a:br>
            <a:endParaRPr lang="en-US" sz="18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dirty="0" err="1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rgbClr val="5E34FF"/>
                </a:solidFill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solidFill>
                  <a:srgbClr val="C79C24"/>
                </a:solidFill>
                <a:latin typeface="Courier New" charset="0"/>
                <a:ea typeface="Courier New" charset="0"/>
                <a:cs typeface="Courier New" charset="0"/>
              </a:rPr>
              <a:t>argc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1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sz="1800" dirty="0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sz="1800" dirty="0" err="1">
                <a:solidFill>
                  <a:srgbClr val="C79C24"/>
                </a:solidFill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[]) 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>
                <a:solidFill>
                  <a:srgbClr val="C59C9C"/>
                </a:solidFill>
                <a:latin typeface="Courier New" charset="0"/>
                <a:ea typeface="Courier New" charset="0"/>
                <a:cs typeface="Courier New" charset="0"/>
              </a:rPr>
              <a:t>"%</a:t>
            </a:r>
            <a:r>
              <a:rPr lang="en-US" sz="1800" dirty="0" err="1">
                <a:solidFill>
                  <a:srgbClr val="C59C9C"/>
                </a:solidFill>
                <a:latin typeface="Courier New" charset="0"/>
                <a:ea typeface="Courier New" charset="0"/>
                <a:cs typeface="Courier New" charset="0"/>
              </a:rPr>
              <a:t>ld</a:t>
            </a:r>
            <a:r>
              <a:rPr lang="en-US" sz="1800" dirty="0">
                <a:solidFill>
                  <a:srgbClr val="C59C9C"/>
                </a:solidFill>
                <a:latin typeface="Courier New" charset="0"/>
                <a:ea typeface="Courier New" charset="0"/>
                <a:cs typeface="Courier New" charset="0"/>
              </a:rPr>
              <a:t>\n"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x);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>
                <a:solidFill>
                  <a:srgbClr val="D03B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0;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096001" y="4433473"/>
            <a:ext cx="2895600" cy="354906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mismatch-</a:t>
            </a: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variable.c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185781" y="4441590"/>
            <a:ext cx="2266950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mismatch-</a:t>
            </a: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9830"/>
          <a:stretch/>
        </p:blipFill>
        <p:spPr>
          <a:xfrm>
            <a:off x="3798110" y="5473204"/>
            <a:ext cx="3938833" cy="69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60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4724400" y="2743200"/>
            <a:ext cx="4267200" cy="2057400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#include "</a:t>
            </a:r>
            <a:r>
              <a:rPr lang="en-US" sz="18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mismatch.h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endParaRPr lang="en-US" sz="1800" dirty="0">
              <a:solidFill>
                <a:srgbClr val="34A327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800" dirty="0">
              <a:solidFill>
                <a:srgbClr val="34A327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dirty="0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rgbClr val="C79C24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3.14;</a:t>
            </a:r>
          </a:p>
          <a:p>
            <a:b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</a:br>
            <a:endParaRPr lang="en-US" sz="18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is-I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the Type Mismatch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876799"/>
            <a:ext cx="7896225" cy="1457325"/>
          </a:xfrm>
        </p:spPr>
        <p:txBody>
          <a:bodyPr/>
          <a:lstStyle/>
          <a:p>
            <a:r>
              <a:rPr lang="en-US" dirty="0"/>
              <a:t>Now we get an error … from the </a:t>
            </a:r>
            <a:r>
              <a:rPr lang="en-US" i="1" dirty="0"/>
              <a:t>compiler</a:t>
            </a:r>
            <a:r>
              <a:rPr lang="en-US" dirty="0"/>
              <a:t>, not the linker.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mismatch-variable.c:3:8: conflicting types for ‘x’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mismatch.h:1:17: previous declaration of ‘x’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152399" y="2743200"/>
            <a:ext cx="4356100" cy="2057399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#include "</a:t>
            </a:r>
            <a:r>
              <a:rPr lang="en-US" sz="18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mismatch.h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b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</a:br>
            <a:endParaRPr lang="en-US" sz="18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dirty="0" err="1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rgbClr val="5E34FF"/>
                </a:solidFill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solidFill>
                  <a:srgbClr val="C79C24"/>
                </a:solidFill>
                <a:latin typeface="Courier New" charset="0"/>
                <a:ea typeface="Courier New" charset="0"/>
                <a:cs typeface="Courier New" charset="0"/>
              </a:rPr>
              <a:t>argc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r>
              <a:rPr lang="en-US" sz="180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sz="1800" dirty="0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sz="1800" dirty="0" err="1">
                <a:solidFill>
                  <a:srgbClr val="C79C24"/>
                </a:solidFill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[]) 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>
                <a:solidFill>
                  <a:srgbClr val="C59C9C"/>
                </a:solidFill>
                <a:latin typeface="Courier New" charset="0"/>
                <a:ea typeface="Courier New" charset="0"/>
                <a:cs typeface="Courier New" charset="0"/>
              </a:rPr>
              <a:t>"%</a:t>
            </a:r>
            <a:r>
              <a:rPr lang="en-US" sz="1800" dirty="0" err="1">
                <a:solidFill>
                  <a:srgbClr val="C59C9C"/>
                </a:solidFill>
                <a:latin typeface="Courier New" charset="0"/>
                <a:ea typeface="Courier New" charset="0"/>
                <a:cs typeface="Courier New" charset="0"/>
              </a:rPr>
              <a:t>ld</a:t>
            </a:r>
            <a:r>
              <a:rPr lang="en-US" sz="1800" dirty="0">
                <a:solidFill>
                  <a:srgbClr val="C59C9C"/>
                </a:solidFill>
                <a:latin typeface="Courier New" charset="0"/>
                <a:ea typeface="Courier New" charset="0"/>
                <a:cs typeface="Courier New" charset="0"/>
              </a:rPr>
              <a:t>\n"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x);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>
                <a:solidFill>
                  <a:srgbClr val="D03B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0;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096001" y="4433473"/>
            <a:ext cx="2895600" cy="354906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mismatch-</a:t>
            </a: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variable.c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185781" y="4441590"/>
            <a:ext cx="2266950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mismatch-</a:t>
            </a: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E0EC9AE-8A04-48A0-9B26-1C9783577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8" y="1981199"/>
            <a:ext cx="4356100" cy="6000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rgbClr val="34A327"/>
                </a:solidFill>
                <a:latin typeface="Courier New" charset="0"/>
                <a:ea typeface="Courier New" charset="0"/>
                <a:cs typeface="Courier New" charset="0"/>
              </a:rPr>
              <a:t>extern long int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rgbClr val="C79C24"/>
                </a:solidFill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9602A4E-F4AF-47B4-AD52-198A50645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903" y="2265493"/>
            <a:ext cx="2266950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mismatch.h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883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avoiding type mismatches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</a:t>
            </a:r>
            <a:r>
              <a:rPr lang="en-US" dirty="0">
                <a:solidFill>
                  <a:srgbClr val="FF0000"/>
                </a:solidFill>
              </a:rPr>
              <a:t>global variables </a:t>
            </a:r>
            <a:r>
              <a:rPr lang="en-US" dirty="0"/>
              <a:t>as much as possible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dirty="0"/>
              <a:t> as much as possible</a:t>
            </a:r>
          </a:p>
          <a:p>
            <a:r>
              <a:rPr lang="en-US" dirty="0"/>
              <a:t>Declare </a:t>
            </a:r>
            <a:r>
              <a:rPr lang="en-US" i="1" dirty="0"/>
              <a:t>everything</a:t>
            </a:r>
            <a:r>
              <a:rPr lang="en-US" dirty="0"/>
              <a:t> that’s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/>
              <a:t> in </a:t>
            </a:r>
            <a:r>
              <a:rPr lang="en-US" dirty="0">
                <a:solidFill>
                  <a:srgbClr val="FF0000"/>
                </a:solidFill>
              </a:rPr>
              <a:t>a header file</a:t>
            </a:r>
          </a:p>
          <a:p>
            <a:pPr lvl="1"/>
            <a:r>
              <a:rPr lang="en-US" dirty="0"/>
              <a:t>Make sure to include the header file everywhere it’s relevant</a:t>
            </a:r>
          </a:p>
          <a:p>
            <a:pPr lvl="1"/>
            <a:r>
              <a:rPr lang="en-US" dirty="0"/>
              <a:t>Including the files that define those symbols</a:t>
            </a:r>
          </a:p>
          <a:p>
            <a:r>
              <a:rPr lang="en-US" dirty="0"/>
              <a:t>Always put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</a:t>
            </a:r>
            <a:r>
              <a:rPr lang="en-US" dirty="0"/>
              <a:t> on declarations in header files</a:t>
            </a:r>
          </a:p>
          <a:p>
            <a:pPr lvl="1"/>
            <a:r>
              <a:rPr lang="en-US" dirty="0"/>
              <a:t>Unnecessary but harmless for function declarations</a:t>
            </a:r>
          </a:p>
          <a:p>
            <a:pPr lvl="1"/>
            <a:r>
              <a:rPr lang="en-US" dirty="0"/>
              <a:t>Avoids the quirky behavior of extern-less global variables</a:t>
            </a:r>
          </a:p>
          <a:p>
            <a:r>
              <a:rPr lang="en-US" dirty="0"/>
              <a:t>Always write </a:t>
            </a:r>
            <a:r>
              <a:rPr lang="en-US" dirty="0">
                <a:solidFill>
                  <a:srgbClr val="FF0000"/>
                </a:solidFill>
              </a:rPr>
              <a:t>(void) </a:t>
            </a:r>
            <a:r>
              <a:rPr lang="en-US" dirty="0"/>
              <a:t>when a function takes no </a:t>
            </a:r>
            <a:r>
              <a:rPr lang="en-US" dirty="0" err="1"/>
              <a:t>args</a:t>
            </a:r>
            <a:endParaRPr lang="en-US" dirty="0"/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no_args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(void);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Leaving out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/>
              <a:t> means “I’m </a:t>
            </a:r>
            <a:r>
              <a:rPr lang="en-US" i="1" dirty="0"/>
              <a:t>not saying</a:t>
            </a:r>
            <a:r>
              <a:rPr lang="en-US" dirty="0"/>
              <a:t> what argument list this function takes.”  Turns off argument type checking!</a:t>
            </a:r>
          </a:p>
        </p:txBody>
      </p:sp>
      <p:sp>
        <p:nvSpPr>
          <p:cNvPr id="4" name="乘号 3">
            <a:extLst>
              <a:ext uri="{FF2B5EF4-FFF2-40B4-BE49-F238E27FC236}">
                <a16:creationId xmlns:a16="http://schemas.microsoft.com/office/drawing/2014/main" id="{68DC9316-45A6-DFD4-482E-D1647D33A533}"/>
              </a:ext>
            </a:extLst>
          </p:cNvPr>
          <p:cNvSpPr/>
          <p:nvPr/>
        </p:nvSpPr>
        <p:spPr bwMode="auto">
          <a:xfrm>
            <a:off x="6172200" y="1295400"/>
            <a:ext cx="533400" cy="541004"/>
          </a:xfrm>
          <a:prstGeom prst="mathMultiply">
            <a:avLst>
              <a:gd name="adj1" fmla="val 7385"/>
            </a:avLst>
          </a:prstGeom>
          <a:solidFill>
            <a:srgbClr val="C00000"/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CD2038-147A-8BE7-0B8B-A6A052892D24}"/>
              </a:ext>
            </a:extLst>
          </p:cNvPr>
          <p:cNvSpPr txBox="1"/>
          <p:nvPr/>
        </p:nvSpPr>
        <p:spPr>
          <a:xfrm>
            <a:off x="5105400" y="1618565"/>
            <a:ext cx="5334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0B050"/>
                </a:solidFill>
                <a:latin typeface="Calibri" pitchFamily="34" charset="0"/>
              </a:rPr>
              <a:t>√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extern</a:t>
            </a:r>
            <a:r>
              <a:rPr lang="en-US" dirty="0"/>
              <a:t> in .h Files (#1)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825500" y="1624013"/>
            <a:ext cx="2803973" cy="1477328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/>
                <a:cs typeface="Courier New"/>
              </a:rPr>
              <a:t>#include "</a:t>
            </a:r>
            <a:r>
              <a:rPr lang="en-US" sz="1800" err="1">
                <a:latin typeface="Courier New"/>
                <a:cs typeface="Courier New"/>
              </a:rPr>
              <a:t>global.h</a:t>
            </a:r>
            <a:r>
              <a:rPr lang="en-US" sz="1800">
                <a:latin typeface="Courier New"/>
                <a:cs typeface="Courier New"/>
              </a:rPr>
              <a:t>"</a:t>
            </a:r>
          </a:p>
          <a:p>
            <a:endParaRPr lang="en-US" sz="1800">
              <a:latin typeface="Courier New"/>
              <a:cs typeface="Courier New"/>
            </a:endParaRPr>
          </a:p>
          <a:p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f() {</a:t>
            </a:r>
          </a:p>
          <a:p>
            <a:r>
              <a:rPr lang="en-US" sz="1800">
                <a:latin typeface="Courier New"/>
                <a:cs typeface="Courier New"/>
              </a:rPr>
              <a:t>  return g+1;</a:t>
            </a:r>
          </a:p>
          <a:p>
            <a:r>
              <a:rPr lang="en-US" sz="1800">
                <a:latin typeface="Courier New"/>
                <a:cs typeface="Courier New"/>
              </a:rPr>
              <a:t>}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762000" y="1143000"/>
            <a:ext cx="922047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c1.c</a:t>
            </a: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4572000" y="1332636"/>
            <a:ext cx="1659429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global.h</a:t>
            </a:r>
            <a:endParaRPr lang="en-US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648200" y="1792069"/>
            <a:ext cx="1976823" cy="646331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extern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g;</a:t>
            </a: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f();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5500" y="3605213"/>
            <a:ext cx="5285421" cy="2862322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#include &lt;</a:t>
            </a:r>
            <a:r>
              <a:rPr lang="en-US" sz="1800" dirty="0" err="1">
                <a:latin typeface="Courier New"/>
                <a:cs typeface="Courier New"/>
              </a:rPr>
              <a:t>stdio.h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r>
              <a:rPr lang="en-US" sz="1800" dirty="0">
                <a:latin typeface="Courier New"/>
                <a:cs typeface="Courier New"/>
              </a:rPr>
              <a:t>#include "</a:t>
            </a:r>
            <a:r>
              <a:rPr lang="en-US" sz="1800" dirty="0" err="1">
                <a:latin typeface="Courier New"/>
                <a:cs typeface="Courier New"/>
              </a:rPr>
              <a:t>global.h</a:t>
            </a:r>
            <a:r>
              <a:rPr lang="en-US" sz="1800" dirty="0">
                <a:latin typeface="Courier New"/>
                <a:cs typeface="Courier New"/>
              </a:rPr>
              <a:t>”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g = 0;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main(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argc</a:t>
            </a:r>
            <a:r>
              <a:rPr lang="en-US" sz="1800" dirty="0">
                <a:latin typeface="Courier New"/>
                <a:cs typeface="Courier New"/>
              </a:rPr>
              <a:t>, char </a:t>
            </a:r>
            <a:r>
              <a:rPr lang="en-US" sz="1800" dirty="0" err="1">
                <a:latin typeface="Courier New"/>
                <a:cs typeface="Courier New"/>
              </a:rPr>
              <a:t>argv</a:t>
            </a:r>
            <a:r>
              <a:rPr lang="en-US" sz="1800" dirty="0">
                <a:latin typeface="Courier New"/>
                <a:cs typeface="Courier New"/>
              </a:rPr>
              <a:t>[]) {</a:t>
            </a:r>
          </a:p>
          <a:p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t = f();</a:t>
            </a:r>
          </a:p>
          <a:p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printf</a:t>
            </a:r>
            <a:r>
              <a:rPr lang="en-US" sz="1800" dirty="0">
                <a:latin typeface="Courier New"/>
                <a:cs typeface="Courier New"/>
              </a:rPr>
              <a:t>("Calling f yields %d\n", t);</a:t>
            </a:r>
          </a:p>
          <a:p>
            <a:r>
              <a:rPr lang="en-US" sz="1800" dirty="0">
                <a:latin typeface="Courier New"/>
                <a:cs typeface="Courier New"/>
              </a:rPr>
              <a:t>  return 0;</a:t>
            </a:r>
          </a:p>
          <a:p>
            <a:r>
              <a:rPr lang="en-US" sz="18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2000" y="3195935"/>
            <a:ext cx="922047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c2.c</a:t>
            </a:r>
          </a:p>
        </p:txBody>
      </p:sp>
    </p:spTree>
    <p:extLst>
      <p:ext uri="{BB962C8B-B14F-4D97-AF65-F5344CB8AC3E}">
        <p14:creationId xmlns:p14="http://schemas.microsoft.com/office/powerpoint/2010/main" val="2966365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84B5388B-9558-4B5B-AE2F-1AAC3F10D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dirty="0"/>
              <a:t>Use of .h Files (#2)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E0B4C42-1261-4C1B-8B51-500EB4209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1624013"/>
            <a:ext cx="2803973" cy="1477328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/>
                <a:cs typeface="Courier New"/>
              </a:rPr>
              <a:t>#include "</a:t>
            </a:r>
            <a:r>
              <a:rPr lang="en-US" sz="1800" err="1">
                <a:latin typeface="Courier New"/>
                <a:cs typeface="Courier New"/>
              </a:rPr>
              <a:t>global.h</a:t>
            </a:r>
            <a:r>
              <a:rPr lang="en-US" sz="1800">
                <a:latin typeface="Courier New"/>
                <a:cs typeface="Courier New"/>
              </a:rPr>
              <a:t>"</a:t>
            </a:r>
          </a:p>
          <a:p>
            <a:endParaRPr lang="en-US" sz="1800">
              <a:latin typeface="Courier New"/>
              <a:cs typeface="Courier New"/>
            </a:endParaRPr>
          </a:p>
          <a:p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f() {</a:t>
            </a:r>
          </a:p>
          <a:p>
            <a:r>
              <a:rPr lang="en-US" sz="1800">
                <a:latin typeface="Courier New"/>
                <a:cs typeface="Courier New"/>
              </a:rPr>
              <a:t>  return g+1;</a:t>
            </a:r>
          </a:p>
          <a:p>
            <a:r>
              <a:rPr lang="en-US" sz="180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AD1D317-6879-4D76-A3FB-07E3A3BB4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143000"/>
            <a:ext cx="922047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c1.c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CAE27A0-426B-41BC-ACD0-77F6DB524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912167"/>
            <a:ext cx="1659429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000000"/>
                </a:solidFill>
                <a:latin typeface="Courier New"/>
                <a:cs typeface="Courier New"/>
              </a:rPr>
              <a:t>global.h</a:t>
            </a:r>
            <a:endParaRPr lang="en-US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C1ADD7E-04CC-4EEA-B30B-9D4B64ED6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393180"/>
            <a:ext cx="3217547" cy="2031325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/>
                <a:cs typeface="Courier New"/>
              </a:rPr>
              <a:t>#</a:t>
            </a:r>
            <a:r>
              <a:rPr lang="en-US" sz="1800" err="1">
                <a:latin typeface="Courier New"/>
                <a:cs typeface="Courier New"/>
              </a:rPr>
              <a:t>ifdef</a:t>
            </a:r>
            <a:r>
              <a:rPr lang="en-US" sz="1800">
                <a:latin typeface="Courier New"/>
                <a:cs typeface="Courier New"/>
              </a:rPr>
              <a:t> INITIALIZE</a:t>
            </a:r>
          </a:p>
          <a:p>
            <a:r>
              <a:rPr lang="en-US" sz="1800">
                <a:latin typeface="Courier New"/>
                <a:cs typeface="Courier New"/>
              </a:rPr>
              <a:t>  </a:t>
            </a:r>
            <a:r>
              <a:rPr lang="en-US" sz="1800" err="1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FF0000"/>
                </a:solidFill>
                <a:latin typeface="Courier New"/>
                <a:cs typeface="Courier New"/>
              </a:rPr>
              <a:t> g = 23;</a:t>
            </a:r>
          </a:p>
          <a:p>
            <a:r>
              <a:rPr lang="en-US" sz="1800">
                <a:solidFill>
                  <a:srgbClr val="FF0000"/>
                </a:solidFill>
                <a:latin typeface="Courier New"/>
                <a:cs typeface="Courier New"/>
              </a:rPr>
              <a:t>  static </a:t>
            </a:r>
            <a:r>
              <a:rPr lang="en-US" sz="1800" err="1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FF0000"/>
                </a:solidFill>
                <a:latin typeface="Courier New"/>
                <a:cs typeface="Courier New"/>
              </a:rPr>
              <a:t> init = 1;</a:t>
            </a:r>
          </a:p>
          <a:p>
            <a:r>
              <a:rPr lang="en-US" sz="1800">
                <a:latin typeface="Courier New"/>
                <a:cs typeface="Courier New"/>
              </a:rPr>
              <a:t>#else</a:t>
            </a:r>
          </a:p>
          <a:p>
            <a:r>
              <a:rPr lang="en-US" sz="1800">
                <a:latin typeface="Courier New"/>
                <a:cs typeface="Courier New"/>
              </a:rPr>
              <a:t>  extern </a:t>
            </a:r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g;</a:t>
            </a:r>
          </a:p>
          <a:p>
            <a:r>
              <a:rPr lang="en-US" sz="1800">
                <a:latin typeface="Courier New"/>
                <a:cs typeface="Courier New"/>
              </a:rPr>
              <a:t>  static </a:t>
            </a:r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init = 0;</a:t>
            </a:r>
          </a:p>
          <a:p>
            <a:r>
              <a:rPr lang="en-US" sz="1800">
                <a:latin typeface="Courier New"/>
                <a:cs typeface="Courier New"/>
              </a:rPr>
              <a:t>#</a:t>
            </a:r>
            <a:r>
              <a:rPr lang="en-US" sz="1800" err="1">
                <a:latin typeface="Courier New"/>
                <a:cs typeface="Courier New"/>
              </a:rPr>
              <a:t>endif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23D345A-C39A-4C6A-A233-24A77AF3F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3605213"/>
            <a:ext cx="5285421" cy="3139321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Courier New"/>
                <a:cs typeface="Courier New"/>
              </a:rPr>
              <a:t>#define INITIALIZE</a:t>
            </a:r>
          </a:p>
          <a:p>
            <a:r>
              <a:rPr lang="en-US" sz="1800">
                <a:latin typeface="Courier New"/>
                <a:cs typeface="Courier New"/>
              </a:rPr>
              <a:t>#include &lt;</a:t>
            </a:r>
            <a:r>
              <a:rPr lang="en-US" sz="1800" err="1">
                <a:latin typeface="Courier New"/>
                <a:cs typeface="Courier New"/>
              </a:rPr>
              <a:t>stdio.h</a:t>
            </a:r>
            <a:r>
              <a:rPr lang="en-US" sz="1800">
                <a:latin typeface="Courier New"/>
                <a:cs typeface="Courier New"/>
              </a:rPr>
              <a:t>&gt;</a:t>
            </a:r>
          </a:p>
          <a:p>
            <a:r>
              <a:rPr lang="en-US" sz="1800">
                <a:latin typeface="Courier New"/>
                <a:cs typeface="Courier New"/>
              </a:rPr>
              <a:t>#include "</a:t>
            </a:r>
            <a:r>
              <a:rPr lang="en-US" sz="1800" err="1">
                <a:latin typeface="Courier New"/>
                <a:cs typeface="Courier New"/>
              </a:rPr>
              <a:t>global.h</a:t>
            </a:r>
            <a:r>
              <a:rPr lang="en-US" sz="1800">
                <a:latin typeface="Courier New"/>
                <a:cs typeface="Courier New"/>
              </a:rPr>
              <a:t>"</a:t>
            </a:r>
          </a:p>
          <a:p>
            <a:endParaRPr lang="en-US" sz="1800">
              <a:latin typeface="Courier New"/>
              <a:cs typeface="Courier New"/>
            </a:endParaRPr>
          </a:p>
          <a:p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main(</a:t>
            </a:r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</a:t>
            </a:r>
            <a:r>
              <a:rPr lang="en-US" sz="1800" err="1">
                <a:latin typeface="Courier New"/>
                <a:cs typeface="Courier New"/>
              </a:rPr>
              <a:t>argc</a:t>
            </a:r>
            <a:r>
              <a:rPr lang="en-US" sz="1800">
                <a:latin typeface="Courier New"/>
                <a:cs typeface="Courier New"/>
              </a:rPr>
              <a:t>, char** </a:t>
            </a:r>
            <a:r>
              <a:rPr lang="en-US" sz="1800" err="1">
                <a:latin typeface="Courier New"/>
                <a:cs typeface="Courier New"/>
              </a:rPr>
              <a:t>argv</a:t>
            </a:r>
            <a:r>
              <a:rPr lang="en-US" sz="1800">
                <a:latin typeface="Courier New"/>
                <a:cs typeface="Courier New"/>
              </a:rPr>
              <a:t>) {</a:t>
            </a:r>
          </a:p>
          <a:p>
            <a:r>
              <a:rPr lang="en-US" sz="1800">
                <a:latin typeface="Courier New"/>
                <a:cs typeface="Courier New"/>
              </a:rPr>
              <a:t>  if (</a:t>
            </a:r>
            <a:r>
              <a:rPr lang="en-US" sz="1800" err="1">
                <a:latin typeface="Courier New"/>
                <a:cs typeface="Courier New"/>
              </a:rPr>
              <a:t>init</a:t>
            </a:r>
            <a:r>
              <a:rPr lang="en-US" sz="1800">
                <a:latin typeface="Courier New"/>
                <a:cs typeface="Courier New"/>
              </a:rPr>
              <a:t>)</a:t>
            </a:r>
          </a:p>
          <a:p>
            <a:r>
              <a:rPr lang="en-US" sz="1800">
                <a:latin typeface="Courier New"/>
                <a:cs typeface="Courier New"/>
              </a:rPr>
              <a:t>    // do something, e.g., g=31;</a:t>
            </a:r>
          </a:p>
          <a:p>
            <a:r>
              <a:rPr lang="en-US" sz="1800">
                <a:latin typeface="Courier New"/>
                <a:cs typeface="Courier New"/>
              </a:rPr>
              <a:t>  </a:t>
            </a:r>
            <a:r>
              <a:rPr lang="en-US" sz="1800" err="1">
                <a:latin typeface="Courier New"/>
                <a:cs typeface="Courier New"/>
              </a:rPr>
              <a:t>int</a:t>
            </a:r>
            <a:r>
              <a:rPr lang="en-US" sz="1800">
                <a:latin typeface="Courier New"/>
                <a:cs typeface="Courier New"/>
              </a:rPr>
              <a:t> t = f();</a:t>
            </a:r>
          </a:p>
          <a:p>
            <a:r>
              <a:rPr lang="en-US" sz="1800">
                <a:latin typeface="Courier New"/>
                <a:cs typeface="Courier New"/>
              </a:rPr>
              <a:t>  </a:t>
            </a:r>
            <a:r>
              <a:rPr lang="en-US" sz="1800" err="1">
                <a:latin typeface="Courier New"/>
                <a:cs typeface="Courier New"/>
              </a:rPr>
              <a:t>printf</a:t>
            </a:r>
            <a:r>
              <a:rPr lang="en-US" sz="1800">
                <a:latin typeface="Courier New"/>
                <a:cs typeface="Courier New"/>
              </a:rPr>
              <a:t>("Calling f yields %d\n", t);</a:t>
            </a:r>
          </a:p>
          <a:p>
            <a:r>
              <a:rPr lang="en-US" sz="1800">
                <a:latin typeface="Courier New"/>
                <a:cs typeface="Courier New"/>
              </a:rPr>
              <a:t>  return 0;</a:t>
            </a:r>
          </a:p>
          <a:p>
            <a:r>
              <a:rPr lang="en-US" sz="1800">
                <a:latin typeface="Courier New"/>
                <a:cs typeface="Courier New"/>
              </a:rPr>
              <a:t>}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CE8DA90A-D132-4673-9AE5-18E9EC024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195935"/>
            <a:ext cx="922047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c2.c</a:t>
            </a:r>
          </a:p>
        </p:txBody>
      </p:sp>
      <p:grpSp>
        <p:nvGrpSpPr>
          <p:cNvPr id="11" name="Group 8">
            <a:extLst>
              <a:ext uri="{FF2B5EF4-FFF2-40B4-BE49-F238E27FC236}">
                <a16:creationId xmlns:a16="http://schemas.microsoft.com/office/drawing/2014/main" id="{59A91EC8-DDB7-4E65-AB93-3B764AA8DF1F}"/>
              </a:ext>
            </a:extLst>
          </p:cNvPr>
          <p:cNvGrpSpPr/>
          <p:nvPr/>
        </p:nvGrpSpPr>
        <p:grpSpPr>
          <a:xfrm>
            <a:off x="1077686" y="3940628"/>
            <a:ext cx="6882311" cy="838200"/>
            <a:chOff x="1077686" y="3940628"/>
            <a:chExt cx="6882311" cy="838200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3174F8A9-C454-4E2C-A832-75A19ECC8CC4}"/>
                </a:ext>
              </a:extLst>
            </p:cNvPr>
            <p:cNvSpPr/>
            <p:nvPr/>
          </p:nvSpPr>
          <p:spPr bwMode="auto">
            <a:xfrm>
              <a:off x="3997597" y="3940628"/>
              <a:ext cx="3962400" cy="83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sz="1800" err="1">
                  <a:solidFill>
                    <a:srgbClr val="FF0000"/>
                  </a:solidFill>
                  <a:latin typeface="Courier New"/>
                  <a:cs typeface="Courier New"/>
                </a:rPr>
                <a:t>int</a:t>
              </a:r>
              <a:r>
                <a:rPr lang="en-US" sz="1800">
                  <a:solidFill>
                    <a:srgbClr val="FF0000"/>
                  </a:solidFill>
                  <a:latin typeface="Courier New"/>
                  <a:cs typeface="Courier New"/>
                </a:rPr>
                <a:t> g = 23;</a:t>
              </a:r>
            </a:p>
            <a:p>
              <a:r>
                <a:rPr lang="en-US" sz="1800">
                  <a:solidFill>
                    <a:srgbClr val="FF0000"/>
                  </a:solidFill>
                  <a:latin typeface="Courier New"/>
                  <a:cs typeface="Courier New"/>
                </a:rPr>
                <a:t>static </a:t>
              </a:r>
              <a:r>
                <a:rPr lang="en-US" sz="1800" err="1">
                  <a:solidFill>
                    <a:srgbClr val="FF0000"/>
                  </a:solidFill>
                  <a:latin typeface="Courier New"/>
                  <a:cs typeface="Courier New"/>
                </a:rPr>
                <a:t>int</a:t>
              </a:r>
              <a:r>
                <a:rPr lang="en-US" sz="1800">
                  <a:solidFill>
                    <a:srgbClr val="FF0000"/>
                  </a:solidFill>
                  <a:latin typeface="Courier New"/>
                  <a:cs typeface="Courier New"/>
                </a:rPr>
                <a:t> </a:t>
              </a:r>
              <a:r>
                <a:rPr lang="en-US" sz="1800" err="1">
                  <a:solidFill>
                    <a:srgbClr val="FF0000"/>
                  </a:solidFill>
                  <a:latin typeface="Courier New"/>
                  <a:cs typeface="Courier New"/>
                </a:rPr>
                <a:t>init</a:t>
              </a:r>
              <a:r>
                <a:rPr lang="en-US" sz="1800">
                  <a:solidFill>
                    <a:srgbClr val="FF0000"/>
                  </a:solidFill>
                  <a:latin typeface="Courier New"/>
                  <a:cs typeface="Courier New"/>
                </a:rPr>
                <a:t> = 1;</a:t>
              </a:r>
            </a:p>
          </p:txBody>
        </p:sp>
        <p:cxnSp>
          <p:nvCxnSpPr>
            <p:cNvPr id="13" name="Straight Arrow Connector 3">
              <a:extLst>
                <a:ext uri="{FF2B5EF4-FFF2-40B4-BE49-F238E27FC236}">
                  <a16:creationId xmlns:a16="http://schemas.microsoft.com/office/drawing/2014/main" id="{5A0BCDB4-FF62-4FCD-89AB-1A605481B59D}"/>
                </a:ext>
              </a:extLst>
            </p:cNvPr>
            <p:cNvCxnSpPr>
              <a:stCxn id="12" idx="1"/>
            </p:cNvCxnSpPr>
            <p:nvPr/>
          </p:nvCxnSpPr>
          <p:spPr bwMode="auto">
            <a:xfrm flipH="1">
              <a:off x="1077686" y="4359728"/>
              <a:ext cx="29199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B04626AB-4510-4B79-A7BA-6127F4C4D3F6}"/>
              </a:ext>
            </a:extLst>
          </p:cNvPr>
          <p:cNvGrpSpPr/>
          <p:nvPr/>
        </p:nvGrpSpPr>
        <p:grpSpPr>
          <a:xfrm>
            <a:off x="1223023" y="1393180"/>
            <a:ext cx="6882311" cy="838200"/>
            <a:chOff x="1077686" y="3940628"/>
            <a:chExt cx="6882311" cy="838200"/>
          </a:xfrm>
        </p:grpSpPr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60C79AE5-E291-4374-A633-2310FFF4BBDE}"/>
                </a:ext>
              </a:extLst>
            </p:cNvPr>
            <p:cNvSpPr/>
            <p:nvPr/>
          </p:nvSpPr>
          <p:spPr bwMode="auto">
            <a:xfrm>
              <a:off x="3997597" y="3940628"/>
              <a:ext cx="3962400" cy="838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sz="1800">
                  <a:latin typeface="Courier New"/>
                  <a:cs typeface="Courier New"/>
                </a:rPr>
                <a:t>extern </a:t>
              </a:r>
              <a:r>
                <a:rPr lang="en-US" sz="1800" err="1">
                  <a:latin typeface="Courier New"/>
                  <a:cs typeface="Courier New"/>
                </a:rPr>
                <a:t>int</a:t>
              </a:r>
              <a:r>
                <a:rPr lang="en-US" sz="1800">
                  <a:latin typeface="Courier New"/>
                  <a:cs typeface="Courier New"/>
                </a:rPr>
                <a:t> g;</a:t>
              </a:r>
            </a:p>
            <a:p>
              <a:r>
                <a:rPr lang="en-US" sz="1800">
                  <a:latin typeface="Courier New"/>
                  <a:cs typeface="Courier New"/>
                </a:rPr>
                <a:t>static </a:t>
              </a:r>
              <a:r>
                <a:rPr lang="en-US" sz="1800" err="1">
                  <a:latin typeface="Courier New"/>
                  <a:cs typeface="Courier New"/>
                </a:rPr>
                <a:t>int</a:t>
              </a:r>
              <a:r>
                <a:rPr lang="en-US" sz="1800">
                  <a:latin typeface="Courier New"/>
                  <a:cs typeface="Courier New"/>
                </a:rPr>
                <a:t> </a:t>
              </a:r>
              <a:r>
                <a:rPr lang="en-US" sz="1800" err="1">
                  <a:latin typeface="Courier New"/>
                  <a:cs typeface="Courier New"/>
                </a:rPr>
                <a:t>init</a:t>
              </a:r>
              <a:r>
                <a:rPr lang="en-US" sz="1800">
                  <a:latin typeface="Courier New"/>
                  <a:cs typeface="Courier New"/>
                </a:rPr>
                <a:t> = 0;</a:t>
              </a:r>
            </a:p>
          </p:txBody>
        </p:sp>
        <p:cxnSp>
          <p:nvCxnSpPr>
            <p:cNvPr id="16" name="Straight Arrow Connector 16">
              <a:extLst>
                <a:ext uri="{FF2B5EF4-FFF2-40B4-BE49-F238E27FC236}">
                  <a16:creationId xmlns:a16="http://schemas.microsoft.com/office/drawing/2014/main" id="{D5A0438D-08E6-4500-8533-FCE690A7E1B0}"/>
                </a:ext>
              </a:extLst>
            </p:cNvPr>
            <p:cNvCxnSpPr>
              <a:stCxn id="15" idx="1"/>
            </p:cNvCxnSpPr>
            <p:nvPr/>
          </p:nvCxnSpPr>
          <p:spPr bwMode="auto">
            <a:xfrm flipH="1">
              <a:off x="1077686" y="4359728"/>
              <a:ext cx="29199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0217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1747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Symbol Table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6476F77-4C6D-4549-B7D9-48A1730961E3}"/>
              </a:ext>
            </a:extLst>
          </p:cNvPr>
          <p:cNvGraphicFramePr>
            <a:graphicFrameLocks noGrp="1"/>
          </p:cNvGraphicFramePr>
          <p:nvPr/>
        </p:nvGraphicFramePr>
        <p:xfrm>
          <a:off x="260592" y="2971800"/>
          <a:ext cx="8724900" cy="3657600"/>
        </p:xfrm>
        <a:graphic>
          <a:graphicData uri="http://schemas.openxmlformats.org/drawingml/2006/table">
            <a:tbl>
              <a:tblPr/>
              <a:tblGrid>
                <a:gridCol w="589316">
                  <a:extLst>
                    <a:ext uri="{9D8B030D-6E8A-4147-A177-3AD203B41FA5}">
                      <a16:colId xmlns:a16="http://schemas.microsoft.com/office/drawing/2014/main" val="3964667150"/>
                    </a:ext>
                  </a:extLst>
                </a:gridCol>
                <a:gridCol w="8135584">
                  <a:extLst>
                    <a:ext uri="{9D8B030D-6E8A-4147-A177-3AD203B41FA5}">
                      <a16:colId xmlns:a16="http://schemas.microsoft.com/office/drawing/2014/main" val="38034909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b="1" u="none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u="non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source code of </a:t>
                      </a:r>
                      <a:r>
                        <a:rPr lang="en-US" altLang="zh-CN" sz="1800" b="1" i="0" u="non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glibc</a:t>
                      </a:r>
                      <a:r>
                        <a:rPr lang="en-US" altLang="zh-CN" sz="1800" b="1" i="0" u="non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/elf/</a:t>
                      </a:r>
                      <a:r>
                        <a:rPr lang="en-US" altLang="zh-CN" sz="1800" b="1" i="0" u="non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elf.h</a:t>
                      </a:r>
                      <a:endParaRPr lang="en-US" altLang="zh-CN" sz="1800" b="1" i="0" u="none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983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u="none" dirty="0">
                          <a:solidFill>
                            <a:srgbClr val="000000"/>
                          </a:solidFill>
                          <a:effectLst/>
                        </a:rPr>
                        <a:t>529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i="0" u="none" dirty="0">
                          <a:solidFill>
                            <a:srgbClr val="808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typedef</a:t>
                      </a:r>
                      <a:r>
                        <a:rPr lang="en-US" altLang="zh-CN" b="1" i="0" u="non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b="1" i="0" u="none" dirty="0">
                          <a:solidFill>
                            <a:srgbClr val="808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en-US" altLang="zh-CN" b="1" u="none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371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u="none" dirty="0">
                          <a:solidFill>
                            <a:srgbClr val="000000"/>
                          </a:solidFill>
                          <a:effectLst/>
                        </a:rPr>
                        <a:t>530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u="non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351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u="none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u="none" dirty="0">
                          <a:solidFill>
                            <a:srgbClr val="860D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Elf64_Word </a:t>
                      </a:r>
                      <a:r>
                        <a:rPr lang="en-US" b="1" i="0" u="none" dirty="0" err="1">
                          <a:solidFill>
                            <a:srgbClr val="860D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st_name</a:t>
                      </a:r>
                      <a:r>
                        <a:rPr lang="en-US" b="1" u="non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</a:t>
                      </a:r>
                      <a:r>
                        <a:rPr lang="en-US" b="1" i="0" u="none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/* Symbol name (string </a:t>
                      </a:r>
                      <a:r>
                        <a:rPr lang="en-US" b="1" i="0" u="none" dirty="0" err="1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tbl</a:t>
                      </a:r>
                      <a:r>
                        <a:rPr lang="en-US" b="1" i="0" u="none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index) */</a:t>
                      </a:r>
                      <a:endParaRPr lang="en-US" b="1" u="none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007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u="none">
                          <a:solidFill>
                            <a:srgbClr val="000000"/>
                          </a:solidFill>
                          <a:effectLst/>
                        </a:rPr>
                        <a:t>532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u="none" dirty="0">
                          <a:solidFill>
                            <a:srgbClr val="808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unsigned</a:t>
                      </a:r>
                      <a:r>
                        <a:rPr lang="en-US" b="1" u="non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i="0" u="none" dirty="0">
                          <a:solidFill>
                            <a:srgbClr val="808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b="1" u="non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i="0" u="none" dirty="0" err="1">
                          <a:solidFill>
                            <a:srgbClr val="860D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st_info</a:t>
                      </a:r>
                      <a:r>
                        <a:rPr lang="en-US" b="1" u="non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</a:t>
                      </a:r>
                      <a:r>
                        <a:rPr lang="en-US" b="1" i="0" u="none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/* Symbol type and binding */</a:t>
                      </a:r>
                      <a:endParaRPr lang="en-US" b="1" u="none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237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u="none">
                          <a:solidFill>
                            <a:srgbClr val="000000"/>
                          </a:solidFill>
                          <a:effectLst/>
                        </a:rPr>
                        <a:t>533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u="none" dirty="0">
                          <a:solidFill>
                            <a:srgbClr val="808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unsigned</a:t>
                      </a:r>
                      <a:r>
                        <a:rPr lang="en-US" b="1" u="non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i="0" u="none" dirty="0">
                          <a:solidFill>
                            <a:srgbClr val="808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b="1" u="non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i="0" u="none" dirty="0" err="1">
                          <a:solidFill>
                            <a:srgbClr val="860D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st_other</a:t>
                      </a:r>
                      <a:r>
                        <a:rPr lang="en-US" b="1" u="non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</a:t>
                      </a:r>
                      <a:r>
                        <a:rPr lang="en-US" b="1" i="0" u="none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/* Symbol visibility */</a:t>
                      </a:r>
                      <a:endParaRPr lang="en-US" b="1" u="none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012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u="none">
                          <a:solidFill>
                            <a:srgbClr val="000000"/>
                          </a:solidFill>
                          <a:effectLst/>
                        </a:rPr>
                        <a:t>534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u="none" dirty="0">
                          <a:solidFill>
                            <a:srgbClr val="860D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Elf64_Section </a:t>
                      </a:r>
                      <a:r>
                        <a:rPr lang="en-US" b="1" i="0" u="none" dirty="0" err="1">
                          <a:solidFill>
                            <a:srgbClr val="860D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st_shndx</a:t>
                      </a:r>
                      <a:r>
                        <a:rPr lang="en-US" b="1" u="non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</a:t>
                      </a:r>
                      <a:r>
                        <a:rPr lang="en-US" b="1" i="0" u="none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/* Section index */</a:t>
                      </a:r>
                      <a:endParaRPr lang="en-US" b="1" u="none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839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u="none" dirty="0">
                          <a:solidFill>
                            <a:srgbClr val="000000"/>
                          </a:solidFill>
                          <a:effectLst/>
                        </a:rPr>
                        <a:t>535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u="none" dirty="0">
                          <a:solidFill>
                            <a:srgbClr val="860D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Elf64_Addr </a:t>
                      </a:r>
                      <a:r>
                        <a:rPr lang="en-US" b="1" i="0" u="none" dirty="0" err="1">
                          <a:solidFill>
                            <a:srgbClr val="860D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st_value</a:t>
                      </a:r>
                      <a:r>
                        <a:rPr lang="en-US" b="1" u="non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</a:t>
                      </a:r>
                      <a:r>
                        <a:rPr lang="en-US" b="1" i="0" u="none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/* Symbol value */</a:t>
                      </a:r>
                      <a:endParaRPr lang="en-US" b="1" u="none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844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u="none">
                          <a:solidFill>
                            <a:srgbClr val="000000"/>
                          </a:solidFill>
                          <a:effectLst/>
                        </a:rPr>
                        <a:t>536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u="none" dirty="0">
                          <a:solidFill>
                            <a:srgbClr val="860D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Elf64_Xword </a:t>
                      </a:r>
                      <a:r>
                        <a:rPr lang="en-US" b="1" i="0" u="none" dirty="0" err="1">
                          <a:solidFill>
                            <a:srgbClr val="860D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st_size</a:t>
                      </a:r>
                      <a:r>
                        <a:rPr lang="en-US" b="1" u="non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</a:t>
                      </a:r>
                      <a:r>
                        <a:rPr lang="en-US" b="1" i="0" u="none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/* Symbol size */</a:t>
                      </a:r>
                      <a:endParaRPr lang="en-US" b="1" u="none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u="none">
                          <a:solidFill>
                            <a:srgbClr val="000000"/>
                          </a:solidFill>
                          <a:effectLst/>
                        </a:rPr>
                        <a:t>537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u="non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  <a:r>
                        <a:rPr lang="en-US" b="1" i="0" u="none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Elf64_Sym</a:t>
                      </a:r>
                      <a:r>
                        <a:rPr lang="en-US" b="1" u="non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536096"/>
                  </a:ext>
                </a:extLst>
              </a:tr>
            </a:tbl>
          </a:graphicData>
        </a:graphic>
      </p:graphicFrame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1DD235-2C2F-4E68-AFAF-4BCCCC521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93" y="1240848"/>
            <a:ext cx="8632825" cy="1471180"/>
          </a:xfrm>
        </p:spPr>
        <p:txBody>
          <a:bodyPr/>
          <a:lstStyle/>
          <a:p>
            <a:r>
              <a:rPr lang="en-US" altLang="zh-CN" dirty="0"/>
              <a:t>Symbol tables are built by assembler, using symbols exported by the compiler into the assembly language .s file.</a:t>
            </a:r>
          </a:p>
          <a:p>
            <a:r>
              <a:rPr lang="en-US" altLang="zh-CN" dirty="0"/>
              <a:t>An ELF symbol table is contained in the </a:t>
            </a:r>
            <a:r>
              <a:rPr lang="en-US" altLang="zh-CN" i="1" dirty="0">
                <a:solidFill>
                  <a:srgbClr val="C00000"/>
                </a:solidFill>
              </a:rPr>
              <a:t>.symbol </a:t>
            </a:r>
            <a:r>
              <a:rPr lang="en-US" altLang="zh-CN" dirty="0"/>
              <a:t>section. It contains an array of entries.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813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862012"/>
            <a:ext cx="5576887" cy="5381625"/>
          </a:xfrm>
          <a:ln/>
        </p:spPr>
        <p:txBody>
          <a:bodyPr/>
          <a:lstStyle/>
          <a:p>
            <a:pPr lvl="1">
              <a:lnSpc>
                <a:spcPct val="88000"/>
              </a:lnSpc>
              <a:spcBef>
                <a:spcPts val="563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757487" y="145415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757487" y="183515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757487" y="244475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757487" y="282575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2757487" y="358775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757487" y="3968750"/>
            <a:ext cx="2971800" cy="381000"/>
          </a:xfrm>
          <a:prstGeom prst="rect">
            <a:avLst/>
          </a:prstGeom>
          <a:solidFill>
            <a:srgbClr val="FF9999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2757487" y="434975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.rel.txt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2757487" y="473075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2757487" y="511175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2757487" y="549275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5729287" y="1301750"/>
            <a:ext cx="285954" cy="3357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757487" y="320675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4FEE5E-9517-D63B-A937-21C26A203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2400"/>
            <a:ext cx="8716962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kern="0" dirty="0"/>
              <a:t>Symbol Table</a:t>
            </a:r>
          </a:p>
        </p:txBody>
      </p:sp>
    </p:spTree>
    <p:extLst>
      <p:ext uri="{BB962C8B-B14F-4D97-AF65-F5344CB8AC3E}">
        <p14:creationId xmlns:p14="http://schemas.microsoft.com/office/powerpoint/2010/main" val="195031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CEBE9-9BFA-40FC-A513-1E0BD715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i="1" dirty="0"/>
              <a:t>COMMON</a:t>
            </a:r>
            <a:r>
              <a:rPr lang="en-US" altLang="zh-CN" dirty="0"/>
              <a:t> vs. Section </a:t>
            </a:r>
            <a:r>
              <a:rPr lang="en-US" altLang="zh-CN" i="1" dirty="0"/>
              <a:t>.</a:t>
            </a:r>
            <a:r>
              <a:rPr lang="en-US" altLang="zh-CN" i="1" dirty="0" err="1"/>
              <a:t>bss</a:t>
            </a:r>
            <a:endParaRPr lang="zh-CN" altLang="en-US" i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11F63-2066-45B3-8958-E6B93FF3A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5"/>
            <a:ext cx="8213725" cy="4972050"/>
          </a:xfrm>
        </p:spPr>
        <p:txBody>
          <a:bodyPr/>
          <a:lstStyle/>
          <a:p>
            <a:r>
              <a:rPr lang="en-US" altLang="zh-CN" dirty="0"/>
              <a:t>Distinction between COMMON and .</a:t>
            </a:r>
            <a:r>
              <a:rPr lang="en-US" altLang="zh-CN" dirty="0" err="1"/>
              <a:t>bss</a:t>
            </a:r>
            <a:r>
              <a:rPr lang="en-US" altLang="zh-CN" dirty="0"/>
              <a:t> is subtle.</a:t>
            </a:r>
          </a:p>
          <a:p>
            <a:r>
              <a:rPr lang="en-US" altLang="zh-CN" dirty="0"/>
              <a:t>Modern versions of GCC assign symbols in relocatable object files to COMMON and .</a:t>
            </a:r>
            <a:r>
              <a:rPr lang="en-US" altLang="zh-CN" dirty="0" err="1"/>
              <a:t>bss</a:t>
            </a:r>
            <a:r>
              <a:rPr lang="en-US" altLang="zh-CN" dirty="0"/>
              <a:t> using the following conventions.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Variables may be in COMMON or .</a:t>
            </a:r>
            <a:r>
              <a:rPr lang="en-US" altLang="zh-CN" dirty="0" err="1"/>
              <a:t>bss</a:t>
            </a:r>
            <a:r>
              <a:rPr lang="en-US" altLang="zh-CN" dirty="0"/>
              <a:t> in relocatable object files, both in .</a:t>
            </a:r>
            <a:r>
              <a:rPr lang="en-US" altLang="zh-CN" dirty="0" err="1"/>
              <a:t>bss</a:t>
            </a:r>
            <a:r>
              <a:rPr lang="en-US" altLang="zh-CN" dirty="0"/>
              <a:t> in executable files.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CC13BB4-17DC-41CB-908A-1AE9B02564B1}"/>
              </a:ext>
            </a:extLst>
          </p:cNvPr>
          <p:cNvGraphicFramePr>
            <a:graphicFrameLocks noGrp="1"/>
          </p:cNvGraphicFramePr>
          <p:nvPr/>
        </p:nvGraphicFramePr>
        <p:xfrm>
          <a:off x="1219200" y="2971800"/>
          <a:ext cx="6705600" cy="234188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489553">
                  <a:extLst>
                    <a:ext uri="{9D8B030D-6E8A-4147-A177-3AD203B41FA5}">
                      <a16:colId xmlns:a16="http://schemas.microsoft.com/office/drawing/2014/main" val="105092859"/>
                    </a:ext>
                  </a:extLst>
                </a:gridCol>
                <a:gridCol w="1980847">
                  <a:extLst>
                    <a:ext uri="{9D8B030D-6E8A-4147-A177-3AD203B41FA5}">
                      <a16:colId xmlns:a16="http://schemas.microsoft.com/office/drawing/2014/main" val="2106843285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3550442369"/>
                    </a:ext>
                  </a:extLst>
                </a:gridCol>
              </a:tblGrid>
              <a:tr h="58547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ysClr val="windowText" lastClr="000000"/>
                          </a:solidFill>
                        </a:rPr>
                        <a:t>Global Variables</a:t>
                      </a:r>
                      <a:endParaRPr lang="zh-CN" alt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ysClr val="windowText" lastClr="000000"/>
                          </a:solidFill>
                        </a:rPr>
                        <a:t>Static Variables</a:t>
                      </a:r>
                      <a:endParaRPr lang="zh-CN" alt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470358"/>
                  </a:ext>
                </a:extLst>
              </a:tr>
              <a:tr h="5854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Uninitialized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COMMON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.</a:t>
                      </a:r>
                      <a:r>
                        <a:rPr lang="en-US" altLang="zh-CN" sz="2000" b="0" dirty="0" err="1"/>
                        <a:t>bss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169068"/>
                  </a:ext>
                </a:extLst>
              </a:tr>
              <a:tr h="5854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Initialized to Zero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.</a:t>
                      </a:r>
                      <a:r>
                        <a:rPr lang="en-US" altLang="zh-CN" sz="2000" b="0" dirty="0" err="1"/>
                        <a:t>bss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.</a:t>
                      </a:r>
                      <a:r>
                        <a:rPr lang="en-US" altLang="zh-CN" sz="2000" b="0" dirty="0" err="1"/>
                        <a:t>bss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34982"/>
                  </a:ext>
                </a:extLst>
              </a:tr>
              <a:tr h="585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/>
                        <a:t>Initialized to Non-Zero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.data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.data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688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242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AC0E9-2236-44CF-B6FC-5D3BB7FC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 altLang="zh-CN" dirty="0"/>
              <a:t>Symbol Table Entries (Fig. 7-5 in textbook)</a:t>
            </a:r>
            <a:endParaRPr lang="zh-CN" altLang="en-US" dirty="0"/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2F60D38F-662B-4E4C-84CA-059BE45FB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979613"/>
            <a:ext cx="2938923" cy="1921361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buf[2] = {1, 2};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main()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swap();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return 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} 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B1714749-76CA-4EB5-BC93-5F8D6AE75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619" y="3597218"/>
            <a:ext cx="595333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4435DEAF-00B1-42E9-B1AF-994C9580E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7848" y="1981200"/>
            <a:ext cx="3076781" cy="3739999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extern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[];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*bufp0 = &amp;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[0];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static int *bufp1;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void swap()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solidFill>
                <a:srgbClr val="DBF2DA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bufp1 = &amp;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[1];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temp = *bufp0;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*bufp0 = *bufp1;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*bufp1 =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30" name="Rectangle 4">
            <a:extLst>
              <a:ext uri="{FF2B5EF4-FFF2-40B4-BE49-F238E27FC236}">
                <a16:creationId xmlns:a16="http://schemas.microsoft.com/office/drawing/2014/main" id="{890DAC71-16FC-4E1D-94FF-C8BA6FF70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664" y="5418667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swap.c</a:t>
            </a:r>
          </a:p>
        </p:txBody>
      </p:sp>
      <p:sp>
        <p:nvSpPr>
          <p:cNvPr id="31" name="TextBox 6">
            <a:extLst>
              <a:ext uri="{FF2B5EF4-FFF2-40B4-BE49-F238E27FC236}">
                <a16:creationId xmlns:a16="http://schemas.microsoft.com/office/drawing/2014/main" id="{741A18B3-B743-47F1-88BB-09D4D29B5F95}"/>
              </a:ext>
            </a:extLst>
          </p:cNvPr>
          <p:cNvSpPr txBox="1"/>
          <p:nvPr/>
        </p:nvSpPr>
        <p:spPr>
          <a:xfrm>
            <a:off x="1016001" y="1269999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Calibri" pitchFamily="34" charset="0"/>
              </a:rPr>
              <a:t>Global</a:t>
            </a:r>
          </a:p>
        </p:txBody>
      </p:sp>
      <p:cxnSp>
        <p:nvCxnSpPr>
          <p:cNvPr id="32" name="Straight Arrow Connector 10">
            <a:extLst>
              <a:ext uri="{FF2B5EF4-FFF2-40B4-BE49-F238E27FC236}">
                <a16:creationId xmlns:a16="http://schemas.microsoft.com/office/drawing/2014/main" id="{8441AE72-1C3E-4C35-B033-B570E192122A}"/>
              </a:ext>
            </a:extLst>
          </p:cNvPr>
          <p:cNvCxnSpPr/>
          <p:nvPr/>
        </p:nvCxnSpPr>
        <p:spPr bwMode="auto">
          <a:xfrm rot="5400000">
            <a:off x="1109131" y="1811075"/>
            <a:ext cx="455613" cy="1588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11">
            <a:extLst>
              <a:ext uri="{FF2B5EF4-FFF2-40B4-BE49-F238E27FC236}">
                <a16:creationId xmlns:a16="http://schemas.microsoft.com/office/drawing/2014/main" id="{2DC8DE31-7841-4C40-A9D9-0ADBE5886FF5}"/>
              </a:ext>
            </a:extLst>
          </p:cNvPr>
          <p:cNvCxnSpPr/>
          <p:nvPr/>
        </p:nvCxnSpPr>
        <p:spPr bwMode="auto">
          <a:xfrm rot="5400000">
            <a:off x="1032137" y="2056607"/>
            <a:ext cx="914402" cy="1589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13">
            <a:extLst>
              <a:ext uri="{FF2B5EF4-FFF2-40B4-BE49-F238E27FC236}">
                <a16:creationId xmlns:a16="http://schemas.microsoft.com/office/drawing/2014/main" id="{CE0C62C5-57F6-443C-8B1B-400B2783DCC8}"/>
              </a:ext>
            </a:extLst>
          </p:cNvPr>
          <p:cNvSpPr txBox="1"/>
          <p:nvPr/>
        </p:nvSpPr>
        <p:spPr>
          <a:xfrm>
            <a:off x="736599" y="4219602"/>
            <a:ext cx="97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Calibri" pitchFamily="34" charset="0"/>
              </a:rPr>
              <a:t>External</a:t>
            </a:r>
          </a:p>
        </p:txBody>
      </p:sp>
      <p:cxnSp>
        <p:nvCxnSpPr>
          <p:cNvPr id="35" name="Straight Arrow Connector 14">
            <a:extLst>
              <a:ext uri="{FF2B5EF4-FFF2-40B4-BE49-F238E27FC236}">
                <a16:creationId xmlns:a16="http://schemas.microsoft.com/office/drawing/2014/main" id="{5ABBFC2C-C712-4AB2-9E82-9179D00F0EA5}"/>
              </a:ext>
            </a:extLst>
          </p:cNvPr>
          <p:cNvCxnSpPr/>
          <p:nvPr/>
        </p:nvCxnSpPr>
        <p:spPr bwMode="auto">
          <a:xfrm rot="16200000" flipV="1">
            <a:off x="752737" y="3766869"/>
            <a:ext cx="914402" cy="1589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Box 15">
            <a:extLst>
              <a:ext uri="{FF2B5EF4-FFF2-40B4-BE49-F238E27FC236}">
                <a16:creationId xmlns:a16="http://schemas.microsoft.com/office/drawing/2014/main" id="{7B00C53F-CB67-4FA1-A6F6-31B7F15972EF}"/>
              </a:ext>
            </a:extLst>
          </p:cNvPr>
          <p:cNvSpPr txBox="1"/>
          <p:nvPr/>
        </p:nvSpPr>
        <p:spPr>
          <a:xfrm>
            <a:off x="5774266" y="1269999"/>
            <a:ext cx="97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Calibri" pitchFamily="34" charset="0"/>
              </a:rPr>
              <a:t>External</a:t>
            </a:r>
          </a:p>
        </p:txBody>
      </p:sp>
      <p:cxnSp>
        <p:nvCxnSpPr>
          <p:cNvPr id="37" name="Straight Arrow Connector 16">
            <a:extLst>
              <a:ext uri="{FF2B5EF4-FFF2-40B4-BE49-F238E27FC236}">
                <a16:creationId xmlns:a16="http://schemas.microsoft.com/office/drawing/2014/main" id="{95ABFC1B-D8B1-4493-B4C1-DBA7616AA584}"/>
              </a:ext>
            </a:extLst>
          </p:cNvPr>
          <p:cNvCxnSpPr/>
          <p:nvPr/>
        </p:nvCxnSpPr>
        <p:spPr bwMode="auto">
          <a:xfrm rot="5400000">
            <a:off x="6021388" y="1827213"/>
            <a:ext cx="455613" cy="1588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17">
            <a:extLst>
              <a:ext uri="{FF2B5EF4-FFF2-40B4-BE49-F238E27FC236}">
                <a16:creationId xmlns:a16="http://schemas.microsoft.com/office/drawing/2014/main" id="{05C823FE-7137-4DCA-B702-4F76DE4D3D60}"/>
              </a:ext>
            </a:extLst>
          </p:cNvPr>
          <p:cNvSpPr txBox="1"/>
          <p:nvPr/>
        </p:nvSpPr>
        <p:spPr>
          <a:xfrm>
            <a:off x="7391400" y="1269999"/>
            <a:ext cx="67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Calibri" pitchFamily="34" charset="0"/>
              </a:rPr>
              <a:t>Local</a:t>
            </a:r>
          </a:p>
        </p:txBody>
      </p:sp>
      <p:cxnSp>
        <p:nvCxnSpPr>
          <p:cNvPr id="39" name="Straight Arrow Connector 21">
            <a:extLst>
              <a:ext uri="{FF2B5EF4-FFF2-40B4-BE49-F238E27FC236}">
                <a16:creationId xmlns:a16="http://schemas.microsoft.com/office/drawing/2014/main" id="{5BE35BBF-4D43-4F8F-8C96-DF4E41ED395F}"/>
              </a:ext>
            </a:extLst>
          </p:cNvPr>
          <p:cNvCxnSpPr>
            <a:stCxn id="38" idx="2"/>
          </p:cNvCxnSpPr>
          <p:nvPr/>
        </p:nvCxnSpPr>
        <p:spPr bwMode="auto">
          <a:xfrm rot="5400000">
            <a:off x="6645720" y="1738402"/>
            <a:ext cx="1180069" cy="981927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22">
            <a:extLst>
              <a:ext uri="{FF2B5EF4-FFF2-40B4-BE49-F238E27FC236}">
                <a16:creationId xmlns:a16="http://schemas.microsoft.com/office/drawing/2014/main" id="{C080F14A-2FE9-4DAC-BBA8-5B099596591E}"/>
              </a:ext>
            </a:extLst>
          </p:cNvPr>
          <p:cNvSpPr txBox="1"/>
          <p:nvPr/>
        </p:nvSpPr>
        <p:spPr>
          <a:xfrm>
            <a:off x="6967371" y="326445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Calibri" pitchFamily="34" charset="0"/>
              </a:rPr>
              <a:t>Global</a:t>
            </a:r>
          </a:p>
        </p:txBody>
      </p:sp>
      <p:cxnSp>
        <p:nvCxnSpPr>
          <p:cNvPr id="41" name="Straight Arrow Connector 26">
            <a:extLst>
              <a:ext uri="{FF2B5EF4-FFF2-40B4-BE49-F238E27FC236}">
                <a16:creationId xmlns:a16="http://schemas.microsoft.com/office/drawing/2014/main" id="{2E290901-793E-497D-83B6-80DC000BD3FC}"/>
              </a:ext>
            </a:extLst>
          </p:cNvPr>
          <p:cNvCxnSpPr>
            <a:stCxn id="40" idx="1"/>
          </p:cNvCxnSpPr>
          <p:nvPr/>
        </p:nvCxnSpPr>
        <p:spPr bwMode="auto">
          <a:xfrm rot="10800000" flipV="1">
            <a:off x="6080623" y="3449121"/>
            <a:ext cx="886749" cy="5279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TextBox 27">
            <a:extLst>
              <a:ext uri="{FF2B5EF4-FFF2-40B4-BE49-F238E27FC236}">
                <a16:creationId xmlns:a16="http://schemas.microsoft.com/office/drawing/2014/main" id="{FCF1D022-50D0-40FC-87F9-0F907D05EF7C}"/>
              </a:ext>
            </a:extLst>
          </p:cNvPr>
          <p:cNvSpPr txBox="1"/>
          <p:nvPr/>
        </p:nvSpPr>
        <p:spPr>
          <a:xfrm>
            <a:off x="2371474" y="4267200"/>
            <a:ext cx="1730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solidFill>
                  <a:srgbClr val="990000"/>
                </a:solidFill>
                <a:latin typeface="Calibri" pitchFamily="34" charset="0"/>
              </a:rPr>
              <a:t>Linker knows</a:t>
            </a:r>
          </a:p>
          <a:p>
            <a:pPr algn="r"/>
            <a:r>
              <a:rPr lang="en-US" sz="1800" dirty="0">
                <a:solidFill>
                  <a:srgbClr val="990000"/>
                </a:solidFill>
                <a:latin typeface="Calibri" pitchFamily="34" charset="0"/>
              </a:rPr>
              <a:t>nothing of temp</a:t>
            </a:r>
          </a:p>
        </p:txBody>
      </p:sp>
      <p:cxnSp>
        <p:nvCxnSpPr>
          <p:cNvPr id="43" name="Straight Arrow Connector 31">
            <a:extLst>
              <a:ext uri="{FF2B5EF4-FFF2-40B4-BE49-F238E27FC236}">
                <a16:creationId xmlns:a16="http://schemas.microsoft.com/office/drawing/2014/main" id="{5C368D95-DBC8-4D01-9A23-3AA11880E040}"/>
              </a:ext>
            </a:extLst>
          </p:cNvPr>
          <p:cNvCxnSpPr>
            <a:stCxn id="42" idx="3"/>
          </p:cNvCxnSpPr>
          <p:nvPr/>
        </p:nvCxnSpPr>
        <p:spPr bwMode="auto">
          <a:xfrm flipV="1">
            <a:off x="4101819" y="4114800"/>
            <a:ext cx="1384581" cy="475566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Box 20">
            <a:extLst>
              <a:ext uri="{FF2B5EF4-FFF2-40B4-BE49-F238E27FC236}">
                <a16:creationId xmlns:a16="http://schemas.microsoft.com/office/drawing/2014/main" id="{F1BB4A48-BC67-4010-AFEA-EBE78D36D044}"/>
              </a:ext>
            </a:extLst>
          </p:cNvPr>
          <p:cNvSpPr txBox="1"/>
          <p:nvPr/>
        </p:nvSpPr>
        <p:spPr>
          <a:xfrm>
            <a:off x="3538371" y="141553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Calibri" pitchFamily="34" charset="0"/>
              </a:rPr>
              <a:t>Global</a:t>
            </a:r>
          </a:p>
        </p:txBody>
      </p:sp>
      <p:cxnSp>
        <p:nvCxnSpPr>
          <p:cNvPr id="45" name="Straight Arrow Connector 23">
            <a:extLst>
              <a:ext uri="{FF2B5EF4-FFF2-40B4-BE49-F238E27FC236}">
                <a16:creationId xmlns:a16="http://schemas.microsoft.com/office/drawing/2014/main" id="{B7500199-C3BE-48EC-8C18-F8BE3AB60AD3}"/>
              </a:ext>
            </a:extLst>
          </p:cNvPr>
          <p:cNvCxnSpPr/>
          <p:nvPr/>
        </p:nvCxnSpPr>
        <p:spPr bwMode="auto">
          <a:xfrm rot="16200000" flipH="1">
            <a:off x="3903125" y="1845730"/>
            <a:ext cx="729739" cy="608011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4793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4" grpId="0"/>
      <p:bldP spid="36" grpId="0"/>
      <p:bldP spid="38" grpId="0"/>
      <p:bldP spid="40" grpId="0"/>
      <p:bldP spid="42" grpId="0"/>
      <p:bldP spid="4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40C27F38-5651-D50D-282C-DD034ED5ED36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CF06DDD5-EBAA-A856-DD29-889A9F5B60FA}"/>
              </a:ext>
            </a:extLst>
          </p:cNvPr>
          <p:cNvGraphicFramePr>
            <a:graphicFrameLocks/>
          </p:cNvGraphicFramePr>
          <p:nvPr/>
        </p:nvGraphicFramePr>
        <p:xfrm>
          <a:off x="409575" y="1368740"/>
          <a:ext cx="789622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9245">
                  <a:extLst>
                    <a:ext uri="{9D8B030D-6E8A-4147-A177-3AD203B41FA5}">
                      <a16:colId xmlns:a16="http://schemas.microsoft.com/office/drawing/2014/main" val="2040593318"/>
                    </a:ext>
                  </a:extLst>
                </a:gridCol>
                <a:gridCol w="1579245">
                  <a:extLst>
                    <a:ext uri="{9D8B030D-6E8A-4147-A177-3AD203B41FA5}">
                      <a16:colId xmlns:a16="http://schemas.microsoft.com/office/drawing/2014/main" val="576156741"/>
                    </a:ext>
                  </a:extLst>
                </a:gridCol>
                <a:gridCol w="1579245">
                  <a:extLst>
                    <a:ext uri="{9D8B030D-6E8A-4147-A177-3AD203B41FA5}">
                      <a16:colId xmlns:a16="http://schemas.microsoft.com/office/drawing/2014/main" val="2453273754"/>
                    </a:ext>
                  </a:extLst>
                </a:gridCol>
                <a:gridCol w="1579245">
                  <a:extLst>
                    <a:ext uri="{9D8B030D-6E8A-4147-A177-3AD203B41FA5}">
                      <a16:colId xmlns:a16="http://schemas.microsoft.com/office/drawing/2014/main" val="196516629"/>
                    </a:ext>
                  </a:extLst>
                </a:gridCol>
                <a:gridCol w="1579245">
                  <a:extLst>
                    <a:ext uri="{9D8B030D-6E8A-4147-A177-3AD203B41FA5}">
                      <a16:colId xmlns:a16="http://schemas.microsoft.com/office/drawing/2014/main" val="423467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symtab</a:t>
                      </a:r>
                      <a:r>
                        <a:rPr lang="zh-CN" altLang="en-US" dirty="0"/>
                        <a:t>条目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符号类型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定义模块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5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buf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23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bufp0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33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bufp1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859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swap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temp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02718"/>
                  </a:ext>
                </a:extLst>
              </a:tr>
            </a:tbl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638786B9-89CC-48C8-2C23-F4C0158C6DF5}"/>
              </a:ext>
            </a:extLst>
          </p:cNvPr>
          <p:cNvSpPr txBox="1">
            <a:spLocks/>
          </p:cNvSpPr>
          <p:nvPr/>
        </p:nvSpPr>
        <p:spPr bwMode="auto">
          <a:xfrm>
            <a:off x="228601" y="3886199"/>
            <a:ext cx="86868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altLang="zh-CN" b="0" kern="0" dirty="0"/>
              <a:t>.</a:t>
            </a:r>
            <a:r>
              <a:rPr lang="en-US" altLang="zh-CN" b="0" kern="0" dirty="0" err="1"/>
              <a:t>symtab</a:t>
            </a:r>
            <a:r>
              <a:rPr lang="zh-CN" altLang="en-US" b="0" kern="0" dirty="0"/>
              <a:t>条目：是否在</a:t>
            </a:r>
            <a:r>
              <a:rPr lang="en-US" altLang="zh-CN" b="0" kern="0" dirty="0" err="1"/>
              <a:t>swap.o</a:t>
            </a:r>
            <a:r>
              <a:rPr lang="zh-CN" altLang="en-US" b="0" kern="0" dirty="0"/>
              <a:t>的</a:t>
            </a:r>
            <a:r>
              <a:rPr lang="en-US" altLang="zh-CN" b="0" kern="0" dirty="0"/>
              <a:t>.</a:t>
            </a:r>
            <a:r>
              <a:rPr lang="en-US" altLang="zh-CN" b="0" kern="0" dirty="0" err="1"/>
              <a:t>symtab</a:t>
            </a:r>
            <a:r>
              <a:rPr lang="zh-CN" altLang="en-US" b="0" kern="0" dirty="0"/>
              <a:t>中有符号表条目，有（是），无（否）</a:t>
            </a:r>
            <a:endParaRPr lang="en-US" altLang="zh-CN" b="0" kern="0" dirty="0"/>
          </a:p>
          <a:p>
            <a:pPr marL="0" indent="0">
              <a:buNone/>
            </a:pPr>
            <a:r>
              <a:rPr lang="zh-CN" altLang="en-US" b="0" kern="0" dirty="0"/>
              <a:t>符号类型：局部、全局、外部</a:t>
            </a:r>
            <a:endParaRPr lang="en-US" altLang="zh-CN" b="0" kern="0" dirty="0"/>
          </a:p>
          <a:p>
            <a:pPr marL="0" indent="0">
              <a:buNone/>
            </a:pPr>
            <a:r>
              <a:rPr lang="zh-CN" altLang="en-US" b="0" kern="0" dirty="0"/>
              <a:t>模块：</a:t>
            </a:r>
            <a:r>
              <a:rPr lang="en-US" altLang="zh-CN" b="0" kern="0" dirty="0" err="1"/>
              <a:t>swap.o</a:t>
            </a:r>
            <a:r>
              <a:rPr lang="zh-CN" altLang="en-US" b="0" kern="0" dirty="0"/>
              <a:t>和</a:t>
            </a:r>
            <a:r>
              <a:rPr lang="en-US" altLang="zh-CN" b="0" kern="0" dirty="0" err="1"/>
              <a:t>m.o</a:t>
            </a:r>
            <a:endParaRPr lang="en-US" altLang="zh-CN" b="0" kern="0" dirty="0"/>
          </a:p>
          <a:p>
            <a:pPr marL="0" indent="0">
              <a:buNone/>
            </a:pPr>
            <a:r>
              <a:rPr lang="zh-CN" altLang="en-US" b="0" kern="0" dirty="0"/>
              <a:t>节：</a:t>
            </a:r>
            <a:r>
              <a:rPr lang="en-US" altLang="zh-CN" b="0" kern="0" dirty="0"/>
              <a:t>.text, .data, .</a:t>
            </a:r>
            <a:r>
              <a:rPr lang="en-US" altLang="zh-CN" b="0" kern="0" dirty="0" err="1"/>
              <a:t>bss</a:t>
            </a:r>
            <a:r>
              <a:rPr lang="en-US" altLang="zh-CN" b="0" kern="0" dirty="0"/>
              <a:t>, COMMON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395F599A-AEA1-0A7C-3FAC-5EBCCB388AC6}"/>
              </a:ext>
            </a:extLst>
          </p:cNvPr>
          <p:cNvSpPr txBox="1">
            <a:spLocks/>
          </p:cNvSpPr>
          <p:nvPr/>
        </p:nvSpPr>
        <p:spPr bwMode="auto">
          <a:xfrm>
            <a:off x="381000" y="828675"/>
            <a:ext cx="86868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altLang="zh-CN" b="0" kern="0" dirty="0" err="1"/>
              <a:t>Swap.o</a:t>
            </a:r>
            <a:endParaRPr lang="en-US" altLang="zh-CN" b="0" kern="0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DF911A4-3D38-BB78-3C7D-B4D4C4AACC5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9B30E1CC-1BA8-470D-028E-C140E47DFEB8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CC0000"/>
                  </a:solidFill>
                  <a:prstDash val="solid"/>
                  <a:round/>
                  <a:headEnd type="none" w="med" len="med"/>
                  <a:tailEnd type="triangl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FD9233A8-4094-41A5-A504-7EA9A732B982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CC0000"/>
                  </a:solidFill>
                  <a:prstDash val="solid"/>
                  <a:round/>
                  <a:headEnd type="none" w="med" len="med"/>
                  <a:tailEnd type="triangl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6D8DDE89-EC7F-CE9E-F8AC-B9F9513F9450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7A2C3BE0-0F09-B29A-C35B-28B0537D4B1E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E1932411-DF36-9F86-1548-65F29E15D8E2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123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bother learning about linker?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599" y="1295400"/>
            <a:ext cx="8915401" cy="5495925"/>
          </a:xfrm>
        </p:spPr>
        <p:txBody>
          <a:bodyPr/>
          <a:lstStyle/>
          <a:p>
            <a:r>
              <a:rPr lang="en-US" altLang="zh-CN" dirty="0"/>
              <a:t>Help you build large programs.</a:t>
            </a:r>
          </a:p>
          <a:p>
            <a:pPr lvl="1"/>
            <a:r>
              <a:rPr lang="en-US" dirty="0"/>
              <a:t>Linking errors link missing modules, libraries or incompatible library may be baffling and frustrating.</a:t>
            </a:r>
          </a:p>
          <a:p>
            <a:pPr lvl="1"/>
            <a:endParaRPr lang="en-US" altLang="zh-CN" sz="1000" dirty="0"/>
          </a:p>
          <a:p>
            <a:r>
              <a:rPr lang="en-US" altLang="zh-CN" dirty="0"/>
              <a:t>Help you avoid dangerous errors.</a:t>
            </a:r>
          </a:p>
          <a:p>
            <a:pPr lvl="1"/>
            <a:r>
              <a:rPr lang="en-US" dirty="0"/>
              <a:t>Linkers decisions on symbol reference solving may silently affect the correctness of your program.</a:t>
            </a:r>
          </a:p>
          <a:p>
            <a:pPr lvl="1"/>
            <a:endParaRPr lang="en-US" altLang="zh-CN" sz="1000" dirty="0"/>
          </a:p>
          <a:p>
            <a:r>
              <a:rPr lang="en-US" altLang="zh-CN" dirty="0"/>
              <a:t>Help you understand how language scoping rules implemented.</a:t>
            </a:r>
          </a:p>
          <a:p>
            <a:pPr lvl="1"/>
            <a:r>
              <a:rPr lang="en-US" dirty="0"/>
              <a:t>Global vs. local names, What does </a:t>
            </a:r>
            <a:r>
              <a:rPr lang="en-US" b="1" i="1" dirty="0"/>
              <a:t>static</a:t>
            </a:r>
            <a:r>
              <a:rPr lang="en-US" dirty="0"/>
              <a:t> really means.</a:t>
            </a:r>
          </a:p>
          <a:p>
            <a:pPr marL="457200" lvl="1" indent="0">
              <a:buNone/>
            </a:pPr>
            <a:endParaRPr lang="en-US" altLang="zh-CN" sz="1000" dirty="0"/>
          </a:p>
          <a:p>
            <a:r>
              <a:rPr lang="en-US" altLang="zh-CN" dirty="0"/>
              <a:t>Enable you to exploit shared libraries.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4311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B3A32B5-AD4F-626C-1D7C-FC77D05B03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731099"/>
              </p:ext>
            </p:extLst>
          </p:nvPr>
        </p:nvGraphicFramePr>
        <p:xfrm>
          <a:off x="455435" y="685800"/>
          <a:ext cx="789622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9245">
                  <a:extLst>
                    <a:ext uri="{9D8B030D-6E8A-4147-A177-3AD203B41FA5}">
                      <a16:colId xmlns:a16="http://schemas.microsoft.com/office/drawing/2014/main" val="2040593318"/>
                    </a:ext>
                  </a:extLst>
                </a:gridCol>
                <a:gridCol w="1579245">
                  <a:extLst>
                    <a:ext uri="{9D8B030D-6E8A-4147-A177-3AD203B41FA5}">
                      <a16:colId xmlns:a16="http://schemas.microsoft.com/office/drawing/2014/main" val="576156741"/>
                    </a:ext>
                  </a:extLst>
                </a:gridCol>
                <a:gridCol w="1579245">
                  <a:extLst>
                    <a:ext uri="{9D8B030D-6E8A-4147-A177-3AD203B41FA5}">
                      <a16:colId xmlns:a16="http://schemas.microsoft.com/office/drawing/2014/main" val="2453273754"/>
                    </a:ext>
                  </a:extLst>
                </a:gridCol>
                <a:gridCol w="1579245">
                  <a:extLst>
                    <a:ext uri="{9D8B030D-6E8A-4147-A177-3AD203B41FA5}">
                      <a16:colId xmlns:a16="http://schemas.microsoft.com/office/drawing/2014/main" val="196516629"/>
                    </a:ext>
                  </a:extLst>
                </a:gridCol>
                <a:gridCol w="1579245">
                  <a:extLst>
                    <a:ext uri="{9D8B030D-6E8A-4147-A177-3AD203B41FA5}">
                      <a16:colId xmlns:a16="http://schemas.microsoft.com/office/drawing/2014/main" val="423467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symtab</a:t>
                      </a:r>
                      <a:r>
                        <a:rPr lang="zh-CN" altLang="en-US" dirty="0"/>
                        <a:t>条目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符号类型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定义模块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5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buf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外部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m.o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.data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23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bufp0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全局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swap.o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.data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33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bufp1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全局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swap.o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bss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859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swap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全局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swap.o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.text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temp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02718"/>
                  </a:ext>
                </a:extLst>
              </a:tr>
            </a:tbl>
          </a:graphicData>
        </a:graphic>
      </p:graphicFrame>
      <p:sp>
        <p:nvSpPr>
          <p:cNvPr id="3" name="Rectangle 5">
            <a:extLst>
              <a:ext uri="{FF2B5EF4-FFF2-40B4-BE49-F238E27FC236}">
                <a16:creationId xmlns:a16="http://schemas.microsoft.com/office/drawing/2014/main" id="{47FBAE3F-CBE0-F1EA-0E86-777512BFB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1562" y="2971800"/>
            <a:ext cx="3076781" cy="3739999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extern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[];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*bufp0 = &amp;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[0];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static int *bufp1;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void swap()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solidFill>
                <a:srgbClr val="DBF2DA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bufp1 = &amp;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[1];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temp = *bufp0;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*bufp0 = *bufp1;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*bufp1 =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1AC31DB-F803-C04C-E086-7B5D430F4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57" y="3657600"/>
            <a:ext cx="2938923" cy="1921361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buf[2] = {1, 2};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main()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swap();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return 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} 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4F30021-D370-BDE7-E74A-6FFCD0853F40}"/>
              </a:ext>
            </a:extLst>
          </p:cNvPr>
          <p:cNvSpPr txBox="1">
            <a:spLocks/>
          </p:cNvSpPr>
          <p:nvPr/>
        </p:nvSpPr>
        <p:spPr bwMode="auto">
          <a:xfrm>
            <a:off x="381000" y="304801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altLang="zh-CN" b="0" kern="0" dirty="0" err="1"/>
              <a:t>swap.o</a:t>
            </a:r>
            <a:endParaRPr lang="en-US" altLang="zh-CN" b="0" kern="0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EB74CC7-0F05-77DA-7451-B80DB42DB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285" y="5181600"/>
            <a:ext cx="595333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6DC7F0-74F5-C71F-5B02-4D19893A2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5295" y="6373695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swap.c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7022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AC0E9-2236-44CF-B6FC-5D3BB7FC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 altLang="zh-CN" dirty="0"/>
              <a:t>Symbol Table Entries (Fig. 7-5 in textbook)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B9963D-F0B2-48AA-80D4-6EF181AF598B}"/>
              </a:ext>
            </a:extLst>
          </p:cNvPr>
          <p:cNvSpPr/>
          <p:nvPr/>
        </p:nvSpPr>
        <p:spPr bwMode="auto">
          <a:xfrm>
            <a:off x="215900" y="1143000"/>
            <a:ext cx="8761845" cy="566032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CN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objdump</a:t>
            </a:r>
            <a:r>
              <a:rPr lang="en-US" altLang="zh-C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-r -d -t </a:t>
            </a:r>
            <a:r>
              <a:rPr lang="en-US" altLang="zh-CN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m.o</a:t>
            </a:r>
            <a:r>
              <a:rPr lang="en-US" altLang="zh-C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| head -n 15</a:t>
            </a:r>
            <a:br>
              <a:rPr lang="en-US" altLang="zh-CN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m.o</a:t>
            </a:r>
            <a:r>
              <a:rPr lang="en-US" altLang="zh-C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     file format elf64-x86-64</a:t>
            </a:r>
            <a:br>
              <a:rPr lang="en-US" altLang="zh-CN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SYMBOL TABLE:</a:t>
            </a:r>
            <a:br>
              <a:rPr lang="en-US" altLang="zh-CN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0000000000000000 l    df *ABS*  0000000000000000 </a:t>
            </a:r>
            <a:r>
              <a:rPr lang="en-US" altLang="zh-CN" sz="13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m.c</a:t>
            </a:r>
            <a:b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0000000000000000 l    d  .text  0000000000000000 .text</a:t>
            </a:r>
            <a:b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0000000000000000 l    d  .data  0000000000000000 .data</a:t>
            </a:r>
            <a:b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0000000000000000 l    d  .</a:t>
            </a:r>
            <a:r>
              <a:rPr lang="en-US" altLang="zh-CN" sz="13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bss</a:t>
            </a:r>
            <a: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0000000000000000 .</a:t>
            </a:r>
            <a:r>
              <a:rPr lang="en-US" altLang="zh-CN" sz="13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bss</a:t>
            </a:r>
            <a:b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0000000000000000 l    d  .note.GNU-stack0000000000000000 .</a:t>
            </a:r>
            <a:r>
              <a:rPr lang="en-US" altLang="zh-CN" sz="13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note.GNU</a:t>
            </a:r>
            <a: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-stack</a:t>
            </a:r>
            <a:b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0000000000000000 l    d  .</a:t>
            </a:r>
            <a:r>
              <a:rPr lang="en-US" altLang="zh-CN" sz="13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eh_frame</a:t>
            </a:r>
            <a: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0000000000000000 .</a:t>
            </a:r>
            <a:r>
              <a:rPr lang="en-US" altLang="zh-CN" sz="13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eh_frame</a:t>
            </a:r>
            <a:b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0000000000000000 l    d  </a:t>
            </a:r>
            <a:r>
              <a:rPr lang="en-US" altLang="zh-CN" sz="13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.comment       0000000000000000 </a:t>
            </a:r>
            <a: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.comment</a:t>
            </a:r>
            <a:b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0000000000000000 g     O .data  0000000000000008 </a:t>
            </a:r>
            <a:r>
              <a:rPr lang="en-US" altLang="zh-CN" sz="13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br>
              <a:rPr lang="en-US" altLang="zh-CN" sz="13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0000000000000000 g     F .text  0000000000000015 main</a:t>
            </a:r>
            <a:br>
              <a:rPr lang="en-US" altLang="zh-CN" sz="13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0000000000000000         </a:t>
            </a:r>
            <a:r>
              <a:rPr lang="en-US" altLang="zh-CN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*UND*  0000000000000000 swap</a:t>
            </a:r>
          </a:p>
          <a:p>
            <a:endParaRPr lang="en-US" altLang="zh-CN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CN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readelf</a:t>
            </a:r>
            <a:r>
              <a:rPr lang="en-US" altLang="zh-C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-s </a:t>
            </a:r>
            <a:r>
              <a:rPr lang="en-US" altLang="zh-CN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m.o</a:t>
            </a:r>
            <a:br>
              <a:rPr lang="en-US" altLang="zh-CN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Symbol table '.</a:t>
            </a:r>
            <a:r>
              <a:rPr lang="en-US" altLang="zh-CN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</a:t>
            </a:r>
            <a:r>
              <a:rPr lang="en-US" altLang="zh-C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 contains 11 entries:</a:t>
            </a:r>
            <a:br>
              <a:rPr lang="en-US" altLang="zh-CN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Num</a:t>
            </a:r>
            <a:r>
              <a:rPr lang="en-US" altLang="zh-CN" sz="1300">
                <a:latin typeface="Courier New" panose="02070309020205020404" pitchFamily="49" charset="0"/>
                <a:cs typeface="Courier New" panose="02070309020205020404" pitchFamily="49" charset="0"/>
              </a:rPr>
              <a:t>:    Value          </a:t>
            </a:r>
            <a:r>
              <a:rPr lang="en-US" altLang="zh-C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Size Type    Bind   Vis      </a:t>
            </a:r>
            <a:r>
              <a:rPr lang="en-US" altLang="zh-CN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Ndx</a:t>
            </a:r>
            <a:r>
              <a:rPr lang="en-US" altLang="zh-C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br>
              <a:rPr lang="en-US" altLang="zh-CN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0: 0000000000000000     0 NOTYPE  LOCAL  DEFAULT  UND</a:t>
            </a:r>
            <a:br>
              <a:rPr lang="en-US" altLang="zh-CN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1: 0000000000000000     0 FILE    LOCAL  DEFAULT  ABS </a:t>
            </a:r>
            <a:r>
              <a:rPr lang="en-US" altLang="zh-CN" sz="13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m.c</a:t>
            </a:r>
            <a:b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2: 0000000000000000     0 SECTION LOCAL  DEFAULT    1</a:t>
            </a:r>
            <a:b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3: 0000000000000000     0 SECTION LOCAL  DEFAULT    3</a:t>
            </a:r>
            <a:b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4: 0000000000000000     0 SECTION LOCAL  DEFAULT    4</a:t>
            </a:r>
            <a:b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5: 0000000000000000     0 SECTION LOCAL  DEFAULT    6</a:t>
            </a:r>
            <a:b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6: 0000000000000000     0 SECTION LOCAL  DEFAULT    7</a:t>
            </a:r>
            <a:b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7: 0000000000000000     0 SECTION LOCAL  DEFAULT    5</a:t>
            </a:r>
            <a:b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8: 0000000000000000     8 OBJECT  GLOBAL DEFAULT    3 </a:t>
            </a:r>
            <a:r>
              <a:rPr lang="en-US" altLang="zh-CN" sz="13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br>
              <a:rPr lang="en-US" altLang="zh-CN" sz="13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9: 0000000000000000    21 FUNC    GLOBAL DEFAULT    1 main</a:t>
            </a:r>
            <a:br>
              <a:rPr lang="en-US" altLang="zh-CN" sz="13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10: 0000000000000000     0 NOTYPE  GLOBAL DEFAULT  UND swap</a:t>
            </a:r>
          </a:p>
        </p:txBody>
      </p:sp>
    </p:spTree>
    <p:extLst>
      <p:ext uri="{BB962C8B-B14F-4D97-AF65-F5344CB8AC3E}">
        <p14:creationId xmlns:p14="http://schemas.microsoft.com/office/powerpoint/2010/main" val="300514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AC0E9-2236-44CF-B6FC-5D3BB7FC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 altLang="zh-CN" dirty="0"/>
              <a:t>Symbol Table Entries (Fig. 7-5 in textbook)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B9963D-F0B2-48AA-80D4-6EF181AF598B}"/>
              </a:ext>
            </a:extLst>
          </p:cNvPr>
          <p:cNvSpPr/>
          <p:nvPr/>
        </p:nvSpPr>
        <p:spPr bwMode="auto">
          <a:xfrm>
            <a:off x="215900" y="1143000"/>
            <a:ext cx="8761845" cy="566032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CN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objdump</a:t>
            </a:r>
            <a:r>
              <a:rPr lang="en-US" altLang="zh-C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-r -d -t </a:t>
            </a:r>
            <a:r>
              <a:rPr lang="en-US" altLang="zh-CN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swap.o</a:t>
            </a:r>
            <a:r>
              <a:rPr lang="en-US" altLang="zh-C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| head -n 15</a:t>
            </a:r>
            <a:br>
              <a:rPr lang="en-US" altLang="zh-CN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swap.o</a:t>
            </a:r>
            <a:r>
              <a:rPr lang="en-US" altLang="zh-C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     file format elf64-x86-64</a:t>
            </a:r>
            <a:br>
              <a:rPr lang="en-US" altLang="zh-CN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SYMBOL TABLE:</a:t>
            </a:r>
            <a:br>
              <a:rPr lang="en-US" altLang="zh-CN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0000000000000000 l    df *ABS*  0000000000000000 </a:t>
            </a:r>
            <a:r>
              <a:rPr lang="en-US" altLang="zh-CN" sz="13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swap.c</a:t>
            </a:r>
            <a:b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0000000000000000 l    d  .text  0000000000000000 .text</a:t>
            </a:r>
            <a:b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0000000000000000 l    d  .data  0000000000000000 .data</a:t>
            </a:r>
            <a:b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0000000000000000 l    d  .</a:t>
            </a:r>
            <a:r>
              <a:rPr lang="en-US" altLang="zh-CN" sz="13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bss</a:t>
            </a:r>
            <a: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0000000000000000 .</a:t>
            </a:r>
            <a:r>
              <a:rPr lang="en-US" altLang="zh-CN" sz="13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bss</a:t>
            </a:r>
            <a:b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0000000000000000 l    d  .</a:t>
            </a:r>
            <a:r>
              <a:rPr lang="en-US" altLang="zh-CN" sz="13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en-US" altLang="zh-CN" sz="130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sz="13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GNU-stack        </a:t>
            </a:r>
            <a: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0000000000000000 .</a:t>
            </a:r>
            <a:r>
              <a:rPr lang="en-US" altLang="zh-CN" sz="13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note.GNU</a:t>
            </a:r>
            <a: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-stack</a:t>
            </a:r>
            <a:b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0000000000000000 l    d  .</a:t>
            </a:r>
            <a:r>
              <a:rPr lang="en-US" altLang="zh-CN" sz="13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eh_frame</a:t>
            </a:r>
            <a: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0000000000000000 .</a:t>
            </a:r>
            <a:r>
              <a:rPr lang="en-US" altLang="zh-CN" sz="13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eh_frame</a:t>
            </a:r>
            <a:b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0000000000000000 l    d  </a:t>
            </a:r>
            <a:r>
              <a:rPr lang="en-US" altLang="zh-CN" sz="13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.comment       0000000000000000 </a:t>
            </a:r>
            <a: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.comment</a:t>
            </a:r>
            <a:b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0000000000000000 g     O .data  0000000000000008 bufp0</a:t>
            </a:r>
            <a:br>
              <a:rPr lang="en-US" altLang="zh-CN" sz="13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0000000000000000         </a:t>
            </a:r>
            <a:r>
              <a:rPr lang="en-US" altLang="zh-CN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*UND*  0000000000000000 </a:t>
            </a:r>
            <a:r>
              <a:rPr lang="en-US" altLang="zh-CN" sz="13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br>
              <a:rPr lang="en-US" altLang="zh-CN" sz="1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>
                <a:latin typeface="Courier New" panose="02070309020205020404" pitchFamily="49" charset="0"/>
                <a:cs typeface="Courier New" panose="02070309020205020404" pitchFamily="49" charset="0"/>
              </a:rPr>
              <a:t>0000000000000008       O </a:t>
            </a:r>
            <a:r>
              <a:rPr lang="en-US" altLang="zh-C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*COM*  0000000000000008 bufp1</a:t>
            </a:r>
            <a:br>
              <a:rPr lang="en-US" altLang="zh-CN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0000000000000000 g     F .text  000000000000003c swap</a:t>
            </a:r>
            <a:br>
              <a:rPr lang="en-US" altLang="zh-CN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CN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CN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readelf</a:t>
            </a:r>
            <a:r>
              <a:rPr lang="en-US" altLang="zh-C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-s </a:t>
            </a:r>
            <a:r>
              <a:rPr lang="en-US" altLang="zh-CN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swap.o</a:t>
            </a:r>
            <a:r>
              <a:rPr lang="en-US" altLang="zh-C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| tail –n 11</a:t>
            </a:r>
            <a:br>
              <a:rPr lang="en-US" altLang="zh-CN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1: 0000000000000000     0 FILE    LOCAL  DEFAULT  ABS </a:t>
            </a:r>
            <a:r>
              <a:rPr lang="en-US" altLang="zh-CN" sz="13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swap.c</a:t>
            </a:r>
            <a:b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2: 0000000000000000     0 SECTION LOCAL  DEFAULT    1</a:t>
            </a:r>
            <a:b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3: 0000000000000000     0 SECTION LOCAL  DEFAULT    3</a:t>
            </a:r>
            <a:b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4: 0000000000000000     0 SECTION LOCAL  DEFAULT    5</a:t>
            </a:r>
            <a:b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5: 0000000000000000     0 SECTION LOCAL  DEFAULT    7</a:t>
            </a:r>
            <a:b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6: 0000000000000000     0 SECTION LOCAL  DEFAULT    8</a:t>
            </a:r>
            <a:b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7: 0000000000000000     0 SECTION LOCAL  DEFAULT    6</a:t>
            </a:r>
            <a:br>
              <a:rPr lang="en-US" altLang="zh-CN" sz="13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8: 0000000000000000     8 OBJECT  GLOBAL DEFAULT    3 bufp0</a:t>
            </a:r>
            <a:br>
              <a:rPr lang="en-US" altLang="zh-CN" sz="13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9: 0000000000000000     0 NOTYPE  GLOBAL DEFAULT  UND </a:t>
            </a:r>
            <a:r>
              <a:rPr lang="en-US" altLang="zh-CN" sz="13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br>
              <a:rPr lang="en-US" altLang="zh-CN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10: 0000000000000008     8 OBJECT  GLOBAL DEFAULT  COM bufp1</a:t>
            </a:r>
            <a:br>
              <a:rPr lang="en-US" altLang="zh-CN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3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11: 0000000000000000    60 FUNC    GLOBAL DEFAULT    1 swap</a:t>
            </a:r>
          </a:p>
        </p:txBody>
      </p:sp>
    </p:spTree>
    <p:extLst>
      <p:ext uri="{BB962C8B-B14F-4D97-AF65-F5344CB8AC3E}">
        <p14:creationId xmlns:p14="http://schemas.microsoft.com/office/powerpoint/2010/main" val="233931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Linking Example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18002" y="2702650"/>
            <a:ext cx="4369846" cy="2587504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hu-HU" sz="180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hu-HU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hu-HU" sz="1800">
                <a:solidFill>
                  <a:srgbClr val="C1651C"/>
                </a:solidFill>
                <a:latin typeface="Courier New"/>
                <a:cs typeface="Courier New"/>
              </a:rPr>
              <a:t>array</a:t>
            </a:r>
            <a:r>
              <a:rPr lang="hu-HU" sz="180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endParaRPr lang="hu-HU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argc,char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>
                <a:solidFill>
                  <a:srgbClr val="C1651C"/>
                </a:solidFill>
                <a:latin typeface="Courier New"/>
                <a:cs typeface="Courier New"/>
              </a:rPr>
              <a:t>val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r-FR" sz="1800" err="1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800" err="1">
                <a:solidFill>
                  <a:srgbClr val="000000"/>
                </a:solidFill>
                <a:latin typeface="Courier New"/>
                <a:cs typeface="Courier New"/>
              </a:rPr>
              <a:t>array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, 2);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 val;</a:t>
            </a:r>
          </a:p>
          <a:p>
            <a:r>
              <a:rPr lang="fr-FR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82093" y="4931144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487848" y="2704237"/>
            <a:ext cx="4253301" cy="2587504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800" dirty="0">
                <a:solidFill>
                  <a:srgbClr val="C1651C"/>
                </a:solidFill>
                <a:latin typeface="Courier New"/>
                <a:cs typeface="Courier New"/>
              </a:rPr>
              <a:t>s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fr-FR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8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 {</a:t>
            </a: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s += a[i];</a:t>
            </a:r>
          </a:p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Courier New"/>
                <a:cs typeface="Courier New"/>
              </a:rPr>
              <a:t> s;</a:t>
            </a:r>
          </a:p>
          <a:p>
            <a:r>
              <a:rPr lang="is-I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758028" y="4913085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245650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465667"/>
            <a:ext cx="75946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Step 2: Relocation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508174" y="370205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main()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14865" y="3395828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main.o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08174" y="5032375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sum()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81000" y="4738689"/>
            <a:ext cx="874368" cy="357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err="1">
                <a:latin typeface="Courier New" pitchFamily="49" charset="0"/>
                <a:ea typeface="msgothic" charset="0"/>
                <a:cs typeface="msgothic" charset="0"/>
              </a:rPr>
              <a:t>sum.o</a:t>
            </a: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508174" y="205740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System code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508174" y="4235450"/>
            <a:ext cx="2278062" cy="3222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array[2]={1,2}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508174" y="2590800"/>
            <a:ext cx="2278062" cy="361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System data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389467" y="1306513"/>
            <a:ext cx="3226502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err="1"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 Object Files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2778299" y="211296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2778299" y="24780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2778299" y="374173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2778299" y="41544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2778299" y="510381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38600" y="1306513"/>
            <a:ext cx="4900862" cy="4635499"/>
            <a:chOff x="4038600" y="1306513"/>
            <a:chExt cx="4900862" cy="4635499"/>
          </a:xfrm>
        </p:grpSpPr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5231591" y="2309813"/>
              <a:ext cx="2422525" cy="319087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alibri" pitchFamily="34" charset="0"/>
                  <a:ea typeface="msgothic" charset="0"/>
                  <a:cs typeface="msgothic" charset="0"/>
                </a:rPr>
                <a:t>Headers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5231591" y="29575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main()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5231591" y="34909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sum()</a:t>
              </a:r>
            </a:p>
          </p:txBody>
        </p:sp>
        <p:sp>
          <p:nvSpPr>
            <p:cNvPr id="18443" name="Text Box 11"/>
            <p:cNvSpPr txBox="1">
              <a:spLocks noChangeArrowheads="1"/>
            </p:cNvSpPr>
            <p:nvPr/>
          </p:nvSpPr>
          <p:spPr bwMode="auto">
            <a:xfrm>
              <a:off x="4948237" y="2136774"/>
              <a:ext cx="309563" cy="3635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latin typeface="Calibri" pitchFamily="34" charset="0"/>
                  <a:ea typeface="msgothic" charset="0"/>
                  <a:cs typeface="msgothic" charset="0"/>
                </a:rPr>
                <a:t>0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5231591" y="40243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alibri" pitchFamily="34" charset="0"/>
                  <a:ea typeface="msgothic" charset="0"/>
                  <a:cs typeface="msgothic" charset="0"/>
                </a:rPr>
                <a:t>More system code</a:t>
              </a:r>
            </a:p>
          </p:txBody>
        </p:sp>
        <p:sp>
          <p:nvSpPr>
            <p:cNvPr id="18452" name="Text Box 20"/>
            <p:cNvSpPr txBox="1">
              <a:spLocks noChangeArrowheads="1"/>
            </p:cNvSpPr>
            <p:nvPr/>
          </p:nvSpPr>
          <p:spPr bwMode="auto">
            <a:xfrm>
              <a:off x="5105400" y="1306513"/>
              <a:ext cx="2995862" cy="4564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latin typeface="Calibri" pitchFamily="34" charset="0"/>
                  <a:ea typeface="msgothic" charset="0"/>
                  <a:cs typeface="msgothic" charset="0"/>
                </a:rPr>
                <a:t>Executable Object File</a:t>
              </a:r>
            </a:p>
          </p:txBody>
        </p:sp>
        <p:sp>
          <p:nvSpPr>
            <p:cNvPr id="18453" name="AutoShape 21"/>
            <p:cNvSpPr>
              <a:spLocks/>
            </p:cNvSpPr>
            <p:nvPr/>
          </p:nvSpPr>
          <p:spPr bwMode="auto">
            <a:xfrm>
              <a:off x="7772400" y="2628899"/>
              <a:ext cx="304800" cy="1928813"/>
            </a:xfrm>
            <a:prstGeom prst="rightBrace">
              <a:avLst>
                <a:gd name="adj1" fmla="val 59766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Text Box 22"/>
            <p:cNvSpPr txBox="1">
              <a:spLocks noChangeArrowheads="1"/>
            </p:cNvSpPr>
            <p:nvPr/>
          </p:nvSpPr>
          <p:spPr bwMode="auto">
            <a:xfrm>
              <a:off x="8068413" y="3224742"/>
              <a:ext cx="871049" cy="3549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ourier New" pitchFamily="49" charset="0"/>
                  <a:ea typeface="msgothic" charset="0"/>
                  <a:cs typeface="msgothic" charset="0"/>
                </a:rPr>
                <a:t>.text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5231591" y="5257800"/>
              <a:ext cx="2422525" cy="684212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.symtab</a:t>
              </a:r>
            </a:p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.debug</a:t>
              </a:r>
            </a:p>
          </p:txBody>
        </p:sp>
        <p:sp>
          <p:nvSpPr>
            <p:cNvPr id="18463" name="AutoShape 31"/>
            <p:cNvSpPr>
              <a:spLocks/>
            </p:cNvSpPr>
            <p:nvPr/>
          </p:nvSpPr>
          <p:spPr bwMode="auto">
            <a:xfrm>
              <a:off x="7730316" y="4557713"/>
              <a:ext cx="304800" cy="676275"/>
            </a:xfrm>
            <a:prstGeom prst="rightBrace">
              <a:avLst>
                <a:gd name="adj1" fmla="val 18490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Text Box 32"/>
            <p:cNvSpPr txBox="1">
              <a:spLocks noChangeArrowheads="1"/>
            </p:cNvSpPr>
            <p:nvPr/>
          </p:nvSpPr>
          <p:spPr bwMode="auto">
            <a:xfrm>
              <a:off x="8068413" y="4696354"/>
              <a:ext cx="871049" cy="3549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Courier New" pitchFamily="49" charset="0"/>
                  <a:ea typeface="msgothic" charset="0"/>
                  <a:cs typeface="msgothic" charset="0"/>
                </a:rPr>
                <a:t>.data</a:t>
              </a:r>
            </a:p>
          </p:txBody>
        </p:sp>
        <p:sp>
          <p:nvSpPr>
            <p:cNvPr id="18467" name="Line 35"/>
            <p:cNvSpPr>
              <a:spLocks noChangeShapeType="1"/>
            </p:cNvSpPr>
            <p:nvPr/>
          </p:nvSpPr>
          <p:spPr bwMode="auto">
            <a:xfrm>
              <a:off x="4038600" y="4106070"/>
              <a:ext cx="836613" cy="1587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36"/>
            <p:cNvSpPr>
              <a:spLocks noChangeShapeType="1"/>
            </p:cNvSpPr>
            <p:nvPr/>
          </p:nvSpPr>
          <p:spPr bwMode="auto">
            <a:xfrm>
              <a:off x="4038600" y="2971800"/>
              <a:ext cx="836613" cy="392113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37"/>
            <p:cNvSpPr>
              <a:spLocks noChangeShapeType="1"/>
            </p:cNvSpPr>
            <p:nvPr/>
          </p:nvSpPr>
          <p:spPr bwMode="auto">
            <a:xfrm flipV="1">
              <a:off x="4038600" y="4849813"/>
              <a:ext cx="836613" cy="409575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5231591" y="2633663"/>
              <a:ext cx="2422525" cy="319087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alibri" pitchFamily="34" charset="0"/>
                  <a:ea typeface="msgothic" charset="0"/>
                  <a:cs typeface="msgothic" charset="0"/>
                </a:rPr>
                <a:t>System code</a:t>
              </a: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5231590" y="4564063"/>
              <a:ext cx="2422525" cy="3619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alibri" pitchFamily="34" charset="0"/>
                  <a:ea typeface="msgothic" charset="0"/>
                  <a:cs typeface="msgothic" charset="0"/>
                </a:rPr>
                <a:t>System data</a:t>
              </a:r>
            </a:p>
          </p:txBody>
        </p:sp>
        <p:sp>
          <p:nvSpPr>
            <p:cNvPr id="47" name="Rectangle 14"/>
            <p:cNvSpPr>
              <a:spLocks noChangeArrowheads="1"/>
            </p:cNvSpPr>
            <p:nvPr/>
          </p:nvSpPr>
          <p:spPr bwMode="auto">
            <a:xfrm>
              <a:off x="5231591" y="4942682"/>
              <a:ext cx="2422524" cy="3222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err="1">
                  <a:latin typeface="Courier New" pitchFamily="49" charset="0"/>
                  <a:ea typeface="msgothic" charset="0"/>
                  <a:cs typeface="msgothic" charset="0"/>
                </a:rPr>
                <a:t>int</a:t>
              </a: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 array[2]={1,2}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3728D-24C5-47B1-9671-B36824C0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2-Step Relocation in Static Linking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78561-E4D2-4A83-B6B5-A33E62D33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Relocating sections and symbol definitions</a:t>
            </a:r>
          </a:p>
          <a:p>
            <a:pPr lvl="1"/>
            <a:r>
              <a:rPr lang="en-US" altLang="zh-CN" b="1" dirty="0">
                <a:solidFill>
                  <a:srgbClr val="C00000"/>
                </a:solidFill>
              </a:rPr>
              <a:t>Merges</a:t>
            </a:r>
            <a:r>
              <a:rPr lang="en-US" altLang="zh-CN" dirty="0"/>
              <a:t> all sections of the same type into a new aggregate section of the same type.</a:t>
            </a:r>
          </a:p>
          <a:p>
            <a:pPr lvl="1"/>
            <a:r>
              <a:rPr lang="en-US" altLang="zh-CN" dirty="0"/>
              <a:t>Assigns run-time memory addresses to</a:t>
            </a:r>
          </a:p>
          <a:p>
            <a:pPr lvl="2"/>
            <a:r>
              <a:rPr lang="en-US" altLang="zh-CN" dirty="0"/>
              <a:t>The new aggregate section.</a:t>
            </a:r>
          </a:p>
          <a:p>
            <a:pPr lvl="2"/>
            <a:r>
              <a:rPr lang="en-US" altLang="zh-CN" dirty="0"/>
              <a:t>Each section defined by  the input modules.</a:t>
            </a:r>
          </a:p>
          <a:p>
            <a:pPr lvl="2"/>
            <a:r>
              <a:rPr lang="en-US" altLang="zh-CN" dirty="0"/>
              <a:t>Each symbol defined by the input modules.</a:t>
            </a:r>
          </a:p>
          <a:p>
            <a:r>
              <a:rPr lang="en-US" altLang="zh-CN" dirty="0"/>
              <a:t>Relocating symbol references with sections</a:t>
            </a:r>
          </a:p>
          <a:p>
            <a:pPr lvl="1"/>
            <a:r>
              <a:rPr lang="en-US" altLang="zh-CN" dirty="0"/>
              <a:t>Modifies every symbol reference in the bodies of the code and data sections so that they point to the correct run-time addresses.</a:t>
            </a:r>
          </a:p>
          <a:p>
            <a:pPr lvl="1"/>
            <a:r>
              <a:rPr lang="en-US" altLang="zh-CN" dirty="0"/>
              <a:t>It relies on data structures in the relocatable modules known as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relocation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entries</a:t>
            </a:r>
            <a:r>
              <a:rPr lang="zh-CN" altLang="en-US" b="1" dirty="0">
                <a:solidFill>
                  <a:srgbClr val="C00000"/>
                </a:solidFill>
              </a:rPr>
              <a:t>（重定位条目）</a:t>
            </a:r>
            <a:r>
              <a:rPr lang="en-US" altLang="zh-CN" b="1" dirty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9706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B6DC9-57E3-43E7-8971-09B76B389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Relocation Entries</a:t>
            </a:r>
            <a:r>
              <a:rPr lang="zh-CN" altLang="en-US" dirty="0"/>
              <a:t>重定位条目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B45F284-5FC8-4651-A45D-25C95BBBA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410572"/>
              </p:ext>
            </p:extLst>
          </p:nvPr>
        </p:nvGraphicFramePr>
        <p:xfrm>
          <a:off x="245255" y="1752600"/>
          <a:ext cx="8724900" cy="3566160"/>
        </p:xfrm>
        <a:graphic>
          <a:graphicData uri="http://schemas.openxmlformats.org/drawingml/2006/table">
            <a:tbl>
              <a:tblPr/>
              <a:tblGrid>
                <a:gridCol w="589316">
                  <a:extLst>
                    <a:ext uri="{9D8B030D-6E8A-4147-A177-3AD203B41FA5}">
                      <a16:colId xmlns:a16="http://schemas.microsoft.com/office/drawing/2014/main" val="3964667150"/>
                    </a:ext>
                  </a:extLst>
                </a:gridCol>
                <a:gridCol w="8135584">
                  <a:extLst>
                    <a:ext uri="{9D8B030D-6E8A-4147-A177-3AD203B41FA5}">
                      <a16:colId xmlns:a16="http://schemas.microsoft.com/office/drawing/2014/main" val="38034909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b="1" u="none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u="non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/* Relocation table entry with addend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u="non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(in section of type SHT_RELA). */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983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660</a:t>
                      </a:r>
                      <a:endParaRPr lang="zh-CN" altLang="en-US" b="1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rgbClr val="808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typedef</a:t>
                      </a:r>
                      <a:r>
                        <a:rPr lang="en-US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i="0" dirty="0">
                          <a:solidFill>
                            <a:srgbClr val="808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en-US" b="1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371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661</a:t>
                      </a:r>
                      <a:endParaRPr lang="zh-CN" altLang="en-US" b="1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351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662</a:t>
                      </a:r>
                      <a:endParaRPr lang="zh-CN" altLang="en-US" b="1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rgbClr val="860D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Elf64_Addr </a:t>
                      </a:r>
                      <a:r>
                        <a:rPr lang="en-US" b="1" i="0" dirty="0" err="1">
                          <a:solidFill>
                            <a:srgbClr val="860D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r_offset</a:t>
                      </a:r>
                      <a:r>
                        <a:rPr lang="en-US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</a:t>
                      </a:r>
                      <a:r>
                        <a:rPr lang="en-US" b="1" i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/* Address */</a:t>
                      </a:r>
                      <a:endParaRPr lang="en-US" b="1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007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663</a:t>
                      </a:r>
                      <a:endParaRPr lang="zh-CN" altLang="en-US" b="1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rgbClr val="860D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Elf64_XWord </a:t>
                      </a:r>
                      <a:r>
                        <a:rPr lang="en-US" b="1" i="0" dirty="0" err="1">
                          <a:solidFill>
                            <a:srgbClr val="860D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r_info</a:t>
                      </a:r>
                      <a:r>
                        <a:rPr lang="en-US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</a:t>
                      </a:r>
                      <a:r>
                        <a:rPr lang="en-US" b="1" i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/* Relocation type and symbol index */</a:t>
                      </a:r>
                      <a:endParaRPr lang="en-US" b="1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237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u="none" dirty="0">
                          <a:solidFill>
                            <a:schemeClr val="tx1"/>
                          </a:solidFill>
                          <a:effectLst/>
                        </a:rPr>
                        <a:t>664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rgbClr val="860D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Elf64_S</a:t>
                      </a:r>
                      <a:r>
                        <a:rPr lang="en-US" altLang="zh-CN" b="1" i="0" dirty="0">
                          <a:solidFill>
                            <a:srgbClr val="860D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b="1" i="0" dirty="0">
                          <a:solidFill>
                            <a:srgbClr val="860D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word </a:t>
                      </a:r>
                      <a:r>
                        <a:rPr lang="en-US" b="1" i="0" dirty="0" err="1">
                          <a:solidFill>
                            <a:srgbClr val="860D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r_addend</a:t>
                      </a:r>
                      <a:r>
                        <a:rPr lang="en-US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</a:t>
                      </a:r>
                      <a:r>
                        <a:rPr lang="en-US" b="1" i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/* Addend */</a:t>
                      </a:r>
                      <a:endParaRPr lang="en-US" b="1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012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u="none" dirty="0">
                          <a:solidFill>
                            <a:schemeClr val="tx1"/>
                          </a:solidFill>
                          <a:effectLst/>
                        </a:rPr>
                        <a:t>665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  <a:r>
                        <a:rPr lang="en-US" b="1" i="0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Elf64_Rela</a:t>
                      </a:r>
                      <a:r>
                        <a:rPr lang="en-US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839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u="none" dirty="0">
                          <a:solidFill>
                            <a:schemeClr val="tx1"/>
                          </a:solidFill>
                          <a:effectLst/>
                        </a:rPr>
                        <a:t>673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#define ELF64_R_SYM(</a:t>
                      </a:r>
                      <a:r>
                        <a:rPr lang="en-US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((</a:t>
                      </a:r>
                      <a:r>
                        <a:rPr lang="en-US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&gt;&gt; 32)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891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u="none" dirty="0">
                          <a:solidFill>
                            <a:schemeClr val="tx1"/>
                          </a:solidFill>
                          <a:effectLst/>
                        </a:rPr>
                        <a:t>674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#define ELF64_R_TYPE(</a:t>
                      </a:r>
                      <a:r>
                        <a:rPr lang="en-US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((</a:t>
                      </a:r>
                      <a:r>
                        <a:rPr lang="en-US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&amp; 0xffffffff)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323981"/>
                  </a:ext>
                </a:extLst>
              </a:tr>
            </a:tbl>
          </a:graphicData>
        </a:graphic>
      </p:graphicFrame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765330-BBCC-48FB-8B85-83512F18C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30" y="1143001"/>
            <a:ext cx="8930345" cy="905442"/>
          </a:xfrm>
        </p:spPr>
        <p:txBody>
          <a:bodyPr/>
          <a:lstStyle/>
          <a:p>
            <a:r>
              <a:rPr lang="en-US" altLang="zh-CN" dirty="0"/>
              <a:t>A </a:t>
            </a:r>
            <a:r>
              <a:rPr lang="en-US" altLang="zh-CN" i="1" dirty="0">
                <a:solidFill>
                  <a:srgbClr val="C00000"/>
                </a:solidFill>
              </a:rPr>
              <a:t>relocation entry </a:t>
            </a:r>
            <a:r>
              <a:rPr lang="en-US" altLang="zh-CN" dirty="0"/>
              <a:t>generates from reference with </a:t>
            </a:r>
            <a:r>
              <a:rPr lang="en-US" altLang="zh-CN" dirty="0" err="1"/>
              <a:t>unkown</a:t>
            </a:r>
            <a:r>
              <a:rPr lang="en-US" altLang="zh-CN" dirty="0"/>
              <a:t> location.</a:t>
            </a:r>
            <a:endParaRPr lang="zh-CN" altLang="en-US" i="1" dirty="0">
              <a:solidFill>
                <a:srgbClr val="C00000"/>
              </a:solidFill>
            </a:endParaRPr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A5C5FA79-84FE-4C44-BCB8-6E5A430E60E9}"/>
              </a:ext>
            </a:extLst>
          </p:cNvPr>
          <p:cNvSpPr txBox="1">
            <a:spLocks/>
          </p:cNvSpPr>
          <p:nvPr/>
        </p:nvSpPr>
        <p:spPr bwMode="auto">
          <a:xfrm>
            <a:off x="-76200" y="5351916"/>
            <a:ext cx="9046355" cy="905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en-US" altLang="zh-CN" i="1" kern="0" dirty="0" err="1">
                <a:solidFill>
                  <a:srgbClr val="C00000"/>
                </a:solidFill>
              </a:rPr>
              <a:t>r_offset</a:t>
            </a:r>
            <a:r>
              <a:rPr lang="en-US" altLang="zh-CN" i="1" kern="0" dirty="0">
                <a:solidFill>
                  <a:srgbClr val="C00000"/>
                </a:solidFill>
              </a:rPr>
              <a:t> </a:t>
            </a:r>
            <a:r>
              <a:rPr lang="en-US" altLang="zh-CN" b="0" kern="0" dirty="0"/>
              <a:t>is the section offset of the reference that will be modified.</a:t>
            </a:r>
          </a:p>
          <a:p>
            <a:pPr lvl="1"/>
            <a:r>
              <a:rPr lang="en-US" altLang="zh-CN" i="1" kern="0" dirty="0">
                <a:solidFill>
                  <a:srgbClr val="C00000"/>
                </a:solidFill>
              </a:rPr>
              <a:t>ELF_64_R_SYM </a:t>
            </a:r>
            <a:r>
              <a:rPr lang="en-US" altLang="zh-CN" b="0" kern="0" dirty="0"/>
              <a:t>identifies the symbol that the reference should point to.</a:t>
            </a:r>
          </a:p>
          <a:p>
            <a:pPr lvl="1"/>
            <a:r>
              <a:rPr lang="en-US" altLang="zh-CN" i="1" kern="0" dirty="0">
                <a:solidFill>
                  <a:srgbClr val="C00000"/>
                </a:solidFill>
              </a:rPr>
              <a:t>ELF_64_R_TYPE </a:t>
            </a:r>
            <a:r>
              <a:rPr lang="en-US" altLang="zh-CN" b="0" kern="0" dirty="0"/>
              <a:t>tells the linker how to modify the new reference.</a:t>
            </a:r>
          </a:p>
          <a:p>
            <a:pPr lvl="1"/>
            <a:r>
              <a:rPr lang="en-US" altLang="zh-CN" i="1" kern="0" dirty="0" err="1">
                <a:solidFill>
                  <a:srgbClr val="C00000"/>
                </a:solidFill>
              </a:rPr>
              <a:t>r_addend</a:t>
            </a:r>
            <a:r>
              <a:rPr lang="en-US" altLang="zh-CN" i="1" kern="0" dirty="0">
                <a:solidFill>
                  <a:srgbClr val="C00000"/>
                </a:solidFill>
              </a:rPr>
              <a:t> </a:t>
            </a:r>
            <a:r>
              <a:rPr lang="en-US" altLang="zh-CN" b="0" kern="0" dirty="0"/>
              <a:t>is a constant used for offset adjustment in some kind of relocation.</a:t>
            </a:r>
          </a:p>
        </p:txBody>
      </p:sp>
    </p:spTree>
    <p:extLst>
      <p:ext uri="{BB962C8B-B14F-4D97-AF65-F5344CB8AC3E}">
        <p14:creationId xmlns:p14="http://schemas.microsoft.com/office/powerpoint/2010/main" val="2318854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60906-CE6D-4080-AE52-0EE192A4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Most Basic Relocation Types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283A0E-18C5-41C7-9520-2268AE5FC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5"/>
            <a:ext cx="8747125" cy="4972050"/>
          </a:xfrm>
        </p:spPr>
        <p:txBody>
          <a:bodyPr/>
          <a:lstStyle/>
          <a:p>
            <a:r>
              <a:rPr lang="en-US" altLang="zh-CN" dirty="0"/>
              <a:t>R_X86_64_PC32</a:t>
            </a:r>
          </a:p>
          <a:p>
            <a:pPr lvl="1"/>
            <a:r>
              <a:rPr lang="en-US" altLang="zh-CN" dirty="0"/>
              <a:t>Relocates a reference that uses a 32-bit PC-relative address(</a:t>
            </a:r>
            <a:r>
              <a:rPr lang="en-US" altLang="zh-CN" dirty="0">
                <a:solidFill>
                  <a:srgbClr val="C00000"/>
                </a:solidFill>
              </a:rPr>
              <a:t>PC</a:t>
            </a:r>
            <a:r>
              <a:rPr lang="zh-CN" altLang="en-US" dirty="0">
                <a:solidFill>
                  <a:srgbClr val="C00000"/>
                </a:solidFill>
              </a:rPr>
              <a:t>相对引用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R_X86_64_32/R_X86_64_32S</a:t>
            </a:r>
          </a:p>
          <a:p>
            <a:pPr lvl="1"/>
            <a:r>
              <a:rPr lang="en-US" altLang="zh-CN" dirty="0"/>
              <a:t>Relocates a reference that uses a 32-bit absolute address.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C00000"/>
                </a:solidFill>
              </a:rPr>
              <a:t>绝对引用</a:t>
            </a:r>
            <a:r>
              <a:rPr lang="zh-CN" altLang="en-US" dirty="0"/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929258-9051-44AB-90D3-6ADF14524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96845"/>
            <a:ext cx="9144000" cy="366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762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3904" y="445029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Relocation Entries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2879053"/>
            <a:ext cx="9144000" cy="2310505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#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readelf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-r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main.o</a:t>
            </a:r>
            <a:b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Relocation section '.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rela.text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' at offset 0x560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contains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2 entries:</a:t>
            </a:r>
            <a:b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Offset       Info         Type          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Sym</a:t>
            </a:r>
            <a:r>
              <a:rPr lang="fr-FR" sz="1600" err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Value       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Sym.Name+Addend</a:t>
            </a:r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000000000015 00080000000a R_X86_64_32    0000000000000000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array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+ 0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00000000001a 000a00000002 R_X86_64_PC32  0000000000000000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- 4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Relocation section '.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rela.eh_frame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' at offset 0x590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contains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1 entries:</a:t>
            </a:r>
          </a:p>
          <a:p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Offset       Info         Type          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Sym</a:t>
            </a:r>
            <a:r>
              <a:rPr lang="fr-FR" sz="1600" err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Value       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Sym.Name+Addend</a:t>
            </a:r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000000000020 000200000002 R_X86_64_PC32  0000000000000000 .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text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+ 0</a:t>
            </a:r>
            <a:endParaRPr lang="ro-RO" sz="1600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828800" y="1239390"/>
            <a:ext cx="5638799" cy="1479509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hu-HU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hu-HU" sz="1800" dirty="0">
                <a:solidFill>
                  <a:srgbClr val="C1651C"/>
                </a:solidFill>
                <a:latin typeface="Courier New"/>
                <a:cs typeface="Courier New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(int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){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Courier New"/>
                <a:cs typeface="Courier New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, 2);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val;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88582" y="2359869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44FA438-4F29-4D4E-B6EE-9BD913E15155}"/>
              </a:ext>
            </a:extLst>
          </p:cNvPr>
          <p:cNvSpPr/>
          <p:nvPr/>
        </p:nvSpPr>
        <p:spPr bwMode="auto">
          <a:xfrm>
            <a:off x="3200400" y="3439208"/>
            <a:ext cx="1676400" cy="2589232"/>
          </a:xfrm>
          <a:prstGeom prst="rect">
            <a:avLst/>
          </a:prstGeom>
          <a:solidFill>
            <a:srgbClr val="66CCFF">
              <a:alpha val="50196"/>
            </a:srgbClr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type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A623A1-320E-4784-BC1C-894F7FED1374}"/>
              </a:ext>
            </a:extLst>
          </p:cNvPr>
          <p:cNvSpPr/>
          <p:nvPr/>
        </p:nvSpPr>
        <p:spPr bwMode="auto">
          <a:xfrm>
            <a:off x="0" y="3439208"/>
            <a:ext cx="1676400" cy="2589232"/>
          </a:xfrm>
          <a:prstGeom prst="rect">
            <a:avLst/>
          </a:prstGeom>
          <a:solidFill>
            <a:srgbClr val="FF9999">
              <a:alpha val="50196"/>
            </a:srgbClr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offset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655DAA9-A44A-4921-82EE-166A79BAB222}"/>
              </a:ext>
            </a:extLst>
          </p:cNvPr>
          <p:cNvSpPr/>
          <p:nvPr/>
        </p:nvSpPr>
        <p:spPr bwMode="auto">
          <a:xfrm>
            <a:off x="7162800" y="3433346"/>
            <a:ext cx="1888066" cy="2589232"/>
          </a:xfrm>
          <a:prstGeom prst="rect">
            <a:avLst/>
          </a:prstGeom>
          <a:solidFill>
            <a:srgbClr val="92D050">
              <a:alpha val="50196"/>
            </a:srgbClr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symbol name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 &amp; addend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F39B8F9-F3EB-487B-87D5-8641B6DE00C7}"/>
              </a:ext>
            </a:extLst>
          </p:cNvPr>
          <p:cNvCxnSpPr>
            <a:cxnSpLocks/>
          </p:cNvCxnSpPr>
          <p:nvPr/>
        </p:nvCxnSpPr>
        <p:spPr bwMode="auto">
          <a:xfrm flipV="1">
            <a:off x="5334000" y="3810000"/>
            <a:ext cx="1820333" cy="2218440"/>
          </a:xfrm>
          <a:prstGeom prst="straightConnector1">
            <a:avLst/>
          </a:prstGeom>
          <a:noFill/>
          <a:ln w="5715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7BBD054-9489-40C5-AC1D-2CE8E91DF98D}"/>
              </a:ext>
            </a:extLst>
          </p:cNvPr>
          <p:cNvCxnSpPr>
            <a:cxnSpLocks/>
          </p:cNvCxnSpPr>
          <p:nvPr/>
        </p:nvCxnSpPr>
        <p:spPr bwMode="auto">
          <a:xfrm flipV="1">
            <a:off x="5334000" y="4080338"/>
            <a:ext cx="1828800" cy="1942240"/>
          </a:xfrm>
          <a:prstGeom prst="straightConnector1">
            <a:avLst/>
          </a:prstGeom>
          <a:noFill/>
          <a:ln w="5715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F95A6B2-B23F-43FE-8182-AF4584BA84D5}"/>
              </a:ext>
            </a:extLst>
          </p:cNvPr>
          <p:cNvCxnSpPr>
            <a:cxnSpLocks/>
          </p:cNvCxnSpPr>
          <p:nvPr/>
        </p:nvCxnSpPr>
        <p:spPr bwMode="auto">
          <a:xfrm flipV="1">
            <a:off x="5334000" y="5013232"/>
            <a:ext cx="1828800" cy="1009346"/>
          </a:xfrm>
          <a:prstGeom prst="straightConnector1">
            <a:avLst/>
          </a:prstGeom>
          <a:noFill/>
          <a:ln w="5715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617743C-D624-41C0-8F5C-54144FD69423}"/>
              </a:ext>
            </a:extLst>
          </p:cNvPr>
          <p:cNvSpPr txBox="1"/>
          <p:nvPr/>
        </p:nvSpPr>
        <p:spPr>
          <a:xfrm>
            <a:off x="1524000" y="6126930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itchFamily="34" charset="0"/>
              </a:rPr>
              <a:t>Totally 3 symbols to be relocated. </a:t>
            </a:r>
            <a:endParaRPr lang="zh-CN" altLang="en-US" dirty="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10" grpId="0" animBg="1"/>
      <p:bldP spid="11" grpId="0" animBg="1"/>
      <p:bldP spid="2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3904" y="445029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/>
              <a:t>Relocation Entries </a:t>
            </a:r>
            <a:r>
              <a:rPr lang="en-US" altLang="zh-CN" dirty="0"/>
              <a:t>(in</a:t>
            </a:r>
            <a:r>
              <a:rPr lang="zh-CN" altLang="en-US" dirty="0"/>
              <a:t> </a:t>
            </a:r>
            <a:r>
              <a:rPr lang="en-US" altLang="zh-CN" dirty="0" err="1"/>
              <a:t>main.o</a:t>
            </a:r>
            <a:r>
              <a:rPr lang="en-US" altLang="zh-CN" dirty="0"/>
              <a:t>)</a:t>
            </a:r>
            <a:endParaRPr lang="en-GB" dirty="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2879053"/>
            <a:ext cx="9144000" cy="2310505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#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readelf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-r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main.o</a:t>
            </a:r>
            <a:b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Relocation section '.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rela.text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' at offset 0x560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contains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2 entries:</a:t>
            </a:r>
            <a:b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Offset       Info         Type          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Sym</a:t>
            </a:r>
            <a:r>
              <a:rPr lang="fr-FR" sz="1600" err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Value       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Sym.Name+Addend</a:t>
            </a:r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highlight>
                  <a:srgbClr val="FF9999"/>
                </a:highlight>
                <a:latin typeface="Courier New"/>
                <a:cs typeface="Courier New"/>
              </a:rPr>
              <a:t>000000000015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000000"/>
                </a:solidFill>
                <a:highlight>
                  <a:srgbClr val="FF00FF"/>
                </a:highlight>
                <a:latin typeface="Courier New"/>
                <a:cs typeface="Courier New"/>
              </a:rPr>
              <a:t>00080000000a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000000"/>
                </a:solidFill>
                <a:highlight>
                  <a:srgbClr val="66CCFF"/>
                </a:highlight>
                <a:latin typeface="Courier New"/>
                <a:cs typeface="Courier New"/>
              </a:rPr>
              <a:t>R_X86_64_32  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0000000000000000 </a:t>
            </a:r>
            <a:r>
              <a:rPr lang="fr-FR" sz="1600" dirty="0" err="1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cs typeface="Courier New"/>
              </a:rPr>
              <a:t>array</a:t>
            </a:r>
            <a:r>
              <a:rPr lang="fr-FR" sz="1600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cs typeface="Courier New"/>
              </a:rPr>
              <a:t> + 0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00000000001a 000a00000002 R_X86_64_PC32  0000000000000000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- 4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Relocation section '.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rela.eh_frame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' at offset 0x590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contains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1 entries:</a:t>
            </a:r>
          </a:p>
          <a:p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Offset       Info         Type          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Sym</a:t>
            </a:r>
            <a:r>
              <a:rPr lang="fr-FR" sz="1600" err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Value       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Sym.Name+Addend</a:t>
            </a:r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000000000020 000200000002 R_X86_64_PC32  0000000000000000 .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text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+ 0</a:t>
            </a:r>
            <a:endParaRPr lang="ro-RO" sz="1600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828800" y="1239390"/>
            <a:ext cx="5638799" cy="1479509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hu-HU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hu-HU" sz="1800" dirty="0">
                <a:solidFill>
                  <a:srgbClr val="C1651C"/>
                </a:solidFill>
                <a:latin typeface="Courier New"/>
                <a:cs typeface="Courier New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(int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){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Courier New"/>
                <a:cs typeface="Courier New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, 2);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val;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88582" y="2359869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64FC939D-54AC-442F-A267-FB246D992287}"/>
              </a:ext>
            </a:extLst>
          </p:cNvPr>
          <p:cNvSpPr/>
          <p:nvPr/>
        </p:nvSpPr>
        <p:spPr bwMode="auto">
          <a:xfrm>
            <a:off x="76200" y="4191000"/>
            <a:ext cx="8974666" cy="2231322"/>
          </a:xfrm>
          <a:prstGeom prst="wedgeRoundRectCallout">
            <a:avLst>
              <a:gd name="adj1" fmla="val 40629"/>
              <a:gd name="adj2" fmla="val 59219"/>
              <a:gd name="adj3" fmla="val 16667"/>
            </a:avLst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200" b="0" i="1" dirty="0"/>
              <a:t>Dear Linker, </a:t>
            </a:r>
          </a:p>
          <a:p>
            <a:r>
              <a:rPr lang="en-US" altLang="zh-CN" sz="2200" b="0" i="1"/>
              <a:t>       Please </a:t>
            </a:r>
            <a:r>
              <a:rPr lang="en-US" altLang="zh-CN" sz="2200" b="0" i="1" dirty="0"/>
              <a:t>patch</a:t>
            </a:r>
            <a:r>
              <a:rPr lang="en-US" altLang="zh-CN" sz="2200" b="0" i="1" dirty="0">
                <a:highlight>
                  <a:srgbClr val="FF9999"/>
                </a:highlight>
              </a:rPr>
              <a:t> the .</a:t>
            </a:r>
            <a:r>
              <a:rPr lang="en-US" altLang="zh-CN" sz="2200" b="0" i="1" dirty="0" err="1">
                <a:highlight>
                  <a:srgbClr val="FF9999"/>
                </a:highlight>
              </a:rPr>
              <a:t>rela.text</a:t>
            </a:r>
            <a:r>
              <a:rPr lang="en-US" altLang="zh-CN" sz="2200" b="0" i="1" dirty="0">
                <a:highlight>
                  <a:srgbClr val="FF9999"/>
                </a:highlight>
              </a:rPr>
              <a:t> section at offsets 0x15.</a:t>
            </a:r>
            <a:r>
              <a:rPr lang="en-US" altLang="zh-CN" sz="2200" b="0" i="1" dirty="0"/>
              <a:t> </a:t>
            </a:r>
            <a:r>
              <a:rPr lang="en-US" altLang="zh-CN" sz="2200" b="0" i="1" dirty="0">
                <a:highlight>
                  <a:srgbClr val="66CCFF"/>
                </a:highlight>
              </a:rPr>
              <a:t>Patch in a 32-bit value like following steps.</a:t>
            </a:r>
            <a:r>
              <a:rPr lang="en-US" altLang="zh-CN" sz="2200" b="0" i="1" dirty="0"/>
              <a:t> </a:t>
            </a:r>
            <a:r>
              <a:rPr lang="en-US" altLang="zh-CN" sz="2200" b="0" i="1" dirty="0">
                <a:highlight>
                  <a:srgbClr val="FF00FF"/>
                </a:highlight>
              </a:rPr>
              <a:t>When you determine the </a:t>
            </a:r>
            <a:r>
              <a:rPr lang="en-US" altLang="zh-CN" sz="2200" b="0" i="1" dirty="0" err="1">
                <a:highlight>
                  <a:srgbClr val="FF00FF"/>
                </a:highlight>
              </a:rPr>
              <a:t>addr</a:t>
            </a:r>
            <a:r>
              <a:rPr lang="en-US" altLang="zh-CN" sz="2200" b="0" i="1" dirty="0">
                <a:highlight>
                  <a:srgbClr val="FF00FF"/>
                </a:highlight>
              </a:rPr>
              <a:t> of .data</a:t>
            </a:r>
            <a:r>
              <a:rPr lang="en-US" altLang="zh-CN" sz="2200" b="0" i="1" dirty="0"/>
              <a:t>, compute </a:t>
            </a:r>
            <a:r>
              <a:rPr lang="en-US" altLang="zh-CN" sz="2200" b="0" i="1" dirty="0">
                <a:highlight>
                  <a:srgbClr val="66CCFF"/>
                </a:highlight>
              </a:rPr>
              <a:t>[</a:t>
            </a:r>
            <a:r>
              <a:rPr lang="en-US" altLang="zh-CN" sz="2200" b="0" i="1" dirty="0" err="1">
                <a:highlight>
                  <a:srgbClr val="66CCFF"/>
                </a:highlight>
              </a:rPr>
              <a:t>addr</a:t>
            </a:r>
            <a:r>
              <a:rPr lang="en-US" altLang="zh-CN" sz="2200" b="0" i="1" dirty="0">
                <a:highlight>
                  <a:srgbClr val="66CCFF"/>
                </a:highlight>
              </a:rPr>
              <a:t> of array] + [</a:t>
            </a:r>
            <a:r>
              <a:rPr lang="en-US" altLang="zh-CN" sz="2200" b="0" i="1" dirty="0">
                <a:highlight>
                  <a:srgbClr val="00FF00"/>
                </a:highlight>
              </a:rPr>
              <a:t>addend</a:t>
            </a:r>
            <a:r>
              <a:rPr lang="en-US" altLang="zh-CN" sz="2200" b="0" i="1" dirty="0">
                <a:highlight>
                  <a:srgbClr val="66CCFF"/>
                </a:highlight>
              </a:rPr>
              <a:t>, which equals 0] </a:t>
            </a:r>
            <a:r>
              <a:rPr lang="en-US" altLang="zh-CN" sz="2200" b="0" i="1" dirty="0"/>
              <a:t>and place the result at the prescribed place. </a:t>
            </a:r>
          </a:p>
          <a:p>
            <a:pPr indent="6096000"/>
            <a:r>
              <a:rPr lang="en-US" altLang="zh-CN" sz="2200" b="0" i="1" dirty="0"/>
              <a:t>Sincerely, </a:t>
            </a:r>
          </a:p>
          <a:p>
            <a:pPr indent="6096000"/>
            <a:r>
              <a:rPr lang="en-US" altLang="zh-CN" sz="2200" b="0" i="1" dirty="0"/>
              <a:t>Assembler</a:t>
            </a:r>
          </a:p>
        </p:txBody>
      </p:sp>
      <p:pic>
        <p:nvPicPr>
          <p:cNvPr id="18" name="Picture 2" descr="http://img.crcz.com/allimg/202002/21/1582258509361466.jpg">
            <a:extLst>
              <a:ext uri="{FF2B5EF4-FFF2-40B4-BE49-F238E27FC236}">
                <a16:creationId xmlns:a16="http://schemas.microsoft.com/office/drawing/2014/main" id="{AADEF084-25FB-481B-8139-F78696FD2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738" y="6202606"/>
            <a:ext cx="597797" cy="59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0544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 Program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139700" y="1928813"/>
            <a:ext cx="4508500" cy="2862322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hu-HU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hu-HU" sz="1800" dirty="0" err="1">
                <a:solidFill>
                  <a:srgbClr val="C1651C"/>
                </a:solidFill>
                <a:latin typeface="Courier New"/>
                <a:cs typeface="Courier New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endParaRPr lang="hu-HU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Courier New"/>
                <a:cs typeface="Courier New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, 2);</a:t>
            </a:r>
          </a:p>
          <a:p>
            <a:r>
              <a:rPr lang="fr-FR" sz="1800" dirty="0">
                <a:solidFill>
                  <a:srgbClr val="C200FF"/>
                </a:solidFill>
                <a:latin typeface="Courier New"/>
                <a:cs typeface="Courier New"/>
              </a:rPr>
              <a:t>    return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val;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724400" y="1928813"/>
            <a:ext cx="4256209" cy="2862323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800" dirty="0">
                <a:solidFill>
                  <a:srgbClr val="C1651C"/>
                </a:solidFill>
                <a:latin typeface="Courier New"/>
                <a:cs typeface="Courier New"/>
              </a:rPr>
              <a:t>s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fr-FR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8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 {</a:t>
            </a: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s += a[i];</a:t>
            </a:r>
          </a:p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Courier New"/>
                <a:cs typeface="Courier New"/>
              </a:rPr>
              <a:t> s;</a:t>
            </a:r>
          </a:p>
          <a:p>
            <a:r>
              <a:rPr lang="is-I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is-I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199906" y="4442937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871984" y="4433473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3904" y="445029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Relocation </a:t>
            </a:r>
            <a:r>
              <a:rPr lang="en-GB" altLang="zh-CN" dirty="0"/>
              <a:t>Entries </a:t>
            </a:r>
            <a:r>
              <a:rPr lang="en-US" altLang="zh-CN" dirty="0"/>
              <a:t>(in</a:t>
            </a:r>
            <a:r>
              <a:rPr lang="zh-CN" altLang="en-US" dirty="0"/>
              <a:t> </a:t>
            </a:r>
            <a:r>
              <a:rPr lang="en-US" altLang="zh-CN" dirty="0" err="1"/>
              <a:t>main.o</a:t>
            </a:r>
            <a:r>
              <a:rPr lang="en-US" altLang="zh-CN" dirty="0"/>
              <a:t>)</a:t>
            </a:r>
            <a:endParaRPr lang="en-GB" dirty="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2879053"/>
            <a:ext cx="9144000" cy="2310505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#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readelf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-r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main.o</a:t>
            </a:r>
            <a:b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Relocation section '.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rela.text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' at offset 0x560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contains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2 entries:</a:t>
            </a:r>
            <a:b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Offset       Info         Type          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Sym</a:t>
            </a:r>
            <a:r>
              <a:rPr lang="fr-FR" sz="1600" err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Value       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Sym.Name+Addend</a:t>
            </a:r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000000000015 00080000000a R_X86_64_32    0000000000000000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array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+ 0</a:t>
            </a:r>
          </a:p>
          <a:p>
            <a:r>
              <a:rPr lang="fr-FR" sz="1600" dirty="0">
                <a:solidFill>
                  <a:srgbClr val="000000"/>
                </a:solidFill>
                <a:highlight>
                  <a:srgbClr val="FF9999"/>
                </a:highlight>
                <a:latin typeface="Courier New"/>
                <a:cs typeface="Courier New"/>
              </a:rPr>
              <a:t>00000000001a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000000"/>
                </a:solidFill>
                <a:highlight>
                  <a:srgbClr val="FF00FF"/>
                </a:highlight>
                <a:latin typeface="Courier New"/>
                <a:cs typeface="Courier New"/>
              </a:rPr>
              <a:t>000a00000002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000000"/>
                </a:solidFill>
                <a:highlight>
                  <a:srgbClr val="66CCFF"/>
                </a:highlight>
                <a:latin typeface="Courier New"/>
                <a:cs typeface="Courier New"/>
              </a:rPr>
              <a:t>R_X86_64_PC32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0000000000000000 </a:t>
            </a:r>
            <a:r>
              <a:rPr lang="fr-FR" sz="1600" dirty="0" err="1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cs typeface="Courier New"/>
              </a:rPr>
              <a:t>sum</a:t>
            </a:r>
            <a:r>
              <a:rPr lang="fr-FR" sz="1600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cs typeface="Courier New"/>
              </a:rPr>
              <a:t> - 4</a:t>
            </a:r>
          </a:p>
          <a:p>
            <a:endParaRPr lang="fr-FR" sz="1600" dirty="0">
              <a:solidFill>
                <a:srgbClr val="000000"/>
              </a:solidFill>
              <a:highlight>
                <a:srgbClr val="00FF00"/>
              </a:highlight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Relocation section '.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rela.eh_frame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' at offset 0x590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contains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1 entries:</a:t>
            </a:r>
          </a:p>
          <a:p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Offset       Info         Type          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Sym</a:t>
            </a:r>
            <a:r>
              <a:rPr lang="fr-FR" sz="1600" err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Value       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Sym.Name+Addend</a:t>
            </a:r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000000000020 000200000002 R_X86_64_PC32  0000000000000000 .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text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+ 0</a:t>
            </a:r>
            <a:endParaRPr lang="ro-RO" sz="1600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828800" y="1239390"/>
            <a:ext cx="5638799" cy="1479509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hu-HU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hu-HU" sz="1800" dirty="0">
                <a:solidFill>
                  <a:srgbClr val="C1651C"/>
                </a:solidFill>
                <a:latin typeface="Courier New"/>
                <a:cs typeface="Courier New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(int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){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Courier New"/>
                <a:cs typeface="Courier New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, 2);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val;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88582" y="2359869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64FC939D-54AC-442F-A267-FB246D992287}"/>
              </a:ext>
            </a:extLst>
          </p:cNvPr>
          <p:cNvSpPr/>
          <p:nvPr/>
        </p:nvSpPr>
        <p:spPr bwMode="auto">
          <a:xfrm>
            <a:off x="60036" y="4234051"/>
            <a:ext cx="8974666" cy="2231322"/>
          </a:xfrm>
          <a:prstGeom prst="wedgeRoundRectCallout">
            <a:avLst>
              <a:gd name="adj1" fmla="val 40629"/>
              <a:gd name="adj2" fmla="val 59219"/>
              <a:gd name="adj3" fmla="val 16667"/>
            </a:avLst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200" b="0" i="1" dirty="0"/>
              <a:t>Dear Linker, </a:t>
            </a:r>
          </a:p>
          <a:p>
            <a:r>
              <a:rPr lang="en-US" altLang="zh-CN" sz="2200" b="0" i="1" dirty="0"/>
              <a:t>       Please patch</a:t>
            </a:r>
            <a:r>
              <a:rPr lang="en-US" altLang="zh-CN" sz="2200" b="0" i="1" dirty="0">
                <a:highlight>
                  <a:srgbClr val="FF9999"/>
                </a:highlight>
              </a:rPr>
              <a:t> the .</a:t>
            </a:r>
            <a:r>
              <a:rPr lang="en-US" altLang="zh-CN" sz="2200" b="0" i="1" dirty="0" err="1">
                <a:highlight>
                  <a:srgbClr val="FF9999"/>
                </a:highlight>
              </a:rPr>
              <a:t>rela.text</a:t>
            </a:r>
            <a:r>
              <a:rPr lang="en-US" altLang="zh-CN" sz="2200" b="0" i="1" dirty="0">
                <a:highlight>
                  <a:srgbClr val="FF9999"/>
                </a:highlight>
              </a:rPr>
              <a:t> section at offsets 0x1a.</a:t>
            </a:r>
            <a:r>
              <a:rPr lang="en-US" altLang="zh-CN" sz="2200" b="0" i="1" dirty="0"/>
              <a:t> </a:t>
            </a:r>
            <a:r>
              <a:rPr lang="en-US" altLang="zh-CN" sz="2200" b="0" i="1" dirty="0">
                <a:highlight>
                  <a:srgbClr val="66CCFF"/>
                </a:highlight>
              </a:rPr>
              <a:t>Patch in a 32-bit “PC-relative” value like following steps.</a:t>
            </a:r>
            <a:r>
              <a:rPr lang="en-US" altLang="zh-CN" sz="2200" b="0" i="1" dirty="0"/>
              <a:t> </a:t>
            </a:r>
            <a:r>
              <a:rPr lang="en-US" altLang="zh-CN" sz="2200" b="0" i="1" dirty="0">
                <a:highlight>
                  <a:srgbClr val="FF00FF"/>
                </a:highlight>
              </a:rPr>
              <a:t>When you determine the </a:t>
            </a:r>
            <a:r>
              <a:rPr lang="en-US" altLang="zh-CN" sz="2200" b="0" i="1" dirty="0" err="1">
                <a:highlight>
                  <a:srgbClr val="FF00FF"/>
                </a:highlight>
              </a:rPr>
              <a:t>addr</a:t>
            </a:r>
            <a:r>
              <a:rPr lang="en-US" altLang="zh-CN" sz="2200" b="0" i="1" dirty="0">
                <a:highlight>
                  <a:srgbClr val="FF00FF"/>
                </a:highlight>
              </a:rPr>
              <a:t> of sum</a:t>
            </a:r>
            <a:r>
              <a:rPr lang="en-US" altLang="zh-CN" sz="2200" b="0" i="1" dirty="0"/>
              <a:t>, compute </a:t>
            </a:r>
            <a:r>
              <a:rPr lang="en-US" altLang="zh-CN" sz="2200" b="0" i="1" dirty="0">
                <a:highlight>
                  <a:srgbClr val="66CCFF"/>
                </a:highlight>
              </a:rPr>
              <a:t>[</a:t>
            </a:r>
            <a:r>
              <a:rPr lang="en-US" altLang="zh-CN" sz="2200" b="0" i="1" dirty="0" err="1">
                <a:highlight>
                  <a:srgbClr val="66CCFF"/>
                </a:highlight>
              </a:rPr>
              <a:t>addr</a:t>
            </a:r>
            <a:r>
              <a:rPr lang="en-US" altLang="zh-CN" sz="2200" b="0" i="1" dirty="0">
                <a:highlight>
                  <a:srgbClr val="66CCFF"/>
                </a:highlight>
              </a:rPr>
              <a:t> of sum] + [</a:t>
            </a:r>
            <a:r>
              <a:rPr lang="en-US" altLang="zh-CN" sz="2200" b="0" i="1" dirty="0">
                <a:highlight>
                  <a:srgbClr val="00FF00"/>
                </a:highlight>
              </a:rPr>
              <a:t>addend</a:t>
            </a:r>
            <a:r>
              <a:rPr lang="en-US" altLang="zh-CN" sz="2200" b="0" i="1" dirty="0">
                <a:highlight>
                  <a:srgbClr val="66CCFF"/>
                </a:highlight>
              </a:rPr>
              <a:t>, which equals -4] – [</a:t>
            </a:r>
            <a:r>
              <a:rPr lang="en-US" altLang="zh-CN" sz="2200" b="0" i="1" dirty="0" err="1">
                <a:highlight>
                  <a:srgbClr val="66CCFF"/>
                </a:highlight>
              </a:rPr>
              <a:t>addr</a:t>
            </a:r>
            <a:r>
              <a:rPr lang="en-US" altLang="zh-CN" sz="2200" b="0" i="1" dirty="0">
                <a:highlight>
                  <a:srgbClr val="66CCFF"/>
                </a:highlight>
              </a:rPr>
              <a:t> of section + offset]</a:t>
            </a:r>
            <a:r>
              <a:rPr lang="en-US" altLang="zh-CN" sz="2200" b="0" i="1" dirty="0"/>
              <a:t>and place the result at the prescribed place. </a:t>
            </a:r>
          </a:p>
          <a:p>
            <a:pPr indent="6096000"/>
            <a:r>
              <a:rPr lang="en-US" altLang="zh-CN" sz="2200" b="0" i="1" dirty="0"/>
              <a:t>Sincerely, </a:t>
            </a:r>
          </a:p>
          <a:p>
            <a:pPr indent="6096000"/>
            <a:r>
              <a:rPr lang="en-US" altLang="zh-CN" sz="2200" b="0" i="1" dirty="0"/>
              <a:t>Assembler</a:t>
            </a:r>
          </a:p>
        </p:txBody>
      </p:sp>
      <p:pic>
        <p:nvPicPr>
          <p:cNvPr id="18" name="Picture 2" descr="http://img.crcz.com/allimg/202002/21/1582258509361466.jpg">
            <a:extLst>
              <a:ext uri="{FF2B5EF4-FFF2-40B4-BE49-F238E27FC236}">
                <a16:creationId xmlns:a16="http://schemas.microsoft.com/office/drawing/2014/main" id="{AADEF084-25FB-481B-8139-F78696FD2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738" y="6202606"/>
            <a:ext cx="597797" cy="59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5607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A25041C1-E748-42B9-98A7-7C2F88D8E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5349" y="1600200"/>
            <a:ext cx="4179647" cy="2310505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800" dirty="0">
                <a:solidFill>
                  <a:srgbClr val="C1651C"/>
                </a:solidFill>
                <a:latin typeface="Courier New"/>
                <a:cs typeface="Courier New"/>
              </a:rPr>
              <a:t>s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8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 {</a:t>
            </a: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s += a[i];</a:t>
            </a:r>
          </a:p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Courier New"/>
                <a:cs typeface="Courier New"/>
              </a:rPr>
              <a:t> s;</a:t>
            </a:r>
          </a:p>
          <a:p>
            <a:r>
              <a:rPr lang="is-I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3904" y="445029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Relocation Entries </a:t>
            </a:r>
            <a:r>
              <a:rPr lang="en-US" dirty="0"/>
              <a:t>(in</a:t>
            </a:r>
            <a:r>
              <a:rPr lang="zh-CN" altLang="en-US" dirty="0"/>
              <a:t> </a:t>
            </a:r>
            <a:r>
              <a:rPr lang="en-US" altLang="zh-CN" dirty="0" err="1"/>
              <a:t>sum.o</a:t>
            </a:r>
            <a:r>
              <a:rPr lang="en-US" altLang="zh-CN" dirty="0"/>
              <a:t>)</a:t>
            </a:r>
            <a:endParaRPr lang="en-GB" dirty="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4178401"/>
            <a:ext cx="9144000" cy="1079399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fr-FR" altLang="zh-CN" sz="1600" dirty="0">
                <a:solidFill>
                  <a:srgbClr val="000000"/>
                </a:solidFill>
                <a:latin typeface="Courier New"/>
                <a:cs typeface="Courier New"/>
              </a:rPr>
              <a:t># readelf -r </a:t>
            </a:r>
            <a:r>
              <a:rPr lang="en-US" altLang="zh-CN" sz="1600" dirty="0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fr-FR" altLang="zh-CN" sz="1600" dirty="0">
                <a:solidFill>
                  <a:srgbClr val="000000"/>
                </a:solidFill>
                <a:latin typeface="Courier New"/>
                <a:cs typeface="Courier New"/>
              </a:rPr>
              <a:t>.o</a:t>
            </a:r>
          </a:p>
          <a:p>
            <a:r>
              <a:rPr lang="fr-FR" altLang="zh-CN" sz="1600" dirty="0">
                <a:solidFill>
                  <a:srgbClr val="000000"/>
                </a:solidFill>
                <a:latin typeface="Courier New"/>
                <a:cs typeface="Courier New"/>
              </a:rPr>
              <a:t>Relocation section '.</a:t>
            </a:r>
            <a:r>
              <a:rPr lang="fr-FR" altLang="zh-CN" sz="1600" dirty="0" err="1">
                <a:solidFill>
                  <a:srgbClr val="000000"/>
                </a:solidFill>
                <a:latin typeface="Courier New"/>
                <a:cs typeface="Courier New"/>
              </a:rPr>
              <a:t>rela.eh_frame</a:t>
            </a:r>
            <a:r>
              <a:rPr lang="fr-FR" altLang="zh-CN" sz="1600" dirty="0">
                <a:solidFill>
                  <a:srgbClr val="000000"/>
                </a:solidFill>
                <a:latin typeface="Courier New"/>
                <a:cs typeface="Courier New"/>
              </a:rPr>
              <a:t>' at offset 0x4f8 </a:t>
            </a:r>
            <a:r>
              <a:rPr lang="fr-FR" altLang="zh-CN" sz="1600" dirty="0" err="1">
                <a:solidFill>
                  <a:srgbClr val="000000"/>
                </a:solidFill>
                <a:latin typeface="Courier New"/>
                <a:cs typeface="Courier New"/>
              </a:rPr>
              <a:t>contains</a:t>
            </a:r>
            <a:r>
              <a:rPr lang="fr-FR" altLang="zh-CN" sz="1600" dirty="0">
                <a:solidFill>
                  <a:srgbClr val="000000"/>
                </a:solidFill>
                <a:latin typeface="Courier New"/>
                <a:cs typeface="Courier New"/>
              </a:rPr>
              <a:t> 1 entries:</a:t>
            </a:r>
          </a:p>
          <a:p>
            <a:r>
              <a:rPr lang="fr-FR" altLang="zh-CN" sz="1600" dirty="0">
                <a:solidFill>
                  <a:srgbClr val="000000"/>
                </a:solidFill>
                <a:latin typeface="Courier New"/>
                <a:cs typeface="Courier New"/>
              </a:rPr>
              <a:t>Offset       Info         Type           Sym.Value        Sym.Name+Addend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000000000020 000200000002 R_X86_64_PC32  0000000000000000 .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text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+ 0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526070" y="3649764"/>
            <a:ext cx="871049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</a:t>
            </a: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6CECB6-875E-4840-9ADB-775B3F5BE595}"/>
              </a:ext>
            </a:extLst>
          </p:cNvPr>
          <p:cNvSpPr/>
          <p:nvPr/>
        </p:nvSpPr>
        <p:spPr bwMode="auto">
          <a:xfrm>
            <a:off x="3200400" y="4082196"/>
            <a:ext cx="1676400" cy="2013804"/>
          </a:xfrm>
          <a:prstGeom prst="rect">
            <a:avLst/>
          </a:prstGeom>
          <a:solidFill>
            <a:srgbClr val="66CCFF">
              <a:alpha val="50196"/>
            </a:srgbClr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type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909BD7-47AB-4598-AA42-641B7B07E2C0}"/>
              </a:ext>
            </a:extLst>
          </p:cNvPr>
          <p:cNvSpPr/>
          <p:nvPr/>
        </p:nvSpPr>
        <p:spPr bwMode="auto">
          <a:xfrm>
            <a:off x="0" y="4082196"/>
            <a:ext cx="1676400" cy="2013804"/>
          </a:xfrm>
          <a:prstGeom prst="rect">
            <a:avLst/>
          </a:prstGeom>
          <a:solidFill>
            <a:srgbClr val="FF9999">
              <a:alpha val="50196"/>
            </a:srgbClr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offset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6C0066F-C4C7-41CE-88E0-F4E82E5A21D4}"/>
              </a:ext>
            </a:extLst>
          </p:cNvPr>
          <p:cNvSpPr/>
          <p:nvPr/>
        </p:nvSpPr>
        <p:spPr bwMode="auto">
          <a:xfrm>
            <a:off x="7162800" y="4076334"/>
            <a:ext cx="1888066" cy="2013804"/>
          </a:xfrm>
          <a:prstGeom prst="rect">
            <a:avLst/>
          </a:prstGeom>
          <a:solidFill>
            <a:srgbClr val="92D050">
              <a:alpha val="50196"/>
            </a:srgbClr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symbol name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 &amp; addend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706983F-8CE4-4F04-8972-DCC27C5DEF96}"/>
              </a:ext>
            </a:extLst>
          </p:cNvPr>
          <p:cNvCxnSpPr>
            <a:cxnSpLocks/>
          </p:cNvCxnSpPr>
          <p:nvPr/>
        </p:nvCxnSpPr>
        <p:spPr bwMode="auto">
          <a:xfrm flipV="1">
            <a:off x="5334000" y="5013232"/>
            <a:ext cx="1828800" cy="1009346"/>
          </a:xfrm>
          <a:prstGeom prst="straightConnector1">
            <a:avLst/>
          </a:prstGeom>
          <a:noFill/>
          <a:ln w="5715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BA177A0-1BF9-43FD-BA3B-0A19085BAC07}"/>
              </a:ext>
            </a:extLst>
          </p:cNvPr>
          <p:cNvSpPr txBox="1"/>
          <p:nvPr/>
        </p:nvSpPr>
        <p:spPr>
          <a:xfrm>
            <a:off x="1905000" y="61980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itchFamily="34" charset="0"/>
              </a:rPr>
              <a:t>1 symbol to be relocated (.text)</a:t>
            </a:r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1667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3904" y="445029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Original Object File of </a:t>
            </a:r>
            <a:r>
              <a:rPr lang="en-GB" dirty="0" err="1"/>
              <a:t>main.o</a:t>
            </a:r>
            <a:endParaRPr lang="en-GB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828800" y="1239390"/>
            <a:ext cx="5638799" cy="1479509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hu-HU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hu-HU" sz="1800" dirty="0">
                <a:solidFill>
                  <a:srgbClr val="C1651C"/>
                </a:solidFill>
                <a:latin typeface="Courier New"/>
                <a:cs typeface="Courier New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(int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){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Courier New"/>
                <a:cs typeface="Courier New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, 2);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val;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88582" y="2359869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704B421D-6B1B-416F-9ED6-EAB21322D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45559"/>
            <a:ext cx="9144000" cy="3801747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0000000000000000 &lt;main&gt;: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 0:   55                      push   %rbp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 1:   48 89 e5                mov    %rsp,%rbp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 4:   48 83 ec 20             sub    $0x20,%rsp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 8:   89 7d ec                mov    %edi,-0x14(%rbp)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 b:   48 89 75 e0             mov    %rsi,-0x20(%rbp)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 f:   be 02 00 00 00          mov    $0x2,%esi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14:   bf 00 00 00 00          mov    $0x0,%edi</a:t>
            </a:r>
            <a:r>
              <a:rPr lang="en-US" sz="1600" dirty="0">
                <a:latin typeface="Courier New"/>
                <a:ea typeface="msgothic" charset="0"/>
                <a:cs typeface="Courier New"/>
              </a:rPr>
              <a:t>       </a:t>
            </a:r>
            <a:r>
              <a:rPr lang="sk-SK" altLang="zh-CN" sz="1600" dirty="0">
                <a:solidFill>
                  <a:srgbClr val="3366FF"/>
                </a:solidFill>
                <a:latin typeface="Courier New"/>
                <a:cs typeface="Courier New"/>
              </a:rPr>
              <a:t># %edi = &amp;array</a:t>
            </a:r>
            <a:endParaRPr lang="ro-RO" sz="1600" dirty="0">
              <a:latin typeface="Courier New"/>
              <a:ea typeface="msgothic" charset="0"/>
              <a:cs typeface="Courier New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                      15: </a:t>
            </a:r>
            <a:r>
              <a:rPr lang="en-US" altLang="zh-CN" sz="1600" dirty="0">
                <a:solidFill>
                  <a:srgbClr val="FF0000"/>
                </a:solidFill>
                <a:latin typeface="Courier New"/>
                <a:cs typeface="Courier New"/>
              </a:rPr>
              <a:t>R_X86_64_32 array          </a:t>
            </a:r>
            <a:r>
              <a:rPr lang="en-US" altLang="zh-CN" sz="1600" dirty="0">
                <a:solidFill>
                  <a:srgbClr val="3366FF"/>
                </a:solidFill>
                <a:latin typeface="Courier New"/>
                <a:cs typeface="Courier New"/>
              </a:rPr>
              <a:t># Relocation entry</a:t>
            </a:r>
            <a:endParaRPr lang="ro-RO" sz="1600" dirty="0">
              <a:latin typeface="Courier New"/>
              <a:ea typeface="msgothic" charset="0"/>
              <a:cs typeface="Courier New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19:   e8 00 00 00 00          callq  1e &lt;main+0x1e&gt;</a:t>
            </a:r>
            <a:r>
              <a:rPr lang="en-US" altLang="zh-CN" sz="1600" dirty="0">
                <a:solidFill>
                  <a:srgbClr val="3366FF"/>
                </a:solidFill>
                <a:latin typeface="Courier New"/>
                <a:cs typeface="Courier New"/>
              </a:rPr>
              <a:t>  # sum()</a:t>
            </a:r>
            <a:endParaRPr lang="ro-RO" sz="1600" dirty="0">
              <a:latin typeface="Courier New"/>
              <a:ea typeface="msgothic" charset="0"/>
              <a:cs typeface="Courier New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                      1a: </a:t>
            </a:r>
            <a:r>
              <a:rPr lang="en-US" altLang="zh-CN" sz="1600" dirty="0">
                <a:solidFill>
                  <a:srgbClr val="FF0000"/>
                </a:solidFill>
                <a:latin typeface="Courier New"/>
                <a:cs typeface="Courier New"/>
              </a:rPr>
              <a:t>R_X86_64_PC32 sum-0x4      </a:t>
            </a:r>
            <a:r>
              <a:rPr lang="en-US" altLang="zh-CN" sz="1600" dirty="0">
                <a:solidFill>
                  <a:srgbClr val="3366FF"/>
                </a:solidFill>
                <a:latin typeface="Courier New"/>
                <a:cs typeface="Courier New"/>
              </a:rPr>
              <a:t># Relocation entry</a:t>
            </a:r>
            <a:endParaRPr lang="ro-RO" sz="1600" dirty="0">
              <a:latin typeface="Courier New"/>
              <a:ea typeface="msgothic" charset="0"/>
              <a:cs typeface="Courier New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1e:   89 45 fc                mov    %eax,-0x4(%rbp)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21:   8b 45 fc                mov    -0x4(%rbp),%eax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24:   c9                      leaveq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25:   c3                      retq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o-RO" sz="1600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FFFB590F-0D36-459B-9814-2ADFD81EB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0287" y="2890884"/>
            <a:ext cx="2933713" cy="306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Source: </a:t>
            </a:r>
            <a:r>
              <a:rPr lang="en-GB" sz="1400" b="1" dirty="0" err="1">
                <a:latin typeface="Courier New" pitchFamily="49" charset="0"/>
                <a:ea typeface="msgothic" charset="0"/>
                <a:cs typeface="msgothic" charset="0"/>
              </a:rPr>
              <a:t>objdump</a:t>
            </a:r>
            <a:r>
              <a:rPr lang="en-GB" sz="1400" b="1" dirty="0">
                <a:latin typeface="Courier New" pitchFamily="49" charset="0"/>
                <a:ea typeface="msgothic" charset="0"/>
                <a:cs typeface="msgothic" charset="0"/>
              </a:rPr>
              <a:t> –r –d </a:t>
            </a:r>
            <a:r>
              <a:rPr lang="en-GB" sz="1400" b="1" dirty="0" err="1"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sz="14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0148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A25041C1-E748-42B9-98A7-7C2F88D8E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914400"/>
            <a:ext cx="4179647" cy="2033506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){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800" dirty="0">
                <a:solidFill>
                  <a:srgbClr val="C1651C"/>
                </a:solidFill>
                <a:latin typeface="Courier New"/>
                <a:cs typeface="Courier New"/>
              </a:rPr>
              <a:t>s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8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 {</a:t>
            </a: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s += a[i];</a:t>
            </a:r>
          </a:p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Courier New"/>
                <a:cs typeface="Courier New"/>
              </a:rPr>
              <a:t> s;</a:t>
            </a:r>
          </a:p>
          <a:p>
            <a:r>
              <a:rPr lang="is-I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41425" y="240934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/>
              <a:t>Original Object File of </a:t>
            </a:r>
            <a:r>
              <a:rPr lang="en-GB" altLang="zh-CN" dirty="0" err="1"/>
              <a:t>sum.o</a:t>
            </a:r>
            <a:endParaRPr lang="en-GB" dirty="0"/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1F1D171D-0F90-4873-9A70-D9490B617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2" y="1295400"/>
            <a:ext cx="9144000" cy="5422063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0000000000000000 &lt;sum&gt;: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 0</a:t>
            </a:r>
            <a:r>
              <a:rPr lang="ro-RO" sz="1600">
                <a:latin typeface="Courier New"/>
                <a:ea typeface="msgothic" charset="0"/>
                <a:cs typeface="Courier New"/>
              </a:rPr>
              <a:t>:   55                      </a:t>
            </a:r>
            <a:r>
              <a:rPr lang="ro-RO" sz="1600" dirty="0">
                <a:latin typeface="Courier New"/>
                <a:ea typeface="msgothic" charset="0"/>
                <a:cs typeface="Courier New"/>
              </a:rPr>
              <a:t>push   %rbp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 1:   48 </a:t>
            </a:r>
            <a:r>
              <a:rPr lang="ro-RO" sz="1600">
                <a:latin typeface="Courier New"/>
                <a:ea typeface="msgothic" charset="0"/>
                <a:cs typeface="Courier New"/>
              </a:rPr>
              <a:t>89 e5                </a:t>
            </a:r>
            <a:r>
              <a:rPr lang="ro-RO" sz="1600" dirty="0">
                <a:latin typeface="Courier New"/>
                <a:ea typeface="msgothic" charset="0"/>
                <a:cs typeface="Courier New"/>
              </a:rPr>
              <a:t>mov    %rsp,%rbp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 4:   48 89 </a:t>
            </a:r>
            <a:r>
              <a:rPr lang="ro-RO" sz="1600">
                <a:latin typeface="Courier New"/>
                <a:ea typeface="msgothic" charset="0"/>
                <a:cs typeface="Courier New"/>
              </a:rPr>
              <a:t>7d e8             </a:t>
            </a:r>
            <a:r>
              <a:rPr lang="ro-RO" sz="1600" dirty="0">
                <a:latin typeface="Courier New"/>
                <a:ea typeface="msgothic" charset="0"/>
                <a:cs typeface="Courier New"/>
              </a:rPr>
              <a:t>mov    %rdi,-0x18(%rbp)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 8:   89 </a:t>
            </a:r>
            <a:r>
              <a:rPr lang="ro-RO" sz="1600">
                <a:latin typeface="Courier New"/>
                <a:ea typeface="msgothic" charset="0"/>
                <a:cs typeface="Courier New"/>
              </a:rPr>
              <a:t>75 e4                </a:t>
            </a:r>
            <a:r>
              <a:rPr lang="ro-RO" sz="1600" dirty="0">
                <a:latin typeface="Courier New"/>
                <a:ea typeface="msgothic" charset="0"/>
                <a:cs typeface="Courier New"/>
              </a:rPr>
              <a:t>mov    %esi,-0x1c(%rbp)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 b:   c7 45 fc 00 00 00 00    movl   $0x0,-0x4(%rbp)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12:   c7 45 f8 00 00 00 00    movl   $0x0,-0x8(%rbp)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19:   </a:t>
            </a:r>
            <a:r>
              <a:rPr lang="ro-RO" sz="1600">
                <a:latin typeface="Courier New"/>
                <a:ea typeface="msgothic" charset="0"/>
                <a:cs typeface="Courier New"/>
              </a:rPr>
              <a:t>eb 1d                   </a:t>
            </a:r>
            <a:r>
              <a:rPr lang="ro-RO" sz="1600" dirty="0">
                <a:latin typeface="Courier New"/>
                <a:ea typeface="msgothic" charset="0"/>
                <a:cs typeface="Courier New"/>
              </a:rPr>
              <a:t>jmp    38 &lt;sum+0x38&gt;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1b:   8b </a:t>
            </a:r>
            <a:r>
              <a:rPr lang="ro-RO" sz="1600">
                <a:latin typeface="Courier New"/>
                <a:ea typeface="msgothic" charset="0"/>
                <a:cs typeface="Courier New"/>
              </a:rPr>
              <a:t>45 f8                </a:t>
            </a:r>
            <a:r>
              <a:rPr lang="ro-RO" sz="1600" dirty="0">
                <a:latin typeface="Courier New"/>
                <a:ea typeface="msgothic" charset="0"/>
                <a:cs typeface="Courier New"/>
              </a:rPr>
              <a:t>mov    -0x8(%rbp),%eax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1e:   </a:t>
            </a:r>
            <a:r>
              <a:rPr lang="ro-RO" sz="1600">
                <a:latin typeface="Courier New"/>
                <a:ea typeface="msgothic" charset="0"/>
                <a:cs typeface="Courier New"/>
              </a:rPr>
              <a:t>48 98                   </a:t>
            </a:r>
            <a:r>
              <a:rPr lang="ro-RO" sz="1600" dirty="0">
                <a:latin typeface="Courier New"/>
                <a:ea typeface="msgothic" charset="0"/>
                <a:cs typeface="Courier New"/>
              </a:rPr>
              <a:t>cltq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20:   48 8d 14 85 00 00 00    lea    0x0(,%rax,4),%rdx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27:  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28:   48 8b </a:t>
            </a:r>
            <a:r>
              <a:rPr lang="ro-RO" sz="1600">
                <a:latin typeface="Courier New"/>
                <a:ea typeface="msgothic" charset="0"/>
                <a:cs typeface="Courier New"/>
              </a:rPr>
              <a:t>45 e8             </a:t>
            </a:r>
            <a:r>
              <a:rPr lang="ro-RO" sz="1600" dirty="0">
                <a:latin typeface="Courier New"/>
                <a:ea typeface="msgothic" charset="0"/>
                <a:cs typeface="Courier New"/>
              </a:rPr>
              <a:t>mov    -0x18(%rbp),%rax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2c:   48 </a:t>
            </a:r>
            <a:r>
              <a:rPr lang="ro-RO" sz="1600">
                <a:latin typeface="Courier New"/>
                <a:ea typeface="msgothic" charset="0"/>
                <a:cs typeface="Courier New"/>
              </a:rPr>
              <a:t>01 d0                </a:t>
            </a:r>
            <a:r>
              <a:rPr lang="ro-RO" sz="1600" dirty="0">
                <a:latin typeface="Courier New"/>
                <a:ea typeface="msgothic" charset="0"/>
                <a:cs typeface="Courier New"/>
              </a:rPr>
              <a:t>add    %rdx,%rax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2f:   </a:t>
            </a:r>
            <a:r>
              <a:rPr lang="ro-RO" sz="1600">
                <a:latin typeface="Courier New"/>
                <a:ea typeface="msgothic" charset="0"/>
                <a:cs typeface="Courier New"/>
              </a:rPr>
              <a:t>8b 00                   </a:t>
            </a:r>
            <a:r>
              <a:rPr lang="ro-RO" sz="1600" dirty="0">
                <a:latin typeface="Courier New"/>
                <a:ea typeface="msgothic" charset="0"/>
                <a:cs typeface="Courier New"/>
              </a:rPr>
              <a:t>mov    (%rax),%eax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31:   01 </a:t>
            </a:r>
            <a:r>
              <a:rPr lang="ro-RO" sz="1600">
                <a:latin typeface="Courier New"/>
                <a:ea typeface="msgothic" charset="0"/>
                <a:cs typeface="Courier New"/>
              </a:rPr>
              <a:t>45 fc                </a:t>
            </a:r>
            <a:r>
              <a:rPr lang="ro-RO" sz="1600" dirty="0">
                <a:latin typeface="Courier New"/>
                <a:ea typeface="msgothic" charset="0"/>
                <a:cs typeface="Courier New"/>
              </a:rPr>
              <a:t>add    %eax,-0x4(%rbp)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34:   83 45 </a:t>
            </a:r>
            <a:r>
              <a:rPr lang="ro-RO" sz="1600">
                <a:latin typeface="Courier New"/>
                <a:ea typeface="msgothic" charset="0"/>
                <a:cs typeface="Courier New"/>
              </a:rPr>
              <a:t>f8 01             </a:t>
            </a:r>
            <a:r>
              <a:rPr lang="ro-RO" sz="1600" dirty="0">
                <a:latin typeface="Courier New"/>
                <a:ea typeface="msgothic" charset="0"/>
                <a:cs typeface="Courier New"/>
              </a:rPr>
              <a:t>addl   $0x1,-0x8(%rbp)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38:   8b </a:t>
            </a:r>
            <a:r>
              <a:rPr lang="ro-RO" sz="1600">
                <a:latin typeface="Courier New"/>
                <a:ea typeface="msgothic" charset="0"/>
                <a:cs typeface="Courier New"/>
              </a:rPr>
              <a:t>45 f8                </a:t>
            </a:r>
            <a:r>
              <a:rPr lang="ro-RO" sz="1600" dirty="0">
                <a:latin typeface="Courier New"/>
                <a:ea typeface="msgothic" charset="0"/>
                <a:cs typeface="Courier New"/>
              </a:rPr>
              <a:t>mov    -0x8(%rbp),%eax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3b:   3b </a:t>
            </a:r>
            <a:r>
              <a:rPr lang="ro-RO" sz="1600">
                <a:latin typeface="Courier New"/>
                <a:ea typeface="msgothic" charset="0"/>
                <a:cs typeface="Courier New"/>
              </a:rPr>
              <a:t>45 e4                </a:t>
            </a:r>
            <a:r>
              <a:rPr lang="ro-RO" sz="1600" dirty="0">
                <a:latin typeface="Courier New"/>
                <a:ea typeface="msgothic" charset="0"/>
                <a:cs typeface="Courier New"/>
              </a:rPr>
              <a:t>cmp    -0x1c(%rbp),%eax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3e:   </a:t>
            </a:r>
            <a:r>
              <a:rPr lang="ro-RO" sz="1600">
                <a:latin typeface="Courier New"/>
                <a:ea typeface="msgothic" charset="0"/>
                <a:cs typeface="Courier New"/>
              </a:rPr>
              <a:t>7c db                   </a:t>
            </a:r>
            <a:r>
              <a:rPr lang="ro-RO" sz="1600" dirty="0">
                <a:latin typeface="Courier New"/>
                <a:ea typeface="msgothic" charset="0"/>
                <a:cs typeface="Courier New"/>
              </a:rPr>
              <a:t>jl     1b &lt;sum+0x1b&gt;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40:   8b </a:t>
            </a:r>
            <a:r>
              <a:rPr lang="ro-RO" sz="1600">
                <a:latin typeface="Courier New"/>
                <a:ea typeface="msgothic" charset="0"/>
                <a:cs typeface="Courier New"/>
              </a:rPr>
              <a:t>45 fc                </a:t>
            </a:r>
            <a:r>
              <a:rPr lang="ro-RO" sz="1600" dirty="0">
                <a:latin typeface="Courier New"/>
                <a:ea typeface="msgothic" charset="0"/>
                <a:cs typeface="Courier New"/>
              </a:rPr>
              <a:t>mov    -0x4(%rbp),%eax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43</a:t>
            </a:r>
            <a:r>
              <a:rPr lang="ro-RO" sz="1600">
                <a:latin typeface="Courier New"/>
                <a:ea typeface="msgothic" charset="0"/>
                <a:cs typeface="Courier New"/>
              </a:rPr>
              <a:t>:   5d                      </a:t>
            </a:r>
            <a:r>
              <a:rPr lang="ro-RO" sz="1600" dirty="0">
                <a:latin typeface="Courier New"/>
                <a:ea typeface="msgothic" charset="0"/>
                <a:cs typeface="Courier New"/>
              </a:rPr>
              <a:t>pop    %rbp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44</a:t>
            </a:r>
            <a:r>
              <a:rPr lang="ro-RO" sz="1600">
                <a:latin typeface="Courier New"/>
                <a:ea typeface="msgothic" charset="0"/>
                <a:cs typeface="Courier New"/>
              </a:rPr>
              <a:t>:   c3                      </a:t>
            </a:r>
            <a:r>
              <a:rPr lang="ro-RO" sz="1600" dirty="0">
                <a:latin typeface="Courier New"/>
                <a:ea typeface="msgothic" charset="0"/>
                <a:cs typeface="Courier New"/>
              </a:rPr>
              <a:t>retq</a:t>
            </a:r>
          </a:p>
        </p:txBody>
      </p:sp>
    </p:spTree>
    <p:extLst>
      <p:ext uri="{BB962C8B-B14F-4D97-AF65-F5344CB8AC3E}">
        <p14:creationId xmlns:p14="http://schemas.microsoft.com/office/powerpoint/2010/main" val="40642688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B9846-7FB6-4A12-8ADF-81E80F4C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Little Bit of Preparation for Linking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E63A2F-ACAC-4FFD-9B3A-AF52979E3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4090" y="1362075"/>
            <a:ext cx="4578909" cy="4972050"/>
          </a:xfrm>
        </p:spPr>
        <p:txBody>
          <a:bodyPr/>
          <a:lstStyle/>
          <a:p>
            <a:r>
              <a:rPr lang="en-US" altLang="zh-CN" sz="2400" dirty="0"/>
              <a:t>Linking script can be used to configure your linking process.</a:t>
            </a:r>
          </a:p>
          <a:p>
            <a:r>
              <a:rPr lang="en-US" altLang="zh-CN" sz="2400" dirty="0"/>
              <a:t>start address of sections could be specified</a:t>
            </a:r>
          </a:p>
          <a:p>
            <a:pPr lvl="1"/>
            <a:r>
              <a:rPr lang="en-US" altLang="zh-CN" sz="2000" dirty="0"/>
              <a:t>.text</a:t>
            </a:r>
            <a:r>
              <a:rPr lang="zh-CN" altLang="en-US" sz="2000" dirty="0"/>
              <a:t> </a:t>
            </a:r>
            <a:r>
              <a:rPr lang="en-US" altLang="zh-CN" sz="2000" dirty="0"/>
              <a:t>starts at 0xbabe00</a:t>
            </a:r>
          </a:p>
          <a:p>
            <a:pPr lvl="1"/>
            <a:r>
              <a:rPr lang="en-US" altLang="zh-CN" sz="2000" dirty="0"/>
              <a:t>.data starts at 0xcafe00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Using:</a:t>
            </a:r>
          </a:p>
          <a:p>
            <a:pPr marL="0" indent="0">
              <a:buNone/>
            </a:pPr>
            <a:r>
              <a:rPr lang="en-US" altLang="zh-CN" sz="2400" dirty="0" err="1"/>
              <a:t>gcc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a.lds</a:t>
            </a:r>
            <a:r>
              <a:rPr lang="en-US" altLang="zh-CN" sz="2400" dirty="0"/>
              <a:t> –o m </a:t>
            </a:r>
            <a:r>
              <a:rPr lang="en-US" altLang="zh-CN" sz="2400" dirty="0" err="1"/>
              <a:t>main.o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sum.o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B3A1B3-2091-48D4-9116-D63AB0E66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1362075"/>
            <a:ext cx="3352800" cy="4972050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SECTIONS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.text 0x00BABE00: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*(.text)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. = ALIGN(0);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.data 0x00CAFE00: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*(.data)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74851B5-6375-4BBE-ADD6-9C394290F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9990" y="5867400"/>
            <a:ext cx="871049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a.lds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9650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id="{237F6BF0-82F7-4B1C-8ECB-0CBD7B119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41878"/>
            <a:ext cx="2819401" cy="2353722"/>
          </a:xfrm>
          <a:prstGeom prst="rect">
            <a:avLst/>
          </a:prstGeom>
          <a:solidFill>
            <a:srgbClr val="FF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0000000000000000 &lt;main&gt;: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 0:   55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 1:   48 89 e5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 4:   48 83 ec 20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 8:   89 7d ec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 b:   48 89 75 e0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 f:   be 02 00 00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14:   bf </a:t>
            </a:r>
            <a:r>
              <a:rPr lang="ro-RO" sz="1200" dirty="0">
                <a:highlight>
                  <a:srgbClr val="FF0000"/>
                </a:highlight>
                <a:latin typeface="Courier New"/>
                <a:ea typeface="msgothic" charset="0"/>
                <a:cs typeface="Courier New"/>
              </a:rPr>
              <a:t>00 00 00 00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19:   e8 </a:t>
            </a:r>
            <a:r>
              <a:rPr lang="ro-RO" sz="1200" dirty="0">
                <a:highlight>
                  <a:srgbClr val="66CCFF"/>
                </a:highlight>
                <a:latin typeface="Courier New"/>
                <a:ea typeface="msgothic" charset="0"/>
                <a:cs typeface="Courier New"/>
              </a:rPr>
              <a:t>00 00 00 00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1e:   89 45 fc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21:   8b 45 fc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24:   c9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25:   c3</a:t>
            </a: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1F1D171D-0F90-4873-9A70-D9490B617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1" y="2834807"/>
            <a:ext cx="2819400" cy="4089454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0000000000000000 &lt;sum&gt;: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 0:   55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 1:   48 89 e5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 4:   48 89 7d e8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 8:   89 75 e4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 b:   c7 45 fc 00 00 00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12:   c7 45 f8 00 00 00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19:   eb 1d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1b:   8b 45 f8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1e:   48 98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20:   48 8d 14 85 00 00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27:  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28:   48 8b 45 e8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2c:   48 01 d0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2f:   8b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31:   01 45 fc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34:   83 45 f8 01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38:   8b 45 f8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3b:   3b 45 e4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3e:   7c db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40:   8b 45 fc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43:   5d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44:   c3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8E657EA7-7EF7-4619-BECC-3A981BFCD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923" y="228600"/>
            <a:ext cx="2971800" cy="6693052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0000000000babe00 &lt;_start&gt;: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...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0000000000babf18 &lt;main&gt;: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babf18:  55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babf19:  48 89 e5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babf1c:  48 83 ec 20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babf20:  89 7d ec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babf23:  48 89 75 e0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babf27:  be 02 00 00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babf2c:  bf </a:t>
            </a:r>
            <a:r>
              <a:rPr lang="ro-RO" sz="1200" dirty="0">
                <a:highlight>
                  <a:srgbClr val="FF0000"/>
                </a:highlight>
                <a:latin typeface="Courier New"/>
                <a:ea typeface="msgothic" charset="0"/>
                <a:cs typeface="Courier New"/>
              </a:rPr>
              <a:t>10 fe ca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babf31:  e8 </a:t>
            </a:r>
            <a:r>
              <a:rPr lang="ro-RO" sz="1200" dirty="0">
                <a:highlight>
                  <a:srgbClr val="66CCFF"/>
                </a:highlight>
                <a:latin typeface="Courier New"/>
                <a:ea typeface="msgothic" charset="0"/>
                <a:cs typeface="Courier New"/>
              </a:rPr>
              <a:t>0a 00 00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babf36:  89 45 fc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babf39:  8b 45 fc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babf3c:  c9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babf3d:  c3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0000000000babf40 &lt;sum&gt;: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babf40:  55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babf41:  48 89 e5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babf44:  48 89 7d e8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babf48:  89 75 e4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babf4b:  c7 45 fc 00 00 00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babf52:  c7 45 f8 00 00 00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babf59:  eb 1d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babf5b:  8b 45 f8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babf5e:  48 98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babf60:  48 8d 14 85 00 00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babf67: 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babf68:  48 8b 45 e8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babf6c:  48 01 d0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babf6f:  8b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babf71:  01 45 fc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babf74:  83 45 f8 01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babf78:  8b 45 f8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babf7b:  3b 45 e4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babf7e:  7c db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babf80:  8b 45 fc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babf83:  5d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babf84:  c3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567A8A6C-B73D-4953-A31F-A4512B159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0044" y="541878"/>
            <a:ext cx="3163955" cy="1312283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Disassembly of section .data: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0000000000cafe00 &lt;__data_start&gt;: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 ...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0000000000cafe10 &lt;array&gt;: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cafe10:  01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cafe12:  00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cafe14:  02 00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8A208A9-BA54-45A1-BD27-9B16B12C056F}"/>
              </a:ext>
            </a:extLst>
          </p:cNvPr>
          <p:cNvSpPr txBox="1"/>
          <p:nvPr/>
        </p:nvSpPr>
        <p:spPr>
          <a:xfrm>
            <a:off x="462734" y="141768"/>
            <a:ext cx="2339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.text=0xbabe00</a:t>
            </a:r>
            <a:endParaRPr lang="zh-CN" altLang="en-US" sz="20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5EA9386-A82D-412E-A3AE-01CCC0E01BCC}"/>
              </a:ext>
            </a:extLst>
          </p:cNvPr>
          <p:cNvCxnSpPr>
            <a:cxnSpLocks/>
          </p:cNvCxnSpPr>
          <p:nvPr/>
        </p:nvCxnSpPr>
        <p:spPr bwMode="auto">
          <a:xfrm flipV="1">
            <a:off x="2848219" y="326910"/>
            <a:ext cx="704338" cy="14593"/>
          </a:xfrm>
          <a:prstGeom prst="straightConnector1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EB79262-5684-4124-8A2D-C68B61AE302E}"/>
              </a:ext>
            </a:extLst>
          </p:cNvPr>
          <p:cNvSpPr txBox="1"/>
          <p:nvPr/>
        </p:nvSpPr>
        <p:spPr>
          <a:xfrm>
            <a:off x="5923723" y="1854161"/>
            <a:ext cx="2339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.data=0xcafe00</a:t>
            </a:r>
            <a:endParaRPr lang="zh-CN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1DD2189-0B74-4888-A8F1-D07AFD01E0AA}"/>
              </a:ext>
            </a:extLst>
          </p:cNvPr>
          <p:cNvCxnSpPr>
            <a:cxnSpLocks/>
          </p:cNvCxnSpPr>
          <p:nvPr/>
        </p:nvCxnSpPr>
        <p:spPr bwMode="auto">
          <a:xfrm flipV="1">
            <a:off x="6400800" y="914400"/>
            <a:ext cx="581386" cy="1066802"/>
          </a:xfrm>
          <a:prstGeom prst="straightConnector1">
            <a:avLst/>
          </a:prstGeom>
          <a:noFill/>
          <a:ln w="5715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665DA7C-3356-4E9C-94BE-A8177E4324AC}"/>
              </a:ext>
            </a:extLst>
          </p:cNvPr>
          <p:cNvSpPr txBox="1"/>
          <p:nvPr/>
        </p:nvSpPr>
        <p:spPr>
          <a:xfrm>
            <a:off x="5867400" y="2337137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addr_of_array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=0xcafe10</a:t>
            </a:r>
          </a:p>
          <a:p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the value 0xcafe10 to modify the content here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89F850D-D0A3-45E8-857D-F89DB0C0B80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163714" y="1964620"/>
            <a:ext cx="796875" cy="1295796"/>
          </a:xfrm>
          <a:prstGeom prst="straightConnector1">
            <a:avLst/>
          </a:prstGeom>
          <a:noFill/>
          <a:ln w="5715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8596FA2-2E00-4446-BE02-DF2CDAC2DAE8}"/>
              </a:ext>
            </a:extLst>
          </p:cNvPr>
          <p:cNvSpPr txBox="1"/>
          <p:nvPr/>
        </p:nvSpPr>
        <p:spPr>
          <a:xfrm>
            <a:off x="5923721" y="3511392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addr_of_main</a:t>
            </a:r>
            <a:r>
              <a:rPr lang="en-US" altLang="zh-CN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=0xbabf18</a:t>
            </a:r>
          </a:p>
          <a:p>
            <a:r>
              <a:rPr lang="en-US" altLang="zh-CN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addr_of_sum</a:t>
            </a:r>
            <a:r>
              <a:rPr lang="en-US" altLang="zh-CN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=0xbabf40</a:t>
            </a:r>
          </a:p>
          <a:p>
            <a:r>
              <a:rPr lang="en-US" altLang="zh-CN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offset = 0x1a</a:t>
            </a:r>
          </a:p>
          <a:p>
            <a:r>
              <a:rPr lang="en-US" altLang="zh-CN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addend = -4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91C1BE2-666D-4858-9F23-127AE4FDB9D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123964" y="3024816"/>
            <a:ext cx="1892946" cy="955242"/>
          </a:xfrm>
          <a:prstGeom prst="straightConnector1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Rectangle 3">
            <a:extLst>
              <a:ext uri="{FF2B5EF4-FFF2-40B4-BE49-F238E27FC236}">
                <a16:creationId xmlns:a16="http://schemas.microsoft.com/office/drawing/2014/main" id="{DE21371E-C8A3-4CB2-9300-439C82396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629" y="2477144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sz="1800" b="1" i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957DFBCC-793A-4AE3-9D94-7392E18A9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502" y="6536727"/>
            <a:ext cx="871049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latin typeface="Courier New" pitchFamily="49" charset="0"/>
                <a:ea typeface="msgothic" charset="0"/>
                <a:cs typeface="msgothic" charset="0"/>
              </a:rPr>
              <a:t>sum.o</a:t>
            </a:r>
            <a:endParaRPr lang="en-GB" sz="1800" b="1" i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9DA3C10D-7B5C-4CEB-895A-AC9EAAAEB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773" y="6536727"/>
            <a:ext cx="1560340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latin typeface="Courier New" pitchFamily="49" charset="0"/>
                <a:ea typeface="msgothic" charset="0"/>
                <a:cs typeface="msgothic" charset="0"/>
              </a:rPr>
              <a:t>executable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DED579C-FEBA-4C69-B372-7A065F5F8E8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098572" y="762000"/>
            <a:ext cx="1955993" cy="2971800"/>
          </a:xfrm>
          <a:prstGeom prst="straightConnector1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0C80512-1897-45B3-A22F-C22729879805}"/>
              </a:ext>
            </a:extLst>
          </p:cNvPr>
          <p:cNvSpPr txBox="1"/>
          <p:nvPr/>
        </p:nvSpPr>
        <p:spPr>
          <a:xfrm>
            <a:off x="5960589" y="4801024"/>
            <a:ext cx="32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solidFill>
                  <a:srgbClr val="66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refptr</a:t>
            </a:r>
            <a:endParaRPr lang="en-US" altLang="zh-CN" sz="1800" dirty="0">
              <a:solidFill>
                <a:srgbClr val="66CC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800" dirty="0">
                <a:solidFill>
                  <a:srgbClr val="66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0xbabf18 + 0x1a</a:t>
            </a:r>
          </a:p>
          <a:p>
            <a:r>
              <a:rPr lang="en-US" altLang="zh-CN" sz="1800" dirty="0">
                <a:solidFill>
                  <a:srgbClr val="66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0xbabf32</a:t>
            </a:r>
          </a:p>
          <a:p>
            <a:endParaRPr lang="en-US" altLang="zh-CN" sz="1800" dirty="0">
              <a:solidFill>
                <a:srgbClr val="66CC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800" dirty="0">
                <a:solidFill>
                  <a:srgbClr val="66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1800" dirty="0" err="1">
                <a:solidFill>
                  <a:srgbClr val="66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refptr</a:t>
            </a:r>
            <a:r>
              <a:rPr lang="en-US" altLang="zh-CN" sz="1800" dirty="0">
                <a:solidFill>
                  <a:srgbClr val="66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(content)</a:t>
            </a:r>
          </a:p>
          <a:p>
            <a:r>
              <a:rPr lang="en-US" altLang="zh-CN" sz="1800" dirty="0">
                <a:solidFill>
                  <a:srgbClr val="66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=0xbabf40-4–0xbabf32</a:t>
            </a:r>
            <a:endParaRPr lang="zh-CN" altLang="en-US" sz="1800" dirty="0">
              <a:solidFill>
                <a:srgbClr val="66CC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800" dirty="0">
                <a:solidFill>
                  <a:srgbClr val="66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=0x0a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54DA9FF-27A8-4E30-8BA7-393E605068CF}"/>
              </a:ext>
            </a:extLst>
          </p:cNvPr>
          <p:cNvCxnSpPr>
            <a:cxnSpLocks/>
          </p:cNvCxnSpPr>
          <p:nvPr/>
        </p:nvCxnSpPr>
        <p:spPr bwMode="auto">
          <a:xfrm flipV="1">
            <a:off x="6552338" y="1198019"/>
            <a:ext cx="676868" cy="1266159"/>
          </a:xfrm>
          <a:prstGeom prst="straightConnector1">
            <a:avLst/>
          </a:prstGeom>
          <a:noFill/>
          <a:ln w="5715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1AE2FC2-358A-4113-B155-B61E188C7F1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437823" y="2105137"/>
            <a:ext cx="1579087" cy="4137738"/>
          </a:xfrm>
          <a:prstGeom prst="straightConnector1">
            <a:avLst/>
          </a:prstGeom>
          <a:noFill/>
          <a:ln w="57150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463198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7" grpId="0"/>
      <p:bldP spid="22" grpId="0"/>
      <p:bldP spid="2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B60CC-A2DA-4BA5-B44B-2A34A6DC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Linking Order Matters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33227-CF65-4CC1-A2FA-55E1A8617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en-US" altLang="zh-CN" dirty="0" err="1"/>
              <a:t>a.lds</a:t>
            </a:r>
            <a:r>
              <a:rPr lang="en-US" altLang="zh-CN" dirty="0"/>
              <a:t> –o m </a:t>
            </a:r>
            <a:r>
              <a:rPr lang="en-US" altLang="zh-CN" dirty="0" err="1"/>
              <a:t>main.o</a:t>
            </a:r>
            <a:r>
              <a:rPr lang="en-US" altLang="zh-CN" dirty="0"/>
              <a:t> </a:t>
            </a:r>
            <a:r>
              <a:rPr lang="en-US" altLang="zh-CN" dirty="0" err="1"/>
              <a:t>sum.o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vs.</a:t>
            </a:r>
          </a:p>
          <a:p>
            <a:endParaRPr lang="en-US" altLang="zh-CN" dirty="0"/>
          </a:p>
          <a:p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en-US" altLang="zh-CN" dirty="0" err="1"/>
              <a:t>a.lds</a:t>
            </a:r>
            <a:r>
              <a:rPr lang="en-US" altLang="zh-CN" dirty="0"/>
              <a:t> –o m </a:t>
            </a:r>
            <a:r>
              <a:rPr lang="en-US" altLang="zh-CN" dirty="0" err="1"/>
              <a:t>sum.o</a:t>
            </a:r>
            <a:r>
              <a:rPr lang="en-US" altLang="zh-CN" dirty="0"/>
              <a:t> </a:t>
            </a:r>
            <a:r>
              <a:rPr lang="en-US" altLang="zh-CN" dirty="0" err="1"/>
              <a:t>main.o</a:t>
            </a:r>
            <a:r>
              <a:rPr lang="en-US" altLang="zh-CN" dirty="0"/>
              <a:t>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9F8D6E2F-1542-4039-89BE-3597F2739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018" y="251791"/>
            <a:ext cx="4062582" cy="6693052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0000000000babe00 &lt;_start&gt;: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...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highlight>
                  <a:srgbClr val="00FFFF"/>
                </a:highlight>
                <a:latin typeface="Courier New"/>
                <a:ea typeface="msgothic" charset="0"/>
                <a:cs typeface="Courier New"/>
              </a:rPr>
              <a:t>0000000000babf18 &lt;main&gt;: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babf18:  55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babf19:  48 89 e5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babf1c:  48 83 ec 20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babf20:  89 7d ec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babf23:  48 89 75 e0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babf27:  be 02 00 00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babf2c:  bf </a:t>
            </a:r>
            <a:r>
              <a:rPr lang="ro-RO" sz="1200" dirty="0">
                <a:highlight>
                  <a:srgbClr val="FF0000"/>
                </a:highlight>
                <a:latin typeface="Courier New"/>
                <a:ea typeface="msgothic" charset="0"/>
                <a:cs typeface="Courier New"/>
              </a:rPr>
              <a:t>10 fe ca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babf31:  e8 </a:t>
            </a:r>
            <a:r>
              <a:rPr lang="ro-RO" sz="1200" dirty="0">
                <a:highlight>
                  <a:srgbClr val="66CCFF"/>
                </a:highlight>
                <a:latin typeface="Courier New"/>
                <a:ea typeface="msgothic" charset="0"/>
                <a:cs typeface="Courier New"/>
              </a:rPr>
              <a:t>0a 00 00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babf36:  89 45 fc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babf39:  8b 45 fc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babf3c:  c9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babf3d:  c3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highlight>
                  <a:srgbClr val="00FFFF"/>
                </a:highlight>
                <a:latin typeface="Courier New"/>
                <a:ea typeface="msgothic" charset="0"/>
                <a:cs typeface="Courier New"/>
              </a:rPr>
              <a:t>0000000000babf40 &lt;sum&gt;: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babf40:  55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babf41:  48 89 e5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babf44:  48 89 7d e8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babf48:  89 75 e4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babf4b:  c7 45 fc 00 00 00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babf52:  c7 45 f8 00 00 00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babf59:  eb 1d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babf5b:  8b 45 f8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babf5e:  48 98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babf60:  48 8d 14 85 00 00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babf67: 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babf68:  48 8b 45 e8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babf6c:  48 01 d0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babf6f:  8b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babf71:  01 45 fc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babf74:  83 45 f8 01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babf78:  8b 45 f8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babf7b:  3b 45 e4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babf7e:  7c db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babf80:  8b 45 fc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babf83:  5d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babf84:  c3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DC06C25F-CB6A-4229-8B4C-1ACD541A0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457" y="251791"/>
            <a:ext cx="4062582" cy="7040198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0000000000babe00 &lt;_start&gt;: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...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highlight>
                  <a:srgbClr val="00FFFF"/>
                </a:highlight>
                <a:latin typeface="Courier New"/>
                <a:ea typeface="msgothic" charset="0"/>
                <a:cs typeface="Courier New"/>
              </a:rPr>
              <a:t>0000000000babf18 &lt;sum&gt;: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babf18:       55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babf19:       48 89 e5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babf1c:       48 89 7d e8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babf20:       89 75 e4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babf23:       c7 45 fc 00 00 00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babf2a:       c7 45 f8 00 00 00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babf31:       eb 1d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babf33:       8b 45 f8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babf36:       48 98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babf38:       48 8d 14 85 00 00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babf3f:      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babf40:       48 8b 45 e8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babf44:       48 01 d0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babf47:       8b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babf49:       01 45 fc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babf4c:       83 45 f8 01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babf50:       8b 45 f8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babf53:       3b 45 e4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babf56:       7c db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babf58:       8b 45 fc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babf5b:       5d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babf5c:       c3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babf5d:       00 00</a:t>
            </a:r>
            <a:endParaRPr lang="en-US" sz="1200" dirty="0">
              <a:latin typeface="Courier New"/>
              <a:ea typeface="msgothic" charset="0"/>
              <a:cs typeface="Courier New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highlight>
                  <a:srgbClr val="00FFFF"/>
                </a:highlight>
                <a:latin typeface="Courier New"/>
                <a:ea typeface="msgothic" charset="0"/>
                <a:cs typeface="Courier New"/>
              </a:rPr>
              <a:t>0000000000babf60 &lt;main&gt;: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babf60:       55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babf61:       48 89 e5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babf64:       48 83 ec 20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babf68:       89 7d ec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babf6b:       48 89 75 e0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babf6f:       be 02 00 00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babf74:       bf </a:t>
            </a:r>
            <a:r>
              <a:rPr lang="ro-RO" sz="1200" dirty="0">
                <a:highlight>
                  <a:srgbClr val="FF0000"/>
                </a:highlight>
                <a:latin typeface="Courier New"/>
                <a:ea typeface="msgothic" charset="0"/>
                <a:cs typeface="Courier New"/>
              </a:rPr>
              <a:t>10 fe ca 00</a:t>
            </a:r>
            <a:r>
              <a:rPr lang="ro-RO" sz="1200" dirty="0">
                <a:latin typeface="Courier New"/>
                <a:ea typeface="msgothic" charset="0"/>
                <a:cs typeface="Courier New"/>
              </a:rPr>
              <a:t>         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babf79:       e8 </a:t>
            </a:r>
            <a:r>
              <a:rPr lang="ro-RO" sz="1200" dirty="0">
                <a:highlight>
                  <a:srgbClr val="66CCFF"/>
                </a:highlight>
                <a:latin typeface="Courier New"/>
                <a:ea typeface="msgothic" charset="0"/>
                <a:cs typeface="Courier New"/>
              </a:rPr>
              <a:t>9a ff ff ff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babf7e:       89 45 fc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babf81:       8b 45 fc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babf84:       c9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babf85:       c3</a:t>
            </a: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59947027-FC9D-4E49-AA1D-44CFFF435B6A}"/>
              </a:ext>
            </a:extLst>
          </p:cNvPr>
          <p:cNvCxnSpPr/>
          <p:nvPr/>
        </p:nvCxnSpPr>
        <p:spPr bwMode="auto">
          <a:xfrm rot="16200000" flipH="1">
            <a:off x="2395539" y="2405061"/>
            <a:ext cx="4124325" cy="3733800"/>
          </a:xfrm>
          <a:prstGeom prst="curvedConnector3">
            <a:avLst>
              <a:gd name="adj1" fmla="val 95065"/>
            </a:avLst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84E06CC-5A24-42CC-BA6E-75D9E5AA843F}"/>
              </a:ext>
            </a:extLst>
          </p:cNvPr>
          <p:cNvSpPr txBox="1"/>
          <p:nvPr/>
        </p:nvSpPr>
        <p:spPr>
          <a:xfrm>
            <a:off x="2286000" y="5918625"/>
            <a:ext cx="1903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Calibri" pitchFamily="34" charset="0"/>
              </a:rPr>
              <a:t>It differs with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Calibri" pitchFamily="34" charset="0"/>
              </a:rPr>
              <a:t>linking order</a:t>
            </a:r>
            <a:endParaRPr lang="zh-CN" altLang="en-US" dirty="0">
              <a:solidFill>
                <a:schemeClr val="accent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40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5070" y="304800"/>
            <a:ext cx="8831262" cy="1054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Libraries: Packaging a Set of Functions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161" y="1333500"/>
            <a:ext cx="8307387" cy="52959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to package functions commonly used by programmers?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Math, I/O, memory management, string manipulation, etc.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Awkward, given the linker framework so far: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solidFill>
                  <a:srgbClr val="990000"/>
                </a:solidFill>
              </a:rPr>
              <a:t>Option 1:</a:t>
            </a:r>
            <a:r>
              <a:rPr lang="en-GB" dirty="0"/>
              <a:t> Put all functions into a single source file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Programmers link </a:t>
            </a:r>
            <a:r>
              <a:rPr lang="en-GB" sz="2800" b="1" dirty="0">
                <a:solidFill>
                  <a:srgbClr val="C00000"/>
                </a:solidFill>
              </a:rPr>
              <a:t>big</a:t>
            </a:r>
            <a:r>
              <a:rPr lang="en-GB" dirty="0"/>
              <a:t> object file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Space and time inefficient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solidFill>
                  <a:srgbClr val="990000"/>
                </a:solidFill>
              </a:rPr>
              <a:t>Option 2:</a:t>
            </a:r>
            <a:r>
              <a:rPr lang="en-GB" dirty="0"/>
              <a:t> Put each function in a separate source file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Programmers explicitly link appropriate binaries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More efficient, but burdensome on the programmer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9412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Solution: Libraries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447800"/>
            <a:ext cx="8459787" cy="47672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solidFill>
                  <a:srgbClr val="990000"/>
                </a:solidFill>
              </a:rPr>
              <a:t>Static libraries </a:t>
            </a:r>
            <a:r>
              <a:rPr lang="en-GB" dirty="0"/>
              <a:t>(.</a:t>
            </a:r>
            <a:r>
              <a:rPr lang="en-GB" dirty="0">
                <a:latin typeface="Courier New" pitchFamily="49" charset="0"/>
              </a:rPr>
              <a:t>a</a:t>
            </a:r>
            <a:r>
              <a:rPr lang="en-GB" dirty="0"/>
              <a:t> </a:t>
            </a:r>
            <a:r>
              <a:rPr lang="en-GB" dirty="0">
                <a:solidFill>
                  <a:srgbClr val="000004"/>
                </a:solidFill>
              </a:rPr>
              <a:t>archive files</a:t>
            </a:r>
            <a:r>
              <a:rPr lang="en-GB" dirty="0"/>
              <a:t>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dirty="0">
                <a:solidFill>
                  <a:srgbClr val="C00000"/>
                </a:solidFill>
              </a:rPr>
              <a:t>合并：</a:t>
            </a:r>
            <a:r>
              <a:rPr lang="en-GB" dirty="0">
                <a:solidFill>
                  <a:srgbClr val="C00000"/>
                </a:solidFill>
              </a:rPr>
              <a:t>Concatenate</a:t>
            </a:r>
            <a:r>
              <a:rPr lang="en-GB" dirty="0"/>
              <a:t> related relocatable object files into a single file with an index (called an </a:t>
            </a:r>
            <a:r>
              <a:rPr lang="en-GB" i="1" dirty="0"/>
              <a:t>archive</a:t>
            </a:r>
            <a:r>
              <a:rPr lang="en-GB" dirty="0"/>
              <a:t>).</a:t>
            </a:r>
          </a:p>
          <a:p>
            <a:pPr lvl="1"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dirty="0"/>
              <a:t>解析：</a:t>
            </a:r>
            <a:r>
              <a:rPr lang="en-GB" dirty="0"/>
              <a:t>Enhance linker so that it tries to </a:t>
            </a:r>
            <a:r>
              <a:rPr lang="en-GB" dirty="0">
                <a:solidFill>
                  <a:srgbClr val="C00000"/>
                </a:solidFill>
              </a:rPr>
              <a:t>resolve unresolved external references </a:t>
            </a:r>
            <a:r>
              <a:rPr lang="en-GB" dirty="0"/>
              <a:t>by looking for the symbols in one or more archives.</a:t>
            </a:r>
          </a:p>
          <a:p>
            <a:pPr lvl="1">
              <a:buSzPct val="75000"/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dirty="0"/>
              <a:t>链接：</a:t>
            </a:r>
            <a:r>
              <a:rPr lang="en-GB" dirty="0"/>
              <a:t>If an archive member file resolves reference, </a:t>
            </a:r>
            <a:r>
              <a:rPr lang="en-GB" dirty="0">
                <a:solidFill>
                  <a:srgbClr val="C00000"/>
                </a:solidFill>
              </a:rPr>
              <a:t>link </a:t>
            </a:r>
            <a:r>
              <a:rPr lang="en-GB" dirty="0"/>
              <a:t>it  into the executable.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Creating Static Libraries</a:t>
            </a:r>
          </a:p>
        </p:txBody>
      </p:sp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12954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09600" y="2289869"/>
            <a:ext cx="1371600" cy="360909"/>
          </a:xfrm>
          <a:prstGeom prst="rect">
            <a:avLst/>
          </a:prstGeom>
          <a:solidFill>
            <a:srgbClr val="DEDFF5"/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71525" y="1615181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err="1">
                <a:latin typeface="Courier New" pitchFamily="49" charset="0"/>
                <a:ea typeface="msgothic" charset="0"/>
                <a:cs typeface="msgothic" charset="0"/>
              </a:rPr>
              <a:t>atoi.c</a:t>
            </a: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955675" y="2986781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atoi.o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286000" y="2289869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2297113" y="1615181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printf.c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316163" y="2986781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printf.o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29718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12954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29718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2971800" y="3364606"/>
            <a:ext cx="1588" cy="47148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511425" y="4674294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H="1">
            <a:off x="3884613" y="3302694"/>
            <a:ext cx="1298575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1828800" y="3836094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 (</a:t>
            </a:r>
            <a:r>
              <a:rPr lang="en-GB" sz="1800" b="1" err="1">
                <a:latin typeface="Calibri" pitchFamily="34" charset="0"/>
                <a:ea typeface="msgothic" charset="0"/>
                <a:cs typeface="msgothic" charset="0"/>
              </a:rPr>
              <a:t>ar</a:t>
            </a: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3886200" y="2159694"/>
            <a:ext cx="436563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...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4572000" y="2300981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4583113" y="1626294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random.c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4602163" y="2997894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random.o</a:t>
            </a:r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5257800" y="1931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5257800" y="2693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1295400" y="3302694"/>
            <a:ext cx="1219200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5095875" y="3759894"/>
            <a:ext cx="3637832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rs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libc.a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atoi.o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…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random.o</a:t>
            </a:r>
            <a:endParaRPr lang="en-GB" sz="1600" b="1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2971800" y="4279006"/>
            <a:ext cx="1588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3886200" y="4654714"/>
            <a:ext cx="2971800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C standard library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457200" y="5562600"/>
            <a:ext cx="830738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kern="0" err="1">
                <a:latin typeface="Calibri" pitchFamily="34" charset="0"/>
              </a:rPr>
              <a:t>Archiver</a:t>
            </a:r>
            <a:r>
              <a:rPr lang="en-GB" sz="2000" kern="0">
                <a:latin typeface="Calibri" pitchFamily="34" charset="0"/>
              </a:rPr>
              <a:t> allows incremental updates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sz="2000" kern="0">
                <a:latin typeface="Calibri" pitchFamily="34" charset="0"/>
              </a:rPr>
              <a:t>Recompile function that changes and replace .o file in archive.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kern="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2575D-4E19-45E7-9AE9-F4626B9D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Compiler Driver</a:t>
            </a:r>
            <a:r>
              <a:rPr lang="zh-CN" altLang="en-US" dirty="0"/>
              <a:t>，</a:t>
            </a:r>
            <a:r>
              <a:rPr lang="en-US" altLang="zh-CN" dirty="0"/>
              <a:t>GCC as an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0B34AF-DD40-4623-BBEE-F5D4339C5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en-US" altLang="zh-CN" dirty="0"/>
              <a:t> is the compiler driver in compilation toolchain</a:t>
            </a:r>
            <a:r>
              <a:rPr lang="zh-CN" altLang="en-US" dirty="0"/>
              <a:t>工具链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Gcc</a:t>
            </a:r>
            <a:r>
              <a:rPr lang="en-US" altLang="zh-CN" dirty="0"/>
              <a:t> invokes several other compilation phases</a:t>
            </a:r>
          </a:p>
          <a:p>
            <a:pPr lvl="1"/>
            <a:r>
              <a:rPr lang="en-US" altLang="zh-CN" dirty="0" err="1"/>
              <a:t>cpp</a:t>
            </a:r>
            <a:r>
              <a:rPr lang="en-US" altLang="zh-CN" dirty="0"/>
              <a:t>, the preprocessor</a:t>
            </a:r>
          </a:p>
          <a:p>
            <a:pPr lvl="1"/>
            <a:r>
              <a:rPr lang="en-US" altLang="zh-CN" dirty="0"/>
              <a:t>cc1, the Compiler</a:t>
            </a:r>
          </a:p>
          <a:p>
            <a:pPr lvl="1"/>
            <a:r>
              <a:rPr lang="en-US" altLang="zh-CN" dirty="0"/>
              <a:t>as/gas, the assembler</a:t>
            </a:r>
          </a:p>
          <a:p>
            <a:pPr lvl="1"/>
            <a:r>
              <a:rPr lang="en-US" altLang="zh-CN" dirty="0" err="1"/>
              <a:t>ld</a:t>
            </a:r>
            <a:r>
              <a:rPr lang="en-US" altLang="zh-CN" dirty="0"/>
              <a:t>, the linker</a:t>
            </a:r>
          </a:p>
          <a:p>
            <a:r>
              <a:rPr lang="en-US" altLang="zh-CN" dirty="0"/>
              <a:t>What does each one do?  What are their outputs?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4" name="AutoShape 3">
            <a:extLst>
              <a:ext uri="{FF2B5EF4-FFF2-40B4-BE49-F238E27FC236}">
                <a16:creationId xmlns:a16="http://schemas.microsoft.com/office/drawing/2014/main" id="{F6F66855-D4F9-4594-B243-F49263844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4572000"/>
            <a:ext cx="1143000" cy="990600"/>
          </a:xfrm>
          <a:prstGeom prst="roundRect">
            <a:avLst>
              <a:gd name="adj" fmla="val 0"/>
            </a:avLst>
          </a:prstGeom>
          <a:solidFill>
            <a:srgbClr val="F6F5BD"/>
          </a:solidFill>
          <a:ln w="936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flatTx/>
          </a:bodyPr>
          <a:lstStyle>
            <a:defPPr>
              <a:defRPr lang="en-GB"/>
            </a:defPPr>
            <a:lvl1pPr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 pitchFamily="34" charset="0"/>
                <a:ea typeface="DejaVu LGC Sans" charset="0"/>
                <a:cs typeface="Calibri" panose="020F0502020204030204" pitchFamily="34" charset="0"/>
              </a:rPr>
              <a:t>Pre-</a:t>
            </a: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 pitchFamily="34" charset="0"/>
                <a:ea typeface="DejaVu LGC Sans" charset="0"/>
                <a:cs typeface="Calibri" panose="020F0502020204030204" pitchFamily="34" charset="0"/>
              </a:rPr>
              <a:t>processor</a:t>
            </a:r>
          </a:p>
        </p:txBody>
      </p:sp>
      <p:sp>
        <p:nvSpPr>
          <p:cNvPr id="25" name="AutoShape 4">
            <a:extLst>
              <a:ext uri="{FF2B5EF4-FFF2-40B4-BE49-F238E27FC236}">
                <a16:creationId xmlns:a16="http://schemas.microsoft.com/office/drawing/2014/main" id="{719C5B0A-9D0E-42A2-8D65-5D35C6C9F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575" y="4572000"/>
            <a:ext cx="1143000" cy="990600"/>
          </a:xfrm>
          <a:prstGeom prst="roundRect">
            <a:avLst>
              <a:gd name="adj" fmla="val 0"/>
            </a:avLst>
          </a:prstGeom>
          <a:solidFill>
            <a:srgbClr val="F6F5BD"/>
          </a:solidFill>
          <a:ln w="936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flatTx/>
          </a:bodyPr>
          <a:lstStyle>
            <a:defPPr>
              <a:defRPr lang="en-GB"/>
            </a:defPPr>
            <a:lvl1pPr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ysClr val="windowText" lastClr="000000"/>
                </a:solidFill>
                <a:latin typeface="Calibri" panose="020F0502020204030204" pitchFamily="34" charset="0"/>
                <a:ea typeface="DejaVu LGC Sans" charset="0"/>
                <a:cs typeface="Calibri" panose="020F0502020204030204" pitchFamily="34" charset="0"/>
              </a:rPr>
              <a:t>Compiler</a:t>
            </a:r>
          </a:p>
        </p:txBody>
      </p:sp>
      <p:sp>
        <p:nvSpPr>
          <p:cNvPr id="26" name="AutoShape 5">
            <a:extLst>
              <a:ext uri="{FF2B5EF4-FFF2-40B4-BE49-F238E27FC236}">
                <a16:creationId xmlns:a16="http://schemas.microsoft.com/office/drawing/2014/main" id="{25810F70-3EFF-4CA8-A32B-6495318E1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975" y="4572000"/>
            <a:ext cx="1143000" cy="990600"/>
          </a:xfrm>
          <a:prstGeom prst="roundRect">
            <a:avLst>
              <a:gd name="adj" fmla="val 0"/>
            </a:avLst>
          </a:prstGeom>
          <a:solidFill>
            <a:srgbClr val="F6F5BD"/>
          </a:solidFill>
          <a:ln w="936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flatTx/>
          </a:bodyPr>
          <a:lstStyle>
            <a:defPPr>
              <a:defRPr lang="en-GB"/>
            </a:defPPr>
            <a:lvl1pPr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ysClr val="windowText" lastClr="000000"/>
                </a:solidFill>
                <a:latin typeface="Calibri" panose="020F0502020204030204" pitchFamily="34" charset="0"/>
                <a:ea typeface="DejaVu LGC Sans" charset="0"/>
                <a:cs typeface="Calibri" panose="020F0502020204030204" pitchFamily="34" charset="0"/>
              </a:rPr>
              <a:t>Linker</a:t>
            </a:r>
          </a:p>
        </p:txBody>
      </p:sp>
      <p:sp>
        <p:nvSpPr>
          <p:cNvPr id="27" name="AutoShape 6">
            <a:extLst>
              <a:ext uri="{FF2B5EF4-FFF2-40B4-BE49-F238E27FC236}">
                <a16:creationId xmlns:a16="http://schemas.microsoft.com/office/drawing/2014/main" id="{B1E47C02-CD83-4B57-BE12-AFF248E6F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9175" y="4572000"/>
            <a:ext cx="1143000" cy="990600"/>
          </a:xfrm>
          <a:prstGeom prst="roundRect">
            <a:avLst>
              <a:gd name="adj" fmla="val 0"/>
            </a:avLst>
          </a:prstGeom>
          <a:solidFill>
            <a:srgbClr val="F6F5BD"/>
          </a:solidFill>
          <a:ln w="936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flatTx/>
          </a:bodyPr>
          <a:lstStyle>
            <a:defPPr>
              <a:defRPr lang="en-GB"/>
            </a:defPPr>
            <a:lvl1pPr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ysClr val="windowText" lastClr="000000"/>
                </a:solidFill>
                <a:latin typeface="Calibri" panose="020F0502020204030204" pitchFamily="34" charset="0"/>
                <a:ea typeface="DejaVu LGC Sans" charset="0"/>
                <a:cs typeface="Calibri" panose="020F0502020204030204" pitchFamily="34" charset="0"/>
              </a:rPr>
              <a:t>Assembler</a:t>
            </a:r>
          </a:p>
        </p:txBody>
      </p:sp>
      <p:cxnSp>
        <p:nvCxnSpPr>
          <p:cNvPr id="28" name="AutoShape 7">
            <a:extLst>
              <a:ext uri="{FF2B5EF4-FFF2-40B4-BE49-F238E27FC236}">
                <a16:creationId xmlns:a16="http://schemas.microsoft.com/office/drawing/2014/main" id="{58858EE9-FDA5-4325-A950-39B2DBDF6CC4}"/>
              </a:ext>
            </a:extLst>
          </p:cNvPr>
          <p:cNvCxnSpPr>
            <a:cxnSpLocks noChangeShapeType="1"/>
            <a:stCxn id="24" idx="3"/>
            <a:endCxn id="25" idx="1"/>
          </p:cNvCxnSpPr>
          <p:nvPr/>
        </p:nvCxnSpPr>
        <p:spPr bwMode="auto">
          <a:xfrm>
            <a:off x="2238375" y="5067300"/>
            <a:ext cx="838200" cy="0"/>
          </a:xfrm>
          <a:prstGeom prst="straightConnector1">
            <a:avLst/>
          </a:prstGeom>
          <a:noFill/>
          <a:ln w="28440" cap="sq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9" name="AutoShape 8">
            <a:extLst>
              <a:ext uri="{FF2B5EF4-FFF2-40B4-BE49-F238E27FC236}">
                <a16:creationId xmlns:a16="http://schemas.microsoft.com/office/drawing/2014/main" id="{9DCCF31A-8637-4A19-B261-B148831767CE}"/>
              </a:ext>
            </a:extLst>
          </p:cNvPr>
          <p:cNvCxnSpPr>
            <a:cxnSpLocks noChangeShapeType="1"/>
            <a:stCxn id="25" idx="3"/>
            <a:endCxn id="27" idx="1"/>
          </p:cNvCxnSpPr>
          <p:nvPr/>
        </p:nvCxnSpPr>
        <p:spPr bwMode="auto">
          <a:xfrm>
            <a:off x="4219575" y="5067300"/>
            <a:ext cx="609600" cy="0"/>
          </a:xfrm>
          <a:prstGeom prst="straightConnector1">
            <a:avLst/>
          </a:prstGeom>
          <a:noFill/>
          <a:ln w="28440" cap="sq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0" name="AutoShape 9">
            <a:extLst>
              <a:ext uri="{FF2B5EF4-FFF2-40B4-BE49-F238E27FC236}">
                <a16:creationId xmlns:a16="http://schemas.microsoft.com/office/drawing/2014/main" id="{76BF559E-D86A-486B-88F9-B30F591CCF35}"/>
              </a:ext>
            </a:extLst>
          </p:cNvPr>
          <p:cNvCxnSpPr>
            <a:cxnSpLocks noChangeShapeType="1"/>
            <a:stCxn id="27" idx="3"/>
            <a:endCxn id="26" idx="1"/>
          </p:cNvCxnSpPr>
          <p:nvPr/>
        </p:nvCxnSpPr>
        <p:spPr bwMode="auto">
          <a:xfrm>
            <a:off x="5972175" y="5067300"/>
            <a:ext cx="685800" cy="0"/>
          </a:xfrm>
          <a:prstGeom prst="straightConnector1">
            <a:avLst/>
          </a:prstGeom>
          <a:noFill/>
          <a:ln w="28440" cap="sq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1" name="Line 10">
            <a:extLst>
              <a:ext uri="{FF2B5EF4-FFF2-40B4-BE49-F238E27FC236}">
                <a16:creationId xmlns:a16="http://schemas.microsoft.com/office/drawing/2014/main" id="{08A3DFB9-3C0C-4723-B213-798050AA5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75" y="5105400"/>
            <a:ext cx="685800" cy="1588"/>
          </a:xfrm>
          <a:prstGeom prst="line">
            <a:avLst/>
          </a:prstGeom>
          <a:noFill/>
          <a:ln w="28440" cap="sq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>
            <a:defPPr>
              <a:defRPr lang="en-GB"/>
            </a:defPPr>
            <a:lvl1pPr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Line 11">
            <a:extLst>
              <a:ext uri="{FF2B5EF4-FFF2-40B4-BE49-F238E27FC236}">
                <a16:creationId xmlns:a16="http://schemas.microsoft.com/office/drawing/2014/main" id="{0835FBD3-1E78-4871-BE47-E124EB14EC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0975" y="5105400"/>
            <a:ext cx="838200" cy="1588"/>
          </a:xfrm>
          <a:prstGeom prst="line">
            <a:avLst/>
          </a:prstGeom>
          <a:noFill/>
          <a:ln w="28440" cap="sq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>
            <a:defPPr>
              <a:defRPr lang="en-GB"/>
            </a:defPPr>
            <a:lvl1pPr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 Box 12">
            <a:extLst>
              <a:ext uri="{FF2B5EF4-FFF2-40B4-BE49-F238E27FC236}">
                <a16:creationId xmlns:a16="http://schemas.microsoft.com/office/drawing/2014/main" id="{3CF1E558-8CDA-4976-8F6B-AD72E588C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5562600"/>
            <a:ext cx="724727" cy="46384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>
            <a:defPPr>
              <a:defRPr lang="en-GB"/>
            </a:defPPr>
            <a:lvl1pPr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66"/>
                </a:solidFill>
                <a:latin typeface="Calibri" panose="020F0502020204030204" pitchFamily="34" charset="0"/>
                <a:ea typeface="DejaVu LGC Sans" charset="0"/>
                <a:cs typeface="Calibri" panose="020F0502020204030204" pitchFamily="34" charset="0"/>
              </a:rPr>
              <a:t>Program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66"/>
                </a:solidFill>
                <a:latin typeface="Calibri" panose="020F0502020204030204" pitchFamily="34" charset="0"/>
                <a:ea typeface="DejaVu LGC Sans" charset="0"/>
                <a:cs typeface="Calibri" panose="020F0502020204030204" pitchFamily="34" charset="0"/>
              </a:rPr>
              <a:t>Source</a:t>
            </a:r>
          </a:p>
        </p:txBody>
      </p:sp>
      <p:sp>
        <p:nvSpPr>
          <p:cNvPr id="34" name="Text Box 13">
            <a:extLst>
              <a:ext uri="{FF2B5EF4-FFF2-40B4-BE49-F238E27FC236}">
                <a16:creationId xmlns:a16="http://schemas.microsoft.com/office/drawing/2014/main" id="{A1B68B29-CDFC-4A9B-BC11-B058440B7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375" y="5562600"/>
            <a:ext cx="768457" cy="46384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>
            <a:defPPr>
              <a:defRPr lang="en-GB"/>
            </a:defPPr>
            <a:lvl1pPr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66"/>
                </a:solidFill>
                <a:latin typeface="Calibri" panose="020F0502020204030204" pitchFamily="34" charset="0"/>
                <a:ea typeface="DejaVu LGC Sans" charset="0"/>
                <a:cs typeface="Calibri" panose="020F0502020204030204" pitchFamily="34" charset="0"/>
              </a:rPr>
              <a:t>Modified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66"/>
                </a:solidFill>
                <a:latin typeface="Calibri" panose="020F0502020204030204" pitchFamily="34" charset="0"/>
                <a:ea typeface="DejaVu LGC Sans" charset="0"/>
                <a:cs typeface="Calibri" panose="020F0502020204030204" pitchFamily="34" charset="0"/>
              </a:rPr>
              <a:t>Source</a:t>
            </a:r>
          </a:p>
        </p:txBody>
      </p:sp>
      <p:sp>
        <p:nvSpPr>
          <p:cNvPr id="35" name="Text Box 14">
            <a:extLst>
              <a:ext uri="{FF2B5EF4-FFF2-40B4-BE49-F238E27FC236}">
                <a16:creationId xmlns:a16="http://schemas.microsoft.com/office/drawing/2014/main" id="{47465E8D-0C23-4098-9626-7FCB6A8D3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7025" y="5562600"/>
            <a:ext cx="792502" cy="46384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>
            <a:defPPr>
              <a:defRPr lang="en-GB"/>
            </a:defPPr>
            <a:lvl1pPr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66"/>
                </a:solidFill>
                <a:latin typeface="Calibri" panose="020F0502020204030204" pitchFamily="34" charset="0"/>
                <a:ea typeface="DejaVu LGC Sans" charset="0"/>
                <a:cs typeface="Calibri" panose="020F0502020204030204" pitchFamily="34" charset="0"/>
              </a:rPr>
              <a:t>Assembly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66"/>
                </a:solidFill>
                <a:latin typeface="Calibri" panose="020F0502020204030204" pitchFamily="34" charset="0"/>
                <a:ea typeface="DejaVu LGC Sans" charset="0"/>
                <a:cs typeface="Calibri" panose="020F0502020204030204" pitchFamily="34" charset="0"/>
              </a:rPr>
              <a:t>Code</a:t>
            </a:r>
          </a:p>
        </p:txBody>
      </p:sp>
      <p:sp>
        <p:nvSpPr>
          <p:cNvPr id="36" name="Text Box 15">
            <a:extLst>
              <a:ext uri="{FF2B5EF4-FFF2-40B4-BE49-F238E27FC236}">
                <a16:creationId xmlns:a16="http://schemas.microsoft.com/office/drawing/2014/main" id="{16EF0A0F-504B-453D-A20E-C2210DB9F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7888" y="5562600"/>
            <a:ext cx="603348" cy="46384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>
            <a:defPPr>
              <a:defRPr lang="en-GB"/>
            </a:defPPr>
            <a:lvl1pPr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66"/>
                </a:solidFill>
                <a:latin typeface="Calibri" panose="020F0502020204030204" pitchFamily="34" charset="0"/>
                <a:ea typeface="DejaVu LGC Sans" charset="0"/>
                <a:cs typeface="Calibri" panose="020F0502020204030204" pitchFamily="34" charset="0"/>
              </a:rPr>
              <a:t>Object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66"/>
                </a:solidFill>
                <a:latin typeface="Calibri" panose="020F0502020204030204" pitchFamily="34" charset="0"/>
                <a:ea typeface="DejaVu LGC Sans" charset="0"/>
                <a:cs typeface="Calibri" panose="020F0502020204030204" pitchFamily="34" charset="0"/>
              </a:rPr>
              <a:t>Code</a:t>
            </a:r>
          </a:p>
        </p:txBody>
      </p:sp>
      <p:sp>
        <p:nvSpPr>
          <p:cNvPr id="37" name="Text Box 16">
            <a:extLst>
              <a:ext uri="{FF2B5EF4-FFF2-40B4-BE49-F238E27FC236}">
                <a16:creationId xmlns:a16="http://schemas.microsoft.com/office/drawing/2014/main" id="{8749712B-13F4-4B54-8E06-B760CADED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4775" y="5562600"/>
            <a:ext cx="873935" cy="46384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>
            <a:defPPr>
              <a:defRPr lang="en-GB"/>
            </a:defPPr>
            <a:lvl1pPr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66"/>
                </a:solidFill>
                <a:latin typeface="Calibri" panose="020F0502020204030204" pitchFamily="34" charset="0"/>
                <a:ea typeface="DejaVu LGC Sans" charset="0"/>
                <a:cs typeface="Calibri" panose="020F0502020204030204" pitchFamily="34" charset="0"/>
              </a:rPr>
              <a:t>Executable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66"/>
                </a:solidFill>
                <a:latin typeface="Calibri" panose="020F0502020204030204" pitchFamily="34" charset="0"/>
                <a:ea typeface="DejaVu LGC Sans" charset="0"/>
                <a:cs typeface="Calibri" panose="020F0502020204030204" pitchFamily="34" charset="0"/>
              </a:rPr>
              <a:t>Code</a:t>
            </a: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053E05DD-8704-421D-9BF2-E5C488CB0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" y="4830763"/>
            <a:ext cx="608157" cy="27918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>
            <a:defPPr>
              <a:defRPr lang="en-GB"/>
            </a:defPPr>
            <a:lvl1pPr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66"/>
                </a:solidFill>
                <a:latin typeface="Calibri" panose="020F0502020204030204" pitchFamily="34" charset="0"/>
                <a:ea typeface="DejaVu LGC Sans" charset="0"/>
                <a:cs typeface="Calibri" panose="020F0502020204030204" pitchFamily="34" charset="0"/>
              </a:rPr>
              <a:t>hello.c</a:t>
            </a:r>
          </a:p>
        </p:txBody>
      </p:sp>
      <p:sp>
        <p:nvSpPr>
          <p:cNvPr id="39" name="Text Box 18">
            <a:extLst>
              <a:ext uri="{FF2B5EF4-FFF2-40B4-BE49-F238E27FC236}">
                <a16:creationId xmlns:a16="http://schemas.microsoft.com/office/drawing/2014/main" id="{A1111CA4-E456-48C1-8084-CDEBE8E9F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475" y="4830763"/>
            <a:ext cx="580906" cy="27918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>
            <a:defPPr>
              <a:defRPr lang="en-GB"/>
            </a:defPPr>
            <a:lvl1pPr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66"/>
                </a:solidFill>
                <a:latin typeface="Calibri" panose="020F0502020204030204" pitchFamily="34" charset="0"/>
                <a:ea typeface="DejaVu LGC Sans" charset="0"/>
                <a:cs typeface="Calibri" panose="020F0502020204030204" pitchFamily="34" charset="0"/>
              </a:rPr>
              <a:t>hello.i</a:t>
            </a:r>
          </a:p>
        </p:txBody>
      </p:sp>
      <p:sp>
        <p:nvSpPr>
          <p:cNvPr id="40" name="Text Box 19">
            <a:extLst>
              <a:ext uri="{FF2B5EF4-FFF2-40B4-BE49-F238E27FC236}">
                <a16:creationId xmlns:a16="http://schemas.microsoft.com/office/drawing/2014/main" id="{820C7478-3017-42BB-A4CB-02A6C0874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1475" y="4830763"/>
            <a:ext cx="604951" cy="27918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>
            <a:defPPr>
              <a:defRPr lang="en-GB"/>
            </a:defPPr>
            <a:lvl1pPr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66"/>
                </a:solidFill>
                <a:latin typeface="Calibri" panose="020F0502020204030204" pitchFamily="34" charset="0"/>
                <a:ea typeface="DejaVu LGC Sans" charset="0"/>
                <a:cs typeface="Calibri" panose="020F0502020204030204" pitchFamily="34" charset="0"/>
              </a:rPr>
              <a:t>hello.s</a:t>
            </a:r>
          </a:p>
        </p:txBody>
      </p:sp>
      <p:sp>
        <p:nvSpPr>
          <p:cNvPr id="41" name="Text Box 20">
            <a:extLst>
              <a:ext uri="{FF2B5EF4-FFF2-40B4-BE49-F238E27FC236}">
                <a16:creationId xmlns:a16="http://schemas.microsoft.com/office/drawing/2014/main" id="{5DD1B378-F3A4-4E28-9878-462FDC078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538" y="4830763"/>
            <a:ext cx="632202" cy="27918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>
            <a:defPPr>
              <a:defRPr lang="en-GB"/>
            </a:defPPr>
            <a:lvl1pPr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66"/>
                </a:solidFill>
                <a:latin typeface="Calibri" panose="020F0502020204030204" pitchFamily="34" charset="0"/>
                <a:ea typeface="DejaVu LGC Sans" charset="0"/>
                <a:cs typeface="Calibri" panose="020F0502020204030204" pitchFamily="34" charset="0"/>
              </a:rPr>
              <a:t>hello.o</a:t>
            </a:r>
          </a:p>
        </p:txBody>
      </p:sp>
      <p:sp>
        <p:nvSpPr>
          <p:cNvPr id="42" name="Text Box 21">
            <a:extLst>
              <a:ext uri="{FF2B5EF4-FFF2-40B4-BE49-F238E27FC236}">
                <a16:creationId xmlns:a16="http://schemas.microsoft.com/office/drawing/2014/main" id="{5D86B173-4F3F-4A49-97DD-949021240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1138" y="4830763"/>
            <a:ext cx="503962" cy="27918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>
            <a:defPPr>
              <a:defRPr lang="en-GB"/>
            </a:defPPr>
            <a:lvl1pPr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66"/>
                </a:solidFill>
                <a:latin typeface="Calibri" panose="020F0502020204030204" pitchFamily="34" charset="0"/>
                <a:ea typeface="DejaVu LGC Sans" charset="0"/>
                <a:cs typeface="Calibri" panose="020F0502020204030204" pitchFamily="34" charset="0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40923694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048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Commonly Used Libraries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4012" y="1220788"/>
            <a:ext cx="8307387" cy="3152775"/>
          </a:xfrm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err="1">
                <a:latin typeface="Courier New" pitchFamily="49" charset="0"/>
              </a:rPr>
              <a:t>libc.a</a:t>
            </a:r>
            <a:r>
              <a:rPr lang="en-GB" sz="2000"/>
              <a:t> (the C standard library)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4.6 MB archive of 1496 object files.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I/O, memory allocation, signal handling, string handling, data and time, random numbers, integer math</a:t>
            </a:r>
          </a:p>
          <a:p>
            <a:pPr>
              <a:lnSpc>
                <a:spcPct val="80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err="1">
                <a:latin typeface="Courier New" pitchFamily="49" charset="0"/>
              </a:rPr>
              <a:t>libm.a</a:t>
            </a:r>
            <a:r>
              <a:rPr lang="en-GB" sz="2000"/>
              <a:t> (the C math library)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2 MB archive of 444 object files. 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/>
              <a:t>floating point math (sin, </a:t>
            </a:r>
            <a:r>
              <a:rPr lang="en-GB" sz="1800" err="1"/>
              <a:t>cos</a:t>
            </a:r>
            <a:r>
              <a:rPr lang="en-GB" sz="1800"/>
              <a:t>, tan, log, exp, </a:t>
            </a:r>
            <a:r>
              <a:rPr lang="en-GB" sz="1800" err="1"/>
              <a:t>sqrt</a:t>
            </a:r>
            <a:r>
              <a:rPr lang="en-GB" sz="1800"/>
              <a:t>, …) 	</a:t>
            </a:r>
          </a:p>
          <a:p>
            <a:pPr>
              <a:lnSpc>
                <a:spcPct val="83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/>
          </a:p>
          <a:p>
            <a:pPr>
              <a:lnSpc>
                <a:spcPct val="83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28600" y="3657600"/>
            <a:ext cx="4008126" cy="2872198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–t /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usr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/lib/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fork.o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fprintf.o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fpu_control.o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fputc.o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freopen.o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fscanf.o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fseek.o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fstab.o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754874" y="3677347"/>
            <a:ext cx="4008126" cy="2872198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–t /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usr</a:t>
            </a: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/lib/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libm.a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962400" y="838200"/>
            <a:ext cx="4876800" cy="53340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noAutofit/>
          </a:bodyPr>
          <a:lstStyle/>
          <a:p>
            <a:endParaRPr lang="is-I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3452982" cy="1240722"/>
          </a:xfrm>
        </p:spPr>
        <p:txBody>
          <a:bodyPr/>
          <a:lstStyle/>
          <a:p>
            <a:r>
              <a:rPr lang="en-US"/>
              <a:t>Linking with Static Libraries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6694" y="2020989"/>
            <a:ext cx="3517106" cy="3787833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vector.h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y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[2] = {3, 4};</a:t>
            </a:r>
          </a:p>
          <a:p>
            <a:r>
              <a:rPr lang="nl-NL" sz="16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sz="1600" dirty="0">
                <a:solidFill>
                  <a:srgbClr val="C1651C"/>
                </a:solidFill>
                <a:latin typeface="Courier New"/>
                <a:cs typeface="Courier New"/>
              </a:rPr>
              <a:t>z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[2];</a:t>
            </a:r>
          </a:p>
          <a:p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(int argc, char** argv)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addvec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(x, y, z, 2);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600" dirty="0">
                <a:solidFill>
                  <a:srgbClr val="9D206F"/>
                </a:solidFill>
                <a:latin typeface="Courier New"/>
                <a:cs typeface="Courier New"/>
              </a:rPr>
              <a:t>"z = [%d %d]\n”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ro-RO" sz="1600">
                <a:solidFill>
                  <a:srgbClr val="000000"/>
                </a:solidFill>
                <a:latin typeface="Courier New"/>
                <a:cs typeface="Courier New"/>
              </a:rPr>
              <a:t>           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z[0], z[1]);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0;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04184" y="5257800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169138" y="1817132"/>
            <a:ext cx="4441462" cy="1818063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addvec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z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</a:t>
            </a:r>
          </a:p>
          <a:p>
            <a:r>
              <a:rPr lang="es-ES_tradnl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z[i] = x[i] + y[i];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is-I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169138" y="3774995"/>
            <a:ext cx="4441462" cy="2064284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multvec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z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    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</a:t>
            </a:r>
          </a:p>
          <a:p>
            <a:r>
              <a:rPr lang="es-ES_tradnl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z[i] = x[i] * y[i];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is-I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203940" y="5527595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342462" y="3341132"/>
            <a:ext cx="1344338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addvec.c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1200" y="914400"/>
            <a:ext cx="1762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>
                <a:latin typeface="Courier New"/>
                <a:cs typeface="Courier New"/>
              </a:rPr>
              <a:t>libvector.a</a:t>
            </a:r>
            <a:endParaRPr lang="en-US"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377690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284162"/>
            <a:ext cx="5614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Linking with Static Libraries</a:t>
            </a:r>
          </a:p>
        </p:txBody>
      </p:sp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698500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74625" y="2992438"/>
            <a:ext cx="2070100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Translators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52400" y="2286000"/>
            <a:ext cx="114676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801813" y="3994150"/>
            <a:ext cx="114676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1241425" y="3681413"/>
            <a:ext cx="815975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2344738" y="4291013"/>
            <a:ext cx="762000" cy="304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5353050" y="3263900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3981451" y="3649663"/>
            <a:ext cx="1587" cy="102235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497138" y="4672013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3519593" y="5518150"/>
            <a:ext cx="1012890" cy="357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prog2c</a:t>
            </a: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3981450" y="5047191"/>
            <a:ext cx="1588" cy="41433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5577022" y="3886200"/>
            <a:ext cx="3185978" cy="6263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and any other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modules called by </a:t>
            </a: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3187700" y="3263900"/>
            <a:ext cx="169819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libvector.a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3992563" y="3994150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>
            <a:off x="4981575" y="3590397"/>
            <a:ext cx="841375" cy="1066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6929438" y="3206750"/>
            <a:ext cx="1552839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Static libraries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225425" y="3883025"/>
            <a:ext cx="1305592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800" b="1" i="1">
              <a:solidFill>
                <a:srgbClr val="C0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object files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4648251" y="5378450"/>
            <a:ext cx="2210134" cy="9089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(861,232 bytes)</a:t>
            </a:r>
            <a:endParaRPr lang="en-GB" sz="18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1260475" y="2286000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1882775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3328988" y="2289175"/>
            <a:ext cx="1304925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endParaRPr lang="en-GB" sz="1800" b="1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3981451" y="2955925"/>
            <a:ext cx="1587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3429000" y="1874837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4572000" y="1874837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2601913" y="1538288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3925888" y="1524000"/>
            <a:ext cx="1422483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multvec.o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5600" y="6347379"/>
            <a:ext cx="2175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>
                <a:latin typeface="Calibri" pitchFamily="34" charset="0"/>
              </a:rPr>
              <a:t>“c” for “compile-time”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5487134" y="4724400"/>
            <a:ext cx="3761264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mr-IN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static </a:t>
            </a:r>
            <a:r>
              <a:rPr lang="mr-IN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o prog2c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	      main2.o -L. -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lvector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Using Static Libraries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428750"/>
            <a:ext cx="8307387" cy="413385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Linker’s algorithm for resolving external references: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b="1" dirty="0">
                <a:solidFill>
                  <a:srgbClr val="C00000"/>
                </a:solidFill>
              </a:rPr>
              <a:t>扫描：</a:t>
            </a:r>
            <a:r>
              <a:rPr lang="en-GB" b="1" dirty="0">
                <a:solidFill>
                  <a:srgbClr val="C00000"/>
                </a:solidFill>
              </a:rPr>
              <a:t>Scan</a:t>
            </a:r>
            <a:r>
              <a:rPr lang="en-GB" dirty="0"/>
              <a:t> </a:t>
            </a:r>
            <a:r>
              <a:rPr lang="en-GB" b="1" dirty="0">
                <a:latin typeface="Courier New" pitchFamily="49" charset="0"/>
              </a:rPr>
              <a:t>.o</a:t>
            </a:r>
            <a:r>
              <a:rPr lang="en-GB" dirty="0"/>
              <a:t> files and </a:t>
            </a:r>
            <a:r>
              <a:rPr lang="en-GB" b="1" dirty="0">
                <a:latin typeface="Courier New" pitchFamily="49" charset="0"/>
              </a:rPr>
              <a:t>.a</a:t>
            </a:r>
            <a:r>
              <a:rPr lang="en-GB" dirty="0"/>
              <a:t> files in the command line order.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dirty="0"/>
              <a:t>建立表：</a:t>
            </a:r>
            <a:r>
              <a:rPr lang="en-GB" dirty="0"/>
              <a:t>During the scan, keep a </a:t>
            </a:r>
            <a:r>
              <a:rPr lang="en-GB" b="1" dirty="0">
                <a:solidFill>
                  <a:srgbClr val="C00000"/>
                </a:solidFill>
              </a:rPr>
              <a:t>list </a:t>
            </a:r>
            <a:r>
              <a:rPr lang="en-GB" dirty="0"/>
              <a:t>of the current unresolved references.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dirty="0"/>
              <a:t>尝试解析：</a:t>
            </a:r>
            <a:r>
              <a:rPr lang="en-GB" dirty="0"/>
              <a:t>As each new </a:t>
            </a:r>
            <a:r>
              <a:rPr lang="en-GB" b="1" dirty="0">
                <a:latin typeface="Courier New" pitchFamily="49" charset="0"/>
              </a:rPr>
              <a:t>.o</a:t>
            </a:r>
            <a:r>
              <a:rPr lang="en-GB" dirty="0"/>
              <a:t> or </a:t>
            </a:r>
            <a:r>
              <a:rPr lang="en-GB" b="1" dirty="0">
                <a:latin typeface="Courier New" pitchFamily="49" charset="0"/>
              </a:rPr>
              <a:t>.a</a:t>
            </a:r>
            <a:r>
              <a:rPr lang="en-GB" dirty="0"/>
              <a:t> file, </a:t>
            </a:r>
            <a:r>
              <a:rPr lang="en-GB" i="1" dirty="0" err="1"/>
              <a:t>obj</a:t>
            </a:r>
            <a:r>
              <a:rPr lang="en-GB" dirty="0"/>
              <a:t>, is encountered, try to resolve each unresolved reference in the list against the symbols defined in </a:t>
            </a:r>
            <a:r>
              <a:rPr lang="en-GB" i="1" dirty="0"/>
              <a:t>obj</a:t>
            </a:r>
            <a:r>
              <a:rPr lang="en-GB" dirty="0"/>
              <a:t>.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dirty="0"/>
              <a:t>表不空则报错：</a:t>
            </a:r>
            <a:r>
              <a:rPr lang="en-GB" dirty="0"/>
              <a:t>If any entries in the unresolved list at end of scan, then error.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Problem: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Command line order matters!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Moral: put libraries at the end of the command line. 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990600" y="4995736"/>
            <a:ext cx="6723613" cy="1024064"/>
          </a:xfrm>
          <a:prstGeom prst="rect">
            <a:avLst/>
          </a:prstGeom>
          <a:solidFill>
            <a:srgbClr val="E6E6E6"/>
          </a:solidFill>
          <a:ln w="64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 -static -o prog2c -L. -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lvector</a:t>
            </a: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 main2.o 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main2.o: In function `main':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main2.c:(.text+0x19): undefined reference to `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'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collect2: error: 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 returned 1 exit status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Modern Solution: Shared Libraries</a:t>
            </a:r>
            <a:r>
              <a:rPr lang="zh-CN" altLang="en-US" dirty="0"/>
              <a:t>共享库</a:t>
            </a:r>
            <a:endParaRPr lang="en-GB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344613"/>
            <a:ext cx="8307387" cy="497998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Static libraries have the following </a:t>
            </a:r>
            <a:r>
              <a:rPr lang="en-GB" dirty="0">
                <a:solidFill>
                  <a:srgbClr val="C00000"/>
                </a:solidFill>
              </a:rPr>
              <a:t>disadvantages</a:t>
            </a:r>
            <a:r>
              <a:rPr lang="en-GB" dirty="0"/>
              <a:t>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dirty="0">
                <a:solidFill>
                  <a:srgbClr val="C00000"/>
                </a:solidFill>
              </a:rPr>
              <a:t>冗余</a:t>
            </a:r>
            <a:r>
              <a:rPr lang="en-GB" dirty="0"/>
              <a:t>Duplication in the stored executables (every function needs </a:t>
            </a:r>
            <a:r>
              <a:rPr lang="en-GB" dirty="0" err="1"/>
              <a:t>libc</a:t>
            </a:r>
            <a:r>
              <a:rPr lang="en-GB" dirty="0"/>
              <a:t>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Duplication in the running executables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dirty="0">
                <a:solidFill>
                  <a:srgbClr val="C00000"/>
                </a:solidFill>
              </a:rPr>
              <a:t>修改难</a:t>
            </a:r>
            <a:r>
              <a:rPr lang="en-GB" dirty="0"/>
              <a:t>Minor bug fixes of system libraries require each application to explicitly relink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Rebuild everything with </a:t>
            </a:r>
            <a:r>
              <a:rPr lang="en-GB" dirty="0" err="1"/>
              <a:t>glibc</a:t>
            </a:r>
            <a:r>
              <a:rPr lang="en-GB" dirty="0"/>
              <a:t>?</a:t>
            </a:r>
          </a:p>
          <a:p>
            <a:pPr marL="0" indent="0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solidFill>
                <a:srgbClr val="000004"/>
              </a:solidFill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solidFill>
                  <a:srgbClr val="000004"/>
                </a:solidFill>
              </a:rPr>
              <a:t>Modern solution: Shared Libraries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Object files that contain code and data that are loaded and linked into an application </a:t>
            </a:r>
            <a:r>
              <a:rPr lang="en-GB" i="1" dirty="0"/>
              <a:t>dynamically, </a:t>
            </a:r>
            <a:r>
              <a:rPr lang="en-GB" dirty="0"/>
              <a:t>at either </a:t>
            </a:r>
            <a:r>
              <a:rPr lang="en-GB" i="1" dirty="0">
                <a:solidFill>
                  <a:srgbClr val="C00000"/>
                </a:solidFill>
              </a:rPr>
              <a:t>load-time</a:t>
            </a:r>
            <a:r>
              <a:rPr lang="en-GB" dirty="0">
                <a:solidFill>
                  <a:srgbClr val="C00000"/>
                </a:solidFill>
              </a:rPr>
              <a:t> or </a:t>
            </a:r>
            <a:r>
              <a:rPr lang="en-GB" i="1" dirty="0">
                <a:solidFill>
                  <a:srgbClr val="C00000"/>
                </a:solidFill>
              </a:rPr>
              <a:t>run-time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Also called: dynamic link libraries, DLLs, </a:t>
            </a:r>
            <a:r>
              <a:rPr lang="en-GB" dirty="0">
                <a:latin typeface="Courier New"/>
                <a:cs typeface="Courier New"/>
              </a:rPr>
              <a:t>.so </a:t>
            </a:r>
            <a:r>
              <a:rPr lang="en-GB" dirty="0"/>
              <a:t>files</a:t>
            </a:r>
          </a:p>
          <a:p>
            <a:pPr lvl="1"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</p:txBody>
      </p:sp>
      <p:sp>
        <p:nvSpPr>
          <p:cNvPr id="2" name="乘号 1">
            <a:extLst>
              <a:ext uri="{FF2B5EF4-FFF2-40B4-BE49-F238E27FC236}">
                <a16:creationId xmlns:a16="http://schemas.microsoft.com/office/drawing/2014/main" id="{F6DFF696-1744-B4C9-882A-C15A5375AAD6}"/>
              </a:ext>
            </a:extLst>
          </p:cNvPr>
          <p:cNvSpPr/>
          <p:nvPr/>
        </p:nvSpPr>
        <p:spPr bwMode="auto">
          <a:xfrm>
            <a:off x="7086600" y="1295400"/>
            <a:ext cx="228600" cy="560387"/>
          </a:xfrm>
          <a:prstGeom prst="mathMultiply">
            <a:avLst/>
          </a:prstGeom>
          <a:solidFill>
            <a:srgbClr val="C00000"/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9D7592-2EF9-103E-84FE-401D298B9422}"/>
              </a:ext>
            </a:extLst>
          </p:cNvPr>
          <p:cNvSpPr txBox="1"/>
          <p:nvPr/>
        </p:nvSpPr>
        <p:spPr>
          <a:xfrm>
            <a:off x="3200400" y="585600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Calibri" pitchFamily="34" charset="0"/>
              </a:rPr>
              <a:t>不见兔子不撒鹰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dirty="0"/>
              <a:t>动态链接共享库</a:t>
            </a:r>
            <a:endParaRPr lang="en-GB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347" y="1295400"/>
            <a:ext cx="8307387" cy="54864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Dynamic linking can occur when executable is first loaded and run (load-time linking).</a:t>
            </a:r>
            <a:r>
              <a:rPr lang="zh-CN" altLang="en-US" dirty="0"/>
              <a:t>可执行文件、第一次加载时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Common case for Linux, handled automatically by the dynamic linker (</a:t>
            </a:r>
            <a:r>
              <a:rPr lang="en-GB" b="1" dirty="0">
                <a:latin typeface="Courier New" pitchFamily="49" charset="0"/>
              </a:rPr>
              <a:t>ld-linux.so</a:t>
            </a:r>
            <a:r>
              <a:rPr lang="en-GB" dirty="0">
                <a:latin typeface="Courier New" pitchFamily="49" charset="0"/>
              </a:rPr>
              <a:t>)</a:t>
            </a:r>
            <a:r>
              <a:rPr lang="en-GB" dirty="0"/>
              <a:t>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Standard C library (</a:t>
            </a:r>
            <a:r>
              <a:rPr lang="en-GB" b="1" dirty="0">
                <a:latin typeface="Courier New" pitchFamily="49" charset="0"/>
              </a:rPr>
              <a:t>libc.so</a:t>
            </a:r>
            <a:r>
              <a:rPr lang="en-GB" dirty="0"/>
              <a:t>) usually dynamically linked. </a:t>
            </a:r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Dynamic linking can also occur after program has begun </a:t>
            </a:r>
            <a:br>
              <a:rPr lang="en-GB" dirty="0"/>
            </a:br>
            <a:r>
              <a:rPr lang="en-GB" dirty="0"/>
              <a:t>(run-time linking).</a:t>
            </a:r>
            <a:r>
              <a:rPr lang="zh-CN" altLang="en-US" dirty="0"/>
              <a:t>运行时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 Linux, this is done by calls to the </a:t>
            </a:r>
            <a:r>
              <a:rPr lang="en-GB" b="1" dirty="0" err="1">
                <a:solidFill>
                  <a:srgbClr val="C00000"/>
                </a:solidFill>
                <a:latin typeface="Courier New" pitchFamily="49" charset="0"/>
              </a:rPr>
              <a:t>dlopen</a:t>
            </a:r>
            <a:r>
              <a:rPr lang="en-GB" b="1" dirty="0">
                <a:solidFill>
                  <a:srgbClr val="C00000"/>
                </a:solidFill>
                <a:latin typeface="Courier New" pitchFamily="49" charset="0"/>
              </a:rPr>
              <a:t>() </a:t>
            </a:r>
            <a:r>
              <a:rPr lang="en-GB" dirty="0"/>
              <a:t>interface</a:t>
            </a:r>
            <a:r>
              <a:rPr lang="en-GB" dirty="0">
                <a:latin typeface="Courier New" pitchFamily="49" charset="0"/>
              </a:rPr>
              <a:t>.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Distributing software.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High-performance web servers.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Runtime library </a:t>
            </a:r>
            <a:r>
              <a:rPr lang="en-GB" dirty="0" err="1"/>
              <a:t>interpositioning</a:t>
            </a:r>
            <a:r>
              <a:rPr lang="en-GB" dirty="0"/>
              <a:t>.</a:t>
            </a:r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Shared library routines can be shared by multiple processes.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More on this when we learn about virtual memory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dirty="0"/>
              <a:t>可重入，多进程共享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13F92-7F45-412D-B82E-7A82408C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 vs. Dynamic Linking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879899-55F7-4125-B7FA-D070AA327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972050"/>
          </a:xfrm>
        </p:spPr>
        <p:txBody>
          <a:bodyPr/>
          <a:lstStyle/>
          <a:p>
            <a:r>
              <a:rPr lang="en-US" altLang="zh-CN" dirty="0"/>
              <a:t>Static linking – required code and data is copied into executable at compile time</a:t>
            </a:r>
          </a:p>
          <a:p>
            <a:r>
              <a:rPr lang="en-US" altLang="zh-CN" dirty="0"/>
              <a:t>Dynamic linking – required code and data is linked to executable at runtime</a:t>
            </a:r>
          </a:p>
          <a:p>
            <a:endParaRPr lang="zh-CN" altLang="en-US" dirty="0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F2C9A9D8-95A4-485F-85C8-578959CA658D}"/>
              </a:ext>
            </a:extLst>
          </p:cNvPr>
          <p:cNvSpPr/>
          <p:nvPr/>
        </p:nvSpPr>
        <p:spPr>
          <a:xfrm>
            <a:off x="1371600" y="5410200"/>
            <a:ext cx="1600200" cy="609600"/>
          </a:xfrm>
          <a:prstGeom prst="rect">
            <a:avLst/>
          </a:prstGeom>
          <a:solidFill>
            <a:srgbClr val="D5F1CF"/>
          </a:solidFill>
          <a:ln w="9525" cap="flat" cmpd="sng" algn="ctr">
            <a:solidFill>
              <a:srgbClr val="8064A2">
                <a:lumMod val="5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Library Code/Data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FFEB3211-A208-4406-B39A-C472FDFB5789}"/>
              </a:ext>
            </a:extLst>
          </p:cNvPr>
          <p:cNvSpPr/>
          <p:nvPr/>
        </p:nvSpPr>
        <p:spPr>
          <a:xfrm>
            <a:off x="1371600" y="4800600"/>
            <a:ext cx="1600200" cy="609600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rgbClr val="C0504D">
                <a:lumMod val="5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Program Data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4A6713BD-FC17-4E48-B657-662EAED50134}"/>
              </a:ext>
            </a:extLst>
          </p:cNvPr>
          <p:cNvSpPr/>
          <p:nvPr/>
        </p:nvSpPr>
        <p:spPr>
          <a:xfrm>
            <a:off x="1371600" y="4191000"/>
            <a:ext cx="1600200" cy="609600"/>
          </a:xfrm>
          <a:prstGeom prst="rect">
            <a:avLst/>
          </a:prstGeom>
          <a:solidFill>
            <a:srgbClr val="F6F5BD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Program code</a:t>
            </a: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417ED64C-ECB1-42EF-BA47-619F87825DC6}"/>
              </a:ext>
            </a:extLst>
          </p:cNvPr>
          <p:cNvSpPr txBox="1"/>
          <p:nvPr/>
        </p:nvSpPr>
        <p:spPr>
          <a:xfrm>
            <a:off x="194235" y="3989294"/>
            <a:ext cx="960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alibri"/>
              </a:rPr>
              <a:t>Static: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6C85FA3C-0841-4175-B05A-3CEABBE0B8B6}"/>
              </a:ext>
            </a:extLst>
          </p:cNvPr>
          <p:cNvSpPr/>
          <p:nvPr/>
        </p:nvSpPr>
        <p:spPr>
          <a:xfrm>
            <a:off x="4648200" y="5029200"/>
            <a:ext cx="1600200" cy="609600"/>
          </a:xfrm>
          <a:prstGeom prst="rect">
            <a:avLst/>
          </a:prstGeom>
          <a:solidFill>
            <a:srgbClr val="D5F1CF"/>
          </a:solidFill>
          <a:ln w="9525" cap="flat" cmpd="sng" algn="ctr">
            <a:solidFill>
              <a:srgbClr val="8064A2">
                <a:lumMod val="5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Library Code/Data</a:t>
            </a: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80ED4E70-6754-4182-884B-113476AACDCF}"/>
              </a:ext>
            </a:extLst>
          </p:cNvPr>
          <p:cNvSpPr/>
          <p:nvPr/>
        </p:nvSpPr>
        <p:spPr>
          <a:xfrm>
            <a:off x="6858000" y="5334000"/>
            <a:ext cx="1600200" cy="609600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rgbClr val="C0504D">
                <a:lumMod val="5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Program Data</a:t>
            </a: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EB51F970-084B-4284-A275-101F526F3F44}"/>
              </a:ext>
            </a:extLst>
          </p:cNvPr>
          <p:cNvSpPr/>
          <p:nvPr/>
        </p:nvSpPr>
        <p:spPr>
          <a:xfrm>
            <a:off x="6858000" y="4724400"/>
            <a:ext cx="1600200" cy="609600"/>
          </a:xfrm>
          <a:prstGeom prst="rect">
            <a:avLst/>
          </a:prstGeom>
          <a:solidFill>
            <a:srgbClr val="F6F5BD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Program code</a:t>
            </a:r>
          </a:p>
        </p:txBody>
      </p:sp>
      <p:sp>
        <p:nvSpPr>
          <p:cNvPr id="23" name="TextBox 16">
            <a:extLst>
              <a:ext uri="{FF2B5EF4-FFF2-40B4-BE49-F238E27FC236}">
                <a16:creationId xmlns:a16="http://schemas.microsoft.com/office/drawing/2014/main" id="{C6F39C2E-BFE1-49F7-B51B-3A92C496A07F}"/>
              </a:ext>
            </a:extLst>
          </p:cNvPr>
          <p:cNvSpPr txBox="1"/>
          <p:nvPr/>
        </p:nvSpPr>
        <p:spPr>
          <a:xfrm>
            <a:off x="1371600" y="3810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alibri"/>
              </a:rPr>
              <a:t>program</a:t>
            </a: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B6D7E811-88F6-42F7-9E0B-379E0984671B}"/>
              </a:ext>
            </a:extLst>
          </p:cNvPr>
          <p:cNvSpPr txBox="1"/>
          <p:nvPr/>
        </p:nvSpPr>
        <p:spPr>
          <a:xfrm>
            <a:off x="4592148" y="3989294"/>
            <a:ext cx="1351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alibri"/>
              </a:rPr>
              <a:t>Dynamic:</a:t>
            </a: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5712286E-8258-487F-9D1F-2C3FEA1B0906}"/>
              </a:ext>
            </a:extLst>
          </p:cNvPr>
          <p:cNvSpPr txBox="1"/>
          <p:nvPr/>
        </p:nvSpPr>
        <p:spPr>
          <a:xfrm>
            <a:off x="4676588" y="464820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Calibri"/>
              </a:rPr>
              <a:t>libc.so</a:t>
            </a:r>
            <a:endParaRPr lang="en-US" sz="1800" dirty="0">
              <a:latin typeface="Calibri"/>
            </a:endParaRPr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BB8B0FDB-FDA6-42CF-B932-48163B4FE098}"/>
              </a:ext>
            </a:extLst>
          </p:cNvPr>
          <p:cNvSpPr txBox="1"/>
          <p:nvPr/>
        </p:nvSpPr>
        <p:spPr>
          <a:xfrm>
            <a:off x="6858000" y="4343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alibri"/>
              </a:rPr>
              <a:t>program</a:t>
            </a:r>
          </a:p>
        </p:txBody>
      </p:sp>
      <p:cxnSp>
        <p:nvCxnSpPr>
          <p:cNvPr id="27" name="Straight Arrow Connector 20">
            <a:extLst>
              <a:ext uri="{FF2B5EF4-FFF2-40B4-BE49-F238E27FC236}">
                <a16:creationId xmlns:a16="http://schemas.microsoft.com/office/drawing/2014/main" id="{21993C40-1FEF-4F8C-9067-5A83064895E2}"/>
              </a:ext>
            </a:extLst>
          </p:cNvPr>
          <p:cNvCxnSpPr>
            <a:stCxn id="22" idx="1"/>
            <a:endCxn id="20" idx="3"/>
          </p:cNvCxnSpPr>
          <p:nvPr/>
        </p:nvCxnSpPr>
        <p:spPr>
          <a:xfrm flipH="1">
            <a:off x="6248400" y="5029200"/>
            <a:ext cx="609600" cy="304800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arrow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539253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63F58-9BCA-4B54-A608-385F81E7F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 Linking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02FA1-E974-47CB-95E0-B4E756C63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With multiple programs, what happens to the size of the executables?</a:t>
            </a:r>
          </a:p>
          <a:p>
            <a:endParaRPr lang="zh-CN" altLang="en-US" dirty="0"/>
          </a:p>
        </p:txBody>
      </p:sp>
      <p:sp>
        <p:nvSpPr>
          <p:cNvPr id="46" name="Rectangle 6">
            <a:extLst>
              <a:ext uri="{FF2B5EF4-FFF2-40B4-BE49-F238E27FC236}">
                <a16:creationId xmlns:a16="http://schemas.microsoft.com/office/drawing/2014/main" id="{4A016E56-7347-47EA-BF27-319932D37F04}"/>
              </a:ext>
            </a:extLst>
          </p:cNvPr>
          <p:cNvSpPr/>
          <p:nvPr/>
        </p:nvSpPr>
        <p:spPr>
          <a:xfrm>
            <a:off x="7239000" y="3200400"/>
            <a:ext cx="1600200" cy="609600"/>
          </a:xfrm>
          <a:prstGeom prst="rect">
            <a:avLst/>
          </a:prstGeom>
          <a:solidFill>
            <a:srgbClr val="D5F1CF"/>
          </a:solidFill>
          <a:ln w="9525" cap="flat" cmpd="sng" algn="ctr">
            <a:solidFill>
              <a:srgbClr val="8064A2">
                <a:lumMod val="5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Library Code/Data</a:t>
            </a:r>
          </a:p>
        </p:txBody>
      </p:sp>
      <p:sp>
        <p:nvSpPr>
          <p:cNvPr id="47" name="Rectangle 7">
            <a:extLst>
              <a:ext uri="{FF2B5EF4-FFF2-40B4-BE49-F238E27FC236}">
                <a16:creationId xmlns:a16="http://schemas.microsoft.com/office/drawing/2014/main" id="{92F09800-E122-4E86-BEB1-06282776B6FE}"/>
              </a:ext>
            </a:extLst>
          </p:cNvPr>
          <p:cNvSpPr/>
          <p:nvPr/>
        </p:nvSpPr>
        <p:spPr>
          <a:xfrm>
            <a:off x="7239000" y="2590800"/>
            <a:ext cx="1600200" cy="609600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rgbClr val="C0504D">
                <a:lumMod val="5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Program Data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D27E82B0-D981-4577-905D-63ADDBC064F3}"/>
              </a:ext>
            </a:extLst>
          </p:cNvPr>
          <p:cNvSpPr/>
          <p:nvPr/>
        </p:nvSpPr>
        <p:spPr>
          <a:xfrm>
            <a:off x="7239000" y="1981200"/>
            <a:ext cx="1600200" cy="609600"/>
          </a:xfrm>
          <a:prstGeom prst="rect">
            <a:avLst/>
          </a:prstGeom>
          <a:solidFill>
            <a:srgbClr val="F6F5BD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Program code</a:t>
            </a:r>
          </a:p>
        </p:txBody>
      </p:sp>
      <p:sp>
        <p:nvSpPr>
          <p:cNvPr id="52" name="Rectangle 6">
            <a:extLst>
              <a:ext uri="{FF2B5EF4-FFF2-40B4-BE49-F238E27FC236}">
                <a16:creationId xmlns:a16="http://schemas.microsoft.com/office/drawing/2014/main" id="{355DBD54-A05E-4CCF-AD06-CC52B70A1CA2}"/>
              </a:ext>
            </a:extLst>
          </p:cNvPr>
          <p:cNvSpPr/>
          <p:nvPr/>
        </p:nvSpPr>
        <p:spPr>
          <a:xfrm>
            <a:off x="4922228" y="3538365"/>
            <a:ext cx="1600200" cy="609600"/>
          </a:xfrm>
          <a:prstGeom prst="rect">
            <a:avLst/>
          </a:prstGeom>
          <a:solidFill>
            <a:srgbClr val="D5F1CF"/>
          </a:solidFill>
          <a:ln w="9525" cap="flat" cmpd="sng" algn="ctr">
            <a:solidFill>
              <a:srgbClr val="8064A2">
                <a:lumMod val="5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Library Code/Data</a:t>
            </a:r>
          </a:p>
        </p:txBody>
      </p:sp>
      <p:sp>
        <p:nvSpPr>
          <p:cNvPr id="53" name="Rectangle 7">
            <a:extLst>
              <a:ext uri="{FF2B5EF4-FFF2-40B4-BE49-F238E27FC236}">
                <a16:creationId xmlns:a16="http://schemas.microsoft.com/office/drawing/2014/main" id="{CC1F5509-581B-454A-986B-47ADE972E30A}"/>
              </a:ext>
            </a:extLst>
          </p:cNvPr>
          <p:cNvSpPr/>
          <p:nvPr/>
        </p:nvSpPr>
        <p:spPr>
          <a:xfrm>
            <a:off x="4922228" y="2928765"/>
            <a:ext cx="1600200" cy="609600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rgbClr val="C0504D">
                <a:lumMod val="5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Program Data</a:t>
            </a:r>
          </a:p>
        </p:txBody>
      </p:sp>
      <p:sp>
        <p:nvSpPr>
          <p:cNvPr id="54" name="Rectangle 5">
            <a:extLst>
              <a:ext uri="{FF2B5EF4-FFF2-40B4-BE49-F238E27FC236}">
                <a16:creationId xmlns:a16="http://schemas.microsoft.com/office/drawing/2014/main" id="{AABFF1D5-A093-43CE-B2F0-93427BE6875F}"/>
              </a:ext>
            </a:extLst>
          </p:cNvPr>
          <p:cNvSpPr/>
          <p:nvPr/>
        </p:nvSpPr>
        <p:spPr>
          <a:xfrm>
            <a:off x="4922228" y="2319165"/>
            <a:ext cx="1600200" cy="609600"/>
          </a:xfrm>
          <a:prstGeom prst="rect">
            <a:avLst/>
          </a:prstGeom>
          <a:solidFill>
            <a:srgbClr val="F6F5BD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Program code</a:t>
            </a:r>
          </a:p>
        </p:txBody>
      </p:sp>
      <p:sp>
        <p:nvSpPr>
          <p:cNvPr id="55" name="Rectangle 6">
            <a:extLst>
              <a:ext uri="{FF2B5EF4-FFF2-40B4-BE49-F238E27FC236}">
                <a16:creationId xmlns:a16="http://schemas.microsoft.com/office/drawing/2014/main" id="{43E6C70E-8A5E-42C9-937A-3B28C96150F7}"/>
              </a:ext>
            </a:extLst>
          </p:cNvPr>
          <p:cNvSpPr/>
          <p:nvPr/>
        </p:nvSpPr>
        <p:spPr>
          <a:xfrm>
            <a:off x="236538" y="3581400"/>
            <a:ext cx="1600200" cy="609600"/>
          </a:xfrm>
          <a:prstGeom prst="rect">
            <a:avLst/>
          </a:prstGeom>
          <a:solidFill>
            <a:srgbClr val="D5F1CF"/>
          </a:solidFill>
          <a:ln w="9525" cap="flat" cmpd="sng" algn="ctr">
            <a:solidFill>
              <a:srgbClr val="8064A2">
                <a:lumMod val="5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Library Code/Data</a:t>
            </a:r>
          </a:p>
        </p:txBody>
      </p:sp>
      <p:sp>
        <p:nvSpPr>
          <p:cNvPr id="56" name="Rectangle 7">
            <a:extLst>
              <a:ext uri="{FF2B5EF4-FFF2-40B4-BE49-F238E27FC236}">
                <a16:creationId xmlns:a16="http://schemas.microsoft.com/office/drawing/2014/main" id="{8E1EC1E2-51B8-40A2-A7C2-A6BFBF49183F}"/>
              </a:ext>
            </a:extLst>
          </p:cNvPr>
          <p:cNvSpPr/>
          <p:nvPr/>
        </p:nvSpPr>
        <p:spPr>
          <a:xfrm>
            <a:off x="236538" y="2971800"/>
            <a:ext cx="1600200" cy="609600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rgbClr val="C0504D">
                <a:lumMod val="5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Program Data</a:t>
            </a:r>
          </a:p>
        </p:txBody>
      </p:sp>
      <p:sp>
        <p:nvSpPr>
          <p:cNvPr id="57" name="Rectangle 5">
            <a:extLst>
              <a:ext uri="{FF2B5EF4-FFF2-40B4-BE49-F238E27FC236}">
                <a16:creationId xmlns:a16="http://schemas.microsoft.com/office/drawing/2014/main" id="{CABFC4AC-BE73-49ED-9082-1B56DB04E850}"/>
              </a:ext>
            </a:extLst>
          </p:cNvPr>
          <p:cNvSpPr/>
          <p:nvPr/>
        </p:nvSpPr>
        <p:spPr>
          <a:xfrm>
            <a:off x="236538" y="2362200"/>
            <a:ext cx="1600200" cy="609600"/>
          </a:xfrm>
          <a:prstGeom prst="rect">
            <a:avLst/>
          </a:prstGeom>
          <a:solidFill>
            <a:srgbClr val="F6F5BD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Program code</a:t>
            </a:r>
          </a:p>
        </p:txBody>
      </p:sp>
      <p:sp>
        <p:nvSpPr>
          <p:cNvPr id="58" name="Rectangle 6">
            <a:extLst>
              <a:ext uri="{FF2B5EF4-FFF2-40B4-BE49-F238E27FC236}">
                <a16:creationId xmlns:a16="http://schemas.microsoft.com/office/drawing/2014/main" id="{D90934E6-C1C1-449E-9C3A-CF2F3858FC0C}"/>
              </a:ext>
            </a:extLst>
          </p:cNvPr>
          <p:cNvSpPr/>
          <p:nvPr/>
        </p:nvSpPr>
        <p:spPr>
          <a:xfrm>
            <a:off x="1036638" y="5799367"/>
            <a:ext cx="1600200" cy="609600"/>
          </a:xfrm>
          <a:prstGeom prst="rect">
            <a:avLst/>
          </a:prstGeom>
          <a:solidFill>
            <a:srgbClr val="D5F1CF"/>
          </a:solidFill>
          <a:ln w="9525" cap="flat" cmpd="sng" algn="ctr">
            <a:solidFill>
              <a:srgbClr val="8064A2">
                <a:lumMod val="5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Library Code/Data</a:t>
            </a:r>
          </a:p>
        </p:txBody>
      </p:sp>
      <p:sp>
        <p:nvSpPr>
          <p:cNvPr id="59" name="Rectangle 7">
            <a:extLst>
              <a:ext uri="{FF2B5EF4-FFF2-40B4-BE49-F238E27FC236}">
                <a16:creationId xmlns:a16="http://schemas.microsoft.com/office/drawing/2014/main" id="{03D6D717-3E26-4A63-8CA3-5E0F6B482656}"/>
              </a:ext>
            </a:extLst>
          </p:cNvPr>
          <p:cNvSpPr/>
          <p:nvPr/>
        </p:nvSpPr>
        <p:spPr>
          <a:xfrm>
            <a:off x="1036638" y="5189767"/>
            <a:ext cx="1600200" cy="609600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rgbClr val="C0504D">
                <a:lumMod val="5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Program Data</a:t>
            </a:r>
          </a:p>
        </p:txBody>
      </p:sp>
      <p:sp>
        <p:nvSpPr>
          <p:cNvPr id="60" name="Rectangle 5">
            <a:extLst>
              <a:ext uri="{FF2B5EF4-FFF2-40B4-BE49-F238E27FC236}">
                <a16:creationId xmlns:a16="http://schemas.microsoft.com/office/drawing/2014/main" id="{C9F19639-BE30-477E-9AF9-17F4CEECA0AF}"/>
              </a:ext>
            </a:extLst>
          </p:cNvPr>
          <p:cNvSpPr/>
          <p:nvPr/>
        </p:nvSpPr>
        <p:spPr>
          <a:xfrm>
            <a:off x="1036638" y="4580167"/>
            <a:ext cx="1600200" cy="609600"/>
          </a:xfrm>
          <a:prstGeom prst="rect">
            <a:avLst/>
          </a:prstGeom>
          <a:solidFill>
            <a:srgbClr val="F6F5BD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Program code</a:t>
            </a:r>
          </a:p>
        </p:txBody>
      </p:sp>
      <p:sp>
        <p:nvSpPr>
          <p:cNvPr id="61" name="Rectangle 6">
            <a:extLst>
              <a:ext uri="{FF2B5EF4-FFF2-40B4-BE49-F238E27FC236}">
                <a16:creationId xmlns:a16="http://schemas.microsoft.com/office/drawing/2014/main" id="{E7924F39-E3D5-4C57-B36B-861103C9EBB9}"/>
              </a:ext>
            </a:extLst>
          </p:cNvPr>
          <p:cNvSpPr/>
          <p:nvPr/>
        </p:nvSpPr>
        <p:spPr>
          <a:xfrm>
            <a:off x="2599172" y="3567026"/>
            <a:ext cx="1600200" cy="609600"/>
          </a:xfrm>
          <a:prstGeom prst="rect">
            <a:avLst/>
          </a:prstGeom>
          <a:solidFill>
            <a:srgbClr val="D5F1CF"/>
          </a:solidFill>
          <a:ln w="9525" cap="flat" cmpd="sng" algn="ctr">
            <a:solidFill>
              <a:srgbClr val="8064A2">
                <a:lumMod val="5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Library Code/Data</a:t>
            </a:r>
          </a:p>
        </p:txBody>
      </p:sp>
      <p:sp>
        <p:nvSpPr>
          <p:cNvPr id="62" name="Rectangle 7">
            <a:extLst>
              <a:ext uri="{FF2B5EF4-FFF2-40B4-BE49-F238E27FC236}">
                <a16:creationId xmlns:a16="http://schemas.microsoft.com/office/drawing/2014/main" id="{CD4F3D47-1CB6-4112-8A47-BE80D6CA112D}"/>
              </a:ext>
            </a:extLst>
          </p:cNvPr>
          <p:cNvSpPr/>
          <p:nvPr/>
        </p:nvSpPr>
        <p:spPr>
          <a:xfrm>
            <a:off x="2599172" y="2957426"/>
            <a:ext cx="1600200" cy="609600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rgbClr val="C0504D">
                <a:lumMod val="5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Program Data</a:t>
            </a:r>
          </a:p>
        </p:txBody>
      </p:sp>
      <p:sp>
        <p:nvSpPr>
          <p:cNvPr id="63" name="Rectangle 5">
            <a:extLst>
              <a:ext uri="{FF2B5EF4-FFF2-40B4-BE49-F238E27FC236}">
                <a16:creationId xmlns:a16="http://schemas.microsoft.com/office/drawing/2014/main" id="{F0A15E04-106B-4520-8CE0-4935B2CA6063}"/>
              </a:ext>
            </a:extLst>
          </p:cNvPr>
          <p:cNvSpPr/>
          <p:nvPr/>
        </p:nvSpPr>
        <p:spPr>
          <a:xfrm>
            <a:off x="2599172" y="2347826"/>
            <a:ext cx="1600200" cy="609600"/>
          </a:xfrm>
          <a:prstGeom prst="rect">
            <a:avLst/>
          </a:prstGeom>
          <a:solidFill>
            <a:srgbClr val="F6F5BD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Program code</a:t>
            </a:r>
          </a:p>
        </p:txBody>
      </p:sp>
      <p:sp>
        <p:nvSpPr>
          <p:cNvPr id="64" name="Rectangle 6">
            <a:extLst>
              <a:ext uri="{FF2B5EF4-FFF2-40B4-BE49-F238E27FC236}">
                <a16:creationId xmlns:a16="http://schemas.microsoft.com/office/drawing/2014/main" id="{FC36CFB1-91A0-4BF7-BEA1-6425B34C21A4}"/>
              </a:ext>
            </a:extLst>
          </p:cNvPr>
          <p:cNvSpPr/>
          <p:nvPr/>
        </p:nvSpPr>
        <p:spPr>
          <a:xfrm>
            <a:off x="3403985" y="5784395"/>
            <a:ext cx="1600200" cy="609600"/>
          </a:xfrm>
          <a:prstGeom prst="rect">
            <a:avLst/>
          </a:prstGeom>
          <a:solidFill>
            <a:srgbClr val="D5F1CF"/>
          </a:solidFill>
          <a:ln w="9525" cap="flat" cmpd="sng" algn="ctr">
            <a:solidFill>
              <a:srgbClr val="8064A2">
                <a:lumMod val="5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Library Code/Data</a:t>
            </a:r>
          </a:p>
        </p:txBody>
      </p:sp>
      <p:sp>
        <p:nvSpPr>
          <p:cNvPr id="65" name="Rectangle 7">
            <a:extLst>
              <a:ext uri="{FF2B5EF4-FFF2-40B4-BE49-F238E27FC236}">
                <a16:creationId xmlns:a16="http://schemas.microsoft.com/office/drawing/2014/main" id="{EB41CA6B-9D83-48A3-88C7-5424B0F9E301}"/>
              </a:ext>
            </a:extLst>
          </p:cNvPr>
          <p:cNvSpPr/>
          <p:nvPr/>
        </p:nvSpPr>
        <p:spPr>
          <a:xfrm>
            <a:off x="3403985" y="5174795"/>
            <a:ext cx="1600200" cy="609600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rgbClr val="C0504D">
                <a:lumMod val="5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Program Data</a:t>
            </a:r>
          </a:p>
        </p:txBody>
      </p:sp>
      <p:sp>
        <p:nvSpPr>
          <p:cNvPr id="66" name="Rectangle 5">
            <a:extLst>
              <a:ext uri="{FF2B5EF4-FFF2-40B4-BE49-F238E27FC236}">
                <a16:creationId xmlns:a16="http://schemas.microsoft.com/office/drawing/2014/main" id="{7AD6EB7A-6E68-45A1-B30D-F70CDB1A335F}"/>
              </a:ext>
            </a:extLst>
          </p:cNvPr>
          <p:cNvSpPr/>
          <p:nvPr/>
        </p:nvSpPr>
        <p:spPr>
          <a:xfrm>
            <a:off x="3403985" y="4565195"/>
            <a:ext cx="1600200" cy="609600"/>
          </a:xfrm>
          <a:prstGeom prst="rect">
            <a:avLst/>
          </a:prstGeom>
          <a:solidFill>
            <a:srgbClr val="F6F5BD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Program code</a:t>
            </a:r>
          </a:p>
        </p:txBody>
      </p:sp>
      <p:sp>
        <p:nvSpPr>
          <p:cNvPr id="67" name="Rectangle 6">
            <a:extLst>
              <a:ext uri="{FF2B5EF4-FFF2-40B4-BE49-F238E27FC236}">
                <a16:creationId xmlns:a16="http://schemas.microsoft.com/office/drawing/2014/main" id="{FF165630-B311-423D-9906-3C13FEE7512F}"/>
              </a:ext>
            </a:extLst>
          </p:cNvPr>
          <p:cNvSpPr/>
          <p:nvPr/>
        </p:nvSpPr>
        <p:spPr>
          <a:xfrm>
            <a:off x="5943600" y="5724525"/>
            <a:ext cx="1600200" cy="609600"/>
          </a:xfrm>
          <a:prstGeom prst="rect">
            <a:avLst/>
          </a:prstGeom>
          <a:solidFill>
            <a:srgbClr val="D5F1CF"/>
          </a:solidFill>
          <a:ln w="9525" cap="flat" cmpd="sng" algn="ctr">
            <a:solidFill>
              <a:srgbClr val="8064A2">
                <a:lumMod val="5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Library Code/Data</a:t>
            </a:r>
          </a:p>
        </p:txBody>
      </p:sp>
      <p:sp>
        <p:nvSpPr>
          <p:cNvPr id="68" name="Rectangle 7">
            <a:extLst>
              <a:ext uri="{FF2B5EF4-FFF2-40B4-BE49-F238E27FC236}">
                <a16:creationId xmlns:a16="http://schemas.microsoft.com/office/drawing/2014/main" id="{ACD7A40B-0D11-47FC-B0A3-C8F7D7D08FF7}"/>
              </a:ext>
            </a:extLst>
          </p:cNvPr>
          <p:cNvSpPr/>
          <p:nvPr/>
        </p:nvSpPr>
        <p:spPr>
          <a:xfrm>
            <a:off x="5943600" y="5114925"/>
            <a:ext cx="1600200" cy="609600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rgbClr val="C0504D">
                <a:lumMod val="5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Program Data</a:t>
            </a:r>
          </a:p>
        </p:txBody>
      </p:sp>
      <p:sp>
        <p:nvSpPr>
          <p:cNvPr id="69" name="Rectangle 5">
            <a:extLst>
              <a:ext uri="{FF2B5EF4-FFF2-40B4-BE49-F238E27FC236}">
                <a16:creationId xmlns:a16="http://schemas.microsoft.com/office/drawing/2014/main" id="{F9A1D903-7BC8-4C7F-BC11-3DE1F3AEE2A8}"/>
              </a:ext>
            </a:extLst>
          </p:cNvPr>
          <p:cNvSpPr/>
          <p:nvPr/>
        </p:nvSpPr>
        <p:spPr>
          <a:xfrm>
            <a:off x="5943600" y="4505325"/>
            <a:ext cx="1600200" cy="609600"/>
          </a:xfrm>
          <a:prstGeom prst="rect">
            <a:avLst/>
          </a:prstGeom>
          <a:solidFill>
            <a:srgbClr val="F6F5BD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Program code</a:t>
            </a:r>
          </a:p>
        </p:txBody>
      </p:sp>
    </p:spTree>
    <p:extLst>
      <p:ext uri="{BB962C8B-B14F-4D97-AF65-F5344CB8AC3E}">
        <p14:creationId xmlns:p14="http://schemas.microsoft.com/office/powerpoint/2010/main" val="374093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78E8D-17CD-49D3-BE2F-6685F569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Linking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480B1-13C4-4518-A45E-601A0FC7E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428750"/>
            <a:ext cx="7896225" cy="4972050"/>
          </a:xfrm>
        </p:spPr>
        <p:txBody>
          <a:bodyPr/>
          <a:lstStyle/>
          <a:p>
            <a:r>
              <a:rPr lang="en-US" altLang="zh-CN" dirty="0"/>
              <a:t>With multiple programs, what happens to the size of the executables?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How about global data of libraries? Copy on write.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BAF2012A-6D5F-48BD-BE85-398E70CD6A20}"/>
              </a:ext>
            </a:extLst>
          </p:cNvPr>
          <p:cNvSpPr/>
          <p:nvPr/>
        </p:nvSpPr>
        <p:spPr>
          <a:xfrm>
            <a:off x="762000" y="3003724"/>
            <a:ext cx="1600200" cy="609600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rgbClr val="C0504D">
                <a:lumMod val="5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Program Data</a:t>
            </a: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50E32E41-6D37-4AC6-BE96-4E55210C18E6}"/>
              </a:ext>
            </a:extLst>
          </p:cNvPr>
          <p:cNvSpPr/>
          <p:nvPr/>
        </p:nvSpPr>
        <p:spPr>
          <a:xfrm>
            <a:off x="762000" y="2394124"/>
            <a:ext cx="1600200" cy="609600"/>
          </a:xfrm>
          <a:prstGeom prst="rect">
            <a:avLst/>
          </a:prstGeom>
          <a:solidFill>
            <a:srgbClr val="F6F5BD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Program code</a:t>
            </a: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06B0CC46-4461-4001-8366-251EC9C9879F}"/>
              </a:ext>
            </a:extLst>
          </p:cNvPr>
          <p:cNvSpPr/>
          <p:nvPr/>
        </p:nvSpPr>
        <p:spPr>
          <a:xfrm>
            <a:off x="2819400" y="2976015"/>
            <a:ext cx="1600200" cy="609600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rgbClr val="C0504D">
                <a:lumMod val="5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Program Data</a:t>
            </a:r>
          </a:p>
        </p:txBody>
      </p:sp>
      <p:sp>
        <p:nvSpPr>
          <p:cNvPr id="29" name="Rectangle 10">
            <a:extLst>
              <a:ext uri="{FF2B5EF4-FFF2-40B4-BE49-F238E27FC236}">
                <a16:creationId xmlns:a16="http://schemas.microsoft.com/office/drawing/2014/main" id="{2E359DA4-BBA3-4004-85F2-31590397627A}"/>
              </a:ext>
            </a:extLst>
          </p:cNvPr>
          <p:cNvSpPr/>
          <p:nvPr/>
        </p:nvSpPr>
        <p:spPr>
          <a:xfrm>
            <a:off x="2819400" y="2366415"/>
            <a:ext cx="1600200" cy="609600"/>
          </a:xfrm>
          <a:prstGeom prst="rect">
            <a:avLst/>
          </a:prstGeom>
          <a:solidFill>
            <a:srgbClr val="F6F5BD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Program code</a:t>
            </a:r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2A36C037-AAAA-47FB-ABA1-9AFC6B5A880E}"/>
              </a:ext>
            </a:extLst>
          </p:cNvPr>
          <p:cNvSpPr/>
          <p:nvPr/>
        </p:nvSpPr>
        <p:spPr>
          <a:xfrm>
            <a:off x="4901540" y="3003724"/>
            <a:ext cx="1600200" cy="609600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rgbClr val="C0504D">
                <a:lumMod val="5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Program Data</a:t>
            </a:r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72CF5243-9164-4388-89C8-F6833DC1223A}"/>
              </a:ext>
            </a:extLst>
          </p:cNvPr>
          <p:cNvSpPr/>
          <p:nvPr/>
        </p:nvSpPr>
        <p:spPr>
          <a:xfrm>
            <a:off x="4901540" y="2394124"/>
            <a:ext cx="1600200" cy="609600"/>
          </a:xfrm>
          <a:prstGeom prst="rect">
            <a:avLst/>
          </a:prstGeom>
          <a:solidFill>
            <a:srgbClr val="F6F5BD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Program code</a:t>
            </a:r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48BADD5B-FA2A-418B-9249-F76ED44181E8}"/>
              </a:ext>
            </a:extLst>
          </p:cNvPr>
          <p:cNvSpPr/>
          <p:nvPr/>
        </p:nvSpPr>
        <p:spPr>
          <a:xfrm>
            <a:off x="6794170" y="2698924"/>
            <a:ext cx="1600200" cy="609600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rgbClr val="C0504D">
                <a:lumMod val="5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Program Data</a:t>
            </a:r>
          </a:p>
        </p:txBody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35B9672F-14D2-45F2-B629-F9AB8C9967C6}"/>
              </a:ext>
            </a:extLst>
          </p:cNvPr>
          <p:cNvSpPr/>
          <p:nvPr/>
        </p:nvSpPr>
        <p:spPr>
          <a:xfrm>
            <a:off x="6794170" y="2089324"/>
            <a:ext cx="1600200" cy="609600"/>
          </a:xfrm>
          <a:prstGeom prst="rect">
            <a:avLst/>
          </a:prstGeom>
          <a:solidFill>
            <a:srgbClr val="F6F5BD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Program code</a:t>
            </a:r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C4766271-E298-4C1E-AFEF-A14DCB8CB572}"/>
              </a:ext>
            </a:extLst>
          </p:cNvPr>
          <p:cNvSpPr/>
          <p:nvPr/>
        </p:nvSpPr>
        <p:spPr>
          <a:xfrm>
            <a:off x="1515094" y="5010121"/>
            <a:ext cx="1600200" cy="609600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rgbClr val="C0504D">
                <a:lumMod val="5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Program Data</a:t>
            </a: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175E2E63-ABFB-466B-AB7D-C0FD1297A6CE}"/>
              </a:ext>
            </a:extLst>
          </p:cNvPr>
          <p:cNvSpPr/>
          <p:nvPr/>
        </p:nvSpPr>
        <p:spPr>
          <a:xfrm>
            <a:off x="1515094" y="4400521"/>
            <a:ext cx="1600200" cy="609600"/>
          </a:xfrm>
          <a:prstGeom prst="rect">
            <a:avLst/>
          </a:prstGeom>
          <a:solidFill>
            <a:srgbClr val="F6F5BD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Program code</a:t>
            </a:r>
          </a:p>
        </p:txBody>
      </p:sp>
      <p:sp>
        <p:nvSpPr>
          <p:cNvPr id="36" name="Rectangle 21">
            <a:extLst>
              <a:ext uri="{FF2B5EF4-FFF2-40B4-BE49-F238E27FC236}">
                <a16:creationId xmlns:a16="http://schemas.microsoft.com/office/drawing/2014/main" id="{1198B527-4397-4257-BC36-65247CD4E5CA}"/>
              </a:ext>
            </a:extLst>
          </p:cNvPr>
          <p:cNvSpPr/>
          <p:nvPr/>
        </p:nvSpPr>
        <p:spPr>
          <a:xfrm>
            <a:off x="5473700" y="5570614"/>
            <a:ext cx="1600200" cy="609600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rgbClr val="C0504D">
                <a:lumMod val="5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Program Data</a:t>
            </a:r>
          </a:p>
        </p:txBody>
      </p:sp>
      <p:sp>
        <p:nvSpPr>
          <p:cNvPr id="37" name="Rectangle 22">
            <a:extLst>
              <a:ext uri="{FF2B5EF4-FFF2-40B4-BE49-F238E27FC236}">
                <a16:creationId xmlns:a16="http://schemas.microsoft.com/office/drawing/2014/main" id="{16D5C899-D76D-49F9-9D48-D947929E9337}"/>
              </a:ext>
            </a:extLst>
          </p:cNvPr>
          <p:cNvSpPr/>
          <p:nvPr/>
        </p:nvSpPr>
        <p:spPr>
          <a:xfrm>
            <a:off x="5473700" y="4961014"/>
            <a:ext cx="1600200" cy="609600"/>
          </a:xfrm>
          <a:prstGeom prst="rect">
            <a:avLst/>
          </a:prstGeom>
          <a:solidFill>
            <a:srgbClr val="F6F5BD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Program code</a:t>
            </a:r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56679681-18FF-4880-A767-2E1ED322B452}"/>
              </a:ext>
            </a:extLst>
          </p:cNvPr>
          <p:cNvSpPr/>
          <p:nvPr/>
        </p:nvSpPr>
        <p:spPr>
          <a:xfrm>
            <a:off x="7175170" y="4894610"/>
            <a:ext cx="1600200" cy="609600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rgbClr val="C0504D">
                <a:lumMod val="5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Program Data</a:t>
            </a:r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A7B77955-B49B-4801-84F9-4318542F36E2}"/>
              </a:ext>
            </a:extLst>
          </p:cNvPr>
          <p:cNvSpPr/>
          <p:nvPr/>
        </p:nvSpPr>
        <p:spPr>
          <a:xfrm>
            <a:off x="7175170" y="4285010"/>
            <a:ext cx="1600200" cy="609600"/>
          </a:xfrm>
          <a:prstGeom prst="rect">
            <a:avLst/>
          </a:prstGeom>
          <a:solidFill>
            <a:srgbClr val="F6F5BD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Program code</a:t>
            </a:r>
          </a:p>
        </p:txBody>
      </p:sp>
      <p:sp>
        <p:nvSpPr>
          <p:cNvPr id="40" name="Rectangle 26">
            <a:extLst>
              <a:ext uri="{FF2B5EF4-FFF2-40B4-BE49-F238E27FC236}">
                <a16:creationId xmlns:a16="http://schemas.microsoft.com/office/drawing/2014/main" id="{56826EAA-8FBC-4F40-A414-4CC666ABAFFE}"/>
              </a:ext>
            </a:extLst>
          </p:cNvPr>
          <p:cNvSpPr/>
          <p:nvPr/>
        </p:nvSpPr>
        <p:spPr>
          <a:xfrm>
            <a:off x="3454730" y="3776352"/>
            <a:ext cx="1600200" cy="609600"/>
          </a:xfrm>
          <a:prstGeom prst="rect">
            <a:avLst/>
          </a:prstGeom>
          <a:solidFill>
            <a:srgbClr val="D5F1CF"/>
          </a:solidFill>
          <a:ln w="9525" cap="flat" cmpd="sng" algn="ctr">
            <a:solidFill>
              <a:srgbClr val="8064A2">
                <a:lumMod val="5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Library Code</a:t>
            </a:r>
          </a:p>
        </p:txBody>
      </p:sp>
      <p:cxnSp>
        <p:nvCxnSpPr>
          <p:cNvPr id="41" name="Straight Arrow Connector 28">
            <a:extLst>
              <a:ext uri="{FF2B5EF4-FFF2-40B4-BE49-F238E27FC236}">
                <a16:creationId xmlns:a16="http://schemas.microsoft.com/office/drawing/2014/main" id="{D6D5A504-C16D-4965-9BFF-BA85E6553823}"/>
              </a:ext>
            </a:extLst>
          </p:cNvPr>
          <p:cNvCxnSpPr>
            <a:cxnSpLocks/>
            <a:stCxn id="26" idx="2"/>
            <a:endCxn id="40" idx="1"/>
          </p:cNvCxnSpPr>
          <p:nvPr/>
        </p:nvCxnSpPr>
        <p:spPr>
          <a:xfrm>
            <a:off x="1562100" y="3613324"/>
            <a:ext cx="1892630" cy="467828"/>
          </a:xfrm>
          <a:prstGeom prst="straightConnector1">
            <a:avLst/>
          </a:prstGeom>
          <a:noFill/>
          <a:ln w="44450" cap="flat" cmpd="sng" algn="ctr">
            <a:solidFill>
              <a:srgbClr val="F79646"/>
            </a:solidFill>
            <a:prstDash val="solid"/>
            <a:tailEnd type="triangle"/>
          </a:ln>
          <a:effectLst/>
        </p:spPr>
      </p:cxnSp>
      <p:cxnSp>
        <p:nvCxnSpPr>
          <p:cNvPr id="42" name="Straight Arrow Connector 30">
            <a:extLst>
              <a:ext uri="{FF2B5EF4-FFF2-40B4-BE49-F238E27FC236}">
                <a16:creationId xmlns:a16="http://schemas.microsoft.com/office/drawing/2014/main" id="{F6914E41-E8F9-4B5D-89E0-BF4929396FB2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619500" y="3585615"/>
            <a:ext cx="292430" cy="261623"/>
          </a:xfrm>
          <a:prstGeom prst="straightConnector1">
            <a:avLst/>
          </a:prstGeom>
          <a:noFill/>
          <a:ln w="44450" cap="flat" cmpd="sng" algn="ctr">
            <a:solidFill>
              <a:srgbClr val="F79646"/>
            </a:solidFill>
            <a:prstDash val="solid"/>
            <a:tailEnd type="triangle"/>
          </a:ln>
          <a:effectLst/>
        </p:spPr>
      </p:cxnSp>
      <p:cxnSp>
        <p:nvCxnSpPr>
          <p:cNvPr id="43" name="Straight Arrow Connector 33">
            <a:extLst>
              <a:ext uri="{FF2B5EF4-FFF2-40B4-BE49-F238E27FC236}">
                <a16:creationId xmlns:a16="http://schemas.microsoft.com/office/drawing/2014/main" id="{AED55C59-D17A-4116-893F-77C72F74647A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4812970" y="3613324"/>
            <a:ext cx="888670" cy="357980"/>
          </a:xfrm>
          <a:prstGeom prst="straightConnector1">
            <a:avLst/>
          </a:prstGeom>
          <a:noFill/>
          <a:ln w="44450" cap="flat" cmpd="sng" algn="ctr">
            <a:solidFill>
              <a:srgbClr val="F79646"/>
            </a:solidFill>
            <a:prstDash val="solid"/>
            <a:tailEnd type="triangle"/>
          </a:ln>
          <a:effectLst/>
        </p:spPr>
      </p:cxnSp>
      <p:cxnSp>
        <p:nvCxnSpPr>
          <p:cNvPr id="44" name="Straight Arrow Connector 36">
            <a:extLst>
              <a:ext uri="{FF2B5EF4-FFF2-40B4-BE49-F238E27FC236}">
                <a16:creationId xmlns:a16="http://schemas.microsoft.com/office/drawing/2014/main" id="{CC606FE5-88B3-41FB-A4AE-EF090C7CCDFD}"/>
              </a:ext>
            </a:extLst>
          </p:cNvPr>
          <p:cNvCxnSpPr>
            <a:cxnSpLocks/>
            <a:stCxn id="32" idx="2"/>
            <a:endCxn id="40" idx="3"/>
          </p:cNvCxnSpPr>
          <p:nvPr/>
        </p:nvCxnSpPr>
        <p:spPr>
          <a:xfrm flipH="1">
            <a:off x="5054930" y="3308524"/>
            <a:ext cx="2539340" cy="772628"/>
          </a:xfrm>
          <a:prstGeom prst="straightConnector1">
            <a:avLst/>
          </a:prstGeom>
          <a:noFill/>
          <a:ln w="44450" cap="flat" cmpd="sng" algn="ctr">
            <a:solidFill>
              <a:srgbClr val="F79646"/>
            </a:solidFill>
            <a:prstDash val="solid"/>
            <a:tailEnd type="triangle"/>
          </a:ln>
          <a:effectLst/>
        </p:spPr>
      </p:cxnSp>
      <p:cxnSp>
        <p:nvCxnSpPr>
          <p:cNvPr id="45" name="Straight Arrow Connector 39">
            <a:extLst>
              <a:ext uri="{FF2B5EF4-FFF2-40B4-BE49-F238E27FC236}">
                <a16:creationId xmlns:a16="http://schemas.microsoft.com/office/drawing/2014/main" id="{BEA87885-1A87-45F4-90B9-AE937FB14905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5086598" y="4245924"/>
            <a:ext cx="2088572" cy="343886"/>
          </a:xfrm>
          <a:prstGeom prst="straightConnector1">
            <a:avLst/>
          </a:prstGeom>
          <a:noFill/>
          <a:ln w="44450" cap="flat" cmpd="sng" algn="ctr">
            <a:solidFill>
              <a:srgbClr val="F79646"/>
            </a:solidFill>
            <a:prstDash val="solid"/>
            <a:tailEnd type="triangle"/>
          </a:ln>
          <a:effectLst/>
        </p:spPr>
      </p:cxnSp>
      <p:cxnSp>
        <p:nvCxnSpPr>
          <p:cNvPr id="46" name="Straight Arrow Connector 42">
            <a:extLst>
              <a:ext uri="{FF2B5EF4-FFF2-40B4-BE49-F238E27FC236}">
                <a16:creationId xmlns:a16="http://schemas.microsoft.com/office/drawing/2014/main" id="{F0FA0B07-B6FB-47E3-83BA-C90D1A177F0A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4901540" y="4285010"/>
            <a:ext cx="1372260" cy="676004"/>
          </a:xfrm>
          <a:prstGeom prst="straightConnector1">
            <a:avLst/>
          </a:prstGeom>
          <a:noFill/>
          <a:ln w="44450" cap="flat" cmpd="sng" algn="ctr">
            <a:solidFill>
              <a:srgbClr val="F79646"/>
            </a:solidFill>
            <a:prstDash val="solid"/>
            <a:tailEnd type="triangle"/>
          </a:ln>
          <a:effectLst/>
        </p:spPr>
      </p:cxnSp>
      <p:cxnSp>
        <p:nvCxnSpPr>
          <p:cNvPr id="47" name="Straight Arrow Connector 45">
            <a:extLst>
              <a:ext uri="{FF2B5EF4-FFF2-40B4-BE49-F238E27FC236}">
                <a16:creationId xmlns:a16="http://schemas.microsoft.com/office/drawing/2014/main" id="{5A6677AF-691B-418C-9F0C-DCB8715C570D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2315194" y="4232296"/>
            <a:ext cx="1231818" cy="168225"/>
          </a:xfrm>
          <a:prstGeom prst="straightConnector1">
            <a:avLst/>
          </a:prstGeom>
          <a:noFill/>
          <a:ln w="44450" cap="flat" cmpd="sng" algn="ctr">
            <a:solidFill>
              <a:srgbClr val="F79646"/>
            </a:solidFill>
            <a:prstDash val="solid"/>
            <a:tailEnd type="triangle"/>
          </a:ln>
          <a:effectLst/>
        </p:spPr>
      </p:cxnSp>
      <p:sp>
        <p:nvSpPr>
          <p:cNvPr id="49" name="Rectangle 26">
            <a:extLst>
              <a:ext uri="{FF2B5EF4-FFF2-40B4-BE49-F238E27FC236}">
                <a16:creationId xmlns:a16="http://schemas.microsoft.com/office/drawing/2014/main" id="{72E50965-8424-44AA-98D6-0D2F38D62913}"/>
              </a:ext>
            </a:extLst>
          </p:cNvPr>
          <p:cNvSpPr/>
          <p:nvPr/>
        </p:nvSpPr>
        <p:spPr>
          <a:xfrm>
            <a:off x="3454730" y="4384633"/>
            <a:ext cx="1600200" cy="546453"/>
          </a:xfrm>
          <a:prstGeom prst="rect">
            <a:avLst/>
          </a:prstGeom>
          <a:solidFill>
            <a:srgbClr val="D5F1CF"/>
          </a:solidFill>
          <a:ln w="9525" cap="flat" cmpd="sng" algn="ctr">
            <a:solidFill>
              <a:srgbClr val="8064A2">
                <a:lumMod val="5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Library </a:t>
            </a:r>
            <a:r>
              <a:rPr lang="en-US" sz="1800" kern="0" dirty="0">
                <a:latin typeface="Calibri"/>
              </a:rPr>
              <a:t>Data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65017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Dynamic Library Example</a:t>
            </a:r>
          </a:p>
        </p:txBody>
      </p:sp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12954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09600" y="2289869"/>
            <a:ext cx="1371600" cy="360909"/>
          </a:xfrm>
          <a:prstGeom prst="rect">
            <a:avLst/>
          </a:prstGeom>
          <a:solidFill>
            <a:srgbClr val="DEDFF5"/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71525" y="1615181"/>
            <a:ext cx="1284624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err="1"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.c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609600" y="2971800"/>
            <a:ext cx="1284624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286000" y="2289869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2297113" y="1615181"/>
            <a:ext cx="1422482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316163" y="2986781"/>
            <a:ext cx="1422482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multvec.o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29718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12954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29718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2971800" y="3364606"/>
            <a:ext cx="1588" cy="47148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071942" y="4724400"/>
            <a:ext cx="1836057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1828800" y="3810000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Loader (</a:t>
            </a: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ld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1295400" y="3302694"/>
            <a:ext cx="1219200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3962400" y="3276600"/>
            <a:ext cx="4501851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-shared -o </a:t>
            </a:r>
            <a:r>
              <a:rPr lang="en-GB" sz="16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  </a:t>
            </a:r>
            <a:r>
              <a:rPr lang="en-GB" sz="16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addvec.o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multvec.o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2971800" y="4279006"/>
            <a:ext cx="1588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4343400" y="4648200"/>
            <a:ext cx="2971800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Dynamic v</a:t>
            </a: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ector library</a:t>
            </a:r>
          </a:p>
        </p:txBody>
      </p:sp>
      <p:sp>
        <p:nvSpPr>
          <p:cNvPr id="2" name="Rectangle 1"/>
          <p:cNvSpPr/>
          <p:nvPr/>
        </p:nvSpPr>
        <p:spPr>
          <a:xfrm>
            <a:off x="3200400" y="1905000"/>
            <a:ext cx="5867400" cy="352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8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8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8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mr-IN" sz="18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sz="18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Og</a:t>
            </a:r>
            <a:r>
              <a:rPr lang="en-GB" sz="18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mr-IN" sz="18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sz="18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c </a:t>
            </a:r>
            <a:r>
              <a:rPr lang="en-GB" sz="18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addvec.c</a:t>
            </a:r>
            <a:r>
              <a:rPr lang="en-GB" sz="18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r>
              <a:rPr lang="en-GB" sz="18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8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fpic</a:t>
            </a:r>
            <a:endParaRPr lang="en-GB" sz="1800" dirty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01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D6910-7C02-4220-88B5-F2C5CE2B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Preprocessor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C5040F-0236-49E9-9D76-0CFC25964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197678"/>
            <a:ext cx="9144000" cy="5006988"/>
          </a:xfrm>
        </p:spPr>
        <p:txBody>
          <a:bodyPr/>
          <a:lstStyle/>
          <a:p>
            <a:r>
              <a:rPr lang="en-US" altLang="zh-CN" dirty="0"/>
              <a:t>First, </a:t>
            </a:r>
            <a:r>
              <a:rPr lang="en-US" altLang="zh-CN" i="1" dirty="0" err="1">
                <a:solidFill>
                  <a:srgbClr val="C00000"/>
                </a:solidFill>
              </a:rPr>
              <a:t>gcc</a:t>
            </a:r>
            <a:r>
              <a:rPr lang="en-US" altLang="zh-CN" dirty="0"/>
              <a:t> compiler driver invokes </a:t>
            </a:r>
            <a:r>
              <a:rPr lang="en-US" altLang="zh-CN" i="1" dirty="0" err="1">
                <a:solidFill>
                  <a:srgbClr val="C00000"/>
                </a:solidFill>
              </a:rPr>
              <a:t>cpp</a:t>
            </a:r>
            <a:r>
              <a:rPr lang="en-US" altLang="zh-CN" dirty="0"/>
              <a:t> to generate expanded source</a:t>
            </a:r>
          </a:p>
          <a:p>
            <a:pPr lvl="1"/>
            <a:r>
              <a:rPr lang="en-US" altLang="zh-CN" dirty="0"/>
              <a:t>Preprocessor just does text substitution/ </a:t>
            </a:r>
            <a:r>
              <a:rPr lang="en-US" altLang="zh-CN" dirty="0" err="1"/>
              <a:t>gcc</a:t>
            </a:r>
            <a:r>
              <a:rPr lang="en-US" altLang="zh-CN" dirty="0"/>
              <a:t> with option “-E”</a:t>
            </a:r>
          </a:p>
          <a:p>
            <a:pPr lvl="1"/>
            <a:r>
              <a:rPr lang="en-US" altLang="zh-CN" dirty="0"/>
              <a:t>Converts the C source file to another C source file</a:t>
            </a:r>
          </a:p>
          <a:p>
            <a:pPr lvl="1"/>
            <a:r>
              <a:rPr lang="en-US" altLang="zh-CN" dirty="0"/>
              <a:t>Expands “#” directives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2AABE38-BF8A-4515-AC02-7C69ABEC0AFD}"/>
              </a:ext>
            </a:extLst>
          </p:cNvPr>
          <p:cNvSpPr/>
          <p:nvPr/>
        </p:nvSpPr>
        <p:spPr>
          <a:xfrm>
            <a:off x="1828800" y="2971800"/>
            <a:ext cx="5943600" cy="1528752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81000" indent="-363538" eaLnBrk="1" hangingPunct="1">
              <a:lnSpc>
                <a:spcPct val="95000"/>
              </a:lnSpc>
              <a:spcBef>
                <a:spcPts val="750"/>
              </a:spcBef>
              <a:buClrTx/>
              <a:buFontTx/>
              <a:buNone/>
              <a:tabLst>
                <a:tab pos="381000" algn="l"/>
                <a:tab pos="838200" algn="l"/>
                <a:tab pos="1295400" algn="l"/>
                <a:tab pos="1752600" algn="l"/>
                <a:tab pos="2209800" algn="l"/>
                <a:tab pos="2667000" algn="l"/>
                <a:tab pos="3124200" algn="l"/>
                <a:tab pos="3581400" algn="l"/>
                <a:tab pos="4038600" algn="l"/>
                <a:tab pos="4495800" algn="l"/>
                <a:tab pos="4953000" algn="l"/>
                <a:tab pos="5410200" algn="l"/>
                <a:tab pos="5867400" algn="l"/>
                <a:tab pos="6324600" algn="l"/>
                <a:tab pos="6781800" algn="l"/>
                <a:tab pos="7239000" algn="l"/>
                <a:tab pos="7696200" algn="l"/>
                <a:tab pos="8153400" algn="l"/>
                <a:tab pos="8610600" algn="l"/>
                <a:tab pos="9067800" algn="l"/>
                <a:tab pos="9525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#include &lt;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stdio.h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&gt;</a:t>
            </a:r>
          </a:p>
          <a:p>
            <a:pPr marL="381000" indent="-363538" eaLnBrk="1" hangingPunct="1">
              <a:lnSpc>
                <a:spcPct val="95000"/>
              </a:lnSpc>
              <a:spcBef>
                <a:spcPts val="750"/>
              </a:spcBef>
              <a:buClrTx/>
              <a:buFontTx/>
              <a:buNone/>
              <a:tabLst>
                <a:tab pos="381000" algn="l"/>
                <a:tab pos="838200" algn="l"/>
                <a:tab pos="1295400" algn="l"/>
                <a:tab pos="1752600" algn="l"/>
                <a:tab pos="2209800" algn="l"/>
                <a:tab pos="2667000" algn="l"/>
                <a:tab pos="3124200" algn="l"/>
                <a:tab pos="3581400" algn="l"/>
                <a:tab pos="4038600" algn="l"/>
                <a:tab pos="4495800" algn="l"/>
                <a:tab pos="4953000" algn="l"/>
                <a:tab pos="5410200" algn="l"/>
                <a:tab pos="5867400" algn="l"/>
                <a:tab pos="6324600" algn="l"/>
                <a:tab pos="6781800" algn="l"/>
                <a:tab pos="7239000" algn="l"/>
                <a:tab pos="7696200" algn="l"/>
                <a:tab pos="8153400" algn="l"/>
                <a:tab pos="8610600" algn="l"/>
                <a:tab pos="9067800" algn="l"/>
                <a:tab pos="9525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#define FOO 4</a:t>
            </a:r>
          </a:p>
          <a:p>
            <a:pPr marL="381000" indent="-363538" eaLnBrk="1" hangingPunct="1">
              <a:lnSpc>
                <a:spcPct val="95000"/>
              </a:lnSpc>
              <a:spcBef>
                <a:spcPts val="750"/>
              </a:spcBef>
              <a:buClrTx/>
              <a:buFontTx/>
              <a:buNone/>
              <a:tabLst>
                <a:tab pos="381000" algn="l"/>
                <a:tab pos="838200" algn="l"/>
                <a:tab pos="1295400" algn="l"/>
                <a:tab pos="1752600" algn="l"/>
                <a:tab pos="2209800" algn="l"/>
                <a:tab pos="2667000" algn="l"/>
                <a:tab pos="3124200" algn="l"/>
                <a:tab pos="3581400" algn="l"/>
                <a:tab pos="4038600" algn="l"/>
                <a:tab pos="4495800" algn="l"/>
                <a:tab pos="4953000" algn="l"/>
                <a:tab pos="5410200" algn="l"/>
                <a:tab pos="5867400" algn="l"/>
                <a:tab pos="6324600" algn="l"/>
                <a:tab pos="6781800" algn="l"/>
                <a:tab pos="7239000" algn="l"/>
                <a:tab pos="7696200" algn="l"/>
                <a:tab pos="8153400" algn="l"/>
                <a:tab pos="8610600" algn="l"/>
                <a:tab pos="9067800" algn="l"/>
                <a:tab pos="95250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 main()</a:t>
            </a:r>
            <a:r>
              <a:rPr lang="ar-SA" sz="1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‏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{</a:t>
            </a:r>
          </a:p>
          <a:p>
            <a:pPr marL="381000" indent="-363538" eaLnBrk="1" hangingPunct="1">
              <a:lnSpc>
                <a:spcPct val="95000"/>
              </a:lnSpc>
              <a:spcBef>
                <a:spcPts val="750"/>
              </a:spcBef>
              <a:buClrTx/>
              <a:buFontTx/>
              <a:buNone/>
              <a:tabLst>
                <a:tab pos="381000" algn="l"/>
                <a:tab pos="838200" algn="l"/>
                <a:tab pos="1295400" algn="l"/>
                <a:tab pos="1752600" algn="l"/>
                <a:tab pos="2209800" algn="l"/>
                <a:tab pos="2667000" algn="l"/>
                <a:tab pos="3124200" algn="l"/>
                <a:tab pos="3581400" algn="l"/>
                <a:tab pos="4038600" algn="l"/>
                <a:tab pos="4495800" algn="l"/>
                <a:tab pos="4953000" algn="l"/>
                <a:tab pos="5410200" algn="l"/>
                <a:tab pos="5867400" algn="l"/>
                <a:tab pos="6324600" algn="l"/>
                <a:tab pos="6781800" algn="l"/>
                <a:tab pos="7239000" algn="l"/>
                <a:tab pos="7696200" algn="l"/>
                <a:tab pos="8153400" algn="l"/>
                <a:tab pos="8610600" algn="l"/>
                <a:tab pos="9067800" algn="l"/>
                <a:tab pos="9525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  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("hello, world %d\n", FOO);</a:t>
            </a:r>
          </a:p>
          <a:p>
            <a:pPr marL="381000" indent="-363538" eaLnBrk="1" hangingPunct="1">
              <a:lnSpc>
                <a:spcPct val="95000"/>
              </a:lnSpc>
              <a:spcBef>
                <a:spcPts val="750"/>
              </a:spcBef>
              <a:buClrTx/>
              <a:buFontTx/>
              <a:buNone/>
              <a:tabLst>
                <a:tab pos="381000" algn="l"/>
                <a:tab pos="838200" algn="l"/>
                <a:tab pos="1295400" algn="l"/>
                <a:tab pos="1752600" algn="l"/>
                <a:tab pos="2209800" algn="l"/>
                <a:tab pos="2667000" algn="l"/>
                <a:tab pos="3124200" algn="l"/>
                <a:tab pos="3581400" algn="l"/>
                <a:tab pos="4038600" algn="l"/>
                <a:tab pos="4495800" algn="l"/>
                <a:tab pos="4953000" algn="l"/>
                <a:tab pos="5410200" algn="l"/>
                <a:tab pos="5867400" algn="l"/>
                <a:tab pos="6324600" algn="l"/>
                <a:tab pos="6781800" algn="l"/>
                <a:tab pos="7239000" algn="l"/>
                <a:tab pos="7696200" algn="l"/>
                <a:tab pos="8153400" algn="l"/>
                <a:tab pos="8610600" algn="l"/>
                <a:tab pos="9067800" algn="l"/>
                <a:tab pos="9525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}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C07225F6-B685-4D04-9145-9611C8FB1111}"/>
              </a:ext>
            </a:extLst>
          </p:cNvPr>
          <p:cNvSpPr/>
          <p:nvPr/>
        </p:nvSpPr>
        <p:spPr>
          <a:xfrm>
            <a:off x="1828800" y="4572000"/>
            <a:ext cx="5943600" cy="2040687"/>
          </a:xfrm>
          <a:prstGeom prst="rect">
            <a:avLst/>
          </a:prstGeom>
          <a:solidFill>
            <a:srgbClr val="D5F1C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81000" indent="-363538" eaLnBrk="1" hangingPunct="1">
              <a:lnSpc>
                <a:spcPct val="95000"/>
              </a:lnSpc>
              <a:spcBef>
                <a:spcPts val="750"/>
              </a:spcBef>
              <a:buClrTx/>
              <a:buFontTx/>
              <a:buNone/>
              <a:tabLst>
                <a:tab pos="381000" algn="l"/>
                <a:tab pos="838200" algn="l"/>
                <a:tab pos="1295400" algn="l"/>
                <a:tab pos="1752600" algn="l"/>
                <a:tab pos="2209800" algn="l"/>
                <a:tab pos="2667000" algn="l"/>
                <a:tab pos="3124200" algn="l"/>
                <a:tab pos="3581400" algn="l"/>
                <a:tab pos="4038600" algn="l"/>
                <a:tab pos="4495800" algn="l"/>
                <a:tab pos="4953000" algn="l"/>
                <a:tab pos="5410200" algn="l"/>
                <a:tab pos="5867400" algn="l"/>
                <a:tab pos="6324600" algn="l"/>
                <a:tab pos="6781800" algn="l"/>
                <a:tab pos="7239000" algn="l"/>
                <a:tab pos="7696200" algn="l"/>
                <a:tab pos="8153400" algn="l"/>
                <a:tab pos="8610600" algn="l"/>
                <a:tab pos="9067800" algn="l"/>
                <a:tab pos="95250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…</a:t>
            </a:r>
          </a:p>
          <a:p>
            <a:pPr marL="381000" indent="-363538" eaLnBrk="1" hangingPunct="1">
              <a:lnSpc>
                <a:spcPct val="95000"/>
              </a:lnSpc>
              <a:spcBef>
                <a:spcPts val="750"/>
              </a:spcBef>
              <a:buClrTx/>
              <a:buFontTx/>
              <a:buNone/>
              <a:tabLst>
                <a:tab pos="381000" algn="l"/>
                <a:tab pos="838200" algn="l"/>
                <a:tab pos="1295400" algn="l"/>
                <a:tab pos="1752600" algn="l"/>
                <a:tab pos="2209800" algn="l"/>
                <a:tab pos="2667000" algn="l"/>
                <a:tab pos="3124200" algn="l"/>
                <a:tab pos="3581400" algn="l"/>
                <a:tab pos="4038600" algn="l"/>
                <a:tab pos="4495800" algn="l"/>
                <a:tab pos="4953000" algn="l"/>
                <a:tab pos="5410200" algn="l"/>
                <a:tab pos="5867400" algn="l"/>
                <a:tab pos="6324600" algn="l"/>
                <a:tab pos="6781800" algn="l"/>
                <a:tab pos="7239000" algn="l"/>
                <a:tab pos="7696200" algn="l"/>
                <a:tab pos="8153400" algn="l"/>
                <a:tab pos="8610600" algn="l"/>
                <a:tab pos="9067800" algn="l"/>
                <a:tab pos="95250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extern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 (const char *__restrict __format, ...); </a:t>
            </a:r>
          </a:p>
          <a:p>
            <a:pPr marL="381000" indent="-363538" eaLnBrk="1" hangingPunct="1">
              <a:lnSpc>
                <a:spcPct val="95000"/>
              </a:lnSpc>
              <a:spcBef>
                <a:spcPts val="750"/>
              </a:spcBef>
              <a:buClrTx/>
              <a:buFontTx/>
              <a:buNone/>
              <a:tabLst>
                <a:tab pos="381000" algn="l"/>
                <a:tab pos="838200" algn="l"/>
                <a:tab pos="1295400" algn="l"/>
                <a:tab pos="1752600" algn="l"/>
                <a:tab pos="2209800" algn="l"/>
                <a:tab pos="2667000" algn="l"/>
                <a:tab pos="3124200" algn="l"/>
                <a:tab pos="3581400" algn="l"/>
                <a:tab pos="4038600" algn="l"/>
                <a:tab pos="4495800" algn="l"/>
                <a:tab pos="4953000" algn="l"/>
                <a:tab pos="5410200" algn="l"/>
                <a:tab pos="5867400" algn="l"/>
                <a:tab pos="6324600" algn="l"/>
                <a:tab pos="6781800" algn="l"/>
                <a:tab pos="7239000" algn="l"/>
                <a:tab pos="7696200" algn="l"/>
                <a:tab pos="8153400" algn="l"/>
                <a:tab pos="8610600" algn="l"/>
                <a:tab pos="9067800" algn="l"/>
                <a:tab pos="95250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…</a:t>
            </a:r>
          </a:p>
          <a:p>
            <a:pPr marL="381000" indent="-363538" eaLnBrk="1" hangingPunct="1">
              <a:lnSpc>
                <a:spcPct val="95000"/>
              </a:lnSpc>
              <a:spcBef>
                <a:spcPts val="750"/>
              </a:spcBef>
              <a:buClrTx/>
              <a:buFontTx/>
              <a:buNone/>
              <a:tabLst>
                <a:tab pos="381000" algn="l"/>
                <a:tab pos="838200" algn="l"/>
                <a:tab pos="1295400" algn="l"/>
                <a:tab pos="1752600" algn="l"/>
                <a:tab pos="2209800" algn="l"/>
                <a:tab pos="2667000" algn="l"/>
                <a:tab pos="3124200" algn="l"/>
                <a:tab pos="3581400" algn="l"/>
                <a:tab pos="4038600" algn="l"/>
                <a:tab pos="4495800" algn="l"/>
                <a:tab pos="4953000" algn="l"/>
                <a:tab pos="5410200" algn="l"/>
                <a:tab pos="5867400" algn="l"/>
                <a:tab pos="6324600" algn="l"/>
                <a:tab pos="6781800" algn="l"/>
                <a:tab pos="7239000" algn="l"/>
                <a:tab pos="7696200" algn="l"/>
                <a:tab pos="8153400" algn="l"/>
                <a:tab pos="8610600" algn="l"/>
                <a:tab pos="9067800" algn="l"/>
                <a:tab pos="9525000" algn="l"/>
              </a:tabLst>
            </a:pP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 main() {</a:t>
            </a:r>
          </a:p>
          <a:p>
            <a:pPr marL="381000" indent="-363538" eaLnBrk="1" hangingPunct="1">
              <a:lnSpc>
                <a:spcPct val="95000"/>
              </a:lnSpc>
              <a:spcBef>
                <a:spcPts val="750"/>
              </a:spcBef>
              <a:buClrTx/>
              <a:buFontTx/>
              <a:buNone/>
              <a:tabLst>
                <a:tab pos="381000" algn="l"/>
                <a:tab pos="838200" algn="l"/>
                <a:tab pos="1295400" algn="l"/>
                <a:tab pos="1752600" algn="l"/>
                <a:tab pos="2209800" algn="l"/>
                <a:tab pos="2667000" algn="l"/>
                <a:tab pos="3124200" algn="l"/>
                <a:tab pos="3581400" algn="l"/>
                <a:tab pos="4038600" algn="l"/>
                <a:tab pos="4495800" algn="l"/>
                <a:tab pos="4953000" algn="l"/>
                <a:tab pos="5410200" algn="l"/>
                <a:tab pos="5867400" algn="l"/>
                <a:tab pos="6324600" algn="l"/>
                <a:tab pos="6781800" algn="l"/>
                <a:tab pos="7239000" algn="l"/>
                <a:tab pos="7696200" algn="l"/>
                <a:tab pos="8153400" algn="l"/>
                <a:tab pos="8610600" algn="l"/>
                <a:tab pos="9067800" algn="l"/>
                <a:tab pos="95250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("hello, world %d\n", 4);</a:t>
            </a:r>
          </a:p>
          <a:p>
            <a:pPr marL="381000" indent="-363538" eaLnBrk="1" hangingPunct="1">
              <a:lnSpc>
                <a:spcPct val="95000"/>
              </a:lnSpc>
              <a:spcBef>
                <a:spcPts val="750"/>
              </a:spcBef>
              <a:buClrTx/>
              <a:buFontTx/>
              <a:buNone/>
              <a:tabLst>
                <a:tab pos="381000" algn="l"/>
                <a:tab pos="838200" algn="l"/>
                <a:tab pos="1295400" algn="l"/>
                <a:tab pos="1752600" algn="l"/>
                <a:tab pos="2209800" algn="l"/>
                <a:tab pos="2667000" algn="l"/>
                <a:tab pos="3124200" algn="l"/>
                <a:tab pos="3581400" algn="l"/>
                <a:tab pos="4038600" algn="l"/>
                <a:tab pos="4495800" algn="l"/>
                <a:tab pos="4953000" algn="l"/>
                <a:tab pos="5410200" algn="l"/>
                <a:tab pos="5867400" algn="l"/>
                <a:tab pos="6324600" algn="l"/>
                <a:tab pos="6781800" algn="l"/>
                <a:tab pos="7239000" algn="l"/>
                <a:tab pos="7696200" algn="l"/>
                <a:tab pos="8153400" algn="l"/>
                <a:tab pos="8610600" algn="l"/>
                <a:tab pos="9067800" algn="l"/>
                <a:tab pos="95250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}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FA0B17D-5CCA-466C-A12E-A7B1BB65AD83}"/>
              </a:ext>
            </a:extLst>
          </p:cNvPr>
          <p:cNvCxnSpPr/>
          <p:nvPr/>
        </p:nvCxnSpPr>
        <p:spPr bwMode="auto">
          <a:xfrm>
            <a:off x="2902527" y="4216534"/>
            <a:ext cx="0" cy="685800"/>
          </a:xfrm>
          <a:prstGeom prst="straightConnector1">
            <a:avLst/>
          </a:prstGeom>
          <a:noFill/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17125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5750"/>
            <a:ext cx="8716962" cy="7810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Load-time</a:t>
            </a:r>
          </a:p>
        </p:txBody>
      </p:sp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262096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454275" y="1657075"/>
            <a:ext cx="167640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Translators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081213" y="1010963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757488" y="2568300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3292475" y="22381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359275" y="1949175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2454275" y="3225525"/>
            <a:ext cx="302895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2795691" y="3974825"/>
            <a:ext cx="920542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prog2l</a:t>
            </a: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3292475" y="3609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3292475" y="4295500"/>
            <a:ext cx="1588" cy="4572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454275" y="6124300"/>
            <a:ext cx="320040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Dynamic linker (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ld-linux.so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3292475" y="5133700"/>
            <a:ext cx="1588" cy="9906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3292475" y="2847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5254625" y="2542900"/>
            <a:ext cx="260985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Relocation and symbol  table info</a:t>
            </a: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5180013" y="25429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4352925" y="4844775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254625" y="5559150"/>
            <a:ext cx="177165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Code and data</a:t>
            </a: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5173663" y="54385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-228600" y="3873224"/>
            <a:ext cx="2514600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Partially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(8488 bytes)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914400" y="2451355"/>
            <a:ext cx="1371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err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600" b="1" i="1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533400" y="5887233"/>
            <a:ext cx="1752600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in memory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378301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184525" y="1010963"/>
            <a:ext cx="1169209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2454275" y="4749525"/>
            <a:ext cx="165735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Loader (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execve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4689475" y="1047475"/>
            <a:ext cx="4501851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-shared -o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 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addvec.c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fpic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 flipH="1">
            <a:off x="5715000" y="1574799"/>
            <a:ext cx="460375" cy="609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4724400" y="3581400"/>
            <a:ext cx="3638473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mr-IN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o prog2l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	      main2.o ./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65882-4303-4912-A7FB-F9156E2CE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Parallel Views of a ELF File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83630FA-56B7-4A04-98B6-563E65F8C1BF}"/>
              </a:ext>
            </a:extLst>
          </p:cNvPr>
          <p:cNvGraphicFramePr>
            <a:graphicFrameLocks noGrp="1"/>
          </p:cNvGraphicFramePr>
          <p:nvPr/>
        </p:nvGraphicFramePr>
        <p:xfrm>
          <a:off x="396875" y="3200400"/>
          <a:ext cx="3946525" cy="31089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946525">
                  <a:extLst>
                    <a:ext uri="{9D8B030D-6E8A-4147-A177-3AD203B41FA5}">
                      <a16:colId xmlns:a16="http://schemas.microsoft.com/office/drawing/2014/main" val="11261447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ELF 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422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Program header table</a:t>
                      </a:r>
                      <a:br>
                        <a:rPr lang="en-US" b="1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n-US" b="1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optional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395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Section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549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389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Section 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74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66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Section header table</a:t>
                      </a:r>
                      <a:br>
                        <a:rPr lang="en-US" b="1" dirty="0"/>
                      </a:br>
                      <a:r>
                        <a:rPr lang="en-US" b="1" dirty="0"/>
                        <a:t>required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00313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982C032-0DA3-4C5E-8E08-24703BF1DC2C}"/>
              </a:ext>
            </a:extLst>
          </p:cNvPr>
          <p:cNvGraphicFramePr>
            <a:graphicFrameLocks noGrp="1"/>
          </p:cNvGraphicFramePr>
          <p:nvPr/>
        </p:nvGraphicFramePr>
        <p:xfrm>
          <a:off x="4724400" y="3200400"/>
          <a:ext cx="3949700" cy="31089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949700">
                  <a:extLst>
                    <a:ext uri="{9D8B030D-6E8A-4147-A177-3AD203B41FA5}">
                      <a16:colId xmlns:a16="http://schemas.microsoft.com/office/drawing/2014/main" val="39140669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ELF 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89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Program header table</a:t>
                      </a:r>
                      <a:br>
                        <a:rPr lang="en-US" b="1"/>
                      </a:br>
                      <a:r>
                        <a:rPr lang="en-US" b="1"/>
                        <a:t>required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102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Segment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117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Segment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60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Segment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386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51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Section header table</a:t>
                      </a:r>
                      <a:br>
                        <a:rPr lang="en-US" b="1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n-US" b="1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optional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594834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06234063-39C1-45E9-9126-17D1F0F4988A}"/>
              </a:ext>
            </a:extLst>
          </p:cNvPr>
          <p:cNvSpPr/>
          <p:nvPr/>
        </p:nvSpPr>
        <p:spPr>
          <a:xfrm>
            <a:off x="1507336" y="6321984"/>
            <a:ext cx="1725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Linking View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9F192F-3BC3-412D-8793-17EA2F4A47DD}"/>
              </a:ext>
            </a:extLst>
          </p:cNvPr>
          <p:cNvSpPr/>
          <p:nvPr/>
        </p:nvSpPr>
        <p:spPr>
          <a:xfrm>
            <a:off x="5681759" y="6309360"/>
            <a:ext cx="2034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Execution View</a:t>
            </a:r>
            <a:endParaRPr lang="zh-CN" alt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35616EB-11E2-40AD-9688-BC3BA9320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1" y="1362075"/>
            <a:ext cx="89916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i="1" dirty="0">
                <a:solidFill>
                  <a:srgbClr val="C00000"/>
                </a:solidFill>
              </a:rPr>
              <a:t>Program header table/Segments </a:t>
            </a:r>
            <a:r>
              <a:rPr lang="en-US" altLang="zh-CN" dirty="0"/>
              <a:t>is used to build a process image (execute a program); relocatable files don’t need it.</a:t>
            </a:r>
          </a:p>
          <a:p>
            <a:r>
              <a:rPr lang="en-US" altLang="zh-CN" dirty="0"/>
              <a:t>Files used during linking must have a </a:t>
            </a:r>
            <a:r>
              <a:rPr lang="en-US" altLang="zh-CN" i="1" dirty="0">
                <a:solidFill>
                  <a:srgbClr val="C00000"/>
                </a:solidFill>
              </a:rPr>
              <a:t>section header table/Sections</a:t>
            </a:r>
            <a:r>
              <a:rPr lang="en-US" altLang="zh-CN" dirty="0"/>
              <a:t>; other object files may or may not have one.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6244851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A8F58-5928-4264-9E54-60C4A540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 Headers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7C6715-C39A-43E3-9D14-DADF87C86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362075"/>
            <a:ext cx="8763000" cy="4972050"/>
          </a:xfrm>
        </p:spPr>
        <p:txBody>
          <a:bodyPr/>
          <a:lstStyle/>
          <a:p>
            <a:r>
              <a:rPr lang="en-US" altLang="zh-CN" dirty="0"/>
              <a:t>ELF executables are easy to load into memory, with contiguous chunks mapped to contiguous memory segments. It is described by the program header table.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.text starts from 0x00babe00 and .data starts from 0x00cafe00 as we specified before in the link script.</a:t>
            </a:r>
          </a:p>
          <a:p>
            <a:r>
              <a:rPr lang="en-US" altLang="zh-CN" dirty="0"/>
              <a:t>According to the flags, .text is executable and .data is writable.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BA642366-C5ED-4FD0-80EF-891CDA970D1C}"/>
              </a:ext>
            </a:extLst>
          </p:cNvPr>
          <p:cNvSpPr/>
          <p:nvPr/>
        </p:nvSpPr>
        <p:spPr>
          <a:xfrm>
            <a:off x="0" y="2743200"/>
            <a:ext cx="9144000" cy="16455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81000" indent="-363538" eaLnBrk="1" hangingPunct="1">
              <a:lnSpc>
                <a:spcPct val="95000"/>
              </a:lnSpc>
              <a:spcBef>
                <a:spcPts val="750"/>
              </a:spcBef>
              <a:buClrTx/>
              <a:buFontTx/>
              <a:buNone/>
              <a:tabLst>
                <a:tab pos="381000" algn="l"/>
                <a:tab pos="838200" algn="l"/>
                <a:tab pos="1295400" algn="l"/>
                <a:tab pos="1752600" algn="l"/>
                <a:tab pos="2209800" algn="l"/>
                <a:tab pos="2667000" algn="l"/>
                <a:tab pos="3124200" algn="l"/>
                <a:tab pos="3581400" algn="l"/>
                <a:tab pos="4038600" algn="l"/>
                <a:tab pos="4495800" algn="l"/>
                <a:tab pos="4953000" algn="l"/>
                <a:tab pos="5410200" algn="l"/>
                <a:tab pos="5867400" algn="l"/>
                <a:tab pos="6324600" algn="l"/>
                <a:tab pos="6781800" algn="l"/>
                <a:tab pos="7239000" algn="l"/>
                <a:tab pos="7696200" algn="l"/>
                <a:tab pos="8153400" algn="l"/>
                <a:tab pos="8610600" algn="l"/>
                <a:tab pos="9067800" algn="l"/>
                <a:tab pos="9525000" algn="l"/>
              </a:tabLst>
            </a:pPr>
            <a:r>
              <a:rPr lang="en-US" sz="1300" dirty="0">
                <a:latin typeface="Courier New" pitchFamily="49" charset="0"/>
                <a:ea typeface="DejaVu LGC Sans" charset="0"/>
                <a:cs typeface="DejaVu LGC Sans" charset="0"/>
              </a:rPr>
              <a:t>#  </a:t>
            </a:r>
            <a:r>
              <a:rPr lang="en-US" sz="1300" dirty="0" err="1">
                <a:latin typeface="Courier New" pitchFamily="49" charset="0"/>
                <a:ea typeface="DejaVu LGC Sans" charset="0"/>
                <a:cs typeface="DejaVu LGC Sans" charset="0"/>
              </a:rPr>
              <a:t>objdump</a:t>
            </a:r>
            <a:r>
              <a:rPr lang="en-US" sz="1300" dirty="0">
                <a:latin typeface="Courier New" pitchFamily="49" charset="0"/>
                <a:ea typeface="DejaVu LGC Sans" charset="0"/>
                <a:cs typeface="DejaVu LGC Sans" charset="0"/>
              </a:rPr>
              <a:t> –x m </a:t>
            </a:r>
          </a:p>
          <a:p>
            <a:pPr indent="17463" eaLnBrk="1" hangingPunct="1">
              <a:lnSpc>
                <a:spcPct val="95000"/>
              </a:lnSpc>
              <a:spcBef>
                <a:spcPts val="750"/>
              </a:spcBef>
              <a:buClrTx/>
              <a:buFontTx/>
              <a:buNone/>
              <a:tabLst>
                <a:tab pos="381000" algn="l"/>
                <a:tab pos="838200" algn="l"/>
                <a:tab pos="1295400" algn="l"/>
                <a:tab pos="1752600" algn="l"/>
                <a:tab pos="2209800" algn="l"/>
                <a:tab pos="2667000" algn="l"/>
                <a:tab pos="3124200" algn="l"/>
                <a:tab pos="3581400" algn="l"/>
                <a:tab pos="4038600" algn="l"/>
                <a:tab pos="4495800" algn="l"/>
                <a:tab pos="4953000" algn="l"/>
                <a:tab pos="5410200" algn="l"/>
                <a:tab pos="5867400" algn="l"/>
                <a:tab pos="6324600" algn="l"/>
                <a:tab pos="6781800" algn="l"/>
                <a:tab pos="7239000" algn="l"/>
                <a:tab pos="7696200" algn="l"/>
                <a:tab pos="8153400" algn="l"/>
                <a:tab pos="8610600" algn="l"/>
                <a:tab pos="9067800" algn="l"/>
                <a:tab pos="9525000" algn="l"/>
              </a:tabLst>
            </a:pPr>
            <a:r>
              <a:rPr lang="en-US" sz="1300" dirty="0">
                <a:latin typeface="Courier New" pitchFamily="49" charset="0"/>
                <a:ea typeface="DejaVu LGC Sans" charset="0"/>
                <a:cs typeface="DejaVu LGC Sans" charset="0"/>
              </a:rPr>
              <a:t>......</a:t>
            </a:r>
            <a:br>
              <a:rPr lang="en-US" sz="1300" dirty="0"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pl-PL" sz="1300" dirty="0">
                <a:latin typeface="Courier New" pitchFamily="49" charset="0"/>
                <a:ea typeface="DejaVu LGC Sans" charset="0"/>
                <a:cs typeface="DejaVu LGC Sans" charset="0"/>
              </a:rPr>
              <a:t>LOAD off</a:t>
            </a:r>
            <a:r>
              <a:rPr lang="en-US" sz="1300" dirty="0">
                <a:latin typeface="Courier New" pitchFamily="49" charset="0"/>
                <a:ea typeface="DejaVu LGC Sans" charset="0"/>
                <a:cs typeface="DejaVu LGC Sans" charset="0"/>
              </a:rPr>
              <a:t> </a:t>
            </a:r>
            <a:r>
              <a:rPr lang="pl-PL" sz="1300" dirty="0">
                <a:latin typeface="Courier New" pitchFamily="49" charset="0"/>
                <a:ea typeface="DejaVu LGC Sans" charset="0"/>
                <a:cs typeface="DejaVu LGC Sans" charset="0"/>
              </a:rPr>
              <a:t>0x00000000001abe00 vaddr 0x00000000</a:t>
            </a:r>
            <a:r>
              <a:rPr lang="pl-PL" sz="1300" dirty="0">
                <a:highlight>
                  <a:srgbClr val="66CCFF"/>
                </a:highlight>
                <a:latin typeface="Courier New" pitchFamily="49" charset="0"/>
                <a:ea typeface="DejaVu LGC Sans" charset="0"/>
                <a:cs typeface="DejaVu LGC Sans" charset="0"/>
              </a:rPr>
              <a:t>00babe00</a:t>
            </a:r>
            <a:r>
              <a:rPr lang="pl-PL" sz="1300" dirty="0">
                <a:latin typeface="Courier New" pitchFamily="49" charset="0"/>
                <a:ea typeface="DejaVu LGC Sans" charset="0"/>
                <a:cs typeface="DejaVu LGC Sans" charset="0"/>
              </a:rPr>
              <a:t> paddr 0x0000000000babe00 align 2**1</a:t>
            </a:r>
            <a:r>
              <a:rPr lang="en-US" sz="1300" dirty="0">
                <a:latin typeface="Courier New" pitchFamily="49" charset="0"/>
                <a:ea typeface="DejaVu LGC Sans" charset="0"/>
                <a:cs typeface="DejaVu LGC Sans" charset="0"/>
              </a:rPr>
              <a:t>2</a:t>
            </a:r>
            <a:endParaRPr lang="pl-PL" sz="1300" dirty="0">
              <a:latin typeface="Courier New" pitchFamily="49" charset="0"/>
              <a:ea typeface="DejaVu LGC Sans" charset="0"/>
              <a:cs typeface="DejaVu LGC Sans" charset="0"/>
            </a:endParaRPr>
          </a:p>
          <a:p>
            <a:pPr indent="17463" eaLnBrk="1" hangingPunct="1">
              <a:lnSpc>
                <a:spcPct val="95000"/>
              </a:lnSpc>
              <a:spcBef>
                <a:spcPts val="750"/>
              </a:spcBef>
              <a:buClrTx/>
              <a:buFontTx/>
              <a:buNone/>
              <a:tabLst>
                <a:tab pos="381000" algn="l"/>
                <a:tab pos="838200" algn="l"/>
                <a:tab pos="1295400" algn="l"/>
                <a:tab pos="1752600" algn="l"/>
                <a:tab pos="2209800" algn="l"/>
                <a:tab pos="2667000" algn="l"/>
                <a:tab pos="3124200" algn="l"/>
                <a:tab pos="3581400" algn="l"/>
                <a:tab pos="4038600" algn="l"/>
                <a:tab pos="4495800" algn="l"/>
                <a:tab pos="4953000" algn="l"/>
                <a:tab pos="5410200" algn="l"/>
                <a:tab pos="5867400" algn="l"/>
                <a:tab pos="6324600" algn="l"/>
                <a:tab pos="6781800" algn="l"/>
                <a:tab pos="7239000" algn="l"/>
                <a:tab pos="7696200" algn="l"/>
                <a:tab pos="8153400" algn="l"/>
                <a:tab pos="8610600" algn="l"/>
                <a:tab pos="9067800" algn="l"/>
                <a:tab pos="9525000" algn="l"/>
              </a:tabLst>
            </a:pPr>
            <a:r>
              <a:rPr lang="pl-PL" sz="1300" dirty="0">
                <a:latin typeface="Courier New" pitchFamily="49" charset="0"/>
                <a:ea typeface="DejaVu LGC Sans" charset="0"/>
                <a:cs typeface="DejaVu LGC Sans" charset="0"/>
              </a:rPr>
              <a:t>  filesz 0x000000000000032c memsz 0x000000000000032c flags </a:t>
            </a:r>
            <a:r>
              <a:rPr lang="pl-PL" sz="1300" dirty="0">
                <a:highlight>
                  <a:srgbClr val="66CCFF"/>
                </a:highlight>
                <a:latin typeface="Courier New" pitchFamily="49" charset="0"/>
                <a:ea typeface="DejaVu LGC Sans" charset="0"/>
                <a:cs typeface="DejaVu LGC Sans" charset="0"/>
              </a:rPr>
              <a:t>r-x</a:t>
            </a:r>
          </a:p>
          <a:p>
            <a:pPr indent="17463" eaLnBrk="1" hangingPunct="1">
              <a:lnSpc>
                <a:spcPct val="95000"/>
              </a:lnSpc>
              <a:spcBef>
                <a:spcPts val="750"/>
              </a:spcBef>
              <a:buClrTx/>
              <a:buFontTx/>
              <a:buNone/>
              <a:tabLst>
                <a:tab pos="381000" algn="l"/>
                <a:tab pos="838200" algn="l"/>
                <a:tab pos="1295400" algn="l"/>
                <a:tab pos="1752600" algn="l"/>
                <a:tab pos="2209800" algn="l"/>
                <a:tab pos="2667000" algn="l"/>
                <a:tab pos="3124200" algn="l"/>
                <a:tab pos="3581400" algn="l"/>
                <a:tab pos="4038600" algn="l"/>
                <a:tab pos="4495800" algn="l"/>
                <a:tab pos="4953000" algn="l"/>
                <a:tab pos="5410200" algn="l"/>
                <a:tab pos="5867400" algn="l"/>
                <a:tab pos="6324600" algn="l"/>
                <a:tab pos="6781800" algn="l"/>
                <a:tab pos="7239000" algn="l"/>
                <a:tab pos="7696200" algn="l"/>
                <a:tab pos="8153400" algn="l"/>
                <a:tab pos="8610600" algn="l"/>
                <a:tab pos="9067800" algn="l"/>
                <a:tab pos="9525000" algn="l"/>
              </a:tabLst>
            </a:pPr>
            <a:r>
              <a:rPr lang="pl-PL" sz="1300" dirty="0">
                <a:latin typeface="Courier New" pitchFamily="49" charset="0"/>
                <a:ea typeface="DejaVu LGC Sans" charset="0"/>
                <a:cs typeface="DejaVu LGC Sans" charset="0"/>
              </a:rPr>
              <a:t>LOAD off 0x00000000002afe00 vaddr 0x00000000</a:t>
            </a:r>
            <a:r>
              <a:rPr lang="pl-PL" sz="1300" dirty="0">
                <a:highlight>
                  <a:srgbClr val="FF9999"/>
                </a:highlight>
                <a:latin typeface="Courier New" pitchFamily="49" charset="0"/>
                <a:ea typeface="DejaVu LGC Sans" charset="0"/>
                <a:cs typeface="DejaVu LGC Sans" charset="0"/>
              </a:rPr>
              <a:t>00cafe00</a:t>
            </a:r>
            <a:r>
              <a:rPr lang="pl-PL" sz="1300" dirty="0">
                <a:latin typeface="Courier New" pitchFamily="49" charset="0"/>
                <a:ea typeface="DejaVu LGC Sans" charset="0"/>
                <a:cs typeface="DejaVu LGC Sans" charset="0"/>
              </a:rPr>
              <a:t> paddr 0x0000000000cafe00 align 2**</a:t>
            </a:r>
            <a:r>
              <a:rPr lang="en-US" sz="1300" dirty="0">
                <a:latin typeface="Courier New" pitchFamily="49" charset="0"/>
                <a:ea typeface="DejaVu LGC Sans" charset="0"/>
                <a:cs typeface="DejaVu LGC Sans" charset="0"/>
              </a:rPr>
              <a:t>12</a:t>
            </a:r>
            <a:endParaRPr lang="pl-PL" sz="1300" dirty="0">
              <a:latin typeface="Courier New" pitchFamily="49" charset="0"/>
              <a:ea typeface="DejaVu LGC Sans" charset="0"/>
              <a:cs typeface="DejaVu LGC Sans" charset="0"/>
            </a:endParaRPr>
          </a:p>
          <a:p>
            <a:pPr indent="17463" eaLnBrk="1" hangingPunct="1">
              <a:lnSpc>
                <a:spcPct val="95000"/>
              </a:lnSpc>
              <a:spcBef>
                <a:spcPts val="750"/>
              </a:spcBef>
              <a:buClrTx/>
              <a:buFontTx/>
              <a:buNone/>
              <a:tabLst>
                <a:tab pos="381000" algn="l"/>
                <a:tab pos="838200" algn="l"/>
                <a:tab pos="1295400" algn="l"/>
                <a:tab pos="1752600" algn="l"/>
                <a:tab pos="2209800" algn="l"/>
                <a:tab pos="2667000" algn="l"/>
                <a:tab pos="3124200" algn="l"/>
                <a:tab pos="3581400" algn="l"/>
                <a:tab pos="4038600" algn="l"/>
                <a:tab pos="4495800" algn="l"/>
                <a:tab pos="4953000" algn="l"/>
                <a:tab pos="5410200" algn="l"/>
                <a:tab pos="5867400" algn="l"/>
                <a:tab pos="6324600" algn="l"/>
                <a:tab pos="6781800" algn="l"/>
                <a:tab pos="7239000" algn="l"/>
                <a:tab pos="7696200" algn="l"/>
                <a:tab pos="8153400" algn="l"/>
                <a:tab pos="8610600" algn="l"/>
                <a:tab pos="9067800" algn="l"/>
                <a:tab pos="9525000" algn="l"/>
              </a:tabLst>
            </a:pPr>
            <a:r>
              <a:rPr lang="pl-PL" sz="1300" dirty="0">
                <a:latin typeface="Courier New" pitchFamily="49" charset="0"/>
                <a:ea typeface="DejaVu LGC Sans" charset="0"/>
                <a:cs typeface="DejaVu LGC Sans" charset="0"/>
              </a:rPr>
              <a:t>  filesz 0x0000000000000018 memsz 0x0000000000000020 flags </a:t>
            </a:r>
            <a:r>
              <a:rPr lang="pl-PL" sz="1300" dirty="0">
                <a:highlight>
                  <a:srgbClr val="FF9999"/>
                </a:highlight>
                <a:latin typeface="Courier New" pitchFamily="49" charset="0"/>
                <a:ea typeface="DejaVu LGC Sans" charset="0"/>
                <a:cs typeface="DejaVu LGC Sans" charset="0"/>
              </a:rPr>
              <a:t>rw-</a:t>
            </a:r>
            <a:endParaRPr lang="en-US" sz="1300" dirty="0">
              <a:highlight>
                <a:srgbClr val="FF9999"/>
              </a:highlight>
              <a:latin typeface="Courier New" pitchFamily="49" charset="0"/>
              <a:ea typeface="DejaVu LGC Sans" charset="0"/>
              <a:cs typeface="DejaVu LGC Sans" charset="0"/>
            </a:endParaRP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1AF3A574-CB16-4EB6-90EA-4758A70856C5}"/>
              </a:ext>
            </a:extLst>
          </p:cNvPr>
          <p:cNvSpPr/>
          <p:nvPr/>
        </p:nvSpPr>
        <p:spPr>
          <a:xfrm>
            <a:off x="-3313" y="4388715"/>
            <a:ext cx="9144000" cy="5775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81000" indent="-363538" eaLnBrk="1" hangingPunct="1">
              <a:lnSpc>
                <a:spcPct val="95000"/>
              </a:lnSpc>
              <a:spcBef>
                <a:spcPts val="750"/>
              </a:spcBef>
              <a:buClrTx/>
              <a:buFontTx/>
              <a:buNone/>
              <a:tabLst>
                <a:tab pos="381000" algn="l"/>
                <a:tab pos="838200" algn="l"/>
                <a:tab pos="1295400" algn="l"/>
                <a:tab pos="1752600" algn="l"/>
                <a:tab pos="2209800" algn="l"/>
                <a:tab pos="2667000" algn="l"/>
                <a:tab pos="3124200" algn="l"/>
                <a:tab pos="3581400" algn="l"/>
                <a:tab pos="4038600" algn="l"/>
                <a:tab pos="4495800" algn="l"/>
                <a:tab pos="4953000" algn="l"/>
                <a:tab pos="5410200" algn="l"/>
                <a:tab pos="5867400" algn="l"/>
                <a:tab pos="6324600" algn="l"/>
                <a:tab pos="6781800" algn="l"/>
                <a:tab pos="7239000" algn="l"/>
                <a:tab pos="7696200" algn="l"/>
                <a:tab pos="8153400" algn="l"/>
                <a:tab pos="8610600" algn="l"/>
                <a:tab pos="9067800" algn="l"/>
                <a:tab pos="9525000" algn="l"/>
              </a:tabLst>
            </a:pPr>
            <a:r>
              <a:rPr lang="en-US" altLang="zh-CN" sz="1300" dirty="0">
                <a:latin typeface="Courier New" pitchFamily="49" charset="0"/>
                <a:ea typeface="DejaVu LGC Sans" charset="0"/>
                <a:cs typeface="DejaVu LGC Sans" charset="0"/>
              </a:rPr>
              <a:t>Off: offset in object file		</a:t>
            </a:r>
            <a:r>
              <a:rPr lang="en-US" altLang="zh-CN" sz="1300" dirty="0" err="1">
                <a:latin typeface="Courier New" pitchFamily="49" charset="0"/>
                <a:ea typeface="DejaVu LGC Sans" charset="0"/>
                <a:cs typeface="DejaVu LGC Sans" charset="0"/>
              </a:rPr>
              <a:t>v</a:t>
            </a:r>
            <a:r>
              <a:rPr lang="en-US" sz="1300" dirty="0" err="1">
                <a:latin typeface="Courier New" pitchFamily="49" charset="0"/>
                <a:ea typeface="DejaVu LGC Sans" charset="0"/>
                <a:cs typeface="DejaVu LGC Sans" charset="0"/>
              </a:rPr>
              <a:t>addr</a:t>
            </a:r>
            <a:r>
              <a:rPr lang="en-US" sz="1300" dirty="0">
                <a:latin typeface="Courier New" pitchFamily="49" charset="0"/>
                <a:ea typeface="DejaVu LGC Sans" charset="0"/>
                <a:cs typeface="DejaVu LGC Sans" charset="0"/>
              </a:rPr>
              <a:t>/</a:t>
            </a:r>
            <a:r>
              <a:rPr lang="en-US" sz="1300" dirty="0" err="1">
                <a:latin typeface="Courier New" pitchFamily="49" charset="0"/>
                <a:ea typeface="DejaVu LGC Sans" charset="0"/>
                <a:cs typeface="DejaVu LGC Sans" charset="0"/>
              </a:rPr>
              <a:t>paddr</a:t>
            </a:r>
            <a:r>
              <a:rPr lang="en-US" sz="1300" dirty="0">
                <a:latin typeface="Courier New" pitchFamily="49" charset="0"/>
                <a:ea typeface="DejaVu LGC Sans" charset="0"/>
                <a:cs typeface="DejaVu LGC Sans" charset="0"/>
              </a:rPr>
              <a:t>: memory address	   align: alignment requirement</a:t>
            </a:r>
          </a:p>
          <a:p>
            <a:pPr marL="381000" indent="-363538" eaLnBrk="1" hangingPunct="1">
              <a:lnSpc>
                <a:spcPct val="95000"/>
              </a:lnSpc>
              <a:spcBef>
                <a:spcPts val="750"/>
              </a:spcBef>
              <a:buClrTx/>
              <a:buFontTx/>
              <a:buNone/>
              <a:tabLst>
                <a:tab pos="381000" algn="l"/>
                <a:tab pos="838200" algn="l"/>
                <a:tab pos="1295400" algn="l"/>
                <a:tab pos="1752600" algn="l"/>
                <a:tab pos="2209800" algn="l"/>
                <a:tab pos="2667000" algn="l"/>
                <a:tab pos="3124200" algn="l"/>
                <a:tab pos="3581400" algn="l"/>
                <a:tab pos="4038600" algn="l"/>
                <a:tab pos="4495800" algn="l"/>
                <a:tab pos="4953000" algn="l"/>
                <a:tab pos="5410200" algn="l"/>
                <a:tab pos="5867400" algn="l"/>
                <a:tab pos="6324600" algn="l"/>
                <a:tab pos="6781800" algn="l"/>
                <a:tab pos="7239000" algn="l"/>
                <a:tab pos="7696200" algn="l"/>
                <a:tab pos="8153400" algn="l"/>
                <a:tab pos="8610600" algn="l"/>
                <a:tab pos="9067800" algn="l"/>
                <a:tab pos="9525000" algn="l"/>
              </a:tabLst>
            </a:pPr>
            <a:r>
              <a:rPr lang="en-US" sz="1300" dirty="0" err="1">
                <a:latin typeface="Courier New" pitchFamily="49" charset="0"/>
                <a:ea typeface="DejaVu LGC Sans" charset="0"/>
                <a:cs typeface="DejaVu LGC Sans" charset="0"/>
              </a:rPr>
              <a:t>Filesz:segment</a:t>
            </a:r>
            <a:r>
              <a:rPr lang="en-US" sz="1300" dirty="0">
                <a:latin typeface="Courier New" pitchFamily="49" charset="0"/>
                <a:ea typeface="DejaVu LGC Sans" charset="0"/>
                <a:cs typeface="DejaVu LGC Sans" charset="0"/>
              </a:rPr>
              <a:t> size in obj      </a:t>
            </a:r>
            <a:r>
              <a:rPr lang="en-US" sz="1300" dirty="0" err="1">
                <a:latin typeface="Courier New" pitchFamily="49" charset="0"/>
                <a:ea typeface="DejaVu LGC Sans" charset="0"/>
                <a:cs typeface="DejaVu LGC Sans" charset="0"/>
              </a:rPr>
              <a:t>memsz</a:t>
            </a:r>
            <a:r>
              <a:rPr lang="en-US" sz="1300" dirty="0">
                <a:latin typeface="Courier New" pitchFamily="49" charset="0"/>
                <a:ea typeface="DejaVu LGC Sans" charset="0"/>
                <a:cs typeface="DejaVu LGC Sans" charset="0"/>
              </a:rPr>
              <a:t>: segment size in mem    flags: runtime permissions</a:t>
            </a:r>
          </a:p>
        </p:txBody>
      </p:sp>
    </p:spTree>
    <p:extLst>
      <p:ext uri="{BB962C8B-B14F-4D97-AF65-F5344CB8AC3E}">
        <p14:creationId xmlns:p14="http://schemas.microsoft.com/office/powerpoint/2010/main" val="37236140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Loading Executable Object Files</a:t>
            </a: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23646" y="15677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23646" y="19487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Program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23646" y="2939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.text section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23646" y="3701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.data section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23646" y="4082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alibri" pitchFamily="34" charset="0"/>
                <a:ea typeface="msgothic" charset="0"/>
                <a:cs typeface="msgothic" charset="0"/>
              </a:rPr>
              <a:t>bss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23646" y="4463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alibri" pitchFamily="34" charset="0"/>
                <a:ea typeface="msgothic" charset="0"/>
                <a:cs typeface="msgothic" charset="0"/>
              </a:rPr>
              <a:t>symtab</a:t>
            </a:r>
            <a:endParaRPr lang="en-GB" sz="1600" b="1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323646" y="4844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.debug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323646" y="59873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(required for </a:t>
            </a:r>
            <a:r>
              <a:rPr lang="en-GB" sz="1600" b="1" err="1">
                <a:latin typeface="Calibri" pitchFamily="34" charset="0"/>
                <a:ea typeface="msgothic" charset="0"/>
                <a:cs typeface="msgothic" charset="0"/>
              </a:rPr>
              <a:t>relocatables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3269568" y="1413296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198806" y="1236452"/>
            <a:ext cx="2285154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4686829" y="1262063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4686829" y="362902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4686830" y="4350808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4686829" y="2054225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V="1">
            <a:off x="6076950" y="3957638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4686829" y="1719263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6076950" y="2282825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4686829" y="6312958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4421194" y="653151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7834221" y="2108200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err="1">
                <a:latin typeface="Courier New" pitchFamily="49" charset="0"/>
                <a:ea typeface="msgothic" charset="0"/>
                <a:cs typeface="msgothic" charset="0"/>
              </a:rPr>
              <a:t>r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sp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 flipH="1">
            <a:off x="7527834" y="2279650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7677150" y="899576"/>
            <a:ext cx="1314450" cy="819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invisible to user code</a:t>
            </a:r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 flipV="1">
            <a:off x="7543800" y="1257568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7888288" y="4173538"/>
            <a:ext cx="552052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brk</a:t>
            </a:r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 flipH="1">
            <a:off x="7504113" y="4340225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3583647" y="6162375"/>
            <a:ext cx="1111500" cy="270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latin typeface="Courier New" pitchFamily="49" charset="0"/>
                <a:ea typeface="msgothic" charset="0"/>
                <a:cs typeface="msgothic" charset="0"/>
              </a:rPr>
              <a:t>0x00babe00</a:t>
            </a: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4686829" y="5017558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Read/write data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4686829" y="5643033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code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8" name="AutoShape 36"/>
          <p:cNvSpPr>
            <a:spLocks/>
          </p:cNvSpPr>
          <p:nvPr/>
        </p:nvSpPr>
        <p:spPr bwMode="auto">
          <a:xfrm>
            <a:off x="7524750" y="50260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7677150" y="5010150"/>
            <a:ext cx="1149459" cy="1300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323646" y="3320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alibri" pitchFamily="34" charset="0"/>
                <a:ea typeface="msgothic" charset="0"/>
                <a:cs typeface="msgothic" charset="0"/>
              </a:rPr>
              <a:t>rodata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323646" y="5225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.line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23646" y="2558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ini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t section</a:t>
            </a: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323646" y="5606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alibri" pitchFamily="34" charset="0"/>
                <a:ea typeface="msgothic" charset="0"/>
                <a:cs typeface="msgothic" charset="0"/>
              </a:rPr>
              <a:t>strtab</a:t>
            </a:r>
            <a:endParaRPr lang="en-GB" sz="1600" b="1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4686829" y="2811993"/>
            <a:ext cx="2789237" cy="91334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600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Something uncertain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1600" dirty="0">
              <a:solidFill>
                <a:srgbClr val="C0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Differs in static/</a:t>
            </a:r>
            <a:r>
              <a:rPr lang="en-US" sz="1600" dirty="0" err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dyn</a:t>
            </a:r>
            <a:r>
              <a:rPr lang="en-US" sz="1600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 linking</a:t>
            </a:r>
            <a:endParaRPr lang="en-GB" sz="1600" dirty="0">
              <a:solidFill>
                <a:srgbClr val="C000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8" name="Text Box 32">
            <a:extLst>
              <a:ext uri="{FF2B5EF4-FFF2-40B4-BE49-F238E27FC236}">
                <a16:creationId xmlns:a16="http://schemas.microsoft.com/office/drawing/2014/main" id="{EA9538F0-53B6-49E9-B198-8A038F2C2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1965" y="5508059"/>
            <a:ext cx="1424971" cy="270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latin typeface="Courier New" pitchFamily="49" charset="0"/>
                <a:ea typeface="msgothic" charset="0"/>
                <a:cs typeface="msgothic" charset="0"/>
              </a:rPr>
              <a:t>0x00cafe00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FA8DF-10E9-4DE8-FEDC-F5B00398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702178-75A8-44ED-F0AE-723301271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7.6</a:t>
            </a:r>
          </a:p>
          <a:p>
            <a:r>
              <a:rPr lang="en-US" altLang="zh-CN" dirty="0"/>
              <a:t>7.8</a:t>
            </a:r>
          </a:p>
          <a:p>
            <a:r>
              <a:rPr lang="en-US" altLang="zh-CN" dirty="0"/>
              <a:t>7.12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066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65CCF-4D26-4F53-9ED4-9861498A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Compiler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5DA797-AA48-4880-A4C7-EB9B9FCA9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43000"/>
            <a:ext cx="8747125" cy="4972050"/>
          </a:xfrm>
        </p:spPr>
        <p:txBody>
          <a:bodyPr/>
          <a:lstStyle/>
          <a:p>
            <a:r>
              <a:rPr lang="en-US" altLang="zh-CN" dirty="0"/>
              <a:t>Next, </a:t>
            </a:r>
            <a:r>
              <a:rPr lang="en-US" altLang="zh-CN" i="1" dirty="0" err="1">
                <a:solidFill>
                  <a:srgbClr val="C00000"/>
                </a:solidFill>
              </a:rPr>
              <a:t>gcc</a:t>
            </a:r>
            <a:r>
              <a:rPr lang="en-US" altLang="zh-CN" dirty="0"/>
              <a:t> invokes </a:t>
            </a:r>
            <a:r>
              <a:rPr lang="en-US" altLang="zh-CN" i="1" dirty="0">
                <a:solidFill>
                  <a:srgbClr val="C00000"/>
                </a:solidFill>
              </a:rPr>
              <a:t>cc1</a:t>
            </a:r>
            <a:r>
              <a:rPr lang="en-US" altLang="zh-CN" dirty="0"/>
              <a:t> to generate assembly code</a:t>
            </a:r>
          </a:p>
          <a:p>
            <a:pPr lvl="1"/>
            <a:r>
              <a:rPr lang="en-US" altLang="zh-CN" dirty="0"/>
              <a:t>Translates high-level C code into assembly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C27EA476-5FFB-42DA-B070-CC9438C820DE}"/>
              </a:ext>
            </a:extLst>
          </p:cNvPr>
          <p:cNvSpPr/>
          <p:nvPr/>
        </p:nvSpPr>
        <p:spPr>
          <a:xfrm>
            <a:off x="1600200" y="1951456"/>
            <a:ext cx="5943600" cy="2040687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81000" indent="-363538" eaLnBrk="1" hangingPunct="1">
              <a:lnSpc>
                <a:spcPct val="95000"/>
              </a:lnSpc>
              <a:spcBef>
                <a:spcPts val="750"/>
              </a:spcBef>
              <a:buClrTx/>
              <a:buFontTx/>
              <a:buNone/>
              <a:tabLst>
                <a:tab pos="381000" algn="l"/>
                <a:tab pos="838200" algn="l"/>
                <a:tab pos="1295400" algn="l"/>
                <a:tab pos="1752600" algn="l"/>
                <a:tab pos="2209800" algn="l"/>
                <a:tab pos="2667000" algn="l"/>
                <a:tab pos="3124200" algn="l"/>
                <a:tab pos="3581400" algn="l"/>
                <a:tab pos="4038600" algn="l"/>
                <a:tab pos="4495800" algn="l"/>
                <a:tab pos="4953000" algn="l"/>
                <a:tab pos="5410200" algn="l"/>
                <a:tab pos="5867400" algn="l"/>
                <a:tab pos="6324600" algn="l"/>
                <a:tab pos="6781800" algn="l"/>
                <a:tab pos="7239000" algn="l"/>
                <a:tab pos="7696200" algn="l"/>
                <a:tab pos="8153400" algn="l"/>
                <a:tab pos="8610600" algn="l"/>
                <a:tab pos="9067800" algn="l"/>
                <a:tab pos="95250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…</a:t>
            </a:r>
          </a:p>
          <a:p>
            <a:pPr marL="381000" indent="-363538" eaLnBrk="1" hangingPunct="1">
              <a:lnSpc>
                <a:spcPct val="95000"/>
              </a:lnSpc>
              <a:spcBef>
                <a:spcPts val="750"/>
              </a:spcBef>
              <a:buClrTx/>
              <a:buFontTx/>
              <a:buNone/>
              <a:tabLst>
                <a:tab pos="381000" algn="l"/>
                <a:tab pos="838200" algn="l"/>
                <a:tab pos="1295400" algn="l"/>
                <a:tab pos="1752600" algn="l"/>
                <a:tab pos="2209800" algn="l"/>
                <a:tab pos="2667000" algn="l"/>
                <a:tab pos="3124200" algn="l"/>
                <a:tab pos="3581400" algn="l"/>
                <a:tab pos="4038600" algn="l"/>
                <a:tab pos="4495800" algn="l"/>
                <a:tab pos="4953000" algn="l"/>
                <a:tab pos="5410200" algn="l"/>
                <a:tab pos="5867400" algn="l"/>
                <a:tab pos="6324600" algn="l"/>
                <a:tab pos="6781800" algn="l"/>
                <a:tab pos="7239000" algn="l"/>
                <a:tab pos="7696200" algn="l"/>
                <a:tab pos="8153400" algn="l"/>
                <a:tab pos="8610600" algn="l"/>
                <a:tab pos="9067800" algn="l"/>
                <a:tab pos="95250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extern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 (const char *__restrict __format, ...); </a:t>
            </a:r>
          </a:p>
          <a:p>
            <a:pPr marL="381000" indent="-363538" eaLnBrk="1" hangingPunct="1">
              <a:lnSpc>
                <a:spcPct val="95000"/>
              </a:lnSpc>
              <a:spcBef>
                <a:spcPts val="750"/>
              </a:spcBef>
              <a:buClrTx/>
              <a:buFontTx/>
              <a:buNone/>
              <a:tabLst>
                <a:tab pos="381000" algn="l"/>
                <a:tab pos="838200" algn="l"/>
                <a:tab pos="1295400" algn="l"/>
                <a:tab pos="1752600" algn="l"/>
                <a:tab pos="2209800" algn="l"/>
                <a:tab pos="2667000" algn="l"/>
                <a:tab pos="3124200" algn="l"/>
                <a:tab pos="3581400" algn="l"/>
                <a:tab pos="4038600" algn="l"/>
                <a:tab pos="4495800" algn="l"/>
                <a:tab pos="4953000" algn="l"/>
                <a:tab pos="5410200" algn="l"/>
                <a:tab pos="5867400" algn="l"/>
                <a:tab pos="6324600" algn="l"/>
                <a:tab pos="6781800" algn="l"/>
                <a:tab pos="7239000" algn="l"/>
                <a:tab pos="7696200" algn="l"/>
                <a:tab pos="8153400" algn="l"/>
                <a:tab pos="8610600" algn="l"/>
                <a:tab pos="9067800" algn="l"/>
                <a:tab pos="95250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…</a:t>
            </a:r>
          </a:p>
          <a:p>
            <a:pPr marL="381000" indent="-363538" eaLnBrk="1" hangingPunct="1">
              <a:lnSpc>
                <a:spcPct val="95000"/>
              </a:lnSpc>
              <a:spcBef>
                <a:spcPts val="750"/>
              </a:spcBef>
              <a:buClrTx/>
              <a:buFontTx/>
              <a:buNone/>
              <a:tabLst>
                <a:tab pos="381000" algn="l"/>
                <a:tab pos="838200" algn="l"/>
                <a:tab pos="1295400" algn="l"/>
                <a:tab pos="1752600" algn="l"/>
                <a:tab pos="2209800" algn="l"/>
                <a:tab pos="2667000" algn="l"/>
                <a:tab pos="3124200" algn="l"/>
                <a:tab pos="3581400" algn="l"/>
                <a:tab pos="4038600" algn="l"/>
                <a:tab pos="4495800" algn="l"/>
                <a:tab pos="4953000" algn="l"/>
                <a:tab pos="5410200" algn="l"/>
                <a:tab pos="5867400" algn="l"/>
                <a:tab pos="6324600" algn="l"/>
                <a:tab pos="6781800" algn="l"/>
                <a:tab pos="7239000" algn="l"/>
                <a:tab pos="7696200" algn="l"/>
                <a:tab pos="8153400" algn="l"/>
                <a:tab pos="8610600" algn="l"/>
                <a:tab pos="9067800" algn="l"/>
                <a:tab pos="9525000" algn="l"/>
              </a:tabLst>
            </a:pP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 main() {</a:t>
            </a:r>
          </a:p>
          <a:p>
            <a:pPr marL="381000" indent="-363538" eaLnBrk="1" hangingPunct="1">
              <a:lnSpc>
                <a:spcPct val="95000"/>
              </a:lnSpc>
              <a:spcBef>
                <a:spcPts val="750"/>
              </a:spcBef>
              <a:buClrTx/>
              <a:buFontTx/>
              <a:buNone/>
              <a:tabLst>
                <a:tab pos="381000" algn="l"/>
                <a:tab pos="838200" algn="l"/>
                <a:tab pos="1295400" algn="l"/>
                <a:tab pos="1752600" algn="l"/>
                <a:tab pos="2209800" algn="l"/>
                <a:tab pos="2667000" algn="l"/>
                <a:tab pos="3124200" algn="l"/>
                <a:tab pos="3581400" algn="l"/>
                <a:tab pos="4038600" algn="l"/>
                <a:tab pos="4495800" algn="l"/>
                <a:tab pos="4953000" algn="l"/>
                <a:tab pos="5410200" algn="l"/>
                <a:tab pos="5867400" algn="l"/>
                <a:tab pos="6324600" algn="l"/>
                <a:tab pos="6781800" algn="l"/>
                <a:tab pos="7239000" algn="l"/>
                <a:tab pos="7696200" algn="l"/>
                <a:tab pos="8153400" algn="l"/>
                <a:tab pos="8610600" algn="l"/>
                <a:tab pos="9067800" algn="l"/>
                <a:tab pos="95250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("hello, world %d\n", 4);</a:t>
            </a:r>
          </a:p>
          <a:p>
            <a:pPr marL="381000" indent="-363538" eaLnBrk="1" hangingPunct="1">
              <a:lnSpc>
                <a:spcPct val="95000"/>
              </a:lnSpc>
              <a:spcBef>
                <a:spcPts val="750"/>
              </a:spcBef>
              <a:buClrTx/>
              <a:buFontTx/>
              <a:buNone/>
              <a:tabLst>
                <a:tab pos="381000" algn="l"/>
                <a:tab pos="838200" algn="l"/>
                <a:tab pos="1295400" algn="l"/>
                <a:tab pos="1752600" algn="l"/>
                <a:tab pos="2209800" algn="l"/>
                <a:tab pos="2667000" algn="l"/>
                <a:tab pos="3124200" algn="l"/>
                <a:tab pos="3581400" algn="l"/>
                <a:tab pos="4038600" algn="l"/>
                <a:tab pos="4495800" algn="l"/>
                <a:tab pos="4953000" algn="l"/>
                <a:tab pos="5410200" algn="l"/>
                <a:tab pos="5867400" algn="l"/>
                <a:tab pos="6324600" algn="l"/>
                <a:tab pos="6781800" algn="l"/>
                <a:tab pos="7239000" algn="l"/>
                <a:tab pos="7696200" algn="l"/>
                <a:tab pos="8153400" algn="l"/>
                <a:tab pos="8610600" algn="l"/>
                <a:tab pos="9067800" algn="l"/>
                <a:tab pos="95250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}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52C4C8B-052E-4BD0-8194-4706612F7378}"/>
              </a:ext>
            </a:extLst>
          </p:cNvPr>
          <p:cNvSpPr/>
          <p:nvPr/>
        </p:nvSpPr>
        <p:spPr>
          <a:xfrm>
            <a:off x="2133600" y="3876792"/>
            <a:ext cx="4959927" cy="2960426"/>
          </a:xfrm>
          <a:prstGeom prst="rect">
            <a:avLst/>
          </a:prstGeom>
          <a:solidFill>
            <a:srgbClr val="D5F1C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81000" indent="-363538" eaLnBrk="1" hangingPunct="1">
              <a:lnSpc>
                <a:spcPct val="95000"/>
              </a:lnSpc>
              <a:spcBef>
                <a:spcPts val="750"/>
              </a:spcBef>
              <a:buClrTx/>
              <a:buFontTx/>
              <a:buNone/>
              <a:tabLst>
                <a:tab pos="381000" algn="l"/>
                <a:tab pos="838200" algn="l"/>
                <a:tab pos="1295400" algn="l"/>
                <a:tab pos="1752600" algn="l"/>
                <a:tab pos="2209800" algn="l"/>
                <a:tab pos="2667000" algn="l"/>
                <a:tab pos="3124200" algn="l"/>
                <a:tab pos="3581400" algn="l"/>
                <a:tab pos="4038600" algn="l"/>
                <a:tab pos="4495800" algn="l"/>
                <a:tab pos="4953000" algn="l"/>
                <a:tab pos="5410200" algn="l"/>
                <a:tab pos="5867400" algn="l"/>
                <a:tab pos="6324600" algn="l"/>
                <a:tab pos="6781800" algn="l"/>
                <a:tab pos="7239000" algn="l"/>
                <a:tab pos="7696200" algn="l"/>
                <a:tab pos="8153400" algn="l"/>
                <a:tab pos="8610600" algn="l"/>
                <a:tab pos="9067800" algn="l"/>
                <a:tab pos="95250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		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.section        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rodata</a:t>
            </a:r>
            <a:b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.LC0:</a:t>
            </a:r>
            <a:b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	.string "hello, world %d\n"</a:t>
            </a:r>
            <a:b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</a:br>
            <a:b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	.text</a:t>
            </a:r>
            <a:b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main:</a:t>
            </a:r>
            <a:b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pushq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   %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rbp</a:t>
            </a:r>
            <a:b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movq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    %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rsp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, %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rbp</a:t>
            </a:r>
            <a:b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movl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    $4, %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esi</a:t>
            </a:r>
            <a:b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movl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    $.LC0, %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edi</a:t>
            </a:r>
            <a:b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movl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    $0, %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eax</a:t>
            </a:r>
            <a:b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	call   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printf</a:t>
            </a:r>
            <a:b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popq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    %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rbp</a:t>
            </a:r>
            <a:b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	ret 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85B85EA-88F7-4291-8A60-2E2072FC1F24}"/>
              </a:ext>
            </a:extLst>
          </p:cNvPr>
          <p:cNvCxnSpPr/>
          <p:nvPr/>
        </p:nvCxnSpPr>
        <p:spPr bwMode="auto">
          <a:xfrm>
            <a:off x="2362200" y="3649243"/>
            <a:ext cx="0" cy="685800"/>
          </a:xfrm>
          <a:prstGeom prst="straightConnector1">
            <a:avLst/>
          </a:prstGeom>
          <a:noFill/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59089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65CCF-4D26-4F53-9ED4-9861498A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Assembler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5DA797-AA48-4880-A4C7-EB9B9FCA9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43000"/>
            <a:ext cx="8747125" cy="4972050"/>
          </a:xfrm>
        </p:spPr>
        <p:txBody>
          <a:bodyPr/>
          <a:lstStyle/>
          <a:p>
            <a:r>
              <a:rPr lang="en-US" altLang="zh-CN" dirty="0"/>
              <a:t>Furthermore, </a:t>
            </a:r>
            <a:r>
              <a:rPr lang="en-US" altLang="zh-CN" i="1" dirty="0" err="1">
                <a:solidFill>
                  <a:srgbClr val="C00000"/>
                </a:solidFill>
              </a:rPr>
              <a:t>gcc</a:t>
            </a:r>
            <a:r>
              <a:rPr lang="en-US" altLang="zh-CN" dirty="0"/>
              <a:t> invokes </a:t>
            </a:r>
            <a:r>
              <a:rPr lang="en-US" altLang="zh-CN" i="1" dirty="0">
                <a:solidFill>
                  <a:srgbClr val="C00000"/>
                </a:solidFill>
              </a:rPr>
              <a:t>gas</a:t>
            </a:r>
            <a:r>
              <a:rPr lang="en-US" altLang="zh-CN" dirty="0"/>
              <a:t> to generate object code</a:t>
            </a:r>
          </a:p>
          <a:p>
            <a:pPr lvl="1"/>
            <a:r>
              <a:rPr lang="en-US" altLang="zh-CN" dirty="0"/>
              <a:t>Translates assembly code into binary object code</a:t>
            </a:r>
          </a:p>
          <a:p>
            <a:pPr lvl="1"/>
            <a:endParaRPr lang="en-US" altLang="zh-CN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52C4C8B-052E-4BD0-8194-4706612F7378}"/>
              </a:ext>
            </a:extLst>
          </p:cNvPr>
          <p:cNvSpPr/>
          <p:nvPr/>
        </p:nvSpPr>
        <p:spPr>
          <a:xfrm>
            <a:off x="1673100" y="2057400"/>
            <a:ext cx="4959927" cy="2960426"/>
          </a:xfrm>
          <a:prstGeom prst="rect">
            <a:avLst/>
          </a:prstGeom>
          <a:solidFill>
            <a:srgbClr val="D5F1C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81000" indent="-363538" eaLnBrk="1" hangingPunct="1">
              <a:lnSpc>
                <a:spcPct val="95000"/>
              </a:lnSpc>
              <a:spcBef>
                <a:spcPts val="750"/>
              </a:spcBef>
              <a:buClrTx/>
              <a:buFontTx/>
              <a:buNone/>
              <a:tabLst>
                <a:tab pos="381000" algn="l"/>
                <a:tab pos="838200" algn="l"/>
                <a:tab pos="1295400" algn="l"/>
                <a:tab pos="1752600" algn="l"/>
                <a:tab pos="2209800" algn="l"/>
                <a:tab pos="2667000" algn="l"/>
                <a:tab pos="3124200" algn="l"/>
                <a:tab pos="3581400" algn="l"/>
                <a:tab pos="4038600" algn="l"/>
                <a:tab pos="4495800" algn="l"/>
                <a:tab pos="4953000" algn="l"/>
                <a:tab pos="5410200" algn="l"/>
                <a:tab pos="5867400" algn="l"/>
                <a:tab pos="6324600" algn="l"/>
                <a:tab pos="6781800" algn="l"/>
                <a:tab pos="7239000" algn="l"/>
                <a:tab pos="7696200" algn="l"/>
                <a:tab pos="8153400" algn="l"/>
                <a:tab pos="8610600" algn="l"/>
                <a:tab pos="9067800" algn="l"/>
                <a:tab pos="95250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		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.section        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rodata</a:t>
            </a:r>
            <a:b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.LC0:</a:t>
            </a:r>
            <a:b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	.string "hello, world %d\n"</a:t>
            </a:r>
            <a:b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</a:br>
            <a:b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	.text</a:t>
            </a:r>
            <a:b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main:</a:t>
            </a:r>
            <a:b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pushq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   %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rbp</a:t>
            </a:r>
            <a:b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movq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    %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rsp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, %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rbp</a:t>
            </a:r>
            <a:b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movl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    $4, %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esi</a:t>
            </a:r>
            <a:b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movl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    $.LC0, %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edi</a:t>
            </a:r>
            <a:b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movl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    $0, %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eax</a:t>
            </a:r>
            <a:b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	call   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printf</a:t>
            </a:r>
            <a:b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popq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    %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rbp</a:t>
            </a:r>
            <a:b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	ret </a:t>
            </a: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3CE8DAD9-280D-4C0A-ADB5-A1A9B9BF12AC}"/>
              </a:ext>
            </a:extLst>
          </p:cNvPr>
          <p:cNvSpPr/>
          <p:nvPr/>
        </p:nvSpPr>
        <p:spPr>
          <a:xfrm>
            <a:off x="838200" y="2028708"/>
            <a:ext cx="7696197" cy="4598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81000" indent="-363538" eaLnBrk="1" hangingPunct="1">
              <a:lnSpc>
                <a:spcPct val="95000"/>
              </a:lnSpc>
              <a:spcBef>
                <a:spcPts val="750"/>
              </a:spcBef>
              <a:buClrTx/>
              <a:buFontTx/>
              <a:buNone/>
              <a:tabLst>
                <a:tab pos="381000" algn="l"/>
                <a:tab pos="838200" algn="l"/>
                <a:tab pos="1295400" algn="l"/>
                <a:tab pos="1752600" algn="l"/>
                <a:tab pos="2209800" algn="l"/>
                <a:tab pos="2667000" algn="l"/>
                <a:tab pos="3124200" algn="l"/>
                <a:tab pos="3581400" algn="l"/>
                <a:tab pos="4038600" algn="l"/>
                <a:tab pos="4495800" algn="l"/>
                <a:tab pos="4953000" algn="l"/>
                <a:tab pos="5410200" algn="l"/>
                <a:tab pos="5867400" algn="l"/>
                <a:tab pos="6324600" algn="l"/>
                <a:tab pos="6781800" algn="l"/>
                <a:tab pos="7239000" algn="l"/>
                <a:tab pos="7696200" algn="l"/>
                <a:tab pos="8153400" algn="l"/>
                <a:tab pos="8610600" algn="l"/>
                <a:tab pos="9067800" algn="l"/>
                <a:tab pos="9525000" algn="l"/>
              </a:tabLst>
            </a:pP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#  </a:t>
            </a:r>
            <a:r>
              <a:rPr lang="en-US" sz="1400" dirty="0" err="1">
                <a:latin typeface="Courier New" pitchFamily="49" charset="0"/>
                <a:ea typeface="DejaVu LGC Sans" charset="0"/>
                <a:cs typeface="DejaVu LGC Sans" charset="0"/>
              </a:rPr>
              <a:t>readelf</a:t>
            </a: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 -a hello | grep </a:t>
            </a:r>
            <a:r>
              <a:rPr lang="en-US" sz="1400" dirty="0" err="1">
                <a:latin typeface="Courier New" pitchFamily="49" charset="0"/>
                <a:ea typeface="DejaVu LGC Sans" charset="0"/>
                <a:cs typeface="DejaVu LGC Sans" charset="0"/>
              </a:rPr>
              <a:t>rodata</a:t>
            </a:r>
            <a:b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pl-PL" sz="1400" dirty="0">
                <a:latin typeface="Courier New" pitchFamily="49" charset="0"/>
                <a:ea typeface="DejaVu LGC Sans" charset="0"/>
                <a:cs typeface="DejaVu LGC Sans" charset="0"/>
              </a:rPr>
              <a:t>[1</a:t>
            </a: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0</a:t>
            </a:r>
            <a:r>
              <a:rPr lang="pl-PL" sz="1400" dirty="0">
                <a:latin typeface="Courier New" pitchFamily="49" charset="0"/>
                <a:ea typeface="DejaVu LGC Sans" charset="0"/>
                <a:cs typeface="DejaVu LGC Sans" charset="0"/>
              </a:rPr>
              <a:t>] </a:t>
            </a:r>
            <a:r>
              <a:rPr lang="pl-PL" sz="1400">
                <a:latin typeface="Courier New" pitchFamily="49" charset="0"/>
                <a:ea typeface="DejaVu LGC Sans" charset="0"/>
                <a:cs typeface="DejaVu LGC Sans" charset="0"/>
              </a:rPr>
              <a:t>.rodata           PROGBITS         </a:t>
            </a:r>
            <a:r>
              <a:rPr lang="pl-PL" sz="1400" dirty="0">
                <a:solidFill>
                  <a:srgbClr val="0070C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0000000000495d40</a:t>
            </a:r>
            <a:r>
              <a:rPr lang="pl-PL" sz="1400" dirty="0">
                <a:latin typeface="Courier New" pitchFamily="49" charset="0"/>
                <a:ea typeface="DejaVu LGC Sans" charset="0"/>
                <a:cs typeface="DejaVu LGC Sans" charset="0"/>
              </a:rPr>
              <a:t>  00095d40</a:t>
            </a:r>
            <a:endParaRPr lang="en-US" sz="1400" dirty="0">
              <a:latin typeface="Courier New" pitchFamily="49" charset="0"/>
              <a:ea typeface="DejaVu LGC Sans" charset="0"/>
              <a:cs typeface="DejaVu LGC Sans" charset="0"/>
            </a:endParaRPr>
          </a:p>
          <a:p>
            <a:pPr marL="381000" indent="-363538" eaLnBrk="1" hangingPunct="1">
              <a:lnSpc>
                <a:spcPct val="95000"/>
              </a:lnSpc>
              <a:spcBef>
                <a:spcPts val="750"/>
              </a:spcBef>
              <a:tabLst>
                <a:tab pos="381000" algn="l"/>
                <a:tab pos="838200" algn="l"/>
                <a:tab pos="1295400" algn="l"/>
                <a:tab pos="1752600" algn="l"/>
                <a:tab pos="2209800" algn="l"/>
                <a:tab pos="2667000" algn="l"/>
                <a:tab pos="3124200" algn="l"/>
                <a:tab pos="3581400" algn="l"/>
                <a:tab pos="4038600" algn="l"/>
                <a:tab pos="4495800" algn="l"/>
                <a:tab pos="4953000" algn="l"/>
                <a:tab pos="5410200" algn="l"/>
                <a:tab pos="5867400" algn="l"/>
                <a:tab pos="6324600" algn="l"/>
                <a:tab pos="6781800" algn="l"/>
                <a:tab pos="7239000" algn="l"/>
                <a:tab pos="7696200" algn="l"/>
                <a:tab pos="8153400" algn="l"/>
                <a:tab pos="8610600" algn="l"/>
                <a:tab pos="9067800" algn="l"/>
                <a:tab pos="9525000" algn="l"/>
              </a:tabLst>
            </a:pPr>
            <a:r>
              <a:rPr lang="en-US" altLang="zh-CN" sz="1400" dirty="0">
                <a:latin typeface="Courier New" pitchFamily="49" charset="0"/>
                <a:ea typeface="DejaVu LGC Sans" charset="0"/>
                <a:cs typeface="DejaVu LGC Sans" charset="0"/>
              </a:rPr>
              <a:t>#  </a:t>
            </a:r>
            <a:r>
              <a:rPr lang="en-US" altLang="zh-CN" sz="1400" dirty="0" err="1">
                <a:latin typeface="Courier New" pitchFamily="49" charset="0"/>
                <a:ea typeface="DejaVu LGC Sans" charset="0"/>
                <a:cs typeface="DejaVu LGC Sans" charset="0"/>
              </a:rPr>
              <a:t>readelf</a:t>
            </a:r>
            <a:r>
              <a:rPr lang="en-US" altLang="zh-CN" sz="1400" dirty="0">
                <a:latin typeface="Courier New" pitchFamily="49" charset="0"/>
                <a:ea typeface="DejaVu LGC Sans" charset="0"/>
                <a:cs typeface="DejaVu LGC Sans" charset="0"/>
              </a:rPr>
              <a:t> -a hello | grep -E "GLOBAL.* main“</a:t>
            </a:r>
            <a:br>
              <a:rPr lang="en-US" altLang="zh-CN" sz="1400" dirty="0"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altLang="zh-CN" sz="1400" dirty="0">
                <a:latin typeface="Courier New" pitchFamily="49" charset="0"/>
                <a:ea typeface="DejaVu LGC Sans" charset="0"/>
                <a:cs typeface="DejaVu LGC Sans" charset="0"/>
              </a:rPr>
              <a:t>1591: 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0000000000401190</a:t>
            </a:r>
            <a:r>
              <a:rPr lang="en-US" altLang="zh-CN" sz="1400" dirty="0">
                <a:latin typeface="Courier New" pitchFamily="49" charset="0"/>
                <a:ea typeface="DejaVu LGC Sans" charset="0"/>
                <a:cs typeface="DejaVu LGC Sans" charset="0"/>
              </a:rPr>
              <a:t>    31 FUNC    GLOBAL DEFAULT    6 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main</a:t>
            </a:r>
          </a:p>
          <a:p>
            <a:pPr marL="381000" indent="-363538" eaLnBrk="1" hangingPunct="1">
              <a:lnSpc>
                <a:spcPct val="95000"/>
              </a:lnSpc>
              <a:spcBef>
                <a:spcPts val="750"/>
              </a:spcBef>
              <a:buClrTx/>
              <a:buFontTx/>
              <a:buNone/>
              <a:tabLst>
                <a:tab pos="381000" algn="l"/>
                <a:tab pos="838200" algn="l"/>
                <a:tab pos="1295400" algn="l"/>
                <a:tab pos="1752600" algn="l"/>
                <a:tab pos="2209800" algn="l"/>
                <a:tab pos="2667000" algn="l"/>
                <a:tab pos="3124200" algn="l"/>
                <a:tab pos="3581400" algn="l"/>
                <a:tab pos="4038600" algn="l"/>
                <a:tab pos="4495800" algn="l"/>
                <a:tab pos="4953000" algn="l"/>
                <a:tab pos="5410200" algn="l"/>
                <a:tab pos="5867400" algn="l"/>
                <a:tab pos="6324600" algn="l"/>
                <a:tab pos="6781800" algn="l"/>
                <a:tab pos="7239000" algn="l"/>
                <a:tab pos="7696200" algn="l"/>
                <a:tab pos="8153400" algn="l"/>
                <a:tab pos="8610600" algn="l"/>
                <a:tab pos="9067800" algn="l"/>
                <a:tab pos="9525000" algn="l"/>
              </a:tabLst>
            </a:pP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#  </a:t>
            </a:r>
            <a:r>
              <a:rPr lang="en-US" sz="1400" dirty="0" err="1">
                <a:latin typeface="Courier New" pitchFamily="49" charset="0"/>
                <a:ea typeface="DejaVu LGC Sans" charset="0"/>
                <a:cs typeface="DejaVu LGC Sans" charset="0"/>
              </a:rPr>
              <a:t>readelf</a:t>
            </a: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 –x .</a:t>
            </a:r>
            <a:r>
              <a:rPr lang="en-US" sz="1400" dirty="0" err="1">
                <a:latin typeface="Courier New" pitchFamily="49" charset="0"/>
                <a:ea typeface="DejaVu LGC Sans" charset="0"/>
                <a:cs typeface="DejaVu LGC Sans" charset="0"/>
              </a:rPr>
              <a:t>rodata</a:t>
            </a: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 hello</a:t>
            </a:r>
            <a:b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Hex dump of section '.</a:t>
            </a:r>
            <a:r>
              <a:rPr lang="en-US" sz="1400" dirty="0" err="1">
                <a:latin typeface="Courier New" pitchFamily="49" charset="0"/>
                <a:ea typeface="DejaVu LGC Sans" charset="0"/>
                <a:cs typeface="DejaVu LGC Sans" charset="0"/>
              </a:rPr>
              <a:t>rodata</a:t>
            </a: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’:</a:t>
            </a:r>
            <a:b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dirty="0">
                <a:solidFill>
                  <a:srgbClr val="0070C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0x00495d40</a:t>
            </a: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 01000200 68656c6c 6f2c2077 6f726c64 ....hello, world</a:t>
            </a:r>
            <a:b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0x00495d50 2025640a 00464154 414c3a20 6b65726e  %</a:t>
            </a:r>
            <a:r>
              <a:rPr lang="en-US" sz="1400" dirty="0" err="1">
                <a:latin typeface="Courier New" pitchFamily="49" charset="0"/>
                <a:ea typeface="DejaVu LGC Sans" charset="0"/>
                <a:cs typeface="DejaVu LGC Sans" charset="0"/>
              </a:rPr>
              <a:t>d..FATAL</a:t>
            </a: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: kern </a:t>
            </a:r>
          </a:p>
          <a:p>
            <a:pPr marL="381000" indent="-363538" eaLnBrk="1" hangingPunct="1">
              <a:lnSpc>
                <a:spcPct val="95000"/>
              </a:lnSpc>
              <a:spcBef>
                <a:spcPts val="750"/>
              </a:spcBef>
              <a:buClrTx/>
              <a:buFontTx/>
              <a:buNone/>
              <a:tabLst>
                <a:tab pos="381000" algn="l"/>
                <a:tab pos="838200" algn="l"/>
                <a:tab pos="1295400" algn="l"/>
                <a:tab pos="1752600" algn="l"/>
                <a:tab pos="2209800" algn="l"/>
                <a:tab pos="2667000" algn="l"/>
                <a:tab pos="3124200" algn="l"/>
                <a:tab pos="3581400" algn="l"/>
                <a:tab pos="4038600" algn="l"/>
                <a:tab pos="4495800" algn="l"/>
                <a:tab pos="4953000" algn="l"/>
                <a:tab pos="5410200" algn="l"/>
                <a:tab pos="5867400" algn="l"/>
                <a:tab pos="6324600" algn="l"/>
                <a:tab pos="6781800" algn="l"/>
                <a:tab pos="7239000" algn="l"/>
                <a:tab pos="7696200" algn="l"/>
                <a:tab pos="8153400" algn="l"/>
                <a:tab pos="8610600" algn="l"/>
                <a:tab pos="9067800" algn="l"/>
                <a:tab pos="9525000" algn="l"/>
              </a:tabLst>
            </a:pP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#  </a:t>
            </a:r>
            <a:r>
              <a:rPr lang="en-US" sz="1400" dirty="0" err="1">
                <a:latin typeface="Courier New" pitchFamily="49" charset="0"/>
                <a:ea typeface="DejaVu LGC Sans" charset="0"/>
                <a:cs typeface="DejaVu LGC Sans" charset="0"/>
              </a:rPr>
              <a:t>objdump</a:t>
            </a: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 –d hello</a:t>
            </a:r>
            <a:b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dirty="0">
                <a:solidFill>
                  <a:srgbClr val="C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0000000000401190 &lt;main&gt;:</a:t>
            </a:r>
            <a:b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>
                <a:latin typeface="Courier New" pitchFamily="49" charset="0"/>
                <a:ea typeface="DejaVu LGC Sans" charset="0"/>
                <a:cs typeface="DejaVu LGC Sans" charset="0"/>
              </a:rPr>
              <a:t>401190:       55                      </a:t>
            </a: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push   %</a:t>
            </a:r>
            <a:r>
              <a:rPr lang="en-US" sz="1400" dirty="0" err="1">
                <a:latin typeface="Courier New" pitchFamily="49" charset="0"/>
                <a:ea typeface="DejaVu LGC Sans" charset="0"/>
                <a:cs typeface="DejaVu LGC Sans" charset="0"/>
              </a:rPr>
              <a:t>rbp</a:t>
            </a:r>
            <a:b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>
                <a:latin typeface="Courier New" pitchFamily="49" charset="0"/>
                <a:ea typeface="DejaVu LGC Sans" charset="0"/>
                <a:cs typeface="DejaVu LGC Sans" charset="0"/>
              </a:rPr>
              <a:t>401191:       48 89 e5                </a:t>
            </a: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mov    %</a:t>
            </a:r>
            <a:r>
              <a:rPr lang="en-US" sz="1400" dirty="0" err="1">
                <a:latin typeface="Courier New" pitchFamily="49" charset="0"/>
                <a:ea typeface="DejaVu LGC Sans" charset="0"/>
                <a:cs typeface="DejaVu LGC Sans" charset="0"/>
              </a:rPr>
              <a:t>rsp</a:t>
            </a: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,%</a:t>
            </a:r>
            <a:r>
              <a:rPr lang="en-US" sz="1400" dirty="0" err="1">
                <a:latin typeface="Courier New" pitchFamily="49" charset="0"/>
                <a:ea typeface="DejaVu LGC Sans" charset="0"/>
                <a:cs typeface="DejaVu LGC Sans" charset="0"/>
              </a:rPr>
              <a:t>rbp</a:t>
            </a:r>
            <a:b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>
                <a:latin typeface="Courier New" pitchFamily="49" charset="0"/>
                <a:ea typeface="DejaVu LGC Sans" charset="0"/>
                <a:cs typeface="DejaVu LGC Sans" charset="0"/>
              </a:rPr>
              <a:t>401194:       be </a:t>
            </a: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04 00 </a:t>
            </a:r>
            <a:r>
              <a:rPr lang="en-US" sz="1400">
                <a:latin typeface="Courier New" pitchFamily="49" charset="0"/>
                <a:ea typeface="DejaVu LGC Sans" charset="0"/>
                <a:cs typeface="DejaVu LGC Sans" charset="0"/>
              </a:rPr>
              <a:t>00 00          </a:t>
            </a: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mov    $0x4,%esi</a:t>
            </a:r>
            <a:b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>
                <a:latin typeface="Courier New" pitchFamily="49" charset="0"/>
                <a:ea typeface="DejaVu LGC Sans" charset="0"/>
                <a:cs typeface="DejaVu LGC Sans" charset="0"/>
              </a:rPr>
              <a:t>401199:       bf </a:t>
            </a: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44 5d </a:t>
            </a:r>
            <a:r>
              <a:rPr lang="en-US" sz="1400">
                <a:latin typeface="Courier New" pitchFamily="49" charset="0"/>
                <a:ea typeface="DejaVu LGC Sans" charset="0"/>
                <a:cs typeface="DejaVu LGC Sans" charset="0"/>
              </a:rPr>
              <a:t>49 00          </a:t>
            </a: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mov    $0x495d44,%edi</a:t>
            </a:r>
            <a:b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>
                <a:latin typeface="Courier New" pitchFamily="49" charset="0"/>
                <a:ea typeface="DejaVu LGC Sans" charset="0"/>
                <a:cs typeface="DejaVu LGC Sans" charset="0"/>
              </a:rPr>
              <a:t>40119e:       b8 </a:t>
            </a: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00 00 </a:t>
            </a:r>
            <a:r>
              <a:rPr lang="en-US" sz="1400">
                <a:latin typeface="Courier New" pitchFamily="49" charset="0"/>
                <a:ea typeface="DejaVu LGC Sans" charset="0"/>
                <a:cs typeface="DejaVu LGC Sans" charset="0"/>
              </a:rPr>
              <a:t>00 00          </a:t>
            </a: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mov    $0x0,%eax</a:t>
            </a:r>
            <a:b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>
                <a:latin typeface="Courier New" pitchFamily="49" charset="0"/>
                <a:ea typeface="DejaVu LGC Sans" charset="0"/>
                <a:cs typeface="DejaVu LGC Sans" charset="0"/>
              </a:rPr>
              <a:t>4011a3:       e8 </a:t>
            </a: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d8 0e </a:t>
            </a:r>
            <a:r>
              <a:rPr lang="en-US" sz="1400">
                <a:latin typeface="Courier New" pitchFamily="49" charset="0"/>
                <a:ea typeface="DejaVu LGC Sans" charset="0"/>
                <a:cs typeface="DejaVu LGC Sans" charset="0"/>
              </a:rPr>
              <a:t>00 00          </a:t>
            </a:r>
            <a:r>
              <a:rPr lang="en-US" sz="1400" dirty="0" err="1">
                <a:latin typeface="Courier New" pitchFamily="49" charset="0"/>
                <a:ea typeface="DejaVu LGC Sans" charset="0"/>
                <a:cs typeface="DejaVu LGC Sans" charset="0"/>
              </a:rPr>
              <a:t>callq</a:t>
            </a: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  402080 &lt;_</a:t>
            </a:r>
            <a:r>
              <a:rPr lang="en-US" sz="1400" dirty="0" err="1">
                <a:latin typeface="Courier New" pitchFamily="49" charset="0"/>
                <a:ea typeface="DejaVu LGC Sans" charset="0"/>
                <a:cs typeface="DejaVu LGC Sans" charset="0"/>
              </a:rPr>
              <a:t>IO_printf</a:t>
            </a: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&gt;</a:t>
            </a:r>
            <a:b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>
                <a:latin typeface="Courier New" pitchFamily="49" charset="0"/>
                <a:ea typeface="DejaVu LGC Sans" charset="0"/>
                <a:cs typeface="DejaVu LGC Sans" charset="0"/>
              </a:rPr>
              <a:t>4011a8:       b8 </a:t>
            </a: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00 00 </a:t>
            </a:r>
            <a:r>
              <a:rPr lang="en-US" sz="1400">
                <a:latin typeface="Courier New" pitchFamily="49" charset="0"/>
                <a:ea typeface="DejaVu LGC Sans" charset="0"/>
                <a:cs typeface="DejaVu LGC Sans" charset="0"/>
              </a:rPr>
              <a:t>00 00          </a:t>
            </a: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mov    $0x0,%eax</a:t>
            </a:r>
            <a:b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>
                <a:latin typeface="Courier New" pitchFamily="49" charset="0"/>
                <a:ea typeface="DejaVu LGC Sans" charset="0"/>
                <a:cs typeface="DejaVu LGC Sans" charset="0"/>
              </a:rPr>
              <a:t>4011ad:       5d                      </a:t>
            </a: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pop    %</a:t>
            </a:r>
            <a:r>
              <a:rPr lang="en-US" sz="1400" dirty="0" err="1">
                <a:latin typeface="Courier New" pitchFamily="49" charset="0"/>
                <a:ea typeface="DejaVu LGC Sans" charset="0"/>
                <a:cs typeface="DejaVu LGC Sans" charset="0"/>
              </a:rPr>
              <a:t>rbp</a:t>
            </a:r>
            <a:b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>
                <a:latin typeface="Courier New" pitchFamily="49" charset="0"/>
                <a:ea typeface="DejaVu LGC Sans" charset="0"/>
                <a:cs typeface="DejaVu LGC Sans" charset="0"/>
              </a:rPr>
              <a:t>4011ae:       c3                      </a:t>
            </a:r>
            <a:r>
              <a:rPr lang="en-US" sz="1400" dirty="0" err="1">
                <a:latin typeface="Courier New" pitchFamily="49" charset="0"/>
                <a:ea typeface="DejaVu LGC Sans" charset="0"/>
                <a:cs typeface="DejaVu LGC Sans" charset="0"/>
              </a:rPr>
              <a:t>retq</a:t>
            </a:r>
            <a:b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>
                <a:latin typeface="Courier New" pitchFamily="49" charset="0"/>
                <a:ea typeface="DejaVu LGC Sans" charset="0"/>
                <a:cs typeface="DejaVu LGC Sans" charset="0"/>
              </a:rPr>
              <a:t>4011af:       90                      </a:t>
            </a:r>
            <a:r>
              <a:rPr lang="en-US" sz="1400" dirty="0" err="1">
                <a:latin typeface="Courier New" pitchFamily="49" charset="0"/>
                <a:ea typeface="DejaVu LGC Sans" charset="0"/>
                <a:cs typeface="DejaVu LGC Sans" charset="0"/>
              </a:rPr>
              <a:t>nop</a:t>
            </a:r>
            <a:endParaRPr lang="en-US" sz="1400" dirty="0">
              <a:latin typeface="Courier New" pitchFamily="49" charset="0"/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79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00-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课程讲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100000">
              <a:schemeClr val="bg1">
                <a:alpha val="98000"/>
              </a:schemeClr>
            </a:gs>
          </a:gsLst>
          <a:lin ang="5400000" scaled="1"/>
        </a:gra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100000">
              <a:schemeClr val="bg1">
                <a:alpha val="98000"/>
              </a:schemeClr>
            </a:gs>
          </a:gsLst>
          <a:lin ang="5400000" scaled="1"/>
        </a:gra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MPRC_PKU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PRC_PKU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8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663300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B8ADA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9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2E1700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DABA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10">
        <a:dk1>
          <a:srgbClr val="000000"/>
        </a:dk1>
        <a:lt1>
          <a:srgbClr val="FFFFFF"/>
        </a:lt1>
        <a:dk2>
          <a:srgbClr val="000066"/>
        </a:dk2>
        <a:lt2>
          <a:srgbClr val="FF990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RC_PKU 11">
        <a:dk1>
          <a:srgbClr val="000000"/>
        </a:dk1>
        <a:lt1>
          <a:srgbClr val="FFFFFF"/>
        </a:lt1>
        <a:dk2>
          <a:srgbClr val="000066"/>
        </a:dk2>
        <a:lt2>
          <a:srgbClr val="FF9900"/>
        </a:lt2>
        <a:accent1>
          <a:srgbClr val="FFFFFF"/>
        </a:accent1>
        <a:accent2>
          <a:srgbClr val="B2D2D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A1BEC9"/>
        </a:accent6>
        <a:hlink>
          <a:srgbClr val="366B7E"/>
        </a:hlink>
        <a:folHlink>
          <a:srgbClr val="6CAA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00-template</Template>
  <TotalTime>24298</TotalTime>
  <Words>10645</Words>
  <Application>Microsoft Office PowerPoint</Application>
  <PresentationFormat>全屏显示(4:3)</PresentationFormat>
  <Paragraphs>1718</Paragraphs>
  <Slides>74</Slides>
  <Notes>63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74</vt:i4>
      </vt:variant>
    </vt:vector>
  </HeadingPairs>
  <TitlesOfParts>
    <vt:vector size="90" baseType="lpstr">
      <vt:lpstr>黑体</vt:lpstr>
      <vt:lpstr>微软雅黑</vt:lpstr>
      <vt:lpstr>Arial</vt:lpstr>
      <vt:lpstr>Arial Narrow</vt:lpstr>
      <vt:lpstr>Calibri</vt:lpstr>
      <vt:lpstr>Century Gothic</vt:lpstr>
      <vt:lpstr>Comic Sans MS</vt:lpstr>
      <vt:lpstr>Consolas</vt:lpstr>
      <vt:lpstr>Courier</vt:lpstr>
      <vt:lpstr>Courier New</vt:lpstr>
      <vt:lpstr>Times New Roman</vt:lpstr>
      <vt:lpstr>Trebuchet MS</vt:lpstr>
      <vt:lpstr>Wingdings</vt:lpstr>
      <vt:lpstr>Wingdings 2</vt:lpstr>
      <vt:lpstr>00-template</vt:lpstr>
      <vt:lpstr>2_课程讲义</vt:lpstr>
      <vt:lpstr>PowerPoint 演示文稿</vt:lpstr>
      <vt:lpstr>Why Linkers?</vt:lpstr>
      <vt:lpstr>Why Linkers? (cont)</vt:lpstr>
      <vt:lpstr>Why bother learning about linker?</vt:lpstr>
      <vt:lpstr>Example C Program</vt:lpstr>
      <vt:lpstr>Compiler Driver，GCC as an Example</vt:lpstr>
      <vt:lpstr>Preprocessor</vt:lpstr>
      <vt:lpstr>Compiler</vt:lpstr>
      <vt:lpstr>Assembler</vt:lpstr>
      <vt:lpstr>Linking</vt:lpstr>
      <vt:lpstr>What Do Linkers Do?</vt:lpstr>
      <vt:lpstr>Symbols in Example C Program</vt:lpstr>
      <vt:lpstr>What Do Linkers Do? (cont)</vt:lpstr>
      <vt:lpstr>Three Kinds of Object Files (Modules)</vt:lpstr>
      <vt:lpstr>Three Kinds of Object Files under Linux</vt:lpstr>
      <vt:lpstr>Executable and Linkable Format (ELF)</vt:lpstr>
      <vt:lpstr>ELF Object File Format</vt:lpstr>
      <vt:lpstr>ELF Object File Format (cont.)</vt:lpstr>
      <vt:lpstr>Linker Symbols </vt:lpstr>
      <vt:lpstr>Step 1: Symbol Resolution</vt:lpstr>
      <vt:lpstr>Symbol Identification</vt:lpstr>
      <vt:lpstr>Resolving Global Symbols</vt:lpstr>
      <vt:lpstr>Local Symbols</vt:lpstr>
      <vt:lpstr>Name Mangling函数倾轧</vt:lpstr>
      <vt:lpstr>How Linker Resolves Duplicate Symbol Names</vt:lpstr>
      <vt:lpstr>Linker’s Symbol Rules</vt:lpstr>
      <vt:lpstr>What if you mess up?</vt:lpstr>
      <vt:lpstr>Linker Puzzles</vt:lpstr>
      <vt:lpstr>PowerPoint 演示文稿</vt:lpstr>
      <vt:lpstr>Type Mismatch Example</vt:lpstr>
      <vt:lpstr>Detecting the Type Mismatch Example</vt:lpstr>
      <vt:lpstr>Rules for avoiding type mismatches</vt:lpstr>
      <vt:lpstr>Use of extern in .h Files (#1)</vt:lpstr>
      <vt:lpstr>Use of .h Files (#2)</vt:lpstr>
      <vt:lpstr>Symbol Table</vt:lpstr>
      <vt:lpstr>PowerPoint 演示文稿</vt:lpstr>
      <vt:lpstr>Section COMMON vs. Section .bss</vt:lpstr>
      <vt:lpstr>Symbol Table Entries (Fig. 7-5 in textbook)</vt:lpstr>
      <vt:lpstr>PowerPoint 演示文稿</vt:lpstr>
      <vt:lpstr>PowerPoint 演示文稿</vt:lpstr>
      <vt:lpstr>Symbol Table Entries (Fig. 7-5 in textbook)</vt:lpstr>
      <vt:lpstr>Symbol Table Entries (Fig. 7-5 in textbook)</vt:lpstr>
      <vt:lpstr>Linking Example</vt:lpstr>
      <vt:lpstr>Step 2: Relocation</vt:lpstr>
      <vt:lpstr>2-Step Relocation in Static Linking</vt:lpstr>
      <vt:lpstr>Relocation Entries重定位条目</vt:lpstr>
      <vt:lpstr>Two Most Basic Relocation Types</vt:lpstr>
      <vt:lpstr>Relocation Entries</vt:lpstr>
      <vt:lpstr>Relocation Entries (in main.o)</vt:lpstr>
      <vt:lpstr>Relocation Entries (in main.o)</vt:lpstr>
      <vt:lpstr>Relocation Entries (in sum.o)</vt:lpstr>
      <vt:lpstr>Original Object File of main.o</vt:lpstr>
      <vt:lpstr>Original Object File of sum.o</vt:lpstr>
      <vt:lpstr>A Little Bit of Preparation for Linking</vt:lpstr>
      <vt:lpstr>PowerPoint 演示文稿</vt:lpstr>
      <vt:lpstr>Linking Order Matters</vt:lpstr>
      <vt:lpstr>Libraries: Packaging a Set of Functions</vt:lpstr>
      <vt:lpstr>Solution: Libraries</vt:lpstr>
      <vt:lpstr>Creating Static Libraries</vt:lpstr>
      <vt:lpstr>Commonly Used Libraries</vt:lpstr>
      <vt:lpstr>Linking with Static Libraries</vt:lpstr>
      <vt:lpstr>Linking with Static Libraries</vt:lpstr>
      <vt:lpstr>Using Static Libraries</vt:lpstr>
      <vt:lpstr>Modern Solution: Shared Libraries共享库</vt:lpstr>
      <vt:lpstr>动态链接共享库</vt:lpstr>
      <vt:lpstr>Static vs. Dynamic Linking</vt:lpstr>
      <vt:lpstr>Static Linking</vt:lpstr>
      <vt:lpstr>Dynamic Linking</vt:lpstr>
      <vt:lpstr>Dynamic Library Example</vt:lpstr>
      <vt:lpstr>Dynamic Linking at Load-time</vt:lpstr>
      <vt:lpstr>Parallel Views of a ELF File</vt:lpstr>
      <vt:lpstr>Program Headers </vt:lpstr>
      <vt:lpstr>Loading Executable Object Files</vt:lpstr>
      <vt:lpstr>作业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Systems, Autumn 2021, Peking Univ.</dc:title>
  <dc:creator>Markus Pueschel;Modified by Xianhua Liu</dc:creator>
  <cp:lastModifiedBy>晶 王</cp:lastModifiedBy>
  <cp:revision>775</cp:revision>
  <cp:lastPrinted>2021-11-06T09:07:22Z</cp:lastPrinted>
  <dcterms:created xsi:type="dcterms:W3CDTF">2012-10-02T17:26:51Z</dcterms:created>
  <dcterms:modified xsi:type="dcterms:W3CDTF">2023-12-19T04:07:48Z</dcterms:modified>
</cp:coreProperties>
</file>