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1.xml" ContentType="application/inkml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89" r:id="rId2"/>
    <p:sldMasterId id="2147483903" r:id="rId3"/>
  </p:sldMasterIdLst>
  <p:notesMasterIdLst>
    <p:notesMasterId r:id="rId84"/>
  </p:notesMasterIdLst>
  <p:handoutMasterIdLst>
    <p:handoutMasterId r:id="rId85"/>
  </p:handoutMasterIdLst>
  <p:sldIdLst>
    <p:sldId id="935" r:id="rId4"/>
    <p:sldId id="987" r:id="rId5"/>
    <p:sldId id="936" r:id="rId6"/>
    <p:sldId id="976" r:id="rId7"/>
    <p:sldId id="977" r:id="rId8"/>
    <p:sldId id="978" r:id="rId9"/>
    <p:sldId id="592" r:id="rId10"/>
    <p:sldId id="937" r:id="rId11"/>
    <p:sldId id="1070" r:id="rId12"/>
    <p:sldId id="1071" r:id="rId13"/>
    <p:sldId id="980" r:id="rId14"/>
    <p:sldId id="938" r:id="rId15"/>
    <p:sldId id="939" r:id="rId16"/>
    <p:sldId id="1017" r:id="rId17"/>
    <p:sldId id="940" r:id="rId18"/>
    <p:sldId id="1032" r:id="rId19"/>
    <p:sldId id="941" r:id="rId20"/>
    <p:sldId id="985" r:id="rId21"/>
    <p:sldId id="942" r:id="rId22"/>
    <p:sldId id="1088" r:id="rId23"/>
    <p:sldId id="746" r:id="rId24"/>
    <p:sldId id="986" r:id="rId25"/>
    <p:sldId id="946" r:id="rId26"/>
    <p:sldId id="1073" r:id="rId27"/>
    <p:sldId id="1074" r:id="rId28"/>
    <p:sldId id="988" r:id="rId29"/>
    <p:sldId id="954" r:id="rId30"/>
    <p:sldId id="956" r:id="rId31"/>
    <p:sldId id="957" r:id="rId32"/>
    <p:sldId id="958" r:id="rId33"/>
    <p:sldId id="751" r:id="rId34"/>
    <p:sldId id="752" r:id="rId35"/>
    <p:sldId id="754" r:id="rId36"/>
    <p:sldId id="753" r:id="rId37"/>
    <p:sldId id="750" r:id="rId38"/>
    <p:sldId id="959" r:id="rId39"/>
    <p:sldId id="961" r:id="rId40"/>
    <p:sldId id="962" r:id="rId41"/>
    <p:sldId id="1090" r:id="rId42"/>
    <p:sldId id="1089" r:id="rId43"/>
    <p:sldId id="756" r:id="rId44"/>
    <p:sldId id="1091" r:id="rId45"/>
    <p:sldId id="1092" r:id="rId46"/>
    <p:sldId id="1093" r:id="rId47"/>
    <p:sldId id="1094" r:id="rId48"/>
    <p:sldId id="1095" r:id="rId49"/>
    <p:sldId id="1096" r:id="rId50"/>
    <p:sldId id="1097" r:id="rId51"/>
    <p:sldId id="1098" r:id="rId52"/>
    <p:sldId id="1078" r:id="rId53"/>
    <p:sldId id="1885" r:id="rId54"/>
    <p:sldId id="1886" r:id="rId55"/>
    <p:sldId id="1887" r:id="rId56"/>
    <p:sldId id="1888" r:id="rId57"/>
    <p:sldId id="1889" r:id="rId58"/>
    <p:sldId id="1890" r:id="rId59"/>
    <p:sldId id="1891" r:id="rId60"/>
    <p:sldId id="1892" r:id="rId61"/>
    <p:sldId id="1893" r:id="rId62"/>
    <p:sldId id="1894" r:id="rId63"/>
    <p:sldId id="1895" r:id="rId64"/>
    <p:sldId id="1896" r:id="rId65"/>
    <p:sldId id="1897" r:id="rId66"/>
    <p:sldId id="1898" r:id="rId67"/>
    <p:sldId id="1899" r:id="rId68"/>
    <p:sldId id="1900" r:id="rId69"/>
    <p:sldId id="1901" r:id="rId70"/>
    <p:sldId id="1902" r:id="rId71"/>
    <p:sldId id="1903" r:id="rId72"/>
    <p:sldId id="1904" r:id="rId73"/>
    <p:sldId id="1905" r:id="rId74"/>
    <p:sldId id="1906" r:id="rId75"/>
    <p:sldId id="1077" r:id="rId76"/>
    <p:sldId id="1907" r:id="rId77"/>
    <p:sldId id="1908" r:id="rId78"/>
    <p:sldId id="1909" r:id="rId79"/>
    <p:sldId id="1910" r:id="rId80"/>
    <p:sldId id="1911" r:id="rId81"/>
    <p:sldId id="1912" r:id="rId82"/>
    <p:sldId id="1913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0" autoAdjust="0"/>
    <p:restoredTop sz="93667" autoAdjust="0"/>
  </p:normalViewPr>
  <p:slideViewPr>
    <p:cSldViewPr>
      <p:cViewPr varScale="1">
        <p:scale>
          <a:sx n="66" d="100"/>
          <a:sy n="66" d="100"/>
        </p:scale>
        <p:origin x="156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93D-595A-6A47-9042-CD389AD70D14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D61-5B70-4C4A-AE1E-76C16B976C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1:38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7738,'-24'2'2688,"10"8"-2576,9-5-248,3 2-1536,14 0 1152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BD7EC4-5958-5E48-9ECD-C37CEFF10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75091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E186960-A2DA-2D40-B66C-2B5137C9BC14}" type="slidenum">
              <a:rPr lang="zh-CN" altLang="en-US" sz="1200" b="0">
                <a:latin typeface="Times New Roman" charset="0"/>
              </a:rPr>
              <a:pPr algn="r"/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78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BC452E3-380E-9D45-A7DA-D40313FDDBD2}" type="slidenum">
              <a:rPr lang="zh-CN" altLang="en-US" sz="1200" b="0">
                <a:latin typeface="Times New Roman" charset="0"/>
              </a:rPr>
              <a:pPr algn="r"/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69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69535AA-2319-E749-B7AD-90DCF8BCDAD4}" type="slidenum">
              <a:rPr lang="zh-CN" altLang="en-US" sz="1200" b="0">
                <a:latin typeface="Times New Roman" charset="0"/>
              </a:rPr>
              <a:pPr algn="r"/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930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69535AA-2319-E749-B7AD-90DCF8BCDAD4}" type="slidenum">
              <a:rPr lang="zh-CN" altLang="en-US" sz="1200" b="0">
                <a:latin typeface="Times New Roman" charset="0"/>
              </a:rPr>
              <a:pPr algn="r"/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F4199609-7AD6-6D4F-804A-7E5F92636693}" type="slidenum">
              <a:rPr lang="zh-CN" altLang="en-US" sz="1200" b="0">
                <a:latin typeface="Times New Roman" charset="0"/>
              </a:rPr>
              <a:pPr algn="r"/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12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zh-CN" altLang="zh-CN" dirty="0"/>
              <a:t>2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/>
              <a:t>complement</a:t>
            </a:r>
            <a:r>
              <a:rPr lang="zh-CN" altLang="en-US" dirty="0"/>
              <a:t> </a:t>
            </a:r>
            <a:r>
              <a:rPr lang="en-US" altLang="zh-CN" dirty="0"/>
              <a:t>uneven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51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zh-CN" altLang="zh-CN" dirty="0"/>
              <a:t>2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/>
              <a:t>complement</a:t>
            </a:r>
            <a:r>
              <a:rPr lang="zh-CN" altLang="en-US" dirty="0"/>
              <a:t> </a:t>
            </a:r>
            <a:r>
              <a:rPr lang="en-US" altLang="zh-CN" dirty="0"/>
              <a:t>uneven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6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9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B9EC8FD4-EC28-DA4E-B58B-E6D62CEFD4C4}" type="slidenum">
              <a:rPr lang="zh-CN" altLang="en-US" sz="1200" b="0">
                <a:latin typeface="Times New Roman" charset="0"/>
              </a:rPr>
              <a:pPr algn="r"/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3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4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57C6C8E-8A13-D548-A7E7-D138D6D4D47A}" type="slidenum">
              <a:rPr lang="zh-CN" altLang="en-US" sz="1200" b="0">
                <a:latin typeface="Times New Roman" charset="0"/>
              </a:rPr>
              <a:pPr algn="r"/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78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513F4013-C0C7-724C-8438-4D4DD1655479}" type="slidenum">
              <a:rPr lang="zh-CN" altLang="en-US" sz="1200" b="0">
                <a:latin typeface="Times New Roman" charset="0"/>
              </a:rPr>
              <a:pPr algn="r"/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943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429222F-EC41-DA4B-9E64-C0A3DE5B2FBB}" type="slidenum">
              <a:rPr lang="zh-CN" altLang="en-US" sz="1200" b="0">
                <a:latin typeface="Times New Roman" charset="0"/>
              </a:rPr>
              <a:pPr algn="r"/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85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3BE5E2D-1180-C944-A589-8BFDE88C16EB}" type="slidenum">
              <a:rPr lang="zh-CN" altLang="en-US" sz="1200" b="0">
                <a:latin typeface="Times New Roman" charset="0"/>
              </a:rPr>
              <a:pPr algn="r"/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5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7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9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FE836DB7-D727-7E47-BE7F-4DB1A314FCC4}" type="slidenum">
              <a:rPr lang="zh-CN" altLang="en-US" sz="1200" b="0">
                <a:latin typeface="Times New Roman" charset="0"/>
              </a:rPr>
              <a:pPr algn="r"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28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34C877A-40C3-954F-B9FD-8A41668081EB}" type="slidenum">
              <a:rPr lang="zh-CN" altLang="en-US" sz="1200" b="0">
                <a:latin typeface="Times New Roman" charset="0"/>
              </a:rPr>
              <a:pPr algn="r"/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6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51231BA-BD21-D141-85AD-58E6F19B802C}" type="slidenum">
              <a:rPr lang="zh-CN" altLang="en-US" sz="1200" b="0">
                <a:latin typeface="Times New Roman" charset="0"/>
              </a:rPr>
              <a:pPr algn="r"/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617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0BD32E3-6F78-1A40-A47D-85AEFF8CC155}" type="slidenum">
              <a:rPr lang="zh-CN" altLang="en-US" sz="1200" b="0">
                <a:latin typeface="Times New Roman" charset="0"/>
              </a:rPr>
              <a:pPr algn="r"/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653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51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486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5CE92A6D-AF9F-6449-818F-5C6274C194D9}" type="slidenum">
              <a:rPr lang="zh-CN" altLang="en-US" sz="1200" b="0">
                <a:latin typeface="Times New Roman" charset="0"/>
              </a:rPr>
              <a:pPr algn="r"/>
              <a:t>43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4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617FCD0-25B6-1D4F-8183-6F735E1B1F2D}" type="slidenum">
              <a:rPr lang="zh-CN" altLang="en-US" sz="1200" b="0">
                <a:latin typeface="Times New Roman" charset="0"/>
              </a:rPr>
              <a:pPr algn="r"/>
              <a:t>45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40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0E098C25-B0BF-D54D-8F3F-9EA94F9F21DF}" type="slidenum">
              <a:rPr lang="zh-CN" altLang="en-US" sz="1200" b="0">
                <a:latin typeface="Times New Roman" charset="0"/>
              </a:rPr>
              <a:pPr algn="r"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98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15C9B8E-BDA3-934E-97DA-2090AA43652B}" type="slidenum">
              <a:rPr lang="zh-CN" altLang="en-US" sz="1200" b="0">
                <a:latin typeface="Times New Roman" charset="0"/>
              </a:rPr>
              <a:pPr algn="r"/>
              <a:t>46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9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10E9CCEE-D170-0D47-B153-18750AA61F70}" type="slidenum">
              <a:rPr lang="zh-CN" altLang="en-US" sz="1200" b="0">
                <a:latin typeface="Times New Roman" charset="0"/>
              </a:rPr>
              <a:pPr algn="r"/>
              <a:t>47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304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7372B329-2620-1749-A5E3-14A99533512E}" type="slidenum">
              <a:rPr lang="zh-CN" altLang="en-US" sz="1200" b="0">
                <a:latin typeface="Times New Roman" charset="0"/>
              </a:rPr>
              <a:pPr algn="r"/>
              <a:t>48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22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FDCFC16-0191-2446-B6F4-4EBDCB47E563}" type="slidenum">
              <a:rPr lang="zh-CN" altLang="en-US" sz="1200" b="0">
                <a:latin typeface="Times New Roman" charset="0"/>
              </a:rPr>
              <a:pPr algn="r"/>
              <a:t>51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569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C6220FC5-AA89-3043-BA37-BDC5EB625DCA}" type="slidenum">
              <a:rPr lang="zh-CN" altLang="en-US" sz="1200" b="0">
                <a:latin typeface="Times New Roman" charset="0"/>
              </a:rPr>
              <a:pPr algn="r"/>
              <a:t>52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81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2CF9950-4C59-894E-988E-728C78AF839F}" type="slidenum">
              <a:rPr lang="zh-CN" altLang="en-US" sz="1200" b="0">
                <a:latin typeface="Times New Roman" charset="0"/>
              </a:rPr>
              <a:pPr algn="r"/>
              <a:t>53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08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1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E9BFBBE-5EA9-AC40-AA25-E67E1E779EDE}" type="slidenum">
              <a:rPr lang="zh-CN" altLang="en-US" sz="1200" b="0">
                <a:latin typeface="Times New Roman" charset="0"/>
              </a:rPr>
              <a:pPr/>
              <a:t>59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003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61F7B92-A5ED-734D-9C95-07167D199695}" type="slidenum">
              <a:rPr lang="zh-CN" altLang="en-US" sz="1200" b="0">
                <a:latin typeface="Times New Roman" charset="0"/>
              </a:rPr>
              <a:pPr/>
              <a:t>60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26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0265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8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58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B6C5695-F9D1-8744-8C3D-956AFFCBAC74}" type="slidenum">
              <a:rPr lang="zh-CN" altLang="en-US" sz="1200" b="0">
                <a:latin typeface="Times New Roman" charset="0"/>
              </a:rPr>
              <a:pPr/>
              <a:t>66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29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8EA63EE-72A8-2A4B-9927-21867D31D205}" type="slidenum">
              <a:rPr lang="zh-CN" altLang="en-US" sz="1200" b="0">
                <a:latin typeface="Times New Roman" charset="0"/>
              </a:rPr>
              <a:pPr algn="r"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8271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CC71314-D151-1D4E-AA96-E125571621AA}" type="slidenum">
              <a:rPr lang="zh-CN" altLang="en-US" sz="1200" b="0">
                <a:latin typeface="Times New Roman" charset="0"/>
              </a:rPr>
              <a:pPr/>
              <a:t>67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latin typeface="Times New Roman" charset="0"/>
                <a:ea typeface="宋体" charset="-122"/>
              </a:rPr>
              <a:t>tadd</a:t>
            </a:r>
            <a:r>
              <a:rPr lang="zh-CN" altLang="en-US" dirty="0">
                <a:latin typeface="Times New Roman" charset="0"/>
                <a:ea typeface="宋体" charset="-122"/>
              </a:rPr>
              <a:t>是阿贝尔群，结果封闭（越界则加上或减少</a:t>
            </a:r>
            <a:r>
              <a:rPr lang="en-US" altLang="zh-CN" dirty="0">
                <a:latin typeface="Times New Roman" charset="0"/>
                <a:ea typeface="宋体" charset="-122"/>
              </a:rPr>
              <a:t>2^w</a:t>
            </a:r>
            <a:r>
              <a:rPr lang="zh-CN" altLang="en-US" dirty="0">
                <a:latin typeface="Times New Roman" charset="0"/>
                <a:ea typeface="宋体" charset="-122"/>
              </a:rPr>
              <a:t>），所以</a:t>
            </a:r>
            <a:r>
              <a:rPr lang="en-US" altLang="zh-CN" dirty="0">
                <a:latin typeface="Times New Roman" charset="0"/>
                <a:ea typeface="宋体" charset="-122"/>
              </a:rPr>
              <a:t>sum-x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=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x+y-x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永远等于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（因为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就在合法区间，不会加减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2^w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）。此函数无法判定溢出。</a:t>
            </a:r>
            <a:endParaRPr lang="en-US" altLang="zh-CN" baseline="0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baseline="0" dirty="0">
                <a:latin typeface="Times New Roman" charset="0"/>
                <a:ea typeface="宋体" charset="-122"/>
              </a:rPr>
              <a:t>例如表示范围是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-8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～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+7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，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x=4, y=5, sum=9=-7. sum-x = -7-4=-11=5=y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（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-11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还是会被拉回到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5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）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8852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-122"/>
              </a:rPr>
              <a:t>Y=</a:t>
            </a:r>
            <a:r>
              <a:rPr lang="en-US" altLang="zh-CN" dirty="0" err="1">
                <a:latin typeface="Times New Roman" charset="0"/>
                <a:ea typeface="宋体" charset="-122"/>
              </a:rPr>
              <a:t>Tmin</a:t>
            </a:r>
            <a:r>
              <a:rPr lang="en-US" altLang="zh-CN" dirty="0">
                <a:latin typeface="Times New Roman" charset="0"/>
                <a:ea typeface="宋体" charset="-122"/>
              </a:rPr>
              <a:t>, -y</a:t>
            </a:r>
            <a:r>
              <a:rPr lang="zh-CN" altLang="en-US" dirty="0">
                <a:latin typeface="Times New Roman" charset="0"/>
                <a:ea typeface="宋体" charset="-122"/>
              </a:rPr>
              <a:t>越界，还是被当作</a:t>
            </a:r>
            <a:r>
              <a:rPr lang="en-US" altLang="zh-CN" dirty="0">
                <a:latin typeface="Times New Roman" charset="0"/>
                <a:ea typeface="宋体" charset="-122"/>
              </a:rPr>
              <a:t>y</a:t>
            </a:r>
            <a:r>
              <a:rPr lang="zh-CN" altLang="en-US" dirty="0">
                <a:latin typeface="Times New Roman" charset="0"/>
                <a:ea typeface="宋体" charset="-122"/>
              </a:rPr>
              <a:t>（负数），</a:t>
            </a:r>
            <a:r>
              <a:rPr lang="en-US" altLang="zh-CN" dirty="0">
                <a:latin typeface="Times New Roman" charset="0"/>
                <a:ea typeface="宋体" charset="-122"/>
              </a:rPr>
              <a:t>y</a:t>
            </a:r>
            <a:r>
              <a:rPr lang="zh-CN" altLang="en-US" dirty="0">
                <a:latin typeface="Times New Roman" charset="0"/>
                <a:ea typeface="宋体" charset="-122"/>
              </a:rPr>
              <a:t>的符号错了。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是正数，判定是异号相加，肯定不溢出，但实际是正数</a:t>
            </a:r>
            <a:r>
              <a:rPr lang="en-US" altLang="zh-CN" dirty="0">
                <a:latin typeface="Times New Roman" charset="0"/>
                <a:ea typeface="宋体" charset="-122"/>
              </a:rPr>
              <a:t>-</a:t>
            </a:r>
            <a:r>
              <a:rPr lang="en-US" altLang="zh-CN" dirty="0" err="1">
                <a:latin typeface="Times New Roman" charset="0"/>
                <a:ea typeface="宋体" charset="-122"/>
              </a:rPr>
              <a:t>Tmin</a:t>
            </a:r>
            <a:r>
              <a:rPr lang="zh-CN" altLang="en-US" dirty="0">
                <a:latin typeface="Times New Roman" charset="0"/>
                <a:ea typeface="宋体" charset="-122"/>
              </a:rPr>
              <a:t>，肯定溢出。 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是负数，会判定溢出，实际不溢出。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x=0</a:t>
            </a:r>
            <a:r>
              <a:rPr lang="zh-CN" altLang="en-US" dirty="0">
                <a:latin typeface="Times New Roman" charset="0"/>
                <a:ea typeface="宋体" charset="-122"/>
              </a:rPr>
              <a:t>，会判定不溢出，实际溢出。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22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161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6C9CCAD-242A-764F-B108-5FC39BE163AC}" type="slidenum">
              <a:rPr lang="zh-CN" altLang="en-US" sz="1200" b="0">
                <a:latin typeface="Times New Roman" charset="0"/>
              </a:rPr>
              <a:pPr/>
              <a:t>71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9651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849E590-BEC5-B54F-A2A3-D502D9237A68}" type="slidenum">
              <a:rPr lang="zh-CN" altLang="en-US" sz="1200" b="0">
                <a:latin typeface="Times New Roman" charset="0"/>
              </a:rPr>
              <a:pPr/>
              <a:t>72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7955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6B24325-AE82-574A-B01B-D927AE65E822}" type="slidenum">
              <a:rPr lang="zh-CN" altLang="en-US" sz="1200" b="0">
                <a:latin typeface="Times New Roman" charset="0"/>
              </a:rPr>
              <a:pPr/>
              <a:t>73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341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147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）错在没有将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进行符号扩展，前面都是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(word&lt;&lt;((3-bytenum)&lt;&lt;3))&gt;&gt;24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78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16CEC7-E061-537A-F573-705A26D55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282" tIns="40910" rIns="83282" bIns="40910"/>
          <a:lstStyle/>
          <a:p>
            <a:r>
              <a:rPr lang="en-US" altLang="zh-CN">
                <a:latin typeface="Arial" panose="020B0604020202020204" pitchFamily="34" charset="0"/>
              </a:rPr>
              <a:t>Supplement slide: More about 2’s complement.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2F0B7F-46C4-9942-837D-C9274DD5E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8F9FAE95-9562-8536-73AC-DD613F8049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10C36B65-2FF1-6E07-28B3-A59E077F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48" tIns="43104" rIns="87748" bIns="43104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79FCF562-1C91-A34F-AFBF-35A15D668BB4}" type="slidenum">
              <a:rPr lang="zh-CN" altLang="en-US" sz="1200" b="0">
                <a:latin typeface="Times New Roman" charset="0"/>
              </a:rPr>
              <a:pPr algn="r"/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1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9F1E-C8D5-0B4A-918E-F97BD3A9B74D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399E-D056-4440-B945-F1CEDAC4C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D20EA-82F7-DC4C-B638-6BF6CA2A504D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F283-8809-7348-B23B-7C27D4618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5195-F89D-0F44-A28B-8CC5788ACC7B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A334-F4EA-5046-805E-B689D3375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3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4B233-CF07-424A-852D-8129DE1A32BE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1E96-0469-054F-9760-9A8EC254AB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05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686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23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125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044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88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0BF8-4C6A-CE47-BB65-680F5FAF8EE4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07FC-2626-BC43-8A07-2FC945D8A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23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92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6400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0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2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061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2798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71441-78AC-B948-AA6D-ABAF9A1C78B7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59FD9-F064-1749-85AB-CFA11CCDC1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276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000B-69AA-6649-ACA1-6C3C0D623110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8EA97-0234-9842-82A3-7D8479E02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863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4B1554-8E37-CFE1-379C-61312386C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C0800F-815F-656D-5B2B-E00EC2C8B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A819B-DEE4-CD11-B04C-49A10F700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9E604-7BA1-482C-A73C-8B88AAA537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895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4DB93E-445B-61A1-1322-6B58EF32D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9BF38-EADD-B298-D538-3079B8416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BA8176-1ABA-F7F0-4661-3937CE37C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A0AD5-B2F8-49B4-9312-F4A6037EA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48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7D9B-B8E2-3440-B5FF-35E6623049B5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8A4B-9C73-654E-9E74-0B0579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28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B6D631-CFE4-5500-EA90-EAF46DDCE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A3DF25-13FF-0380-58F3-6E9C664F53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AEED83-8856-6374-BE40-2034300A3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FCE7C-41DC-4B4D-B023-5A56D5B918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4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929DE-186B-2A22-A945-824680C68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05BDA-3712-3307-431A-5DD10888F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1FCD-C88B-6014-2C38-8B07A7B8B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FF148-2424-4BA8-8415-703DA0A5DA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416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C84228-B8B5-E7D7-A78A-5A36A83FCF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51BD8-2B5B-19DB-8A43-931DCA564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BACA37-12E5-52D9-A03D-24260E41F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2788E-4975-4F20-8ADB-67639392BF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464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24BA02-5C83-8A3A-E72D-CC25DF24A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889116-AECE-D985-431E-B02FD8B3A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DFB0D5-ED8E-3E36-C317-02B503F47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D7E6B-FE73-45A5-8EE2-975C26D94E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4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8E1BB5-6EC3-72F1-59BC-D02B2EA57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BEB44D-4901-B8EA-0EFA-6C021BC2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1E44C2-9C0D-9A52-D7F1-9D8BB2C86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8C4B6-29EC-4397-B6AD-DB81B0C8A3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574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545DA-F5F0-117F-C1F1-83F78CBC3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8E466-2427-DDE9-5EE0-902AD5BD57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FB28D-6AAF-F9F4-29FA-FA762643A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B070C-A3CD-4702-BAD8-A793D4056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4747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AE97C-D4DF-B40B-4F6C-C41898892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C3451-A447-F769-6E69-CD066FC0BE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9F00A-E803-13EA-1D47-F15E13107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38A46-8FE5-42C0-B324-482B29E69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20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E7D7CA-BD34-345A-614A-94121B50A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C88914-F2DA-C469-DBBF-99B0945E7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20F4BA-BBFD-79F4-509B-A0EA0D943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9F08D-0AA9-462F-BC8A-960DAC5EF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32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9F648-6765-DE02-B0A8-0FABF0E10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BC5FD-2DF6-236E-5F2B-7E2313A8F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7DDFD6-C1A3-564B-5F34-D451FD21D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81751-FAB0-4C91-9895-7B8D519E5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77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91E4-A576-FA4E-9BC7-7D925D76667B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EC89-EB96-0E4A-AE7E-75E5E5DF2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3C60-EC06-E44C-BA1A-9ECB12F2279D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8D27-CEA3-914D-BA48-590CB1404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550-89FB-254D-8897-7202DD00A8E6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D94B-2AB7-254F-86FE-4FB0AC2B9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1387-558A-414D-9D9E-11CCB114B7B5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6F9D-B404-304E-B7EA-B6608CDE43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B455-5F9B-154C-A9F7-3875C14F3012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F3CA-3073-E443-8874-3D20B098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116B-030A-B04C-AC3C-ACD809BE3058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9F67-8BAC-A44A-B394-EB2C88DD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D429F4-C11C-804F-B067-3A6D6B4892F9}" type="datetime1">
              <a:rPr lang="zh-CN" altLang="en-US"/>
              <a:pPr>
                <a:defRPr/>
              </a:pPr>
              <a:t>2023/9/26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6C5B5D-5EB9-F644-99F4-AE9637BF6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29" r:id="rId14"/>
    <p:sldLayoutId id="2147483930" r:id="rId15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1"/>
          </a:solidFill>
          <a:latin typeface="Calibri" pitchFamily="34" charset="0"/>
          <a:ea typeface="黑体" pitchFamily="49" charset="-122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 baseline="0">
          <a:solidFill>
            <a:schemeClr val="tx1"/>
          </a:solidFill>
          <a:latin typeface="Calibri" pitchFamily="34" charset="0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 baseline="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D1DBF3-DACF-6947-0852-A3FA330E2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756FEB-99E1-1B22-B48C-4E8110E88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E2AEF5-B2CE-DE60-E533-597100E86F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3DF24-D408-901E-AB7E-1E0EA5D865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E6E80-9962-5650-36CB-BAF2879232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55C8CEB-0D88-4FD1-894D-B442F0C155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612A5A4-23C2-697C-386F-FE73C2228CB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9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5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5.tmp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5.tmp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image" Target="../media/image15.tmp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C0A8B5-D53C-A7E2-4521-7DE1721CDD07}"/>
              </a:ext>
            </a:extLst>
          </p:cNvPr>
          <p:cNvSpPr/>
          <p:nvPr/>
        </p:nvSpPr>
        <p:spPr>
          <a:xfrm>
            <a:off x="2391756" y="3789040"/>
            <a:ext cx="4360489" cy="22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王晶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jwang@ruc.edu.cn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，信息楼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124</a:t>
            </a: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96001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405D12D-AF7E-1FEC-1A00-93E182E6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1000125"/>
            <a:ext cx="2809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289DB0D1-6046-21ED-18B2-83344DBAF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42875"/>
            <a:ext cx="8229600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</a:rPr>
              <a:t>补码的表示</a:t>
            </a:r>
            <a:endParaRPr lang="en-US" altLang="zh-CN" sz="3200">
              <a:latin typeface="黑体" panose="02010609060101010101" pitchFamily="49" charset="-122"/>
            </a:endParaRP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BD05F99D-4B2F-734A-0464-AB78C4741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773113"/>
            <a:ext cx="8448675" cy="5867400"/>
          </a:xfrm>
        </p:spPr>
        <p:txBody>
          <a:bodyPr lIns="63500" tIns="25400" rIns="63500" bIns="25400">
            <a:spAutoFit/>
          </a:bodyPr>
          <a:lstStyle/>
          <a:p>
            <a:pPr algn="just"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微软雅黑" panose="020B0503020204020204" pitchFamily="34" charset="-122"/>
              </a:rPr>
              <a:t>现实世界的模运算系统举例</a:t>
            </a:r>
          </a:p>
          <a:p>
            <a:pPr algn="just">
              <a:buFontTx/>
              <a:buNone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例1：“钟表”模运算系统</a:t>
            </a:r>
          </a:p>
          <a:p>
            <a:pPr algn="just">
              <a:buFontTx/>
              <a:buNone/>
            </a:pPr>
            <a:r>
              <a:rPr lang="zh-CN" altLang="en-US">
                <a:solidFill>
                  <a:srgbClr val="3333FF"/>
                </a:solidFill>
                <a:ea typeface="黑体" panose="02010609060101010101" pitchFamily="49" charset="-122"/>
              </a:rPr>
              <a:t>   假定时针只能顺拨，从</a:t>
            </a:r>
            <a:r>
              <a:rPr lang="en-US" altLang="zh-CN">
                <a:solidFill>
                  <a:srgbClr val="3333FF"/>
                </a:solidFill>
                <a:ea typeface="黑体" panose="02010609060101010101" pitchFamily="49" charset="-122"/>
              </a:rPr>
              <a:t>10</a:t>
            </a:r>
            <a:r>
              <a:rPr lang="zh-CN" altLang="en-US">
                <a:solidFill>
                  <a:srgbClr val="3333FF"/>
                </a:solidFill>
                <a:ea typeface="黑体" panose="02010609060101010101" pitchFamily="49" charset="-122"/>
              </a:rPr>
              <a:t>点倒拨</a:t>
            </a:r>
            <a:r>
              <a:rPr lang="en-US" altLang="zh-CN">
                <a:solidFill>
                  <a:srgbClr val="3333FF"/>
                </a:solidFill>
                <a:ea typeface="黑体" panose="02010609060101010101" pitchFamily="49" charset="-122"/>
              </a:rPr>
              <a:t>4</a:t>
            </a:r>
            <a:r>
              <a:rPr lang="zh-CN" altLang="en-US">
                <a:solidFill>
                  <a:srgbClr val="3333FF"/>
                </a:solidFill>
                <a:ea typeface="黑体" panose="02010609060101010101" pitchFamily="49" charset="-122"/>
              </a:rPr>
              <a:t>格后是几点？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10- 4 = 10+(12- 4) = 10+8 = 6   （</a:t>
            </a:r>
            <a:r>
              <a:rPr lang="en-US" altLang="zh-CN">
                <a:ea typeface="黑体" panose="02010609060101010101" pitchFamily="49" charset="-122"/>
              </a:rPr>
              <a:t>mod 12）</a:t>
            </a:r>
          </a:p>
          <a:p>
            <a:pPr algn="just">
              <a:buFontTx/>
              <a:buNone/>
            </a:pPr>
            <a:endParaRPr lang="en-US" altLang="zh-CN"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例2：“4位十进制数” 模运算系统</a:t>
            </a:r>
          </a:p>
          <a:p>
            <a:pPr algn="just">
              <a:buFontTx/>
              <a:buNone/>
            </a:pPr>
            <a:r>
              <a:rPr lang="zh-CN" altLang="en-US">
                <a:solidFill>
                  <a:srgbClr val="3333FF"/>
                </a:solidFill>
                <a:ea typeface="黑体" panose="02010609060101010101" pitchFamily="49" charset="-122"/>
              </a:rPr>
              <a:t>    假定算盘只有四档，且只能做加法，则在算盘上计算</a:t>
            </a:r>
          </a:p>
          <a:p>
            <a:pPr algn="just">
              <a:buFontTx/>
              <a:buNone/>
            </a:pPr>
            <a:r>
              <a:rPr lang="en-US" altLang="zh-CN">
                <a:solidFill>
                  <a:srgbClr val="3333FF"/>
                </a:solidFill>
                <a:ea typeface="黑体" panose="02010609060101010101" pitchFamily="49" charset="-122"/>
              </a:rPr>
              <a:t>    9828-1928</a:t>
            </a:r>
            <a:r>
              <a:rPr lang="zh-CN" altLang="en-US">
                <a:solidFill>
                  <a:srgbClr val="3333FF"/>
                </a:solidFill>
                <a:ea typeface="黑体" panose="02010609060101010101" pitchFamily="49" charset="-122"/>
              </a:rPr>
              <a:t>等于多少？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9828-1928=9828+(10</a:t>
            </a:r>
            <a:r>
              <a:rPr lang="zh-CN" altLang="en-US" baseline="30000">
                <a:ea typeface="黑体" panose="02010609060101010101" pitchFamily="49" charset="-122"/>
              </a:rPr>
              <a:t>4</a:t>
            </a:r>
            <a:r>
              <a:rPr lang="zh-CN" altLang="en-US">
                <a:ea typeface="黑体" panose="02010609060101010101" pitchFamily="49" charset="-122"/>
              </a:rPr>
              <a:t>-1928)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                   =9828+8072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                   = 1 7900  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        	       =7900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mod 10</a:t>
            </a:r>
            <a:r>
              <a:rPr lang="en-US" altLang="zh-CN" baseline="3000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040E886-C6FD-6036-7E54-5D270DE3CBAD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5408613"/>
            <a:ext cx="6527800" cy="701675"/>
            <a:chOff x="1479" y="3118"/>
            <a:chExt cx="4112" cy="442"/>
          </a:xfrm>
        </p:grpSpPr>
        <p:sp>
          <p:nvSpPr>
            <p:cNvPr id="15366" name="Rectangle 4">
              <a:extLst>
                <a:ext uri="{FF2B5EF4-FFF2-40B4-BE49-F238E27FC236}">
                  <a16:creationId xmlns:a16="http://schemas.microsoft.com/office/drawing/2014/main" id="{FC2910C8-5956-B54F-2590-3385AB186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344"/>
              <a:ext cx="149" cy="192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895" name="Text Box 7">
              <a:extLst>
                <a:ext uri="{FF2B5EF4-FFF2-40B4-BE49-F238E27FC236}">
                  <a16:creationId xmlns:a16="http://schemas.microsoft.com/office/drawing/2014/main" id="{B845EC80-22B0-658A-CC00-DB4FF79EA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" y="3118"/>
              <a:ext cx="2800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/>
                  <a:ea typeface="宋体"/>
                  <a:cs typeface="+mn-cs"/>
                </a:rPr>
                <a:t>取模即只留余数，高位“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/>
                  <a:ea typeface="宋体"/>
                  <a:cs typeface="+mn-cs"/>
                </a:rPr>
                <a:t>1”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/>
                  <a:ea typeface="宋体"/>
                  <a:cs typeface="+mn-cs"/>
                </a:rPr>
                <a:t>被丢弃！相当于只有低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/>
                  <a:ea typeface="宋体"/>
                  <a:cs typeface="+mn-cs"/>
                </a:rPr>
                <a:t>4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/>
                  <a:ea typeface="宋体"/>
                  <a:cs typeface="+mn-cs"/>
                </a:rPr>
                <a:t>位留在算盘上。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/>
                <a:ea typeface="宋体"/>
                <a:cs typeface="+mn-cs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16041690-397B-7078-FF21-EDE49DB4C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6" y="3263"/>
              <a:ext cx="1134" cy="11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补码表示法</a:t>
            </a:r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zh-CN" altLang="zh-CN" sz="2400" dirty="0"/>
              <a:t>只要确定了“模”，就可找到一个与负数等价的正数（该正数即为负数的补数）来代替此负数，而这个正数可以用模加上负数本身求得，这样就可把减法运算用加法实现了。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zh-CN" altLang="zh-CN" sz="2400" dirty="0"/>
              <a:t>例：</a:t>
            </a:r>
            <a:r>
              <a:rPr lang="en-US" altLang="zh-CN" sz="2400" dirty="0"/>
              <a:t> 9</a:t>
            </a:r>
            <a:r>
              <a:rPr lang="en-US" altLang="zh-CN" sz="2400" b="1" dirty="0">
                <a:solidFill>
                  <a:srgbClr val="FF0000"/>
                </a:solidFill>
              </a:rPr>
              <a:t>-5</a:t>
            </a:r>
            <a:r>
              <a:rPr lang="en-US" altLang="zh-CN" sz="2400" dirty="0"/>
              <a:t>=9+(12-5)=9</a:t>
            </a:r>
            <a:r>
              <a:rPr lang="en-US" altLang="zh-CN" sz="2400" b="1" dirty="0">
                <a:solidFill>
                  <a:srgbClr val="FF0000"/>
                </a:solidFill>
              </a:rPr>
              <a:t>+7</a:t>
            </a:r>
            <a:r>
              <a:rPr lang="en-US" altLang="zh-CN" sz="2400" dirty="0"/>
              <a:t>=4 (mod 12)</a:t>
            </a:r>
            <a:endParaRPr lang="zh-CN" altLang="zh-CN" sz="2400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/>
              <a:t>       65</a:t>
            </a:r>
            <a:r>
              <a:rPr lang="en-US" altLang="zh-CN" sz="2400" b="1" dirty="0">
                <a:solidFill>
                  <a:srgbClr val="FF0000"/>
                </a:solidFill>
              </a:rPr>
              <a:t>-25</a:t>
            </a:r>
            <a:r>
              <a:rPr lang="en-US" altLang="zh-CN" sz="2400" dirty="0"/>
              <a:t>=65+(-25)=65+(100-25)=65</a:t>
            </a:r>
            <a:r>
              <a:rPr lang="en-US" altLang="zh-CN" sz="2400" b="1" dirty="0">
                <a:solidFill>
                  <a:srgbClr val="FF0000"/>
                </a:solidFill>
              </a:rPr>
              <a:t>+75</a:t>
            </a:r>
            <a:r>
              <a:rPr lang="en-US" altLang="zh-CN" sz="2400" dirty="0"/>
              <a:t>=40 (mod 100)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84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315F6-F847-5B47-B7EF-659D4D5D622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ea typeface="宋体" charset="-122"/>
              </a:rPr>
              <a:t>补码和真值的关系</a:t>
            </a:r>
            <a:endParaRPr kumimoji="1" lang="en-US" altLang="zh-CN" sz="3200" dirty="0">
              <a:ea typeface="宋体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如果是非负数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二者一致</a:t>
            </a: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如果是负数，那么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的补码形式为</a:t>
            </a: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其真值为</a:t>
            </a:r>
            <a:r>
              <a:rPr kumimoji="1" lang="en-US" altLang="zh-CN" dirty="0">
                <a:ea typeface="宋体" charset="-122"/>
              </a:rPr>
              <a:t>x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假设真值的绝对值为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，那么</a:t>
            </a:r>
            <a:r>
              <a:rPr kumimoji="1" lang="en-US" altLang="zh-CN" dirty="0">
                <a:ea typeface="宋体" charset="-122"/>
              </a:rPr>
              <a:t>y = -x 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的二进制形式为</a:t>
            </a:r>
            <a:r>
              <a:rPr kumimoji="1"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kumimoji="1" lang="en-US" altLang="zh-CN" dirty="0">
                <a:ea typeface="宋体" charset="-122"/>
              </a:rPr>
              <a:t>  </a:t>
            </a: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17932"/>
              </p:ext>
            </p:extLst>
          </p:nvPr>
        </p:nvGraphicFramePr>
        <p:xfrm>
          <a:off x="1239386" y="3090065"/>
          <a:ext cx="1971675" cy="60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49300" imgH="228600" progId="Equation.3">
                  <p:embed/>
                </p:oleObj>
              </mc:Choice>
              <mc:Fallback>
                <p:oleObj name="公式" r:id="rId5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86" y="3090065"/>
                        <a:ext cx="1971675" cy="60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8847"/>
              </p:ext>
            </p:extLst>
          </p:nvPr>
        </p:nvGraphicFramePr>
        <p:xfrm>
          <a:off x="1411970" y="5268917"/>
          <a:ext cx="2027459" cy="57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970" y="5268917"/>
                        <a:ext cx="2027459" cy="57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1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475B7-029E-064F-8EE3-D40B4340855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ea typeface="宋体" charset="-122"/>
              </a:rPr>
              <a:t>补码和真值的关系</a:t>
            </a:r>
            <a:endParaRPr kumimoji="1" lang="en-US" altLang="zh-CN" sz="3200" dirty="0">
              <a:ea typeface="宋体" charset="-122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596900" y="4419600"/>
          <a:ext cx="6489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431800" progId="Equation.3">
                  <p:embed/>
                </p:oleObj>
              </mc:Choice>
              <mc:Fallback>
                <p:oleObj name="Equation" r:id="rId5" imgW="247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419600"/>
                        <a:ext cx="6489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533400" y="1524000"/>
          <a:ext cx="63960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0" imgH="431800" progId="Equation.3">
                  <p:embed/>
                </p:oleObj>
              </mc:Choice>
              <mc:Fallback>
                <p:oleObj name="Equation" r:id="rId7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63960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3"/>
          <p:cNvGraphicFramePr>
            <a:graphicFrameLocks noChangeAspect="1"/>
          </p:cNvGraphicFramePr>
          <p:nvPr/>
        </p:nvGraphicFramePr>
        <p:xfrm>
          <a:off x="533400" y="2971800"/>
          <a:ext cx="7772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14600" imgH="431800" progId="Equation.3">
                  <p:embed/>
                </p:oleObj>
              </mc:Choice>
              <mc:Fallback>
                <p:oleObj name="Equation" r:id="rId9" imgW="251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7772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5037" y="6000690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等比数列求和 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=a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(q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-1)/(q-1)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33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1885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3342373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28100"/>
              </p:ext>
            </p:extLst>
          </p:nvPr>
        </p:nvGraphicFramePr>
        <p:xfrm>
          <a:off x="2843213" y="2307323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1028700" progId="Equation.3">
                  <p:embed/>
                </p:oleObj>
              </mc:Choice>
              <mc:Fallback>
                <p:oleObj name="Equation" r:id="rId3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07323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35038" y="1361173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5689" y="1827529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9838" y="4942573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D99A76-4FE6-884F-A93C-29D197956E3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Two’s Complement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95600"/>
            <a:ext cx="8382000" cy="31242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What does it mean?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建立补码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  <a:r>
              <a:rPr kumimoji="1" lang="zh-CN" altLang="en-US" dirty="0">
                <a:ea typeface="宋体" charset="-122"/>
              </a:rPr>
              <a:t>和真值</a:t>
            </a:r>
            <a:r>
              <a:rPr kumimoji="1" lang="en-US" altLang="zh-CN" dirty="0">
                <a:ea typeface="宋体" charset="-122"/>
              </a:rPr>
              <a:t>binary 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[y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en-US" altLang="zh-CN" dirty="0">
                <a:ea typeface="宋体" charset="-122"/>
              </a:rPr>
              <a:t>,y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  <a:r>
              <a:rPr kumimoji="1" lang="zh-CN" altLang="en-US" dirty="0">
                <a:ea typeface="宋体" charset="-122"/>
              </a:rPr>
              <a:t>之间每一位的关系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已知真值</a:t>
            </a:r>
            <a:r>
              <a:rPr kumimoji="1" lang="en-US" altLang="zh-CN" dirty="0">
                <a:ea typeface="宋体" charset="-122"/>
              </a:rPr>
              <a:t>(-y)</a:t>
            </a:r>
            <a:r>
              <a:rPr kumimoji="1" lang="zh-CN" altLang="en-US" dirty="0">
                <a:ea typeface="宋体" charset="-122"/>
              </a:rPr>
              <a:t>，求补码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，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的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形式获得方法为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取</a:t>
            </a:r>
            <a:r>
              <a:rPr kumimoji="1" lang="en-US" altLang="zh-CN" sz="2400" dirty="0">
                <a:ea typeface="宋体" charset="-122"/>
              </a:rPr>
              <a:t>y</a:t>
            </a:r>
            <a:r>
              <a:rPr kumimoji="1" lang="zh-CN" altLang="en-US" sz="2400" dirty="0">
                <a:ea typeface="宋体" charset="-122"/>
              </a:rPr>
              <a:t>的</a:t>
            </a:r>
            <a:r>
              <a:rPr kumimoji="1" lang="en-US" altLang="zh-CN" sz="2400" dirty="0">
                <a:ea typeface="宋体" charset="-122"/>
              </a:rPr>
              <a:t>binary</a:t>
            </a:r>
            <a:r>
              <a:rPr kumimoji="1" lang="zh-CN" altLang="en-US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</a:rPr>
              <a:t>[y</a:t>
            </a:r>
            <a:r>
              <a:rPr kumimoji="1" lang="en-US" altLang="zh-CN" sz="2400" baseline="-25000" dirty="0">
                <a:ea typeface="宋体" charset="-122"/>
              </a:rPr>
              <a:t>w-1</a:t>
            </a:r>
            <a:r>
              <a:rPr kumimoji="1" lang="en-US" altLang="zh-CN" sz="2400" dirty="0">
                <a:ea typeface="宋体" charset="-122"/>
              </a:rPr>
              <a:t>,</a:t>
            </a:r>
            <a:r>
              <a:rPr kumimoji="1" lang="mr-IN" altLang="zh-CN" sz="2400" dirty="0">
                <a:ea typeface="宋体" charset="-122"/>
              </a:rPr>
              <a:t>…</a:t>
            </a:r>
            <a:r>
              <a:rPr kumimoji="1" lang="en-US" altLang="zh-CN" sz="2400" dirty="0">
                <a:ea typeface="宋体" charset="-122"/>
              </a:rPr>
              <a:t>,y</a:t>
            </a:r>
            <a:r>
              <a:rPr kumimoji="1" lang="en-US" altLang="zh-CN" sz="2400" baseline="-25000" dirty="0">
                <a:ea typeface="宋体" charset="-122"/>
              </a:rPr>
              <a:t>0</a:t>
            </a:r>
            <a:r>
              <a:rPr kumimoji="1" lang="en-US" altLang="zh-CN" sz="2400" dirty="0">
                <a:ea typeface="宋体" charset="-122"/>
              </a:rPr>
              <a:t>] </a:t>
            </a:r>
            <a:r>
              <a:rPr kumimoji="1" lang="zh-CN" altLang="en-US" sz="2400" dirty="0">
                <a:ea typeface="宋体" charset="-122"/>
              </a:rPr>
              <a:t>（</a:t>
            </a:r>
            <a:r>
              <a:rPr kumimoji="1" lang="en-US" altLang="zh-CN" sz="2400" dirty="0">
                <a:ea typeface="宋体" charset="-122"/>
              </a:rPr>
              <a:t>w-bits</a:t>
            </a:r>
            <a:r>
              <a:rPr kumimoji="1" lang="zh-CN" altLang="en-US" sz="2400" dirty="0">
                <a:ea typeface="宋体" charset="-122"/>
              </a:rPr>
              <a:t>）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每一位都取反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最后加</a:t>
            </a:r>
            <a:r>
              <a:rPr kumimoji="1" lang="en-US" altLang="zh-CN" sz="2400" dirty="0">
                <a:ea typeface="宋体" charset="-122"/>
              </a:rPr>
              <a:t>1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=&gt;</a:t>
            </a:r>
            <a:r>
              <a:rPr kumimoji="1" lang="zh-CN" altLang="en-US" dirty="0">
                <a:ea typeface="宋体" charset="-122"/>
              </a:rPr>
              <a:t>反过来已知补码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，求真值</a:t>
            </a:r>
            <a:r>
              <a:rPr kumimoji="1" lang="en-US" altLang="zh-CN" dirty="0">
                <a:ea typeface="宋体" charset="-122"/>
              </a:rPr>
              <a:t>-y</a:t>
            </a:r>
            <a:r>
              <a:rPr kumimoji="1" lang="zh-CN" altLang="en-US" dirty="0">
                <a:ea typeface="宋体" charset="-122"/>
              </a:rPr>
              <a:t>，也是同样的方法</a:t>
            </a:r>
            <a:endParaRPr kumimoji="1" lang="en-US" altLang="zh-CN" dirty="0">
              <a:ea typeface="宋体" charset="-122"/>
            </a:endParaRP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2019"/>
              </p:ext>
            </p:extLst>
          </p:nvPr>
        </p:nvGraphicFramePr>
        <p:xfrm>
          <a:off x="1524000" y="1608729"/>
          <a:ext cx="48910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8729"/>
                        <a:ext cx="48910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09600" y="2050818"/>
            <a:ext cx="6976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补码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67200" y="1533435"/>
            <a:ext cx="14670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真值绝对值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62266" y="5334000"/>
            <a:ext cx="45435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=&gt;[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w-1</a:t>
            </a:r>
            <a:r>
              <a:rPr kumimoji="1" lang="en-US" altLang="zh-CN" dirty="0"/>
              <a:t>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,x</a:t>
            </a:r>
            <a:r>
              <a:rPr kumimoji="1" lang="en-US" altLang="zh-CN" baseline="-25000" dirty="0"/>
              <a:t>0</a:t>
            </a:r>
            <a:r>
              <a:rPr lang="en-US" altLang="zh-CN" dirty="0"/>
              <a:t>]+[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w-1</a:t>
            </a:r>
            <a:r>
              <a:rPr kumimoji="1" lang="en-US" altLang="zh-CN" dirty="0"/>
              <a:t>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0</a:t>
            </a:r>
            <a:r>
              <a:rPr lang="en-US" altLang="zh-CN" dirty="0"/>
              <a:t>]=2</a:t>
            </a:r>
            <a:r>
              <a:rPr lang="en-US" altLang="zh-CN" baseline="30000" dirty="0"/>
              <a:t>w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8531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6482-6DEA-9682-5220-806E2090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求补码的快捷方式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A2281C-F61C-8D71-2024-521516C3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</p:spPr>
        <p:txBody>
          <a:bodyPr/>
          <a:lstStyle/>
          <a:p>
            <a:pPr>
              <a:defRPr/>
            </a:pPr>
            <a:fld id="{6B7A1E96-0469-054F-9760-9A8EC254ABA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B4BF8EC-2C61-44AF-BA60-B250CA23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552700"/>
            <a:ext cx="173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= 100000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A4B0CA0-5AF7-E147-4D43-DB12598F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3581400"/>
            <a:ext cx="173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=  1,0110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53475130-D86A-EB25-114E-2F830EDFF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356235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782B7A6-0751-7DDA-10AC-177D2371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581400"/>
            <a:ext cx="183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10101 + 1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F0710B78-37EC-35FC-5BEF-63B2420C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4068763"/>
            <a:ext cx="163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= 1,0110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45B975F3-7721-8041-5388-6C9C33F9D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356235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933CEB92-8D33-12E7-4451-F25CF0BAC9EB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2057400"/>
            <a:ext cx="3584575" cy="579438"/>
            <a:chOff x="912" y="1104"/>
            <a:chExt cx="2258" cy="365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3F0D7E81-F434-B30A-D629-D29574F21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04"/>
              <a:ext cx="2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则[</a:t>
              </a:r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</a:rPr>
                <a:t>]</a:t>
              </a:r>
              <a:r>
                <a:rPr lang="zh-CN" altLang="en-US" sz="2800" baseline="-25000">
                  <a:latin typeface="Times New Roman" panose="02020603050405020304" pitchFamily="18" charset="0"/>
                </a:rPr>
                <a:t>补</a:t>
              </a:r>
              <a:r>
                <a:rPr lang="zh-CN" altLang="en-US" sz="3200">
                  <a:latin typeface="Times New Roman" panose="02020603050405020304" pitchFamily="18" charset="0"/>
                </a:rPr>
                <a:t> = 2</a:t>
              </a:r>
              <a:r>
                <a:rPr lang="zh-CN" altLang="en-US" sz="3200" baseline="40000">
                  <a:latin typeface="Times New Roman" panose="02020603050405020304" pitchFamily="18" charset="0"/>
                </a:rPr>
                <a:t>4+1</a:t>
              </a:r>
              <a:r>
                <a:rPr lang="zh-CN" altLang="en-US" sz="3200">
                  <a:latin typeface="Times New Roman" panose="02020603050405020304" pitchFamily="18" charset="0"/>
                </a:rPr>
                <a:t>    1010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BEFD2AF4-3AA9-18F9-AA78-34FACF7E5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E416363C-45FC-AB41-BA94-BF072A44B443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2057400"/>
            <a:ext cx="3390900" cy="579438"/>
            <a:chOff x="3360" y="1104"/>
            <a:chExt cx="2136" cy="365"/>
          </a:xfrm>
        </p:grpSpPr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A75800FF-E770-5075-0D82-4B03B5D5A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104"/>
              <a:ext cx="21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= 11111 + 1    1010</a:t>
              </a:r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1E4D1A43-A2EE-4B0F-A0EF-1703B2982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04D6B7AB-D9C3-94DB-B383-7F9C162446A0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2552700"/>
            <a:ext cx="2819400" cy="1074738"/>
            <a:chOff x="3360" y="1416"/>
            <a:chExt cx="1776" cy="677"/>
          </a:xfrm>
        </p:grpSpPr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D38BC008-1032-97C5-FE6E-50E230B4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416"/>
              <a:ext cx="1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= 11111</a:t>
              </a:r>
            </a:p>
          </p:txBody>
        </p:sp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77255356-C424-90BF-B353-3283D86C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1C068967-2182-2FB7-171E-E62C2DBB0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2" y="1728"/>
                <a:ext cx="6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1010</a:t>
                </a:r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7D736261-D178-B32C-F14F-3FA1C031D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053926C3-07F3-E7A5-04D8-9C54EC73916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048000"/>
            <a:ext cx="1143000" cy="579438"/>
            <a:chOff x="1882" y="1728"/>
            <a:chExt cx="720" cy="365"/>
          </a:xfrm>
        </p:grpSpPr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06D9EEEA-A3D4-1F82-15A1-554B543B4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7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9EAF68FA-0CD3-9DBF-B1FB-988712F75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FFB32174-106B-44C7-73B7-9BD39FEE56F2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4857750"/>
            <a:ext cx="4686300" cy="1314450"/>
            <a:chOff x="762" y="3252"/>
            <a:chExt cx="2952" cy="828"/>
          </a:xfrm>
        </p:grpSpPr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77F4C3D1-FBD5-DB8C-5D77-AE30CA38A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252"/>
              <a:ext cx="1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当真值为 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负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时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732007C7-B76E-3973-28AE-94FE9822B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3715"/>
              <a:ext cx="29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每位取反，末位加 1 求得</a:t>
              </a:r>
            </a:p>
          </p:txBody>
        </p:sp>
      </p:grpSp>
      <p:sp>
        <p:nvSpPr>
          <p:cNvPr id="34" name="Text Box 31">
            <a:extLst>
              <a:ext uri="{FF2B5EF4-FFF2-40B4-BE49-F238E27FC236}">
                <a16:creationId xmlns:a16="http://schemas.microsoft.com/office/drawing/2014/main" id="{343D8B28-BC63-8ABA-59E0-2655073E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25527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+ 1</a:t>
            </a:r>
            <a:endParaRPr lang="zh-CN" altLang="en-US" sz="1600" b="0">
              <a:latin typeface="Times New Roman" panose="02020603050405020304" pitchFamily="18" charset="0"/>
            </a:endParaRPr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AB00982-D05A-22A9-E2F6-7488603D388C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1401763"/>
            <a:ext cx="3565525" cy="579437"/>
            <a:chOff x="490" y="691"/>
            <a:chExt cx="2246" cy="365"/>
          </a:xfrm>
        </p:grpSpPr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624AC718-5746-894C-98F5-8FBD90F72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691"/>
              <a:ext cx="22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设 </a:t>
              </a:r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</a:rPr>
                <a:t> =    1010 </a:t>
              </a:r>
              <a:r>
                <a:rPr lang="zh-CN" altLang="en-US" sz="3200">
                  <a:latin typeface="Times New Roman" panose="02020603050405020304" pitchFamily="18" charset="0"/>
                </a:rPr>
                <a:t>时</a:t>
              </a: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33C6989-45A7-5897-6F15-17C78F2D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7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1" grpId="0" autoUpdateAnimBg="0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EBBF56-004D-4946-AC41-4ECA537BC8F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From a Number to Two’s Complement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真值</a:t>
            </a:r>
            <a:r>
              <a:rPr kumimoji="1" lang="en-US" altLang="zh-CN" dirty="0">
                <a:ea typeface="宋体" charset="-122"/>
              </a:rPr>
              <a:t>-5		</a:t>
            </a:r>
          </a:p>
          <a:p>
            <a:pPr lvl="1"/>
            <a:r>
              <a:rPr kumimoji="1" lang="en-US" altLang="zh-CN" dirty="0">
                <a:ea typeface="宋体" charset="-122"/>
              </a:rPr>
              <a:t>y=5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0101 (binary for 5)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1010  (after complement)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1011 (add 1)</a:t>
            </a:r>
          </a:p>
          <a:p>
            <a:pPr lvl="1"/>
            <a:r>
              <a:rPr kumimoji="1" lang="zh-CN" altLang="en-US" dirty="0">
                <a:ea typeface="宋体" charset="-122"/>
              </a:rPr>
              <a:t>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为</a:t>
            </a:r>
            <a:r>
              <a:rPr kumimoji="1" lang="en-US" altLang="zh-CN" dirty="0">
                <a:ea typeface="宋体" charset="-122"/>
              </a:rPr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75740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EBBF56-004D-4946-AC41-4ECA537BC8F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From Two’s Complement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to Number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补码</a:t>
            </a:r>
            <a:r>
              <a:rPr kumimoji="1" lang="en-US" altLang="zh-CN" dirty="0">
                <a:ea typeface="宋体" charset="-122"/>
              </a:rPr>
              <a:t>x=1011		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1011 (two’s complement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binary)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0100 (after complement)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0101 (add 1)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Y=0101, </a:t>
            </a:r>
            <a:r>
              <a:rPr kumimoji="1" lang="zh-CN" altLang="en-US" dirty="0">
                <a:ea typeface="宋体" charset="-122"/>
              </a:rPr>
              <a:t>真值</a:t>
            </a:r>
            <a:r>
              <a:rPr kumimoji="1" lang="en-US" altLang="zh-CN" dirty="0">
                <a:ea typeface="宋体" charset="-122"/>
              </a:rPr>
              <a:t>-y=-5</a:t>
            </a:r>
          </a:p>
        </p:txBody>
      </p:sp>
    </p:spTree>
    <p:extLst>
      <p:ext uri="{BB962C8B-B14F-4D97-AF65-F5344CB8AC3E}">
        <p14:creationId xmlns:p14="http://schemas.microsoft.com/office/powerpoint/2010/main" val="122177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D1D30-CA30-7649-AECB-17EF4CA4D12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Two’s Complement Encoding Examples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charset="-122"/>
              </a:rPr>
              <a:t>Binary/Hexadecimal Representation for -12345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Binary:  0011 0000 0011 1001 (12345)</a:t>
            </a:r>
            <a:endParaRPr lang="zh-CN" altLang="en-US" sz="2400" dirty="0">
              <a:ea typeface="宋体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3       0      3      9</a:t>
            </a:r>
            <a:endParaRPr kumimoji="1" lang="en-US" altLang="zh-CN" sz="2400" dirty="0">
              <a:ea typeface="宋体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Binary:  1100 1111 1100 0110 (after complement)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C     F     C     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Binary:  1100 1111 1100 0111 (add 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C     F     C      7</a:t>
            </a:r>
          </a:p>
          <a:p>
            <a:pPr>
              <a:lnSpc>
                <a:spcPct val="150000"/>
              </a:lnSpc>
              <a:buFontTx/>
              <a:buNone/>
            </a:pPr>
            <a:endParaRPr kumimoji="1" lang="zh-CN" altLang="en-US" sz="24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44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674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503" y="1447800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8E8483EC-F31D-8B7D-172D-2B4E0407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8583D-D04E-2B42-B048-73C3A8581B3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38071E4A-1F86-CD39-2CE5-10CD383BC21B}"/>
              </a:ext>
            </a:extLst>
          </p:cNvPr>
          <p:cNvSpPr>
            <a:spLocks/>
          </p:cNvSpPr>
          <p:nvPr/>
        </p:nvSpPr>
        <p:spPr bwMode="auto">
          <a:xfrm rot="16200000">
            <a:off x="2362200" y="4072152"/>
            <a:ext cx="228600" cy="3733800"/>
          </a:xfrm>
          <a:prstGeom prst="leftBrace">
            <a:avLst>
              <a:gd name="adj1" fmla="val 136111"/>
              <a:gd name="adj2" fmla="val 50000"/>
            </a:avLst>
          </a:prstGeom>
          <a:noFill/>
          <a:ln w="5715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85EBF682-B7C2-4734-DE6D-79CB488D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5977152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7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个正数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2326E12A-2BA2-90CF-626E-C592EED8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977152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8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个负数</a:t>
            </a:r>
          </a:p>
        </p:txBody>
      </p:sp>
      <p:grpSp>
        <p:nvGrpSpPr>
          <p:cNvPr id="6" name="Group 105">
            <a:extLst>
              <a:ext uri="{FF2B5EF4-FFF2-40B4-BE49-F238E27FC236}">
                <a16:creationId xmlns:a16="http://schemas.microsoft.com/office/drawing/2014/main" id="{F097B01C-8CF8-AA2E-4462-D1D6A6B2C58C}"/>
              </a:ext>
            </a:extLst>
          </p:cNvPr>
          <p:cNvGrpSpPr>
            <a:grpSpLocks/>
          </p:cNvGrpSpPr>
          <p:nvPr/>
        </p:nvGrpSpPr>
        <p:grpSpPr bwMode="auto">
          <a:xfrm>
            <a:off x="258763" y="5245315"/>
            <a:ext cx="609600" cy="625475"/>
            <a:chOff x="101" y="3863"/>
            <a:chExt cx="384" cy="394"/>
          </a:xfrm>
        </p:grpSpPr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77AAD35F-B9D2-B3A5-34C9-1D36D2E2E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" y="3863"/>
              <a:ext cx="0" cy="144"/>
            </a:xfrm>
            <a:prstGeom prst="line">
              <a:avLst/>
            </a:prstGeom>
            <a:noFill/>
            <a:ln w="571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4C725F08-2C48-3342-2138-07B3A5B35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" y="400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E1E787E-33C0-68D6-F5C6-8D385D492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40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A63DA54A-C7E1-EA7A-6B99-353463D05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" y="3873"/>
              <a:ext cx="0" cy="14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Text Box 18">
            <a:extLst>
              <a:ext uri="{FF2B5EF4-FFF2-40B4-BE49-F238E27FC236}">
                <a16:creationId xmlns:a16="http://schemas.microsoft.com/office/drawing/2014/main" id="{B3D686E8-BA70-5342-0B10-7F86677A6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862727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2" name="AutoShape 63">
            <a:extLst>
              <a:ext uri="{FF2B5EF4-FFF2-40B4-BE49-F238E27FC236}">
                <a16:creationId xmlns:a16="http://schemas.microsoft.com/office/drawing/2014/main" id="{F00B6A8D-6CB9-8CCF-5462-D5F038FE7C62}"/>
              </a:ext>
            </a:extLst>
          </p:cNvPr>
          <p:cNvSpPr>
            <a:spLocks/>
          </p:cNvSpPr>
          <p:nvPr/>
        </p:nvSpPr>
        <p:spPr bwMode="auto">
          <a:xfrm rot="16200000">
            <a:off x="6896100" y="4338852"/>
            <a:ext cx="228600" cy="3200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5715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Group 64">
            <a:extLst>
              <a:ext uri="{FF2B5EF4-FFF2-40B4-BE49-F238E27FC236}">
                <a16:creationId xmlns:a16="http://schemas.microsoft.com/office/drawing/2014/main" id="{147CF2CB-9B5D-FE63-567B-466931C7458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62727"/>
            <a:ext cx="8329613" cy="990600"/>
            <a:chOff x="293" y="2886"/>
            <a:chExt cx="5247" cy="624"/>
          </a:xfrm>
        </p:grpSpPr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92047F75-749D-4FCA-0B97-AC9B0051C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" y="3212"/>
              <a:ext cx="5040" cy="0"/>
            </a:xfrm>
            <a:prstGeom prst="line">
              <a:avLst/>
            </a:prstGeom>
            <a:noFill/>
            <a:ln w="571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5" name="Group 66">
              <a:extLst>
                <a:ext uri="{FF2B5EF4-FFF2-40B4-BE49-F238E27FC236}">
                  <a16:creationId xmlns:a16="http://schemas.microsoft.com/office/drawing/2014/main" id="{4FD1B550-C732-3534-5AF5-2AA49EA6B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86"/>
              <a:ext cx="5109" cy="624"/>
              <a:chOff x="431" y="2886"/>
              <a:chExt cx="5109" cy="624"/>
            </a:xfrm>
          </p:grpSpPr>
          <p:sp>
            <p:nvSpPr>
              <p:cNvPr id="16" name="Line 67">
                <a:extLst>
                  <a:ext uri="{FF2B5EF4-FFF2-40B4-BE49-F238E27FC236}">
                    <a16:creationId xmlns:a16="http://schemas.microsoft.com/office/drawing/2014/main" id="{A7756592-BE67-B450-C8B7-DD15D3858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3068"/>
                <a:ext cx="0" cy="192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Line 68">
                <a:extLst>
                  <a:ext uri="{FF2B5EF4-FFF2-40B4-BE49-F238E27FC236}">
                    <a16:creationId xmlns:a16="http://schemas.microsoft.com/office/drawing/2014/main" id="{209213FE-DDD7-C34F-C379-4D0675C19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7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Line 69">
                <a:extLst>
                  <a:ext uri="{FF2B5EF4-FFF2-40B4-BE49-F238E27FC236}">
                    <a16:creationId xmlns:a16="http://schemas.microsoft.com/office/drawing/2014/main" id="{073C73A2-BF89-2E83-F82E-1B7403E42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3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70">
                <a:extLst>
                  <a:ext uri="{FF2B5EF4-FFF2-40B4-BE49-F238E27FC236}">
                    <a16:creationId xmlns:a16="http://schemas.microsoft.com/office/drawing/2014/main" id="{324CDFE1-724C-037F-6C42-76DF642F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71">
                <a:extLst>
                  <a:ext uri="{FF2B5EF4-FFF2-40B4-BE49-F238E27FC236}">
                    <a16:creationId xmlns:a16="http://schemas.microsoft.com/office/drawing/2014/main" id="{D525F9FE-3537-22CA-DBA0-5ACACF09A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5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Line 72">
                <a:extLst>
                  <a:ext uri="{FF2B5EF4-FFF2-40B4-BE49-F238E27FC236}">
                    <a16:creationId xmlns:a16="http://schemas.microsoft.com/office/drawing/2014/main" id="{300CE27E-AF83-09EF-5337-AF399C949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1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73">
                <a:extLst>
                  <a:ext uri="{FF2B5EF4-FFF2-40B4-BE49-F238E27FC236}">
                    <a16:creationId xmlns:a16="http://schemas.microsoft.com/office/drawing/2014/main" id="{2335867B-2657-29DC-8D93-F44026DB5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7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Line 74">
                <a:extLst>
                  <a:ext uri="{FF2B5EF4-FFF2-40B4-BE49-F238E27FC236}">
                    <a16:creationId xmlns:a16="http://schemas.microsoft.com/office/drawing/2014/main" id="{7ED856DA-57B7-52E8-5D37-AE2E902F0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3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Line 75">
                <a:extLst>
                  <a:ext uri="{FF2B5EF4-FFF2-40B4-BE49-F238E27FC236}">
                    <a16:creationId xmlns:a16="http://schemas.microsoft.com/office/drawing/2014/main" id="{3607DD56-40F5-F768-9C71-278BBC995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9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76">
                <a:extLst>
                  <a:ext uri="{FF2B5EF4-FFF2-40B4-BE49-F238E27FC236}">
                    <a16:creationId xmlns:a16="http://schemas.microsoft.com/office/drawing/2014/main" id="{510E7322-F888-D787-E9D5-8B7CAB60D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77">
                <a:extLst>
                  <a:ext uri="{FF2B5EF4-FFF2-40B4-BE49-F238E27FC236}">
                    <a16:creationId xmlns:a16="http://schemas.microsoft.com/office/drawing/2014/main" id="{41A6FCF9-D170-8218-BA2B-84867D4E1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7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78">
                <a:extLst>
                  <a:ext uri="{FF2B5EF4-FFF2-40B4-BE49-F238E27FC236}">
                    <a16:creationId xmlns:a16="http://schemas.microsoft.com/office/drawing/2014/main" id="{571B02D4-E3EC-CECF-E6F7-B643FA471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79">
                <a:extLst>
                  <a:ext uri="{FF2B5EF4-FFF2-40B4-BE49-F238E27FC236}">
                    <a16:creationId xmlns:a16="http://schemas.microsoft.com/office/drawing/2014/main" id="{36890F2D-80ED-0E8E-064E-E6F43057A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80">
                <a:extLst>
                  <a:ext uri="{FF2B5EF4-FFF2-40B4-BE49-F238E27FC236}">
                    <a16:creationId xmlns:a16="http://schemas.microsoft.com/office/drawing/2014/main" id="{C5A5467C-CA54-1AB8-417B-462412A8F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81">
                <a:extLst>
                  <a:ext uri="{FF2B5EF4-FFF2-40B4-BE49-F238E27FC236}">
                    <a16:creationId xmlns:a16="http://schemas.microsoft.com/office/drawing/2014/main" id="{31E2A9AA-0FEB-9009-AC72-5F94D272E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" y="3116"/>
                <a:ext cx="0" cy="144"/>
              </a:xfrm>
              <a:prstGeom prst="line">
                <a:avLst/>
              </a:prstGeom>
              <a:noFill/>
              <a:ln w="571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 Box 82">
                <a:extLst>
                  <a:ext uri="{FF2B5EF4-FFF2-40B4-BE49-F238E27FC236}">
                    <a16:creationId xmlns:a16="http://schemas.microsoft.com/office/drawing/2014/main" id="{423DEE67-97BD-3363-C2CF-65F17996E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5" y="326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2" name="Text Box 83">
                <a:extLst>
                  <a:ext uri="{FF2B5EF4-FFF2-40B4-BE49-F238E27FC236}">
                    <a16:creationId xmlns:a16="http://schemas.microsoft.com/office/drawing/2014/main" id="{489E847B-75CD-5EC6-C7BD-09D5D9332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+1</a:t>
                </a:r>
              </a:p>
            </p:txBody>
          </p:sp>
          <p:sp>
            <p:nvSpPr>
              <p:cNvPr id="33" name="Text Box 84">
                <a:extLst>
                  <a:ext uri="{FF2B5EF4-FFF2-40B4-BE49-F238E27FC236}">
                    <a16:creationId xmlns:a16="http://schemas.microsoft.com/office/drawing/2014/main" id="{45613917-DEBB-7FF9-63D8-914EEDEB5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+2</a:t>
                </a:r>
              </a:p>
            </p:txBody>
          </p:sp>
          <p:sp>
            <p:nvSpPr>
              <p:cNvPr id="34" name="Text Box 85">
                <a:extLst>
                  <a:ext uri="{FF2B5EF4-FFF2-40B4-BE49-F238E27FC236}">
                    <a16:creationId xmlns:a16="http://schemas.microsoft.com/office/drawing/2014/main" id="{E53F83CA-CA73-D991-1DB4-FAB7FC4DD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+3</a:t>
                </a:r>
              </a:p>
            </p:txBody>
          </p:sp>
          <p:sp>
            <p:nvSpPr>
              <p:cNvPr id="35" name="Text Box 86">
                <a:extLst>
                  <a:ext uri="{FF2B5EF4-FFF2-40B4-BE49-F238E27FC236}">
                    <a16:creationId xmlns:a16="http://schemas.microsoft.com/office/drawing/2014/main" id="{72676AC2-9291-18D6-976E-5D2FA4303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+4</a:t>
                </a:r>
              </a:p>
            </p:txBody>
          </p:sp>
          <p:sp>
            <p:nvSpPr>
              <p:cNvPr id="36" name="Text Box 87">
                <a:extLst>
                  <a:ext uri="{FF2B5EF4-FFF2-40B4-BE49-F238E27FC236}">
                    <a16:creationId xmlns:a16="http://schemas.microsoft.com/office/drawing/2014/main" id="{C3A5EE32-7FBB-6214-BD5B-2674E644A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2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37" name="Text Box 88">
                <a:extLst>
                  <a:ext uri="{FF2B5EF4-FFF2-40B4-BE49-F238E27FC236}">
                    <a16:creationId xmlns:a16="http://schemas.microsoft.com/office/drawing/2014/main" id="{38DBDBCC-B6FB-26FD-DD83-B3241BC92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8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+6</a:t>
                </a:r>
              </a:p>
            </p:txBody>
          </p:sp>
          <p:sp>
            <p:nvSpPr>
              <p:cNvPr id="38" name="Text Box 89">
                <a:extLst>
                  <a:ext uri="{FF2B5EF4-FFF2-40B4-BE49-F238E27FC236}">
                    <a16:creationId xmlns:a16="http://schemas.microsoft.com/office/drawing/2014/main" id="{056CA6D9-397D-0D04-67AC-2379FF3B0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4" y="326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+7</a:t>
                </a:r>
              </a:p>
            </p:txBody>
          </p:sp>
          <p:sp>
            <p:nvSpPr>
              <p:cNvPr id="39" name="Text Box 90">
                <a:extLst>
                  <a:ext uri="{FF2B5EF4-FFF2-40B4-BE49-F238E27FC236}">
                    <a16:creationId xmlns:a16="http://schemas.microsoft.com/office/drawing/2014/main" id="{5B16BB76-BEEA-D596-C58D-411CD23D0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453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40" name="Text Box 91">
                <a:extLst>
                  <a:ext uri="{FF2B5EF4-FFF2-40B4-BE49-F238E27FC236}">
                    <a16:creationId xmlns:a16="http://schemas.microsoft.com/office/drawing/2014/main" id="{1BA8DF1D-FD33-4E8E-2CBE-5E0E21105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117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41" name="Text Box 92">
                <a:extLst>
                  <a:ext uri="{FF2B5EF4-FFF2-40B4-BE49-F238E27FC236}">
                    <a16:creationId xmlns:a16="http://schemas.microsoft.com/office/drawing/2014/main" id="{F866BB5A-8F0A-90E4-E173-7279F6AB3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781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42" name="Text Box 93">
                <a:extLst>
                  <a:ext uri="{FF2B5EF4-FFF2-40B4-BE49-F238E27FC236}">
                    <a16:creationId xmlns:a16="http://schemas.microsoft.com/office/drawing/2014/main" id="{ADB46C07-0943-2B98-16A3-85B65A3AE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445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-4</a:t>
                </a:r>
              </a:p>
            </p:txBody>
          </p:sp>
          <p:sp>
            <p:nvSpPr>
              <p:cNvPr id="43" name="Text Box 94">
                <a:extLst>
                  <a:ext uri="{FF2B5EF4-FFF2-40B4-BE49-F238E27FC236}">
                    <a16:creationId xmlns:a16="http://schemas.microsoft.com/office/drawing/2014/main" id="{1CE5CDF5-C834-6E93-FC51-15DA1B982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109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-5</a:t>
                </a:r>
              </a:p>
            </p:txBody>
          </p:sp>
          <p:sp>
            <p:nvSpPr>
              <p:cNvPr id="44" name="Text Box 95">
                <a:extLst>
                  <a:ext uri="{FF2B5EF4-FFF2-40B4-BE49-F238E27FC236}">
                    <a16:creationId xmlns:a16="http://schemas.microsoft.com/office/drawing/2014/main" id="{716EA1C9-D869-FA2B-F9F3-F5BB1B0C9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73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-6</a:t>
                </a:r>
              </a:p>
            </p:txBody>
          </p:sp>
          <p:sp>
            <p:nvSpPr>
              <p:cNvPr id="45" name="Text Box 96">
                <a:extLst>
                  <a:ext uri="{FF2B5EF4-FFF2-40B4-BE49-F238E27FC236}">
                    <a16:creationId xmlns:a16="http://schemas.microsoft.com/office/drawing/2014/main" id="{38A3DB36-B835-F46D-D7FE-384A4F102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7" y="32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Arial" panose="020B0604020202020204" pitchFamily="34" charset="0"/>
                  </a:rPr>
                  <a:t>-7</a:t>
                </a:r>
              </a:p>
            </p:txBody>
          </p: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624D7A0C-5AAA-AE89-1F7B-5F98E107B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0111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28CED2C7-479A-5A42-DE6E-33FA00654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1001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89566153-B2DF-D981-BE7D-E4855FE5F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1111</a:t>
                </a:r>
              </a:p>
            </p:txBody>
          </p:sp>
          <p:sp>
            <p:nvSpPr>
              <p:cNvPr id="49" name="Text Box 100">
                <a:extLst>
                  <a:ext uri="{FF2B5EF4-FFF2-40B4-BE49-F238E27FC236}">
                    <a16:creationId xmlns:a16="http://schemas.microsoft.com/office/drawing/2014/main" id="{B683FA8C-A923-453A-FE19-450CE853D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1110</a:t>
                </a:r>
              </a:p>
            </p:txBody>
          </p:sp>
          <p:sp>
            <p:nvSpPr>
              <p:cNvPr id="50" name="Text Box 101">
                <a:extLst>
                  <a:ext uri="{FF2B5EF4-FFF2-40B4-BE49-F238E27FC236}">
                    <a16:creationId xmlns:a16="http://schemas.microsoft.com/office/drawing/2014/main" id="{D047799F-2A81-710D-8FE9-87C18D195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0001</a:t>
                </a:r>
              </a:p>
            </p:txBody>
          </p:sp>
          <p:sp>
            <p:nvSpPr>
              <p:cNvPr id="51" name="Text Box 102">
                <a:extLst>
                  <a:ext uri="{FF2B5EF4-FFF2-40B4-BE49-F238E27FC236}">
                    <a16:creationId xmlns:a16="http://schemas.microsoft.com/office/drawing/2014/main" id="{24FCCF88-CAF9-7280-3D65-FA6A1AE48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0010</a:t>
                </a:r>
              </a:p>
            </p:txBody>
          </p:sp>
        </p:grpSp>
      </p:grpSp>
      <p:sp>
        <p:nvSpPr>
          <p:cNvPr id="52" name="Text Box 103">
            <a:extLst>
              <a:ext uri="{FF2B5EF4-FFF2-40B4-BE49-F238E27FC236}">
                <a16:creationId xmlns:a16="http://schemas.microsoft.com/office/drawing/2014/main" id="{1B5F61D0-1BBC-C365-5A72-47DE2483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646827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9A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90D324A-4201-48E1-198B-796543EE98AC}"/>
              </a:ext>
            </a:extLst>
          </p:cNvPr>
          <p:cNvSpPr/>
          <p:nvPr/>
        </p:nvSpPr>
        <p:spPr>
          <a:xfrm>
            <a:off x="2438400" y="3513858"/>
            <a:ext cx="307980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E.g., w=4</a:t>
            </a:r>
            <a:endParaRPr lang="en-US" altLang="zh-CN" baseline="30000" dirty="0"/>
          </a:p>
          <a:p>
            <a:r>
              <a:rPr lang="en-US" altLang="zh-CN" dirty="0"/>
              <a:t>0000 ~ 0111: 0~7</a:t>
            </a:r>
          </a:p>
          <a:p>
            <a:r>
              <a:rPr lang="en-US" altLang="zh-CN" dirty="0"/>
              <a:t>1000 ~ 1111: -8~-1</a:t>
            </a:r>
          </a:p>
        </p:txBody>
      </p:sp>
    </p:spTree>
    <p:extLst>
      <p:ext uri="{BB962C8B-B14F-4D97-AF65-F5344CB8AC3E}">
        <p14:creationId xmlns:p14="http://schemas.microsoft.com/office/powerpoint/2010/main" val="7707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build="p"/>
      <p:bldP spid="2" grpId="0"/>
      <p:bldP spid="3" grpId="0" animBg="1"/>
      <p:bldP spid="4" grpId="0"/>
      <p:bldP spid="5" grpId="0"/>
      <p:bldP spid="11" grpId="0"/>
      <p:bldP spid="12" grpId="0" animBg="1"/>
      <p:bldP spid="52" grpId="0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503" y="1447800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25196"/>
              </p:ext>
            </p:extLst>
          </p:nvPr>
        </p:nvGraphicFramePr>
        <p:xfrm>
          <a:off x="793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40A95EE-AB87-13FA-600F-9E61AA7F5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419600"/>
            <a:ext cx="31303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8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uiExpand="1" build="p"/>
      <p:bldP spid="30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26720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920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15598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6705" y="6471889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3D4D0-ABBF-B942-889E-E11B7737FC6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Alternative representations of signed numbers</a:t>
            </a:r>
            <a:endParaRPr lang="en-US" altLang="zh-CN" b="0">
              <a:ea typeface="宋体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32766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Ones’ Complement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反码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The most significant bit has weight 2</a:t>
            </a:r>
            <a:r>
              <a:rPr lang="en-US" altLang="zh-CN" baseline="30000" dirty="0">
                <a:ea typeface="宋体" charset="-122"/>
              </a:rPr>
              <a:t>w-1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 Sign-Magnitude (</a:t>
            </a:r>
            <a:r>
              <a:rPr lang="zh-CN" altLang="en-US" dirty="0">
                <a:ea typeface="宋体" charset="-122"/>
              </a:rPr>
              <a:t>原码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The most significant bit is a sign bit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charset="-122"/>
              </a:rPr>
              <a:t>that determines whether the remaining bits should be given negative or positive weight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E3813172-3237-CDBF-D528-82B39FB3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" y="4876779"/>
            <a:ext cx="5272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800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b="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对于</a:t>
            </a:r>
            <a:r>
              <a:rPr lang="zh-CN" altLang="en-US" sz="2800" b="0" dirty="0">
                <a:solidFill>
                  <a:srgbClr val="800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正数</a:t>
            </a:r>
            <a:r>
              <a:rPr lang="zh-CN" altLang="en-US" sz="2800" b="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en-US" sz="2800" b="0" dirty="0">
                <a:solidFill>
                  <a:srgbClr val="800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原码 = 补码 = 反码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DA841E00-AB8D-0D1C-5E68-4203B100CB96}"/>
              </a:ext>
            </a:extLst>
          </p:cNvPr>
          <p:cNvGrpSpPr>
            <a:grpSpLocks/>
          </p:cNvGrpSpPr>
          <p:nvPr/>
        </p:nvGrpSpPr>
        <p:grpSpPr bwMode="auto">
          <a:xfrm>
            <a:off x="435768" y="5328888"/>
            <a:ext cx="8272463" cy="1529112"/>
            <a:chOff x="528" y="2507"/>
            <a:chExt cx="5211" cy="964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A0091C60-ED7D-2A0B-EF43-D1D585190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07"/>
              <a:ext cx="4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对于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负数 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，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符号位为 1，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其 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数值部分</a:t>
              </a:r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CF5D7826-61A6-1C25-CB39-5E19EB1DC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2811"/>
              <a:ext cx="49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原码除符号位外每位取反末位加 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      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补码</a:t>
              </a: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08FC69E4-C652-1AEB-5D2B-A072A3556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141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rPr>
                <a:t>原码除符号位外每位取反      反码</a:t>
              </a: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8CD86DAF-52FA-0436-190E-65CFC1B11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3306"/>
              <a:ext cx="2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FD6DE3E6-E6C6-6764-B9C6-CF1CE0EC0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981"/>
              <a:ext cx="2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53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F4E901-D473-3A90-0BB8-745E16EF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D6F9D-B404-304E-B7EA-B6608CDE434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33C9F-D5E2-1A12-1AA9-77DB0882EA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2832" y="3200400"/>
            <a:ext cx="84801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写出下列数字的补码</a:t>
            </a:r>
            <a:endParaRPr lang="en-US" altLang="zh-CN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+0.1101B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的补码是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B</a:t>
            </a: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-0.1101B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的补码是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B</a:t>
            </a:r>
          </a:p>
          <a:p>
            <a:pPr marL="514350" indent="-514350">
              <a:buFontTx/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-178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的补码是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H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short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-39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的补码是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H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（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short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-26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的补码是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H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（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short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79494F-67A2-AFA7-6746-0D854B7FF89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136CF7-D689-5D5F-3CC7-CEA5E738F1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B0D46E32-20E9-E60C-938B-F2E63D2631A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F6F4E18F-51FE-A66D-9205-CD6C4805C2C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AF8188C8-3E49-D475-805E-CD0A5AF097B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712F94A4-17E1-6971-27A8-A9EAB3CD77B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0167280-3D56-46DA-5B11-29963F4F52A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6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F4E901-D473-3A90-0BB8-745E16EF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D6F9D-B404-304E-B7EA-B6608CDE434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33C9F-D5E2-1A12-1AA9-77DB0882EA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8738" y="3337697"/>
            <a:ext cx="9326262" cy="22098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下面给出了一组变量在计算机内的编码（补码），请写出他们的真值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(16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进制形式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  <a:p>
            <a:pPr marL="514350" indent="-514350">
              <a:buAutoNum type="arabicParenBoth"/>
            </a:pPr>
            <a:endParaRPr lang="zh-CN" altLang="en-US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FF3C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short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类型）的真值是 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FF86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short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类型）的真值是 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>
              <a:buAutoNum type="arabicParenBoth"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 x =10110111b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的真值是 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32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endParaRPr lang="en-US" altLang="zh-CN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endParaRPr lang="zh-CN" altLang="en-US" sz="32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79494F-67A2-AFA7-6746-0D854B7FF89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136CF7-D689-5D5F-3CC7-CEA5E738F1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B0D46E32-20E9-E60C-938B-F2E63D2631A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F6F4E18F-51FE-A66D-9205-CD6C4805C2C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AF8188C8-3E49-D475-805E-CD0A5AF097B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712F94A4-17E1-6971-27A8-A9EAB3CD77B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0167280-3D56-46DA-5B11-29963F4F52A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31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14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C4914-60DB-8648-A243-27DD69DE27B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Integral data type in C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Signed type (for integer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char, short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, long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Unsigned type (for nonnegative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unsigned char, unsigned short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         unsigned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unsigned long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Java </a:t>
            </a:r>
            <a:r>
              <a:rPr lang="zh-CN" altLang="en-US" dirty="0">
                <a:ea typeface="宋体" charset="-122"/>
              </a:rPr>
              <a:t>没有无符号类型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Byte: signed char </a:t>
            </a:r>
          </a:p>
        </p:txBody>
      </p:sp>
    </p:spTree>
    <p:extLst>
      <p:ext uri="{BB962C8B-B14F-4D97-AF65-F5344CB8AC3E}">
        <p14:creationId xmlns:p14="http://schemas.microsoft.com/office/powerpoint/2010/main" val="93113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22238-A7A5-9F4A-A54D-81F512485FF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Casting among Signed and Unsigned in C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ea typeface="宋体" charset="-122"/>
              </a:rPr>
              <a:t>C</a:t>
            </a:r>
            <a:r>
              <a:rPr kumimoji="1" lang="zh-CN" altLang="en-US" dirty="0">
                <a:ea typeface="宋体" charset="-122"/>
              </a:rPr>
              <a:t>允许一种类型按照另一种类型的方式来理解</a:t>
            </a:r>
            <a:endParaRPr kumimoji="1" lang="en-US" altLang="zh-CN" dirty="0">
              <a:ea typeface="宋体" charset="-122"/>
            </a:endParaRPr>
          </a:p>
          <a:p>
            <a:pPr lvl="1" eaLnBrk="1" hangingPunct="1"/>
            <a:r>
              <a:rPr kumimoji="1" lang="en-US" altLang="zh-CN" dirty="0">
                <a:ea typeface="宋体" charset="-122"/>
              </a:rPr>
              <a:t>Type conversion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(implicitly) </a:t>
            </a:r>
          </a:p>
          <a:p>
            <a:pPr lvl="1" eaLnBrk="1" hangingPunct="1"/>
            <a:r>
              <a:rPr kumimoji="1" lang="en-US" altLang="zh-CN" dirty="0">
                <a:ea typeface="宋体" charset="-122"/>
              </a:rPr>
              <a:t>Type casting (explicitly)</a:t>
            </a:r>
          </a:p>
        </p:txBody>
      </p:sp>
    </p:spTree>
    <p:extLst>
      <p:ext uri="{BB962C8B-B14F-4D97-AF65-F5344CB8AC3E}">
        <p14:creationId xmlns:p14="http://schemas.microsoft.com/office/powerpoint/2010/main" val="91096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019A1-C128-2444-9097-7440F1E7E2F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Signed vs. Unsigned in 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Casting</a:t>
            </a:r>
          </a:p>
          <a:p>
            <a:pPr lvl="1"/>
            <a:r>
              <a:rPr kumimoji="1" lang="en-US" altLang="zh-CN" dirty="0">
                <a:ea typeface="宋体" charset="-122"/>
              </a:rPr>
              <a:t>Signed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unsigned</a:t>
            </a:r>
            <a:r>
              <a:rPr kumimoji="1" lang="zh-CN" altLang="en-US" dirty="0">
                <a:ea typeface="宋体" charset="-122"/>
              </a:rPr>
              <a:t>类型之间的显式转换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即</a:t>
            </a:r>
            <a:r>
              <a:rPr kumimoji="1" lang="en-US" altLang="zh-CN" dirty="0">
                <a:ea typeface="宋体" charset="-122"/>
              </a:rPr>
              <a:t> U2T 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 T2U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 = (</a:t>
            </a:r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)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(unsigned) ty;</a:t>
            </a:r>
          </a:p>
        </p:txBody>
      </p:sp>
    </p:spTree>
    <p:extLst>
      <p:ext uri="{BB962C8B-B14F-4D97-AF65-F5344CB8AC3E}">
        <p14:creationId xmlns:p14="http://schemas.microsoft.com/office/powerpoint/2010/main" val="83850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F7758-F4A0-1C4F-B4C9-5A09E795AF7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Representation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Binary (physical)</a:t>
            </a:r>
            <a:endParaRPr kumimoji="1" lang="zh-CN" altLang="en-US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Bit vector [x</a:t>
            </a:r>
            <a:r>
              <a:rPr kumimoji="1" lang="en-US" altLang="zh-CN" baseline="-25000">
                <a:ea typeface="宋体" charset="-122"/>
              </a:rPr>
              <a:t>w-1</a:t>
            </a:r>
            <a:r>
              <a:rPr kumimoji="1" lang="en-US" altLang="zh-CN">
                <a:ea typeface="宋体" charset="-122"/>
              </a:rPr>
              <a:t>,x</a:t>
            </a:r>
            <a:r>
              <a:rPr kumimoji="1" lang="en-US" altLang="zh-CN" baseline="-25000">
                <a:ea typeface="宋体" charset="-122"/>
              </a:rPr>
              <a:t>w-2</a:t>
            </a:r>
            <a:r>
              <a:rPr kumimoji="1" lang="en-US" altLang="zh-CN">
                <a:ea typeface="宋体" charset="-122"/>
              </a:rPr>
              <a:t>,x</a:t>
            </a:r>
            <a:r>
              <a:rPr kumimoji="1" lang="en-US" altLang="zh-CN" baseline="-25000">
                <a:ea typeface="宋体" charset="-122"/>
              </a:rPr>
              <a:t>w-3</a:t>
            </a:r>
            <a:r>
              <a:rPr kumimoji="1" lang="en-US" altLang="zh-CN">
                <a:ea typeface="宋体" charset="-122"/>
              </a:rPr>
              <a:t>,</a:t>
            </a:r>
            <a:r>
              <a:rPr kumimoji="1" lang="en-US" altLang="zh-CN">
                <a:ea typeface="宋体" charset="-122"/>
                <a:sym typeface="Symbol" charset="2"/>
              </a:rPr>
              <a:t></a:t>
            </a:r>
            <a:r>
              <a:rPr kumimoji="1" lang="en-US" altLang="zh-CN">
                <a:ea typeface="宋体" charset="-122"/>
              </a:rPr>
              <a:t>x</a:t>
            </a:r>
            <a:r>
              <a:rPr kumimoji="1" lang="en-US" altLang="zh-CN" baseline="-25000">
                <a:ea typeface="宋体" charset="-122"/>
              </a:rPr>
              <a:t>0</a:t>
            </a:r>
            <a:r>
              <a:rPr kumimoji="1" lang="en-US" altLang="zh-CN">
                <a:ea typeface="宋体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Binary to Unsigned (logical)</a:t>
            </a: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2438400" y="38100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133600" imgH="596900" progId="Equation.3">
                  <p:embed/>
                </p:oleObj>
              </mc:Choice>
              <mc:Fallback>
                <p:oleObj name="Microsoft 公式 3.0" r:id="rId3" imgW="2133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38200" y="5113600"/>
            <a:ext cx="632460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b="0" dirty="0"/>
              <a:t>例如：</a:t>
            </a:r>
            <a:r>
              <a:rPr lang="en-US" altLang="zh-CN" sz="2400" b="0" dirty="0"/>
              <a:t>N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=01011</a:t>
            </a:r>
            <a:r>
              <a:rPr lang="zh-CN" altLang="zh-CN" sz="2400" b="0" dirty="0"/>
              <a:t>，表示无符号数</a:t>
            </a:r>
            <a:r>
              <a:rPr lang="en-US" altLang="zh-CN" sz="2400" b="0" dirty="0"/>
              <a:t>11; 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400" b="0" dirty="0"/>
              <a:t>          N</a:t>
            </a:r>
            <a:r>
              <a:rPr lang="en-US" altLang="zh-CN" sz="2400" b="0" baseline="-25000" dirty="0"/>
              <a:t>2</a:t>
            </a:r>
            <a:r>
              <a:rPr lang="en-US" altLang="zh-CN" sz="2400" b="0" dirty="0"/>
              <a:t>=11011 </a:t>
            </a:r>
            <a:r>
              <a:rPr lang="zh-CN" altLang="zh-CN" sz="2400" b="0" dirty="0"/>
              <a:t>表示无符号数</a:t>
            </a:r>
            <a:r>
              <a:rPr lang="en-US" altLang="zh-CN" sz="2400" b="0" dirty="0"/>
              <a:t>27;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400" b="0" dirty="0"/>
              <a:t>          N</a:t>
            </a:r>
            <a:r>
              <a:rPr lang="en-US" altLang="zh-CN" sz="2400" b="0" baseline="-25000" dirty="0"/>
              <a:t>3</a:t>
            </a:r>
            <a:r>
              <a:rPr lang="en-US" altLang="zh-CN" sz="2400" b="0" dirty="0"/>
              <a:t>=00000 </a:t>
            </a:r>
            <a:r>
              <a:rPr lang="zh-CN" altLang="zh-CN" sz="2400" b="0" dirty="0"/>
              <a:t>表示无符号数</a:t>
            </a:r>
            <a:r>
              <a:rPr lang="en-US" altLang="zh-CN" sz="2400" b="0" dirty="0"/>
              <a:t>0</a:t>
            </a:r>
            <a:r>
              <a:rPr lang="zh-CN" altLang="zh-CN" sz="24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397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FCCF3-86C5-FB40-8974-378B2767547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Signed vs. Unsigned in C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Conversion</a:t>
            </a:r>
          </a:p>
          <a:p>
            <a:pPr lvl="1"/>
            <a:r>
              <a:rPr kumimoji="1" lang="zh-CN" altLang="en-US" dirty="0">
                <a:ea typeface="宋体" charset="-122"/>
              </a:rPr>
              <a:t>通过赋值语句或</a:t>
            </a:r>
            <a:r>
              <a:rPr kumimoji="1" lang="en-US" altLang="zh-CN" dirty="0">
                <a:ea typeface="宋体" charset="-122"/>
              </a:rPr>
              <a:t>call</a:t>
            </a:r>
            <a:r>
              <a:rPr kumimoji="1" lang="zh-CN" altLang="en-US" dirty="0">
                <a:ea typeface="宋体" charset="-122"/>
              </a:rPr>
              <a:t>语言（函数调用）来隐式转换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 =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ty;</a:t>
            </a:r>
          </a:p>
          <a:p>
            <a:pPr lvl="2"/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func</a:t>
            </a:r>
            <a:r>
              <a:rPr kumimoji="1" lang="en-US" altLang="zh-CN" sz="2400" dirty="0">
                <a:ea typeface="宋体" charset="-122"/>
              </a:rPr>
              <a:t> () {</a:t>
            </a:r>
            <a:r>
              <a:rPr kumimoji="1" lang="mr-IN" altLang="zh-CN" sz="2400" dirty="0">
                <a:ea typeface="宋体" charset="-122"/>
              </a:rPr>
              <a:t>…</a:t>
            </a:r>
            <a:r>
              <a:rPr kumimoji="1" lang="en-US" altLang="zh-CN" sz="2400" dirty="0">
                <a:ea typeface="宋体" charset="-122"/>
              </a:rPr>
              <a:t>}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 = </a:t>
            </a:r>
            <a:r>
              <a:rPr kumimoji="1" lang="en-US" altLang="zh-CN" sz="2400" dirty="0" err="1">
                <a:ea typeface="宋体" charset="-122"/>
              </a:rPr>
              <a:t>func</a:t>
            </a:r>
            <a:r>
              <a:rPr kumimoji="1" lang="en-US" altLang="zh-CN" sz="2400" dirty="0">
                <a:ea typeface="宋体" charset="-122"/>
              </a:rPr>
              <a:t>();</a:t>
            </a:r>
            <a:endParaRPr kumimoji="1"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803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64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6864" y="1418947"/>
            <a:ext cx="4579936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2’s Comp.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Unsigned</a:t>
            </a:r>
          </a:p>
          <a:p>
            <a:pPr lvl="1" eaLnBrk="1" hangingPunct="1">
              <a:defRPr/>
            </a:pPr>
            <a:r>
              <a:rPr lang="en-US" dirty="0"/>
              <a:t>Ordering Inversion</a:t>
            </a:r>
          </a:p>
          <a:p>
            <a:pPr lvl="1" eaLnBrk="1" hangingPunct="1">
              <a:defRPr/>
            </a:pPr>
            <a:r>
              <a:rPr lang="en-US" dirty="0"/>
              <a:t>Negative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Big Positive</a:t>
            </a:r>
          </a:p>
        </p:txBody>
      </p:sp>
    </p:spTree>
    <p:extLst>
      <p:ext uri="{BB962C8B-B14F-4D97-AF65-F5344CB8AC3E}">
        <p14:creationId xmlns:p14="http://schemas.microsoft.com/office/powerpoint/2010/main" val="3499234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07477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357018" y="5335106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  <p:extLst>
      <p:ext uri="{BB962C8B-B14F-4D97-AF65-F5344CB8AC3E}">
        <p14:creationId xmlns:p14="http://schemas.microsoft.com/office/powerpoint/2010/main" val="32318658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B40E0-53AD-8141-A6F9-2474A579A94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Casting from Signed to Unsigned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          x =  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unsigned 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ux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= (unsigned short)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          y  = -12345;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unsigned 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uy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= (unsigned short) y;</a:t>
            </a:r>
          </a:p>
          <a:p>
            <a:r>
              <a:rPr kumimoji="1" lang="zh-CN" altLang="en-US" dirty="0">
                <a:ea typeface="宋体" charset="-122"/>
              </a:rPr>
              <a:t>转换的结果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非负值不变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i="1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 = 12345</a:t>
            </a:r>
          </a:p>
          <a:p>
            <a:pPr lvl="1"/>
            <a:r>
              <a:rPr kumimoji="1" lang="zh-CN" altLang="en-US" dirty="0">
                <a:ea typeface="宋体" charset="-122"/>
              </a:rPr>
              <a:t>负值被转为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zh-CN" altLang="en-US" dirty="0">
                <a:ea typeface="宋体" charset="-122"/>
              </a:rPr>
              <a:t>更大的</a:t>
            </a:r>
            <a:r>
              <a:rPr kumimoji="1" lang="en-US" altLang="zh-CN" dirty="0">
                <a:ea typeface="宋体" charset="-122"/>
              </a:rPr>
              <a:t>)</a:t>
            </a:r>
            <a:r>
              <a:rPr kumimoji="1" lang="zh-CN" altLang="en-US" dirty="0">
                <a:ea typeface="宋体" charset="-122"/>
              </a:rPr>
              <a:t>正值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i="1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53191	</a:t>
            </a:r>
            <a:endParaRPr kumimoji="1" lang="en-US" altLang="zh-CN" sz="1600" dirty="0">
              <a:latin typeface="Courier New" charset="0"/>
              <a:ea typeface="宋体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DC60B9-7DDC-0D1B-589D-4E345314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5" y="2983928"/>
            <a:ext cx="4953000" cy="38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35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23CC9-7EF8-8846-8EF7-E0875BFA218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Unsigned Constants in C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默认情况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常量被当作</a:t>
            </a:r>
            <a:r>
              <a:rPr kumimoji="1" lang="zh-CN" altLang="en-US" dirty="0">
                <a:solidFill>
                  <a:srgbClr val="C00000"/>
                </a:solidFill>
                <a:ea typeface="宋体" charset="-122"/>
              </a:rPr>
              <a:t>有符号数</a:t>
            </a:r>
            <a:endParaRPr kumimoji="1"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如果希望是无符号数，在后面加上后缀</a:t>
            </a:r>
            <a:r>
              <a:rPr kumimoji="1" lang="en-US" altLang="zh-CN" dirty="0">
                <a:ea typeface="宋体" charset="-122"/>
              </a:rPr>
              <a:t>U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charset="-122"/>
              </a:rPr>
              <a:t>0U, 4294967259U</a:t>
            </a:r>
          </a:p>
        </p:txBody>
      </p:sp>
    </p:spTree>
    <p:extLst>
      <p:ext uri="{BB962C8B-B14F-4D97-AF65-F5344CB8AC3E}">
        <p14:creationId xmlns:p14="http://schemas.microsoft.com/office/powerpoint/2010/main" val="156924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0579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0D0A6-8E54-8D49-BAF3-7CAACB4FA6C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Casting Convention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5041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dirty="0">
                <a:ea typeface="宋体" charset="-122"/>
              </a:rPr>
              <a:t>表达式比较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dirty="0">
                <a:ea typeface="宋体" charset="-122"/>
              </a:rPr>
              <a:t>如果在一个表达式中混用</a:t>
            </a:r>
            <a:r>
              <a:rPr kumimoji="1" lang="en-US" altLang="zh-CN" dirty="0">
                <a:ea typeface="宋体" charset="-122"/>
              </a:rPr>
              <a:t>unsigned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signed</a:t>
            </a:r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sz="2400" dirty="0">
                <a:ea typeface="宋体" charset="-122"/>
              </a:rPr>
              <a:t>会隐式地把有符号数专为</a:t>
            </a:r>
            <a:r>
              <a:rPr kumimoji="1" lang="zh-CN" altLang="en-US" sz="2400" dirty="0">
                <a:solidFill>
                  <a:srgbClr val="C00000"/>
                </a:solidFill>
                <a:ea typeface="宋体" charset="-122"/>
              </a:rPr>
              <a:t>无符号数</a:t>
            </a:r>
            <a:endParaRPr kumimoji="1" lang="en-US" altLang="zh-CN" sz="2400" dirty="0">
              <a:solidFill>
                <a:srgbClr val="C00000"/>
              </a:solidFill>
              <a:ea typeface="宋体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dirty="0">
                <a:ea typeface="宋体" charset="-122"/>
              </a:rPr>
              <a:t>包括</a:t>
            </a:r>
            <a:r>
              <a:rPr kumimoji="1" lang="en-US" altLang="zh-CN" dirty="0">
                <a:ea typeface="宋体" charset="-122"/>
              </a:rPr>
              <a:t> &lt;, &gt;, ==, &lt;=, &gt;=</a:t>
            </a:r>
            <a:r>
              <a:rPr kumimoji="1" lang="zh-CN" altLang="en-US" dirty="0">
                <a:ea typeface="宋体" charset="-122"/>
              </a:rPr>
              <a:t> 等比较符号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endParaRPr kumimoji="1" lang="en-US" altLang="zh-CN" dirty="0"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9A2F81-6517-789F-30CD-6DD4CC1E8BDF}"/>
              </a:ext>
            </a:extLst>
          </p:cNvPr>
          <p:cNvSpPr/>
          <p:nvPr/>
        </p:nvSpPr>
        <p:spPr bwMode="auto">
          <a:xfrm>
            <a:off x="1066800" y="4241800"/>
            <a:ext cx="63246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for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=n-1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；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i-sizeof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char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）</a:t>
            </a:r>
            <a:r>
              <a:rPr kumimoji="1" lang="en-US" altLang="zh-CN" dirty="0">
                <a:ea typeface="宋体" charset="-122"/>
              </a:rPr>
              <a:t> &gt;= 0</a:t>
            </a:r>
            <a:r>
              <a:rPr kumimoji="1" lang="zh-CN" altLang="en-US" dirty="0">
                <a:ea typeface="宋体" charset="-122"/>
              </a:rPr>
              <a:t>；</a:t>
            </a:r>
            <a:r>
              <a:rPr kumimoji="1" lang="en-US" altLang="zh-CN" dirty="0" err="1">
                <a:ea typeface="宋体" charset="-122"/>
              </a:rPr>
              <a:t>i</a:t>
            </a:r>
            <a:r>
              <a:rPr kumimoji="1" lang="en-US" altLang="zh-CN" dirty="0">
                <a:ea typeface="宋体" charset="-122"/>
              </a:rPr>
              <a:t>--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B127D7-424B-B4E0-1811-471E21798931}"/>
              </a:ext>
            </a:extLst>
          </p:cNvPr>
          <p:cNvSpPr/>
          <p:nvPr/>
        </p:nvSpPr>
        <p:spPr bwMode="auto">
          <a:xfrm>
            <a:off x="1066800" y="3407506"/>
            <a:ext cx="6324600" cy="777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unsigned int </a:t>
            </a:r>
            <a:r>
              <a:rPr lang="en-US" altLang="zh-CN" dirty="0" err="1">
                <a:latin typeface="Comic Sans MS" pitchFamily="66" charset="0"/>
                <a:ea typeface="宋体" pitchFamily="2" charset="-122"/>
              </a:rPr>
              <a:t>i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for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=n-1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；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</a:t>
            </a:r>
            <a:r>
              <a:rPr kumimoji="1" lang="en-US" altLang="zh-CN" dirty="0">
                <a:ea typeface="宋体" charset="-122"/>
              </a:rPr>
              <a:t>&gt;= 0</a:t>
            </a:r>
            <a:r>
              <a:rPr kumimoji="1" lang="zh-CN" altLang="en-US" dirty="0">
                <a:ea typeface="宋体" charset="-122"/>
              </a:rPr>
              <a:t>；</a:t>
            </a:r>
            <a:r>
              <a:rPr kumimoji="1" lang="en-US" altLang="zh-CN" dirty="0" err="1">
                <a:ea typeface="宋体" charset="-122"/>
              </a:rPr>
              <a:t>i</a:t>
            </a:r>
            <a:r>
              <a:rPr kumimoji="1" lang="en-US" altLang="zh-CN" dirty="0">
                <a:ea typeface="宋体" charset="-122"/>
              </a:rPr>
              <a:t>--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）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B218E0-EE06-8F5E-3E8B-6F02124E93D1}"/>
              </a:ext>
            </a:extLst>
          </p:cNvPr>
          <p:cNvSpPr>
            <a:spLocks/>
          </p:cNvSpPr>
          <p:nvPr/>
        </p:nvSpPr>
        <p:spPr bwMode="auto">
          <a:xfrm>
            <a:off x="1066800" y="4775200"/>
            <a:ext cx="6324600" cy="20066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array[] = {1,2,3};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#define TOTAL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(array)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*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unsigned </a:t>
            </a:r>
            <a:r>
              <a:rPr lang="en-US" altLang="zh-CN" sz="1600" dirty="0" err="1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</a:t>
            </a:r>
            <a:endParaRPr lang="en-US" sz="1600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void main()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d = -1;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   if (d &lt;= TOTAL)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       </a:t>
            </a:r>
            <a:r>
              <a:rPr lang="en-US" sz="1600" dirty="0" err="1">
                <a:latin typeface="Courier New"/>
                <a:ea typeface="Monaco" charset="0"/>
                <a:cs typeface="Courier New"/>
                <a:sym typeface="Monaco" charset="0"/>
              </a:rPr>
              <a:t>printf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("small\n");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    else </a:t>
            </a:r>
            <a:r>
              <a:rPr lang="en-US" sz="1600" dirty="0" err="1">
                <a:latin typeface="Courier New"/>
                <a:ea typeface="Monaco" charset="0"/>
                <a:cs typeface="Courier New"/>
                <a:sym typeface="Monaco" charset="0"/>
              </a:rPr>
              <a:t>printf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("large\n");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80975"/>
            <a:ext cx="7592093" cy="762000"/>
          </a:xfrm>
        </p:spPr>
        <p:txBody>
          <a:bodyPr/>
          <a:lstStyle/>
          <a:p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42975"/>
            <a:ext cx="7896225" cy="4972050"/>
          </a:xfrm>
        </p:spPr>
        <p:txBody>
          <a:bodyPr/>
          <a:lstStyle/>
          <a:p>
            <a:r>
              <a:rPr lang="en-US" dirty="0"/>
              <a:t>Expression Evaluation</a:t>
            </a:r>
          </a:p>
          <a:p>
            <a:pPr lvl="1"/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dirty="0"/>
              <a:t>signed values implicitly cast to unsigned</a:t>
            </a:r>
          </a:p>
          <a:p>
            <a:pPr lvl="1"/>
            <a:r>
              <a:rPr lang="en-US" dirty="0"/>
              <a:t>Including comparison operations &lt;, &gt;, ==, &lt;=, &gt;=</a:t>
            </a:r>
          </a:p>
          <a:p>
            <a:pPr lvl="1"/>
            <a:r>
              <a:rPr lang="en-US" dirty="0"/>
              <a:t>Examples for W = 32:    TMIN = -2,147,483,648 ,     TMAX = 2,147,483,647</a:t>
            </a:r>
          </a:p>
          <a:p>
            <a:r>
              <a:rPr lang="en-US" dirty="0"/>
              <a:t>Constant1	Constant2	Relation	Evaluation</a:t>
            </a:r>
          </a:p>
          <a:p>
            <a:pPr lvl="1"/>
            <a:r>
              <a:rPr lang="en-US" dirty="0"/>
              <a:t>	0	0U	</a:t>
            </a:r>
          </a:p>
          <a:p>
            <a:pPr lvl="1"/>
            <a:r>
              <a:rPr lang="en-US" dirty="0"/>
              <a:t>	-1	0	</a:t>
            </a:r>
          </a:p>
          <a:p>
            <a:pPr lvl="1"/>
            <a:r>
              <a:rPr lang="en-US" dirty="0"/>
              <a:t>	-1	0U	</a:t>
            </a:r>
          </a:p>
          <a:p>
            <a:pPr lvl="1"/>
            <a:r>
              <a:rPr lang="en-US" dirty="0"/>
              <a:t>	2147483647	-2147483647-1 	</a:t>
            </a:r>
          </a:p>
          <a:p>
            <a:pPr lvl="1"/>
            <a:r>
              <a:rPr lang="en-US" dirty="0"/>
              <a:t>	2147483647U	-2147483647-1 	</a:t>
            </a:r>
          </a:p>
          <a:p>
            <a:pPr lvl="1"/>
            <a:r>
              <a:rPr lang="en-US" dirty="0"/>
              <a:t>	-1	-2 	</a:t>
            </a:r>
          </a:p>
          <a:p>
            <a:pPr lvl="1"/>
            <a:r>
              <a:rPr lang="en-US" dirty="0"/>
              <a:t>	(unsigned)-1	-2 	</a:t>
            </a:r>
          </a:p>
          <a:p>
            <a:pPr lvl="1"/>
            <a:r>
              <a:rPr lang="en-US" dirty="0"/>
              <a:t>	 2147483647 	2147483648U 	</a:t>
            </a:r>
          </a:p>
          <a:p>
            <a:pPr lvl="1"/>
            <a:r>
              <a:rPr lang="en-US" dirty="0"/>
              <a:t>	 2147483647 	(</a:t>
            </a:r>
            <a:r>
              <a:rPr lang="en-US" dirty="0" err="1"/>
              <a:t>int</a:t>
            </a:r>
            <a:r>
              <a:rPr lang="en-US" dirty="0"/>
              <a:t>) 2147483648U 	</a:t>
            </a:r>
          </a:p>
        </p:txBody>
      </p:sp>
    </p:spTree>
    <p:extLst>
      <p:ext uri="{BB962C8B-B14F-4D97-AF65-F5344CB8AC3E}">
        <p14:creationId xmlns:p14="http://schemas.microsoft.com/office/powerpoint/2010/main" val="25088471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zh-CN" dirty="0"/>
              <a:t>如果机器字长为</a:t>
            </a:r>
            <a:r>
              <a:rPr lang="en-US" altLang="zh-CN" dirty="0"/>
              <a:t>n</a:t>
            </a:r>
            <a:r>
              <a:rPr lang="zh-CN" altLang="zh-CN" dirty="0"/>
              <a:t>位，则无符号数的表示范围是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0</a:t>
            </a:r>
            <a:r>
              <a:rPr lang="zh-CN" altLang="zh-CN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(2</a:t>
            </a:r>
            <a:r>
              <a:rPr lang="en-US" altLang="zh-CN" b="1" baseline="52000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-1)</a:t>
            </a:r>
            <a:r>
              <a:rPr lang="zh-CN" altLang="zh-CN" b="1" dirty="0">
                <a:solidFill>
                  <a:srgbClr val="FF0000"/>
                </a:solidFill>
              </a:rPr>
              <a:t>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dirty="0"/>
              <a:t>例如</a:t>
            </a:r>
            <a:r>
              <a:rPr lang="zh-CN" altLang="zh-CN" dirty="0"/>
              <a:t>字长为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zh-CN" altLang="en-US" dirty="0"/>
              <a:t>则</a:t>
            </a:r>
            <a:r>
              <a:rPr lang="zh-CN" altLang="zh-CN" dirty="0"/>
              <a:t>无符号数的表示范围是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zh-CN" dirty="0"/>
              <a:t>计算机的内存地址就是无符号数的例子。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48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50C49-FD38-B6C5-5853-2B46CDB5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E6513F-E655-708E-65C7-1F2ADD6F34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4200" y="2667000"/>
            <a:ext cx="8559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endParaRPr lang="fr-FR" altLang="zh-CN" sz="2400" dirty="0">
              <a:solidFill>
                <a:srgbClr val="000000"/>
              </a:solidFill>
              <a:latin typeface="Calibri" pitchFamily="34" charset="0"/>
              <a:ea typeface="黑体" pitchFamily="49" charset="-122"/>
              <a:sym typeface="Microsoft Yahei" panose="020B0503020204020204" pitchFamily="34" charset="-122"/>
            </a:endParaRP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fr-FR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W = 32:    TMIN = -2,147,483,648 ,     TMAX = 2,147,483,647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endParaRPr lang="fr-FR" altLang="zh-CN" sz="2400" dirty="0">
              <a:solidFill>
                <a:srgbClr val="000000"/>
              </a:solidFill>
              <a:latin typeface="Calibri" pitchFamily="34" charset="0"/>
              <a:ea typeface="黑体" pitchFamily="49" charset="-122"/>
              <a:sym typeface="Microsoft Yahei" panose="020B0503020204020204" pitchFamily="34" charset="-122"/>
            </a:endParaRP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fr-FR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Constant1	Constant2	Relation	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fr-FR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0	0U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-1	0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-1	0U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3]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2147483647	-2147483647-1 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4]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2147483647U	-2147483647-1 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5]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-1	-2 	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6]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(unsigned)-1	-2 	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7]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 2147483647 	2147483648U 	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8]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	 2147483647 	(int) 2147483648U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9]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Microsoft Yahei" panose="020B0503020204020204" pitchFamily="34" charset="-122"/>
              </a:rPr>
              <a:t> 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ea typeface="黑体" pitchFamily="49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94FC18-C360-278A-EA91-2FB00446650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7B440C-D5CC-30E3-B6DF-9E49D05F2A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B2B62954-8B7C-D623-04CE-3F9A1082A36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723F29FA-A421-760B-6C47-C37391CF0AF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334844B0-A1D9-03CA-C596-862B9683B36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054B76A2-CD32-97DF-A9DC-EE9365581C7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9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1E615F2-2BB1-C18B-97FD-C618B56942C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3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42913" y="32004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0	0U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==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-1	0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-1	0U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2147483647	-2147483648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	&gt;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signed</a:t>
            </a: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2147483647U	-2147483648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	&lt;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-1	-2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	&gt;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(unsigned) -1	-2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	&gt;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 2147483647 	2147483648U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	&lt;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87388" marR="0" lvl="1" indent="-187325" algn="l" defTabSz="89535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 2147483647 	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) 2147483648U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&gt;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>
                <a:solidFill>
                  <a:srgbClr val="FF0000"/>
                </a:solidFill>
              </a:rPr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</p:spTree>
    <p:extLst>
      <p:ext uri="{BB962C8B-B14F-4D97-AF65-F5344CB8AC3E}">
        <p14:creationId xmlns:p14="http://schemas.microsoft.com/office/powerpoint/2010/main" val="298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uiExpand="1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17052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707FC-2626-BC43-8A07-2FC945D8A2CA}" type="slidenum">
              <a:rPr lang="zh-CN" altLang="en-US" smtClean="0"/>
              <a:pPr>
                <a:defRPr/>
              </a:pPr>
              <a:t>43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Expanding the Bit Representation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Zero extension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在前面添加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r>
              <a:rPr kumimoji="1" lang="en-US" altLang="zh-CN" dirty="0">
                <a:ea typeface="宋体" charset="-122"/>
              </a:rPr>
              <a:t>Sign extension</a:t>
            </a:r>
          </a:p>
          <a:p>
            <a:pPr lvl="1"/>
            <a:r>
              <a:rPr kumimoji="1" lang="en-US" altLang="zh-CN" dirty="0">
                <a:ea typeface="宋体" charset="-122"/>
              </a:rPr>
              <a:t>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w-2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w-3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en-US" altLang="zh-CN" dirty="0">
                <a:ea typeface="宋体" charset="-122"/>
                <a:sym typeface="Symbol" charset="2"/>
              </a:rPr>
              <a:t>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82550" y="3657600"/>
            <a:ext cx="4946650" cy="1981200"/>
            <a:chOff x="244" y="2304"/>
            <a:chExt cx="3116" cy="1248"/>
          </a:xfrm>
        </p:grpSpPr>
        <p:grpSp>
          <p:nvGrpSpPr>
            <p:cNvPr id="69667" name="Group 5"/>
            <p:cNvGrpSpPr>
              <a:grpSpLocks/>
            </p:cNvGrpSpPr>
            <p:nvPr/>
          </p:nvGrpSpPr>
          <p:grpSpPr bwMode="auto"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69695" name="Rectangle 6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6" name="Rectangle 7"/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7" name="Rectangle 8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8" name="Rectangle 9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9" name="Rectangle 10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700" name="Rectangle 11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701" name="Rectangle 12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</p:grpSp>
        <p:sp>
          <p:nvSpPr>
            <p:cNvPr id="69668" name="Rectangle 13"/>
            <p:cNvSpPr>
              <a:spLocks noChangeArrowheads="1"/>
            </p:cNvSpPr>
            <p:nvPr/>
          </p:nvSpPr>
          <p:spPr bwMode="auto">
            <a:xfrm>
              <a:off x="1432" y="2304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69669" name="Rectangle 14"/>
            <p:cNvSpPr>
              <a:spLocks noChangeArrowheads="1"/>
            </p:cNvSpPr>
            <p:nvPr/>
          </p:nvSpPr>
          <p:spPr bwMode="auto">
            <a:xfrm>
              <a:off x="244" y="331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69670" name="Line 15"/>
            <p:cNvSpPr>
              <a:spLocks noChangeShapeType="1"/>
            </p:cNvSpPr>
            <p:nvPr/>
          </p:nvSpPr>
          <p:spPr bwMode="auto">
            <a:xfrm>
              <a:off x="172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Line 16"/>
            <p:cNvSpPr>
              <a:spLocks noChangeShapeType="1"/>
            </p:cNvSpPr>
            <p:nvPr/>
          </p:nvSpPr>
          <p:spPr bwMode="auto">
            <a:xfrm flipH="1">
              <a:off x="1584" y="254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72" name="Group 17"/>
            <p:cNvGrpSpPr>
              <a:grpSpLocks/>
            </p:cNvGrpSpPr>
            <p:nvPr/>
          </p:nvGrpSpPr>
          <p:grpSpPr bwMode="auto"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69682" name="Rectangle 18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  <p:sp>
            <p:nvSpPr>
              <p:cNvPr id="69683" name="Rectangle 19"/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4" name="Rectangle 20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5" name="Rectangle 21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6" name="Rectangle 22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grpSp>
            <p:nvGrpSpPr>
              <p:cNvPr id="69687" name="Group 23"/>
              <p:cNvGrpSpPr>
                <a:grpSpLocks/>
              </p:cNvGrpSpPr>
              <p:nvPr/>
            </p:nvGrpSpPr>
            <p:grpSpPr bwMode="auto"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696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1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2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3" name="Rectangle 29"/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4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>
                      <a:latin typeface="Courier New" charset="0"/>
                    </a:rPr>
                    <a:t>• • •</a:t>
                  </a:r>
                </a:p>
              </p:txBody>
            </p:sp>
          </p:grpSp>
        </p:grpSp>
        <p:sp>
          <p:nvSpPr>
            <p:cNvPr id="69673" name="Line 31"/>
            <p:cNvSpPr>
              <a:spLocks noChangeShapeType="1"/>
            </p:cNvSpPr>
            <p:nvPr/>
          </p:nvSpPr>
          <p:spPr bwMode="auto">
            <a:xfrm flipH="1">
              <a:off x="1440" y="2544"/>
              <a:ext cx="28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Line 32"/>
            <p:cNvSpPr>
              <a:spLocks noChangeShapeType="1"/>
            </p:cNvSpPr>
            <p:nvPr/>
          </p:nvSpPr>
          <p:spPr bwMode="auto">
            <a:xfrm flipH="1">
              <a:off x="768" y="2544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5" name="Line 33"/>
            <p:cNvSpPr>
              <a:spLocks noChangeShapeType="1"/>
            </p:cNvSpPr>
            <p:nvPr/>
          </p:nvSpPr>
          <p:spPr bwMode="auto">
            <a:xfrm flipH="1">
              <a:off x="624" y="2544"/>
              <a:ext cx="110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Line 34"/>
            <p:cNvSpPr>
              <a:spLocks noChangeShapeType="1"/>
            </p:cNvSpPr>
            <p:nvPr/>
          </p:nvSpPr>
          <p:spPr bwMode="auto">
            <a:xfrm>
              <a:off x="187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Line 36"/>
            <p:cNvSpPr>
              <a:spLocks noChangeShapeType="1"/>
            </p:cNvSpPr>
            <p:nvPr/>
          </p:nvSpPr>
          <p:spPr bwMode="auto">
            <a:xfrm>
              <a:off x="3024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38"/>
            <p:cNvSpPr>
              <a:spLocks noChangeShapeType="1"/>
            </p:cNvSpPr>
            <p:nvPr/>
          </p:nvSpPr>
          <p:spPr bwMode="auto">
            <a:xfrm>
              <a:off x="331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Rectangle 39"/>
            <p:cNvSpPr>
              <a:spLocks noChangeArrowheads="1"/>
            </p:cNvSpPr>
            <p:nvPr/>
          </p:nvSpPr>
          <p:spPr bwMode="auto">
            <a:xfrm>
              <a:off x="1056" y="3072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b="0">
                  <a:latin typeface="Courier New" charset="0"/>
                </a:rPr>
                <a:t>• • •</a:t>
              </a:r>
            </a:p>
          </p:txBody>
        </p:sp>
      </p:grpSp>
      <p:grpSp>
        <p:nvGrpSpPr>
          <p:cNvPr id="69638" name="Group 40"/>
          <p:cNvGrpSpPr>
            <a:grpSpLocks/>
          </p:cNvGrpSpPr>
          <p:nvPr/>
        </p:nvGrpSpPr>
        <p:grpSpPr bwMode="auto">
          <a:xfrm>
            <a:off x="5257800" y="3276600"/>
            <a:ext cx="3581400" cy="2805113"/>
            <a:chOff x="1920" y="1576"/>
            <a:chExt cx="2256" cy="1767"/>
          </a:xfrm>
        </p:grpSpPr>
        <p:sp>
          <p:nvSpPr>
            <p:cNvPr id="69639" name="Rectangle 41"/>
            <p:cNvSpPr>
              <a:spLocks noChangeArrowheads="1"/>
            </p:cNvSpPr>
            <p:nvPr/>
          </p:nvSpPr>
          <p:spPr bwMode="auto">
            <a:xfrm>
              <a:off x="2448" y="1872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-</a:t>
              </a:r>
            </a:p>
          </p:txBody>
        </p:sp>
        <p:sp>
          <p:nvSpPr>
            <p:cNvPr id="69640" name="Rectangle 42"/>
            <p:cNvSpPr>
              <a:spLocks noChangeArrowheads="1"/>
            </p:cNvSpPr>
            <p:nvPr/>
          </p:nvSpPr>
          <p:spPr bwMode="auto">
            <a:xfrm>
              <a:off x="259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1" name="Rectangle 43"/>
            <p:cNvSpPr>
              <a:spLocks noChangeArrowheads="1"/>
            </p:cNvSpPr>
            <p:nvPr/>
          </p:nvSpPr>
          <p:spPr bwMode="auto">
            <a:xfrm>
              <a:off x="2736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2" name="Rectangle 44"/>
            <p:cNvSpPr>
              <a:spLocks noChangeArrowheads="1"/>
            </p:cNvSpPr>
            <p:nvPr/>
          </p:nvSpPr>
          <p:spPr bwMode="auto">
            <a:xfrm>
              <a:off x="3744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3" name="Rectangle 45"/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4" name="Rectangle 46"/>
            <p:cNvSpPr>
              <a:spLocks noChangeArrowheads="1"/>
            </p:cNvSpPr>
            <p:nvPr/>
          </p:nvSpPr>
          <p:spPr bwMode="auto">
            <a:xfrm>
              <a:off x="403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5" name="Rectangle 47"/>
            <p:cNvSpPr>
              <a:spLocks noChangeArrowheads="1"/>
            </p:cNvSpPr>
            <p:nvPr/>
          </p:nvSpPr>
          <p:spPr bwMode="auto">
            <a:xfrm>
              <a:off x="2880" y="187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• • •</a:t>
              </a:r>
            </a:p>
          </p:txBody>
        </p:sp>
        <p:sp>
          <p:nvSpPr>
            <p:cNvPr id="69646" name="Rectangle 48"/>
            <p:cNvSpPr>
              <a:spLocks noChangeArrowheads="1"/>
            </p:cNvSpPr>
            <p:nvPr/>
          </p:nvSpPr>
          <p:spPr bwMode="auto">
            <a:xfrm>
              <a:off x="2064" y="1824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69647" name="Rectangle 49"/>
            <p:cNvSpPr>
              <a:spLocks noChangeArrowheads="1"/>
            </p:cNvSpPr>
            <p:nvPr/>
          </p:nvSpPr>
          <p:spPr bwMode="auto">
            <a:xfrm>
              <a:off x="192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69648" name="Line 50"/>
            <p:cNvSpPr>
              <a:spLocks noChangeShapeType="1"/>
            </p:cNvSpPr>
            <p:nvPr/>
          </p:nvSpPr>
          <p:spPr bwMode="auto">
            <a:xfrm>
              <a:off x="254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51"/>
            <p:cNvSpPr>
              <a:spLocks noChangeShapeType="1"/>
            </p:cNvSpPr>
            <p:nvPr/>
          </p:nvSpPr>
          <p:spPr bwMode="auto">
            <a:xfrm flipH="1">
              <a:off x="2400" y="206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Rectangle 52"/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-</a:t>
              </a:r>
            </a:p>
          </p:txBody>
        </p:sp>
        <p:sp>
          <p:nvSpPr>
            <p:cNvPr id="69651" name="Rectangle 5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+</a:t>
              </a:r>
            </a:p>
          </p:txBody>
        </p:sp>
        <p:sp>
          <p:nvSpPr>
            <p:cNvPr id="69652" name="Rectangle 54"/>
            <p:cNvSpPr>
              <a:spLocks noChangeArrowheads="1"/>
            </p:cNvSpPr>
            <p:nvPr/>
          </p:nvSpPr>
          <p:spPr bwMode="auto">
            <a:xfrm>
              <a:off x="259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3" name="Rectangle 55"/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4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5" name="Rectangle 57"/>
            <p:cNvSpPr>
              <a:spLocks noChangeArrowheads="1"/>
            </p:cNvSpPr>
            <p:nvPr/>
          </p:nvSpPr>
          <p:spPr bwMode="auto">
            <a:xfrm>
              <a:off x="3888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6" name="Rectangle 58"/>
            <p:cNvSpPr>
              <a:spLocks noChangeArrowheads="1"/>
            </p:cNvSpPr>
            <p:nvPr/>
          </p:nvSpPr>
          <p:spPr bwMode="auto">
            <a:xfrm>
              <a:off x="403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7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• • •</a:t>
              </a:r>
            </a:p>
          </p:txBody>
        </p:sp>
        <p:sp>
          <p:nvSpPr>
            <p:cNvPr id="69658" name="Line 60"/>
            <p:cNvSpPr>
              <a:spLocks noChangeShapeType="1"/>
            </p:cNvSpPr>
            <p:nvPr/>
          </p:nvSpPr>
          <p:spPr bwMode="auto">
            <a:xfrm>
              <a:off x="268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61"/>
            <p:cNvSpPr>
              <a:spLocks noChangeShapeType="1"/>
            </p:cNvSpPr>
            <p:nvPr/>
          </p:nvSpPr>
          <p:spPr bwMode="auto">
            <a:xfrm>
              <a:off x="2832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62"/>
            <p:cNvSpPr>
              <a:spLocks noChangeShapeType="1"/>
            </p:cNvSpPr>
            <p:nvPr/>
          </p:nvSpPr>
          <p:spPr bwMode="auto">
            <a:xfrm>
              <a:off x="3840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63"/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64"/>
            <p:cNvSpPr>
              <a:spLocks noChangeShapeType="1"/>
            </p:cNvSpPr>
            <p:nvPr/>
          </p:nvSpPr>
          <p:spPr bwMode="auto">
            <a:xfrm>
              <a:off x="412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65"/>
            <p:cNvSpPr>
              <a:spLocks noChangeShapeType="1"/>
            </p:cNvSpPr>
            <p:nvPr/>
          </p:nvSpPr>
          <p:spPr bwMode="auto">
            <a:xfrm>
              <a:off x="2304" y="3208"/>
              <a:ext cx="187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Rectangle 66"/>
            <p:cNvSpPr>
              <a:spLocks noChangeArrowheads="1"/>
            </p:cNvSpPr>
            <p:nvPr/>
          </p:nvSpPr>
          <p:spPr bwMode="auto">
            <a:xfrm>
              <a:off x="3216" y="3112"/>
              <a:ext cx="38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charset="0"/>
                </a:rPr>
                <a:t>w</a:t>
              </a:r>
              <a:r>
                <a:rPr lang="en-US" altLang="zh-CN" sz="1800" b="0">
                  <a:latin typeface="Helvetica" charset="0"/>
                </a:rPr>
                <a:t>+1</a:t>
              </a:r>
              <a:endParaRPr lang="en-US" altLang="zh-CN" sz="1800" b="0" i="1">
                <a:latin typeface="Helvetica" charset="0"/>
              </a:endParaRPr>
            </a:p>
          </p:txBody>
        </p:sp>
        <p:sp>
          <p:nvSpPr>
            <p:cNvPr id="69665" name="Line 67"/>
            <p:cNvSpPr>
              <a:spLocks noChangeShapeType="1"/>
            </p:cNvSpPr>
            <p:nvPr/>
          </p:nvSpPr>
          <p:spPr bwMode="auto">
            <a:xfrm>
              <a:off x="2448" y="1680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Rectangle 68"/>
            <p:cNvSpPr>
              <a:spLocks noChangeArrowheads="1"/>
            </p:cNvSpPr>
            <p:nvPr/>
          </p:nvSpPr>
          <p:spPr bwMode="auto">
            <a:xfrm>
              <a:off x="3216" y="1576"/>
              <a:ext cx="2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060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45882688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707FC-2626-BC43-8A07-2FC945D8A2CA}" type="slidenum">
              <a:rPr lang="zh-CN" altLang="en-US" smtClean="0"/>
              <a:pPr>
                <a:defRPr/>
              </a:pPr>
              <a:t>45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short to long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143000" y="1506537"/>
            <a:ext cx="7848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fun1(unsigned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	return 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) ((word &lt;&lt; 24) &gt;&gt; 24);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fun2(unsigned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	return ((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) word &lt;&lt; 24) &gt;&gt; 24;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Times New Roman" charset="0"/>
                <a:cs typeface="Times New Roman" charset="0"/>
              </a:rPr>
              <a:t>   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w 		</a:t>
            </a:r>
            <a:r>
              <a:rPr lang="zh-CN" altLang="en-US" sz="2400" b="0" dirty="0">
                <a:latin typeface="Times New Roman" charset="0"/>
                <a:cs typeface="Times New Roman" charset="0"/>
              </a:rPr>
              <a:t> 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fun1(w) 		</a:t>
            </a:r>
            <a:r>
              <a:rPr lang="zh-CN" altLang="en-US" sz="2400" b="0" dirty="0">
                <a:latin typeface="Times New Roman" charset="0"/>
                <a:cs typeface="Times New Roman" charset="0"/>
              </a:rPr>
              <a:t>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fun2(w)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0x00000076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0x87654321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0x000000C9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0xEDCBA987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 dirty="0">
              <a:latin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Times New Roman" charset="0"/>
                <a:cs typeface="Times New Roman" charset="0"/>
              </a:rPr>
              <a:t>练习：描述一下两个函数的行为区别</a:t>
            </a:r>
            <a:endParaRPr lang="en-US" altLang="zh-CN" sz="2400" b="0" dirty="0"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1363" y="4089400"/>
            <a:ext cx="4186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cs typeface="Times New Roman" charset="0"/>
              </a:rPr>
              <a:t>00000076	   	00000076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446563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cs typeface="Times New Roman" charset="0"/>
              </a:rPr>
              <a:t>00000021	   	00000021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1363" y="4821238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charset="0"/>
                <a:cs typeface="Times New Roman" charset="0"/>
              </a:rPr>
              <a:t>000000C9	   	FFFFFFC9</a:t>
            </a:r>
            <a:endParaRPr lang="zh-CN" altLang="en-US" sz="2400">
              <a:latin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81363" y="5189538"/>
            <a:ext cx="438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charset="0"/>
                <a:cs typeface="Times New Roman" charset="0"/>
              </a:rPr>
              <a:t>00000087	   	FFFFFF87</a:t>
            </a:r>
            <a:endParaRPr lang="zh-CN" altLang="en-US" sz="240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707FC-2626-BC43-8A07-2FC945D8A2CA}" type="slidenum">
              <a:rPr lang="zh-CN" altLang="en-US" smtClean="0"/>
              <a:pPr>
                <a:defRPr/>
              </a:pPr>
              <a:t>46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long to short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3400" y="1524000"/>
            <a:ext cx="7848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      x  = 53191;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sx</a:t>
            </a:r>
            <a:r>
              <a:rPr lang="en-US" altLang="zh-CN" dirty="0">
                <a:latin typeface="Courier New" charset="0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      y  = -12345;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sy</a:t>
            </a:r>
            <a:r>
              <a:rPr lang="en-US" altLang="zh-CN" dirty="0">
                <a:latin typeface="Courier New" charset="0"/>
              </a:rPr>
              <a:t> = y;</a:t>
            </a:r>
          </a:p>
          <a:p>
            <a:pPr>
              <a:spcBef>
                <a:spcPct val="50000"/>
              </a:spcBef>
            </a:pPr>
            <a:r>
              <a:rPr lang="zh-CN" altLang="en-US" b="0" dirty="0"/>
              <a:t>需要截断数据大小</a:t>
            </a:r>
            <a:endParaRPr lang="en-US" altLang="zh-CN" b="0" dirty="0"/>
          </a:p>
          <a:p>
            <a:pPr>
              <a:spcBef>
                <a:spcPct val="50000"/>
              </a:spcBef>
            </a:pPr>
            <a:r>
              <a:rPr lang="zh-CN" altLang="en-US" b="0" dirty="0"/>
              <a:t>从长类型到短类型转换需要特别注意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13455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29DEC-B865-F54B-A893-D37AF4423FD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Truncating Numbers</a:t>
            </a:r>
          </a:p>
        </p:txBody>
      </p:sp>
      <p:graphicFrame>
        <p:nvGraphicFramePr>
          <p:cNvPr id="751789" name="Group 17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45475" cy="220980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Decimal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Hex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Binary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53191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00 00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00000000 00000000 11001111 11000111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sx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FF FF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11111111 11111111 11001111 11000111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sy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7860" name="Group 174"/>
          <p:cNvGrpSpPr>
            <a:grpSpLocks/>
          </p:cNvGrpSpPr>
          <p:nvPr/>
        </p:nvGrpSpPr>
        <p:grpSpPr bwMode="auto">
          <a:xfrm>
            <a:off x="1295400" y="4052888"/>
            <a:ext cx="5334000" cy="2271712"/>
            <a:chOff x="48" y="2592"/>
            <a:chExt cx="3360" cy="1431"/>
          </a:xfrm>
        </p:grpSpPr>
        <p:grpSp>
          <p:nvGrpSpPr>
            <p:cNvPr id="77861" name="Group 175"/>
            <p:cNvGrpSpPr>
              <a:grpSpLocks/>
            </p:cNvGrpSpPr>
            <p:nvPr/>
          </p:nvGrpSpPr>
          <p:grpSpPr bwMode="auto">
            <a:xfrm>
              <a:off x="1680" y="3792"/>
              <a:ext cx="1728" cy="144"/>
              <a:chOff x="1680" y="3792"/>
              <a:chExt cx="1728" cy="144"/>
            </a:xfrm>
          </p:grpSpPr>
          <p:sp>
            <p:nvSpPr>
              <p:cNvPr id="77884" name="Rectangle 176"/>
              <p:cNvSpPr>
                <a:spLocks noChangeArrowheads="1"/>
              </p:cNvSpPr>
              <p:nvPr/>
            </p:nvSpPr>
            <p:spPr bwMode="auto">
              <a:xfrm>
                <a:off x="168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solidFill>
                    <a:schemeClr val="bg1"/>
                  </a:solidFill>
                  <a:latin typeface="Courier New" charset="0"/>
                </a:endParaRPr>
              </a:p>
            </p:txBody>
          </p:sp>
          <p:sp>
            <p:nvSpPr>
              <p:cNvPr id="77885" name="Rectangle 177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6" name="Rectangle 178"/>
              <p:cNvSpPr>
                <a:spLocks noChangeArrowheads="1"/>
              </p:cNvSpPr>
              <p:nvPr/>
            </p:nvSpPr>
            <p:spPr bwMode="auto">
              <a:xfrm>
                <a:off x="1968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7" name="Rectangle 179"/>
              <p:cNvSpPr>
                <a:spLocks noChangeArrowheads="1"/>
              </p:cNvSpPr>
              <p:nvPr/>
            </p:nvSpPr>
            <p:spPr bwMode="auto">
              <a:xfrm>
                <a:off x="2976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8" name="Rectangle 180"/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9" name="Rectangle 181"/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90" name="Rectangle 182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</p:grpSp>
        <p:sp>
          <p:nvSpPr>
            <p:cNvPr id="77862" name="Rectangle 183"/>
            <p:cNvSpPr>
              <a:spLocks noChangeArrowheads="1"/>
            </p:cNvSpPr>
            <p:nvPr/>
          </p:nvSpPr>
          <p:spPr bwMode="auto">
            <a:xfrm>
              <a:off x="96" y="3792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77863" name="Rectangle 184"/>
            <p:cNvSpPr>
              <a:spLocks noChangeArrowheads="1"/>
            </p:cNvSpPr>
            <p:nvPr/>
          </p:nvSpPr>
          <p:spPr bwMode="auto">
            <a:xfrm>
              <a:off x="48" y="259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77864" name="Line 185"/>
            <p:cNvSpPr>
              <a:spLocks noChangeShapeType="1"/>
            </p:cNvSpPr>
            <p:nvPr/>
          </p:nvSpPr>
          <p:spPr bwMode="auto">
            <a:xfrm>
              <a:off x="172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65" name="Group 186"/>
            <p:cNvGrpSpPr>
              <a:grpSpLocks/>
            </p:cNvGrpSpPr>
            <p:nvPr/>
          </p:nvGrpSpPr>
          <p:grpSpPr bwMode="auto">
            <a:xfrm>
              <a:off x="528" y="2640"/>
              <a:ext cx="2832" cy="144"/>
              <a:chOff x="528" y="2640"/>
              <a:chExt cx="2832" cy="144"/>
            </a:xfrm>
          </p:grpSpPr>
          <p:sp>
            <p:nvSpPr>
              <p:cNvPr id="77871" name="Rectangle 187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  <p:sp>
            <p:nvSpPr>
              <p:cNvPr id="77872" name="Rectangle 188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3" name="Rectangle 189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4" name="Rectangle 190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5" name="Rectangle 191"/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grpSp>
            <p:nvGrpSpPr>
              <p:cNvPr id="77876" name="Group 192"/>
              <p:cNvGrpSpPr>
                <a:grpSpLocks/>
              </p:cNvGrpSpPr>
              <p:nvPr/>
            </p:nvGrpSpPr>
            <p:grpSpPr bwMode="auto">
              <a:xfrm>
                <a:off x="1632" y="2640"/>
                <a:ext cx="1728" cy="144"/>
                <a:chOff x="1632" y="2640"/>
                <a:chExt cx="1728" cy="144"/>
              </a:xfrm>
            </p:grpSpPr>
            <p:sp>
              <p:nvSpPr>
                <p:cNvPr id="77877" name="Rectangle 193"/>
                <p:cNvSpPr>
                  <a:spLocks noChangeArrowheads="1"/>
                </p:cNvSpPr>
                <p:nvPr/>
              </p:nvSpPr>
              <p:spPr bwMode="auto">
                <a:xfrm>
                  <a:off x="163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solidFill>
                      <a:schemeClr val="bg1"/>
                    </a:solidFill>
                    <a:latin typeface="Courier New" charset="0"/>
                  </a:endParaRPr>
                </a:p>
              </p:txBody>
            </p:sp>
            <p:sp>
              <p:nvSpPr>
                <p:cNvPr id="77878" name="Rectangle 194"/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79" name="Rectangle 195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0" name="Rectangle 196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1" name="Rectangle 197"/>
                <p:cNvSpPr>
                  <a:spLocks noChangeArrowheads="1"/>
                </p:cNvSpPr>
                <p:nvPr/>
              </p:nvSpPr>
              <p:spPr bwMode="auto">
                <a:xfrm>
                  <a:off x="307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2" name="Rectangle 198"/>
                <p:cNvSpPr>
                  <a:spLocks noChangeArrowheads="1"/>
                </p:cNvSpPr>
                <p:nvPr/>
              </p:nvSpPr>
              <p:spPr bwMode="auto">
                <a:xfrm>
                  <a:off x="321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3" name="Rectangle 199"/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>
                      <a:latin typeface="Courier New" charset="0"/>
                    </a:rPr>
                    <a:t>• • •</a:t>
                  </a:r>
                </a:p>
              </p:txBody>
            </p:sp>
          </p:grpSp>
        </p:grpSp>
        <p:sp>
          <p:nvSpPr>
            <p:cNvPr id="77866" name="Line 200"/>
            <p:cNvSpPr>
              <a:spLocks noChangeShapeType="1"/>
            </p:cNvSpPr>
            <p:nvPr/>
          </p:nvSpPr>
          <p:spPr bwMode="auto">
            <a:xfrm>
              <a:off x="187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Line 201"/>
            <p:cNvSpPr>
              <a:spLocks noChangeShapeType="1"/>
            </p:cNvSpPr>
            <p:nvPr/>
          </p:nvSpPr>
          <p:spPr bwMode="auto">
            <a:xfrm>
              <a:off x="2016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8" name="Line 202"/>
            <p:cNvSpPr>
              <a:spLocks noChangeShapeType="1"/>
            </p:cNvSpPr>
            <p:nvPr/>
          </p:nvSpPr>
          <p:spPr bwMode="auto">
            <a:xfrm>
              <a:off x="3024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9" name="Line 203"/>
            <p:cNvSpPr>
              <a:spLocks noChangeShapeType="1"/>
            </p:cNvSpPr>
            <p:nvPr/>
          </p:nvSpPr>
          <p:spPr bwMode="auto">
            <a:xfrm>
              <a:off x="316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0" name="Line 204"/>
            <p:cNvSpPr>
              <a:spLocks noChangeShapeType="1"/>
            </p:cNvSpPr>
            <p:nvPr/>
          </p:nvSpPr>
          <p:spPr bwMode="auto">
            <a:xfrm>
              <a:off x="331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184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B325D-B74B-0B41-A10A-498A47AA67B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Truncating Numbers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ea typeface="宋体" charset="-122"/>
              </a:rPr>
              <a:t>Unsigned Truncating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ea typeface="宋体" charset="-122"/>
              </a:rPr>
              <a:t>Signed Truncating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ea typeface="宋体" charset="-122"/>
              </a:rPr>
              <a:t>先当作无符号数去截断，然后转换为有符号数</a:t>
            </a: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</p:txBody>
      </p:sp>
      <p:graphicFrame>
        <p:nvGraphicFramePr>
          <p:cNvPr id="7987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209800"/>
          <a:ext cx="762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3505200" imgH="241300" progId="Equation.3">
                  <p:embed/>
                </p:oleObj>
              </mc:Choice>
              <mc:Fallback>
                <p:oleObj name="Microsoft 公式 3.0" r:id="rId3" imgW="3505200" imgH="241300" progId="Equation.3">
                  <p:embed/>
                  <p:pic>
                    <p:nvPicPr>
                      <p:cNvPr id="7987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620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3962400"/>
          <a:ext cx="7772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900" imgH="241300" progId="Equation.DSMT4">
                  <p:embed/>
                </p:oleObj>
              </mc:Choice>
              <mc:Fallback>
                <p:oleObj name="Equation" r:id="rId5" imgW="3898900" imgH="241300" progId="Equation.DSMT4">
                  <p:embed/>
                  <p:pic>
                    <p:nvPicPr>
                      <p:cNvPr id="7987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7772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33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881731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Binary</a:t>
            </a:r>
            <a:r>
              <a:rPr kumimoji="1" lang="zh-CN" altLang="en-US" dirty="0"/>
              <a:t>原本的含义与非负整数正好对应</a:t>
            </a:r>
            <a:endParaRPr kumimoji="1" lang="en-US" altLang="zh-CN" dirty="0"/>
          </a:p>
          <a:p>
            <a:r>
              <a:rPr kumimoji="1" lang="zh-CN" altLang="en-US" dirty="0"/>
              <a:t>负数如何用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表达？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解决思路：</a:t>
            </a:r>
            <a:r>
              <a:rPr kumimoji="1" lang="zh-CN" altLang="en-US" b="1" dirty="0">
                <a:solidFill>
                  <a:srgbClr val="FF0000"/>
                </a:solidFill>
              </a:rPr>
              <a:t>映射</a:t>
            </a:r>
            <a:r>
              <a:rPr kumimoji="1" lang="en-US" altLang="zh-CN" dirty="0"/>
              <a:t>(mapping)</a:t>
            </a:r>
          </a:p>
          <a:p>
            <a:pPr lvl="1"/>
            <a:r>
              <a:rPr kumimoji="1" lang="zh-CN" altLang="en-US" dirty="0"/>
              <a:t>将负数段映射到一个不使用的非负数段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对有限范围的整数成立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最好不影响正数和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zh-CN" altLang="en-US" dirty="0"/>
              <a:t>且最好负数和映射到的整数在某种意义上是“</a:t>
            </a:r>
            <a:r>
              <a:rPr kumimoji="1" lang="zh-CN" altLang="en-US" b="1" dirty="0">
                <a:solidFill>
                  <a:srgbClr val="FF0000"/>
                </a:solidFill>
              </a:rPr>
              <a:t>等价</a:t>
            </a:r>
            <a:r>
              <a:rPr kumimoji="1" lang="zh-CN" altLang="en-US" dirty="0"/>
              <a:t>”的，可以直接进行运算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212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2C944-EFD9-7AEB-FF38-C2A6D5B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截断在人工智能中的应用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5F7CCF-B8F1-4BF1-6845-7C2C981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DC2D94B-2AB7-254F-86FE-4FB0AC2B990F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4" name="图片 22">
            <a:extLst>
              <a:ext uri="{FF2B5EF4-FFF2-40B4-BE49-F238E27FC236}">
                <a16:creationId xmlns:a16="http://schemas.microsoft.com/office/drawing/2014/main" id="{16109F7C-CA64-4A43-EC3E-BB65A27EE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064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2">
            <a:extLst>
              <a:ext uri="{FF2B5EF4-FFF2-40B4-BE49-F238E27FC236}">
                <a16:creationId xmlns:a16="http://schemas.microsoft.com/office/drawing/2014/main" id="{F83FE4C5-C290-27CD-FCA8-19CDE3CC8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4" t="1270" r="-42514" b="-1270"/>
          <a:stretch/>
        </p:blipFill>
        <p:spPr bwMode="auto">
          <a:xfrm>
            <a:off x="76200" y="3200400"/>
            <a:ext cx="75279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C11C96-86DC-4EA4-0951-BCB24FED0E98}"/>
              </a:ext>
            </a:extLst>
          </p:cNvPr>
          <p:cNvSpPr txBox="1"/>
          <p:nvPr/>
        </p:nvSpPr>
        <p:spPr>
          <a:xfrm flipH="1">
            <a:off x="692197" y="1629281"/>
            <a:ext cx="829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精度缩放，压缩数据减少计算和存储开销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精度损失很小，几乎可以忽略不计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典型的深度学习模型用</a:t>
            </a:r>
            <a:r>
              <a:rPr lang="en-US" altLang="zh-CN" sz="2400" dirty="0"/>
              <a:t>8</a:t>
            </a:r>
            <a:r>
              <a:rPr lang="zh-CN" altLang="en-US" sz="2400" dirty="0"/>
              <a:t>位数据就可以达到</a:t>
            </a:r>
            <a:r>
              <a:rPr lang="en-US" altLang="zh-CN" sz="2400" dirty="0"/>
              <a:t>95%</a:t>
            </a:r>
            <a:r>
              <a:rPr lang="zh-CN" altLang="en-US" sz="2400" dirty="0"/>
              <a:t>的精度</a:t>
            </a:r>
          </a:p>
        </p:txBody>
      </p:sp>
    </p:spTree>
    <p:extLst>
      <p:ext uri="{BB962C8B-B14F-4D97-AF65-F5344CB8AC3E}">
        <p14:creationId xmlns:p14="http://schemas.microsoft.com/office/powerpoint/2010/main" val="2479574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991600" cy="4419600"/>
          </a:xfrm>
        </p:spPr>
        <p:txBody>
          <a:bodyPr/>
          <a:lstStyle/>
          <a:p>
            <a:pPr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float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sum_elements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( float a[], unsigned length )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</a:t>
            </a:r>
          </a:p>
          <a:p>
            <a:pPr>
              <a:buFontTx/>
              <a:buNone/>
            </a:pP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float result = 0;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for (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= 0;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&lt;= length – 1;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++)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	result += a[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] ;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}</a:t>
            </a:r>
          </a:p>
          <a:p>
            <a:pPr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当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length=0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时，应该返回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0.0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，但实际会遇到内存错误，为什么？</a:t>
            </a:r>
            <a:endParaRPr kumimoji="1" lang="en-US" altLang="zh-CN" sz="2400" dirty="0">
              <a:solidFill>
                <a:srgbClr val="FF0000"/>
              </a:solidFill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46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Prototype for library function </a:t>
            </a:r>
            <a:r>
              <a:rPr lang="en-US" altLang="zh-CN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const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char *s); /*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is unsigned */</a:t>
            </a:r>
          </a:p>
          <a:p>
            <a:pPr>
              <a:buFontTx/>
              <a:buNone/>
            </a:pPr>
            <a:endParaRPr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Determine whether string s is longer than string t */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WARNING: This function is buggy */</a:t>
            </a:r>
          </a:p>
          <a:p>
            <a:pPr>
              <a:buFontTx/>
              <a:buNone/>
            </a:pP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strlonger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(char *s, char *t) {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	return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(s) -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(t) &gt; 0;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77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FreeBSD’s implementation of </a:t>
            </a:r>
            <a:r>
              <a:rPr lang="en-US" altLang="zh-CN" sz="2800" dirty="0" err="1">
                <a:latin typeface="Times New Roman" charset="0"/>
                <a:ea typeface="宋体" charset="-122"/>
                <a:cs typeface="Times New Roman" charset="0"/>
              </a:rPr>
              <a:t>getpeername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 (</a:t>
            </a:r>
            <a:r>
              <a:rPr lang="mr-IN" altLang="zh-CN" sz="2800" dirty="0">
                <a:latin typeface="Times New Roman" charset="0"/>
                <a:ea typeface="宋体" charset="-122"/>
                <a:cs typeface="Times New Roman" charset="0"/>
              </a:rPr>
              <a:t>…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)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8768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Declaration of library function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src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n);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Kernel memory region holding user-accessible data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#define KSIZE 1024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char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kbuf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[KSIZE];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Copy at most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 bytes from kernel region to user buffer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int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copy_from_kernel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(void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user_dest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int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Byte count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 is minimum of buffer size and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 	int len = KSIZE &lt; maxlen ? KSIZE : </a:t>
            </a:r>
            <a:r>
              <a:rPr lang="nl-NL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	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user_dest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kbuf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); </a:t>
            </a:r>
            <a:r>
              <a:rPr lang="en-US" altLang="zh-CN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// </a:t>
            </a:r>
            <a:r>
              <a:rPr lang="zh-CN" altLang="en-US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如果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zh-CN" altLang="en-US" sz="2400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是个负值</a:t>
            </a:r>
            <a:endParaRPr lang="en-US" altLang="zh-CN" sz="2400" dirty="0">
              <a:solidFill>
                <a:srgbClr val="00B0F0"/>
              </a:solidFill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	return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  }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7DC466-58B1-9241-0C34-010E458D8700}"/>
              </a:ext>
            </a:extLst>
          </p:cNvPr>
          <p:cNvSpPr/>
          <p:nvPr/>
        </p:nvSpPr>
        <p:spPr bwMode="auto">
          <a:xfrm>
            <a:off x="5077557" y="1835727"/>
            <a:ext cx="1371600" cy="4572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noFill/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F1D454-7F62-BF86-EDDC-5612992ABB2F}"/>
              </a:ext>
            </a:extLst>
          </p:cNvPr>
          <p:cNvSpPr/>
          <p:nvPr/>
        </p:nvSpPr>
        <p:spPr bwMode="auto">
          <a:xfrm>
            <a:off x="5577840" y="4437184"/>
            <a:ext cx="1508760" cy="4572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noFill/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3270E12C-AF00-E730-5D5F-1B61A6D7F7D8}"/>
              </a:ext>
            </a:extLst>
          </p:cNvPr>
          <p:cNvSpPr/>
          <p:nvPr/>
        </p:nvSpPr>
        <p:spPr bwMode="auto">
          <a:xfrm>
            <a:off x="5943600" y="2303583"/>
            <a:ext cx="304800" cy="2133601"/>
          </a:xfrm>
          <a:prstGeom prst="upDown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noFill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7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4835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79" y="3264723"/>
            <a:ext cx="615950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b="0" i="1" dirty="0"/>
              <a:t>s</a:t>
            </a:r>
            <a:r>
              <a:rPr lang="en-US" sz="2000" b="0" dirty="0"/>
              <a:t>		=	 </a:t>
            </a:r>
            <a:r>
              <a:rPr lang="en-US" sz="2000" b="0" dirty="0" err="1"/>
              <a:t>UAdd</a:t>
            </a:r>
            <a:r>
              <a:rPr lang="en-US" sz="2000" b="0" i="1" baseline="-25000" dirty="0" err="1"/>
              <a:t>w</a:t>
            </a:r>
            <a:r>
              <a:rPr lang="en-US" sz="2000" b="0" dirty="0"/>
              <a:t>(</a:t>
            </a:r>
            <a:r>
              <a:rPr lang="en-US" sz="2000" b="0" i="1" dirty="0"/>
              <a:t>u</a:t>
            </a:r>
            <a:r>
              <a:rPr lang="en-US" sz="2000" b="0" dirty="0"/>
              <a:t> , </a:t>
            </a:r>
            <a:r>
              <a:rPr lang="en-US" sz="2000" b="0" i="1" dirty="0"/>
              <a:t>v</a:t>
            </a:r>
            <a:r>
              <a:rPr lang="en-US" sz="2000" b="0" dirty="0"/>
              <a:t>)	=	</a:t>
            </a:r>
            <a:r>
              <a:rPr lang="en-US" sz="2000" b="0" i="1" dirty="0"/>
              <a:t>u</a:t>
            </a:r>
            <a:r>
              <a:rPr lang="en-US" sz="2000" b="0" dirty="0"/>
              <a:t> + </a:t>
            </a:r>
            <a:r>
              <a:rPr lang="en-US" sz="2000" b="0" i="1" dirty="0"/>
              <a:t>v</a:t>
            </a:r>
            <a:r>
              <a:rPr lang="en-US" sz="2000" b="0" dirty="0"/>
              <a:t>  mod 2</a:t>
            </a:r>
            <a:r>
              <a:rPr lang="en-US" sz="2000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Operands: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Discard Carry: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UAdd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nsigned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3" grpId="0" animBg="1"/>
      <p:bldP spid="59" grpId="0"/>
      <p:bldP spid="60" grpId="0" animBg="1"/>
      <p:bldP spid="63" grpId="0" animBg="1"/>
      <p:bldP spid="216" grpId="0"/>
      <p:bldP spid="217" grpId="0" animBg="1"/>
      <p:bldP spid="220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Operands: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Discard Carry: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UAdd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nsigned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45D4D3D-888A-912D-35E6-B5EF8D53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44F9D4-DC61-5A66-ED0E-348DB3CB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9" y="3264723"/>
            <a:ext cx="61595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b="0" ker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b="0" ker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b="0" ker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b="0" i="1" kern="0"/>
              <a:t>s</a:t>
            </a:r>
            <a:r>
              <a:rPr lang="en-US" sz="2000" b="0" kern="0"/>
              <a:t>		=	 UAdd</a:t>
            </a:r>
            <a:r>
              <a:rPr lang="en-US" sz="2000" b="0" i="1" kern="0" baseline="-25000"/>
              <a:t>w</a:t>
            </a:r>
            <a:r>
              <a:rPr lang="en-US" sz="2000" b="0" kern="0"/>
              <a:t>(</a:t>
            </a:r>
            <a:r>
              <a:rPr lang="en-US" sz="2000" b="0" i="1" kern="0"/>
              <a:t>u</a:t>
            </a:r>
            <a:r>
              <a:rPr lang="en-US" sz="2000" b="0" kern="0"/>
              <a:t> , </a:t>
            </a:r>
            <a:r>
              <a:rPr lang="en-US" sz="2000" b="0" i="1" kern="0"/>
              <a:t>v</a:t>
            </a:r>
            <a:r>
              <a:rPr lang="en-US" sz="2000" b="0" kern="0"/>
              <a:t>)	=	</a:t>
            </a:r>
            <a:r>
              <a:rPr lang="en-US" sz="2000" b="0" i="1" kern="0"/>
              <a:t>u</a:t>
            </a:r>
            <a:r>
              <a:rPr lang="en-US" sz="2000" b="0" kern="0"/>
              <a:t> + </a:t>
            </a:r>
            <a:r>
              <a:rPr lang="en-US" sz="2000" b="0" i="1" kern="0"/>
              <a:t>v</a:t>
            </a:r>
            <a:r>
              <a:rPr lang="en-US" sz="2000" b="0" kern="0"/>
              <a:t>  mod 2</a:t>
            </a:r>
            <a:r>
              <a:rPr lang="en-US" sz="2000" b="0" i="1" kern="0" baseline="30000"/>
              <a:t>w</a:t>
            </a:r>
            <a:endParaRPr lang="en-US" sz="2000" b="0" i="1" kern="0" baseline="30000" dirty="0"/>
          </a:p>
        </p:txBody>
      </p:sp>
    </p:spTree>
    <p:extLst>
      <p:ext uri="{BB962C8B-B14F-4D97-AF65-F5344CB8AC3E}">
        <p14:creationId xmlns:p14="http://schemas.microsoft.com/office/powerpoint/2010/main" val="88277318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886201" y="197230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197230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014850"/>
            <a:ext cx="37480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dirty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dirty="0"/>
              <a:t>4-bit integers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en-US" dirty="0"/>
              <a:t>Compute true sum Add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marL="635000" lvl="1" indent="-228600" eaLnBrk="1" hangingPunct="1">
              <a:defRPr/>
            </a:pPr>
            <a:r>
              <a:rPr lang="en-US" dirty="0"/>
              <a:t>Values increase linearly with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</a:p>
          <a:p>
            <a:pPr marL="635000" lvl="1" indent="-228600" eaLnBrk="1" hangingPunct="1">
              <a:defRPr/>
            </a:pPr>
            <a:r>
              <a:rPr lang="en-US" dirty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85477" y="548671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1978566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Wraps Around</a:t>
            </a:r>
          </a:p>
          <a:p>
            <a:pPr lvl="1" eaLnBrk="1" hangingPunct="1">
              <a:defRPr/>
            </a:pPr>
            <a:r>
              <a:rPr lang="en-US" dirty="0"/>
              <a:t>If true sum ≥ 2</a:t>
            </a:r>
            <a:r>
              <a:rPr lang="en-US" i="1" baseline="30000" dirty="0"/>
              <a:t>w</a:t>
            </a:r>
          </a:p>
          <a:p>
            <a:pPr lvl="1" eaLnBrk="1" hangingPunct="1">
              <a:defRPr/>
            </a:pPr>
            <a:r>
              <a:rPr lang="en-US" dirty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</a:t>
              </a:r>
              <a:r>
                <a:rPr kumimoji="0" 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UAdd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91807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Unsigned Addition</a:t>
            </a:r>
            <a:endParaRPr lang="en-US" altLang="zh-CN">
              <a:ea typeface="宋体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dirty="0">
                <a:ea typeface="宋体" charset="-122"/>
              </a:rPr>
              <a:t>Write a function with the following prototype: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 Determine whether arguments can be added without overflow */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uadd_ok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(unsigned x, unsigned y);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charset="0"/>
                <a:ea typeface="宋体" charset="-122"/>
                <a:cs typeface="Times New Roman" charset="0"/>
              </a:rPr>
              <a:t>/*This function should return 1 if arguments x and y can be added without causing overflow*/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5343525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kumimoji="1" lang="en-US" altLang="zh-CN" sz="2800" dirty="0"/>
              <a:t>Overflow if (X+Y) &lt; X</a:t>
            </a:r>
          </a:p>
        </p:txBody>
      </p:sp>
    </p:spTree>
    <p:extLst>
      <p:ext uri="{BB962C8B-B14F-4D97-AF65-F5344CB8AC3E}">
        <p14:creationId xmlns:p14="http://schemas.microsoft.com/office/powerpoint/2010/main" val="15784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FCE49-7E72-4745-864D-FD1A98DBF37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补码的映射关系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874713" y="1487786"/>
            <a:ext cx="7202487" cy="5014913"/>
            <a:chOff x="528" y="1056"/>
            <a:chExt cx="4537" cy="3159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grpSp>
          <p:nvGrpSpPr>
            <p:cNvPr id="40969" name="Group 8"/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40974" name="Oval 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76" name="Line 11"/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Oval 12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8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15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1" name="Text Box 16"/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TMin</a:t>
                </a:r>
              </a:p>
            </p:txBody>
          </p:sp>
          <p:sp>
            <p:nvSpPr>
              <p:cNvPr id="40982" name="Oval 17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–1</a:t>
                </a:r>
              </a:p>
            </p:txBody>
          </p:sp>
          <p:sp>
            <p:nvSpPr>
              <p:cNvPr id="40984" name="Oval 1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5" name="Text Box 20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–2</a:t>
                </a:r>
              </a:p>
            </p:txBody>
          </p:sp>
          <p:sp>
            <p:nvSpPr>
              <p:cNvPr id="40986" name="Oval 21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7" name="Oval 22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8" name="Oval 23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9" name="Oval 2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0" name="Oval 2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1" name="Freeform 26"/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Freeform 27"/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Freeform 28"/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Text Box 29"/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95" name="Text Box 30"/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</a:p>
            </p:txBody>
          </p:sp>
          <p:sp>
            <p:nvSpPr>
              <p:cNvPr id="40996" name="Text Box 3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  <a:r>
                  <a:rPr lang="en-US" altLang="zh-CN" sz="1800" b="0">
                    <a:latin typeface="Helvetica" charset="0"/>
                  </a:rPr>
                  <a:t> – 1</a:t>
                </a:r>
                <a:endParaRPr lang="en-US" altLang="zh-CN" sz="1800" b="0" i="1">
                  <a:latin typeface="Helvetica" charset="0"/>
                </a:endParaRPr>
              </a:p>
            </p:txBody>
          </p:sp>
          <p:sp>
            <p:nvSpPr>
              <p:cNvPr id="40997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98" name="Text Box 33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  </a:t>
                </a:r>
                <a:r>
                  <a:rPr lang="en-US" altLang="zh-CN" sz="1800" b="0">
                    <a:latin typeface="Helvetica" charset="0"/>
                  </a:rPr>
                  <a:t>+ 1</a:t>
                </a:r>
                <a:endParaRPr lang="en-US" altLang="zh-CN" sz="1800" b="0" i="1">
                  <a:latin typeface="Helvetica" charset="0"/>
                </a:endParaRPr>
              </a:p>
            </p:txBody>
          </p:sp>
        </p:grpSp>
        <p:sp>
          <p:nvSpPr>
            <p:cNvPr id="40970" name="Rectangle 34"/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 dirty="0">
                  <a:latin typeface="Helvetica" charset="0"/>
                </a:rPr>
                <a:t>2’</a:t>
              </a:r>
              <a:r>
                <a:rPr lang="en-US" altLang="zh-CN" sz="2000" b="0" dirty="0">
                  <a:latin typeface="Helvetica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charset="0"/>
                </a:rPr>
                <a:t>Range</a:t>
              </a:r>
            </a:p>
          </p:txBody>
        </p:sp>
        <p:sp>
          <p:nvSpPr>
            <p:cNvPr id="40971" name="Freeform 35"/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Freeform 36"/>
            <p:cNvSpPr>
              <a:spLocks/>
            </p:cNvSpPr>
            <p:nvPr/>
          </p:nvSpPr>
          <p:spPr bwMode="auto">
            <a:xfrm flipH="1">
              <a:off x="4080" y="110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4272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Range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102F907-2B4A-CE4E-B19D-5129586EE2A7}"/>
              </a:ext>
            </a:extLst>
          </p:cNvPr>
          <p:cNvSpPr/>
          <p:nvPr/>
        </p:nvSpPr>
        <p:spPr>
          <a:xfrm>
            <a:off x="8363520" y="4631501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F755F8-8417-4347-9EDB-ECDDF6CE1619}"/>
              </a:ext>
            </a:extLst>
          </p:cNvPr>
          <p:cNvSpPr/>
          <p:nvPr/>
        </p:nvSpPr>
        <p:spPr>
          <a:xfrm>
            <a:off x="8350259" y="319446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159AB-D4F6-764F-A464-7746C186E2AC}"/>
              </a:ext>
            </a:extLst>
          </p:cNvPr>
          <p:cNvSpPr/>
          <p:nvPr/>
        </p:nvSpPr>
        <p:spPr>
          <a:xfrm>
            <a:off x="8350259" y="2876490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EEF6B-B7AC-1345-BA71-39C5212441EE}"/>
              </a:ext>
            </a:extLst>
          </p:cNvPr>
          <p:cNvSpPr/>
          <p:nvPr/>
        </p:nvSpPr>
        <p:spPr>
          <a:xfrm>
            <a:off x="8350259" y="1552545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A679F0A-0A3C-0E42-9929-97797D7DAF2D}"/>
              </a:ext>
            </a:extLst>
          </p:cNvPr>
          <p:cNvSpPr/>
          <p:nvPr/>
        </p:nvSpPr>
        <p:spPr>
          <a:xfrm>
            <a:off x="6934200" y="4781490"/>
            <a:ext cx="407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3BD701-417A-A14F-AEE1-8695848DCD72}"/>
              </a:ext>
            </a:extLst>
          </p:cNvPr>
          <p:cNvSpPr/>
          <p:nvPr/>
        </p:nvSpPr>
        <p:spPr>
          <a:xfrm>
            <a:off x="6948364" y="6124545"/>
            <a:ext cx="449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39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60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Addition Forms an Abelian Group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zh-CN" altLang="en-US" dirty="0">
                <a:ea typeface="宋体" charset="-122"/>
              </a:rPr>
              <a:t>阿贝尔群</a:t>
            </a:r>
            <a:r>
              <a:rPr kumimoji="1" lang="en-US" altLang="zh-CN" dirty="0">
                <a:ea typeface="宋体" charset="-122"/>
              </a:rPr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283"/>
            <a:ext cx="80010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加法结果是封闭的（还在同样的数据范围内）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charset="-122"/>
              </a:rPr>
              <a:t>0  </a:t>
            </a:r>
            <a:r>
              <a:rPr kumimoji="1" lang="en-US" altLang="zh-CN" dirty="0">
                <a:ea typeface="宋体" charset="-122"/>
                <a:sym typeface="Symbol" charset="2"/>
              </a:rPr>
              <a:t></a:t>
            </a:r>
            <a:r>
              <a:rPr kumimoji="1" lang="en-US" altLang="zh-CN" dirty="0">
                <a:ea typeface="宋体" charset="-122"/>
              </a:rPr>
              <a:t> 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   </a:t>
            </a:r>
            <a:r>
              <a:rPr kumimoji="1" lang="en-US" altLang="zh-CN" dirty="0">
                <a:ea typeface="宋体" charset="-122"/>
                <a:sym typeface="Symbol" charset="2"/>
              </a:rPr>
              <a:t></a:t>
            </a:r>
            <a:r>
              <a:rPr kumimoji="1" lang="en-US" altLang="zh-CN" dirty="0">
                <a:ea typeface="宋体" charset="-122"/>
              </a:rPr>
              <a:t>  2</a:t>
            </a:r>
            <a:r>
              <a:rPr kumimoji="1" lang="en-US" altLang="zh-CN" i="1" baseline="30000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 –1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交换律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t</a:t>
            </a:r>
            <a:r>
              <a:rPr kumimoji="1" lang="en-US" altLang="zh-CN" dirty="0">
                <a:ea typeface="宋体" charset="-122"/>
              </a:rPr>
              <a:t>, 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 err="1">
                <a:ea typeface="宋体" charset="-122"/>
              </a:rPr>
              <a:t>u</a:t>
            </a:r>
            <a:r>
              <a:rPr kumimoji="1" lang="en-US" altLang="zh-CN" dirty="0" err="1">
                <a:ea typeface="宋体" charset="-122"/>
              </a:rPr>
              <a:t>,</a:t>
            </a:r>
            <a:r>
              <a:rPr kumimoji="1" lang="en-US" altLang="zh-CN" i="1" dirty="0" err="1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 = 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t</a:t>
            </a:r>
            <a:r>
              <a:rPr kumimoji="1" lang="en-US" altLang="zh-CN" dirty="0">
                <a:ea typeface="宋体" charset="-122"/>
              </a:rPr>
              <a:t>, 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>
                <a:ea typeface="宋体" charset="-122"/>
              </a:rPr>
              <a:t>有一个单位元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0)  =  </a:t>
            </a:r>
            <a:r>
              <a:rPr kumimoji="1" lang="en-US" altLang="zh-CN" i="1" dirty="0">
                <a:ea typeface="宋体" charset="-122"/>
              </a:rPr>
              <a:t>u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>
                <a:ea typeface="宋体" charset="-122"/>
              </a:rPr>
              <a:t>每个元素都有一个加法逆元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ea typeface="宋体" charset="-122"/>
              </a:rPr>
              <a:t>Let 	</a:t>
            </a:r>
            <a:r>
              <a:rPr kumimoji="1" lang="en-US" altLang="zh-CN" dirty="0" err="1">
                <a:ea typeface="宋体" charset="-122"/>
              </a:rPr>
              <a:t>UComp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  = 2</a:t>
            </a:r>
            <a:r>
              <a:rPr kumimoji="1" lang="en-US" altLang="zh-CN" i="1" baseline="30000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 – </a:t>
            </a:r>
            <a:r>
              <a:rPr kumimoji="1" lang="en-US" altLang="zh-CN" i="1" dirty="0">
                <a:ea typeface="宋体" charset="-122"/>
              </a:rPr>
              <a:t>u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dirty="0" err="1">
                <a:ea typeface="宋体" charset="-122"/>
              </a:rPr>
              <a:t>UComp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))  =  0</a:t>
            </a:r>
          </a:p>
          <a:p>
            <a:pPr lvl="1">
              <a:lnSpc>
                <a:spcPct val="140000"/>
              </a:lnSpc>
            </a:pPr>
            <a:endParaRPr kumimoji="1"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107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" y="3316207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Operands: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Discard Carry: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TAdd</a:t>
            </a:r>
            <a:r>
              <a: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,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474C-A803-6DAF-ABF4-425955C1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Addition-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4C7B0-46C8-EE56-BD81-6FBBD16D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305800" cy="10863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                    5                       -5                    -5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               +(-4)                  +  4                 +(-4)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5AE74-0AF7-446E-55C5-8864888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62</a:t>
            </a:fld>
            <a:endParaRPr lang="en-US" altLang="zh-CN" b="1"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1C3430-89AB-9D31-82E8-A7955C724C70}"/>
              </a:ext>
            </a:extLst>
          </p:cNvPr>
          <p:cNvCxnSpPr/>
          <p:nvPr/>
        </p:nvCxnSpPr>
        <p:spPr bwMode="auto">
          <a:xfrm>
            <a:off x="4572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F8D9A4-4191-D4DE-B30B-F8B6F176ACC3}"/>
              </a:ext>
            </a:extLst>
          </p:cNvPr>
          <p:cNvCxnSpPr/>
          <p:nvPr/>
        </p:nvCxnSpPr>
        <p:spPr bwMode="auto">
          <a:xfrm>
            <a:off x="23622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9A0048-2867-C3CE-8DC0-3791E069E51D}"/>
              </a:ext>
            </a:extLst>
          </p:cNvPr>
          <p:cNvCxnSpPr/>
          <p:nvPr/>
        </p:nvCxnSpPr>
        <p:spPr bwMode="auto">
          <a:xfrm>
            <a:off x="4696597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C8E35C-92E8-A913-2F60-271D577069A7}"/>
              </a:ext>
            </a:extLst>
          </p:cNvPr>
          <p:cNvCxnSpPr/>
          <p:nvPr/>
        </p:nvCxnSpPr>
        <p:spPr bwMode="auto">
          <a:xfrm>
            <a:off x="68580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0A4770-CC7E-6AF2-923A-22BD5859407D}"/>
              </a:ext>
            </a:extLst>
          </p:cNvPr>
          <p:cNvSpPr txBox="1">
            <a:spLocks/>
          </p:cNvSpPr>
          <p:nvPr/>
        </p:nvSpPr>
        <p:spPr bwMode="auto">
          <a:xfrm>
            <a:off x="609600" y="2819400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9                    1                       -1                    -9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B4091E5-DAD3-C6D9-CB42-F57CFBB28C86}"/>
              </a:ext>
            </a:extLst>
          </p:cNvPr>
          <p:cNvSpPr txBox="1">
            <a:spLocks/>
          </p:cNvSpPr>
          <p:nvPr/>
        </p:nvSpPr>
        <p:spPr bwMode="auto">
          <a:xfrm>
            <a:off x="419100" y="4134365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0101               0101                 1011               1011</a:t>
            </a:r>
          </a:p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+ 0100            +1100             +  0100             +1100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B9905D-2DBC-43DF-C1C9-8A377D0AB70C}"/>
              </a:ext>
            </a:extLst>
          </p:cNvPr>
          <p:cNvCxnSpPr/>
          <p:nvPr/>
        </p:nvCxnSpPr>
        <p:spPr bwMode="auto">
          <a:xfrm>
            <a:off x="486032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D6FC36-D830-E284-2DE7-3EB101583EBE}"/>
              </a:ext>
            </a:extLst>
          </p:cNvPr>
          <p:cNvCxnSpPr/>
          <p:nvPr/>
        </p:nvCxnSpPr>
        <p:spPr bwMode="auto">
          <a:xfrm>
            <a:off x="2471596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F45F87-A78B-5FF6-2043-E1D128D7139E}"/>
              </a:ext>
            </a:extLst>
          </p:cNvPr>
          <p:cNvCxnSpPr/>
          <p:nvPr/>
        </p:nvCxnSpPr>
        <p:spPr bwMode="auto">
          <a:xfrm>
            <a:off x="4572000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B648E0-295A-D05F-FA05-9A6EB407F279}"/>
              </a:ext>
            </a:extLst>
          </p:cNvPr>
          <p:cNvCxnSpPr/>
          <p:nvPr/>
        </p:nvCxnSpPr>
        <p:spPr bwMode="auto">
          <a:xfrm>
            <a:off x="6705600" y="522073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53C0841-7A5F-44A7-5538-8C67C7F84502}"/>
              </a:ext>
            </a:extLst>
          </p:cNvPr>
          <p:cNvSpPr txBox="1">
            <a:spLocks/>
          </p:cNvSpPr>
          <p:nvPr/>
        </p:nvSpPr>
        <p:spPr bwMode="auto">
          <a:xfrm>
            <a:off x="543697" y="5254629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1001               0001                1111                0111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06E482-AE6F-B34A-3DA2-BA09D3B7F454}"/>
              </a:ext>
            </a:extLst>
          </p:cNvPr>
          <p:cNvSpPr txBox="1">
            <a:spLocks/>
          </p:cNvSpPr>
          <p:nvPr/>
        </p:nvSpPr>
        <p:spPr bwMode="auto">
          <a:xfrm>
            <a:off x="305820" y="5716155"/>
            <a:ext cx="8305800" cy="59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-7                   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-1                    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8CCF9D-5585-950E-1B9A-CEC3A01563E8}"/>
              </a:ext>
            </a:extLst>
          </p:cNvPr>
          <p:cNvSpPr txBox="1"/>
          <p:nvPr/>
        </p:nvSpPr>
        <p:spPr>
          <a:xfrm>
            <a:off x="2133600" y="1380579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位宽是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，其中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位符号位，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位数值位</a:t>
            </a:r>
          </a:p>
        </p:txBody>
      </p:sp>
    </p:spTree>
    <p:extLst>
      <p:ext uri="{BB962C8B-B14F-4D97-AF65-F5344CB8AC3E}">
        <p14:creationId xmlns:p14="http://schemas.microsoft.com/office/powerpoint/2010/main" val="24465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Functionality</a:t>
            </a:r>
          </a:p>
          <a:p>
            <a:pPr lvl="1" eaLnBrk="1" hangingPunct="1">
              <a:defRPr/>
            </a:pPr>
            <a:r>
              <a:rPr lang="en-US"/>
              <a:t>True sum requires </a:t>
            </a:r>
            <a:r>
              <a:rPr lang="en-US" b="0" i="1"/>
              <a:t>w</a:t>
            </a:r>
            <a:r>
              <a:rPr lang="en-US" b="0"/>
              <a:t>+1</a:t>
            </a:r>
            <a:r>
              <a:rPr lang="en-US"/>
              <a:t> bits</a:t>
            </a:r>
          </a:p>
          <a:p>
            <a:pPr lvl="1" eaLnBrk="1" hangingPunct="1">
              <a:defRPr/>
            </a:pPr>
            <a:r>
              <a:rPr lang="en-US"/>
              <a:t>Drop off MSB</a:t>
            </a:r>
          </a:p>
          <a:p>
            <a:pPr lvl="1" eaLnBrk="1" hangingPunct="1">
              <a:defRPr/>
            </a:pPr>
            <a:r>
              <a:rPr lang="en-US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7583D39-A4D4-69D1-C9F7-4187BAB1A716}"/>
                  </a:ext>
                </a:extLst>
              </p14:cNvPr>
              <p14:cNvContentPartPr/>
              <p14:nvPr/>
            </p14:nvContentPartPr>
            <p14:xfrm>
              <a:off x="11675749" y="4150358"/>
              <a:ext cx="16560" cy="11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7583D39-A4D4-69D1-C9F7-4187BAB1A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7109" y="4141718"/>
                <a:ext cx="3420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95425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TAdd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08035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Characterizing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TAdd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(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u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, 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615242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66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Detecting Tadd Overflow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Task</a:t>
            </a:r>
          </a:p>
          <a:p>
            <a:pPr lvl="1"/>
            <a:r>
              <a:rPr kumimoji="1" lang="en-US" altLang="zh-CN" dirty="0">
                <a:ea typeface="宋体" charset="-122"/>
              </a:rPr>
              <a:t>Given </a:t>
            </a:r>
            <a:r>
              <a:rPr kumimoji="1" lang="en-US" altLang="zh-CN" i="1" dirty="0">
                <a:ea typeface="宋体" charset="-122"/>
              </a:rPr>
              <a:t>s</a:t>
            </a:r>
            <a:r>
              <a:rPr kumimoji="1" lang="en-US" altLang="zh-CN" dirty="0">
                <a:ea typeface="宋体" charset="-122"/>
              </a:rPr>
              <a:t>  =  </a:t>
            </a: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Determine if </a:t>
            </a:r>
            <a:r>
              <a:rPr kumimoji="1" lang="en-US" altLang="zh-CN" i="1" dirty="0">
                <a:ea typeface="宋体" charset="-122"/>
              </a:rPr>
              <a:t>s  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 err="1">
                <a:ea typeface="宋体" charset="-122"/>
              </a:rPr>
              <a:t>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r>
              <a:rPr kumimoji="1" lang="en-US" altLang="zh-CN" dirty="0">
                <a:ea typeface="宋体" charset="-122"/>
              </a:rPr>
              <a:t>Claim</a:t>
            </a:r>
          </a:p>
          <a:p>
            <a:pPr lvl="1"/>
            <a:r>
              <a:rPr kumimoji="1" lang="en-US" altLang="zh-CN" dirty="0">
                <a:ea typeface="宋体" charset="-122"/>
              </a:rPr>
              <a:t>Overflow </a:t>
            </a:r>
            <a:r>
              <a:rPr kumimoji="1" lang="en-US" altLang="zh-CN" dirty="0" err="1">
                <a:ea typeface="宋体" charset="-122"/>
              </a:rPr>
              <a:t>iff</a:t>
            </a:r>
            <a:r>
              <a:rPr kumimoji="1" lang="en-US" altLang="zh-CN" dirty="0">
                <a:ea typeface="宋体" charset="-122"/>
              </a:rPr>
              <a:t> either:</a:t>
            </a:r>
          </a:p>
          <a:p>
            <a:pPr lvl="2"/>
            <a:r>
              <a:rPr kumimoji="1" lang="en-US" altLang="zh-CN" sz="2400" i="1" dirty="0">
                <a:ea typeface="宋体" charset="-122"/>
              </a:rPr>
              <a:t>        u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i="1" dirty="0">
                <a:ea typeface="宋体" charset="-122"/>
              </a:rPr>
              <a:t>v</a:t>
            </a:r>
            <a:r>
              <a:rPr kumimoji="1" lang="en-US" altLang="zh-CN" sz="2400" dirty="0">
                <a:ea typeface="宋体" charset="-122"/>
              </a:rPr>
              <a:t> &lt; 0, </a:t>
            </a:r>
            <a:r>
              <a:rPr kumimoji="1" lang="en-US" altLang="zh-CN" sz="2400" i="1" dirty="0">
                <a:ea typeface="宋体" charset="-122"/>
              </a:rPr>
              <a:t>s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  <a:sym typeface="Symbol" charset="2"/>
              </a:rPr>
              <a:t></a:t>
            </a:r>
            <a:r>
              <a:rPr kumimoji="1" lang="en-US" altLang="zh-CN" sz="2400" dirty="0">
                <a:ea typeface="宋体" charset="-122"/>
              </a:rPr>
              <a:t> 0 (</a:t>
            </a:r>
            <a:r>
              <a:rPr kumimoji="1" lang="en-US" altLang="zh-CN" sz="2400" dirty="0" err="1">
                <a:ea typeface="宋体" charset="-122"/>
              </a:rPr>
              <a:t>NegOver</a:t>
            </a:r>
            <a:r>
              <a:rPr kumimoji="1" lang="en-US" altLang="zh-CN" sz="2400" dirty="0">
                <a:ea typeface="宋体" charset="-122"/>
              </a:rPr>
              <a:t>)</a:t>
            </a:r>
          </a:p>
          <a:p>
            <a:pPr lvl="2"/>
            <a:r>
              <a:rPr kumimoji="1" lang="en-US" altLang="zh-CN" sz="2400" i="1" dirty="0">
                <a:ea typeface="宋体" charset="-122"/>
              </a:rPr>
              <a:t>        u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i="1" dirty="0">
                <a:ea typeface="宋体" charset="-122"/>
              </a:rPr>
              <a:t>v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  <a:sym typeface="Symbol" charset="2"/>
              </a:rPr>
              <a:t></a:t>
            </a:r>
            <a:r>
              <a:rPr kumimoji="1" lang="en-US" altLang="zh-CN" sz="2400" dirty="0">
                <a:ea typeface="宋体" charset="-122"/>
              </a:rPr>
              <a:t> 0, </a:t>
            </a:r>
            <a:r>
              <a:rPr kumimoji="1" lang="en-US" altLang="zh-CN" sz="2400" i="1" dirty="0">
                <a:ea typeface="宋体" charset="-122"/>
              </a:rPr>
              <a:t>s</a:t>
            </a:r>
            <a:r>
              <a:rPr kumimoji="1" lang="en-US" altLang="zh-CN" sz="2400" dirty="0">
                <a:ea typeface="宋体" charset="-122"/>
              </a:rPr>
              <a:t> &lt; 0 (</a:t>
            </a:r>
            <a:r>
              <a:rPr kumimoji="1" lang="en-US" altLang="zh-CN" sz="2400" dirty="0" err="1">
                <a:ea typeface="宋体" charset="-122"/>
              </a:rPr>
              <a:t>PosOver</a:t>
            </a:r>
            <a:r>
              <a:rPr kumimoji="1" lang="en-US" altLang="zh-CN" sz="2400" dirty="0">
                <a:ea typeface="宋体" charset="-122"/>
              </a:rPr>
              <a:t>)</a:t>
            </a:r>
          </a:p>
          <a:p>
            <a:pPr lvl="2">
              <a:buFontTx/>
              <a:buNone/>
            </a:pP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en-US" altLang="zh-CN" dirty="0" err="1">
                <a:ea typeface="宋体" charset="-122"/>
              </a:rPr>
              <a:t>ovf</a:t>
            </a:r>
            <a:r>
              <a:rPr kumimoji="1" lang="en-US" altLang="zh-CN" dirty="0">
                <a:ea typeface="宋体" charset="-122"/>
              </a:rPr>
              <a:t> = (u&lt;0 == v&lt;0) &amp;&amp; (u&lt;0 != s&lt;0);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D2DAFCC-CFE2-0246-8439-30D02ECF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74506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37F42B-0721-C631-60B5-08BDFD5F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593" y="5059930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E0EABA36-1DBC-B261-2A79-8ED43275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911" y="2509681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74F8E441-3644-5BE3-3203-C5D63555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38685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EB950BD-3BFE-77F5-831A-D94FC6A4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31827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00A036B-E789-252C-DB9D-7A3E43462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24969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EBEE5F-702A-A629-978B-7D5B0637C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598" y="3195481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7B082DE-131B-D2BF-A0B1-C804D2D6D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98" y="38685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182C9681-20BB-3395-0051-49CDF02AF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98" y="31827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65CEC2A5-7DF7-7F5E-5E25-1ED611A9A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96" y="3411381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7C8D5229-F6CB-C30F-8E38-746021D73AF8}"/>
              </a:ext>
            </a:extLst>
          </p:cNvPr>
          <p:cNvSpPr>
            <a:spLocks/>
          </p:cNvSpPr>
          <p:nvPr/>
        </p:nvSpPr>
        <p:spPr bwMode="auto">
          <a:xfrm>
            <a:off x="7494596" y="2877981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BFBE310-6B19-4A81-0DA1-572275F2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16" y="3681400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528053D-5B2D-7BD0-B668-A444648B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251" y="3002906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4570E13-AAEA-1E2E-DFD8-41B1A652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73" y="2309800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B97821C1-4F14-F878-458F-2C896555E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96" y="3881281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B511B1A1-3B14-442C-1E7C-D07AF7B24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52401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B17CF5BA-C38A-E929-6217-66DC018FA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45543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B13FFDA1-9683-78CB-A1E9-B5FE355C2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96" y="38685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D31BC461-868B-9DC4-8605-07928073C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598" y="3881281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2775AE2C-A02C-D60D-CC23-52909C731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98" y="45543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B65F9786-73C4-130E-5A4B-348B88A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98" y="386858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231FA40B-0724-BFE0-D604-2E56017A1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96" y="4325781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7472656E-3D8A-4BAC-3D2B-B4D172F0CC43}"/>
              </a:ext>
            </a:extLst>
          </p:cNvPr>
          <p:cNvSpPr>
            <a:spLocks/>
          </p:cNvSpPr>
          <p:nvPr/>
        </p:nvSpPr>
        <p:spPr bwMode="auto">
          <a:xfrm>
            <a:off x="7494596" y="3639981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6F3B5B95-5D3C-327A-E6EB-82B79963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50956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5406CEF4-03E6-9C7F-42E8-1FBDE28D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989356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43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B7A1E96-0469-054F-9760-9A8EC254ABA0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67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Detecting Tadd Overflow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tadd_ok_bugy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sum = x + y 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return (sum-x == y) &amp;&amp; (sum-y == x)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问题在哪？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e.g., [-8, 7), x=4, y=5</a:t>
            </a: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应该如何正确判断加法溢出？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014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Detecting Tadd Overflow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tadd_ok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(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sum = x + y ;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return !((x&gt;0&amp;&amp;y&gt;0&amp;&amp;sum&lt;0) || (x&lt;0&amp;&amp;y&lt;0&amp;&amp;sum&gt;0))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73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Detecting </a:t>
            </a:r>
            <a:r>
              <a:rPr kumimoji="1" lang="en-US" altLang="zh-CN" dirty="0" err="1">
                <a:ea typeface="宋体" charset="-122"/>
              </a:rPr>
              <a:t>Tsub</a:t>
            </a:r>
            <a:r>
              <a:rPr kumimoji="1" lang="en-US" altLang="zh-CN" dirty="0">
                <a:ea typeface="宋体" charset="-122"/>
              </a:rPr>
              <a:t> Overflow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tsub_ok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return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tadd_ok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(x, -y) ;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} // </a:t>
            </a:r>
            <a:r>
              <a:rPr kumimoji="1" lang="zh-CN" altLang="en-US" dirty="0">
                <a:latin typeface="Times New Roman" charset="0"/>
                <a:ea typeface="宋体" charset="-122"/>
                <a:cs typeface="Times New Roman" charset="0"/>
              </a:rPr>
              <a:t>问题在哪？</a:t>
            </a: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e.g., x&gt;0, y=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; x&lt;0, y=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; x=0, y=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dirty="0">
                <a:latin typeface="Times New Roman" charset="0"/>
                <a:ea typeface="宋体" charset="-122"/>
                <a:cs typeface="Times New Roman" charset="0"/>
              </a:rPr>
              <a:t>写一个正确版本</a:t>
            </a: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是正数，判定是异号相加，肯定不溢出，但实际是正数</a:t>
            </a:r>
            <a:r>
              <a:rPr lang="en-US" altLang="zh-CN" dirty="0">
                <a:latin typeface="Times New Roman" charset="0"/>
                <a:ea typeface="宋体" charset="-122"/>
              </a:rPr>
              <a:t>-</a:t>
            </a:r>
            <a:r>
              <a:rPr lang="en-US" altLang="zh-CN" dirty="0" err="1">
                <a:latin typeface="Times New Roman" charset="0"/>
                <a:ea typeface="宋体" charset="-122"/>
              </a:rPr>
              <a:t>Tmin</a:t>
            </a:r>
            <a:r>
              <a:rPr lang="zh-CN" altLang="en-US" dirty="0">
                <a:latin typeface="Times New Roman" charset="0"/>
                <a:ea typeface="宋体" charset="-122"/>
              </a:rPr>
              <a:t>，肯定溢出。 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是负数，会判定溢出，实际不溢出。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x=0</a:t>
            </a:r>
            <a:r>
              <a:rPr lang="zh-CN" altLang="en-US" dirty="0">
                <a:latin typeface="Times New Roman" charset="0"/>
                <a:ea typeface="宋体" charset="-122"/>
              </a:rPr>
              <a:t>，会判定不溢出，实际溢出。</a:t>
            </a:r>
          </a:p>
          <a:p>
            <a:pPr marL="0" indent="0">
              <a:buFontTx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4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Detecting </a:t>
            </a:r>
            <a:r>
              <a:rPr kumimoji="1" lang="en-US" altLang="zh-CN" dirty="0" err="1">
                <a:ea typeface="宋体" charset="-122"/>
              </a:rPr>
              <a:t>Tsub</a:t>
            </a:r>
            <a:r>
              <a:rPr kumimoji="1" lang="en-US" altLang="zh-CN" dirty="0">
                <a:ea typeface="宋体" charset="-122"/>
              </a:rPr>
              <a:t> Overflow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tsub_ok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diff = x-y;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return !(x&gt;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=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0&amp;&amp;y&lt;0&amp;&amp;diff&lt;0 || x&lt;0&amp;&amp;y&gt;0&amp;&amp;diff&gt;0)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// 0-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正数 不会溢出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774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B7A1E96-0469-054F-9760-9A8EC254ABA0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Mathematical Properties of TAdd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Two’s Complement Under </a:t>
            </a: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dirty="0">
                <a:ea typeface="宋体" charset="-122"/>
              </a:rPr>
              <a:t> Forms a Group</a:t>
            </a:r>
          </a:p>
          <a:p>
            <a:pPr lvl="1"/>
            <a:r>
              <a:rPr kumimoji="1" lang="en-US" altLang="zh-CN" dirty="0">
                <a:ea typeface="宋体" charset="-122"/>
              </a:rPr>
              <a:t>Closed, Commutative, Associative, 0 is additive identity</a:t>
            </a:r>
          </a:p>
          <a:p>
            <a:pPr lvl="1"/>
            <a:r>
              <a:rPr kumimoji="1" lang="en-US" altLang="zh-CN" dirty="0">
                <a:ea typeface="宋体" charset="-122"/>
              </a:rPr>
              <a:t>Every element has additive inverse</a:t>
            </a:r>
          </a:p>
          <a:p>
            <a:pPr lvl="2"/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dirty="0">
                <a:ea typeface="宋体" charset="-122"/>
              </a:rPr>
              <a:t>Let 	</a:t>
            </a:r>
          </a:p>
          <a:p>
            <a:pPr lvl="2"/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en-US" altLang="zh-CN" sz="2400" dirty="0" err="1">
                <a:ea typeface="宋体" charset="-122"/>
              </a:rPr>
              <a:t>TAdd</a:t>
            </a:r>
            <a:r>
              <a:rPr kumimoji="1" lang="en-US" altLang="zh-CN" sz="2400" i="1" baseline="-25000" dirty="0" err="1">
                <a:ea typeface="宋体" charset="-122"/>
              </a:rPr>
              <a:t>w</a:t>
            </a:r>
            <a:r>
              <a:rPr kumimoji="1" lang="en-US" altLang="zh-CN" sz="2400" dirty="0">
                <a:ea typeface="宋体" charset="-122"/>
              </a:rPr>
              <a:t>(</a:t>
            </a:r>
            <a:r>
              <a:rPr kumimoji="1" lang="en-US" altLang="zh-CN" sz="2400" i="1" dirty="0">
                <a:ea typeface="宋体" charset="-122"/>
              </a:rPr>
              <a:t>u</a:t>
            </a:r>
            <a:r>
              <a:rPr kumimoji="1" lang="en-US" altLang="zh-CN" sz="2400" dirty="0">
                <a:ea typeface="宋体" charset="-122"/>
              </a:rPr>
              <a:t> , </a:t>
            </a:r>
            <a:r>
              <a:rPr kumimoji="1" lang="en-US" altLang="zh-CN" sz="2400" dirty="0" err="1">
                <a:ea typeface="宋体" charset="-122"/>
              </a:rPr>
              <a:t>TComp</a:t>
            </a:r>
            <a:r>
              <a:rPr kumimoji="1" lang="en-US" altLang="zh-CN" sz="2400" i="1" baseline="-25000" dirty="0" err="1">
                <a:ea typeface="宋体" charset="-122"/>
              </a:rPr>
              <a:t>w</a:t>
            </a:r>
            <a:r>
              <a:rPr kumimoji="1" lang="en-US" altLang="zh-CN" sz="2400" i="1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</a:rPr>
              <a:t>(</a:t>
            </a:r>
            <a:r>
              <a:rPr kumimoji="1" lang="en-US" altLang="zh-CN" sz="2400" i="1" dirty="0">
                <a:ea typeface="宋体" charset="-122"/>
              </a:rPr>
              <a:t>u</a:t>
            </a:r>
            <a:r>
              <a:rPr kumimoji="1" lang="en-US" altLang="zh-CN" sz="2400" dirty="0">
                <a:ea typeface="宋体" charset="-122"/>
              </a:rPr>
              <a:t> ))  =  0</a:t>
            </a:r>
          </a:p>
        </p:txBody>
      </p:sp>
      <p:graphicFrame>
        <p:nvGraphicFramePr>
          <p:cNvPr id="30725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7647045"/>
              </p:ext>
            </p:extLst>
          </p:nvPr>
        </p:nvGraphicFramePr>
        <p:xfrm>
          <a:off x="1447800" y="4953000"/>
          <a:ext cx="5373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22300" progId="Equation.3">
                  <p:embed/>
                </p:oleObj>
              </mc:Choice>
              <mc:Fallback>
                <p:oleObj name="Equation" r:id="rId3" imgW="3606800" imgH="622300" progId="Equation.3">
                  <p:embed/>
                  <p:pic>
                    <p:nvPicPr>
                      <p:cNvPr id="307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5373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20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Mathematical Properties of TAdd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zh-CN" altLang="en-US" dirty="0">
                <a:ea typeface="宋体" charset="-122"/>
              </a:rPr>
              <a:t>：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70000"/>
              </a:lnSpc>
            </a:pP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 =  U2T (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(T2U(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), T2U(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)))</a:t>
            </a:r>
          </a:p>
          <a:p>
            <a:pPr lvl="2">
              <a:lnSpc>
                <a:spcPct val="170000"/>
              </a:lnSpc>
            </a:pPr>
            <a:r>
              <a:rPr kumimoji="1" lang="zh-CN" altLang="en-US" sz="2400" dirty="0">
                <a:ea typeface="宋体" charset="-122"/>
              </a:rPr>
              <a:t>因为二者有相同的位级表示</a:t>
            </a:r>
            <a:endParaRPr kumimoji="1" lang="en-US" altLang="zh-CN" sz="2400" dirty="0">
              <a:ea typeface="宋体" charset="-122"/>
            </a:endParaRPr>
          </a:p>
          <a:p>
            <a:pPr lvl="1">
              <a:lnSpc>
                <a:spcPct val="170000"/>
              </a:lnSpc>
            </a:pPr>
            <a:r>
              <a:rPr kumimoji="1" lang="en-US" altLang="zh-CN" dirty="0">
                <a:ea typeface="宋体" charset="-122"/>
              </a:rPr>
              <a:t>T2U(</a:t>
            </a: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 =  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(T2U(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), T2U(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3A7BA5-3D72-1056-1FEA-95A41165E146}"/>
              </a:ext>
            </a:extLst>
          </p:cNvPr>
          <p:cNvSpPr txBox="1"/>
          <p:nvPr/>
        </p:nvSpPr>
        <p:spPr>
          <a:xfrm flipH="1">
            <a:off x="2076450" y="5257800"/>
            <a:ext cx="4476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补码：连同符号位一起运算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827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Negating with Complement &amp; Increment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50292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In C</a:t>
            </a:r>
          </a:p>
          <a:p>
            <a:pPr lvl="1"/>
            <a:r>
              <a:rPr kumimoji="1" lang="en-US" altLang="zh-CN" dirty="0">
                <a:ea typeface="宋体" charset="-122"/>
              </a:rPr>
              <a:t> ~x + 1 == -x</a:t>
            </a:r>
          </a:p>
          <a:p>
            <a:r>
              <a:rPr kumimoji="1" lang="en-US" altLang="zh-CN" dirty="0">
                <a:ea typeface="宋体" charset="-122"/>
              </a:rPr>
              <a:t>Complement</a:t>
            </a:r>
          </a:p>
          <a:p>
            <a:pPr lvl="1"/>
            <a:r>
              <a:rPr kumimoji="1" lang="en-US" altLang="zh-CN" dirty="0">
                <a:ea typeface="宋体" charset="-122"/>
              </a:rPr>
              <a:t>Observation: ~x + x == 1111…111 == -1</a:t>
            </a:r>
          </a:p>
          <a:p>
            <a:r>
              <a:rPr kumimoji="1" lang="en-US" altLang="zh-CN" dirty="0">
                <a:ea typeface="宋体" charset="-122"/>
              </a:rPr>
              <a:t>Increment</a:t>
            </a:r>
          </a:p>
          <a:p>
            <a:pPr lvl="1"/>
            <a:r>
              <a:rPr kumimoji="1" lang="en-US" altLang="zh-CN" dirty="0">
                <a:ea typeface="宋体" charset="-122"/>
              </a:rPr>
              <a:t>  ~x + 1 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==~x + x + (-x + 1)  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==-1 + (-x + 1)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 -x</a:t>
            </a:r>
          </a:p>
          <a:p>
            <a:pPr lvl="1"/>
            <a:endParaRPr kumimoji="1" lang="en-US" altLang="zh-CN" dirty="0">
              <a:ea typeface="宋体" charset="-122"/>
            </a:endParaRP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5867400" y="1524000"/>
            <a:ext cx="2971800" cy="1600200"/>
            <a:chOff x="2160" y="1968"/>
            <a:chExt cx="1872" cy="1008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88"/>
              <a:chOff x="2448" y="1968"/>
              <a:chExt cx="1536" cy="288"/>
            </a:xfrm>
          </p:grpSpPr>
          <p:sp>
            <p:nvSpPr>
              <p:cNvPr id="34845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6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7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8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9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1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2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3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 </a:t>
                </a:r>
                <a:r>
                  <a:rPr lang="en-US" altLang="zh-CN" sz="2000">
                    <a:latin typeface="Courier New" charset="0"/>
                  </a:rPr>
                  <a:t>x</a:t>
                </a:r>
              </a:p>
            </p:txBody>
          </p:sp>
        </p:grpSp>
        <p:grpSp>
          <p:nvGrpSpPr>
            <p:cNvPr id="34823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88"/>
              <a:chOff x="2448" y="2448"/>
              <a:chExt cx="1536" cy="288"/>
            </a:xfrm>
          </p:grpSpPr>
          <p:sp>
            <p:nvSpPr>
              <p:cNvPr id="34836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37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8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9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0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1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2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4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~</a:t>
                </a:r>
                <a:r>
                  <a:rPr lang="en-US" altLang="zh-CN" sz="2000">
                    <a:latin typeface="Courier New" charset="0"/>
                  </a:rPr>
                  <a:t>x</a:t>
                </a:r>
              </a:p>
            </p:txBody>
          </p:sp>
        </p:grpSp>
        <p:sp>
          <p:nvSpPr>
            <p:cNvPr id="34824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charset="0"/>
                </a:rPr>
                <a:t>+</a:t>
              </a:r>
            </a:p>
          </p:txBody>
        </p:sp>
        <p:sp>
          <p:nvSpPr>
            <p:cNvPr id="34825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6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88"/>
              <a:chOff x="2448" y="1968"/>
              <a:chExt cx="1536" cy="288"/>
            </a:xfrm>
          </p:grpSpPr>
          <p:sp>
            <p:nvSpPr>
              <p:cNvPr id="34827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28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29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0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1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2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3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4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5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-1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92E33-2AC4-A4FB-44D5-DAE2CE61D368}"/>
              </a:ext>
            </a:extLst>
          </p:cNvPr>
          <p:cNvSpPr txBox="1"/>
          <p:nvPr/>
        </p:nvSpPr>
        <p:spPr>
          <a:xfrm flipH="1">
            <a:off x="3848100" y="3494544"/>
            <a:ext cx="49149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r>
              <a:rPr lang="zh-CN" altLang="en-US" sz="2800" dirty="0"/>
              <a:t>为负数时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x</a:t>
            </a:r>
            <a:r>
              <a:rPr lang="zh-CN" altLang="en-US" sz="2800" dirty="0"/>
              <a:t>的补码是原码</a:t>
            </a:r>
            <a:r>
              <a:rPr lang="zh-CN" altLang="en-US" sz="2800" dirty="0">
                <a:solidFill>
                  <a:srgbClr val="FF0000"/>
                </a:solidFill>
              </a:rPr>
              <a:t>除符号位外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每位取反，末位加</a:t>
            </a:r>
            <a:r>
              <a:rPr lang="en-US" altLang="zh-CN" sz="2800" dirty="0"/>
              <a:t>1</a:t>
            </a:r>
          </a:p>
          <a:p>
            <a:endParaRPr lang="en-US" altLang="zh-CN" sz="2800" dirty="0"/>
          </a:p>
          <a:p>
            <a:r>
              <a:rPr lang="en-US" altLang="zh-CN" sz="2800" dirty="0"/>
              <a:t>-x</a:t>
            </a:r>
            <a:r>
              <a:rPr lang="zh-CN" altLang="en-US" sz="2800" dirty="0"/>
              <a:t>的补码是原码</a:t>
            </a:r>
            <a:r>
              <a:rPr lang="zh-CN" altLang="en-US" sz="2800" dirty="0">
                <a:solidFill>
                  <a:srgbClr val="FF0000"/>
                </a:solidFill>
              </a:rPr>
              <a:t>连同符号位</a:t>
            </a:r>
            <a:r>
              <a:rPr lang="zh-CN" altLang="en-US" sz="2800" dirty="0"/>
              <a:t>，每位取反，末位加</a:t>
            </a:r>
            <a:r>
              <a:rPr lang="en-US" altLang="zh-CN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72261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Arithmetic: Basic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Unsigned/signed: </a:t>
            </a:r>
            <a:r>
              <a:rPr kumimoji="1" lang="zh-CN" altLang="en-US" dirty="0"/>
              <a:t>先正常加，再截断，二者在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级的操作完全一样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Unsigned: </a:t>
            </a:r>
            <a:r>
              <a:rPr kumimoji="1" lang="zh-CN" altLang="en-US" dirty="0"/>
              <a:t>相加后模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</a:p>
          <a:p>
            <a:pPr lvl="2"/>
            <a:r>
              <a:rPr kumimoji="1" lang="zh-CN" altLang="en-US" dirty="0"/>
              <a:t>正常加法结果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可能减去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Signed:</a:t>
            </a:r>
            <a:r>
              <a:rPr kumimoji="1" lang="zh-CN" altLang="en-US" dirty="0"/>
              <a:t>相加后模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</a:p>
          <a:p>
            <a:pPr lvl="2"/>
            <a:r>
              <a:rPr kumimoji="1" lang="zh-CN" altLang="en-US" dirty="0"/>
              <a:t>正常加法结果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可能加上或减去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769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库函数</a:t>
            </a:r>
            <a:r>
              <a:rPr kumimoji="1" lang="en-US" altLang="zh-CN" dirty="0" err="1"/>
              <a:t>calloc</a:t>
            </a:r>
            <a:r>
              <a:rPr kumimoji="1" lang="zh-CN" altLang="en-US" dirty="0"/>
              <a:t>有如下声明：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Void *</a:t>
            </a:r>
            <a:r>
              <a:rPr kumimoji="1" lang="en-US" altLang="zh-CN" dirty="0" err="1">
                <a:solidFill>
                  <a:srgbClr val="FF0000"/>
                </a:solidFill>
              </a:rPr>
              <a:t>calloc</a:t>
            </a:r>
            <a:r>
              <a:rPr kumimoji="1" lang="en-US" altLang="zh-CN" dirty="0">
                <a:solidFill>
                  <a:srgbClr val="FF0000"/>
                </a:solidFill>
              </a:rPr>
              <a:t> (</a:t>
            </a:r>
            <a:r>
              <a:rPr kumimoji="1" lang="en-US" altLang="zh-CN" dirty="0" err="1">
                <a:solidFill>
                  <a:srgbClr val="FF0000"/>
                </a:solidFill>
              </a:rPr>
              <a:t>size_t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nmemb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</a:rPr>
              <a:t>size_t</a:t>
            </a:r>
            <a:r>
              <a:rPr kumimoji="1" lang="en-US" altLang="zh-CN" dirty="0">
                <a:solidFill>
                  <a:srgbClr val="FF0000"/>
                </a:solidFill>
              </a:rPr>
              <a:t> size);</a:t>
            </a:r>
          </a:p>
          <a:p>
            <a:r>
              <a:rPr kumimoji="1" lang="zh-CN" altLang="en-US" dirty="0"/>
              <a:t>该函数为一个数组分配内存，该数组有</a:t>
            </a:r>
            <a:r>
              <a:rPr kumimoji="1" lang="en-US" altLang="zh-CN" dirty="0" err="1"/>
              <a:t>nmemb</a:t>
            </a:r>
            <a:r>
              <a:rPr kumimoji="1" lang="zh-CN" altLang="en-US" dirty="0"/>
              <a:t>个元素，每个元素为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字节，内存设置为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。如果</a:t>
            </a:r>
            <a:r>
              <a:rPr kumimoji="1" lang="en-US" altLang="zh-CN" dirty="0" err="1"/>
              <a:t>nmemb</a:t>
            </a:r>
            <a:r>
              <a:rPr kumimoji="1" lang="zh-CN" altLang="en-US" dirty="0"/>
              <a:t>或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，则返回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具体实现时，通过</a:t>
            </a:r>
            <a:r>
              <a:rPr kumimoji="1" lang="en-US" altLang="zh-CN" dirty="0" err="1"/>
              <a:t>malloc</a:t>
            </a:r>
            <a:r>
              <a:rPr kumimoji="1" lang="zh-CN" altLang="en-US" dirty="0"/>
              <a:t>分配内存，并用</a:t>
            </a:r>
            <a:r>
              <a:rPr kumimoji="1" lang="en-US" altLang="zh-CN" dirty="0" err="1"/>
              <a:t>memset</a:t>
            </a:r>
            <a:r>
              <a:rPr kumimoji="1" lang="zh-CN" altLang="en-US" dirty="0"/>
              <a:t>将内存设置为</a:t>
            </a:r>
            <a:r>
              <a:rPr kumimoji="1" lang="en-US" altLang="zh-CN" dirty="0"/>
              <a:t>0.</a:t>
            </a:r>
          </a:p>
          <a:p>
            <a:r>
              <a:rPr kumimoji="1" lang="zh-CN" altLang="en-US" dirty="0"/>
              <a:t>你的代码应该没有任何由算术溢出引发的漏洞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Void *</a:t>
            </a:r>
            <a:r>
              <a:rPr kumimoji="1" lang="en-US" altLang="zh-CN" dirty="0" err="1"/>
              <a:t>malloc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size_t</a:t>
            </a:r>
            <a:r>
              <a:rPr kumimoji="1" lang="en-US" altLang="zh-CN" dirty="0"/>
              <a:t> size);</a:t>
            </a:r>
          </a:p>
          <a:p>
            <a:pPr lvl="1"/>
            <a:r>
              <a:rPr kumimoji="1" lang="en-US" altLang="zh-CN" dirty="0"/>
              <a:t>Void *</a:t>
            </a:r>
            <a:r>
              <a:rPr kumimoji="1" lang="en-US" altLang="zh-CN" dirty="0" err="1"/>
              <a:t>memset</a:t>
            </a:r>
            <a:r>
              <a:rPr kumimoji="1" lang="en-US" altLang="zh-CN" dirty="0"/>
              <a:t>(void *s,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c, </a:t>
            </a:r>
            <a:r>
              <a:rPr kumimoji="1" lang="en-US" altLang="zh-CN" dirty="0" err="1"/>
              <a:t>size_t</a:t>
            </a:r>
            <a:r>
              <a:rPr kumimoji="1" lang="en-US" altLang="zh-CN" dirty="0"/>
              <a:t> n);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55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419600"/>
          </a:xfrm>
        </p:spPr>
        <p:txBody>
          <a:bodyPr/>
          <a:lstStyle/>
          <a:p>
            <a:r>
              <a:rPr lang="en-US" altLang="zh-CN" sz="2400" dirty="0"/>
              <a:t>void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nmemb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 {</a:t>
            </a:r>
          </a:p>
          <a:p>
            <a:pPr lvl="1"/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* size; </a:t>
            </a:r>
            <a:r>
              <a:rPr lang="en-US" altLang="zh-CN" sz="2000" dirty="0">
                <a:solidFill>
                  <a:srgbClr val="00B0F0"/>
                </a:solidFill>
              </a:rPr>
              <a:t>/* Check for overflow */ </a:t>
            </a:r>
          </a:p>
          <a:p>
            <a:pPr lvl="1"/>
            <a:r>
              <a:rPr lang="en-US" altLang="zh-CN" sz="2000" dirty="0"/>
              <a:t>if (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== 0 || size == 0 || 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!= size) </a:t>
            </a:r>
            <a:r>
              <a:rPr lang="en-US" altLang="zh-CN" sz="2000" dirty="0">
                <a:solidFill>
                  <a:srgbClr val="00B0F0"/>
                </a:solidFill>
              </a:rPr>
              <a:t>/* Error */ </a:t>
            </a:r>
          </a:p>
          <a:p>
            <a:pPr lvl="2"/>
            <a:r>
              <a:rPr lang="en-US" altLang="zh-CN" sz="1600" dirty="0"/>
              <a:t>return NULL; </a:t>
            </a:r>
          </a:p>
          <a:p>
            <a:pPr lvl="1"/>
            <a:r>
              <a:rPr lang="en-US" altLang="zh-CN" sz="2000" dirty="0"/>
              <a:t>void *result =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); </a:t>
            </a:r>
          </a:p>
          <a:p>
            <a:pPr lvl="1"/>
            <a:r>
              <a:rPr lang="en-US" altLang="zh-CN" sz="2000" dirty="0"/>
              <a:t>if (result != NULL) { </a:t>
            </a:r>
          </a:p>
          <a:p>
            <a:pPr lvl="2"/>
            <a:r>
              <a:rPr lang="en-US" altLang="zh-CN" sz="1800" dirty="0" err="1"/>
              <a:t>memset</a:t>
            </a:r>
            <a:r>
              <a:rPr lang="en-US" altLang="zh-CN" sz="1800" dirty="0"/>
              <a:t>(result, 0, </a:t>
            </a:r>
            <a:r>
              <a:rPr lang="en-US" altLang="zh-CN" sz="1800" dirty="0" err="1"/>
              <a:t>asize</a:t>
            </a:r>
            <a:r>
              <a:rPr lang="en-US" altLang="zh-CN" sz="1800" dirty="0"/>
              <a:t>); </a:t>
            </a:r>
          </a:p>
          <a:p>
            <a:pPr lvl="2"/>
            <a:r>
              <a:rPr lang="en-US" altLang="zh-CN" sz="1800" dirty="0"/>
              <a:t>return result; </a:t>
            </a:r>
          </a:p>
          <a:p>
            <a:pPr lvl="1"/>
            <a:r>
              <a:rPr lang="en-US" altLang="zh-CN" sz="2000" dirty="0"/>
              <a:t>} </a:t>
            </a:r>
          </a:p>
          <a:p>
            <a:pPr lvl="1"/>
            <a:r>
              <a:rPr lang="en-US" altLang="zh-CN" sz="2000" dirty="0"/>
              <a:t>return NULL; </a:t>
            </a:r>
          </a:p>
          <a:p>
            <a:r>
              <a:rPr lang="en-US" altLang="zh-CN" sz="2400" dirty="0"/>
              <a:t>} 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16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Int x = random();</a:t>
            </a:r>
          </a:p>
          <a:p>
            <a:r>
              <a:rPr kumimoji="1" lang="en-US" altLang="zh-CN" sz="2400" dirty="0"/>
              <a:t>Int y = random();</a:t>
            </a:r>
          </a:p>
          <a:p>
            <a:r>
              <a:rPr kumimoji="1" lang="en-US" altLang="zh-CN" sz="2400" dirty="0"/>
              <a:t>Unsigned </a:t>
            </a:r>
            <a:r>
              <a:rPr kumimoji="1" lang="en-US" altLang="zh-CN" sz="2400" dirty="0" err="1"/>
              <a:t>ux</a:t>
            </a:r>
            <a:r>
              <a:rPr kumimoji="1" lang="en-US" altLang="zh-CN" sz="2400" dirty="0"/>
              <a:t> = (unsigned)x;</a:t>
            </a:r>
          </a:p>
          <a:p>
            <a:r>
              <a:rPr kumimoji="1" lang="en-US" altLang="zh-CN" sz="2400" dirty="0"/>
              <a:t>Unsigned </a:t>
            </a:r>
            <a:r>
              <a:rPr kumimoji="1" lang="en-US" altLang="zh-CN" sz="2400" dirty="0" err="1"/>
              <a:t>uy</a:t>
            </a:r>
            <a:r>
              <a:rPr kumimoji="1" lang="en-US" altLang="zh-CN" sz="2400" dirty="0"/>
              <a:t> = (unsigned)y;</a:t>
            </a:r>
          </a:p>
          <a:p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位，对于下列每个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表达式，你要指出其是否总为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。如果是，请指出其数学原理；否则，举反例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(x&lt;y) == (-x&gt;-y)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((</a:t>
            </a:r>
            <a:r>
              <a:rPr kumimoji="1" lang="en-US" altLang="zh-CN" sz="2000" dirty="0" err="1"/>
              <a:t>x+y</a:t>
            </a:r>
            <a:r>
              <a:rPr kumimoji="1" lang="en-US" altLang="zh-CN" sz="2000" dirty="0"/>
              <a:t>)&lt;&lt;4) + y </a:t>
            </a:r>
            <a:r>
              <a:rPr kumimoji="1" lang="mr-IN" altLang="zh-CN" sz="2000" dirty="0"/>
              <a:t>–</a:t>
            </a:r>
            <a:r>
              <a:rPr kumimoji="1" lang="en-US" altLang="zh-CN" sz="2000" dirty="0"/>
              <a:t>x == 17*y + 15*x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~x+~y+1 == -(</a:t>
            </a:r>
            <a:r>
              <a:rPr kumimoji="1" lang="en-US" altLang="zh-CN" sz="2000" dirty="0" err="1"/>
              <a:t>x+y</a:t>
            </a:r>
            <a:r>
              <a:rPr kumimoji="1" lang="en-US" altLang="zh-CN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ux-uy</a:t>
            </a:r>
            <a:r>
              <a:rPr kumimoji="1" lang="en-US" altLang="zh-CN" sz="2000" dirty="0"/>
              <a:t>) == -(unsigned)(y-x)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((x&gt;&gt;2)&lt;&lt;2) &lt;= x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513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33FDAE-6D21-D21C-6C9D-05155F8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916D6F9D-B404-304E-B7EA-B6608CDE4342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E23E5-6AB8-CBE1-8483-2D48668ECA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0600" y="180226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random();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random();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(unsigned)x;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(unsigned)y;</a:t>
            </a:r>
          </a:p>
          <a:p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问：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(x&lt;y) == (-x&gt;-y)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FB0FE-2DF5-02E0-D091-8CFB796CEC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41369" y="457200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941D5-54B8-AD00-155A-BEABFE22512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41369" y="542925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9BD85E-97C8-2DC9-40F5-930A474AC1B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26994" y="463629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70E1A4-70E1-A4AD-70CB-8B8D5FD5F3C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26994" y="549354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FE29F4D-F8A6-F831-F3C8-4FE3FA7EE1C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D3DCFC-E120-9578-F06A-4FEF6A70260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72B6625-5D7B-83B0-A045-6E6B9FB51B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39691057-008A-8CEA-C97D-5C347B5C974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DF1850EE-845B-36C0-4EE5-E5945F498B6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37A27E96-50E8-02E6-433C-52C69C033C1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AC1A039-98A3-11F2-BFB9-F27892BA6E8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533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738" y="1654662"/>
            <a:ext cx="8305800" cy="2438400"/>
          </a:xfrm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kumimoji="1" lang="en-US" altLang="zh-CN" sz="2000" b="1" dirty="0">
                <a:solidFill>
                  <a:srgbClr val="FF0000"/>
                </a:solidFill>
              </a:rPr>
              <a:t>(x&lt;y) == (-x&gt;-y)</a:t>
            </a:r>
          </a:p>
          <a:p>
            <a:pPr marL="0" indent="0">
              <a:buNone/>
            </a:pPr>
            <a:r>
              <a:rPr kumimoji="1" lang="zh-CN" altLang="en-US" sz="2000" dirty="0"/>
              <a:t>   否，当</a:t>
            </a:r>
            <a:r>
              <a:rPr kumimoji="1" lang="en-US" altLang="zh-CN" sz="2000" dirty="0"/>
              <a:t>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时不成立，</a:t>
            </a:r>
            <a:r>
              <a:rPr kumimoji="1" lang="en-US" altLang="zh-CN" sz="2000" dirty="0"/>
              <a:t>-x=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，还是小于</a:t>
            </a:r>
            <a:r>
              <a:rPr kumimoji="1" lang="en-US" altLang="zh-CN" sz="2000" dirty="0"/>
              <a:t>-y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2. ((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)&lt;&lt;4) + y </a:t>
            </a:r>
            <a:r>
              <a:rPr kumimoji="1" lang="mr-IN" altLang="zh-CN" sz="2000" b="1" dirty="0">
                <a:solidFill>
                  <a:srgbClr val="FF0000"/>
                </a:solidFill>
              </a:rPr>
              <a:t>–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x == 17*y + 15*x</a:t>
            </a:r>
          </a:p>
          <a:p>
            <a:pPr marL="0" indent="0">
              <a:buNone/>
            </a:pPr>
            <a:r>
              <a:rPr kumimoji="1" lang="zh-CN" altLang="en-US" sz="2000" dirty="0"/>
              <a:t>   是，补码的循环特性，即使一边溢出，或两边都溢出，最终左右还是会相等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3. ~x+~y+1 == ~(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/>
              <a:t>   </a:t>
            </a:r>
            <a:r>
              <a:rPr kumimoji="1" lang="zh-CN" altLang="en-US" sz="2000" dirty="0"/>
              <a:t>是，</a:t>
            </a:r>
            <a:r>
              <a:rPr kumimoji="1" lang="en-US" altLang="zh-CN" sz="2000" dirty="0"/>
              <a:t>~x+1+~y+1=</a:t>
            </a:r>
            <a:r>
              <a:rPr kumimoji="1" lang="mr-IN" altLang="zh-CN" sz="2000" dirty="0"/>
              <a:t>–</a:t>
            </a:r>
            <a:r>
              <a:rPr kumimoji="1" lang="en-US" altLang="zh-CN" sz="2000" dirty="0"/>
              <a:t>x-y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4. 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ux-uy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 == -(unsigned)(y-x)</a:t>
            </a:r>
          </a:p>
          <a:p>
            <a:pPr marL="0" indent="0">
              <a:buNone/>
            </a:pPr>
            <a:r>
              <a:rPr kumimoji="1" lang="zh-CN" altLang="en-US" sz="2000" dirty="0"/>
              <a:t>  是，有符号和无符号的加减法在</a:t>
            </a:r>
            <a:r>
              <a:rPr kumimoji="1" lang="en-US" altLang="zh-CN" sz="2000" dirty="0"/>
              <a:t>binary</a:t>
            </a:r>
            <a:r>
              <a:rPr kumimoji="1" lang="zh-CN" altLang="en-US" sz="2000" dirty="0"/>
              <a:t>层级是完全一样的，这个表达式相当于</a:t>
            </a:r>
            <a:r>
              <a:rPr kumimoji="1" lang="en-US" altLang="zh-CN" sz="2000" dirty="0"/>
              <a:t>x==-(-x)</a:t>
            </a:r>
            <a:r>
              <a:rPr kumimoji="1" lang="zh-CN" altLang="en-US" sz="2000" dirty="0"/>
              <a:t>是否成立？</a:t>
            </a:r>
            <a:r>
              <a:rPr kumimoji="1" lang="en-US" altLang="zh-CN" sz="2000" dirty="0"/>
              <a:t>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也是成立的。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5. ((x&gt;&gt;2)&lt;&lt;2) &lt;= x</a:t>
            </a:r>
            <a:endParaRPr kumimoji="1" lang="zh-CN" alt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/>
              <a:t>是，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为正数时，可能损失最后两位，变小；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为负数时，</a:t>
            </a:r>
            <a:r>
              <a:rPr kumimoji="1" lang="en-US" altLang="zh-CN" sz="2000" dirty="0"/>
              <a:t>binary</a:t>
            </a:r>
            <a:r>
              <a:rPr kumimoji="1" lang="zh-CN" altLang="en-US" sz="2000" dirty="0"/>
              <a:t>变小，值变小（绝对值变大）</a:t>
            </a:r>
            <a:r>
              <a:rPr kumimoji="1" lang="en-US" altLang="zh-CN" sz="2000" dirty="0"/>
              <a:t>【</a:t>
            </a:r>
            <a:r>
              <a:rPr kumimoji="1" lang="zh-CN" altLang="en-US" sz="2000" dirty="0"/>
              <a:t>补码映射是线性关系，增大变小的关系，正负数是一样的</a:t>
            </a:r>
            <a:r>
              <a:rPr kumimoji="1" lang="en-US" altLang="zh-CN" sz="2000" dirty="0"/>
              <a:t>】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02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3B2AE-967C-7847-8D10-4317BE915AC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Two’s Complement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620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Bit vector 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w-2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w-3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en-US" altLang="zh-CN" dirty="0">
                <a:ea typeface="宋体" charset="-122"/>
                <a:sym typeface="Symbol" charset="2"/>
              </a:rPr>
              <a:t>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2’s complement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“模”就是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因为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形式的值是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+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zh-CN" altLang="en-US" dirty="0">
                <a:ea typeface="宋体" charset="-122"/>
              </a:rPr>
              <a:t>，实际值是</a:t>
            </a:r>
            <a:r>
              <a:rPr kumimoji="1" lang="en-US" altLang="zh-CN" dirty="0">
                <a:ea typeface="宋体" charset="-122"/>
              </a:rPr>
              <a:t>-2</a:t>
            </a:r>
            <a:r>
              <a:rPr kumimoji="1" lang="en-US" altLang="zh-CN" baseline="30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+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zh-CN" altLang="en-US" dirty="0">
                <a:ea typeface="宋体" charset="-122"/>
              </a:rPr>
              <a:t>，二者相差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</a:t>
            </a: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78"/>
              </p:ext>
            </p:extLst>
          </p:nvPr>
        </p:nvGraphicFramePr>
        <p:xfrm>
          <a:off x="1625065" y="3414713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40100" imgH="596900" progId="Equation.3">
                  <p:embed/>
                </p:oleObj>
              </mc:Choice>
              <mc:Fallback>
                <p:oleObj name="公式" r:id="rId3" imgW="334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65" y="3414713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5"/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charset="0"/>
              </a:rPr>
              <a:t>Bit</a:t>
            </a:r>
          </a:p>
        </p:txBody>
      </p:sp>
      <p:sp>
        <p:nvSpPr>
          <p:cNvPr id="2" name="矩形 1"/>
          <p:cNvSpPr/>
          <p:nvPr/>
        </p:nvSpPr>
        <p:spPr>
          <a:xfrm>
            <a:off x="6198348" y="1828800"/>
            <a:ext cx="27671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/>
              <a:t>w</a:t>
            </a:r>
            <a:r>
              <a:rPr lang="zh-CN" altLang="en-US" dirty="0"/>
              <a:t>位，有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个状态，</a:t>
            </a:r>
            <a:endParaRPr lang="en-US" altLang="zh-CN" dirty="0"/>
          </a:p>
          <a:p>
            <a:pPr marL="0" lvl="1"/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模</a:t>
            </a:r>
            <a:r>
              <a:rPr kumimoji="1" lang="zh-CN" altLang="en-US" dirty="0">
                <a:solidFill>
                  <a:srgbClr val="FF0000"/>
                </a:solidFill>
              </a:rPr>
              <a:t>就是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endParaRPr kumimoji="1" lang="en-US" altLang="zh-CN" baseline="30000" dirty="0"/>
          </a:p>
          <a:p>
            <a:pPr marL="0" lvl="1"/>
            <a:r>
              <a:rPr lang="zh-CN" altLang="en-US" dirty="0">
                <a:solidFill>
                  <a:srgbClr val="7030A0"/>
                </a:solidFill>
              </a:rPr>
              <a:t>增加或减少</a:t>
            </a:r>
            <a:r>
              <a:rPr kumimoji="1" lang="en-US" altLang="zh-CN" dirty="0">
                <a:solidFill>
                  <a:srgbClr val="7030A0"/>
                </a:solidFill>
              </a:rPr>
              <a:t>2</a:t>
            </a:r>
            <a:r>
              <a:rPr kumimoji="1" lang="en-US" altLang="zh-CN" baseline="30000" dirty="0">
                <a:solidFill>
                  <a:srgbClr val="7030A0"/>
                </a:solidFill>
              </a:rPr>
              <a:t>w</a:t>
            </a:r>
            <a:r>
              <a:rPr lang="zh-CN" altLang="en-US" dirty="0">
                <a:solidFill>
                  <a:srgbClr val="7030A0"/>
                </a:solidFill>
              </a:rPr>
              <a:t>，值不变</a:t>
            </a:r>
            <a:endParaRPr kumimoji="1"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87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3727" y="1600200"/>
            <a:ext cx="8896546" cy="44196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000" b="1" dirty="0"/>
              <a:t>你刚刚开始在一家公司工作，他们要用到一个数据结构，这个结构是将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个有符号字节封装为一个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位的</a:t>
            </a:r>
            <a:r>
              <a:rPr lang="en-US" altLang="zh-CN" sz="2000" b="1" dirty="0"/>
              <a:t>unsigned</a:t>
            </a:r>
            <a:r>
              <a:rPr lang="zh-CN" altLang="zh-CN" sz="2000" b="1" dirty="0"/>
              <a:t>。一个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位字中的字节从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（最低有效字节）编号到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（最高有效字节）。分配给你的任务是：编写一个函数，提取其中的按照制定的</a:t>
            </a:r>
            <a:r>
              <a:rPr lang="en-US" altLang="zh-CN" sz="2000" b="1" dirty="0" err="1"/>
              <a:t>bytenum</a:t>
            </a:r>
            <a:r>
              <a:rPr lang="zh-CN" altLang="zh-CN" sz="2000" b="1" dirty="0"/>
              <a:t>从中提取需要的有符号字节，将其符号扩展为一个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</a:t>
            </a:r>
            <a:r>
              <a:rPr lang="en-US" altLang="zh-CN" sz="2000" b="1" dirty="0" err="1"/>
              <a:t>int</a:t>
            </a:r>
            <a:r>
              <a:rPr lang="zh-CN" altLang="zh-CN" sz="2000" b="1" dirty="0"/>
              <a:t>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unsigned 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B0F0"/>
                </a:solidFill>
              </a:rPr>
              <a:t>/* Extract byte from word. Return as signed integer */</a:t>
            </a:r>
            <a:endParaRPr lang="zh-CN" altLang="zh-C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xbyte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 word,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 algn="just">
              <a:buNone/>
            </a:pPr>
            <a:r>
              <a:rPr lang="zh-CN" altLang="zh-CN" sz="2000" b="1" dirty="0"/>
              <a:t>你的前任（因为水平不够高被解雇了）编写了下面的代码：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B0F0"/>
                </a:solidFill>
              </a:rPr>
              <a:t>/* Failed attempt at </a:t>
            </a:r>
            <a:r>
              <a:rPr lang="en-US" altLang="zh-CN" sz="1800" dirty="0" err="1">
                <a:solidFill>
                  <a:srgbClr val="00B0F0"/>
                </a:solidFill>
              </a:rPr>
              <a:t>xbyte</a:t>
            </a:r>
            <a:r>
              <a:rPr lang="en-US" altLang="zh-CN" sz="1800" dirty="0">
                <a:solidFill>
                  <a:srgbClr val="00B0F0"/>
                </a:solidFill>
              </a:rPr>
              <a:t> */</a:t>
            </a:r>
            <a:endParaRPr lang="zh-CN" altLang="zh-C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xbyte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 word,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return (word &gt;&gt; (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 &lt;&lt; 3)) &amp; 0xFF;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这段代码错在哪里？</a:t>
            </a:r>
          </a:p>
          <a:p>
            <a:pPr marL="0" indent="0">
              <a:buNone/>
            </a:pPr>
            <a:r>
              <a:rPr lang="zh-CN" altLang="zh-CN" sz="2000" b="1" dirty="0"/>
              <a:t>给出函数的正确实现，除了赋值语句外，只能使用左右移位和一个减法。</a:t>
            </a:r>
          </a:p>
          <a:p>
            <a:endParaRPr lang="zh-CN" altLang="en-US" sz="1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A80FE8-9E8D-21EB-EDD3-290F9BA6E968}"/>
              </a:ext>
            </a:extLst>
          </p:cNvPr>
          <p:cNvSpPr/>
          <p:nvPr/>
        </p:nvSpPr>
        <p:spPr bwMode="auto">
          <a:xfrm>
            <a:off x="6806110" y="2590800"/>
            <a:ext cx="1423489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940E2A-A010-9389-A62C-A03C6A4DE90F}"/>
              </a:ext>
            </a:extLst>
          </p:cNvPr>
          <p:cNvSpPr txBox="1"/>
          <p:nvPr/>
        </p:nvSpPr>
        <p:spPr>
          <a:xfrm>
            <a:off x="3600645" y="5715000"/>
            <a:ext cx="5419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( (int)word&lt;&lt;((3-bytenum)&lt;&lt;3))&gt;&gt;24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13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CC92791-E5C5-88C9-2BB1-778B958A11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46050"/>
            <a:ext cx="7000875" cy="538163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</a:rPr>
              <a:t>补码 </a:t>
            </a:r>
            <a:r>
              <a:rPr lang="en-US" altLang="zh-CN" sz="3200">
                <a:latin typeface="黑体" panose="02010609060101010101" pitchFamily="49" charset="-122"/>
              </a:rPr>
              <a:t>- </a:t>
            </a:r>
            <a:r>
              <a:rPr lang="zh-CN" altLang="en-US" sz="3200">
                <a:latin typeface="黑体" panose="02010609060101010101" pitchFamily="49" charset="-122"/>
              </a:rPr>
              <a:t>模运算（</a:t>
            </a:r>
            <a:r>
              <a:rPr lang="en-US" altLang="zh-CN" sz="3200">
                <a:latin typeface="黑体" panose="02010609060101010101" pitchFamily="49" charset="-122"/>
              </a:rPr>
              <a:t>modular</a:t>
            </a:r>
            <a:r>
              <a:rPr lang="zh-CN" altLang="en-US" sz="3200">
                <a:latin typeface="黑体" panose="02010609060101010101" pitchFamily="49" charset="-122"/>
              </a:rPr>
              <a:t>运算）</a:t>
            </a:r>
          </a:p>
        </p:txBody>
      </p:sp>
      <p:sp>
        <p:nvSpPr>
          <p:cNvPr id="289881" name="Text Box 89">
            <a:extLst>
              <a:ext uri="{FF2B5EF4-FFF2-40B4-BE49-F238E27FC236}">
                <a16:creationId xmlns:a16="http://schemas.microsoft.com/office/drawing/2014/main" id="{39A0F14C-3743-B74A-A2F3-48D03FDC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303338"/>
            <a:ext cx="8331200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时钟是一种模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系统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假定钟表时针指向10点，要将它拨向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点，  则有两种拨法：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① 倒拨4格：10- 4 = 6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② 顺拨8格：10+8 = 18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≡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            (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 12)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模12系统中：      10- 4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≡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10+8     (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 12)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             - 4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≡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8            (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 12)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则，称8是- 4对模12的补码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（即：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- 4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的模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补码等于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同样有 -3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≡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9        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 12）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           -5 ≡ 7        （mod 12）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9883" name="Rectangle 91">
            <a:extLst>
              <a:ext uri="{FF2B5EF4-FFF2-40B4-BE49-F238E27FC236}">
                <a16:creationId xmlns:a16="http://schemas.microsoft.com/office/drawing/2014/main" id="{ACB93859-4A1F-A7F0-AFB3-021C799D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410200"/>
            <a:ext cx="78232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结论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对于某一确定的模，某数减去小于模的另一数，总可以用该数加上另一数负数的补码来代替。</a:t>
            </a:r>
          </a:p>
        </p:txBody>
      </p:sp>
      <p:sp>
        <p:nvSpPr>
          <p:cNvPr id="289884" name="Rectangle 92">
            <a:extLst>
              <a:ext uri="{FF2B5EF4-FFF2-40B4-BE49-F238E27FC236}">
                <a16:creationId xmlns:a16="http://schemas.microsoft.com/office/drawing/2014/main" id="{11EF0419-6EA7-6C3D-9D1D-05C2F613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6270625"/>
            <a:ext cx="4852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BE0E3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补码（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modular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运算）：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–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的统一</a:t>
            </a:r>
          </a:p>
        </p:txBody>
      </p:sp>
      <p:sp>
        <p:nvSpPr>
          <p:cNvPr id="13318" name="Rectangle 126">
            <a:extLst>
              <a:ext uri="{FF2B5EF4-FFF2-40B4-BE49-F238E27FC236}">
                <a16:creationId xmlns:a16="http://schemas.microsoft.com/office/drawing/2014/main" id="{D0E098D5-8E44-248F-89B6-155B76DA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38200"/>
            <a:ext cx="85391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重要概念：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在一个模运算系统中，一个数与它除以“模”后的余数等价。</a:t>
            </a:r>
          </a:p>
        </p:txBody>
      </p:sp>
      <p:sp>
        <p:nvSpPr>
          <p:cNvPr id="289919" name="Rectangle 127">
            <a:extLst>
              <a:ext uri="{FF2B5EF4-FFF2-40B4-BE49-F238E27FC236}">
                <a16:creationId xmlns:a16="http://schemas.microsoft.com/office/drawing/2014/main" id="{4EAED018-2501-ABAA-C142-3614BA7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959350"/>
            <a:ext cx="78232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结论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一个负数的补码等于模减该负数的绝对值。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C3030159-3DDC-C97A-D8BA-3162638A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1268413"/>
            <a:ext cx="297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现实世界中的模运算系统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98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98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98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83" grpId="0"/>
      <p:bldP spid="289884" grpId="0"/>
      <p:bldP spid="2899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0.1101&quot;]},{&quot;num&quot;:2,&quot;caseSensitive&quot;:false,&quot;fuzzyMatch&quot;:false,&quot;Score&quot;:1.0,&quot;answers&quot;:[&quot;1.0011&quot;]},{&quot;num&quot;:3,&quot;caseSensitive&quot;:false,&quot;fuzzyMatch&quot;:false,&quot;Score&quot;:1.0,&quot;answers&quot;:[&quot;FF4E&quot;]},{&quot;num&quot;:4,&quot;caseSensitive&quot;:false,&quot;fuzzyMatch&quot;:false,&quot;Score&quot;:1.0,&quot;answers&quot;:[&quot;FFD9&quot;]},{&quot;num&quot;:5,&quot;caseSensitive&quot;:false,&quot;fuzzyMatch&quot;:false,&quot;Score&quot;:1.0,&quot;answers&quot;:[&quot;FFE6&quot;]}]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196&quot;]},{&quot;num&quot;:2,&quot;caseSensitive&quot;:false,&quot;fuzzyMatch&quot;:false,&quot;Score&quot;:1.0,&quot;answers&quot;:[&quot;-122&quot;]},{&quot;num&quot;:3,&quot;caseSensitive&quot;:false,&quot;fuzzyMatch&quot;:false,&quot;Score&quot;:1.0,&quot;answers&quot;:[&quot;-73&quot;]}]"/>
  <p:tag name="PROBLEMSCORE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=&quot;]},{&quot;num&quot;:2,&quot;caseSensitive&quot;:false,&quot;fuzzyMatch&quot;:false,&quot;Score&quot;:1.0,&quot;answers&quot;:[&quot;&lt;&quot;]},{&quot;num&quot;:3,&quot;caseSensitive&quot;:false,&quot;fuzzyMatch&quot;:false,&quot;Score&quot;:1.0,&quot;answers&quot;:[&quot;&gt;&quot;]},{&quot;num&quot;:4,&quot;caseSensitive&quot;:false,&quot;fuzzyMatch&quot;:false,&quot;Score&quot;:1.0,&quot;answers&quot;:[&quot;&gt;&quot;]},{&quot;num&quot;:5,&quot;caseSensitive&quot;:false,&quot;fuzzyMatch&quot;:false,&quot;Score&quot;:1.0,&quot;answers&quot;:[&quot;&lt;&quot;]},{&quot;num&quot;:6,&quot;caseSensitive&quot;:false,&quot;fuzzyMatch&quot;:false,&quot;Score&quot;:1.0,&quot;answers&quot;:[&quot;&gt;&quot;]},{&quot;num&quot;:7,&quot;caseSensitive&quot;:false,&quot;fuzzyMatch&quot;:false,&quot;Score&quot;:1.0,&quot;answers&quot;:[&quot;&gt;&quot;]},{&quot;num&quot;:8,&quot;caseSensitive&quot;:false,&quot;fuzzyMatch&quot;:false,&quot;Score&quot;:1.0,&quot;answers&quot;:[&quot;&lt;&quot;]},{&quot;num&quot;:9,&quot;caseSensitive&quot;:false,&quot;fuzzyMatch&quot;:false,&quot;Score&quot;:1.0,&quot;answers&quot;:[&quot;&gt;&quot;]}]"/>
  <p:tag name="PROBLEMSCORE" val="9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13527</TotalTime>
  <Words>6284</Words>
  <Application>Microsoft Office PowerPoint</Application>
  <PresentationFormat>全屏显示(4:3)</PresentationFormat>
  <Paragraphs>1430</Paragraphs>
  <Slides>80</Slides>
  <Notes>67</Notes>
  <HiddenSlides>4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106" baseType="lpstr">
      <vt:lpstr>Gill Sans</vt:lpstr>
      <vt:lpstr>黑体</vt:lpstr>
      <vt:lpstr>黑体</vt:lpstr>
      <vt:lpstr>楷体_GB2312</vt:lpstr>
      <vt:lpstr>宋体</vt:lpstr>
      <vt:lpstr>Microsoft Yahei</vt:lpstr>
      <vt:lpstr>Arial</vt:lpstr>
      <vt:lpstr>Arial Narrow</vt:lpstr>
      <vt:lpstr>Calibri</vt:lpstr>
      <vt:lpstr>Comic Sans MS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icfp99</vt:lpstr>
      <vt:lpstr>template2007</vt:lpstr>
      <vt:lpstr>默认设计模板</vt:lpstr>
      <vt:lpstr>Microsoft 公式 3.0</vt:lpstr>
      <vt:lpstr>公式</vt:lpstr>
      <vt:lpstr>Equation</vt:lpstr>
      <vt:lpstr>Document</vt:lpstr>
      <vt:lpstr>Chart</vt:lpstr>
      <vt:lpstr>信息的表示和处理(2)</vt:lpstr>
      <vt:lpstr>Outline</vt:lpstr>
      <vt:lpstr>Unsigned Representation</vt:lpstr>
      <vt:lpstr>Unsigned Representation</vt:lpstr>
      <vt:lpstr>Signed Representation</vt:lpstr>
      <vt:lpstr>补码的映射关系</vt:lpstr>
      <vt:lpstr>Two-complement: Simple Example</vt:lpstr>
      <vt:lpstr>Two’s Complement</vt:lpstr>
      <vt:lpstr>补码 - 模运算（modular运算）</vt:lpstr>
      <vt:lpstr>补码的表示</vt:lpstr>
      <vt:lpstr>Signed Representation</vt:lpstr>
      <vt:lpstr>补码和真值的关系</vt:lpstr>
      <vt:lpstr>补码和真值的关系</vt:lpstr>
      <vt:lpstr>Binary Number Property</vt:lpstr>
      <vt:lpstr>Two’s Complement</vt:lpstr>
      <vt:lpstr>求补码的快捷方式</vt:lpstr>
      <vt:lpstr>From a Number to Two’s Complement</vt:lpstr>
      <vt:lpstr>From Two’s Complement to Number </vt:lpstr>
      <vt:lpstr>Two’s Complement Encoding Examples</vt:lpstr>
      <vt:lpstr>Numeric Ranges</vt:lpstr>
      <vt:lpstr>Numeric Ranges</vt:lpstr>
      <vt:lpstr>Values for Different Word Sizes</vt:lpstr>
      <vt:lpstr>Alternative representations of signed numbers</vt:lpstr>
      <vt:lpstr>PowerPoint 演示文稿</vt:lpstr>
      <vt:lpstr>PowerPoint 演示文稿</vt:lpstr>
      <vt:lpstr>Outline</vt:lpstr>
      <vt:lpstr>Integral data type in C</vt:lpstr>
      <vt:lpstr>Casting among Signed and Unsigned in C</vt:lpstr>
      <vt:lpstr>Signed vs. Unsigned in C</vt:lpstr>
      <vt:lpstr>Signed vs. Unsigned in C</vt:lpstr>
      <vt:lpstr>Mapping Signed  Unsigned</vt:lpstr>
      <vt:lpstr>Mapping Signed  Unsigned</vt:lpstr>
      <vt:lpstr>Conversion Visualized</vt:lpstr>
      <vt:lpstr>Relation between Signed &amp; Unsigned</vt:lpstr>
      <vt:lpstr>Mapping Between Signed &amp; Unsigned</vt:lpstr>
      <vt:lpstr>Casting from Signed to Unsigned</vt:lpstr>
      <vt:lpstr>Unsigned Constants in C</vt:lpstr>
      <vt:lpstr>Casting Convention</vt:lpstr>
      <vt:lpstr>Casting Surprises</vt:lpstr>
      <vt:lpstr>PowerPoint 演示文稿</vt:lpstr>
      <vt:lpstr>Casting Surprises</vt:lpstr>
      <vt:lpstr>Outline</vt:lpstr>
      <vt:lpstr>Expanding the Bit Representation</vt:lpstr>
      <vt:lpstr>Sign Extension: Simple Example</vt:lpstr>
      <vt:lpstr>From short to long</vt:lpstr>
      <vt:lpstr>From long to short</vt:lpstr>
      <vt:lpstr>Truncating Numbers</vt:lpstr>
      <vt:lpstr>Truncating Numbers</vt:lpstr>
      <vt:lpstr>Truncation: Simple Example</vt:lpstr>
      <vt:lpstr>截断在人工智能中的应用</vt:lpstr>
      <vt:lpstr>Advice on Signed vs. Unsigned</vt:lpstr>
      <vt:lpstr>Advice on Signed vs. Unsigned</vt:lpstr>
      <vt:lpstr>FreeBSD’s implementation of getpeername (…)</vt:lpstr>
      <vt:lpstr>Outline</vt:lpstr>
      <vt:lpstr>Unsigned Addition</vt:lpstr>
      <vt:lpstr>Unsigned Addition</vt:lpstr>
      <vt:lpstr>Visualizing (Mathematical) Integer Addition</vt:lpstr>
      <vt:lpstr>Visualizing Unsigned Addition</vt:lpstr>
      <vt:lpstr>Unsigned Addition</vt:lpstr>
      <vt:lpstr>Unsigned Addition Forms an Abelian Group (阿贝尔群)</vt:lpstr>
      <vt:lpstr>Two’s Complement Addition</vt:lpstr>
      <vt:lpstr>Signed Addition- overflow</vt:lpstr>
      <vt:lpstr>TAdd Overflow</vt:lpstr>
      <vt:lpstr>Visualizing 2’s Complement Addition</vt:lpstr>
      <vt:lpstr>Characterizing TAdd</vt:lpstr>
      <vt:lpstr>Detecting Tadd Overflow</vt:lpstr>
      <vt:lpstr>Detecting Tadd Overflow</vt:lpstr>
      <vt:lpstr>Detecting Tadd Overflow</vt:lpstr>
      <vt:lpstr>Detecting Tsub Overflow</vt:lpstr>
      <vt:lpstr>Detecting Tsub Overflow</vt:lpstr>
      <vt:lpstr>Mathematical Properties of TAdd</vt:lpstr>
      <vt:lpstr>Mathematical Properties of TAdd</vt:lpstr>
      <vt:lpstr>Negating with Complement &amp; Increment</vt:lpstr>
      <vt:lpstr>Arithmetic: Basic Rules</vt:lpstr>
      <vt:lpstr>课堂练习1</vt:lpstr>
      <vt:lpstr>PowerPoint 演示文稿</vt:lpstr>
      <vt:lpstr>课堂练习2</vt:lpstr>
      <vt:lpstr>PowerPoint 演示文稿</vt:lpstr>
      <vt:lpstr>课堂练习2</vt:lpstr>
      <vt:lpstr>课堂练习3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晶 王</cp:lastModifiedBy>
  <cp:revision>745</cp:revision>
  <dcterms:created xsi:type="dcterms:W3CDTF">2000-01-15T07:54:11Z</dcterms:created>
  <dcterms:modified xsi:type="dcterms:W3CDTF">2023-09-26T03:53:17Z</dcterms:modified>
</cp:coreProperties>
</file>