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  <p:sldMasterId id="2147483951" r:id="rId2"/>
  </p:sldMasterIdLst>
  <p:notesMasterIdLst>
    <p:notesMasterId r:id="rId118"/>
  </p:notesMasterIdLst>
  <p:handoutMasterIdLst>
    <p:handoutMasterId r:id="rId119"/>
  </p:handoutMasterIdLst>
  <p:sldIdLst>
    <p:sldId id="1145" r:id="rId3"/>
    <p:sldId id="370" r:id="rId4"/>
    <p:sldId id="399" r:id="rId5"/>
    <p:sldId id="398" r:id="rId6"/>
    <p:sldId id="400" r:id="rId7"/>
    <p:sldId id="2007" r:id="rId8"/>
    <p:sldId id="292" r:id="rId9"/>
    <p:sldId id="372" r:id="rId10"/>
    <p:sldId id="373" r:id="rId11"/>
    <p:sldId id="374" r:id="rId12"/>
    <p:sldId id="375" r:id="rId13"/>
    <p:sldId id="1151" r:id="rId14"/>
    <p:sldId id="2008" r:id="rId15"/>
    <p:sldId id="296" r:id="rId16"/>
    <p:sldId id="297" r:id="rId17"/>
    <p:sldId id="298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09" r:id="rId29"/>
    <p:sldId id="998" r:id="rId30"/>
    <p:sldId id="1082" r:id="rId31"/>
    <p:sldId id="999" r:id="rId32"/>
    <p:sldId id="1000" r:id="rId33"/>
    <p:sldId id="1001" r:id="rId34"/>
    <p:sldId id="1002" r:id="rId35"/>
    <p:sldId id="1003" r:id="rId36"/>
    <p:sldId id="1004" r:id="rId37"/>
    <p:sldId id="1005" r:id="rId38"/>
    <p:sldId id="1006" r:id="rId39"/>
    <p:sldId id="1008" r:id="rId40"/>
    <p:sldId id="1009" r:id="rId41"/>
    <p:sldId id="387" r:id="rId42"/>
    <p:sldId id="376" r:id="rId43"/>
    <p:sldId id="1011" r:id="rId44"/>
    <p:sldId id="1012" r:id="rId45"/>
    <p:sldId id="1013" r:id="rId46"/>
    <p:sldId id="1014" r:id="rId47"/>
    <p:sldId id="1015" r:id="rId48"/>
    <p:sldId id="1016" r:id="rId49"/>
    <p:sldId id="1146" r:id="rId50"/>
    <p:sldId id="1017" r:id="rId51"/>
    <p:sldId id="1148" r:id="rId52"/>
    <p:sldId id="325" r:id="rId53"/>
    <p:sldId id="1084" r:id="rId54"/>
    <p:sldId id="326" r:id="rId55"/>
    <p:sldId id="327" r:id="rId56"/>
    <p:sldId id="1086" r:id="rId57"/>
    <p:sldId id="1149" r:id="rId58"/>
    <p:sldId id="1150" r:id="rId59"/>
    <p:sldId id="1090" r:id="rId60"/>
    <p:sldId id="1091" r:id="rId61"/>
    <p:sldId id="1092" r:id="rId62"/>
    <p:sldId id="1093" r:id="rId63"/>
    <p:sldId id="1094" r:id="rId64"/>
    <p:sldId id="1095" r:id="rId65"/>
    <p:sldId id="1096" r:id="rId66"/>
    <p:sldId id="1097" r:id="rId67"/>
    <p:sldId id="1098" r:id="rId68"/>
    <p:sldId id="1099" r:id="rId69"/>
    <p:sldId id="1100" r:id="rId70"/>
    <p:sldId id="1101" r:id="rId71"/>
    <p:sldId id="1102" r:id="rId72"/>
    <p:sldId id="1103" r:id="rId73"/>
    <p:sldId id="1104" r:id="rId74"/>
    <p:sldId id="1105" r:id="rId75"/>
    <p:sldId id="1106" r:id="rId76"/>
    <p:sldId id="1107" r:id="rId77"/>
    <p:sldId id="1108" r:id="rId78"/>
    <p:sldId id="1109" r:id="rId79"/>
    <p:sldId id="1110" r:id="rId80"/>
    <p:sldId id="1111" r:id="rId81"/>
    <p:sldId id="1112" r:id="rId82"/>
    <p:sldId id="1113" r:id="rId83"/>
    <p:sldId id="1114" r:id="rId84"/>
    <p:sldId id="1115" r:id="rId85"/>
    <p:sldId id="1116" r:id="rId86"/>
    <p:sldId id="1117" r:id="rId87"/>
    <p:sldId id="1118" r:id="rId88"/>
    <p:sldId id="1119" r:id="rId89"/>
    <p:sldId id="1120" r:id="rId90"/>
    <p:sldId id="1121" r:id="rId91"/>
    <p:sldId id="1122" r:id="rId92"/>
    <p:sldId id="1123" r:id="rId93"/>
    <p:sldId id="303" r:id="rId94"/>
    <p:sldId id="2009" r:id="rId95"/>
    <p:sldId id="1154" r:id="rId96"/>
    <p:sldId id="1155" r:id="rId97"/>
    <p:sldId id="1156" r:id="rId98"/>
    <p:sldId id="1157" r:id="rId99"/>
    <p:sldId id="1158" r:id="rId100"/>
    <p:sldId id="1159" r:id="rId101"/>
    <p:sldId id="1160" r:id="rId102"/>
    <p:sldId id="1153" r:id="rId103"/>
    <p:sldId id="1167" r:id="rId104"/>
    <p:sldId id="1978" r:id="rId105"/>
    <p:sldId id="2010" r:id="rId106"/>
    <p:sldId id="2011" r:id="rId107"/>
    <p:sldId id="366" r:id="rId108"/>
    <p:sldId id="334" r:id="rId109"/>
    <p:sldId id="384" r:id="rId110"/>
    <p:sldId id="414" r:id="rId111"/>
    <p:sldId id="415" r:id="rId112"/>
    <p:sldId id="416" r:id="rId113"/>
    <p:sldId id="417" r:id="rId114"/>
    <p:sldId id="418" r:id="rId115"/>
    <p:sldId id="419" r:id="rId116"/>
    <p:sldId id="420" r:id="rId1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0000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0000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0000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0000"/>
        </a:solidFill>
        <a:latin typeface="Times New Roman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20"/>
    <a:srgbClr val="FF8020"/>
    <a:srgbClr val="FF6000"/>
    <a:srgbClr val="FF5000"/>
    <a:srgbClr val="FF4000"/>
    <a:srgbClr val="FF6400"/>
    <a:srgbClr val="FF7F00"/>
    <a:srgbClr val="F2D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683" autoAdjust="0"/>
    <p:restoredTop sz="81153" autoAdjust="0"/>
  </p:normalViewPr>
  <p:slideViewPr>
    <p:cSldViewPr>
      <p:cViewPr varScale="1">
        <p:scale>
          <a:sx n="54" d="100"/>
          <a:sy n="54" d="100"/>
        </p:scale>
        <p:origin x="1902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564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viewProps" Target="view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F5A495E-6EED-8B41-8AC2-638116AAC848}" type="datetimeFigureOut">
              <a:rPr lang="zh-CN" altLang="en-US"/>
              <a:pPr>
                <a:defRPr/>
              </a:pPr>
              <a:t>2023/11/11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3A2609-4ADB-894D-8549-9B0A69E6C1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B2E9FA-B6B1-3C43-A29B-B558DC597C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C3782075-D00C-3047-B3D0-01A01C64C04B}" type="slidenum">
              <a:rPr lang="zh-CN" altLang="en-US" sz="1200" b="0">
                <a:latin typeface="Times New Roman" charset="0"/>
              </a:rPr>
              <a:pPr/>
              <a:t>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99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77F6A70-F821-A549-987C-837F43F622C9}" type="slidenum">
              <a:rPr lang="zh-CN" altLang="en-US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6FCD7A-01A8-8048-BBC6-794C25754D5F}" type="slidenum">
              <a:rPr lang="zh-CN" altLang="en-US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0F0FB5C4-3B50-AE4E-A43D-C8BE95EB2852}" type="slidenum">
              <a:rPr lang="zh-CN" altLang="en-US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FC6F14AE-3B0D-6549-82CE-2AEAC9C02A90}" type="slidenum">
              <a:rPr lang="zh-CN" altLang="en-US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EBA8C777-BCB5-C04A-872F-1C9F4A62AF2C}" type="slidenum">
              <a:rPr lang="zh-CN" altLang="en-US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B163D440-DAEE-7A4C-B776-9FFB59E790B9}" type="slidenum">
              <a:rPr lang="zh-CN" altLang="en-US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6D827D78-9CDF-D54C-BE97-CEFC93939E90}" type="slidenum">
              <a:rPr lang="zh-CN" altLang="en-US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ACEEDB1B-06F1-4C45-9BDC-6F9B9DD31E9D}" type="slidenum">
              <a:rPr lang="zh-CN" altLang="en-US"/>
              <a:pPr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B94D2802-76F2-4C4E-A856-7E08D2EEF8EC}" type="slidenum">
              <a:rPr lang="zh-CN" altLang="en-US"/>
              <a:pPr>
                <a:spcBef>
                  <a:spcPct val="0"/>
                </a:spcBef>
              </a:pPr>
              <a:t>45</a:t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F7613599-F271-A04B-8BB0-B48C4FCB5980}" type="slidenum">
              <a:rPr lang="zh-CN" altLang="en-US"/>
              <a:pPr>
                <a:spcBef>
                  <a:spcPct val="0"/>
                </a:spcBef>
              </a:pPr>
              <a:t>46</a:t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lphaUcPeriod"/>
            </a:pPr>
            <a:r>
              <a:rPr lang="en-US" altLang="zh-CN">
                <a:latin typeface="Times New Roman" charset="0"/>
                <a:ea typeface="宋体" charset="-122"/>
              </a:rPr>
              <a:t>Eax</a:t>
            </a:r>
            <a:r>
              <a:rPr lang="zh-CN" altLang="en-US">
                <a:latin typeface="Times New Roman" charset="0"/>
                <a:ea typeface="宋体" charset="-122"/>
              </a:rPr>
              <a:t>被设置为</a:t>
            </a:r>
            <a:r>
              <a:rPr lang="en-US" altLang="zh-CN">
                <a:latin typeface="Times New Roman" charset="0"/>
                <a:ea typeface="宋体" charset="-122"/>
              </a:rPr>
              <a:t>popl</a:t>
            </a:r>
            <a:r>
              <a:rPr lang="zh-CN" altLang="en-US">
                <a:latin typeface="Times New Roman" charset="0"/>
                <a:ea typeface="宋体" charset="-122"/>
              </a:rPr>
              <a:t>指令的地址</a:t>
            </a:r>
            <a:endParaRPr lang="en-US" altLang="zh-CN">
              <a:latin typeface="Times New Roman" charset="0"/>
              <a:ea typeface="宋体" charset="-122"/>
            </a:endParaRPr>
          </a:p>
          <a:p>
            <a:pPr marL="228600" indent="-228600">
              <a:buFontTx/>
              <a:buAutoNum type="alphaUcPeriod"/>
            </a:pPr>
            <a:r>
              <a:rPr lang="zh-CN" altLang="en-US">
                <a:latin typeface="Times New Roman" charset="0"/>
                <a:ea typeface="宋体" charset="-122"/>
              </a:rPr>
              <a:t>不是真的过程调用</a:t>
            </a:r>
            <a:endParaRPr lang="en-US" altLang="zh-CN">
              <a:latin typeface="Times New Roman" charset="0"/>
              <a:ea typeface="宋体" charset="-122"/>
            </a:endParaRPr>
          </a:p>
          <a:p>
            <a:pPr marL="228600" indent="-228600">
              <a:buFontTx/>
              <a:buAutoNum type="alphaUcPeriod"/>
            </a:pPr>
            <a:r>
              <a:rPr lang="zh-CN" altLang="en-US">
                <a:latin typeface="Times New Roman" charset="0"/>
                <a:ea typeface="宋体" charset="-122"/>
              </a:rPr>
              <a:t>这是</a:t>
            </a:r>
            <a:r>
              <a:rPr lang="en-US" altLang="zh-CN">
                <a:latin typeface="Times New Roman" charset="0"/>
                <a:ea typeface="宋体" charset="-122"/>
              </a:rPr>
              <a:t>IA32</a:t>
            </a:r>
            <a:r>
              <a:rPr lang="zh-CN" altLang="en-US">
                <a:latin typeface="Times New Roman" charset="0"/>
                <a:ea typeface="宋体" charset="-122"/>
              </a:rPr>
              <a:t>中将程序计数器（</a:t>
            </a:r>
            <a:r>
              <a:rPr lang="en-US" altLang="zh-CN">
                <a:latin typeface="Times New Roman" charset="0"/>
                <a:ea typeface="宋体" charset="-122"/>
              </a:rPr>
              <a:t>IP</a:t>
            </a:r>
            <a:r>
              <a:rPr lang="zh-CN" altLang="en-US">
                <a:latin typeface="Times New Roman" charset="0"/>
                <a:ea typeface="宋体" charset="-122"/>
              </a:rPr>
              <a:t>）的值放入通用寄存器的唯一方法（</a:t>
            </a:r>
            <a:r>
              <a:rPr lang="en-US" altLang="zh-CN">
                <a:latin typeface="Times New Roman" charset="0"/>
                <a:ea typeface="宋体" charset="-122"/>
              </a:rPr>
              <a:t>*</a:t>
            </a:r>
            <a:r>
              <a:rPr lang="zh-CN" altLang="en-US">
                <a:latin typeface="Times New Roman" charset="0"/>
                <a:ea typeface="宋体" charset="-122"/>
              </a:rPr>
              <a:t>）</a:t>
            </a:r>
          </a:p>
        </p:txBody>
      </p:sp>
      <p:sp>
        <p:nvSpPr>
          <p:cNvPr id="19558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9pPr>
          </a:lstStyle>
          <a:p>
            <a:fld id="{43BF7326-5FFA-8643-B693-BB232135F32E}" type="slidenum">
              <a:rPr kumimoji="0" lang="zh-CN" altLang="en-US" sz="1200" b="0">
                <a:solidFill>
                  <a:schemeClr val="tx1"/>
                </a:solidFill>
                <a:latin typeface="Arial" charset="0"/>
              </a:rPr>
              <a:pPr/>
              <a:t>12</a:t>
            </a:fld>
            <a:endParaRPr kumimoji="0" lang="zh-CN" altLang="en-US" sz="1200" b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35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9AD6199A-8D97-4941-98C3-9A4AF26F8B48}" type="slidenum">
              <a:rPr lang="zh-CN" altLang="en-US"/>
              <a:pPr>
                <a:spcBef>
                  <a:spcPct val="0"/>
                </a:spcBef>
              </a:pPr>
              <a:t>47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D34C94E-6716-514A-AD93-C570FFE625EC}" type="slidenum">
              <a:rPr lang="zh-CN" altLang="en-US"/>
              <a:pPr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/>
              <a:t>(</a:t>
            </a:r>
            <a:r>
              <a:rPr lang="en-US" altLang="zh-CN" dirty="0"/>
              <a:t>unsigned)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x,</a:t>
            </a:r>
            <a:r>
              <a:rPr lang="zh-CN" altLang="en-US" dirty="0"/>
              <a:t> </a:t>
            </a:r>
            <a:r>
              <a:rPr lang="zh-CN" altLang="zh-CN" dirty="0"/>
              <a:t>(</a:t>
            </a:r>
            <a:r>
              <a:rPr lang="en-US" altLang="zh-CN" dirty="0"/>
              <a:t>unsigned)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*</a:t>
            </a:r>
            <a:r>
              <a:rPr lang="en-US" altLang="zh-CN" dirty="0"/>
              <a:t>q,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*</a:t>
            </a:r>
            <a:r>
              <a:rPr lang="en-US" altLang="zh-CN" dirty="0"/>
              <a:t>t</a:t>
            </a:r>
          </a:p>
        </p:txBody>
      </p:sp>
      <p:sp>
        <p:nvSpPr>
          <p:cNvPr id="8397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00C8D9D-FB77-0745-A99E-F1F57A935251}" type="slidenum">
              <a:rPr lang="zh-CN" altLang="en-US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07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988FE61-62A6-F74D-B421-52D33D475D94}" type="slidenum">
              <a:rPr lang="zh-CN" altLang="en-US"/>
              <a:pPr>
                <a:spcBef>
                  <a:spcPct val="0"/>
                </a:spcBef>
              </a:pPr>
              <a:t>52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BD382A24-2D3B-DF4E-9D80-E42EB9E87716}" type="slidenum">
              <a:rPr lang="zh-CN" altLang="en-US"/>
              <a:pPr>
                <a:spcBef>
                  <a:spcPct val="0"/>
                </a:spcBef>
              </a:pPr>
              <a:t>55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3464967E-799E-EB4E-933B-8060EBBD6468}" type="slidenum">
              <a:rPr lang="zh-CN" altLang="en-US"/>
              <a:pPr>
                <a:spcBef>
                  <a:spcPct val="0"/>
                </a:spcBef>
              </a:pPr>
              <a:t>56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938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936CE60-772E-6249-B2C4-CCF6B62E5B94}" type="slidenum">
              <a:rPr lang="zh-CN" altLang="en-US"/>
              <a:pPr>
                <a:spcBef>
                  <a:spcPct val="0"/>
                </a:spcBef>
              </a:pPr>
              <a:t>57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05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94D45818-456C-644C-B751-E7F86B24A8FD}" type="slidenum">
              <a:rPr lang="zh-CN" altLang="en-US"/>
              <a:pPr>
                <a:spcBef>
                  <a:spcPct val="0"/>
                </a:spcBef>
              </a:pPr>
              <a:t>58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E914B42B-BDC9-6840-A98D-C1BA4394C548}" type="slidenum">
              <a:rPr lang="zh-CN" altLang="en-US"/>
              <a:pPr>
                <a:spcBef>
                  <a:spcPct val="0"/>
                </a:spcBef>
              </a:pPr>
              <a:t>59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80E875D-0CC0-E948-8072-607A4223BDCC}" type="slidenum">
              <a:rPr lang="zh-CN" altLang="en-US"/>
              <a:pPr>
                <a:spcBef>
                  <a:spcPct val="0"/>
                </a:spcBef>
              </a:pPr>
              <a:t>60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D52A03D7-D142-424B-A8DF-A09C7DE2695A}" type="slidenum">
              <a:rPr lang="zh-CN" altLang="en-US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06EBDA11-73EC-4046-87DA-FF7ED9AEDE12}" type="slidenum">
              <a:rPr lang="zh-CN" altLang="en-US"/>
              <a:pPr>
                <a:spcBef>
                  <a:spcPct val="0"/>
                </a:spcBef>
              </a:pPr>
              <a:t>61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ED88482B-DAA4-934E-BA20-34D63D63A11E}" type="slidenum">
              <a:rPr lang="zh-CN" altLang="en-US"/>
              <a:pPr>
                <a:spcBef>
                  <a:spcPct val="0"/>
                </a:spcBef>
              </a:pPr>
              <a:t>62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E880C99-4AB0-2945-8FC9-EE329E47CBA9}" type="slidenum">
              <a:rPr lang="zh-CN" altLang="en-US"/>
              <a:pPr>
                <a:spcBef>
                  <a:spcPct val="0"/>
                </a:spcBef>
              </a:pPr>
              <a:t>63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D60D8F3A-07CF-A541-ADE1-6DA0832607BA}" type="slidenum">
              <a:rPr lang="zh-CN" altLang="en-US"/>
              <a:pPr>
                <a:spcBef>
                  <a:spcPct val="0"/>
                </a:spcBef>
              </a:pPr>
              <a:t>64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D442D8BA-2790-3B4D-837E-FF92AD5B7DC0}" type="slidenum">
              <a:rPr lang="zh-CN" altLang="en-US"/>
              <a:pPr>
                <a:spcBef>
                  <a:spcPct val="0"/>
                </a:spcBef>
              </a:pPr>
              <a:t>65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F09A8EE4-A465-A24A-9244-079DEE1C7B91}" type="slidenum">
              <a:rPr lang="zh-CN" altLang="en-US"/>
              <a:pPr>
                <a:spcBef>
                  <a:spcPct val="0"/>
                </a:spcBef>
              </a:pPr>
              <a:t>66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A1588C2-1542-4C4C-BD35-B94C374E53DF}" type="slidenum">
              <a:rPr lang="zh-CN" altLang="en-US"/>
              <a:pPr>
                <a:spcBef>
                  <a:spcPct val="0"/>
                </a:spcBef>
              </a:pPr>
              <a:t>67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FB43B847-3004-B845-8929-6FE0214A2C4C}" type="slidenum">
              <a:rPr lang="zh-CN" altLang="en-US"/>
              <a:pPr>
                <a:spcBef>
                  <a:spcPct val="0"/>
                </a:spcBef>
              </a:pPr>
              <a:t>68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C36570-8776-9A40-9D57-3F7A70DB3E97}" type="slidenum">
              <a:rPr lang="zh-CN" altLang="en-US"/>
              <a:pPr>
                <a:spcBef>
                  <a:spcPct val="0"/>
                </a:spcBef>
              </a:pPr>
              <a:t>69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67E2DDF2-CC28-1C41-92DE-B630CB95B8DA}" type="slidenum">
              <a:rPr lang="zh-CN" altLang="en-US"/>
              <a:pPr>
                <a:spcBef>
                  <a:spcPct val="0"/>
                </a:spcBef>
              </a:pPr>
              <a:t>70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CABA194-05A5-5B42-9DEF-1874078528C2}" type="slidenum">
              <a:rPr lang="zh-CN" altLang="en-US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07B7836B-C50C-544D-8347-1DDD7C814D9A}" type="slidenum">
              <a:rPr lang="zh-CN" altLang="en-US"/>
              <a:pPr>
                <a:spcBef>
                  <a:spcPct val="0"/>
                </a:spcBef>
              </a:pPr>
              <a:t>71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8A91A0DC-F043-3144-A452-92FAEA4E822E}" type="slidenum">
              <a:rPr lang="zh-CN" altLang="en-US"/>
              <a:pPr>
                <a:spcBef>
                  <a:spcPct val="0"/>
                </a:spcBef>
              </a:pPr>
              <a:t>72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99887A-44A8-C74B-8BEC-10A5DE30C73C}" type="slidenum">
              <a:rPr lang="zh-CN" altLang="en-US"/>
              <a:pPr>
                <a:spcBef>
                  <a:spcPct val="0"/>
                </a:spcBef>
              </a:pPr>
              <a:t>73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6B8BF716-8277-4440-9EBB-D0D35CD27DC6}" type="slidenum">
              <a:rPr lang="zh-CN" altLang="en-US"/>
              <a:pPr>
                <a:spcBef>
                  <a:spcPct val="0"/>
                </a:spcBef>
              </a:pPr>
              <a:t>74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51BE30F-467F-5342-9E55-A62717146147}" type="slidenum">
              <a:rPr lang="zh-CN" altLang="en-US"/>
              <a:pPr>
                <a:spcBef>
                  <a:spcPct val="0"/>
                </a:spcBef>
              </a:pPr>
              <a:t>75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4387D12-99A5-904F-A94F-B510B92337B5}" type="slidenum">
              <a:rPr lang="zh-CN" altLang="en-US"/>
              <a:pPr>
                <a:spcBef>
                  <a:spcPct val="0"/>
                </a:spcBef>
              </a:pPr>
              <a:t>76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C4F90C6-8676-5944-9732-CAD184B60A77}" type="slidenum">
              <a:rPr lang="zh-CN" altLang="en-US"/>
              <a:pPr>
                <a:spcBef>
                  <a:spcPct val="0"/>
                </a:spcBef>
              </a:pPr>
              <a:t>77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A15DC3CE-1967-2144-BDC9-BC6A9196C987}" type="slidenum">
              <a:rPr lang="zh-CN" altLang="en-US"/>
              <a:pPr>
                <a:spcBef>
                  <a:spcPct val="0"/>
                </a:spcBef>
              </a:pPr>
              <a:t>78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3A305530-BBAD-FD44-A9AD-BE174D4040A7}" type="slidenum">
              <a:rPr lang="zh-CN" altLang="en-US"/>
              <a:pPr>
                <a:spcBef>
                  <a:spcPct val="0"/>
                </a:spcBef>
              </a:pPr>
              <a:t>79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575E508-4B23-5A4F-8C71-8820853F4C38}" type="slidenum">
              <a:rPr lang="zh-CN" altLang="en-US"/>
              <a:pPr>
                <a:spcBef>
                  <a:spcPct val="0"/>
                </a:spcBef>
              </a:pPr>
              <a:t>80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52BAA46-33D3-1F4E-8404-E1F0996DE370}" type="slidenum">
              <a:rPr lang="zh-CN" altLang="en-US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611EF053-A610-C34D-9338-0FA349F05203}" type="slidenum">
              <a:rPr lang="zh-CN" altLang="en-US"/>
              <a:pPr>
                <a:spcBef>
                  <a:spcPct val="0"/>
                </a:spcBef>
              </a:pPr>
              <a:t>81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85F815AE-C9BD-094E-B11C-B184F3A28BDC}" type="slidenum">
              <a:rPr lang="zh-CN" altLang="en-US"/>
              <a:pPr>
                <a:spcBef>
                  <a:spcPct val="0"/>
                </a:spcBef>
              </a:pPr>
              <a:t>82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C16A62D-C9CC-444B-A68F-69BDFABE0E2D}" type="slidenum">
              <a:rPr lang="zh-CN" altLang="en-US"/>
              <a:pPr>
                <a:spcBef>
                  <a:spcPct val="0"/>
                </a:spcBef>
              </a:pPr>
              <a:t>83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D0DEB525-F3CD-ED46-8B38-E15E252ACE53}" type="slidenum">
              <a:rPr lang="zh-CN" altLang="en-US"/>
              <a:pPr>
                <a:spcBef>
                  <a:spcPct val="0"/>
                </a:spcBef>
              </a:pPr>
              <a:t>84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0E47C913-B7B1-4A4F-A041-9065CECE5069}" type="slidenum">
              <a:rPr lang="zh-CN" altLang="en-US"/>
              <a:pPr>
                <a:spcBef>
                  <a:spcPct val="0"/>
                </a:spcBef>
              </a:pPr>
              <a:t>85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2012B05-EB92-394E-8948-A41F039E1E06}" type="slidenum">
              <a:rPr lang="zh-CN" altLang="en-US"/>
              <a:pPr>
                <a:spcBef>
                  <a:spcPct val="0"/>
                </a:spcBef>
              </a:pPr>
              <a:t>86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873E84B0-DBE0-2047-AC40-2124E69EC14F}" type="slidenum">
              <a:rPr lang="zh-CN" altLang="en-US"/>
              <a:pPr>
                <a:spcBef>
                  <a:spcPct val="0"/>
                </a:spcBef>
              </a:pPr>
              <a:t>87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5963358-7610-764F-BA68-87659E379679}" type="slidenum">
              <a:rPr lang="zh-CN" altLang="en-US"/>
              <a:pPr>
                <a:spcBef>
                  <a:spcPct val="0"/>
                </a:spcBef>
              </a:pPr>
              <a:t>88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3764B88E-D1DF-D646-83B3-20005D91B5C4}" type="slidenum">
              <a:rPr lang="zh-CN" altLang="en-US"/>
              <a:pPr>
                <a:spcBef>
                  <a:spcPct val="0"/>
                </a:spcBef>
              </a:pPr>
              <a:t>89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E5C570E-8CA1-484D-86DB-6577359E4DFB}" type="slidenum">
              <a:rPr lang="zh-CN" altLang="en-US"/>
              <a:pPr>
                <a:spcBef>
                  <a:spcPct val="0"/>
                </a:spcBef>
              </a:pPr>
              <a:t>90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4BFBFA2-9874-8746-9881-6A013D9A454D}" type="slidenum">
              <a:rPr lang="zh-CN" altLang="en-US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A80ACA52-3174-4946-BEB6-825419C5AB59}" type="slidenum">
              <a:rPr lang="zh-CN" altLang="en-US"/>
              <a:pPr>
                <a:spcBef>
                  <a:spcPct val="0"/>
                </a:spcBef>
              </a:pPr>
              <a:t>91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>
            <a:extLst>
              <a:ext uri="{FF2B5EF4-FFF2-40B4-BE49-F238E27FC236}">
                <a16:creationId xmlns:a16="http://schemas.microsoft.com/office/drawing/2014/main" id="{822D09BC-BFE3-034F-B0B5-14C1F1B867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备注占位符 2">
            <a:extLst>
              <a:ext uri="{FF2B5EF4-FFF2-40B4-BE49-F238E27FC236}">
                <a16:creationId xmlns:a16="http://schemas.microsoft.com/office/drawing/2014/main" id="{C688A637-07A5-944B-8F94-8E5BEDE9C3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0x80003c;</a:t>
            </a:r>
            <a:r>
              <a:rPr lang="zh-CN" altLang="en-US" dirty="0"/>
              <a:t>  </a:t>
            </a:r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dirty="0"/>
              <a:t>0x800014;</a:t>
            </a:r>
            <a:r>
              <a:rPr lang="zh-CN" altLang="en-US" dirty="0"/>
              <a:t>  </a:t>
            </a:r>
            <a:r>
              <a:rPr lang="en-US" altLang="zh-CN" dirty="0"/>
              <a:t>C.</a:t>
            </a:r>
            <a:r>
              <a:rPr lang="zh-CN" altLang="en-US" dirty="0"/>
              <a:t> </a:t>
            </a:r>
            <a:r>
              <a:rPr lang="en-US" altLang="zh-CN" dirty="0"/>
              <a:t>x:0x800038,</a:t>
            </a:r>
            <a:r>
              <a:rPr lang="zh-CN" altLang="en-US" dirty="0"/>
              <a:t> </a:t>
            </a:r>
            <a:r>
              <a:rPr lang="en-US" altLang="zh-CN" dirty="0"/>
              <a:t>y:</a:t>
            </a:r>
            <a:r>
              <a:rPr lang="zh-CN" altLang="en-US" dirty="0"/>
              <a:t> </a:t>
            </a:r>
            <a:r>
              <a:rPr lang="en-US" altLang="zh-CN" dirty="0"/>
              <a:t>0x800034;</a:t>
            </a:r>
            <a:r>
              <a:rPr lang="zh-CN" altLang="en-US" dirty="0"/>
              <a:t>   </a:t>
            </a:r>
            <a:r>
              <a:rPr lang="en-US" altLang="zh-CN" dirty="0"/>
              <a:t>E.</a:t>
            </a:r>
            <a:r>
              <a:rPr lang="zh-CN" altLang="en-US" dirty="0"/>
              <a:t> </a:t>
            </a:r>
            <a:r>
              <a:rPr lang="en-US" altLang="zh-CN" dirty="0"/>
              <a:t>0x800020~0x800033</a:t>
            </a:r>
            <a:endParaRPr lang="zh-CN" altLang="en-US" dirty="0"/>
          </a:p>
        </p:txBody>
      </p:sp>
      <p:sp>
        <p:nvSpPr>
          <p:cNvPr id="70659" name="幻灯片编号占位符 3">
            <a:extLst>
              <a:ext uri="{FF2B5EF4-FFF2-40B4-BE49-F238E27FC236}">
                <a16:creationId xmlns:a16="http://schemas.microsoft.com/office/drawing/2014/main" id="{36FF4150-24BE-2143-B709-3EF6FA49B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28D552-3BED-BB42-9D96-340B7BD99583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8556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>
            <a:extLst>
              <a:ext uri="{FF2B5EF4-FFF2-40B4-BE49-F238E27FC236}">
                <a16:creationId xmlns:a16="http://schemas.microsoft.com/office/drawing/2014/main" id="{822D09BC-BFE3-034F-B0B5-14C1F1B867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备注占位符 2">
            <a:extLst>
              <a:ext uri="{FF2B5EF4-FFF2-40B4-BE49-F238E27FC236}">
                <a16:creationId xmlns:a16="http://schemas.microsoft.com/office/drawing/2014/main" id="{C688A637-07A5-944B-8F94-8E5BEDE9C3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0x80003c;</a:t>
            </a:r>
            <a:r>
              <a:rPr lang="zh-CN" altLang="en-US" dirty="0"/>
              <a:t>  </a:t>
            </a:r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dirty="0"/>
              <a:t>0x800014;</a:t>
            </a:r>
            <a:r>
              <a:rPr lang="zh-CN" altLang="en-US" dirty="0"/>
              <a:t>  </a:t>
            </a:r>
            <a:r>
              <a:rPr lang="en-US" altLang="zh-CN" dirty="0"/>
              <a:t>C.</a:t>
            </a:r>
            <a:r>
              <a:rPr lang="zh-CN" altLang="en-US" dirty="0"/>
              <a:t> </a:t>
            </a:r>
            <a:r>
              <a:rPr lang="en-US" altLang="zh-CN" dirty="0"/>
              <a:t>x:0x800038,</a:t>
            </a:r>
            <a:r>
              <a:rPr lang="zh-CN" altLang="en-US" dirty="0"/>
              <a:t> </a:t>
            </a:r>
            <a:r>
              <a:rPr lang="en-US" altLang="zh-CN" dirty="0"/>
              <a:t>y:</a:t>
            </a:r>
            <a:r>
              <a:rPr lang="zh-CN" altLang="en-US" dirty="0"/>
              <a:t> </a:t>
            </a:r>
            <a:r>
              <a:rPr lang="en-US" altLang="zh-CN" dirty="0"/>
              <a:t>0x800034;</a:t>
            </a:r>
            <a:r>
              <a:rPr lang="zh-CN" altLang="en-US" dirty="0"/>
              <a:t>   </a:t>
            </a:r>
            <a:r>
              <a:rPr lang="en-US" altLang="zh-CN" dirty="0"/>
              <a:t>E.</a:t>
            </a:r>
            <a:r>
              <a:rPr lang="zh-CN" altLang="en-US" dirty="0"/>
              <a:t> </a:t>
            </a:r>
            <a:r>
              <a:rPr lang="en-US" altLang="zh-CN" dirty="0"/>
              <a:t>0x800020~0x800033</a:t>
            </a:r>
            <a:endParaRPr lang="zh-CN" altLang="en-US" dirty="0"/>
          </a:p>
        </p:txBody>
      </p:sp>
      <p:sp>
        <p:nvSpPr>
          <p:cNvPr id="70659" name="幻灯片编号占位符 3">
            <a:extLst>
              <a:ext uri="{FF2B5EF4-FFF2-40B4-BE49-F238E27FC236}">
                <a16:creationId xmlns:a16="http://schemas.microsoft.com/office/drawing/2014/main" id="{36FF4150-24BE-2143-B709-3EF6FA49B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28D552-3BED-BB42-9D96-340B7BD99583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352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rep; ret: 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AMD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的分支预测器中存在一个问题，即单字节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紧跟在您引用的代码（以及其他一些情况）中的条件跳转之后，并且解决方法是添加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前缀，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会忽略该前缀，但是修正预测变量。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B2E9FA-B6B1-3C43-A29B-B558DC597C29}" type="slidenum">
              <a:rPr lang="zh-CN" altLang="en-US" smtClean="0"/>
              <a:pPr>
                <a:defRPr/>
              </a:pPr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6798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在两种条件下无法发挥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的分支预测功能：</a:t>
            </a:r>
            <a:br>
              <a:rPr lang="zh-CN" altLang="en-US" dirty="0"/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1&gt; 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一个分支，里面带有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near-return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opcode C3h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例如</a:t>
            </a:r>
            <a:br>
              <a:rPr lang="zh-CN" altLang="en-US" dirty="0"/>
            </a:b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label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br>
              <a:rPr lang="en" altLang="zh-CN" dirty="0"/>
            </a:b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    ret</a:t>
            </a:r>
            <a:br>
              <a:rPr lang="en" altLang="zh-CN" dirty="0"/>
            </a:b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2&gt; 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一个判断条件紧跟着就是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near-return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例如</a:t>
            </a:r>
            <a:br>
              <a:rPr lang="zh-CN" altLang="en-US" dirty="0"/>
            </a:b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jle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 label2</a:t>
            </a:r>
            <a:br>
              <a:rPr lang="en" altLang="zh-CN" dirty="0"/>
            </a:b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    ret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为了使得代码还是能够用得上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的分支预测（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branch prediction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最简单的解决办法就是在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前面插入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rep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这称之为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two-byte ret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使得性能可以提高。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B2E9FA-B6B1-3C43-A29B-B558DC597C29}" type="slidenum">
              <a:rPr lang="zh-CN" altLang="en-US" smtClean="0"/>
              <a:pPr>
                <a:defRPr/>
              </a:pPr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3940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zh-CN" dirty="0">
                <a:latin typeface="Times New Roman" charset="0"/>
                <a:ea typeface="宋体" charset="-122"/>
              </a:rPr>
              <a:t>If (X == 0) return 0;</a:t>
            </a: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Unsigned long </a:t>
            </a:r>
            <a:r>
              <a:rPr lang="en-US" altLang="zh-CN" dirty="0" err="1">
                <a:latin typeface="Times New Roman" charset="0"/>
                <a:ea typeface="宋体" charset="-122"/>
              </a:rPr>
              <a:t>nx</a:t>
            </a:r>
            <a:r>
              <a:rPr lang="en-US" altLang="zh-CN" dirty="0">
                <a:latin typeface="Times New Roman" charset="0"/>
                <a:ea typeface="宋体" charset="-122"/>
              </a:rPr>
              <a:t> = x/4</a:t>
            </a: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Long </a:t>
            </a:r>
            <a:r>
              <a:rPr lang="en-US" altLang="zh-CN" dirty="0" err="1">
                <a:latin typeface="Times New Roman" charset="0"/>
                <a:ea typeface="宋体" charset="-122"/>
              </a:rPr>
              <a:t>rv</a:t>
            </a:r>
            <a:r>
              <a:rPr lang="en-US" altLang="zh-CN" dirty="0">
                <a:latin typeface="Times New Roman" charset="0"/>
                <a:ea typeface="宋体" charset="-122"/>
              </a:rPr>
              <a:t> = </a:t>
            </a:r>
            <a:r>
              <a:rPr lang="en-US" altLang="zh-CN" dirty="0" err="1">
                <a:latin typeface="Times New Roman" charset="0"/>
                <a:ea typeface="宋体" charset="-122"/>
              </a:rPr>
              <a:t>rfun</a:t>
            </a:r>
            <a:r>
              <a:rPr lang="en-US" altLang="zh-CN" dirty="0">
                <a:latin typeface="Times New Roman" charset="0"/>
                <a:ea typeface="宋体" charset="-122"/>
              </a:rPr>
              <a:t>(</a:t>
            </a:r>
            <a:r>
              <a:rPr lang="en-US" altLang="zh-CN" dirty="0" err="1">
                <a:latin typeface="Times New Roman" charset="0"/>
                <a:ea typeface="宋体" charset="-122"/>
              </a:rPr>
              <a:t>nx</a:t>
            </a:r>
            <a:r>
              <a:rPr lang="en-US" altLang="zh-CN" dirty="0">
                <a:latin typeface="Times New Roman" charset="0"/>
                <a:ea typeface="宋体" charset="-122"/>
              </a:rPr>
              <a:t>);</a:t>
            </a: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Return </a:t>
            </a:r>
            <a:r>
              <a:rPr lang="en-US" altLang="zh-CN" dirty="0" err="1">
                <a:latin typeface="Times New Roman" charset="0"/>
                <a:ea typeface="宋体" charset="-122"/>
              </a:rPr>
              <a:t>rv+x</a:t>
            </a:r>
            <a:r>
              <a:rPr lang="en-US" altLang="zh-CN" dirty="0">
                <a:latin typeface="Times New Roman" charset="0"/>
                <a:ea typeface="宋体" charset="-122"/>
              </a:rPr>
              <a:t>;</a:t>
            </a:r>
          </a:p>
          <a:p>
            <a:endParaRPr lang="en-US" altLang="zh-CN" dirty="0">
              <a:latin typeface="Times New Roman" charset="0"/>
              <a:ea typeface="宋体" charset="-122"/>
            </a:endParaRP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%</a:t>
            </a:r>
            <a:r>
              <a:rPr lang="en-US" altLang="zh-CN" dirty="0" err="1">
                <a:latin typeface="Times New Roman" charset="0"/>
                <a:ea typeface="宋体" charset="-122"/>
              </a:rPr>
              <a:t>rbx</a:t>
            </a:r>
            <a:r>
              <a:rPr lang="zh-CN" altLang="en-US" dirty="0">
                <a:latin typeface="Times New Roman" charset="0"/>
                <a:ea typeface="宋体" charset="-122"/>
              </a:rPr>
              <a:t>中的值是传入函数的参数</a:t>
            </a:r>
            <a:r>
              <a:rPr lang="en-US" altLang="zh-CN" dirty="0">
                <a:latin typeface="Times New Roman" charset="0"/>
                <a:ea typeface="宋体" charset="-122"/>
              </a:rPr>
              <a:t>x</a:t>
            </a:r>
          </a:p>
          <a:p>
            <a:endParaRPr lang="zh-CN" altLang="en-US" dirty="0">
              <a:latin typeface="Times New Roman" charset="0"/>
              <a:ea typeface="宋体" charset="-122"/>
            </a:endParaRPr>
          </a:p>
        </p:txBody>
      </p:sp>
      <p:sp>
        <p:nvSpPr>
          <p:cNvPr id="1935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9pPr>
          </a:lstStyle>
          <a:p>
            <a:fld id="{81CE49FE-4C31-DE4A-88F0-6388A39CADB2}" type="slidenum">
              <a:rPr kumimoji="0" lang="zh-CN" altLang="en-US" sz="1200" b="0">
                <a:solidFill>
                  <a:schemeClr val="tx1"/>
                </a:solidFill>
                <a:latin typeface="Arial" charset="0"/>
              </a:rPr>
              <a:pPr/>
              <a:t>101</a:t>
            </a:fld>
            <a:endParaRPr kumimoji="0" lang="zh-CN" altLang="en-US" sz="1200" b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1008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BA208A65-D359-048D-C556-E4DDCA493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E0204A7B-AE60-75CD-0BAC-E24D7D5F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884B5BAF-E00C-1881-DE84-17A5E7ED8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C73587A-B2AD-40E4-9001-5F7406D8EC43}" type="slidenum">
              <a:rPr lang="zh-CN" altLang="en-US" sz="1200" b="0" smtClean="0">
                <a:latin typeface="Arial" panose="020B0604020202020204" pitchFamily="34" charset="0"/>
              </a:rPr>
              <a:pPr/>
              <a:t>102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BA208A65-D359-048D-C556-E4DDCA493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E0204A7B-AE60-75CD-0BAC-E24D7D5F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884B5BAF-E00C-1881-DE84-17A5E7ED8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C73587A-B2AD-40E4-9001-5F7406D8EC43}" type="slidenum">
              <a:rPr lang="zh-CN" altLang="en-US" sz="1200" b="0" smtClean="0">
                <a:latin typeface="Arial" panose="020B0604020202020204" pitchFamily="34" charset="0"/>
              </a:rPr>
              <a:pPr/>
              <a:t>103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2846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a </a:t>
            </a:r>
            <a:r>
              <a:rPr lang="en-US" dirty="0" err="1"/>
              <a:t>callee</a:t>
            </a:r>
            <a:r>
              <a:rPr lang="en-US" dirty="0"/>
              <a:t>, must save %</a:t>
            </a:r>
            <a:r>
              <a:rPr lang="en-US" dirty="0" err="1"/>
              <a:t>rbx</a:t>
            </a:r>
            <a:r>
              <a:rPr lang="en-US" dirty="0"/>
              <a:t> (to stack)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79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Rdi</a:t>
            </a:r>
            <a:r>
              <a:rPr lang="en-US" dirty="0"/>
              <a:t> is x;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B8A3ACED-6B80-CC42-8037-28015C9B6716}" type="slidenum">
              <a:rPr lang="zh-CN" altLang="en-US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incr</a:t>
            </a:r>
            <a:r>
              <a:rPr lang="en-US" dirty="0"/>
              <a:t>() used </a:t>
            </a:r>
            <a:r>
              <a:rPr lang="en-US" dirty="0" err="1"/>
              <a:t>rbx</a:t>
            </a:r>
            <a:r>
              <a:rPr lang="en-US" dirty="0"/>
              <a:t>, it had to restore call_incr2()’s </a:t>
            </a:r>
            <a:r>
              <a:rPr lang="en-US" dirty="0" err="1"/>
              <a:t>rbx</a:t>
            </a:r>
            <a:r>
              <a:rPr lang="en-US" dirty="0"/>
              <a:t> value before returning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2523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Remember: we saved %</a:t>
            </a:r>
            <a:r>
              <a:rPr lang="en-US" dirty="0" err="1"/>
              <a:t>rbx</a:t>
            </a:r>
            <a:r>
              <a:rPr lang="en-US" dirty="0"/>
              <a:t> onto stack earlier.  Need to restore.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2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E7CBB05F-F62D-7F49-9146-26E16827F88A}" type="slidenum">
              <a:rPr lang="zh-CN" altLang="en-US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BCD2D4F9-26B8-D647-8AF4-6CA2B9D8E698}" type="slidenum">
              <a:rPr lang="zh-CN" altLang="en-US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5">
            <a:extLst>
              <a:ext uri="{FF2B5EF4-FFF2-40B4-BE49-F238E27FC236}">
                <a16:creationId xmlns:a16="http://schemas.microsoft.com/office/drawing/2014/main" id="{27B66317-33E5-EA1F-A049-5CC53C607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823913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kumimoji="1" lang="zh-CN" altLang="en-US" sz="6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计算机系统基础</a:t>
            </a:r>
            <a:endParaRPr kumimoji="1" lang="zh-CN" altLang="nl-BE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Line 1029">
            <a:extLst>
              <a:ext uri="{FF2B5EF4-FFF2-40B4-BE49-F238E27FC236}">
                <a16:creationId xmlns:a16="http://schemas.microsoft.com/office/drawing/2014/main" id="{6B445031-6BF8-14D1-B059-FFB6AF3C2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205038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Line 1030">
            <a:extLst>
              <a:ext uri="{FF2B5EF4-FFF2-40B4-BE49-F238E27FC236}">
                <a16:creationId xmlns:a16="http://schemas.microsoft.com/office/drawing/2014/main" id="{FC1EF7AD-E751-7DB1-738E-E658FA9DF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276475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nl-B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65625"/>
            <a:ext cx="6400800" cy="1273175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7E930-C85E-DC3D-8E38-CFECA03E72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172200"/>
            <a:ext cx="6934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24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D85726-F3F9-742F-9B76-EEB1F0830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493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9E41BB-B26A-28BA-0A93-D822F8400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8288" y="0"/>
            <a:ext cx="2144712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8650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99382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908050"/>
            <a:ext cx="8382000" cy="53403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4073771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3B102A7-F5F7-CBAE-73DE-EB83B1B35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908050"/>
            <a:ext cx="4114800" cy="5340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14800" cy="5340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6064704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DF3C79E-79B0-421C-915C-DC1C70671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6656388"/>
            <a:ext cx="3133725" cy="20161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z="18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EBC761-F037-6B60-D9C5-CB12BDF5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6669088"/>
            <a:ext cx="3232150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zh-CN" altLang="en-US" sz="1100">
                <a:ea typeface="宋体" charset="-122"/>
              </a:rPr>
              <a:t>                                  首都师范大学信息工程学院      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表格占位符 2"/>
          <p:cNvSpPr>
            <a:spLocks noGrp="1"/>
          </p:cNvSpPr>
          <p:nvPr>
            <p:ph type="tbl" idx="1"/>
          </p:nvPr>
        </p:nvSpPr>
        <p:spPr>
          <a:xfrm>
            <a:off x="381000" y="908050"/>
            <a:ext cx="8382000" cy="53403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299984291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214313"/>
            <a:ext cx="8475662" cy="591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CF658D1-831E-135C-27FC-86689F5563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836328C-5A41-6611-73B5-30773E485E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5795774-FDA5-63B2-85A3-D923FF4646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4CDF4-AAB4-4273-8E4F-AE8ABE95E9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089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78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6" y="304800"/>
            <a:ext cx="7592093" cy="762000"/>
          </a:xfrm>
        </p:spPr>
        <p:txBody>
          <a:bodyPr/>
          <a:lstStyle>
            <a:lvl1pPr>
              <a:defRPr baseline="0"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ea typeface="黑体" pitchFamily="49" charset="-122"/>
              </a:defRPr>
            </a:lvl1pPr>
            <a:lvl2pPr>
              <a:defRPr sz="2400" baseline="0">
                <a:ea typeface="黑体" pitchFamily="49" charset="-122"/>
              </a:defRPr>
            </a:lvl2pPr>
            <a:lvl3pPr>
              <a:defRPr baseline="0">
                <a:ea typeface="黑体" pitchFamily="49" charset="-122"/>
              </a:defRPr>
            </a:lvl3pPr>
            <a:lvl4pPr>
              <a:defRPr baseline="0">
                <a:ea typeface="黑体" pitchFamily="49" charset="-122"/>
              </a:defRPr>
            </a:lvl4pPr>
            <a:lvl5pPr>
              <a:defRPr baseline="0"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45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73022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1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"/>
            <a:ext cx="8713092" cy="9807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 sz="3200"/>
            </a:lvl1pPr>
            <a:lvl2pPr>
              <a:buFont typeface="Wingdings" pitchFamily="2" charset="2"/>
              <a:buChar char="ü"/>
              <a:defRPr sz="2800" baseline="0">
                <a:solidFill>
                  <a:schemeClr val="tx1"/>
                </a:solidFill>
              </a:defRPr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804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56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40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33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66185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50803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198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40539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3717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9490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5240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908050"/>
            <a:ext cx="8382000" cy="53403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402356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5416C3-D423-F626-5A22-588DB1B3B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452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08050"/>
            <a:ext cx="41148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148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3107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F0E60D3-8895-5E5D-37B8-175A58BB8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4029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9492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5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DC86CA6-81E1-C9B7-EE8F-E8E2ABB51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857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E54F295-1897-5219-3AEE-F1D256C0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89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8F7A5C1F-A175-B5D4-2364-88E88F797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6613"/>
            <a:ext cx="91440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AB13B3C-CCBB-1B26-2E50-FCA6D9FE9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871378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nl-NL"/>
              <a:t>单击此处编辑母版标题样式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91FA3FC3-213C-4167-F099-39D3954D1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52513"/>
            <a:ext cx="83820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nl-NL"/>
              <a:t>单击此处编辑母版文本样式</a:t>
            </a:r>
          </a:p>
          <a:p>
            <a:pPr lvl="1"/>
            <a:r>
              <a:rPr lang="zh-CN" altLang="nl-NL"/>
              <a:t>第二级</a:t>
            </a:r>
          </a:p>
          <a:p>
            <a:pPr lvl="2"/>
            <a:r>
              <a:rPr lang="zh-CN" altLang="nl-NL"/>
              <a:t>第三级</a:t>
            </a:r>
          </a:p>
          <a:p>
            <a:pPr lvl="3"/>
            <a:r>
              <a:rPr lang="zh-CN" altLang="nl-NL"/>
              <a:t>第四级</a:t>
            </a:r>
          </a:p>
          <a:p>
            <a:pPr lvl="4"/>
            <a:r>
              <a:rPr lang="zh-CN" altLang="nl-NL"/>
              <a:t>第五级</a:t>
            </a:r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C95F3E74-CCBB-484E-32E8-C00C6291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8" y="6699250"/>
            <a:ext cx="309562" cy="158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9C92243-6926-4874-BBD1-5D32036426D8}" type="slidenum">
              <a:rPr kumimoji="1" lang="en-GB" altLang="zh-CN" sz="10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GB" altLang="zh-CN" sz="1000">
              <a:solidFill>
                <a:srgbClr val="000000"/>
              </a:solidFill>
            </a:endParaRPr>
          </a:p>
        </p:txBody>
      </p:sp>
      <p:grpSp>
        <p:nvGrpSpPr>
          <p:cNvPr id="1030" name="Group 9">
            <a:extLst>
              <a:ext uri="{FF2B5EF4-FFF2-40B4-BE49-F238E27FC236}">
                <a16:creationId xmlns:a16="http://schemas.microsoft.com/office/drawing/2014/main" id="{7D3E6D1D-BCA0-4235-E6D4-3207C29DF3E0}"/>
              </a:ext>
            </a:extLst>
          </p:cNvPr>
          <p:cNvGrpSpPr>
            <a:grpSpLocks/>
          </p:cNvGrpSpPr>
          <p:nvPr/>
        </p:nvGrpSpPr>
        <p:grpSpPr bwMode="auto">
          <a:xfrm>
            <a:off x="-838200" y="-6350"/>
            <a:ext cx="10526713" cy="6864350"/>
            <a:chOff x="0" y="0"/>
            <a:chExt cx="6631" cy="4324"/>
          </a:xfrm>
        </p:grpSpPr>
        <p:sp>
          <p:nvSpPr>
            <p:cNvPr id="1032" name="Freeform 10">
              <a:extLst>
                <a:ext uri="{FF2B5EF4-FFF2-40B4-BE49-F238E27FC236}">
                  <a16:creationId xmlns:a16="http://schemas.microsoft.com/office/drawing/2014/main" id="{0A55CD47-3DEF-9C1E-DA11-91BBDFCE47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" y="176"/>
              <a:ext cx="1710" cy="176"/>
            </a:xfrm>
            <a:custGeom>
              <a:avLst/>
              <a:gdLst>
                <a:gd name="T0" fmla="*/ 0 w 1710"/>
                <a:gd name="T1" fmla="*/ 0 h 216"/>
                <a:gd name="T2" fmla="*/ 1710 w 1710"/>
                <a:gd name="T3" fmla="*/ 0 h 216"/>
                <a:gd name="T4" fmla="*/ 1710 w 1710"/>
                <a:gd name="T5" fmla="*/ 6 h 216"/>
                <a:gd name="T6" fmla="*/ 0 w 1710"/>
                <a:gd name="T7" fmla="*/ 6 h 2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0" h="216">
                  <a:moveTo>
                    <a:pt x="0" y="0"/>
                  </a:moveTo>
                  <a:lnTo>
                    <a:pt x="1710" y="0"/>
                  </a:lnTo>
                  <a:lnTo>
                    <a:pt x="1710" y="216"/>
                  </a:lnTo>
                  <a:lnTo>
                    <a:pt x="0" y="2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33" name="Group 11">
              <a:extLst>
                <a:ext uri="{FF2B5EF4-FFF2-40B4-BE49-F238E27FC236}">
                  <a16:creationId xmlns:a16="http://schemas.microsoft.com/office/drawing/2014/main" id="{E07DB1F1-3F66-CCB8-415A-9F366DB6617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6631" cy="4324"/>
              <a:chOff x="0" y="0"/>
              <a:chExt cx="6631" cy="4324"/>
            </a:xfrm>
          </p:grpSpPr>
          <p:sp>
            <p:nvSpPr>
              <p:cNvPr id="1034" name="Line 12">
                <a:extLst>
                  <a:ext uri="{FF2B5EF4-FFF2-40B4-BE49-F238E27FC236}">
                    <a16:creationId xmlns:a16="http://schemas.microsoft.com/office/drawing/2014/main" id="{C7155715-6D67-234A-A520-048196372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471" y="0"/>
                <a:ext cx="0" cy="432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5" name="Line 13">
                <a:extLst>
                  <a:ext uri="{FF2B5EF4-FFF2-40B4-BE49-F238E27FC236}">
                    <a16:creationId xmlns:a16="http://schemas.microsoft.com/office/drawing/2014/main" id="{7F7D2931-D06B-3AD7-299C-F70F7603B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0" y="4298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" name="Line 14">
                <a:extLst>
                  <a:ext uri="{FF2B5EF4-FFF2-40B4-BE49-F238E27FC236}">
                    <a16:creationId xmlns:a16="http://schemas.microsoft.com/office/drawing/2014/main" id="{A2A8AC42-0A5C-55D5-BB6F-B033C86597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659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7" name="Line 15">
                <a:extLst>
                  <a:ext uri="{FF2B5EF4-FFF2-40B4-BE49-F238E27FC236}">
                    <a16:creationId xmlns:a16="http://schemas.microsoft.com/office/drawing/2014/main" id="{1CFD247A-C7C0-E064-5B55-5BEBA1B305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248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8" name="Line 16">
                <a:extLst>
                  <a:ext uri="{FF2B5EF4-FFF2-40B4-BE49-F238E27FC236}">
                    <a16:creationId xmlns:a16="http://schemas.microsoft.com/office/drawing/2014/main" id="{253D0ECB-403B-1E67-630A-3301952D2C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041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" name="Line 17">
                <a:extLst>
                  <a:ext uri="{FF2B5EF4-FFF2-40B4-BE49-F238E27FC236}">
                    <a16:creationId xmlns:a16="http://schemas.microsoft.com/office/drawing/2014/main" id="{70BD5049-C0B7-C36A-ACE1-9BA843C2A5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840" y="4"/>
                <a:ext cx="0" cy="432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0" name="Line 18">
                <a:extLst>
                  <a:ext uri="{FF2B5EF4-FFF2-40B4-BE49-F238E27FC236}">
                    <a16:creationId xmlns:a16="http://schemas.microsoft.com/office/drawing/2014/main" id="{6D0E6309-1068-9E42-568D-72AE83BD1B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4888" y="4"/>
                <a:ext cx="0" cy="47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" name="Line 19">
                <a:extLst>
                  <a:ext uri="{FF2B5EF4-FFF2-40B4-BE49-F238E27FC236}">
                    <a16:creationId xmlns:a16="http://schemas.microsoft.com/office/drawing/2014/main" id="{8D283B82-66E8-FD3E-BC2A-E466D8A725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0" y="176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" name="Line 20">
                <a:extLst>
                  <a:ext uri="{FF2B5EF4-FFF2-40B4-BE49-F238E27FC236}">
                    <a16:creationId xmlns:a16="http://schemas.microsoft.com/office/drawing/2014/main" id="{CCFAD6E2-1E75-BD4A-5651-7A94F00177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0" y="348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" name="Line 21">
                <a:extLst>
                  <a:ext uri="{FF2B5EF4-FFF2-40B4-BE49-F238E27FC236}">
                    <a16:creationId xmlns:a16="http://schemas.microsoft.com/office/drawing/2014/main" id="{F5A55285-C94C-E4E6-C6F5-0C6DEE6D9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132" y="4"/>
                <a:ext cx="0" cy="47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6" name="Rectangle 22">
                <a:extLst>
                  <a:ext uri="{FF2B5EF4-FFF2-40B4-BE49-F238E27FC236}">
                    <a16:creationId xmlns:a16="http://schemas.microsoft.com/office/drawing/2014/main" id="{A56349B7-DA0F-21E3-171C-0BCA6C4A2E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82" y="0"/>
                <a:ext cx="249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45" name="Line 23">
                <a:extLst>
                  <a:ext uri="{FF2B5EF4-FFF2-40B4-BE49-F238E27FC236}">
                    <a16:creationId xmlns:a16="http://schemas.microsoft.com/office/drawing/2014/main" id="{4FF94670-58E3-5355-5E8B-7C65EBAAD7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849" y="0"/>
                <a:ext cx="0" cy="47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31" name="Line 25">
            <a:extLst>
              <a:ext uri="{FF2B5EF4-FFF2-40B4-BE49-F238E27FC236}">
                <a16:creationId xmlns:a16="http://schemas.microsoft.com/office/drawing/2014/main" id="{5E208730-07A7-B9B4-1213-E82CADFA2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1213" y="6699250"/>
            <a:ext cx="0" cy="123825"/>
          </a:xfrm>
          <a:prstGeom prst="line">
            <a:avLst/>
          </a:prstGeom>
          <a:noFill/>
          <a:ln w="9525">
            <a:solidFill>
              <a:srgbClr val="172F3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0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 pitchFamily="34" charset="0"/>
          <a:ea typeface="黑体" pitchFamily="49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50011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86400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to Computer Systems</a:t>
            </a:r>
          </a:p>
        </p:txBody>
      </p:sp>
    </p:spTree>
    <p:extLst>
      <p:ext uri="{BB962C8B-B14F-4D97-AF65-F5344CB8AC3E}">
        <p14:creationId xmlns:p14="http://schemas.microsoft.com/office/powerpoint/2010/main" val="301692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9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zh-CN" altLang="en-US" sz="4000" dirty="0">
                <a:ea typeface="宋体" charset="-122"/>
              </a:rPr>
              <a:t>程序的机器级表示（</a:t>
            </a:r>
            <a:r>
              <a:rPr lang="en-US" altLang="zh-CN" sz="4000" dirty="0">
                <a:ea typeface="宋体" charset="-122"/>
              </a:rPr>
              <a:t>5</a:t>
            </a:r>
            <a:r>
              <a:rPr lang="zh-CN" altLang="en-US" sz="4000" dirty="0">
                <a:ea typeface="宋体" charset="-122"/>
              </a:rPr>
              <a:t>）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D8B37670-DEB6-95BF-9CA0-5ED09FD93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50215"/>
            <a:ext cx="4360489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王晶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jwang@ruc.edu.cn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，信息楼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124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95076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#3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676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34989" y="1524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19184"/>
              </p:ext>
            </p:extLst>
          </p:nvPr>
        </p:nvGraphicFramePr>
        <p:xfrm>
          <a:off x="228600" y="5105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172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943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41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9173205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192513" name="内容占位符 2"/>
          <p:cNvSpPr>
            <a:spLocks noGrp="1"/>
          </p:cNvSpPr>
          <p:nvPr>
            <p:ph idx="1"/>
          </p:nvPr>
        </p:nvSpPr>
        <p:spPr>
          <a:xfrm>
            <a:off x="152400" y="1401763"/>
            <a:ext cx="3962400" cy="4191000"/>
          </a:xfrm>
        </p:spPr>
        <p:txBody>
          <a:bodyPr/>
          <a:lstStyle/>
          <a:p>
            <a:r>
              <a:rPr lang="zh-CN" altLang="zh-CN" sz="2000" dirty="0"/>
              <a:t>一个具有通用结构的</a:t>
            </a:r>
            <a:r>
              <a:rPr lang="en-US" altLang="zh-CN" sz="2000" dirty="0"/>
              <a:t>C</a:t>
            </a:r>
            <a:r>
              <a:rPr lang="zh-CN" altLang="zh-CN" sz="2000" dirty="0"/>
              <a:t>函数如下：</a:t>
            </a:r>
          </a:p>
          <a:p>
            <a:r>
              <a:rPr lang="en-US" altLang="zh-CN" sz="2000" dirty="0"/>
              <a:t>long </a:t>
            </a:r>
            <a:r>
              <a:rPr lang="en-US" altLang="zh-CN" sz="2000" dirty="0" err="1"/>
              <a:t>rfun</a:t>
            </a:r>
            <a:r>
              <a:rPr lang="en-US" altLang="zh-CN" sz="2000" dirty="0"/>
              <a:t> (unsigned long x) {</a:t>
            </a:r>
            <a:endParaRPr lang="zh-CN" altLang="zh-CN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if ( ______________ )</a:t>
            </a:r>
            <a:endParaRPr lang="zh-CN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   </a:t>
            </a:r>
            <a:r>
              <a:rPr lang="en-US" altLang="zh-CN" sz="2000" dirty="0"/>
              <a:t> return ___________;</a:t>
            </a:r>
            <a:endParaRPr lang="zh-CN" altLang="zh-CN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unsigned long </a:t>
            </a:r>
            <a:r>
              <a:rPr lang="en-US" altLang="zh-CN" sz="2000" dirty="0" err="1"/>
              <a:t>nx</a:t>
            </a:r>
            <a:r>
              <a:rPr lang="en-US" altLang="zh-CN" sz="2000" dirty="0"/>
              <a:t> =________;</a:t>
            </a:r>
            <a:endParaRPr lang="zh-CN" altLang="zh-CN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long </a:t>
            </a:r>
            <a:r>
              <a:rPr lang="en-US" altLang="zh-CN" sz="2000" dirty="0" err="1"/>
              <a:t>rv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rfun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nx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return _____________;</a:t>
            </a:r>
          </a:p>
          <a:p>
            <a:r>
              <a:rPr lang="en-US" altLang="zh-CN" sz="2000" dirty="0"/>
              <a:t>}</a:t>
            </a:r>
            <a:endParaRPr lang="zh-CN" altLang="zh-CN" sz="2000" dirty="0"/>
          </a:p>
          <a:p>
            <a:r>
              <a:rPr lang="zh-CN" altLang="zh-CN" sz="2000" dirty="0"/>
              <a:t>请填写</a:t>
            </a:r>
            <a:r>
              <a:rPr lang="en-US" altLang="zh-CN" sz="2000" dirty="0"/>
              <a:t>C</a:t>
            </a:r>
            <a:r>
              <a:rPr lang="zh-CN" altLang="zh-CN" sz="2000" dirty="0"/>
              <a:t>语言代码中缺失的表达式；</a:t>
            </a:r>
            <a:r>
              <a:rPr lang="en-US" altLang="zh-CN" sz="2000" dirty="0" err="1"/>
              <a:t>rfun</a:t>
            </a:r>
            <a:r>
              <a:rPr lang="zh-CN" altLang="zh-CN" sz="2000" dirty="0"/>
              <a:t>存储在被调用者保存寄存器</a:t>
            </a:r>
            <a:r>
              <a:rPr lang="en-US" altLang="zh-CN" sz="2000" dirty="0"/>
              <a:t>%</a:t>
            </a:r>
            <a:r>
              <a:rPr lang="en-US" altLang="zh-CN" sz="2000" dirty="0" err="1"/>
              <a:t>rbx</a:t>
            </a:r>
            <a:r>
              <a:rPr lang="zh-CN" altLang="zh-CN" sz="2000" dirty="0"/>
              <a:t>中的值是</a:t>
            </a:r>
            <a:r>
              <a:rPr lang="en-US" altLang="zh-CN" sz="2000" dirty="0"/>
              <a:t>_________</a:t>
            </a:r>
            <a:r>
              <a:rPr lang="zh-CN" altLang="zh-CN" sz="2000" dirty="0"/>
              <a:t>。 </a:t>
            </a:r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72000" y="228600"/>
            <a:ext cx="4876798" cy="53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400" dirty="0"/>
              <a:t> GCC</a:t>
            </a:r>
            <a:r>
              <a:rPr lang="zh-CN" altLang="zh-CN" sz="2400" dirty="0"/>
              <a:t>产生的汇编代码如下：</a:t>
            </a:r>
          </a:p>
          <a:p>
            <a:pPr>
              <a:defRPr/>
            </a:pPr>
            <a:r>
              <a:rPr lang="en-US" altLang="zh-CN" sz="2400" dirty="0"/>
              <a:t>long </a:t>
            </a:r>
            <a:r>
              <a:rPr lang="en-US" altLang="zh-CN" sz="2400" dirty="0" err="1"/>
              <a:t>rfun</a:t>
            </a:r>
            <a:r>
              <a:rPr lang="en-US" altLang="zh-CN" sz="2400" dirty="0"/>
              <a:t> (unsigned long x)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x in %</a:t>
            </a:r>
            <a:r>
              <a:rPr lang="en-US" altLang="zh-CN" sz="2400" dirty="0" err="1"/>
              <a:t>rdi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 err="1"/>
              <a:t>rfun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pushq</a:t>
            </a:r>
            <a:r>
              <a:rPr lang="en-US" altLang="zh-CN" sz="2400" dirty="0"/>
              <a:t>	%</a:t>
            </a:r>
            <a:r>
              <a:rPr lang="en-US" altLang="zh-CN" sz="2400" dirty="0" err="1"/>
              <a:t>rbx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movq</a:t>
            </a:r>
            <a:r>
              <a:rPr lang="en-US" altLang="zh-CN" sz="2400" dirty="0"/>
              <a:t>	%</a:t>
            </a:r>
            <a:r>
              <a:rPr lang="en-US" altLang="zh-CN" sz="2400" dirty="0" err="1"/>
              <a:t>rdi</a:t>
            </a:r>
            <a:r>
              <a:rPr lang="en-US" altLang="zh-CN" sz="2400" dirty="0"/>
              <a:t>, %</a:t>
            </a:r>
            <a:r>
              <a:rPr lang="en-US" altLang="zh-CN" sz="2400" dirty="0" err="1"/>
              <a:t>rbx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movl</a:t>
            </a:r>
            <a:r>
              <a:rPr lang="en-US" altLang="zh-CN" sz="2400" dirty="0"/>
              <a:t>	$0, %</a:t>
            </a:r>
            <a:r>
              <a:rPr lang="en-US" altLang="zh-CN" sz="2400" dirty="0" err="1"/>
              <a:t>eax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testq</a:t>
            </a:r>
            <a:r>
              <a:rPr lang="en-US" altLang="zh-CN" sz="2400" dirty="0"/>
              <a:t>	%</a:t>
            </a:r>
            <a:r>
              <a:rPr lang="en-US" altLang="zh-CN" sz="2400" dirty="0" err="1"/>
              <a:t>rdi</a:t>
            </a:r>
            <a:r>
              <a:rPr lang="en-US" altLang="zh-CN" sz="2400" dirty="0"/>
              <a:t>, %</a:t>
            </a:r>
            <a:r>
              <a:rPr lang="en-US" altLang="zh-CN" sz="2400" dirty="0" err="1"/>
              <a:t>rdi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je		.L2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shrq</a:t>
            </a:r>
            <a:r>
              <a:rPr lang="en-US" altLang="zh-CN" sz="2400" dirty="0"/>
              <a:t>	$2, $</a:t>
            </a:r>
            <a:r>
              <a:rPr lang="en-US" altLang="zh-CN" sz="2400" dirty="0" err="1"/>
              <a:t>rdi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call	</a:t>
            </a:r>
            <a:r>
              <a:rPr lang="en-US" altLang="zh-CN" sz="2400" dirty="0" err="1"/>
              <a:t>rfun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addq</a:t>
            </a:r>
            <a:r>
              <a:rPr lang="en-US" altLang="zh-CN" sz="2400" dirty="0"/>
              <a:t>	%</a:t>
            </a:r>
            <a:r>
              <a:rPr lang="en-US" altLang="zh-CN" sz="2400" dirty="0" err="1"/>
              <a:t>rbx</a:t>
            </a:r>
            <a:r>
              <a:rPr lang="en-US" altLang="zh-CN" sz="2400" dirty="0"/>
              <a:t>, %</a:t>
            </a:r>
            <a:r>
              <a:rPr lang="en-US" altLang="zh-CN" sz="2400" dirty="0" err="1"/>
              <a:t>rax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.L2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popq</a:t>
            </a:r>
            <a:r>
              <a:rPr lang="en-US" altLang="zh-CN" sz="2400" dirty="0"/>
              <a:t>	%</a:t>
            </a:r>
            <a:r>
              <a:rPr lang="en-US" altLang="zh-CN" sz="2400" dirty="0" err="1"/>
              <a:t>rbx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ret</a:t>
            </a: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91673590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>
            <a:extLst>
              <a:ext uri="{FF2B5EF4-FFF2-40B4-BE49-F238E27FC236}">
                <a16:creationId xmlns:a16="http://schemas.microsoft.com/office/drawing/2014/main" id="{600D3DC1-DC7C-6029-7B48-3ADB75B48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038600" cy="11430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课堂练习</a:t>
            </a:r>
          </a:p>
        </p:txBody>
      </p:sp>
      <p:sp>
        <p:nvSpPr>
          <p:cNvPr id="77827" name="内容占位符 2">
            <a:extLst>
              <a:ext uri="{FF2B5EF4-FFF2-40B4-BE49-F238E27FC236}">
                <a16:creationId xmlns:a16="http://schemas.microsoft.com/office/drawing/2014/main" id="{9BC871AC-4A6B-C714-6B60-08B2CF21B70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程序填空，变量映射关系，并解释函数功能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Int </a:t>
            </a:r>
            <a:r>
              <a:rPr lang="en-US" altLang="zh-CN" sz="2400" dirty="0" err="1">
                <a:ea typeface="宋体" panose="02010600030101010101" pitchFamily="2" charset="-122"/>
              </a:rPr>
              <a:t>fun_a</a:t>
            </a:r>
            <a:r>
              <a:rPr lang="en-US" altLang="zh-CN" sz="2400" dirty="0">
                <a:ea typeface="宋体" panose="02010600030101010101" pitchFamily="2" charset="-122"/>
              </a:rPr>
              <a:t>(unsigned x) {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int 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 = 0;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while (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     ) {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^= x;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  x&gt;&gt;=1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}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return </a:t>
            </a: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val&amp;0x01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7828" name="内容占位符 3">
            <a:extLst>
              <a:ext uri="{FF2B5EF4-FFF2-40B4-BE49-F238E27FC236}">
                <a16:creationId xmlns:a16="http://schemas.microsoft.com/office/drawing/2014/main" id="{C9ADA1A6-4594-FD4E-0227-0B1AA7712C6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48200" y="1600200"/>
            <a:ext cx="4572000" cy="4525963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x@$ebp+8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Movl</a:t>
            </a:r>
            <a:r>
              <a:rPr lang="en-US" altLang="zh-CN" sz="2400" dirty="0">
                <a:ea typeface="宋体" panose="02010600030101010101" pitchFamily="2" charset="-122"/>
              </a:rPr>
              <a:t> 8(%</a:t>
            </a:r>
            <a:r>
              <a:rPr lang="en-US" altLang="zh-CN" sz="2400" dirty="0" err="1">
                <a:ea typeface="宋体" panose="02010600030101010101" pitchFamily="2" charset="-122"/>
              </a:rPr>
              <a:t>ebp</a:t>
            </a:r>
            <a:r>
              <a:rPr lang="en-US" altLang="zh-CN" sz="2400" dirty="0">
                <a:ea typeface="宋体" panose="02010600030101010101" pitchFamily="2" charset="-122"/>
              </a:rPr>
              <a:t>),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Movl</a:t>
            </a:r>
            <a:r>
              <a:rPr lang="en-US" altLang="zh-CN" sz="2400" dirty="0">
                <a:ea typeface="宋体" panose="02010600030101010101" pitchFamily="2" charset="-122"/>
              </a:rPr>
              <a:t> $0, %</a:t>
            </a:r>
            <a:r>
              <a:rPr lang="en-US" altLang="zh-CN" sz="2400" dirty="0" err="1">
                <a:ea typeface="宋体" panose="02010600030101010101" pitchFamily="2" charset="-122"/>
              </a:rPr>
              <a:t>eax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Testl</a:t>
            </a:r>
            <a:r>
              <a:rPr lang="en-US" altLang="zh-CN" sz="2400" dirty="0"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Je .L7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.L10: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xorl</a:t>
            </a:r>
            <a:r>
              <a:rPr lang="en-US" altLang="zh-CN" sz="2400" dirty="0"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eax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shrl</a:t>
            </a:r>
            <a:r>
              <a:rPr lang="en-US" altLang="zh-CN" sz="2400" dirty="0"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r>
              <a:rPr lang="en-US" altLang="zh-CN" sz="2400" dirty="0">
                <a:ea typeface="宋体" panose="02010600030101010101" pitchFamily="2" charset="-122"/>
              </a:rPr>
              <a:t>  ;</a:t>
            </a:r>
            <a:r>
              <a:rPr lang="zh-CN" altLang="en-US" sz="2400" dirty="0">
                <a:ea typeface="宋体" panose="02010600030101010101" pitchFamily="2" charset="-122"/>
              </a:rPr>
              <a:t>逻辑右移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位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jne</a:t>
            </a:r>
            <a:r>
              <a:rPr lang="en-US" altLang="zh-CN" sz="2400" dirty="0">
                <a:ea typeface="宋体" panose="02010600030101010101" pitchFamily="2" charset="-122"/>
              </a:rPr>
              <a:t> .L10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.L7: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andl</a:t>
            </a:r>
            <a:r>
              <a:rPr lang="en-US" altLang="zh-CN" sz="2400" dirty="0">
                <a:ea typeface="宋体" panose="02010600030101010101" pitchFamily="2" charset="-122"/>
              </a:rPr>
              <a:t> $1, %</a:t>
            </a:r>
            <a:r>
              <a:rPr lang="en-US" altLang="zh-CN" sz="2400" dirty="0" err="1">
                <a:ea typeface="宋体" panose="02010600030101010101" pitchFamily="2" charset="-122"/>
              </a:rPr>
              <a:t>eax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F3C472-1C79-A9D1-10EE-289FFAF0BBBD}"/>
              </a:ext>
            </a:extLst>
          </p:cNvPr>
          <p:cNvSpPr/>
          <p:nvPr/>
        </p:nvSpPr>
        <p:spPr bwMode="auto">
          <a:xfrm>
            <a:off x="1676400" y="4876800"/>
            <a:ext cx="12192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7E4FBF-5299-BDA3-0EC8-C1104D147B98}"/>
              </a:ext>
            </a:extLst>
          </p:cNvPr>
          <p:cNvSpPr/>
          <p:nvPr/>
        </p:nvSpPr>
        <p:spPr bwMode="auto">
          <a:xfrm>
            <a:off x="1828800" y="3136557"/>
            <a:ext cx="495300" cy="3048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CE37AA-B57F-94AC-0527-949F55C06080}"/>
              </a:ext>
            </a:extLst>
          </p:cNvPr>
          <p:cNvSpPr/>
          <p:nvPr/>
        </p:nvSpPr>
        <p:spPr bwMode="auto">
          <a:xfrm>
            <a:off x="863428" y="3561835"/>
            <a:ext cx="12192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E8CAC2-45E6-65E8-5897-CA0CA945CBD2}"/>
              </a:ext>
            </a:extLst>
          </p:cNvPr>
          <p:cNvSpPr/>
          <p:nvPr/>
        </p:nvSpPr>
        <p:spPr bwMode="auto">
          <a:xfrm>
            <a:off x="868577" y="3994322"/>
            <a:ext cx="12192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>
            <a:extLst>
              <a:ext uri="{FF2B5EF4-FFF2-40B4-BE49-F238E27FC236}">
                <a16:creationId xmlns:a16="http://schemas.microsoft.com/office/drawing/2014/main" id="{600D3DC1-DC7C-6029-7B48-3ADB75B48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038600" cy="11430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课堂练习</a:t>
            </a:r>
          </a:p>
        </p:txBody>
      </p:sp>
      <p:sp>
        <p:nvSpPr>
          <p:cNvPr id="77827" name="内容占位符 2">
            <a:extLst>
              <a:ext uri="{FF2B5EF4-FFF2-40B4-BE49-F238E27FC236}">
                <a16:creationId xmlns:a16="http://schemas.microsoft.com/office/drawing/2014/main" id="{9BC871AC-4A6B-C714-6B60-08B2CF21B70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程序填空，变量映射关系，并解释函数功能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Int </a:t>
            </a:r>
            <a:r>
              <a:rPr lang="en-US" altLang="zh-CN" sz="2400" dirty="0" err="1">
                <a:ea typeface="宋体" panose="02010600030101010101" pitchFamily="2" charset="-122"/>
              </a:rPr>
              <a:t>fun_a</a:t>
            </a:r>
            <a:r>
              <a:rPr lang="en-US" altLang="zh-CN" sz="2400" dirty="0">
                <a:ea typeface="宋体" panose="02010600030101010101" pitchFamily="2" charset="-122"/>
              </a:rPr>
              <a:t>(unsigned x) {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int 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 = 0;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while (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     ) {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^= x;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  x&gt;&gt;=1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}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return </a:t>
            </a: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val&amp;0x01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7828" name="内容占位符 3">
            <a:extLst>
              <a:ext uri="{FF2B5EF4-FFF2-40B4-BE49-F238E27FC236}">
                <a16:creationId xmlns:a16="http://schemas.microsoft.com/office/drawing/2014/main" id="{C9ADA1A6-4594-FD4E-0227-0B1AA7712C6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48200" y="1600200"/>
            <a:ext cx="4572000" cy="4525963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x@$ebp+8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Movl</a:t>
            </a:r>
            <a:r>
              <a:rPr lang="en-US" altLang="zh-CN" sz="2400" dirty="0">
                <a:ea typeface="宋体" panose="02010600030101010101" pitchFamily="2" charset="-122"/>
              </a:rPr>
              <a:t> 8(%</a:t>
            </a:r>
            <a:r>
              <a:rPr lang="en-US" altLang="zh-CN" sz="2400" dirty="0" err="1">
                <a:ea typeface="宋体" panose="02010600030101010101" pitchFamily="2" charset="-122"/>
              </a:rPr>
              <a:t>ebp</a:t>
            </a:r>
            <a:r>
              <a:rPr lang="en-US" altLang="zh-CN" sz="2400" dirty="0">
                <a:ea typeface="宋体" panose="02010600030101010101" pitchFamily="2" charset="-122"/>
              </a:rPr>
              <a:t>),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Movl</a:t>
            </a:r>
            <a:r>
              <a:rPr lang="en-US" altLang="zh-CN" sz="2400" dirty="0">
                <a:ea typeface="宋体" panose="02010600030101010101" pitchFamily="2" charset="-122"/>
              </a:rPr>
              <a:t> $0, %</a:t>
            </a:r>
            <a:r>
              <a:rPr lang="en-US" altLang="zh-CN" sz="2400" dirty="0" err="1">
                <a:ea typeface="宋体" panose="02010600030101010101" pitchFamily="2" charset="-122"/>
              </a:rPr>
              <a:t>eax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Testl</a:t>
            </a:r>
            <a:r>
              <a:rPr lang="en-US" altLang="zh-CN" sz="2400" dirty="0"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Je .L7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.L10: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xorl</a:t>
            </a:r>
            <a:r>
              <a:rPr lang="en-US" altLang="zh-CN" sz="2400" dirty="0"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eax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shrl</a:t>
            </a:r>
            <a:r>
              <a:rPr lang="en-US" altLang="zh-CN" sz="2400" dirty="0"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r>
              <a:rPr lang="en-US" altLang="zh-CN" sz="2400" dirty="0">
                <a:ea typeface="宋体" panose="02010600030101010101" pitchFamily="2" charset="-122"/>
              </a:rPr>
              <a:t>  ;</a:t>
            </a:r>
            <a:r>
              <a:rPr lang="zh-CN" altLang="en-US" sz="2400" dirty="0">
                <a:ea typeface="宋体" panose="02010600030101010101" pitchFamily="2" charset="-122"/>
              </a:rPr>
              <a:t>逻辑右移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位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jne</a:t>
            </a:r>
            <a:r>
              <a:rPr lang="en-US" altLang="zh-CN" sz="2400" dirty="0">
                <a:ea typeface="宋体" panose="02010600030101010101" pitchFamily="2" charset="-122"/>
              </a:rPr>
              <a:t> .L10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.L7: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andl</a:t>
            </a:r>
            <a:r>
              <a:rPr lang="en-US" altLang="zh-CN" sz="2400" dirty="0">
                <a:ea typeface="宋体" panose="02010600030101010101" pitchFamily="2" charset="-122"/>
              </a:rPr>
              <a:t> $1, %</a:t>
            </a:r>
            <a:r>
              <a:rPr lang="en-US" altLang="zh-CN" sz="2400" dirty="0" err="1">
                <a:ea typeface="宋体" panose="02010600030101010101" pitchFamily="2" charset="-122"/>
              </a:rPr>
              <a:t>eax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7817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>
            <a:extLst>
              <a:ext uri="{FF2B5EF4-FFF2-40B4-BE49-F238E27FC236}">
                <a16:creationId xmlns:a16="http://schemas.microsoft.com/office/drawing/2014/main" id="{F374FC1F-43BB-CCC5-421D-D5B3B4C80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课堂练习</a:t>
            </a:r>
          </a:p>
        </p:txBody>
      </p:sp>
      <p:sp>
        <p:nvSpPr>
          <p:cNvPr id="79875" name="内容占位符 2">
            <a:extLst>
              <a:ext uri="{FF2B5EF4-FFF2-40B4-BE49-F238E27FC236}">
                <a16:creationId xmlns:a16="http://schemas.microsoft.com/office/drawing/2014/main" id="{02B04A2B-0465-EEDE-10AD-61DBC59B1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361114"/>
            <a:ext cx="4572000" cy="4800600"/>
          </a:xfrm>
        </p:spPr>
        <p:txBody>
          <a:bodyPr/>
          <a:lstStyle/>
          <a:p>
            <a:r>
              <a:rPr kumimoji="1" lang="zh-CN" altLang="en-US" sz="2000" dirty="0">
                <a:ea typeface="宋体" panose="02010600030101010101" pitchFamily="2" charset="-122"/>
              </a:rPr>
              <a:t>函数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fun_b</a:t>
            </a:r>
            <a:r>
              <a:rPr kumimoji="1" lang="en-US" altLang="zh-CN" sz="2000" dirty="0">
                <a:ea typeface="宋体" panose="02010600030101010101" pitchFamily="2" charset="-122"/>
              </a:rPr>
              <a:t>(unsigned long x) {</a:t>
            </a: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Long 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val</a:t>
            </a:r>
            <a:r>
              <a:rPr kumimoji="1" lang="en-US" altLang="zh-CN" sz="1800" dirty="0">
                <a:ea typeface="宋体" panose="02010600030101010101" pitchFamily="2" charset="-122"/>
              </a:rPr>
              <a:t> = 0;</a:t>
            </a: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Long 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i</a:t>
            </a:r>
            <a:r>
              <a:rPr kumimoji="1" lang="en-US" altLang="zh-CN" sz="1800" dirty="0">
                <a:ea typeface="宋体" panose="02010600030101010101" pitchFamily="2" charset="-122"/>
              </a:rPr>
              <a:t>;</a:t>
            </a: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For (</a:t>
            </a:r>
            <a:r>
              <a:rPr kumimoji="1" lang="mr-IN" altLang="zh-CN" sz="1800" dirty="0"/>
              <a:t>…</a:t>
            </a:r>
            <a:r>
              <a:rPr kumimoji="1" lang="en-US" altLang="zh-CN" sz="1800" dirty="0">
                <a:ea typeface="宋体" panose="02010600030101010101" pitchFamily="2" charset="-122"/>
              </a:rPr>
              <a:t> ; </a:t>
            </a:r>
            <a:r>
              <a:rPr kumimoji="1" lang="mr-IN" altLang="zh-CN" sz="1800" dirty="0"/>
              <a:t>…</a:t>
            </a:r>
            <a:r>
              <a:rPr kumimoji="1" lang="en-US" altLang="zh-CN" sz="1800" dirty="0">
                <a:ea typeface="宋体" panose="02010600030101010101" pitchFamily="2" charset="-122"/>
              </a:rPr>
              <a:t> ; </a:t>
            </a:r>
            <a:r>
              <a:rPr kumimoji="1" lang="mr-IN" altLang="zh-CN" sz="1800" dirty="0"/>
              <a:t>…</a:t>
            </a:r>
            <a:r>
              <a:rPr kumimoji="1" lang="en-US" altLang="zh-CN" sz="1800" dirty="0">
                <a:ea typeface="宋体" panose="02010600030101010101" pitchFamily="2" charset="-122"/>
              </a:rPr>
              <a:t>) {</a:t>
            </a:r>
          </a:p>
          <a:p>
            <a:pPr lvl="2"/>
            <a:r>
              <a:rPr kumimoji="1" lang="mr-IN" altLang="zh-CN" sz="1600" dirty="0"/>
              <a:t>…</a:t>
            </a:r>
            <a:endParaRPr kumimoji="1"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}</a:t>
            </a: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Return 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val</a:t>
            </a:r>
            <a:r>
              <a:rPr kumimoji="1" lang="en-US" altLang="zh-CN" sz="1800" dirty="0">
                <a:ea typeface="宋体" panose="02010600030101010101" pitchFamily="2" charset="-122"/>
              </a:rPr>
              <a:t>;</a:t>
            </a:r>
          </a:p>
          <a:p>
            <a:r>
              <a:rPr kumimoji="1" lang="en-US" altLang="zh-CN" sz="2000" dirty="0">
                <a:ea typeface="宋体" panose="02010600030101010101" pitchFamily="2" charset="-122"/>
              </a:rPr>
              <a:t>}</a:t>
            </a:r>
          </a:p>
          <a:p>
            <a:r>
              <a:rPr kumimoji="1" lang="en-US" altLang="zh-CN" sz="2000" dirty="0" err="1">
                <a:ea typeface="宋体" panose="02010600030101010101" pitchFamily="2" charset="-122"/>
              </a:rPr>
              <a:t>Gcc</a:t>
            </a:r>
            <a:r>
              <a:rPr kumimoji="1" lang="zh-CN" altLang="en-US" sz="2000" dirty="0">
                <a:ea typeface="宋体" panose="02010600030101010101" pitchFamily="2" charset="-122"/>
              </a:rPr>
              <a:t>生成的汇编代码如右所示。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ea typeface="宋体" panose="02010600030101010101" pitchFamily="2" charset="-122"/>
              </a:rPr>
              <a:t>完成下面工作：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A. </a:t>
            </a:r>
            <a:r>
              <a:rPr kumimoji="1" lang="zh-CN" altLang="en-US" sz="1800" dirty="0">
                <a:ea typeface="宋体" panose="02010600030101010101" pitchFamily="2" charset="-122"/>
              </a:rPr>
              <a:t>根据汇编代码，填写</a:t>
            </a:r>
            <a:r>
              <a:rPr kumimoji="1" lang="en-US" altLang="zh-CN" sz="1800" dirty="0">
                <a:ea typeface="宋体" panose="02010600030101010101" pitchFamily="2" charset="-122"/>
              </a:rPr>
              <a:t>C</a:t>
            </a:r>
            <a:r>
              <a:rPr kumimoji="1" lang="zh-CN" altLang="en-US" sz="1800" dirty="0">
                <a:ea typeface="宋体" panose="02010600030101010101" pitchFamily="2" charset="-122"/>
              </a:rPr>
              <a:t>代码缺失的部分；</a:t>
            </a:r>
            <a:endParaRPr kumimoji="1"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B. </a:t>
            </a:r>
            <a:r>
              <a:rPr kumimoji="1" lang="zh-CN" altLang="en-US" sz="1800" dirty="0">
                <a:ea typeface="宋体" panose="02010600030101010101" pitchFamily="2" charset="-122"/>
              </a:rPr>
              <a:t>解释循环前为什么没有初始测试，也没有初始跳转到循环内部的测试部分；</a:t>
            </a:r>
            <a:endParaRPr kumimoji="1"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C. </a:t>
            </a:r>
            <a:r>
              <a:rPr kumimoji="1" lang="zh-CN" altLang="en-US" sz="1800" dirty="0">
                <a:ea typeface="宋体" panose="02010600030101010101" pitchFamily="2" charset="-122"/>
              </a:rPr>
              <a:t>用自然语言描述这个函数的功能</a:t>
            </a:r>
            <a:endParaRPr kumimoji="1"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79876" name="幻灯片编号占位符 3">
            <a:extLst>
              <a:ext uri="{FF2B5EF4-FFF2-40B4-BE49-F238E27FC236}">
                <a16:creationId xmlns:a16="http://schemas.microsoft.com/office/drawing/2014/main" id="{81EC98D6-0E1B-54DD-B051-EAA5DF92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B8B8BDF1-8530-408C-89D8-113DA5A2295B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104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29305FC-B652-4CDD-5C99-3809F17B2A91}"/>
              </a:ext>
            </a:extLst>
          </p:cNvPr>
          <p:cNvSpPr txBox="1">
            <a:spLocks/>
          </p:cNvSpPr>
          <p:nvPr/>
        </p:nvSpPr>
        <p:spPr bwMode="auto">
          <a:xfrm>
            <a:off x="5029200" y="1524000"/>
            <a:ext cx="3810000" cy="4800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kumimoji="1" lang="en-US" altLang="zh-CN" sz="2000" b="0" kern="0" dirty="0"/>
              <a:t># x in %</a:t>
            </a:r>
            <a:r>
              <a:rPr kumimoji="1" lang="en-US" altLang="zh-CN" sz="2000" b="0" kern="0" dirty="0" err="1"/>
              <a:t>rdi</a:t>
            </a:r>
            <a:endParaRPr kumimoji="1" lang="en-US" altLang="zh-CN" sz="2000" b="0" kern="0" dirty="0"/>
          </a:p>
          <a:p>
            <a:pPr marL="0" indent="0">
              <a:buFontTx/>
              <a:buNone/>
              <a:defRPr/>
            </a:pPr>
            <a:r>
              <a:rPr kumimoji="1" lang="en-US" altLang="zh-CN" sz="2000" b="0" kern="0" dirty="0"/>
              <a:t>1 </a:t>
            </a:r>
            <a:r>
              <a:rPr kumimoji="1" lang="en-US" altLang="zh-CN" sz="2000" b="0" kern="0" dirty="0" err="1"/>
              <a:t>func_b</a:t>
            </a:r>
            <a:r>
              <a:rPr kumimoji="1" lang="en-US" altLang="zh-CN" sz="2000" b="0" kern="0" dirty="0"/>
              <a:t>:</a:t>
            </a:r>
          </a:p>
          <a:p>
            <a:pPr marL="457200" indent="-457200">
              <a:buFontTx/>
              <a:buAutoNum type="arabicPlain" startAt="2"/>
              <a:defRPr/>
            </a:pPr>
            <a:r>
              <a:rPr kumimoji="1" lang="en-US" altLang="zh-CN" sz="2000" b="0" kern="0" dirty="0" err="1"/>
              <a:t>Movl</a:t>
            </a:r>
            <a:r>
              <a:rPr kumimoji="1" lang="en-US" altLang="zh-CN" sz="2000" b="0" kern="0" dirty="0"/>
              <a:t> $64, %</a:t>
            </a:r>
            <a:r>
              <a:rPr kumimoji="1" lang="en-US" altLang="zh-CN" sz="2000" b="0" kern="0" dirty="0" err="1"/>
              <a:t>edx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movl</a:t>
            </a:r>
            <a:r>
              <a:rPr kumimoji="1" lang="en-US" altLang="zh-CN" sz="2000" b="0" kern="0" dirty="0"/>
              <a:t> $0, %</a:t>
            </a:r>
            <a:r>
              <a:rPr kumimoji="1" lang="en-US" altLang="zh-CN" sz="2000" b="0" kern="0" dirty="0" err="1"/>
              <a:t>eax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.L10:</a:t>
            </a:r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movq</a:t>
            </a:r>
            <a:r>
              <a:rPr kumimoji="1" lang="en-US" altLang="zh-CN" sz="2000" b="0" kern="0" dirty="0"/>
              <a:t> %</a:t>
            </a:r>
            <a:r>
              <a:rPr kumimoji="1" lang="en-US" altLang="zh-CN" sz="2000" b="0" kern="0" dirty="0" err="1"/>
              <a:t>rdi</a:t>
            </a:r>
            <a:r>
              <a:rPr kumimoji="1" lang="en-US" altLang="zh-CN" sz="2000" b="0" kern="0" dirty="0"/>
              <a:t>, %</a:t>
            </a:r>
            <a:r>
              <a:rPr kumimoji="1" lang="en-US" altLang="zh-CN" sz="2000" b="0" kern="0" dirty="0" err="1"/>
              <a:t>rcx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andl</a:t>
            </a:r>
            <a:r>
              <a:rPr kumimoji="1" lang="en-US" altLang="zh-CN" sz="2000" b="0" kern="0" dirty="0"/>
              <a:t>  $1, %</a:t>
            </a:r>
            <a:r>
              <a:rPr kumimoji="1" lang="en-US" altLang="zh-CN" sz="2000" b="0" kern="0" dirty="0" err="1"/>
              <a:t>ecx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addq</a:t>
            </a:r>
            <a:r>
              <a:rPr kumimoji="1" lang="en-US" altLang="zh-CN" sz="2000" b="0" kern="0" dirty="0"/>
              <a:t> %</a:t>
            </a:r>
            <a:r>
              <a:rPr kumimoji="1" lang="en-US" altLang="zh-CN" sz="2000" b="0" kern="0" dirty="0" err="1"/>
              <a:t>rax</a:t>
            </a:r>
            <a:r>
              <a:rPr kumimoji="1" lang="en-US" altLang="zh-CN" sz="2000" b="0" kern="0" dirty="0"/>
              <a:t>, %</a:t>
            </a:r>
            <a:r>
              <a:rPr kumimoji="1" lang="en-US" altLang="zh-CN" sz="2000" b="0" kern="0" dirty="0" err="1"/>
              <a:t>rax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orq</a:t>
            </a:r>
            <a:r>
              <a:rPr kumimoji="1" lang="en-US" altLang="zh-CN" sz="2000" b="0" kern="0" dirty="0"/>
              <a:t> % </a:t>
            </a:r>
            <a:r>
              <a:rPr kumimoji="1" lang="en-US" altLang="zh-CN" sz="2000" b="0" kern="0" dirty="0" err="1"/>
              <a:t>rcx</a:t>
            </a:r>
            <a:r>
              <a:rPr kumimoji="1" lang="en-US" altLang="zh-CN" sz="2000" b="0" kern="0" dirty="0"/>
              <a:t>, %</a:t>
            </a:r>
            <a:r>
              <a:rPr kumimoji="1" lang="en-US" altLang="zh-CN" sz="2000" b="0" kern="0" dirty="0" err="1"/>
              <a:t>rax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shrq</a:t>
            </a:r>
            <a:r>
              <a:rPr kumimoji="1" lang="en-US" altLang="zh-CN" sz="2000" b="0" kern="0" dirty="0"/>
              <a:t> %</a:t>
            </a:r>
            <a:r>
              <a:rPr kumimoji="1" lang="en-US" altLang="zh-CN" sz="2000" b="0" kern="0" dirty="0" err="1"/>
              <a:t>rdi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subq</a:t>
            </a:r>
            <a:r>
              <a:rPr kumimoji="1" lang="en-US" altLang="zh-CN" sz="2000" b="0" kern="0" dirty="0"/>
              <a:t> $1, %</a:t>
            </a:r>
            <a:r>
              <a:rPr kumimoji="1" lang="en-US" altLang="zh-CN" sz="2000" b="0" kern="0" dirty="0" err="1"/>
              <a:t>rdx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jne</a:t>
            </a:r>
            <a:r>
              <a:rPr kumimoji="1" lang="en-US" altLang="zh-CN" sz="2000" b="0" kern="0" dirty="0"/>
              <a:t> .L10</a:t>
            </a:r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ret </a:t>
            </a:r>
            <a:endParaRPr kumimoji="1" lang="en-US" altLang="zh-CN" sz="1800" b="0" kern="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>
            <a:extLst>
              <a:ext uri="{FF2B5EF4-FFF2-40B4-BE49-F238E27FC236}">
                <a16:creationId xmlns:a16="http://schemas.microsoft.com/office/drawing/2014/main" id="{7541799B-1EA6-11E5-F904-CF67DD641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练习答案</a:t>
            </a:r>
          </a:p>
        </p:txBody>
      </p:sp>
      <p:sp>
        <p:nvSpPr>
          <p:cNvPr id="80899" name="内容占位符 2">
            <a:extLst>
              <a:ext uri="{FF2B5EF4-FFF2-40B4-BE49-F238E27FC236}">
                <a16:creationId xmlns:a16="http://schemas.microsoft.com/office/drawing/2014/main" id="{0B245B30-CCA8-13E3-0C67-860950116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>
                <a:ea typeface="宋体" panose="02010600030101010101" pitchFamily="2" charset="-122"/>
              </a:rPr>
              <a:t>fun_b(unsigned long x) {</a:t>
            </a:r>
          </a:p>
          <a:p>
            <a:pPr lvl="1"/>
            <a:r>
              <a:rPr kumimoji="1" lang="en-US" altLang="zh-CN" sz="1800">
                <a:ea typeface="宋体" panose="02010600030101010101" pitchFamily="2" charset="-122"/>
              </a:rPr>
              <a:t>Long val = 0;</a:t>
            </a:r>
          </a:p>
          <a:p>
            <a:pPr lvl="1"/>
            <a:r>
              <a:rPr kumimoji="1" lang="en-US" altLang="zh-CN" sz="1800">
                <a:ea typeface="宋体" panose="02010600030101010101" pitchFamily="2" charset="-122"/>
              </a:rPr>
              <a:t>Long i;</a:t>
            </a:r>
          </a:p>
          <a:p>
            <a:pPr lvl="1"/>
            <a:r>
              <a:rPr kumimoji="1" lang="en-US" altLang="zh-CN" sz="1800">
                <a:ea typeface="宋体" panose="02010600030101010101" pitchFamily="2" charset="-122"/>
              </a:rPr>
              <a:t>For (i=64; i!=0 ; i--) {	// </a:t>
            </a:r>
            <a:r>
              <a:rPr kumimoji="1" lang="zh-CN" altLang="en-US" sz="1800">
                <a:ea typeface="宋体" panose="02010600030101010101" pitchFamily="2" charset="-122"/>
              </a:rPr>
              <a:t>尽量忠于原意</a:t>
            </a:r>
            <a:endParaRPr kumimoji="1" lang="en-US" altLang="zh-CN" sz="1800">
              <a:ea typeface="宋体" panose="02010600030101010101" pitchFamily="2" charset="-122"/>
            </a:endParaRPr>
          </a:p>
          <a:p>
            <a:pPr lvl="2"/>
            <a:r>
              <a:rPr kumimoji="1" lang="en-US" altLang="zh-CN" sz="1600">
                <a:ea typeface="宋体" panose="02010600030101010101" pitchFamily="2" charset="-122"/>
              </a:rPr>
              <a:t>Val = (val &lt;&lt; 1) | (x&amp;1)</a:t>
            </a:r>
          </a:p>
          <a:p>
            <a:pPr lvl="2"/>
            <a:r>
              <a:rPr kumimoji="1" lang="en-US" altLang="zh-CN" sz="1600">
                <a:ea typeface="宋体" panose="02010600030101010101" pitchFamily="2" charset="-122"/>
              </a:rPr>
              <a:t>X &gt;&gt;= 1;</a:t>
            </a:r>
          </a:p>
          <a:p>
            <a:pPr lvl="1"/>
            <a:r>
              <a:rPr kumimoji="1" lang="en-US" altLang="zh-CN" sz="1800">
                <a:ea typeface="宋体" panose="02010600030101010101" pitchFamily="2" charset="-122"/>
              </a:rPr>
              <a:t>}</a:t>
            </a:r>
          </a:p>
          <a:p>
            <a:pPr lvl="1"/>
            <a:r>
              <a:rPr kumimoji="1" lang="en-US" altLang="zh-CN" sz="1800">
                <a:ea typeface="宋体" panose="02010600030101010101" pitchFamily="2" charset="-122"/>
              </a:rPr>
              <a:t>Return val;</a:t>
            </a:r>
          </a:p>
          <a:p>
            <a:r>
              <a:rPr kumimoji="1" lang="en-US" altLang="zh-CN" sz="2000">
                <a:ea typeface="宋体" panose="02010600030101010101" pitchFamily="2" charset="-122"/>
              </a:rPr>
              <a:t>}</a:t>
            </a:r>
          </a:p>
          <a:p>
            <a:r>
              <a:rPr kumimoji="1" lang="en-US" altLang="zh-CN" sz="2000">
                <a:ea typeface="宋体" panose="02010600030101010101" pitchFamily="2" charset="-122"/>
              </a:rPr>
              <a:t>2</a:t>
            </a:r>
            <a:r>
              <a:rPr kumimoji="1" lang="zh-CN" altLang="en-US" sz="2000">
                <a:ea typeface="宋体" panose="02010600030101010101" pitchFamily="2" charset="-122"/>
              </a:rPr>
              <a:t>）因为循环次数是常量</a:t>
            </a:r>
            <a:endParaRPr kumimoji="1" lang="en-US" altLang="zh-CN" sz="2000">
              <a:ea typeface="宋体" panose="02010600030101010101" pitchFamily="2" charset="-122"/>
            </a:endParaRPr>
          </a:p>
          <a:p>
            <a:r>
              <a:rPr kumimoji="1" lang="en-US" altLang="zh-CN" sz="2000">
                <a:ea typeface="宋体" panose="02010600030101010101" pitchFamily="2" charset="-122"/>
              </a:rPr>
              <a:t>3</a:t>
            </a:r>
            <a:r>
              <a:rPr kumimoji="1" lang="zh-CN" altLang="en-US" sz="2000">
                <a:ea typeface="宋体" panose="02010600030101010101" pitchFamily="2" charset="-122"/>
              </a:rPr>
              <a:t>）将</a:t>
            </a:r>
            <a:r>
              <a:rPr kumimoji="1" lang="en-US" altLang="zh-CN" sz="2000">
                <a:ea typeface="宋体" panose="02010600030101010101" pitchFamily="2" charset="-122"/>
              </a:rPr>
              <a:t>x</a:t>
            </a:r>
            <a:r>
              <a:rPr kumimoji="1" lang="zh-CN" altLang="en-US" sz="2000">
                <a:ea typeface="宋体" panose="02010600030101010101" pitchFamily="2" charset="-122"/>
              </a:rPr>
              <a:t>镜像反转</a:t>
            </a:r>
            <a:endParaRPr kumimoji="1" lang="en-US" altLang="zh-CN" sz="2000">
              <a:ea typeface="宋体" panose="02010600030101010101" pitchFamily="2" charset="-122"/>
            </a:endParaRPr>
          </a:p>
        </p:txBody>
      </p:sp>
      <p:sp>
        <p:nvSpPr>
          <p:cNvPr id="80900" name="幻灯片编号占位符 3">
            <a:extLst>
              <a:ext uri="{FF2B5EF4-FFF2-40B4-BE49-F238E27FC236}">
                <a16:creationId xmlns:a16="http://schemas.microsoft.com/office/drawing/2014/main" id="{A7E502BC-C53D-28EA-FE53-CE875659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B8B8BDF1-8530-408C-89D8-113DA5A2295B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105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Observations About Recursion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Handled Without Special Consideration</a:t>
            </a:r>
          </a:p>
          <a:p>
            <a:pPr lvl="1"/>
            <a:r>
              <a:rPr lang="en-US" dirty="0"/>
              <a:t>Stack frames mean that each function call has private storage</a:t>
            </a:r>
          </a:p>
          <a:p>
            <a:pPr lvl="2"/>
            <a:r>
              <a:rPr lang="en-US" dirty="0"/>
              <a:t>Saved registers &amp; local variables</a:t>
            </a:r>
          </a:p>
          <a:p>
            <a:pPr lvl="2"/>
            <a:r>
              <a:rPr lang="en-US" dirty="0"/>
              <a:t>Saved return pointer</a:t>
            </a:r>
          </a:p>
          <a:p>
            <a:pPr lvl="1"/>
            <a:r>
              <a:rPr lang="en-US" dirty="0"/>
              <a:t>Register saving conventions prevent one function call from corrupting another’s data</a:t>
            </a:r>
          </a:p>
          <a:p>
            <a:pPr lvl="2"/>
            <a:r>
              <a:rPr lang="en-US" dirty="0"/>
              <a:t>Unless the C code explicitly does so (e.g., buffer overflow in Lecture 9)</a:t>
            </a:r>
          </a:p>
          <a:p>
            <a:pPr lvl="1"/>
            <a:r>
              <a:rPr lang="en-US" dirty="0"/>
              <a:t>Stack discipline follows call / return pattern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2"/>
            <a:r>
              <a:rPr lang="en-US" dirty="0"/>
              <a:t>Last-In, First-Out</a:t>
            </a:r>
          </a:p>
          <a:p>
            <a:r>
              <a:rPr lang="en-US" dirty="0"/>
              <a:t>Also works for mutual recursion</a:t>
            </a:r>
          </a:p>
          <a:p>
            <a:pPr lvl="1"/>
            <a:r>
              <a:rPr lang="en-US" dirty="0"/>
              <a:t>P calls Q; Q calls P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23649" y="1089472"/>
            <a:ext cx="5867400" cy="5232400"/>
          </a:xfrm>
        </p:spPr>
        <p:txBody>
          <a:bodyPr/>
          <a:lstStyle/>
          <a:p>
            <a:r>
              <a:rPr lang="en-US" dirty="0"/>
              <a:t>Important Points</a:t>
            </a:r>
          </a:p>
          <a:p>
            <a:pPr lvl="1"/>
            <a:r>
              <a:rPr lang="en-US" dirty="0"/>
              <a:t>Stack is the right data structure for procedure call / return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r>
              <a:rPr lang="en-US" dirty="0"/>
              <a:t>Recursion (&amp; mutual recursion) handled by normal calling conventions</a:t>
            </a:r>
          </a:p>
          <a:p>
            <a:pPr lvl="1"/>
            <a:r>
              <a:rPr lang="en-US" dirty="0"/>
              <a:t>Can safely store values in local stack frame and in </a:t>
            </a:r>
            <a:r>
              <a:rPr lang="en-US" dirty="0" err="1"/>
              <a:t>callee</a:t>
            </a:r>
            <a:r>
              <a:rPr lang="en-US" dirty="0"/>
              <a:t>-saved registers</a:t>
            </a:r>
          </a:p>
          <a:p>
            <a:pPr lvl="1"/>
            <a:r>
              <a:rPr lang="en-US" dirty="0"/>
              <a:t>Put function arguments at top of stack</a:t>
            </a:r>
          </a:p>
          <a:p>
            <a:pPr lvl="1"/>
            <a:r>
              <a:rPr lang="en-US" dirty="0"/>
              <a:t>Result return in </a:t>
            </a:r>
            <a:r>
              <a:rPr lang="en-US" dirty="0">
                <a:latin typeface="Courier New Bold"/>
              </a:rPr>
              <a:t>%</a:t>
            </a:r>
            <a:r>
              <a:rPr lang="en-US" dirty="0" err="1">
                <a:latin typeface="Courier New Bold"/>
              </a:rPr>
              <a:t>rax</a:t>
            </a:r>
            <a:endParaRPr lang="en-US" dirty="0">
              <a:latin typeface="Courier New Bold"/>
            </a:endParaRPr>
          </a:p>
          <a:p>
            <a:r>
              <a:rPr lang="en-US" dirty="0">
                <a:solidFill>
                  <a:srgbClr val="FF0000"/>
                </a:solidFill>
              </a:rPr>
              <a:t>Pointers are addresses of values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20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20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2000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</a:t>
            </a:r>
            <a:r>
              <a:rPr lang="en-US" sz="1800" dirty="0" err="1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20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53573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28345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0725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64673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0725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76580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8621" y="3788339"/>
            <a:ext cx="6301804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comes in register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 need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the call to </a:t>
            </a: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Where should be put </a:t>
            </a: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so we can use it after the call to </a:t>
            </a:r>
            <a:r>
              <a:rPr lang="en-US" sz="2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84430" y="1285203"/>
            <a:ext cx="1792147" cy="1353343"/>
            <a:chOff x="1784430" y="1285203"/>
            <a:chExt cx="1792147" cy="1353343"/>
          </a:xfrm>
        </p:grpSpPr>
        <p:sp>
          <p:nvSpPr>
            <p:cNvPr id="3" name="Oval 2"/>
            <p:cNvSpPr/>
            <p:nvPr/>
          </p:nvSpPr>
          <p:spPr bwMode="auto">
            <a:xfrm>
              <a:off x="3125165" y="1285203"/>
              <a:ext cx="451412" cy="500192"/>
            </a:xfrm>
            <a:prstGeom prst="ellipse">
              <a:avLst/>
            </a:prstGeom>
            <a:solidFill>
              <a:srgbClr val="00B050">
                <a:alpha val="48000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784430" y="2138354"/>
              <a:ext cx="451412" cy="500192"/>
            </a:xfrm>
            <a:prstGeom prst="ellipse">
              <a:avLst/>
            </a:prstGeom>
            <a:solidFill>
              <a:srgbClr val="00B050">
                <a:alpha val="48000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5782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55535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6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#4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03987" y="3019044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10400" y="2790444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13"/>
          <p:cNvSpPr>
            <a:spLocks/>
          </p:cNvSpPr>
          <p:nvPr/>
        </p:nvSpPr>
        <p:spPr bwMode="auto">
          <a:xfrm>
            <a:off x="5181600" y="1505054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5181600" y="2419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5181600" y="2800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3700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saved register</a:t>
            </a:r>
          </a:p>
        </p:txBody>
      </p:sp>
    </p:spTree>
    <p:extLst>
      <p:ext uri="{BB962C8B-B14F-4D97-AF65-F5344CB8AC3E}">
        <p14:creationId xmlns:p14="http://schemas.microsoft.com/office/powerpoint/2010/main" val="320549941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C85D7-2700-4749-A790-875B4BD121BD}"/>
              </a:ext>
            </a:extLst>
          </p:cNvPr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saved register</a:t>
            </a:r>
          </a:p>
        </p:txBody>
      </p:sp>
    </p:spTree>
    <p:extLst>
      <p:ext uri="{BB962C8B-B14F-4D97-AF65-F5344CB8AC3E}">
        <p14:creationId xmlns:p14="http://schemas.microsoft.com/office/powerpoint/2010/main" val="152635126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#6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x+v2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94666" y="4195219"/>
            <a:ext cx="4031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Upon return from </a:t>
            </a:r>
            <a:r>
              <a:rPr lang="en-US" sz="2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safe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v2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x+v2: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9099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#7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result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7628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#8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35102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5181600" y="6034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25" name="Rectangle 9"/>
          <p:cNvSpPr>
            <a:spLocks/>
          </p:cNvSpPr>
          <p:nvPr/>
        </p:nvSpPr>
        <p:spPr bwMode="auto">
          <a:xfrm>
            <a:off x="5181600" y="6415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503987" y="5655123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7010400" y="5426523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8" name="Rectangle 13"/>
          <p:cNvSpPr>
            <a:spLocks/>
          </p:cNvSpPr>
          <p:nvPr/>
        </p:nvSpPr>
        <p:spPr bwMode="auto">
          <a:xfrm>
            <a:off x="5181600" y="4347303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9" name="Rectangle 9"/>
          <p:cNvSpPr>
            <a:spLocks/>
          </p:cNvSpPr>
          <p:nvPr/>
        </p:nvSpPr>
        <p:spPr bwMode="auto">
          <a:xfrm>
            <a:off x="5181600" y="5272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5181600" y="5653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3974940"/>
            <a:ext cx="221958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E00355-1243-75C0-8BC5-FDFCA7211372}"/>
              </a:ext>
            </a:extLst>
          </p:cNvPr>
          <p:cNvSpPr txBox="1"/>
          <p:nvPr/>
        </p:nvSpPr>
        <p:spPr>
          <a:xfrm>
            <a:off x="6584196" y="4305436"/>
            <a:ext cx="235102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Remember: we saved %</a:t>
            </a:r>
            <a:r>
              <a:rPr lang="en-US" altLang="zh-CN" sz="1800" dirty="0" err="1">
                <a:solidFill>
                  <a:srgbClr val="FF0000"/>
                </a:solidFill>
              </a:rPr>
              <a:t>rbx</a:t>
            </a:r>
            <a:r>
              <a:rPr lang="en-US" altLang="zh-CN" sz="1800" dirty="0">
                <a:solidFill>
                  <a:srgbClr val="FF0000"/>
                </a:solidFill>
              </a:rPr>
              <a:t> onto stack earlier.  Need to restore.</a:t>
            </a:r>
          </a:p>
        </p:txBody>
      </p:sp>
    </p:spTree>
    <p:extLst>
      <p:ext uri="{BB962C8B-B14F-4D97-AF65-F5344CB8AC3E}">
        <p14:creationId xmlns:p14="http://schemas.microsoft.com/office/powerpoint/2010/main" val="142219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1945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下面的代码片段经常出现在库函数的编译版本中：</a:t>
            </a:r>
            <a:endParaRPr lang="en-US" altLang="zh-CN" dirty="0"/>
          </a:p>
          <a:p>
            <a:pPr marL="0" indent="0"/>
            <a:endParaRPr lang="en-US" altLang="zh-CN" dirty="0"/>
          </a:p>
          <a:p>
            <a:pPr marL="2628900" lvl="6" indent="0"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call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next</a:t>
            </a:r>
          </a:p>
          <a:p>
            <a:pPr marL="2628900" lvl="6" indent="0">
              <a:buNone/>
            </a:pPr>
            <a:r>
              <a:rPr lang="en-US" altLang="zh-CN" sz="2800" b="1" dirty="0"/>
              <a:t>next:</a:t>
            </a:r>
          </a:p>
          <a:p>
            <a:pPr marL="2628900" lvl="6" indent="0"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 err="1"/>
              <a:t>popl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%</a:t>
            </a:r>
            <a:r>
              <a:rPr lang="en-US" altLang="zh-CN" sz="2800" b="1" dirty="0" err="1"/>
              <a:t>eax</a:t>
            </a:r>
            <a:endParaRPr lang="en-US" altLang="zh-CN" sz="2800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Tx/>
              <a:buAutoNum type="alphaUcParenR"/>
            </a:pPr>
            <a:r>
              <a:rPr lang="en-US" altLang="zh-CN" dirty="0" err="1"/>
              <a:t>Eax</a:t>
            </a:r>
            <a:r>
              <a:rPr lang="zh-CN" altLang="en-US" dirty="0"/>
              <a:t>被设置成什么值？</a:t>
            </a:r>
            <a:endParaRPr lang="en-US" altLang="zh-CN" dirty="0"/>
          </a:p>
          <a:p>
            <a:pPr marL="0" indent="0">
              <a:buFontTx/>
              <a:buAutoNum type="alphaUcParenR"/>
            </a:pPr>
            <a:r>
              <a:rPr lang="zh-CN" altLang="en-US" dirty="0"/>
              <a:t>解释为什么这个调用没有与之匹配的</a:t>
            </a:r>
            <a:r>
              <a:rPr lang="en-US" altLang="zh-CN" dirty="0"/>
              <a:t>ret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0" indent="0">
              <a:buFontTx/>
              <a:buAutoNum type="alphaUcParenR"/>
            </a:pPr>
            <a:r>
              <a:rPr lang="zh-CN" altLang="en-US" dirty="0"/>
              <a:t>这段代码完成了什么功能？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51CC17-5FC4-62E4-DB09-1D86DF89121C}"/>
              </a:ext>
            </a:extLst>
          </p:cNvPr>
          <p:cNvSpPr/>
          <p:nvPr/>
        </p:nvSpPr>
        <p:spPr bwMode="auto">
          <a:xfrm>
            <a:off x="2438400" y="2286000"/>
            <a:ext cx="3429000" cy="167640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9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xfrm>
            <a:off x="357018" y="1415636"/>
            <a:ext cx="7896225" cy="4972050"/>
          </a:xfrm>
          <a:ln/>
        </p:spPr>
        <p:txBody>
          <a:bodyPr/>
          <a:lstStyle/>
          <a:p>
            <a:r>
              <a:rPr lang="en-US" sz="2800" dirty="0"/>
              <a:t>Procedures</a:t>
            </a:r>
          </a:p>
          <a:p>
            <a:pPr lvl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sz="2400" b="1" dirty="0"/>
              <a:t>Managing local data</a:t>
            </a:r>
          </a:p>
          <a:p>
            <a:pPr lvl="2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b="1" dirty="0">
                <a:solidFill>
                  <a:srgbClr val="7F7F7F"/>
                </a:solidFill>
              </a:rPr>
              <a:t>Illustrations of Recursion &amp; Pointers</a:t>
            </a:r>
          </a:p>
        </p:txBody>
      </p:sp>
    </p:spTree>
    <p:extLst>
      <p:ext uri="{BB962C8B-B14F-4D97-AF65-F5344CB8AC3E}">
        <p14:creationId xmlns:p14="http://schemas.microsoft.com/office/powerpoint/2010/main" val="128334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/>
              <a:t>Contents</a:t>
            </a:r>
          </a:p>
          <a:p>
            <a:pPr marL="552450" lvl="1"/>
            <a:r>
              <a:rPr lang="en-US" dirty="0"/>
              <a:t>Return information</a:t>
            </a:r>
          </a:p>
          <a:p>
            <a:pPr marL="552450" lvl="1"/>
            <a:r>
              <a:rPr lang="en-US" dirty="0"/>
              <a:t>Local storage (if needed)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r>
              <a:rPr lang="en-US" dirty="0"/>
              <a:t>Management</a:t>
            </a:r>
          </a:p>
          <a:p>
            <a:pPr marL="552450" lvl="1"/>
            <a:r>
              <a:rPr lang="en-US" dirty="0"/>
              <a:t>Space allocated when enter procedure</a:t>
            </a:r>
          </a:p>
          <a:p>
            <a:pPr marL="838200" lvl="2"/>
            <a:r>
              <a:rPr lang="en-US" dirty="0"/>
              <a:t>“Set-up” code</a:t>
            </a:r>
          </a:p>
          <a:p>
            <a:pPr marL="838200" lvl="2"/>
            <a:r>
              <a:rPr lang="en-US" dirty="0"/>
              <a:t>Includes push by </a:t>
            </a:r>
            <a:r>
              <a:rPr lang="en-US" b="1" dirty="0">
                <a:latin typeface="Courier New"/>
                <a:cs typeface="Courier New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code</a:t>
            </a:r>
          </a:p>
          <a:p>
            <a:pPr marL="838200" lvl="2"/>
            <a:r>
              <a:rPr lang="en-US" dirty="0"/>
              <a:t>Includes pop by </a:t>
            </a:r>
            <a:r>
              <a:rPr lang="en-US" b="1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/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715000" cy="5435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Passing control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 beginning of procedure code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Back to return point</a:t>
            </a:r>
          </a:p>
          <a:p>
            <a:pPr>
              <a:spcBef>
                <a:spcPts val="0"/>
              </a:spcBef>
            </a:pPr>
            <a:r>
              <a:rPr lang="en-US" dirty="0"/>
              <a:t>Passing data</a:t>
            </a:r>
          </a:p>
          <a:p>
            <a:pPr lvl="1">
              <a:spcBef>
                <a:spcPts val="0"/>
              </a:spcBef>
            </a:pPr>
            <a:r>
              <a:rPr lang="en-US" dirty="0"/>
              <a:t>Procedure arguments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Return value</a:t>
            </a:r>
          </a:p>
          <a:p>
            <a:pPr>
              <a:spcBef>
                <a:spcPts val="0"/>
              </a:spcBef>
            </a:pPr>
            <a:r>
              <a:rPr lang="en-US" dirty="0"/>
              <a:t>Memory management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Allocate during procedure execution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pPr>
              <a:spcBef>
                <a:spcPts val="0"/>
              </a:spcBef>
            </a:pPr>
            <a:r>
              <a:rPr lang="en-US" dirty="0"/>
              <a:t>Mechanisms all implemented with machine instructions</a:t>
            </a:r>
          </a:p>
          <a:p>
            <a:pPr>
              <a:spcBef>
                <a:spcPts val="0"/>
              </a:spcBef>
            </a:pPr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60198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pointer (optional)</a:t>
            </a:r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Stack Frame Structure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44934" y="980729"/>
            <a:ext cx="83820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主函数、子函数共享同一个</a:t>
            </a:r>
            <a:r>
              <a:rPr lang="en-US" altLang="zh-CN" dirty="0">
                <a:ea typeface="宋体" charset="-122"/>
              </a:rPr>
              <a:t>system stack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call: </a:t>
            </a:r>
            <a:r>
              <a:rPr kumimoji="1" lang="en-US" altLang="zh-CN" dirty="0">
                <a:ea typeface="宋体" charset="-122"/>
              </a:rPr>
              <a:t>save </a:t>
            </a:r>
            <a:r>
              <a:rPr kumimoji="1" lang="en-US" altLang="zh-CN" i="1" dirty="0">
                <a:solidFill>
                  <a:srgbClr val="FF0000"/>
                </a:solidFill>
                <a:ea typeface="宋体" charset="-122"/>
              </a:rPr>
              <a:t>return address</a:t>
            </a:r>
            <a:r>
              <a:rPr kumimoji="1" lang="en-US" altLang="zh-CN" dirty="0">
                <a:ea typeface="宋体" charset="-122"/>
              </a:rPr>
              <a:t>  in the stack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ret: </a:t>
            </a:r>
            <a:r>
              <a:rPr kumimoji="1" lang="en-US" altLang="zh-CN" dirty="0">
                <a:ea typeface="宋体" charset="-122"/>
              </a:rPr>
              <a:t>pop </a:t>
            </a:r>
            <a:r>
              <a:rPr kumimoji="1" lang="en-US" altLang="zh-CN" i="1" dirty="0">
                <a:solidFill>
                  <a:srgbClr val="FF0000"/>
                </a:solidFill>
                <a:ea typeface="宋体" charset="-122"/>
              </a:rPr>
              <a:t>return address</a:t>
            </a:r>
            <a:r>
              <a:rPr kumimoji="1" lang="en-US" altLang="zh-CN" dirty="0">
                <a:ea typeface="宋体" charset="-122"/>
              </a:rPr>
              <a:t>  from stack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The end of caller’s stack frame</a:t>
            </a:r>
          </a:p>
        </p:txBody>
      </p:sp>
      <p:graphicFrame>
        <p:nvGraphicFramePr>
          <p:cNvPr id="1074204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960"/>
              </p:ext>
            </p:extLst>
          </p:nvPr>
        </p:nvGraphicFramePr>
        <p:xfrm>
          <a:off x="6218237" y="5257800"/>
          <a:ext cx="1431925" cy="1143000"/>
        </p:xfrm>
        <a:graphic>
          <a:graphicData uri="http://schemas.openxmlformats.org/drawingml/2006/table">
            <a:tbl>
              <a:tblPr/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7114" name="Group 27"/>
          <p:cNvGrpSpPr>
            <a:grpSpLocks/>
          </p:cNvGrpSpPr>
          <p:nvPr/>
        </p:nvGrpSpPr>
        <p:grpSpPr bwMode="auto">
          <a:xfrm>
            <a:off x="4983162" y="5024438"/>
            <a:ext cx="1235075" cy="1376362"/>
            <a:chOff x="3686" y="1078"/>
            <a:chExt cx="778" cy="867"/>
          </a:xfrm>
        </p:grpSpPr>
        <p:sp>
          <p:nvSpPr>
            <p:cNvPr id="47129" name="Text Box 16"/>
            <p:cNvSpPr txBox="1">
              <a:spLocks noChangeArrowheads="1"/>
            </p:cNvSpPr>
            <p:nvPr/>
          </p:nvSpPr>
          <p:spPr bwMode="auto">
            <a:xfrm>
              <a:off x="3686" y="1078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47130" name="Text Box 17"/>
            <p:cNvSpPr txBox="1">
              <a:spLocks noChangeArrowheads="1"/>
            </p:cNvSpPr>
            <p:nvPr/>
          </p:nvSpPr>
          <p:spPr bwMode="auto">
            <a:xfrm>
              <a:off x="3696" y="1654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47131" name="Line 18"/>
            <p:cNvSpPr>
              <a:spLocks noChangeShapeType="1"/>
            </p:cNvSpPr>
            <p:nvPr/>
          </p:nvSpPr>
          <p:spPr bwMode="auto">
            <a:xfrm>
              <a:off x="4224" y="12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2" name="Line 19"/>
            <p:cNvSpPr>
              <a:spLocks noChangeShapeType="1"/>
            </p:cNvSpPr>
            <p:nvPr/>
          </p:nvSpPr>
          <p:spPr bwMode="auto">
            <a:xfrm flipV="1">
              <a:off x="4224" y="1798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1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3784"/>
              </p:ext>
            </p:extLst>
          </p:nvPr>
        </p:nvGraphicFramePr>
        <p:xfrm>
          <a:off x="6218237" y="4860925"/>
          <a:ext cx="1431925" cy="396875"/>
        </p:xfrm>
        <a:graphic>
          <a:graphicData uri="http://schemas.openxmlformats.org/drawingml/2006/table">
            <a:tbl>
              <a:tblPr/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18918"/>
              </p:ext>
            </p:extLst>
          </p:nvPr>
        </p:nvGraphicFramePr>
        <p:xfrm>
          <a:off x="6218237" y="3810000"/>
          <a:ext cx="1431925" cy="1447800"/>
        </p:xfrm>
        <a:graphic>
          <a:graphicData uri="http://schemas.openxmlformats.org/drawingml/2006/table">
            <a:tbl>
              <a:tblPr/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127" name="Rectangle 12"/>
          <p:cNvSpPr>
            <a:spLocks noChangeArrowheads="1"/>
          </p:cNvSpPr>
          <p:nvPr/>
        </p:nvSpPr>
        <p:spPr bwMode="auto">
          <a:xfrm>
            <a:off x="6218237" y="3810000"/>
            <a:ext cx="1431925" cy="14446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7128" name="Rectangle 14"/>
          <p:cNvSpPr>
            <a:spLocks noChangeArrowheads="1"/>
          </p:cNvSpPr>
          <p:nvPr/>
        </p:nvSpPr>
        <p:spPr bwMode="auto">
          <a:xfrm>
            <a:off x="6218237" y="5260975"/>
            <a:ext cx="1431925" cy="113982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Frame Chain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838200"/>
            <a:ext cx="6065838" cy="1524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Pointers (%</a:t>
            </a:r>
            <a:r>
              <a:rPr lang="en-US" altLang="zh-CN" dirty="0" err="1">
                <a:ea typeface="宋体" pitchFamily="2" charset="-122"/>
              </a:rPr>
              <a:t>ebp</a:t>
            </a:r>
            <a:r>
              <a:rPr lang="en-US" altLang="zh-CN" dirty="0">
                <a:ea typeface="宋体" pitchFamily="2" charset="-122"/>
              </a:rPr>
              <a:t>/%</a:t>
            </a:r>
            <a:r>
              <a:rPr lang="en-US" altLang="zh-CN" dirty="0" err="1">
                <a:ea typeface="宋体" pitchFamily="2" charset="-122"/>
              </a:rPr>
              <a:t>esp</a:t>
            </a:r>
            <a:r>
              <a:rPr lang="en-US" altLang="zh-CN" dirty="0">
                <a:ea typeface="宋体" pitchFamily="2" charset="-122"/>
              </a:rPr>
              <a:t>) only delimit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frame </a:t>
            </a:r>
          </a:p>
        </p:txBody>
      </p:sp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750050" y="3124200"/>
          <a:ext cx="1752600" cy="9144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9164" name="组合 19"/>
          <p:cNvGrpSpPr>
            <a:grpSpLocks/>
          </p:cNvGrpSpPr>
          <p:nvPr/>
        </p:nvGrpSpPr>
        <p:grpSpPr bwMode="auto">
          <a:xfrm>
            <a:off x="5438775" y="3268663"/>
            <a:ext cx="1266825" cy="461962"/>
            <a:chOff x="5210175" y="3352800"/>
            <a:chExt cx="1266825" cy="461962"/>
          </a:xfrm>
        </p:grpSpPr>
        <p:sp>
          <p:nvSpPr>
            <p:cNvPr id="49169" name="Text Box 27"/>
            <p:cNvSpPr txBox="1">
              <a:spLocks noChangeArrowheads="1"/>
            </p:cNvSpPr>
            <p:nvPr/>
          </p:nvSpPr>
          <p:spPr bwMode="auto">
            <a:xfrm>
              <a:off x="5210175" y="3352800"/>
              <a:ext cx="9715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49170" name="Line 29"/>
            <p:cNvSpPr>
              <a:spLocks noChangeShapeType="1"/>
            </p:cNvSpPr>
            <p:nvPr/>
          </p:nvSpPr>
          <p:spPr bwMode="auto">
            <a:xfrm>
              <a:off x="6096000" y="36623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9165" name="组合 18"/>
          <p:cNvGrpSpPr>
            <a:grpSpLocks/>
          </p:cNvGrpSpPr>
          <p:nvPr/>
        </p:nvGrpSpPr>
        <p:grpSpPr bwMode="auto">
          <a:xfrm>
            <a:off x="5457825" y="3810000"/>
            <a:ext cx="1250950" cy="461963"/>
            <a:chOff x="5226050" y="4271962"/>
            <a:chExt cx="1250950" cy="461963"/>
          </a:xfrm>
        </p:grpSpPr>
        <p:sp>
          <p:nvSpPr>
            <p:cNvPr id="49167" name="Text Box 28"/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920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49168" name="Line 30"/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9166" name="Rectangle 18"/>
          <p:cNvSpPr>
            <a:spLocks noChangeArrowheads="1"/>
          </p:cNvSpPr>
          <p:nvPr/>
        </p:nvSpPr>
        <p:spPr bwMode="auto">
          <a:xfrm>
            <a:off x="6751638" y="3124200"/>
            <a:ext cx="1751012" cy="9144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562600" cy="5435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Passing control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To beginning of procedure code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</a:rPr>
              <a:t>Back to return point</a:t>
            </a:r>
          </a:p>
          <a:p>
            <a:pPr>
              <a:spcBef>
                <a:spcPts val="0"/>
              </a:spcBef>
            </a:pPr>
            <a:r>
              <a:rPr lang="en-US" dirty="0"/>
              <a:t>Passing data</a:t>
            </a:r>
          </a:p>
          <a:p>
            <a:pPr lvl="1">
              <a:spcBef>
                <a:spcPts val="0"/>
              </a:spcBef>
            </a:pPr>
            <a:r>
              <a:rPr lang="en-US" dirty="0"/>
              <a:t>Procedure arguments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Return value</a:t>
            </a:r>
          </a:p>
          <a:p>
            <a:pPr>
              <a:spcBef>
                <a:spcPts val="0"/>
              </a:spcBef>
            </a:pPr>
            <a:r>
              <a:rPr lang="en-US" dirty="0"/>
              <a:t>Memory management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Allocate during procedure execution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pPr>
              <a:spcBef>
                <a:spcPts val="0"/>
              </a:spcBef>
            </a:pPr>
            <a:r>
              <a:rPr lang="en-US" dirty="0"/>
              <a:t>Mechanisms all implemented with machine instructions</a:t>
            </a:r>
          </a:p>
          <a:p>
            <a:pPr>
              <a:spcBef>
                <a:spcPts val="0"/>
              </a:spcBef>
            </a:pPr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1" name="Arc 10"/>
          <p:cNvSpPr/>
          <p:nvPr/>
        </p:nvSpPr>
        <p:spPr bwMode="auto">
          <a:xfrm rot="10800000">
            <a:off x="5333999" y="2171700"/>
            <a:ext cx="1371600" cy="3314700"/>
          </a:xfrm>
          <a:prstGeom prst="arc">
            <a:avLst>
              <a:gd name="adj1" fmla="val 16200000"/>
              <a:gd name="adj2" fmla="val 55674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6043960" y="1996068"/>
            <a:ext cx="2086671" cy="2085278"/>
          </a:xfrm>
          <a:custGeom>
            <a:avLst/>
            <a:gdLst>
              <a:gd name="connsiteX0" fmla="*/ 1616926 w 2665494"/>
              <a:gd name="connsiteY0" fmla="*/ 0 h 2230244"/>
              <a:gd name="connsiteX1" fmla="*/ 2631687 w 2665494"/>
              <a:gd name="connsiteY1" fmla="*/ 1248937 h 2230244"/>
              <a:gd name="connsiteX2" fmla="*/ 512956 w 2665494"/>
              <a:gd name="connsiteY2" fmla="*/ 1873405 h 2230244"/>
              <a:gd name="connsiteX3" fmla="*/ 0 w 2665494"/>
              <a:gd name="connsiteY3" fmla="*/ 2230244 h 2230244"/>
              <a:gd name="connsiteX0" fmla="*/ 1616926 w 2445343"/>
              <a:gd name="connsiteY0" fmla="*/ 0 h 2230244"/>
              <a:gd name="connsiteX1" fmla="*/ 2397512 w 2445343"/>
              <a:gd name="connsiteY1" fmla="*/ 970156 h 2230244"/>
              <a:gd name="connsiteX2" fmla="*/ 512956 w 2445343"/>
              <a:gd name="connsiteY2" fmla="*/ 1873405 h 2230244"/>
              <a:gd name="connsiteX3" fmla="*/ 0 w 2445343"/>
              <a:gd name="connsiteY3" fmla="*/ 2230244 h 2230244"/>
              <a:gd name="connsiteX0" fmla="*/ 1616926 w 2415785"/>
              <a:gd name="connsiteY0" fmla="*/ 0 h 2230244"/>
              <a:gd name="connsiteX1" fmla="*/ 2397512 w 2415785"/>
              <a:gd name="connsiteY1" fmla="*/ 970156 h 2230244"/>
              <a:gd name="connsiteX2" fmla="*/ 512956 w 2415785"/>
              <a:gd name="connsiteY2" fmla="*/ 1873405 h 2230244"/>
              <a:gd name="connsiteX3" fmla="*/ 0 w 2415785"/>
              <a:gd name="connsiteY3" fmla="*/ 2230244 h 2230244"/>
              <a:gd name="connsiteX0" fmla="*/ 1616926 w 2410056"/>
              <a:gd name="connsiteY0" fmla="*/ 0 h 2230244"/>
              <a:gd name="connsiteX1" fmla="*/ 2397512 w 2410056"/>
              <a:gd name="connsiteY1" fmla="*/ 970156 h 2230244"/>
              <a:gd name="connsiteX2" fmla="*/ 1170878 w 2410056"/>
              <a:gd name="connsiteY2" fmla="*/ 970156 h 2230244"/>
              <a:gd name="connsiteX3" fmla="*/ 0 w 2410056"/>
              <a:gd name="connsiteY3" fmla="*/ 2230244 h 2230244"/>
              <a:gd name="connsiteX0" fmla="*/ 1293541 w 2086671"/>
              <a:gd name="connsiteY0" fmla="*/ 0 h 2085278"/>
              <a:gd name="connsiteX1" fmla="*/ 2074127 w 2086671"/>
              <a:gd name="connsiteY1" fmla="*/ 970156 h 2085278"/>
              <a:gd name="connsiteX2" fmla="*/ 847493 w 2086671"/>
              <a:gd name="connsiteY2" fmla="*/ 970156 h 2085278"/>
              <a:gd name="connsiteX3" fmla="*/ 0 w 2086671"/>
              <a:gd name="connsiteY3" fmla="*/ 2085278 h 208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6671" h="2085278">
                <a:moveTo>
                  <a:pt x="1293541" y="0"/>
                </a:moveTo>
                <a:cubicBezTo>
                  <a:pt x="1892919" y="468351"/>
                  <a:pt x="2148468" y="808463"/>
                  <a:pt x="2074127" y="970156"/>
                </a:cubicBezTo>
                <a:cubicBezTo>
                  <a:pt x="1999786" y="1131849"/>
                  <a:pt x="1193181" y="784302"/>
                  <a:pt x="847493" y="970156"/>
                </a:cubicBezTo>
                <a:cubicBezTo>
                  <a:pt x="501805" y="1156010"/>
                  <a:pt x="0" y="2085278"/>
                  <a:pt x="0" y="2085278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12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Frame Chain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0782" y="838200"/>
            <a:ext cx="6065838" cy="1524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Pointers (%</a:t>
            </a:r>
            <a:r>
              <a:rPr lang="en-US" altLang="zh-CN" dirty="0" err="1">
                <a:ea typeface="宋体" pitchFamily="2" charset="-122"/>
              </a:rPr>
              <a:t>ebp</a:t>
            </a:r>
            <a:r>
              <a:rPr lang="en-US" altLang="zh-CN" dirty="0">
                <a:ea typeface="宋体" pitchFamily="2" charset="-122"/>
              </a:rPr>
              <a:t>/%</a:t>
            </a:r>
            <a:r>
              <a:rPr lang="en-US" altLang="zh-CN" dirty="0" err="1">
                <a:ea typeface="宋体" pitchFamily="2" charset="-122"/>
              </a:rPr>
              <a:t>esp</a:t>
            </a:r>
            <a:r>
              <a:rPr lang="en-US" altLang="zh-CN" dirty="0">
                <a:ea typeface="宋体" pitchFamily="2" charset="-122"/>
              </a:rPr>
              <a:t>) only delimit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frame 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Frames are chained</a:t>
            </a:r>
          </a:p>
        </p:txBody>
      </p:sp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750050" y="3124200"/>
          <a:ext cx="1752600" cy="9144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1212" name="组合 19"/>
          <p:cNvGrpSpPr>
            <a:grpSpLocks/>
          </p:cNvGrpSpPr>
          <p:nvPr/>
        </p:nvGrpSpPr>
        <p:grpSpPr bwMode="auto">
          <a:xfrm>
            <a:off x="5438775" y="3268663"/>
            <a:ext cx="1266825" cy="461962"/>
            <a:chOff x="5210175" y="3352800"/>
            <a:chExt cx="1266825" cy="461962"/>
          </a:xfrm>
        </p:grpSpPr>
        <p:sp>
          <p:nvSpPr>
            <p:cNvPr id="51218" name="Text Box 27"/>
            <p:cNvSpPr txBox="1">
              <a:spLocks noChangeArrowheads="1"/>
            </p:cNvSpPr>
            <p:nvPr/>
          </p:nvSpPr>
          <p:spPr bwMode="auto">
            <a:xfrm>
              <a:off x="5210175" y="3352800"/>
              <a:ext cx="9715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51219" name="Line 29"/>
            <p:cNvSpPr>
              <a:spLocks noChangeShapeType="1"/>
            </p:cNvSpPr>
            <p:nvPr/>
          </p:nvSpPr>
          <p:spPr bwMode="auto">
            <a:xfrm>
              <a:off x="6096000" y="36623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213" name="组合 18"/>
          <p:cNvGrpSpPr>
            <a:grpSpLocks/>
          </p:cNvGrpSpPr>
          <p:nvPr/>
        </p:nvGrpSpPr>
        <p:grpSpPr bwMode="auto">
          <a:xfrm>
            <a:off x="5457825" y="3810000"/>
            <a:ext cx="1250950" cy="461963"/>
            <a:chOff x="5226050" y="4271962"/>
            <a:chExt cx="1250950" cy="461963"/>
          </a:xfrm>
        </p:grpSpPr>
        <p:sp>
          <p:nvSpPr>
            <p:cNvPr id="51216" name="Text Box 28"/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920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51217" name="Line 30"/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214" name="Rectangle 18"/>
          <p:cNvSpPr>
            <a:spLocks noChangeArrowheads="1"/>
          </p:cNvSpPr>
          <p:nvPr/>
        </p:nvSpPr>
        <p:spPr bwMode="auto">
          <a:xfrm>
            <a:off x="6751638" y="3124200"/>
            <a:ext cx="1751012" cy="9144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048000"/>
            <a:ext cx="45720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/>
                <a:ea typeface="宋体" panose="02010600030101010101" pitchFamily="2" charset="-122"/>
              </a:rPr>
              <a:t>   1.  call </a:t>
            </a:r>
            <a:r>
              <a:rPr kumimoji="0" lang="en-US" altLang="zh-CN" b="0" kern="0" dirty="0" err="1">
                <a:latin typeface="Comic Sans MS"/>
                <a:ea typeface="宋体" panose="02010600030101010101" pitchFamily="2" charset="-122"/>
              </a:rPr>
              <a:t>callee</a:t>
            </a:r>
            <a:endParaRPr kumimoji="0" lang="en-US" altLang="zh-CN" b="0" kern="0" dirty="0">
              <a:latin typeface="Comic Sans MS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Frame Chain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31173" y="877714"/>
            <a:ext cx="6065838" cy="20526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Pointers (%</a:t>
            </a:r>
            <a:r>
              <a:rPr lang="en-US" altLang="zh-CN" dirty="0" err="1">
                <a:ea typeface="宋体" pitchFamily="2" charset="-122"/>
              </a:rPr>
              <a:t>ebp</a:t>
            </a:r>
            <a:r>
              <a:rPr lang="en-US" altLang="zh-CN" dirty="0">
                <a:ea typeface="宋体" pitchFamily="2" charset="-122"/>
              </a:rPr>
              <a:t>/%</a:t>
            </a:r>
            <a:r>
              <a:rPr lang="en-US" altLang="zh-CN" dirty="0" err="1">
                <a:ea typeface="宋体" pitchFamily="2" charset="-122"/>
              </a:rPr>
              <a:t>esp</a:t>
            </a:r>
            <a:r>
              <a:rPr lang="en-US" altLang="zh-CN" dirty="0">
                <a:ea typeface="宋体" pitchFamily="2" charset="-122"/>
              </a:rPr>
              <a:t>) only delimit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frame 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Frames are chained</a:t>
            </a:r>
          </a:p>
        </p:txBody>
      </p:sp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750050" y="3124200"/>
          <a:ext cx="1752600" cy="13716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3262" name="组合 19"/>
          <p:cNvGrpSpPr>
            <a:grpSpLocks/>
          </p:cNvGrpSpPr>
          <p:nvPr/>
        </p:nvGrpSpPr>
        <p:grpSpPr bwMode="auto">
          <a:xfrm>
            <a:off x="5438775" y="3268663"/>
            <a:ext cx="1266825" cy="461962"/>
            <a:chOff x="5210175" y="3352800"/>
            <a:chExt cx="1266825" cy="461962"/>
          </a:xfrm>
        </p:grpSpPr>
        <p:sp>
          <p:nvSpPr>
            <p:cNvPr id="53268" name="Text Box 27"/>
            <p:cNvSpPr txBox="1">
              <a:spLocks noChangeArrowheads="1"/>
            </p:cNvSpPr>
            <p:nvPr/>
          </p:nvSpPr>
          <p:spPr bwMode="auto">
            <a:xfrm>
              <a:off x="5210175" y="3352800"/>
              <a:ext cx="9715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53269" name="Line 29"/>
            <p:cNvSpPr>
              <a:spLocks noChangeShapeType="1"/>
            </p:cNvSpPr>
            <p:nvPr/>
          </p:nvSpPr>
          <p:spPr bwMode="auto">
            <a:xfrm>
              <a:off x="6096000" y="36623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3263" name="组合 18"/>
          <p:cNvGrpSpPr>
            <a:grpSpLocks/>
          </p:cNvGrpSpPr>
          <p:nvPr/>
        </p:nvGrpSpPr>
        <p:grpSpPr bwMode="auto">
          <a:xfrm>
            <a:off x="5457825" y="4257675"/>
            <a:ext cx="1250950" cy="461963"/>
            <a:chOff x="5226050" y="4271962"/>
            <a:chExt cx="1250950" cy="461963"/>
          </a:xfrm>
        </p:grpSpPr>
        <p:sp>
          <p:nvSpPr>
            <p:cNvPr id="53266" name="Text Box 28"/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920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53267" name="Line 30"/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264" name="Rectangle 18"/>
          <p:cNvSpPr>
            <a:spLocks noChangeArrowheads="1"/>
          </p:cNvSpPr>
          <p:nvPr/>
        </p:nvSpPr>
        <p:spPr bwMode="auto">
          <a:xfrm>
            <a:off x="6746875" y="3109913"/>
            <a:ext cx="1751013" cy="13716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048000"/>
            <a:ext cx="4572000" cy="223520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1.  call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callee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 err="1">
                <a:latin typeface="Comic Sans MS"/>
                <a:ea typeface="宋体" panose="02010600030101010101" pitchFamily="2" charset="-122"/>
              </a:rPr>
              <a:t>callee</a:t>
            </a:r>
            <a:r>
              <a:rPr kumimoji="0" lang="en-US" altLang="zh-CN" b="0" kern="0" dirty="0">
                <a:latin typeface="Comic Sans MS"/>
                <a:ea typeface="宋体" panose="02010600030101010101" pitchFamily="2" charset="-122"/>
              </a:rPr>
              <a:t>:</a:t>
            </a: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2.  push %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chemeClr val="tx1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   3.  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esp</a:t>
            </a:r>
            <a:r>
              <a:rPr kumimoji="0" lang="en-US" altLang="zh-CN" b="0" kern="0" dirty="0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chemeClr val="tx1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750050" y="3124200"/>
          <a:ext cx="1752600" cy="18288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309" name="Rectangle 19"/>
          <p:cNvSpPr>
            <a:spLocks noChangeArrowheads="1"/>
          </p:cNvSpPr>
          <p:nvPr/>
        </p:nvSpPr>
        <p:spPr bwMode="auto">
          <a:xfrm>
            <a:off x="6742113" y="4476750"/>
            <a:ext cx="1751012" cy="47625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5310" name="Rectangle 18"/>
          <p:cNvSpPr>
            <a:spLocks noChangeArrowheads="1"/>
          </p:cNvSpPr>
          <p:nvPr/>
        </p:nvSpPr>
        <p:spPr bwMode="auto">
          <a:xfrm>
            <a:off x="6746875" y="3109913"/>
            <a:ext cx="1751013" cy="13716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53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Frame Chain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0" y="877714"/>
            <a:ext cx="6065838" cy="20526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Pointers (%</a:t>
            </a:r>
            <a:r>
              <a:rPr lang="en-US" altLang="zh-CN" dirty="0" err="1">
                <a:ea typeface="宋体" pitchFamily="2" charset="-122"/>
              </a:rPr>
              <a:t>ebp</a:t>
            </a:r>
            <a:r>
              <a:rPr lang="en-US" altLang="zh-CN" dirty="0">
                <a:ea typeface="宋体" pitchFamily="2" charset="-122"/>
              </a:rPr>
              <a:t>/%</a:t>
            </a:r>
            <a:r>
              <a:rPr lang="en-US" altLang="zh-CN" dirty="0" err="1">
                <a:ea typeface="宋体" pitchFamily="2" charset="-122"/>
              </a:rPr>
              <a:t>esp</a:t>
            </a:r>
            <a:r>
              <a:rPr lang="en-US" altLang="zh-CN" dirty="0">
                <a:ea typeface="宋体" pitchFamily="2" charset="-122"/>
              </a:rPr>
              <a:t>) only delimit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frame 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Frames are chained</a:t>
            </a:r>
          </a:p>
        </p:txBody>
      </p:sp>
      <p:grpSp>
        <p:nvGrpSpPr>
          <p:cNvPr id="55314" name="组合 19"/>
          <p:cNvGrpSpPr>
            <a:grpSpLocks/>
          </p:cNvGrpSpPr>
          <p:nvPr/>
        </p:nvGrpSpPr>
        <p:grpSpPr bwMode="auto">
          <a:xfrm>
            <a:off x="5438775" y="3268663"/>
            <a:ext cx="1266825" cy="461962"/>
            <a:chOff x="5210175" y="3352800"/>
            <a:chExt cx="1266825" cy="461962"/>
          </a:xfrm>
        </p:grpSpPr>
        <p:sp>
          <p:nvSpPr>
            <p:cNvPr id="55320" name="Text Box 27"/>
            <p:cNvSpPr txBox="1">
              <a:spLocks noChangeArrowheads="1"/>
            </p:cNvSpPr>
            <p:nvPr/>
          </p:nvSpPr>
          <p:spPr bwMode="auto">
            <a:xfrm>
              <a:off x="5210175" y="3352800"/>
              <a:ext cx="9715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55321" name="Line 29"/>
            <p:cNvSpPr>
              <a:spLocks noChangeShapeType="1"/>
            </p:cNvSpPr>
            <p:nvPr/>
          </p:nvSpPr>
          <p:spPr bwMode="auto">
            <a:xfrm>
              <a:off x="6096000" y="36623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315" name="组合 18"/>
          <p:cNvGrpSpPr>
            <a:grpSpLocks/>
          </p:cNvGrpSpPr>
          <p:nvPr/>
        </p:nvGrpSpPr>
        <p:grpSpPr bwMode="auto">
          <a:xfrm>
            <a:off x="5457825" y="4719638"/>
            <a:ext cx="1250950" cy="461962"/>
            <a:chOff x="5226050" y="4271962"/>
            <a:chExt cx="1250950" cy="461963"/>
          </a:xfrm>
        </p:grpSpPr>
        <p:sp>
          <p:nvSpPr>
            <p:cNvPr id="55318" name="Text Box 28"/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920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55319" name="Line 30"/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57200" y="3048000"/>
            <a:ext cx="4572000" cy="223520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1.  call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callee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 err="1">
                <a:latin typeface="Comic Sans MS"/>
                <a:ea typeface="宋体" panose="02010600030101010101" pitchFamily="2" charset="-122"/>
              </a:rPr>
              <a:t>callee</a:t>
            </a:r>
            <a:r>
              <a:rPr kumimoji="0" lang="en-US" altLang="zh-CN" b="0" kern="0" dirty="0">
                <a:latin typeface="Comic Sans MS"/>
                <a:ea typeface="宋体" panose="02010600030101010101" pitchFamily="2" charset="-122"/>
              </a:rPr>
              <a:t>:</a:t>
            </a: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2.  push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   3.  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esp</a:t>
            </a:r>
            <a:r>
              <a:rPr kumimoji="0" lang="en-US" altLang="zh-CN" b="0" kern="0" dirty="0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chemeClr val="tx1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15" name="弧形 14"/>
          <p:cNvSpPr/>
          <p:nvPr/>
        </p:nvSpPr>
        <p:spPr bwMode="auto">
          <a:xfrm>
            <a:off x="8153400" y="3581400"/>
            <a:ext cx="838200" cy="1066800"/>
          </a:xfrm>
          <a:prstGeom prst="arc">
            <a:avLst>
              <a:gd name="adj1" fmla="val 16200000"/>
              <a:gd name="adj2" fmla="val 526099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750050" y="3124200"/>
          <a:ext cx="1752600" cy="18288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357" name="Rectangle 19"/>
          <p:cNvSpPr>
            <a:spLocks noChangeArrowheads="1"/>
          </p:cNvSpPr>
          <p:nvPr/>
        </p:nvSpPr>
        <p:spPr bwMode="auto">
          <a:xfrm>
            <a:off x="6742113" y="4476750"/>
            <a:ext cx="1751012" cy="47625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7358" name="Rectangle 18"/>
          <p:cNvSpPr>
            <a:spLocks noChangeArrowheads="1"/>
          </p:cNvSpPr>
          <p:nvPr/>
        </p:nvSpPr>
        <p:spPr bwMode="auto">
          <a:xfrm>
            <a:off x="6746875" y="3109913"/>
            <a:ext cx="1751013" cy="13716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73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Frame Chain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4245" y="911845"/>
            <a:ext cx="6065838" cy="20526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Pointers (%</a:t>
            </a:r>
            <a:r>
              <a:rPr lang="en-US" altLang="zh-CN" dirty="0" err="1">
                <a:ea typeface="宋体" pitchFamily="2" charset="-122"/>
              </a:rPr>
              <a:t>ebp</a:t>
            </a:r>
            <a:r>
              <a:rPr lang="en-US" altLang="zh-CN" dirty="0">
                <a:ea typeface="宋体" pitchFamily="2" charset="-122"/>
              </a:rPr>
              <a:t>/%</a:t>
            </a:r>
            <a:r>
              <a:rPr lang="en-US" altLang="zh-CN" dirty="0" err="1">
                <a:ea typeface="宋体" pitchFamily="2" charset="-122"/>
              </a:rPr>
              <a:t>esp</a:t>
            </a:r>
            <a:r>
              <a:rPr lang="en-US" altLang="zh-CN" dirty="0">
                <a:ea typeface="宋体" pitchFamily="2" charset="-122"/>
              </a:rPr>
              <a:t>) only delimit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frame 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Frames are chained</a:t>
            </a:r>
          </a:p>
        </p:txBody>
      </p:sp>
      <p:sp>
        <p:nvSpPr>
          <p:cNvPr id="57362" name="Text Box 27"/>
          <p:cNvSpPr txBox="1">
            <a:spLocks noChangeArrowheads="1"/>
          </p:cNvSpPr>
          <p:nvPr/>
        </p:nvSpPr>
        <p:spPr bwMode="auto">
          <a:xfrm>
            <a:off x="5438775" y="3268663"/>
            <a:ext cx="971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%ebp</a:t>
            </a:r>
          </a:p>
        </p:txBody>
      </p:sp>
      <p:sp>
        <p:nvSpPr>
          <p:cNvPr id="57363" name="Line 29"/>
          <p:cNvSpPr>
            <a:spLocks noChangeShapeType="1"/>
          </p:cNvSpPr>
          <p:nvPr/>
        </p:nvSpPr>
        <p:spPr bwMode="auto">
          <a:xfrm>
            <a:off x="6324600" y="3578225"/>
            <a:ext cx="381000" cy="1374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7364" name="组合 18"/>
          <p:cNvGrpSpPr>
            <a:grpSpLocks/>
          </p:cNvGrpSpPr>
          <p:nvPr/>
        </p:nvGrpSpPr>
        <p:grpSpPr bwMode="auto">
          <a:xfrm>
            <a:off x="5457825" y="4719638"/>
            <a:ext cx="1250950" cy="461962"/>
            <a:chOff x="5226050" y="4271962"/>
            <a:chExt cx="1250950" cy="461963"/>
          </a:xfrm>
        </p:grpSpPr>
        <p:sp>
          <p:nvSpPr>
            <p:cNvPr id="57367" name="Text Box 28"/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920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57368" name="Line 30"/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57200" y="3124200"/>
            <a:ext cx="4572000" cy="223520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1.  call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callee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 err="1">
                <a:latin typeface="Comic Sans MS"/>
                <a:ea typeface="宋体" panose="02010600030101010101" pitchFamily="2" charset="-122"/>
              </a:rPr>
              <a:t>callee</a:t>
            </a:r>
            <a:r>
              <a:rPr kumimoji="0" lang="en-US" altLang="zh-CN" b="0" kern="0" dirty="0">
                <a:latin typeface="Comic Sans MS"/>
                <a:ea typeface="宋体" panose="02010600030101010101" pitchFamily="2" charset="-122"/>
              </a:rPr>
              <a:t>:</a:t>
            </a: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2.  push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   3. 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esp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15" name="弧形 14"/>
          <p:cNvSpPr/>
          <p:nvPr/>
        </p:nvSpPr>
        <p:spPr bwMode="auto">
          <a:xfrm>
            <a:off x="8153400" y="3581400"/>
            <a:ext cx="838200" cy="1066800"/>
          </a:xfrm>
          <a:prstGeom prst="arc">
            <a:avLst>
              <a:gd name="adj1" fmla="val 16200000"/>
              <a:gd name="adj2" fmla="val 526099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750050" y="3124200"/>
          <a:ext cx="1752600" cy="27432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409" name="Rectangle 19"/>
          <p:cNvSpPr>
            <a:spLocks noChangeArrowheads="1"/>
          </p:cNvSpPr>
          <p:nvPr/>
        </p:nvSpPr>
        <p:spPr bwMode="auto">
          <a:xfrm>
            <a:off x="6742113" y="4476750"/>
            <a:ext cx="1751012" cy="139065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6746875" y="3109913"/>
            <a:ext cx="1751013" cy="13716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Frame Chain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0" y="858492"/>
            <a:ext cx="6065838" cy="1524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Pointers (%</a:t>
            </a:r>
            <a:r>
              <a:rPr lang="en-US" altLang="zh-CN" dirty="0" err="1">
                <a:ea typeface="宋体" pitchFamily="2" charset="-122"/>
              </a:rPr>
              <a:t>ebp</a:t>
            </a:r>
            <a:r>
              <a:rPr lang="en-US" altLang="zh-CN" dirty="0">
                <a:ea typeface="宋体" pitchFamily="2" charset="-122"/>
              </a:rPr>
              <a:t>/%</a:t>
            </a:r>
            <a:r>
              <a:rPr lang="en-US" altLang="zh-CN" dirty="0" err="1">
                <a:ea typeface="宋体" pitchFamily="2" charset="-122"/>
              </a:rPr>
              <a:t>esp</a:t>
            </a:r>
            <a:r>
              <a:rPr lang="en-US" altLang="zh-CN" dirty="0">
                <a:ea typeface="宋体" pitchFamily="2" charset="-122"/>
              </a:rPr>
              <a:t>) only delimit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frame 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Frames are chained</a:t>
            </a:r>
          </a:p>
        </p:txBody>
      </p:sp>
      <p:sp>
        <p:nvSpPr>
          <p:cNvPr id="59414" name="Text Box 27"/>
          <p:cNvSpPr txBox="1">
            <a:spLocks noChangeArrowheads="1"/>
          </p:cNvSpPr>
          <p:nvPr/>
        </p:nvSpPr>
        <p:spPr bwMode="auto">
          <a:xfrm>
            <a:off x="5438775" y="3268663"/>
            <a:ext cx="971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%ebp</a:t>
            </a:r>
          </a:p>
        </p:txBody>
      </p:sp>
      <p:sp>
        <p:nvSpPr>
          <p:cNvPr id="59415" name="Line 29"/>
          <p:cNvSpPr>
            <a:spLocks noChangeShapeType="1"/>
          </p:cNvSpPr>
          <p:nvPr/>
        </p:nvSpPr>
        <p:spPr bwMode="auto">
          <a:xfrm>
            <a:off x="6324600" y="3578225"/>
            <a:ext cx="381000" cy="1374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9416" name="组合 18"/>
          <p:cNvGrpSpPr>
            <a:grpSpLocks/>
          </p:cNvGrpSpPr>
          <p:nvPr/>
        </p:nvGrpSpPr>
        <p:grpSpPr bwMode="auto">
          <a:xfrm>
            <a:off x="5457825" y="5592763"/>
            <a:ext cx="1250950" cy="461962"/>
            <a:chOff x="5226050" y="4271962"/>
            <a:chExt cx="1250950" cy="461963"/>
          </a:xfrm>
        </p:grpSpPr>
        <p:sp>
          <p:nvSpPr>
            <p:cNvPr id="59419" name="Text Box 28"/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920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59420" name="Line 30"/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57200" y="3048000"/>
            <a:ext cx="4572000" cy="356393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1.  call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callee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 err="1">
                <a:latin typeface="Comic Sans MS"/>
                <a:ea typeface="宋体" panose="02010600030101010101" pitchFamily="2" charset="-122"/>
              </a:rPr>
              <a:t>callee</a:t>
            </a:r>
            <a:r>
              <a:rPr kumimoji="0" lang="en-US" altLang="zh-CN" b="0" kern="0" dirty="0">
                <a:latin typeface="Comic Sans MS"/>
                <a:ea typeface="宋体" panose="02010600030101010101" pitchFamily="2" charset="-122"/>
              </a:rPr>
              <a:t>:</a:t>
            </a: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   2.  push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   3. 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esp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 	   . . . </a:t>
            </a: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n-2.  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ebp</a:t>
            </a:r>
            <a:r>
              <a:rPr kumimoji="0" lang="en-US" altLang="zh-CN" b="0" kern="0" dirty="0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esp</a:t>
            </a:r>
            <a:endParaRPr kumimoji="0" lang="en-US" altLang="zh-CN" b="0" kern="0" dirty="0">
              <a:solidFill>
                <a:schemeClr val="tx1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n-1.  pop %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chemeClr val="tx1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   n.  ret</a:t>
            </a:r>
          </a:p>
        </p:txBody>
      </p:sp>
      <p:sp>
        <p:nvSpPr>
          <p:cNvPr id="29" name="弧形 28"/>
          <p:cNvSpPr/>
          <p:nvPr/>
        </p:nvSpPr>
        <p:spPr bwMode="auto">
          <a:xfrm>
            <a:off x="8153400" y="3581400"/>
            <a:ext cx="838200" cy="1066800"/>
          </a:xfrm>
          <a:prstGeom prst="arc">
            <a:avLst>
              <a:gd name="adj1" fmla="val 16200000"/>
              <a:gd name="adj2" fmla="val 526099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750050" y="3124200"/>
          <a:ext cx="1752600" cy="27432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457" name="Rectangle 19"/>
          <p:cNvSpPr>
            <a:spLocks noChangeArrowheads="1"/>
          </p:cNvSpPr>
          <p:nvPr/>
        </p:nvSpPr>
        <p:spPr bwMode="auto">
          <a:xfrm>
            <a:off x="6742113" y="4476750"/>
            <a:ext cx="1751012" cy="139065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6746875" y="3109913"/>
            <a:ext cx="1751013" cy="13716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1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Frame Chain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31173" y="850699"/>
            <a:ext cx="6065838" cy="1524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Pointers (%</a:t>
            </a:r>
            <a:r>
              <a:rPr lang="en-US" altLang="zh-CN" dirty="0" err="1">
                <a:ea typeface="宋体" pitchFamily="2" charset="-122"/>
              </a:rPr>
              <a:t>ebp</a:t>
            </a:r>
            <a:r>
              <a:rPr lang="en-US" altLang="zh-CN" dirty="0">
                <a:ea typeface="宋体" pitchFamily="2" charset="-122"/>
              </a:rPr>
              <a:t>/%</a:t>
            </a:r>
            <a:r>
              <a:rPr lang="en-US" altLang="zh-CN" dirty="0" err="1">
                <a:ea typeface="宋体" pitchFamily="2" charset="-122"/>
              </a:rPr>
              <a:t>esp</a:t>
            </a:r>
            <a:r>
              <a:rPr lang="en-US" altLang="zh-CN" dirty="0">
                <a:ea typeface="宋体" pitchFamily="2" charset="-122"/>
              </a:rPr>
              <a:t>) only delimit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frame 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Frames are chained</a:t>
            </a:r>
          </a:p>
        </p:txBody>
      </p:sp>
      <p:sp>
        <p:nvSpPr>
          <p:cNvPr id="61462" name="Text Box 27"/>
          <p:cNvSpPr txBox="1">
            <a:spLocks noChangeArrowheads="1"/>
          </p:cNvSpPr>
          <p:nvPr/>
        </p:nvSpPr>
        <p:spPr bwMode="auto">
          <a:xfrm>
            <a:off x="5438775" y="3268663"/>
            <a:ext cx="971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%ebp</a:t>
            </a:r>
          </a:p>
        </p:txBody>
      </p:sp>
      <p:sp>
        <p:nvSpPr>
          <p:cNvPr id="61463" name="Line 29"/>
          <p:cNvSpPr>
            <a:spLocks noChangeShapeType="1"/>
          </p:cNvSpPr>
          <p:nvPr/>
        </p:nvSpPr>
        <p:spPr bwMode="auto">
          <a:xfrm>
            <a:off x="6324600" y="3578225"/>
            <a:ext cx="381000" cy="1374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1464" name="组合 18"/>
          <p:cNvGrpSpPr>
            <a:grpSpLocks/>
          </p:cNvGrpSpPr>
          <p:nvPr/>
        </p:nvGrpSpPr>
        <p:grpSpPr bwMode="auto">
          <a:xfrm>
            <a:off x="5457825" y="4724400"/>
            <a:ext cx="1250950" cy="461963"/>
            <a:chOff x="5226050" y="4271962"/>
            <a:chExt cx="1250950" cy="461963"/>
          </a:xfrm>
        </p:grpSpPr>
        <p:sp>
          <p:nvSpPr>
            <p:cNvPr id="61467" name="Text Box 28"/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920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61468" name="Line 30"/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57200" y="3048000"/>
            <a:ext cx="4572000" cy="356393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1.  call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callee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 err="1">
                <a:latin typeface="Comic Sans MS"/>
                <a:ea typeface="宋体" panose="02010600030101010101" pitchFamily="2" charset="-122"/>
              </a:rPr>
              <a:t>callee</a:t>
            </a:r>
            <a:r>
              <a:rPr kumimoji="0" lang="en-US" altLang="zh-CN" b="0" kern="0" dirty="0">
                <a:latin typeface="Comic Sans MS"/>
                <a:ea typeface="宋体" panose="02010600030101010101" pitchFamily="2" charset="-122"/>
              </a:rPr>
              <a:t>:</a:t>
            </a: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2.  push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   3. 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esp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 	   . . . </a:t>
            </a: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n-2. 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ebp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esp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n-1.  pop %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chemeClr val="tx1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   n.  ret</a:t>
            </a:r>
          </a:p>
        </p:txBody>
      </p:sp>
      <p:sp>
        <p:nvSpPr>
          <p:cNvPr id="29" name="弧形 28"/>
          <p:cNvSpPr/>
          <p:nvPr/>
        </p:nvSpPr>
        <p:spPr bwMode="auto">
          <a:xfrm>
            <a:off x="8153400" y="3581400"/>
            <a:ext cx="838200" cy="1066800"/>
          </a:xfrm>
          <a:prstGeom prst="arc">
            <a:avLst>
              <a:gd name="adj1" fmla="val 16200000"/>
              <a:gd name="adj2" fmla="val 526099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750050" y="3124200"/>
          <a:ext cx="1752600" cy="27432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505" name="Rectangle 18"/>
          <p:cNvSpPr>
            <a:spLocks noChangeArrowheads="1"/>
          </p:cNvSpPr>
          <p:nvPr/>
        </p:nvSpPr>
        <p:spPr bwMode="auto">
          <a:xfrm>
            <a:off x="6746875" y="3109913"/>
            <a:ext cx="1751013" cy="13716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3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Frame Chain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31173" y="914400"/>
            <a:ext cx="6065838" cy="1524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Pointers (%</a:t>
            </a:r>
            <a:r>
              <a:rPr lang="en-US" altLang="zh-CN" dirty="0" err="1">
                <a:ea typeface="宋体" pitchFamily="2" charset="-122"/>
              </a:rPr>
              <a:t>ebp</a:t>
            </a:r>
            <a:r>
              <a:rPr lang="en-US" altLang="zh-CN" dirty="0">
                <a:ea typeface="宋体" pitchFamily="2" charset="-122"/>
              </a:rPr>
              <a:t>/%</a:t>
            </a:r>
            <a:r>
              <a:rPr lang="en-US" altLang="zh-CN" dirty="0" err="1">
                <a:ea typeface="宋体" pitchFamily="2" charset="-122"/>
              </a:rPr>
              <a:t>esp</a:t>
            </a:r>
            <a:r>
              <a:rPr lang="en-US" altLang="zh-CN" dirty="0">
                <a:ea typeface="宋体" pitchFamily="2" charset="-122"/>
              </a:rPr>
              <a:t>) only delimit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frame 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Frames are chained</a:t>
            </a:r>
          </a:p>
        </p:txBody>
      </p:sp>
      <p:sp>
        <p:nvSpPr>
          <p:cNvPr id="63509" name="Text Box 27"/>
          <p:cNvSpPr txBox="1">
            <a:spLocks noChangeArrowheads="1"/>
          </p:cNvSpPr>
          <p:nvPr/>
        </p:nvSpPr>
        <p:spPr bwMode="auto">
          <a:xfrm>
            <a:off x="5438775" y="3268663"/>
            <a:ext cx="971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%ebp</a:t>
            </a:r>
          </a:p>
        </p:txBody>
      </p:sp>
      <p:sp>
        <p:nvSpPr>
          <p:cNvPr id="63510" name="Line 29"/>
          <p:cNvSpPr>
            <a:spLocks noChangeShapeType="1"/>
          </p:cNvSpPr>
          <p:nvPr/>
        </p:nvSpPr>
        <p:spPr bwMode="auto">
          <a:xfrm>
            <a:off x="6324600" y="3578225"/>
            <a:ext cx="3810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3511" name="组合 18"/>
          <p:cNvGrpSpPr>
            <a:grpSpLocks/>
          </p:cNvGrpSpPr>
          <p:nvPr/>
        </p:nvGrpSpPr>
        <p:grpSpPr bwMode="auto">
          <a:xfrm>
            <a:off x="5457825" y="4267200"/>
            <a:ext cx="1250950" cy="461963"/>
            <a:chOff x="5226050" y="4271962"/>
            <a:chExt cx="1250950" cy="461963"/>
          </a:xfrm>
        </p:grpSpPr>
        <p:sp>
          <p:nvSpPr>
            <p:cNvPr id="63513" name="Text Box 28"/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920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63514" name="Line 30"/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57200" y="3048000"/>
            <a:ext cx="4572000" cy="356393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1.  call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callee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 err="1">
                <a:latin typeface="Comic Sans MS"/>
                <a:ea typeface="宋体" panose="02010600030101010101" pitchFamily="2" charset="-122"/>
              </a:rPr>
              <a:t>callee</a:t>
            </a:r>
            <a:r>
              <a:rPr kumimoji="0" lang="en-US" altLang="zh-CN" b="0" kern="0" dirty="0">
                <a:latin typeface="Comic Sans MS"/>
                <a:ea typeface="宋体" panose="02010600030101010101" pitchFamily="2" charset="-122"/>
              </a:rPr>
              <a:t>:</a:t>
            </a: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2.  push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   3. 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esp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 	   . . . </a:t>
            </a: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n-2. 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ebp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esp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n-1.  pop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   n.  ret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750050" y="3124200"/>
          <a:ext cx="1752600" cy="27432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553" name="Rectangle 18"/>
          <p:cNvSpPr>
            <a:spLocks noChangeArrowheads="1"/>
          </p:cNvSpPr>
          <p:nvPr/>
        </p:nvSpPr>
        <p:spPr bwMode="auto">
          <a:xfrm>
            <a:off x="6746875" y="3109913"/>
            <a:ext cx="1751013" cy="928687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Frame Chain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0" y="942976"/>
            <a:ext cx="6065838" cy="1524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Pointers (%</a:t>
            </a:r>
            <a:r>
              <a:rPr lang="en-US" altLang="zh-CN" dirty="0" err="1">
                <a:ea typeface="宋体" pitchFamily="2" charset="-122"/>
              </a:rPr>
              <a:t>ebp</a:t>
            </a:r>
            <a:r>
              <a:rPr lang="en-US" altLang="zh-CN" dirty="0">
                <a:ea typeface="宋体" pitchFamily="2" charset="-122"/>
              </a:rPr>
              <a:t>/%</a:t>
            </a:r>
            <a:r>
              <a:rPr lang="en-US" altLang="zh-CN" dirty="0" err="1">
                <a:ea typeface="宋体" pitchFamily="2" charset="-122"/>
              </a:rPr>
              <a:t>esp</a:t>
            </a:r>
            <a:r>
              <a:rPr lang="en-US" altLang="zh-CN" dirty="0">
                <a:ea typeface="宋体" pitchFamily="2" charset="-122"/>
              </a:rPr>
              <a:t>) only delimit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frame 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Frames are chained</a:t>
            </a:r>
          </a:p>
        </p:txBody>
      </p:sp>
      <p:sp>
        <p:nvSpPr>
          <p:cNvPr id="65557" name="Text Box 27"/>
          <p:cNvSpPr txBox="1">
            <a:spLocks noChangeArrowheads="1"/>
          </p:cNvSpPr>
          <p:nvPr/>
        </p:nvSpPr>
        <p:spPr bwMode="auto">
          <a:xfrm>
            <a:off x="5438775" y="3268663"/>
            <a:ext cx="971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%ebp</a:t>
            </a:r>
          </a:p>
        </p:txBody>
      </p:sp>
      <p:sp>
        <p:nvSpPr>
          <p:cNvPr id="65558" name="Line 29"/>
          <p:cNvSpPr>
            <a:spLocks noChangeShapeType="1"/>
          </p:cNvSpPr>
          <p:nvPr/>
        </p:nvSpPr>
        <p:spPr bwMode="auto">
          <a:xfrm>
            <a:off x="6324600" y="3578225"/>
            <a:ext cx="3810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5559" name="组合 18"/>
          <p:cNvGrpSpPr>
            <a:grpSpLocks/>
          </p:cNvGrpSpPr>
          <p:nvPr/>
        </p:nvGrpSpPr>
        <p:grpSpPr bwMode="auto">
          <a:xfrm>
            <a:off x="5457825" y="3810000"/>
            <a:ext cx="1250950" cy="461963"/>
            <a:chOff x="5226050" y="4271962"/>
            <a:chExt cx="1250950" cy="461963"/>
          </a:xfrm>
        </p:grpSpPr>
        <p:sp>
          <p:nvSpPr>
            <p:cNvPr id="65561" name="Text Box 28"/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920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65562" name="Line 30"/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57200" y="3048000"/>
            <a:ext cx="4572000" cy="356393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1.  call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callee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 err="1">
                <a:latin typeface="Comic Sans MS"/>
                <a:ea typeface="宋体" panose="02010600030101010101" pitchFamily="2" charset="-122"/>
              </a:rPr>
              <a:t>callee</a:t>
            </a:r>
            <a:r>
              <a:rPr kumimoji="0" lang="en-US" altLang="zh-CN" b="0" kern="0" dirty="0">
                <a:latin typeface="Comic Sans MS"/>
                <a:ea typeface="宋体" panose="02010600030101010101" pitchFamily="2" charset="-122"/>
              </a:rPr>
              <a:t>:</a:t>
            </a: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2.  push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   3. 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esp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 	   . . . </a:t>
            </a: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n-2. 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ebp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esp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n-1.  pop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Comic Sans MS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/>
                <a:ea typeface="宋体" panose="02010600030101010101" pitchFamily="2" charset="-122"/>
              </a:rPr>
              <a:t>n.  ret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Restore Caller %ebp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-34636" y="959947"/>
            <a:ext cx="8382000" cy="4800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kumimoji="1" lang="en-US" altLang="zh-CN" dirty="0">
                <a:ea typeface="宋体" pitchFamily="2" charset="-122"/>
              </a:rPr>
              <a:t>Instruction </a:t>
            </a: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6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leave</a:t>
            </a:r>
            <a:endParaRPr kumimoji="1" lang="en-US" altLang="zh-CN" sz="26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lnSpc>
                <a:spcPct val="140000"/>
              </a:lnSpc>
              <a:defRPr/>
            </a:pPr>
            <a:r>
              <a:rPr kumimoji="1" lang="en-US" altLang="zh-CN" dirty="0">
                <a:ea typeface="宋体" pitchFamily="2" charset="-122"/>
              </a:rPr>
              <a:t>Behavior description (by hardware)</a:t>
            </a: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dirty="0">
                <a:ea typeface="宋体" pitchFamily="2" charset="-122"/>
              </a:rPr>
              <a:t>Adjust %</a:t>
            </a:r>
            <a:r>
              <a:rPr kumimoji="1" lang="en-US" altLang="zh-CN" dirty="0" err="1">
                <a:ea typeface="宋体" pitchFamily="2" charset="-122"/>
              </a:rPr>
              <a:t>esp</a:t>
            </a:r>
            <a:r>
              <a:rPr kumimoji="1" lang="en-US" altLang="zh-CN" dirty="0">
                <a:ea typeface="宋体" pitchFamily="2" charset="-122"/>
              </a:rPr>
              <a:t> to </a:t>
            </a:r>
            <a:r>
              <a:rPr kumimoji="1" lang="en-US" altLang="zh-CN" dirty="0" err="1">
                <a:ea typeface="宋体" pitchFamily="2" charset="-122"/>
              </a:rPr>
              <a:t>callee</a:t>
            </a:r>
            <a:r>
              <a:rPr kumimoji="1" lang="en-US" altLang="zh-CN" dirty="0">
                <a:ea typeface="宋体" pitchFamily="2" charset="-122"/>
              </a:rPr>
              <a:t> %</a:t>
            </a:r>
            <a:r>
              <a:rPr kumimoji="1" lang="en-US" altLang="zh-CN" dirty="0" err="1">
                <a:ea typeface="宋体" pitchFamily="2" charset="-122"/>
              </a:rPr>
              <a:t>ebp</a:t>
            </a:r>
            <a:endParaRPr kumimoji="1" lang="en-US" altLang="zh-CN" dirty="0">
              <a:ea typeface="宋体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dirty="0">
                <a:ea typeface="宋体" pitchFamily="2" charset="-122"/>
              </a:rPr>
              <a:t>Pop </a:t>
            </a:r>
            <a:r>
              <a:rPr kumimoji="1" lang="en-US" altLang="zh-CN" i="1" dirty="0">
                <a:solidFill>
                  <a:srgbClr val="FF0000"/>
                </a:solidFill>
                <a:ea typeface="宋体" pitchFamily="2" charset="-122"/>
              </a:rPr>
              <a:t>caller %</a:t>
            </a:r>
            <a:r>
              <a:rPr kumimoji="1" lang="en-US" altLang="zh-CN" i="1" dirty="0" err="1">
                <a:solidFill>
                  <a:srgbClr val="FF0000"/>
                </a:solidFill>
                <a:ea typeface="宋体" pitchFamily="2" charset="-122"/>
              </a:rPr>
              <a:t>ebp</a:t>
            </a:r>
            <a:r>
              <a:rPr kumimoji="1" lang="en-US" altLang="zh-CN" dirty="0">
                <a:ea typeface="宋体" pitchFamily="2" charset="-122"/>
              </a:rPr>
              <a:t> from stack</a:t>
            </a:r>
            <a:endParaRPr kumimoji="1" lang="en-US" altLang="zh-CN" i="1" dirty="0">
              <a:ea typeface="宋体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kumimoji="1" lang="en-US" altLang="zh-CN" sz="1600" dirty="0">
              <a:ea typeface="宋体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a typeface="宋体" pitchFamily="2" charset="-122"/>
              </a:rPr>
              <a:t>		leave = </a:t>
            </a:r>
            <a:r>
              <a:rPr kumimoji="1" lang="en-US" altLang="zh-CN" dirty="0" err="1">
                <a:solidFill>
                  <a:srgbClr val="000000"/>
                </a:solidFill>
                <a:ea typeface="宋体" pitchFamily="2" charset="-122"/>
              </a:rPr>
              <a:t>mov</a:t>
            </a:r>
            <a:r>
              <a:rPr kumimoji="1" lang="en-US" altLang="zh-CN" dirty="0">
                <a:solidFill>
                  <a:srgbClr val="000000"/>
                </a:solidFill>
                <a:ea typeface="宋体" pitchFamily="2" charset="-122"/>
              </a:rPr>
              <a:t> + pop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kumimoji="1" lang="en-US" altLang="zh-CN" sz="1600" dirty="0">
              <a:ea typeface="宋体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62600" y="4876800"/>
            <a:ext cx="2590800" cy="90487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pPr lvl="1" indent="-369888">
              <a:spcBef>
                <a:spcPct val="20000"/>
              </a:spcBef>
              <a:defRPr/>
            </a:pPr>
            <a:r>
              <a:rPr kumimoji="0" lang="en-US" altLang="zh-CN" b="0" kern="0" dirty="0" err="1">
                <a:solidFill>
                  <a:srgbClr val="0000FF"/>
                </a:solidFill>
                <a:latin typeface="Comic Sans MS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rgbClr val="0000FF"/>
                </a:solidFill>
                <a:latin typeface="Comic Sans MS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rgbClr val="0000FF"/>
                </a:solidFill>
                <a:latin typeface="Comic Sans MS"/>
                <a:ea typeface="宋体" panose="02010600030101010101" pitchFamily="2" charset="-122"/>
              </a:rPr>
              <a:t>ebp</a:t>
            </a:r>
            <a:r>
              <a:rPr kumimoji="0" lang="en-US" altLang="zh-CN" b="0" kern="0" dirty="0">
                <a:solidFill>
                  <a:srgbClr val="0000FF"/>
                </a:solidFill>
                <a:latin typeface="Comic Sans MS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rgbClr val="0000FF"/>
                </a:solidFill>
                <a:latin typeface="Comic Sans MS"/>
                <a:ea typeface="宋体" panose="02010600030101010101" pitchFamily="2" charset="-122"/>
              </a:rPr>
              <a:t>esp</a:t>
            </a:r>
            <a:endParaRPr kumimoji="0" lang="en-US" altLang="zh-CN" b="0" kern="0" dirty="0">
              <a:solidFill>
                <a:srgbClr val="0000FF"/>
              </a:solidFill>
              <a:latin typeface="Comic Sans MS"/>
              <a:ea typeface="宋体" panose="02010600030101010101" pitchFamily="2" charset="-122"/>
            </a:endParaRPr>
          </a:p>
          <a:p>
            <a:pPr lvl="1" indent="-369888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0000FF"/>
                </a:solidFill>
                <a:latin typeface="Comic Sans MS"/>
                <a:ea typeface="宋体" panose="02010600030101010101" pitchFamily="2" charset="-122"/>
              </a:rPr>
              <a:t>pop %</a:t>
            </a:r>
            <a:r>
              <a:rPr kumimoji="0" lang="en-US" altLang="zh-CN" b="0" kern="0" dirty="0" err="1">
                <a:solidFill>
                  <a:srgbClr val="0000FF"/>
                </a:solidFill>
                <a:latin typeface="Comic Sans MS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0000FF"/>
              </a:solidFill>
              <a:latin typeface="Comic Sans MS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Execution of call and ret</a:t>
            </a:r>
          </a:p>
        </p:txBody>
      </p:sp>
      <p:sp>
        <p:nvSpPr>
          <p:cNvPr id="7168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172200"/>
            <a:ext cx="12954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49DEF1-1BBD-A348-A1FC-934E24E594D6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28600" y="1371600"/>
            <a:ext cx="8077200" cy="3505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//beginning of function sum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08048394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&lt;sum&gt;: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8048394:  55			push	%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2000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. . .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80483a4:			ret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. . .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//call to sum from main</a:t>
            </a: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80483dc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:  e8 b3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ff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ff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ff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	call	8048394&lt;sum&gt;  </a:t>
            </a: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>
                <a:solidFill>
                  <a:srgbClr val="FF993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80483e1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:  83 c4 14		add	$0x14, %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2000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5516563"/>
          <a:ext cx="2362200" cy="111442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%eip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0x080483dc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%esp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0xff9bc960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ret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698" name="Rectangle 17"/>
          <p:cNvSpPr>
            <a:spLocks noChangeArrowheads="1"/>
          </p:cNvSpPr>
          <p:nvPr/>
        </p:nvSpPr>
        <p:spPr bwMode="auto">
          <a:xfrm>
            <a:off x="609600" y="5440363"/>
            <a:ext cx="2362200" cy="1143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71699" name="Straight Connector 18"/>
          <p:cNvCxnSpPr>
            <a:cxnSpLocks noChangeShapeType="1"/>
          </p:cNvCxnSpPr>
          <p:nvPr/>
        </p:nvCxnSpPr>
        <p:spPr bwMode="auto">
          <a:xfrm>
            <a:off x="609600" y="5897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0" name="Straight Connector 19"/>
          <p:cNvCxnSpPr>
            <a:cxnSpLocks noChangeShapeType="1"/>
          </p:cNvCxnSpPr>
          <p:nvPr/>
        </p:nvCxnSpPr>
        <p:spPr bwMode="auto">
          <a:xfrm>
            <a:off x="1371600" y="5440363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1" name="Straight Connector 20"/>
          <p:cNvCxnSpPr>
            <a:cxnSpLocks noChangeShapeType="1"/>
          </p:cNvCxnSpPr>
          <p:nvPr/>
        </p:nvCxnSpPr>
        <p:spPr bwMode="auto">
          <a:xfrm>
            <a:off x="609600" y="6278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276600" y="5516563"/>
          <a:ext cx="2362200" cy="111442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%eip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0x08048394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%esp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0xff9bc95c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ret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0x080483e1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716" name="Rectangle 22"/>
          <p:cNvSpPr>
            <a:spLocks noChangeArrowheads="1"/>
          </p:cNvSpPr>
          <p:nvPr/>
        </p:nvSpPr>
        <p:spPr bwMode="auto">
          <a:xfrm>
            <a:off x="3276600" y="5440363"/>
            <a:ext cx="2362200" cy="1143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71717" name="Straight Connector 23"/>
          <p:cNvCxnSpPr>
            <a:cxnSpLocks noChangeShapeType="1"/>
          </p:cNvCxnSpPr>
          <p:nvPr/>
        </p:nvCxnSpPr>
        <p:spPr bwMode="auto">
          <a:xfrm>
            <a:off x="3276600" y="5897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8" name="Straight Connector 24"/>
          <p:cNvCxnSpPr>
            <a:cxnSpLocks noChangeShapeType="1"/>
          </p:cNvCxnSpPr>
          <p:nvPr/>
        </p:nvCxnSpPr>
        <p:spPr bwMode="auto">
          <a:xfrm>
            <a:off x="4038600" y="5440363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9" name="Straight Connector 25"/>
          <p:cNvCxnSpPr>
            <a:cxnSpLocks noChangeShapeType="1"/>
          </p:cNvCxnSpPr>
          <p:nvPr/>
        </p:nvCxnSpPr>
        <p:spPr bwMode="auto">
          <a:xfrm>
            <a:off x="3276600" y="6278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943600" y="5516563"/>
          <a:ext cx="2362200" cy="111442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%eip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0x080483e1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%esp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0xff9bc960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ret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734" name="Rectangle 27"/>
          <p:cNvSpPr>
            <a:spLocks noChangeArrowheads="1"/>
          </p:cNvSpPr>
          <p:nvPr/>
        </p:nvSpPr>
        <p:spPr bwMode="auto">
          <a:xfrm>
            <a:off x="5943600" y="5440363"/>
            <a:ext cx="2362200" cy="1143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71735" name="Straight Connector 28"/>
          <p:cNvCxnSpPr>
            <a:cxnSpLocks noChangeShapeType="1"/>
          </p:cNvCxnSpPr>
          <p:nvPr/>
        </p:nvCxnSpPr>
        <p:spPr bwMode="auto">
          <a:xfrm>
            <a:off x="5943600" y="5897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6" name="Straight Connector 29"/>
          <p:cNvCxnSpPr>
            <a:cxnSpLocks noChangeShapeType="1"/>
          </p:cNvCxnSpPr>
          <p:nvPr/>
        </p:nvCxnSpPr>
        <p:spPr bwMode="auto">
          <a:xfrm>
            <a:off x="6705600" y="5440363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7" name="Straight Connector 30"/>
          <p:cNvCxnSpPr>
            <a:cxnSpLocks noChangeShapeType="1"/>
          </p:cNvCxnSpPr>
          <p:nvPr/>
        </p:nvCxnSpPr>
        <p:spPr bwMode="auto">
          <a:xfrm>
            <a:off x="5943600" y="6278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38" name="TextBox 2"/>
          <p:cNvSpPr txBox="1">
            <a:spLocks noChangeArrowheads="1"/>
          </p:cNvSpPr>
          <p:nvPr/>
        </p:nvSpPr>
        <p:spPr bwMode="auto">
          <a:xfrm>
            <a:off x="609600" y="50292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Executing call</a:t>
            </a:r>
            <a:endParaRPr lang="zh-CN" alt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71739" name="TextBox 32"/>
          <p:cNvSpPr txBox="1">
            <a:spLocks noChangeArrowheads="1"/>
          </p:cNvSpPr>
          <p:nvPr/>
        </p:nvSpPr>
        <p:spPr bwMode="auto">
          <a:xfrm>
            <a:off x="3276600" y="50292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After call</a:t>
            </a:r>
            <a:endParaRPr lang="zh-CN" alt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71740" name="TextBox 33"/>
          <p:cNvSpPr txBox="1">
            <a:spLocks noChangeArrowheads="1"/>
          </p:cNvSpPr>
          <p:nvPr/>
        </p:nvSpPr>
        <p:spPr bwMode="auto">
          <a:xfrm>
            <a:off x="5943600" y="50292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charset="0"/>
                <a:cs typeface="Courier New" charset="0"/>
              </a:rPr>
              <a:t>After ret</a:t>
            </a:r>
            <a:endParaRPr lang="zh-CN" altLang="en-US" sz="2000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  <p:cxnSp>
        <p:nvCxnSpPr>
          <p:cNvPr id="71741" name="Straight Connector 4"/>
          <p:cNvCxnSpPr>
            <a:cxnSpLocks noChangeShapeType="1"/>
          </p:cNvCxnSpPr>
          <p:nvPr/>
        </p:nvCxnSpPr>
        <p:spPr bwMode="auto">
          <a:xfrm>
            <a:off x="228600" y="4800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5897563"/>
            <a:ext cx="8229600" cy="38100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0999" y="1219200"/>
            <a:ext cx="5550989" cy="5435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Passing control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 beginning of procedure code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Back to return point</a:t>
            </a:r>
          </a:p>
          <a:p>
            <a:pPr>
              <a:spcBef>
                <a:spcPts val="0"/>
              </a:spcBef>
            </a:pPr>
            <a:r>
              <a:rPr lang="en-US" dirty="0"/>
              <a:t>Passing data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</a:rPr>
              <a:t>Procedure arguments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Return value</a:t>
            </a:r>
          </a:p>
          <a:p>
            <a:pPr>
              <a:spcBef>
                <a:spcPts val="0"/>
              </a:spcBef>
            </a:pPr>
            <a:r>
              <a:rPr lang="en-US" dirty="0"/>
              <a:t>Memory management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Allocate during procedure execution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pPr>
              <a:spcBef>
                <a:spcPts val="0"/>
              </a:spcBef>
            </a:pPr>
            <a:r>
              <a:rPr lang="en-US" dirty="0"/>
              <a:t>Mechanisms all implemented with machine instructions</a:t>
            </a:r>
          </a:p>
          <a:p>
            <a:pPr>
              <a:spcBef>
                <a:spcPts val="0"/>
              </a:spcBef>
            </a:pPr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010400" y="2133600"/>
            <a:ext cx="2286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6248400" y="2133600"/>
            <a:ext cx="914400" cy="3200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80402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xfrm>
            <a:off x="357018" y="1415636"/>
            <a:ext cx="7896225" cy="4972050"/>
          </a:xfrm>
          <a:ln/>
        </p:spPr>
        <p:txBody>
          <a:bodyPr/>
          <a:lstStyle/>
          <a:p>
            <a:r>
              <a:rPr lang="en-US" sz="2800" dirty="0"/>
              <a:t>Procedures</a:t>
            </a:r>
          </a:p>
          <a:p>
            <a:pPr lvl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2"/>
            <a:r>
              <a:rPr lang="en-US" altLang="zh-CN" sz="2400" b="1" dirty="0"/>
              <a:t>Passing data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b="1" dirty="0">
                <a:solidFill>
                  <a:srgbClr val="7F7F7F"/>
                </a:solidFill>
              </a:rPr>
              <a:t>Illustrations of Recursion &amp; Pointers</a:t>
            </a:r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Data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6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/>
              <a:t>Only allocate stack space when needed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cs typeface="Courier New Bold" charset="0"/>
                  <a:sym typeface="Courier New Bold" charset="0"/>
                </a:rPr>
                <a:t>Arg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cs typeface="Courier New Bold" charset="0"/>
                  <a:sym typeface="Courier New Bold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rPr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cs typeface="Courier New Bold" charset="0"/>
                  <a:sym typeface="Courier New Bold" charset="0"/>
                </a:rPr>
                <a:t>Arg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cs typeface="Courier New Bold" charset="0"/>
                  <a:sym typeface="Courier New Bold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cs typeface="Courier New Bold" charset="0"/>
                  <a:sym typeface="Courier New Bold" charset="0"/>
                </a:rPr>
                <a:t>Arg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cs typeface="Courier New Bold" charset="0"/>
                  <a:sym typeface="Courier New Bold" charset="0"/>
                </a:rPr>
                <a:t>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rPr>
                <a:t>• • 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721475" y="3565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 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721475" y="3184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Passing Data: Arguments</a:t>
            </a:r>
          </a:p>
        </p:txBody>
      </p:sp>
      <p:sp>
        <p:nvSpPr>
          <p:cNvPr id="75797" name="Rectangle 3"/>
          <p:cNvSpPr>
            <a:spLocks noGrp="1" noChangeArrowheads="1"/>
          </p:cNvSpPr>
          <p:nvPr>
            <p:ph idx="1"/>
          </p:nvPr>
        </p:nvSpPr>
        <p:spPr>
          <a:xfrm>
            <a:off x="-45750" y="920750"/>
            <a:ext cx="83820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Pushed by Caller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Saved in caller frame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Just upon of return address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From Nth to 1</a:t>
            </a:r>
            <a:r>
              <a:rPr lang="en-US" altLang="zh-CN" baseline="30000" dirty="0">
                <a:ea typeface="宋体" charset="-122"/>
              </a:rPr>
              <a:t>st </a:t>
            </a:r>
            <a:r>
              <a:rPr lang="en-US" altLang="zh-CN" dirty="0">
                <a:ea typeface="宋体" charset="-122"/>
              </a:rPr>
              <a:t>(from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right to left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Used by </a:t>
            </a:r>
            <a:r>
              <a:rPr lang="en-US" altLang="zh-CN" dirty="0" err="1">
                <a:ea typeface="宋体" charset="-122"/>
              </a:rPr>
              <a:t>Callee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Relative to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%</a:t>
            </a:r>
            <a:r>
              <a:rPr lang="en-US" altLang="zh-CN" dirty="0" err="1">
                <a:solidFill>
                  <a:srgbClr val="0000FF"/>
                </a:solidFill>
                <a:ea typeface="宋体" charset="-122"/>
              </a:rPr>
              <a:t>ebp</a:t>
            </a:r>
            <a:endParaRPr lang="en-US" altLang="zh-CN" dirty="0">
              <a:solidFill>
                <a:srgbClr val="0000FF"/>
              </a:solidFill>
              <a:ea typeface="宋体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Offset: 4+ 4*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+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%</a:t>
            </a:r>
            <a:r>
              <a:rPr lang="en-US" altLang="zh-CN" dirty="0" err="1">
                <a:solidFill>
                  <a:srgbClr val="0000FF"/>
                </a:solidFill>
                <a:ea typeface="宋体" charset="-122"/>
              </a:rPr>
              <a:t>ebp</a:t>
            </a:r>
            <a:endParaRPr lang="en-US" altLang="zh-CN" dirty="0">
              <a:solidFill>
                <a:srgbClr val="0000FF"/>
              </a:solidFill>
              <a:ea typeface="宋体" charset="-122"/>
            </a:endParaRPr>
          </a:p>
        </p:txBody>
      </p:sp>
      <p:graphicFrame>
        <p:nvGraphicFramePr>
          <p:cNvPr id="1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849799"/>
              </p:ext>
            </p:extLst>
          </p:nvPr>
        </p:nvGraphicFramePr>
        <p:xfrm>
          <a:off x="6721475" y="4343400"/>
          <a:ext cx="1660525" cy="1395984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5804" name="Group 27"/>
          <p:cNvGrpSpPr>
            <a:grpSpLocks/>
          </p:cNvGrpSpPr>
          <p:nvPr/>
        </p:nvGrpSpPr>
        <p:grpSpPr bwMode="auto">
          <a:xfrm>
            <a:off x="5486400" y="4419600"/>
            <a:ext cx="1235075" cy="1371599"/>
            <a:chOff x="3686" y="1273"/>
            <a:chExt cx="778" cy="864"/>
          </a:xfrm>
        </p:grpSpPr>
        <p:sp>
          <p:nvSpPr>
            <p:cNvPr id="75819" name="Text Box 16"/>
            <p:cNvSpPr txBox="1">
              <a:spLocks noChangeArrowheads="1"/>
            </p:cNvSpPr>
            <p:nvPr/>
          </p:nvSpPr>
          <p:spPr bwMode="auto">
            <a:xfrm>
              <a:off x="3686" y="1273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charset="0"/>
                </a:rPr>
                <a:t>ebp</a:t>
              </a:r>
              <a:endParaRPr lang="en-US" altLang="zh-CN" sz="2400" dirty="0">
                <a:solidFill>
                  <a:srgbClr val="0000FF"/>
                </a:solidFill>
                <a:latin typeface="Times New Roman" charset="0"/>
              </a:endParaRPr>
            </a:p>
          </p:txBody>
        </p:sp>
        <p:sp>
          <p:nvSpPr>
            <p:cNvPr id="75820" name="Text Box 17"/>
            <p:cNvSpPr txBox="1">
              <a:spLocks noChangeArrowheads="1"/>
            </p:cNvSpPr>
            <p:nvPr/>
          </p:nvSpPr>
          <p:spPr bwMode="auto">
            <a:xfrm>
              <a:off x="3696" y="1938"/>
              <a:ext cx="58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75821" name="Line 18"/>
            <p:cNvSpPr>
              <a:spLocks noChangeShapeType="1"/>
            </p:cNvSpPr>
            <p:nvPr/>
          </p:nvSpPr>
          <p:spPr bwMode="auto">
            <a:xfrm>
              <a:off x="4224" y="14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22" name="Line 19"/>
            <p:cNvSpPr>
              <a:spLocks noChangeShapeType="1"/>
            </p:cNvSpPr>
            <p:nvPr/>
          </p:nvSpPr>
          <p:spPr bwMode="auto">
            <a:xfrm flipV="1">
              <a:off x="4224" y="2108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946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828800"/>
          <a:ext cx="1660525" cy="25146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817" name="Rectangle 26"/>
          <p:cNvSpPr>
            <a:spLocks noChangeArrowheads="1"/>
          </p:cNvSpPr>
          <p:nvPr/>
        </p:nvSpPr>
        <p:spPr bwMode="auto">
          <a:xfrm>
            <a:off x="6721475" y="1828800"/>
            <a:ext cx="1660525" cy="25114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5818" name="Rectangle 27"/>
          <p:cNvSpPr>
            <a:spLocks noChangeArrowheads="1"/>
          </p:cNvSpPr>
          <p:nvPr/>
        </p:nvSpPr>
        <p:spPr bwMode="auto">
          <a:xfrm>
            <a:off x="6721475" y="4337622"/>
            <a:ext cx="1660525" cy="1383094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en-US" altLang="zh-CN" sz="2400" dirty="0">
              <a:solidFill>
                <a:srgbClr val="000000"/>
              </a:solidFill>
              <a:latin typeface="Times New Roman" charset="0"/>
            </a:endParaRPr>
          </a:p>
          <a:p>
            <a:pPr>
              <a:buFontTx/>
              <a:buNone/>
            </a:pPr>
            <a:endParaRPr lang="en-US" altLang="zh-CN" sz="2400" dirty="0">
              <a:solidFill>
                <a:srgbClr val="000000"/>
              </a:solidFill>
              <a:latin typeface="Times New Roman" charset="0"/>
            </a:endParaRPr>
          </a:p>
          <a:p>
            <a:pPr>
              <a:buFontTx/>
              <a:buNone/>
            </a:pPr>
            <a:endParaRPr lang="en-US" altLang="zh-CN" sz="2400" dirty="0">
              <a:solidFill>
                <a:srgbClr val="000000"/>
              </a:solidFill>
              <a:latin typeface="Times New Roman" charset="0"/>
            </a:endParaRPr>
          </a:p>
          <a:p>
            <a:pPr>
              <a:buFontTx/>
              <a:buNone/>
            </a:pPr>
            <a:endParaRPr lang="zh-CN" altLang="en-US" sz="2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1F7169DF-6E70-DE4E-A82C-1CD61C1D7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023" y="4300179"/>
            <a:ext cx="14590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charset="0"/>
              </a:rPr>
              <a:t>old %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charset="0"/>
              </a:rPr>
              <a:t>ebp</a:t>
            </a:r>
            <a:endParaRPr lang="en-US" altLang="zh-CN" sz="2400" dirty="0">
              <a:solidFill>
                <a:srgbClr val="0000FF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8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Passing Data: Arguments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7724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push argument N</a:t>
            </a:r>
          </a:p>
          <a:p>
            <a:pPr>
              <a:lnSpc>
                <a:spcPct val="140000"/>
              </a:lnSpc>
              <a:defRPr/>
            </a:pP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77834" name="Group 27"/>
          <p:cNvGrpSpPr>
            <a:grpSpLocks/>
          </p:cNvGrpSpPr>
          <p:nvPr/>
        </p:nvGrpSpPr>
        <p:grpSpPr bwMode="auto">
          <a:xfrm>
            <a:off x="5486400" y="1595438"/>
            <a:ext cx="1235075" cy="1804987"/>
            <a:chOff x="3686" y="1078"/>
            <a:chExt cx="778" cy="1137"/>
          </a:xfrm>
        </p:grpSpPr>
        <p:sp>
          <p:nvSpPr>
            <p:cNvPr id="77842" name="Text Box 16"/>
            <p:cNvSpPr txBox="1">
              <a:spLocks noChangeArrowheads="1"/>
            </p:cNvSpPr>
            <p:nvPr/>
          </p:nvSpPr>
          <p:spPr bwMode="auto">
            <a:xfrm>
              <a:off x="3686" y="1078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77843" name="Text Box 17"/>
            <p:cNvSpPr txBox="1">
              <a:spLocks noChangeArrowheads="1"/>
            </p:cNvSpPr>
            <p:nvPr/>
          </p:nvSpPr>
          <p:spPr bwMode="auto">
            <a:xfrm>
              <a:off x="3696" y="1863"/>
              <a:ext cx="58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77844" name="Line 18"/>
            <p:cNvSpPr>
              <a:spLocks noChangeShapeType="1"/>
            </p:cNvSpPr>
            <p:nvPr/>
          </p:nvSpPr>
          <p:spPr bwMode="auto">
            <a:xfrm>
              <a:off x="4224" y="12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845" name="Line 19"/>
            <p:cNvSpPr>
              <a:spLocks noChangeShapeType="1"/>
            </p:cNvSpPr>
            <p:nvPr/>
          </p:nvSpPr>
          <p:spPr bwMode="auto">
            <a:xfrm flipV="1">
              <a:off x="4224" y="2040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828800"/>
          <a:ext cx="1660525" cy="137318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3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841" name="Rectangle 26"/>
          <p:cNvSpPr>
            <a:spLocks noChangeArrowheads="1"/>
          </p:cNvSpPr>
          <p:nvPr/>
        </p:nvSpPr>
        <p:spPr bwMode="auto">
          <a:xfrm>
            <a:off x="6721475" y="1828800"/>
            <a:ext cx="1660525" cy="1373188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721475" y="3565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 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721475" y="3184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Passing Data: Arguments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7724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push argument N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. . . 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push argument 1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79894" name="Group 27"/>
          <p:cNvGrpSpPr>
            <a:grpSpLocks/>
          </p:cNvGrpSpPr>
          <p:nvPr/>
        </p:nvGrpSpPr>
        <p:grpSpPr bwMode="auto">
          <a:xfrm>
            <a:off x="5486400" y="1595438"/>
            <a:ext cx="1235075" cy="2566987"/>
            <a:chOff x="3686" y="1078"/>
            <a:chExt cx="778" cy="1617"/>
          </a:xfrm>
        </p:grpSpPr>
        <p:sp>
          <p:nvSpPr>
            <p:cNvPr id="79902" name="Text Box 16"/>
            <p:cNvSpPr txBox="1">
              <a:spLocks noChangeArrowheads="1"/>
            </p:cNvSpPr>
            <p:nvPr/>
          </p:nvSpPr>
          <p:spPr bwMode="auto">
            <a:xfrm>
              <a:off x="3686" y="1078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79903" name="Text Box 17"/>
            <p:cNvSpPr txBox="1">
              <a:spLocks noChangeArrowheads="1"/>
            </p:cNvSpPr>
            <p:nvPr/>
          </p:nvSpPr>
          <p:spPr bwMode="auto">
            <a:xfrm>
              <a:off x="3696" y="2343"/>
              <a:ext cx="58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79904" name="Line 18"/>
            <p:cNvSpPr>
              <a:spLocks noChangeShapeType="1"/>
            </p:cNvSpPr>
            <p:nvPr/>
          </p:nvSpPr>
          <p:spPr bwMode="auto">
            <a:xfrm>
              <a:off x="4224" y="12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905" name="Line 19"/>
            <p:cNvSpPr>
              <a:spLocks noChangeShapeType="1"/>
            </p:cNvSpPr>
            <p:nvPr/>
          </p:nvSpPr>
          <p:spPr bwMode="auto">
            <a:xfrm flipV="1">
              <a:off x="4224" y="2520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828800"/>
          <a:ext cx="1660525" cy="213042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0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901" name="Rectangle 26"/>
          <p:cNvSpPr>
            <a:spLocks noChangeArrowheads="1"/>
          </p:cNvSpPr>
          <p:nvPr/>
        </p:nvSpPr>
        <p:spPr bwMode="auto">
          <a:xfrm>
            <a:off x="6721475" y="1828800"/>
            <a:ext cx="1660525" cy="21304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721475" y="3565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 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721475" y="3184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Passing Data: Arguments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595438"/>
            <a:ext cx="77724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push argument N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. . . 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push argument 1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call </a:t>
            </a:r>
            <a:r>
              <a:rPr lang="en-US" altLang="zh-CN" dirty="0" err="1">
                <a:ea typeface="宋体" pitchFamily="2" charset="-122"/>
              </a:rPr>
              <a:t>callee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81942" name="Group 27"/>
          <p:cNvGrpSpPr>
            <a:grpSpLocks/>
          </p:cNvGrpSpPr>
          <p:nvPr/>
        </p:nvGrpSpPr>
        <p:grpSpPr bwMode="auto">
          <a:xfrm>
            <a:off x="5486400" y="1595438"/>
            <a:ext cx="1235075" cy="2784475"/>
            <a:chOff x="3686" y="1078"/>
            <a:chExt cx="778" cy="1754"/>
          </a:xfrm>
        </p:grpSpPr>
        <p:sp>
          <p:nvSpPr>
            <p:cNvPr id="81956" name="Text Box 16"/>
            <p:cNvSpPr txBox="1">
              <a:spLocks noChangeArrowheads="1"/>
            </p:cNvSpPr>
            <p:nvPr/>
          </p:nvSpPr>
          <p:spPr bwMode="auto">
            <a:xfrm>
              <a:off x="3686" y="1078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81957" name="Text Box 17"/>
            <p:cNvSpPr txBox="1">
              <a:spLocks noChangeArrowheads="1"/>
            </p:cNvSpPr>
            <p:nvPr/>
          </p:nvSpPr>
          <p:spPr bwMode="auto">
            <a:xfrm>
              <a:off x="3696" y="2591"/>
              <a:ext cx="58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81958" name="Line 18"/>
            <p:cNvSpPr>
              <a:spLocks noChangeShapeType="1"/>
            </p:cNvSpPr>
            <p:nvPr/>
          </p:nvSpPr>
          <p:spPr bwMode="auto">
            <a:xfrm>
              <a:off x="4224" y="12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1959" name="Line 19"/>
            <p:cNvSpPr>
              <a:spLocks noChangeShapeType="1"/>
            </p:cNvSpPr>
            <p:nvPr/>
          </p:nvSpPr>
          <p:spPr bwMode="auto">
            <a:xfrm flipV="1">
              <a:off x="4224" y="2760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946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828800"/>
          <a:ext cx="1660525" cy="25146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955" name="Rectangle 26"/>
          <p:cNvSpPr>
            <a:spLocks noChangeArrowheads="1"/>
          </p:cNvSpPr>
          <p:nvPr/>
        </p:nvSpPr>
        <p:spPr bwMode="auto">
          <a:xfrm>
            <a:off x="6721475" y="1828800"/>
            <a:ext cx="1660525" cy="25114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Passing Data: Arguments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7724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push argument N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. . . 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push argument 1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call </a:t>
            </a:r>
            <a:r>
              <a:rPr lang="en-US" altLang="zh-CN" dirty="0" err="1">
                <a:ea typeface="宋体" pitchFamily="2" charset="-122"/>
              </a:rPr>
              <a:t>callee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push %</a:t>
            </a:r>
            <a:r>
              <a:rPr lang="en-US" altLang="zh-CN" dirty="0" err="1">
                <a:ea typeface="宋体" pitchFamily="2" charset="-122"/>
              </a:rPr>
              <a:t>ebp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18" name="Group 28"/>
          <p:cNvGraphicFramePr>
            <a:graphicFrameLocks noGrp="1"/>
          </p:cNvGraphicFramePr>
          <p:nvPr/>
        </p:nvGraphicFramePr>
        <p:xfrm>
          <a:off x="6721475" y="43434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721475" y="3565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 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721475" y="3184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3996" name="Group 27"/>
          <p:cNvGrpSpPr>
            <a:grpSpLocks/>
          </p:cNvGrpSpPr>
          <p:nvPr/>
        </p:nvGrpSpPr>
        <p:grpSpPr bwMode="auto">
          <a:xfrm>
            <a:off x="5486400" y="1819275"/>
            <a:ext cx="1235075" cy="3133725"/>
            <a:chOff x="3686" y="1078"/>
            <a:chExt cx="778" cy="1974"/>
          </a:xfrm>
        </p:grpSpPr>
        <p:sp>
          <p:nvSpPr>
            <p:cNvPr id="84018" name="Text Box 16"/>
            <p:cNvSpPr txBox="1">
              <a:spLocks noChangeArrowheads="1"/>
            </p:cNvSpPr>
            <p:nvPr/>
          </p:nvSpPr>
          <p:spPr bwMode="auto">
            <a:xfrm>
              <a:off x="3686" y="1078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84019" name="Text Box 17"/>
            <p:cNvSpPr txBox="1">
              <a:spLocks noChangeArrowheads="1"/>
            </p:cNvSpPr>
            <p:nvPr/>
          </p:nvSpPr>
          <p:spPr bwMode="auto">
            <a:xfrm>
              <a:off x="3696" y="2761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84020" name="Line 18"/>
            <p:cNvSpPr>
              <a:spLocks noChangeShapeType="1"/>
            </p:cNvSpPr>
            <p:nvPr/>
          </p:nvSpPr>
          <p:spPr bwMode="auto">
            <a:xfrm>
              <a:off x="4224" y="12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4021" name="Line 19"/>
            <p:cNvSpPr>
              <a:spLocks noChangeShapeType="1"/>
            </p:cNvSpPr>
            <p:nvPr/>
          </p:nvSpPr>
          <p:spPr bwMode="auto">
            <a:xfrm flipV="1">
              <a:off x="4224" y="2905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9624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814513"/>
          <a:ext cx="1660525" cy="25146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09" name="Rectangle 26"/>
          <p:cNvSpPr>
            <a:spLocks noChangeArrowheads="1"/>
          </p:cNvSpPr>
          <p:nvPr/>
        </p:nvSpPr>
        <p:spPr bwMode="auto">
          <a:xfrm>
            <a:off x="6721475" y="1450975"/>
            <a:ext cx="1660525" cy="25114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6" name="Group 28"/>
          <p:cNvGraphicFramePr>
            <a:graphicFrameLocks noGrp="1"/>
          </p:cNvGraphicFramePr>
          <p:nvPr/>
        </p:nvGraphicFramePr>
        <p:xfrm>
          <a:off x="6721475" y="4343400"/>
          <a:ext cx="1660525" cy="15240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16" name="Rectangle 16"/>
          <p:cNvSpPr>
            <a:spLocks noChangeArrowheads="1"/>
          </p:cNvSpPr>
          <p:nvPr/>
        </p:nvSpPr>
        <p:spPr bwMode="auto">
          <a:xfrm>
            <a:off x="6705600" y="4346575"/>
            <a:ext cx="1660525" cy="152082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9" name="弧形 18"/>
          <p:cNvSpPr/>
          <p:nvPr/>
        </p:nvSpPr>
        <p:spPr bwMode="auto">
          <a:xfrm>
            <a:off x="7924800" y="1787525"/>
            <a:ext cx="1066800" cy="2743200"/>
          </a:xfrm>
          <a:prstGeom prst="arc">
            <a:avLst>
              <a:gd name="adj1" fmla="val 15911568"/>
              <a:gd name="adj2" fmla="val 564249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oup 28"/>
          <p:cNvGraphicFramePr>
            <a:graphicFrameLocks noGrp="1"/>
          </p:cNvGraphicFramePr>
          <p:nvPr/>
        </p:nvGraphicFramePr>
        <p:xfrm>
          <a:off x="6721475" y="43434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721475" y="3565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 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721475" y="3184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Passing Data: Arguments</a:t>
            </a:r>
          </a:p>
        </p:txBody>
      </p:sp>
      <p:sp>
        <p:nvSpPr>
          <p:cNvPr id="8604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772400" cy="4800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charset="-122"/>
              </a:rPr>
              <a:t>push argument N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charset="-122"/>
              </a:rPr>
              <a:t>. . . 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charset="-122"/>
              </a:rPr>
              <a:t>push argument 1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charset="-122"/>
              </a:rPr>
              <a:t>call callee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charset="-122"/>
              </a:rPr>
              <a:t>push %ebp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charset="-122"/>
              </a:rPr>
              <a:t>mov %esp, %ebp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charset="-122"/>
              </a:rPr>
              <a:t>. . .</a:t>
            </a:r>
          </a:p>
        </p:txBody>
      </p:sp>
      <p:grpSp>
        <p:nvGrpSpPr>
          <p:cNvPr id="86044" name="Group 27"/>
          <p:cNvGrpSpPr>
            <a:grpSpLocks/>
          </p:cNvGrpSpPr>
          <p:nvPr/>
        </p:nvGrpSpPr>
        <p:grpSpPr bwMode="auto">
          <a:xfrm>
            <a:off x="4572000" y="4414838"/>
            <a:ext cx="2149475" cy="461962"/>
            <a:chOff x="3110" y="1078"/>
            <a:chExt cx="1354" cy="291"/>
          </a:xfrm>
        </p:grpSpPr>
        <p:sp>
          <p:nvSpPr>
            <p:cNvPr id="86066" name="Text Box 16"/>
            <p:cNvSpPr txBox="1">
              <a:spLocks noChangeArrowheads="1"/>
            </p:cNvSpPr>
            <p:nvPr/>
          </p:nvSpPr>
          <p:spPr bwMode="auto">
            <a:xfrm>
              <a:off x="3686" y="1078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86067" name="Text Box 17"/>
            <p:cNvSpPr txBox="1">
              <a:spLocks noChangeArrowheads="1"/>
            </p:cNvSpPr>
            <p:nvPr/>
          </p:nvSpPr>
          <p:spPr bwMode="auto">
            <a:xfrm>
              <a:off x="3110" y="1078"/>
              <a:ext cx="6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 /</a:t>
              </a:r>
            </a:p>
          </p:txBody>
        </p:sp>
        <p:sp>
          <p:nvSpPr>
            <p:cNvPr id="86068" name="Line 18"/>
            <p:cNvSpPr>
              <a:spLocks noChangeShapeType="1"/>
            </p:cNvSpPr>
            <p:nvPr/>
          </p:nvSpPr>
          <p:spPr bwMode="auto">
            <a:xfrm>
              <a:off x="4224" y="12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946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828800"/>
          <a:ext cx="1660525" cy="25146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057" name="Rectangle 26"/>
          <p:cNvSpPr>
            <a:spLocks noChangeArrowheads="1"/>
          </p:cNvSpPr>
          <p:nvPr/>
        </p:nvSpPr>
        <p:spPr bwMode="auto">
          <a:xfrm>
            <a:off x="6721475" y="1828800"/>
            <a:ext cx="1660525" cy="25114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6" name="Group 28"/>
          <p:cNvGraphicFramePr>
            <a:graphicFrameLocks noGrp="1"/>
          </p:cNvGraphicFramePr>
          <p:nvPr/>
        </p:nvGraphicFramePr>
        <p:xfrm>
          <a:off x="6721475" y="4343400"/>
          <a:ext cx="1660525" cy="15240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064" name="Rectangle 16"/>
          <p:cNvSpPr>
            <a:spLocks noChangeArrowheads="1"/>
          </p:cNvSpPr>
          <p:nvPr/>
        </p:nvSpPr>
        <p:spPr bwMode="auto">
          <a:xfrm>
            <a:off x="6721475" y="4346575"/>
            <a:ext cx="1660525" cy="152082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9" name="弧形 18"/>
          <p:cNvSpPr/>
          <p:nvPr/>
        </p:nvSpPr>
        <p:spPr bwMode="auto">
          <a:xfrm>
            <a:off x="7924800" y="1787525"/>
            <a:ext cx="1066800" cy="2743200"/>
          </a:xfrm>
          <a:prstGeom prst="arc">
            <a:avLst>
              <a:gd name="adj1" fmla="val 15911568"/>
              <a:gd name="adj2" fmla="val 564249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Passing Data: Arguments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ahoma" charset="0"/>
                <a:ea typeface="宋体" charset="0"/>
              </a:rPr>
              <a:t>X86 64</a:t>
            </a:r>
            <a:r>
              <a:rPr kumimoji="1" lang="zh-CN" altLang="en-US" dirty="0">
                <a:latin typeface="Tahoma" charset="0"/>
                <a:ea typeface="宋体" charset="0"/>
              </a:rPr>
              <a:t>位，传参数先用寄存器</a:t>
            </a:r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r>
              <a:rPr lang="en-US" altLang="zh-CN" dirty="0">
                <a:latin typeface="Tahoma" charset="0"/>
                <a:ea typeface="宋体" charset="0"/>
              </a:rPr>
              <a:t>%</a:t>
            </a:r>
            <a:r>
              <a:rPr lang="en-US" altLang="zh-CN" dirty="0" err="1">
                <a:latin typeface="Tahoma" charset="0"/>
                <a:ea typeface="宋体" charset="0"/>
              </a:rPr>
              <a:t>rdi</a:t>
            </a:r>
            <a:r>
              <a:rPr lang="zh-CN" altLang="en-US" dirty="0">
                <a:latin typeface="Tahoma" charset="0"/>
                <a:ea typeface="宋体" charset="0"/>
              </a:rPr>
              <a:t>，</a:t>
            </a:r>
            <a:r>
              <a:rPr lang="en-US" altLang="zh-CN" dirty="0">
                <a:latin typeface="Tahoma" charset="0"/>
                <a:ea typeface="宋体" charset="0"/>
              </a:rPr>
              <a:t>%</a:t>
            </a:r>
            <a:r>
              <a:rPr lang="en-US" altLang="zh-CN" dirty="0" err="1">
                <a:latin typeface="Tahoma" charset="0"/>
                <a:ea typeface="宋体" charset="0"/>
              </a:rPr>
              <a:t>rsi</a:t>
            </a:r>
            <a:r>
              <a:rPr lang="zh-CN" altLang="en-US" dirty="0">
                <a:latin typeface="Tahoma" charset="0"/>
                <a:ea typeface="宋体" charset="0"/>
              </a:rPr>
              <a:t>，</a:t>
            </a:r>
            <a:r>
              <a:rPr lang="en-US" altLang="zh-CN" dirty="0">
                <a:latin typeface="Tahoma" charset="0"/>
                <a:ea typeface="宋体" charset="0"/>
              </a:rPr>
              <a:t>%</a:t>
            </a:r>
            <a:r>
              <a:rPr lang="en-US" altLang="zh-CN" dirty="0" err="1">
                <a:latin typeface="Tahoma" charset="0"/>
                <a:ea typeface="宋体" charset="0"/>
              </a:rPr>
              <a:t>rdx</a:t>
            </a:r>
            <a:r>
              <a:rPr lang="zh-CN" altLang="en-US" dirty="0">
                <a:latin typeface="Tahoma" charset="0"/>
                <a:ea typeface="宋体" charset="0"/>
              </a:rPr>
              <a:t>，</a:t>
            </a:r>
            <a:r>
              <a:rPr lang="en-US" altLang="zh-CN" dirty="0">
                <a:latin typeface="Tahoma" charset="0"/>
                <a:ea typeface="宋体" charset="0"/>
              </a:rPr>
              <a:t>%</a:t>
            </a:r>
            <a:r>
              <a:rPr lang="en-US" altLang="zh-CN" dirty="0" err="1">
                <a:latin typeface="Tahoma" charset="0"/>
                <a:ea typeface="宋体" charset="0"/>
              </a:rPr>
              <a:t>rcx</a:t>
            </a:r>
            <a:r>
              <a:rPr lang="zh-CN" altLang="en-US" dirty="0">
                <a:latin typeface="Tahoma" charset="0"/>
                <a:ea typeface="宋体" charset="0"/>
              </a:rPr>
              <a:t>，</a:t>
            </a:r>
            <a:r>
              <a:rPr lang="en-US" altLang="zh-CN" dirty="0">
                <a:latin typeface="Tahoma" charset="0"/>
                <a:ea typeface="宋体" charset="0"/>
              </a:rPr>
              <a:t>%r8</a:t>
            </a:r>
            <a:r>
              <a:rPr lang="zh-CN" altLang="en-US" dirty="0">
                <a:latin typeface="Tahoma" charset="0"/>
                <a:ea typeface="宋体" charset="0"/>
              </a:rPr>
              <a:t>，</a:t>
            </a:r>
            <a:r>
              <a:rPr lang="en-US" altLang="zh-CN" dirty="0">
                <a:latin typeface="Tahoma" charset="0"/>
                <a:ea typeface="宋体" charset="0"/>
              </a:rPr>
              <a:t>%r9 </a:t>
            </a:r>
            <a:r>
              <a:rPr lang="zh-CN" altLang="en-US" dirty="0">
                <a:latin typeface="Tahoma" charset="0"/>
                <a:ea typeface="宋体" charset="0"/>
              </a:rPr>
              <a:t>用作函数</a:t>
            </a:r>
            <a:r>
              <a:rPr lang="zh-CN" altLang="en-US" b="1" dirty="0">
                <a:latin typeface="Tahoma" charset="0"/>
                <a:ea typeface="宋体" charset="0"/>
              </a:rPr>
              <a:t>参数</a:t>
            </a:r>
            <a:r>
              <a:rPr lang="zh-CN" altLang="en-US" dirty="0">
                <a:latin typeface="Tahoma" charset="0"/>
                <a:ea typeface="宋体" charset="0"/>
              </a:rPr>
              <a:t>，依次对应第</a:t>
            </a:r>
            <a:r>
              <a:rPr lang="en-US" altLang="zh-CN" dirty="0">
                <a:latin typeface="Tahoma" charset="0"/>
                <a:ea typeface="宋体" charset="0"/>
              </a:rPr>
              <a:t>1</a:t>
            </a:r>
            <a:r>
              <a:rPr lang="zh-CN" altLang="en-US" b="1" dirty="0">
                <a:latin typeface="Tahoma" charset="0"/>
                <a:ea typeface="宋体" charset="0"/>
              </a:rPr>
              <a:t>参数</a:t>
            </a:r>
            <a:r>
              <a:rPr lang="zh-CN" altLang="en-US" dirty="0">
                <a:latin typeface="Tahoma" charset="0"/>
                <a:ea typeface="宋体" charset="0"/>
              </a:rPr>
              <a:t>，第</a:t>
            </a:r>
            <a:r>
              <a:rPr lang="en-US" altLang="zh-CN" dirty="0">
                <a:latin typeface="Tahoma" charset="0"/>
                <a:ea typeface="宋体" charset="0"/>
              </a:rPr>
              <a:t>2</a:t>
            </a:r>
            <a:r>
              <a:rPr lang="zh-CN" altLang="en-US" b="1" dirty="0">
                <a:latin typeface="Tahoma" charset="0"/>
                <a:ea typeface="宋体" charset="0"/>
              </a:rPr>
              <a:t>参数</a:t>
            </a:r>
            <a:r>
              <a:rPr lang="is-IS" altLang="zh-CN" dirty="0">
                <a:latin typeface="Tahoma" charset="0"/>
                <a:ea typeface="宋体" charset="0"/>
              </a:rPr>
              <a:t>…</a:t>
            </a:r>
            <a:r>
              <a:rPr lang="en-US" altLang="zh-CN" dirty="0">
                <a:latin typeface="Tahoma" charset="0"/>
                <a:ea typeface="宋体" charset="0"/>
              </a:rPr>
              <a:t>.</a:t>
            </a:r>
            <a:r>
              <a:rPr lang="zh-CN" altLang="en-US" dirty="0">
                <a:latin typeface="Tahoma" charset="0"/>
                <a:ea typeface="宋体" charset="0"/>
              </a:rPr>
              <a:t>第</a:t>
            </a:r>
            <a:r>
              <a:rPr lang="en-US" altLang="zh-CN" dirty="0">
                <a:latin typeface="Tahoma" charset="0"/>
                <a:ea typeface="宋体" charset="0"/>
              </a:rPr>
              <a:t>6</a:t>
            </a:r>
            <a:r>
              <a:rPr lang="zh-CN" altLang="en-US" dirty="0">
                <a:latin typeface="Tahoma" charset="0"/>
                <a:ea typeface="宋体" charset="0"/>
              </a:rPr>
              <a:t>个参数（从左到右）</a:t>
            </a:r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r>
              <a:rPr lang="zh-CN" altLang="en-US" dirty="0">
                <a:latin typeface="Tahoma" charset="0"/>
                <a:ea typeface="宋体" charset="0"/>
              </a:rPr>
              <a:t>剩余参数还和以前的算法一样，从右往左依次入栈</a:t>
            </a:r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r>
              <a:rPr lang="zh-CN" altLang="en-US" dirty="0">
                <a:latin typeface="Tahoma" charset="0"/>
                <a:ea typeface="宋体" charset="0"/>
              </a:rPr>
              <a:t>例如</a:t>
            </a:r>
            <a:r>
              <a:rPr lang="en-US" altLang="zh-CN" dirty="0" err="1">
                <a:latin typeface="Tahoma" charset="0"/>
                <a:ea typeface="宋体" charset="0"/>
              </a:rPr>
              <a:t>func</a:t>
            </a:r>
            <a:r>
              <a:rPr lang="en-US" altLang="zh-CN" dirty="0">
                <a:latin typeface="Tahoma" charset="0"/>
                <a:ea typeface="宋体" charset="0"/>
              </a:rPr>
              <a:t>(p1, p2, p3, p4, p5, p6, p7, p8)</a:t>
            </a:r>
          </a:p>
          <a:p>
            <a:pPr lvl="2"/>
            <a:r>
              <a:rPr lang="en-US" altLang="zh-CN" dirty="0">
                <a:latin typeface="Tahoma" charset="0"/>
                <a:ea typeface="宋体" charset="0"/>
              </a:rPr>
              <a:t>p1: %</a:t>
            </a:r>
            <a:r>
              <a:rPr lang="en-US" altLang="zh-CN" dirty="0" err="1">
                <a:latin typeface="Tahoma" charset="0"/>
                <a:ea typeface="宋体" charset="0"/>
              </a:rPr>
              <a:t>rdi</a:t>
            </a:r>
            <a:r>
              <a:rPr lang="zh-CN" altLang="en-US" dirty="0">
                <a:latin typeface="Tahoma" charset="0"/>
                <a:ea typeface="宋体" charset="0"/>
              </a:rPr>
              <a:t>, </a:t>
            </a:r>
            <a:r>
              <a:rPr lang="en-US" altLang="zh-CN" dirty="0">
                <a:latin typeface="Tahoma" charset="0"/>
                <a:ea typeface="宋体" charset="0"/>
              </a:rPr>
              <a:t>p2: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%</a:t>
            </a:r>
            <a:r>
              <a:rPr lang="en-US" altLang="zh-CN" dirty="0" err="1">
                <a:latin typeface="Tahoma" charset="0"/>
                <a:ea typeface="宋体" charset="0"/>
              </a:rPr>
              <a:t>rsi</a:t>
            </a:r>
            <a:r>
              <a:rPr lang="en-US" altLang="zh-CN" dirty="0">
                <a:latin typeface="Tahoma" charset="0"/>
                <a:ea typeface="宋体" charset="0"/>
              </a:rPr>
              <a:t>,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p3: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%</a:t>
            </a:r>
            <a:r>
              <a:rPr lang="en-US" altLang="zh-CN" dirty="0" err="1">
                <a:latin typeface="Tahoma" charset="0"/>
                <a:ea typeface="宋体" charset="0"/>
              </a:rPr>
              <a:t>rdx</a:t>
            </a:r>
            <a:r>
              <a:rPr lang="en-US" altLang="zh-CN" dirty="0">
                <a:latin typeface="Tahoma" charset="0"/>
                <a:ea typeface="宋体" charset="0"/>
              </a:rPr>
              <a:t>,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p4: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%</a:t>
            </a:r>
            <a:r>
              <a:rPr lang="en-US" altLang="zh-CN" dirty="0" err="1">
                <a:latin typeface="Tahoma" charset="0"/>
                <a:ea typeface="宋体" charset="0"/>
              </a:rPr>
              <a:t>rcx</a:t>
            </a:r>
            <a:r>
              <a:rPr lang="en-US" altLang="zh-CN" dirty="0">
                <a:latin typeface="Tahoma" charset="0"/>
                <a:ea typeface="宋体" charset="0"/>
              </a:rPr>
              <a:t>,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p5: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%r8,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p6: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%r9</a:t>
            </a:r>
          </a:p>
          <a:p>
            <a:pPr lvl="2"/>
            <a:r>
              <a:rPr lang="zh-CN" altLang="en-US" dirty="0">
                <a:latin typeface="Tahoma" charset="0"/>
                <a:ea typeface="宋体" charset="0"/>
              </a:rPr>
              <a:t>栈：</a:t>
            </a:r>
            <a:r>
              <a:rPr lang="zh-CN" altLang="zh-CN" dirty="0">
                <a:latin typeface="Tahoma" charset="0"/>
                <a:ea typeface="宋体" charset="0"/>
              </a:rPr>
              <a:t>(</a:t>
            </a:r>
            <a:r>
              <a:rPr lang="zh-CN" altLang="en-US" dirty="0">
                <a:latin typeface="Tahoma" charset="0"/>
                <a:ea typeface="宋体" charset="0"/>
              </a:rPr>
              <a:t>低地址）</a:t>
            </a:r>
            <a:r>
              <a:rPr lang="zh-CN" altLang="en-US" dirty="0">
                <a:latin typeface="Tahoma" charset="0"/>
                <a:ea typeface="宋体" charset="0"/>
                <a:sym typeface="Wingdings"/>
              </a:rPr>
              <a:t></a:t>
            </a:r>
            <a:r>
              <a:rPr lang="en-US" altLang="zh-CN" dirty="0">
                <a:latin typeface="Tahoma" charset="0"/>
                <a:ea typeface="宋体" charset="0"/>
                <a:sym typeface="Wingdings"/>
              </a:rPr>
              <a:t>ret</a:t>
            </a:r>
            <a:r>
              <a:rPr lang="zh-CN" altLang="en-US" dirty="0">
                <a:latin typeface="Tahoma" charset="0"/>
                <a:ea typeface="宋体" charset="0"/>
                <a:sym typeface="Wingdings"/>
              </a:rPr>
              <a:t> </a:t>
            </a:r>
            <a:r>
              <a:rPr lang="en-US" altLang="zh-CN" dirty="0" err="1">
                <a:latin typeface="Tahoma" charset="0"/>
                <a:ea typeface="宋体" charset="0"/>
                <a:sym typeface="Wingdings"/>
              </a:rPr>
              <a:t>addr</a:t>
            </a:r>
            <a:r>
              <a:rPr lang="en-US" altLang="zh-CN" dirty="0">
                <a:latin typeface="Tahoma" charset="0"/>
                <a:ea typeface="宋体" charset="0"/>
                <a:sym typeface="Wingdings"/>
              </a:rPr>
              <a:t>,</a:t>
            </a:r>
            <a:r>
              <a:rPr lang="zh-CN" altLang="en-US" dirty="0">
                <a:latin typeface="Tahoma" charset="0"/>
                <a:ea typeface="宋体" charset="0"/>
                <a:sym typeface="Wingdings"/>
              </a:rPr>
              <a:t> </a:t>
            </a:r>
            <a:r>
              <a:rPr lang="en-US" altLang="zh-CN" dirty="0">
                <a:latin typeface="Tahoma" charset="0"/>
                <a:ea typeface="宋体" charset="0"/>
                <a:sym typeface="Wingdings"/>
              </a:rPr>
              <a:t>p7,</a:t>
            </a:r>
            <a:r>
              <a:rPr lang="zh-CN" altLang="en-US" dirty="0">
                <a:latin typeface="Tahoma" charset="0"/>
                <a:ea typeface="宋体" charset="0"/>
                <a:sym typeface="Wingdings"/>
              </a:rPr>
              <a:t> </a:t>
            </a:r>
            <a:r>
              <a:rPr lang="en-US" altLang="zh-CN" dirty="0">
                <a:latin typeface="Tahoma" charset="0"/>
                <a:ea typeface="宋体" charset="0"/>
                <a:sym typeface="Wingdings"/>
              </a:rPr>
              <a:t>p8</a:t>
            </a:r>
            <a:r>
              <a:rPr lang="zh-CN" altLang="en-US" dirty="0">
                <a:latin typeface="Tahoma" charset="0"/>
                <a:ea typeface="宋体" charset="0"/>
                <a:sym typeface="Wingdings"/>
              </a:rPr>
              <a:t>（高地址）</a:t>
            </a:r>
            <a:endParaRPr lang="en-US" altLang="zh-CN" dirty="0">
              <a:latin typeface="Tahoma" charset="0"/>
              <a:ea typeface="宋体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645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Passing Data: Return Value</a:t>
            </a:r>
            <a:r>
              <a:rPr kumimoji="1" lang="zh-CN" altLang="en-US" dirty="0">
                <a:ea typeface="宋体" charset="-122"/>
              </a:rPr>
              <a:t>返回值</a:t>
            </a:r>
            <a:endParaRPr kumimoji="1" lang="en-US" altLang="zh-CN" dirty="0">
              <a:ea typeface="宋体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1" lang="en-US" altLang="zh-CN" dirty="0">
                <a:ea typeface="宋体" charset="-122"/>
              </a:rPr>
              <a:t>Specific register to keep the return value </a:t>
            </a:r>
          </a:p>
          <a:p>
            <a:pPr lvl="1">
              <a:lnSpc>
                <a:spcPct val="140000"/>
              </a:lnSpc>
            </a:pPr>
            <a:r>
              <a:rPr kumimoji="1" lang="en-US" altLang="zh-CN" dirty="0">
                <a:solidFill>
                  <a:srgbClr val="FF0000"/>
                </a:solidFill>
                <a:ea typeface="宋体" charset="-122"/>
              </a:rPr>
              <a:t>%</a:t>
            </a:r>
            <a:r>
              <a:rPr kumimoji="1" lang="en-US" altLang="zh-CN" dirty="0" err="1">
                <a:solidFill>
                  <a:srgbClr val="FF0000"/>
                </a:solidFill>
                <a:ea typeface="宋体" charset="-122"/>
              </a:rPr>
              <a:t>eax</a:t>
            </a:r>
            <a:r>
              <a:rPr kumimoji="1" lang="en-US" altLang="zh-CN" dirty="0">
                <a:solidFill>
                  <a:srgbClr val="FF0000"/>
                </a:solidFill>
                <a:ea typeface="宋体" charset="-122"/>
              </a:rPr>
              <a:t> / %</a:t>
            </a:r>
            <a:r>
              <a:rPr kumimoji="1" lang="en-US" altLang="zh-CN" dirty="0" err="1">
                <a:solidFill>
                  <a:srgbClr val="FF0000"/>
                </a:solidFill>
                <a:ea typeface="宋体" charset="-122"/>
              </a:rPr>
              <a:t>rax</a:t>
            </a:r>
            <a:r>
              <a:rPr kumimoji="1" lang="en-US" altLang="zh-CN" dirty="0">
                <a:ea typeface="宋体" charset="-122"/>
              </a:rPr>
              <a:t> is used to pass the result of </a:t>
            </a:r>
            <a:r>
              <a:rPr kumimoji="1" lang="en-US" altLang="zh-CN" dirty="0" err="1">
                <a:ea typeface="宋体" charset="-122"/>
              </a:rPr>
              <a:t>callee</a:t>
            </a:r>
            <a:r>
              <a:rPr kumimoji="1" lang="en-US" altLang="zh-CN" dirty="0">
                <a:ea typeface="宋体" charset="-122"/>
              </a:rPr>
              <a:t> to caller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562600" cy="5435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Passing control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 beginning of procedure code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Back to return point</a:t>
            </a:r>
          </a:p>
          <a:p>
            <a:pPr>
              <a:spcBef>
                <a:spcPts val="0"/>
              </a:spcBef>
            </a:pPr>
            <a:r>
              <a:rPr lang="en-US" dirty="0"/>
              <a:t>Passing data</a:t>
            </a:r>
          </a:p>
          <a:p>
            <a:pPr lvl="1">
              <a:spcBef>
                <a:spcPts val="0"/>
              </a:spcBef>
            </a:pPr>
            <a:r>
              <a:rPr lang="en-US" dirty="0"/>
              <a:t>Procedure arguments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Return value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Memory management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Allocate during procedure execution</a:t>
            </a:r>
          </a:p>
          <a:p>
            <a:pPr lvl="1">
              <a:spcBef>
                <a:spcPts val="0"/>
              </a:spcBef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Deallocate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upon return</a:t>
            </a:r>
          </a:p>
          <a:p>
            <a:pPr>
              <a:spcBef>
                <a:spcPts val="0"/>
              </a:spcBef>
            </a:pPr>
            <a:r>
              <a:rPr lang="en-US" dirty="0"/>
              <a:t>Mechanisms all implemented with machine instructions</a:t>
            </a:r>
          </a:p>
          <a:p>
            <a:pPr>
              <a:spcBef>
                <a:spcPts val="0"/>
              </a:spcBef>
            </a:pPr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92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82945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4267200" cy="4602163"/>
          </a:xfrm>
        </p:spPr>
        <p:txBody>
          <a:bodyPr/>
          <a:lstStyle/>
          <a:p>
            <a:r>
              <a:rPr lang="en-US" altLang="zh-CN" sz="2400" dirty="0"/>
              <a:t>C</a:t>
            </a:r>
            <a:r>
              <a:rPr lang="zh-CN" altLang="en-US" sz="2400" dirty="0"/>
              <a:t>函数</a:t>
            </a:r>
            <a:r>
              <a:rPr lang="en-US" altLang="zh-CN" sz="2400" dirty="0" err="1"/>
              <a:t>incrprob</a:t>
            </a:r>
            <a:r>
              <a:rPr lang="zh-CN" altLang="en-US" sz="2400" dirty="0"/>
              <a:t>有三个参数</a:t>
            </a:r>
            <a:r>
              <a:rPr lang="en-US" altLang="zh-CN" sz="2400" dirty="0" err="1"/>
              <a:t>q,t,x</a:t>
            </a:r>
            <a:r>
              <a:rPr lang="zh-CN" altLang="en-US" sz="2400" dirty="0"/>
              <a:t>，每个都可能是有符号数，也可能是无符号数，该函数主体为：</a:t>
            </a:r>
            <a:endParaRPr lang="en-US" altLang="zh-CN" sz="2400" dirty="0"/>
          </a:p>
          <a:p>
            <a:pPr lvl="1"/>
            <a:r>
              <a:rPr lang="zh-CN" altLang="en-US" sz="2000" dirty="0"/>
              <a:t>*</a:t>
            </a:r>
            <a:r>
              <a:rPr lang="en-US" altLang="zh-CN" sz="2000" dirty="0"/>
              <a:t>t</a:t>
            </a:r>
            <a:r>
              <a:rPr lang="zh-CN" altLang="en-US" sz="2000" dirty="0"/>
              <a:t> </a:t>
            </a:r>
            <a:r>
              <a:rPr lang="en-US" altLang="zh-CN" sz="2000" dirty="0"/>
              <a:t>+=</a:t>
            </a:r>
            <a:r>
              <a:rPr lang="zh-CN" altLang="en-US" sz="2000" dirty="0"/>
              <a:t> </a:t>
            </a:r>
            <a:r>
              <a:rPr lang="en-US" altLang="zh-CN" sz="2000" dirty="0"/>
              <a:t>x;</a:t>
            </a:r>
          </a:p>
          <a:p>
            <a:pPr lvl="1"/>
            <a:r>
              <a:rPr lang="zh-CN" altLang="zh-CN" sz="2000" dirty="0"/>
              <a:t>*</a:t>
            </a:r>
            <a:r>
              <a:rPr lang="en-US" altLang="zh-CN" sz="2000" dirty="0"/>
              <a:t>q</a:t>
            </a:r>
            <a:r>
              <a:rPr lang="zh-CN" altLang="en-US" sz="2000" dirty="0"/>
              <a:t> </a:t>
            </a:r>
            <a:r>
              <a:rPr lang="en-US" altLang="zh-CN" sz="2000" dirty="0"/>
              <a:t>+=</a:t>
            </a:r>
            <a:r>
              <a:rPr lang="zh-CN" altLang="en-US" sz="2000" dirty="0"/>
              <a:t> </a:t>
            </a:r>
            <a:r>
              <a:rPr lang="zh-CN" altLang="zh-CN" sz="2000" dirty="0"/>
              <a:t>*</a:t>
            </a:r>
            <a:r>
              <a:rPr lang="en-US" altLang="zh-CN" sz="2000" dirty="0"/>
              <a:t>t;</a:t>
            </a:r>
          </a:p>
          <a:p>
            <a:r>
              <a:rPr lang="zh-CN" altLang="en-US" sz="2400" dirty="0"/>
              <a:t>基础知识：</a:t>
            </a:r>
            <a:endParaRPr lang="en-US" altLang="zh-CN" sz="2400" dirty="0"/>
          </a:p>
          <a:p>
            <a:pPr lvl="1"/>
            <a:r>
              <a:rPr lang="en-US" altLang="zh-CN" sz="2000" dirty="0"/>
              <a:t>64</a:t>
            </a:r>
            <a:r>
              <a:rPr lang="zh-CN" altLang="en-US" sz="2000" dirty="0"/>
              <a:t>位汇编传参顺序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rdi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rsi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rdx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rcx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r8,</a:t>
            </a:r>
            <a:r>
              <a:rPr lang="zh-CN" altLang="en-US" sz="2000" dirty="0"/>
              <a:t> </a:t>
            </a:r>
            <a:r>
              <a:rPr lang="en-US" altLang="zh-CN" sz="2000" dirty="0"/>
              <a:t>r9</a:t>
            </a:r>
          </a:p>
          <a:p>
            <a:pPr lvl="1"/>
            <a:r>
              <a:rPr lang="en-US" altLang="zh-CN" sz="2000" dirty="0" err="1"/>
              <a:t>movslq</a:t>
            </a:r>
            <a:r>
              <a:rPr lang="zh-CN" altLang="en-US" sz="2000" dirty="0"/>
              <a:t>表示把</a:t>
            </a:r>
            <a:r>
              <a:rPr lang="en-US" altLang="zh-CN" sz="2000" dirty="0"/>
              <a:t>32</a:t>
            </a:r>
            <a:r>
              <a:rPr lang="zh-CN" altLang="en-US" sz="2000" dirty="0"/>
              <a:t>位数填充进</a:t>
            </a:r>
            <a:r>
              <a:rPr lang="en-US" altLang="zh-CN" sz="2000" dirty="0"/>
              <a:t>64</a:t>
            </a:r>
            <a:r>
              <a:rPr lang="zh-CN" altLang="en-US" sz="2000" dirty="0"/>
              <a:t>位数，并做符号扩展</a:t>
            </a:r>
          </a:p>
        </p:txBody>
      </p:sp>
      <p:sp>
        <p:nvSpPr>
          <p:cNvPr id="82946" name="内容占位符 2"/>
          <p:cNvSpPr txBox="1">
            <a:spLocks/>
          </p:cNvSpPr>
          <p:nvPr/>
        </p:nvSpPr>
        <p:spPr bwMode="auto">
          <a:xfrm>
            <a:off x="5029200" y="457200"/>
            <a:ext cx="4267200" cy="582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 err="1"/>
              <a:t>incrprob</a:t>
            </a:r>
            <a:r>
              <a:rPr lang="en-US" altLang="zh-CN" sz="2400" dirty="0"/>
              <a:t>:</a:t>
            </a:r>
          </a:p>
          <a:p>
            <a:pPr>
              <a:buFontTx/>
              <a:buAutoNum type="arabicPlain" startAt="2"/>
            </a:pPr>
            <a:r>
              <a:rPr lang="en-US" altLang="zh-CN" sz="2400" dirty="0" err="1"/>
              <a:t>addl</a:t>
            </a:r>
            <a:r>
              <a:rPr lang="zh-CN" altLang="en-US" sz="2400" dirty="0"/>
              <a:t>  </a:t>
            </a:r>
            <a:r>
              <a:rPr lang="en-US" altLang="zh-CN" sz="2400" dirty="0"/>
              <a:t>(%</a:t>
            </a:r>
            <a:r>
              <a:rPr lang="en-US" altLang="zh-CN" sz="2400" dirty="0" err="1"/>
              <a:t>rdx</a:t>
            </a:r>
            <a:r>
              <a:rPr lang="en-US" altLang="zh-CN" sz="2400" dirty="0"/>
              <a:t>),</a:t>
            </a:r>
            <a:r>
              <a:rPr lang="zh-CN" altLang="en-US" sz="2400" dirty="0"/>
              <a:t> </a:t>
            </a:r>
            <a:r>
              <a:rPr lang="en-US" altLang="zh-CN" sz="2400" dirty="0"/>
              <a:t>%</a:t>
            </a:r>
            <a:r>
              <a:rPr lang="en-US" altLang="zh-CN" sz="2400" dirty="0" err="1"/>
              <a:t>edi</a:t>
            </a:r>
            <a:endParaRPr lang="en-US" altLang="zh-CN" sz="2400" dirty="0"/>
          </a:p>
          <a:p>
            <a:pPr>
              <a:buFontTx/>
              <a:buAutoNum type="arabicPlain" startAt="2"/>
            </a:pPr>
            <a:r>
              <a:rPr lang="en-US" altLang="zh-CN" sz="2400" dirty="0" err="1"/>
              <a:t>movl</a:t>
            </a:r>
            <a:r>
              <a:rPr lang="zh-CN" altLang="en-US" sz="2400" dirty="0"/>
              <a:t> </a:t>
            </a:r>
            <a:r>
              <a:rPr lang="en-US" altLang="zh-CN" sz="2400" dirty="0"/>
              <a:t>%</a:t>
            </a:r>
            <a:r>
              <a:rPr lang="en-US" altLang="zh-CN" sz="2400" dirty="0" err="1"/>
              <a:t>edi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(%</a:t>
            </a:r>
            <a:r>
              <a:rPr lang="en-US" altLang="zh-CN" sz="2400" dirty="0" err="1"/>
              <a:t>rdx</a:t>
            </a:r>
            <a:r>
              <a:rPr lang="en-US" altLang="zh-CN" sz="2400" dirty="0"/>
              <a:t>)</a:t>
            </a:r>
          </a:p>
          <a:p>
            <a:pPr>
              <a:buFontTx/>
              <a:buAutoNum type="arabicPlain" startAt="2"/>
            </a:pPr>
            <a:r>
              <a:rPr lang="en-US" altLang="zh-CN" sz="2400" dirty="0" err="1"/>
              <a:t>movslq</a:t>
            </a:r>
            <a:r>
              <a:rPr lang="zh-CN" altLang="en-US" sz="2400" dirty="0"/>
              <a:t> </a:t>
            </a:r>
            <a:r>
              <a:rPr lang="en-US" altLang="zh-CN" sz="2400" dirty="0"/>
              <a:t>%</a:t>
            </a:r>
            <a:r>
              <a:rPr lang="en-US" altLang="zh-CN" sz="2400" dirty="0" err="1"/>
              <a:t>edi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rdi</a:t>
            </a:r>
            <a:endParaRPr lang="en-US" altLang="zh-CN" sz="2400" dirty="0"/>
          </a:p>
          <a:p>
            <a:pPr>
              <a:buFontTx/>
              <a:buAutoNum type="arabicPlain" startAt="2"/>
            </a:pPr>
            <a:r>
              <a:rPr lang="en-US" altLang="zh-CN" sz="2400" dirty="0" err="1"/>
              <a:t>addq</a:t>
            </a:r>
            <a:r>
              <a:rPr lang="zh-CN" altLang="en-US" sz="2400" dirty="0"/>
              <a:t> 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rdi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(%</a:t>
            </a:r>
            <a:r>
              <a:rPr lang="en-US" altLang="zh-CN" sz="2400" dirty="0" err="1"/>
              <a:t>rsi</a:t>
            </a:r>
            <a:r>
              <a:rPr lang="en-US" altLang="zh-CN" sz="2400" dirty="0"/>
              <a:t>)</a:t>
            </a:r>
          </a:p>
          <a:p>
            <a:pPr>
              <a:buFontTx/>
              <a:buAutoNum type="arabicPlain" startAt="2"/>
            </a:pPr>
            <a:r>
              <a:rPr lang="en-US" altLang="zh-CN" sz="2400" dirty="0"/>
              <a:t>ret</a:t>
            </a:r>
          </a:p>
          <a:p>
            <a:pPr>
              <a:buFontTx/>
              <a:buNone/>
            </a:pPr>
            <a:r>
              <a:rPr lang="zh-CN" altLang="en-US" sz="2400" dirty="0"/>
              <a:t>求三个参数的顺序和可能的类型，确定</a:t>
            </a:r>
            <a:r>
              <a:rPr lang="en-US" altLang="zh-CN" sz="2400" dirty="0" err="1"/>
              <a:t>incrproc</a:t>
            </a:r>
            <a:r>
              <a:rPr lang="zh-CN" altLang="en-US" sz="2400" dirty="0"/>
              <a:t>所有可能的函数原型</a:t>
            </a:r>
            <a:r>
              <a:rPr lang="en-US" altLang="zh-CN" sz="2400" dirty="0"/>
              <a:t>(LP64)</a:t>
            </a:r>
            <a:r>
              <a:rPr lang="zh-CN" altLang="en-US" sz="2400" dirty="0"/>
              <a:t>。</a:t>
            </a:r>
          </a:p>
        </p:txBody>
      </p:sp>
      <p:pic>
        <p:nvPicPr>
          <p:cNvPr id="8294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13" y="4343400"/>
            <a:ext cx="37846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2996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could be 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3528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$15213,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call who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3528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Calling Convention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9234" y="1158846"/>
            <a:ext cx="8153400" cy="4800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charset="-122"/>
              </a:rPr>
              <a:t>Registers act as a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single resource shared </a:t>
            </a:r>
            <a:r>
              <a:rPr lang="en-US" altLang="zh-CN" dirty="0">
                <a:ea typeface="宋体" charset="-122"/>
              </a:rPr>
              <a:t>by all of the procedures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Only 1</a:t>
            </a:r>
            <a:r>
              <a:rPr lang="en-US" altLang="zh-CN" dirty="0">
                <a:ea typeface="宋体" charset="-122"/>
              </a:rPr>
              <a:t> procedure can be active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charset="-122"/>
              </a:rPr>
              <a:t>Partition registers between caller and </a:t>
            </a:r>
            <a:r>
              <a:rPr lang="en-US" altLang="zh-CN" dirty="0" err="1">
                <a:ea typeface="宋体" charset="-122"/>
              </a:rPr>
              <a:t>callee</a:t>
            </a:r>
            <a:r>
              <a:rPr lang="en-US" altLang="zh-CN" dirty="0">
                <a:ea typeface="宋体" charset="-122"/>
              </a:rPr>
              <a:t> (</a:t>
            </a:r>
            <a:r>
              <a:rPr lang="zh-CN" altLang="en-US" dirty="0">
                <a:ea typeface="宋体" charset="-122"/>
              </a:rPr>
              <a:t>必须遵守惯例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charset="-122"/>
              </a:rPr>
              <a:t>Caller-save register</a:t>
            </a:r>
          </a:p>
          <a:p>
            <a:pPr lvl="2">
              <a:lnSpc>
                <a:spcPct val="120000"/>
              </a:lnSpc>
            </a:pPr>
            <a:r>
              <a:rPr lang="en-US" altLang="zh-CN" sz="2400" dirty="0" err="1">
                <a:ea typeface="宋体" charset="-122"/>
              </a:rPr>
              <a:t>Callee</a:t>
            </a:r>
            <a:r>
              <a:rPr lang="en-US" altLang="zh-CN" sz="2400" dirty="0">
                <a:ea typeface="宋体" charset="-122"/>
              </a:rPr>
              <a:t>-save register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charset="-122"/>
              </a:rPr>
              <a:t>Only consider the registers used by the procedure </a:t>
            </a:r>
            <a:endParaRPr lang="en-US" altLang="zh-CN" sz="2800" dirty="0">
              <a:ea typeface="宋体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using</a:t>
            </a: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restores them before returning to caller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#1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>
          <a:xfrm>
            <a:off x="158528" y="1199882"/>
            <a:ext cx="4718272" cy="5435600"/>
          </a:xfrm>
          <a:ln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>
              <a:spcBef>
                <a:spcPts val="0"/>
              </a:spcBef>
            </a:pPr>
            <a:r>
              <a:rPr lang="en-US" dirty="0"/>
              <a:t>Return value</a:t>
            </a:r>
          </a:p>
          <a:p>
            <a:pPr marL="552450" lvl="1">
              <a:spcBef>
                <a:spcPts val="0"/>
              </a:spcBef>
            </a:pPr>
            <a:r>
              <a:rPr lang="en-US" dirty="0"/>
              <a:t>Also caller-saved</a:t>
            </a:r>
          </a:p>
          <a:p>
            <a:pPr marL="552450" lvl="1">
              <a:spcBef>
                <a:spcPts val="0"/>
              </a:spcBef>
            </a:pPr>
            <a:r>
              <a:rPr lang="en-US" dirty="0"/>
              <a:t>Can be modified by procedure</a:t>
            </a:r>
          </a:p>
          <a:p>
            <a:pPr marL="292100">
              <a:spcBef>
                <a:spcPts val="0"/>
              </a:spcBef>
            </a:pP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>
                <a:cs typeface="Courier New Bold" charset="0"/>
                <a:sym typeface="Courier New Bold" charset="0"/>
              </a:rPr>
              <a:t>, ...,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>
              <a:spcBef>
                <a:spcPts val="0"/>
              </a:spcBef>
            </a:pPr>
            <a:r>
              <a:rPr lang="en-US" dirty="0"/>
              <a:t>Arguments</a:t>
            </a:r>
          </a:p>
          <a:p>
            <a:pPr marL="552450" lvl="1">
              <a:spcBef>
                <a:spcPts val="0"/>
              </a:spcBef>
            </a:pPr>
            <a:r>
              <a:rPr lang="en-US" dirty="0"/>
              <a:t>Also caller-saved</a:t>
            </a:r>
          </a:p>
          <a:p>
            <a:pPr marL="552450" lvl="1">
              <a:spcBef>
                <a:spcPts val="0"/>
              </a:spcBef>
            </a:pPr>
            <a:r>
              <a:rPr lang="en-US" dirty="0"/>
              <a:t>Can be modified by procedure</a:t>
            </a:r>
          </a:p>
          <a:p>
            <a:pPr marL="292100">
              <a:spcBef>
                <a:spcPts val="0"/>
              </a:spcBef>
            </a:pP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b="0" dirty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>
              <a:spcBef>
                <a:spcPts val="0"/>
              </a:spcBef>
            </a:pPr>
            <a:r>
              <a:rPr lang="en-US" dirty="0"/>
              <a:t>Caller-saved</a:t>
            </a:r>
          </a:p>
          <a:p>
            <a:pPr marL="552450" lvl="1">
              <a:spcBef>
                <a:spcPts val="0"/>
              </a:spcBef>
            </a:pPr>
            <a:r>
              <a:rPr lang="en-US" dirty="0"/>
              <a:t>Can be modified by procedure</a:t>
            </a:r>
          </a:p>
          <a:p>
            <a:pPr marL="552450" lvl="1">
              <a:spcBef>
                <a:spcPts val="0"/>
              </a:spcBef>
            </a:pPr>
            <a:endParaRPr lang="en-US" dirty="0"/>
          </a:p>
          <a:p>
            <a:pPr marL="552450" lvl="1">
              <a:spcBef>
                <a:spcPts val="0"/>
              </a:spcBef>
            </a:pPr>
            <a:endParaRPr lang="en-US" dirty="0"/>
          </a:p>
          <a:p>
            <a:pPr marL="552450" lvl="1">
              <a:spcBef>
                <a:spcPts val="0"/>
              </a:spcBef>
            </a:pPr>
            <a:endParaRPr lang="en-US" dirty="0"/>
          </a:p>
          <a:p>
            <a:pPr marL="552450" lvl="1">
              <a:spcBef>
                <a:spcPts val="0"/>
              </a:spcBef>
            </a:pPr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47298D-96BE-A384-72AB-4DAB710A21D4}"/>
              </a:ext>
            </a:extLst>
          </p:cNvPr>
          <p:cNvSpPr txBox="1"/>
          <p:nvPr/>
        </p:nvSpPr>
        <p:spPr>
          <a:xfrm>
            <a:off x="101023" y="5876656"/>
            <a:ext cx="87635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21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altLang="zh-CN" dirty="0">
                <a:solidFill>
                  <a:schemeClr val="tx1"/>
                </a:solidFill>
                <a:latin typeface="Courier New Bold" charset="0"/>
                <a:ea typeface="+mn-ea"/>
                <a:cs typeface="Courier New Bold" charset="0"/>
              </a:rPr>
              <a:t>Caller must restore them if it tries to use them after calling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oup 28"/>
          <p:cNvGraphicFramePr>
            <a:graphicFrameLocks noGrp="1"/>
          </p:cNvGraphicFramePr>
          <p:nvPr/>
        </p:nvGraphicFramePr>
        <p:xfrm>
          <a:off x="6721475" y="2951163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eax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721475" y="4094163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 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721475" y="3713163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721475" y="3332163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Caller-save Registers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7724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push %</a:t>
            </a:r>
            <a:r>
              <a:rPr lang="en-US" altLang="zh-CN" dirty="0" err="1">
                <a:solidFill>
                  <a:srgbClr val="0000FF"/>
                </a:solidFill>
                <a:ea typeface="宋体" pitchFamily="2" charset="-122"/>
              </a:rPr>
              <a:t>eax</a:t>
            </a:r>
            <a:endParaRPr lang="en-US" altLang="zh-CN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push argument N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. . . 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push argument 1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call </a:t>
            </a:r>
            <a:r>
              <a:rPr lang="en-US" altLang="zh-CN" dirty="0" err="1">
                <a:ea typeface="宋体" pitchFamily="2" charset="-122"/>
              </a:rPr>
              <a:t>callee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96284" name="Group 27"/>
          <p:cNvGrpSpPr>
            <a:grpSpLocks/>
          </p:cNvGrpSpPr>
          <p:nvPr/>
        </p:nvGrpSpPr>
        <p:grpSpPr bwMode="auto">
          <a:xfrm>
            <a:off x="5486400" y="1905000"/>
            <a:ext cx="1235075" cy="3200400"/>
            <a:chOff x="3686" y="796"/>
            <a:chExt cx="778" cy="2016"/>
          </a:xfrm>
        </p:grpSpPr>
        <p:sp>
          <p:nvSpPr>
            <p:cNvPr id="96298" name="Text Box 16"/>
            <p:cNvSpPr txBox="1">
              <a:spLocks noChangeArrowheads="1"/>
            </p:cNvSpPr>
            <p:nvPr/>
          </p:nvSpPr>
          <p:spPr bwMode="auto">
            <a:xfrm>
              <a:off x="3686" y="796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96299" name="Text Box 17"/>
            <p:cNvSpPr txBox="1">
              <a:spLocks noChangeArrowheads="1"/>
            </p:cNvSpPr>
            <p:nvPr/>
          </p:nvSpPr>
          <p:spPr bwMode="auto">
            <a:xfrm>
              <a:off x="3696" y="2521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96300" name="Line 18"/>
            <p:cNvSpPr>
              <a:spLocks noChangeShapeType="1"/>
            </p:cNvSpPr>
            <p:nvPr/>
          </p:nvSpPr>
          <p:spPr bwMode="auto">
            <a:xfrm>
              <a:off x="4224" y="96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1" name="Line 19"/>
            <p:cNvSpPr>
              <a:spLocks noChangeShapeType="1"/>
            </p:cNvSpPr>
            <p:nvPr/>
          </p:nvSpPr>
          <p:spPr bwMode="auto">
            <a:xfrm flipV="1">
              <a:off x="4224" y="2665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4475163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906588"/>
          <a:ext cx="1660525" cy="296545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297" name="Rectangle 26"/>
          <p:cNvSpPr>
            <a:spLocks noChangeArrowheads="1"/>
          </p:cNvSpPr>
          <p:nvPr/>
        </p:nvSpPr>
        <p:spPr bwMode="auto">
          <a:xfrm>
            <a:off x="6721475" y="1906588"/>
            <a:ext cx="1660525" cy="296227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Calling Convention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1534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 err="1">
                <a:ea typeface="宋体" pitchFamily="2" charset="-122"/>
              </a:rPr>
              <a:t>Callee</a:t>
            </a:r>
            <a:r>
              <a:rPr lang="en-US" altLang="zh-CN" dirty="0">
                <a:ea typeface="宋体" pitchFamily="2" charset="-122"/>
              </a:rPr>
              <a:t>-save registers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%</a:t>
            </a:r>
            <a:r>
              <a:rPr lang="en-US" altLang="zh-CN" dirty="0" err="1">
                <a:solidFill>
                  <a:srgbClr val="0000FF"/>
                </a:solidFill>
                <a:ea typeface="宋体" pitchFamily="2" charset="-122"/>
              </a:rPr>
              <a:t>rbx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, %</a:t>
            </a:r>
            <a:r>
              <a:rPr lang="en-US" altLang="zh-CN" dirty="0" err="1">
                <a:solidFill>
                  <a:srgbClr val="0000FF"/>
                </a:solidFill>
                <a:ea typeface="宋体" pitchFamily="2" charset="-122"/>
              </a:rPr>
              <a:t>rbp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, %r12~%r14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Saved by </a:t>
            </a:r>
            <a:r>
              <a:rPr lang="en-US" altLang="zh-CN" dirty="0" err="1">
                <a:ea typeface="宋体" pitchFamily="2" charset="-122"/>
              </a:rPr>
              <a:t>callee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Caller can use these registers freely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sz="1200" dirty="0">
              <a:ea typeface="宋体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 err="1">
                <a:ea typeface="宋体" pitchFamily="2" charset="-122"/>
              </a:rPr>
              <a:t>Callee</a:t>
            </a:r>
            <a:r>
              <a:rPr lang="en-US" altLang="zh-CN" dirty="0">
                <a:ea typeface="宋体" pitchFamily="2" charset="-122"/>
              </a:rPr>
              <a:t> must save them before using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 err="1">
                <a:ea typeface="宋体" pitchFamily="2" charset="-122"/>
              </a:rPr>
              <a:t>Callee</a:t>
            </a:r>
            <a:r>
              <a:rPr lang="en-US" altLang="zh-CN" dirty="0">
                <a:ea typeface="宋体" pitchFamily="2" charset="-122"/>
              </a:rPr>
              <a:t> must restore them before return</a:t>
            </a:r>
          </a:p>
        </p:txBody>
      </p:sp>
      <p:sp>
        <p:nvSpPr>
          <p:cNvPr id="5" name="Rectangle 8"/>
          <p:cNvSpPr>
            <a:spLocks/>
          </p:cNvSpPr>
          <p:nvPr/>
        </p:nvSpPr>
        <p:spPr bwMode="auto">
          <a:xfrm>
            <a:off x="6477000" y="762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" name="Rectangle 11"/>
          <p:cNvSpPr>
            <a:spLocks/>
          </p:cNvSpPr>
          <p:nvPr/>
        </p:nvSpPr>
        <p:spPr bwMode="auto">
          <a:xfrm>
            <a:off x="6477000" y="30480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AutoShape 14"/>
          <p:cNvSpPr>
            <a:spLocks/>
          </p:cNvSpPr>
          <p:nvPr/>
        </p:nvSpPr>
        <p:spPr bwMode="auto">
          <a:xfrm>
            <a:off x="6019800" y="7620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AutoShape 15"/>
          <p:cNvSpPr>
            <a:spLocks/>
          </p:cNvSpPr>
          <p:nvPr/>
        </p:nvSpPr>
        <p:spPr bwMode="auto">
          <a:xfrm>
            <a:off x="5791200" y="25908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17"/>
          <p:cNvSpPr>
            <a:spLocks/>
          </p:cNvSpPr>
          <p:nvPr/>
        </p:nvSpPr>
        <p:spPr bwMode="auto">
          <a:xfrm>
            <a:off x="4648200" y="13716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10" name="Rectangle 18"/>
          <p:cNvSpPr>
            <a:spLocks/>
          </p:cNvSpPr>
          <p:nvPr/>
        </p:nvSpPr>
        <p:spPr bwMode="auto">
          <a:xfrm>
            <a:off x="5010150" y="28194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477000" y="2590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6477000" y="1219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6477000" y="16764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14" name="Rectangle 8"/>
          <p:cNvSpPr>
            <a:spLocks/>
          </p:cNvSpPr>
          <p:nvPr/>
        </p:nvSpPr>
        <p:spPr bwMode="auto">
          <a:xfrm>
            <a:off x="6477000" y="2133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</p:spTree>
    <p:extLst>
      <p:ext uri="{BB962C8B-B14F-4D97-AF65-F5344CB8AC3E}">
        <p14:creationId xmlns:p14="http://schemas.microsoft.com/office/powerpoint/2010/main" val="8830990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Callee-save Registers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772400" cy="4800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charset="-122"/>
              </a:rPr>
              <a:t>call callee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charset="-122"/>
              </a:rPr>
              <a:t>push %ebp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charset="-122"/>
              </a:rPr>
              <a:t>mov %esp, %ebp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push %ebx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charset="-122"/>
              </a:rPr>
              <a:t>. . .</a:t>
            </a:r>
          </a:p>
        </p:txBody>
      </p:sp>
      <p:graphicFrame>
        <p:nvGraphicFramePr>
          <p:cNvPr id="34" name="Group 28"/>
          <p:cNvGraphicFramePr>
            <a:graphicFrameLocks noGrp="1"/>
          </p:cNvGraphicFramePr>
          <p:nvPr/>
        </p:nvGraphicFramePr>
        <p:xfrm>
          <a:off x="6721475" y="2378075"/>
          <a:ext cx="1660525" cy="395302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251" marB="452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28"/>
          <p:cNvGraphicFramePr>
            <a:graphicFrameLocks noGrp="1"/>
          </p:cNvGraphicFramePr>
          <p:nvPr/>
        </p:nvGraphicFramePr>
        <p:xfrm>
          <a:off x="6721475" y="2743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ebx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Group 28"/>
          <p:cNvGraphicFramePr>
            <a:graphicFrameLocks noGrp="1"/>
          </p:cNvGraphicFramePr>
          <p:nvPr/>
        </p:nvGraphicFramePr>
        <p:xfrm>
          <a:off x="6721475" y="2378075"/>
          <a:ext cx="1660525" cy="173672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374" name="Group 27"/>
          <p:cNvGrpSpPr>
            <a:grpSpLocks/>
          </p:cNvGrpSpPr>
          <p:nvPr/>
        </p:nvGrpSpPr>
        <p:grpSpPr bwMode="auto">
          <a:xfrm>
            <a:off x="5486400" y="2444750"/>
            <a:ext cx="1235075" cy="935038"/>
            <a:chOff x="3686" y="1078"/>
            <a:chExt cx="778" cy="589"/>
          </a:xfrm>
        </p:grpSpPr>
        <p:sp>
          <p:nvSpPr>
            <p:cNvPr id="100382" name="Text Box 16"/>
            <p:cNvSpPr txBox="1">
              <a:spLocks noChangeArrowheads="1"/>
            </p:cNvSpPr>
            <p:nvPr/>
          </p:nvSpPr>
          <p:spPr bwMode="auto">
            <a:xfrm>
              <a:off x="3686" y="1078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00383" name="Text Box 17"/>
            <p:cNvSpPr txBox="1">
              <a:spLocks noChangeArrowheads="1"/>
            </p:cNvSpPr>
            <p:nvPr/>
          </p:nvSpPr>
          <p:spPr bwMode="auto">
            <a:xfrm>
              <a:off x="3696" y="1347"/>
              <a:ext cx="58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00384" name="Line 18"/>
            <p:cNvSpPr>
              <a:spLocks noChangeShapeType="1"/>
            </p:cNvSpPr>
            <p:nvPr/>
          </p:nvSpPr>
          <p:spPr bwMode="auto">
            <a:xfrm>
              <a:off x="4224" y="12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0385" name="Line 19"/>
            <p:cNvSpPr>
              <a:spLocks noChangeShapeType="1"/>
            </p:cNvSpPr>
            <p:nvPr/>
          </p:nvSpPr>
          <p:spPr bwMode="auto">
            <a:xfrm flipV="1">
              <a:off x="4224" y="1506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3" name="Group 28"/>
          <p:cNvGraphicFramePr>
            <a:graphicFrameLocks noGrp="1"/>
          </p:cNvGraphicFramePr>
          <p:nvPr/>
        </p:nvGraphicFramePr>
        <p:xfrm>
          <a:off x="6721475" y="1981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381" name="Rectangle 43"/>
          <p:cNvSpPr>
            <a:spLocks noChangeArrowheads="1"/>
          </p:cNvSpPr>
          <p:nvPr/>
        </p:nvSpPr>
        <p:spPr bwMode="auto">
          <a:xfrm>
            <a:off x="6721475" y="2379663"/>
            <a:ext cx="1660525" cy="1735137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27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Local Variable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charset="-122"/>
              </a:rPr>
              <a:t>Why not store local variables in registers ?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charset="-122"/>
              </a:rPr>
              <a:t>No enough registers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charset="-122"/>
              </a:rPr>
              <a:t>Array and structures (e.g., a[2])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charset="-122"/>
              </a:rPr>
              <a:t>Need address (e.g., &amp;a)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950075" y="2149475"/>
          <a:ext cx="1660525" cy="395302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251" marB="452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950075" y="291147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Local variable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950075" y="2530475"/>
          <a:ext cx="1660525" cy="395302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Saved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regs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251" marB="452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Local Variable</a:t>
            </a:r>
          </a:p>
        </p:txBody>
      </p:sp>
      <p:sp>
        <p:nvSpPr>
          <p:cNvPr id="1065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Allocation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Below saved regs or old %</a:t>
            </a:r>
            <a:r>
              <a:rPr lang="en-US" altLang="zh-CN" dirty="0" err="1">
                <a:ea typeface="宋体" charset="-122"/>
              </a:rPr>
              <a:t>ebp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move/sub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%</a:t>
            </a:r>
            <a:r>
              <a:rPr lang="en-US" altLang="zh-CN" dirty="0" err="1">
                <a:solidFill>
                  <a:srgbClr val="0000FF"/>
                </a:solidFill>
                <a:ea typeface="宋体" charset="-122"/>
              </a:rPr>
              <a:t>esp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(e.g., </a:t>
            </a:r>
            <a:r>
              <a:rPr lang="en-US" altLang="zh-CN" sz="2000" dirty="0" err="1">
                <a:solidFill>
                  <a:srgbClr val="FF0000"/>
                </a:solidFill>
                <a:ea typeface="宋体" charset="-122"/>
              </a:rPr>
              <a:t>subl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 $4, %</a:t>
            </a:r>
            <a:r>
              <a:rPr lang="en-US" altLang="zh-CN" sz="2000" dirty="0" err="1">
                <a:solidFill>
                  <a:srgbClr val="FF0000"/>
                </a:solidFill>
                <a:ea typeface="宋体" charset="-122"/>
              </a:rPr>
              <a:t>esp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De-allocation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move/add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%</a:t>
            </a:r>
            <a:r>
              <a:rPr lang="en-US" altLang="zh-CN" dirty="0" err="1">
                <a:solidFill>
                  <a:srgbClr val="0000FF"/>
                </a:solidFill>
                <a:ea typeface="宋体" charset="-122"/>
              </a:rPr>
              <a:t>esp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(e.g., </a:t>
            </a:r>
            <a:r>
              <a:rPr lang="en-US" altLang="zh-CN" sz="2000" dirty="0" err="1">
                <a:solidFill>
                  <a:srgbClr val="FF0000"/>
                </a:solidFill>
                <a:ea typeface="宋体" charset="-122"/>
              </a:rPr>
              <a:t>addl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 $4, %</a:t>
            </a:r>
            <a:r>
              <a:rPr lang="en-US" altLang="zh-CN" sz="2000" dirty="0" err="1">
                <a:solidFill>
                  <a:srgbClr val="FF0000"/>
                </a:solidFill>
                <a:ea typeface="宋体" charset="-122"/>
              </a:rPr>
              <a:t>esp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)</a:t>
            </a:r>
            <a:endParaRPr lang="en-US" altLang="zh-CN" dirty="0">
              <a:solidFill>
                <a:srgbClr val="0000FF"/>
              </a:solidFill>
              <a:ea typeface="宋体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Usage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Relative to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%</a:t>
            </a:r>
            <a:r>
              <a:rPr lang="en-US" altLang="zh-CN" dirty="0" err="1">
                <a:solidFill>
                  <a:srgbClr val="0000FF"/>
                </a:solidFill>
                <a:ea typeface="宋体" charset="-122"/>
              </a:rPr>
              <a:t>esp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/%</a:t>
            </a:r>
            <a:r>
              <a:rPr lang="en-US" altLang="zh-CN" dirty="0" err="1">
                <a:solidFill>
                  <a:srgbClr val="0000FF"/>
                </a:solidFill>
                <a:ea typeface="宋体" charset="-122"/>
              </a:rPr>
              <a:t>ebp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(e.g., </a:t>
            </a:r>
            <a:r>
              <a:rPr lang="en-US" altLang="zh-CN" sz="2000" dirty="0" err="1">
                <a:solidFill>
                  <a:srgbClr val="FF0000"/>
                </a:solidFill>
                <a:ea typeface="宋体" charset="-122"/>
              </a:rPr>
              <a:t>movl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 %</a:t>
            </a:r>
            <a:r>
              <a:rPr lang="en-US" altLang="zh-CN" sz="2000" dirty="0" err="1">
                <a:solidFill>
                  <a:srgbClr val="FF0000"/>
                </a:solidFill>
                <a:ea typeface="宋体" charset="-122"/>
              </a:rPr>
              <a:t>eax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, 8(%</a:t>
            </a:r>
            <a:r>
              <a:rPr lang="en-US" altLang="zh-CN" sz="2000" dirty="0" err="1">
                <a:solidFill>
                  <a:srgbClr val="FF0000"/>
                </a:solidFill>
                <a:ea typeface="宋体" charset="-122"/>
              </a:rPr>
              <a:t>esp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))</a:t>
            </a:r>
          </a:p>
        </p:txBody>
      </p:sp>
      <p:graphicFrame>
        <p:nvGraphicFramePr>
          <p:cNvPr id="19" name="Group 28"/>
          <p:cNvGraphicFramePr>
            <a:graphicFrameLocks noGrp="1"/>
          </p:cNvGraphicFramePr>
          <p:nvPr/>
        </p:nvGraphicFramePr>
        <p:xfrm>
          <a:off x="6950075" y="2149475"/>
          <a:ext cx="1660525" cy="26035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6524" name="Group 27"/>
          <p:cNvGrpSpPr>
            <a:grpSpLocks/>
          </p:cNvGrpSpPr>
          <p:nvPr/>
        </p:nvGrpSpPr>
        <p:grpSpPr bwMode="auto">
          <a:xfrm>
            <a:off x="5715000" y="2281238"/>
            <a:ext cx="1235075" cy="1555750"/>
            <a:chOff x="3686" y="1308"/>
            <a:chExt cx="778" cy="980"/>
          </a:xfrm>
        </p:grpSpPr>
        <p:sp>
          <p:nvSpPr>
            <p:cNvPr id="106532" name="Text Box 16"/>
            <p:cNvSpPr txBox="1">
              <a:spLocks noChangeArrowheads="1"/>
            </p:cNvSpPr>
            <p:nvPr/>
          </p:nvSpPr>
          <p:spPr bwMode="auto">
            <a:xfrm>
              <a:off x="3686" y="1308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charset="0"/>
                </a:rPr>
                <a:t>ebp</a:t>
              </a:r>
              <a:endParaRPr lang="en-US" altLang="zh-CN" sz="2400" dirty="0">
                <a:solidFill>
                  <a:srgbClr val="0000FF"/>
                </a:solidFill>
                <a:latin typeface="Times New Roman" charset="0"/>
              </a:endParaRPr>
            </a:p>
          </p:txBody>
        </p:sp>
        <p:sp>
          <p:nvSpPr>
            <p:cNvPr id="106533" name="Text Box 17"/>
            <p:cNvSpPr txBox="1">
              <a:spLocks noChangeArrowheads="1"/>
            </p:cNvSpPr>
            <p:nvPr/>
          </p:nvSpPr>
          <p:spPr bwMode="auto">
            <a:xfrm>
              <a:off x="3696" y="1968"/>
              <a:ext cx="58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06534" name="Line 18"/>
            <p:cNvSpPr>
              <a:spLocks noChangeShapeType="1"/>
            </p:cNvSpPr>
            <p:nvPr/>
          </p:nvSpPr>
          <p:spPr bwMode="auto">
            <a:xfrm>
              <a:off x="4224" y="147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35" name="Line 19"/>
            <p:cNvSpPr>
              <a:spLocks noChangeShapeType="1"/>
            </p:cNvSpPr>
            <p:nvPr/>
          </p:nvSpPr>
          <p:spPr bwMode="auto">
            <a:xfrm flipV="1">
              <a:off x="4224" y="2127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950075" y="17526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531" name="Rectangle 27"/>
          <p:cNvSpPr>
            <a:spLocks noChangeArrowheads="1"/>
          </p:cNvSpPr>
          <p:nvPr/>
        </p:nvSpPr>
        <p:spPr bwMode="auto">
          <a:xfrm>
            <a:off x="6950075" y="2151063"/>
            <a:ext cx="1660525" cy="2589212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/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3897924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Put it Together</a:t>
            </a:r>
          </a:p>
        </p:txBody>
      </p:sp>
      <p:graphicFrame>
        <p:nvGraphicFramePr>
          <p:cNvPr id="14" name="Group 28"/>
          <p:cNvGraphicFramePr>
            <a:graphicFrameLocks noGrp="1"/>
          </p:cNvGraphicFramePr>
          <p:nvPr/>
        </p:nvGraphicFramePr>
        <p:xfrm>
          <a:off x="6721475" y="381000"/>
          <a:ext cx="1660525" cy="9906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554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9906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26636" name="Group 27"/>
          <p:cNvGrpSpPr>
            <a:grpSpLocks/>
          </p:cNvGrpSpPr>
          <p:nvPr/>
        </p:nvGrpSpPr>
        <p:grpSpPr bwMode="auto">
          <a:xfrm>
            <a:off x="5470525" y="447675"/>
            <a:ext cx="1250950" cy="1152525"/>
            <a:chOff x="3686" y="1174"/>
            <a:chExt cx="788" cy="726"/>
          </a:xfrm>
          <a:solidFill>
            <a:schemeClr val="bg1"/>
          </a:solidFill>
        </p:grpSpPr>
        <p:sp>
          <p:nvSpPr>
            <p:cNvPr id="26637" name="Text Box 16"/>
            <p:cNvSpPr txBox="1">
              <a:spLocks noChangeArrowheads="1"/>
            </p:cNvSpPr>
            <p:nvPr/>
          </p:nvSpPr>
          <p:spPr bwMode="auto">
            <a:xfrm>
              <a:off x="3686" y="1174"/>
              <a:ext cx="612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ebp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8" name="Text Box 17"/>
            <p:cNvSpPr txBox="1">
              <a:spLocks noChangeArrowheads="1"/>
            </p:cNvSpPr>
            <p:nvPr/>
          </p:nvSpPr>
          <p:spPr bwMode="auto">
            <a:xfrm>
              <a:off x="3696" y="1609"/>
              <a:ext cx="580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esp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9" name="Line 18"/>
            <p:cNvSpPr>
              <a:spLocks noChangeShapeType="1"/>
            </p:cNvSpPr>
            <p:nvPr/>
          </p:nvSpPr>
          <p:spPr bwMode="auto">
            <a:xfrm>
              <a:off x="4224" y="1340"/>
              <a:ext cx="24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0" name="Line 19"/>
            <p:cNvSpPr>
              <a:spLocks noChangeShapeType="1"/>
            </p:cNvSpPr>
            <p:nvPr/>
          </p:nvSpPr>
          <p:spPr bwMode="auto">
            <a:xfrm>
              <a:off x="4224" y="1754"/>
              <a:ext cx="250" cy="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Put it Together</a:t>
            </a:r>
          </a:p>
        </p:txBody>
      </p:sp>
      <p:sp>
        <p:nvSpPr>
          <p:cNvPr id="110602" name="Rectangle 3"/>
          <p:cNvSpPr>
            <a:spLocks noGrp="1" noChangeArrowheads="1"/>
          </p:cNvSpPr>
          <p:nvPr>
            <p:ph idx="1"/>
          </p:nvPr>
        </p:nvSpPr>
        <p:spPr>
          <a:xfrm>
            <a:off x="-85725" y="1600200"/>
            <a:ext cx="5257800" cy="4419600"/>
          </a:xfrm>
        </p:spPr>
        <p:txBody>
          <a:bodyPr/>
          <a:lstStyle/>
          <a:p>
            <a:pPr marL="363538" indent="-363538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1. </a:t>
            </a:r>
            <a:r>
              <a:rPr lang="en-US" altLang="zh-CN" dirty="0">
                <a:ea typeface="宋体" charset="-122"/>
              </a:rPr>
              <a:t>Save caller-save registers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(%</a:t>
            </a:r>
            <a:r>
              <a:rPr lang="en-US" altLang="zh-CN" dirty="0" err="1">
                <a:ea typeface="宋体" charset="-122"/>
              </a:rPr>
              <a:t>rbx</a:t>
            </a:r>
            <a:r>
              <a:rPr lang="en-US" altLang="zh-CN" dirty="0">
                <a:ea typeface="宋体" charset="-122"/>
              </a:rPr>
              <a:t>, %</a:t>
            </a:r>
            <a:r>
              <a:rPr lang="en-US" altLang="zh-CN" dirty="0" err="1">
                <a:ea typeface="宋体" charset="-122"/>
              </a:rPr>
              <a:t>rbp</a:t>
            </a:r>
            <a:r>
              <a:rPr lang="en-US" altLang="zh-CN" dirty="0">
                <a:ea typeface="宋体" charset="-122"/>
              </a:rPr>
              <a:t>, %r12~15, %</a:t>
            </a:r>
            <a:r>
              <a:rPr lang="en-US" altLang="zh-CN" dirty="0" err="1">
                <a:ea typeface="宋体" charset="-122"/>
              </a:rPr>
              <a:t>rsp</a:t>
            </a:r>
            <a:r>
              <a:rPr lang="zh-CN" altLang="en-US" dirty="0">
                <a:ea typeface="宋体" charset="-122"/>
              </a:rPr>
              <a:t>以外的寄存器</a:t>
            </a:r>
            <a:r>
              <a:rPr lang="en-US" altLang="zh-CN" dirty="0">
                <a:ea typeface="宋体" charset="-122"/>
              </a:rPr>
              <a:t>)</a:t>
            </a:r>
          </a:p>
        </p:txBody>
      </p:sp>
      <p:graphicFrame>
        <p:nvGraphicFramePr>
          <p:cNvPr id="14" name="Group 28"/>
          <p:cNvGraphicFramePr>
            <a:graphicFrameLocks noGrp="1"/>
          </p:cNvGraphicFramePr>
          <p:nvPr/>
        </p:nvGraphicFramePr>
        <p:xfrm>
          <a:off x="6721475" y="381000"/>
          <a:ext cx="1660525" cy="16764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609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16764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0610" name="Group 27"/>
          <p:cNvGrpSpPr>
            <a:grpSpLocks/>
          </p:cNvGrpSpPr>
          <p:nvPr/>
        </p:nvGrpSpPr>
        <p:grpSpPr bwMode="auto">
          <a:xfrm>
            <a:off x="5470525" y="447675"/>
            <a:ext cx="1250950" cy="1838325"/>
            <a:chOff x="3686" y="1174"/>
            <a:chExt cx="788" cy="1158"/>
          </a:xfrm>
        </p:grpSpPr>
        <p:sp>
          <p:nvSpPr>
            <p:cNvPr id="110611" name="Text Box 16"/>
            <p:cNvSpPr txBox="1">
              <a:spLocks noChangeArrowheads="1"/>
            </p:cNvSpPr>
            <p:nvPr/>
          </p:nvSpPr>
          <p:spPr bwMode="auto">
            <a:xfrm>
              <a:off x="3686" y="1174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10612" name="Text Box 17"/>
            <p:cNvSpPr txBox="1">
              <a:spLocks noChangeArrowheads="1"/>
            </p:cNvSpPr>
            <p:nvPr/>
          </p:nvSpPr>
          <p:spPr bwMode="auto">
            <a:xfrm>
              <a:off x="3696" y="2041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10613" name="Line 18"/>
            <p:cNvSpPr>
              <a:spLocks noChangeShapeType="1"/>
            </p:cNvSpPr>
            <p:nvPr/>
          </p:nvSpPr>
          <p:spPr bwMode="auto">
            <a:xfrm>
              <a:off x="4224" y="13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0614" name="Line 19"/>
            <p:cNvSpPr>
              <a:spLocks noChangeShapeType="1"/>
            </p:cNvSpPr>
            <p:nvPr/>
          </p:nvSpPr>
          <p:spPr bwMode="auto">
            <a:xfrm>
              <a:off x="4224" y="2186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6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Put it Together</a:t>
            </a:r>
          </a:p>
        </p:txBody>
      </p:sp>
      <p:sp>
        <p:nvSpPr>
          <p:cNvPr id="11265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 marL="363538" indent="-363538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1. </a:t>
            </a:r>
            <a:r>
              <a:rPr lang="en-US" altLang="zh-CN" dirty="0">
                <a:ea typeface="宋体" charset="-122"/>
              </a:rPr>
              <a:t>Save caller-save registers </a:t>
            </a:r>
          </a:p>
          <a:p>
            <a:pPr marL="363538" indent="-363538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2. </a:t>
            </a:r>
            <a:r>
              <a:rPr lang="en-US" altLang="zh-CN" dirty="0">
                <a:ea typeface="宋体" charset="-122"/>
              </a:rPr>
              <a:t>Push actual arguments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from right to left</a:t>
            </a:r>
          </a:p>
        </p:txBody>
      </p:sp>
      <p:graphicFrame>
        <p:nvGraphicFramePr>
          <p:cNvPr id="14" name="Group 28"/>
          <p:cNvGraphicFramePr>
            <a:graphicFrameLocks noGrp="1"/>
          </p:cNvGraphicFramePr>
          <p:nvPr/>
        </p:nvGraphicFramePr>
        <p:xfrm>
          <a:off x="6721475" y="381000"/>
          <a:ext cx="1660525" cy="235902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9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663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3622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2664" name="Group 27"/>
          <p:cNvGrpSpPr>
            <a:grpSpLocks/>
          </p:cNvGrpSpPr>
          <p:nvPr/>
        </p:nvGrpSpPr>
        <p:grpSpPr bwMode="auto">
          <a:xfrm>
            <a:off x="5470525" y="447675"/>
            <a:ext cx="1250950" cy="2524125"/>
            <a:chOff x="3686" y="1174"/>
            <a:chExt cx="788" cy="1590"/>
          </a:xfrm>
        </p:grpSpPr>
        <p:sp>
          <p:nvSpPr>
            <p:cNvPr id="112665" name="Text Box 16"/>
            <p:cNvSpPr txBox="1">
              <a:spLocks noChangeArrowheads="1"/>
            </p:cNvSpPr>
            <p:nvPr/>
          </p:nvSpPr>
          <p:spPr bwMode="auto">
            <a:xfrm>
              <a:off x="3686" y="1174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12666" name="Text Box 17"/>
            <p:cNvSpPr txBox="1">
              <a:spLocks noChangeArrowheads="1"/>
            </p:cNvSpPr>
            <p:nvPr/>
          </p:nvSpPr>
          <p:spPr bwMode="auto">
            <a:xfrm>
              <a:off x="3696" y="2473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12667" name="Line 18"/>
            <p:cNvSpPr>
              <a:spLocks noChangeShapeType="1"/>
            </p:cNvSpPr>
            <p:nvPr/>
          </p:nvSpPr>
          <p:spPr bwMode="auto">
            <a:xfrm>
              <a:off x="4224" y="13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68" name="Line 19"/>
            <p:cNvSpPr>
              <a:spLocks noChangeShapeType="1"/>
            </p:cNvSpPr>
            <p:nvPr/>
          </p:nvSpPr>
          <p:spPr bwMode="auto">
            <a:xfrm>
              <a:off x="4224" y="2618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7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Put it Together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419600"/>
          </a:xfrm>
        </p:spPr>
        <p:txBody>
          <a:bodyPr/>
          <a:lstStyle/>
          <a:p>
            <a:pPr marL="363538" indent="-363538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1. </a:t>
            </a:r>
            <a:r>
              <a:rPr lang="en-US" altLang="zh-CN" dirty="0">
                <a:ea typeface="宋体" pitchFamily="2" charset="-122"/>
              </a:rPr>
              <a:t>Save caller-save registers </a:t>
            </a:r>
          </a:p>
          <a:p>
            <a:pPr marL="363538" indent="-363538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2. </a:t>
            </a:r>
            <a:r>
              <a:rPr lang="en-US" altLang="zh-CN" dirty="0">
                <a:ea typeface="宋体" pitchFamily="2" charset="-122"/>
              </a:rPr>
              <a:t>Push actual arguments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from right to left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3. </a:t>
            </a:r>
            <a:r>
              <a:rPr lang="en-US" altLang="zh-CN" dirty="0">
                <a:ea typeface="宋体" pitchFamily="2" charset="-122"/>
              </a:rPr>
              <a:t>Call instruction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Save return address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Transfer control to </a:t>
            </a:r>
            <a:r>
              <a:rPr lang="en-US" altLang="zh-CN" dirty="0" err="1">
                <a:ea typeface="宋体" pitchFamily="2" charset="-122"/>
              </a:rPr>
              <a:t>callee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13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717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14718" name="Straight Connector 2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4719" name="Group 27"/>
          <p:cNvGrpSpPr>
            <a:grpSpLocks/>
          </p:cNvGrpSpPr>
          <p:nvPr/>
        </p:nvGrpSpPr>
        <p:grpSpPr bwMode="auto">
          <a:xfrm>
            <a:off x="5470525" y="447675"/>
            <a:ext cx="1250950" cy="2905125"/>
            <a:chOff x="3686" y="1174"/>
            <a:chExt cx="788" cy="1830"/>
          </a:xfrm>
        </p:grpSpPr>
        <p:sp>
          <p:nvSpPr>
            <p:cNvPr id="114720" name="Text Box 16"/>
            <p:cNvSpPr txBox="1">
              <a:spLocks noChangeArrowheads="1"/>
            </p:cNvSpPr>
            <p:nvPr/>
          </p:nvSpPr>
          <p:spPr bwMode="auto">
            <a:xfrm>
              <a:off x="3686" y="1174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14721" name="Text Box 17"/>
            <p:cNvSpPr txBox="1">
              <a:spLocks noChangeArrowheads="1"/>
            </p:cNvSpPr>
            <p:nvPr/>
          </p:nvSpPr>
          <p:spPr bwMode="auto">
            <a:xfrm>
              <a:off x="3696" y="2713"/>
              <a:ext cx="580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14722" name="Line 18"/>
            <p:cNvSpPr>
              <a:spLocks noChangeShapeType="1"/>
            </p:cNvSpPr>
            <p:nvPr/>
          </p:nvSpPr>
          <p:spPr bwMode="auto">
            <a:xfrm>
              <a:off x="4224" y="13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23" name="Line 19"/>
            <p:cNvSpPr>
              <a:spLocks noChangeShapeType="1"/>
            </p:cNvSpPr>
            <p:nvPr/>
          </p:nvSpPr>
          <p:spPr bwMode="auto">
            <a:xfrm>
              <a:off x="4224" y="2858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Put it Together</a:t>
            </a:r>
          </a:p>
        </p:txBody>
      </p:sp>
      <p:sp>
        <p:nvSpPr>
          <p:cNvPr id="1167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4. </a:t>
            </a:r>
            <a:r>
              <a:rPr lang="en-US" altLang="zh-CN">
                <a:ea typeface="宋体" charset="-122"/>
              </a:rPr>
              <a:t>Save caller %ebp</a:t>
            </a:r>
          </a:p>
        </p:txBody>
      </p:sp>
      <p:graphicFrame>
        <p:nvGraphicFramePr>
          <p:cNvPr id="5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771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6772" name="Rectangle 13"/>
          <p:cNvSpPr>
            <a:spLocks noChangeArrowheads="1"/>
          </p:cNvSpPr>
          <p:nvPr/>
        </p:nvSpPr>
        <p:spPr bwMode="auto">
          <a:xfrm>
            <a:off x="6721475" y="3124200"/>
            <a:ext cx="1660525" cy="381000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16773" name="Straight Connector 14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6774" name="Group 27"/>
          <p:cNvGrpSpPr>
            <a:grpSpLocks/>
          </p:cNvGrpSpPr>
          <p:nvPr/>
        </p:nvGrpSpPr>
        <p:grpSpPr bwMode="auto">
          <a:xfrm>
            <a:off x="5470525" y="300038"/>
            <a:ext cx="1311275" cy="3433762"/>
            <a:chOff x="3686" y="1174"/>
            <a:chExt cx="788" cy="2022"/>
          </a:xfrm>
        </p:grpSpPr>
        <p:sp>
          <p:nvSpPr>
            <p:cNvPr id="116776" name="Text Box 16"/>
            <p:cNvSpPr txBox="1">
              <a:spLocks noChangeArrowheads="1"/>
            </p:cNvSpPr>
            <p:nvPr/>
          </p:nvSpPr>
          <p:spPr bwMode="auto">
            <a:xfrm>
              <a:off x="3686" y="1174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16777" name="Text Box 17"/>
            <p:cNvSpPr txBox="1">
              <a:spLocks noChangeArrowheads="1"/>
            </p:cNvSpPr>
            <p:nvPr/>
          </p:nvSpPr>
          <p:spPr bwMode="auto">
            <a:xfrm>
              <a:off x="3696" y="2905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16778" name="Line 18"/>
            <p:cNvSpPr>
              <a:spLocks noChangeShapeType="1"/>
            </p:cNvSpPr>
            <p:nvPr/>
          </p:nvSpPr>
          <p:spPr bwMode="auto">
            <a:xfrm>
              <a:off x="4224" y="13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79" name="Line 19"/>
            <p:cNvSpPr>
              <a:spLocks noChangeShapeType="1"/>
            </p:cNvSpPr>
            <p:nvPr/>
          </p:nvSpPr>
          <p:spPr bwMode="auto">
            <a:xfrm>
              <a:off x="4224" y="3050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" name="弧形 18"/>
          <p:cNvSpPr/>
          <p:nvPr/>
        </p:nvSpPr>
        <p:spPr bwMode="auto">
          <a:xfrm>
            <a:off x="8001000" y="609600"/>
            <a:ext cx="990600" cy="2743200"/>
          </a:xfrm>
          <a:prstGeom prst="arc">
            <a:avLst>
              <a:gd name="adj1" fmla="val 16200009"/>
              <a:gd name="adj2" fmla="val 55062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Put it Together</a:t>
            </a:r>
          </a:p>
        </p:txBody>
      </p:sp>
      <p:sp>
        <p:nvSpPr>
          <p:cNvPr id="1187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4. </a:t>
            </a:r>
            <a:r>
              <a:rPr lang="en-US" altLang="zh-CN">
                <a:ea typeface="宋体" charset="-122"/>
              </a:rPr>
              <a:t>Save caller %ebp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5. </a:t>
            </a:r>
            <a:r>
              <a:rPr lang="en-US" altLang="zh-CN">
                <a:ea typeface="宋体" charset="-122"/>
              </a:rPr>
              <a:t>Set callee %ebp</a:t>
            </a: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>
              <a:ea typeface="宋体" charset="-122"/>
            </a:endParaRPr>
          </a:p>
        </p:txBody>
      </p:sp>
      <p:graphicFrame>
        <p:nvGraphicFramePr>
          <p:cNvPr id="5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819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8820" name="Rectangle 13"/>
          <p:cNvSpPr>
            <a:spLocks noChangeArrowheads="1"/>
          </p:cNvSpPr>
          <p:nvPr/>
        </p:nvSpPr>
        <p:spPr bwMode="auto">
          <a:xfrm>
            <a:off x="6721475" y="3124200"/>
            <a:ext cx="1660525" cy="381000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18821" name="Straight Connector 14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8822" name="Group 27"/>
          <p:cNvGrpSpPr>
            <a:grpSpLocks/>
          </p:cNvGrpSpPr>
          <p:nvPr/>
        </p:nvGrpSpPr>
        <p:grpSpPr bwMode="auto">
          <a:xfrm>
            <a:off x="4392613" y="3276600"/>
            <a:ext cx="2301875" cy="461963"/>
            <a:chOff x="3024" y="2905"/>
            <a:chExt cx="1450" cy="291"/>
          </a:xfrm>
        </p:grpSpPr>
        <p:sp>
          <p:nvSpPr>
            <p:cNvPr id="118824" name="Text Box 16"/>
            <p:cNvSpPr txBox="1">
              <a:spLocks noChangeArrowheads="1"/>
            </p:cNvSpPr>
            <p:nvPr/>
          </p:nvSpPr>
          <p:spPr bwMode="auto">
            <a:xfrm>
              <a:off x="3024" y="2905"/>
              <a:ext cx="6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 /</a:t>
              </a:r>
            </a:p>
          </p:txBody>
        </p:sp>
        <p:sp>
          <p:nvSpPr>
            <p:cNvPr id="118825" name="Text Box 17"/>
            <p:cNvSpPr txBox="1">
              <a:spLocks noChangeArrowheads="1"/>
            </p:cNvSpPr>
            <p:nvPr/>
          </p:nvSpPr>
          <p:spPr bwMode="auto">
            <a:xfrm>
              <a:off x="3696" y="2905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18826" name="Line 19"/>
            <p:cNvSpPr>
              <a:spLocks noChangeShapeType="1"/>
            </p:cNvSpPr>
            <p:nvPr/>
          </p:nvSpPr>
          <p:spPr bwMode="auto">
            <a:xfrm>
              <a:off x="4253" y="3049"/>
              <a:ext cx="2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" name="弧形 17"/>
          <p:cNvSpPr/>
          <p:nvPr/>
        </p:nvSpPr>
        <p:spPr bwMode="auto">
          <a:xfrm>
            <a:off x="8001000" y="609600"/>
            <a:ext cx="990600" cy="2743200"/>
          </a:xfrm>
          <a:prstGeom prst="arc">
            <a:avLst>
              <a:gd name="adj1" fmla="val 16200009"/>
              <a:gd name="adj2" fmla="val 55062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Put it Together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4. </a:t>
            </a:r>
            <a:r>
              <a:rPr lang="en-US" altLang="zh-CN" dirty="0">
                <a:ea typeface="宋体" pitchFamily="2" charset="-122"/>
              </a:rPr>
              <a:t>Save caller %</a:t>
            </a:r>
            <a:r>
              <a:rPr lang="en-US" altLang="zh-CN" dirty="0" err="1">
                <a:ea typeface="宋体" pitchFamily="2" charset="-122"/>
              </a:rPr>
              <a:t>ebp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5. </a:t>
            </a:r>
            <a:r>
              <a:rPr lang="en-US" altLang="zh-CN" dirty="0">
                <a:ea typeface="宋体" pitchFamily="2" charset="-122"/>
              </a:rPr>
              <a:t>Set </a:t>
            </a:r>
            <a:r>
              <a:rPr lang="en-US" altLang="zh-CN" dirty="0" err="1">
                <a:ea typeface="宋体" pitchFamily="2" charset="-122"/>
              </a:rPr>
              <a:t>callee</a:t>
            </a:r>
            <a:r>
              <a:rPr lang="en-US" altLang="zh-CN" dirty="0">
                <a:ea typeface="宋体" pitchFamily="2" charset="-122"/>
              </a:rPr>
              <a:t> %</a:t>
            </a:r>
            <a:r>
              <a:rPr lang="en-US" altLang="zh-CN" dirty="0" err="1">
                <a:ea typeface="宋体" pitchFamily="2" charset="-122"/>
              </a:rPr>
              <a:t>ebp</a:t>
            </a:r>
            <a:endParaRPr lang="en-US" altLang="zh-CN" dirty="0">
              <a:ea typeface="宋体" pitchFamily="2" charset="-122"/>
            </a:endParaRPr>
          </a:p>
          <a:p>
            <a:pPr marL="450850" indent="-45085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6.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Save 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callee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-save registers </a:t>
            </a:r>
            <a:br>
              <a:rPr lang="en-US" altLang="zh-CN" dirty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(%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rbx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, %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rbp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, %r12~15)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5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867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2" name="Group 28"/>
          <p:cNvGraphicFramePr>
            <a:graphicFrameLocks noGrp="1"/>
          </p:cNvGraphicFramePr>
          <p:nvPr/>
        </p:nvGraphicFramePr>
        <p:xfrm>
          <a:off x="6721475" y="3505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874" name="Rectangle 13"/>
          <p:cNvSpPr>
            <a:spLocks noChangeArrowheads="1"/>
          </p:cNvSpPr>
          <p:nvPr/>
        </p:nvSpPr>
        <p:spPr bwMode="auto">
          <a:xfrm>
            <a:off x="6721475" y="3124200"/>
            <a:ext cx="1660525" cy="1066800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20875" name="Straight Connector 14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0876" name="Group 27"/>
          <p:cNvGrpSpPr>
            <a:grpSpLocks/>
          </p:cNvGrpSpPr>
          <p:nvPr/>
        </p:nvGrpSpPr>
        <p:grpSpPr bwMode="auto">
          <a:xfrm>
            <a:off x="5470525" y="3195638"/>
            <a:ext cx="1250950" cy="1223962"/>
            <a:chOff x="3686" y="2905"/>
            <a:chExt cx="788" cy="771"/>
          </a:xfrm>
        </p:grpSpPr>
        <p:sp>
          <p:nvSpPr>
            <p:cNvPr id="120877" name="Text Box 16"/>
            <p:cNvSpPr txBox="1">
              <a:spLocks noChangeArrowheads="1"/>
            </p:cNvSpPr>
            <p:nvPr/>
          </p:nvSpPr>
          <p:spPr bwMode="auto">
            <a:xfrm>
              <a:off x="3686" y="2905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20878" name="Text Box 17"/>
            <p:cNvSpPr txBox="1">
              <a:spLocks noChangeArrowheads="1"/>
            </p:cNvSpPr>
            <p:nvPr/>
          </p:nvSpPr>
          <p:spPr bwMode="auto">
            <a:xfrm>
              <a:off x="3696" y="3385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20879" name="Line 18"/>
            <p:cNvSpPr>
              <a:spLocks noChangeShapeType="1"/>
            </p:cNvSpPr>
            <p:nvPr/>
          </p:nvSpPr>
          <p:spPr bwMode="auto">
            <a:xfrm>
              <a:off x="4224" y="304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80" name="Line 19"/>
            <p:cNvSpPr>
              <a:spLocks noChangeShapeType="1"/>
            </p:cNvSpPr>
            <p:nvPr/>
          </p:nvSpPr>
          <p:spPr bwMode="auto">
            <a:xfrm>
              <a:off x="4224" y="3530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Put it Together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4. </a:t>
            </a:r>
            <a:r>
              <a:rPr lang="en-US" altLang="zh-CN" dirty="0">
                <a:ea typeface="宋体" pitchFamily="2" charset="-122"/>
              </a:rPr>
              <a:t>Save caller %</a:t>
            </a:r>
            <a:r>
              <a:rPr lang="en-US" altLang="zh-CN" dirty="0" err="1">
                <a:ea typeface="宋体" pitchFamily="2" charset="-122"/>
              </a:rPr>
              <a:t>ebp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5. </a:t>
            </a:r>
            <a:r>
              <a:rPr lang="en-US" altLang="zh-CN" dirty="0">
                <a:ea typeface="宋体" pitchFamily="2" charset="-122"/>
              </a:rPr>
              <a:t>Set </a:t>
            </a:r>
            <a:r>
              <a:rPr lang="en-US" altLang="zh-CN" dirty="0" err="1">
                <a:ea typeface="宋体" pitchFamily="2" charset="-122"/>
              </a:rPr>
              <a:t>callee</a:t>
            </a:r>
            <a:r>
              <a:rPr lang="en-US" altLang="zh-CN" dirty="0">
                <a:ea typeface="宋体" pitchFamily="2" charset="-122"/>
              </a:rPr>
              <a:t> %</a:t>
            </a:r>
            <a:r>
              <a:rPr lang="en-US" altLang="zh-CN" dirty="0" err="1">
                <a:ea typeface="宋体" pitchFamily="2" charset="-122"/>
              </a:rPr>
              <a:t>ebp</a:t>
            </a:r>
            <a:endParaRPr lang="en-US" altLang="zh-CN" dirty="0">
              <a:ea typeface="宋体" pitchFamily="2" charset="-122"/>
            </a:endParaRPr>
          </a:p>
          <a:p>
            <a:pPr marL="450850" indent="-45085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6. </a:t>
            </a:r>
            <a:r>
              <a:rPr lang="en-US" altLang="zh-CN" dirty="0">
                <a:ea typeface="宋体" pitchFamily="2" charset="-122"/>
              </a:rPr>
              <a:t>Save </a:t>
            </a:r>
            <a:r>
              <a:rPr lang="en-US" altLang="zh-CN" dirty="0" err="1">
                <a:ea typeface="宋体" pitchFamily="2" charset="-122"/>
              </a:rPr>
              <a:t>callee</a:t>
            </a:r>
            <a:r>
              <a:rPr lang="en-US" altLang="zh-CN" dirty="0">
                <a:ea typeface="宋体" pitchFamily="2" charset="-122"/>
              </a:rPr>
              <a:t>-save registers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(%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rbx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, %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rbp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, %r12~15)</a:t>
            </a:r>
            <a:endParaRPr lang="en-US" altLang="zh-CN" dirty="0">
              <a:ea typeface="宋体" pitchFamily="2" charset="-122"/>
            </a:endParaRPr>
          </a:p>
          <a:p>
            <a:pPr marL="450850" indent="-45085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7. </a:t>
            </a:r>
            <a:r>
              <a:rPr lang="en-US" altLang="zh-CN" dirty="0">
                <a:ea typeface="宋体" pitchFamily="2" charset="-122"/>
              </a:rPr>
              <a:t>Allocate space for local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variable</a:t>
            </a:r>
          </a:p>
          <a:p>
            <a:pPr marL="450850" indent="-450850">
              <a:lnSpc>
                <a:spcPct val="140000"/>
              </a:lnSpc>
              <a:buFontTx/>
              <a:buNone/>
              <a:defRPr/>
            </a:pP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5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915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2" name="Group 28"/>
          <p:cNvGraphicFramePr>
            <a:graphicFrameLocks noGrp="1"/>
          </p:cNvGraphicFramePr>
          <p:nvPr/>
        </p:nvGraphicFramePr>
        <p:xfrm>
          <a:off x="6721475" y="3505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/>
        </p:nvGraphicFramePr>
        <p:xfrm>
          <a:off x="6721475" y="4191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928" name="Rectangle 13"/>
          <p:cNvSpPr>
            <a:spLocks noChangeArrowheads="1"/>
          </p:cNvSpPr>
          <p:nvPr/>
        </p:nvSpPr>
        <p:spPr bwMode="auto">
          <a:xfrm>
            <a:off x="6721475" y="3124200"/>
            <a:ext cx="1660525" cy="1752600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22929" name="Straight Connector 14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930" name="Group 27"/>
          <p:cNvGrpSpPr>
            <a:grpSpLocks/>
          </p:cNvGrpSpPr>
          <p:nvPr/>
        </p:nvGrpSpPr>
        <p:grpSpPr bwMode="auto">
          <a:xfrm>
            <a:off x="5470525" y="3200400"/>
            <a:ext cx="1250950" cy="1905000"/>
            <a:chOff x="3686" y="2905"/>
            <a:chExt cx="788" cy="1200"/>
          </a:xfrm>
        </p:grpSpPr>
        <p:sp>
          <p:nvSpPr>
            <p:cNvPr id="122932" name="Text Box 16"/>
            <p:cNvSpPr txBox="1">
              <a:spLocks noChangeArrowheads="1"/>
            </p:cNvSpPr>
            <p:nvPr/>
          </p:nvSpPr>
          <p:spPr bwMode="auto">
            <a:xfrm>
              <a:off x="3686" y="2905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22933" name="Text Box 17"/>
            <p:cNvSpPr txBox="1">
              <a:spLocks noChangeArrowheads="1"/>
            </p:cNvSpPr>
            <p:nvPr/>
          </p:nvSpPr>
          <p:spPr bwMode="auto">
            <a:xfrm>
              <a:off x="3696" y="3814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22934" name="Line 18"/>
            <p:cNvSpPr>
              <a:spLocks noChangeShapeType="1"/>
            </p:cNvSpPr>
            <p:nvPr/>
          </p:nvSpPr>
          <p:spPr bwMode="auto">
            <a:xfrm>
              <a:off x="4224" y="304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35" name="Line 19"/>
            <p:cNvSpPr>
              <a:spLocks noChangeShapeType="1"/>
            </p:cNvSpPr>
            <p:nvPr/>
          </p:nvSpPr>
          <p:spPr bwMode="auto">
            <a:xfrm>
              <a:off x="4224" y="3959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" name="弧形 20"/>
          <p:cNvSpPr/>
          <p:nvPr/>
        </p:nvSpPr>
        <p:spPr bwMode="auto">
          <a:xfrm>
            <a:off x="8001000" y="609600"/>
            <a:ext cx="990600" cy="2743200"/>
          </a:xfrm>
          <a:prstGeom prst="arc">
            <a:avLst>
              <a:gd name="adj1" fmla="val 16200009"/>
              <a:gd name="adj2" fmla="val 55062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Put it Together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charset="-122"/>
              </a:rPr>
              <a:t>. . .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n-4. </a:t>
            </a:r>
            <a:r>
              <a:rPr lang="en-US" altLang="zh-CN">
                <a:ea typeface="宋体" charset="-122"/>
              </a:rPr>
              <a:t>save return value in %eax</a:t>
            </a: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>
              <a:ea typeface="宋体" charset="-122"/>
            </a:endParaRPr>
          </a:p>
        </p:txBody>
      </p:sp>
      <p:graphicFrame>
        <p:nvGraphicFramePr>
          <p:cNvPr id="21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28"/>
          <p:cNvGraphicFramePr>
            <a:graphicFrameLocks noGrp="1"/>
          </p:cNvGraphicFramePr>
          <p:nvPr/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963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27" name="Group 28"/>
          <p:cNvGraphicFramePr>
            <a:graphicFrameLocks noGrp="1"/>
          </p:cNvGraphicFramePr>
          <p:nvPr/>
        </p:nvGraphicFramePr>
        <p:xfrm>
          <a:off x="6721475" y="3505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28"/>
          <p:cNvGraphicFramePr>
            <a:graphicFrameLocks noGrp="1"/>
          </p:cNvGraphicFramePr>
          <p:nvPr/>
        </p:nvGraphicFramePr>
        <p:xfrm>
          <a:off x="6721475" y="4191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976" name="Rectangle 28"/>
          <p:cNvSpPr>
            <a:spLocks noChangeArrowheads="1"/>
          </p:cNvSpPr>
          <p:nvPr/>
        </p:nvSpPr>
        <p:spPr bwMode="auto">
          <a:xfrm>
            <a:off x="6721475" y="3124200"/>
            <a:ext cx="1660525" cy="1752600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24977" name="Straight Connector 29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4978" name="Group 27"/>
          <p:cNvGrpSpPr>
            <a:grpSpLocks/>
          </p:cNvGrpSpPr>
          <p:nvPr/>
        </p:nvGrpSpPr>
        <p:grpSpPr bwMode="auto">
          <a:xfrm>
            <a:off x="5470525" y="3200400"/>
            <a:ext cx="1250950" cy="1905000"/>
            <a:chOff x="3686" y="2905"/>
            <a:chExt cx="788" cy="1200"/>
          </a:xfrm>
        </p:grpSpPr>
        <p:sp>
          <p:nvSpPr>
            <p:cNvPr id="124980" name="Text Box 16"/>
            <p:cNvSpPr txBox="1">
              <a:spLocks noChangeArrowheads="1"/>
            </p:cNvSpPr>
            <p:nvPr/>
          </p:nvSpPr>
          <p:spPr bwMode="auto">
            <a:xfrm>
              <a:off x="3686" y="2905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24981" name="Text Box 17"/>
            <p:cNvSpPr txBox="1">
              <a:spLocks noChangeArrowheads="1"/>
            </p:cNvSpPr>
            <p:nvPr/>
          </p:nvSpPr>
          <p:spPr bwMode="auto">
            <a:xfrm>
              <a:off x="3696" y="3814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24982" name="Line 18"/>
            <p:cNvSpPr>
              <a:spLocks noChangeShapeType="1"/>
            </p:cNvSpPr>
            <p:nvPr/>
          </p:nvSpPr>
          <p:spPr bwMode="auto">
            <a:xfrm>
              <a:off x="4224" y="304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83" name="Line 19"/>
            <p:cNvSpPr>
              <a:spLocks noChangeShapeType="1"/>
            </p:cNvSpPr>
            <p:nvPr/>
          </p:nvSpPr>
          <p:spPr bwMode="auto">
            <a:xfrm>
              <a:off x="4224" y="3959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" name="弧形 25"/>
          <p:cNvSpPr/>
          <p:nvPr/>
        </p:nvSpPr>
        <p:spPr bwMode="auto">
          <a:xfrm>
            <a:off x="8001000" y="609600"/>
            <a:ext cx="990600" cy="2743200"/>
          </a:xfrm>
          <a:prstGeom prst="arc">
            <a:avLst>
              <a:gd name="adj1" fmla="val 16200009"/>
              <a:gd name="adj2" fmla="val 55062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4496" y="330313"/>
            <a:ext cx="7592093" cy="762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Put it Together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charset="-122"/>
              </a:rPr>
              <a:t>. . .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n-4. </a:t>
            </a:r>
            <a:r>
              <a:rPr lang="en-US" altLang="zh-CN">
                <a:ea typeface="宋体" charset="-122"/>
              </a:rPr>
              <a:t>save return value in %eax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n-3. </a:t>
            </a:r>
            <a:r>
              <a:rPr lang="en-US" altLang="zh-CN">
                <a:ea typeface="宋体" charset="-122"/>
              </a:rPr>
              <a:t>de-allocate local variable</a:t>
            </a: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>
              <a:ea typeface="宋体" charset="-122"/>
            </a:endParaRPr>
          </a:p>
        </p:txBody>
      </p:sp>
      <p:graphicFrame>
        <p:nvGraphicFramePr>
          <p:cNvPr id="21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28"/>
          <p:cNvGraphicFramePr>
            <a:graphicFrameLocks noGrp="1"/>
          </p:cNvGraphicFramePr>
          <p:nvPr/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011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27" name="Group 28"/>
          <p:cNvGraphicFramePr>
            <a:graphicFrameLocks noGrp="1"/>
          </p:cNvGraphicFramePr>
          <p:nvPr/>
        </p:nvGraphicFramePr>
        <p:xfrm>
          <a:off x="6721475" y="3505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28"/>
          <p:cNvGraphicFramePr>
            <a:graphicFrameLocks noGrp="1"/>
          </p:cNvGraphicFramePr>
          <p:nvPr/>
        </p:nvGraphicFramePr>
        <p:xfrm>
          <a:off x="6721475" y="4191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1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7024" name="Straight Connector 29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7025" name="Group 27"/>
          <p:cNvGrpSpPr>
            <a:grpSpLocks/>
          </p:cNvGrpSpPr>
          <p:nvPr/>
        </p:nvGrpSpPr>
        <p:grpSpPr bwMode="auto">
          <a:xfrm>
            <a:off x="5470525" y="3195638"/>
            <a:ext cx="1250950" cy="1223962"/>
            <a:chOff x="3686" y="2905"/>
            <a:chExt cx="788" cy="771"/>
          </a:xfrm>
        </p:grpSpPr>
        <p:sp>
          <p:nvSpPr>
            <p:cNvPr id="127029" name="Text Box 16"/>
            <p:cNvSpPr txBox="1">
              <a:spLocks noChangeArrowheads="1"/>
            </p:cNvSpPr>
            <p:nvPr/>
          </p:nvSpPr>
          <p:spPr bwMode="auto">
            <a:xfrm>
              <a:off x="3686" y="2905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27030" name="Text Box 17"/>
            <p:cNvSpPr txBox="1">
              <a:spLocks noChangeArrowheads="1"/>
            </p:cNvSpPr>
            <p:nvPr/>
          </p:nvSpPr>
          <p:spPr bwMode="auto">
            <a:xfrm>
              <a:off x="3696" y="3385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27031" name="Line 18"/>
            <p:cNvSpPr>
              <a:spLocks noChangeShapeType="1"/>
            </p:cNvSpPr>
            <p:nvPr/>
          </p:nvSpPr>
          <p:spPr bwMode="auto">
            <a:xfrm>
              <a:off x="4224" y="304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7032" name="Line 19"/>
            <p:cNvSpPr>
              <a:spLocks noChangeShapeType="1"/>
            </p:cNvSpPr>
            <p:nvPr/>
          </p:nvSpPr>
          <p:spPr bwMode="auto">
            <a:xfrm>
              <a:off x="4224" y="3530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21475" y="41910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7027" name="Rectangle 28"/>
          <p:cNvSpPr>
            <a:spLocks noChangeArrowheads="1"/>
          </p:cNvSpPr>
          <p:nvPr/>
        </p:nvSpPr>
        <p:spPr bwMode="auto">
          <a:xfrm>
            <a:off x="6721475" y="3124200"/>
            <a:ext cx="1660525" cy="1066800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6" name="弧形 25"/>
          <p:cNvSpPr/>
          <p:nvPr/>
        </p:nvSpPr>
        <p:spPr bwMode="auto">
          <a:xfrm>
            <a:off x="8001000" y="609600"/>
            <a:ext cx="990600" cy="2743200"/>
          </a:xfrm>
          <a:prstGeom prst="arc">
            <a:avLst>
              <a:gd name="adj1" fmla="val 16200009"/>
              <a:gd name="adj2" fmla="val 55062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/>
              <a:t>Jump to   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r>
              <a:rPr kumimoji="1"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(direct)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/>
              <a:t>                   </a:t>
            </a:r>
            <a:r>
              <a:rPr lang="en-US" altLang="zh-CN" b="1" dirty="0"/>
              <a:t>*operand </a:t>
            </a:r>
            <a:r>
              <a:rPr kumimoji="1"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(indirect)</a:t>
            </a:r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</a:t>
            </a:r>
            <a:r>
              <a:rPr lang="en-US" dirty="0">
                <a:solidFill>
                  <a:srgbClr val="C00000"/>
                </a:solidFill>
              </a:rPr>
              <a:t>next instruction </a:t>
            </a:r>
            <a:r>
              <a:rPr lang="en-US" dirty="0"/>
              <a:t>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>
                <a:solidFill>
                  <a:srgbClr val="980002"/>
                </a:solidFill>
              </a:rPr>
              <a:t>Procedure 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E19C2-EE58-00A6-FBFC-85F81B827004}"/>
              </a:ext>
            </a:extLst>
          </p:cNvPr>
          <p:cNvSpPr/>
          <p:nvPr/>
        </p:nvSpPr>
        <p:spPr>
          <a:xfrm>
            <a:off x="6266287" y="5043487"/>
            <a:ext cx="2133600" cy="90487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pPr lvl="1" indent="-369888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0000FF"/>
                </a:solidFill>
                <a:latin typeface="Comic Sans MS"/>
                <a:ea typeface="宋体" panose="02010600030101010101" pitchFamily="2" charset="-122"/>
              </a:rPr>
              <a:t>pop </a:t>
            </a:r>
            <a:r>
              <a:rPr kumimoji="0" lang="en-US" altLang="zh-CN" b="0" kern="0" dirty="0" err="1">
                <a:solidFill>
                  <a:srgbClr val="0000FF"/>
                </a:solidFill>
                <a:latin typeface="Comic Sans MS"/>
                <a:ea typeface="宋体" panose="02010600030101010101" pitchFamily="2" charset="-122"/>
              </a:rPr>
              <a:t>retaddr</a:t>
            </a:r>
            <a:endParaRPr kumimoji="0" lang="en-US" altLang="zh-CN" b="0" kern="0" dirty="0">
              <a:solidFill>
                <a:srgbClr val="0000FF"/>
              </a:solidFill>
              <a:latin typeface="Comic Sans MS"/>
              <a:ea typeface="宋体" panose="02010600030101010101" pitchFamily="2" charset="-122"/>
            </a:endParaRPr>
          </a:p>
          <a:p>
            <a:pPr lvl="1" indent="-369888">
              <a:spcBef>
                <a:spcPct val="20000"/>
              </a:spcBef>
              <a:defRPr/>
            </a:pPr>
            <a:r>
              <a:rPr kumimoji="0" lang="en-US" altLang="zh-CN" b="0" kern="0" dirty="0" err="1">
                <a:solidFill>
                  <a:srgbClr val="0000FF"/>
                </a:solidFill>
                <a:latin typeface="Comic Sans MS"/>
                <a:ea typeface="宋体" panose="02010600030101010101" pitchFamily="2" charset="-122"/>
              </a:rPr>
              <a:t>jmp</a:t>
            </a:r>
            <a:r>
              <a:rPr kumimoji="0" lang="en-US" altLang="zh-CN" b="0" kern="0" dirty="0">
                <a:solidFill>
                  <a:srgbClr val="0000FF"/>
                </a:solidFill>
                <a:latin typeface="Comic Sans MS"/>
                <a:ea typeface="宋体" panose="02010600030101010101" pitchFamily="2" charset="-122"/>
              </a:rPr>
              <a:t> </a:t>
            </a:r>
            <a:r>
              <a:rPr kumimoji="0" lang="en-US" altLang="zh-CN" b="0" kern="0" dirty="0" err="1">
                <a:solidFill>
                  <a:srgbClr val="0000FF"/>
                </a:solidFill>
                <a:latin typeface="Comic Sans MS"/>
                <a:ea typeface="宋体" panose="02010600030101010101" pitchFamily="2" charset="-122"/>
              </a:rPr>
              <a:t>retaddr</a:t>
            </a:r>
            <a:endParaRPr kumimoji="0" lang="en-US" altLang="zh-CN" b="0" kern="0" dirty="0">
              <a:solidFill>
                <a:srgbClr val="0000FF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267E7-9564-3115-3950-592719597EF9}"/>
              </a:ext>
            </a:extLst>
          </p:cNvPr>
          <p:cNvSpPr/>
          <p:nvPr/>
        </p:nvSpPr>
        <p:spPr>
          <a:xfrm>
            <a:off x="6266287" y="2297906"/>
            <a:ext cx="2133600" cy="90487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pPr lvl="1" indent="-369888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0000FF"/>
                </a:solidFill>
                <a:latin typeface="Comic Sans MS"/>
                <a:ea typeface="宋体" panose="02010600030101010101" pitchFamily="2" charset="-122"/>
              </a:rPr>
              <a:t>push </a:t>
            </a:r>
            <a:r>
              <a:rPr kumimoji="0" lang="en-US" altLang="zh-CN" b="0" kern="0" dirty="0" err="1">
                <a:solidFill>
                  <a:srgbClr val="0000FF"/>
                </a:solidFill>
                <a:latin typeface="Comic Sans MS"/>
                <a:ea typeface="宋体" panose="02010600030101010101" pitchFamily="2" charset="-122"/>
              </a:rPr>
              <a:t>retaddr</a:t>
            </a:r>
            <a:endParaRPr kumimoji="0" lang="en-US" altLang="zh-CN" b="0" kern="0" dirty="0">
              <a:solidFill>
                <a:srgbClr val="0000FF"/>
              </a:solidFill>
              <a:latin typeface="Comic Sans MS"/>
              <a:ea typeface="宋体" panose="02010600030101010101" pitchFamily="2" charset="-122"/>
            </a:endParaRPr>
          </a:p>
          <a:p>
            <a:pPr lvl="1" indent="-369888">
              <a:spcBef>
                <a:spcPct val="20000"/>
              </a:spcBef>
              <a:defRPr/>
            </a:pPr>
            <a:r>
              <a:rPr kumimoji="0" lang="en-US" altLang="zh-CN" b="0" kern="0" dirty="0" err="1">
                <a:solidFill>
                  <a:srgbClr val="0000FF"/>
                </a:solidFill>
                <a:latin typeface="Comic Sans MS"/>
                <a:ea typeface="宋体" panose="02010600030101010101" pitchFamily="2" charset="-122"/>
              </a:rPr>
              <a:t>jmp</a:t>
            </a:r>
            <a:r>
              <a:rPr kumimoji="0" lang="en-US" altLang="zh-CN" b="0" kern="0" dirty="0">
                <a:solidFill>
                  <a:srgbClr val="0000FF"/>
                </a:solidFill>
                <a:latin typeface="Comic Sans MS"/>
                <a:ea typeface="宋体" panose="02010600030101010101" pitchFamily="2" charset="-122"/>
              </a:rPr>
              <a:t> </a:t>
            </a:r>
            <a:r>
              <a:rPr kumimoji="0" lang="en-US" altLang="zh-CN" b="0" kern="0" dirty="0" err="1">
                <a:solidFill>
                  <a:srgbClr val="0000FF"/>
                </a:solidFill>
                <a:latin typeface="Comic Sans MS"/>
                <a:ea typeface="宋体" panose="02010600030101010101" pitchFamily="2" charset="-122"/>
              </a:rPr>
              <a:t>callee</a:t>
            </a:r>
            <a:endParaRPr kumimoji="0" lang="en-US" altLang="zh-CN" b="0" kern="0" dirty="0">
              <a:solidFill>
                <a:srgbClr val="0000FF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9ED968CB-A8F1-B1B5-6017-0EBDE86F03ED}"/>
              </a:ext>
            </a:extLst>
          </p:cNvPr>
          <p:cNvSpPr/>
          <p:nvPr/>
        </p:nvSpPr>
        <p:spPr bwMode="auto">
          <a:xfrm>
            <a:off x="2255413" y="2866857"/>
            <a:ext cx="228600" cy="609600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Put it Together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charset="-122"/>
              </a:rPr>
              <a:t>. . .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n-4. </a:t>
            </a:r>
            <a:r>
              <a:rPr lang="en-US" altLang="zh-CN">
                <a:ea typeface="宋体" charset="-122"/>
              </a:rPr>
              <a:t>save return value in %eax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n-3. </a:t>
            </a:r>
            <a:r>
              <a:rPr lang="en-US" altLang="zh-CN">
                <a:ea typeface="宋体" charset="-122"/>
              </a:rPr>
              <a:t>de-allocate local variable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n-2. </a:t>
            </a:r>
            <a:r>
              <a:rPr lang="en-US" altLang="zh-CN">
                <a:ea typeface="宋体" charset="-122"/>
              </a:rPr>
              <a:t>Restore callee-save registers</a:t>
            </a: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>
              <a:ea typeface="宋体" charset="-122"/>
            </a:endParaRPr>
          </a:p>
        </p:txBody>
      </p:sp>
      <p:graphicFrame>
        <p:nvGraphicFramePr>
          <p:cNvPr id="21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28"/>
          <p:cNvGraphicFramePr>
            <a:graphicFrameLocks noGrp="1"/>
          </p:cNvGraphicFramePr>
          <p:nvPr/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9059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27" name="Group 28"/>
          <p:cNvGraphicFramePr>
            <a:graphicFrameLocks noGrp="1"/>
          </p:cNvGraphicFramePr>
          <p:nvPr/>
        </p:nvGraphicFramePr>
        <p:xfrm>
          <a:off x="6721475" y="3505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28"/>
          <p:cNvGraphicFramePr>
            <a:graphicFrameLocks noGrp="1"/>
          </p:cNvGraphicFramePr>
          <p:nvPr/>
        </p:nvGraphicFramePr>
        <p:xfrm>
          <a:off x="6721475" y="4191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1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9072" name="Straight Connector 29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9073" name="Group 27"/>
          <p:cNvGrpSpPr>
            <a:grpSpLocks/>
          </p:cNvGrpSpPr>
          <p:nvPr/>
        </p:nvGrpSpPr>
        <p:grpSpPr bwMode="auto">
          <a:xfrm>
            <a:off x="4495800" y="3271838"/>
            <a:ext cx="2209800" cy="461962"/>
            <a:chOff x="3072" y="2905"/>
            <a:chExt cx="1392" cy="291"/>
          </a:xfrm>
        </p:grpSpPr>
        <p:sp>
          <p:nvSpPr>
            <p:cNvPr id="129078" name="Text Box 16"/>
            <p:cNvSpPr txBox="1">
              <a:spLocks noChangeArrowheads="1"/>
            </p:cNvSpPr>
            <p:nvPr/>
          </p:nvSpPr>
          <p:spPr bwMode="auto">
            <a:xfrm>
              <a:off x="3686" y="2905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29079" name="Text Box 17"/>
            <p:cNvSpPr txBox="1">
              <a:spLocks noChangeArrowheads="1"/>
            </p:cNvSpPr>
            <p:nvPr/>
          </p:nvSpPr>
          <p:spPr bwMode="auto">
            <a:xfrm>
              <a:off x="3072" y="2905"/>
              <a:ext cx="6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 /</a:t>
              </a:r>
            </a:p>
          </p:txBody>
        </p:sp>
        <p:sp>
          <p:nvSpPr>
            <p:cNvPr id="129080" name="Line 18"/>
            <p:cNvSpPr>
              <a:spLocks noChangeShapeType="1"/>
            </p:cNvSpPr>
            <p:nvPr/>
          </p:nvSpPr>
          <p:spPr bwMode="auto">
            <a:xfrm>
              <a:off x="4224" y="304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21475" y="41910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721475" y="35052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76" name="Rectangle 28"/>
          <p:cNvSpPr>
            <a:spLocks noChangeArrowheads="1"/>
          </p:cNvSpPr>
          <p:nvPr/>
        </p:nvSpPr>
        <p:spPr bwMode="auto">
          <a:xfrm>
            <a:off x="6721475" y="3124200"/>
            <a:ext cx="1660525" cy="385763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6" name="弧形 25"/>
          <p:cNvSpPr/>
          <p:nvPr/>
        </p:nvSpPr>
        <p:spPr bwMode="auto">
          <a:xfrm>
            <a:off x="8001000" y="609600"/>
            <a:ext cx="990600" cy="2743200"/>
          </a:xfrm>
          <a:prstGeom prst="arc">
            <a:avLst>
              <a:gd name="adj1" fmla="val 16200009"/>
              <a:gd name="adj2" fmla="val 55062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Put it Together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charset="-122"/>
              </a:rPr>
              <a:t>. . .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n-4. </a:t>
            </a:r>
            <a:r>
              <a:rPr lang="en-US" altLang="zh-CN">
                <a:ea typeface="宋体" charset="-122"/>
              </a:rPr>
              <a:t>save return value in %eax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n-3. </a:t>
            </a:r>
            <a:r>
              <a:rPr lang="en-US" altLang="zh-CN">
                <a:ea typeface="宋体" charset="-122"/>
              </a:rPr>
              <a:t>de-allocate local variable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n-2. </a:t>
            </a:r>
            <a:r>
              <a:rPr lang="en-US" altLang="zh-CN">
                <a:ea typeface="宋体" charset="-122"/>
              </a:rPr>
              <a:t>Restore callee-save registers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n-1. </a:t>
            </a:r>
            <a:r>
              <a:rPr lang="en-US" altLang="zh-CN">
                <a:ea typeface="宋体" charset="-122"/>
              </a:rPr>
              <a:t>Restore caller %ebp</a:t>
            </a: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>
              <a:ea typeface="宋体" charset="-122"/>
            </a:endParaRPr>
          </a:p>
        </p:txBody>
      </p:sp>
      <p:graphicFrame>
        <p:nvGraphicFramePr>
          <p:cNvPr id="21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28"/>
          <p:cNvGraphicFramePr>
            <a:graphicFrameLocks noGrp="1"/>
          </p:cNvGraphicFramePr>
          <p:nvPr/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28"/>
          <p:cNvGraphicFramePr>
            <a:graphicFrameLocks noGrp="1"/>
          </p:cNvGraphicFramePr>
          <p:nvPr/>
        </p:nvGraphicFramePr>
        <p:xfrm>
          <a:off x="6721475" y="3505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28"/>
          <p:cNvGraphicFramePr>
            <a:graphicFrameLocks noGrp="1"/>
          </p:cNvGraphicFramePr>
          <p:nvPr/>
        </p:nvGraphicFramePr>
        <p:xfrm>
          <a:off x="6721475" y="4191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1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21475" y="41910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721475" y="35052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1121" name="Group 27"/>
          <p:cNvGrpSpPr>
            <a:grpSpLocks/>
          </p:cNvGrpSpPr>
          <p:nvPr/>
        </p:nvGrpSpPr>
        <p:grpSpPr bwMode="auto">
          <a:xfrm>
            <a:off x="5470525" y="457200"/>
            <a:ext cx="1250950" cy="2895600"/>
            <a:chOff x="3686" y="1657"/>
            <a:chExt cx="788" cy="1824"/>
          </a:xfrm>
        </p:grpSpPr>
        <p:sp>
          <p:nvSpPr>
            <p:cNvPr id="131124" name="Text Box 16"/>
            <p:cNvSpPr txBox="1">
              <a:spLocks noChangeArrowheads="1"/>
            </p:cNvSpPr>
            <p:nvPr/>
          </p:nvSpPr>
          <p:spPr bwMode="auto">
            <a:xfrm>
              <a:off x="3686" y="1657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31125" name="Text Box 17"/>
            <p:cNvSpPr txBox="1">
              <a:spLocks noChangeArrowheads="1"/>
            </p:cNvSpPr>
            <p:nvPr/>
          </p:nvSpPr>
          <p:spPr bwMode="auto">
            <a:xfrm>
              <a:off x="3696" y="3190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31126" name="Line 18"/>
            <p:cNvSpPr>
              <a:spLocks noChangeShapeType="1"/>
            </p:cNvSpPr>
            <p:nvPr/>
          </p:nvSpPr>
          <p:spPr bwMode="auto">
            <a:xfrm>
              <a:off x="4224" y="180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27" name="Line 19"/>
            <p:cNvSpPr>
              <a:spLocks noChangeShapeType="1"/>
            </p:cNvSpPr>
            <p:nvPr/>
          </p:nvSpPr>
          <p:spPr bwMode="auto">
            <a:xfrm>
              <a:off x="4224" y="3335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721475" y="3124200"/>
            <a:ext cx="1660525" cy="381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123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Put it Together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6858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. . .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n-4. </a:t>
            </a:r>
            <a:r>
              <a:rPr lang="en-US" altLang="zh-CN" dirty="0">
                <a:ea typeface="宋体" charset="-122"/>
              </a:rPr>
              <a:t>save return value in %</a:t>
            </a:r>
            <a:r>
              <a:rPr lang="en-US" altLang="zh-CN" dirty="0" err="1">
                <a:ea typeface="宋体" charset="-122"/>
              </a:rPr>
              <a:t>eax</a:t>
            </a:r>
            <a:endParaRPr lang="en-US" altLang="zh-CN" dirty="0">
              <a:ea typeface="宋体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n-3. </a:t>
            </a:r>
            <a:r>
              <a:rPr lang="en-US" altLang="zh-CN" dirty="0">
                <a:ea typeface="宋体" charset="-122"/>
              </a:rPr>
              <a:t>de-allocate local variable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n-2. </a:t>
            </a:r>
            <a:r>
              <a:rPr lang="en-US" altLang="zh-CN" dirty="0">
                <a:ea typeface="宋体" charset="-122"/>
              </a:rPr>
              <a:t>Restore callee-save registers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n-1. </a:t>
            </a:r>
            <a:r>
              <a:rPr lang="en-US" altLang="zh-CN" dirty="0">
                <a:ea typeface="宋体" charset="-122"/>
              </a:rPr>
              <a:t>Restore caller %</a:t>
            </a:r>
            <a:r>
              <a:rPr lang="en-US" altLang="zh-CN" dirty="0" err="1">
                <a:ea typeface="宋体" charset="-122"/>
              </a:rPr>
              <a:t>ebp</a:t>
            </a:r>
            <a:endParaRPr lang="en-US" altLang="zh-CN" dirty="0">
              <a:ea typeface="宋体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n. </a:t>
            </a:r>
            <a:r>
              <a:rPr lang="en-US" altLang="zh-CN" dirty="0">
                <a:ea typeface="宋体" charset="-122"/>
              </a:rPr>
              <a:t>Ret instruction</a:t>
            </a:r>
          </a:p>
          <a:p>
            <a:pPr marL="1071563" lvl="1" indent="-268288"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pop return address</a:t>
            </a:r>
          </a:p>
          <a:p>
            <a:pPr marL="1071563" lvl="1" indent="-268288"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Transfer control to caller</a:t>
            </a:r>
          </a:p>
        </p:txBody>
      </p:sp>
      <p:graphicFrame>
        <p:nvGraphicFramePr>
          <p:cNvPr id="21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28"/>
          <p:cNvGraphicFramePr>
            <a:graphicFrameLocks noGrp="1"/>
          </p:cNvGraphicFramePr>
          <p:nvPr/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28"/>
          <p:cNvGraphicFramePr>
            <a:graphicFrameLocks noGrp="1"/>
          </p:cNvGraphicFramePr>
          <p:nvPr/>
        </p:nvGraphicFramePr>
        <p:xfrm>
          <a:off x="6721475" y="3505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28"/>
          <p:cNvGraphicFramePr>
            <a:graphicFrameLocks noGrp="1"/>
          </p:cNvGraphicFramePr>
          <p:nvPr/>
        </p:nvGraphicFramePr>
        <p:xfrm>
          <a:off x="6721475" y="4191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1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21475" y="41910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721475" y="35052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169" name="Group 27"/>
          <p:cNvGrpSpPr>
            <a:grpSpLocks/>
          </p:cNvGrpSpPr>
          <p:nvPr/>
        </p:nvGrpSpPr>
        <p:grpSpPr bwMode="auto">
          <a:xfrm>
            <a:off x="5470525" y="452438"/>
            <a:ext cx="1250950" cy="2519362"/>
            <a:chOff x="3686" y="1657"/>
            <a:chExt cx="788" cy="1587"/>
          </a:xfrm>
        </p:grpSpPr>
        <p:sp>
          <p:nvSpPr>
            <p:cNvPr id="133173" name="Text Box 16"/>
            <p:cNvSpPr txBox="1">
              <a:spLocks noChangeArrowheads="1"/>
            </p:cNvSpPr>
            <p:nvPr/>
          </p:nvSpPr>
          <p:spPr bwMode="auto">
            <a:xfrm>
              <a:off x="3686" y="1657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33174" name="Text Box 17"/>
            <p:cNvSpPr txBox="1">
              <a:spLocks noChangeArrowheads="1"/>
            </p:cNvSpPr>
            <p:nvPr/>
          </p:nvSpPr>
          <p:spPr bwMode="auto">
            <a:xfrm>
              <a:off x="3696" y="2953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33175" name="Line 18"/>
            <p:cNvSpPr>
              <a:spLocks noChangeShapeType="1"/>
            </p:cNvSpPr>
            <p:nvPr/>
          </p:nvSpPr>
          <p:spPr bwMode="auto">
            <a:xfrm>
              <a:off x="4224" y="180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176" name="Line 19"/>
            <p:cNvSpPr>
              <a:spLocks noChangeShapeType="1"/>
            </p:cNvSpPr>
            <p:nvPr/>
          </p:nvSpPr>
          <p:spPr bwMode="auto">
            <a:xfrm>
              <a:off x="4224" y="3098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721475" y="3124200"/>
            <a:ext cx="1660525" cy="381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721475" y="2743200"/>
            <a:ext cx="1660525" cy="381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72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3622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Example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/>
          <a:lstStyle/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int swap_add(int *xp, int *yp)</a:t>
            </a: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2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{</a:t>
            </a: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3 	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int x = *xp;</a:t>
            </a: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4 	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int y = *yp;</a:t>
            </a: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5</a:t>
            </a: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6 	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*xp = y;</a:t>
            </a: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7 	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*yp = x;</a:t>
            </a: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8 	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return x + y;</a:t>
            </a: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9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}</a:t>
            </a: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10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Example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11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int caller()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12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13    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int arg1 = 534;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14    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int arg2 = 1057;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15    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int sum = swap_add(&amp;arg1, &amp;arg2);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16    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int diff = arg1 - arg2;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18    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return sum * diff;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19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}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Example</a:t>
            </a:r>
          </a:p>
        </p:txBody>
      </p:sp>
      <p:graphicFrame>
        <p:nvGraphicFramePr>
          <p:cNvPr id="1094691" name="Group 35"/>
          <p:cNvGraphicFramePr>
            <a:graphicFrameLocks noGrp="1"/>
          </p:cNvGraphicFramePr>
          <p:nvPr>
            <p:ph type="tbl" idx="1"/>
          </p:nvPr>
        </p:nvGraphicFramePr>
        <p:xfrm>
          <a:off x="5257800" y="2057400"/>
          <a:ext cx="2174875" cy="1584336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1057(arg2)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-8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534(arg1)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-12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9283" name="Text Box 28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39284" name="Rectangle 29"/>
          <p:cNvSpPr>
            <a:spLocks noChangeArrowheads="1"/>
          </p:cNvSpPr>
          <p:nvPr/>
        </p:nvSpPr>
        <p:spPr bwMode="auto">
          <a:xfrm>
            <a:off x="381000" y="1533525"/>
            <a:ext cx="50165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Before 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int sum = swap_add(&amp;arg1, &amp;arg2);</a:t>
            </a: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39285" name="Group 38"/>
          <p:cNvGrpSpPr>
            <a:grpSpLocks/>
          </p:cNvGrpSpPr>
          <p:nvPr/>
        </p:nvGrpSpPr>
        <p:grpSpPr bwMode="auto">
          <a:xfrm>
            <a:off x="7469188" y="2182813"/>
            <a:ext cx="1370012" cy="396875"/>
            <a:chOff x="4465" y="1423"/>
            <a:chExt cx="863" cy="250"/>
          </a:xfrm>
        </p:grpSpPr>
        <p:sp>
          <p:nvSpPr>
            <p:cNvPr id="139289" name="Text Box 32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39290" name="Line 37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9286" name="Group 39"/>
          <p:cNvGrpSpPr>
            <a:grpSpLocks/>
          </p:cNvGrpSpPr>
          <p:nvPr/>
        </p:nvGrpSpPr>
        <p:grpSpPr bwMode="auto">
          <a:xfrm>
            <a:off x="7467600" y="2971800"/>
            <a:ext cx="1327150" cy="396875"/>
            <a:chOff x="4465" y="1423"/>
            <a:chExt cx="836" cy="250"/>
          </a:xfrm>
        </p:grpSpPr>
        <p:sp>
          <p:nvSpPr>
            <p:cNvPr id="139287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39288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Parameter Passing</a:t>
            </a:r>
          </a:p>
        </p:txBody>
      </p:sp>
      <p:graphicFrame>
        <p:nvGraphicFramePr>
          <p:cNvPr id="1098787" name="Group 35"/>
          <p:cNvGraphicFramePr>
            <a:graphicFrameLocks noGrp="1"/>
          </p:cNvGraphicFramePr>
          <p:nvPr>
            <p:ph type="tbl" idx="1"/>
          </p:nvPr>
        </p:nvGraphicFramePr>
        <p:xfrm>
          <a:off x="5257800" y="2057400"/>
          <a:ext cx="2174875" cy="1584336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1057(arg2)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-8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534(arg1)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-12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&amp;arg2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1331" name="Text Box 25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41332" name="Rectangle 26"/>
          <p:cNvSpPr>
            <a:spLocks noChangeArrowheads="1"/>
          </p:cNvSpPr>
          <p:nvPr/>
        </p:nvSpPr>
        <p:spPr bwMode="auto">
          <a:xfrm>
            <a:off x="546100" y="1524000"/>
            <a:ext cx="430371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 	leal -4(%ebp),%eax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Compute &amp;arg2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2 	pushl 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Push &amp;arg2</a:t>
            </a:r>
          </a:p>
        </p:txBody>
      </p:sp>
      <p:grpSp>
        <p:nvGrpSpPr>
          <p:cNvPr id="141333" name="Group 27"/>
          <p:cNvGrpSpPr>
            <a:grpSpLocks/>
          </p:cNvGrpSpPr>
          <p:nvPr/>
        </p:nvGrpSpPr>
        <p:grpSpPr bwMode="auto">
          <a:xfrm>
            <a:off x="7469188" y="2182813"/>
            <a:ext cx="1370012" cy="396875"/>
            <a:chOff x="4465" y="1423"/>
            <a:chExt cx="863" cy="250"/>
          </a:xfrm>
        </p:grpSpPr>
        <p:sp>
          <p:nvSpPr>
            <p:cNvPr id="141337" name="Text Box 28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41338" name="Line 29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1334" name="Group 30"/>
          <p:cNvGrpSpPr>
            <a:grpSpLocks/>
          </p:cNvGrpSpPr>
          <p:nvPr/>
        </p:nvGrpSpPr>
        <p:grpSpPr bwMode="auto">
          <a:xfrm>
            <a:off x="7467600" y="3352800"/>
            <a:ext cx="1327150" cy="396875"/>
            <a:chOff x="4465" y="1423"/>
            <a:chExt cx="836" cy="250"/>
          </a:xfrm>
        </p:grpSpPr>
        <p:sp>
          <p:nvSpPr>
            <p:cNvPr id="141335" name="Text Box 31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41336" name="Line 32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Parameter Passing</a:t>
            </a:r>
          </a:p>
        </p:txBody>
      </p:sp>
      <p:graphicFrame>
        <p:nvGraphicFramePr>
          <p:cNvPr id="1099814" name="Group 38"/>
          <p:cNvGraphicFramePr>
            <a:graphicFrameLocks noGrp="1"/>
          </p:cNvGraphicFramePr>
          <p:nvPr>
            <p:ph type="tbl" idx="1"/>
          </p:nvPr>
        </p:nvGraphicFramePr>
        <p:xfrm>
          <a:off x="5257800" y="2057400"/>
          <a:ext cx="2174875" cy="198120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&amp;arg2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&amp;arg1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382" name="Text Box 25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43383" name="Rectangle 26"/>
          <p:cNvSpPr>
            <a:spLocks noChangeArrowheads="1"/>
          </p:cNvSpPr>
          <p:nvPr/>
        </p:nvSpPr>
        <p:spPr bwMode="auto">
          <a:xfrm>
            <a:off x="546100" y="1524000"/>
            <a:ext cx="4303713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 	leal -4(%ebp),%eax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Compute &amp;arg2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2 	pushl 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Push &amp;arg2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3 	leal -8(%ebp),%eax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Compute &amp;arg1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4 	pushl 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Push &amp;arg1</a:t>
            </a:r>
          </a:p>
        </p:txBody>
      </p:sp>
      <p:grpSp>
        <p:nvGrpSpPr>
          <p:cNvPr id="143384" name="Group 27"/>
          <p:cNvGrpSpPr>
            <a:grpSpLocks/>
          </p:cNvGrpSpPr>
          <p:nvPr/>
        </p:nvGrpSpPr>
        <p:grpSpPr bwMode="auto">
          <a:xfrm>
            <a:off x="7469188" y="2182813"/>
            <a:ext cx="1370012" cy="396875"/>
            <a:chOff x="4465" y="1423"/>
            <a:chExt cx="863" cy="250"/>
          </a:xfrm>
        </p:grpSpPr>
        <p:sp>
          <p:nvSpPr>
            <p:cNvPr id="143388" name="Text Box 28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43389" name="Line 29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385" name="Group 30"/>
          <p:cNvGrpSpPr>
            <a:grpSpLocks/>
          </p:cNvGrpSpPr>
          <p:nvPr/>
        </p:nvGrpSpPr>
        <p:grpSpPr bwMode="auto">
          <a:xfrm>
            <a:off x="7467600" y="3794125"/>
            <a:ext cx="1327150" cy="396875"/>
            <a:chOff x="4465" y="1423"/>
            <a:chExt cx="836" cy="250"/>
          </a:xfrm>
        </p:grpSpPr>
        <p:sp>
          <p:nvSpPr>
            <p:cNvPr id="143386" name="Text Box 31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43387" name="Line 32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Call Instruction</a:t>
            </a:r>
          </a:p>
        </p:txBody>
      </p:sp>
      <p:graphicFrame>
        <p:nvGraphicFramePr>
          <p:cNvPr id="1100848" name="Group 4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238887897"/>
              </p:ext>
            </p:extLst>
          </p:nvPr>
        </p:nvGraphicFramePr>
        <p:xfrm>
          <a:off x="5257800" y="2057400"/>
          <a:ext cx="2174875" cy="2378076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1057(arg2)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-8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534(arg1)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-12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&amp;arg2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-16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&amp;arg1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-20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Addr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5433" name="Text Box 28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45434" name="Rectangle 29"/>
          <p:cNvSpPr>
            <a:spLocks noChangeArrowheads="1"/>
          </p:cNvSpPr>
          <p:nvPr/>
        </p:nvSpPr>
        <p:spPr bwMode="auto">
          <a:xfrm>
            <a:off x="546100" y="1524000"/>
            <a:ext cx="57404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 	leal -4(%ebp),%eax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Compute &amp;arg2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2 	pushl 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Push &amp;arg2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3 	leal -8(%ebp),%eax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Compute &amp;arg1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4 	pushl %eax 	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Push &amp;arg1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5 	 call swap_add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Call the swap_add function</a:t>
            </a:r>
          </a:p>
        </p:txBody>
      </p:sp>
      <p:grpSp>
        <p:nvGrpSpPr>
          <p:cNvPr id="145435" name="Group 30"/>
          <p:cNvGrpSpPr>
            <a:grpSpLocks/>
          </p:cNvGrpSpPr>
          <p:nvPr/>
        </p:nvGrpSpPr>
        <p:grpSpPr bwMode="auto">
          <a:xfrm>
            <a:off x="7469188" y="2182813"/>
            <a:ext cx="1370012" cy="396875"/>
            <a:chOff x="4465" y="1423"/>
            <a:chExt cx="863" cy="250"/>
          </a:xfrm>
        </p:grpSpPr>
        <p:sp>
          <p:nvSpPr>
            <p:cNvPr id="145439" name="Text Box 31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45440" name="Line 32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5436" name="Group 33"/>
          <p:cNvGrpSpPr>
            <a:grpSpLocks/>
          </p:cNvGrpSpPr>
          <p:nvPr/>
        </p:nvGrpSpPr>
        <p:grpSpPr bwMode="auto">
          <a:xfrm>
            <a:off x="7467600" y="4175125"/>
            <a:ext cx="1327150" cy="396875"/>
            <a:chOff x="4465" y="1423"/>
            <a:chExt cx="836" cy="250"/>
          </a:xfrm>
        </p:grpSpPr>
        <p:sp>
          <p:nvSpPr>
            <p:cNvPr id="145437" name="Text Box 34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45438" name="Line 35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Setup code in swap_add</a:t>
            </a:r>
          </a:p>
        </p:txBody>
      </p:sp>
      <p:graphicFrame>
        <p:nvGraphicFramePr>
          <p:cNvPr id="1102851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490624650"/>
              </p:ext>
            </p:extLst>
          </p:nvPr>
        </p:nvGraphicFramePr>
        <p:xfrm>
          <a:off x="5257800" y="2057400"/>
          <a:ext cx="2174875" cy="2778125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Saved %ebp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1057(arg2)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-8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534(arg1)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yp(&amp;arg2)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-16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-24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7484" name="Text Box 34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47485" name="Rectangle 35"/>
          <p:cNvSpPr>
            <a:spLocks noChangeArrowheads="1"/>
          </p:cNvSpPr>
          <p:nvPr/>
        </p:nvSpPr>
        <p:spPr bwMode="auto">
          <a:xfrm>
            <a:off x="546100" y="1524000"/>
            <a:ext cx="47117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swap_add: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 	pushl %ebp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Save old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%ebp</a:t>
            </a:r>
            <a:endParaRPr lang="en-US" altLang="zh-CN" sz="2400" i="1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47486" name="Group 36"/>
          <p:cNvGrpSpPr>
            <a:grpSpLocks/>
          </p:cNvGrpSpPr>
          <p:nvPr/>
        </p:nvGrpSpPr>
        <p:grpSpPr bwMode="auto">
          <a:xfrm>
            <a:off x="7469188" y="2182813"/>
            <a:ext cx="1370012" cy="396875"/>
            <a:chOff x="4465" y="1423"/>
            <a:chExt cx="863" cy="250"/>
          </a:xfrm>
        </p:grpSpPr>
        <p:sp>
          <p:nvSpPr>
            <p:cNvPr id="147490" name="Text Box 37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47491" name="Line 38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7487" name="Group 39"/>
          <p:cNvGrpSpPr>
            <a:grpSpLocks/>
          </p:cNvGrpSpPr>
          <p:nvPr/>
        </p:nvGrpSpPr>
        <p:grpSpPr bwMode="auto">
          <a:xfrm>
            <a:off x="7467600" y="4556125"/>
            <a:ext cx="1327150" cy="396875"/>
            <a:chOff x="4465" y="1423"/>
            <a:chExt cx="836" cy="250"/>
          </a:xfrm>
        </p:grpSpPr>
        <p:sp>
          <p:nvSpPr>
            <p:cNvPr id="147488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47489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#1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Setup code in swap_add</a:t>
            </a:r>
          </a:p>
        </p:txBody>
      </p:sp>
      <p:graphicFrame>
        <p:nvGraphicFramePr>
          <p:cNvPr id="1103875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480514484"/>
              </p:ext>
            </p:extLst>
          </p:nvPr>
        </p:nvGraphicFramePr>
        <p:xfrm>
          <a:off x="5257800" y="2057400"/>
          <a:ext cx="2174875" cy="2773386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24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1057(arg2)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16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534(arg1)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12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yp(&amp;arg2)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8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9532" name="Text Box 34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49533" name="Rectangle 35"/>
          <p:cNvSpPr>
            <a:spLocks noChangeArrowheads="1"/>
          </p:cNvSpPr>
          <p:nvPr/>
        </p:nvSpPr>
        <p:spPr bwMode="auto">
          <a:xfrm>
            <a:off x="546100" y="1524000"/>
            <a:ext cx="47117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swap_add: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 	pushl %ebp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             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Save old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%ebp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2 	movl %esp,%ebp 	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       Set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%ebp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as frame pointer</a:t>
            </a:r>
          </a:p>
        </p:txBody>
      </p:sp>
      <p:sp>
        <p:nvSpPr>
          <p:cNvPr id="149534" name="Text Box 36"/>
          <p:cNvSpPr txBox="1">
            <a:spLocks noChangeArrowheads="1"/>
          </p:cNvSpPr>
          <p:nvPr/>
        </p:nvSpPr>
        <p:spPr bwMode="auto">
          <a:xfrm>
            <a:off x="8005763" y="2182813"/>
            <a:ext cx="83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%ebp</a:t>
            </a:r>
          </a:p>
        </p:txBody>
      </p:sp>
      <p:grpSp>
        <p:nvGrpSpPr>
          <p:cNvPr id="149535" name="Group 37"/>
          <p:cNvGrpSpPr>
            <a:grpSpLocks/>
          </p:cNvGrpSpPr>
          <p:nvPr/>
        </p:nvGrpSpPr>
        <p:grpSpPr bwMode="auto">
          <a:xfrm>
            <a:off x="7467600" y="4556125"/>
            <a:ext cx="1327150" cy="396875"/>
            <a:chOff x="4465" y="1423"/>
            <a:chExt cx="836" cy="250"/>
          </a:xfrm>
        </p:grpSpPr>
        <p:sp>
          <p:nvSpPr>
            <p:cNvPr id="149538" name="Text Box 38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49539" name="Line 39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9536" name="Line 40"/>
          <p:cNvSpPr>
            <a:spLocks noChangeShapeType="1"/>
          </p:cNvSpPr>
          <p:nvPr/>
        </p:nvSpPr>
        <p:spPr bwMode="auto">
          <a:xfrm flipH="1">
            <a:off x="7469188" y="2514600"/>
            <a:ext cx="684212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7" name="Text Box 41"/>
          <p:cNvSpPr txBox="1">
            <a:spLocks noChangeArrowheads="1"/>
          </p:cNvSpPr>
          <p:nvPr/>
        </p:nvSpPr>
        <p:spPr bwMode="auto">
          <a:xfrm>
            <a:off x="5181600" y="4937125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swap_add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Setup code in swap_add</a:t>
            </a:r>
          </a:p>
        </p:txBody>
      </p:sp>
      <p:graphicFrame>
        <p:nvGraphicFramePr>
          <p:cNvPr id="1101879" name="Group 5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19158336"/>
              </p:ext>
            </p:extLst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1583" name="Text Box 31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51584" name="Rectangle 32"/>
          <p:cNvSpPr>
            <a:spLocks noChangeArrowheads="1"/>
          </p:cNvSpPr>
          <p:nvPr/>
        </p:nvSpPr>
        <p:spPr bwMode="auto">
          <a:xfrm>
            <a:off x="546100" y="1524000"/>
            <a:ext cx="47117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Times New Roman" charset="0"/>
              </a:rPr>
              <a:t>swap_add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: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charset="0"/>
              </a:rPr>
              <a:t>1 	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charset="0"/>
              </a:rPr>
              <a:t>pushl</a:t>
            </a:r>
            <a:r>
              <a:rPr lang="en-US" altLang="zh-CN" sz="2400" dirty="0">
                <a:solidFill>
                  <a:srgbClr val="0000FF"/>
                </a:solidFill>
                <a:latin typeface="Times New Roman" charset="0"/>
              </a:rPr>
              <a:t> %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charset="0"/>
              </a:rPr>
              <a:t>ebp</a:t>
            </a:r>
            <a:r>
              <a:rPr lang="en-US" altLang="zh-CN" sz="2400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			                    </a:t>
            </a:r>
            <a:r>
              <a:rPr lang="en-US" altLang="zh-CN" sz="2400" i="1" dirty="0">
                <a:solidFill>
                  <a:srgbClr val="000000"/>
                </a:solidFill>
                <a:latin typeface="Times New Roman" charset="0"/>
              </a:rPr>
              <a:t>Save old 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%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charset="0"/>
              </a:rPr>
              <a:t>ebp</a:t>
            </a:r>
            <a:endParaRPr lang="en-US" altLang="zh-CN" sz="2400" dirty="0">
              <a:solidFill>
                <a:srgbClr val="000000"/>
              </a:solidFill>
              <a:latin typeface="Times New Roman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charset="0"/>
              </a:rPr>
              <a:t>2 	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charset="0"/>
              </a:rPr>
              <a:t>movl</a:t>
            </a:r>
            <a:r>
              <a:rPr lang="en-US" altLang="zh-CN" sz="2400" dirty="0">
                <a:solidFill>
                  <a:srgbClr val="0000FF"/>
                </a:solidFill>
                <a:latin typeface="Times New Roman" charset="0"/>
              </a:rPr>
              <a:t> %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charset="0"/>
              </a:rPr>
              <a:t>esp</a:t>
            </a:r>
            <a:r>
              <a:rPr lang="en-US" altLang="zh-CN" sz="2400" dirty="0">
                <a:solidFill>
                  <a:srgbClr val="0000FF"/>
                </a:solidFill>
                <a:latin typeface="Times New Roman" charset="0"/>
              </a:rPr>
              <a:t>,%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charset="0"/>
              </a:rPr>
              <a:t>ebp</a:t>
            </a:r>
            <a:r>
              <a:rPr lang="en-US" altLang="zh-CN" sz="2400" dirty="0">
                <a:solidFill>
                  <a:srgbClr val="0000FF"/>
                </a:solidFill>
                <a:latin typeface="Times New Roman" charset="0"/>
              </a:rPr>
              <a:t> 	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400" i="1" dirty="0">
                <a:solidFill>
                  <a:srgbClr val="000000"/>
                </a:solidFill>
                <a:latin typeface="Times New Roman" charset="0"/>
              </a:rPr>
              <a:t>	       Set 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%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charset="0"/>
              </a:rPr>
              <a:t>ebp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latin typeface="Times New Roman" charset="0"/>
              </a:rPr>
              <a:t>as frame pointer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charset="0"/>
              </a:rPr>
              <a:t>pushl</a:t>
            </a:r>
            <a:r>
              <a:rPr lang="en-US" altLang="zh-CN" sz="2400" dirty="0">
                <a:solidFill>
                  <a:srgbClr val="0000FF"/>
                </a:solidFill>
                <a:latin typeface="Times New Roman" charset="0"/>
              </a:rPr>
              <a:t> %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charset="0"/>
              </a:rPr>
              <a:t>ebx</a:t>
            </a:r>
            <a:endParaRPr lang="en-US" altLang="zh-CN" sz="2400" dirty="0">
              <a:solidFill>
                <a:srgbClr val="0000FF"/>
              </a:solidFill>
              <a:latin typeface="Times New Roman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		                          Save %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charset="0"/>
              </a:rPr>
              <a:t>ebx</a:t>
            </a:r>
            <a:endParaRPr lang="en-US" altLang="zh-CN" sz="2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51585" name="Group 36"/>
          <p:cNvGrpSpPr>
            <a:grpSpLocks/>
          </p:cNvGrpSpPr>
          <p:nvPr/>
        </p:nvGrpSpPr>
        <p:grpSpPr bwMode="auto">
          <a:xfrm>
            <a:off x="7467600" y="5013325"/>
            <a:ext cx="1327150" cy="396875"/>
            <a:chOff x="4465" y="1423"/>
            <a:chExt cx="836" cy="250"/>
          </a:xfrm>
        </p:grpSpPr>
        <p:sp>
          <p:nvSpPr>
            <p:cNvPr id="151590" name="Text Box 37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51591" name="Line 38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586" name="Group 56"/>
          <p:cNvGrpSpPr>
            <a:grpSpLocks/>
          </p:cNvGrpSpPr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51588" name="Text Box 57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51589" name="Line 58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1587" name="Text Box 59"/>
          <p:cNvSpPr txBox="1">
            <a:spLocks noChangeArrowheads="1"/>
          </p:cNvSpPr>
          <p:nvPr/>
        </p:nvSpPr>
        <p:spPr bwMode="auto">
          <a:xfrm>
            <a:off x="51816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swap_add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Body code in swap_add</a:t>
            </a:r>
          </a:p>
        </p:txBody>
      </p:sp>
      <p:graphicFrame>
        <p:nvGraphicFramePr>
          <p:cNvPr id="110694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136106261"/>
              </p:ext>
            </p:extLst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3631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grpSp>
        <p:nvGrpSpPr>
          <p:cNvPr id="153632" name="Group 39"/>
          <p:cNvGrpSpPr>
            <a:grpSpLocks/>
          </p:cNvGrpSpPr>
          <p:nvPr/>
        </p:nvGrpSpPr>
        <p:grpSpPr bwMode="auto">
          <a:xfrm>
            <a:off x="7467600" y="5013325"/>
            <a:ext cx="1327150" cy="396875"/>
            <a:chOff x="4465" y="1423"/>
            <a:chExt cx="836" cy="250"/>
          </a:xfrm>
        </p:grpSpPr>
        <p:sp>
          <p:nvSpPr>
            <p:cNvPr id="153640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53641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33" name="Group 42"/>
          <p:cNvGrpSpPr>
            <a:grpSpLocks/>
          </p:cNvGrpSpPr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53638" name="Text Box 43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53639" name="Line 44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34" name="Text Box 45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swap_add</a:t>
            </a:r>
          </a:p>
        </p:txBody>
      </p:sp>
      <p:sp>
        <p:nvSpPr>
          <p:cNvPr id="153635" name="Text Box 46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xp(=&amp;arg1=%ebp+16)</a:t>
            </a:r>
          </a:p>
        </p:txBody>
      </p:sp>
      <p:sp>
        <p:nvSpPr>
          <p:cNvPr id="153636" name="Text Box 47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%edx</a:t>
            </a:r>
          </a:p>
        </p:txBody>
      </p:sp>
      <p:sp>
        <p:nvSpPr>
          <p:cNvPr id="153637" name="Rectangle 38"/>
          <p:cNvSpPr>
            <a:spLocks noChangeArrowheads="1"/>
          </p:cNvSpPr>
          <p:nvPr/>
        </p:nvSpPr>
        <p:spPr bwMode="auto">
          <a:xfrm>
            <a:off x="546100" y="1598613"/>
            <a:ext cx="44069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5 	movl 8(%ebp),%edx 	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Get xp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Body code in swap_add</a:t>
            </a:r>
          </a:p>
        </p:txBody>
      </p:sp>
      <p:graphicFrame>
        <p:nvGraphicFramePr>
          <p:cNvPr id="1107971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09380259"/>
              </p:ext>
            </p:extLst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5679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grpSp>
        <p:nvGrpSpPr>
          <p:cNvPr id="155680" name="Group 39"/>
          <p:cNvGrpSpPr>
            <a:grpSpLocks/>
          </p:cNvGrpSpPr>
          <p:nvPr/>
        </p:nvGrpSpPr>
        <p:grpSpPr bwMode="auto">
          <a:xfrm>
            <a:off x="7467600" y="5013325"/>
            <a:ext cx="1327150" cy="396875"/>
            <a:chOff x="4465" y="1423"/>
            <a:chExt cx="836" cy="250"/>
          </a:xfrm>
        </p:grpSpPr>
        <p:sp>
          <p:nvSpPr>
            <p:cNvPr id="155690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55691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681" name="Group 42"/>
          <p:cNvGrpSpPr>
            <a:grpSpLocks/>
          </p:cNvGrpSpPr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55688" name="Text Box 43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55689" name="Line 44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682" name="Text Box 45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swap_add</a:t>
            </a:r>
          </a:p>
        </p:txBody>
      </p:sp>
      <p:sp>
        <p:nvSpPr>
          <p:cNvPr id="155683" name="Text Box 46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xp(=&amp;arg1=%ebp+16)</a:t>
            </a:r>
          </a:p>
        </p:txBody>
      </p:sp>
      <p:sp>
        <p:nvSpPr>
          <p:cNvPr id="155684" name="Text Box 47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%edx</a:t>
            </a:r>
          </a:p>
        </p:txBody>
      </p:sp>
      <p:sp>
        <p:nvSpPr>
          <p:cNvPr id="155685" name="Text Box 48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yp(=&amp;arg2=%ebp+20)</a:t>
            </a:r>
          </a:p>
        </p:txBody>
      </p:sp>
      <p:sp>
        <p:nvSpPr>
          <p:cNvPr id="155686" name="Text Box 49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%ecx</a:t>
            </a:r>
          </a:p>
        </p:txBody>
      </p:sp>
      <p:sp>
        <p:nvSpPr>
          <p:cNvPr id="155687" name="Rectangle 38"/>
          <p:cNvSpPr>
            <a:spLocks noChangeArrowheads="1"/>
          </p:cNvSpPr>
          <p:nvPr/>
        </p:nvSpPr>
        <p:spPr bwMode="auto">
          <a:xfrm>
            <a:off x="546100" y="1598613"/>
            <a:ext cx="44069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5 	movl 8(%ebp),%edx 	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Get xp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6 	movl 12(%ebp),%ecx 	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Get yp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Body code in swap_add</a:t>
            </a:r>
          </a:p>
        </p:txBody>
      </p:sp>
      <p:graphicFrame>
        <p:nvGraphicFramePr>
          <p:cNvPr id="1110019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62960451"/>
              </p:ext>
            </p:extLst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7727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57728" name="Rectangle 38"/>
          <p:cNvSpPr>
            <a:spLocks noChangeArrowheads="1"/>
          </p:cNvSpPr>
          <p:nvPr/>
        </p:nvSpPr>
        <p:spPr bwMode="auto">
          <a:xfrm>
            <a:off x="546100" y="1598613"/>
            <a:ext cx="4406900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5 	movl 8(%ebp),%edx 	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Get xp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6 	movl 12(%ebp),%ecx 	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Get yp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7 	movl (%edx),%ebx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	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Get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8 	movl (%ecx),%eax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	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Get y</a:t>
            </a:r>
          </a:p>
        </p:txBody>
      </p:sp>
      <p:grpSp>
        <p:nvGrpSpPr>
          <p:cNvPr id="157729" name="Group 39"/>
          <p:cNvGrpSpPr>
            <a:grpSpLocks/>
          </p:cNvGrpSpPr>
          <p:nvPr/>
        </p:nvGrpSpPr>
        <p:grpSpPr bwMode="auto">
          <a:xfrm>
            <a:off x="7467600" y="5013325"/>
            <a:ext cx="1327150" cy="396875"/>
            <a:chOff x="4465" y="1423"/>
            <a:chExt cx="836" cy="250"/>
          </a:xfrm>
        </p:grpSpPr>
        <p:sp>
          <p:nvSpPr>
            <p:cNvPr id="157742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57743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7730" name="Group 42"/>
          <p:cNvGrpSpPr>
            <a:grpSpLocks/>
          </p:cNvGrpSpPr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57740" name="Text Box 43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57741" name="Line 44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731" name="Text Box 45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swap_add</a:t>
            </a:r>
          </a:p>
        </p:txBody>
      </p:sp>
      <p:sp>
        <p:nvSpPr>
          <p:cNvPr id="157732" name="Text Box 46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xp(=&amp;arg1=%ebp+16)</a:t>
            </a:r>
          </a:p>
        </p:txBody>
      </p:sp>
      <p:sp>
        <p:nvSpPr>
          <p:cNvPr id="157733" name="Text Box 47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%edx</a:t>
            </a:r>
          </a:p>
        </p:txBody>
      </p:sp>
      <p:sp>
        <p:nvSpPr>
          <p:cNvPr id="157734" name="Text Box 48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yp(=&amp;arg2=%ebp+20)</a:t>
            </a:r>
          </a:p>
        </p:txBody>
      </p:sp>
      <p:sp>
        <p:nvSpPr>
          <p:cNvPr id="157735" name="Text Box 49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%ecx</a:t>
            </a:r>
          </a:p>
        </p:txBody>
      </p:sp>
      <p:sp>
        <p:nvSpPr>
          <p:cNvPr id="157736" name="Text Box 50"/>
          <p:cNvSpPr txBox="1">
            <a:spLocks noChangeArrowheads="1"/>
          </p:cNvSpPr>
          <p:nvPr/>
        </p:nvSpPr>
        <p:spPr bwMode="auto">
          <a:xfrm>
            <a:off x="895350" y="56134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 534  </a:t>
            </a:r>
          </a:p>
        </p:txBody>
      </p:sp>
      <p:sp>
        <p:nvSpPr>
          <p:cNvPr id="157737" name="Text Box 51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%ebx</a:t>
            </a:r>
          </a:p>
        </p:txBody>
      </p:sp>
      <p:sp>
        <p:nvSpPr>
          <p:cNvPr id="157738" name="Text Box 52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1057 </a:t>
            </a:r>
          </a:p>
        </p:txBody>
      </p:sp>
      <p:sp>
        <p:nvSpPr>
          <p:cNvPr id="157739" name="Text Box 53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%eax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Body code in swap_add</a:t>
            </a:r>
          </a:p>
        </p:txBody>
      </p:sp>
      <p:graphicFrame>
        <p:nvGraphicFramePr>
          <p:cNvPr id="1111043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839435675"/>
              </p:ext>
            </p:extLst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9775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59776" name="Rectangle 38"/>
          <p:cNvSpPr>
            <a:spLocks noChangeArrowheads="1"/>
          </p:cNvSpPr>
          <p:nvPr/>
        </p:nvSpPr>
        <p:spPr bwMode="auto">
          <a:xfrm>
            <a:off x="546100" y="1524000"/>
            <a:ext cx="4406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9 	movl %eax, (%edx)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 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Store y at *xp</a:t>
            </a:r>
          </a:p>
        </p:txBody>
      </p:sp>
      <p:grpSp>
        <p:nvGrpSpPr>
          <p:cNvPr id="159777" name="Group 39"/>
          <p:cNvGrpSpPr>
            <a:grpSpLocks/>
          </p:cNvGrpSpPr>
          <p:nvPr/>
        </p:nvGrpSpPr>
        <p:grpSpPr bwMode="auto">
          <a:xfrm>
            <a:off x="7467600" y="5013325"/>
            <a:ext cx="1327150" cy="396875"/>
            <a:chOff x="4465" y="1423"/>
            <a:chExt cx="836" cy="250"/>
          </a:xfrm>
        </p:grpSpPr>
        <p:sp>
          <p:nvSpPr>
            <p:cNvPr id="159790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59791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9778" name="Group 42"/>
          <p:cNvGrpSpPr>
            <a:grpSpLocks/>
          </p:cNvGrpSpPr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59788" name="Text Box 43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59789" name="Line 44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779" name="Text Box 45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swap_add</a:t>
            </a:r>
          </a:p>
        </p:txBody>
      </p:sp>
      <p:sp>
        <p:nvSpPr>
          <p:cNvPr id="159780" name="Text Box 46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xp(=&amp;arg1=%ebp+16)</a:t>
            </a:r>
          </a:p>
        </p:txBody>
      </p:sp>
      <p:sp>
        <p:nvSpPr>
          <p:cNvPr id="159781" name="Text Box 47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%edx</a:t>
            </a:r>
          </a:p>
        </p:txBody>
      </p:sp>
      <p:sp>
        <p:nvSpPr>
          <p:cNvPr id="159782" name="Text Box 48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yp(=&amp;arg2=%ebp+20)</a:t>
            </a:r>
          </a:p>
        </p:txBody>
      </p:sp>
      <p:sp>
        <p:nvSpPr>
          <p:cNvPr id="159783" name="Text Box 49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%ecx</a:t>
            </a:r>
          </a:p>
        </p:txBody>
      </p:sp>
      <p:sp>
        <p:nvSpPr>
          <p:cNvPr id="159784" name="Text Box 50"/>
          <p:cNvSpPr txBox="1">
            <a:spLocks noChangeArrowheads="1"/>
          </p:cNvSpPr>
          <p:nvPr/>
        </p:nvSpPr>
        <p:spPr bwMode="auto">
          <a:xfrm>
            <a:off x="895350" y="56134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 534  </a:t>
            </a:r>
          </a:p>
        </p:txBody>
      </p:sp>
      <p:sp>
        <p:nvSpPr>
          <p:cNvPr id="159785" name="Text Box 51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%ebx</a:t>
            </a:r>
          </a:p>
        </p:txBody>
      </p:sp>
      <p:sp>
        <p:nvSpPr>
          <p:cNvPr id="159786" name="Text Box 52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1057 </a:t>
            </a:r>
          </a:p>
        </p:txBody>
      </p:sp>
      <p:sp>
        <p:nvSpPr>
          <p:cNvPr id="159787" name="Text Box 53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%eax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Body code in swap_add</a:t>
            </a:r>
          </a:p>
        </p:txBody>
      </p:sp>
      <p:graphicFrame>
        <p:nvGraphicFramePr>
          <p:cNvPr id="111206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29868077"/>
              </p:ext>
            </p:extLst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1823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61824" name="Rectangle 38"/>
          <p:cNvSpPr>
            <a:spLocks noChangeArrowheads="1"/>
          </p:cNvSpPr>
          <p:nvPr/>
        </p:nvSpPr>
        <p:spPr bwMode="auto">
          <a:xfrm>
            <a:off x="546100" y="1524000"/>
            <a:ext cx="44069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9 	movl %eax, (%edx) 	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 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Store y at *xp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10  movl %ebx, (%ecx)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 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Store x at *yp</a:t>
            </a:r>
          </a:p>
        </p:txBody>
      </p:sp>
      <p:grpSp>
        <p:nvGrpSpPr>
          <p:cNvPr id="161825" name="Group 39"/>
          <p:cNvGrpSpPr>
            <a:grpSpLocks/>
          </p:cNvGrpSpPr>
          <p:nvPr/>
        </p:nvGrpSpPr>
        <p:grpSpPr bwMode="auto">
          <a:xfrm>
            <a:off x="7467600" y="5013325"/>
            <a:ext cx="1327150" cy="396875"/>
            <a:chOff x="4465" y="1423"/>
            <a:chExt cx="836" cy="250"/>
          </a:xfrm>
        </p:grpSpPr>
        <p:sp>
          <p:nvSpPr>
            <p:cNvPr id="161838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61839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1826" name="Group 42"/>
          <p:cNvGrpSpPr>
            <a:grpSpLocks/>
          </p:cNvGrpSpPr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61836" name="Text Box 43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61837" name="Line 44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1827" name="Text Box 45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swap_add</a:t>
            </a:r>
          </a:p>
        </p:txBody>
      </p:sp>
      <p:sp>
        <p:nvSpPr>
          <p:cNvPr id="161828" name="Text Box 46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xp(=&amp;arg1=%ebp+16)</a:t>
            </a:r>
          </a:p>
        </p:txBody>
      </p:sp>
      <p:sp>
        <p:nvSpPr>
          <p:cNvPr id="161829" name="Text Box 47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%edx</a:t>
            </a:r>
          </a:p>
        </p:txBody>
      </p:sp>
      <p:sp>
        <p:nvSpPr>
          <p:cNvPr id="161830" name="Text Box 48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yp(=&amp;arg2=%ebp+20)</a:t>
            </a:r>
          </a:p>
        </p:txBody>
      </p:sp>
      <p:sp>
        <p:nvSpPr>
          <p:cNvPr id="161831" name="Text Box 49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%ecx</a:t>
            </a:r>
          </a:p>
        </p:txBody>
      </p:sp>
      <p:sp>
        <p:nvSpPr>
          <p:cNvPr id="161832" name="Text Box 50"/>
          <p:cNvSpPr txBox="1">
            <a:spLocks noChangeArrowheads="1"/>
          </p:cNvSpPr>
          <p:nvPr/>
        </p:nvSpPr>
        <p:spPr bwMode="auto">
          <a:xfrm>
            <a:off x="895350" y="56134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 534  </a:t>
            </a:r>
          </a:p>
        </p:txBody>
      </p:sp>
      <p:sp>
        <p:nvSpPr>
          <p:cNvPr id="161833" name="Text Box 51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%ebx</a:t>
            </a:r>
          </a:p>
        </p:txBody>
      </p:sp>
      <p:sp>
        <p:nvSpPr>
          <p:cNvPr id="161834" name="Text Box 52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1057 </a:t>
            </a:r>
          </a:p>
        </p:txBody>
      </p:sp>
      <p:sp>
        <p:nvSpPr>
          <p:cNvPr id="161835" name="Text Box 53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%eax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Body code in swap_add</a:t>
            </a:r>
          </a:p>
        </p:txBody>
      </p:sp>
      <p:graphicFrame>
        <p:nvGraphicFramePr>
          <p:cNvPr id="1113091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77422232"/>
              </p:ext>
            </p:extLst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3871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63872" name="Rectangle 38"/>
          <p:cNvSpPr>
            <a:spLocks noChangeArrowheads="1"/>
          </p:cNvSpPr>
          <p:nvPr/>
        </p:nvSpPr>
        <p:spPr bwMode="auto">
          <a:xfrm>
            <a:off x="546100" y="1524000"/>
            <a:ext cx="440690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9 	movl %eax, (%edx)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 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Store y at *xp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10  movl %ebx, (%ecx)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 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Store x at *yp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11  addl %ebx,%eax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Set return value = x+y</a:t>
            </a:r>
          </a:p>
        </p:txBody>
      </p:sp>
      <p:grpSp>
        <p:nvGrpSpPr>
          <p:cNvPr id="163873" name="Group 39"/>
          <p:cNvGrpSpPr>
            <a:grpSpLocks/>
          </p:cNvGrpSpPr>
          <p:nvPr/>
        </p:nvGrpSpPr>
        <p:grpSpPr bwMode="auto">
          <a:xfrm>
            <a:off x="7467600" y="5013325"/>
            <a:ext cx="1327150" cy="396875"/>
            <a:chOff x="4465" y="1423"/>
            <a:chExt cx="836" cy="250"/>
          </a:xfrm>
        </p:grpSpPr>
        <p:sp>
          <p:nvSpPr>
            <p:cNvPr id="163886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63887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874" name="Group 42"/>
          <p:cNvGrpSpPr>
            <a:grpSpLocks/>
          </p:cNvGrpSpPr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63884" name="Text Box 43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63885" name="Line 44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875" name="Text Box 45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swap_add</a:t>
            </a:r>
          </a:p>
        </p:txBody>
      </p:sp>
      <p:sp>
        <p:nvSpPr>
          <p:cNvPr id="163876" name="Text Box 46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xp(=&amp;arg1=%ebp+16)</a:t>
            </a:r>
          </a:p>
        </p:txBody>
      </p:sp>
      <p:sp>
        <p:nvSpPr>
          <p:cNvPr id="163877" name="Text Box 47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%edx</a:t>
            </a:r>
          </a:p>
        </p:txBody>
      </p:sp>
      <p:sp>
        <p:nvSpPr>
          <p:cNvPr id="163878" name="Text Box 48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yp(=&amp;arg2=%ebp+20)</a:t>
            </a:r>
          </a:p>
        </p:txBody>
      </p:sp>
      <p:sp>
        <p:nvSpPr>
          <p:cNvPr id="163879" name="Text Box 49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%ecx</a:t>
            </a:r>
          </a:p>
        </p:txBody>
      </p:sp>
      <p:sp>
        <p:nvSpPr>
          <p:cNvPr id="163880" name="Text Box 50"/>
          <p:cNvSpPr txBox="1">
            <a:spLocks noChangeArrowheads="1"/>
          </p:cNvSpPr>
          <p:nvPr/>
        </p:nvSpPr>
        <p:spPr bwMode="auto">
          <a:xfrm>
            <a:off x="895350" y="56134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 534  </a:t>
            </a:r>
          </a:p>
        </p:txBody>
      </p:sp>
      <p:sp>
        <p:nvSpPr>
          <p:cNvPr id="163881" name="Text Box 51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%ebx</a:t>
            </a:r>
          </a:p>
        </p:txBody>
      </p:sp>
      <p:sp>
        <p:nvSpPr>
          <p:cNvPr id="163882" name="Text Box 52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 1591 </a:t>
            </a:r>
          </a:p>
        </p:txBody>
      </p:sp>
      <p:sp>
        <p:nvSpPr>
          <p:cNvPr id="163883" name="Text Box 53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%eax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Finishing code in swap_add</a:t>
            </a:r>
          </a:p>
        </p:txBody>
      </p:sp>
      <p:graphicFrame>
        <p:nvGraphicFramePr>
          <p:cNvPr id="1114115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623280905"/>
              </p:ext>
            </p:extLst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5919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65920" name="Rectangle 38"/>
          <p:cNvSpPr>
            <a:spLocks noChangeArrowheads="1"/>
          </p:cNvSpPr>
          <p:nvPr/>
        </p:nvSpPr>
        <p:spPr bwMode="auto">
          <a:xfrm>
            <a:off x="546100" y="1524000"/>
            <a:ext cx="440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12  popl %ebx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%ebx</a:t>
            </a:r>
            <a:endParaRPr lang="en-US" altLang="zh-CN" sz="2400" i="1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5921" name="Text Box 40"/>
          <p:cNvSpPr txBox="1">
            <a:spLocks noChangeArrowheads="1"/>
          </p:cNvSpPr>
          <p:nvPr/>
        </p:nvSpPr>
        <p:spPr bwMode="auto">
          <a:xfrm>
            <a:off x="8004175" y="50133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%esp</a:t>
            </a:r>
          </a:p>
        </p:txBody>
      </p:sp>
      <p:sp>
        <p:nvSpPr>
          <p:cNvPr id="165922" name="Line 41"/>
          <p:cNvSpPr>
            <a:spLocks noChangeShapeType="1"/>
          </p:cNvSpPr>
          <p:nvPr/>
        </p:nvSpPr>
        <p:spPr bwMode="auto">
          <a:xfrm flipH="1" flipV="1">
            <a:off x="7467600" y="4800600"/>
            <a:ext cx="608013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5923" name="Group 42"/>
          <p:cNvGrpSpPr>
            <a:grpSpLocks/>
          </p:cNvGrpSpPr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65933" name="Text Box 43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65934" name="Line 44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5924" name="Text Box 45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swap_add</a:t>
            </a:r>
          </a:p>
        </p:txBody>
      </p:sp>
      <p:sp>
        <p:nvSpPr>
          <p:cNvPr id="165925" name="Text Box 46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xp(=&amp;arg1=%ebp+16)</a:t>
            </a:r>
          </a:p>
        </p:txBody>
      </p:sp>
      <p:sp>
        <p:nvSpPr>
          <p:cNvPr id="165926" name="Text Box 47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%edx</a:t>
            </a:r>
          </a:p>
        </p:txBody>
      </p:sp>
      <p:sp>
        <p:nvSpPr>
          <p:cNvPr id="165927" name="Text Box 48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yp(=&amp;arg2=%ebp+20)</a:t>
            </a:r>
          </a:p>
        </p:txBody>
      </p:sp>
      <p:sp>
        <p:nvSpPr>
          <p:cNvPr id="165928" name="Text Box 49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%ecx</a:t>
            </a:r>
          </a:p>
        </p:txBody>
      </p:sp>
      <p:sp>
        <p:nvSpPr>
          <p:cNvPr id="165929" name="Text Box 50"/>
          <p:cNvSpPr txBox="1">
            <a:spLocks noChangeArrowheads="1"/>
          </p:cNvSpPr>
          <p:nvPr/>
        </p:nvSpPr>
        <p:spPr bwMode="auto">
          <a:xfrm>
            <a:off x="895350" y="5613400"/>
            <a:ext cx="19335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Times New Roman" charset="0"/>
              </a:rPr>
              <a:t>original value  </a:t>
            </a:r>
          </a:p>
        </p:txBody>
      </p:sp>
      <p:sp>
        <p:nvSpPr>
          <p:cNvPr id="165930" name="Text Box 51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%ebx</a:t>
            </a:r>
          </a:p>
        </p:txBody>
      </p:sp>
      <p:sp>
        <p:nvSpPr>
          <p:cNvPr id="165931" name="Text Box 52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1591 </a:t>
            </a:r>
          </a:p>
        </p:txBody>
      </p:sp>
      <p:sp>
        <p:nvSpPr>
          <p:cNvPr id="165932" name="Text Box 53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%eax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Finishing code in swap_add</a:t>
            </a:r>
          </a:p>
        </p:txBody>
      </p:sp>
      <p:graphicFrame>
        <p:nvGraphicFramePr>
          <p:cNvPr id="1116163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616001497"/>
              </p:ext>
            </p:extLst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7967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67968" name="Rectangle 38"/>
          <p:cNvSpPr>
            <a:spLocks noChangeArrowheads="1"/>
          </p:cNvSpPr>
          <p:nvPr/>
        </p:nvSpPr>
        <p:spPr bwMode="auto">
          <a:xfrm>
            <a:off x="546100" y="1524000"/>
            <a:ext cx="44069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12  popl %ebx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%ebx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13  movl %ebp, %esp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%esp</a:t>
            </a:r>
          </a:p>
        </p:txBody>
      </p:sp>
      <p:sp>
        <p:nvSpPr>
          <p:cNvPr id="167969" name="Text Box 39"/>
          <p:cNvSpPr txBox="1">
            <a:spLocks noChangeArrowheads="1"/>
          </p:cNvSpPr>
          <p:nvPr/>
        </p:nvSpPr>
        <p:spPr bwMode="auto">
          <a:xfrm>
            <a:off x="8004175" y="50133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%esp</a:t>
            </a:r>
          </a:p>
        </p:txBody>
      </p:sp>
      <p:sp>
        <p:nvSpPr>
          <p:cNvPr id="167970" name="Line 40"/>
          <p:cNvSpPr>
            <a:spLocks noChangeShapeType="1"/>
          </p:cNvSpPr>
          <p:nvPr/>
        </p:nvSpPr>
        <p:spPr bwMode="auto">
          <a:xfrm flipH="1" flipV="1">
            <a:off x="7467600" y="4800600"/>
            <a:ext cx="608013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7971" name="Group 41"/>
          <p:cNvGrpSpPr>
            <a:grpSpLocks/>
          </p:cNvGrpSpPr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67981" name="Text Box 42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67982" name="Line 43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7972" name="Text Box 44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swap_add</a:t>
            </a:r>
          </a:p>
        </p:txBody>
      </p:sp>
      <p:sp>
        <p:nvSpPr>
          <p:cNvPr id="167973" name="Text Box 45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xp(=&amp;arg1=%ebp+16)</a:t>
            </a:r>
          </a:p>
        </p:txBody>
      </p:sp>
      <p:sp>
        <p:nvSpPr>
          <p:cNvPr id="167974" name="Text Box 46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%edx</a:t>
            </a:r>
          </a:p>
        </p:txBody>
      </p:sp>
      <p:sp>
        <p:nvSpPr>
          <p:cNvPr id="167975" name="Text Box 47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yp(=&amp;arg2=%ebp+20)</a:t>
            </a:r>
          </a:p>
        </p:txBody>
      </p:sp>
      <p:sp>
        <p:nvSpPr>
          <p:cNvPr id="167976" name="Text Box 48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%ecx</a:t>
            </a:r>
          </a:p>
        </p:txBody>
      </p:sp>
      <p:sp>
        <p:nvSpPr>
          <p:cNvPr id="167977" name="Text Box 49"/>
          <p:cNvSpPr txBox="1">
            <a:spLocks noChangeArrowheads="1"/>
          </p:cNvSpPr>
          <p:nvPr/>
        </p:nvSpPr>
        <p:spPr bwMode="auto">
          <a:xfrm>
            <a:off x="895350" y="5613400"/>
            <a:ext cx="19335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 original value  </a:t>
            </a:r>
          </a:p>
        </p:txBody>
      </p:sp>
      <p:sp>
        <p:nvSpPr>
          <p:cNvPr id="167978" name="Text Box 50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%ebx</a:t>
            </a:r>
          </a:p>
        </p:txBody>
      </p:sp>
      <p:sp>
        <p:nvSpPr>
          <p:cNvPr id="167979" name="Text Box 51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1591 </a:t>
            </a:r>
          </a:p>
        </p:txBody>
      </p:sp>
      <p:sp>
        <p:nvSpPr>
          <p:cNvPr id="167980" name="Text Box 52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%eax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#2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Finishing code in swap_add</a:t>
            </a:r>
          </a:p>
        </p:txBody>
      </p:sp>
      <p:graphicFrame>
        <p:nvGraphicFramePr>
          <p:cNvPr id="111718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72538553"/>
              </p:ext>
            </p:extLst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0015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70016" name="Rectangle 38"/>
          <p:cNvSpPr>
            <a:spLocks noChangeArrowheads="1"/>
          </p:cNvSpPr>
          <p:nvPr/>
        </p:nvSpPr>
        <p:spPr bwMode="auto">
          <a:xfrm>
            <a:off x="546100" y="1524000"/>
            <a:ext cx="44069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12  popl %ebx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%ebx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13  movl %ebp, %esp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%esp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14  popl %ebp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%ebp</a:t>
            </a:r>
          </a:p>
        </p:txBody>
      </p:sp>
      <p:grpSp>
        <p:nvGrpSpPr>
          <p:cNvPr id="170017" name="Group 41"/>
          <p:cNvGrpSpPr>
            <a:grpSpLocks/>
          </p:cNvGrpSpPr>
          <p:nvPr/>
        </p:nvGrpSpPr>
        <p:grpSpPr bwMode="auto">
          <a:xfrm>
            <a:off x="7467600" y="2209800"/>
            <a:ext cx="1370013" cy="396875"/>
            <a:chOff x="4465" y="1423"/>
            <a:chExt cx="863" cy="250"/>
          </a:xfrm>
        </p:grpSpPr>
        <p:sp>
          <p:nvSpPr>
            <p:cNvPr id="170029" name="Text Box 42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70030" name="Line 43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0018" name="Text Box 45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xp(=&amp;arg1=%ebp+16)</a:t>
            </a:r>
          </a:p>
        </p:txBody>
      </p:sp>
      <p:sp>
        <p:nvSpPr>
          <p:cNvPr id="170019" name="Text Box 46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%edx</a:t>
            </a:r>
          </a:p>
        </p:txBody>
      </p:sp>
      <p:sp>
        <p:nvSpPr>
          <p:cNvPr id="170020" name="Text Box 47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yp(=&amp;arg2=%ebp+20)</a:t>
            </a:r>
          </a:p>
        </p:txBody>
      </p:sp>
      <p:sp>
        <p:nvSpPr>
          <p:cNvPr id="170021" name="Text Box 48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%ecx</a:t>
            </a:r>
          </a:p>
        </p:txBody>
      </p:sp>
      <p:sp>
        <p:nvSpPr>
          <p:cNvPr id="170022" name="Text Box 49"/>
          <p:cNvSpPr txBox="1">
            <a:spLocks noChangeArrowheads="1"/>
          </p:cNvSpPr>
          <p:nvPr/>
        </p:nvSpPr>
        <p:spPr bwMode="auto">
          <a:xfrm>
            <a:off x="895350" y="5613400"/>
            <a:ext cx="19335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 original value  </a:t>
            </a:r>
          </a:p>
        </p:txBody>
      </p:sp>
      <p:sp>
        <p:nvSpPr>
          <p:cNvPr id="170023" name="Text Box 50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%ebx</a:t>
            </a:r>
          </a:p>
        </p:txBody>
      </p:sp>
      <p:sp>
        <p:nvSpPr>
          <p:cNvPr id="170024" name="Text Box 51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1591 </a:t>
            </a:r>
          </a:p>
        </p:txBody>
      </p:sp>
      <p:sp>
        <p:nvSpPr>
          <p:cNvPr id="170025" name="Text Box 52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%eax</a:t>
            </a:r>
          </a:p>
        </p:txBody>
      </p:sp>
      <p:grpSp>
        <p:nvGrpSpPr>
          <p:cNvPr id="170026" name="Group 53"/>
          <p:cNvGrpSpPr>
            <a:grpSpLocks/>
          </p:cNvGrpSpPr>
          <p:nvPr/>
        </p:nvGrpSpPr>
        <p:grpSpPr bwMode="auto">
          <a:xfrm>
            <a:off x="7467600" y="4175125"/>
            <a:ext cx="1327150" cy="396875"/>
            <a:chOff x="4465" y="1423"/>
            <a:chExt cx="836" cy="250"/>
          </a:xfrm>
        </p:grpSpPr>
        <p:sp>
          <p:nvSpPr>
            <p:cNvPr id="170027" name="Text Box 54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70028" name="Line 55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Finishing code in swap_add</a:t>
            </a:r>
          </a:p>
        </p:txBody>
      </p:sp>
      <p:graphicFrame>
        <p:nvGraphicFramePr>
          <p:cNvPr id="1119235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559120385"/>
              </p:ext>
            </p:extLst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2063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72064" name="Rectangle 38"/>
          <p:cNvSpPr>
            <a:spLocks noChangeArrowheads="1"/>
          </p:cNvSpPr>
          <p:nvPr/>
        </p:nvSpPr>
        <p:spPr bwMode="auto">
          <a:xfrm>
            <a:off x="546100" y="1524000"/>
            <a:ext cx="44069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12  popl %ebx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%ebx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13  movl %ebp, %esp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%esp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14  popl %ebp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%ebp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15  ret 	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Return to caller</a:t>
            </a:r>
          </a:p>
          <a:p>
            <a:pPr eaLnBrk="1" hangingPunct="1">
              <a:buFontTx/>
              <a:buNone/>
            </a:pPr>
            <a:endParaRPr lang="en-US" altLang="zh-CN" sz="1800">
              <a:latin typeface="Times New Roman" charset="0"/>
            </a:endParaRPr>
          </a:p>
          <a:p>
            <a:pPr eaLnBrk="1" hangingPunct="1"/>
            <a:r>
              <a:rPr lang="en-US" altLang="zh-CN" sz="2400">
                <a:latin typeface="Times New Roman" charset="0"/>
              </a:rPr>
              <a:t>Call by value</a:t>
            </a:r>
            <a:endParaRPr lang="en-US" altLang="zh-CN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72065" name="Group 39"/>
          <p:cNvGrpSpPr>
            <a:grpSpLocks/>
          </p:cNvGrpSpPr>
          <p:nvPr/>
        </p:nvGrpSpPr>
        <p:grpSpPr bwMode="auto">
          <a:xfrm>
            <a:off x="7467600" y="2209800"/>
            <a:ext cx="1370013" cy="396875"/>
            <a:chOff x="4465" y="1423"/>
            <a:chExt cx="863" cy="250"/>
          </a:xfrm>
        </p:grpSpPr>
        <p:sp>
          <p:nvSpPr>
            <p:cNvPr id="172077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72078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2066" name="Text Box 42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xp(=&amp;arg1=%ebp+16)</a:t>
            </a:r>
          </a:p>
        </p:txBody>
      </p:sp>
      <p:sp>
        <p:nvSpPr>
          <p:cNvPr id="172067" name="Text Box 43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%edx</a:t>
            </a:r>
          </a:p>
        </p:txBody>
      </p:sp>
      <p:sp>
        <p:nvSpPr>
          <p:cNvPr id="172068" name="Text Box 44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yp(=&amp;arg2=%ebp+20)</a:t>
            </a:r>
          </a:p>
        </p:txBody>
      </p:sp>
      <p:sp>
        <p:nvSpPr>
          <p:cNvPr id="172069" name="Text Box 45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%ecx</a:t>
            </a:r>
          </a:p>
        </p:txBody>
      </p:sp>
      <p:sp>
        <p:nvSpPr>
          <p:cNvPr id="172070" name="Text Box 46"/>
          <p:cNvSpPr txBox="1">
            <a:spLocks noChangeArrowheads="1"/>
          </p:cNvSpPr>
          <p:nvPr/>
        </p:nvSpPr>
        <p:spPr bwMode="auto">
          <a:xfrm>
            <a:off x="895350" y="5613400"/>
            <a:ext cx="19335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 original value  </a:t>
            </a:r>
          </a:p>
        </p:txBody>
      </p:sp>
      <p:sp>
        <p:nvSpPr>
          <p:cNvPr id="172071" name="Text Box 47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%ebx</a:t>
            </a:r>
          </a:p>
        </p:txBody>
      </p:sp>
      <p:sp>
        <p:nvSpPr>
          <p:cNvPr id="172072" name="Text Box 48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1591 </a:t>
            </a:r>
          </a:p>
        </p:txBody>
      </p:sp>
      <p:sp>
        <p:nvSpPr>
          <p:cNvPr id="172073" name="Text Box 49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%eax</a:t>
            </a:r>
          </a:p>
        </p:txBody>
      </p:sp>
      <p:grpSp>
        <p:nvGrpSpPr>
          <p:cNvPr id="172074" name="Group 50"/>
          <p:cNvGrpSpPr>
            <a:grpSpLocks/>
          </p:cNvGrpSpPr>
          <p:nvPr/>
        </p:nvGrpSpPr>
        <p:grpSpPr bwMode="auto">
          <a:xfrm>
            <a:off x="7467600" y="3810000"/>
            <a:ext cx="1327150" cy="396875"/>
            <a:chOff x="4465" y="1423"/>
            <a:chExt cx="836" cy="250"/>
          </a:xfrm>
        </p:grpSpPr>
        <p:sp>
          <p:nvSpPr>
            <p:cNvPr id="172075" name="Text Box 51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72076" name="Line 52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内容占位符 2">
            <a:extLst>
              <a:ext uri="{FF2B5EF4-FFF2-40B4-BE49-F238E27FC236}">
                <a16:creationId xmlns:a16="http://schemas.microsoft.com/office/drawing/2014/main" id="{0DA21A9C-6349-884B-9F48-D510CF6C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74" y="493535"/>
            <a:ext cx="4529092" cy="1905000"/>
          </a:xfr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eaLnBrk="0" hangingPunct="0">
              <a:spcBef>
                <a:spcPct val="0"/>
              </a:spcBef>
            </a:pP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int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proc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(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void)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{</a:t>
            </a:r>
          </a:p>
          <a:p>
            <a:pPr eaLnBrk="0" hangingPunct="0">
              <a:spcBef>
                <a:spcPct val="0"/>
              </a:spcBef>
            </a:pP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	int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x,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y;</a:t>
            </a:r>
          </a:p>
          <a:p>
            <a:pPr eaLnBrk="0" hangingPunct="0">
              <a:spcBef>
                <a:spcPct val="0"/>
              </a:spcBef>
            </a:pP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kumimoji="1" lang="en-US" altLang="zh-CN" sz="2000" kern="1200" dirty="0" err="1">
                <a:latin typeface="Courier New" pitchFamily="49" charset="0"/>
                <a:ea typeface="宋体" charset="-122"/>
                <a:cs typeface="Courier New" pitchFamily="49" charset="0"/>
              </a:rPr>
              <a:t>scanf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(“%x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%x”,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&amp;y,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&amp;x);</a:t>
            </a:r>
          </a:p>
          <a:p>
            <a:pPr eaLnBrk="0" hangingPunct="0">
              <a:spcBef>
                <a:spcPct val="0"/>
              </a:spcBef>
            </a:pP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	return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x-y;</a:t>
            </a:r>
          </a:p>
          <a:p>
            <a:pPr eaLnBrk="0" hangingPunct="0">
              <a:spcBef>
                <a:spcPct val="0"/>
              </a:spcBef>
            </a:pPr>
            <a:r>
              <a:rPr kumimoji="1" lang="zh-CN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  <a:endParaRPr kumimoji="1" lang="en-US" altLang="zh-CN" sz="2000" kern="120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69634" name="内容占位符 2">
            <a:extLst>
              <a:ext uri="{FF2B5EF4-FFF2-40B4-BE49-F238E27FC236}">
                <a16:creationId xmlns:a16="http://schemas.microsoft.com/office/drawing/2014/main" id="{9CD18164-4306-7644-A8F0-1CDBDA366F4B}"/>
              </a:ext>
            </a:extLst>
          </p:cNvPr>
          <p:cNvSpPr txBox="1">
            <a:spLocks/>
          </p:cNvSpPr>
          <p:nvPr/>
        </p:nvSpPr>
        <p:spPr bwMode="auto">
          <a:xfrm>
            <a:off x="215282" y="2590800"/>
            <a:ext cx="4280517" cy="61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proc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开始时，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esp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0x800040,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ebp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0x00060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scanf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输入值为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0x46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0x53,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“%x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%x”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地址为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0x300070.</a:t>
            </a:r>
          </a:p>
          <a:p>
            <a:pPr>
              <a:buFontTx/>
              <a:buNone/>
            </a:pP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lphaUcPeriod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ebp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的值被设为多少？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lphaUcPeriod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esp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的值被设为多少？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lphaUcPeriod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局部变量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的地址是多少？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lphaUcPeriod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画出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scanf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返回后的栈图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lphaUcPeriod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指出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proc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函数未使用的栈区的地址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2B2F18E-9616-2A5D-3F31-E38704639B38}"/>
              </a:ext>
            </a:extLst>
          </p:cNvPr>
          <p:cNvSpPr txBox="1">
            <a:spLocks/>
          </p:cNvSpPr>
          <p:nvPr/>
        </p:nvSpPr>
        <p:spPr bwMode="auto">
          <a:xfrm>
            <a:off x="4734018" y="480218"/>
            <a:ext cx="4343400" cy="589756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990000"/>
              </a:buClr>
              <a:buSzPct val="60000"/>
              <a:buFont typeface="Wingdings 2" pitchFamily="18" charset="2"/>
              <a:buChar char="¢"/>
              <a:defRPr sz="1800" baseline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2pPr>
            <a:lvl3pPr marL="1143000" indent="-228600" eaLnBrk="1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 sz="2000"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000" dirty="0"/>
              <a:t>GCC</a:t>
            </a:r>
            <a:r>
              <a:rPr lang="zh-CN" altLang="en-US" sz="2000" dirty="0"/>
              <a:t>产生如下汇编代码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proc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Pushl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Subl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$40,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esp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Leal</a:t>
            </a:r>
            <a:r>
              <a:rPr lang="zh-CN" altLang="en-US" sz="2000" dirty="0"/>
              <a:t>   </a:t>
            </a:r>
            <a:r>
              <a:rPr lang="en-US" altLang="zh-CN" sz="2000" dirty="0"/>
              <a:t>-4(%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 </a:t>
            </a:r>
            <a:r>
              <a:rPr lang="zh-CN" altLang="zh-CN" sz="2000" dirty="0"/>
              <a:t>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8(%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Leal</a:t>
            </a:r>
            <a:r>
              <a:rPr lang="zh-CN" altLang="en-US" sz="2000" dirty="0"/>
              <a:t>  </a:t>
            </a:r>
            <a:r>
              <a:rPr lang="en-US" altLang="zh-CN" sz="2000" dirty="0"/>
              <a:t>-8(%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4(%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 </a:t>
            </a:r>
            <a:r>
              <a:rPr lang="en-US" altLang="zh-CN" sz="2000" dirty="0"/>
              <a:t>$.LCO,</a:t>
            </a:r>
            <a:r>
              <a:rPr lang="zh-CN" altLang="en-US" sz="2000" dirty="0"/>
              <a:t> </a:t>
            </a:r>
            <a:r>
              <a:rPr lang="en-US" altLang="zh-CN" sz="2000" dirty="0"/>
              <a:t>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);</a:t>
            </a:r>
            <a:r>
              <a:rPr lang="zh-CN" altLang="en-US" sz="2000" dirty="0"/>
              <a:t>常量字符串</a:t>
            </a:r>
            <a:r>
              <a:rPr lang="en-US" altLang="zh-CN" sz="2000" dirty="0"/>
              <a:t>“%x</a:t>
            </a:r>
            <a:r>
              <a:rPr lang="zh-CN" altLang="en-US" sz="2000" dirty="0"/>
              <a:t> </a:t>
            </a:r>
            <a:r>
              <a:rPr lang="en-US" altLang="zh-CN" sz="2000" dirty="0"/>
              <a:t>%x”</a:t>
            </a:r>
            <a:r>
              <a:rPr lang="zh-CN" altLang="en-US" sz="2000" dirty="0"/>
              <a:t>的地址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Call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scanf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</a:t>
            </a:r>
            <a:r>
              <a:rPr lang="en-US" altLang="zh-CN" sz="2000" dirty="0"/>
              <a:t>-4(%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Subl</a:t>
            </a:r>
            <a:r>
              <a:rPr lang="zh-CN" altLang="en-US" sz="2000" dirty="0"/>
              <a:t> </a:t>
            </a:r>
            <a:r>
              <a:rPr lang="en-US" altLang="zh-CN" sz="2000" dirty="0"/>
              <a:t>-8(%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Popl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Ret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04271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内容占位符 2">
            <a:extLst>
              <a:ext uri="{FF2B5EF4-FFF2-40B4-BE49-F238E27FC236}">
                <a16:creationId xmlns:a16="http://schemas.microsoft.com/office/drawing/2014/main" id="{0DA21A9C-6349-884B-9F48-D510CF6C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74" y="493535"/>
            <a:ext cx="4529092" cy="1905000"/>
          </a:xfr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eaLnBrk="0" hangingPunct="0">
              <a:spcBef>
                <a:spcPct val="0"/>
              </a:spcBef>
            </a:pP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int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proc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(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void)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{</a:t>
            </a:r>
          </a:p>
          <a:p>
            <a:pPr eaLnBrk="0" hangingPunct="0">
              <a:spcBef>
                <a:spcPct val="0"/>
              </a:spcBef>
            </a:pP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	int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x,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y;</a:t>
            </a:r>
          </a:p>
          <a:p>
            <a:pPr eaLnBrk="0" hangingPunct="0">
              <a:spcBef>
                <a:spcPct val="0"/>
              </a:spcBef>
            </a:pP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kumimoji="1" lang="en-US" altLang="zh-CN" sz="2000" kern="1200" dirty="0" err="1">
                <a:latin typeface="Courier New" pitchFamily="49" charset="0"/>
                <a:ea typeface="宋体" charset="-122"/>
                <a:cs typeface="Courier New" pitchFamily="49" charset="0"/>
              </a:rPr>
              <a:t>scanf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(“%x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%x”,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&amp;y,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&amp;x);</a:t>
            </a:r>
          </a:p>
          <a:p>
            <a:pPr eaLnBrk="0" hangingPunct="0">
              <a:spcBef>
                <a:spcPct val="0"/>
              </a:spcBef>
            </a:pP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	return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x-y;</a:t>
            </a:r>
          </a:p>
          <a:p>
            <a:pPr eaLnBrk="0" hangingPunct="0">
              <a:spcBef>
                <a:spcPct val="0"/>
              </a:spcBef>
            </a:pPr>
            <a:r>
              <a:rPr kumimoji="1" lang="zh-CN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  <a:endParaRPr kumimoji="1" lang="en-US" altLang="zh-CN" sz="2000" kern="120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69634" name="内容占位符 2">
            <a:extLst>
              <a:ext uri="{FF2B5EF4-FFF2-40B4-BE49-F238E27FC236}">
                <a16:creationId xmlns:a16="http://schemas.microsoft.com/office/drawing/2014/main" id="{9CD18164-4306-7644-A8F0-1CDBDA366F4B}"/>
              </a:ext>
            </a:extLst>
          </p:cNvPr>
          <p:cNvSpPr txBox="1">
            <a:spLocks/>
          </p:cNvSpPr>
          <p:nvPr/>
        </p:nvSpPr>
        <p:spPr bwMode="auto">
          <a:xfrm>
            <a:off x="215282" y="2590800"/>
            <a:ext cx="4280517" cy="61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proc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开始时，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esp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0x800040,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ebp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0x00060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scanf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输入值为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0x46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0x53,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“%x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%x”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地址为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0x300070.</a:t>
            </a:r>
          </a:p>
          <a:p>
            <a:pPr>
              <a:buFontTx/>
              <a:buNone/>
            </a:pP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lphaUcPeriod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ebp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的值被设为多少？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lphaUcPeriod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esp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的值被设为多少？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lphaUcPeriod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局部变量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的地址是多少？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lphaUcPeriod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画出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scanf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返回后的栈图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lphaUcPeriod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指出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proc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函数未使用的栈区的地址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2B2F18E-9616-2A5D-3F31-E38704639B38}"/>
              </a:ext>
            </a:extLst>
          </p:cNvPr>
          <p:cNvSpPr txBox="1">
            <a:spLocks/>
          </p:cNvSpPr>
          <p:nvPr/>
        </p:nvSpPr>
        <p:spPr bwMode="auto">
          <a:xfrm>
            <a:off x="4800600" y="304800"/>
            <a:ext cx="4343400" cy="515858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990000"/>
              </a:buClr>
              <a:buSzPct val="60000"/>
              <a:buFont typeface="Wingdings 2" pitchFamily="18" charset="2"/>
              <a:buChar char="¢"/>
              <a:defRPr sz="1800" baseline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2pPr>
            <a:lvl3pPr marL="1143000" indent="-228600" eaLnBrk="1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 sz="2000"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000" dirty="0"/>
              <a:t>GCC</a:t>
            </a:r>
            <a:r>
              <a:rPr lang="zh-CN" altLang="en-US" sz="2000" dirty="0"/>
              <a:t>产生如下汇编代码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proc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Pushl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Subl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$40,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esp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Leal</a:t>
            </a:r>
            <a:r>
              <a:rPr lang="zh-CN" altLang="en-US" sz="2000" dirty="0"/>
              <a:t>   </a:t>
            </a:r>
            <a:r>
              <a:rPr lang="en-US" altLang="zh-CN" sz="2000" dirty="0"/>
              <a:t>-4(%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 </a:t>
            </a:r>
            <a:r>
              <a:rPr lang="zh-CN" altLang="zh-CN" sz="2000" dirty="0"/>
              <a:t>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8(%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Leal</a:t>
            </a:r>
            <a:r>
              <a:rPr lang="zh-CN" altLang="en-US" sz="2000" dirty="0"/>
              <a:t>  </a:t>
            </a:r>
            <a:r>
              <a:rPr lang="en-US" altLang="zh-CN" sz="2000" dirty="0"/>
              <a:t>-8(%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4(%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 </a:t>
            </a:r>
            <a:r>
              <a:rPr lang="en-US" altLang="zh-CN" sz="2000" dirty="0"/>
              <a:t>$.LCO,</a:t>
            </a:r>
            <a:r>
              <a:rPr lang="zh-CN" altLang="en-US" sz="2000" dirty="0"/>
              <a:t> </a:t>
            </a:r>
            <a:r>
              <a:rPr lang="en-US" altLang="zh-CN" sz="2000" dirty="0"/>
              <a:t>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);</a:t>
            </a:r>
            <a:r>
              <a:rPr lang="zh-CN" altLang="en-US" sz="2000" dirty="0"/>
              <a:t>常量字符串</a:t>
            </a:r>
            <a:r>
              <a:rPr lang="en-US" altLang="zh-CN" sz="2000" dirty="0"/>
              <a:t>“%x</a:t>
            </a:r>
            <a:r>
              <a:rPr lang="zh-CN" altLang="en-US" sz="2000" dirty="0"/>
              <a:t> </a:t>
            </a:r>
            <a:r>
              <a:rPr lang="en-US" altLang="zh-CN" sz="2000" dirty="0"/>
              <a:t>%x”</a:t>
            </a:r>
            <a:r>
              <a:rPr lang="zh-CN" altLang="en-US" sz="2000" dirty="0"/>
              <a:t>的地址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Call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scanf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</a:t>
            </a:r>
            <a:r>
              <a:rPr lang="en-US" altLang="zh-CN" sz="2000" dirty="0"/>
              <a:t>-4(%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Subl</a:t>
            </a:r>
            <a:r>
              <a:rPr lang="zh-CN" altLang="en-US" sz="2000" dirty="0"/>
              <a:t> </a:t>
            </a:r>
            <a:r>
              <a:rPr lang="en-US" altLang="zh-CN" sz="2000" dirty="0"/>
              <a:t>-8(%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Popl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Ret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C12FD7-1BAB-9E6F-BD2D-F2775FF5AFD4}"/>
              </a:ext>
            </a:extLst>
          </p:cNvPr>
          <p:cNvSpPr txBox="1"/>
          <p:nvPr/>
        </p:nvSpPr>
        <p:spPr>
          <a:xfrm>
            <a:off x="3438618" y="4611231"/>
            <a:ext cx="11277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0x80003c;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0x800014;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x:0x800038,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y: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0x800034;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   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0x800020~0x800033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3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2057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524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</p:spTree>
    <p:extLst>
      <p:ext uri="{BB962C8B-B14F-4D97-AF65-F5344CB8AC3E}">
        <p14:creationId xmlns:p14="http://schemas.microsoft.com/office/powerpoint/2010/main" val="14787911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304800" y="181356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Terminal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562600" y="181356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0314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09320" y="1699719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67120" y="1394919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203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0337" y="16002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78137" y="16002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Rec.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2339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304800" y="1676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562600" y="1676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8519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0337" y="1676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78137" y="1676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367"/>
      </p:ext>
    </p:extLst>
  </p:cSld>
  <p:clrMapOvr>
    <a:masterClrMapping/>
  </p:clrMapOvr>
</p:sld>
</file>

<file path=ppt/theme/theme1.xml><?xml version="1.0" encoding="utf-8"?>
<a:theme xmlns:a="http://schemas.openxmlformats.org/drawingml/2006/main" name="2_课程讲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>
                <a:alpha val="98000"/>
              </a:scheme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>
                <a:alpha val="98000"/>
              </a:scheme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MPRC_PK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PRC_PK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8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6633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B8AD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9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2E17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DAB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10">
        <a:dk1>
          <a:srgbClr val="000000"/>
        </a:dk1>
        <a:lt1>
          <a:srgbClr val="FFFFFF"/>
        </a:lt1>
        <a:dk2>
          <a:srgbClr val="000066"/>
        </a:dk2>
        <a:lt2>
          <a:srgbClr val="FF990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11">
        <a:dk1>
          <a:srgbClr val="000000"/>
        </a:dk1>
        <a:lt1>
          <a:srgbClr val="FFFFFF"/>
        </a:lt1>
        <a:dk2>
          <a:srgbClr val="000066"/>
        </a:dk2>
        <a:lt2>
          <a:srgbClr val="FF9900"/>
        </a:lt2>
        <a:accent1>
          <a:srgbClr val="FFFFFF"/>
        </a:accent1>
        <a:accent2>
          <a:srgbClr val="B2D2D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1BEC9"/>
        </a:accent6>
        <a:hlink>
          <a:srgbClr val="366B7E"/>
        </a:hlink>
        <a:folHlink>
          <a:srgbClr val="6CAA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20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20757</TotalTime>
  <Words>9504</Words>
  <Application>Microsoft Office PowerPoint</Application>
  <PresentationFormat>全屏显示(4:3)</PresentationFormat>
  <Paragraphs>2537</Paragraphs>
  <Slides>115</Slides>
  <Notes>71</Notes>
  <HiddenSlides>1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115</vt:i4>
      </vt:variant>
    </vt:vector>
  </HeadingPairs>
  <TitlesOfParts>
    <vt:vector size="133" baseType="lpstr">
      <vt:lpstr>Gill Sans</vt:lpstr>
      <vt:lpstr>黑体</vt:lpstr>
      <vt:lpstr>Arial</vt:lpstr>
      <vt:lpstr>Arial Narrow</vt:lpstr>
      <vt:lpstr>Arial Narrow Bold</vt:lpstr>
      <vt:lpstr>Calibri</vt:lpstr>
      <vt:lpstr>Calibri Bold</vt:lpstr>
      <vt:lpstr>Calibri Bold Italic</vt:lpstr>
      <vt:lpstr>Comic Sans MS</vt:lpstr>
      <vt:lpstr>Courier New</vt:lpstr>
      <vt:lpstr>Courier New Bold</vt:lpstr>
      <vt:lpstr>Tahoma</vt:lpstr>
      <vt:lpstr>Times New Roman</vt:lpstr>
      <vt:lpstr>Trebuchet MS</vt:lpstr>
      <vt:lpstr>Wingdings</vt:lpstr>
      <vt:lpstr>Wingdings 2</vt:lpstr>
      <vt:lpstr>2_课程讲义</vt:lpstr>
      <vt:lpstr>template2007</vt:lpstr>
      <vt:lpstr>程序的机器级表示（5）</vt:lpstr>
      <vt:lpstr>Mechanisms in Procedures</vt:lpstr>
      <vt:lpstr>Mechanisms in Procedures</vt:lpstr>
      <vt:lpstr>Mechanisms in Procedures</vt:lpstr>
      <vt:lpstr>Mechanisms in Procedures</vt:lpstr>
      <vt:lpstr>Today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课堂练习</vt:lpstr>
      <vt:lpstr>Today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Stack Frame Structure</vt:lpstr>
      <vt:lpstr>Frame Chain</vt:lpstr>
      <vt:lpstr>Frame Chain</vt:lpstr>
      <vt:lpstr>Frame Chain</vt:lpstr>
      <vt:lpstr>Frame Chain</vt:lpstr>
      <vt:lpstr>Frame Chain</vt:lpstr>
      <vt:lpstr>Frame Chain</vt:lpstr>
      <vt:lpstr>Frame Chain</vt:lpstr>
      <vt:lpstr>Frame Chain</vt:lpstr>
      <vt:lpstr>Frame Chain</vt:lpstr>
      <vt:lpstr>Restore Caller %ebp</vt:lpstr>
      <vt:lpstr>Execution of call and ret</vt:lpstr>
      <vt:lpstr>Today</vt:lpstr>
      <vt:lpstr>Procedure Data Flow</vt:lpstr>
      <vt:lpstr>Passing Data: Arguments</vt:lpstr>
      <vt:lpstr>Passing Data: Arguments</vt:lpstr>
      <vt:lpstr>Passing Data: Arguments</vt:lpstr>
      <vt:lpstr>Passing Data: Arguments</vt:lpstr>
      <vt:lpstr>Passing Data: Arguments</vt:lpstr>
      <vt:lpstr>Passing Data: Arguments</vt:lpstr>
      <vt:lpstr>Passing Data: Arguments</vt:lpstr>
      <vt:lpstr>Passing Data: Return Value返回值</vt:lpstr>
      <vt:lpstr>课堂练习</vt:lpstr>
      <vt:lpstr>Register Saving Conventions</vt:lpstr>
      <vt:lpstr>Calling Convention</vt:lpstr>
      <vt:lpstr>Register Saving Conventions</vt:lpstr>
      <vt:lpstr>x86-64 Linux Register Usage #1</vt:lpstr>
      <vt:lpstr>Caller-save Registers</vt:lpstr>
      <vt:lpstr>Calling Convention</vt:lpstr>
      <vt:lpstr>Callee-save Registers</vt:lpstr>
      <vt:lpstr>Local Variable</vt:lpstr>
      <vt:lpstr>Local Variable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Example</vt:lpstr>
      <vt:lpstr>Example</vt:lpstr>
      <vt:lpstr>Example</vt:lpstr>
      <vt:lpstr>Parameter Passing</vt:lpstr>
      <vt:lpstr>Parameter Passing</vt:lpstr>
      <vt:lpstr>Call Instruction</vt:lpstr>
      <vt:lpstr>Setup code in swap_add</vt:lpstr>
      <vt:lpstr>Setup code in swap_add</vt:lpstr>
      <vt:lpstr>Setup code in swap_add</vt:lpstr>
      <vt:lpstr>Body code in swap_add</vt:lpstr>
      <vt:lpstr>Body code in swap_add</vt:lpstr>
      <vt:lpstr>Body code in swap_add</vt:lpstr>
      <vt:lpstr>Body code in swap_add</vt:lpstr>
      <vt:lpstr>Body code in swap_add</vt:lpstr>
      <vt:lpstr>Body code in swap_add</vt:lpstr>
      <vt:lpstr>Finishing code in swap_add</vt:lpstr>
      <vt:lpstr>Finishing code in swap_add</vt:lpstr>
      <vt:lpstr>Finishing code in swap_add</vt:lpstr>
      <vt:lpstr>Finishing code in swap_add</vt:lpstr>
      <vt:lpstr>PowerPoint 演示文稿</vt:lpstr>
      <vt:lpstr>PowerPoint 演示文稿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课堂练习</vt:lpstr>
      <vt:lpstr>课堂练习</vt:lpstr>
      <vt:lpstr>课堂练习</vt:lpstr>
      <vt:lpstr>课堂练习</vt:lpstr>
      <vt:lpstr>练习答案</vt:lpstr>
      <vt:lpstr>Observations About Recursion</vt:lpstr>
      <vt:lpstr>x86-64 Procedure Summary</vt:lpstr>
      <vt:lpstr>Callee-Saved Example #1</vt:lpstr>
      <vt:lpstr>Callee-Saved Example #2</vt:lpstr>
      <vt:lpstr>Callee-Saved Example #3</vt:lpstr>
      <vt:lpstr>Callee-Saved Example #4</vt:lpstr>
      <vt:lpstr>Callee-Saved Example #5</vt:lpstr>
      <vt:lpstr>Callee-Saved Example #6</vt:lpstr>
      <vt:lpstr>Callee-Saved Example #7</vt:lpstr>
      <vt:lpstr>Callee-Saved Example #8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晶 王</cp:lastModifiedBy>
  <cp:revision>582</cp:revision>
  <dcterms:created xsi:type="dcterms:W3CDTF">2000-01-15T07:54:11Z</dcterms:created>
  <dcterms:modified xsi:type="dcterms:W3CDTF">2023-11-13T09:04:54Z</dcterms:modified>
</cp:coreProperties>
</file>